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34"/>
  </p:notesMasterIdLst>
  <p:sldIdLst>
    <p:sldId id="256" r:id="rId2"/>
    <p:sldId id="270" r:id="rId3"/>
    <p:sldId id="296" r:id="rId4"/>
    <p:sldId id="295" r:id="rId5"/>
    <p:sldId id="294" r:id="rId6"/>
    <p:sldId id="274" r:id="rId7"/>
    <p:sldId id="271" r:id="rId8"/>
    <p:sldId id="261" r:id="rId9"/>
    <p:sldId id="258" r:id="rId10"/>
    <p:sldId id="263" r:id="rId11"/>
    <p:sldId id="259" r:id="rId12"/>
    <p:sldId id="272" r:id="rId13"/>
    <p:sldId id="273" r:id="rId14"/>
    <p:sldId id="260" r:id="rId15"/>
    <p:sldId id="297" r:id="rId16"/>
    <p:sldId id="266" r:id="rId17"/>
    <p:sldId id="267" r:id="rId18"/>
    <p:sldId id="277" r:id="rId19"/>
    <p:sldId id="268" r:id="rId20"/>
    <p:sldId id="287" r:id="rId21"/>
    <p:sldId id="279" r:id="rId22"/>
    <p:sldId id="281" r:id="rId23"/>
    <p:sldId id="282" r:id="rId24"/>
    <p:sldId id="283" r:id="rId25"/>
    <p:sldId id="284" r:id="rId26"/>
    <p:sldId id="286" r:id="rId27"/>
    <p:sldId id="288" r:id="rId28"/>
    <p:sldId id="289" r:id="rId29"/>
    <p:sldId id="290" r:id="rId30"/>
    <p:sldId id="291" r:id="rId31"/>
    <p:sldId id="292" r:id="rId32"/>
    <p:sldId id="293" r:id="rId3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NAP_Frank Liao" initials="QL" lastIdx="2" clrIdx="0">
    <p:extLst>
      <p:ext uri="{19B8F6BF-5375-455C-9EA6-DF929625EA0E}">
        <p15:presenceInfo xmlns:p15="http://schemas.microsoft.com/office/powerpoint/2012/main" userId="S::frankliao@ieinet.onmicrosoft.com::5448692c-2ae0-4926-b1e0-8027f4711c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07185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65F12-945C-49B6-80DB-0C74526F089C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EA1DF-3650-4FFE-98BC-0FDD845E8C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768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EA1DF-3650-4FFE-98BC-0FDD845E8C3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611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94398-990D-4E43-91E7-031E77300CB8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8763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8D1C2-080A-4C20-AC00-2EDB36CCFF48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781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94398-990D-4E43-91E7-031E77300CB8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540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QSW-308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86966-27BE-214B-877F-19AA98E5CA7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0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001C1-496C-417C-8BC1-D623A6F24DB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139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EA1DF-3650-4FFE-98BC-0FDD845E8C3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515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600Mbit/s</a:t>
            </a:r>
            <a:r>
              <a:rPr lang="zh-TW" altLang="en-US"/>
              <a:t> </a:t>
            </a:r>
            <a:r>
              <a:rPr lang="en-US" altLang="zh-TW"/>
              <a:t>&gt;</a:t>
            </a:r>
            <a:r>
              <a:rPr lang="zh-TW" altLang="en-US"/>
              <a:t> </a:t>
            </a:r>
            <a:r>
              <a:rPr lang="en-US" altLang="zh-TW"/>
              <a:t>6,933Mbit/s</a:t>
            </a:r>
            <a:r>
              <a:rPr lang="zh-TW" altLang="en-US"/>
              <a:t> </a:t>
            </a:r>
            <a:r>
              <a:rPr lang="en-US" altLang="zh-TW"/>
              <a:t>&gt;</a:t>
            </a:r>
            <a:r>
              <a:rPr lang="zh-TW" altLang="en-US"/>
              <a:t> </a:t>
            </a:r>
            <a:r>
              <a:rPr lang="en-US" altLang="zh-TW"/>
              <a:t>9,607.8MBit/s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EA1DF-3650-4FFE-98BC-0FDD845E8C3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914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23CF8-FF92-4F30-896C-98246EE73B2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033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001C1-496C-417C-8BC1-D623A6F24DB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82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EA1DF-3650-4FFE-98BC-0FDD845E8C3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242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/>
              <a:t>智慧型調速，平衡系統溫度、能耗與噪音值。雙滾珠軸承確保長時使用壽命。</a:t>
            </a:r>
            <a:endParaRPr lang="en-US" altLang="zh-TW"/>
          </a:p>
          <a:p>
            <a:pPr marL="228600" indent="-228600">
              <a:buAutoNum type="arabicPeriod"/>
            </a:pPr>
            <a:r>
              <a:rPr lang="zh-TW" altLang="en-US"/>
              <a:t>急速導出所有元件的熱，促進引流使風扇發揮最大功效！</a:t>
            </a:r>
          </a:p>
          <a:p>
            <a:pPr marL="228600" indent="-228600">
              <a:buAutoNum type="arabicPeriod"/>
            </a:pPr>
            <a:r>
              <a:rPr lang="zh-TW" altLang="en-US"/>
              <a:t>壽命長、穩定度高、運作溫度範圍廣。杜絕液態電容電解液揮發、泄漏、易燃等風險。</a:t>
            </a:r>
          </a:p>
          <a:p>
            <a:pPr marL="228600" indent="-228600">
              <a:buAutoNum type="arabicPeriod"/>
            </a:pPr>
            <a:endParaRPr lang="en-US" altLang="zh-TW"/>
          </a:p>
          <a:p>
            <a:pPr marL="228600" indent="-228600">
              <a:buAutoNum type="arabicPeriod"/>
            </a:pPr>
            <a:endParaRPr lang="zh-TW" altLang="en-US"/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A1FD-6202-4283-A0FD-D58CF4D50DE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91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FC390-7742-4D37-8526-C3DEF716E70F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85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B3B839D-F853-4DD2-8BCD-2B3FF7DE2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6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B3B839D-F853-4DD2-8BCD-2B3FF7DE2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B9EAE35-E845-4584-A88B-1F0C2E45CA26}"/>
              </a:ext>
            </a:extLst>
          </p:cNvPr>
          <p:cNvSpPr txBox="1"/>
          <p:nvPr userDrawn="1"/>
        </p:nvSpPr>
        <p:spPr>
          <a:xfrm>
            <a:off x="509524" y="2989969"/>
            <a:ext cx="4882571" cy="4390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3500" lvl="0" indent="0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altLang="zh-TW" sz="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©2021 </a:t>
            </a:r>
            <a:r>
              <a:rPr lang="zh-TW" altLang="en-US" sz="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著作權為威聯通科技股份有限公司所有。威聯通科技並保留所有權利。威聯通科技股份有限公司所使用或註冊之商標或標章。檔案中所提及之產品及公司名稱可能為其他公司所有之商標 。</a:t>
            </a:r>
            <a:endParaRPr lang="zh-TW" altLang="en-US" sz="8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B3B839D-F853-4DD2-8BCD-2B3FF7DE2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E628180-868B-44F5-93A6-7E19862F5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768" y="733926"/>
            <a:ext cx="10828422" cy="2947737"/>
          </a:xfrm>
        </p:spPr>
        <p:txBody>
          <a:bodyPr anchor="ctr">
            <a:normAutofit/>
          </a:bodyPr>
          <a:lstStyle>
            <a:lvl1pPr algn="ctr">
              <a:defRPr sz="4400">
                <a:gradFill>
                  <a:gsLst>
                    <a:gs pos="0">
                      <a:srgbClr val="00B0F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46020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877928-200C-414C-BA67-A86E8B328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81536A-C5FC-4412-81EA-ED170AC3A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68895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E439DE2-3DC0-4DB8-A764-C22DD8A09E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F877928-200C-414C-BA67-A86E8B328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81536A-C5FC-4412-81EA-ED170AC3A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42057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158D82-30C3-426A-8AE2-51583243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DD7C71E-3C66-48EC-9DEC-A13323778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993464-4301-4A2A-A7F9-706C170C8C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AECACA-8E6A-46A2-BAFB-73E7B854CF4F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C1876D-1653-4A42-A2BC-A68204E5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4F0CED-AE94-4CED-B09C-11E09877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2C3DB-6E2B-43EF-B269-C5BA9BA185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500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91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D8DF3F2B-2086-4436-96A2-5DA47D1BAD5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096E065-D0AF-4CBB-BAC7-CEFDEE0B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9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D4C8560-EB1F-4519-B583-910C4A4EB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09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1275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2" r:id="rId2"/>
    <p:sldLayoutId id="2147483703" r:id="rId3"/>
    <p:sldLayoutId id="2147483690" r:id="rId4"/>
    <p:sldLayoutId id="2147483704" r:id="rId5"/>
    <p:sldLayoutId id="2147483691" r:id="rId6"/>
    <p:sldLayoutId id="2147483700" r:id="rId7"/>
    <p:sldLayoutId id="214748370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39.png"/><Relationship Id="rId5" Type="http://schemas.openxmlformats.org/officeDocument/2006/relationships/image" Target="../media/image9.png"/><Relationship Id="rId10" Type="http://schemas.openxmlformats.org/officeDocument/2006/relationships/image" Target="../media/image38.png"/><Relationship Id="rId4" Type="http://schemas.openxmlformats.org/officeDocument/2006/relationships/image" Target="../media/image8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21.sv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tif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92.tiff"/><Relationship Id="rId9" Type="http://schemas.openxmlformats.org/officeDocument/2006/relationships/image" Target="../media/image97.jpeg"/><Relationship Id="rId1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hyperlink" Target="https://www.qnap.com/en/product/qna-uc5g1t" TargetMode="External"/><Relationship Id="rId7" Type="http://schemas.openxmlformats.org/officeDocument/2006/relationships/image" Target="../media/image10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5" Type="http://schemas.openxmlformats.org/officeDocument/2006/relationships/hyperlink" Target="https://www.qnap.com/en/product/qna-tb-10gbe" TargetMode="External"/><Relationship Id="rId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74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圓角 8">
            <a:extLst>
              <a:ext uri="{FF2B5EF4-FFF2-40B4-BE49-F238E27FC236}">
                <a16:creationId xmlns:a16="http://schemas.microsoft.com/office/drawing/2014/main" id="{CF3314A6-97FE-4512-987B-67D72C992CFA}"/>
              </a:ext>
            </a:extLst>
          </p:cNvPr>
          <p:cNvSpPr/>
          <p:nvPr/>
        </p:nvSpPr>
        <p:spPr>
          <a:xfrm>
            <a:off x="7880682" y="1939316"/>
            <a:ext cx="3620129" cy="3024838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00FFFF"/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但背後代表對</a:t>
            </a:r>
            <a:r>
              <a:rPr lang="en-US" altLang="zh-TW"/>
              <a:t>PoE</a:t>
            </a:r>
            <a:r>
              <a:rPr lang="zh-TW" altLang="en-US"/>
              <a:t>要求也更高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98" y="3710254"/>
            <a:ext cx="7056522" cy="206849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98" y="2053898"/>
            <a:ext cx="5538899" cy="1129083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AF8C5274-89A9-4918-AAF8-B92971B697B8}"/>
              </a:ext>
            </a:extLst>
          </p:cNvPr>
          <p:cNvSpPr/>
          <p:nvPr/>
        </p:nvSpPr>
        <p:spPr>
          <a:xfrm>
            <a:off x="7880683" y="1787612"/>
            <a:ext cx="3620129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PoE</a:t>
            </a:r>
            <a:r>
              <a:rPr lang="zh-TW" altLang="en-US" sz="24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的需求越來越高</a:t>
            </a:r>
            <a:endParaRPr lang="en-US" altLang="zh-TW" sz="2400" b="1">
              <a:solidFill>
                <a:srgbClr val="00FF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783AFF9D-9026-4178-8B20-6CAF01783661}"/>
              </a:ext>
            </a:extLst>
          </p:cNvPr>
          <p:cNvSpPr/>
          <p:nvPr/>
        </p:nvSpPr>
        <p:spPr>
          <a:xfrm>
            <a:off x="7880681" y="2519118"/>
            <a:ext cx="3620129" cy="52455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TW" sz="2000" b="1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802.3af(15W)</a:t>
            </a:r>
            <a:endParaRPr lang="en-US" altLang="zh-TW" sz="20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" name="箭號: 向下 15">
            <a:extLst>
              <a:ext uri="{FF2B5EF4-FFF2-40B4-BE49-F238E27FC236}">
                <a16:creationId xmlns:a16="http://schemas.microsoft.com/office/drawing/2014/main" id="{CAF7F91A-AA52-4961-9BDE-926D814C4FE2}"/>
              </a:ext>
            </a:extLst>
          </p:cNvPr>
          <p:cNvSpPr/>
          <p:nvPr/>
        </p:nvSpPr>
        <p:spPr>
          <a:xfrm>
            <a:off x="9129333" y="3043669"/>
            <a:ext cx="1082842" cy="825341"/>
          </a:xfrm>
          <a:prstGeom prst="downArrow">
            <a:avLst/>
          </a:prstGeom>
          <a:gradFill>
            <a:gsLst>
              <a:gs pos="49600">
                <a:srgbClr val="00FFFF"/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01E15F67-B8F4-445A-A923-680EAA481A54}"/>
              </a:ext>
            </a:extLst>
          </p:cNvPr>
          <p:cNvSpPr/>
          <p:nvPr/>
        </p:nvSpPr>
        <p:spPr>
          <a:xfrm>
            <a:off x="7880681" y="3879028"/>
            <a:ext cx="3620129" cy="52455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TW" sz="2000" b="1">
                <a:solidFill>
                  <a:schemeClr val="tx1"/>
                </a:solidFill>
                <a:latin typeface="Arial"/>
                <a:ea typeface="微軟正黑體"/>
                <a:cs typeface="Arial"/>
                <a:sym typeface="Wingdings" panose="05000000000000000000" pitchFamily="2" charset="2"/>
              </a:rPr>
              <a:t>802.3at(30W)</a:t>
            </a:r>
            <a:endParaRPr lang="en-US" altLang="zh-TW" sz="20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" name="箭號: 向下 17">
            <a:extLst>
              <a:ext uri="{FF2B5EF4-FFF2-40B4-BE49-F238E27FC236}">
                <a16:creationId xmlns:a16="http://schemas.microsoft.com/office/drawing/2014/main" id="{4ED41E79-BBE4-417A-BF3D-3D85424BA3BF}"/>
              </a:ext>
            </a:extLst>
          </p:cNvPr>
          <p:cNvSpPr/>
          <p:nvPr/>
        </p:nvSpPr>
        <p:spPr>
          <a:xfrm>
            <a:off x="9129333" y="4403579"/>
            <a:ext cx="1082842" cy="825341"/>
          </a:xfrm>
          <a:prstGeom prst="downArrow">
            <a:avLst/>
          </a:prstGeom>
          <a:gradFill>
            <a:gsLst>
              <a:gs pos="49600">
                <a:srgbClr val="00FFFF"/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CD1C1C5A-870B-4535-AE4A-FA4CCB061B21}"/>
              </a:ext>
            </a:extLst>
          </p:cNvPr>
          <p:cNvSpPr/>
          <p:nvPr/>
        </p:nvSpPr>
        <p:spPr>
          <a:xfrm>
            <a:off x="7880681" y="5254197"/>
            <a:ext cx="3620129" cy="52455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TW" sz="2000" b="1">
                <a:solidFill>
                  <a:schemeClr val="tx1"/>
                </a:solidFill>
                <a:latin typeface="Arial"/>
                <a:ea typeface="微軟正黑體"/>
                <a:cs typeface="Arial"/>
                <a:sym typeface="Wingdings" panose="05000000000000000000" pitchFamily="2" charset="2"/>
              </a:rPr>
              <a:t>802.3bt(90W)</a:t>
            </a:r>
            <a:endParaRPr lang="en-US" altLang="zh-TW" sz="20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50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圖片 59">
            <a:extLst>
              <a:ext uri="{FF2B5EF4-FFF2-40B4-BE49-F238E27FC236}">
                <a16:creationId xmlns:a16="http://schemas.microsoft.com/office/drawing/2014/main" id="{6010C67A-71F1-4438-8C86-F823D7B318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416" y="821419"/>
            <a:ext cx="7131833" cy="6036580"/>
          </a:xfrm>
          <a:prstGeom prst="rect">
            <a:avLst/>
          </a:prstGeom>
        </p:spPr>
      </p:pic>
      <p:grpSp>
        <p:nvGrpSpPr>
          <p:cNvPr id="64" name="群組 63">
            <a:extLst>
              <a:ext uri="{FF2B5EF4-FFF2-40B4-BE49-F238E27FC236}">
                <a16:creationId xmlns:a16="http://schemas.microsoft.com/office/drawing/2014/main" id="{5403B0AC-35F7-4723-BB46-5BC5BC28D9AF}"/>
              </a:ext>
            </a:extLst>
          </p:cNvPr>
          <p:cNvGrpSpPr/>
          <p:nvPr/>
        </p:nvGrpSpPr>
        <p:grpSpPr>
          <a:xfrm>
            <a:off x="7549096" y="652626"/>
            <a:ext cx="1428131" cy="1274160"/>
            <a:chOff x="-184649" y="-1616877"/>
            <a:chExt cx="1428131" cy="1274160"/>
          </a:xfrm>
        </p:grpSpPr>
        <p:sp>
          <p:nvSpPr>
            <p:cNvPr id="66" name="橢圓 65">
              <a:extLst>
                <a:ext uri="{FF2B5EF4-FFF2-40B4-BE49-F238E27FC236}">
                  <a16:creationId xmlns:a16="http://schemas.microsoft.com/office/drawing/2014/main" id="{0D521B3E-2E38-4016-962E-F1419105E02B}"/>
                </a:ext>
              </a:extLst>
            </p:cNvPr>
            <p:cNvSpPr/>
            <p:nvPr/>
          </p:nvSpPr>
          <p:spPr>
            <a:xfrm>
              <a:off x="96099" y="-1403590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68" name="圖片 67" descr="一張含有 物件 的圖片&#10;&#10;自動產生的描述">
              <a:extLst>
                <a:ext uri="{FF2B5EF4-FFF2-40B4-BE49-F238E27FC236}">
                  <a16:creationId xmlns:a16="http://schemas.microsoft.com/office/drawing/2014/main" id="{8D8E7F5E-7421-4C9C-BBBD-3372AC4B1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84649" y="-1616877"/>
              <a:ext cx="1428131" cy="1274160"/>
            </a:xfrm>
            <a:prstGeom prst="rect">
              <a:avLst/>
            </a:prstGeom>
          </p:spPr>
        </p:pic>
      </p:grp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AF1D4CB7-CC6A-4DAA-878D-A0FEC1B73BF2}"/>
              </a:ext>
            </a:extLst>
          </p:cNvPr>
          <p:cNvGrpSpPr/>
          <p:nvPr/>
        </p:nvGrpSpPr>
        <p:grpSpPr>
          <a:xfrm>
            <a:off x="10388163" y="3435465"/>
            <a:ext cx="1827246" cy="1630247"/>
            <a:chOff x="-1240342" y="-1539022"/>
            <a:chExt cx="1296307" cy="1156549"/>
          </a:xfrm>
        </p:grpSpPr>
        <p:sp>
          <p:nvSpPr>
            <p:cNvPr id="73" name="橢圓 72">
              <a:extLst>
                <a:ext uri="{FF2B5EF4-FFF2-40B4-BE49-F238E27FC236}">
                  <a16:creationId xmlns:a16="http://schemas.microsoft.com/office/drawing/2014/main" id="{49815D8D-8D17-4A48-BDCA-B16F32136012}"/>
                </a:ext>
              </a:extLst>
            </p:cNvPr>
            <p:cNvSpPr/>
            <p:nvPr/>
          </p:nvSpPr>
          <p:spPr>
            <a:xfrm>
              <a:off x="-1046183" y="-1403590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76" name="圖片 75">
              <a:extLst>
                <a:ext uri="{FF2B5EF4-FFF2-40B4-BE49-F238E27FC236}">
                  <a16:creationId xmlns:a16="http://schemas.microsoft.com/office/drawing/2014/main" id="{2621C43B-F3AC-400C-B1F3-31E64E4A3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40342" y="-1539022"/>
              <a:ext cx="1296307" cy="1156549"/>
            </a:xfrm>
            <a:prstGeom prst="rect">
              <a:avLst/>
            </a:prstGeom>
          </p:spPr>
        </p:pic>
      </p:grp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4C0E96F6-6D51-436F-80C0-D134C9134020}"/>
              </a:ext>
            </a:extLst>
          </p:cNvPr>
          <p:cNvGrpSpPr/>
          <p:nvPr/>
        </p:nvGrpSpPr>
        <p:grpSpPr>
          <a:xfrm>
            <a:off x="7331199" y="1626659"/>
            <a:ext cx="1297309" cy="1158456"/>
            <a:chOff x="-1240342" y="-329731"/>
            <a:chExt cx="1297309" cy="1158456"/>
          </a:xfrm>
        </p:grpSpPr>
        <p:sp>
          <p:nvSpPr>
            <p:cNvPr id="81" name="橢圓 80">
              <a:extLst>
                <a:ext uri="{FF2B5EF4-FFF2-40B4-BE49-F238E27FC236}">
                  <a16:creationId xmlns:a16="http://schemas.microsoft.com/office/drawing/2014/main" id="{1F290F69-D298-47C6-A717-840198F4AEFB}"/>
                </a:ext>
              </a:extLst>
            </p:cNvPr>
            <p:cNvSpPr/>
            <p:nvPr/>
          </p:nvSpPr>
          <p:spPr>
            <a:xfrm>
              <a:off x="-1046183" y="-188235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82" name="圖片 81">
              <a:extLst>
                <a:ext uri="{FF2B5EF4-FFF2-40B4-BE49-F238E27FC236}">
                  <a16:creationId xmlns:a16="http://schemas.microsoft.com/office/drawing/2014/main" id="{63D30D33-9EFE-4D38-9590-06728BAF2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40342" y="-329731"/>
              <a:ext cx="1297309" cy="1158456"/>
            </a:xfrm>
            <a:prstGeom prst="rect">
              <a:avLst/>
            </a:prstGeom>
          </p:spPr>
        </p:pic>
      </p:grpSp>
      <p:grpSp>
        <p:nvGrpSpPr>
          <p:cNvPr id="83" name="群組 82">
            <a:extLst>
              <a:ext uri="{FF2B5EF4-FFF2-40B4-BE49-F238E27FC236}">
                <a16:creationId xmlns:a16="http://schemas.microsoft.com/office/drawing/2014/main" id="{A6C0D429-DCBA-4513-858E-D6FB92D11192}"/>
              </a:ext>
            </a:extLst>
          </p:cNvPr>
          <p:cNvGrpSpPr/>
          <p:nvPr/>
        </p:nvGrpSpPr>
        <p:grpSpPr>
          <a:xfrm>
            <a:off x="5435642" y="1793315"/>
            <a:ext cx="1235811" cy="1103541"/>
            <a:chOff x="-1240743" y="750192"/>
            <a:chExt cx="1235811" cy="1103541"/>
          </a:xfrm>
        </p:grpSpPr>
        <p:sp>
          <p:nvSpPr>
            <p:cNvPr id="84" name="橢圓 83">
              <a:extLst>
                <a:ext uri="{FF2B5EF4-FFF2-40B4-BE49-F238E27FC236}">
                  <a16:creationId xmlns:a16="http://schemas.microsoft.com/office/drawing/2014/main" id="{4836159F-7C6C-434E-BFD4-10D68989A703}"/>
                </a:ext>
              </a:extLst>
            </p:cNvPr>
            <p:cNvSpPr/>
            <p:nvPr/>
          </p:nvSpPr>
          <p:spPr>
            <a:xfrm>
              <a:off x="-1046183" y="876994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86" name="圖片 85">
              <a:extLst>
                <a:ext uri="{FF2B5EF4-FFF2-40B4-BE49-F238E27FC236}">
                  <a16:creationId xmlns:a16="http://schemas.microsoft.com/office/drawing/2014/main" id="{5A1B4548-4E34-4DE7-8583-0E2360397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40743" y="750192"/>
              <a:ext cx="1235811" cy="1103541"/>
            </a:xfrm>
            <a:prstGeom prst="rect">
              <a:avLst/>
            </a:prstGeom>
          </p:spPr>
        </p:pic>
      </p:grpSp>
      <p:grpSp>
        <p:nvGrpSpPr>
          <p:cNvPr id="89" name="群組 88">
            <a:extLst>
              <a:ext uri="{FF2B5EF4-FFF2-40B4-BE49-F238E27FC236}">
                <a16:creationId xmlns:a16="http://schemas.microsoft.com/office/drawing/2014/main" id="{85632272-683D-494D-B106-1389B47C6029}"/>
              </a:ext>
            </a:extLst>
          </p:cNvPr>
          <p:cNvGrpSpPr/>
          <p:nvPr/>
        </p:nvGrpSpPr>
        <p:grpSpPr>
          <a:xfrm>
            <a:off x="8409599" y="1514888"/>
            <a:ext cx="1135256" cy="1045911"/>
            <a:chOff x="-1108320" y="1979487"/>
            <a:chExt cx="992403" cy="914301"/>
          </a:xfrm>
        </p:grpSpPr>
        <p:sp>
          <p:nvSpPr>
            <p:cNvPr id="91" name="橢圓 90">
              <a:extLst>
                <a:ext uri="{FF2B5EF4-FFF2-40B4-BE49-F238E27FC236}">
                  <a16:creationId xmlns:a16="http://schemas.microsoft.com/office/drawing/2014/main" id="{D9924267-23CA-437E-8553-FF9DEA52396B}"/>
                </a:ext>
              </a:extLst>
            </p:cNvPr>
            <p:cNvSpPr/>
            <p:nvPr/>
          </p:nvSpPr>
          <p:spPr>
            <a:xfrm>
              <a:off x="-1046183" y="1986071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94" name="圖片 93" descr="一張含有 電子用品 的圖片&#10;&#10;自動產生的描述">
              <a:extLst>
                <a:ext uri="{FF2B5EF4-FFF2-40B4-BE49-F238E27FC236}">
                  <a16:creationId xmlns:a16="http://schemas.microsoft.com/office/drawing/2014/main" id="{E06FB44D-A5AA-42FB-BA9C-DD4C4E436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-1108320" y="1979487"/>
              <a:ext cx="992403" cy="914301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FA46F8CE-E2AD-4270-8D0D-A0CE1EEA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8777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b="1"/>
              <a:t>所有應用都需要</a:t>
            </a:r>
            <a:r>
              <a:rPr lang="en-US" altLang="zh-TW" b="1"/>
              <a:t>PoE</a:t>
            </a:r>
            <a:endParaRPr lang="zh-TW" altLang="en-US" b="1"/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B366E540-F4C7-480F-AA85-3976811333D0}"/>
              </a:ext>
            </a:extLst>
          </p:cNvPr>
          <p:cNvSpPr/>
          <p:nvPr/>
        </p:nvSpPr>
        <p:spPr>
          <a:xfrm>
            <a:off x="400856" y="1735329"/>
            <a:ext cx="4655354" cy="4181259"/>
          </a:xfrm>
          <a:prstGeom prst="roundRect">
            <a:avLst>
              <a:gd name="adj" fmla="val 3873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BEF4E302-217A-4634-8B0A-4A7AF9811CB2}"/>
              </a:ext>
            </a:extLst>
          </p:cNvPr>
          <p:cNvSpPr/>
          <p:nvPr/>
        </p:nvSpPr>
        <p:spPr>
          <a:xfrm>
            <a:off x="2781322" y="2337569"/>
            <a:ext cx="2171498" cy="10744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D3951717-3E47-4310-8065-F91940F0B709}"/>
              </a:ext>
            </a:extLst>
          </p:cNvPr>
          <p:cNvSpPr/>
          <p:nvPr/>
        </p:nvSpPr>
        <p:spPr>
          <a:xfrm>
            <a:off x="493907" y="2337569"/>
            <a:ext cx="2171498" cy="107442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00B0F0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BCF802C8-4C34-4E32-AC99-0CE589056A7F}"/>
              </a:ext>
            </a:extLst>
          </p:cNvPr>
          <p:cNvSpPr/>
          <p:nvPr/>
        </p:nvSpPr>
        <p:spPr>
          <a:xfrm>
            <a:off x="2781322" y="3523428"/>
            <a:ext cx="2171498" cy="107442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00B0F0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BE8E748B-30C9-4005-ADAC-85F958C90F4A}"/>
              </a:ext>
            </a:extLst>
          </p:cNvPr>
          <p:cNvSpPr/>
          <p:nvPr/>
        </p:nvSpPr>
        <p:spPr>
          <a:xfrm>
            <a:off x="493907" y="3523428"/>
            <a:ext cx="2171498" cy="10744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EB2C0D68-2F43-4BBA-88C8-3EBF00F2E82C}"/>
              </a:ext>
            </a:extLst>
          </p:cNvPr>
          <p:cNvSpPr txBox="1"/>
          <p:nvPr/>
        </p:nvSpPr>
        <p:spPr>
          <a:xfrm>
            <a:off x="536785" y="3574212"/>
            <a:ext cx="1285192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POS </a:t>
            </a:r>
            <a:r>
              <a:rPr lang="zh-TW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機系統</a:t>
            </a:r>
            <a:endParaRPr kumimoji="0" lang="en-US" altLang="zh-TW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en-US" altLang="zh-TW" sz="120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POS </a:t>
            </a:r>
            <a:r>
              <a:rPr lang="zh-TW" altLang="en-US" sz="120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機消費行為分析與統計資料儲存</a:t>
            </a: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141C1D36-24EC-41B2-BFEF-9A6535A959D7}"/>
              </a:ext>
            </a:extLst>
          </p:cNvPr>
          <p:cNvSpPr/>
          <p:nvPr/>
        </p:nvSpPr>
        <p:spPr>
          <a:xfrm>
            <a:off x="493907" y="4739736"/>
            <a:ext cx="2448741" cy="10744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689648CB-7C49-4061-AD3A-9824C5962A6E}"/>
              </a:ext>
            </a:extLst>
          </p:cNvPr>
          <p:cNvSpPr txBox="1"/>
          <p:nvPr/>
        </p:nvSpPr>
        <p:spPr>
          <a:xfrm>
            <a:off x="536784" y="4867740"/>
            <a:ext cx="16354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1600" b="1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數位顯示看版</a:t>
            </a:r>
          </a:p>
          <a:p>
            <a:pPr lvl="0">
              <a:defRPr/>
            </a:pPr>
            <a:r>
              <a:rPr lang="zh-TW" altLang="en-US" sz="120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投放促銷資訊、</a:t>
            </a:r>
            <a:endParaRPr lang="en-US" altLang="zh-TW" sz="120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TW" altLang="en-US" sz="120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特色菜單等內容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DF7CB304-8522-4366-954D-E0834247B9EE}"/>
              </a:ext>
            </a:extLst>
          </p:cNvPr>
          <p:cNvSpPr txBox="1"/>
          <p:nvPr/>
        </p:nvSpPr>
        <p:spPr>
          <a:xfrm>
            <a:off x="2792132" y="2402582"/>
            <a:ext cx="154085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1600" b="1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電子菜單</a:t>
            </a:r>
            <a:endParaRPr kumimoji="0" lang="en-US" altLang="zh-TW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TW" sz="120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PoE </a:t>
            </a:r>
            <a:r>
              <a:rPr lang="zh-TW" altLang="en-US" sz="120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平板點餐系統，點餐快速又便利</a:t>
            </a:r>
            <a:r>
              <a:rPr lang="en-US" altLang="zh-TW" sz="120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4C0F6B7-61C0-46A8-AAB2-FA5F8F07B1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733" y="3400058"/>
            <a:ext cx="1386181" cy="1237816"/>
          </a:xfrm>
          <a:prstGeom prst="rect">
            <a:avLst/>
          </a:prstGeom>
        </p:spPr>
      </p:pic>
      <p:pic>
        <p:nvPicPr>
          <p:cNvPr id="59" name="圖片 58">
            <a:extLst>
              <a:ext uri="{FF2B5EF4-FFF2-40B4-BE49-F238E27FC236}">
                <a16:creationId xmlns:a16="http://schemas.microsoft.com/office/drawing/2014/main" id="{BFA23579-5220-493E-BF29-FED3C792D1E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116" y="3326703"/>
            <a:ext cx="1439225" cy="1285183"/>
          </a:xfrm>
          <a:prstGeom prst="rect">
            <a:avLst/>
          </a:prstGeom>
        </p:spPr>
      </p:pic>
      <p:pic>
        <p:nvPicPr>
          <p:cNvPr id="61" name="圖片 60" descr="一張含有 電子用品 的圖片&#10;&#10;自動產生的描述">
            <a:extLst>
              <a:ext uri="{FF2B5EF4-FFF2-40B4-BE49-F238E27FC236}">
                <a16:creationId xmlns:a16="http://schemas.microsoft.com/office/drawing/2014/main" id="{E64B14A6-D215-4051-8191-46111906DB6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57721" y="4702300"/>
            <a:ext cx="1241939" cy="1144198"/>
          </a:xfrm>
          <a:prstGeom prst="rect">
            <a:avLst/>
          </a:prstGeom>
        </p:spPr>
      </p:pic>
      <p:pic>
        <p:nvPicPr>
          <p:cNvPr id="63" name="圖片 62" descr="一張含有 物件 的圖片&#10;&#10;自動產生的描述">
            <a:extLst>
              <a:ext uri="{FF2B5EF4-FFF2-40B4-BE49-F238E27FC236}">
                <a16:creationId xmlns:a16="http://schemas.microsoft.com/office/drawing/2014/main" id="{ED8BE3C9-B0E4-4B1B-B355-EF272D2738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040" y="2211778"/>
            <a:ext cx="1428131" cy="1274160"/>
          </a:xfrm>
          <a:prstGeom prst="rect">
            <a:avLst/>
          </a:prstGeom>
        </p:spPr>
      </p:pic>
      <p:pic>
        <p:nvPicPr>
          <p:cNvPr id="65" name="圖片 64">
            <a:extLst>
              <a:ext uri="{FF2B5EF4-FFF2-40B4-BE49-F238E27FC236}">
                <a16:creationId xmlns:a16="http://schemas.microsoft.com/office/drawing/2014/main" id="{C7F5961F-BE23-4359-B7D2-D5B4695834C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610" y="1947592"/>
            <a:ext cx="1729231" cy="1542798"/>
          </a:xfrm>
          <a:prstGeom prst="rect">
            <a:avLst/>
          </a:prstGeom>
        </p:spPr>
      </p:pic>
      <p:sp>
        <p:nvSpPr>
          <p:cNvPr id="48" name="文字方塊 47">
            <a:extLst>
              <a:ext uri="{FF2B5EF4-FFF2-40B4-BE49-F238E27FC236}">
                <a16:creationId xmlns:a16="http://schemas.microsoft.com/office/drawing/2014/main" id="{5E4A200B-68EB-439B-99FC-B174EA8C27A4}"/>
              </a:ext>
            </a:extLst>
          </p:cNvPr>
          <p:cNvSpPr txBox="1"/>
          <p:nvPr/>
        </p:nvSpPr>
        <p:spPr>
          <a:xfrm>
            <a:off x="536784" y="2402582"/>
            <a:ext cx="1386181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1600" b="1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4K PTZ </a:t>
            </a:r>
            <a:r>
              <a:rPr lang="zh-TW" altLang="en-US" sz="1600" b="1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監控</a:t>
            </a:r>
            <a:endParaRPr lang="en-US" altLang="zh-TW" sz="1600" b="1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TW" altLang="en-US" sz="120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攝影機需求，可以遠端監控環境安全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AF88D5E4-A166-4F66-91E9-76E862F4E8C2}"/>
              </a:ext>
            </a:extLst>
          </p:cNvPr>
          <p:cNvSpPr txBox="1"/>
          <p:nvPr/>
        </p:nvSpPr>
        <p:spPr>
          <a:xfrm>
            <a:off x="2781322" y="3574212"/>
            <a:ext cx="197944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1600" b="1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Wi-Fi 5/6</a:t>
            </a:r>
          </a:p>
          <a:p>
            <a:pPr>
              <a:defRPr/>
            </a:pPr>
            <a:r>
              <a:rPr lang="zh-TW" altLang="en-US" sz="1600" b="1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無線網路</a:t>
            </a:r>
            <a:endParaRPr lang="en-US" altLang="zh-TW" sz="1600" b="1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120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提供客人免費 </a:t>
            </a:r>
            <a:endParaRPr lang="en-US" altLang="zh-TW" sz="120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TW" sz="120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Wi-Fi </a:t>
            </a:r>
            <a:r>
              <a:rPr lang="zh-TW" altLang="en-US" sz="120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服務上網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D3EBD378-D396-4BB4-A0A2-4C586F38463E}"/>
              </a:ext>
            </a:extLst>
          </p:cNvPr>
          <p:cNvSpPr/>
          <p:nvPr/>
        </p:nvSpPr>
        <p:spPr>
          <a:xfrm>
            <a:off x="400856" y="1512977"/>
            <a:ext cx="4655354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C00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4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PoE</a:t>
            </a:r>
            <a:r>
              <a:rPr lang="zh-TW" altLang="en-US" sz="24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供電</a:t>
            </a:r>
            <a:endParaRPr lang="en-US" altLang="zh-TW" sz="2400" b="1">
              <a:solidFill>
                <a:srgbClr val="FFC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98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>
                <a:latin typeface="Arial"/>
                <a:ea typeface="微軟正黑體"/>
                <a:cs typeface="Arial"/>
              </a:rPr>
              <a:t>10GbE就是要來解決Uplink慢的問題</a:t>
            </a:r>
          </a:p>
        </p:txBody>
      </p:sp>
    </p:spTree>
    <p:extLst>
      <p:ext uri="{BB962C8B-B14F-4D97-AF65-F5344CB8AC3E}">
        <p14:creationId xmlns:p14="http://schemas.microsoft.com/office/powerpoint/2010/main" val="117704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894914"/>
          </a:xfrm>
        </p:spPr>
        <p:txBody>
          <a:bodyPr>
            <a:normAutofit/>
          </a:bodyPr>
          <a:lstStyle/>
          <a:p>
            <a:r>
              <a:rPr lang="zh-TW" altLang="en-US"/>
              <a:t>試想我接了這麼多設備</a:t>
            </a:r>
            <a:br>
              <a:rPr lang="en-US" altLang="zh-TW"/>
            </a:br>
            <a:r>
              <a:rPr lang="zh-TW" altLang="en-US"/>
              <a:t>但</a:t>
            </a:r>
            <a:r>
              <a:rPr lang="en-US" altLang="zh-TW"/>
              <a:t>Uplink</a:t>
            </a:r>
            <a:r>
              <a:rPr lang="zh-TW" altLang="en-US"/>
              <a:t>還是很慢</a:t>
            </a:r>
            <a:r>
              <a:rPr lang="en-US" altLang="zh-TW"/>
              <a:t>…</a:t>
            </a:r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836218" y="2918894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1GbE</a:t>
            </a:r>
            <a:endParaRPr lang="zh-TW" altLang="en-US" sz="3200" b="1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DEDE0D8E-1FDA-46FE-8EE1-AE9B7CD457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416" y="821419"/>
            <a:ext cx="7131833" cy="6036580"/>
          </a:xfrm>
          <a:prstGeom prst="rect">
            <a:avLst/>
          </a:prstGeom>
        </p:spPr>
      </p:pic>
      <p:grpSp>
        <p:nvGrpSpPr>
          <p:cNvPr id="28" name="群組 27">
            <a:extLst>
              <a:ext uri="{FF2B5EF4-FFF2-40B4-BE49-F238E27FC236}">
                <a16:creationId xmlns:a16="http://schemas.microsoft.com/office/drawing/2014/main" id="{174152E2-F116-4171-B566-63F4EF9EB5D0}"/>
              </a:ext>
            </a:extLst>
          </p:cNvPr>
          <p:cNvGrpSpPr/>
          <p:nvPr/>
        </p:nvGrpSpPr>
        <p:grpSpPr>
          <a:xfrm>
            <a:off x="7549096" y="688993"/>
            <a:ext cx="1428131" cy="1274160"/>
            <a:chOff x="-184649" y="-1616877"/>
            <a:chExt cx="1428131" cy="1274160"/>
          </a:xfrm>
        </p:grpSpPr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169B5654-6FD4-488C-B525-FA3418DDADE5}"/>
                </a:ext>
              </a:extLst>
            </p:cNvPr>
            <p:cNvSpPr/>
            <p:nvPr/>
          </p:nvSpPr>
          <p:spPr>
            <a:xfrm>
              <a:off x="96099" y="-1403590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30" name="圖片 29" descr="一張含有 物件 的圖片&#10;&#10;自動產生的描述">
              <a:extLst>
                <a:ext uri="{FF2B5EF4-FFF2-40B4-BE49-F238E27FC236}">
                  <a16:creationId xmlns:a16="http://schemas.microsoft.com/office/drawing/2014/main" id="{CF585BBC-6A7A-4DB6-AF1D-A3DD779DA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84649" y="-1616877"/>
              <a:ext cx="1428131" cy="1274160"/>
            </a:xfrm>
            <a:prstGeom prst="rect">
              <a:avLst/>
            </a:prstGeom>
          </p:spPr>
        </p:pic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FB86FF62-C093-4651-8F90-981D6F76111F}"/>
              </a:ext>
            </a:extLst>
          </p:cNvPr>
          <p:cNvGrpSpPr/>
          <p:nvPr/>
        </p:nvGrpSpPr>
        <p:grpSpPr>
          <a:xfrm>
            <a:off x="10388163" y="3435465"/>
            <a:ext cx="1827246" cy="1630247"/>
            <a:chOff x="-1240342" y="-1539022"/>
            <a:chExt cx="1296307" cy="1156549"/>
          </a:xfrm>
        </p:grpSpPr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A477D688-0415-44F6-8B2B-9CE480415CD2}"/>
                </a:ext>
              </a:extLst>
            </p:cNvPr>
            <p:cNvSpPr/>
            <p:nvPr/>
          </p:nvSpPr>
          <p:spPr>
            <a:xfrm>
              <a:off x="-1046183" y="-1403590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D1502F5D-A3A0-4250-9F6E-2D2348E0A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40342" y="-1539022"/>
              <a:ext cx="1296307" cy="1156549"/>
            </a:xfrm>
            <a:prstGeom prst="rect">
              <a:avLst/>
            </a:prstGeom>
          </p:spPr>
        </p:pic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89562F26-B8FA-4165-AEFA-481BFED45D2F}"/>
              </a:ext>
            </a:extLst>
          </p:cNvPr>
          <p:cNvGrpSpPr/>
          <p:nvPr/>
        </p:nvGrpSpPr>
        <p:grpSpPr>
          <a:xfrm>
            <a:off x="7331199" y="1626659"/>
            <a:ext cx="1297309" cy="1158456"/>
            <a:chOff x="-1240342" y="-329731"/>
            <a:chExt cx="1297309" cy="1158456"/>
          </a:xfrm>
        </p:grpSpPr>
        <p:sp>
          <p:nvSpPr>
            <p:cNvPr id="35" name="橢圓 34">
              <a:extLst>
                <a:ext uri="{FF2B5EF4-FFF2-40B4-BE49-F238E27FC236}">
                  <a16:creationId xmlns:a16="http://schemas.microsoft.com/office/drawing/2014/main" id="{CA362222-D4E6-4DBE-921F-488AC9BCB6E5}"/>
                </a:ext>
              </a:extLst>
            </p:cNvPr>
            <p:cNvSpPr/>
            <p:nvPr/>
          </p:nvSpPr>
          <p:spPr>
            <a:xfrm>
              <a:off x="-1046183" y="-188235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6C908CED-C576-4C9D-86FE-D10F7F967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40342" y="-329731"/>
              <a:ext cx="1297309" cy="1158456"/>
            </a:xfrm>
            <a:prstGeom prst="rect">
              <a:avLst/>
            </a:prstGeom>
          </p:spPr>
        </p:pic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6EFFC396-2632-4DFB-A9D9-224E1A145DDE}"/>
              </a:ext>
            </a:extLst>
          </p:cNvPr>
          <p:cNvGrpSpPr/>
          <p:nvPr/>
        </p:nvGrpSpPr>
        <p:grpSpPr>
          <a:xfrm>
            <a:off x="5435642" y="1793315"/>
            <a:ext cx="1235811" cy="1103541"/>
            <a:chOff x="-1240743" y="750192"/>
            <a:chExt cx="1235811" cy="1103541"/>
          </a:xfrm>
        </p:grpSpPr>
        <p:sp>
          <p:nvSpPr>
            <p:cNvPr id="38" name="橢圓 37">
              <a:extLst>
                <a:ext uri="{FF2B5EF4-FFF2-40B4-BE49-F238E27FC236}">
                  <a16:creationId xmlns:a16="http://schemas.microsoft.com/office/drawing/2014/main" id="{80B8F602-A30C-46FC-8DBF-CD9B64A7B0EB}"/>
                </a:ext>
              </a:extLst>
            </p:cNvPr>
            <p:cNvSpPr/>
            <p:nvPr/>
          </p:nvSpPr>
          <p:spPr>
            <a:xfrm>
              <a:off x="-1046183" y="876994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A57C2920-12B0-4302-9F9D-863BB7DF6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40743" y="750192"/>
              <a:ext cx="1235811" cy="1103541"/>
            </a:xfrm>
            <a:prstGeom prst="rect">
              <a:avLst/>
            </a:prstGeom>
          </p:spPr>
        </p:pic>
      </p:grp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DF386B2D-015F-4B24-BA13-AB1678129DB6}"/>
              </a:ext>
            </a:extLst>
          </p:cNvPr>
          <p:cNvGrpSpPr/>
          <p:nvPr/>
        </p:nvGrpSpPr>
        <p:grpSpPr>
          <a:xfrm>
            <a:off x="8409599" y="1514888"/>
            <a:ext cx="1135256" cy="1045911"/>
            <a:chOff x="-1108320" y="1979487"/>
            <a:chExt cx="992403" cy="914301"/>
          </a:xfrm>
        </p:grpSpPr>
        <p:sp>
          <p:nvSpPr>
            <p:cNvPr id="41" name="橢圓 40">
              <a:extLst>
                <a:ext uri="{FF2B5EF4-FFF2-40B4-BE49-F238E27FC236}">
                  <a16:creationId xmlns:a16="http://schemas.microsoft.com/office/drawing/2014/main" id="{058A1D49-E9CE-4A03-860B-F73B00A161AB}"/>
                </a:ext>
              </a:extLst>
            </p:cNvPr>
            <p:cNvSpPr/>
            <p:nvPr/>
          </p:nvSpPr>
          <p:spPr>
            <a:xfrm>
              <a:off x="-1046183" y="1986071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42" name="圖片 41" descr="一張含有 電子用品 的圖片&#10;&#10;自動產生的描述">
              <a:extLst>
                <a:ext uri="{FF2B5EF4-FFF2-40B4-BE49-F238E27FC236}">
                  <a16:creationId xmlns:a16="http://schemas.microsoft.com/office/drawing/2014/main" id="{74D257D8-9F77-4027-9EC1-93A4D0B4A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-1108320" y="1979487"/>
              <a:ext cx="992403" cy="914301"/>
            </a:xfrm>
            <a:prstGeom prst="rect">
              <a:avLst/>
            </a:prstGeom>
          </p:spPr>
        </p:pic>
      </p:grpSp>
      <p:sp>
        <p:nvSpPr>
          <p:cNvPr id="5" name="橢圓 4">
            <a:extLst>
              <a:ext uri="{FF2B5EF4-FFF2-40B4-BE49-F238E27FC236}">
                <a16:creationId xmlns:a16="http://schemas.microsoft.com/office/drawing/2014/main" id="{1B655186-76ED-4D5F-BCBD-ABFB68B60E74}"/>
              </a:ext>
            </a:extLst>
          </p:cNvPr>
          <p:cNvSpPr/>
          <p:nvPr/>
        </p:nvSpPr>
        <p:spPr>
          <a:xfrm>
            <a:off x="5461828" y="1926786"/>
            <a:ext cx="437800" cy="437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D2818931-A704-418A-805D-6328AA36AD64}"/>
              </a:ext>
            </a:extLst>
          </p:cNvPr>
          <p:cNvSpPr/>
          <p:nvPr/>
        </p:nvSpPr>
        <p:spPr>
          <a:xfrm>
            <a:off x="7248854" y="2055852"/>
            <a:ext cx="437800" cy="437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橢圓 43">
            <a:extLst>
              <a:ext uri="{FF2B5EF4-FFF2-40B4-BE49-F238E27FC236}">
                <a16:creationId xmlns:a16="http://schemas.microsoft.com/office/drawing/2014/main" id="{81A38F4F-0FE8-4A2C-A4E9-EDC5E2028B6D}"/>
              </a:ext>
            </a:extLst>
          </p:cNvPr>
          <p:cNvSpPr/>
          <p:nvPr/>
        </p:nvSpPr>
        <p:spPr>
          <a:xfrm>
            <a:off x="8600702" y="992264"/>
            <a:ext cx="437800" cy="437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橢圓 44">
            <a:extLst>
              <a:ext uri="{FF2B5EF4-FFF2-40B4-BE49-F238E27FC236}">
                <a16:creationId xmlns:a16="http://schemas.microsoft.com/office/drawing/2014/main" id="{626A52C0-7553-48DC-BAF2-FF541A43AE27}"/>
              </a:ext>
            </a:extLst>
          </p:cNvPr>
          <p:cNvSpPr/>
          <p:nvPr/>
        </p:nvSpPr>
        <p:spPr>
          <a:xfrm>
            <a:off x="9271547" y="1553851"/>
            <a:ext cx="437800" cy="437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id="{9AA41726-9024-478F-BF5B-97B4C3B802C0}"/>
              </a:ext>
            </a:extLst>
          </p:cNvPr>
          <p:cNvSpPr/>
          <p:nvPr/>
        </p:nvSpPr>
        <p:spPr>
          <a:xfrm>
            <a:off x="10570958" y="3669830"/>
            <a:ext cx="437800" cy="437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圖形 53">
            <a:extLst>
              <a:ext uri="{FF2B5EF4-FFF2-40B4-BE49-F238E27FC236}">
                <a16:creationId xmlns:a16="http://schemas.microsoft.com/office/drawing/2014/main" id="{3D1129A3-36E1-4803-8A97-37635D246A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11" y="3157257"/>
            <a:ext cx="3583202" cy="93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23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標題 1">
            <a:extLst>
              <a:ext uri="{FF2B5EF4-FFF2-40B4-BE49-F238E27FC236}">
                <a16:creationId xmlns:a16="http://schemas.microsoft.com/office/drawing/2014/main" id="{0BA90771-A8AC-49ED-9D89-6AAEA55F8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22849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zh-TW" altLang="en-US" b="1" dirty="0"/>
              <a:t>每層樓都有高速</a:t>
            </a:r>
            <a:r>
              <a:rPr lang="en-US" altLang="zh-TW" b="1" dirty="0"/>
              <a:t>AP</a:t>
            </a:r>
            <a:r>
              <a:rPr lang="zh-TW" altLang="en-US" b="1" dirty="0"/>
              <a:t>但骨幹網路很慢</a:t>
            </a:r>
            <a:r>
              <a:rPr lang="en-US" altLang="zh-TW" b="1" dirty="0"/>
              <a:t>…</a:t>
            </a:r>
            <a:endParaRPr lang="zh-TW" altLang="en-US" b="1" dirty="0"/>
          </a:p>
        </p:txBody>
      </p:sp>
      <p:pic>
        <p:nvPicPr>
          <p:cNvPr id="6" name="圖形 5">
            <a:extLst>
              <a:ext uri="{FF2B5EF4-FFF2-40B4-BE49-F238E27FC236}">
                <a16:creationId xmlns:a16="http://schemas.microsoft.com/office/drawing/2014/main" id="{BEAD50C0-41E0-4AAF-BECB-357602992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5343" y="1534882"/>
            <a:ext cx="4448515" cy="5323117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65E80C37-565C-4CC0-BF26-EC8383467FD1}"/>
              </a:ext>
            </a:extLst>
          </p:cNvPr>
          <p:cNvSpPr txBox="1"/>
          <p:nvPr/>
        </p:nvSpPr>
        <p:spPr>
          <a:xfrm>
            <a:off x="2999961" y="321208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1GbE</a:t>
            </a:r>
            <a:r>
              <a:rPr lang="en-US" altLang="zh-TW" sz="3200"/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Slow…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C43AC17-1EF2-451F-9D34-09ADBC457B49}"/>
              </a:ext>
            </a:extLst>
          </p:cNvPr>
          <p:cNvSpPr/>
          <p:nvPr/>
        </p:nvSpPr>
        <p:spPr>
          <a:xfrm>
            <a:off x="6106756" y="2434449"/>
            <a:ext cx="3404936" cy="1055818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B4C04C9-901B-4A82-AC14-7BE6145FF2D6}"/>
              </a:ext>
            </a:extLst>
          </p:cNvPr>
          <p:cNvSpPr/>
          <p:nvPr/>
        </p:nvSpPr>
        <p:spPr>
          <a:xfrm>
            <a:off x="6106756" y="3502299"/>
            <a:ext cx="3404936" cy="1055818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3F6B603-7B21-40AF-BC7D-04956A13F507}"/>
              </a:ext>
            </a:extLst>
          </p:cNvPr>
          <p:cNvSpPr/>
          <p:nvPr/>
        </p:nvSpPr>
        <p:spPr>
          <a:xfrm>
            <a:off x="6106756" y="4561525"/>
            <a:ext cx="3404936" cy="1055818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5" name="接點: 肘形 34">
            <a:extLst>
              <a:ext uri="{FF2B5EF4-FFF2-40B4-BE49-F238E27FC236}">
                <a16:creationId xmlns:a16="http://schemas.microsoft.com/office/drawing/2014/main" id="{32FDE656-66B3-4E79-A5D8-C4E82B0D053D}"/>
              </a:ext>
            </a:extLst>
          </p:cNvPr>
          <p:cNvCxnSpPr>
            <a:cxnSpLocks/>
            <a:stCxn id="24" idx="1"/>
            <a:endCxn id="31" idx="1"/>
          </p:cNvCxnSpPr>
          <p:nvPr/>
        </p:nvCxnSpPr>
        <p:spPr>
          <a:xfrm rot="10800000" flipV="1">
            <a:off x="6106756" y="2962358"/>
            <a:ext cx="12700" cy="1067850"/>
          </a:xfrm>
          <a:prstGeom prst="bentConnector3">
            <a:avLst>
              <a:gd name="adj1" fmla="val 568174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A9A5251D-4A04-4E1F-A306-F7C9DFE43006}"/>
              </a:ext>
            </a:extLst>
          </p:cNvPr>
          <p:cNvSpPr txBox="1"/>
          <p:nvPr/>
        </p:nvSpPr>
        <p:spPr>
          <a:xfrm>
            <a:off x="2999961" y="4205881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1GbE</a:t>
            </a:r>
            <a:r>
              <a:rPr lang="en-US" altLang="zh-TW" sz="3200"/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Slow…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圖形 44">
            <a:extLst>
              <a:ext uri="{FF2B5EF4-FFF2-40B4-BE49-F238E27FC236}">
                <a16:creationId xmlns:a16="http://schemas.microsoft.com/office/drawing/2014/main" id="{2D93EF5F-F962-4580-85B4-DCD8D491A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9752" y="1424787"/>
            <a:ext cx="1029855" cy="1009662"/>
          </a:xfrm>
          <a:prstGeom prst="rect">
            <a:avLst/>
          </a:prstGeom>
        </p:spPr>
      </p:pic>
      <p:cxnSp>
        <p:nvCxnSpPr>
          <p:cNvPr id="48" name="接點: 肘形 47">
            <a:extLst>
              <a:ext uri="{FF2B5EF4-FFF2-40B4-BE49-F238E27FC236}">
                <a16:creationId xmlns:a16="http://schemas.microsoft.com/office/drawing/2014/main" id="{EEB507B6-FBFA-45B3-855F-F868A472F38E}"/>
              </a:ext>
            </a:extLst>
          </p:cNvPr>
          <p:cNvCxnSpPr>
            <a:cxnSpLocks/>
            <a:stCxn id="24" idx="0"/>
            <a:endCxn id="45" idx="3"/>
          </p:cNvCxnSpPr>
          <p:nvPr/>
        </p:nvCxnSpPr>
        <p:spPr>
          <a:xfrm rot="16200000" flipV="1">
            <a:off x="5087001" y="-287775"/>
            <a:ext cx="504831" cy="4939617"/>
          </a:xfrm>
          <a:prstGeom prst="bentConnector2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接點: 肘形 58">
            <a:extLst>
              <a:ext uri="{FF2B5EF4-FFF2-40B4-BE49-F238E27FC236}">
                <a16:creationId xmlns:a16="http://schemas.microsoft.com/office/drawing/2014/main" id="{E9F5D299-0D2B-43F1-838D-6BE71E74553B}"/>
              </a:ext>
            </a:extLst>
          </p:cNvPr>
          <p:cNvCxnSpPr>
            <a:cxnSpLocks/>
            <a:stCxn id="31" idx="1"/>
            <a:endCxn id="32" idx="1"/>
          </p:cNvCxnSpPr>
          <p:nvPr/>
        </p:nvCxnSpPr>
        <p:spPr>
          <a:xfrm rot="10800000" flipV="1">
            <a:off x="6106756" y="4030208"/>
            <a:ext cx="12700" cy="1059226"/>
          </a:xfrm>
          <a:prstGeom prst="bentConnector3">
            <a:avLst>
              <a:gd name="adj1" fmla="val 568174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DE735C7E-D025-48F3-A952-D09E3E00135A}"/>
              </a:ext>
            </a:extLst>
          </p:cNvPr>
          <p:cNvSpPr txBox="1"/>
          <p:nvPr/>
        </p:nvSpPr>
        <p:spPr>
          <a:xfrm>
            <a:off x="2999961" y="1326889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1GbE</a:t>
            </a:r>
            <a:r>
              <a:rPr lang="en-US" altLang="zh-TW" sz="3200"/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Slow…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69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90548BE1-2B95-4167-B17A-1986618141AE}"/>
              </a:ext>
            </a:extLst>
          </p:cNvPr>
          <p:cNvSpPr/>
          <p:nvPr/>
        </p:nvSpPr>
        <p:spPr>
          <a:xfrm>
            <a:off x="5427326" y="1427793"/>
            <a:ext cx="6255335" cy="5310070"/>
          </a:xfrm>
          <a:prstGeom prst="roundRect">
            <a:avLst>
              <a:gd name="adj" fmla="val 3873"/>
            </a:avLst>
          </a:prstGeom>
          <a:noFill/>
          <a:ln w="25400">
            <a:gradFill>
              <a:gsLst>
                <a:gs pos="50000">
                  <a:schemeClr val="accent1">
                    <a:lumMod val="5000"/>
                    <a:lumOff val="95000"/>
                  </a:schemeClr>
                </a:gs>
                <a:gs pos="2655">
                  <a:srgbClr val="00B0F0"/>
                </a:gs>
                <a:gs pos="100000">
                  <a:srgbClr val="00FFFF"/>
                </a:gs>
              </a:gsLst>
              <a:lin ang="16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AD74F073-5780-427F-ADDE-82954D8145C2}"/>
              </a:ext>
            </a:extLst>
          </p:cNvPr>
          <p:cNvSpPr/>
          <p:nvPr/>
        </p:nvSpPr>
        <p:spPr>
          <a:xfrm>
            <a:off x="509338" y="1427793"/>
            <a:ext cx="4760492" cy="5310070"/>
          </a:xfrm>
          <a:prstGeom prst="roundRect">
            <a:avLst>
              <a:gd name="adj" fmla="val 3873"/>
            </a:avLst>
          </a:prstGeom>
          <a:noFill/>
          <a:ln w="25400">
            <a:gradFill>
              <a:gsLst>
                <a:gs pos="50000">
                  <a:schemeClr val="accent1">
                    <a:lumMod val="5000"/>
                    <a:lumOff val="95000"/>
                  </a:schemeClr>
                </a:gs>
                <a:gs pos="2655">
                  <a:srgbClr val="00B0F0"/>
                </a:gs>
                <a:gs pos="100000">
                  <a:srgbClr val="00FFFF"/>
                </a:gs>
              </a:gsLst>
              <a:lin ang="16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4" name="圖片 33" descr="一張含有 文字, 電子用品 的圖片&#10;&#10;自動產生的描述">
            <a:extLst>
              <a:ext uri="{FF2B5EF4-FFF2-40B4-BE49-F238E27FC236}">
                <a16:creationId xmlns:a16="http://schemas.microsoft.com/office/drawing/2014/main" id="{34030697-7018-4071-9151-066F88C322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0187" y="3104588"/>
            <a:ext cx="5991771" cy="37455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199" y="0"/>
            <a:ext cx="10844463" cy="1624935"/>
          </a:xfrm>
        </p:spPr>
        <p:txBody>
          <a:bodyPr/>
          <a:lstStyle/>
          <a:p>
            <a:r>
              <a:rPr lang="en-US" altLang="zh-TW">
                <a:latin typeface="Arial"/>
                <a:ea typeface="微軟正黑體"/>
                <a:cs typeface="Arial"/>
              </a:rPr>
              <a:t>不管單台還是多台10GbE就是可以讓傳輸更快</a:t>
            </a:r>
            <a:endParaRPr lang="en-US" altLang="zh-TW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9666FC56-014F-4DBC-81B5-AEB9DC93B536}"/>
              </a:ext>
            </a:extLst>
          </p:cNvPr>
          <p:cNvSpPr/>
          <p:nvPr/>
        </p:nvSpPr>
        <p:spPr>
          <a:xfrm>
            <a:off x="3153760" y="4794527"/>
            <a:ext cx="991853" cy="751752"/>
          </a:xfrm>
          <a:prstGeom prst="rect">
            <a:avLst/>
          </a:prstGeom>
          <a:solidFill>
            <a:srgbClr val="00FFFF">
              <a:alpha val="15000"/>
            </a:srgbClr>
          </a:solidFill>
          <a:ln w="254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5C0A5141-CE1A-4391-8F1B-A817F4C8BB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848" y="1639486"/>
            <a:ext cx="2725678" cy="8241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9EA22BB4-D14E-42D5-A179-17F3B674C4DF}"/>
              </a:ext>
            </a:extLst>
          </p:cNvPr>
          <p:cNvCxnSpPr>
            <a:cxnSpLocks/>
          </p:cNvCxnSpPr>
          <p:nvPr/>
        </p:nvCxnSpPr>
        <p:spPr>
          <a:xfrm>
            <a:off x="3649687" y="2463600"/>
            <a:ext cx="0" cy="2330927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1E54D99D-5962-42D4-9350-8B3F32A933CD}"/>
              </a:ext>
            </a:extLst>
          </p:cNvPr>
          <p:cNvSpPr txBox="1"/>
          <p:nvPr/>
        </p:nvSpPr>
        <p:spPr>
          <a:xfrm>
            <a:off x="874270" y="3139721"/>
            <a:ext cx="217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10GbE</a:t>
            </a:r>
            <a:r>
              <a:rPr lang="en-US" altLang="zh-TW" sz="3200"/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4D9BF3F8-AF67-412A-A364-B0EBBC71731A}"/>
              </a:ext>
            </a:extLst>
          </p:cNvPr>
          <p:cNvSpPr txBox="1"/>
          <p:nvPr/>
        </p:nvSpPr>
        <p:spPr>
          <a:xfrm>
            <a:off x="889844" y="206028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QHora-301W</a:t>
            </a:r>
            <a:endParaRPr lang="zh-TW" alt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橢圓 72">
            <a:extLst>
              <a:ext uri="{FF2B5EF4-FFF2-40B4-BE49-F238E27FC236}">
                <a16:creationId xmlns:a16="http://schemas.microsoft.com/office/drawing/2014/main" id="{ABE861E5-4AA0-47EC-8C5C-E0C607802B6C}"/>
              </a:ext>
            </a:extLst>
          </p:cNvPr>
          <p:cNvSpPr/>
          <p:nvPr/>
        </p:nvSpPr>
        <p:spPr>
          <a:xfrm>
            <a:off x="3153760" y="2933848"/>
            <a:ext cx="996522" cy="99652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00B0F0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6" name="圖形 65">
            <a:extLst>
              <a:ext uri="{FF2B5EF4-FFF2-40B4-BE49-F238E27FC236}">
                <a16:creationId xmlns:a16="http://schemas.microsoft.com/office/drawing/2014/main" id="{5D3F5958-89F7-4ACA-B98D-DB1FC9E75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3118" y="2991522"/>
            <a:ext cx="873003" cy="827055"/>
          </a:xfrm>
          <a:prstGeom prst="rect">
            <a:avLst/>
          </a:prstGeom>
        </p:spPr>
      </p:pic>
      <p:sp>
        <p:nvSpPr>
          <p:cNvPr id="75" name="文字方塊 74">
            <a:extLst>
              <a:ext uri="{FF2B5EF4-FFF2-40B4-BE49-F238E27FC236}">
                <a16:creationId xmlns:a16="http://schemas.microsoft.com/office/drawing/2014/main" id="{A174E704-C2B1-4E1A-B31B-5F7EAE11C906}"/>
              </a:ext>
            </a:extLst>
          </p:cNvPr>
          <p:cNvSpPr txBox="1"/>
          <p:nvPr/>
        </p:nvSpPr>
        <p:spPr>
          <a:xfrm>
            <a:off x="2330749" y="5714076"/>
            <a:ext cx="2046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QSW-M2116P-2T2S</a:t>
            </a:r>
            <a:endParaRPr lang="zh-TW" alt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1107BBC8-F8FE-4894-B35B-CE80DBE3F6FB}"/>
              </a:ext>
            </a:extLst>
          </p:cNvPr>
          <p:cNvSpPr txBox="1"/>
          <p:nvPr/>
        </p:nvSpPr>
        <p:spPr>
          <a:xfrm>
            <a:off x="6275589" y="3677045"/>
            <a:ext cx="217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10GbE</a:t>
            </a:r>
            <a:r>
              <a:rPr lang="en-US" altLang="zh-TW" sz="3200"/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圖片 21" descr="一張含有 文字, 電子用品 的圖片&#10;&#10;自動產生的描述">
            <a:extLst>
              <a:ext uri="{FF2B5EF4-FFF2-40B4-BE49-F238E27FC236}">
                <a16:creationId xmlns:a16="http://schemas.microsoft.com/office/drawing/2014/main" id="{F364D549-F2AA-433F-BDFD-C8851A7547D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045" y="2460652"/>
            <a:ext cx="3191387" cy="19949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圖片 22" descr="一張含有 文字, 電子用品 的圖片&#10;&#10;自動產生的描述">
            <a:extLst>
              <a:ext uri="{FF2B5EF4-FFF2-40B4-BE49-F238E27FC236}">
                <a16:creationId xmlns:a16="http://schemas.microsoft.com/office/drawing/2014/main" id="{85F856A6-B661-4562-8931-89331DA2F1B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045" y="3540067"/>
            <a:ext cx="3191387" cy="19949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圖片 23" descr="一張含有 文字, 電子用品 的圖片&#10;&#10;自動產生的描述">
            <a:extLst>
              <a:ext uri="{FF2B5EF4-FFF2-40B4-BE49-F238E27FC236}">
                <a16:creationId xmlns:a16="http://schemas.microsoft.com/office/drawing/2014/main" id="{CBD21234-ADAC-4ADC-B3F1-C8028247BC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045" y="4618939"/>
            <a:ext cx="3191387" cy="19949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814983B0-E950-4AAE-9148-BAF4B0C506A5}"/>
              </a:ext>
            </a:extLst>
          </p:cNvPr>
          <p:cNvSpPr/>
          <p:nvPr/>
        </p:nvSpPr>
        <p:spPr>
          <a:xfrm>
            <a:off x="10376179" y="3316367"/>
            <a:ext cx="404741" cy="477324"/>
          </a:xfrm>
          <a:prstGeom prst="rect">
            <a:avLst/>
          </a:prstGeom>
          <a:solidFill>
            <a:srgbClr val="00FFFF">
              <a:alpha val="15000"/>
            </a:srgbClr>
          </a:solidFill>
          <a:ln w="254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223C215-7905-4419-BF4B-BD431223B3FC}"/>
              </a:ext>
            </a:extLst>
          </p:cNvPr>
          <p:cNvSpPr/>
          <p:nvPr/>
        </p:nvSpPr>
        <p:spPr>
          <a:xfrm>
            <a:off x="10376179" y="4400449"/>
            <a:ext cx="404741" cy="477324"/>
          </a:xfrm>
          <a:prstGeom prst="rect">
            <a:avLst/>
          </a:prstGeom>
          <a:solidFill>
            <a:srgbClr val="00FFFF">
              <a:alpha val="15000"/>
            </a:srgbClr>
          </a:solidFill>
          <a:ln w="254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3A09110-6F53-46F7-BA7A-798AC5B38F89}"/>
              </a:ext>
            </a:extLst>
          </p:cNvPr>
          <p:cNvSpPr/>
          <p:nvPr/>
        </p:nvSpPr>
        <p:spPr>
          <a:xfrm>
            <a:off x="10376179" y="5491799"/>
            <a:ext cx="404741" cy="477324"/>
          </a:xfrm>
          <a:prstGeom prst="rect">
            <a:avLst/>
          </a:prstGeom>
          <a:solidFill>
            <a:srgbClr val="00FFFF">
              <a:alpha val="15000"/>
            </a:srgbClr>
          </a:solidFill>
          <a:ln w="254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53DFCF5D-CD81-4A2D-88E3-5F53644083CB}"/>
              </a:ext>
            </a:extLst>
          </p:cNvPr>
          <p:cNvCxnSpPr>
            <a:cxnSpLocks/>
          </p:cNvCxnSpPr>
          <p:nvPr/>
        </p:nvCxnSpPr>
        <p:spPr>
          <a:xfrm>
            <a:off x="10578549" y="3814842"/>
            <a:ext cx="1" cy="585607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63369211-8884-4ED8-BC99-81532FE9D933}"/>
              </a:ext>
            </a:extLst>
          </p:cNvPr>
          <p:cNvCxnSpPr>
            <a:cxnSpLocks/>
          </p:cNvCxnSpPr>
          <p:nvPr/>
        </p:nvCxnSpPr>
        <p:spPr>
          <a:xfrm>
            <a:off x="10578549" y="4866404"/>
            <a:ext cx="1" cy="625395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F8C8331E-43E8-4C25-BD1F-E80B74844CFC}"/>
              </a:ext>
            </a:extLst>
          </p:cNvPr>
          <p:cNvSpPr txBox="1"/>
          <p:nvPr/>
        </p:nvSpPr>
        <p:spPr>
          <a:xfrm>
            <a:off x="6275589" y="4845801"/>
            <a:ext cx="217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10GbE</a:t>
            </a:r>
            <a:r>
              <a:rPr lang="en-US" altLang="zh-TW" sz="3200"/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圖片 30" descr="一張含有 文字 的圖片&#10;&#10;自動產生的描述">
            <a:extLst>
              <a:ext uri="{FF2B5EF4-FFF2-40B4-BE49-F238E27FC236}">
                <a16:creationId xmlns:a16="http://schemas.microsoft.com/office/drawing/2014/main" id="{104FA3B1-3C21-49A5-918D-D2CB01934E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8850" y="1639486"/>
            <a:ext cx="2610992" cy="7894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32" name="接點: 肘形 31">
            <a:extLst>
              <a:ext uri="{FF2B5EF4-FFF2-40B4-BE49-F238E27FC236}">
                <a16:creationId xmlns:a16="http://schemas.microsoft.com/office/drawing/2014/main" id="{6807048B-E754-48C6-8CFC-5C0F0B8E35C9}"/>
              </a:ext>
            </a:extLst>
          </p:cNvPr>
          <p:cNvCxnSpPr>
            <a:cxnSpLocks/>
          </p:cNvCxnSpPr>
          <p:nvPr/>
        </p:nvCxnSpPr>
        <p:spPr>
          <a:xfrm rot="16200000" flipV="1">
            <a:off x="9720750" y="1973296"/>
            <a:ext cx="1282162" cy="1403980"/>
          </a:xfrm>
          <a:prstGeom prst="bentConnector2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91">
            <a:extLst>
              <a:ext uri="{FF2B5EF4-FFF2-40B4-BE49-F238E27FC236}">
                <a16:creationId xmlns:a16="http://schemas.microsoft.com/office/drawing/2014/main" id="{DB8BBFEC-2CF9-41E2-975E-C7B40BCC8BF2}"/>
              </a:ext>
            </a:extLst>
          </p:cNvPr>
          <p:cNvSpPr/>
          <p:nvPr/>
        </p:nvSpPr>
        <p:spPr>
          <a:xfrm>
            <a:off x="10831724" y="3316367"/>
            <a:ext cx="464195" cy="477324"/>
          </a:xfrm>
          <a:prstGeom prst="rect">
            <a:avLst/>
          </a:prstGeom>
          <a:solidFill>
            <a:srgbClr val="92D050">
              <a:alpha val="15000"/>
            </a:srgbClr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E879D0EB-AC01-459E-918A-934EB2E4C8E2}"/>
              </a:ext>
            </a:extLst>
          </p:cNvPr>
          <p:cNvSpPr txBox="1"/>
          <p:nvPr/>
        </p:nvSpPr>
        <p:spPr>
          <a:xfrm>
            <a:off x="8478342" y="2457090"/>
            <a:ext cx="217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10GbE</a:t>
            </a:r>
            <a:r>
              <a:rPr lang="en-US" altLang="zh-TW" sz="3200"/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文字方塊 95">
            <a:extLst>
              <a:ext uri="{FF2B5EF4-FFF2-40B4-BE49-F238E27FC236}">
                <a16:creationId xmlns:a16="http://schemas.microsoft.com/office/drawing/2014/main" id="{9EE1DA57-631A-4DAB-B292-05DD33297D70}"/>
              </a:ext>
            </a:extLst>
          </p:cNvPr>
          <p:cNvSpPr txBox="1"/>
          <p:nvPr/>
        </p:nvSpPr>
        <p:spPr>
          <a:xfrm>
            <a:off x="5643518" y="206028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QHora-301W</a:t>
            </a:r>
            <a:endParaRPr lang="zh-TW" alt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圖形 97">
            <a:extLst>
              <a:ext uri="{FF2B5EF4-FFF2-40B4-BE49-F238E27FC236}">
                <a16:creationId xmlns:a16="http://schemas.microsoft.com/office/drawing/2014/main" id="{62F0FE2A-A287-48C8-A0F8-A264FBEFE5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43518" y="3649708"/>
            <a:ext cx="617263" cy="584775"/>
          </a:xfrm>
          <a:prstGeom prst="rect">
            <a:avLst/>
          </a:prstGeom>
        </p:spPr>
      </p:pic>
      <p:pic>
        <p:nvPicPr>
          <p:cNvPr id="100" name="圖形 99">
            <a:extLst>
              <a:ext uri="{FF2B5EF4-FFF2-40B4-BE49-F238E27FC236}">
                <a16:creationId xmlns:a16="http://schemas.microsoft.com/office/drawing/2014/main" id="{20DAF45D-7409-4EE5-96B6-CBEE854016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43518" y="4818227"/>
            <a:ext cx="617263" cy="584775"/>
          </a:xfrm>
          <a:prstGeom prst="rect">
            <a:avLst/>
          </a:prstGeom>
        </p:spPr>
      </p:pic>
      <p:pic>
        <p:nvPicPr>
          <p:cNvPr id="102" name="圖形 101">
            <a:extLst>
              <a:ext uri="{FF2B5EF4-FFF2-40B4-BE49-F238E27FC236}">
                <a16:creationId xmlns:a16="http://schemas.microsoft.com/office/drawing/2014/main" id="{85149F20-BB19-4485-8BE4-581DF55551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33783" y="2437269"/>
            <a:ext cx="617263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6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硬體介紹</a:t>
            </a:r>
          </a:p>
        </p:txBody>
      </p:sp>
    </p:spTree>
    <p:extLst>
      <p:ext uri="{BB962C8B-B14F-4D97-AF65-F5344CB8AC3E}">
        <p14:creationId xmlns:p14="http://schemas.microsoft.com/office/powerpoint/2010/main" val="4083988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C29033A-835D-4A91-B208-9C1EB9480F9E}"/>
              </a:ext>
            </a:extLst>
          </p:cNvPr>
          <p:cNvSpPr/>
          <p:nvPr/>
        </p:nvSpPr>
        <p:spPr>
          <a:xfrm>
            <a:off x="245659" y="1216080"/>
            <a:ext cx="11705336" cy="28053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面板配置</a:t>
            </a:r>
          </a:p>
        </p:txBody>
      </p:sp>
      <p:pic>
        <p:nvPicPr>
          <p:cNvPr id="15" name="圖片 14" descr="一張含有 文字, 電子用品 的圖片&#10;&#10;自動產生的描述">
            <a:extLst>
              <a:ext uri="{FF2B5EF4-FFF2-40B4-BE49-F238E27FC236}">
                <a16:creationId xmlns:a16="http://schemas.microsoft.com/office/drawing/2014/main" id="{F3466E1D-5C45-400B-A05C-88C65664FC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358" y="1365939"/>
            <a:ext cx="7673526" cy="47968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8886152D-D342-4F05-AC9B-3FE08E7C43D7}"/>
              </a:ext>
            </a:extLst>
          </p:cNvPr>
          <p:cNvSpPr/>
          <p:nvPr/>
        </p:nvSpPr>
        <p:spPr>
          <a:xfrm>
            <a:off x="9791491" y="3532701"/>
            <a:ext cx="1199607" cy="1025637"/>
          </a:xfrm>
          <a:prstGeom prst="rect">
            <a:avLst/>
          </a:prstGeom>
          <a:solidFill>
            <a:schemeClr val="accent2">
              <a:alpha val="15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833E58F-2ABD-41CE-8DF8-2A24EA6F54E6}"/>
              </a:ext>
            </a:extLst>
          </p:cNvPr>
          <p:cNvSpPr/>
          <p:nvPr/>
        </p:nvSpPr>
        <p:spPr>
          <a:xfrm>
            <a:off x="8801880" y="3532701"/>
            <a:ext cx="963484" cy="1025637"/>
          </a:xfrm>
          <a:prstGeom prst="rect">
            <a:avLst/>
          </a:prstGeom>
          <a:solidFill>
            <a:srgbClr val="00FFFF">
              <a:alpha val="15000"/>
            </a:srgbClr>
          </a:solidFill>
          <a:ln w="254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7F57146-C75A-4DA9-95A5-F4A481981818}"/>
              </a:ext>
            </a:extLst>
          </p:cNvPr>
          <p:cNvSpPr/>
          <p:nvPr/>
        </p:nvSpPr>
        <p:spPr>
          <a:xfrm>
            <a:off x="5114988" y="3532701"/>
            <a:ext cx="3660765" cy="1025637"/>
          </a:xfrm>
          <a:prstGeom prst="rect">
            <a:avLst/>
          </a:prstGeom>
          <a:solidFill>
            <a:srgbClr val="92D050">
              <a:alpha val="15000"/>
            </a:srgbClr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F5E7B2F7-CB60-455C-9630-F8421E5476E7}"/>
              </a:ext>
            </a:extLst>
          </p:cNvPr>
          <p:cNvSpPr/>
          <p:nvPr/>
        </p:nvSpPr>
        <p:spPr>
          <a:xfrm>
            <a:off x="838200" y="1395931"/>
            <a:ext cx="3093158" cy="64929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C00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24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獨立風扇狀態燈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023C0DB-4C51-454F-8DFF-F91C29A706E5}"/>
              </a:ext>
            </a:extLst>
          </p:cNvPr>
          <p:cNvSpPr txBox="1"/>
          <p:nvPr/>
        </p:nvSpPr>
        <p:spPr>
          <a:xfrm>
            <a:off x="838200" y="2071984"/>
            <a:ext cx="7748996" cy="8723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5895" indent="-1758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>
                <a:latin typeface="Arial"/>
                <a:ea typeface="微軟正黑體"/>
                <a:cs typeface="Arial"/>
              </a:rPr>
              <a:t>考量</a:t>
            </a:r>
            <a:r>
              <a:rPr lang="en-US" altLang="zh-TW" b="1">
                <a:latin typeface="Arial"/>
                <a:ea typeface="微軟正黑體"/>
                <a:cs typeface="Arial"/>
              </a:rPr>
              <a:t>QSW-M2116P-2T2S</a:t>
            </a:r>
            <a:r>
              <a:rPr lang="zh-TW" altLang="en-US" b="1">
                <a:latin typeface="Arial"/>
                <a:ea typeface="微軟正黑體"/>
                <a:cs typeface="Arial"/>
              </a:rPr>
              <a:t>會有大量</a:t>
            </a:r>
            <a:r>
              <a:rPr lang="en-US" altLang="zh-TW" b="1">
                <a:latin typeface="Arial"/>
                <a:ea typeface="微軟正黑體"/>
                <a:cs typeface="Arial"/>
              </a:rPr>
              <a:t>PoE PD</a:t>
            </a:r>
            <a:r>
              <a:rPr lang="zh-TW" altLang="en-US" b="1">
                <a:latin typeface="Arial"/>
                <a:ea typeface="微軟正黑體"/>
                <a:cs typeface="Arial"/>
              </a:rPr>
              <a:t>需求，散熱系統尤其重要</a:t>
            </a:r>
            <a:endParaRPr lang="en-US" altLang="zh-TW" b="1">
              <a:latin typeface="Arial"/>
              <a:ea typeface="微軟正黑體"/>
              <a:cs typeface="Arial"/>
            </a:endParaRPr>
          </a:p>
          <a:p>
            <a:pPr marL="175895" indent="-1758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獨立燈號設計一目瞭然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86868DE-4ECA-4A4F-AE60-482562787241}"/>
              </a:ext>
            </a:extLst>
          </p:cNvPr>
          <p:cNvSpPr txBox="1"/>
          <p:nvPr/>
        </p:nvSpPr>
        <p:spPr>
          <a:xfrm>
            <a:off x="2410368" y="5503784"/>
            <a:ext cx="222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 2.5GbE RJ45 with 802.3at(30W)</a:t>
            </a:r>
            <a:endParaRPr lang="zh-TW" altLang="en-US" b="1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C5428B36-3ABE-4A3F-BFE3-CED2C6BD3357}"/>
              </a:ext>
            </a:extLst>
          </p:cNvPr>
          <p:cNvSpPr txBox="1"/>
          <p:nvPr/>
        </p:nvSpPr>
        <p:spPr>
          <a:xfrm>
            <a:off x="4943702" y="5642283"/>
            <a:ext cx="22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10GbE SFP+</a:t>
            </a:r>
            <a:endParaRPr lang="zh-TW" altLang="en-US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36FAE802-FA89-4B3C-9821-B2D585E1EE09}"/>
              </a:ext>
            </a:extLst>
          </p:cNvPr>
          <p:cNvSpPr txBox="1"/>
          <p:nvPr/>
        </p:nvSpPr>
        <p:spPr>
          <a:xfrm>
            <a:off x="7477036" y="5503784"/>
            <a:ext cx="222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10GbE RJ45 with 802.3bt(90W)</a:t>
            </a:r>
            <a:endParaRPr lang="zh-TW" alt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接點: 肘形 29">
            <a:extLst>
              <a:ext uri="{FF2B5EF4-FFF2-40B4-BE49-F238E27FC236}">
                <a16:creationId xmlns:a16="http://schemas.microsoft.com/office/drawing/2014/main" id="{56C08B0B-5E10-4D75-A940-AAD83BE807E4}"/>
              </a:ext>
            </a:extLst>
          </p:cNvPr>
          <p:cNvCxnSpPr>
            <a:stCxn id="21" idx="2"/>
            <a:endCxn id="26" idx="0"/>
          </p:cNvCxnSpPr>
          <p:nvPr/>
        </p:nvCxnSpPr>
        <p:spPr>
          <a:xfrm rot="5400000">
            <a:off x="4760227" y="3318640"/>
            <a:ext cx="945446" cy="3424843"/>
          </a:xfrm>
          <a:prstGeom prst="bentConnector3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接點: 肘形 30">
            <a:extLst>
              <a:ext uri="{FF2B5EF4-FFF2-40B4-BE49-F238E27FC236}">
                <a16:creationId xmlns:a16="http://schemas.microsoft.com/office/drawing/2014/main" id="{148FAA3A-074C-4E29-B74F-2C88680E1081}"/>
              </a:ext>
            </a:extLst>
          </p:cNvPr>
          <p:cNvCxnSpPr>
            <a:cxnSpLocks/>
            <a:stCxn id="19" idx="2"/>
            <a:endCxn id="28" idx="0"/>
          </p:cNvCxnSpPr>
          <p:nvPr/>
        </p:nvCxnSpPr>
        <p:spPr>
          <a:xfrm rot="5400000">
            <a:off x="7126770" y="3485430"/>
            <a:ext cx="1083945" cy="3229760"/>
          </a:xfrm>
          <a:prstGeom prst="bentConnector3">
            <a:avLst>
              <a:gd name="adj1" fmla="val 70599"/>
            </a:avLst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接點: 肘形 34">
            <a:extLst>
              <a:ext uri="{FF2B5EF4-FFF2-40B4-BE49-F238E27FC236}">
                <a16:creationId xmlns:a16="http://schemas.microsoft.com/office/drawing/2014/main" id="{9E7E0084-D734-4447-A51C-725D1F8080D3}"/>
              </a:ext>
            </a:extLst>
          </p:cNvPr>
          <p:cNvCxnSpPr>
            <a:cxnSpLocks/>
            <a:stCxn id="16" idx="2"/>
            <a:endCxn id="29" idx="3"/>
          </p:cNvCxnSpPr>
          <p:nvPr/>
        </p:nvCxnSpPr>
        <p:spPr>
          <a:xfrm rot="5400000">
            <a:off x="9410020" y="4845675"/>
            <a:ext cx="1268612" cy="693939"/>
          </a:xfrm>
          <a:prstGeom prst="bentConnector2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3BCD564F-23B7-4BC9-A275-C78352E9DB76}"/>
              </a:ext>
            </a:extLst>
          </p:cNvPr>
          <p:cNvSpPr/>
          <p:nvPr/>
        </p:nvSpPr>
        <p:spPr>
          <a:xfrm>
            <a:off x="4729047" y="4221877"/>
            <a:ext cx="286833" cy="140477"/>
          </a:xfrm>
          <a:prstGeom prst="rect">
            <a:avLst/>
          </a:prstGeom>
          <a:solidFill>
            <a:srgbClr val="FFC000">
              <a:alpha val="15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流程圖: 人工作業 52">
            <a:extLst>
              <a:ext uri="{FF2B5EF4-FFF2-40B4-BE49-F238E27FC236}">
                <a16:creationId xmlns:a16="http://schemas.microsoft.com/office/drawing/2014/main" id="{AB93341D-F81F-44D4-A448-8CD2A92305E3}"/>
              </a:ext>
            </a:extLst>
          </p:cNvPr>
          <p:cNvSpPr/>
          <p:nvPr/>
        </p:nvSpPr>
        <p:spPr>
          <a:xfrm rot="18280155">
            <a:off x="3899753" y="3626518"/>
            <a:ext cx="1172636" cy="99285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123"/>
              <a:gd name="connsiteX1" fmla="*/ 10000 w 10000"/>
              <a:gd name="connsiteY1" fmla="*/ 0 h 10123"/>
              <a:gd name="connsiteX2" fmla="*/ 5532 w 10000"/>
              <a:gd name="connsiteY2" fmla="*/ 10123 h 10123"/>
              <a:gd name="connsiteX3" fmla="*/ 2000 w 10000"/>
              <a:gd name="connsiteY3" fmla="*/ 10000 h 10123"/>
              <a:gd name="connsiteX4" fmla="*/ 0 w 10000"/>
              <a:gd name="connsiteY4" fmla="*/ 0 h 10123"/>
              <a:gd name="connsiteX0" fmla="*/ 0 w 10000"/>
              <a:gd name="connsiteY0" fmla="*/ 0 h 11336"/>
              <a:gd name="connsiteX1" fmla="*/ 10000 w 10000"/>
              <a:gd name="connsiteY1" fmla="*/ 0 h 11336"/>
              <a:gd name="connsiteX2" fmla="*/ 5532 w 10000"/>
              <a:gd name="connsiteY2" fmla="*/ 10123 h 11336"/>
              <a:gd name="connsiteX3" fmla="*/ 4321 w 10000"/>
              <a:gd name="connsiteY3" fmla="*/ 11336 h 11336"/>
              <a:gd name="connsiteX4" fmla="*/ 0 w 10000"/>
              <a:gd name="connsiteY4" fmla="*/ 0 h 11336"/>
              <a:gd name="connsiteX0" fmla="*/ 0 w 10000"/>
              <a:gd name="connsiteY0" fmla="*/ 0 h 11336"/>
              <a:gd name="connsiteX1" fmla="*/ 10000 w 10000"/>
              <a:gd name="connsiteY1" fmla="*/ 0 h 11336"/>
              <a:gd name="connsiteX2" fmla="*/ 5518 w 10000"/>
              <a:gd name="connsiteY2" fmla="*/ 10091 h 11336"/>
              <a:gd name="connsiteX3" fmla="*/ 4321 w 10000"/>
              <a:gd name="connsiteY3" fmla="*/ 11336 h 11336"/>
              <a:gd name="connsiteX4" fmla="*/ 0 w 10000"/>
              <a:gd name="connsiteY4" fmla="*/ 0 h 11336"/>
              <a:gd name="connsiteX0" fmla="*/ 0 w 10000"/>
              <a:gd name="connsiteY0" fmla="*/ 0 h 11336"/>
              <a:gd name="connsiteX1" fmla="*/ 10000 w 10000"/>
              <a:gd name="connsiteY1" fmla="*/ 0 h 11336"/>
              <a:gd name="connsiteX2" fmla="*/ 5467 w 10000"/>
              <a:gd name="connsiteY2" fmla="*/ 10029 h 11336"/>
              <a:gd name="connsiteX3" fmla="*/ 4321 w 10000"/>
              <a:gd name="connsiteY3" fmla="*/ 11336 h 11336"/>
              <a:gd name="connsiteX4" fmla="*/ 0 w 10000"/>
              <a:gd name="connsiteY4" fmla="*/ 0 h 11336"/>
              <a:gd name="connsiteX0" fmla="*/ 0 w 9956"/>
              <a:gd name="connsiteY0" fmla="*/ 0 h 11346"/>
              <a:gd name="connsiteX1" fmla="*/ 9956 w 9956"/>
              <a:gd name="connsiteY1" fmla="*/ 10 h 11346"/>
              <a:gd name="connsiteX2" fmla="*/ 5423 w 9956"/>
              <a:gd name="connsiteY2" fmla="*/ 10039 h 11346"/>
              <a:gd name="connsiteX3" fmla="*/ 4277 w 9956"/>
              <a:gd name="connsiteY3" fmla="*/ 11346 h 11346"/>
              <a:gd name="connsiteX4" fmla="*/ 0 w 9956"/>
              <a:gd name="connsiteY4" fmla="*/ 0 h 11346"/>
              <a:gd name="connsiteX0" fmla="*/ 0 w 9927"/>
              <a:gd name="connsiteY0" fmla="*/ 0 h 10000"/>
              <a:gd name="connsiteX1" fmla="*/ 9927 w 9927"/>
              <a:gd name="connsiteY1" fmla="*/ 11 h 10000"/>
              <a:gd name="connsiteX2" fmla="*/ 5447 w 9927"/>
              <a:gd name="connsiteY2" fmla="*/ 8848 h 10000"/>
              <a:gd name="connsiteX3" fmla="*/ 4296 w 9927"/>
              <a:gd name="connsiteY3" fmla="*/ 10000 h 10000"/>
              <a:gd name="connsiteX4" fmla="*/ 0 w 9927"/>
              <a:gd name="connsiteY4" fmla="*/ 0 h 10000"/>
              <a:gd name="connsiteX0" fmla="*/ 0 w 10000"/>
              <a:gd name="connsiteY0" fmla="*/ 0 h 11918"/>
              <a:gd name="connsiteX1" fmla="*/ 10000 w 10000"/>
              <a:gd name="connsiteY1" fmla="*/ 11 h 11918"/>
              <a:gd name="connsiteX2" fmla="*/ 7025 w 10000"/>
              <a:gd name="connsiteY2" fmla="*/ 11918 h 11918"/>
              <a:gd name="connsiteX3" fmla="*/ 4328 w 10000"/>
              <a:gd name="connsiteY3" fmla="*/ 10000 h 11918"/>
              <a:gd name="connsiteX4" fmla="*/ 0 w 10000"/>
              <a:gd name="connsiteY4" fmla="*/ 0 h 11918"/>
              <a:gd name="connsiteX0" fmla="*/ 0 w 10000"/>
              <a:gd name="connsiteY0" fmla="*/ 0 h 11870"/>
              <a:gd name="connsiteX1" fmla="*/ 10000 w 10000"/>
              <a:gd name="connsiteY1" fmla="*/ 11 h 11870"/>
              <a:gd name="connsiteX2" fmla="*/ 6940 w 10000"/>
              <a:gd name="connsiteY2" fmla="*/ 11870 h 11870"/>
              <a:gd name="connsiteX3" fmla="*/ 4328 w 10000"/>
              <a:gd name="connsiteY3" fmla="*/ 10000 h 11870"/>
              <a:gd name="connsiteX4" fmla="*/ 0 w 10000"/>
              <a:gd name="connsiteY4" fmla="*/ 0 h 11870"/>
              <a:gd name="connsiteX0" fmla="*/ 0 w 10000"/>
              <a:gd name="connsiteY0" fmla="*/ 0 h 11929"/>
              <a:gd name="connsiteX1" fmla="*/ 10000 w 10000"/>
              <a:gd name="connsiteY1" fmla="*/ 11 h 11929"/>
              <a:gd name="connsiteX2" fmla="*/ 6969 w 10000"/>
              <a:gd name="connsiteY2" fmla="*/ 11929 h 11929"/>
              <a:gd name="connsiteX3" fmla="*/ 4328 w 10000"/>
              <a:gd name="connsiteY3" fmla="*/ 10000 h 11929"/>
              <a:gd name="connsiteX4" fmla="*/ 0 w 10000"/>
              <a:gd name="connsiteY4" fmla="*/ 0 h 1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929">
                <a:moveTo>
                  <a:pt x="0" y="0"/>
                </a:moveTo>
                <a:lnTo>
                  <a:pt x="10000" y="11"/>
                </a:lnTo>
                <a:lnTo>
                  <a:pt x="6969" y="11929"/>
                </a:lnTo>
                <a:lnTo>
                  <a:pt x="4328" y="10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FC00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0" name="圖片 49" descr="一張含有 文字, 電子用品 的圖片&#10;&#10;自動產生的描述">
            <a:extLst>
              <a:ext uri="{FF2B5EF4-FFF2-40B4-BE49-F238E27FC236}">
                <a16:creationId xmlns:a16="http://schemas.microsoft.com/office/drawing/2014/main" id="{EBBB5675-6FE1-4B57-9343-E15339D84A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989" y="3019767"/>
            <a:ext cx="1282624" cy="1282624"/>
          </a:xfrm>
          <a:custGeom>
            <a:avLst/>
            <a:gdLst>
              <a:gd name="connsiteX0" fmla="*/ 619626 w 1239252"/>
              <a:gd name="connsiteY0" fmla="*/ 0 h 1239252"/>
              <a:gd name="connsiteX1" fmla="*/ 1239252 w 1239252"/>
              <a:gd name="connsiteY1" fmla="*/ 619626 h 1239252"/>
              <a:gd name="connsiteX2" fmla="*/ 619626 w 1239252"/>
              <a:gd name="connsiteY2" fmla="*/ 1239252 h 1239252"/>
              <a:gd name="connsiteX3" fmla="*/ 0 w 1239252"/>
              <a:gd name="connsiteY3" fmla="*/ 619626 h 1239252"/>
              <a:gd name="connsiteX4" fmla="*/ 619626 w 1239252"/>
              <a:gd name="connsiteY4" fmla="*/ 0 h 123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252" h="1239252">
                <a:moveTo>
                  <a:pt x="619626" y="0"/>
                </a:moveTo>
                <a:cubicBezTo>
                  <a:pt x="961836" y="0"/>
                  <a:pt x="1239252" y="277416"/>
                  <a:pt x="1239252" y="619626"/>
                </a:cubicBezTo>
                <a:cubicBezTo>
                  <a:pt x="1239252" y="961836"/>
                  <a:pt x="961836" y="1239252"/>
                  <a:pt x="619626" y="1239252"/>
                </a:cubicBezTo>
                <a:cubicBezTo>
                  <a:pt x="277416" y="1239252"/>
                  <a:pt x="0" y="961836"/>
                  <a:pt x="0" y="619626"/>
                </a:cubicBezTo>
                <a:cubicBezTo>
                  <a:pt x="0" y="277416"/>
                  <a:pt x="277416" y="0"/>
                  <a:pt x="619626" y="0"/>
                </a:cubicBezTo>
                <a:close/>
              </a:path>
            </a:pathLst>
          </a:custGeom>
          <a:ln w="254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3E9A3E27-D69A-4FF5-9BB3-558DA37E0770}"/>
              </a:ext>
            </a:extLst>
          </p:cNvPr>
          <p:cNvSpPr/>
          <p:nvPr/>
        </p:nvSpPr>
        <p:spPr>
          <a:xfrm>
            <a:off x="3461054" y="3789929"/>
            <a:ext cx="717543" cy="292005"/>
          </a:xfrm>
          <a:prstGeom prst="rect">
            <a:avLst/>
          </a:prstGeom>
          <a:solidFill>
            <a:srgbClr val="FFC000">
              <a:alpha val="15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7" name="圖形 66">
            <a:extLst>
              <a:ext uri="{FF2B5EF4-FFF2-40B4-BE49-F238E27FC236}">
                <a16:creationId xmlns:a16="http://schemas.microsoft.com/office/drawing/2014/main" id="{3B45AD2C-5AA6-4F50-BB23-45D7A0B2B4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445" y="1479042"/>
            <a:ext cx="418724" cy="437197"/>
          </a:xfrm>
          <a:prstGeom prst="rect">
            <a:avLst/>
          </a:prstGeom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A9FF4022-A7CA-47F6-A647-87F7F61F6BC4}"/>
              </a:ext>
            </a:extLst>
          </p:cNvPr>
          <p:cNvSpPr/>
          <p:nvPr/>
        </p:nvSpPr>
        <p:spPr>
          <a:xfrm>
            <a:off x="1110327" y="4221877"/>
            <a:ext cx="1926056" cy="807323"/>
          </a:xfrm>
          <a:prstGeom prst="roundRect">
            <a:avLst>
              <a:gd name="adj" fmla="val 20294"/>
            </a:avLst>
          </a:prstGeom>
          <a:noFill/>
          <a:ln w="25400" cap="flat" cmpd="sng" algn="ctr">
            <a:gradFill>
              <a:gsLst>
                <a:gs pos="100000">
                  <a:srgbClr val="7030A0"/>
                </a:gs>
                <a:gs pos="0">
                  <a:srgbClr val="C0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altLang="zh-TW" sz="1600" b="1" err="1">
                <a:gradFill>
                  <a:gsLst>
                    <a:gs pos="100000">
                      <a:srgbClr val="7030A0"/>
                    </a:gs>
                    <a:gs pos="0">
                      <a:srgbClr val="C00000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PoE</a:t>
            </a:r>
            <a:r>
              <a:rPr lang="en-US" altLang="zh-TW" sz="1600" b="1" err="1">
                <a:gradFill>
                  <a:gsLst>
                    <a:gs pos="100000">
                      <a:srgbClr val="7030A0"/>
                    </a:gs>
                    <a:gs pos="0">
                      <a:srgbClr val="C00000"/>
                    </a:gs>
                  </a:gsLst>
                  <a:lin ang="5400000" scaled="0"/>
                </a:gra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總供電量最高</a:t>
            </a:r>
            <a:endParaRPr lang="en-US" altLang="zh-TW" sz="1600" b="1">
              <a:gradFill>
                <a:gsLst>
                  <a:gs pos="100000">
                    <a:srgbClr val="7030A0"/>
                  </a:gs>
                  <a:gs pos="0">
                    <a:srgbClr val="C00000"/>
                  </a:gs>
                </a:gsLst>
                <a:lin ang="5400000" scaled="0"/>
              </a:gra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en-US" altLang="zh-TW" sz="2400" b="1">
                <a:gradFill>
                  <a:gsLst>
                    <a:gs pos="100000">
                      <a:srgbClr val="7030A0"/>
                    </a:gs>
                    <a:gs pos="0">
                      <a:srgbClr val="C00000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280W</a:t>
            </a:r>
            <a:endParaRPr lang="zh-TW" altLang="en-US" sz="1600" b="1">
              <a:gradFill>
                <a:gsLst>
                  <a:gs pos="100000">
                    <a:srgbClr val="7030A0"/>
                  </a:gs>
                  <a:gs pos="0">
                    <a:srgbClr val="C00000"/>
                  </a:gs>
                </a:gsLst>
                <a:lin ang="5400000" scaled="0"/>
              </a:gra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06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/>
              <a:t>硬體優勢與價值</a:t>
            </a:r>
            <a:endParaRPr lang="en-US" altLang="zh-TW"/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8B00C934-E390-49CE-8999-7D2893BCC8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32" y="2557794"/>
            <a:ext cx="3743604" cy="2902935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1A9A287B-2C8A-415D-B7A7-B13399EAF519}"/>
              </a:ext>
            </a:extLst>
          </p:cNvPr>
          <p:cNvSpPr txBox="1"/>
          <p:nvPr/>
        </p:nvSpPr>
        <p:spPr>
          <a:xfrm>
            <a:off x="571732" y="2053882"/>
            <a:ext cx="3743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PWM </a:t>
            </a:r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雙滾珠軸承風扇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550F5AE7-5061-46BC-BC94-72499E30BB11}"/>
              </a:ext>
            </a:extLst>
          </p:cNvPr>
          <p:cNvSpPr txBox="1"/>
          <p:nvPr/>
        </p:nvSpPr>
        <p:spPr>
          <a:xfrm>
            <a:off x="4641370" y="2053882"/>
            <a:ext cx="3296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大面積、全覆蓋散熱片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812550CB-637B-43D6-BF11-B3CE85DC4812}"/>
              </a:ext>
            </a:extLst>
          </p:cNvPr>
          <p:cNvSpPr txBox="1"/>
          <p:nvPr/>
        </p:nvSpPr>
        <p:spPr>
          <a:xfrm>
            <a:off x="8264113" y="2053882"/>
            <a:ext cx="3307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固態電容</a:t>
            </a:r>
          </a:p>
        </p:txBody>
      </p:sp>
      <p:pic>
        <p:nvPicPr>
          <p:cNvPr id="3" name="圖片 3" descr="一張含有 電路, 電子用品 的圖片&#10;&#10;自動產生的描述">
            <a:extLst>
              <a:ext uri="{FF2B5EF4-FFF2-40B4-BE49-F238E27FC236}">
                <a16:creationId xmlns:a16="http://schemas.microsoft.com/office/drawing/2014/main" id="{78AD18FA-3AB1-4609-A9BC-C72127360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370" y="2553166"/>
            <a:ext cx="3296710" cy="2902936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圖片 4" descr="一張含有 文字, 電子用品, 電路 的圖片&#10;&#10;自動產生的描述">
            <a:extLst>
              <a:ext uri="{FF2B5EF4-FFF2-40B4-BE49-F238E27FC236}">
                <a16:creationId xmlns:a16="http://schemas.microsoft.com/office/drawing/2014/main" id="{9F464184-AE66-4C4D-83D5-1088F74FE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114" y="2553166"/>
            <a:ext cx="3307142" cy="2902936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17028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軟體介紹</a:t>
            </a:r>
          </a:p>
        </p:txBody>
      </p:sp>
    </p:spTree>
    <p:extLst>
      <p:ext uri="{BB962C8B-B14F-4D97-AF65-F5344CB8AC3E}">
        <p14:creationId xmlns:p14="http://schemas.microsoft.com/office/powerpoint/2010/main" val="376903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latin typeface="Arial"/>
                <a:ea typeface="微軟正黑體"/>
                <a:cs typeface="Arial"/>
              </a:rPr>
              <a:t>2.5GbE + 10GbE + 802.3at/bt POE</a:t>
            </a:r>
            <a:br>
              <a:rPr lang="zh-TW" altLang="en-US">
                <a:latin typeface="Arial"/>
                <a:ea typeface="微軟正黑體"/>
                <a:cs typeface="Arial"/>
              </a:rPr>
            </a:br>
            <a:r>
              <a:rPr lang="zh-TW" altLang="en-US">
                <a:latin typeface="Arial"/>
                <a:ea typeface="微軟正黑體"/>
                <a:cs typeface="Arial"/>
              </a:rPr>
              <a:t>一機解決辦公室</a:t>
            </a:r>
            <a:r>
              <a:rPr lang="en-US" altLang="zh-TW">
                <a:latin typeface="Arial"/>
                <a:ea typeface="微軟正黑體"/>
                <a:cs typeface="Arial"/>
              </a:rPr>
              <a:t>/</a:t>
            </a:r>
            <a:r>
              <a:rPr lang="zh-TW" altLang="en-US">
                <a:latin typeface="Arial"/>
                <a:ea typeface="微軟正黑體"/>
                <a:cs typeface="Arial"/>
              </a:rPr>
              <a:t>商家所有需求</a:t>
            </a:r>
            <a:endParaRPr lang="en-US" altLang="zh-TW">
              <a:latin typeface="Arial"/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1885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C3B51BAC-EE5B-4E47-877A-78E016E6AF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7148" y="1086072"/>
            <a:ext cx="5822510" cy="5584266"/>
          </a:xfrm>
          <a:prstGeom prst="rect">
            <a:avLst/>
          </a:prstGeom>
        </p:spPr>
      </p:pic>
      <p:pic>
        <p:nvPicPr>
          <p:cNvPr id="14" name="圖片 13" descr="一張含有 文字, 電子用品 的圖片&#10;&#10;自動產生的描述">
            <a:extLst>
              <a:ext uri="{FF2B5EF4-FFF2-40B4-BE49-F238E27FC236}">
                <a16:creationId xmlns:a16="http://schemas.microsoft.com/office/drawing/2014/main" id="{227B63E7-89DD-4019-AC7F-801E48DC7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108" y="3132127"/>
            <a:ext cx="3094304" cy="19342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完整掌控</a:t>
            </a:r>
            <a:r>
              <a:rPr lang="en-US" altLang="zh-TW"/>
              <a:t>PoE</a:t>
            </a:r>
            <a:r>
              <a:rPr lang="zh-TW" altLang="en-US"/>
              <a:t>使用狀態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AF568F-9DE7-4084-8607-6A8C6DBD8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807"/>
            <a:ext cx="4022558" cy="22195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>
                <a:latin typeface="Arial"/>
                <a:ea typeface="微軟正黑體"/>
                <a:cs typeface="Arial"/>
              </a:rPr>
              <a:t>監看PoE的使用情況</a:t>
            </a:r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>
                <a:latin typeface="Arial"/>
                <a:ea typeface="微軟正黑體"/>
                <a:cs typeface="Arial"/>
              </a:rPr>
              <a:t>用電優先及遠端重啟</a:t>
            </a:r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設定排程控制供電時間</a:t>
            </a:r>
            <a:endParaRPr lang="en-US" altLang="zh-TW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0F6205F-A41B-42C8-A881-5270EFA810B1}"/>
              </a:ext>
            </a:extLst>
          </p:cNvPr>
          <p:cNvSpPr txBox="1"/>
          <p:nvPr/>
        </p:nvSpPr>
        <p:spPr>
          <a:xfrm>
            <a:off x="8791361" y="2906324"/>
            <a:ext cx="1436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>
                <a:solidFill>
                  <a:srgbClr val="307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</a:t>
            </a:r>
            <a:endParaRPr lang="zh-TW" altLang="en-US" sz="4400" b="1">
              <a:solidFill>
                <a:srgbClr val="3071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圖形 15">
            <a:extLst>
              <a:ext uri="{FF2B5EF4-FFF2-40B4-BE49-F238E27FC236}">
                <a16:creationId xmlns:a16="http://schemas.microsoft.com/office/drawing/2014/main" id="{631BDFAC-5670-45BE-9592-AEECF274A2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5215" y="2834569"/>
            <a:ext cx="486146" cy="841196"/>
          </a:xfrm>
          <a:prstGeom prst="rect">
            <a:avLst/>
          </a:prstGeom>
        </p:spPr>
      </p:pic>
      <p:pic>
        <p:nvPicPr>
          <p:cNvPr id="4" name="圖片 10">
            <a:extLst>
              <a:ext uri="{FF2B5EF4-FFF2-40B4-BE49-F238E27FC236}">
                <a16:creationId xmlns:a16="http://schemas.microsoft.com/office/drawing/2014/main" id="{ACADF4AC-84C5-430B-A57C-A8B1D530B2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31" y="2778328"/>
            <a:ext cx="3644251" cy="2082798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圖片 5" descr="一張含有 桌 的圖片&#10;&#10;自動產生的描述">
            <a:extLst>
              <a:ext uri="{FF2B5EF4-FFF2-40B4-BE49-F238E27FC236}">
                <a16:creationId xmlns:a16="http://schemas.microsoft.com/office/drawing/2014/main" id="{DCB7EAAB-927A-4F34-BBCB-1DB4EF0064A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588" y="3683901"/>
            <a:ext cx="4269153" cy="2087962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6" descr="一張含有 桌 的圖片&#10;&#10;自動產生的描述">
            <a:extLst>
              <a:ext uri="{FF2B5EF4-FFF2-40B4-BE49-F238E27FC236}">
                <a16:creationId xmlns:a16="http://schemas.microsoft.com/office/drawing/2014/main" id="{E36D83F2-52F8-4753-A570-2C7332DADEC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833" y="4364094"/>
            <a:ext cx="4351462" cy="2087962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756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簡單明瞭的介面設計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lvl="0" indent="-180975">
              <a:lnSpc>
                <a:spcPct val="100000"/>
              </a:lnSpc>
              <a:buSzPct val="100000"/>
            </a:pPr>
            <a:r>
              <a:rPr lang="zh-TW" altLang="en-US"/>
              <a:t>簡潔、圖像化</a:t>
            </a:r>
            <a:endParaRPr lang="en-US" altLang="zh-TW"/>
          </a:p>
          <a:p>
            <a:pPr marL="180975" lvl="0" indent="-180975">
              <a:lnSpc>
                <a:spcPct val="100000"/>
              </a:lnSpc>
              <a:buSzPct val="100000"/>
            </a:pPr>
            <a:r>
              <a:rPr lang="zh-TW" altLang="en-US"/>
              <a:t>設定引導</a:t>
            </a:r>
          </a:p>
        </p:txBody>
      </p:sp>
      <p:pic>
        <p:nvPicPr>
          <p:cNvPr id="10" name="圖片 10">
            <a:extLst>
              <a:ext uri="{FF2B5EF4-FFF2-40B4-BE49-F238E27FC236}">
                <a16:creationId xmlns:a16="http://schemas.microsoft.com/office/drawing/2014/main" id="{FA4D921E-B4FB-4624-9FAE-A5FC142D36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343" y="2384381"/>
            <a:ext cx="4663044" cy="2613730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9" descr="一張含有 桌 的圖片&#10;&#10;自動產生的描述">
            <a:extLst>
              <a:ext uri="{FF2B5EF4-FFF2-40B4-BE49-F238E27FC236}">
                <a16:creationId xmlns:a16="http://schemas.microsoft.com/office/drawing/2014/main" id="{DF8004B8-A6B7-4D0D-9FC4-8513505A73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464" y="3101959"/>
            <a:ext cx="4676280" cy="2613730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8">
            <a:extLst>
              <a:ext uri="{FF2B5EF4-FFF2-40B4-BE49-F238E27FC236}">
                <a16:creationId xmlns:a16="http://schemas.microsoft.com/office/drawing/2014/main" id="{7B33405C-50B5-4550-AF03-28653DE961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632" y="3691246"/>
            <a:ext cx="4685741" cy="2613730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211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明確分割工作室內各別網路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虛擬區域網路 </a:t>
            </a:r>
            <a:r>
              <a:rPr lang="en-US" altLang="zh-TW"/>
              <a:t>(VLAN) </a:t>
            </a:r>
            <a:r>
              <a:rPr lang="zh-TW" altLang="en-US"/>
              <a:t>可以明確獨立出不同的部門網路</a:t>
            </a:r>
            <a:r>
              <a:rPr lang="en-US" altLang="zh-TW"/>
              <a:t> </a:t>
            </a:r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方便管理</a:t>
            </a:r>
            <a:r>
              <a:rPr lang="en-US" altLang="zh-TW"/>
              <a:t>,</a:t>
            </a:r>
            <a:r>
              <a:rPr lang="zh-TW" altLang="en-US"/>
              <a:t> 不同網路間可有條件相連</a:t>
            </a:r>
            <a:endParaRPr lang="en-US" altLang="zh-TW"/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也可分隔員工及來賓網路</a:t>
            </a:r>
          </a:p>
        </p:txBody>
      </p:sp>
      <p:sp>
        <p:nvSpPr>
          <p:cNvPr id="129" name="流程圖: 接點 128">
            <a:extLst>
              <a:ext uri="{FF2B5EF4-FFF2-40B4-BE49-F238E27FC236}">
                <a16:creationId xmlns:a16="http://schemas.microsoft.com/office/drawing/2014/main" id="{38147941-D0A1-4F6E-B241-4A7BE6918161}"/>
              </a:ext>
            </a:extLst>
          </p:cNvPr>
          <p:cNvSpPr/>
          <p:nvPr/>
        </p:nvSpPr>
        <p:spPr>
          <a:xfrm>
            <a:off x="888588" y="4333178"/>
            <a:ext cx="3068293" cy="180292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" name="圖片 26" descr="一張含有 玩具 的圖片&#10;&#10;自動產生的描述">
            <a:extLst>
              <a:ext uri="{FF2B5EF4-FFF2-40B4-BE49-F238E27FC236}">
                <a16:creationId xmlns:a16="http://schemas.microsoft.com/office/drawing/2014/main" id="{3049FA66-BC23-4EDE-AA7D-D65D5A2F26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954" y="4218516"/>
            <a:ext cx="1945708" cy="2209471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78FBB188-2253-4B02-87D8-57434F1B2D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672" y="4215842"/>
            <a:ext cx="2277489" cy="2211248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2BFA8D2D-FDC4-426F-9FD6-FB7BFC0311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3459" y="1388067"/>
            <a:ext cx="2029249" cy="2211268"/>
          </a:xfrm>
          <a:prstGeom prst="rect">
            <a:avLst/>
          </a:prstGeom>
        </p:spPr>
      </p:pic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DB31945D-5F03-4474-A7D5-47595135467F}"/>
              </a:ext>
            </a:extLst>
          </p:cNvPr>
          <p:cNvCxnSpPr>
            <a:cxnSpLocks/>
          </p:cNvCxnSpPr>
          <p:nvPr/>
        </p:nvCxnSpPr>
        <p:spPr>
          <a:xfrm flipV="1">
            <a:off x="4091517" y="3402279"/>
            <a:ext cx="4931733" cy="713534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6BAAA19E-B728-4AE3-96D0-93ECA772C9D6}"/>
              </a:ext>
            </a:extLst>
          </p:cNvPr>
          <p:cNvCxnSpPr>
            <a:cxnSpLocks/>
          </p:cNvCxnSpPr>
          <p:nvPr/>
        </p:nvCxnSpPr>
        <p:spPr>
          <a:xfrm>
            <a:off x="8218697" y="5234639"/>
            <a:ext cx="1330883" cy="0"/>
          </a:xfrm>
          <a:prstGeom prst="straightConnector1">
            <a:avLst/>
          </a:prstGeom>
          <a:ln w="635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DD3DC10A-6B4E-42FC-96ED-774651DF7496}"/>
              </a:ext>
            </a:extLst>
          </p:cNvPr>
          <p:cNvCxnSpPr>
            <a:cxnSpLocks/>
          </p:cNvCxnSpPr>
          <p:nvPr/>
        </p:nvCxnSpPr>
        <p:spPr>
          <a:xfrm>
            <a:off x="9910875" y="3703147"/>
            <a:ext cx="6530" cy="1113216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圖片 77">
            <a:extLst>
              <a:ext uri="{FF2B5EF4-FFF2-40B4-BE49-F238E27FC236}">
                <a16:creationId xmlns:a16="http://schemas.microsoft.com/office/drawing/2014/main" id="{1E0700A0-2D5F-4997-8BE1-18C79FF7B1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839" y="3023227"/>
            <a:ext cx="3130678" cy="2776804"/>
          </a:xfrm>
          <a:prstGeom prst="rect">
            <a:avLst/>
          </a:prstGeom>
        </p:spPr>
      </p:pic>
      <p:sp>
        <p:nvSpPr>
          <p:cNvPr id="82" name="乘號 81">
            <a:extLst>
              <a:ext uri="{FF2B5EF4-FFF2-40B4-BE49-F238E27FC236}">
                <a16:creationId xmlns:a16="http://schemas.microsoft.com/office/drawing/2014/main" id="{287E33E0-E5F6-4382-B6CD-947F80017F22}"/>
              </a:ext>
            </a:extLst>
          </p:cNvPr>
          <p:cNvSpPr/>
          <p:nvPr/>
        </p:nvSpPr>
        <p:spPr>
          <a:xfrm>
            <a:off x="9584205" y="3929208"/>
            <a:ext cx="653339" cy="653339"/>
          </a:xfrm>
          <a:prstGeom prst="mathMultiply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3" name="乘號 82">
            <a:extLst>
              <a:ext uri="{FF2B5EF4-FFF2-40B4-BE49-F238E27FC236}">
                <a16:creationId xmlns:a16="http://schemas.microsoft.com/office/drawing/2014/main" id="{401791EE-6354-42FD-AFE7-E31C4256166B}"/>
              </a:ext>
            </a:extLst>
          </p:cNvPr>
          <p:cNvSpPr/>
          <p:nvPr/>
        </p:nvSpPr>
        <p:spPr>
          <a:xfrm>
            <a:off x="6152361" y="3436624"/>
            <a:ext cx="653339" cy="653339"/>
          </a:xfrm>
          <a:prstGeom prst="mathMultiply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120" name="直線單箭頭接點 119">
            <a:extLst>
              <a:ext uri="{FF2B5EF4-FFF2-40B4-BE49-F238E27FC236}">
                <a16:creationId xmlns:a16="http://schemas.microsoft.com/office/drawing/2014/main" id="{4D140CAE-6C8A-401B-8F70-EBE86B4C97A1}"/>
              </a:ext>
            </a:extLst>
          </p:cNvPr>
          <p:cNvCxnSpPr>
            <a:cxnSpLocks/>
            <a:stCxn id="78" idx="3"/>
          </p:cNvCxnSpPr>
          <p:nvPr/>
        </p:nvCxnSpPr>
        <p:spPr>
          <a:xfrm>
            <a:off x="4091517" y="4411629"/>
            <a:ext cx="2281715" cy="673652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乘號 124">
            <a:extLst>
              <a:ext uri="{FF2B5EF4-FFF2-40B4-BE49-F238E27FC236}">
                <a16:creationId xmlns:a16="http://schemas.microsoft.com/office/drawing/2014/main" id="{3450B1C6-7A29-4F8B-A547-47850ADC9D55}"/>
              </a:ext>
            </a:extLst>
          </p:cNvPr>
          <p:cNvSpPr/>
          <p:nvPr/>
        </p:nvSpPr>
        <p:spPr>
          <a:xfrm>
            <a:off x="4882620" y="4393661"/>
            <a:ext cx="653339" cy="653339"/>
          </a:xfrm>
          <a:prstGeom prst="mathMultiply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132" name="直線單箭頭接點 131">
            <a:extLst>
              <a:ext uri="{FF2B5EF4-FFF2-40B4-BE49-F238E27FC236}">
                <a16:creationId xmlns:a16="http://schemas.microsoft.com/office/drawing/2014/main" id="{C9FE2732-2406-4600-BB2B-B63F6C5CCB6D}"/>
              </a:ext>
            </a:extLst>
          </p:cNvPr>
          <p:cNvCxnSpPr>
            <a:cxnSpLocks/>
          </p:cNvCxnSpPr>
          <p:nvPr/>
        </p:nvCxnSpPr>
        <p:spPr>
          <a:xfrm flipV="1">
            <a:off x="8224711" y="3695325"/>
            <a:ext cx="1181116" cy="1022836"/>
          </a:xfrm>
          <a:prstGeom prst="straightConnector1">
            <a:avLst/>
          </a:prstGeom>
          <a:ln w="635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624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 descr="一張含有 汽車, 蛋糕, 坐, 玩具 的圖片&#10;&#10;自動產生的描述">
            <a:extLst>
              <a:ext uri="{FF2B5EF4-FFF2-40B4-BE49-F238E27FC236}">
                <a16:creationId xmlns:a16="http://schemas.microsoft.com/office/drawing/2014/main" id="{A53B9F7C-9655-472D-9382-F4EA95F2A8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41172"/>
            <a:ext cx="6501522" cy="520967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多接條網路線也可以提高網速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鏈路聚合 </a:t>
            </a:r>
            <a:r>
              <a:rPr lang="en-US" altLang="zh-TW"/>
              <a:t>(LAG, Link Aggregation) </a:t>
            </a:r>
            <a:r>
              <a:rPr lang="zh-TW" altLang="en-US"/>
              <a:t>可以讓多條網路線的網速相加， 變成更大的網路頻寬</a:t>
            </a:r>
            <a:endParaRPr lang="en-US" altLang="zh-TW"/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快速又直接的讓網速更上一層樓</a:t>
            </a:r>
          </a:p>
        </p:txBody>
      </p:sp>
      <p:pic>
        <p:nvPicPr>
          <p:cNvPr id="6" name="圖片 5" descr="一張含有 文字, 電子用品 的圖片&#10;&#10;自動產生的描述">
            <a:extLst>
              <a:ext uri="{FF2B5EF4-FFF2-40B4-BE49-F238E27FC236}">
                <a16:creationId xmlns:a16="http://schemas.microsoft.com/office/drawing/2014/main" id="{DB3B6260-9B76-4AB1-B508-9AFADDC6ED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871" y="3071351"/>
            <a:ext cx="5677893" cy="35493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4933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一張含有 文字, 地圖, 標誌 的圖片&#10;&#10;自動產生的描述">
            <a:extLst>
              <a:ext uri="{FF2B5EF4-FFF2-40B4-BE49-F238E27FC236}">
                <a16:creationId xmlns:a16="http://schemas.microsoft.com/office/drawing/2014/main" id="{EF433C95-137E-4971-86A4-C17F2958A8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350" y="1710845"/>
            <a:ext cx="7442007" cy="42688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準確記錄及配發影音串流給設備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1" y="1371600"/>
            <a:ext cx="3902242" cy="5209674"/>
          </a:xfrm>
        </p:spPr>
        <p:txBody>
          <a:bodyPr>
            <a:normAutofit/>
          </a:bodyPr>
          <a:lstStyle/>
          <a:p>
            <a:pPr marL="180975" indent="-180975">
              <a:lnSpc>
                <a:spcPct val="150000"/>
              </a:lnSpc>
              <a:buSzPct val="100000"/>
            </a:pPr>
            <a:r>
              <a:rPr lang="zh-TW" altLang="en-US"/>
              <a:t>群組監聽協定 </a:t>
            </a:r>
            <a:r>
              <a:rPr lang="en-US" altLang="zh-TW"/>
              <a:t>(IGMP snooping) </a:t>
            </a:r>
            <a:r>
              <a:rPr lang="zh-TW" altLang="en-US"/>
              <a:t>可以準確記錄所有影音串流分配方式</a:t>
            </a:r>
            <a:endParaRPr lang="en-US" altLang="zh-TW"/>
          </a:p>
          <a:p>
            <a:pPr marL="180975" indent="-180975">
              <a:lnSpc>
                <a:spcPct val="150000"/>
              </a:lnSpc>
              <a:buSzPct val="100000"/>
            </a:pPr>
            <a:r>
              <a:rPr lang="zh-TW" altLang="en-US"/>
              <a:t>不會因為誤傳或少傳封包導致影音中斷或品質不佳</a:t>
            </a:r>
          </a:p>
        </p:txBody>
      </p:sp>
    </p:spTree>
    <p:extLst>
      <p:ext uri="{BB962C8B-B14F-4D97-AF65-F5344CB8AC3E}">
        <p14:creationId xmlns:p14="http://schemas.microsoft.com/office/powerpoint/2010/main" val="1292584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形 7">
            <a:extLst>
              <a:ext uri="{FF2B5EF4-FFF2-40B4-BE49-F238E27FC236}">
                <a16:creationId xmlns:a16="http://schemas.microsoft.com/office/drawing/2014/main" id="{1541DFC0-08AE-4C8C-8880-A04F62242D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26148"/>
            <a:ext cx="5363599" cy="506517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Arial"/>
                <a:ea typeface="微軟正黑體"/>
                <a:cs typeface="Arial"/>
              </a:rPr>
              <a:t>軔體版本檢查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78316" y="1371600"/>
            <a:ext cx="4375483" cy="49409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一鍵自動更新</a:t>
            </a:r>
            <a:endParaRPr lang="en-US" altLang="zh-TW"/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交換機自動偵測有無新軔體</a:t>
            </a:r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手動更新</a:t>
            </a:r>
          </a:p>
        </p:txBody>
      </p:sp>
      <p:pic>
        <p:nvPicPr>
          <p:cNvPr id="10" name="圖片 9" descr="一張含有 文字, 電子用品 的圖片&#10;&#10;自動產生的描述">
            <a:extLst>
              <a:ext uri="{FF2B5EF4-FFF2-40B4-BE49-F238E27FC236}">
                <a16:creationId xmlns:a16="http://schemas.microsoft.com/office/drawing/2014/main" id="{817C3C1D-E6DB-4247-B5FB-7F4EDF9E1F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713" y="1824507"/>
            <a:ext cx="2374254" cy="14841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901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rial"/>
                <a:ea typeface="微軟正黑體"/>
                <a:cs typeface="Arial"/>
              </a:rPr>
              <a:t>當然</a:t>
            </a:r>
            <a:r>
              <a:rPr lang="en-US" altLang="zh-TW" dirty="0">
                <a:latin typeface="Arial"/>
                <a:ea typeface="微軟正黑體"/>
                <a:cs typeface="Arial"/>
              </a:rPr>
              <a:t>QSW-M2116P-2T2S</a:t>
            </a:r>
            <a:r>
              <a:rPr lang="zh-TW" altLang="en-US" dirty="0">
                <a:latin typeface="Arial"/>
                <a:ea typeface="微軟正黑體"/>
                <a:cs typeface="Arial"/>
              </a:rPr>
              <a:t>還有很多功能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25593C7-1B5F-49A6-B387-8CE5D83A5208}"/>
              </a:ext>
            </a:extLst>
          </p:cNvPr>
          <p:cNvSpPr txBox="1"/>
          <p:nvPr/>
        </p:nvSpPr>
        <p:spPr>
          <a:xfrm>
            <a:off x="646899" y="4351855"/>
            <a:ext cx="3329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透過流量控制</a:t>
            </a: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(IEEE 802.3x)  </a:t>
            </a:r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監看網路擁塞情況及確保傳輸的正確性</a:t>
            </a:r>
            <a:endParaRPr lang="en-US" altLang="zh-TW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E2A0AB9-8BB9-4C6E-BFFC-9BBB11E360DA}"/>
              </a:ext>
            </a:extLst>
          </p:cNvPr>
          <p:cNvSpPr txBox="1"/>
          <p:nvPr/>
        </p:nvSpPr>
        <p:spPr>
          <a:xfrm>
            <a:off x="4428769" y="4351855"/>
            <a:ext cx="3344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週邊設備偵測 </a:t>
            </a: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(LLDP),</a:t>
            </a:r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讓管理者一目了然那些設備連接到交換機</a:t>
            </a:r>
            <a:endParaRPr lang="en-US" altLang="zh-TW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6191CC3-2226-4F91-BF49-354EA445E5BD}"/>
              </a:ext>
            </a:extLst>
          </p:cNvPr>
          <p:cNvSpPr txBox="1"/>
          <p:nvPr/>
        </p:nvSpPr>
        <p:spPr>
          <a:xfrm>
            <a:off x="8225197" y="4351855"/>
            <a:ext cx="3319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節能設計 </a:t>
            </a: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(IEEE 802.3az) </a:t>
            </a:r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及風扇轉速控制</a:t>
            </a: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,</a:t>
            </a:r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減少不必要的電能消耗</a:t>
            </a:r>
            <a:endParaRPr lang="en-US" altLang="zh-TW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3" name="圖片 12" descr="一張含有 螢幕擷取畫面 的圖片&#10;&#10;自動產生的描述">
            <a:extLst>
              <a:ext uri="{FF2B5EF4-FFF2-40B4-BE49-F238E27FC236}">
                <a16:creationId xmlns:a16="http://schemas.microsoft.com/office/drawing/2014/main" id="{92B0C403-4E37-401C-AF75-52896A96CC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99" y="2286001"/>
            <a:ext cx="3329836" cy="1701093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7DDE2716-8B9F-49CC-9634-89C36265F1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8768" y="2552117"/>
            <a:ext cx="3344396" cy="1434977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E742DCD9-EFCC-493D-8DFD-C615DE89A0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5197" y="2694375"/>
            <a:ext cx="3319904" cy="129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31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完整搭配</a:t>
            </a:r>
            <a:r>
              <a:rPr lang="en-US" altLang="zh-TW"/>
              <a:t>QNAP</a:t>
            </a:r>
            <a:r>
              <a:rPr lang="zh-TW" altLang="en-US"/>
              <a:t> </a:t>
            </a:r>
            <a:r>
              <a:rPr lang="en-US" altLang="zh-TW"/>
              <a:t>2.5/10GbE</a:t>
            </a:r>
            <a:r>
              <a:rPr lang="zh-TW" altLang="en-US"/>
              <a:t>設備</a:t>
            </a:r>
          </a:p>
        </p:txBody>
      </p:sp>
    </p:spTree>
    <p:extLst>
      <p:ext uri="{BB962C8B-B14F-4D97-AF65-F5344CB8AC3E}">
        <p14:creationId xmlns:p14="http://schemas.microsoft.com/office/powerpoint/2010/main" val="3908162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1F9F72F7-F3EB-480B-B437-D91B4C5D2205}"/>
              </a:ext>
            </a:extLst>
          </p:cNvPr>
          <p:cNvSpPr/>
          <p:nvPr/>
        </p:nvSpPr>
        <p:spPr>
          <a:xfrm>
            <a:off x="770520" y="1888958"/>
            <a:ext cx="4655354" cy="2801019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/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6139DD35-9E8B-4E22-A6C0-C161D5D1E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2" y="1"/>
            <a:ext cx="11678652" cy="1239252"/>
          </a:xfrm>
        </p:spPr>
        <p:txBody>
          <a:bodyPr>
            <a:noAutofit/>
          </a:bodyPr>
          <a:lstStyle/>
          <a:p>
            <a:r>
              <a:rPr lang="en-US" altLang="zh-TW"/>
              <a:t>QNAP</a:t>
            </a:r>
            <a:r>
              <a:rPr lang="zh-TW" altLang="en-US"/>
              <a:t> </a:t>
            </a:r>
            <a:r>
              <a:rPr lang="en-US" altLang="zh-TW"/>
              <a:t>2.5GbE</a:t>
            </a:r>
            <a:r>
              <a:rPr lang="zh-TW" altLang="en-US"/>
              <a:t>戰隊，為您提供更好更快的網路體驗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F459A22B-8074-AE4C-86CF-67E2D2A6CE4F}"/>
              </a:ext>
            </a:extLst>
          </p:cNvPr>
          <p:cNvSpPr txBox="1"/>
          <p:nvPr/>
        </p:nvSpPr>
        <p:spPr>
          <a:xfrm>
            <a:off x="2016987" y="4621923"/>
            <a:ext cx="3045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Intel Celeron J4125 </a:t>
            </a:r>
            <a:r>
              <a:rPr lang="zh-TW" altLang="en-US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四核</a:t>
            </a:r>
            <a:r>
              <a:rPr lang="en-US" altLang="zh-TW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2.0GHz, 2 x 2.5GbE, PCIe </a:t>
            </a:r>
            <a:r>
              <a:rPr lang="zh-CN" altLang="en-US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擴充</a:t>
            </a:r>
            <a:r>
              <a:rPr lang="en-US" altLang="zh-CN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M.2 </a:t>
            </a:r>
            <a:r>
              <a:rPr lang="en-US" altLang="zh-CN" sz="1200" b="1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NVMe</a:t>
            </a:r>
            <a:r>
              <a:rPr lang="en-US" altLang="zh-CN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 SATA SSD </a:t>
            </a:r>
            <a:r>
              <a:rPr lang="zh-CN" altLang="en-US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或</a:t>
            </a:r>
            <a:r>
              <a:rPr lang="en-US" altLang="zh-CN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10GbE</a:t>
            </a:r>
            <a:endParaRPr lang="zh-TW" altLang="en-US" sz="12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6" name="圖片 17" descr="cp_k_ww_4c_075.png">
            <a:extLst>
              <a:ext uri="{FF2B5EF4-FFF2-40B4-BE49-F238E27FC236}">
                <a16:creationId xmlns:a16="http://schemas.microsoft.com/office/drawing/2014/main" id="{F7DDABB5-81C3-E143-973F-A32E1BE31D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485" y="4548826"/>
            <a:ext cx="792422" cy="792524"/>
          </a:xfrm>
          <a:prstGeom prst="rect">
            <a:avLst/>
          </a:prstGeom>
          <a:effectLst/>
        </p:spPr>
      </p:pic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30BF1DCC-29A6-44CC-8DC5-A69211AF9A59}"/>
              </a:ext>
            </a:extLst>
          </p:cNvPr>
          <p:cNvSpPr/>
          <p:nvPr/>
        </p:nvSpPr>
        <p:spPr>
          <a:xfrm>
            <a:off x="5561220" y="1888958"/>
            <a:ext cx="2418396" cy="2801019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/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574F3F23-084A-4377-AE71-6F7A8FB633C7}"/>
              </a:ext>
            </a:extLst>
          </p:cNvPr>
          <p:cNvSpPr txBox="1"/>
          <p:nvPr/>
        </p:nvSpPr>
        <p:spPr>
          <a:xfrm>
            <a:off x="5561038" y="4621923"/>
            <a:ext cx="241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Annapurna Labs AL-314 </a:t>
            </a:r>
            <a:r>
              <a:rPr lang="zh-TW" altLang="en-US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四核</a:t>
            </a:r>
            <a:r>
              <a:rPr lang="en-US" altLang="zh-TW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1.7GHz, 1 x 10GbE SFP+, 1 x 2.5GbE</a:t>
            </a:r>
            <a:endParaRPr lang="zh-TW" altLang="en-US" sz="12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94685661-DC5D-4B1F-878C-7F6FFE3A4B98}"/>
              </a:ext>
            </a:extLst>
          </p:cNvPr>
          <p:cNvSpPr/>
          <p:nvPr/>
        </p:nvSpPr>
        <p:spPr>
          <a:xfrm>
            <a:off x="770520" y="1794139"/>
            <a:ext cx="7209096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專業人士高效存取</a:t>
            </a:r>
          </a:p>
        </p:txBody>
      </p:sp>
      <p:pic>
        <p:nvPicPr>
          <p:cNvPr id="44" name="圖片 43" descr="未命名-2.png">
            <a:extLst>
              <a:ext uri="{FF2B5EF4-FFF2-40B4-BE49-F238E27FC236}">
                <a16:creationId xmlns:a16="http://schemas.microsoft.com/office/drawing/2014/main" id="{42350449-7F36-4B81-859A-8B7006EA8E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062" y="5372524"/>
            <a:ext cx="1816348" cy="340616"/>
          </a:xfrm>
          <a:prstGeom prst="rect">
            <a:avLst/>
          </a:prstGeom>
        </p:spPr>
      </p:pic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E9EB5024-1E35-48F1-8A1D-CB81945064B5}"/>
              </a:ext>
            </a:extLst>
          </p:cNvPr>
          <p:cNvSpPr/>
          <p:nvPr/>
        </p:nvSpPr>
        <p:spPr>
          <a:xfrm>
            <a:off x="8131797" y="1888958"/>
            <a:ext cx="3253666" cy="2801019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92D050"/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B0529002-8D76-4ED8-BC07-416BF8D6A90C}"/>
              </a:ext>
            </a:extLst>
          </p:cNvPr>
          <p:cNvSpPr/>
          <p:nvPr/>
        </p:nvSpPr>
        <p:spPr>
          <a:xfrm>
            <a:off x="8141366" y="1794139"/>
            <a:ext cx="3253666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92D05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rgbClr val="92D05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數位家庭高品質影音享受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6FA50A2C-F478-4FB2-B1F0-705AE47DFFFC}"/>
              </a:ext>
            </a:extLst>
          </p:cNvPr>
          <p:cNvSpPr txBox="1"/>
          <p:nvPr/>
        </p:nvSpPr>
        <p:spPr>
          <a:xfrm>
            <a:off x="8141367" y="4621923"/>
            <a:ext cx="3212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Annapurna Labs AL-314</a:t>
            </a:r>
          </a:p>
          <a:p>
            <a:pPr algn="ctr"/>
            <a:r>
              <a:rPr lang="zh-TW" altLang="en-US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四核</a:t>
            </a:r>
            <a:r>
              <a:rPr lang="en-US" altLang="zh-TW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1.7GHz, 1 x 2.5GbE</a:t>
            </a:r>
            <a:endParaRPr lang="zh-TW" altLang="en-US" sz="12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9" name="圖片 48" descr="未命名-2.png">
            <a:extLst>
              <a:ext uri="{FF2B5EF4-FFF2-40B4-BE49-F238E27FC236}">
                <a16:creationId xmlns:a16="http://schemas.microsoft.com/office/drawing/2014/main" id="{3223A264-6D97-4011-92D2-C56DDDE7D4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410" y="5372524"/>
            <a:ext cx="1816348" cy="340616"/>
          </a:xfrm>
          <a:prstGeom prst="rect">
            <a:avLst/>
          </a:prstGeom>
        </p:spPr>
      </p:pic>
      <p:sp>
        <p:nvSpPr>
          <p:cNvPr id="50" name="文字方塊 49">
            <a:extLst>
              <a:ext uri="{FF2B5EF4-FFF2-40B4-BE49-F238E27FC236}">
                <a16:creationId xmlns:a16="http://schemas.microsoft.com/office/drawing/2014/main" id="{878A77AE-5010-43A3-9D3A-4CC5D9A6C888}"/>
              </a:ext>
            </a:extLst>
          </p:cNvPr>
          <p:cNvSpPr txBox="1"/>
          <p:nvPr/>
        </p:nvSpPr>
        <p:spPr>
          <a:xfrm>
            <a:off x="914419" y="4125779"/>
            <a:ext cx="1828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TS-653D</a:t>
            </a:r>
            <a:endParaRPr lang="zh-TW" altLang="en-US" sz="1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18A5C2D7-8727-42C4-88C2-D3034087FAD8}"/>
              </a:ext>
            </a:extLst>
          </p:cNvPr>
          <p:cNvSpPr txBox="1"/>
          <p:nvPr/>
        </p:nvSpPr>
        <p:spPr>
          <a:xfrm>
            <a:off x="2817328" y="4125779"/>
            <a:ext cx="1441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TS-453D</a:t>
            </a:r>
            <a:endParaRPr lang="zh-TW" altLang="en-US" sz="1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87075E48-E02D-4790-8284-62100064C561}"/>
              </a:ext>
            </a:extLst>
          </p:cNvPr>
          <p:cNvSpPr txBox="1"/>
          <p:nvPr/>
        </p:nvSpPr>
        <p:spPr>
          <a:xfrm>
            <a:off x="4312355" y="4125779"/>
            <a:ext cx="914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TS-253D</a:t>
            </a:r>
            <a:endParaRPr lang="zh-TW" altLang="en-US" sz="1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2A70A665-DC04-4A35-9EF1-04DCF37FE668}"/>
              </a:ext>
            </a:extLst>
          </p:cNvPr>
          <p:cNvSpPr txBox="1"/>
          <p:nvPr/>
        </p:nvSpPr>
        <p:spPr>
          <a:xfrm>
            <a:off x="6051292" y="4125779"/>
            <a:ext cx="144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TS-431X3</a:t>
            </a:r>
            <a:endParaRPr lang="zh-TW" altLang="en-US" sz="1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2F09A52A-4563-45B4-AC74-A5790E50E3E1}"/>
              </a:ext>
            </a:extLst>
          </p:cNvPr>
          <p:cNvSpPr txBox="1"/>
          <p:nvPr/>
        </p:nvSpPr>
        <p:spPr>
          <a:xfrm>
            <a:off x="8490162" y="4125779"/>
            <a:ext cx="1378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TS-431P3</a:t>
            </a:r>
            <a:endParaRPr lang="zh-TW" altLang="en-US" sz="12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46DC63F7-06FC-4B85-9829-7C18741AFB50}"/>
              </a:ext>
            </a:extLst>
          </p:cNvPr>
          <p:cNvSpPr txBox="1"/>
          <p:nvPr/>
        </p:nvSpPr>
        <p:spPr>
          <a:xfrm>
            <a:off x="9854159" y="4125779"/>
            <a:ext cx="1083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TS-231P3</a:t>
            </a:r>
            <a:endParaRPr lang="zh-TW" altLang="en-US" sz="12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6F5C8F85-F170-4426-B5F5-DE9B5A140B22}"/>
              </a:ext>
            </a:extLst>
          </p:cNvPr>
          <p:cNvGrpSpPr/>
          <p:nvPr/>
        </p:nvGrpSpPr>
        <p:grpSpPr>
          <a:xfrm>
            <a:off x="712678" y="2665422"/>
            <a:ext cx="5169015" cy="1390219"/>
            <a:chOff x="712678" y="2755751"/>
            <a:chExt cx="5169015" cy="139021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1" name="圖片 10" descr="一張含有 室內, 電子用品, 影像 的圖片&#10;&#10;自動產生的描述">
              <a:extLst>
                <a:ext uri="{FF2B5EF4-FFF2-40B4-BE49-F238E27FC236}">
                  <a16:creationId xmlns:a16="http://schemas.microsoft.com/office/drawing/2014/main" id="{F9D826EA-3753-4180-95A1-EB4BFA4BD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7738" y="2755751"/>
              <a:ext cx="2223955" cy="1390219"/>
            </a:xfrm>
            <a:prstGeom prst="rect">
              <a:avLst/>
            </a:prstGeom>
          </p:spPr>
        </p:pic>
        <p:pic>
          <p:nvPicPr>
            <p:cNvPr id="18" name="圖片 17" descr="一張含有 文字, 監視器, 電子用品, 室內 的圖片&#10;&#10;自動產生的描述">
              <a:extLst>
                <a:ext uri="{FF2B5EF4-FFF2-40B4-BE49-F238E27FC236}">
                  <a16:creationId xmlns:a16="http://schemas.microsoft.com/office/drawing/2014/main" id="{2DB48AB2-8B7B-4575-87C1-199B54C3E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6202" y="2755751"/>
              <a:ext cx="2223955" cy="1390219"/>
            </a:xfrm>
            <a:prstGeom prst="rect">
              <a:avLst/>
            </a:prstGeom>
          </p:spPr>
        </p:pic>
        <p:pic>
          <p:nvPicPr>
            <p:cNvPr id="23" name="圖片 22" descr="一張含有 文字, 監視器, 電子用品 的圖片&#10;&#10;自動產生的描述">
              <a:extLst>
                <a:ext uri="{FF2B5EF4-FFF2-40B4-BE49-F238E27FC236}">
                  <a16:creationId xmlns:a16="http://schemas.microsoft.com/office/drawing/2014/main" id="{2B6A7AF1-D57E-4BBB-9C8D-DEB167627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678" y="2755751"/>
              <a:ext cx="2223955" cy="1390219"/>
            </a:xfrm>
            <a:prstGeom prst="rect">
              <a:avLst/>
            </a:prstGeom>
          </p:spPr>
        </p:pic>
      </p:grpSp>
      <p:pic>
        <p:nvPicPr>
          <p:cNvPr id="59" name="圖片 58">
            <a:extLst>
              <a:ext uri="{FF2B5EF4-FFF2-40B4-BE49-F238E27FC236}">
                <a16:creationId xmlns:a16="http://schemas.microsoft.com/office/drawing/2014/main" id="{60F7AF42-BF29-4D84-8636-62FE89B951B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2264" y="2665637"/>
            <a:ext cx="2223955" cy="1390218"/>
          </a:xfrm>
          <a:prstGeom prst="rect">
            <a:avLst/>
          </a:prstGeom>
        </p:spPr>
      </p:pic>
      <p:grpSp>
        <p:nvGrpSpPr>
          <p:cNvPr id="65" name="群組 64">
            <a:extLst>
              <a:ext uri="{FF2B5EF4-FFF2-40B4-BE49-F238E27FC236}">
                <a16:creationId xmlns:a16="http://schemas.microsoft.com/office/drawing/2014/main" id="{C73183EC-26D9-4B7F-B3DD-78A46C8FEE1E}"/>
              </a:ext>
            </a:extLst>
          </p:cNvPr>
          <p:cNvGrpSpPr/>
          <p:nvPr/>
        </p:nvGrpSpPr>
        <p:grpSpPr>
          <a:xfrm>
            <a:off x="8038052" y="2665422"/>
            <a:ext cx="3455491" cy="1390218"/>
            <a:chOff x="8462219" y="2755751"/>
            <a:chExt cx="3455491" cy="1390218"/>
          </a:xfrm>
        </p:grpSpPr>
        <p:pic>
          <p:nvPicPr>
            <p:cNvPr id="62" name="圖片 61">
              <a:extLst>
                <a:ext uri="{FF2B5EF4-FFF2-40B4-BE49-F238E27FC236}">
                  <a16:creationId xmlns:a16="http://schemas.microsoft.com/office/drawing/2014/main" id="{981555A0-64D0-43A8-92BC-5FBEC2254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93755" y="2755751"/>
              <a:ext cx="2223955" cy="139021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3" name="圖片 62">
              <a:extLst>
                <a:ext uri="{FF2B5EF4-FFF2-40B4-BE49-F238E27FC236}">
                  <a16:creationId xmlns:a16="http://schemas.microsoft.com/office/drawing/2014/main" id="{24581386-B457-42EC-890F-0F39CC513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2219" y="2755751"/>
              <a:ext cx="2223955" cy="139021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79925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5F04BC4A-C165-49BD-8639-9CC2FB237B13}"/>
              </a:ext>
            </a:extLst>
          </p:cNvPr>
          <p:cNvSpPr/>
          <p:nvPr/>
        </p:nvSpPr>
        <p:spPr>
          <a:xfrm>
            <a:off x="770520" y="1576137"/>
            <a:ext cx="10583280" cy="2478328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8B25F29-681D-4609-BF06-5BD41106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Arial"/>
                <a:ea typeface="微軟正黑體"/>
                <a:cs typeface="Arial"/>
              </a:rPr>
              <a:t>更多的</a:t>
            </a:r>
            <a:r>
              <a:rPr lang="en-US" altLang="zh-TW" dirty="0">
                <a:latin typeface="Arial"/>
                <a:ea typeface="微軟正黑體"/>
                <a:cs typeface="Arial"/>
              </a:rPr>
              <a:t>2.5/5/10GbE網路的桌上型NAS</a:t>
            </a:r>
            <a:endParaRPr lang="zh-TW" altLang="en-US" dirty="0">
              <a:latin typeface="Arial"/>
              <a:ea typeface="微軟正黑體"/>
              <a:cs typeface="Arial"/>
            </a:endParaRP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466759F9-C5CA-4B4B-8D02-3C5D58EBF67B}"/>
              </a:ext>
            </a:extLst>
          </p:cNvPr>
          <p:cNvSpPr/>
          <p:nvPr/>
        </p:nvSpPr>
        <p:spPr>
          <a:xfrm>
            <a:off x="770520" y="1442774"/>
            <a:ext cx="10583280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C00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b="1">
              <a:solidFill>
                <a:srgbClr val="FFFF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109A94F-9BFD-43E8-A20D-6B44137646C9}"/>
              </a:ext>
            </a:extLst>
          </p:cNvPr>
          <p:cNvSpPr/>
          <p:nvPr/>
        </p:nvSpPr>
        <p:spPr>
          <a:xfrm>
            <a:off x="1901751" y="1488610"/>
            <a:ext cx="2837360" cy="432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搭載</a:t>
            </a:r>
            <a:r>
              <a:rPr lang="en-US" altLang="zh-CN" sz="2000" b="1"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CN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10GbE BASE-T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0A6A260-E5F4-47EF-BDB3-3931069A6FBA}"/>
              </a:ext>
            </a:extLst>
          </p:cNvPr>
          <p:cNvSpPr/>
          <p:nvPr/>
        </p:nvSpPr>
        <p:spPr>
          <a:xfrm>
            <a:off x="7347832" y="1488610"/>
            <a:ext cx="2837360" cy="432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搭載</a:t>
            </a:r>
            <a:r>
              <a:rPr lang="en-US" altLang="zh-CN" sz="2000" b="1"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CN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10GbE SFP+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640A67D-9052-4F70-9BF0-FC7C120BC227}"/>
              </a:ext>
            </a:extLst>
          </p:cNvPr>
          <p:cNvSpPr/>
          <p:nvPr/>
        </p:nvSpPr>
        <p:spPr>
          <a:xfrm>
            <a:off x="5701773" y="1488610"/>
            <a:ext cx="689372" cy="432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｜</a:t>
            </a:r>
            <a:endParaRPr lang="en-US" altLang="zh-CN" sz="2000" b="1">
              <a:solidFill>
                <a:srgbClr val="FFFF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248DD972-25E5-42D1-A313-D006097BAE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774" y="2019304"/>
            <a:ext cx="1559136" cy="14030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圖片 36" descr="一張含有 電子用品, 室內, 監視器, 坐 的圖片&#10;&#10;自動產生的描述">
            <a:extLst>
              <a:ext uri="{FF2B5EF4-FFF2-40B4-BE49-F238E27FC236}">
                <a16:creationId xmlns:a16="http://schemas.microsoft.com/office/drawing/2014/main" id="{B011C296-B3E1-47A9-97FF-EE5BABA992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5337" y="2133907"/>
            <a:ext cx="2100213" cy="12376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8" name="圖片 37" descr="一張含有 監視器, 電腦, 坐, 顯示 的圖片&#10;&#10;自動產生的描述">
            <a:extLst>
              <a:ext uri="{FF2B5EF4-FFF2-40B4-BE49-F238E27FC236}">
                <a16:creationId xmlns:a16="http://schemas.microsoft.com/office/drawing/2014/main" id="{A262B8DA-C0C9-4954-84D9-0C8D23E2C0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451" y="2088593"/>
            <a:ext cx="2124921" cy="13283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9EC85AE5-86F5-43BB-AA4C-65FFAA10C3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0125" y="2073393"/>
            <a:ext cx="2124921" cy="1328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705E9A2B-3CB1-4EC9-B175-E2FD7E3130CF}"/>
              </a:ext>
            </a:extLst>
          </p:cNvPr>
          <p:cNvSpPr/>
          <p:nvPr/>
        </p:nvSpPr>
        <p:spPr>
          <a:xfrm>
            <a:off x="6607806" y="3429900"/>
            <a:ext cx="2083565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TS-832PX</a:t>
            </a:r>
            <a:endParaRPr lang="zh-TW" altLang="en-US" sz="1200" b="1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7B78259-BF75-46B6-97F0-F94059E5EEDD}"/>
              </a:ext>
            </a:extLst>
          </p:cNvPr>
          <p:cNvSpPr/>
          <p:nvPr/>
        </p:nvSpPr>
        <p:spPr>
          <a:xfrm>
            <a:off x="1030785" y="3429900"/>
            <a:ext cx="2058858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TVS-h1688X /TVS-h1288X</a:t>
            </a:r>
            <a:endParaRPr lang="zh-CN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511B69CA-FFBE-40C7-8E3E-5FBD3E46B3DF}"/>
              </a:ext>
            </a:extLst>
          </p:cNvPr>
          <p:cNvSpPr/>
          <p:nvPr/>
        </p:nvSpPr>
        <p:spPr>
          <a:xfrm>
            <a:off x="3525338" y="3429900"/>
            <a:ext cx="2058858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TVS-872XT / TVS-672XT / TVS-472XT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F9F65481-6B07-42F9-B909-8E06C272E779}"/>
              </a:ext>
            </a:extLst>
          </p:cNvPr>
          <p:cNvSpPr/>
          <p:nvPr/>
        </p:nvSpPr>
        <p:spPr>
          <a:xfrm>
            <a:off x="9479292" y="3429900"/>
            <a:ext cx="114799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TS-431X3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CCC99A1-C7A9-4F19-8DE3-B3A75D52C15D}"/>
              </a:ext>
            </a:extLst>
          </p:cNvPr>
          <p:cNvSpPr/>
          <p:nvPr/>
        </p:nvSpPr>
        <p:spPr>
          <a:xfrm>
            <a:off x="9355040" y="3696176"/>
            <a:ext cx="1459883" cy="278631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10GbE + 2.5GbE</a:t>
            </a:r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02B753C4-DF59-44C9-A3A0-09B08C3F177B}"/>
              </a:ext>
            </a:extLst>
          </p:cNvPr>
          <p:cNvSpPr/>
          <p:nvPr/>
        </p:nvSpPr>
        <p:spPr>
          <a:xfrm>
            <a:off x="770520" y="4203102"/>
            <a:ext cx="3737803" cy="2478328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DC9F78FC-A4E6-4080-9E2A-939D898442A1}"/>
              </a:ext>
            </a:extLst>
          </p:cNvPr>
          <p:cNvSpPr/>
          <p:nvPr/>
        </p:nvSpPr>
        <p:spPr>
          <a:xfrm>
            <a:off x="770520" y="4069739"/>
            <a:ext cx="3737803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C00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Arial" panose="020B0604020202020204" pitchFamily="34" charset="0"/>
                <a:ea typeface="微軟正黑體" panose="020B0604030504040204" pitchFamily="34" charset="-120"/>
              </a:rPr>
              <a:t>搭載 </a:t>
            </a:r>
            <a:r>
              <a:rPr lang="en-US" altLang="zh-CN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5GbE BASE-T</a:t>
            </a:r>
          </a:p>
        </p:txBody>
      </p:sp>
      <p:pic>
        <p:nvPicPr>
          <p:cNvPr id="59" name="圖片 24" descr="一張含有 室內, 電子用品, 監視器, 電腦 的圖片&#10;&#10;自動產生的描述">
            <a:extLst>
              <a:ext uri="{FF2B5EF4-FFF2-40B4-BE49-F238E27FC236}">
                <a16:creationId xmlns:a16="http://schemas.microsoft.com/office/drawing/2014/main" id="{60BC7B98-1BDA-41ED-8515-ED0EF9701D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289" y="4714032"/>
            <a:ext cx="2196264" cy="13607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9" name="矩形 68">
            <a:extLst>
              <a:ext uri="{FF2B5EF4-FFF2-40B4-BE49-F238E27FC236}">
                <a16:creationId xmlns:a16="http://schemas.microsoft.com/office/drawing/2014/main" id="{B34E6B1F-87AF-41AE-8D01-E432284765AD}"/>
              </a:ext>
            </a:extLst>
          </p:cNvPr>
          <p:cNvSpPr/>
          <p:nvPr/>
        </p:nvSpPr>
        <p:spPr>
          <a:xfrm>
            <a:off x="770520" y="6069329"/>
            <a:ext cx="3737803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TVS-872N / TVS-672N</a:t>
            </a:r>
            <a:endParaRPr lang="zh-TW" altLang="zh-TW" sz="12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FBCE413D-FBEF-4FB3-BD61-0E2A1BB45C8C}"/>
              </a:ext>
            </a:extLst>
          </p:cNvPr>
          <p:cNvSpPr/>
          <p:nvPr/>
        </p:nvSpPr>
        <p:spPr>
          <a:xfrm>
            <a:off x="4715899" y="4203102"/>
            <a:ext cx="6637901" cy="2478328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矩形: 圓角 72">
            <a:extLst>
              <a:ext uri="{FF2B5EF4-FFF2-40B4-BE49-F238E27FC236}">
                <a16:creationId xmlns:a16="http://schemas.microsoft.com/office/drawing/2014/main" id="{2A20C971-DD50-4247-85D8-9072F312C836}"/>
              </a:ext>
            </a:extLst>
          </p:cNvPr>
          <p:cNvSpPr/>
          <p:nvPr/>
        </p:nvSpPr>
        <p:spPr>
          <a:xfrm>
            <a:off x="4715899" y="4069739"/>
            <a:ext cx="6637901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C00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2000" b="1">
                <a:latin typeface="Arial" panose="020B0604020202020204" pitchFamily="34" charset="0"/>
                <a:ea typeface="微軟正黑體" panose="020B0604030504040204" pitchFamily="34" charset="-120"/>
              </a:rPr>
              <a:t>搭載</a:t>
            </a:r>
            <a:r>
              <a:rPr lang="en-US" altLang="zh-CN" sz="2000" b="1"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CN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2.5GbE BASE-T</a:t>
            </a:r>
          </a:p>
        </p:txBody>
      </p:sp>
      <p:pic>
        <p:nvPicPr>
          <p:cNvPr id="74" name="圖片 73" descr="一張含有 室內, 監視器, 微波爐, 電腦 的圖片&#10;&#10;自動產生的描述">
            <a:extLst>
              <a:ext uri="{FF2B5EF4-FFF2-40B4-BE49-F238E27FC236}">
                <a16:creationId xmlns:a16="http://schemas.microsoft.com/office/drawing/2014/main" id="{A5F8C57F-9D23-4951-BA02-3390F04A43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8759" y="4755168"/>
            <a:ext cx="1554374" cy="12536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5" name="圖片 74" descr="一張含有 文字, 監視器, 電子用品 的圖片&#10;&#10;自動產生的描述">
            <a:extLst>
              <a:ext uri="{FF2B5EF4-FFF2-40B4-BE49-F238E27FC236}">
                <a16:creationId xmlns:a16="http://schemas.microsoft.com/office/drawing/2014/main" id="{5AE44214-32F7-4038-B472-EB4731DCE54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123" y="4733851"/>
            <a:ext cx="2124921" cy="1328312"/>
          </a:xfrm>
          <a:prstGeom prst="rect">
            <a:avLst/>
          </a:prstGeom>
        </p:spPr>
      </p:pic>
      <p:pic>
        <p:nvPicPr>
          <p:cNvPr id="76" name="圖片 75">
            <a:extLst>
              <a:ext uri="{FF2B5EF4-FFF2-40B4-BE49-F238E27FC236}">
                <a16:creationId xmlns:a16="http://schemas.microsoft.com/office/drawing/2014/main" id="{B5051FD3-F732-4C8E-B98F-E2C12386721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0177" y="4733850"/>
            <a:ext cx="2124925" cy="13283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7" name="矩形 76">
            <a:extLst>
              <a:ext uri="{FF2B5EF4-FFF2-40B4-BE49-F238E27FC236}">
                <a16:creationId xmlns:a16="http://schemas.microsoft.com/office/drawing/2014/main" id="{85C58890-4477-473C-9C40-FB73F77FA353}"/>
              </a:ext>
            </a:extLst>
          </p:cNvPr>
          <p:cNvSpPr/>
          <p:nvPr/>
        </p:nvSpPr>
        <p:spPr>
          <a:xfrm>
            <a:off x="5268759" y="6069329"/>
            <a:ext cx="1554374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TS-h886 / TS-h686</a:t>
            </a:r>
            <a:endParaRPr lang="zh-TW" altLang="zh-TW" sz="12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8C8DA51B-5CB6-429B-8F7C-87687F49C84E}"/>
              </a:ext>
            </a:extLst>
          </p:cNvPr>
          <p:cNvSpPr/>
          <p:nvPr/>
        </p:nvSpPr>
        <p:spPr>
          <a:xfrm>
            <a:off x="7330880" y="6068802"/>
            <a:ext cx="1644185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TS-653D / TS-453D / TS-253D</a:t>
            </a:r>
            <a:endParaRPr lang="zh-TW" altLang="zh-TW" sz="12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EE3E8C0C-DD81-432E-B747-FDCD53A583F1}"/>
              </a:ext>
            </a:extLst>
          </p:cNvPr>
          <p:cNvSpPr/>
          <p:nvPr/>
        </p:nvSpPr>
        <p:spPr>
          <a:xfrm>
            <a:off x="9219044" y="6069329"/>
            <a:ext cx="1790581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TS-431P3 / TS-231P3</a:t>
            </a:r>
            <a:endParaRPr lang="zh-TW" altLang="zh-TW" sz="12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17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圖片 33" descr="一張含有 文字, 電子用品 的圖片&#10;&#10;自動產生的描述">
            <a:extLst>
              <a:ext uri="{FF2B5EF4-FFF2-40B4-BE49-F238E27FC236}">
                <a16:creationId xmlns:a16="http://schemas.microsoft.com/office/drawing/2014/main" id="{34030697-7018-4071-9151-066F88C322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2109" y="3082358"/>
            <a:ext cx="5991771" cy="37455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199" y="0"/>
            <a:ext cx="10844463" cy="1624935"/>
          </a:xfrm>
        </p:spPr>
        <p:txBody>
          <a:bodyPr/>
          <a:lstStyle/>
          <a:p>
            <a:r>
              <a:rPr lang="zh-TW" altLang="en-US">
                <a:latin typeface="Arial"/>
                <a:ea typeface="微軟正黑體"/>
                <a:cs typeface="Arial"/>
              </a:rPr>
              <a:t>對外</a:t>
            </a:r>
            <a:r>
              <a:rPr lang="en-US" altLang="zh-TW">
                <a:latin typeface="Arial"/>
                <a:ea typeface="微軟正黑體"/>
                <a:cs typeface="Arial"/>
              </a:rPr>
              <a:t>Internet可以升級到10GbE，讓商店的PoE受電設備有更高的對外網速</a:t>
            </a:r>
            <a:endParaRPr lang="zh-TW" altLang="en-US"/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6BF6135A-71A0-4D6D-BBD6-39B18D84EE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416" y="821419"/>
            <a:ext cx="7131833" cy="6036580"/>
          </a:xfrm>
          <a:prstGeom prst="rect">
            <a:avLst/>
          </a:prstGeom>
        </p:spPr>
      </p:pic>
      <p:grpSp>
        <p:nvGrpSpPr>
          <p:cNvPr id="36" name="群組 35">
            <a:extLst>
              <a:ext uri="{FF2B5EF4-FFF2-40B4-BE49-F238E27FC236}">
                <a16:creationId xmlns:a16="http://schemas.microsoft.com/office/drawing/2014/main" id="{3934C2A6-12DC-4B06-8C4F-BD27208EA916}"/>
              </a:ext>
            </a:extLst>
          </p:cNvPr>
          <p:cNvGrpSpPr/>
          <p:nvPr/>
        </p:nvGrpSpPr>
        <p:grpSpPr>
          <a:xfrm>
            <a:off x="7549096" y="688993"/>
            <a:ext cx="1428131" cy="1274160"/>
            <a:chOff x="-184649" y="-1616877"/>
            <a:chExt cx="1428131" cy="1274160"/>
          </a:xfrm>
        </p:grpSpPr>
        <p:sp>
          <p:nvSpPr>
            <p:cNvPr id="37" name="橢圓 36">
              <a:extLst>
                <a:ext uri="{FF2B5EF4-FFF2-40B4-BE49-F238E27FC236}">
                  <a16:creationId xmlns:a16="http://schemas.microsoft.com/office/drawing/2014/main" id="{0D091739-1CF1-4ED1-8649-9A4B6430C884}"/>
                </a:ext>
              </a:extLst>
            </p:cNvPr>
            <p:cNvSpPr/>
            <p:nvPr/>
          </p:nvSpPr>
          <p:spPr>
            <a:xfrm>
              <a:off x="96099" y="-1403590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38" name="圖片 37" descr="一張含有 物件 的圖片&#10;&#10;自動產生的描述">
              <a:extLst>
                <a:ext uri="{FF2B5EF4-FFF2-40B4-BE49-F238E27FC236}">
                  <a16:creationId xmlns:a16="http://schemas.microsoft.com/office/drawing/2014/main" id="{4809E828-FFA2-4011-AAE3-2B91E4F45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84649" y="-1616877"/>
              <a:ext cx="1428131" cy="1274160"/>
            </a:xfrm>
            <a:prstGeom prst="rect">
              <a:avLst/>
            </a:prstGeom>
          </p:spPr>
        </p:pic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2E4AAF1A-14ED-408F-9E76-8C3F578AE6A5}"/>
              </a:ext>
            </a:extLst>
          </p:cNvPr>
          <p:cNvGrpSpPr/>
          <p:nvPr/>
        </p:nvGrpSpPr>
        <p:grpSpPr>
          <a:xfrm>
            <a:off x="10388163" y="3435465"/>
            <a:ext cx="1827246" cy="1630247"/>
            <a:chOff x="-1240342" y="-1539022"/>
            <a:chExt cx="1296307" cy="1156549"/>
          </a:xfrm>
        </p:grpSpPr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84586FD7-2B40-4732-91E7-85D2D65D0DAA}"/>
                </a:ext>
              </a:extLst>
            </p:cNvPr>
            <p:cNvSpPr/>
            <p:nvPr/>
          </p:nvSpPr>
          <p:spPr>
            <a:xfrm>
              <a:off x="-1046183" y="-1403590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B30E3875-75B3-4C93-A577-952D09EEC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40342" y="-1539022"/>
              <a:ext cx="1296307" cy="1156549"/>
            </a:xfrm>
            <a:prstGeom prst="rect">
              <a:avLst/>
            </a:prstGeom>
          </p:spPr>
        </p:pic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26BB05DB-F773-4D72-A5D0-0C83A8F59A7D}"/>
              </a:ext>
            </a:extLst>
          </p:cNvPr>
          <p:cNvGrpSpPr/>
          <p:nvPr/>
        </p:nvGrpSpPr>
        <p:grpSpPr>
          <a:xfrm>
            <a:off x="7331199" y="1626659"/>
            <a:ext cx="1297309" cy="1158456"/>
            <a:chOff x="-1240342" y="-329731"/>
            <a:chExt cx="1297309" cy="1158456"/>
          </a:xfrm>
        </p:grpSpPr>
        <p:sp>
          <p:nvSpPr>
            <p:cNvPr id="43" name="橢圓 42">
              <a:extLst>
                <a:ext uri="{FF2B5EF4-FFF2-40B4-BE49-F238E27FC236}">
                  <a16:creationId xmlns:a16="http://schemas.microsoft.com/office/drawing/2014/main" id="{347456E1-BC7E-4F6D-B66A-F5A7FD796339}"/>
                </a:ext>
              </a:extLst>
            </p:cNvPr>
            <p:cNvSpPr/>
            <p:nvPr/>
          </p:nvSpPr>
          <p:spPr>
            <a:xfrm>
              <a:off x="-1046183" y="-188235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44" name="圖片 43">
              <a:extLst>
                <a:ext uri="{FF2B5EF4-FFF2-40B4-BE49-F238E27FC236}">
                  <a16:creationId xmlns:a16="http://schemas.microsoft.com/office/drawing/2014/main" id="{9B7289D7-9F30-4995-B696-F2ED69EC4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40342" y="-329731"/>
              <a:ext cx="1297309" cy="1158456"/>
            </a:xfrm>
            <a:prstGeom prst="rect">
              <a:avLst/>
            </a:prstGeom>
          </p:spPr>
        </p:pic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B4091376-B960-45E7-905E-3A82BC2992C1}"/>
              </a:ext>
            </a:extLst>
          </p:cNvPr>
          <p:cNvGrpSpPr/>
          <p:nvPr/>
        </p:nvGrpSpPr>
        <p:grpSpPr>
          <a:xfrm>
            <a:off x="5435642" y="1793315"/>
            <a:ext cx="1235811" cy="1103541"/>
            <a:chOff x="-1240743" y="750192"/>
            <a:chExt cx="1235811" cy="1103541"/>
          </a:xfrm>
        </p:grpSpPr>
        <p:sp>
          <p:nvSpPr>
            <p:cNvPr id="46" name="橢圓 45">
              <a:extLst>
                <a:ext uri="{FF2B5EF4-FFF2-40B4-BE49-F238E27FC236}">
                  <a16:creationId xmlns:a16="http://schemas.microsoft.com/office/drawing/2014/main" id="{10523612-E4E3-4D6F-9D0B-A77D6E7CFED5}"/>
                </a:ext>
              </a:extLst>
            </p:cNvPr>
            <p:cNvSpPr/>
            <p:nvPr/>
          </p:nvSpPr>
          <p:spPr>
            <a:xfrm>
              <a:off x="-1046183" y="876994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47" name="圖片 46">
              <a:extLst>
                <a:ext uri="{FF2B5EF4-FFF2-40B4-BE49-F238E27FC236}">
                  <a16:creationId xmlns:a16="http://schemas.microsoft.com/office/drawing/2014/main" id="{29B8348A-B268-44BE-9C66-2CFE7E3F6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40743" y="750192"/>
              <a:ext cx="1235811" cy="1103541"/>
            </a:xfrm>
            <a:prstGeom prst="rect">
              <a:avLst/>
            </a:prstGeom>
          </p:spPr>
        </p:pic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8E6DBDCF-2EAE-48E1-8782-43700C87B77F}"/>
              </a:ext>
            </a:extLst>
          </p:cNvPr>
          <p:cNvGrpSpPr/>
          <p:nvPr/>
        </p:nvGrpSpPr>
        <p:grpSpPr>
          <a:xfrm>
            <a:off x="8409599" y="1514888"/>
            <a:ext cx="1135256" cy="1045911"/>
            <a:chOff x="-1108320" y="1979487"/>
            <a:chExt cx="992403" cy="914301"/>
          </a:xfrm>
        </p:grpSpPr>
        <p:sp>
          <p:nvSpPr>
            <p:cNvPr id="49" name="橢圓 48">
              <a:extLst>
                <a:ext uri="{FF2B5EF4-FFF2-40B4-BE49-F238E27FC236}">
                  <a16:creationId xmlns:a16="http://schemas.microsoft.com/office/drawing/2014/main" id="{6DEBD6AB-DD4E-4B38-971E-58BF25654A37}"/>
                </a:ext>
              </a:extLst>
            </p:cNvPr>
            <p:cNvSpPr/>
            <p:nvPr/>
          </p:nvSpPr>
          <p:spPr>
            <a:xfrm>
              <a:off x="-1046183" y="1986071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50" name="圖片 49" descr="一張含有 電子用品 的圖片&#10;&#10;自動產生的描述">
              <a:extLst>
                <a:ext uri="{FF2B5EF4-FFF2-40B4-BE49-F238E27FC236}">
                  <a16:creationId xmlns:a16="http://schemas.microsoft.com/office/drawing/2014/main" id="{5A235393-06A3-487B-97E6-622E9C00F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-1108320" y="1979487"/>
              <a:ext cx="992403" cy="914301"/>
            </a:xfrm>
            <a:prstGeom prst="rect">
              <a:avLst/>
            </a:prstGeom>
          </p:spPr>
        </p:pic>
      </p:grpSp>
      <p:sp>
        <p:nvSpPr>
          <p:cNvPr id="51" name="橢圓 50">
            <a:extLst>
              <a:ext uri="{FF2B5EF4-FFF2-40B4-BE49-F238E27FC236}">
                <a16:creationId xmlns:a16="http://schemas.microsoft.com/office/drawing/2014/main" id="{3148D0BE-7EBC-4913-916F-CF7C3740FB21}"/>
              </a:ext>
            </a:extLst>
          </p:cNvPr>
          <p:cNvSpPr/>
          <p:nvPr/>
        </p:nvSpPr>
        <p:spPr>
          <a:xfrm>
            <a:off x="5461828" y="1926786"/>
            <a:ext cx="437800" cy="437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橢圓 51">
            <a:extLst>
              <a:ext uri="{FF2B5EF4-FFF2-40B4-BE49-F238E27FC236}">
                <a16:creationId xmlns:a16="http://schemas.microsoft.com/office/drawing/2014/main" id="{8D01E213-AD1F-44BA-B524-ECF9A7BBA434}"/>
              </a:ext>
            </a:extLst>
          </p:cNvPr>
          <p:cNvSpPr/>
          <p:nvPr/>
        </p:nvSpPr>
        <p:spPr>
          <a:xfrm>
            <a:off x="7248854" y="2055852"/>
            <a:ext cx="437800" cy="437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橢圓 52">
            <a:extLst>
              <a:ext uri="{FF2B5EF4-FFF2-40B4-BE49-F238E27FC236}">
                <a16:creationId xmlns:a16="http://schemas.microsoft.com/office/drawing/2014/main" id="{1E1CD8DD-DE95-436C-84A3-25A1102669AD}"/>
              </a:ext>
            </a:extLst>
          </p:cNvPr>
          <p:cNvSpPr/>
          <p:nvPr/>
        </p:nvSpPr>
        <p:spPr>
          <a:xfrm>
            <a:off x="8600702" y="992264"/>
            <a:ext cx="437800" cy="437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橢圓 53">
            <a:extLst>
              <a:ext uri="{FF2B5EF4-FFF2-40B4-BE49-F238E27FC236}">
                <a16:creationId xmlns:a16="http://schemas.microsoft.com/office/drawing/2014/main" id="{A8F3B65A-FAE4-4208-9F01-BB479E1BEA18}"/>
              </a:ext>
            </a:extLst>
          </p:cNvPr>
          <p:cNvSpPr/>
          <p:nvPr/>
        </p:nvSpPr>
        <p:spPr>
          <a:xfrm>
            <a:off x="9271547" y="1553851"/>
            <a:ext cx="437800" cy="437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橢圓 54">
            <a:extLst>
              <a:ext uri="{FF2B5EF4-FFF2-40B4-BE49-F238E27FC236}">
                <a16:creationId xmlns:a16="http://schemas.microsoft.com/office/drawing/2014/main" id="{AE98D460-8B62-40E0-AC5A-4657B0B72CD3}"/>
              </a:ext>
            </a:extLst>
          </p:cNvPr>
          <p:cNvSpPr/>
          <p:nvPr/>
        </p:nvSpPr>
        <p:spPr>
          <a:xfrm>
            <a:off x="10570958" y="3669830"/>
            <a:ext cx="437800" cy="437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9666FC56-014F-4DBC-81B5-AEB9DC93B536}"/>
              </a:ext>
            </a:extLst>
          </p:cNvPr>
          <p:cNvSpPr/>
          <p:nvPr/>
        </p:nvSpPr>
        <p:spPr>
          <a:xfrm>
            <a:off x="2961838" y="4772297"/>
            <a:ext cx="991853" cy="751752"/>
          </a:xfrm>
          <a:prstGeom prst="rect">
            <a:avLst/>
          </a:prstGeom>
          <a:solidFill>
            <a:srgbClr val="00FFFF">
              <a:alpha val="15000"/>
            </a:srgbClr>
          </a:solidFill>
          <a:ln w="254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5C0A5141-CE1A-4391-8F1B-A817F4C8BB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926" y="1617256"/>
            <a:ext cx="2725678" cy="8241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9EA22BB4-D14E-42D5-A179-17F3B674C4DF}"/>
              </a:ext>
            </a:extLst>
          </p:cNvPr>
          <p:cNvCxnSpPr>
            <a:cxnSpLocks/>
            <a:stCxn id="5" idx="2"/>
            <a:endCxn id="57" idx="0"/>
          </p:cNvCxnSpPr>
          <p:nvPr/>
        </p:nvCxnSpPr>
        <p:spPr>
          <a:xfrm>
            <a:off x="3457765" y="2441370"/>
            <a:ext cx="0" cy="2330927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1E54D99D-5962-42D4-9350-8B3F32A933CD}"/>
              </a:ext>
            </a:extLst>
          </p:cNvPr>
          <p:cNvSpPr txBox="1"/>
          <p:nvPr/>
        </p:nvSpPr>
        <p:spPr>
          <a:xfrm>
            <a:off x="682348" y="3117491"/>
            <a:ext cx="217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10GbE</a:t>
            </a:r>
            <a:r>
              <a:rPr lang="en-US" altLang="zh-TW" sz="3200"/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4D9BF3F8-AF67-412A-A364-B0EBBC71731A}"/>
              </a:ext>
            </a:extLst>
          </p:cNvPr>
          <p:cNvSpPr txBox="1"/>
          <p:nvPr/>
        </p:nvSpPr>
        <p:spPr>
          <a:xfrm>
            <a:off x="685890" y="206101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QHora-301W</a:t>
            </a:r>
            <a:endParaRPr lang="zh-TW" alt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橢圓 72">
            <a:extLst>
              <a:ext uri="{FF2B5EF4-FFF2-40B4-BE49-F238E27FC236}">
                <a16:creationId xmlns:a16="http://schemas.microsoft.com/office/drawing/2014/main" id="{ABE861E5-4AA0-47EC-8C5C-E0C607802B6C}"/>
              </a:ext>
            </a:extLst>
          </p:cNvPr>
          <p:cNvSpPr/>
          <p:nvPr/>
        </p:nvSpPr>
        <p:spPr>
          <a:xfrm>
            <a:off x="2961838" y="2911618"/>
            <a:ext cx="996522" cy="99652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00B0F0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6" name="圖形 65">
            <a:extLst>
              <a:ext uri="{FF2B5EF4-FFF2-40B4-BE49-F238E27FC236}">
                <a16:creationId xmlns:a16="http://schemas.microsoft.com/office/drawing/2014/main" id="{5D3F5958-89F7-4ACA-B98D-DB1FC9E755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71196" y="2969292"/>
            <a:ext cx="873003" cy="827055"/>
          </a:xfrm>
          <a:prstGeom prst="rect">
            <a:avLst/>
          </a:prstGeom>
        </p:spPr>
      </p:pic>
      <p:sp>
        <p:nvSpPr>
          <p:cNvPr id="75" name="文字方塊 74">
            <a:extLst>
              <a:ext uri="{FF2B5EF4-FFF2-40B4-BE49-F238E27FC236}">
                <a16:creationId xmlns:a16="http://schemas.microsoft.com/office/drawing/2014/main" id="{A174E704-C2B1-4E1A-B31B-5F7EAE11C906}"/>
              </a:ext>
            </a:extLst>
          </p:cNvPr>
          <p:cNvSpPr txBox="1"/>
          <p:nvPr/>
        </p:nvSpPr>
        <p:spPr>
          <a:xfrm>
            <a:off x="2138827" y="5691846"/>
            <a:ext cx="2046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QSW-M2116P-2T2S</a:t>
            </a:r>
            <a:endParaRPr lang="zh-TW" alt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15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28A3A0B9-EF12-4CBD-9B4D-1B41968DC03D}"/>
              </a:ext>
            </a:extLst>
          </p:cNvPr>
          <p:cNvGrpSpPr/>
          <p:nvPr/>
        </p:nvGrpSpPr>
        <p:grpSpPr>
          <a:xfrm>
            <a:off x="686205" y="1919012"/>
            <a:ext cx="2453384" cy="1877321"/>
            <a:chOff x="625979" y="1919012"/>
            <a:chExt cx="2453384" cy="1877321"/>
          </a:xfrm>
        </p:grpSpPr>
        <p:sp>
          <p:nvSpPr>
            <p:cNvPr id="65" name="矩形: 圓角 64">
              <a:extLst>
                <a:ext uri="{FF2B5EF4-FFF2-40B4-BE49-F238E27FC236}">
                  <a16:creationId xmlns:a16="http://schemas.microsoft.com/office/drawing/2014/main" id="{CFC8B0E4-F1AC-4868-BEDE-70723C9D58E4}"/>
                </a:ext>
              </a:extLst>
            </p:cNvPr>
            <p:cNvSpPr/>
            <p:nvPr/>
          </p:nvSpPr>
          <p:spPr>
            <a:xfrm>
              <a:off x="632867" y="1919012"/>
              <a:ext cx="2446496" cy="1877321"/>
            </a:xfrm>
            <a:prstGeom prst="roundRect">
              <a:avLst>
                <a:gd name="adj" fmla="val 5481"/>
              </a:avLst>
            </a:prstGeom>
            <a:gradFill>
              <a:gsLst>
                <a:gs pos="0">
                  <a:schemeClr val="bg1"/>
                </a:gs>
                <a:gs pos="100000">
                  <a:srgbClr val="00FFFF"/>
                </a:gs>
              </a:gsLst>
              <a:lin ang="5400000" scaled="0"/>
            </a:gradFill>
            <a:ln w="25400" cap="flat" cmpd="sng" algn="ctr"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 defTabSz="914400"/>
              <a:endParaRPr lang="zh-TW" altLang="en-US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66" name="矩形: 圓角化同側角落 65">
              <a:extLst>
                <a:ext uri="{FF2B5EF4-FFF2-40B4-BE49-F238E27FC236}">
                  <a16:creationId xmlns:a16="http://schemas.microsoft.com/office/drawing/2014/main" id="{DD3AC38F-0679-43F8-B155-2C7F7E0E8A8B}"/>
                </a:ext>
              </a:extLst>
            </p:cNvPr>
            <p:cNvSpPr/>
            <p:nvPr/>
          </p:nvSpPr>
          <p:spPr>
            <a:xfrm>
              <a:off x="625979" y="1919013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000"/>
                </a:spcBef>
                <a:buClr>
                  <a:srgbClr val="0070C0"/>
                </a:buClr>
                <a:buSzPct val="70000"/>
              </a:pPr>
              <a:r>
                <a:rPr lang="en-US" altLang="zh-TW" sz="1600" b="1">
                  <a:solidFill>
                    <a:srgbClr val="00FFFF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QXG-10G2SF-CX4</a:t>
              </a: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BD1CCAD-7633-48E8-A7A9-A89E305A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57767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Arial"/>
                <a:ea typeface="微軟正黑體"/>
                <a:cs typeface="Arial"/>
              </a:rPr>
              <a:t>網路擴充：</a:t>
            </a:r>
            <a:r>
              <a:rPr lang="zh-TW" altLang="en-US" dirty="0">
                <a:latin typeface="Arial"/>
                <a:ea typeface="微軟正黑體"/>
                <a:cs typeface="Arial"/>
              </a:rPr>
              <a:t>豐富的</a:t>
            </a:r>
            <a:r>
              <a:rPr lang="zh-TW" dirty="0">
                <a:latin typeface="Arial"/>
                <a:ea typeface="微軟正黑體"/>
                <a:cs typeface="Arial"/>
              </a:rPr>
              <a:t>各式PCIe</a:t>
            </a:r>
            <a:r>
              <a:rPr lang="zh-TW" altLang="en-US" dirty="0">
                <a:latin typeface="Arial"/>
                <a:ea typeface="微軟正黑體"/>
                <a:cs typeface="Arial"/>
              </a:rPr>
              <a:t>網路擴充卡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7A262127-AD60-4937-B3AA-880D891A31D5}"/>
              </a:ext>
            </a:extLst>
          </p:cNvPr>
          <p:cNvGrpSpPr/>
          <p:nvPr/>
        </p:nvGrpSpPr>
        <p:grpSpPr>
          <a:xfrm>
            <a:off x="452519" y="3089371"/>
            <a:ext cx="859808" cy="859808"/>
            <a:chOff x="279469" y="3474691"/>
            <a:chExt cx="859808" cy="859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6AE8CA91-956B-470C-B530-E7138CEF66F8}"/>
                </a:ext>
              </a:extLst>
            </p:cNvPr>
            <p:cNvSpPr/>
            <p:nvPr/>
          </p:nvSpPr>
          <p:spPr>
            <a:xfrm>
              <a:off x="279469" y="3474691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8" name="圖片 13" descr="一張含有 標誌 的圖片&#10;&#10;自動產生的描述">
              <a:extLst>
                <a:ext uri="{FF2B5EF4-FFF2-40B4-BE49-F238E27FC236}">
                  <a16:creationId xmlns:a16="http://schemas.microsoft.com/office/drawing/2014/main" id="{FC167942-FC17-4EB3-B271-A9B1E8185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062" y="3627545"/>
              <a:ext cx="661918" cy="499509"/>
            </a:xfrm>
            <a:prstGeom prst="rect">
              <a:avLst/>
            </a:prstGeom>
          </p:spPr>
        </p:pic>
      </p:grpSp>
      <p:pic>
        <p:nvPicPr>
          <p:cNvPr id="71" name="圖片 70">
            <a:extLst>
              <a:ext uri="{FF2B5EF4-FFF2-40B4-BE49-F238E27FC236}">
                <a16:creationId xmlns:a16="http://schemas.microsoft.com/office/drawing/2014/main" id="{9C6F2782-C46F-4D15-96AB-A444DA2A07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971" y="2435936"/>
            <a:ext cx="1607550" cy="10001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2" name="文字方塊 71">
            <a:extLst>
              <a:ext uri="{FF2B5EF4-FFF2-40B4-BE49-F238E27FC236}">
                <a16:creationId xmlns:a16="http://schemas.microsoft.com/office/drawing/2014/main" id="{34BD01BB-511F-4BC4-994C-838D42273BF3}"/>
              </a:ext>
            </a:extLst>
          </p:cNvPr>
          <p:cNvSpPr txBox="1"/>
          <p:nvPr/>
        </p:nvSpPr>
        <p:spPr>
          <a:xfrm>
            <a:off x="1296720" y="3431588"/>
            <a:ext cx="182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 x SFP+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3" name="文字方塊 122">
            <a:extLst>
              <a:ext uri="{FF2B5EF4-FFF2-40B4-BE49-F238E27FC236}">
                <a16:creationId xmlns:a16="http://schemas.microsoft.com/office/drawing/2014/main" id="{26963D3D-EC77-4B8D-B604-422E42691AC0}"/>
              </a:ext>
            </a:extLst>
          </p:cNvPr>
          <p:cNvSpPr txBox="1"/>
          <p:nvPr/>
        </p:nvSpPr>
        <p:spPr>
          <a:xfrm>
            <a:off x="693092" y="1381852"/>
            <a:ext cx="524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80953" algn="ctr"/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10GbE </a:t>
            </a:r>
            <a:r>
              <a: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網路擴充卡</a:t>
            </a:r>
            <a:endParaRPr lang="en-US" altLang="zh-TW" sz="20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706DF552-35CF-48E8-BB37-42D071C75895}"/>
              </a:ext>
            </a:extLst>
          </p:cNvPr>
          <p:cNvGrpSpPr/>
          <p:nvPr/>
        </p:nvGrpSpPr>
        <p:grpSpPr>
          <a:xfrm>
            <a:off x="3485110" y="1919012"/>
            <a:ext cx="2453384" cy="1877321"/>
            <a:chOff x="3424884" y="1919012"/>
            <a:chExt cx="2453384" cy="1877321"/>
          </a:xfrm>
        </p:grpSpPr>
        <p:sp>
          <p:nvSpPr>
            <p:cNvPr id="73" name="矩形: 圓角 72">
              <a:extLst>
                <a:ext uri="{FF2B5EF4-FFF2-40B4-BE49-F238E27FC236}">
                  <a16:creationId xmlns:a16="http://schemas.microsoft.com/office/drawing/2014/main" id="{F6EA8196-DD70-4217-B64D-9615C8A02C8D}"/>
                </a:ext>
              </a:extLst>
            </p:cNvPr>
            <p:cNvSpPr/>
            <p:nvPr/>
          </p:nvSpPr>
          <p:spPr>
            <a:xfrm>
              <a:off x="3431772" y="1919012"/>
              <a:ext cx="2446496" cy="1877321"/>
            </a:xfrm>
            <a:prstGeom prst="roundRect">
              <a:avLst>
                <a:gd name="adj" fmla="val 5481"/>
              </a:avLst>
            </a:prstGeom>
            <a:gradFill>
              <a:gsLst>
                <a:gs pos="0">
                  <a:schemeClr val="bg1"/>
                </a:gs>
                <a:gs pos="100000">
                  <a:srgbClr val="00FFFF"/>
                </a:gs>
              </a:gsLst>
              <a:lin ang="5400000" scaled="0"/>
            </a:gradFill>
            <a:ln w="25400" cap="flat" cmpd="sng" algn="ctr"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75" name="矩形: 圓角化同側角落 74">
              <a:extLst>
                <a:ext uri="{FF2B5EF4-FFF2-40B4-BE49-F238E27FC236}">
                  <a16:creationId xmlns:a16="http://schemas.microsoft.com/office/drawing/2014/main" id="{6039ED8F-9706-4610-A0F9-4549B978D187}"/>
                </a:ext>
              </a:extLst>
            </p:cNvPr>
            <p:cNvSpPr/>
            <p:nvPr/>
          </p:nvSpPr>
          <p:spPr>
            <a:xfrm>
              <a:off x="3424884" y="1919013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000"/>
                </a:spcBef>
                <a:buClr>
                  <a:srgbClr val="0070C0"/>
                </a:buClr>
                <a:buSzPct val="70000"/>
              </a:pPr>
              <a:r>
                <a:rPr lang="en-US" altLang="zh-TW" sz="1600" b="1">
                  <a:solidFill>
                    <a:srgbClr val="00FFFF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LAN-10G2T-X550</a:t>
              </a:r>
              <a:endParaRPr lang="zh-TW" altLang="en-US" sz="16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A9510EF6-8601-4819-B500-60CA02DBF5A1}"/>
              </a:ext>
            </a:extLst>
          </p:cNvPr>
          <p:cNvSpPr txBox="1"/>
          <p:nvPr/>
        </p:nvSpPr>
        <p:spPr>
          <a:xfrm>
            <a:off x="4095625" y="3431588"/>
            <a:ext cx="182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01ED6CFA-E66D-4F42-BEA3-F34565BE09C0}"/>
              </a:ext>
            </a:extLst>
          </p:cNvPr>
          <p:cNvGrpSpPr/>
          <p:nvPr/>
        </p:nvGrpSpPr>
        <p:grpSpPr>
          <a:xfrm>
            <a:off x="3251424" y="3089371"/>
            <a:ext cx="859808" cy="859808"/>
            <a:chOff x="3191198" y="3089371"/>
            <a:chExt cx="859808" cy="859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橢圓 76">
              <a:extLst>
                <a:ext uri="{FF2B5EF4-FFF2-40B4-BE49-F238E27FC236}">
                  <a16:creationId xmlns:a16="http://schemas.microsoft.com/office/drawing/2014/main" id="{2C690156-102A-40BF-8F1C-A587B4E51698}"/>
                </a:ext>
              </a:extLst>
            </p:cNvPr>
            <p:cNvSpPr/>
            <p:nvPr/>
          </p:nvSpPr>
          <p:spPr>
            <a:xfrm>
              <a:off x="3191198" y="3089371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0" name="圖片 16" descr="一張含有 盤 的圖片&#10;&#10;自動產生的描述">
              <a:extLst>
                <a:ext uri="{FF2B5EF4-FFF2-40B4-BE49-F238E27FC236}">
                  <a16:creationId xmlns:a16="http://schemas.microsoft.com/office/drawing/2014/main" id="{1CE3A230-3338-40BB-8540-AA9F762C0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4538" y="3272204"/>
              <a:ext cx="720615" cy="479275"/>
            </a:xfrm>
            <a:prstGeom prst="rect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5D25D726-0B9C-4B39-9CB6-EA37B2872574}"/>
              </a:ext>
            </a:extLst>
          </p:cNvPr>
          <p:cNvGrpSpPr/>
          <p:nvPr/>
        </p:nvGrpSpPr>
        <p:grpSpPr>
          <a:xfrm>
            <a:off x="686205" y="4148124"/>
            <a:ext cx="2453384" cy="1877321"/>
            <a:chOff x="625979" y="4148124"/>
            <a:chExt cx="2453384" cy="1877321"/>
          </a:xfrm>
        </p:grpSpPr>
        <p:sp>
          <p:nvSpPr>
            <p:cNvPr id="102" name="矩形: 圓角 101">
              <a:extLst>
                <a:ext uri="{FF2B5EF4-FFF2-40B4-BE49-F238E27FC236}">
                  <a16:creationId xmlns:a16="http://schemas.microsoft.com/office/drawing/2014/main" id="{F6B9CABD-ABD8-4A46-83EA-0247E28F7730}"/>
                </a:ext>
              </a:extLst>
            </p:cNvPr>
            <p:cNvSpPr/>
            <p:nvPr/>
          </p:nvSpPr>
          <p:spPr>
            <a:xfrm>
              <a:off x="632867" y="4148124"/>
              <a:ext cx="2446496" cy="1877321"/>
            </a:xfrm>
            <a:prstGeom prst="roundRect">
              <a:avLst>
                <a:gd name="adj" fmla="val 5481"/>
              </a:avLst>
            </a:prstGeom>
            <a:gradFill>
              <a:gsLst>
                <a:gs pos="0">
                  <a:schemeClr val="bg1"/>
                </a:gs>
                <a:gs pos="100000">
                  <a:srgbClr val="00FFFF"/>
                </a:gs>
              </a:gsLst>
              <a:lin ang="5400000" scaled="0"/>
            </a:gradFill>
            <a:ln w="25400" cap="flat" cmpd="sng" algn="ctr"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08" name="矩形: 圓角化同側角落 107">
              <a:extLst>
                <a:ext uri="{FF2B5EF4-FFF2-40B4-BE49-F238E27FC236}">
                  <a16:creationId xmlns:a16="http://schemas.microsoft.com/office/drawing/2014/main" id="{65E6A296-A2D6-4066-AB76-264CE10A29F2}"/>
                </a:ext>
              </a:extLst>
            </p:cNvPr>
            <p:cNvSpPr/>
            <p:nvPr/>
          </p:nvSpPr>
          <p:spPr>
            <a:xfrm>
              <a:off x="625979" y="4148125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000"/>
                </a:spcBef>
                <a:buClr>
                  <a:srgbClr val="0070C0"/>
                </a:buClr>
                <a:buSzPct val="70000"/>
              </a:pPr>
              <a:r>
                <a:rPr lang="en-US" altLang="zh-TW" sz="1600" b="1">
                  <a:solidFill>
                    <a:srgbClr val="00FFFF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QXG-10G2T-107</a:t>
              </a:r>
            </a:p>
          </p:txBody>
        </p:sp>
      </p:grpSp>
      <p:sp>
        <p:nvSpPr>
          <p:cNvPr id="125" name="文字方塊 124">
            <a:extLst>
              <a:ext uri="{FF2B5EF4-FFF2-40B4-BE49-F238E27FC236}">
                <a16:creationId xmlns:a16="http://schemas.microsoft.com/office/drawing/2014/main" id="{C9604B1D-466E-4C36-BFD8-AF88512D366F}"/>
              </a:ext>
            </a:extLst>
          </p:cNvPr>
          <p:cNvSpPr txBox="1"/>
          <p:nvPr/>
        </p:nvSpPr>
        <p:spPr>
          <a:xfrm>
            <a:off x="699980" y="5660700"/>
            <a:ext cx="241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22AF1F67-73E5-4E0B-A140-289151C1FCA1}"/>
              </a:ext>
            </a:extLst>
          </p:cNvPr>
          <p:cNvGrpSpPr/>
          <p:nvPr/>
        </p:nvGrpSpPr>
        <p:grpSpPr>
          <a:xfrm>
            <a:off x="3485110" y="4148124"/>
            <a:ext cx="2453384" cy="1877321"/>
            <a:chOff x="3424884" y="4148124"/>
            <a:chExt cx="2453384" cy="1877321"/>
          </a:xfrm>
        </p:grpSpPr>
        <p:sp>
          <p:nvSpPr>
            <p:cNvPr id="132" name="矩形: 圓角 131">
              <a:extLst>
                <a:ext uri="{FF2B5EF4-FFF2-40B4-BE49-F238E27FC236}">
                  <a16:creationId xmlns:a16="http://schemas.microsoft.com/office/drawing/2014/main" id="{44300506-E487-4E98-85EE-4EBEE24CE5DB}"/>
                </a:ext>
              </a:extLst>
            </p:cNvPr>
            <p:cNvSpPr/>
            <p:nvPr/>
          </p:nvSpPr>
          <p:spPr>
            <a:xfrm>
              <a:off x="3431772" y="4148124"/>
              <a:ext cx="2446496" cy="1877321"/>
            </a:xfrm>
            <a:prstGeom prst="roundRect">
              <a:avLst>
                <a:gd name="adj" fmla="val 5481"/>
              </a:avLst>
            </a:prstGeom>
            <a:gradFill>
              <a:gsLst>
                <a:gs pos="0">
                  <a:schemeClr val="bg1"/>
                </a:gs>
                <a:gs pos="100000">
                  <a:srgbClr val="00FFFF"/>
                </a:gs>
              </a:gsLst>
              <a:lin ang="5400000" scaled="0"/>
            </a:gradFill>
            <a:ln w="25400" cap="flat" cmpd="sng" algn="ctr"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33" name="矩形: 圓角化同側角落 132">
              <a:extLst>
                <a:ext uri="{FF2B5EF4-FFF2-40B4-BE49-F238E27FC236}">
                  <a16:creationId xmlns:a16="http://schemas.microsoft.com/office/drawing/2014/main" id="{A7713544-0BDB-4166-86F7-7FE4151069A8}"/>
                </a:ext>
              </a:extLst>
            </p:cNvPr>
            <p:cNvSpPr/>
            <p:nvPr/>
          </p:nvSpPr>
          <p:spPr>
            <a:xfrm>
              <a:off x="3424884" y="4148125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000"/>
                </a:spcBef>
                <a:buClr>
                  <a:srgbClr val="0070C0"/>
                </a:buClr>
                <a:buSzPct val="70000"/>
              </a:pPr>
              <a:r>
                <a:rPr lang="en-US" altLang="zh-TW" sz="1600" b="1">
                  <a:solidFill>
                    <a:srgbClr val="00FFFF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QXG-10G1T</a:t>
              </a:r>
            </a:p>
          </p:txBody>
        </p:sp>
      </p:grpSp>
      <p:sp>
        <p:nvSpPr>
          <p:cNvPr id="134" name="文字方塊 133">
            <a:extLst>
              <a:ext uri="{FF2B5EF4-FFF2-40B4-BE49-F238E27FC236}">
                <a16:creationId xmlns:a16="http://schemas.microsoft.com/office/drawing/2014/main" id="{FA70535D-92BE-4954-A2BF-2BA6C72D758A}"/>
              </a:ext>
            </a:extLst>
          </p:cNvPr>
          <p:cNvSpPr txBox="1"/>
          <p:nvPr/>
        </p:nvSpPr>
        <p:spPr>
          <a:xfrm>
            <a:off x="3498885" y="5660700"/>
            <a:ext cx="241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/>
                <a:ea typeface="微軟正黑體"/>
                <a:cs typeface="Arial"/>
              </a:rPr>
              <a:t>1 x RJ45</a:t>
            </a:r>
            <a:endParaRPr lang="zh-TW" altLang="en-US" sz="1400" b="1">
              <a:latin typeface="Arial"/>
              <a:ea typeface="微軟正黑體"/>
              <a:cs typeface="Arial"/>
            </a:endParaRPr>
          </a:p>
        </p:txBody>
      </p:sp>
      <p:pic>
        <p:nvPicPr>
          <p:cNvPr id="142" name="圖片 141" descr="一張含有 電子用品, 坐, 電腦, 桌 的圖片&#10;&#10;自動產生的描述">
            <a:extLst>
              <a:ext uri="{FF2B5EF4-FFF2-40B4-BE49-F238E27FC236}">
                <a16:creationId xmlns:a16="http://schemas.microsoft.com/office/drawing/2014/main" id="{73154C3E-F183-42C9-A751-042F6DE37B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714" y="4665638"/>
            <a:ext cx="1616064" cy="999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2" name="圖片 46" descr="LAN-10G2T_x550+bracket.png">
            <a:extLst>
              <a:ext uri="{FF2B5EF4-FFF2-40B4-BE49-F238E27FC236}">
                <a16:creationId xmlns:a16="http://schemas.microsoft.com/office/drawing/2014/main" id="{DD3239B4-B587-454A-8BFA-D3328EE4718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45379" y="2431893"/>
            <a:ext cx="1612819" cy="9957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3" name="圖片 142" descr="一張含有 電子用品, 電路 的圖片&#10;&#10;自動產生的描述">
            <a:extLst>
              <a:ext uri="{FF2B5EF4-FFF2-40B4-BE49-F238E27FC236}">
                <a16:creationId xmlns:a16="http://schemas.microsoft.com/office/drawing/2014/main" id="{8484F0DE-D5C0-4598-B8B9-79E27B8FA69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170" y="4689845"/>
            <a:ext cx="1619703" cy="9941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C1820FEF-E8AC-436C-BD2E-2167D2B46FF7}"/>
              </a:ext>
            </a:extLst>
          </p:cNvPr>
          <p:cNvGrpSpPr/>
          <p:nvPr/>
        </p:nvGrpSpPr>
        <p:grpSpPr>
          <a:xfrm>
            <a:off x="2884570" y="4775003"/>
            <a:ext cx="859808" cy="859808"/>
            <a:chOff x="2824344" y="4758961"/>
            <a:chExt cx="859808" cy="859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0" name="橢圓 139">
              <a:extLst>
                <a:ext uri="{FF2B5EF4-FFF2-40B4-BE49-F238E27FC236}">
                  <a16:creationId xmlns:a16="http://schemas.microsoft.com/office/drawing/2014/main" id="{171C3007-7B94-44EB-B1BF-43E653A51FD2}"/>
                </a:ext>
              </a:extLst>
            </p:cNvPr>
            <p:cNvSpPr/>
            <p:nvPr/>
          </p:nvSpPr>
          <p:spPr>
            <a:xfrm>
              <a:off x="2824344" y="4758961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46" name="圖片 15" descr="一張含有 畫畫 的圖片&#10;&#10;自動產生的描述">
              <a:extLst>
                <a:ext uri="{FF2B5EF4-FFF2-40B4-BE49-F238E27FC236}">
                  <a16:creationId xmlns:a16="http://schemas.microsoft.com/office/drawing/2014/main" id="{FC69BA93-9997-4B0A-8FBF-1B4AE6FCF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99044" y="4990539"/>
              <a:ext cx="712744" cy="416215"/>
            </a:xfrm>
            <a:prstGeom prst="rect">
              <a:avLst/>
            </a:prstGeom>
          </p:spPr>
        </p:pic>
      </p:grpSp>
      <p:grpSp>
        <p:nvGrpSpPr>
          <p:cNvPr id="153" name="群組 152">
            <a:extLst>
              <a:ext uri="{FF2B5EF4-FFF2-40B4-BE49-F238E27FC236}">
                <a16:creationId xmlns:a16="http://schemas.microsoft.com/office/drawing/2014/main" id="{AFCAD3CE-C910-41A7-A542-1C031B297271}"/>
              </a:ext>
            </a:extLst>
          </p:cNvPr>
          <p:cNvGrpSpPr/>
          <p:nvPr/>
        </p:nvGrpSpPr>
        <p:grpSpPr>
          <a:xfrm>
            <a:off x="6260889" y="1919012"/>
            <a:ext cx="2453384" cy="4106433"/>
            <a:chOff x="3424884" y="1919012"/>
            <a:chExt cx="2453384" cy="4106433"/>
          </a:xfrm>
        </p:grpSpPr>
        <p:sp>
          <p:nvSpPr>
            <p:cNvPr id="154" name="矩形: 圓角 153">
              <a:extLst>
                <a:ext uri="{FF2B5EF4-FFF2-40B4-BE49-F238E27FC236}">
                  <a16:creationId xmlns:a16="http://schemas.microsoft.com/office/drawing/2014/main" id="{20A088AA-830D-4E92-8253-CF64BE4AB2D5}"/>
                </a:ext>
              </a:extLst>
            </p:cNvPr>
            <p:cNvSpPr/>
            <p:nvPr/>
          </p:nvSpPr>
          <p:spPr>
            <a:xfrm>
              <a:off x="3431772" y="1919012"/>
              <a:ext cx="2446496" cy="4106433"/>
            </a:xfrm>
            <a:prstGeom prst="roundRect">
              <a:avLst>
                <a:gd name="adj" fmla="val 5481"/>
              </a:avLst>
            </a:prstGeom>
            <a:gradFill>
              <a:gsLst>
                <a:gs pos="0">
                  <a:schemeClr val="bg1"/>
                </a:gs>
                <a:gs pos="100000">
                  <a:srgbClr val="00FFFF"/>
                </a:gs>
              </a:gsLst>
              <a:lin ang="5400000" scaled="0"/>
            </a:gradFill>
            <a:ln w="25400" cap="flat" cmpd="sng" algn="ctr"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55" name="矩形: 圓角化同側角落 154">
              <a:extLst>
                <a:ext uri="{FF2B5EF4-FFF2-40B4-BE49-F238E27FC236}">
                  <a16:creationId xmlns:a16="http://schemas.microsoft.com/office/drawing/2014/main" id="{970F68A5-7CDB-4C8E-BE8E-B542EF18A089}"/>
                </a:ext>
              </a:extLst>
            </p:cNvPr>
            <p:cNvSpPr/>
            <p:nvPr/>
          </p:nvSpPr>
          <p:spPr>
            <a:xfrm>
              <a:off x="3424884" y="1919013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000"/>
                </a:spcBef>
                <a:buClr>
                  <a:srgbClr val="0070C0"/>
                </a:buClr>
                <a:buSzPct val="70000"/>
              </a:pPr>
              <a:r>
                <a:rPr lang="zh-TW" altLang="en-US" sz="1600" b="1">
                  <a:solidFill>
                    <a:srgbClr val="00FFFF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QXG-5G Family</a:t>
              </a:r>
              <a:endParaRPr lang="zh-TW" altLang="en-US" sz="16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群組 155">
            <a:extLst>
              <a:ext uri="{FF2B5EF4-FFF2-40B4-BE49-F238E27FC236}">
                <a16:creationId xmlns:a16="http://schemas.microsoft.com/office/drawing/2014/main" id="{166C43D8-631D-46EC-8984-D95244C27B9C}"/>
              </a:ext>
            </a:extLst>
          </p:cNvPr>
          <p:cNvGrpSpPr/>
          <p:nvPr/>
        </p:nvGrpSpPr>
        <p:grpSpPr>
          <a:xfrm>
            <a:off x="7057677" y="5592194"/>
            <a:ext cx="859808" cy="859808"/>
            <a:chOff x="2824344" y="4758961"/>
            <a:chExt cx="859808" cy="859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7" name="橢圓 156">
              <a:extLst>
                <a:ext uri="{FF2B5EF4-FFF2-40B4-BE49-F238E27FC236}">
                  <a16:creationId xmlns:a16="http://schemas.microsoft.com/office/drawing/2014/main" id="{F05569E8-5E2A-4D97-BF63-B276A8F589DD}"/>
                </a:ext>
              </a:extLst>
            </p:cNvPr>
            <p:cNvSpPr/>
            <p:nvPr/>
          </p:nvSpPr>
          <p:spPr>
            <a:xfrm>
              <a:off x="2824344" y="4758961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1" name="圖片 15" descr="一張含有 畫畫 的圖片&#10;&#10;自動產生的描述">
              <a:extLst>
                <a:ext uri="{FF2B5EF4-FFF2-40B4-BE49-F238E27FC236}">
                  <a16:creationId xmlns:a16="http://schemas.microsoft.com/office/drawing/2014/main" id="{E2A3F953-75DB-4168-88BF-68EC63052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99044" y="4990539"/>
              <a:ext cx="712744" cy="416215"/>
            </a:xfrm>
            <a:prstGeom prst="rect">
              <a:avLst/>
            </a:prstGeom>
          </p:spPr>
        </p:pic>
      </p:grpSp>
      <p:sp>
        <p:nvSpPr>
          <p:cNvPr id="162" name="文字方塊 161">
            <a:extLst>
              <a:ext uri="{FF2B5EF4-FFF2-40B4-BE49-F238E27FC236}">
                <a16:creationId xmlns:a16="http://schemas.microsoft.com/office/drawing/2014/main" id="{720CE933-9E73-4313-88DE-79F0F9EA686A}"/>
              </a:ext>
            </a:extLst>
          </p:cNvPr>
          <p:cNvSpPr txBox="1"/>
          <p:nvPr/>
        </p:nvSpPr>
        <p:spPr>
          <a:xfrm>
            <a:off x="6260889" y="1381852"/>
            <a:ext cx="244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80953" algn="ctr"/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5GbE </a:t>
            </a:r>
            <a:r>
              <a:rPr lang="en-US" altLang="zh-TW" sz="2000" b="1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系列</a:t>
            </a:r>
            <a:endParaRPr lang="zh-TW" altLang="en-US" sz="20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63" name="圖片 3">
            <a:extLst>
              <a:ext uri="{FF2B5EF4-FFF2-40B4-BE49-F238E27FC236}">
                <a16:creationId xmlns:a16="http://schemas.microsoft.com/office/drawing/2014/main" id="{7DD78F7E-F0DD-4F4F-983A-85A71124FFA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501" y="2512703"/>
            <a:ext cx="1605888" cy="9982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4" name="圖片 4" descr="一張含有 電腦, 坐, 膝上型電腦, 書桌 的圖片&#10;&#10;自動產生的描述">
            <a:extLst>
              <a:ext uri="{FF2B5EF4-FFF2-40B4-BE49-F238E27FC236}">
                <a16:creationId xmlns:a16="http://schemas.microsoft.com/office/drawing/2014/main" id="{E28E331D-8485-4FDF-BB2F-C53AEF6E64A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407" y="3578039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5" name="圖片 5" descr="一張含有 室內, 電腦, 膝上型電腦, 坐 的圖片&#10;&#10;自動產生的描述">
            <a:extLst>
              <a:ext uri="{FF2B5EF4-FFF2-40B4-BE49-F238E27FC236}">
                <a16:creationId xmlns:a16="http://schemas.microsoft.com/office/drawing/2014/main" id="{87CE61A3-A8F1-4B07-8012-3D64D2AA369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486" y="4656851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6" name="文字方塊 165">
            <a:extLst>
              <a:ext uri="{FF2B5EF4-FFF2-40B4-BE49-F238E27FC236}">
                <a16:creationId xmlns:a16="http://schemas.microsoft.com/office/drawing/2014/main" id="{03272313-866A-4200-AF40-8FFA1A9E0274}"/>
              </a:ext>
            </a:extLst>
          </p:cNvPr>
          <p:cNvSpPr txBox="1"/>
          <p:nvPr/>
        </p:nvSpPr>
        <p:spPr>
          <a:xfrm>
            <a:off x="7491026" y="2738089"/>
            <a:ext cx="1216360" cy="3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7" name="文字方塊 166">
            <a:extLst>
              <a:ext uri="{FF2B5EF4-FFF2-40B4-BE49-F238E27FC236}">
                <a16:creationId xmlns:a16="http://schemas.microsoft.com/office/drawing/2014/main" id="{0AEB1D85-2F55-4F72-8F7F-EFC4CCDFD38A}"/>
              </a:ext>
            </a:extLst>
          </p:cNvPr>
          <p:cNvSpPr txBox="1"/>
          <p:nvPr/>
        </p:nvSpPr>
        <p:spPr>
          <a:xfrm>
            <a:off x="7696590" y="3802332"/>
            <a:ext cx="1010796" cy="3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8" name="文字方塊 167">
            <a:extLst>
              <a:ext uri="{FF2B5EF4-FFF2-40B4-BE49-F238E27FC236}">
                <a16:creationId xmlns:a16="http://schemas.microsoft.com/office/drawing/2014/main" id="{2EA585BF-1B3B-4830-8FFD-D6E5B892E45D}"/>
              </a:ext>
            </a:extLst>
          </p:cNvPr>
          <p:cNvSpPr txBox="1"/>
          <p:nvPr/>
        </p:nvSpPr>
        <p:spPr>
          <a:xfrm>
            <a:off x="7749088" y="4893416"/>
            <a:ext cx="958297" cy="3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69" name="群組 168">
            <a:extLst>
              <a:ext uri="{FF2B5EF4-FFF2-40B4-BE49-F238E27FC236}">
                <a16:creationId xmlns:a16="http://schemas.microsoft.com/office/drawing/2014/main" id="{A30EA45A-C186-401D-BBC5-D29D819CA128}"/>
              </a:ext>
            </a:extLst>
          </p:cNvPr>
          <p:cNvGrpSpPr/>
          <p:nvPr/>
        </p:nvGrpSpPr>
        <p:grpSpPr>
          <a:xfrm>
            <a:off x="9032514" y="1919012"/>
            <a:ext cx="2453384" cy="4106433"/>
            <a:chOff x="3424884" y="1919012"/>
            <a:chExt cx="2453384" cy="4106433"/>
          </a:xfrm>
        </p:grpSpPr>
        <p:sp>
          <p:nvSpPr>
            <p:cNvPr id="170" name="矩形: 圓角 169">
              <a:extLst>
                <a:ext uri="{FF2B5EF4-FFF2-40B4-BE49-F238E27FC236}">
                  <a16:creationId xmlns:a16="http://schemas.microsoft.com/office/drawing/2014/main" id="{72D0E10C-65CB-434F-B12D-994CB46FD4DF}"/>
                </a:ext>
              </a:extLst>
            </p:cNvPr>
            <p:cNvSpPr/>
            <p:nvPr/>
          </p:nvSpPr>
          <p:spPr>
            <a:xfrm>
              <a:off x="3431772" y="1919012"/>
              <a:ext cx="2446496" cy="4106433"/>
            </a:xfrm>
            <a:prstGeom prst="roundRect">
              <a:avLst>
                <a:gd name="adj" fmla="val 5481"/>
              </a:avLst>
            </a:prstGeom>
            <a:gradFill>
              <a:gsLst>
                <a:gs pos="0">
                  <a:schemeClr val="bg1"/>
                </a:gs>
                <a:gs pos="100000">
                  <a:srgbClr val="00FFFF"/>
                </a:gs>
              </a:gsLst>
              <a:lin ang="5400000" scaled="0"/>
            </a:gradFill>
            <a:ln w="25400" cap="flat" cmpd="sng" algn="ctr"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71" name="矩形: 圓角化同側角落 170">
              <a:extLst>
                <a:ext uri="{FF2B5EF4-FFF2-40B4-BE49-F238E27FC236}">
                  <a16:creationId xmlns:a16="http://schemas.microsoft.com/office/drawing/2014/main" id="{2C7F2C84-308A-41BB-8A85-B93307C3717C}"/>
                </a:ext>
              </a:extLst>
            </p:cNvPr>
            <p:cNvSpPr/>
            <p:nvPr/>
          </p:nvSpPr>
          <p:spPr>
            <a:xfrm>
              <a:off x="3424884" y="1919013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000"/>
                </a:spcBef>
                <a:buClr>
                  <a:srgbClr val="0070C0"/>
                </a:buClr>
                <a:buSzPct val="70000"/>
              </a:pPr>
              <a:r>
                <a:rPr lang="zh-TW" altLang="en-US" sz="1600" b="1">
                  <a:solidFill>
                    <a:srgbClr val="00FFFF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QXG-2.5G Family</a:t>
              </a:r>
              <a:endParaRPr lang="zh-TW" altLang="en-US" sz="16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75" name="文字方塊 174">
            <a:extLst>
              <a:ext uri="{FF2B5EF4-FFF2-40B4-BE49-F238E27FC236}">
                <a16:creationId xmlns:a16="http://schemas.microsoft.com/office/drawing/2014/main" id="{F3C311DB-5172-4201-AD11-F2103566872F}"/>
              </a:ext>
            </a:extLst>
          </p:cNvPr>
          <p:cNvSpPr txBox="1"/>
          <p:nvPr/>
        </p:nvSpPr>
        <p:spPr>
          <a:xfrm>
            <a:off x="9032514" y="1381852"/>
            <a:ext cx="244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80953" algn="ctr"/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2.5GbE </a:t>
            </a:r>
            <a:r>
              <a:rPr lang="en-US" altLang="zh-TW" sz="2000" b="1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系列</a:t>
            </a:r>
            <a:endParaRPr lang="zh-TW" altLang="en-US" sz="20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79" name="文字方塊 178">
            <a:extLst>
              <a:ext uri="{FF2B5EF4-FFF2-40B4-BE49-F238E27FC236}">
                <a16:creationId xmlns:a16="http://schemas.microsoft.com/office/drawing/2014/main" id="{E82A5DCE-A4F4-46C4-A48D-D6567FDE0B71}"/>
              </a:ext>
            </a:extLst>
          </p:cNvPr>
          <p:cNvSpPr txBox="1"/>
          <p:nvPr/>
        </p:nvSpPr>
        <p:spPr>
          <a:xfrm>
            <a:off x="10262651" y="2738089"/>
            <a:ext cx="1216360" cy="3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0" name="文字方塊 179">
            <a:extLst>
              <a:ext uri="{FF2B5EF4-FFF2-40B4-BE49-F238E27FC236}">
                <a16:creationId xmlns:a16="http://schemas.microsoft.com/office/drawing/2014/main" id="{0F9A32BA-9D24-4264-A55B-27FAE0F6F071}"/>
              </a:ext>
            </a:extLst>
          </p:cNvPr>
          <p:cNvSpPr txBox="1"/>
          <p:nvPr/>
        </p:nvSpPr>
        <p:spPr>
          <a:xfrm>
            <a:off x="10262651" y="3806344"/>
            <a:ext cx="1216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1" name="文字方塊 180">
            <a:extLst>
              <a:ext uri="{FF2B5EF4-FFF2-40B4-BE49-F238E27FC236}">
                <a16:creationId xmlns:a16="http://schemas.microsoft.com/office/drawing/2014/main" id="{0E30661B-90FC-4737-AA37-1F6F98014DCE}"/>
              </a:ext>
            </a:extLst>
          </p:cNvPr>
          <p:cNvSpPr txBox="1"/>
          <p:nvPr/>
        </p:nvSpPr>
        <p:spPr>
          <a:xfrm>
            <a:off x="10391581" y="4893416"/>
            <a:ext cx="1087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82" name="圖片 7" descr="一張含有 電子用品, 電路 的圖片&#10;&#10;自動產生的描述">
            <a:extLst>
              <a:ext uri="{FF2B5EF4-FFF2-40B4-BE49-F238E27FC236}">
                <a16:creationId xmlns:a16="http://schemas.microsoft.com/office/drawing/2014/main" id="{2748526A-1890-4049-8BB5-A57B41B7202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351" y="2516835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3" name="圖片 9" descr="一張含有 電子用品, 電路 的圖片&#10;&#10;自動產生的描述">
            <a:extLst>
              <a:ext uri="{FF2B5EF4-FFF2-40B4-BE49-F238E27FC236}">
                <a16:creationId xmlns:a16="http://schemas.microsoft.com/office/drawing/2014/main" id="{6DDF7C42-CC8E-4428-93CD-38C2AC69CC6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2610" y="3578039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4" name="圖片 10" descr="一張含有 電子用品, 電路 的圖片&#10;&#10;自動產生的描述">
            <a:extLst>
              <a:ext uri="{FF2B5EF4-FFF2-40B4-BE49-F238E27FC236}">
                <a16:creationId xmlns:a16="http://schemas.microsoft.com/office/drawing/2014/main" id="{3F503919-AF47-4E1B-A7ED-2CC924D4966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716" y="4681986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id="{FE8C7A2E-FA46-4DE5-B363-DEB519A2BED4}"/>
              </a:ext>
            </a:extLst>
          </p:cNvPr>
          <p:cNvGrpSpPr/>
          <p:nvPr/>
        </p:nvGrpSpPr>
        <p:grpSpPr>
          <a:xfrm>
            <a:off x="9829302" y="5592194"/>
            <a:ext cx="859808" cy="859808"/>
            <a:chOff x="9769076" y="5592194"/>
            <a:chExt cx="859808" cy="859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3" name="橢圓 172">
              <a:extLst>
                <a:ext uri="{FF2B5EF4-FFF2-40B4-BE49-F238E27FC236}">
                  <a16:creationId xmlns:a16="http://schemas.microsoft.com/office/drawing/2014/main" id="{2F940754-44D5-41AF-8F72-02AEF465596A}"/>
                </a:ext>
              </a:extLst>
            </p:cNvPr>
            <p:cNvSpPr/>
            <p:nvPr/>
          </p:nvSpPr>
          <p:spPr>
            <a:xfrm>
              <a:off x="9769076" y="5592194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85" name="圖片 16" descr="一張含有 盤 的圖片&#10;&#10;自動產生的描述">
              <a:extLst>
                <a:ext uri="{FF2B5EF4-FFF2-40B4-BE49-F238E27FC236}">
                  <a16:creationId xmlns:a16="http://schemas.microsoft.com/office/drawing/2014/main" id="{869D6524-BAC3-40FE-A595-4E23DADEB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5228" y="5786920"/>
              <a:ext cx="720615" cy="479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1136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F9F23181-4A26-4BFA-B4CA-F273B192C804}"/>
              </a:ext>
            </a:extLst>
          </p:cNvPr>
          <p:cNvSpPr/>
          <p:nvPr/>
        </p:nvSpPr>
        <p:spPr>
          <a:xfrm>
            <a:off x="990786" y="1815633"/>
            <a:ext cx="4511173" cy="3461653"/>
          </a:xfrm>
          <a:prstGeom prst="roundRect">
            <a:avLst>
              <a:gd name="adj" fmla="val 5481"/>
            </a:avLst>
          </a:prstGeom>
          <a:gradFill>
            <a:gsLst>
              <a:gs pos="0">
                <a:schemeClr val="bg1"/>
              </a:gs>
              <a:gs pos="100000">
                <a:srgbClr val="00FFFF"/>
              </a:gs>
            </a:gsLst>
            <a:lin ang="5400000" scaled="0"/>
          </a:gradFill>
          <a:ln w="25400" cap="flat" cmpd="sng" algn="ctr">
            <a:gradFill>
              <a:gsLst>
                <a:gs pos="0">
                  <a:srgbClr val="0070C0"/>
                </a:gs>
                <a:gs pos="100000">
                  <a:srgbClr val="00FFFF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8" name="矩形: 圓角化同側角落 27">
            <a:extLst>
              <a:ext uri="{FF2B5EF4-FFF2-40B4-BE49-F238E27FC236}">
                <a16:creationId xmlns:a16="http://schemas.microsoft.com/office/drawing/2014/main" id="{B47D5697-A9D3-4B0D-AD71-18E3D550F144}"/>
              </a:ext>
            </a:extLst>
          </p:cNvPr>
          <p:cNvSpPr/>
          <p:nvPr/>
        </p:nvSpPr>
        <p:spPr>
          <a:xfrm>
            <a:off x="978085" y="1815635"/>
            <a:ext cx="4523874" cy="789544"/>
          </a:xfrm>
          <a:prstGeom prst="round2SameRect">
            <a:avLst>
              <a:gd name="adj1" fmla="val 20822"/>
              <a:gd name="adj2" fmla="val 0"/>
            </a:avLst>
          </a:prstGeom>
          <a:solidFill>
            <a:schemeClr val="tx1"/>
          </a:solidFill>
          <a:ln>
            <a:gradFill>
              <a:gsLst>
                <a:gs pos="0">
                  <a:srgbClr val="0070C0"/>
                </a:gs>
                <a:gs pos="100000">
                  <a:srgbClr val="00FF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en-US" altLang="zh-TW" sz="28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QNA-UC5G1T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3037A-3731-4E4E-AAE3-FF937BF6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85833"/>
          </a:xfrm>
        </p:spPr>
        <p:txBody>
          <a:bodyPr/>
          <a:lstStyle/>
          <a:p>
            <a:r>
              <a:rPr lang="zh-CN" altLang="en-US" b="1">
                <a:latin typeface="Arial"/>
                <a:ea typeface="微軟正黑體"/>
                <a:cs typeface="Arial"/>
              </a:rPr>
              <a:t>網路擴充：</a:t>
            </a:r>
            <a:r>
              <a:rPr lang="zh-TW" altLang="en-US" b="1">
                <a:latin typeface="Arial"/>
                <a:ea typeface="微軟正黑體"/>
                <a:cs typeface="Arial"/>
              </a:rPr>
              <a:t>豐富的各式攜帶式網路擴充卡</a:t>
            </a:r>
            <a:endParaRPr lang="zh-TW" altLang="en-US">
              <a:ea typeface="微軟正黑體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24ECF3C7-68BC-B34C-A106-3BE972209CE4}"/>
              </a:ext>
            </a:extLst>
          </p:cNvPr>
          <p:cNvSpPr txBox="1"/>
          <p:nvPr/>
        </p:nvSpPr>
        <p:spPr>
          <a:xfrm>
            <a:off x="1208061" y="4118488"/>
            <a:ext cx="2898952" cy="6496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6838" indent="-96838">
              <a:lnSpc>
                <a:spcPts val="23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RJ45 NBASE-T</a:t>
            </a:r>
          </a:p>
          <a:p>
            <a:pPr marL="96838" indent="-96838">
              <a:lnSpc>
                <a:spcPts val="23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4</a:t>
            </a:r>
            <a:r>
              <a:rPr lang="zh-TW" alt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速</a:t>
            </a:r>
            <a:r>
              <a:rPr lang="en-US" altLang="zh-TW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:</a:t>
            </a:r>
            <a:r>
              <a:rPr lang="zh-TW" alt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5G/2.5G/1G/100M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29E5B114-FF89-7047-A504-F6A036EFEE7F}"/>
              </a:ext>
            </a:extLst>
          </p:cNvPr>
          <p:cNvSpPr txBox="1"/>
          <p:nvPr/>
        </p:nvSpPr>
        <p:spPr>
          <a:xfrm>
            <a:off x="1208061" y="3603694"/>
            <a:ext cx="254300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USB 3.2 Gen 1</a:t>
            </a:r>
            <a:endParaRPr lang="en-US" sz="2000" b="1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B15B151C-A576-4817-BD4D-F3F120D58104}"/>
              </a:ext>
            </a:extLst>
          </p:cNvPr>
          <p:cNvCxnSpPr>
            <a:cxnSpLocks/>
          </p:cNvCxnSpPr>
          <p:nvPr/>
        </p:nvCxnSpPr>
        <p:spPr>
          <a:xfrm>
            <a:off x="1208061" y="4056989"/>
            <a:ext cx="30395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>
            <a:extLst>
              <a:ext uri="{FF2B5EF4-FFF2-40B4-BE49-F238E27FC236}">
                <a16:creationId xmlns:a16="http://schemas.microsoft.com/office/drawing/2014/main" id="{5B527A1F-F0EA-491C-8F46-FEB974257F17}"/>
              </a:ext>
            </a:extLst>
          </p:cNvPr>
          <p:cNvSpPr txBox="1"/>
          <p:nvPr/>
        </p:nvSpPr>
        <p:spPr>
          <a:xfrm>
            <a:off x="951650" y="5566985"/>
            <a:ext cx="509743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sz="1400" b="1">
                <a:solidFill>
                  <a:schemeClr val="bg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https://www.qnap.com/en/product/qna-uc5g1t</a:t>
            </a:r>
            <a:endParaRPr lang="zh-TW" sz="1400" b="1">
              <a:solidFill>
                <a:schemeClr val="bg1"/>
              </a:solidFill>
              <a:ea typeface="新細明體"/>
              <a:cs typeface="Calibri"/>
            </a:endParaRPr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4577A448-9B13-4A88-9AD2-A4938380FC8F}"/>
              </a:ext>
            </a:extLst>
          </p:cNvPr>
          <p:cNvSpPr/>
          <p:nvPr/>
        </p:nvSpPr>
        <p:spPr>
          <a:xfrm>
            <a:off x="4134022" y="3868837"/>
            <a:ext cx="1763279" cy="1763279"/>
          </a:xfrm>
          <a:prstGeom prst="ellipse">
            <a:avLst/>
          </a:prstGeom>
          <a:solidFill>
            <a:schemeClr val="bg1"/>
          </a:solidFill>
          <a:ln w="25400">
            <a:gradFill>
              <a:gsLst>
                <a:gs pos="0">
                  <a:srgbClr val="0070C0"/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673B19-4FB1-A04F-B4ED-3352E6D65717}"/>
              </a:ext>
            </a:extLst>
          </p:cNvPr>
          <p:cNvSpPr txBox="1"/>
          <p:nvPr/>
        </p:nvSpPr>
        <p:spPr>
          <a:xfrm>
            <a:off x="4289695" y="4214086"/>
            <a:ext cx="1491841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透過隨插即用的USB</a:t>
            </a:r>
            <a:r>
              <a: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為你的筆記型電腦或 </a:t>
            </a:r>
            <a:r>
              <a:rPr 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PC</a:t>
            </a:r>
            <a:r>
              <a: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升級成 </a:t>
            </a:r>
            <a:r>
              <a:rPr 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5GbE</a:t>
            </a:r>
            <a:r>
              <a: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的高速網路</a:t>
            </a:r>
          </a:p>
        </p:txBody>
      </p:sp>
      <p:pic>
        <p:nvPicPr>
          <p:cNvPr id="18" name="圖片 34">
            <a:extLst>
              <a:ext uri="{FF2B5EF4-FFF2-40B4-BE49-F238E27FC236}">
                <a16:creationId xmlns:a16="http://schemas.microsoft.com/office/drawing/2014/main" id="{355DC74F-33D5-6B4F-A6C7-A0D8C784A8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4609" y="2230029"/>
            <a:ext cx="3406456" cy="2129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36699EE5-6D4C-4296-91E9-F46662B4ED10}"/>
              </a:ext>
            </a:extLst>
          </p:cNvPr>
          <p:cNvSpPr/>
          <p:nvPr/>
        </p:nvSpPr>
        <p:spPr>
          <a:xfrm>
            <a:off x="6303943" y="1815633"/>
            <a:ext cx="4511173" cy="3461653"/>
          </a:xfrm>
          <a:prstGeom prst="roundRect">
            <a:avLst>
              <a:gd name="adj" fmla="val 5481"/>
            </a:avLst>
          </a:prstGeom>
          <a:gradFill>
            <a:gsLst>
              <a:gs pos="0">
                <a:schemeClr val="bg1"/>
              </a:gs>
              <a:gs pos="100000">
                <a:srgbClr val="00FFFF"/>
              </a:gs>
            </a:gsLst>
            <a:lin ang="5400000" scaled="0"/>
          </a:gradFill>
          <a:ln w="25400" cap="flat" cmpd="sng" algn="ctr">
            <a:gradFill>
              <a:gsLst>
                <a:gs pos="0">
                  <a:srgbClr val="0070C0"/>
                </a:gs>
                <a:gs pos="100000">
                  <a:srgbClr val="00FFFF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1" name="矩形: 圓角化同側角落 50">
            <a:extLst>
              <a:ext uri="{FF2B5EF4-FFF2-40B4-BE49-F238E27FC236}">
                <a16:creationId xmlns:a16="http://schemas.microsoft.com/office/drawing/2014/main" id="{FF52BC69-5B74-4F6A-93DA-D759DFD948FD}"/>
              </a:ext>
            </a:extLst>
          </p:cNvPr>
          <p:cNvSpPr/>
          <p:nvPr/>
        </p:nvSpPr>
        <p:spPr>
          <a:xfrm>
            <a:off x="6291242" y="1815635"/>
            <a:ext cx="4523874" cy="789544"/>
          </a:xfrm>
          <a:prstGeom prst="round2SameRect">
            <a:avLst>
              <a:gd name="adj1" fmla="val 20822"/>
              <a:gd name="adj2" fmla="val 0"/>
            </a:avLst>
          </a:prstGeom>
          <a:solidFill>
            <a:schemeClr val="tx1"/>
          </a:solidFill>
          <a:ln>
            <a:gradFill>
              <a:gsLst>
                <a:gs pos="0">
                  <a:srgbClr val="0070C0"/>
                </a:gs>
                <a:gs pos="100000">
                  <a:srgbClr val="00FF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en-US" altLang="zh-TW" sz="28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QNA-T310G1T</a:t>
            </a:r>
          </a:p>
        </p:txBody>
      </p:sp>
      <p:sp>
        <p:nvSpPr>
          <p:cNvPr id="54" name="TextBox 7">
            <a:extLst>
              <a:ext uri="{FF2B5EF4-FFF2-40B4-BE49-F238E27FC236}">
                <a16:creationId xmlns:a16="http://schemas.microsoft.com/office/drawing/2014/main" id="{D32DFB08-BB7F-43A3-829B-832EA65CF476}"/>
              </a:ext>
            </a:extLst>
          </p:cNvPr>
          <p:cNvSpPr txBox="1"/>
          <p:nvPr/>
        </p:nvSpPr>
        <p:spPr>
          <a:xfrm>
            <a:off x="6521217" y="4118488"/>
            <a:ext cx="3299725" cy="6493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6838" indent="-96838">
              <a:lnSpc>
                <a:spcPts val="23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TW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10GbE NBASE-T port</a:t>
            </a:r>
          </a:p>
          <a:p>
            <a:pPr marL="96838" indent="-96838">
              <a:lnSpc>
                <a:spcPts val="23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TW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5 speed:</a:t>
            </a:r>
            <a:r>
              <a:rPr lang="zh-TW" alt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altLang="zh-TW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10G/5G/2.5G/1G/100M</a:t>
            </a:r>
          </a:p>
        </p:txBody>
      </p:sp>
      <p:sp>
        <p:nvSpPr>
          <p:cNvPr id="55" name="TextBox 1">
            <a:extLst>
              <a:ext uri="{FF2B5EF4-FFF2-40B4-BE49-F238E27FC236}">
                <a16:creationId xmlns:a16="http://schemas.microsoft.com/office/drawing/2014/main" id="{CF3DCA70-2D7E-40B5-B34A-B81823AB488E}"/>
              </a:ext>
            </a:extLst>
          </p:cNvPr>
          <p:cNvSpPr txBox="1"/>
          <p:nvPr/>
        </p:nvSpPr>
        <p:spPr>
          <a:xfrm>
            <a:off x="6521218" y="3603694"/>
            <a:ext cx="254300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Thunderbolt 3</a:t>
            </a:r>
            <a:endParaRPr lang="en-US" altLang="zh-TW" sz="2000" b="1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3C032511-37D8-492B-B0CD-B244BCA4D2C1}"/>
              </a:ext>
            </a:extLst>
          </p:cNvPr>
          <p:cNvCxnSpPr>
            <a:cxnSpLocks/>
          </p:cNvCxnSpPr>
          <p:nvPr/>
        </p:nvCxnSpPr>
        <p:spPr>
          <a:xfrm>
            <a:off x="6521218" y="4056989"/>
            <a:ext cx="30395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660577B9-4D43-433F-8F34-94CBBC380E29}"/>
              </a:ext>
            </a:extLst>
          </p:cNvPr>
          <p:cNvSpPr txBox="1"/>
          <p:nvPr/>
        </p:nvSpPr>
        <p:spPr>
          <a:xfrm>
            <a:off x="6264807" y="5566985"/>
            <a:ext cx="509743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zh-TW" sz="1400" b="1">
                <a:solidFill>
                  <a:schemeClr val="bg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https://www.qnap.com/en/product/qna-t</a:t>
            </a:r>
            <a:r>
              <a:rPr lang="en-US" altLang="zh-TW" sz="1400" b="1">
                <a:solidFill>
                  <a:schemeClr val="bg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b-10gbe</a:t>
            </a:r>
            <a:endParaRPr lang="zh-TW" altLang="zh-TW" sz="1400" b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DD2C4E76-131B-479D-B120-2F3380D9C387}"/>
              </a:ext>
            </a:extLst>
          </p:cNvPr>
          <p:cNvSpPr/>
          <p:nvPr/>
        </p:nvSpPr>
        <p:spPr>
          <a:xfrm>
            <a:off x="9447179" y="3868837"/>
            <a:ext cx="1763279" cy="1763279"/>
          </a:xfrm>
          <a:prstGeom prst="ellipse">
            <a:avLst/>
          </a:prstGeom>
          <a:solidFill>
            <a:schemeClr val="bg1"/>
          </a:solidFill>
          <a:ln w="25400">
            <a:gradFill>
              <a:gsLst>
                <a:gs pos="0">
                  <a:srgbClr val="0070C0"/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TextBox 2">
            <a:extLst>
              <a:ext uri="{FF2B5EF4-FFF2-40B4-BE49-F238E27FC236}">
                <a16:creationId xmlns:a16="http://schemas.microsoft.com/office/drawing/2014/main" id="{E83E4CC0-047E-4642-8D99-FA5E51296EAC}"/>
              </a:ext>
            </a:extLst>
          </p:cNvPr>
          <p:cNvSpPr txBox="1"/>
          <p:nvPr/>
        </p:nvSpPr>
        <p:spPr>
          <a:xfrm>
            <a:off x="9586810" y="4106364"/>
            <a:ext cx="1491841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1400" b="1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透過</a:t>
            </a:r>
            <a:r>
              <a: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Thunderbolt 3</a:t>
            </a:r>
            <a:r>
              <a: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400" b="1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快速將你的筆記型電腦或</a:t>
            </a:r>
            <a:r>
              <a: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PC</a:t>
            </a:r>
            <a:r>
              <a: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400" b="1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升級到</a:t>
            </a:r>
            <a:r>
              <a: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10GbE</a:t>
            </a:r>
            <a:r>
              <a: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400" b="1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的高速網路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1" name="圖形 60">
            <a:extLst>
              <a:ext uri="{FF2B5EF4-FFF2-40B4-BE49-F238E27FC236}">
                <a16:creationId xmlns:a16="http://schemas.microsoft.com/office/drawing/2014/main" id="{6D44B32B-3756-47F1-89DD-6E153180AB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4661" y="2734215"/>
            <a:ext cx="633870" cy="770253"/>
          </a:xfrm>
          <a:prstGeom prst="rect">
            <a:avLst/>
          </a:prstGeom>
          <a:effectLst/>
        </p:spPr>
      </p:pic>
      <p:pic>
        <p:nvPicPr>
          <p:cNvPr id="52" name="圖片 14">
            <a:extLst>
              <a:ext uri="{FF2B5EF4-FFF2-40B4-BE49-F238E27FC236}">
                <a16:creationId xmlns:a16="http://schemas.microsoft.com/office/drawing/2014/main" id="{95DB3B0A-4515-4ACF-BE6B-AA1C05A1662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2929" y="2395251"/>
            <a:ext cx="2877838" cy="1798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9399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43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標題 1">
            <a:extLst>
              <a:ext uri="{FF2B5EF4-FFF2-40B4-BE49-F238E27FC236}">
                <a16:creationId xmlns:a16="http://schemas.microsoft.com/office/drawing/2014/main" id="{0BA90771-A8AC-49ED-9D89-6AAEA55F8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5306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b="1">
                <a:ea typeface="微軟正黑體"/>
              </a:rPr>
              <a:t>骨幹網路升速</a:t>
            </a:r>
            <a:r>
              <a:rPr lang="zh-TW" altLang="en-US">
                <a:ea typeface="微軟正黑體"/>
              </a:rPr>
              <a:t>到10GbE，</a:t>
            </a:r>
            <a:r>
              <a:rPr lang="zh-TW" altLang="en-US" b="1">
                <a:ea typeface="微軟正黑體"/>
              </a:rPr>
              <a:t>讓</a:t>
            </a:r>
            <a:r>
              <a:rPr lang="zh-TW" altLang="en-US">
                <a:ea typeface="微軟正黑體"/>
              </a:rPr>
              <a:t>辦公室不但享有PoE功能，更不用擔心跨空間網速受限</a:t>
            </a:r>
            <a:endParaRPr lang="zh-TW" altLang="en-US" b="1">
              <a:ea typeface="微軟正黑體"/>
            </a:endParaRPr>
          </a:p>
        </p:txBody>
      </p:sp>
      <p:pic>
        <p:nvPicPr>
          <p:cNvPr id="21" name="圖形 20">
            <a:extLst>
              <a:ext uri="{FF2B5EF4-FFF2-40B4-BE49-F238E27FC236}">
                <a16:creationId xmlns:a16="http://schemas.microsoft.com/office/drawing/2014/main" id="{AA5E3B68-3112-42D1-AD35-ECBF4D6F8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3265" y="1534882"/>
            <a:ext cx="4448515" cy="5323117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2DF62882-4094-4BBE-8F78-6D2DA9F9340E}"/>
              </a:ext>
            </a:extLst>
          </p:cNvPr>
          <p:cNvSpPr txBox="1"/>
          <p:nvPr/>
        </p:nvSpPr>
        <p:spPr>
          <a:xfrm>
            <a:off x="1912733" y="3361094"/>
            <a:ext cx="217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10GbE</a:t>
            </a:r>
            <a:r>
              <a:rPr lang="en-US" altLang="zh-TW" sz="3200"/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9063754-2513-4861-BE09-B8F1CA4377E1}"/>
              </a:ext>
            </a:extLst>
          </p:cNvPr>
          <p:cNvSpPr/>
          <p:nvPr/>
        </p:nvSpPr>
        <p:spPr>
          <a:xfrm>
            <a:off x="6884678" y="2434449"/>
            <a:ext cx="3404936" cy="1055818"/>
          </a:xfrm>
          <a:prstGeom prst="rect">
            <a:avLst/>
          </a:prstGeom>
          <a:solidFill>
            <a:srgbClr val="00FFFF">
              <a:alpha val="15000"/>
            </a:srgbClr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77311B3-FE67-4C5B-950E-B428B35A2C19}"/>
              </a:ext>
            </a:extLst>
          </p:cNvPr>
          <p:cNvSpPr/>
          <p:nvPr/>
        </p:nvSpPr>
        <p:spPr>
          <a:xfrm>
            <a:off x="6884678" y="3502299"/>
            <a:ext cx="3404936" cy="1055818"/>
          </a:xfrm>
          <a:prstGeom prst="rect">
            <a:avLst/>
          </a:prstGeom>
          <a:solidFill>
            <a:srgbClr val="00FFFF">
              <a:alpha val="15000"/>
            </a:srgbClr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ADF1D51-FD9F-44DB-BAE9-FE518700E6A2}"/>
              </a:ext>
            </a:extLst>
          </p:cNvPr>
          <p:cNvSpPr/>
          <p:nvPr/>
        </p:nvSpPr>
        <p:spPr>
          <a:xfrm>
            <a:off x="6884678" y="4561525"/>
            <a:ext cx="3404936" cy="1055818"/>
          </a:xfrm>
          <a:prstGeom prst="rect">
            <a:avLst/>
          </a:prstGeom>
          <a:solidFill>
            <a:srgbClr val="00FFFF">
              <a:alpha val="15000"/>
            </a:srgbClr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 descr="一張含有 文字, 電子用品 的圖片&#10;&#10;自動產生的描述">
            <a:extLst>
              <a:ext uri="{FF2B5EF4-FFF2-40B4-BE49-F238E27FC236}">
                <a16:creationId xmlns:a16="http://schemas.microsoft.com/office/drawing/2014/main" id="{4CACE83C-57C9-430A-A40D-4C8540777A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189" y="2144701"/>
            <a:ext cx="3191387" cy="19949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2" name="圖片 41" descr="一張含有 文字, 電子用品 的圖片&#10;&#10;自動產生的描述">
            <a:extLst>
              <a:ext uri="{FF2B5EF4-FFF2-40B4-BE49-F238E27FC236}">
                <a16:creationId xmlns:a16="http://schemas.microsoft.com/office/drawing/2014/main" id="{074D0A5F-4F3D-4B75-8B60-DBA7D70EC6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189" y="3224116"/>
            <a:ext cx="3191387" cy="19949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3" name="圖片 42" descr="一張含有 文字, 電子用品 的圖片&#10;&#10;自動產生的描述">
            <a:extLst>
              <a:ext uri="{FF2B5EF4-FFF2-40B4-BE49-F238E27FC236}">
                <a16:creationId xmlns:a16="http://schemas.microsoft.com/office/drawing/2014/main" id="{80443E64-E558-4A72-A641-C86DE2B119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189" y="4302988"/>
            <a:ext cx="3191387" cy="19949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6CF69C1A-7459-4DB3-9A7A-FCFA08A56B69}"/>
              </a:ext>
            </a:extLst>
          </p:cNvPr>
          <p:cNvSpPr/>
          <p:nvPr/>
        </p:nvSpPr>
        <p:spPr>
          <a:xfrm>
            <a:off x="6013323" y="3000416"/>
            <a:ext cx="404741" cy="477324"/>
          </a:xfrm>
          <a:prstGeom prst="rect">
            <a:avLst/>
          </a:prstGeom>
          <a:solidFill>
            <a:srgbClr val="00FFFF">
              <a:alpha val="15000"/>
            </a:srgbClr>
          </a:solidFill>
          <a:ln w="254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EF170537-9C56-4D89-BF1B-58F30F06A55F}"/>
              </a:ext>
            </a:extLst>
          </p:cNvPr>
          <p:cNvSpPr/>
          <p:nvPr/>
        </p:nvSpPr>
        <p:spPr>
          <a:xfrm>
            <a:off x="6013323" y="4084498"/>
            <a:ext cx="404741" cy="477324"/>
          </a:xfrm>
          <a:prstGeom prst="rect">
            <a:avLst/>
          </a:prstGeom>
          <a:solidFill>
            <a:srgbClr val="00FFFF">
              <a:alpha val="15000"/>
            </a:srgbClr>
          </a:solidFill>
          <a:ln w="254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7A3704B0-5E48-435A-9E8F-4B8A7547C712}"/>
              </a:ext>
            </a:extLst>
          </p:cNvPr>
          <p:cNvSpPr/>
          <p:nvPr/>
        </p:nvSpPr>
        <p:spPr>
          <a:xfrm>
            <a:off x="6013323" y="5175848"/>
            <a:ext cx="404741" cy="477324"/>
          </a:xfrm>
          <a:prstGeom prst="rect">
            <a:avLst/>
          </a:prstGeom>
          <a:solidFill>
            <a:srgbClr val="00FFFF">
              <a:alpha val="15000"/>
            </a:srgbClr>
          </a:solidFill>
          <a:ln w="254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ABDF5238-C99E-4A16-B544-1626E4DA43C3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6215693" y="3498891"/>
            <a:ext cx="1" cy="585607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505C40BC-28CA-4A80-A6D5-07309F01152F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6215693" y="4550453"/>
            <a:ext cx="1" cy="625395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3F1D3E55-7775-4989-8E08-3D836F483298}"/>
              </a:ext>
            </a:extLst>
          </p:cNvPr>
          <p:cNvSpPr txBox="1"/>
          <p:nvPr/>
        </p:nvSpPr>
        <p:spPr>
          <a:xfrm>
            <a:off x="1912733" y="4529850"/>
            <a:ext cx="217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10GbE</a:t>
            </a:r>
            <a:r>
              <a:rPr lang="en-US" altLang="zh-TW" sz="3200"/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圖片 53" descr="一張含有 文字 的圖片&#10;&#10;自動產生的描述">
            <a:extLst>
              <a:ext uri="{FF2B5EF4-FFF2-40B4-BE49-F238E27FC236}">
                <a16:creationId xmlns:a16="http://schemas.microsoft.com/office/drawing/2014/main" id="{C1845780-6630-4208-887D-D9FEBD44D4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5993" y="1323535"/>
            <a:ext cx="2610992" cy="7894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5" name="接點: 肘形 54">
            <a:extLst>
              <a:ext uri="{FF2B5EF4-FFF2-40B4-BE49-F238E27FC236}">
                <a16:creationId xmlns:a16="http://schemas.microsoft.com/office/drawing/2014/main" id="{CCC76AEE-2EA4-4E6E-A7D1-2866C8E772AC}"/>
              </a:ext>
            </a:extLst>
          </p:cNvPr>
          <p:cNvCxnSpPr>
            <a:cxnSpLocks/>
            <a:stCxn id="57" idx="0"/>
            <a:endCxn id="54" idx="3"/>
          </p:cNvCxnSpPr>
          <p:nvPr/>
        </p:nvCxnSpPr>
        <p:spPr>
          <a:xfrm rot="16200000" flipV="1">
            <a:off x="5357894" y="1657345"/>
            <a:ext cx="1282162" cy="1403980"/>
          </a:xfrm>
          <a:prstGeom prst="bentConnector2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3B5DDBA4-204D-4C28-976B-A5ED2CC02295}"/>
              </a:ext>
            </a:extLst>
          </p:cNvPr>
          <p:cNvSpPr/>
          <p:nvPr/>
        </p:nvSpPr>
        <p:spPr>
          <a:xfrm>
            <a:off x="6468867" y="3000416"/>
            <a:ext cx="464195" cy="477324"/>
          </a:xfrm>
          <a:prstGeom prst="rect">
            <a:avLst/>
          </a:prstGeom>
          <a:solidFill>
            <a:srgbClr val="92D050">
              <a:alpha val="15000"/>
            </a:srgbClr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943CB812-75C8-49D7-8264-3E6807233169}"/>
              </a:ext>
            </a:extLst>
          </p:cNvPr>
          <p:cNvSpPr txBox="1"/>
          <p:nvPr/>
        </p:nvSpPr>
        <p:spPr>
          <a:xfrm>
            <a:off x="4115486" y="2141139"/>
            <a:ext cx="217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10GbE</a:t>
            </a:r>
            <a:r>
              <a:rPr lang="en-US" altLang="zh-TW" sz="3200"/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AED3C9F6-2173-49F6-A27A-0B0B6A254CB5}"/>
              </a:ext>
            </a:extLst>
          </p:cNvPr>
          <p:cNvSpPr txBox="1"/>
          <p:nvPr/>
        </p:nvSpPr>
        <p:spPr>
          <a:xfrm>
            <a:off x="1331709" y="172138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QHora-301W</a:t>
            </a:r>
            <a:endParaRPr lang="zh-TW" alt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圖形 64">
            <a:extLst>
              <a:ext uri="{FF2B5EF4-FFF2-40B4-BE49-F238E27FC236}">
                <a16:creationId xmlns:a16="http://schemas.microsoft.com/office/drawing/2014/main" id="{54173352-DD7E-42E5-8F63-EDFCCBACA8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0662" y="3333757"/>
            <a:ext cx="617263" cy="584775"/>
          </a:xfrm>
          <a:prstGeom prst="rect">
            <a:avLst/>
          </a:prstGeom>
        </p:spPr>
      </p:pic>
      <p:pic>
        <p:nvPicPr>
          <p:cNvPr id="68" name="圖形 67">
            <a:extLst>
              <a:ext uri="{FF2B5EF4-FFF2-40B4-BE49-F238E27FC236}">
                <a16:creationId xmlns:a16="http://schemas.microsoft.com/office/drawing/2014/main" id="{0CD875B5-831D-47CF-8E19-DF33C1C34A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0662" y="4502276"/>
            <a:ext cx="617263" cy="584775"/>
          </a:xfrm>
          <a:prstGeom prst="rect">
            <a:avLst/>
          </a:prstGeom>
        </p:spPr>
      </p:pic>
      <p:pic>
        <p:nvPicPr>
          <p:cNvPr id="69" name="圖形 68">
            <a:extLst>
              <a:ext uri="{FF2B5EF4-FFF2-40B4-BE49-F238E27FC236}">
                <a16:creationId xmlns:a16="http://schemas.microsoft.com/office/drawing/2014/main" id="{BC5F7929-4EF0-41D3-8CDC-439466EE62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70927" y="2121318"/>
            <a:ext cx="617263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9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 descr="一張含有 文字, 電子用品 的圖片&#10;&#10;自動產生的描述">
            <a:extLst>
              <a:ext uri="{FF2B5EF4-FFF2-40B4-BE49-F238E27FC236}">
                <a16:creationId xmlns:a16="http://schemas.microsoft.com/office/drawing/2014/main" id="{DBF56390-106C-4F12-8B83-5457C0F84D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14" y="3686682"/>
            <a:ext cx="5991771" cy="37455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6" name="文字方塊 45">
            <a:extLst>
              <a:ext uri="{FF2B5EF4-FFF2-40B4-BE49-F238E27FC236}">
                <a16:creationId xmlns:a16="http://schemas.microsoft.com/office/drawing/2014/main" id="{307317EE-F71F-4B1D-B180-95A5B0608D19}"/>
              </a:ext>
            </a:extLst>
          </p:cNvPr>
          <p:cNvSpPr txBox="1"/>
          <p:nvPr/>
        </p:nvSpPr>
        <p:spPr>
          <a:xfrm>
            <a:off x="968991" y="1475515"/>
            <a:ext cx="3683269" cy="584775"/>
          </a:xfrm>
          <a:prstGeom prst="rect">
            <a:avLst/>
          </a:prstGeom>
          <a:solidFill>
            <a:srgbClr val="92D050"/>
          </a:solidFill>
          <a:ln w="254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 with 802.3at(30W)</a:t>
            </a:r>
          </a:p>
          <a:p>
            <a:pPr algn="ctr"/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Or</a:t>
            </a:r>
            <a:r>
              <a:rPr lang="zh-TW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 </a:t>
            </a:r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2.5G speed device</a:t>
            </a:r>
            <a:endParaRPr lang="zh-TW" alt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A46FE17-A992-446C-9F39-A01B69B76C60}"/>
              </a:ext>
            </a:extLst>
          </p:cNvPr>
          <p:cNvSpPr/>
          <p:nvPr/>
        </p:nvSpPr>
        <p:spPr>
          <a:xfrm>
            <a:off x="972516" y="2070918"/>
            <a:ext cx="1726229" cy="172622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92D050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9901CC3-5AE6-435C-933C-86CBA547F908}"/>
              </a:ext>
            </a:extLst>
          </p:cNvPr>
          <p:cNvSpPr/>
          <p:nvPr/>
        </p:nvSpPr>
        <p:spPr>
          <a:xfrm>
            <a:off x="2913241" y="2070918"/>
            <a:ext cx="1726229" cy="172622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92D050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9B9D240-DEE4-4A7D-BF75-F20EA78B9B4D}"/>
              </a:ext>
            </a:extLst>
          </p:cNvPr>
          <p:cNvSpPr/>
          <p:nvPr/>
        </p:nvSpPr>
        <p:spPr>
          <a:xfrm>
            <a:off x="8921792" y="2070918"/>
            <a:ext cx="2297692" cy="172622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0183AF9-A563-49CD-A906-BD4C24BE0AA0}"/>
              </a:ext>
            </a:extLst>
          </p:cNvPr>
          <p:cNvSpPr/>
          <p:nvPr/>
        </p:nvSpPr>
        <p:spPr>
          <a:xfrm>
            <a:off x="6933735" y="2070918"/>
            <a:ext cx="1726229" cy="172622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E8C9AE1-B7FC-4D30-925F-05462A17E31D}"/>
              </a:ext>
            </a:extLst>
          </p:cNvPr>
          <p:cNvSpPr/>
          <p:nvPr/>
        </p:nvSpPr>
        <p:spPr>
          <a:xfrm>
            <a:off x="4926197" y="2070918"/>
            <a:ext cx="1726229" cy="172622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33662" y="1"/>
            <a:ext cx="10924674" cy="1475514"/>
          </a:xfrm>
        </p:spPr>
        <p:txBody>
          <a:bodyPr/>
          <a:lstStyle/>
          <a:p>
            <a:r>
              <a:rPr lang="zh-TW" altLang="en-US">
                <a:latin typeface="Arial"/>
                <a:ea typeface="微軟正黑體"/>
                <a:cs typeface="Arial"/>
              </a:rPr>
              <a:t>QSW-M2116P-2T2S同時照顧到PoE設備、高速骨幹網路及高速網路設備</a:t>
            </a:r>
            <a:endParaRPr lang="en-US" altLang="zh-TW">
              <a:latin typeface="Arial"/>
              <a:ea typeface="微軟正黑體"/>
              <a:cs typeface="Arial"/>
            </a:endParaRPr>
          </a:p>
        </p:txBody>
      </p:sp>
      <p:pic>
        <p:nvPicPr>
          <p:cNvPr id="5" name="圖形 4">
            <a:extLst>
              <a:ext uri="{FF2B5EF4-FFF2-40B4-BE49-F238E27FC236}">
                <a16:creationId xmlns:a16="http://schemas.microsoft.com/office/drawing/2014/main" id="{24F79AC8-F7E6-4ABC-B35C-D7A94C508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0693" y="2738676"/>
            <a:ext cx="1297233" cy="4413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文字方塊 32">
            <a:extLst>
              <a:ext uri="{FF2B5EF4-FFF2-40B4-BE49-F238E27FC236}">
                <a16:creationId xmlns:a16="http://schemas.microsoft.com/office/drawing/2014/main" id="{5066E200-E50C-40B8-8164-10AD7DD209B0}"/>
              </a:ext>
            </a:extLst>
          </p:cNvPr>
          <p:cNvSpPr txBox="1"/>
          <p:nvPr/>
        </p:nvSpPr>
        <p:spPr>
          <a:xfrm>
            <a:off x="5094247" y="332706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 switch</a:t>
            </a:r>
            <a:endParaRPr lang="zh-TW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圖形 11">
            <a:extLst>
              <a:ext uri="{FF2B5EF4-FFF2-40B4-BE49-F238E27FC236}">
                <a16:creationId xmlns:a16="http://schemas.microsoft.com/office/drawing/2014/main" id="{D528C11A-29D0-44D1-8966-359688272A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3141" y="2412276"/>
            <a:ext cx="834991" cy="10941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4" name="圖形 43">
            <a:extLst>
              <a:ext uri="{FF2B5EF4-FFF2-40B4-BE49-F238E27FC236}">
                <a16:creationId xmlns:a16="http://schemas.microsoft.com/office/drawing/2014/main" id="{0E034C7D-D745-48FA-A3DB-54695DB4A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58859" y="2412276"/>
            <a:ext cx="834991" cy="10941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7" name="文字方塊 46">
            <a:extLst>
              <a:ext uri="{FF2B5EF4-FFF2-40B4-BE49-F238E27FC236}">
                <a16:creationId xmlns:a16="http://schemas.microsoft.com/office/drawing/2014/main" id="{DB47685C-6936-479D-8997-E62E70F5DC27}"/>
              </a:ext>
            </a:extLst>
          </p:cNvPr>
          <p:cNvSpPr txBox="1"/>
          <p:nvPr/>
        </p:nvSpPr>
        <p:spPr>
          <a:xfrm>
            <a:off x="4906835" y="1475516"/>
            <a:ext cx="1745591" cy="584775"/>
          </a:xfrm>
          <a:prstGeom prst="rect">
            <a:avLst/>
          </a:prstGeom>
          <a:solidFill>
            <a:srgbClr val="00B0F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10GbE uplink to core network</a:t>
            </a:r>
            <a:endParaRPr lang="zh-TW" alt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57946E73-882A-42A3-AB87-CBA7C84B2C0B}"/>
              </a:ext>
            </a:extLst>
          </p:cNvPr>
          <p:cNvSpPr txBox="1"/>
          <p:nvPr/>
        </p:nvSpPr>
        <p:spPr>
          <a:xfrm>
            <a:off x="6933735" y="1475516"/>
            <a:ext cx="1745591" cy="584775"/>
          </a:xfrm>
          <a:prstGeom prst="rect">
            <a:avLst/>
          </a:prstGeom>
          <a:solidFill>
            <a:srgbClr val="00B0F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10GbE to high speed NAS</a:t>
            </a:r>
            <a:endParaRPr lang="zh-TW" alt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46F9E1D2-4AE6-4D84-8D8E-B3EBA3B909AC}"/>
              </a:ext>
            </a:extLst>
          </p:cNvPr>
          <p:cNvSpPr txBox="1"/>
          <p:nvPr/>
        </p:nvSpPr>
        <p:spPr>
          <a:xfrm>
            <a:off x="8921792" y="1475516"/>
            <a:ext cx="2304516" cy="584775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 with 802.3bt(90W)</a:t>
            </a:r>
          </a:p>
          <a:p>
            <a:pPr algn="ctr"/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10G speed AP</a:t>
            </a:r>
            <a:endParaRPr lang="zh-TW" alt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30BA790F-DBB9-4A2E-81BA-A48138684193}"/>
              </a:ext>
            </a:extLst>
          </p:cNvPr>
          <p:cNvSpPr/>
          <p:nvPr/>
        </p:nvSpPr>
        <p:spPr>
          <a:xfrm>
            <a:off x="7671359" y="5371351"/>
            <a:ext cx="988605" cy="790813"/>
          </a:xfrm>
          <a:prstGeom prst="rect">
            <a:avLst/>
          </a:prstGeom>
          <a:solidFill>
            <a:schemeClr val="accent2">
              <a:alpha val="15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AF2CE9B4-536B-48B7-89A0-73DDA93EAF36}"/>
              </a:ext>
            </a:extLst>
          </p:cNvPr>
          <p:cNvSpPr/>
          <p:nvPr/>
        </p:nvSpPr>
        <p:spPr>
          <a:xfrm>
            <a:off x="6844352" y="5371351"/>
            <a:ext cx="816041" cy="790813"/>
          </a:xfrm>
          <a:prstGeom prst="rect">
            <a:avLst/>
          </a:prstGeom>
          <a:solidFill>
            <a:srgbClr val="00FFFF">
              <a:alpha val="15000"/>
            </a:srgbClr>
          </a:solidFill>
          <a:ln w="254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3CEBD3EE-8A40-4ECB-9C49-1BDD1E246FC2}"/>
              </a:ext>
            </a:extLst>
          </p:cNvPr>
          <p:cNvSpPr/>
          <p:nvPr/>
        </p:nvSpPr>
        <p:spPr>
          <a:xfrm>
            <a:off x="4019267" y="5371351"/>
            <a:ext cx="2814120" cy="790813"/>
          </a:xfrm>
          <a:prstGeom prst="rect">
            <a:avLst/>
          </a:prstGeom>
          <a:solidFill>
            <a:srgbClr val="92D050">
              <a:alpha val="15000"/>
            </a:srgbClr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5" name="接點: 肘形 54">
            <a:extLst>
              <a:ext uri="{FF2B5EF4-FFF2-40B4-BE49-F238E27FC236}">
                <a16:creationId xmlns:a16="http://schemas.microsoft.com/office/drawing/2014/main" id="{E142D5B8-6914-4F54-A6AC-B57D581DA4E8}"/>
              </a:ext>
            </a:extLst>
          </p:cNvPr>
          <p:cNvCxnSpPr>
            <a:cxnSpLocks/>
            <a:stCxn id="54" idx="1"/>
            <a:endCxn id="36" idx="2"/>
          </p:cNvCxnSpPr>
          <p:nvPr/>
        </p:nvCxnSpPr>
        <p:spPr>
          <a:xfrm rot="10800000">
            <a:off x="1835631" y="3797148"/>
            <a:ext cx="2183636" cy="1969611"/>
          </a:xfrm>
          <a:prstGeom prst="bentConnector2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接點: 肘形 57">
            <a:extLst>
              <a:ext uri="{FF2B5EF4-FFF2-40B4-BE49-F238E27FC236}">
                <a16:creationId xmlns:a16="http://schemas.microsoft.com/office/drawing/2014/main" id="{1D3119A1-DD3B-4B6D-A792-0F43A7AADA4F}"/>
              </a:ext>
            </a:extLst>
          </p:cNvPr>
          <p:cNvCxnSpPr>
            <a:cxnSpLocks/>
            <a:stCxn id="54" idx="0"/>
            <a:endCxn id="37" idx="2"/>
          </p:cNvCxnSpPr>
          <p:nvPr/>
        </p:nvCxnSpPr>
        <p:spPr>
          <a:xfrm rot="16200000" flipV="1">
            <a:off x="3814240" y="3759263"/>
            <a:ext cx="1574204" cy="1649971"/>
          </a:xfrm>
          <a:prstGeom prst="bentConnector3">
            <a:avLst>
              <a:gd name="adj1" fmla="val 50000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接點: 肘形 63">
            <a:extLst>
              <a:ext uri="{FF2B5EF4-FFF2-40B4-BE49-F238E27FC236}">
                <a16:creationId xmlns:a16="http://schemas.microsoft.com/office/drawing/2014/main" id="{2F5FDBC4-AD64-402B-AF29-F28974AE077E}"/>
              </a:ext>
            </a:extLst>
          </p:cNvPr>
          <p:cNvCxnSpPr>
            <a:cxnSpLocks/>
            <a:endCxn id="40" idx="2"/>
          </p:cNvCxnSpPr>
          <p:nvPr/>
        </p:nvCxnSpPr>
        <p:spPr>
          <a:xfrm rot="16200000" flipV="1">
            <a:off x="5640827" y="3945633"/>
            <a:ext cx="1561455" cy="1264483"/>
          </a:xfrm>
          <a:prstGeom prst="bentConnector3">
            <a:avLst>
              <a:gd name="adj1" fmla="val 50000"/>
            </a:avLst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接點: 肘形 66">
            <a:extLst>
              <a:ext uri="{FF2B5EF4-FFF2-40B4-BE49-F238E27FC236}">
                <a16:creationId xmlns:a16="http://schemas.microsoft.com/office/drawing/2014/main" id="{DF84F920-FD71-47F9-982C-F8AD0A0F593F}"/>
              </a:ext>
            </a:extLst>
          </p:cNvPr>
          <p:cNvCxnSpPr>
            <a:cxnSpLocks/>
            <a:stCxn id="53" idx="0"/>
            <a:endCxn id="39" idx="2"/>
          </p:cNvCxnSpPr>
          <p:nvPr/>
        </p:nvCxnSpPr>
        <p:spPr>
          <a:xfrm rot="5400000" flipH="1" flipV="1">
            <a:off x="6737509" y="4312011"/>
            <a:ext cx="1574204" cy="544477"/>
          </a:xfrm>
          <a:prstGeom prst="bentConnector3">
            <a:avLst>
              <a:gd name="adj1" fmla="val 50000"/>
            </a:avLst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接點: 肘形 72">
            <a:extLst>
              <a:ext uri="{FF2B5EF4-FFF2-40B4-BE49-F238E27FC236}">
                <a16:creationId xmlns:a16="http://schemas.microsoft.com/office/drawing/2014/main" id="{E53B6898-A74C-460B-8AE1-09278B79F452}"/>
              </a:ext>
            </a:extLst>
          </p:cNvPr>
          <p:cNvCxnSpPr>
            <a:cxnSpLocks/>
            <a:stCxn id="51" idx="3"/>
            <a:endCxn id="38" idx="2"/>
          </p:cNvCxnSpPr>
          <p:nvPr/>
        </p:nvCxnSpPr>
        <p:spPr>
          <a:xfrm flipV="1">
            <a:off x="8659964" y="3797147"/>
            <a:ext cx="1410674" cy="1969611"/>
          </a:xfrm>
          <a:prstGeom prst="bentConnector2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圖形 79">
            <a:extLst>
              <a:ext uri="{FF2B5EF4-FFF2-40B4-BE49-F238E27FC236}">
                <a16:creationId xmlns:a16="http://schemas.microsoft.com/office/drawing/2014/main" id="{5139EF1C-B90F-4F4A-B136-B22F9F3F6AD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14576" y="2377066"/>
            <a:ext cx="1164546" cy="11645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id="{891D2063-BEE4-42BE-93B3-1F2D1CE9229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50657" y="2511276"/>
            <a:ext cx="1169945" cy="8341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387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:a16="http://schemas.microsoft.com/office/drawing/2014/main" id="{43A85AD8-60A1-4027-BBEE-1A2393508082}"/>
              </a:ext>
            </a:extLst>
          </p:cNvPr>
          <p:cNvSpPr/>
          <p:nvPr/>
        </p:nvSpPr>
        <p:spPr>
          <a:xfrm>
            <a:off x="1138451" y="2009966"/>
            <a:ext cx="4655354" cy="2944172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920116"/>
          </a:xfrm>
        </p:spPr>
        <p:txBody>
          <a:bodyPr>
            <a:normAutofit/>
          </a:bodyPr>
          <a:lstStyle/>
          <a:p>
            <a:r>
              <a:rPr lang="en-US" altLang="zh-TW"/>
              <a:t>QSW-M2116P-2T2S</a:t>
            </a:r>
            <a:br>
              <a:rPr lang="en-US" altLang="zh-TW"/>
            </a:br>
            <a:r>
              <a:rPr lang="zh-TW" altLang="en-US"/>
              <a:t>一起照顧你的</a:t>
            </a:r>
            <a:r>
              <a:rPr lang="en-US" altLang="zh-TW"/>
              <a:t>PoE</a:t>
            </a:r>
            <a:r>
              <a:rPr lang="zh-TW" altLang="en-US"/>
              <a:t>設備與骨幹網路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E6D0B55-6F63-43B7-A234-B0EF0201C74C}"/>
              </a:ext>
            </a:extLst>
          </p:cNvPr>
          <p:cNvSpPr txBox="1"/>
          <p:nvPr/>
        </p:nvSpPr>
        <p:spPr>
          <a:xfrm>
            <a:off x="1357548" y="2504762"/>
            <a:ext cx="4217159" cy="1882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7800" lvl="1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2.5GbE + 802.3at(30W)</a:t>
            </a:r>
          </a:p>
          <a:p>
            <a:pPr marL="177800" lvl="1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10GbE + 802.3bt(90W)</a:t>
            </a:r>
          </a:p>
          <a:p>
            <a:pPr marL="177800" lvl="1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PoE總供電量最高</a:t>
            </a:r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 280W</a:t>
            </a:r>
          </a:p>
          <a:p>
            <a:pPr marL="177800" lvl="1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智慧型</a:t>
            </a:r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PoE</a:t>
            </a:r>
            <a:r>
              <a:rPr lang="zh-TW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管理介面</a:t>
            </a:r>
            <a:endParaRPr lang="en-US" altLang="zh-TW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98C8C661-F36D-47FE-B2DA-A03305689040}"/>
              </a:ext>
            </a:extLst>
          </p:cNvPr>
          <p:cNvSpPr/>
          <p:nvPr/>
        </p:nvSpPr>
        <p:spPr>
          <a:xfrm>
            <a:off x="1138451" y="1787613"/>
            <a:ext cx="4655354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4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多樣的</a:t>
            </a:r>
            <a:r>
              <a:rPr lang="en-US" altLang="zh-TW" sz="24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PoE</a:t>
            </a:r>
            <a:r>
              <a:rPr lang="zh-TW" altLang="en-US" sz="24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支援</a:t>
            </a:r>
            <a:endParaRPr lang="en-US" altLang="zh-TW" sz="2400" b="1">
              <a:solidFill>
                <a:srgbClr val="00FF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D2D2C2FC-3874-4C5E-811E-878CB72E273B}"/>
              </a:ext>
            </a:extLst>
          </p:cNvPr>
          <p:cNvSpPr/>
          <p:nvPr/>
        </p:nvSpPr>
        <p:spPr>
          <a:xfrm>
            <a:off x="6396251" y="2009966"/>
            <a:ext cx="4655354" cy="2944172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00E16AB-4824-4A12-A2A9-C338A9DDDCB3}"/>
              </a:ext>
            </a:extLst>
          </p:cNvPr>
          <p:cNvSpPr txBox="1"/>
          <p:nvPr/>
        </p:nvSpPr>
        <p:spPr>
          <a:xfrm>
            <a:off x="6615348" y="2504762"/>
            <a:ext cx="4217159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1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10GbE RJ45 with 802.3bt(90W)</a:t>
            </a:r>
          </a:p>
          <a:p>
            <a:pPr marL="177800" lvl="1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10GbE SFP+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882BF9DC-AF81-4DC0-9F78-8EE51988693E}"/>
              </a:ext>
            </a:extLst>
          </p:cNvPr>
          <p:cNvSpPr/>
          <p:nvPr/>
        </p:nvSpPr>
        <p:spPr>
          <a:xfrm>
            <a:off x="6396250" y="1787613"/>
            <a:ext cx="4655354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4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多樣的高速</a:t>
            </a:r>
            <a:r>
              <a:rPr lang="en-US" altLang="zh-TW" sz="24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Uplink</a:t>
            </a:r>
            <a:r>
              <a:rPr lang="zh-TW" altLang="en-US" sz="24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網路選擇</a:t>
            </a:r>
            <a:endParaRPr lang="en-US" altLang="zh-TW" sz="2400" b="1">
              <a:solidFill>
                <a:srgbClr val="00FF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4" name="圖片 13" descr="一張含有 文字, 電子用品 的圖片&#10;&#10;自動產生的描述">
            <a:extLst>
              <a:ext uri="{FF2B5EF4-FFF2-40B4-BE49-F238E27FC236}">
                <a16:creationId xmlns:a16="http://schemas.microsoft.com/office/drawing/2014/main" id="{320A08E6-DF3C-49A9-9ED7-A5E18EAE86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455" y="3837997"/>
            <a:ext cx="4831145" cy="30200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0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/>
              <a:t>PoE</a:t>
            </a:r>
            <a:r>
              <a:rPr lang="zh-TW" altLang="en-US"/>
              <a:t>可以提供非常多種服務</a:t>
            </a:r>
          </a:p>
        </p:txBody>
      </p:sp>
    </p:spTree>
    <p:extLst>
      <p:ext uri="{BB962C8B-B14F-4D97-AF65-F5344CB8AC3E}">
        <p14:creationId xmlns:p14="http://schemas.microsoft.com/office/powerpoint/2010/main" val="3659698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廠商開始推出高速</a:t>
            </a:r>
            <a:r>
              <a:rPr lang="en-US" altLang="zh-TW"/>
              <a:t>AP</a:t>
            </a:r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921" y="2024966"/>
            <a:ext cx="10728158" cy="346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6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AP</a:t>
            </a:r>
            <a:r>
              <a:rPr lang="zh-TW" altLang="en-US"/>
              <a:t>可提供的服務速度也越來越快</a:t>
            </a:r>
          </a:p>
        </p:txBody>
      </p:sp>
      <p:pic>
        <p:nvPicPr>
          <p:cNvPr id="5" name="圖片 4" descr="一張含有 文字, 鏈, 向量圖形 的圖片&#10;&#10;自動產生的描述">
            <a:extLst>
              <a:ext uri="{FF2B5EF4-FFF2-40B4-BE49-F238E27FC236}">
                <a16:creationId xmlns:a16="http://schemas.microsoft.com/office/drawing/2014/main" id="{21FA4754-D5BA-4117-9CB2-9473A7CD8B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568" y="2138233"/>
            <a:ext cx="4829432" cy="3324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E98A9BE0-16EE-4BEE-B3C1-6A7DC4ABD9F7}"/>
              </a:ext>
            </a:extLst>
          </p:cNvPr>
          <p:cNvSpPr/>
          <p:nvPr/>
        </p:nvSpPr>
        <p:spPr>
          <a:xfrm>
            <a:off x="6276474" y="2138233"/>
            <a:ext cx="4655354" cy="52455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TW" sz="2000" b="1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IEEE 802.11n (Wi-Fi 4) up to 600Mb/s</a:t>
            </a:r>
            <a:endParaRPr lang="en-US" altLang="zh-TW" sz="20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F9C57C81-3656-4577-ABFD-198E2C0DD58A}"/>
              </a:ext>
            </a:extLst>
          </p:cNvPr>
          <p:cNvSpPr/>
          <p:nvPr/>
        </p:nvSpPr>
        <p:spPr>
          <a:xfrm>
            <a:off x="8062730" y="2662784"/>
            <a:ext cx="1082842" cy="825341"/>
          </a:xfrm>
          <a:prstGeom prst="downArrow">
            <a:avLst/>
          </a:prstGeom>
          <a:gradFill>
            <a:gsLst>
              <a:gs pos="49600">
                <a:srgbClr val="00FFFF"/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AA4D86FA-80FE-4B61-AA27-0918FCB4E2D0}"/>
              </a:ext>
            </a:extLst>
          </p:cNvPr>
          <p:cNvSpPr/>
          <p:nvPr/>
        </p:nvSpPr>
        <p:spPr>
          <a:xfrm>
            <a:off x="6276474" y="3498143"/>
            <a:ext cx="4655354" cy="52455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TW" sz="2000" b="1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IEEE 802.11ac (Wi-Fi 5) up to 6.9Gb/s</a:t>
            </a:r>
            <a:endParaRPr lang="en-US" altLang="zh-TW" sz="20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箭號: 向下 9">
            <a:extLst>
              <a:ext uri="{FF2B5EF4-FFF2-40B4-BE49-F238E27FC236}">
                <a16:creationId xmlns:a16="http://schemas.microsoft.com/office/drawing/2014/main" id="{188FC1C3-29FD-4CBB-9023-088CBEBA8CAF}"/>
              </a:ext>
            </a:extLst>
          </p:cNvPr>
          <p:cNvSpPr/>
          <p:nvPr/>
        </p:nvSpPr>
        <p:spPr>
          <a:xfrm>
            <a:off x="8062730" y="4022694"/>
            <a:ext cx="1082842" cy="825341"/>
          </a:xfrm>
          <a:prstGeom prst="downArrow">
            <a:avLst/>
          </a:prstGeom>
          <a:gradFill>
            <a:gsLst>
              <a:gs pos="49600">
                <a:srgbClr val="00FFFF"/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BE3BF55E-B612-4CB2-8731-DC815F2181E1}"/>
              </a:ext>
            </a:extLst>
          </p:cNvPr>
          <p:cNvSpPr/>
          <p:nvPr/>
        </p:nvSpPr>
        <p:spPr>
          <a:xfrm>
            <a:off x="5932645" y="4845434"/>
            <a:ext cx="5343012" cy="543136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TW" sz="2000" b="1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IEEE 802.11ax (Wi-Fi 6 ) up to 9.6Gb/s</a:t>
            </a:r>
            <a:endParaRPr lang="en-US" altLang="zh-TW" sz="20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13964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1186</Words>
  <Application>Microsoft Office PowerPoint</Application>
  <PresentationFormat>寬螢幕</PresentationFormat>
  <Paragraphs>200</Paragraphs>
  <Slides>32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6" baseType="lpstr">
      <vt:lpstr>微軟正黑體</vt:lpstr>
      <vt:lpstr>Arial</vt:lpstr>
      <vt:lpstr>Calibri</vt:lpstr>
      <vt:lpstr>自訂設計</vt:lpstr>
      <vt:lpstr>PowerPoint 簡報</vt:lpstr>
      <vt:lpstr>2.5GbE + 10GbE + 802.3at/bt POE 一機解決辦公室/商家所有需求</vt:lpstr>
      <vt:lpstr>對外Internet可以升級到10GbE，讓商店的PoE受電設備有更高的對外網速</vt:lpstr>
      <vt:lpstr>骨幹網路升速到10GbE，讓辦公室不但享有PoE功能，更不用擔心跨空間網速受限</vt:lpstr>
      <vt:lpstr>QSW-M2116P-2T2S同時照顧到PoE設備、高速骨幹網路及高速網路設備</vt:lpstr>
      <vt:lpstr>QSW-M2116P-2T2S 一起照顧你的PoE設備與骨幹網路</vt:lpstr>
      <vt:lpstr>PoE可以提供非常多種服務</vt:lpstr>
      <vt:lpstr>廠商開始推出高速AP</vt:lpstr>
      <vt:lpstr>AP可提供的服務速度也越來越快</vt:lpstr>
      <vt:lpstr>但背後代表對PoE要求也更高</vt:lpstr>
      <vt:lpstr>所有應用都需要PoE</vt:lpstr>
      <vt:lpstr>10GbE就是要來解決Uplink慢的問題</vt:lpstr>
      <vt:lpstr>試想我接了這麼多設備 但Uplink還是很慢…</vt:lpstr>
      <vt:lpstr>每層樓都有高速AP但骨幹網路很慢…</vt:lpstr>
      <vt:lpstr>不管單台還是多台10GbE就是可以讓傳輸更快</vt:lpstr>
      <vt:lpstr>硬體介紹</vt:lpstr>
      <vt:lpstr>面板配置</vt:lpstr>
      <vt:lpstr>硬體優勢與價值</vt:lpstr>
      <vt:lpstr>軟體介紹</vt:lpstr>
      <vt:lpstr>完整掌控PoE使用狀態</vt:lpstr>
      <vt:lpstr>簡單明瞭的介面設計</vt:lpstr>
      <vt:lpstr>明確分割工作室內各別網路</vt:lpstr>
      <vt:lpstr>多接條網路線也可以提高網速</vt:lpstr>
      <vt:lpstr>準確記錄及配發影音串流給設備</vt:lpstr>
      <vt:lpstr>軔體版本檢查</vt:lpstr>
      <vt:lpstr>當然QSW-M2116P-2T2S還有很多功能</vt:lpstr>
      <vt:lpstr>完整搭配QNAP 2.5/10GbE設備</vt:lpstr>
      <vt:lpstr>QNAP 2.5GbE戰隊，為您提供更好更快的網路體驗</vt:lpstr>
      <vt:lpstr>更多的2.5/5/10GbE網路的桌上型NAS</vt:lpstr>
      <vt:lpstr>網路擴充：豐富的各式PCIe網路擴充卡</vt:lpstr>
      <vt:lpstr>網路擴充：豐富的各式攜帶式網路擴充卡</vt:lpstr>
      <vt:lpstr>PowerPoint 簡報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QSW-M2116P-2T2S</dc:title>
  <dc:creator>QNAP_Frank Liao</dc:creator>
  <cp:lastModifiedBy>QNAP_Mili Wang</cp:lastModifiedBy>
  <cp:revision>3</cp:revision>
  <dcterms:created xsi:type="dcterms:W3CDTF">2020-12-07T07:01:06Z</dcterms:created>
  <dcterms:modified xsi:type="dcterms:W3CDTF">2021-04-28T06:31:19Z</dcterms:modified>
</cp:coreProperties>
</file>