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6"/>
  </p:notesMasterIdLst>
  <p:handoutMasterIdLst>
    <p:handoutMasterId r:id="rId47"/>
  </p:handoutMasterIdLst>
  <p:sldIdLst>
    <p:sldId id="256" r:id="rId3"/>
    <p:sldId id="378" r:id="rId4"/>
    <p:sldId id="363" r:id="rId5"/>
    <p:sldId id="391" r:id="rId6"/>
    <p:sldId id="307" r:id="rId7"/>
    <p:sldId id="308" r:id="rId8"/>
    <p:sldId id="315" r:id="rId9"/>
    <p:sldId id="309" r:id="rId10"/>
    <p:sldId id="320" r:id="rId11"/>
    <p:sldId id="310" r:id="rId12"/>
    <p:sldId id="306" r:id="rId13"/>
    <p:sldId id="379" r:id="rId14"/>
    <p:sldId id="380" r:id="rId15"/>
    <p:sldId id="381" r:id="rId16"/>
    <p:sldId id="388" r:id="rId17"/>
    <p:sldId id="387" r:id="rId18"/>
    <p:sldId id="398" r:id="rId19"/>
    <p:sldId id="402" r:id="rId20"/>
    <p:sldId id="400" r:id="rId21"/>
    <p:sldId id="370" r:id="rId22"/>
    <p:sldId id="364" r:id="rId23"/>
    <p:sldId id="365" r:id="rId24"/>
    <p:sldId id="282" r:id="rId25"/>
    <p:sldId id="281" r:id="rId26"/>
    <p:sldId id="327" r:id="rId27"/>
    <p:sldId id="362" r:id="rId28"/>
    <p:sldId id="316" r:id="rId29"/>
    <p:sldId id="317" r:id="rId30"/>
    <p:sldId id="318" r:id="rId31"/>
    <p:sldId id="322" r:id="rId32"/>
    <p:sldId id="323" r:id="rId33"/>
    <p:sldId id="332" r:id="rId34"/>
    <p:sldId id="372" r:id="rId35"/>
    <p:sldId id="336" r:id="rId36"/>
    <p:sldId id="393" r:id="rId37"/>
    <p:sldId id="392" r:id="rId38"/>
    <p:sldId id="395" r:id="rId39"/>
    <p:sldId id="394" r:id="rId40"/>
    <p:sldId id="396" r:id="rId41"/>
    <p:sldId id="290" r:id="rId42"/>
    <p:sldId id="292" r:id="rId43"/>
    <p:sldId id="291" r:id="rId44"/>
    <p:sldId id="295" r:id="rId4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BFB"/>
    <a:srgbClr val="F5F5F5"/>
    <a:srgbClr val="225B9A"/>
    <a:srgbClr val="3F87D4"/>
    <a:srgbClr val="38FAE3"/>
    <a:srgbClr val="B82E08"/>
    <a:srgbClr val="EE6D2B"/>
    <a:srgbClr val="50E4D9"/>
    <a:srgbClr val="404040"/>
    <a:srgbClr val="458D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000000-0000-0000-0000-000000000000}" v="2206" dt="2021-04-22T09:24:31.620"/>
    <p1510:client id="{01EFC09F-900F-0000-9813-BE6C0E873027}" v="34" dt="2021-04-23T03:47:45.883"/>
    <p1510:client id="{0568A215-132E-5001-B022-DD306E6B6C92}" v="312" dt="2021-04-22T07:38:10.623"/>
    <p1510:client id="{339FD3AA-4ACA-3E8B-3DC5-5AFB9054B372}" v="1" dt="2021-04-22T09:25:49.499"/>
    <p1510:client id="{40250D46-0A9F-E1E2-837B-3A529867A2E4}" v="254" vWet="256" dt="2021-04-22T09:31:49.214"/>
    <p1510:client id="{4DFC8A24-A155-1973-C1AA-FF0199C38F04}" v="199" vWet="200" dt="2021-04-22T08:35:45.951"/>
    <p1510:client id="{6BED8B00-912F-4A02-BE54-90D2FC779AA1}" v="9932" dt="2021-04-23T05:54:36.253"/>
    <p1510:client id="{A5FD0939-BF1E-5630-0F9F-DA9C6603514F}" v="145" dt="2021-04-23T02:58:13.091"/>
    <p1510:client id="{AA9CED94-AC30-1CF6-FF00-F77B4278601F}" v="494" dt="2021-04-22T06:20:33.705"/>
    <p1510:client id="{B0E04107-9E99-B825-BB99-EA891AA44CEB}" v="5" dt="2021-04-23T05:49:23.516"/>
    <p1510:client id="{DFEE8D40-2095-1DE9-0B08-5FCE8C6C3E7A}" v="2" dt="2021-04-22T08:58:21.174"/>
    <p1510:client id="{E41B0620-5483-A521-0CF2-44E381ADF4DC}" v="100" dt="2021-04-22T16:43:31.398"/>
    <p1510:client id="{EBEF57B6-13E0-9C43-B037-16DAD1456A58}" v="5014" dt="2021-04-22T09:14:00.565"/>
    <p1510:client id="{F04E3ECB-BFE3-77A5-9533-AC71AD3CBB18}" v="183" dt="2021-04-22T08:48:34.649"/>
    <p1510:client id="{F25D7B35-9F2A-4E97-6AD9-1D8249079B65}" v="39" dt="2021-04-22T10:27:21.0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中等深淺樣式 1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淺色樣式 1 - 輔色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中等深淺樣式 1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268" y="10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9BD95CE2-85B0-48BB-BFB9-C0EC4C17E3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E7275109-AA98-450B-9C81-E559D46A8DC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0043B3-7CAA-4298-986F-4B37ED9117A4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17A29EF-B318-4849-9788-E57A8DFBA18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DA6D260-D103-4497-8D46-2817B0A83B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036EDD-D117-49CC-A595-A60FCBAE64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67801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738BA-AA0A-4A27-A770-83EB95665608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81AB98-D856-4169-AA59-EF7EB64DC9E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3374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err="1"/>
              <a:t>Qmiro</a:t>
            </a:r>
            <a:r>
              <a:rPr lang="en-US" altLang="zh-TW"/>
              <a:t>/</a:t>
            </a:r>
            <a:r>
              <a:rPr lang="en-US" altLang="zh-TW" err="1"/>
              <a:t>Qmiroplus</a:t>
            </a:r>
            <a:r>
              <a:rPr lang="en-US" altLang="zh-TW" baseline="0"/>
              <a:t> PPT</a:t>
            </a:r>
            <a:r>
              <a:rPr lang="zh-TW" altLang="en-US" baseline="0"/>
              <a:t>拆開</a:t>
            </a:r>
            <a:endParaRPr lang="en-US" altLang="zh-TW" baseline="0"/>
          </a:p>
          <a:p>
            <a:r>
              <a:rPr lang="en-US" altLang="zh-TW"/>
              <a:t>QmiroPlus-201W</a:t>
            </a:r>
            <a:r>
              <a:rPr lang="zh-TW" altLang="en-US"/>
              <a:t>為智慧家庭而生的家庭雲</a:t>
            </a:r>
            <a:r>
              <a:rPr lang="en-US" altLang="zh-TW"/>
              <a:t>2.0 </a:t>
            </a:r>
            <a:r>
              <a:rPr lang="en-US" altLang="zh-TW" err="1"/>
              <a:t>WiFi</a:t>
            </a:r>
            <a:r>
              <a:rPr lang="zh-TW" altLang="en-US"/>
              <a:t> </a:t>
            </a:r>
            <a:r>
              <a:rPr lang="en-US" altLang="zh-TW"/>
              <a:t>Mesh</a:t>
            </a:r>
            <a:r>
              <a:rPr lang="zh-TW" altLang="en-US"/>
              <a:t>家用路由器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1AB98-D856-4169-AA59-EF7EB64DC9E1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56642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1AB98-D856-4169-AA59-EF7EB64DC9E1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76433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1AB98-D856-4169-AA59-EF7EB64DC9E1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20943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t" latinLnBrk="0" hangingPunct="1"/>
            <a:r>
              <a:rPr lang="en-US" altLang="zh-TW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Single QMiroPlus-201W for master</a:t>
            </a:r>
            <a:endParaRPr lang="zh-TW" altLang="zh-TW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en-US" altLang="zh-TW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Single/ Multiple QMiro-201W for satellite</a:t>
            </a:r>
            <a:endParaRPr lang="zh-TW" altLang="zh-TW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base" latinLnBrk="0" hangingPunct="1"/>
            <a:r>
              <a:rPr lang="zh-TW" altLang="zh-TW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每增加一台可增加</a:t>
            </a:r>
            <a:r>
              <a:rPr lang="en-US" altLang="zh-TW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2100</a:t>
            </a:r>
            <a:r>
              <a:rPr lang="zh-TW" altLang="zh-TW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平方英呎</a:t>
            </a:r>
            <a:r>
              <a:rPr lang="en-US" altLang="zh-TW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/195</a:t>
            </a:r>
            <a:r>
              <a:rPr lang="zh-TW" altLang="zh-TW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平方公尺</a:t>
            </a:r>
            <a:r>
              <a:rPr lang="en-US" altLang="zh-TW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/59</a:t>
            </a:r>
            <a:r>
              <a:rPr lang="zh-TW" altLang="zh-TW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坪 </a:t>
            </a:r>
          </a:p>
          <a:p>
            <a:pPr rtl="0" eaLnBrk="1" fontAlgn="base" latinLnBrk="0" hangingPunct="1"/>
            <a:r>
              <a:rPr lang="en-US" altLang="zh-TW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3-5</a:t>
            </a:r>
            <a:r>
              <a:rPr lang="zh-TW" altLang="zh-TW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房一般隔間大型平面公寓</a:t>
            </a:r>
          </a:p>
          <a:p>
            <a:pPr rtl="0" eaLnBrk="1" fontAlgn="base" latinLnBrk="0" hangingPunct="1"/>
            <a:r>
              <a:rPr lang="zh-TW" altLang="zh-TW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大型平面店面</a:t>
            </a:r>
          </a:p>
          <a:p>
            <a:pPr rtl="0" eaLnBrk="1" fontAlgn="base" latinLnBrk="0" hangingPunct="1"/>
            <a:r>
              <a:rPr lang="zh-TW" altLang="zh-TW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獨棟透天 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/>
              <a:t>**QMiroPlus-201W</a:t>
            </a:r>
            <a:r>
              <a:rPr lang="zh-TW" altLang="en-US" sz="1200"/>
              <a:t>預計在</a:t>
            </a:r>
            <a:r>
              <a:rPr lang="en-US" altLang="zh-TW" sz="1200"/>
              <a:t>2021</a:t>
            </a:r>
            <a:r>
              <a:rPr lang="zh-TW" altLang="en-US" sz="1200"/>
              <a:t> </a:t>
            </a:r>
            <a:r>
              <a:rPr lang="en-US" altLang="zh-TW" sz="1200"/>
              <a:t>Q1</a:t>
            </a:r>
            <a:r>
              <a:rPr lang="zh-TW" altLang="en-US" sz="1200"/>
              <a:t>上市</a:t>
            </a:r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1AB98-D856-4169-AA59-EF7EB64DC9E1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1240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Move to </a:t>
            </a:r>
            <a:r>
              <a:rPr lang="en-US" altLang="zh-TW" err="1"/>
              <a:t>QMiroPlus</a:t>
            </a:r>
            <a:endParaRPr lang="en-US" altLang="zh-TW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/>
              <a:t>要連到不同的雲端好麻煩</a:t>
            </a:r>
            <a:endParaRPr lang="en-US" altLang="zh-TW"/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1AB98-D856-4169-AA59-EF7EB64DC9E1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9876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/>
              <a:t>Move to </a:t>
            </a:r>
            <a:r>
              <a:rPr lang="en-US" altLang="zh-TW" err="1"/>
              <a:t>QMiroPlus</a:t>
            </a:r>
            <a:endParaRPr lang="en-US" altLang="zh-TW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/>
              <a:t>家庭雲</a:t>
            </a:r>
            <a:r>
              <a:rPr lang="en-US" altLang="zh-TW"/>
              <a:t>2.0</a:t>
            </a:r>
            <a:r>
              <a:rPr lang="zh-TW" altLang="en-US"/>
              <a:t>讓雲端管理更輕鬆</a:t>
            </a:r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1AB98-D856-4169-AA59-EF7EB64DC9E1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1452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1AB98-D856-4169-AA59-EF7EB64DC9E1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2805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1AB98-D856-4169-AA59-EF7EB64DC9E1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0063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1AB98-D856-4169-AA59-EF7EB64DC9E1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7337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1AB98-D856-4169-AA59-EF7EB64DC9E1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3834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新增</a:t>
            </a:r>
            <a:r>
              <a:rPr lang="en-US" altLang="zh-TW" err="1"/>
              <a:t>Qmiro</a:t>
            </a:r>
            <a:r>
              <a:rPr lang="zh-TW" altLang="en-US"/>
              <a:t>跟</a:t>
            </a:r>
            <a:r>
              <a:rPr lang="en-US" altLang="zh-TW" err="1"/>
              <a:t>Qhora</a:t>
            </a:r>
            <a:r>
              <a:rPr lang="zh-TW" altLang="en-US"/>
              <a:t>的差異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1AB98-D856-4169-AA59-EF7EB64DC9E1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1015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/>
              <a:t>Move to </a:t>
            </a:r>
            <a:r>
              <a:rPr lang="en-US" altLang="zh-TW" err="1"/>
              <a:t>QMiroPlus</a:t>
            </a:r>
            <a:endParaRPr lang="en-US" altLang="zh-TW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/>
              <a:t>家庭雲</a:t>
            </a:r>
            <a:r>
              <a:rPr lang="en-US" altLang="zh-TW"/>
              <a:t>2.0</a:t>
            </a:r>
            <a:r>
              <a:rPr lang="zh-TW" altLang="en-US"/>
              <a:t>讓雲端管理更輕鬆</a:t>
            </a:r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1AB98-D856-4169-AA59-EF7EB64DC9E1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7064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4652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0007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2029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6B31413B-E853-4DEC-BD0C-6823B25A03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79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04379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5080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25824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29236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40416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48830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6150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03590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20625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76419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23619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78188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43838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15244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57926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31399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11E951B2-6D1B-4E1D-9B5B-9C5EC190C0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圖片 15" descr="一張含有 文字 的圖片&#10;&#10;自動產生的描述">
            <a:extLst>
              <a:ext uri="{FF2B5EF4-FFF2-40B4-BE49-F238E27FC236}">
                <a16:creationId xmlns:a16="http://schemas.microsoft.com/office/drawing/2014/main" id="{3601A597-01EE-4013-9A28-F95217DBE2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44" y="689764"/>
            <a:ext cx="6641628" cy="5908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1456" y="791422"/>
            <a:ext cx="5171622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542" y="4470400"/>
            <a:ext cx="537054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1FC8BE37-936F-436F-8DBC-928F070DA45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536" y="5771827"/>
            <a:ext cx="974574" cy="145278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D18B3251-E4E7-4CA3-BEC4-869493C6B1D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408" y="6131546"/>
            <a:ext cx="723364" cy="14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1004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29F75A06-1A1E-411A-9341-4512FD2D01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6DB06B3-0B2E-4AF8-A859-247B6042CD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9621" y="1067248"/>
            <a:ext cx="6520800" cy="536763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8BEEC34-6783-4ADC-B63D-308B05FEAC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64" y="5751776"/>
            <a:ext cx="974574" cy="145278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211AC129-C292-4C12-AE0D-62A867A1D2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996" y="6112296"/>
            <a:ext cx="723364" cy="14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106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41650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1E951B2-6D1B-4E1D-9B5B-9C5EC190C0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圖片 12" descr="一張含有 文字 的圖片&#10;&#10;自動產生的描述">
            <a:extLst>
              <a:ext uri="{FF2B5EF4-FFF2-40B4-BE49-F238E27FC236}">
                <a16:creationId xmlns:a16="http://schemas.microsoft.com/office/drawing/2014/main" id="{56D3E41F-1B46-473E-8737-99C473D94D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849" y="689764"/>
            <a:ext cx="6641628" cy="5908356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58B32D1E-1CFC-4937-92C6-D365F7E166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031" y="5771827"/>
            <a:ext cx="974574" cy="145278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0BDE8D91-61BE-4B89-96F4-B47FFED3C0F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903" y="6131546"/>
            <a:ext cx="723364" cy="14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846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31372" y="164637"/>
            <a:ext cx="9553945" cy="88073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533" b="1" i="0" u="none" strike="noStrike" cap="none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15601" y="1536633"/>
            <a:ext cx="11360799" cy="4555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11853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11853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11853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11853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11853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11853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11853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11853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599" cy="52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l">
              <a:buClr>
                <a:srgbClr val="000000"/>
              </a:buClr>
              <a:buSzPct val="25000"/>
            </a:pPr>
            <a:fld id="{00000000-1234-1234-1234-123412341234}" type="slidenum">
              <a:rPr lang="en-US" altLang="zh-TW" sz="1867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algn="l">
                <a:buClr>
                  <a:srgbClr val="000000"/>
                </a:buClr>
                <a:buSzPct val="25000"/>
              </a:pPr>
              <a:t>‹#›</a:t>
            </a:fld>
            <a:endParaRPr lang="zh-TW" altLang="en-US"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46" name="Picture 2" descr="C:\Users\user\Desktop\TS-x28A_PPT\QNAP-01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3393" y="3140968"/>
            <a:ext cx="1597295" cy="384043"/>
          </a:xfrm>
          <a:prstGeom prst="rect">
            <a:avLst/>
          </a:prstGeom>
          <a:noFill/>
        </p:spPr>
      </p:pic>
      <p:pic>
        <p:nvPicPr>
          <p:cNvPr id="6149" name="Picture 5" descr="C:\Users\user\Desktop\TS-x28A_PPT\方塊-01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31371" y="1079519"/>
            <a:ext cx="11329259" cy="609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38348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689BBDA-8281-400B-A82B-97EBBFAD31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8" y="0"/>
            <a:ext cx="12186583" cy="6858000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B08BFB70-ABD3-4440-8523-EC2B0A253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791" y="0"/>
            <a:ext cx="10515600" cy="1820411"/>
          </a:xfr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207307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181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9416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8944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6587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4770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247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0405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7B361573-E8A2-43C8-B943-05E4E4A16AD1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0" y="3172"/>
            <a:ext cx="12186360" cy="685482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1434" y="388276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9657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7" r:id="rId18"/>
    <p:sldLayoutId id="2147483698" r:id="rId19"/>
    <p:sldLayoutId id="2147483690" r:id="rId20"/>
    <p:sldLayoutId id="2147483693" r:id="rId2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svg"/><Relationship Id="rId11" Type="http://schemas.openxmlformats.org/officeDocument/2006/relationships/image" Target="../media/image17.jpeg"/><Relationship Id="rId5" Type="http://schemas.openxmlformats.org/officeDocument/2006/relationships/image" Target="../media/image13.png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26" Type="http://schemas.openxmlformats.org/officeDocument/2006/relationships/image" Target="../media/image72.png"/><Relationship Id="rId3" Type="http://schemas.openxmlformats.org/officeDocument/2006/relationships/image" Target="../media/image49.svg"/><Relationship Id="rId21" Type="http://schemas.openxmlformats.org/officeDocument/2006/relationships/image" Target="../media/image67.png"/><Relationship Id="rId34" Type="http://schemas.openxmlformats.org/officeDocument/2006/relationships/image" Target="../media/image80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5" Type="http://schemas.openxmlformats.org/officeDocument/2006/relationships/image" Target="../media/image71.png"/><Relationship Id="rId33" Type="http://schemas.openxmlformats.org/officeDocument/2006/relationships/image" Target="../media/image79.png"/><Relationship Id="rId2" Type="http://schemas.openxmlformats.org/officeDocument/2006/relationships/image" Target="../media/image48.png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29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svg"/><Relationship Id="rId11" Type="http://schemas.openxmlformats.org/officeDocument/2006/relationships/image" Target="../media/image57.png"/><Relationship Id="rId24" Type="http://schemas.openxmlformats.org/officeDocument/2006/relationships/image" Target="../media/image70.png"/><Relationship Id="rId32" Type="http://schemas.openxmlformats.org/officeDocument/2006/relationships/image" Target="../media/image78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23" Type="http://schemas.openxmlformats.org/officeDocument/2006/relationships/image" Target="../media/image69.png"/><Relationship Id="rId28" Type="http://schemas.openxmlformats.org/officeDocument/2006/relationships/image" Target="../media/image74.png"/><Relationship Id="rId10" Type="http://schemas.openxmlformats.org/officeDocument/2006/relationships/image" Target="../media/image56.png"/><Relationship Id="rId19" Type="http://schemas.openxmlformats.org/officeDocument/2006/relationships/image" Target="../media/image65.png"/><Relationship Id="rId31" Type="http://schemas.openxmlformats.org/officeDocument/2006/relationships/image" Target="../media/image77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Relationship Id="rId22" Type="http://schemas.openxmlformats.org/officeDocument/2006/relationships/image" Target="../media/image68.png"/><Relationship Id="rId27" Type="http://schemas.openxmlformats.org/officeDocument/2006/relationships/image" Target="../media/image73.png"/><Relationship Id="rId30" Type="http://schemas.openxmlformats.org/officeDocument/2006/relationships/image" Target="../media/image76.png"/><Relationship Id="rId8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3.wdp"/><Relationship Id="rId4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4.wdp"/><Relationship Id="rId4" Type="http://schemas.openxmlformats.org/officeDocument/2006/relationships/image" Target="../media/image9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4.svg"/><Relationship Id="rId5" Type="http://schemas.openxmlformats.org/officeDocument/2006/relationships/image" Target="../media/image22.png"/><Relationship Id="rId4" Type="http://schemas.openxmlformats.org/officeDocument/2006/relationships/image" Target="../media/image9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svg"/><Relationship Id="rId7" Type="http://schemas.openxmlformats.org/officeDocument/2006/relationships/image" Target="../media/image100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Relationship Id="rId9" Type="http://schemas.openxmlformats.org/officeDocument/2006/relationships/image" Target="../media/image108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3.sv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3.wdp"/><Relationship Id="rId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sv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2.png"/><Relationship Id="rId5" Type="http://schemas.openxmlformats.org/officeDocument/2006/relationships/image" Target="../media/image121.svg"/><Relationship Id="rId4" Type="http://schemas.openxmlformats.org/officeDocument/2006/relationships/image" Target="../media/image1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30.sv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9.png"/><Relationship Id="rId5" Type="http://schemas.openxmlformats.org/officeDocument/2006/relationships/image" Target="../media/image128.svg"/><Relationship Id="rId4" Type="http://schemas.openxmlformats.org/officeDocument/2006/relationships/image" Target="../media/image1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131.png"/><Relationship Id="rId7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10" Type="http://schemas.openxmlformats.org/officeDocument/2006/relationships/image" Target="../media/image136.png"/><Relationship Id="rId4" Type="http://schemas.openxmlformats.org/officeDocument/2006/relationships/image" Target="../media/image132.svg"/><Relationship Id="rId9" Type="http://schemas.openxmlformats.org/officeDocument/2006/relationships/image" Target="../media/image13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25.pn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8.svg"/><Relationship Id="rId5" Type="http://schemas.openxmlformats.org/officeDocument/2006/relationships/image" Target="../media/image137.png"/><Relationship Id="rId4" Type="http://schemas.openxmlformats.org/officeDocument/2006/relationships/image" Target="../media/image26.svg"/><Relationship Id="rId9" Type="http://schemas.openxmlformats.org/officeDocument/2006/relationships/image" Target="../media/image140.sv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sv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5.png"/><Relationship Id="rId5" Type="http://schemas.openxmlformats.org/officeDocument/2006/relationships/image" Target="../media/image144.svg"/><Relationship Id="rId4" Type="http://schemas.openxmlformats.org/officeDocument/2006/relationships/image" Target="../media/image14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image" Target="../media/image156.png"/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12" Type="http://schemas.openxmlformats.org/officeDocument/2006/relationships/image" Target="../media/image1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9.png"/><Relationship Id="rId11" Type="http://schemas.openxmlformats.org/officeDocument/2006/relationships/image" Target="../media/image154.png"/><Relationship Id="rId5" Type="http://schemas.openxmlformats.org/officeDocument/2006/relationships/image" Target="../media/image148.svg"/><Relationship Id="rId10" Type="http://schemas.openxmlformats.org/officeDocument/2006/relationships/image" Target="../media/image153.png"/><Relationship Id="rId4" Type="http://schemas.openxmlformats.org/officeDocument/2006/relationships/image" Target="../media/image147.png"/><Relationship Id="rId9" Type="http://schemas.openxmlformats.org/officeDocument/2006/relationships/image" Target="../media/image15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163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9.png"/><Relationship Id="rId11" Type="http://schemas.openxmlformats.org/officeDocument/2006/relationships/image" Target="../media/image162.png"/><Relationship Id="rId5" Type="http://schemas.microsoft.com/office/2007/relationships/hdphoto" Target="../media/hdphoto6.wdp"/><Relationship Id="rId10" Type="http://schemas.openxmlformats.org/officeDocument/2006/relationships/image" Target="../media/image161.png"/><Relationship Id="rId4" Type="http://schemas.openxmlformats.org/officeDocument/2006/relationships/image" Target="../media/image158.png"/><Relationship Id="rId9" Type="http://schemas.microsoft.com/office/2007/relationships/hdphoto" Target="../media/hdphoto8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jpeg"/><Relationship Id="rId13" Type="http://schemas.openxmlformats.org/officeDocument/2006/relationships/image" Target="../media/image175.png"/><Relationship Id="rId3" Type="http://schemas.openxmlformats.org/officeDocument/2006/relationships/image" Target="../media/image165.svg"/><Relationship Id="rId7" Type="http://schemas.openxmlformats.org/officeDocument/2006/relationships/image" Target="../media/image169.png"/><Relationship Id="rId12" Type="http://schemas.openxmlformats.org/officeDocument/2006/relationships/image" Target="../media/image174.jpe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8.png"/><Relationship Id="rId11" Type="http://schemas.openxmlformats.org/officeDocument/2006/relationships/image" Target="../media/image173.png"/><Relationship Id="rId5" Type="http://schemas.openxmlformats.org/officeDocument/2006/relationships/image" Target="../media/image167.png"/><Relationship Id="rId10" Type="http://schemas.openxmlformats.org/officeDocument/2006/relationships/image" Target="../media/image172.jpeg"/><Relationship Id="rId4" Type="http://schemas.openxmlformats.org/officeDocument/2006/relationships/image" Target="../media/image166.png"/><Relationship Id="rId9" Type="http://schemas.openxmlformats.org/officeDocument/2006/relationships/image" Target="../media/image171.png"/><Relationship Id="rId14" Type="http://schemas.openxmlformats.org/officeDocument/2006/relationships/image" Target="../media/image17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sv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image" Target="../media/image181.svg"/><Relationship Id="rId7" Type="http://schemas.openxmlformats.org/officeDocument/2006/relationships/image" Target="../media/image185.sv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4.png"/><Relationship Id="rId5" Type="http://schemas.openxmlformats.org/officeDocument/2006/relationships/image" Target="../media/image183.svg"/><Relationship Id="rId10" Type="http://schemas.openxmlformats.org/officeDocument/2006/relationships/image" Target="../media/image188.png"/><Relationship Id="rId4" Type="http://schemas.openxmlformats.org/officeDocument/2006/relationships/image" Target="../media/image182.png"/><Relationship Id="rId9" Type="http://schemas.openxmlformats.org/officeDocument/2006/relationships/image" Target="../media/image187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13" Type="http://schemas.openxmlformats.org/officeDocument/2006/relationships/image" Target="../media/image34.png"/><Relationship Id="rId3" Type="http://schemas.openxmlformats.org/officeDocument/2006/relationships/image" Target="../media/image25.png"/><Relationship Id="rId7" Type="http://schemas.microsoft.com/office/2007/relationships/hdphoto" Target="../media/hdphoto1.wdp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svg"/><Relationship Id="rId4" Type="http://schemas.openxmlformats.org/officeDocument/2006/relationships/image" Target="../media/image26.svg"/><Relationship Id="rId9" Type="http://schemas.openxmlformats.org/officeDocument/2006/relationships/image" Target="../media/image3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6.svg"/><Relationship Id="rId4" Type="http://schemas.openxmlformats.org/officeDocument/2006/relationships/image" Target="../media/image19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3" Type="http://schemas.openxmlformats.org/officeDocument/2006/relationships/image" Target="../media/image88.png"/><Relationship Id="rId7" Type="http://schemas.openxmlformats.org/officeDocument/2006/relationships/image" Target="../media/image19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microsoft.com/office/2007/relationships/hdphoto" Target="../media/hdphoto3.wd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png"/><Relationship Id="rId3" Type="http://schemas.openxmlformats.org/officeDocument/2006/relationships/image" Target="../media/image97.svg"/><Relationship Id="rId7" Type="http://schemas.openxmlformats.org/officeDocument/2006/relationships/image" Target="../media/image202.sv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1.png"/><Relationship Id="rId5" Type="http://schemas.openxmlformats.org/officeDocument/2006/relationships/image" Target="../media/image200.svg"/><Relationship Id="rId4" Type="http://schemas.openxmlformats.org/officeDocument/2006/relationships/image" Target="../media/image199.png"/><Relationship Id="rId9" Type="http://schemas.openxmlformats.org/officeDocument/2006/relationships/image" Target="../media/image204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96.svg"/><Relationship Id="rId4" Type="http://schemas.openxmlformats.org/officeDocument/2006/relationships/image" Target="../media/image19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B790C173-7C75-4698-8E13-12BCFD43230C}"/>
              </a:ext>
            </a:extLst>
          </p:cNvPr>
          <p:cNvSpPr/>
          <p:nvPr/>
        </p:nvSpPr>
        <p:spPr>
          <a:xfrm>
            <a:off x="1167575" y="4283228"/>
            <a:ext cx="1533457" cy="1817032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1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F91CA3AA-FA76-4144-A78D-101CF332CA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9077" y="1183515"/>
            <a:ext cx="6411344" cy="527753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0A162B1-40DD-414E-98D5-8D70165897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984" y="5166343"/>
            <a:ext cx="1440058" cy="264386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6CC3547B-6B11-4266-8A24-E0CC84E53C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64337" y="5188873"/>
            <a:ext cx="1178880" cy="219326"/>
          </a:xfrm>
          <a:prstGeom prst="rect">
            <a:avLst/>
          </a:prstGeom>
        </p:spPr>
      </p:pic>
      <p:grpSp>
        <p:nvGrpSpPr>
          <p:cNvPr id="17" name="群組 16">
            <a:extLst>
              <a:ext uri="{FF2B5EF4-FFF2-40B4-BE49-F238E27FC236}">
                <a16:creationId xmlns:a16="http://schemas.microsoft.com/office/drawing/2014/main" id="{32FE06FD-E77A-484A-9A85-217633011047}"/>
              </a:ext>
            </a:extLst>
          </p:cNvPr>
          <p:cNvGrpSpPr/>
          <p:nvPr/>
        </p:nvGrpSpPr>
        <p:grpSpPr>
          <a:xfrm>
            <a:off x="2570538" y="5227037"/>
            <a:ext cx="142997" cy="142997"/>
            <a:chOff x="2700540" y="711200"/>
            <a:chExt cx="262467" cy="262467"/>
          </a:xfrm>
        </p:grpSpPr>
        <p:cxnSp>
          <p:nvCxnSpPr>
            <p:cNvPr id="18" name="直線接點 17">
              <a:extLst>
                <a:ext uri="{FF2B5EF4-FFF2-40B4-BE49-F238E27FC236}">
                  <a16:creationId xmlns:a16="http://schemas.microsoft.com/office/drawing/2014/main" id="{01316B58-C53B-43C3-AC2E-BEB7D06D29CF}"/>
                </a:ext>
              </a:extLst>
            </p:cNvPr>
            <p:cNvCxnSpPr>
              <a:cxnSpLocks/>
            </p:cNvCxnSpPr>
            <p:nvPr/>
          </p:nvCxnSpPr>
          <p:spPr>
            <a:xfrm>
              <a:off x="2700540" y="711200"/>
              <a:ext cx="262467" cy="262467"/>
            </a:xfrm>
            <a:prstGeom prst="line">
              <a:avLst/>
            </a:prstGeom>
            <a:noFill/>
            <a:ln w="9525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9" name="直線接點 18">
              <a:extLst>
                <a:ext uri="{FF2B5EF4-FFF2-40B4-BE49-F238E27FC236}">
                  <a16:creationId xmlns:a16="http://schemas.microsoft.com/office/drawing/2014/main" id="{EE0F2C36-81FB-4FCE-B282-B072D63657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00540" y="711200"/>
              <a:ext cx="262467" cy="262467"/>
            </a:xfrm>
            <a:prstGeom prst="line">
              <a:avLst/>
            </a:prstGeom>
            <a:noFill/>
            <a:ln w="9525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ACFD9789-6DDE-4224-969E-D0C9D5041653}"/>
              </a:ext>
            </a:extLst>
          </p:cNvPr>
          <p:cNvGrpSpPr/>
          <p:nvPr/>
        </p:nvGrpSpPr>
        <p:grpSpPr>
          <a:xfrm>
            <a:off x="4392498" y="5227037"/>
            <a:ext cx="142997" cy="142997"/>
            <a:chOff x="2700540" y="711200"/>
            <a:chExt cx="262467" cy="262467"/>
          </a:xfrm>
        </p:grpSpPr>
        <p:cxnSp>
          <p:nvCxnSpPr>
            <p:cNvPr id="21" name="直線接點 20">
              <a:extLst>
                <a:ext uri="{FF2B5EF4-FFF2-40B4-BE49-F238E27FC236}">
                  <a16:creationId xmlns:a16="http://schemas.microsoft.com/office/drawing/2014/main" id="{567CC3E4-E8F4-4AAA-8E58-D4987C03DE01}"/>
                </a:ext>
              </a:extLst>
            </p:cNvPr>
            <p:cNvCxnSpPr>
              <a:cxnSpLocks/>
            </p:cNvCxnSpPr>
            <p:nvPr/>
          </p:nvCxnSpPr>
          <p:spPr>
            <a:xfrm>
              <a:off x="2700540" y="711200"/>
              <a:ext cx="262467" cy="262467"/>
            </a:xfrm>
            <a:prstGeom prst="line">
              <a:avLst/>
            </a:prstGeom>
            <a:noFill/>
            <a:ln w="9525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2" name="直線接點 21">
              <a:extLst>
                <a:ext uri="{FF2B5EF4-FFF2-40B4-BE49-F238E27FC236}">
                  <a16:creationId xmlns:a16="http://schemas.microsoft.com/office/drawing/2014/main" id="{A34635F0-8D11-47E5-A9F5-A2AAD76C52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00540" y="711200"/>
              <a:ext cx="262467" cy="262467"/>
            </a:xfrm>
            <a:prstGeom prst="line">
              <a:avLst/>
            </a:prstGeom>
            <a:noFill/>
            <a:ln w="9525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2" name="文字方塊 1">
            <a:extLst>
              <a:ext uri="{FF2B5EF4-FFF2-40B4-BE49-F238E27FC236}">
                <a16:creationId xmlns:a16="http://schemas.microsoft.com/office/drawing/2014/main" id="{9224A39A-8622-484F-8906-5E5B23758499}"/>
              </a:ext>
            </a:extLst>
          </p:cNvPr>
          <p:cNvSpPr txBox="1"/>
          <p:nvPr/>
        </p:nvSpPr>
        <p:spPr>
          <a:xfrm>
            <a:off x="361627" y="2677931"/>
            <a:ext cx="5884189" cy="3308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50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Tri-Band</a:t>
            </a:r>
            <a:r>
              <a:rPr lang="zh-TW" altLang="en-US" sz="150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zh-TW" sz="150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Wi-Fi Mesh AC2200 2.5GbE NAS and SD-WAN Router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E0A1BEA-76B8-4043-AA06-17E7DC7C10F7}"/>
              </a:ext>
            </a:extLst>
          </p:cNvPr>
          <p:cNvSpPr txBox="1"/>
          <p:nvPr/>
        </p:nvSpPr>
        <p:spPr>
          <a:xfrm>
            <a:off x="2843698" y="5483347"/>
            <a:ext cx="144005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IPQ4019</a:t>
            </a:r>
            <a:endParaRPr lang="zh-TW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0E80114-ECC0-4A06-B8BE-C627F78A17D6}"/>
              </a:ext>
            </a:extLst>
          </p:cNvPr>
          <p:cNvSpPr txBox="1"/>
          <p:nvPr/>
        </p:nvSpPr>
        <p:spPr>
          <a:xfrm>
            <a:off x="1655406" y="5635064"/>
            <a:ext cx="78961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J4125</a:t>
            </a:r>
            <a:endParaRPr lang="zh-TW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733D0EB-BFFF-4E71-B6C7-0E25444E4F95}"/>
              </a:ext>
            </a:extLst>
          </p:cNvPr>
          <p:cNvSpPr txBox="1"/>
          <p:nvPr/>
        </p:nvSpPr>
        <p:spPr>
          <a:xfrm>
            <a:off x="4283042" y="5491237"/>
            <a:ext cx="202632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4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QTS 4.5.2 + QuRouter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23" name="圖片 22" descr="一張含有 文字, 時鐘 的圖片&#10;&#10;自動產生的描述">
            <a:extLst>
              <a:ext uri="{FF2B5EF4-FFF2-40B4-BE49-F238E27FC236}">
                <a16:creationId xmlns:a16="http://schemas.microsoft.com/office/drawing/2014/main" id="{F7FB6CDE-3608-4F63-8588-539081FDC2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06"/>
          <a:stretch/>
        </p:blipFill>
        <p:spPr>
          <a:xfrm>
            <a:off x="710570" y="3565322"/>
            <a:ext cx="5087154" cy="442910"/>
          </a:xfrm>
          <a:prstGeom prst="rect">
            <a:avLst/>
          </a:prstGeom>
        </p:spPr>
      </p:pic>
      <p:pic>
        <p:nvPicPr>
          <p:cNvPr id="25" name="圖片 24" descr="一張含有 文字, 美工圖案 的圖片&#10;&#10;自動產生的描述">
            <a:extLst>
              <a:ext uri="{FF2B5EF4-FFF2-40B4-BE49-F238E27FC236}">
                <a16:creationId xmlns:a16="http://schemas.microsoft.com/office/drawing/2014/main" id="{2F2C6DD4-6185-4E77-9E53-3348F39A8A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62" y="1772393"/>
            <a:ext cx="5424015" cy="787270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5BCA6AF6-6B7B-4638-8804-CB9667B62E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64" y="5751776"/>
            <a:ext cx="974574" cy="145278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75B8E3AF-12E5-428F-AD2F-55375381864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996" y="6112296"/>
            <a:ext cx="723364" cy="145278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D20A2454-7042-4668-90A3-C368BCE4F0F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5" y="3234322"/>
            <a:ext cx="4402441" cy="35699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C2A2B57-75D1-4611-B728-7A725FD235F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97" y="4672960"/>
            <a:ext cx="946517" cy="1312332"/>
          </a:xfrm>
          <a:prstGeom prst="rect">
            <a:avLst/>
          </a:prstGeom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3A367E3B-0C9D-432E-AE9C-E237E25C106E}"/>
              </a:ext>
            </a:extLst>
          </p:cNvPr>
          <p:cNvSpPr txBox="1"/>
          <p:nvPr/>
        </p:nvSpPr>
        <p:spPr>
          <a:xfrm>
            <a:off x="318438" y="5911767"/>
            <a:ext cx="1440139" cy="4257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altLang="zh-TW" sz="1150">
                <a:solidFill>
                  <a:srgbClr val="BFE8F9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2 x 2.5" SATA SSD/HDD bay</a:t>
            </a:r>
            <a:endParaRPr lang="zh-TW" sz="1150">
              <a:solidFill>
                <a:srgbClr val="BFE8F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圖片 26" descr="一張含有 文字, 時鐘 的圖片&#10;&#10;自動產生的描述">
            <a:extLst>
              <a:ext uri="{FF2B5EF4-FFF2-40B4-BE49-F238E27FC236}">
                <a16:creationId xmlns:a16="http://schemas.microsoft.com/office/drawing/2014/main" id="{284A378D-C51C-475A-A9A3-81BE1073E86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06"/>
          <a:stretch/>
        </p:blipFill>
        <p:spPr>
          <a:xfrm>
            <a:off x="711219" y="3970148"/>
            <a:ext cx="5087154" cy="44291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C14CE301-2A06-45F6-AE71-4A7A35CACEC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443" y="4934262"/>
            <a:ext cx="674998" cy="674998"/>
          </a:xfrm>
          <a:prstGeom prst="rect">
            <a:avLst/>
          </a:prstGeom>
          <a:effectLst>
            <a:outerShdw blurRad="292100" dist="228600" dir="4080000" algn="t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7102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F347B8C9-6B96-4FA7-829E-2EC145E04544}"/>
              </a:ext>
            </a:extLst>
          </p:cNvPr>
          <p:cNvSpPr/>
          <p:nvPr/>
        </p:nvSpPr>
        <p:spPr>
          <a:xfrm>
            <a:off x="7554963" y="2720598"/>
            <a:ext cx="2420505" cy="3601872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1BB9C89F-7BB1-4015-87AA-B414DB3C6D99}"/>
              </a:ext>
            </a:extLst>
          </p:cNvPr>
          <p:cNvSpPr/>
          <p:nvPr/>
        </p:nvSpPr>
        <p:spPr>
          <a:xfrm>
            <a:off x="7479708" y="3127414"/>
            <a:ext cx="2005730" cy="2708095"/>
          </a:xfrm>
          <a:prstGeom prst="roundRect">
            <a:avLst>
              <a:gd name="adj" fmla="val 79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1131" y="304330"/>
            <a:ext cx="11133570" cy="1320800"/>
          </a:xfrm>
        </p:spPr>
        <p:txBody>
          <a:bodyPr>
            <a:normAutofit/>
          </a:bodyPr>
          <a:lstStyle/>
          <a:p>
            <a:r>
              <a:rPr lang="en-US" altLang="zh-TW" sz="4200" err="1">
                <a:latin typeface="Arial"/>
                <a:ea typeface="+mj-lt"/>
                <a:cs typeface="Arial"/>
              </a:rPr>
              <a:t>QuRouter</a:t>
            </a:r>
            <a:r>
              <a:rPr lang="en-US" altLang="zh-TW" sz="4200">
                <a:latin typeface="Arial"/>
                <a:ea typeface="+mj-lt"/>
                <a:cs typeface="Arial"/>
              </a:rPr>
              <a:t> </a:t>
            </a:r>
            <a:r>
              <a:rPr lang="zh-TW" altLang="en-US" sz="4200">
                <a:ea typeface="+mj-lt"/>
                <a:cs typeface="+mj-lt"/>
              </a:rPr>
              <a:t>讓</a:t>
            </a:r>
            <a:r>
              <a:rPr lang="zh-TW" altLang="en-US" sz="4200">
                <a:ea typeface="微軟正黑體"/>
              </a:rPr>
              <a:t>設定簡單方便，</a:t>
            </a:r>
            <a:r>
              <a:rPr lang="en-US" altLang="zh-TW" sz="4200">
                <a:latin typeface="Arial"/>
                <a:ea typeface="+mj-lt"/>
                <a:cs typeface="Arial"/>
              </a:rPr>
              <a:t> </a:t>
            </a:r>
            <a:r>
              <a:rPr lang="zh-TW" sz="4200">
                <a:ea typeface="微軟正黑體"/>
              </a:rPr>
              <a:t>輕鬆安裝啟用</a:t>
            </a:r>
            <a:endParaRPr lang="en-US" altLang="zh-TW" sz="4200">
              <a:ea typeface="+mj-lt"/>
              <a:cs typeface="+mj-lt"/>
            </a:endParaRPr>
          </a:p>
          <a:p>
            <a:endParaRPr lang="zh-TW" altLang="en-US" sz="4200">
              <a:ea typeface="微軟正黑體"/>
            </a:endParaRPr>
          </a:p>
        </p:txBody>
      </p:sp>
      <p:sp>
        <p:nvSpPr>
          <p:cNvPr id="8" name="內容版面配置區 4">
            <a:extLst>
              <a:ext uri="{FF2B5EF4-FFF2-40B4-BE49-F238E27FC236}">
                <a16:creationId xmlns:a16="http://schemas.microsoft.com/office/drawing/2014/main" id="{D64DF9E3-661A-4849-B575-09774782C4A6}"/>
              </a:ext>
            </a:extLst>
          </p:cNvPr>
          <p:cNvSpPr txBox="1">
            <a:spLocks/>
          </p:cNvSpPr>
          <p:nvPr/>
        </p:nvSpPr>
        <p:spPr>
          <a:xfrm>
            <a:off x="843255" y="1631490"/>
            <a:ext cx="11295474" cy="54757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altLang="zh-TW" sz="27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Android/iOS APP</a:t>
            </a:r>
            <a:r>
              <a:rPr lang="zh-TW" sz="27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70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QuRouter</a:t>
            </a:r>
            <a:r>
              <a:rPr lang="en-US" altLang="zh-TW" sz="2700" err="1">
                <a:latin typeface="Arial"/>
                <a:ea typeface="微軟正黑體"/>
                <a:cs typeface="Arial"/>
              </a:rPr>
              <a:t>透過</a:t>
            </a:r>
            <a:r>
              <a:rPr lang="zh-TW" sz="2700">
                <a:latin typeface="Microsoft JhengHei"/>
                <a:ea typeface="Microsoft JhengHei"/>
                <a:cs typeface="+mn-lt"/>
              </a:rPr>
              <a:t>藍牙/無線</a:t>
            </a:r>
            <a:r>
              <a:rPr lang="zh-TW" altLang="en-US" sz="2700">
                <a:latin typeface="Microsoft JhengHei"/>
                <a:ea typeface="Microsoft JhengHei"/>
                <a:cs typeface="+mn-lt"/>
              </a:rPr>
              <a:t>快速設定網路，及管理QuRouter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C84D125A-8253-499F-B043-555CD08664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06" b="71036"/>
          <a:stretch/>
        </p:blipFill>
        <p:spPr>
          <a:xfrm>
            <a:off x="5990456" y="3100191"/>
            <a:ext cx="1425143" cy="1398205"/>
          </a:xfrm>
          <a:prstGeom prst="rect">
            <a:avLst/>
          </a:prstGeom>
        </p:spPr>
      </p:pic>
      <p:sp>
        <p:nvSpPr>
          <p:cNvPr id="9" name="矩形: 圓角 8">
            <a:extLst>
              <a:ext uri="{FF2B5EF4-FFF2-40B4-BE49-F238E27FC236}">
                <a16:creationId xmlns:a16="http://schemas.microsoft.com/office/drawing/2014/main" id="{2A281BB7-BBD1-478D-8E5C-93B200041F77}"/>
              </a:ext>
            </a:extLst>
          </p:cNvPr>
          <p:cNvSpPr/>
          <p:nvPr/>
        </p:nvSpPr>
        <p:spPr>
          <a:xfrm>
            <a:off x="10205105" y="3616194"/>
            <a:ext cx="1325796" cy="755633"/>
          </a:xfrm>
          <a:prstGeom prst="roundRect">
            <a:avLst>
              <a:gd name="adj" fmla="val 73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F7F3503-0F14-4672-89A5-D8D525BA7E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94"/>
          <a:stretch/>
        </p:blipFill>
        <p:spPr>
          <a:xfrm>
            <a:off x="6632651" y="2987088"/>
            <a:ext cx="4898250" cy="3528941"/>
          </a:xfrm>
          <a:prstGeom prst="rect">
            <a:avLst/>
          </a:prstGeom>
        </p:spPr>
      </p:pic>
      <p:sp>
        <p:nvSpPr>
          <p:cNvPr id="18" name="Google Shape;1039;p16">
            <a:extLst>
              <a:ext uri="{FF2B5EF4-FFF2-40B4-BE49-F238E27FC236}">
                <a16:creationId xmlns:a16="http://schemas.microsoft.com/office/drawing/2014/main" id="{F30A41F8-C6BB-47E1-8E9A-436C2F844C0C}"/>
              </a:ext>
            </a:extLst>
          </p:cNvPr>
          <p:cNvSpPr/>
          <p:nvPr/>
        </p:nvSpPr>
        <p:spPr>
          <a:xfrm>
            <a:off x="486834" y="1777851"/>
            <a:ext cx="288596" cy="286213"/>
          </a:xfrm>
          <a:prstGeom prst="roundRect">
            <a:avLst>
              <a:gd name="adj" fmla="val 6467"/>
            </a:avLst>
          </a:prstGeom>
          <a:gradFill>
            <a:gsLst>
              <a:gs pos="0">
                <a:srgbClr val="4274B9"/>
              </a:gs>
              <a:gs pos="100000">
                <a:srgbClr val="203676"/>
              </a:gs>
            </a:gsLst>
            <a:lin ang="5400000" scaled="1"/>
          </a:gradFill>
          <a:ln w="12700" cap="flat" cmpd="sng">
            <a:solidFill>
              <a:srgbClr val="F5F7FC"/>
            </a:solidFill>
            <a:prstDash val="solid"/>
            <a:round/>
            <a:headEnd type="none" w="sm" len="sm"/>
            <a:tailEnd type="none" w="sm" len="sm"/>
          </a:ln>
          <a:effectLst>
            <a:outerShdw blurRad="177800" dist="63500" dir="3420000" sx="28000" sy="28000" algn="tr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039;p16">
            <a:extLst>
              <a:ext uri="{FF2B5EF4-FFF2-40B4-BE49-F238E27FC236}">
                <a16:creationId xmlns:a16="http://schemas.microsoft.com/office/drawing/2014/main" id="{DD907CC5-E2E7-48CE-AFF8-DAC5F1B06D4B}"/>
              </a:ext>
            </a:extLst>
          </p:cNvPr>
          <p:cNvSpPr/>
          <p:nvPr/>
        </p:nvSpPr>
        <p:spPr>
          <a:xfrm>
            <a:off x="486834" y="2336596"/>
            <a:ext cx="288596" cy="286213"/>
          </a:xfrm>
          <a:prstGeom prst="roundRect">
            <a:avLst>
              <a:gd name="adj" fmla="val 6467"/>
            </a:avLst>
          </a:prstGeom>
          <a:gradFill>
            <a:gsLst>
              <a:gs pos="0">
                <a:srgbClr val="4274B9"/>
              </a:gs>
              <a:gs pos="100000">
                <a:srgbClr val="203676"/>
              </a:gs>
            </a:gsLst>
            <a:lin ang="5400000" scaled="1"/>
          </a:gradFill>
          <a:ln w="12700" cap="flat" cmpd="sng">
            <a:solidFill>
              <a:srgbClr val="F5F7FC"/>
            </a:solidFill>
            <a:prstDash val="solid"/>
            <a:round/>
            <a:headEnd type="none" w="sm" len="sm"/>
            <a:tailEnd type="none" w="sm" len="sm"/>
          </a:ln>
          <a:effectLst>
            <a:outerShdw blurRad="177800" dist="63500" dir="3420000" sx="28000" sy="28000" algn="tr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內容版面配置區 3" descr="一張含有 文字, 電子用品, 螢幕擷取畫面 的圖片&#10;&#10;自動產生的描述">
            <a:extLst>
              <a:ext uri="{FF2B5EF4-FFF2-40B4-BE49-F238E27FC236}">
                <a16:creationId xmlns:a16="http://schemas.microsoft.com/office/drawing/2014/main" id="{D4239739-AAAA-4B91-8121-2534EFB391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59" y="3125959"/>
            <a:ext cx="1503808" cy="3311116"/>
          </a:xfrm>
          <a:ln w="25400">
            <a:gradFill>
              <a:gsLst>
                <a:gs pos="0">
                  <a:srgbClr val="01F3FF"/>
                </a:gs>
                <a:gs pos="100000">
                  <a:srgbClr val="04DD96">
                    <a:alpha val="0"/>
                  </a:srgbClr>
                </a:gs>
              </a:gsLst>
              <a:lin ang="5400000" scaled="1"/>
            </a:gradFill>
          </a:ln>
          <a:effectLst>
            <a:outerShdw blurRad="342900" dist="177800" dir="36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1DED6FA-776C-4D10-982F-85B4811743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884" y="3125960"/>
            <a:ext cx="1503808" cy="3310006"/>
          </a:xfrm>
          <a:prstGeom prst="rect">
            <a:avLst/>
          </a:prstGeom>
          <a:ln w="25400">
            <a:gradFill>
              <a:gsLst>
                <a:gs pos="0">
                  <a:srgbClr val="01F3FF"/>
                </a:gs>
                <a:gs pos="100000">
                  <a:srgbClr val="04DD96">
                    <a:alpha val="0"/>
                  </a:srgbClr>
                </a:gs>
              </a:gsLst>
              <a:lin ang="5400000" scaled="1"/>
            </a:gradFill>
          </a:ln>
          <a:effectLst>
            <a:outerShdw blurRad="342900" dist="177800" dir="36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0" name="圖片 9" descr="一張含有 文字, 電子用品 的圖片&#10;&#10;自動產生的描述">
            <a:extLst>
              <a:ext uri="{FF2B5EF4-FFF2-40B4-BE49-F238E27FC236}">
                <a16:creationId xmlns:a16="http://schemas.microsoft.com/office/drawing/2014/main" id="{11A92DBC-59E7-4A18-A4C1-EB30B41E76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214" y="3125960"/>
            <a:ext cx="1503807" cy="3310006"/>
          </a:xfrm>
          <a:prstGeom prst="rect">
            <a:avLst/>
          </a:prstGeom>
          <a:ln w="25400">
            <a:gradFill>
              <a:gsLst>
                <a:gs pos="0">
                  <a:srgbClr val="01F3FF"/>
                </a:gs>
                <a:gs pos="100000">
                  <a:srgbClr val="04DD96">
                    <a:alpha val="0"/>
                  </a:srgbClr>
                </a:gs>
              </a:gsLst>
              <a:lin ang="5400000" scaled="1"/>
            </a:gradFill>
          </a:ln>
          <a:effectLst>
            <a:outerShdw blurRad="342900" dist="177800" dir="36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23D7A0D8-7604-4A99-BFFD-ACF5184EC0A6}"/>
              </a:ext>
            </a:extLst>
          </p:cNvPr>
          <p:cNvSpPr txBox="1"/>
          <p:nvPr/>
        </p:nvSpPr>
        <p:spPr>
          <a:xfrm>
            <a:off x="817854" y="2258459"/>
            <a:ext cx="9359589" cy="4770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5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lt"/>
                <a:cs typeface="Arial"/>
              </a:rPr>
              <a:t>只需透過</a:t>
            </a:r>
            <a:r>
              <a:rPr lang="en-US" altLang="zh-TW" sz="25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lt"/>
                <a:cs typeface="Arial"/>
              </a:rPr>
              <a:t>QNAP</a:t>
            </a:r>
            <a:r>
              <a:rPr lang="zh-TW" altLang="en-US" sz="25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altLang="zh-TW" sz="25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lt"/>
                <a:cs typeface="Arial"/>
              </a:rPr>
              <a:t>ID</a:t>
            </a:r>
            <a:r>
              <a:rPr lang="zh-TW" altLang="en-US" sz="25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lt"/>
                <a:cs typeface="Arial"/>
              </a:rPr>
              <a:t>登入就可操作</a:t>
            </a:r>
            <a:r>
              <a:rPr lang="zh-TW" altLang="en-US" sz="2500">
                <a:ea typeface="+mn-lt"/>
                <a:cs typeface="+mn-lt"/>
              </a:rPr>
              <a:t>圖型化介面的</a:t>
            </a:r>
            <a:r>
              <a:rPr lang="en-US" altLang="zh-TW" sz="250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lt"/>
                <a:cs typeface="Arial"/>
              </a:rPr>
              <a:t>QuRouter</a:t>
            </a:r>
            <a:r>
              <a:rPr lang="zh-TW" altLang="en-US" sz="25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altLang="zh-TW" sz="25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lt"/>
                <a:cs typeface="Arial"/>
              </a:rPr>
              <a:t>APP</a:t>
            </a:r>
            <a:endParaRPr lang="zh-TW" altLang="en-US" sz="250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2949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1434" y="300172"/>
            <a:ext cx="8596668" cy="1320800"/>
          </a:xfrm>
        </p:spPr>
        <p:txBody>
          <a:bodyPr>
            <a:normAutofit/>
          </a:bodyPr>
          <a:lstStyle/>
          <a:p>
            <a:r>
              <a:rPr lang="zh-TW" altLang="en-US" sz="4300">
                <a:solidFill>
                  <a:schemeClr val="tx1"/>
                </a:solidFill>
              </a:rPr>
              <a:t>多雲管理</a:t>
            </a: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9A58604C-5A01-44E4-8D40-871CE5DC02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53483" y="2814515"/>
            <a:ext cx="1244985" cy="561464"/>
          </a:xfrm>
          <a:prstGeom prst="rect">
            <a:avLst/>
          </a:prstGeom>
          <a:effectLst>
            <a:outerShdw blurRad="342900" dist="177800" dir="36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129678AF-286A-454C-A672-DA1C72FE15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770" y="2306048"/>
            <a:ext cx="2372683" cy="3289688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87F75830-161E-497A-B389-3E301E0346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03652" y="1713344"/>
            <a:ext cx="3411592" cy="3992921"/>
          </a:xfrm>
          <a:prstGeom prst="rect">
            <a:avLst/>
          </a:prstGeom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38F12C2B-A8D5-4677-BBE8-50F9967849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24550" y="1713344"/>
            <a:ext cx="3411592" cy="3992921"/>
          </a:xfrm>
          <a:prstGeom prst="rect">
            <a:avLst/>
          </a:prstGeom>
        </p:spPr>
      </p:pic>
      <p:sp>
        <p:nvSpPr>
          <p:cNvPr id="14" name="Google Shape;200;p25">
            <a:extLst>
              <a:ext uri="{FF2B5EF4-FFF2-40B4-BE49-F238E27FC236}">
                <a16:creationId xmlns:a16="http://schemas.microsoft.com/office/drawing/2014/main" id="{44C87D78-A1BC-400B-A73C-A6ADA2AC190E}"/>
              </a:ext>
            </a:extLst>
          </p:cNvPr>
          <p:cNvSpPr txBox="1">
            <a:spLocks/>
          </p:cNvSpPr>
          <p:nvPr/>
        </p:nvSpPr>
        <p:spPr>
          <a:xfrm>
            <a:off x="480090" y="2264888"/>
            <a:ext cx="4014973" cy="31273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indent="0" algn="l" defTabSz="609585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l" defTabSz="609585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609585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609585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609585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-228600" algn="l" defTabSz="609585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-228600" algn="l" defTabSz="609585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-228600" algn="l" defTabSz="609585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-228600" algn="l" defTabSz="609585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5900" indent="-215900">
              <a:lnSpc>
                <a:spcPts val="2700"/>
              </a:lnSpc>
            </a:pPr>
            <a:r>
              <a:rPr lang="en-US" altLang="zh-TW" sz="2800" err="1">
                <a:latin typeface="微軟正黑體"/>
                <a:ea typeface="微軟正黑體"/>
                <a:cs typeface="Calibri"/>
              </a:rPr>
              <a:t>支援</a:t>
            </a:r>
            <a:r>
              <a:rPr lang="zh-TW" altLang="en-US" sz="2800">
                <a:latin typeface="微軟正黑體"/>
                <a:ea typeface="微軟正黑體"/>
                <a:cs typeface="Calibri"/>
              </a:rPr>
              <a:t> </a:t>
            </a:r>
            <a:r>
              <a:rPr lang="en-US" altLang="zh-TW" sz="4000" b="1">
                <a:solidFill>
                  <a:srgbClr val="0562A7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22</a:t>
            </a:r>
            <a:r>
              <a:rPr lang="zh-TW" altLang="en-US" sz="4000">
                <a:solidFill>
                  <a:srgbClr val="077ED7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zh-TW" altLang="en-US" sz="2800">
                <a:latin typeface="微軟正黑體"/>
                <a:ea typeface="微軟正黑體"/>
                <a:cs typeface="Calibri"/>
              </a:rPr>
              <a:t>家公有</a:t>
            </a:r>
            <a:r>
              <a:rPr lang="en-US" altLang="zh-TW" sz="2800" err="1">
                <a:latin typeface="微軟正黑體"/>
                <a:ea typeface="微軟正黑體"/>
                <a:cs typeface="Calibri"/>
              </a:rPr>
              <a:t>雲服務</a:t>
            </a:r>
            <a:endParaRPr lang="en-US" altLang="zh-TW" sz="2800">
              <a:latin typeface="微軟正黑體"/>
              <a:ea typeface="微軟正黑體"/>
              <a:cs typeface="Calibri"/>
            </a:endParaRPr>
          </a:p>
          <a:p>
            <a:pPr marL="215900" indent="-215900">
              <a:lnSpc>
                <a:spcPts val="2700"/>
              </a:lnSpc>
            </a:pPr>
            <a:r>
              <a:rPr lang="en-US" altLang="zh-TW" sz="2000">
                <a:latin typeface="微軟正黑體"/>
                <a:ea typeface="微軟正黑體"/>
                <a:cs typeface="Calibri"/>
              </a:rPr>
              <a:t>  (</a:t>
            </a:r>
            <a:r>
              <a:rPr lang="en-US" altLang="zh-TW" sz="2000" err="1">
                <a:latin typeface="微軟正黑體"/>
                <a:ea typeface="微軟正黑體"/>
                <a:cs typeface="Calibri"/>
              </a:rPr>
              <a:t>持續增加</a:t>
            </a:r>
            <a:r>
              <a:rPr lang="zh-TW" altLang="en-US" sz="2000">
                <a:latin typeface="微軟正黑體"/>
                <a:ea typeface="微軟正黑體"/>
                <a:cs typeface="Calibri"/>
              </a:rPr>
              <a:t>中</a:t>
            </a:r>
            <a:r>
              <a:rPr lang="en-US" altLang="zh-TW" sz="2000">
                <a:latin typeface="微軟正黑體"/>
                <a:ea typeface="微軟正黑體"/>
                <a:cs typeface="Calibri"/>
              </a:rPr>
              <a:t>...)</a:t>
            </a:r>
            <a:endParaRPr lang="en-US" altLang="zh-TW" sz="200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5CF11F62-F47D-4435-8C6A-CC8E0F1CE9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202" y="3840830"/>
            <a:ext cx="1029051" cy="723884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4875CFA5-928D-4A4C-839E-FA4799B462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260" y="3106433"/>
            <a:ext cx="1029051" cy="723884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B94F2306-EBED-40CF-9175-4FFF7AE5E6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955" y="2370660"/>
            <a:ext cx="1029051" cy="723884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8BA9538D-A9A7-46FD-8A31-13AA6B67C7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097" y="3097817"/>
            <a:ext cx="1029051" cy="723884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9869743E-E374-4B26-A9F8-0B99258DDC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709" y="2354406"/>
            <a:ext cx="1029051" cy="723884"/>
          </a:xfrm>
          <a:prstGeom prst="rect">
            <a:avLst/>
          </a:prstGeom>
        </p:spPr>
      </p:pic>
      <p:pic>
        <p:nvPicPr>
          <p:cNvPr id="20" name="圖片 19" descr="一張含有 文字, 撞球, 美工圖案 的圖片&#10;&#10;自動產生的描述">
            <a:extLst>
              <a:ext uri="{FF2B5EF4-FFF2-40B4-BE49-F238E27FC236}">
                <a16:creationId xmlns:a16="http://schemas.microsoft.com/office/drawing/2014/main" id="{349B5CE8-D3DE-4D8C-B4B6-100AE0DDD82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194" y="2382102"/>
            <a:ext cx="1029051" cy="723884"/>
          </a:xfrm>
          <a:prstGeom prst="rect">
            <a:avLst/>
          </a:prstGeom>
        </p:spPr>
      </p:pic>
      <p:pic>
        <p:nvPicPr>
          <p:cNvPr id="21" name="圖片 20" descr="一張含有 文字, 美工圖案 的圖片&#10;&#10;自動產生的描述">
            <a:extLst>
              <a:ext uri="{FF2B5EF4-FFF2-40B4-BE49-F238E27FC236}">
                <a16:creationId xmlns:a16="http://schemas.microsoft.com/office/drawing/2014/main" id="{7BDEE384-FC17-4D2E-8BBE-C9A02BDD4E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189" y="2350305"/>
            <a:ext cx="1029051" cy="723884"/>
          </a:xfrm>
          <a:prstGeom prst="rect">
            <a:avLst/>
          </a:prstGeom>
        </p:spPr>
      </p:pic>
      <p:pic>
        <p:nvPicPr>
          <p:cNvPr id="22" name="圖片 21" descr="一張含有 美工圖案 的圖片&#10;&#10;自動產生的描述">
            <a:extLst>
              <a:ext uri="{FF2B5EF4-FFF2-40B4-BE49-F238E27FC236}">
                <a16:creationId xmlns:a16="http://schemas.microsoft.com/office/drawing/2014/main" id="{B19E8A3D-D046-43A3-AD5D-3AABA6F974F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575" y="3113594"/>
            <a:ext cx="1029051" cy="723884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566299D7-8F1D-48D4-A015-0434B7E7549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563" y="2376061"/>
            <a:ext cx="1029051" cy="723884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A2D60A56-BFD0-4B94-83EF-0CD19902977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098" y="4607075"/>
            <a:ext cx="1029051" cy="723884"/>
          </a:xfrm>
          <a:prstGeom prst="rect">
            <a:avLst/>
          </a:prstGeom>
        </p:spPr>
      </p:pic>
      <p:pic>
        <p:nvPicPr>
          <p:cNvPr id="25" name="圖片 24" descr="一張含有 文字, 撞球, 運動, 桌 的圖片&#10;&#10;自動產生的描述">
            <a:extLst>
              <a:ext uri="{FF2B5EF4-FFF2-40B4-BE49-F238E27FC236}">
                <a16:creationId xmlns:a16="http://schemas.microsoft.com/office/drawing/2014/main" id="{63DB7569-5440-4DE3-85FC-FDB56A1F74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104" y="3119444"/>
            <a:ext cx="1029051" cy="723884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2D4166D9-9CAA-410A-B207-5AD905856FD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817" y="2342753"/>
            <a:ext cx="1029051" cy="723884"/>
          </a:xfrm>
          <a:prstGeom prst="rect">
            <a:avLst/>
          </a:prstGeom>
        </p:spPr>
      </p:pic>
      <p:pic>
        <p:nvPicPr>
          <p:cNvPr id="27" name="圖片 26" descr="一張含有 文字, 美工圖案 的圖片&#10;&#10;自動產生的描述">
            <a:extLst>
              <a:ext uri="{FF2B5EF4-FFF2-40B4-BE49-F238E27FC236}">
                <a16:creationId xmlns:a16="http://schemas.microsoft.com/office/drawing/2014/main" id="{1FEF9A07-CF79-45C4-9A40-C4F087B3586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891" y="3842821"/>
            <a:ext cx="1029051" cy="723884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BCD1E3E6-4F03-42A2-A0A9-0804FAD85E1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282" y="2341463"/>
            <a:ext cx="1029051" cy="723884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4B0DA6E7-5C66-4851-B3C4-93BB59AC583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473" y="3828396"/>
            <a:ext cx="1029051" cy="723884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A0DC50EB-2A29-467F-8EB5-669E09BE0FB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353" y="3111652"/>
            <a:ext cx="1029051" cy="723884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9AA88E2F-FBC2-45ED-B547-486BBD73B28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421" y="3853427"/>
            <a:ext cx="1029051" cy="723884"/>
          </a:xfrm>
          <a:prstGeom prst="rect">
            <a:avLst/>
          </a:prstGeom>
        </p:spPr>
      </p:pic>
      <p:pic>
        <p:nvPicPr>
          <p:cNvPr id="32" name="圖片 31" descr="一張含有 文字, 美工圖案 的圖片&#10;&#10;自動產生的描述">
            <a:extLst>
              <a:ext uri="{FF2B5EF4-FFF2-40B4-BE49-F238E27FC236}">
                <a16:creationId xmlns:a16="http://schemas.microsoft.com/office/drawing/2014/main" id="{999785AA-61D8-4FC6-B8CB-3CC94644B63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437" y="4578267"/>
            <a:ext cx="1029051" cy="723884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7887316A-C243-41BC-9A01-09C2FA49E93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547" y="3089032"/>
            <a:ext cx="1029051" cy="723884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E4E9F102-4AC9-492E-99CE-91B7F8F26D0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197" y="4620913"/>
            <a:ext cx="1029051" cy="723884"/>
          </a:xfrm>
          <a:prstGeom prst="rect">
            <a:avLst/>
          </a:prstGeom>
        </p:spPr>
      </p:pic>
      <p:pic>
        <p:nvPicPr>
          <p:cNvPr id="36" name="圖片 35" descr="一張含有 文字, 美工圖案 的圖片&#10;&#10;自動產生的描述">
            <a:extLst>
              <a:ext uri="{FF2B5EF4-FFF2-40B4-BE49-F238E27FC236}">
                <a16:creationId xmlns:a16="http://schemas.microsoft.com/office/drawing/2014/main" id="{7E4C592F-0E12-466C-950E-BBEE7DCEB50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818" y="4612668"/>
            <a:ext cx="1029051" cy="723884"/>
          </a:xfrm>
          <a:prstGeom prst="rect">
            <a:avLst/>
          </a:prstGeom>
        </p:spPr>
      </p:pic>
      <p:pic>
        <p:nvPicPr>
          <p:cNvPr id="37" name="圖片 36" descr="一張含有 文字, 美工圖案 的圖片&#10;&#10;自動產生的描述">
            <a:extLst>
              <a:ext uri="{FF2B5EF4-FFF2-40B4-BE49-F238E27FC236}">
                <a16:creationId xmlns:a16="http://schemas.microsoft.com/office/drawing/2014/main" id="{1A5F4992-2CA8-4CEE-B5F0-26128327E66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161" y="3108510"/>
            <a:ext cx="1029051" cy="723884"/>
          </a:xfrm>
          <a:prstGeom prst="rect">
            <a:avLst/>
          </a:prstGeom>
        </p:spPr>
      </p:pic>
      <p:pic>
        <p:nvPicPr>
          <p:cNvPr id="38" name="圖片 37" descr="一張含有 文字, 美工圖案 的圖片&#10;&#10;自動產生的描述">
            <a:extLst>
              <a:ext uri="{FF2B5EF4-FFF2-40B4-BE49-F238E27FC236}">
                <a16:creationId xmlns:a16="http://schemas.microsoft.com/office/drawing/2014/main" id="{B8A1841D-9C42-4B49-9166-D5DA0789502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137" y="3835536"/>
            <a:ext cx="1029051" cy="723884"/>
          </a:xfrm>
          <a:prstGeom prst="rect">
            <a:avLst/>
          </a:prstGeom>
        </p:spPr>
      </p:pic>
      <p:sp>
        <p:nvSpPr>
          <p:cNvPr id="39" name="Google Shape;1090;gc428d55399_0_236">
            <a:extLst>
              <a:ext uri="{FF2B5EF4-FFF2-40B4-BE49-F238E27FC236}">
                <a16:creationId xmlns:a16="http://schemas.microsoft.com/office/drawing/2014/main" id="{55A78B60-2418-48F5-844A-15F7A2A14F8F}"/>
              </a:ext>
            </a:extLst>
          </p:cNvPr>
          <p:cNvSpPr/>
          <p:nvPr/>
        </p:nvSpPr>
        <p:spPr>
          <a:xfrm>
            <a:off x="5213619" y="1829195"/>
            <a:ext cx="2616081" cy="259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200" i="0" u="none" strike="noStrike" cap="none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Cloud File Storage</a:t>
            </a:r>
            <a:endParaRPr sz="2200" i="0" u="none" strike="noStrike" cap="none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40" name="Google Shape;1091;gc428d55399_0_236">
            <a:extLst>
              <a:ext uri="{FF2B5EF4-FFF2-40B4-BE49-F238E27FC236}">
                <a16:creationId xmlns:a16="http://schemas.microsoft.com/office/drawing/2014/main" id="{35430D9A-7DD6-4E4E-9BF9-324119197BDE}"/>
              </a:ext>
            </a:extLst>
          </p:cNvPr>
          <p:cNvSpPr/>
          <p:nvPr/>
        </p:nvSpPr>
        <p:spPr>
          <a:xfrm>
            <a:off x="8584103" y="1821171"/>
            <a:ext cx="3290745" cy="43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200" i="0" u="none" strike="noStrike" cap="none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Cloud Object Storage</a:t>
            </a:r>
            <a:endParaRPr sz="2200" i="0" u="none" strike="noStrike" cap="none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41" name="Google Shape;200;p25">
            <a:extLst>
              <a:ext uri="{FF2B5EF4-FFF2-40B4-BE49-F238E27FC236}">
                <a16:creationId xmlns:a16="http://schemas.microsoft.com/office/drawing/2014/main" id="{1F48DBCE-E7F0-436E-97BD-F7FE8EADE5E4}"/>
              </a:ext>
            </a:extLst>
          </p:cNvPr>
          <p:cNvSpPr txBox="1">
            <a:spLocks/>
          </p:cNvSpPr>
          <p:nvPr/>
        </p:nvSpPr>
        <p:spPr>
          <a:xfrm>
            <a:off x="518702" y="3597651"/>
            <a:ext cx="4014973" cy="31273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1463" indent="-271463">
              <a:lnSpc>
                <a:spcPts val="3600"/>
              </a:lnSpc>
              <a:spcBef>
                <a:spcPts val="14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altLang="zh-TW" sz="2700" err="1">
                <a:latin typeface="微軟正黑體"/>
                <a:ea typeface="微軟正黑體"/>
                <a:cs typeface="Calibri"/>
              </a:rPr>
              <a:t>不分雲端服務類型同時支援備</a:t>
            </a:r>
            <a:r>
              <a:rPr lang="en-US" sz="2700" err="1">
                <a:latin typeface="微軟正黑體"/>
                <a:ea typeface="微軟正黑體"/>
                <a:cs typeface="Calibri"/>
              </a:rPr>
              <a:t>份</a:t>
            </a:r>
            <a:r>
              <a:rPr lang="en-US" altLang="zh-TW" sz="2700" err="1">
                <a:latin typeface="微軟正黑體"/>
                <a:ea typeface="微軟正黑體"/>
                <a:cs typeface="Calibri"/>
              </a:rPr>
              <a:t>及同步功能</a:t>
            </a:r>
            <a:endParaRPr lang="en-US" altLang="zh-TW" sz="2700">
              <a:latin typeface="微軟正黑體"/>
              <a:ea typeface="微軟正黑體"/>
              <a:cs typeface="Calibri"/>
            </a:endParaRPr>
          </a:p>
          <a:p>
            <a:pPr marL="271463" indent="-271463">
              <a:lnSpc>
                <a:spcPts val="3600"/>
              </a:lnSpc>
              <a:spcBef>
                <a:spcPts val="14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altLang="zh-TW" sz="2700" err="1">
                <a:latin typeface="微軟正黑體"/>
                <a:ea typeface="微軟正黑體"/>
                <a:cs typeface="Calibri"/>
              </a:rPr>
              <a:t>支援多版本備份</a:t>
            </a:r>
            <a:endParaRPr lang="en-US" altLang="zh-TW" sz="2700">
              <a:latin typeface="微軟正黑體"/>
              <a:ea typeface="微軟正黑體"/>
              <a:cs typeface="Calibri"/>
            </a:endParaRPr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id="{C316A2E1-C2B3-44B7-8F33-A95711771C3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958" y="4588346"/>
            <a:ext cx="1014724" cy="713805"/>
          </a:xfrm>
          <a:prstGeom prst="rect">
            <a:avLst/>
          </a:prstGeom>
        </p:spPr>
      </p:pic>
      <p:sp>
        <p:nvSpPr>
          <p:cNvPr id="9" name="矩形: 圓角 8">
            <a:extLst>
              <a:ext uri="{FF2B5EF4-FFF2-40B4-BE49-F238E27FC236}">
                <a16:creationId xmlns:a16="http://schemas.microsoft.com/office/drawing/2014/main" id="{1160645F-3CDE-4D58-8FE2-819503E73B09}"/>
              </a:ext>
            </a:extLst>
          </p:cNvPr>
          <p:cNvSpPr/>
          <p:nvPr/>
        </p:nvSpPr>
        <p:spPr>
          <a:xfrm>
            <a:off x="7694059" y="4387750"/>
            <a:ext cx="1879009" cy="2733415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63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A3B9C0FF-27DF-4284-892F-87F57C444852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0468" y="4624334"/>
            <a:ext cx="1362403" cy="2013528"/>
          </a:xfrm>
          <a:prstGeom prst="rect">
            <a:avLst/>
          </a:prstGeom>
          <a:effectLst>
            <a:outerShdw blurRad="254000" dist="76200" dir="5400000" algn="t" rotWithShape="0">
              <a:prstClr val="black">
                <a:alpha val="42000"/>
              </a:prstClr>
            </a:outerShdw>
          </a:effectLst>
        </p:spPr>
      </p:pic>
      <p:pic>
        <p:nvPicPr>
          <p:cNvPr id="5" name="圖片 4" descr="一張含有 文字, 螢幕擷取畫面 的圖片&#10;&#10;自動產生的描述">
            <a:extLst>
              <a:ext uri="{FF2B5EF4-FFF2-40B4-BE49-F238E27FC236}">
                <a16:creationId xmlns:a16="http://schemas.microsoft.com/office/drawing/2014/main" id="{0D89C149-A6B6-4E4C-A049-9CBF4FCBD7CB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391" y="5393098"/>
            <a:ext cx="1084971" cy="1231313"/>
          </a:xfrm>
          <a:prstGeom prst="rect">
            <a:avLst/>
          </a:prstGeom>
          <a:effectLst>
            <a:outerShdw blurRad="266700" dist="165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圖片 2" descr="一張含有 家電用品 的圖片&#10;&#10;自動產生的描述">
            <a:extLst>
              <a:ext uri="{FF2B5EF4-FFF2-40B4-BE49-F238E27FC236}">
                <a16:creationId xmlns:a16="http://schemas.microsoft.com/office/drawing/2014/main" id="{DC98E3C0-1500-4E8C-A68A-C89CAB552241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834" y="5274089"/>
            <a:ext cx="1741651" cy="1445328"/>
          </a:xfrm>
          <a:prstGeom prst="rect">
            <a:avLst/>
          </a:prstGeom>
          <a:effectLst>
            <a:outerShdw blurRad="317500" dist="292100" dir="3240000" sx="93000" sy="93000" algn="t" rotWithShape="0">
              <a:prstClr val="black">
                <a:alpha val="16000"/>
              </a:prstClr>
            </a:outerShdw>
          </a:effectLst>
        </p:spPr>
      </p:pic>
      <p:pic>
        <p:nvPicPr>
          <p:cNvPr id="7" name="圖片 6" descr="一張含有 文字, 螢幕擷取畫面 的圖片&#10;&#10;自動產生的描述">
            <a:extLst>
              <a:ext uri="{FF2B5EF4-FFF2-40B4-BE49-F238E27FC236}">
                <a16:creationId xmlns:a16="http://schemas.microsoft.com/office/drawing/2014/main" id="{CC09F0DF-F0CA-4642-A5FD-F17555E37A79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169" y="5901783"/>
            <a:ext cx="601719" cy="705671"/>
          </a:xfrm>
          <a:prstGeom prst="rect">
            <a:avLst/>
          </a:prstGeom>
          <a:effectLst>
            <a:outerShdw blurRad="266700" dist="165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4788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 idx="4294967295"/>
          </p:nvPr>
        </p:nvSpPr>
        <p:spPr>
          <a:xfrm>
            <a:off x="652311" y="3994306"/>
            <a:ext cx="5119814" cy="3403600"/>
          </a:xfrm>
        </p:spPr>
        <p:txBody>
          <a:bodyPr>
            <a:normAutofit/>
          </a:bodyPr>
          <a:lstStyle/>
          <a:p>
            <a:pPr algn="ctr">
              <a:lnSpc>
                <a:spcPts val="8500"/>
              </a:lnSpc>
            </a:pPr>
            <a:r>
              <a:rPr lang="zh-TW" altLang="en-US" sz="5500" kern="1600" spc="600">
                <a:solidFill>
                  <a:schemeClr val="bg1"/>
                </a:solidFill>
                <a:ea typeface="微軟正黑體"/>
              </a:rPr>
              <a:t>為家庭而生</a:t>
            </a: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9B1D7C4C-0085-407C-A438-9A76776AA973}"/>
              </a:ext>
            </a:extLst>
          </p:cNvPr>
          <p:cNvCxnSpPr>
            <a:cxnSpLocks/>
          </p:cNvCxnSpPr>
          <p:nvPr/>
        </p:nvCxnSpPr>
        <p:spPr>
          <a:xfrm>
            <a:off x="827951" y="3687539"/>
            <a:ext cx="4715435" cy="0"/>
          </a:xfrm>
          <a:prstGeom prst="line">
            <a:avLst/>
          </a:prstGeom>
          <a:ln w="35560">
            <a:solidFill>
              <a:srgbClr val="CB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4" descr="一張含有 文字, 美工圖案, 餐具, 盤 的圖片&#10;&#10;自動產生的描述">
            <a:extLst>
              <a:ext uri="{FF2B5EF4-FFF2-40B4-BE49-F238E27FC236}">
                <a16:creationId xmlns:a16="http://schemas.microsoft.com/office/drawing/2014/main" id="{6E3086DB-EB32-4095-A503-2EEC9721D3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61"/>
          <a:stretch/>
        </p:blipFill>
        <p:spPr>
          <a:xfrm>
            <a:off x="570441" y="2323585"/>
            <a:ext cx="5283554" cy="99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621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EE54312-743F-B34C-A911-93AC2A750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45" y="405210"/>
            <a:ext cx="12822456" cy="897831"/>
          </a:xfrm>
        </p:spPr>
        <p:txBody>
          <a:bodyPr>
            <a:noAutofit/>
          </a:bodyPr>
          <a:lstStyle/>
          <a:p>
            <a:r>
              <a:rPr lang="zh-TW" altLang="en-US" sz="3250">
                <a:latin typeface="+mj-ea"/>
              </a:rPr>
              <a:t>多數</a:t>
            </a:r>
            <a:r>
              <a:rPr lang="en-US" altLang="zh-TW" sz="3250">
                <a:latin typeface="+mj-ea"/>
                <a:cs typeface="Arial" panose="020B0604020202020204" pitchFamily="34" charset="0"/>
              </a:rPr>
              <a:t> </a:t>
            </a:r>
            <a:r>
              <a:rPr lang="en-US" altLang="zh-TW" sz="3250">
                <a:latin typeface="Arial" panose="020B0604020202020204" pitchFamily="34" charset="0"/>
                <a:cs typeface="Arial" panose="020B0604020202020204" pitchFamily="34" charset="0"/>
              </a:rPr>
              <a:t>Wi-Fi</a:t>
            </a:r>
            <a:r>
              <a:rPr lang="en-US" altLang="zh-TW" sz="3250">
                <a:latin typeface="+mj-ea"/>
                <a:cs typeface="Arial" panose="020B0604020202020204" pitchFamily="34" charset="0"/>
              </a:rPr>
              <a:t> </a:t>
            </a:r>
            <a:r>
              <a:rPr lang="zh-TW" altLang="en-US" sz="3250">
                <a:latin typeface="+mj-ea"/>
              </a:rPr>
              <a:t>路由器透過</a:t>
            </a:r>
            <a:r>
              <a:rPr lang="en-US" altLang="zh-TW" sz="3250">
                <a:latin typeface="+mj-ea"/>
              </a:rPr>
              <a:t> </a:t>
            </a:r>
            <a:r>
              <a:rPr lang="en-US" altLang="zh-TW" sz="3250">
                <a:latin typeface="Arial" panose="020B0604020202020204" pitchFamily="34" charset="0"/>
                <a:cs typeface="Arial" panose="020B0604020202020204" pitchFamily="34" charset="0"/>
              </a:rPr>
              <a:t>USB</a:t>
            </a:r>
            <a:r>
              <a:rPr lang="en-US" altLang="zh-TW" sz="3250">
                <a:latin typeface="+mj-ea"/>
              </a:rPr>
              <a:t> </a:t>
            </a:r>
            <a:r>
              <a:rPr lang="zh-TW" altLang="en-US" sz="3250">
                <a:latin typeface="+mj-ea"/>
              </a:rPr>
              <a:t>外接碟分享資料不僅功能少且速度慢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94DEACF-70BC-6545-8FA4-92513EA32B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1F2F1"/>
              </a:clrFrom>
              <a:clrTo>
                <a:srgbClr val="F1F2F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7"/>
          <a:stretch/>
        </p:blipFill>
        <p:spPr>
          <a:xfrm>
            <a:off x="215877" y="1338818"/>
            <a:ext cx="3481737" cy="4475329"/>
          </a:xfrm>
        </p:spPr>
      </p:pic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C03B1950-823B-8648-8206-32C5D34806C1}"/>
              </a:ext>
            </a:extLst>
          </p:cNvPr>
          <p:cNvCxnSpPr>
            <a:cxnSpLocks/>
          </p:cNvCxnSpPr>
          <p:nvPr/>
        </p:nvCxnSpPr>
        <p:spPr>
          <a:xfrm>
            <a:off x="2921907" y="2810304"/>
            <a:ext cx="152309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0F3AB02F-B0C5-944A-9560-34F7D5B03C91}"/>
              </a:ext>
            </a:extLst>
          </p:cNvPr>
          <p:cNvSpPr txBox="1"/>
          <p:nvPr/>
        </p:nvSpPr>
        <p:spPr>
          <a:xfrm>
            <a:off x="3152960" y="2409207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USB</a:t>
            </a:r>
            <a:r>
              <a:rPr kumimoji="1" lang="en-US" altLang="zh-TW">
                <a:latin typeface="+mj-ea"/>
                <a:ea typeface="+mj-ea"/>
              </a:rPr>
              <a:t> </a:t>
            </a:r>
            <a:r>
              <a:rPr kumimoji="1" lang="zh-TW" altLang="en-US">
                <a:latin typeface="+mj-ea"/>
                <a:ea typeface="+mj-ea"/>
              </a:rPr>
              <a:t>連接</a:t>
            </a:r>
          </a:p>
        </p:txBody>
      </p:sp>
      <p:pic>
        <p:nvPicPr>
          <p:cNvPr id="1030" name="Picture 6" descr="Eksternal, hdd icon - Free download on Iconfinder">
            <a:extLst>
              <a:ext uri="{FF2B5EF4-FFF2-40B4-BE49-F238E27FC236}">
                <a16:creationId xmlns:a16="http://schemas.microsoft.com/office/drawing/2014/main" id="{48E73EE4-FB04-7D41-AC30-AE3EC6C86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349057" y="2227153"/>
            <a:ext cx="1781717" cy="142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CCA6C7AD-9591-DE49-93DC-3518530F466A}"/>
              </a:ext>
            </a:extLst>
          </p:cNvPr>
          <p:cNvSpPr txBox="1"/>
          <p:nvPr/>
        </p:nvSpPr>
        <p:spPr>
          <a:xfrm>
            <a:off x="6638980" y="1716710"/>
            <a:ext cx="5240786" cy="881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kumimoji="1" lang="zh-TW" altLang="en-US" sz="2400" b="1">
                <a:latin typeface="+mj-ea"/>
                <a:ea typeface="+mj-ea"/>
              </a:rPr>
              <a:t>倚賴路由器</a:t>
            </a:r>
            <a:r>
              <a:rPr kumimoji="1" lang="en-US" altLang="zh-TW" sz="2400" b="1">
                <a:latin typeface="+mj-ea"/>
                <a:ea typeface="+mj-ea"/>
              </a:rPr>
              <a:t> </a:t>
            </a:r>
            <a:r>
              <a:rPr kumimoji="1" lang="en-US" altLang="zh-TW" sz="2400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USB</a:t>
            </a:r>
            <a:r>
              <a:rPr kumimoji="1" lang="en-US" altLang="zh-TW" sz="2400" b="1">
                <a:latin typeface="+mj-ea"/>
                <a:ea typeface="+mj-ea"/>
              </a:rPr>
              <a:t> </a:t>
            </a:r>
            <a:r>
              <a:rPr kumimoji="1" lang="zh-TW" altLang="en-US" sz="2400" b="1">
                <a:latin typeface="+mj-ea"/>
                <a:ea typeface="+mj-ea"/>
              </a:rPr>
              <a:t>埠分享外接隨身碟或</a:t>
            </a:r>
            <a:r>
              <a:rPr kumimoji="1" lang="en-US" altLang="zh-TW" sz="2400" b="1">
                <a:latin typeface="+mj-ea"/>
                <a:ea typeface="+mj-ea"/>
              </a:rPr>
              <a:t> </a:t>
            </a:r>
            <a:r>
              <a:rPr kumimoji="1" lang="en-US" altLang="zh-TW" sz="2400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HDD</a:t>
            </a:r>
            <a:r>
              <a:rPr kumimoji="1" lang="en-US" altLang="zh-TW" sz="2400" b="1">
                <a:latin typeface="+mj-ea"/>
                <a:ea typeface="+mj-ea"/>
              </a:rPr>
              <a:t> </a:t>
            </a:r>
            <a:r>
              <a:rPr kumimoji="1" lang="zh-TW" altLang="en-US" sz="2400" b="1">
                <a:latin typeface="+mj-ea"/>
                <a:ea typeface="+mj-ea"/>
              </a:rPr>
              <a:t>的缺點</a:t>
            </a:r>
            <a:endParaRPr kumimoji="1" lang="en-US" altLang="zh-TW" sz="2400" b="1">
              <a:latin typeface="+mj-ea"/>
              <a:ea typeface="+mj-ea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F12EDB4-0409-D14B-94C7-47F55974DAF7}"/>
              </a:ext>
            </a:extLst>
          </p:cNvPr>
          <p:cNvSpPr/>
          <p:nvPr/>
        </p:nvSpPr>
        <p:spPr>
          <a:xfrm>
            <a:off x="34774" y="6589895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90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USB </a:t>
            </a:r>
            <a:r>
              <a:rPr lang="zh-TW" alt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效能資訊來源</a:t>
            </a:r>
            <a:r>
              <a:rPr lang="en-US" altLang="zh-TW" sz="90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: </a:t>
            </a:r>
            <a:r>
              <a:rPr lang="zh-TW" alt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https://www.smallnetbuilder.com/tools/charts/router/bar/169-ntfs-write-usb-2-0/35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A1483BEF-1C17-2F4E-9A22-05F7CE5366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209" y="4228065"/>
            <a:ext cx="3202209" cy="2290470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070BF3A4-0FDA-A641-86C3-D2A813ED9998}"/>
              </a:ext>
            </a:extLst>
          </p:cNvPr>
          <p:cNvSpPr txBox="1"/>
          <p:nvPr/>
        </p:nvSpPr>
        <p:spPr>
          <a:xfrm>
            <a:off x="3152960" y="3848928"/>
            <a:ext cx="3572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40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Smallnet</a:t>
            </a:r>
            <a:r>
              <a:rPr kumimoji="1" lang="en-US" altLang="zh-TW" sz="140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1" lang="en-US" altLang="zh-TW" sz="140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Bulder</a:t>
            </a:r>
            <a:r>
              <a:rPr kumimoji="1" lang="en-US" altLang="zh-TW" sz="140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Router USB 2.0 </a:t>
            </a:r>
            <a:r>
              <a:rPr kumimoji="1" lang="zh-TW" altLang="en-US" sz="1400">
                <a:latin typeface="+mj-ea"/>
                <a:ea typeface="+mj-ea"/>
              </a:rPr>
              <a:t>寫入測試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95435666-B9D2-454F-AA67-A36D486A20CC}"/>
              </a:ext>
            </a:extLst>
          </p:cNvPr>
          <p:cNvSpPr txBox="1"/>
          <p:nvPr/>
        </p:nvSpPr>
        <p:spPr>
          <a:xfrm>
            <a:off x="6673754" y="2659426"/>
            <a:ext cx="5302370" cy="3201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1" lang="zh-TW" altLang="en-US">
                <a:latin typeface="+mj-ea"/>
                <a:ea typeface="+mj-ea"/>
              </a:rPr>
              <a:t>檔案分享功能極陽春，多數僅 </a:t>
            </a:r>
            <a:r>
              <a:rPr kumimoji="1" lang="en-US" altLang="zh-TW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FTP</a:t>
            </a:r>
            <a:r>
              <a:rPr kumimoji="1" lang="en-US" altLang="zh-TW">
                <a:latin typeface="+mj-ea"/>
                <a:ea typeface="+mj-ea"/>
              </a:rPr>
              <a:t> </a:t>
            </a:r>
            <a:r>
              <a:rPr kumimoji="1" lang="zh-TW" altLang="en-US">
                <a:latin typeface="+mj-ea"/>
                <a:ea typeface="+mj-ea"/>
              </a:rPr>
              <a:t>或</a:t>
            </a:r>
            <a:r>
              <a:rPr kumimoji="1" lang="en-US" altLang="zh-TW">
                <a:latin typeface="+mj-ea"/>
                <a:ea typeface="+mj-ea"/>
              </a:rPr>
              <a:t> </a:t>
            </a:r>
            <a:r>
              <a:rPr kumimoji="1" lang="en-US" altLang="zh-TW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SMB</a:t>
            </a:r>
          </a:p>
          <a:p>
            <a:pPr marL="271463" indent="-271463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1" lang="zh-TW" altLang="en-US">
                <a:latin typeface="+mj-ea"/>
                <a:ea typeface="+mj-ea"/>
              </a:rPr>
              <a:t>大量資料可能需要多個外接碟備份，管理不易</a:t>
            </a:r>
            <a:endParaRPr kumimoji="1" lang="en-US" altLang="zh-TW">
              <a:latin typeface="+mj-ea"/>
              <a:ea typeface="+mj-ea"/>
            </a:endParaRPr>
          </a:p>
          <a:p>
            <a:pPr marL="271463" indent="-271463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1" lang="en-US" altLang="zh-TW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USB </a:t>
            </a:r>
            <a:r>
              <a:rPr kumimoji="1" lang="zh-TW" altLang="en-US">
                <a:latin typeface="+mj-ea"/>
                <a:ea typeface="+mj-ea"/>
              </a:rPr>
              <a:t>傳輸效能欠佳</a:t>
            </a:r>
            <a:endParaRPr kumimoji="1" lang="en-US" altLang="zh-TW">
              <a:latin typeface="+mj-ea"/>
              <a:ea typeface="+mj-ea"/>
            </a:endParaRPr>
          </a:p>
          <a:p>
            <a:pPr marL="541338" lvl="1" indent="-269875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1" lang="zh-TW" altLang="en-US" sz="1400">
                <a:latin typeface="+mj-ea"/>
                <a:ea typeface="+mj-ea"/>
              </a:rPr>
              <a:t>入門款不具</a:t>
            </a:r>
            <a:r>
              <a:rPr kumimoji="1" lang="zh-TW" altLang="en-US" sz="140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1" lang="en-US" altLang="zh-TW" sz="140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USB </a:t>
            </a:r>
            <a:r>
              <a:rPr kumimoji="1" lang="zh-TW" altLang="en-US" sz="1400">
                <a:latin typeface="+mj-ea"/>
                <a:ea typeface="+mj-ea"/>
              </a:rPr>
              <a:t>埠</a:t>
            </a:r>
            <a:endParaRPr kumimoji="1" lang="en-US" altLang="zh-TW" sz="1400">
              <a:latin typeface="+mj-ea"/>
              <a:ea typeface="+mj-ea"/>
            </a:endParaRPr>
          </a:p>
          <a:p>
            <a:pPr marL="541338" lvl="1" indent="-269875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1" lang="zh-TW" altLang="en-US" sz="1400">
                <a:latin typeface="+mj-ea"/>
                <a:ea typeface="+mj-ea"/>
              </a:rPr>
              <a:t>中階款僅提供</a:t>
            </a:r>
            <a:r>
              <a:rPr kumimoji="1" lang="en-US" altLang="zh-TW" sz="1400">
                <a:latin typeface="+mj-ea"/>
                <a:ea typeface="+mj-ea"/>
              </a:rPr>
              <a:t> </a:t>
            </a:r>
            <a:r>
              <a:rPr kumimoji="1" lang="en-US" altLang="zh-TW" sz="140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USB 2.0 </a:t>
            </a:r>
            <a:r>
              <a:rPr kumimoji="1" lang="zh-TW" altLang="en-US" sz="1400">
                <a:latin typeface="+mj-ea"/>
                <a:ea typeface="+mj-ea"/>
              </a:rPr>
              <a:t>埠 </a:t>
            </a:r>
            <a:r>
              <a:rPr kumimoji="1" lang="en-US" altLang="zh-TW" sz="140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(20~37.8MB/s)</a:t>
            </a:r>
            <a:r>
              <a:rPr kumimoji="1" lang="zh-TW" altLang="en-US" sz="1400">
                <a:latin typeface="+mj-ea"/>
                <a:ea typeface="+mj-ea"/>
              </a:rPr>
              <a:t>，傳輸效率差</a:t>
            </a:r>
            <a:endParaRPr kumimoji="1" lang="en-US" altLang="zh-TW" sz="1400">
              <a:latin typeface="+mj-ea"/>
              <a:ea typeface="+mj-ea"/>
            </a:endParaRPr>
          </a:p>
          <a:p>
            <a:pPr marL="541338" lvl="1" indent="-269875">
              <a:lnSpc>
                <a:spcPts val="27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1" lang="zh-TW" altLang="en-US" sz="1400">
                <a:latin typeface="+mj-ea"/>
                <a:ea typeface="+mj-ea"/>
              </a:rPr>
              <a:t>高階款雖然提供</a:t>
            </a:r>
            <a:r>
              <a:rPr kumimoji="1" lang="en-US" altLang="zh-TW" sz="1400">
                <a:latin typeface="+mj-ea"/>
                <a:ea typeface="+mj-ea"/>
              </a:rPr>
              <a:t> </a:t>
            </a:r>
            <a:r>
              <a:rPr kumimoji="1" lang="en-US" altLang="zh-TW" sz="140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USB 3.0 </a:t>
            </a:r>
            <a:r>
              <a:rPr kumimoji="1" lang="zh-TW" altLang="en-US" sz="1400">
                <a:latin typeface="+mj-ea"/>
                <a:ea typeface="+mj-ea"/>
              </a:rPr>
              <a:t>埠，但是通常處理器僅</a:t>
            </a:r>
            <a:r>
              <a:rPr kumimoji="1" lang="en-US" altLang="zh-TW" sz="1400">
                <a:latin typeface="+mj-ea"/>
                <a:ea typeface="+mj-ea"/>
              </a:rPr>
              <a:t> </a:t>
            </a:r>
            <a:r>
              <a:rPr kumimoji="1" lang="en-US" altLang="zh-TW" sz="140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ARM</a:t>
            </a:r>
            <a:r>
              <a:rPr kumimoji="1" lang="en-US" altLang="zh-TW" sz="1400">
                <a:latin typeface="+mj-ea"/>
                <a:ea typeface="+mj-ea"/>
              </a:rPr>
              <a:t> </a:t>
            </a:r>
            <a:r>
              <a:rPr kumimoji="1" lang="zh-TW" altLang="en-US" sz="1400">
                <a:latin typeface="+mj-ea"/>
                <a:ea typeface="+mj-ea"/>
              </a:rPr>
              <a:t>架構雙核或四核</a:t>
            </a:r>
            <a:r>
              <a:rPr kumimoji="1" lang="en-US" altLang="zh-TW" sz="1400">
                <a:latin typeface="+mj-ea"/>
                <a:ea typeface="+mj-ea"/>
              </a:rPr>
              <a:t> </a:t>
            </a:r>
            <a:r>
              <a:rPr kumimoji="1" lang="en-US" altLang="zh-TW" sz="140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700MHz ~ 1.4GHz </a:t>
            </a:r>
            <a:r>
              <a:rPr kumimoji="1" lang="zh-TW" altLang="en-US" sz="1400">
                <a:latin typeface="+mj-ea"/>
                <a:ea typeface="+mj-ea"/>
              </a:rPr>
              <a:t>較低頻率處理器，無法應付同時間路由功能與多檔案傳輸或多人存取</a:t>
            </a:r>
            <a:endParaRPr kumimoji="1" lang="zh-TW" altLang="en-US" sz="1200">
              <a:latin typeface="+mj-ea"/>
              <a:ea typeface="+mj-ea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7C0BCE2-61E4-1240-863E-723681F71470}"/>
              </a:ext>
            </a:extLst>
          </p:cNvPr>
          <p:cNvSpPr txBox="1"/>
          <p:nvPr/>
        </p:nvSpPr>
        <p:spPr>
          <a:xfrm>
            <a:off x="3152960" y="3155740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USB</a:t>
            </a:r>
            <a:r>
              <a:rPr kumimoji="1" lang="en-US" altLang="zh-TW">
                <a:latin typeface="+mj-ea"/>
                <a:ea typeface="+mj-ea"/>
              </a:rPr>
              <a:t> </a:t>
            </a:r>
            <a:r>
              <a:rPr kumimoji="1" lang="zh-TW" altLang="en-US">
                <a:latin typeface="+mj-ea"/>
                <a:ea typeface="+mj-ea"/>
              </a:rPr>
              <a:t>外接隨身碟或</a:t>
            </a:r>
            <a:r>
              <a:rPr kumimoji="1" lang="en-US" altLang="zh-TW">
                <a:latin typeface="+mj-ea"/>
                <a:ea typeface="+mj-ea"/>
              </a:rPr>
              <a:t> </a:t>
            </a:r>
            <a:r>
              <a:rPr kumimoji="1" lang="en-US" altLang="zh-TW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HDD</a:t>
            </a:r>
            <a:endParaRPr kumimoji="1" lang="zh-TW" altLang="en-US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3850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EE54312-743F-B34C-A911-93AC2A750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539" y="187354"/>
            <a:ext cx="11291951" cy="897831"/>
          </a:xfrm>
        </p:spPr>
        <p:txBody>
          <a:bodyPr>
            <a:normAutofit fontScale="90000"/>
          </a:bodyPr>
          <a:lstStyle/>
          <a:p>
            <a:pPr>
              <a:lnSpc>
                <a:spcPts val="4000"/>
              </a:lnSpc>
            </a:pPr>
            <a:r>
              <a:rPr lang="zh-TW" altLang="en-US"/>
              <a:t>小家庭或是年輕人若分開購買 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Wi-Fi</a:t>
            </a:r>
            <a:r>
              <a:rPr lang="en-US" altLang="zh-TW"/>
              <a:t> </a:t>
            </a:r>
            <a:r>
              <a:rPr lang="zh-TW" altLang="en-US"/>
              <a:t>路由器</a:t>
            </a:r>
            <a:r>
              <a:rPr lang="en-US" altLang="zh-TW"/>
              <a:t> 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+ NAS</a:t>
            </a:r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TW" altLang="en-US"/>
              <a:t>則需要較大置放空間、不易理線、甚至較高的成本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94DEACF-70BC-6545-8FA4-92513EA32B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1F2F1"/>
              </a:clrFrom>
              <a:clrTo>
                <a:srgbClr val="F1F2F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549"/>
            <a:ext cx="6891316" cy="4475329"/>
          </a:xfrm>
        </p:spPr>
      </p:pic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C03B1950-823B-8648-8206-32C5D34806C1}"/>
              </a:ext>
            </a:extLst>
          </p:cNvPr>
          <p:cNvCxnSpPr>
            <a:cxnSpLocks/>
          </p:cNvCxnSpPr>
          <p:nvPr/>
        </p:nvCxnSpPr>
        <p:spPr>
          <a:xfrm>
            <a:off x="6133109" y="2782845"/>
            <a:ext cx="150276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>
            <a:extLst>
              <a:ext uri="{FF2B5EF4-FFF2-40B4-BE49-F238E27FC236}">
                <a16:creationId xmlns:a16="http://schemas.microsoft.com/office/drawing/2014/main" id="{37C0BCE2-61E4-1240-863E-723681F71470}"/>
              </a:ext>
            </a:extLst>
          </p:cNvPr>
          <p:cNvSpPr txBox="1"/>
          <p:nvPr/>
        </p:nvSpPr>
        <p:spPr>
          <a:xfrm>
            <a:off x="8059635" y="349700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latin typeface="Arial" panose="020B0604020202020204" pitchFamily="34" charset="0"/>
                <a:cs typeface="Arial" panose="020B0604020202020204" pitchFamily="34" charset="0"/>
              </a:rPr>
              <a:t>NAS</a:t>
            </a:r>
            <a:endParaRPr kumimoji="1"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0F3AB02F-B0C5-944A-9560-34F7D5B03C91}"/>
              </a:ext>
            </a:extLst>
          </p:cNvPr>
          <p:cNvSpPr txBox="1"/>
          <p:nvPr/>
        </p:nvSpPr>
        <p:spPr>
          <a:xfrm>
            <a:off x="6439720" y="236777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/>
              <a:t>有線網路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5077851-F6B1-AD45-8096-E182A53B4338}"/>
              </a:ext>
            </a:extLst>
          </p:cNvPr>
          <p:cNvSpPr txBox="1"/>
          <p:nvPr/>
        </p:nvSpPr>
        <p:spPr>
          <a:xfrm>
            <a:off x="6439720" y="4006438"/>
            <a:ext cx="5553052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50"/>
              </a:lnSpc>
            </a:pPr>
            <a:r>
              <a:rPr kumimoji="1" lang="zh-TW" altLang="en-US" sz="2200" b="1"/>
              <a:t>分開購買需要考量以下環境需求</a:t>
            </a:r>
            <a:endParaRPr kumimoji="1" lang="en-US" altLang="zh-TW" sz="2200" b="1"/>
          </a:p>
        </p:txBody>
      </p:sp>
      <p:pic>
        <p:nvPicPr>
          <p:cNvPr id="14" name="圖片 13" descr="一張含有 電子用品, 室內 的圖片&#10;&#10;自動產生的描述">
            <a:extLst>
              <a:ext uri="{FF2B5EF4-FFF2-40B4-BE49-F238E27FC236}">
                <a16:creationId xmlns:a16="http://schemas.microsoft.com/office/drawing/2014/main" id="{A4900780-987A-5947-AAC9-EBAE050359B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41652" y="1854951"/>
            <a:ext cx="2387838" cy="1573772"/>
          </a:xfrm>
          <a:prstGeom prst="rect">
            <a:avLst/>
          </a:prstGeom>
        </p:spPr>
      </p:pic>
      <p:pic>
        <p:nvPicPr>
          <p:cNvPr id="1028" name="Picture 4" descr="QNAP Warranty Service - QNAP">
            <a:extLst>
              <a:ext uri="{FF2B5EF4-FFF2-40B4-BE49-F238E27FC236}">
                <a16:creationId xmlns:a16="http://schemas.microsoft.com/office/drawing/2014/main" id="{9A0C71C0-F2AF-0743-ADAA-F2165EF57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859" y="1923234"/>
            <a:ext cx="1665248" cy="16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30D5D13D-22FF-496F-95FE-38CD6CDBAD2D}"/>
              </a:ext>
            </a:extLst>
          </p:cNvPr>
          <p:cNvSpPr txBox="1"/>
          <p:nvPr/>
        </p:nvSpPr>
        <p:spPr>
          <a:xfrm>
            <a:off x="6439720" y="4444053"/>
            <a:ext cx="5684547" cy="2040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ts val="2150"/>
              </a:lnSpc>
              <a:buFont typeface="Arial" panose="020B0604020202020204" pitchFamily="34" charset="0"/>
              <a:buChar char="•"/>
            </a:pPr>
            <a:r>
              <a:rPr kumimoji="1" lang="zh-TW" altLang="en-US" sz="1500"/>
              <a:t>桌面佔用面積較大：</a:t>
            </a:r>
            <a:r>
              <a:rPr kumimoji="1" lang="en-US" altLang="zh-TW" sz="1500">
                <a:latin typeface="Arial" panose="020B0604020202020204" pitchFamily="34" charset="0"/>
                <a:cs typeface="Arial" panose="020B0604020202020204" pitchFamily="34" charset="0"/>
              </a:rPr>
              <a:t>Wi-Fi</a:t>
            </a:r>
            <a:r>
              <a:rPr kumimoji="1" lang="en-US" altLang="zh-TW" sz="1500"/>
              <a:t> </a:t>
            </a:r>
            <a:r>
              <a:rPr kumimoji="1" lang="zh-TW" altLang="en-US" sz="1500"/>
              <a:t>路由器與</a:t>
            </a:r>
            <a:r>
              <a:rPr kumimoji="1" lang="en-US" altLang="zh-TW" sz="1500"/>
              <a:t> </a:t>
            </a:r>
            <a:r>
              <a:rPr kumimoji="1" lang="en-US" altLang="zh-TW" sz="1500">
                <a:latin typeface="Arial" panose="020B0604020202020204" pitchFamily="34" charset="0"/>
                <a:cs typeface="Arial" panose="020B0604020202020204" pitchFamily="34" charset="0"/>
              </a:rPr>
              <a:t>NAS</a:t>
            </a:r>
            <a:r>
              <a:rPr kumimoji="1" lang="en-US" altLang="zh-TW" sz="1500"/>
              <a:t> </a:t>
            </a:r>
            <a:r>
              <a:rPr kumimoji="1" lang="zh-TW" altLang="en-US" sz="1500"/>
              <a:t>皆需要佔據兩台的桌面空間</a:t>
            </a:r>
            <a:endParaRPr kumimoji="1" lang="en-US" altLang="zh-TW" sz="1500"/>
          </a:p>
          <a:p>
            <a:pPr marL="177800" indent="-177800">
              <a:lnSpc>
                <a:spcPts val="2150"/>
              </a:lnSpc>
              <a:buFont typeface="Arial" panose="020B0604020202020204" pitchFamily="34" charset="0"/>
              <a:buChar char="•"/>
            </a:pPr>
            <a:r>
              <a:rPr kumimoji="1" lang="en-US" altLang="zh-TW" sz="15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zh-TW" altLang="en-US" sz="1500"/>
              <a:t>條單獨電源線或變壓器佔據</a:t>
            </a:r>
            <a:r>
              <a:rPr kumimoji="1" lang="en-US" altLang="zh-TW" sz="15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zh-TW" altLang="en-US" sz="1500"/>
              <a:t>個或更多的電源插孔空間</a:t>
            </a:r>
            <a:endParaRPr kumimoji="1" lang="en-US" altLang="zh-TW" sz="1500"/>
          </a:p>
          <a:p>
            <a:pPr marL="177800" indent="-177800">
              <a:lnSpc>
                <a:spcPts val="2150"/>
              </a:lnSpc>
              <a:buFont typeface="Arial" panose="020B0604020202020204" pitchFamily="34" charset="0"/>
              <a:buChar char="•"/>
            </a:pPr>
            <a:r>
              <a:rPr kumimoji="1" lang="zh-TW" altLang="en-US" sz="1500"/>
              <a:t>需要額外網路線連接</a:t>
            </a:r>
            <a:r>
              <a:rPr kumimoji="1" lang="en-US" altLang="zh-TW" sz="1500"/>
              <a:t> </a:t>
            </a:r>
            <a:r>
              <a:rPr kumimoji="1" lang="en-US" altLang="zh-TW" sz="1500">
                <a:latin typeface="Arial" panose="020B0604020202020204" pitchFamily="34" charset="0"/>
                <a:cs typeface="Arial" panose="020B0604020202020204" pitchFamily="34" charset="0"/>
              </a:rPr>
              <a:t>NAS</a:t>
            </a:r>
            <a:r>
              <a:rPr kumimoji="1" lang="zh-TW" altLang="en-US" sz="1500"/>
              <a:t> 與</a:t>
            </a:r>
            <a:r>
              <a:rPr kumimoji="1" lang="en-US" altLang="zh-TW" sz="1500"/>
              <a:t> </a:t>
            </a:r>
            <a:r>
              <a:rPr kumimoji="1" lang="en-US" altLang="zh-TW" sz="1500">
                <a:latin typeface="Arial" panose="020B0604020202020204" pitchFamily="34" charset="0"/>
                <a:cs typeface="Arial" panose="020B0604020202020204" pitchFamily="34" charset="0"/>
              </a:rPr>
              <a:t>W-Fi</a:t>
            </a:r>
            <a:r>
              <a:rPr kumimoji="1" lang="en-US" altLang="zh-TW" sz="1500"/>
              <a:t> </a:t>
            </a:r>
            <a:r>
              <a:rPr kumimoji="1" lang="zh-TW" altLang="en-US" sz="1500"/>
              <a:t>路由器，可能因為放置地點而不易拉線</a:t>
            </a:r>
            <a:endParaRPr kumimoji="1" lang="en-US" altLang="zh-TW" sz="1500"/>
          </a:p>
          <a:p>
            <a:pPr marL="177800" indent="-177800">
              <a:lnSpc>
                <a:spcPts val="2150"/>
              </a:lnSpc>
              <a:buFont typeface="Arial" panose="020B0604020202020204" pitchFamily="34" charset="0"/>
              <a:buChar char="•"/>
            </a:pPr>
            <a:r>
              <a:rPr kumimoji="1" lang="zh-TW" altLang="en-US" sz="1500"/>
              <a:t>還無法決定是否現階段需要直接購買較貴的</a:t>
            </a:r>
            <a:r>
              <a:rPr kumimoji="1" lang="en-US" altLang="zh-TW" sz="1500"/>
              <a:t> </a:t>
            </a:r>
            <a:r>
              <a:rPr kumimoji="1" lang="en-US" altLang="zh-TW" sz="1500">
                <a:latin typeface="Arial" panose="020B0604020202020204" pitchFamily="34" charset="0"/>
                <a:cs typeface="Arial" panose="020B0604020202020204" pitchFamily="34" charset="0"/>
              </a:rPr>
              <a:t>Wi-Fi Mesh </a:t>
            </a:r>
            <a:r>
              <a:rPr kumimoji="1" lang="zh-TW" altLang="en-US" sz="1500"/>
              <a:t>路由器</a:t>
            </a:r>
            <a:endParaRPr kumimoji="1" lang="en-US" altLang="zh-TW" sz="1500"/>
          </a:p>
          <a:p>
            <a:pPr marL="177800" indent="-177800">
              <a:lnSpc>
                <a:spcPts val="2150"/>
              </a:lnSpc>
              <a:buFont typeface="Arial" panose="020B0604020202020204" pitchFamily="34" charset="0"/>
              <a:buChar char="•"/>
            </a:pPr>
            <a:r>
              <a:rPr kumimoji="1" lang="zh-TW" altLang="en-US" sz="1500"/>
              <a:t>多餘的成本添購一台</a:t>
            </a:r>
            <a:r>
              <a:rPr kumimoji="1" lang="en-US" altLang="zh-TW" sz="1500"/>
              <a:t> </a:t>
            </a:r>
            <a:r>
              <a:rPr kumimoji="1" lang="en-US" altLang="zh-TW" sz="1500">
                <a:latin typeface="Arial" panose="020B0604020202020204" pitchFamily="34" charset="0"/>
                <a:cs typeface="Arial" panose="020B0604020202020204" pitchFamily="34" charset="0"/>
              </a:rPr>
              <a:t>NAS</a:t>
            </a:r>
            <a:r>
              <a:rPr kumimoji="1" lang="zh-TW" altLang="en-US" sz="1500"/>
              <a:t>，但僅使用</a:t>
            </a:r>
            <a:r>
              <a:rPr kumimoji="1" lang="en-US" altLang="zh-TW" sz="1500"/>
              <a:t> </a:t>
            </a:r>
            <a:r>
              <a:rPr kumimoji="1" lang="en-US" altLang="zh-TW" sz="1500">
                <a:latin typeface="Arial" panose="020B0604020202020204" pitchFamily="34" charset="0"/>
                <a:cs typeface="Arial" panose="020B0604020202020204" pitchFamily="34" charset="0"/>
              </a:rPr>
              <a:t>1/10 </a:t>
            </a:r>
            <a:r>
              <a:rPr kumimoji="1" lang="zh-TW" altLang="en-US" sz="1500"/>
              <a:t>的功能</a:t>
            </a:r>
            <a:r>
              <a:rPr kumimoji="1" lang="en-US" altLang="zh-TW" sz="1500"/>
              <a:t> </a:t>
            </a:r>
            <a:endParaRPr kumimoji="1" lang="zh-TW" altLang="en-US" sz="1500"/>
          </a:p>
        </p:txBody>
      </p:sp>
    </p:spTree>
    <p:extLst>
      <p:ext uri="{BB962C8B-B14F-4D97-AF65-F5344CB8AC3E}">
        <p14:creationId xmlns:p14="http://schemas.microsoft.com/office/powerpoint/2010/main" val="968902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F6C02CC4-B08B-4DFE-A2F6-BA357D5C0C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1" t="20396" r="44521"/>
          <a:stretch/>
        </p:blipFill>
        <p:spPr>
          <a:xfrm flipH="1">
            <a:off x="6747308" y="1398806"/>
            <a:ext cx="5444690" cy="5459194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73051" y="295139"/>
            <a:ext cx="10688650" cy="646331"/>
          </a:xfrm>
        </p:spPr>
        <p:txBody>
          <a:bodyPr>
            <a:normAutofit/>
          </a:bodyPr>
          <a:lstStyle/>
          <a:p>
            <a:pPr>
              <a:lnSpc>
                <a:spcPts val="4000"/>
              </a:lnSpc>
            </a:pPr>
            <a:r>
              <a:rPr lang="en-US" altLang="zh-TW" sz="4200">
                <a:latin typeface="Arial"/>
                <a:ea typeface="微軟正黑體"/>
                <a:cs typeface="Arial"/>
              </a:rPr>
              <a:t>QMiroPlus-201W</a:t>
            </a:r>
            <a:r>
              <a:rPr lang="zh-TW" altLang="en-US" sz="4200">
                <a:latin typeface="Arial"/>
                <a:ea typeface="微軟正黑體"/>
                <a:cs typeface="Arial"/>
              </a:rPr>
              <a:t> 硬體規格</a:t>
            </a:r>
          </a:p>
        </p:txBody>
      </p:sp>
      <p:graphicFrame>
        <p:nvGraphicFramePr>
          <p:cNvPr id="6" name="內容版面配置區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4674951"/>
              </p:ext>
            </p:extLst>
          </p:nvPr>
        </p:nvGraphicFramePr>
        <p:xfrm>
          <a:off x="451150" y="1799203"/>
          <a:ext cx="7905450" cy="464287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727163">
                  <a:extLst>
                    <a:ext uri="{9D8B030D-6E8A-4147-A177-3AD203B41FA5}">
                      <a16:colId xmlns:a16="http://schemas.microsoft.com/office/drawing/2014/main" val="3937801728"/>
                    </a:ext>
                  </a:extLst>
                </a:gridCol>
                <a:gridCol w="6178287">
                  <a:extLst>
                    <a:ext uri="{9D8B030D-6E8A-4147-A177-3AD203B41FA5}">
                      <a16:colId xmlns:a16="http://schemas.microsoft.com/office/drawing/2014/main" val="3161172976"/>
                    </a:ext>
                  </a:extLst>
                </a:gridCol>
              </a:tblGrid>
              <a:tr h="44722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750" b="1">
                          <a:latin typeface="+mj-ea"/>
                          <a:ea typeface="+mj-ea"/>
                          <a:cs typeface="Arial"/>
                        </a:rPr>
                        <a:t>處理器</a:t>
                      </a:r>
                      <a:endParaRPr lang="zh-TW" sz="1750" b="1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1" indent="0" algn="l" rtl="0" eaLnBrk="1" latinLnBrk="0" hangingPunct="1"/>
                      <a:r>
                        <a:rPr lang="zh-TW" altLang="en-US" sz="1600" b="0" kern="120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Arial"/>
                        </a:rPr>
                        <a:t>路由器</a:t>
                      </a:r>
                      <a:r>
                        <a:rPr lang="en-US" altLang="zh-TW" sz="1600" b="0" kern="120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Arial"/>
                        </a:rPr>
                        <a:t> (</a:t>
                      </a:r>
                      <a:r>
                        <a:rPr lang="en-US" altLang="zh-TW" sz="1600" b="0" kern="1200" err="1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Arial"/>
                        </a:rPr>
                        <a:t>QuRouter</a:t>
                      </a:r>
                      <a:r>
                        <a:rPr lang="zh-TW" altLang="en-US" sz="1600" b="0" kern="120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Arial"/>
                        </a:rPr>
                        <a:t>系統</a:t>
                      </a:r>
                      <a:r>
                        <a:rPr lang="en-US" altLang="zh-TW" sz="1600" b="0" kern="120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Arial"/>
                        </a:rPr>
                        <a:t>): Qualcomm IPQ4019 ARM </a:t>
                      </a:r>
                      <a:r>
                        <a:rPr lang="zh-TW" altLang="en-US" sz="1600" b="0" kern="120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Arial"/>
                        </a:rPr>
                        <a:t>四核 </a:t>
                      </a:r>
                      <a:r>
                        <a:rPr lang="en-US" altLang="zh-TW" sz="1600" b="0" kern="120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Arial"/>
                        </a:rPr>
                        <a:t>717MHz</a:t>
                      </a:r>
                      <a:br>
                        <a:rPr lang="en-US" altLang="zh-TW" sz="1600" b="0" kern="1200">
                          <a:solidFill>
                            <a:srgbClr val="0562A7"/>
                          </a:solidFill>
                          <a:effectLst/>
                          <a:latin typeface="+mj-ea"/>
                          <a:ea typeface="+mj-ea"/>
                          <a:cs typeface="Arial"/>
                        </a:rPr>
                      </a:br>
                      <a:r>
                        <a:rPr lang="en-US" altLang="zh-TW" sz="1600" b="0" kern="120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Arial"/>
                        </a:rPr>
                        <a:t>NAS (</a:t>
                      </a:r>
                      <a:r>
                        <a:rPr lang="en-US" altLang="zh-TW" sz="1600" b="0" i="0" u="none" strike="noStrike" kern="1200" noProof="0">
                          <a:effectLst/>
                          <a:latin typeface="+mj-ea"/>
                          <a:ea typeface="+mj-ea"/>
                          <a:cs typeface="Arial"/>
                        </a:rPr>
                        <a:t>QTS </a:t>
                      </a:r>
                      <a:r>
                        <a:rPr lang="zh-TW" altLang="en-US" sz="1600" b="0" i="0" u="none" strike="noStrike" kern="1200" noProof="0">
                          <a:effectLst/>
                          <a:latin typeface="+mj-ea"/>
                          <a:ea typeface="+mj-ea"/>
                        </a:rPr>
                        <a:t>系統</a:t>
                      </a:r>
                      <a:r>
                        <a:rPr lang="en-US" altLang="zh-TW" sz="1600" b="0" i="0" u="none" strike="noStrike" kern="1200" noProof="0">
                          <a:effectLst/>
                          <a:latin typeface="+mj-ea"/>
                          <a:ea typeface="+mj-ea"/>
                          <a:cs typeface="Arial"/>
                        </a:rPr>
                        <a:t>): Intel Celeron J4125 4C 2.0GHz,</a:t>
                      </a:r>
                      <a:r>
                        <a:rPr lang="en-US" altLang="zh-TW" sz="1600" b="0" i="0" u="none" strike="noStrike" kern="1200" noProof="0">
                          <a:effectLst/>
                          <a:latin typeface="+mj-ea"/>
                          <a:ea typeface="+mj-ea"/>
                        </a:rPr>
                        <a:t> </a:t>
                      </a:r>
                      <a:r>
                        <a:rPr lang="en-US" altLang="zh-TW" sz="1600" b="0" i="0" u="none" strike="noStrike" kern="1200" noProof="0" err="1">
                          <a:effectLst/>
                          <a:latin typeface="+mj-ea"/>
                          <a:ea typeface="+mj-ea"/>
                        </a:rPr>
                        <a:t>突增頻率</a:t>
                      </a:r>
                      <a:r>
                        <a:rPr lang="zh-TW" altLang="en-US" sz="1600" b="0" i="0" u="none" strike="noStrike" kern="1200" noProof="0">
                          <a:effectLst/>
                          <a:latin typeface="+mj-ea"/>
                          <a:ea typeface="+mj-ea"/>
                        </a:rPr>
                        <a:t> </a:t>
                      </a:r>
                      <a:r>
                        <a:rPr lang="en-US" altLang="zh-TW" sz="1600" b="0" i="0" u="none" strike="noStrike" kern="1200" noProof="0">
                          <a:effectLst/>
                          <a:latin typeface="+mj-ea"/>
                          <a:ea typeface="+mj-ea"/>
                          <a:cs typeface="Arial"/>
                        </a:rPr>
                        <a:t>2.7GHz</a:t>
                      </a:r>
                      <a:endParaRPr lang="zh-TW" altLang="en-US" sz="1600" b="0" i="0" kern="1200">
                        <a:solidFill>
                          <a:schemeClr val="dk1"/>
                        </a:solidFill>
                        <a:effectLst/>
                        <a:latin typeface="+mj-ea"/>
                        <a:ea typeface="+mj-ea"/>
                        <a:cs typeface="Arial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0880589"/>
                  </a:ext>
                </a:extLst>
              </a:tr>
              <a:tr h="44722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750" b="1" kern="120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Arial"/>
                        </a:rPr>
                        <a:t>記憶體</a:t>
                      </a:r>
                      <a:endParaRPr lang="zh-TW" altLang="en-US" sz="1750" b="1">
                        <a:latin typeface="+mj-ea"/>
                        <a:ea typeface="+mj-ea"/>
                        <a:cs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>
                        <a:buNone/>
                      </a:pPr>
                      <a:r>
                        <a:rPr lang="zh-TW" altLang="en-US" sz="1600" b="0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</a:rPr>
                        <a:t>路由器</a:t>
                      </a:r>
                      <a:r>
                        <a:rPr lang="en-US" sz="1600" b="0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</a:rPr>
                        <a:t>: </a:t>
                      </a:r>
                      <a:r>
                        <a:rPr lang="en-US" altLang="zh-TW" sz="1600" b="0" kern="120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Arial"/>
                        </a:rPr>
                        <a:t>512MB DDR3 onboard</a:t>
                      </a:r>
                      <a:endParaRPr lang="zh-TW" altLang="en-US" sz="1600" b="0">
                        <a:latin typeface="+mj-ea"/>
                        <a:ea typeface="+mj-ea"/>
                        <a:cs typeface="Arial"/>
                      </a:endParaRPr>
                    </a:p>
                    <a:p>
                      <a:pPr marL="0" lvl="1">
                        <a:buNone/>
                      </a:pPr>
                      <a:r>
                        <a:rPr lang="en-US" altLang="zh-TW" sz="1600" b="0" kern="120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Arial"/>
                        </a:rPr>
                        <a:t>NAS: 4GB DDR4 onboard</a:t>
                      </a:r>
                      <a:endParaRPr lang="zh-TW" altLang="en-US" sz="1600" b="0">
                        <a:latin typeface="+mj-ea"/>
                        <a:ea typeface="+mj-ea"/>
                        <a:cs typeface="Arial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1425885"/>
                  </a:ext>
                </a:extLst>
              </a:tr>
              <a:tr h="41806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750" b="1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</a:rPr>
                        <a:t>快閃記憶體</a:t>
                      </a:r>
                      <a:endParaRPr lang="en-US" altLang="zh-TW" sz="1750" b="1" i="0" u="none" strike="noStrike" kern="1200" noProof="0">
                        <a:solidFill>
                          <a:schemeClr val="dk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1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600" b="0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</a:rPr>
                        <a:t>路由器</a:t>
                      </a:r>
                      <a:r>
                        <a:rPr lang="en-US" sz="1600" b="0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</a:rPr>
                        <a:t>: 4MB SPI NOR Flash, 4GB eMMC</a:t>
                      </a:r>
                      <a:endParaRPr lang="en-US" sz="1600" b="0" i="0" u="none" strike="noStrike" kern="1200" noProof="0">
                        <a:effectLst/>
                        <a:latin typeface="+mj-ea"/>
                        <a:ea typeface="+mj-ea"/>
                      </a:endParaRPr>
                    </a:p>
                    <a:p>
                      <a:pPr marL="0" marR="0" lvl="1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kern="1200" noProof="0">
                          <a:effectLst/>
                          <a:latin typeface="+mj-ea"/>
                          <a:ea typeface="+mj-ea"/>
                        </a:rPr>
                        <a:t>NAS: </a:t>
                      </a:r>
                      <a:r>
                        <a:rPr lang="en-US" sz="1600" b="0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</a:rPr>
                        <a:t>4GB</a:t>
                      </a:r>
                      <a:endParaRPr lang="en-US" sz="16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1861761"/>
                  </a:ext>
                </a:extLst>
              </a:tr>
              <a:tr h="77191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750" b="1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USB</a:t>
                      </a:r>
                      <a:r>
                        <a:rPr lang="zh-TW" sz="1750" b="1" i="0" u="none" strike="noStrike" kern="1200" noProof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ea"/>
                          <a:ea typeface="+mj-ea"/>
                        </a:rPr>
                        <a:t>埠</a:t>
                      </a:r>
                      <a:r>
                        <a:rPr lang="en-US" altLang="zh-TW" sz="1750" b="1" i="0" u="none" strike="noStrike" kern="1200" noProof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ea"/>
                          <a:ea typeface="+mj-ea"/>
                        </a:rPr>
                        <a:t> </a:t>
                      </a:r>
                      <a:endParaRPr lang="zh-TW" altLang="en-US" sz="1750" b="1" kern="1200">
                        <a:solidFill>
                          <a:schemeClr val="dk1"/>
                        </a:solidFill>
                        <a:effectLst/>
                        <a:latin typeface="+mj-ea"/>
                        <a:ea typeface="+mj-ea"/>
                        <a:cs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>
                        <a:buNone/>
                      </a:pPr>
                      <a:r>
                        <a:rPr lang="zh-TW" altLang="en-US" sz="1600" b="0" kern="120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Arial"/>
                        </a:rPr>
                        <a:t>路由器: --</a:t>
                      </a:r>
                      <a:endParaRPr lang="zh-TW" altLang="en-US" sz="1600">
                        <a:latin typeface="+mj-ea"/>
                        <a:ea typeface="+mj-ea"/>
                      </a:endParaRPr>
                    </a:p>
                    <a:p>
                      <a:pPr marL="0" lvl="1">
                        <a:buNone/>
                      </a:pPr>
                      <a:r>
                        <a:rPr lang="zh-TW" altLang="en-US" sz="1600" b="0" kern="120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Arial"/>
                        </a:rPr>
                        <a:t>NAS: </a:t>
                      </a:r>
                      <a:r>
                        <a:rPr lang="en-US" altLang="zh-TW" sz="1600" b="0" i="0" u="none" strike="noStrike" kern="1200" noProof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ea"/>
                          <a:ea typeface="+mj-ea"/>
                        </a:rPr>
                        <a:t>2 x USB 3.2 Gen1 5Gb/s Type-A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29709"/>
                  </a:ext>
                </a:extLst>
              </a:tr>
              <a:tr h="44722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750" b="1" kern="120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Arial"/>
                        </a:rPr>
                        <a:t>乙太網路</a:t>
                      </a:r>
                      <a:r>
                        <a:rPr lang="zh-TW" sz="1750" b="1" i="0" u="none" strike="noStrike" kern="1200" noProof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ea"/>
                          <a:ea typeface="+mj-ea"/>
                        </a:rPr>
                        <a:t>埠</a:t>
                      </a:r>
                      <a:endParaRPr lang="zh-TW" altLang="en-US" sz="1750" b="1" kern="1200">
                        <a:solidFill>
                          <a:schemeClr val="dk1"/>
                        </a:solidFill>
                        <a:effectLst/>
                        <a:latin typeface="+mj-ea"/>
                        <a:ea typeface="+mj-ea"/>
                        <a:cs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/>
                      <a:r>
                        <a:rPr lang="en-US" altLang="zh-TW" sz="1600" b="0" kern="120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Arial"/>
                        </a:rPr>
                        <a:t>路由器: </a:t>
                      </a:r>
                    </a:p>
                    <a:p>
                      <a:pPr marL="0" lvl="2">
                        <a:buNone/>
                      </a:pPr>
                      <a:r>
                        <a:rPr lang="en-US" sz="1600" b="0" i="0" u="none" strike="noStrike" kern="1200" noProof="0">
                          <a:effectLst/>
                          <a:latin typeface="+mj-ea"/>
                          <a:ea typeface="+mj-ea"/>
                        </a:rPr>
                        <a:t>3 x 局部區域網路專用 GbE RJ45埠</a:t>
                      </a:r>
                      <a:endParaRPr lang="en-US" altLang="zh-TW" sz="1600" b="0" kern="1200">
                        <a:solidFill>
                          <a:schemeClr val="dk1"/>
                        </a:solidFill>
                        <a:effectLst/>
                        <a:latin typeface="+mj-ea"/>
                        <a:ea typeface="+mj-ea"/>
                        <a:cs typeface="Arial"/>
                      </a:endParaRPr>
                    </a:p>
                    <a:p>
                      <a:pPr marL="0" lvl="2">
                        <a:buNone/>
                      </a:pPr>
                      <a:r>
                        <a:rPr lang="en-US" altLang="zh-TW" sz="1600" b="0" i="0" u="none" strike="noStrike" kern="1200" noProof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ea"/>
                          <a:ea typeface="+mj-ea"/>
                        </a:rPr>
                        <a:t>1</a:t>
                      </a:r>
                      <a:r>
                        <a:rPr lang="zh-TW" sz="1600" b="0" i="0" u="none" strike="noStrike" kern="1200" noProof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en-US" altLang="zh-TW" sz="1600" b="0" i="0" u="none" strike="noStrike" kern="1200" noProof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ea"/>
                          <a:ea typeface="+mj-ea"/>
                        </a:rPr>
                        <a:t>x</a:t>
                      </a:r>
                      <a:r>
                        <a:rPr lang="zh-TW" altLang="en-US" sz="1600" b="0" i="0" u="none" strike="noStrike" kern="1200" noProof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zh-TW" sz="1600" b="0" i="0" u="none" strike="noStrike" kern="1200" noProof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ea"/>
                          <a:ea typeface="+mj-ea"/>
                        </a:rPr>
                        <a:t>區域網路專用</a:t>
                      </a:r>
                      <a:r>
                        <a:rPr lang="zh-TW" altLang="en-US" sz="1600" b="0" i="0" u="none" strike="noStrike" kern="1200" noProof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en-US" altLang="zh-TW" sz="1600" b="0" i="0" u="none" strike="noStrike" kern="1200" noProof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ea"/>
                          <a:ea typeface="+mj-ea"/>
                        </a:rPr>
                        <a:t>GbE RJ45</a:t>
                      </a:r>
                      <a:r>
                        <a:rPr lang="zh-TW" sz="1600" b="0" i="0" u="none" strike="noStrike" kern="1200" noProof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ea"/>
                          <a:ea typeface="+mj-ea"/>
                        </a:rPr>
                        <a:t>埠</a:t>
                      </a:r>
                      <a:endParaRPr lang="en-US" sz="16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ea"/>
                        <a:ea typeface="+mj-ea"/>
                      </a:endParaRPr>
                    </a:p>
                    <a:p>
                      <a:pPr marL="0" lvl="1">
                        <a:buNone/>
                      </a:pPr>
                      <a:r>
                        <a:rPr lang="en-US" altLang="zh-TW" sz="1600" b="0" kern="120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Arial"/>
                        </a:rPr>
                        <a:t>NAS: </a:t>
                      </a:r>
                    </a:p>
                    <a:p>
                      <a:pPr marL="0" lvl="2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ea"/>
                          <a:ea typeface="+mj-ea"/>
                        </a:rPr>
                        <a:t>1 x 2.5GbE RJ45 </a:t>
                      </a:r>
                      <a:r>
                        <a:rPr lang="zh-TW" altLang="en-US" sz="1600" b="0" i="0" u="none" strike="noStrike" kern="1200" noProof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ea"/>
                          <a:ea typeface="+mj-ea"/>
                        </a:rPr>
                        <a:t>埠</a:t>
                      </a:r>
                      <a:endParaRPr lang="en-US" sz="1600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7716729"/>
                  </a:ext>
                </a:extLst>
              </a:tr>
              <a:tr h="44109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750" b="1" kern="120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Arial"/>
                        </a:rPr>
                        <a:t>硬碟插槽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/>
                      <a:r>
                        <a:rPr lang="en-US" altLang="zh-TW" sz="1600" b="0" kern="1200" dirty="0" err="1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Arial"/>
                        </a:rPr>
                        <a:t>路由器</a:t>
                      </a:r>
                      <a:r>
                        <a:rPr lang="en-US" altLang="zh-TW" sz="1600" b="0" kern="120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Arial"/>
                        </a:rPr>
                        <a:t>: --</a:t>
                      </a:r>
                    </a:p>
                    <a:p>
                      <a:pPr marL="0" lvl="1">
                        <a:buNone/>
                      </a:pPr>
                      <a:r>
                        <a:rPr lang="zh-TW" altLang="en-US" sz="1600" b="0" kern="1200" dirty="0">
                          <a:solidFill>
                            <a:schemeClr val="dk1"/>
                          </a:solidFill>
                          <a:latin typeface="+mj-ea"/>
                          <a:ea typeface="+mj-ea"/>
                          <a:cs typeface="Arial"/>
                        </a:rPr>
                        <a:t>NAS: 2 x 2.5吋 SATA 3Gbps SSD/ HDD(</a:t>
                      </a:r>
                      <a:r>
                        <a:rPr lang="zh-TW" altLang="en-US" sz="1600" b="0" kern="1200" noProof="0" dirty="0">
                          <a:solidFill>
                            <a:schemeClr val="dk1"/>
                          </a:solidFill>
                          <a:latin typeface="+mj-ea"/>
                          <a:ea typeface="+mj-ea"/>
                          <a:cs typeface="Arial"/>
                        </a:rPr>
                        <a:t>相容</a:t>
                      </a:r>
                      <a:r>
                        <a:rPr lang="en-US" altLang="zh-TW" sz="1600" b="0" kern="1200" noProof="0" dirty="0">
                          <a:solidFill>
                            <a:schemeClr val="dk1"/>
                          </a:solidFill>
                          <a:latin typeface="+mj-ea"/>
                          <a:ea typeface="+mj-ea"/>
                          <a:cs typeface="Arial"/>
                        </a:rPr>
                        <a:t>6Gb/s SSD/HDD)</a:t>
                      </a:r>
                      <a:endParaRPr lang="en-US" altLang="zh-TW" sz="1600" b="0" kern="1200" dirty="0">
                        <a:solidFill>
                          <a:schemeClr val="dk1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9341447"/>
                  </a:ext>
                </a:extLst>
              </a:tr>
            </a:tbl>
          </a:graphicData>
        </a:graphic>
      </p:graphicFrame>
      <p:pic>
        <p:nvPicPr>
          <p:cNvPr id="7" name="图片 57">
            <a:extLst>
              <a:ext uri="{FF2B5EF4-FFF2-40B4-BE49-F238E27FC236}">
                <a16:creationId xmlns:a16="http://schemas.microsoft.com/office/drawing/2014/main" id="{B0034861-5C90-469D-A432-03818827DF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-767135" y="4045851"/>
            <a:ext cx="4995424" cy="341192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65EE2B4B-8326-4429-8499-E7480ABD42EA}"/>
              </a:ext>
            </a:extLst>
          </p:cNvPr>
          <p:cNvSpPr txBox="1"/>
          <p:nvPr/>
        </p:nvSpPr>
        <p:spPr>
          <a:xfrm>
            <a:off x="451150" y="880566"/>
            <a:ext cx="752475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Tri-Band</a:t>
            </a:r>
            <a:r>
              <a:rPr lang="zh-TW" altLang="en-US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zh-TW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Wi-Fi Mesh AC2200 2.5GbE NAS and SD-WAN Router</a:t>
            </a:r>
            <a:endParaRPr lang="zh-TW" altLang="en-US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endParaRPr lang="zh-TW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492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96D9A529-3499-450A-8EB6-F5133D5AAA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398806"/>
            <a:ext cx="12076497" cy="5459194"/>
          </a:xfrm>
          <a:prstGeom prst="rect">
            <a:avLst/>
          </a:prstGeom>
        </p:spPr>
      </p:pic>
      <p:graphicFrame>
        <p:nvGraphicFramePr>
          <p:cNvPr id="6" name="內容版面配置區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6491217"/>
              </p:ext>
            </p:extLst>
          </p:nvPr>
        </p:nvGraphicFramePr>
        <p:xfrm>
          <a:off x="4080025" y="1649476"/>
          <a:ext cx="7791750" cy="495785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481619">
                  <a:extLst>
                    <a:ext uri="{9D8B030D-6E8A-4147-A177-3AD203B41FA5}">
                      <a16:colId xmlns:a16="http://schemas.microsoft.com/office/drawing/2014/main" val="3937801728"/>
                    </a:ext>
                  </a:extLst>
                </a:gridCol>
                <a:gridCol w="5310131">
                  <a:extLst>
                    <a:ext uri="{9D8B030D-6E8A-4147-A177-3AD203B41FA5}">
                      <a16:colId xmlns:a16="http://schemas.microsoft.com/office/drawing/2014/main" val="3161172976"/>
                    </a:ext>
                  </a:extLst>
                </a:gridCol>
              </a:tblGrid>
              <a:tr h="77337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750" b="1">
                          <a:latin typeface="+mj-ea"/>
                          <a:ea typeface="+mj-ea"/>
                          <a:cs typeface="Arial"/>
                        </a:rPr>
                        <a:t>按鈕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1" algn="l" rtl="0" eaLnBrk="1" latinLnBrk="0" hangingPunct="1"/>
                      <a:r>
                        <a:rPr lang="zh-TW" altLang="en-US" sz="1750" b="0" kern="120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Arial"/>
                        </a:rPr>
                        <a:t>路由器</a:t>
                      </a:r>
                      <a:r>
                        <a:rPr lang="en-US" altLang="zh-TW" sz="1750" b="0" kern="120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Arial"/>
                        </a:rPr>
                        <a:t>: WPS, </a:t>
                      </a:r>
                      <a:r>
                        <a:rPr lang="en-US" altLang="zh-TW" sz="1750" b="0" kern="1200" err="1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Arial"/>
                        </a:rPr>
                        <a:t>重置鍵</a:t>
                      </a:r>
                      <a:r>
                        <a:rPr lang="en-US" altLang="zh-TW" sz="1750" b="0" kern="120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Arial"/>
                        </a:rPr>
                        <a:t>(</a:t>
                      </a:r>
                      <a:r>
                        <a:rPr lang="en-US" altLang="zh-TW" sz="1750" b="0" kern="1200" err="1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Arial"/>
                        </a:rPr>
                        <a:t>與NAS共用</a:t>
                      </a:r>
                      <a:r>
                        <a:rPr lang="en-US" altLang="zh-TW" sz="1750" b="0" kern="120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Arial"/>
                        </a:rPr>
                        <a:t>)</a:t>
                      </a:r>
                      <a:br>
                        <a:rPr lang="en-US" altLang="zh-TW" sz="1750" b="0" kern="1200">
                          <a:solidFill>
                            <a:srgbClr val="0562A7"/>
                          </a:solidFill>
                          <a:effectLst/>
                          <a:latin typeface="+mj-ea"/>
                          <a:ea typeface="+mj-ea"/>
                          <a:cs typeface="Arial"/>
                        </a:rPr>
                      </a:br>
                      <a:r>
                        <a:rPr lang="en-US" altLang="zh-TW" sz="1750" b="0" kern="120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Arial"/>
                        </a:rPr>
                        <a:t>NAS</a:t>
                      </a:r>
                      <a:r>
                        <a:rPr lang="en-US" altLang="zh-TW" sz="1750" b="0" i="0" u="none" strike="noStrike" kern="1200" noProof="0">
                          <a:effectLst/>
                          <a:latin typeface="+mj-ea"/>
                          <a:ea typeface="+mj-ea"/>
                          <a:cs typeface="Arial"/>
                        </a:rPr>
                        <a:t>: </a:t>
                      </a:r>
                      <a:r>
                        <a:rPr lang="en-US" altLang="zh-TW" sz="1750" b="0" i="0" u="none" strike="noStrike" kern="1200" noProof="0" err="1">
                          <a:effectLst/>
                          <a:latin typeface="+mj-ea"/>
                          <a:ea typeface="+mj-ea"/>
                          <a:cs typeface="Arial"/>
                        </a:rPr>
                        <a:t>電源鍵</a:t>
                      </a:r>
                      <a:r>
                        <a:rPr lang="en-US" altLang="zh-TW" sz="1750" b="0" i="0" u="none" strike="noStrike" kern="1200" noProof="0">
                          <a:effectLst/>
                          <a:latin typeface="+mj-ea"/>
                          <a:ea typeface="+mj-ea"/>
                          <a:cs typeface="Arial"/>
                        </a:rPr>
                        <a:t>, </a:t>
                      </a:r>
                      <a:r>
                        <a:rPr lang="en-US" altLang="zh-TW" sz="1750" b="0" i="0" u="none" strike="noStrike" kern="1200" noProof="0" err="1">
                          <a:effectLst/>
                          <a:latin typeface="+mj-ea"/>
                          <a:ea typeface="+mj-ea"/>
                          <a:cs typeface="Arial"/>
                        </a:rPr>
                        <a:t>重置鍵</a:t>
                      </a:r>
                      <a:r>
                        <a:rPr lang="en-US" altLang="zh-TW" sz="1750" b="0" i="0" u="none" strike="noStrike" kern="1200" noProof="0">
                          <a:effectLst/>
                          <a:latin typeface="+mj-ea"/>
                          <a:ea typeface="+mj-ea"/>
                          <a:cs typeface="Arial"/>
                        </a:rPr>
                        <a:t>(</a:t>
                      </a:r>
                      <a:r>
                        <a:rPr lang="en-US" altLang="zh-TW" sz="1750" b="0" i="0" u="none" strike="noStrike" kern="1200" noProof="0" err="1">
                          <a:effectLst/>
                          <a:latin typeface="+mj-ea"/>
                          <a:ea typeface="+mj-ea"/>
                          <a:cs typeface="Arial"/>
                        </a:rPr>
                        <a:t>與路由器共用</a:t>
                      </a:r>
                      <a:r>
                        <a:rPr lang="en-US" altLang="zh-TW" sz="1750" b="0" i="0" u="none" strike="noStrike" kern="1200" noProof="0">
                          <a:effectLst/>
                          <a:latin typeface="+mj-ea"/>
                          <a:ea typeface="+mj-ea"/>
                          <a:cs typeface="Arial"/>
                        </a:rPr>
                        <a:t>)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0880589"/>
                  </a:ext>
                </a:extLst>
              </a:tr>
              <a:tr h="77421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750" b="1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LED</a:t>
                      </a:r>
                      <a:r>
                        <a:rPr lang="zh-TW" altLang="en-US" sz="1750" b="1" kern="120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Arial"/>
                        </a:rPr>
                        <a:t>指示燈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>
                        <a:buNone/>
                      </a:pPr>
                      <a:r>
                        <a:rPr lang="zh-TW" altLang="en-US" sz="175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</a:rPr>
                        <a:t>路由器</a:t>
                      </a:r>
                      <a:r>
                        <a:rPr lang="en-US" sz="175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</a:rPr>
                        <a:t>: </a:t>
                      </a:r>
                      <a:r>
                        <a:rPr lang="en-US" sz="1750" b="0" i="0" u="none" strike="noStrike" kern="1200" noProof="0" dirty="0" err="1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</a:rPr>
                        <a:t>QuRouter</a:t>
                      </a:r>
                      <a:r>
                        <a:rPr lang="en-US" altLang="zh-TW" sz="175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</a:rPr>
                        <a:t> </a:t>
                      </a:r>
                      <a:r>
                        <a:rPr lang="zh-TW" altLang="en-US" sz="175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</a:rPr>
                        <a:t>狀態燈</a:t>
                      </a:r>
                      <a:endParaRPr lang="en-US" altLang="zh-TW" sz="1750" b="0" kern="1200" dirty="0">
                        <a:solidFill>
                          <a:schemeClr val="dk1"/>
                        </a:solidFill>
                        <a:effectLst/>
                        <a:latin typeface="+mj-ea"/>
                        <a:ea typeface="+mj-ea"/>
                        <a:cs typeface="Arial"/>
                      </a:endParaRPr>
                    </a:p>
                    <a:p>
                      <a:pPr marL="0" lvl="1">
                        <a:buNone/>
                      </a:pPr>
                      <a:r>
                        <a:rPr lang="en-US" altLang="zh-TW" sz="1750" b="0" kern="120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Arial"/>
                        </a:rPr>
                        <a:t>NAS: 硬碟1 &amp; 硬碟2 </a:t>
                      </a:r>
                      <a:r>
                        <a:rPr lang="en-US" altLang="zh-TW" sz="1750" b="0" kern="1200" dirty="0" err="1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Arial"/>
                        </a:rPr>
                        <a:t>狀態燈</a:t>
                      </a:r>
                      <a:endParaRPr lang="en-US" altLang="zh-TW" sz="1750" b="0" kern="1200" dirty="0">
                        <a:solidFill>
                          <a:schemeClr val="dk1"/>
                        </a:solidFill>
                        <a:effectLst/>
                        <a:latin typeface="+mj-ea"/>
                        <a:ea typeface="+mj-ea"/>
                        <a:cs typeface="Arial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1425885"/>
                  </a:ext>
                </a:extLst>
              </a:tr>
              <a:tr h="85122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750" b="1" kern="120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Arial"/>
                        </a:rPr>
                        <a:t>無線天線</a:t>
                      </a:r>
                      <a:endParaRPr lang="zh-TW" altLang="en-US" sz="1750" b="1">
                        <a:latin typeface="+mj-ea"/>
                        <a:ea typeface="+mj-ea"/>
                        <a:cs typeface="Arial"/>
                      </a:endParaRPr>
                    </a:p>
                  </a:txBody>
                  <a:tcPr anchor="ctr">
                    <a:lnL w="3174">
                      <a:solidFill>
                        <a:schemeClr val="bg2"/>
                      </a:solidFill>
                    </a:lnL>
                    <a:lnR w="3174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4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lvl="1">
                        <a:buNone/>
                      </a:pPr>
                      <a:r>
                        <a:rPr lang="sv-SE" altLang="zh-TW" sz="1750" b="0" kern="120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Arial"/>
                        </a:rPr>
                        <a:t>2 x </a:t>
                      </a:r>
                      <a:r>
                        <a:rPr lang="zh-TW" altLang="en-US" sz="1750" b="0" kern="120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Arial"/>
                        </a:rPr>
                        <a:t>內</a:t>
                      </a:r>
                      <a:r>
                        <a:rPr lang="zh-TW" sz="1750" b="0" i="0" u="none" strike="noStrike" kern="1200" noProof="0" dirty="0">
                          <a:effectLst/>
                          <a:latin typeface="+mj-ea"/>
                          <a:ea typeface="+mj-ea"/>
                        </a:rPr>
                        <a:t>置</a:t>
                      </a:r>
                      <a:r>
                        <a:rPr lang="zh-TW" altLang="en-US" sz="1750" b="0" kern="120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Arial"/>
                        </a:rPr>
                        <a:t>雙頻(</a:t>
                      </a:r>
                      <a:r>
                        <a:rPr lang="sv-SE" altLang="zh-TW" sz="175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</a:rPr>
                        <a:t>2.4GHz/5GHz)</a:t>
                      </a:r>
                      <a:r>
                        <a:rPr lang="zh-TW" altLang="en-US" sz="1750" b="0" kern="120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Arial"/>
                        </a:rPr>
                        <a:t>天線</a:t>
                      </a:r>
                      <a:endParaRPr lang="en-US" dirty="0">
                        <a:latin typeface="+mj-ea"/>
                        <a:ea typeface="+mj-ea"/>
                      </a:endParaRPr>
                    </a:p>
                    <a:p>
                      <a:pPr marL="0" lvl="1">
                        <a:buNone/>
                      </a:pPr>
                      <a:r>
                        <a:rPr lang="sv-SE" altLang="zh-TW" sz="1750" b="0" kern="120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Arial"/>
                        </a:rPr>
                        <a:t>2</a:t>
                      </a:r>
                      <a:r>
                        <a:rPr lang="zh-TW" altLang="en-US" sz="1750" b="0" kern="120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Arial"/>
                        </a:rPr>
                        <a:t> x 內</a:t>
                      </a:r>
                      <a:r>
                        <a:rPr lang="zh-TW" sz="1750" b="0" i="0" u="none" strike="noStrike" kern="1200" noProof="0" dirty="0">
                          <a:effectLst/>
                          <a:latin typeface="+mj-ea"/>
                          <a:ea typeface="+mj-ea"/>
                        </a:rPr>
                        <a:t>置</a:t>
                      </a:r>
                      <a:r>
                        <a:rPr lang="zh-TW" altLang="en-US" sz="1750" b="0" kern="120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Arial"/>
                        </a:rPr>
                        <a:t>單頻(</a:t>
                      </a:r>
                      <a:r>
                        <a:rPr lang="sv-SE" sz="175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</a:rPr>
                        <a:t>5GHz</a:t>
                      </a:r>
                      <a:r>
                        <a:rPr lang="sv-SE" altLang="zh-TW" sz="175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</a:rPr>
                        <a:t>)</a:t>
                      </a:r>
                      <a:r>
                        <a:rPr lang="zh-TW" altLang="en-US" sz="1750" b="0" kern="120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Arial"/>
                        </a:rPr>
                        <a:t>天線</a:t>
                      </a:r>
                      <a:endParaRPr lang="sv-SE" sz="1750" b="0" i="0" u="none" strike="noStrike" kern="1200" noProof="0" dirty="0">
                        <a:solidFill>
                          <a:schemeClr val="dk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3174">
                      <a:noFill/>
                    </a:lnL>
                    <a:lnR w="3174">
                      <a:solidFill>
                        <a:schemeClr val="bg2"/>
                      </a:solidFill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4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1861761"/>
                  </a:ext>
                </a:extLst>
              </a:tr>
              <a:tr h="70273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750" b="1" kern="120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Arial"/>
                        </a:rPr>
                        <a:t>無線標準</a:t>
                      </a:r>
                      <a:endParaRPr lang="zh-TW" altLang="en-US" sz="1750" b="1">
                        <a:latin typeface="+mj-ea"/>
                        <a:ea typeface="+mj-ea"/>
                        <a:cs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>
                        <a:buNone/>
                      </a:pPr>
                      <a:r>
                        <a:rPr lang="en-US" altLang="zh-TW" sz="175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802.11a/b/g/n/ac</a:t>
                      </a:r>
                      <a:endParaRPr lang="zh-TW" altLang="en-US" dirty="0"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29709"/>
                  </a:ext>
                </a:extLst>
              </a:tr>
              <a:tr h="76965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750" b="1" kern="120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Arial"/>
                        </a:rPr>
                        <a:t>無線速度</a:t>
                      </a:r>
                      <a:endParaRPr lang="zh-TW" altLang="en-US" sz="1750" b="1">
                        <a:latin typeface="+mj-ea"/>
                        <a:ea typeface="+mj-ea"/>
                        <a:cs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>
                        <a:buNone/>
                      </a:pPr>
                      <a:r>
                        <a:rPr lang="en-US" altLang="zh-TW" sz="1750" b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Wi-Fi 5 AC2200</a:t>
                      </a:r>
                      <a:br>
                        <a:rPr lang="en-US" altLang="zh-TW" sz="1750" b="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</a:br>
                      <a:r>
                        <a:rPr lang="en-US" altLang="zh-TW" sz="1750" b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2.4GHz (400Mbps)+ 5GHz (867Mbps x 2)</a:t>
                      </a:r>
                      <a:endParaRPr lang="en-US"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7716729"/>
                  </a:ext>
                </a:extLst>
              </a:tr>
              <a:tr h="54332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750" b="1" kern="120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Arial"/>
                        </a:rPr>
                        <a:t>無線通道頻寬</a:t>
                      </a:r>
                      <a:endParaRPr lang="zh-TW" altLang="en-US" sz="1750" b="1">
                        <a:latin typeface="+mj-ea"/>
                        <a:ea typeface="+mj-ea"/>
                        <a:cs typeface="Arial"/>
                      </a:endParaRPr>
                    </a:p>
                  </a:txBody>
                  <a:tcPr anchor="ctr">
                    <a:lnL w="3174">
                      <a:solidFill>
                        <a:schemeClr val="bg2"/>
                      </a:solidFill>
                    </a:lnL>
                    <a:lnR w="3174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>
                        <a:lnSpc>
                          <a:spcPts val="1800"/>
                        </a:lnSpc>
                        <a:buNone/>
                      </a:pPr>
                      <a:r>
                        <a:rPr lang="en-US" altLang="zh-TW" sz="1750" b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20/40/80MHz</a:t>
                      </a:r>
                    </a:p>
                  </a:txBody>
                  <a:tcPr anchor="ctr">
                    <a:lnL w="3174">
                      <a:noFill/>
                    </a:lnL>
                    <a:lnR w="3174">
                      <a:solidFill>
                        <a:schemeClr val="bg2"/>
                      </a:solidFill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9341447"/>
                  </a:ext>
                </a:extLst>
              </a:tr>
              <a:tr h="54332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750" b="1" kern="120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Arial"/>
                        </a:rPr>
                        <a:t>藍牙</a:t>
                      </a:r>
                    </a:p>
                  </a:txBody>
                  <a:tcPr anchor="ctr">
                    <a:lnL w="3174">
                      <a:solidFill>
                        <a:schemeClr val="bg2"/>
                      </a:solidFill>
                    </a:lnL>
                    <a:lnR w="3174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4">
                      <a:solidFill>
                        <a:schemeClr val="bg2"/>
                      </a:solidFill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>
                        <a:lnSpc>
                          <a:spcPts val="1800"/>
                        </a:lnSpc>
                        <a:buNone/>
                      </a:pPr>
                      <a:r>
                        <a:rPr lang="en-US" altLang="zh-TW" sz="175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Version 5</a:t>
                      </a:r>
                    </a:p>
                  </a:txBody>
                  <a:tcPr anchor="ctr">
                    <a:lnL w="3174">
                      <a:noFill/>
                    </a:lnL>
                    <a:lnR w="3174">
                      <a:solidFill>
                        <a:schemeClr val="bg2"/>
                      </a:solidFill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4">
                      <a:solidFill>
                        <a:schemeClr val="bg2"/>
                      </a:solidFill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7342930"/>
                  </a:ext>
                </a:extLst>
              </a:tr>
            </a:tbl>
          </a:graphicData>
        </a:graphic>
      </p:graphicFrame>
      <p:pic>
        <p:nvPicPr>
          <p:cNvPr id="7" name="图片 57">
            <a:extLst>
              <a:ext uri="{FF2B5EF4-FFF2-40B4-BE49-F238E27FC236}">
                <a16:creationId xmlns:a16="http://schemas.microsoft.com/office/drawing/2014/main" id="{B0034861-5C90-469D-A432-03818827DF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3397292" y="3999618"/>
            <a:ext cx="4785294" cy="341192"/>
          </a:xfrm>
          <a:prstGeom prst="rect">
            <a:avLst/>
          </a:prstGeom>
        </p:spPr>
      </p:pic>
      <p:sp>
        <p:nvSpPr>
          <p:cNvPr id="8" name="標題 3">
            <a:extLst>
              <a:ext uri="{FF2B5EF4-FFF2-40B4-BE49-F238E27FC236}">
                <a16:creationId xmlns:a16="http://schemas.microsoft.com/office/drawing/2014/main" id="{4C14C19F-B21D-48FF-B7E5-46EAE0B5E6A6}"/>
              </a:ext>
            </a:extLst>
          </p:cNvPr>
          <p:cNvSpPr txBox="1">
            <a:spLocks/>
          </p:cNvSpPr>
          <p:nvPr/>
        </p:nvSpPr>
        <p:spPr>
          <a:xfrm>
            <a:off x="373051" y="295139"/>
            <a:ext cx="10688650" cy="6463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ts val="4000"/>
              </a:lnSpc>
            </a:pPr>
            <a:r>
              <a:rPr lang="en-US" altLang="zh-TW" sz="4200">
                <a:latin typeface="Arial"/>
                <a:ea typeface="微軟正黑體"/>
                <a:cs typeface="Arial"/>
              </a:rPr>
              <a:t>QMiroPlus-201W</a:t>
            </a:r>
            <a:r>
              <a:rPr lang="zh-TW" altLang="en-US" sz="4200">
                <a:latin typeface="Arial"/>
                <a:ea typeface="微軟正黑體"/>
                <a:cs typeface="Arial"/>
              </a:rPr>
              <a:t> 硬體規格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02998FF-5593-4819-92B1-5AB9BCC29DF5}"/>
              </a:ext>
            </a:extLst>
          </p:cNvPr>
          <p:cNvSpPr txBox="1"/>
          <p:nvPr/>
        </p:nvSpPr>
        <p:spPr>
          <a:xfrm>
            <a:off x="451150" y="880566"/>
            <a:ext cx="752475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Tri-Band</a:t>
            </a:r>
            <a:r>
              <a:rPr lang="zh-TW" altLang="en-US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zh-TW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Wi-Fi Mesh AC2200 2.5GbE NAS and SD-WAN Router</a:t>
            </a:r>
            <a:endParaRPr lang="zh-TW" altLang="en-US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endParaRPr lang="zh-TW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462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文字, 螢幕擷取畫面 的圖片&#10;&#10;自動產生的描述">
            <a:extLst>
              <a:ext uri="{FF2B5EF4-FFF2-40B4-BE49-F238E27FC236}">
                <a16:creationId xmlns:a16="http://schemas.microsoft.com/office/drawing/2014/main" id="{220C9E8E-DEBA-4E3A-97A4-7462E3DBCE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444" y="1677592"/>
            <a:ext cx="2345457" cy="2674988"/>
          </a:xfrm>
          <a:prstGeom prst="rect">
            <a:avLst/>
          </a:prstGeom>
          <a:effectLst>
            <a:outerShdw blurRad="266700" dist="165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8075" y="452923"/>
            <a:ext cx="11228022" cy="744352"/>
          </a:xfrm>
        </p:spPr>
        <p:txBody>
          <a:bodyPr>
            <a:normAutofit/>
          </a:bodyPr>
          <a:lstStyle/>
          <a:p>
            <a:pPr>
              <a:lnSpc>
                <a:spcPts val="4000"/>
              </a:lnSpc>
            </a:pPr>
            <a:r>
              <a:rPr lang="en-US" altLang="zh-TW" sz="4300">
                <a:latin typeface="Arial"/>
                <a:ea typeface="微軟正黑體"/>
                <a:cs typeface="Arial"/>
              </a:rPr>
              <a:t>QMiroPlus-201W</a:t>
            </a:r>
            <a:r>
              <a:rPr lang="zh-TW" altLang="en-US" sz="4300">
                <a:latin typeface="Arial"/>
                <a:ea typeface="微軟正黑體"/>
                <a:cs typeface="Arial"/>
              </a:rPr>
              <a:t> 硬體配置 - 正面 </a:t>
            </a:r>
            <a:endParaRPr lang="zh-TW" altLang="en-US" sz="4300">
              <a:ea typeface="微軟正黑體"/>
            </a:endParaRPr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EA6293D6-E99B-4266-A688-D14C7C6E68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99176" y="5133860"/>
            <a:ext cx="1073579" cy="1560419"/>
          </a:xfrm>
          <a:prstGeom prst="rect">
            <a:avLst/>
          </a:prstGeom>
        </p:spPr>
      </p:pic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6EDD3BC8-2624-40EB-8915-A04419BBDD4E}"/>
              </a:ext>
            </a:extLst>
          </p:cNvPr>
          <p:cNvSpPr/>
          <p:nvPr/>
        </p:nvSpPr>
        <p:spPr>
          <a:xfrm>
            <a:off x="4655142" y="1719609"/>
            <a:ext cx="3226137" cy="4353331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63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186C086-50B9-49D8-86AF-ADB8FEA9E9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7438" y="1952175"/>
            <a:ext cx="2645831" cy="3911968"/>
          </a:xfrm>
          <a:prstGeom prst="rect">
            <a:avLst/>
          </a:prstGeom>
          <a:effectLst>
            <a:outerShdw blurRad="254000" dist="76200" dir="5400000" algn="t" rotWithShape="0">
              <a:prstClr val="black">
                <a:alpha val="42000"/>
              </a:prstClr>
            </a:outerShdw>
          </a:effectLst>
        </p:spPr>
      </p:pic>
      <p:pic>
        <p:nvPicPr>
          <p:cNvPr id="22" name="圖形 21">
            <a:extLst>
              <a:ext uri="{FF2B5EF4-FFF2-40B4-BE49-F238E27FC236}">
                <a16:creationId xmlns:a16="http://schemas.microsoft.com/office/drawing/2014/main" id="{18F521E2-E7BC-4E15-BEA6-C906D934CBDA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 amt="49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48035" y="5573207"/>
            <a:ext cx="2964985" cy="610719"/>
          </a:xfrm>
          <a:prstGeom prst="rect">
            <a:avLst/>
          </a:prstGeom>
        </p:spPr>
      </p:pic>
      <p:sp>
        <p:nvSpPr>
          <p:cNvPr id="38" name="文字方塊 37">
            <a:extLst>
              <a:ext uri="{FF2B5EF4-FFF2-40B4-BE49-F238E27FC236}">
                <a16:creationId xmlns:a16="http://schemas.microsoft.com/office/drawing/2014/main" id="{1D472206-5CD7-4376-81BB-8E319F25DD54}"/>
              </a:ext>
            </a:extLst>
          </p:cNvPr>
          <p:cNvSpPr txBox="1"/>
          <p:nvPr/>
        </p:nvSpPr>
        <p:spPr>
          <a:xfrm>
            <a:off x="2571081" y="5630359"/>
            <a:ext cx="1451225" cy="9790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2300"/>
              </a:lnSpc>
              <a:spcBef>
                <a:spcPts val="200"/>
              </a:spcBef>
            </a:pPr>
            <a:r>
              <a:rPr lang="en-US" altLang="zh-TW" sz="2200" err="1">
                <a:latin typeface="Arial"/>
                <a:ea typeface="微軟正黑體"/>
                <a:cs typeface="Arial"/>
              </a:rPr>
              <a:t>NAS專用</a:t>
            </a:r>
            <a:r>
              <a:rPr lang="en-US" altLang="zh-TW" sz="2200">
                <a:latin typeface="Arial"/>
                <a:ea typeface="微軟正黑體"/>
                <a:cs typeface="Arial"/>
              </a:rPr>
              <a:t>:</a:t>
            </a:r>
            <a:endParaRPr lang="zh-TW" altLang="en-US" sz="2200">
              <a:latin typeface="Trebuchet MS" panose="020B0603020202020204"/>
              <a:ea typeface="微軟正黑體"/>
              <a:cs typeface="Arial"/>
            </a:endParaRPr>
          </a:p>
          <a:p>
            <a:pPr>
              <a:lnSpc>
                <a:spcPts val="2300"/>
              </a:lnSpc>
              <a:spcBef>
                <a:spcPts val="200"/>
              </a:spcBef>
            </a:pPr>
            <a:r>
              <a:rPr lang="en-US" altLang="zh-TW" sz="1700">
                <a:latin typeface="Arial"/>
                <a:ea typeface="微軟正黑體"/>
                <a:cs typeface="Arial"/>
              </a:rPr>
              <a:t>硬碟1 &amp; 硬碟2 LED</a:t>
            </a:r>
            <a:r>
              <a:rPr lang="zh-TW" altLang="en-US" sz="1700">
                <a:latin typeface="Arial"/>
                <a:ea typeface="微軟正黑體"/>
                <a:cs typeface="Arial"/>
              </a:rPr>
              <a:t>狀態燈</a:t>
            </a:r>
            <a:endParaRPr lang="zh-TW" sz="1700">
              <a:ea typeface="微軟正黑體"/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9A1D4AF4-7735-4383-BCBD-2C28D76AFEEA}"/>
              </a:ext>
            </a:extLst>
          </p:cNvPr>
          <p:cNvSpPr txBox="1"/>
          <p:nvPr/>
        </p:nvSpPr>
        <p:spPr>
          <a:xfrm>
            <a:off x="1023602" y="3765220"/>
            <a:ext cx="3121835" cy="14850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sz="22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Arial"/>
              </a:rPr>
              <a:t>路由器專用:</a:t>
            </a:r>
            <a:endParaRPr lang="fr-FR" altLang="zh-TW" sz="220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微軟正黑體"/>
              <a:cs typeface="Arial"/>
            </a:endParaRPr>
          </a:p>
          <a:p>
            <a:r>
              <a:rPr lang="zh-TW" altLang="en-US" sz="17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Arial"/>
              </a:rPr>
              <a:t>WPS (Wi-Fi Protected Setup)</a:t>
            </a:r>
            <a:r>
              <a:rPr lang="en-US" altLang="zh-TW" sz="17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Arial"/>
              </a:rPr>
              <a:t> </a:t>
            </a:r>
          </a:p>
          <a:p>
            <a:r>
              <a:rPr lang="zh-TW" altLang="en-US" sz="17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Arial"/>
              </a:rPr>
              <a:t>按鈕，快速讓無線裝置連上</a:t>
            </a:r>
            <a:r>
              <a:rPr lang="en-US" sz="17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Arial"/>
              </a:rPr>
              <a:t> QMiroPlus-201W</a:t>
            </a:r>
            <a:r>
              <a:rPr lang="en-US" altLang="zh-TW" sz="17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Arial"/>
              </a:rPr>
              <a:t> </a:t>
            </a:r>
            <a:r>
              <a:rPr lang="zh-TW" altLang="en-US" sz="17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Arial"/>
              </a:rPr>
              <a:t>路由器</a:t>
            </a:r>
            <a:endParaRPr lang="fr-FR" altLang="zh-TW" sz="170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微軟正黑體"/>
              <a:cs typeface="Arial"/>
            </a:endParaRPr>
          </a:p>
          <a:p>
            <a:endParaRPr lang="zh-TW" altLang="en-US" sz="175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微軟正黑體"/>
              <a:cs typeface="Arial"/>
            </a:endParaRPr>
          </a:p>
        </p:txBody>
      </p:sp>
      <p:cxnSp>
        <p:nvCxnSpPr>
          <p:cNvPr id="48" name="Shape 193">
            <a:extLst>
              <a:ext uri="{FF2B5EF4-FFF2-40B4-BE49-F238E27FC236}">
                <a16:creationId xmlns:a16="http://schemas.microsoft.com/office/drawing/2014/main" id="{78F9532A-624A-4A44-B480-71B7C81AB38E}"/>
              </a:ext>
            </a:extLst>
          </p:cNvPr>
          <p:cNvCxnSpPr>
            <a:cxnSpLocks/>
          </p:cNvCxnSpPr>
          <p:nvPr/>
        </p:nvCxnSpPr>
        <p:spPr>
          <a:xfrm flipH="1" flipV="1">
            <a:off x="5687273" y="5766260"/>
            <a:ext cx="2129044" cy="345796"/>
          </a:xfrm>
          <a:prstGeom prst="bentConnector3">
            <a:avLst>
              <a:gd name="adj1" fmla="val 100332"/>
            </a:avLst>
          </a:prstGeom>
          <a:noFill/>
          <a:ln w="21590" cap="flat" cmpd="sng">
            <a:solidFill>
              <a:srgbClr val="01F3FF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4434BCE7-B462-46BC-87C6-EEB143968C80}"/>
              </a:ext>
            </a:extLst>
          </p:cNvPr>
          <p:cNvSpPr txBox="1"/>
          <p:nvPr/>
        </p:nvSpPr>
        <p:spPr>
          <a:xfrm>
            <a:off x="4145437" y="5834128"/>
            <a:ext cx="184730" cy="3616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endParaRPr lang="zh-TW" altLang="en-US" sz="1750">
              <a:latin typeface="Arial"/>
              <a:ea typeface="微軟正黑體"/>
              <a:cs typeface="Arial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56762C3-AA38-472F-99DE-04A80B24CB26}"/>
              </a:ext>
            </a:extLst>
          </p:cNvPr>
          <p:cNvSpPr txBox="1"/>
          <p:nvPr/>
        </p:nvSpPr>
        <p:spPr>
          <a:xfrm>
            <a:off x="7814384" y="5778932"/>
            <a:ext cx="2940687" cy="7001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sz="22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路由器專用</a:t>
            </a:r>
            <a:r>
              <a:rPr lang="en-US" altLang="zh-TW" sz="22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:</a:t>
            </a:r>
            <a:endParaRPr lang="zh-TW" altLang="en-US" sz="220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微軟正黑體"/>
              <a:cs typeface="Arial"/>
            </a:endParaRPr>
          </a:p>
          <a:p>
            <a:r>
              <a:rPr lang="en-US" altLang="zh-TW" sz="1700" err="1">
                <a:latin typeface="Arial"/>
                <a:ea typeface="微軟正黑體"/>
                <a:cs typeface="Arial"/>
              </a:rPr>
              <a:t>QuRouter</a:t>
            </a:r>
            <a:r>
              <a:rPr lang="en-US" altLang="zh-TW" sz="1700">
                <a:latin typeface="Arial"/>
                <a:ea typeface="微軟正黑體"/>
                <a:cs typeface="Arial"/>
              </a:rPr>
              <a:t> LED</a:t>
            </a:r>
            <a:r>
              <a:rPr lang="zh-TW" altLang="en-US" sz="1700">
                <a:latin typeface="Arial"/>
                <a:ea typeface="微軟正黑體"/>
                <a:cs typeface="Arial"/>
              </a:rPr>
              <a:t>狀態燈</a:t>
            </a:r>
            <a:endParaRPr lang="zh-TW" sz="1700">
              <a:latin typeface="Arial"/>
              <a:ea typeface="微軟正黑體"/>
              <a:cs typeface="Arial"/>
            </a:endParaRPr>
          </a:p>
        </p:txBody>
      </p:sp>
      <p:cxnSp>
        <p:nvCxnSpPr>
          <p:cNvPr id="27" name="Shape 193">
            <a:extLst>
              <a:ext uri="{FF2B5EF4-FFF2-40B4-BE49-F238E27FC236}">
                <a16:creationId xmlns:a16="http://schemas.microsoft.com/office/drawing/2014/main" id="{49388298-0EB4-48F5-B5A4-84E75528855E}"/>
              </a:ext>
            </a:extLst>
          </p:cNvPr>
          <p:cNvCxnSpPr>
            <a:cxnSpLocks/>
          </p:cNvCxnSpPr>
          <p:nvPr/>
        </p:nvCxnSpPr>
        <p:spPr>
          <a:xfrm>
            <a:off x="2858703" y="3959626"/>
            <a:ext cx="3074145" cy="1507392"/>
          </a:xfrm>
          <a:prstGeom prst="bentConnector3">
            <a:avLst>
              <a:gd name="adj1" fmla="val 46429"/>
            </a:avLst>
          </a:prstGeom>
          <a:noFill/>
          <a:ln w="21590" cap="flat" cmpd="sng">
            <a:solidFill>
              <a:srgbClr val="01F3FF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4" name="文字方塊 3">
            <a:extLst>
              <a:ext uri="{FF2B5EF4-FFF2-40B4-BE49-F238E27FC236}">
                <a16:creationId xmlns:a16="http://schemas.microsoft.com/office/drawing/2014/main" id="{1CE81314-E21E-4519-BBFA-11A1F80BBD90}"/>
              </a:ext>
            </a:extLst>
          </p:cNvPr>
          <p:cNvSpPr txBox="1"/>
          <p:nvPr/>
        </p:nvSpPr>
        <p:spPr>
          <a:xfrm>
            <a:off x="2506689" y="2057706"/>
            <a:ext cx="1708602" cy="12157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200">
                <a:latin typeface="Arial"/>
                <a:ea typeface="微軟正黑體"/>
                <a:cs typeface="Arial"/>
              </a:rPr>
              <a:t>NAS專用:</a:t>
            </a:r>
            <a:endParaRPr lang="zh-TW" altLang="en-US" sz="2200">
              <a:latin typeface="Arial"/>
              <a:ea typeface="微軟正黑體"/>
            </a:endParaRPr>
          </a:p>
          <a:p>
            <a:r>
              <a:rPr lang="zh-TW" altLang="en-US" sz="1700">
                <a:latin typeface="Arial"/>
                <a:ea typeface="微軟正黑體"/>
              </a:rPr>
              <a:t>2 x 2.5吋 SATA </a:t>
            </a:r>
            <a:r>
              <a:rPr lang="en-US" altLang="zh-TW" sz="1700">
                <a:latin typeface="Arial"/>
                <a:ea typeface="微軟正黑體"/>
              </a:rPr>
              <a:t>SSD/HDD</a:t>
            </a:r>
            <a:r>
              <a:rPr lang="zh-TW" altLang="en-US" sz="1700">
                <a:latin typeface="Arial"/>
                <a:ea typeface="微軟正黑體"/>
              </a:rPr>
              <a:t>熱插拔插槽</a:t>
            </a:r>
            <a:endParaRPr lang="en-US" altLang="zh-TW" sz="1700">
              <a:latin typeface="Arial"/>
              <a:ea typeface="微軟正黑體"/>
              <a:cs typeface="Arial"/>
            </a:endParaRPr>
          </a:p>
        </p:txBody>
      </p:sp>
      <p:cxnSp>
        <p:nvCxnSpPr>
          <p:cNvPr id="39" name="Shape 193">
            <a:extLst>
              <a:ext uri="{FF2B5EF4-FFF2-40B4-BE49-F238E27FC236}">
                <a16:creationId xmlns:a16="http://schemas.microsoft.com/office/drawing/2014/main" id="{17C54201-8B27-4028-ABDA-986BE0240719}"/>
              </a:ext>
            </a:extLst>
          </p:cNvPr>
          <p:cNvCxnSpPr>
            <a:cxnSpLocks/>
          </p:cNvCxnSpPr>
          <p:nvPr/>
        </p:nvCxnSpPr>
        <p:spPr>
          <a:xfrm flipV="1">
            <a:off x="3955520" y="5796442"/>
            <a:ext cx="1045105" cy="2526"/>
          </a:xfrm>
          <a:prstGeom prst="straightConnector1">
            <a:avLst/>
          </a:prstGeom>
          <a:noFill/>
          <a:ln w="21590" cap="flat" cmpd="sng">
            <a:solidFill>
              <a:srgbClr val="01F3FF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41" name="Shape 193">
            <a:extLst>
              <a:ext uri="{FF2B5EF4-FFF2-40B4-BE49-F238E27FC236}">
                <a16:creationId xmlns:a16="http://schemas.microsoft.com/office/drawing/2014/main" id="{6D605497-628E-46DB-BD5F-78D142A8CEF0}"/>
              </a:ext>
            </a:extLst>
          </p:cNvPr>
          <p:cNvCxnSpPr>
            <a:cxnSpLocks/>
          </p:cNvCxnSpPr>
          <p:nvPr/>
        </p:nvCxnSpPr>
        <p:spPr>
          <a:xfrm flipH="1">
            <a:off x="8198403" y="3005615"/>
            <a:ext cx="964622" cy="1"/>
          </a:xfrm>
          <a:prstGeom prst="straightConnector1">
            <a:avLst/>
          </a:prstGeom>
          <a:noFill/>
          <a:ln w="21590" cap="flat" cmpd="sng">
            <a:solidFill>
              <a:srgbClr val="01F3FF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CA903B4D-4F92-482D-9083-5429D968515D}"/>
              </a:ext>
            </a:extLst>
          </p:cNvPr>
          <p:cNvSpPr txBox="1"/>
          <p:nvPr/>
        </p:nvSpPr>
        <p:spPr>
          <a:xfrm>
            <a:off x="9238510" y="2774782"/>
            <a:ext cx="1052608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2200" err="1">
                <a:latin typeface="Arial"/>
                <a:ea typeface="微軟正黑體"/>
                <a:cs typeface="Arial"/>
              </a:rPr>
              <a:t>前蓋</a:t>
            </a:r>
            <a:endParaRPr lang="zh-TW" altLang="en-US" sz="2200"/>
          </a:p>
        </p:txBody>
      </p:sp>
      <p:cxnSp>
        <p:nvCxnSpPr>
          <p:cNvPr id="47" name="接點: 肘形 236">
            <a:extLst>
              <a:ext uri="{FF2B5EF4-FFF2-40B4-BE49-F238E27FC236}">
                <a16:creationId xmlns:a16="http://schemas.microsoft.com/office/drawing/2014/main" id="{6EFBD2DC-DA3E-4863-94DF-6388141F0E04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753742" y="2740624"/>
            <a:ext cx="3225" cy="713917"/>
          </a:xfrm>
          <a:prstGeom prst="bentConnector3">
            <a:avLst>
              <a:gd name="adj1" fmla="val 14276744"/>
            </a:avLst>
          </a:prstGeom>
          <a:ln w="21590">
            <a:solidFill>
              <a:srgbClr val="01F3FF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hape 193">
            <a:extLst>
              <a:ext uri="{FF2B5EF4-FFF2-40B4-BE49-F238E27FC236}">
                <a16:creationId xmlns:a16="http://schemas.microsoft.com/office/drawing/2014/main" id="{0296CBD2-EF23-4DFB-8368-A82A3F3AF034}"/>
              </a:ext>
            </a:extLst>
          </p:cNvPr>
          <p:cNvCxnSpPr>
            <a:cxnSpLocks/>
          </p:cNvCxnSpPr>
          <p:nvPr/>
        </p:nvCxnSpPr>
        <p:spPr>
          <a:xfrm>
            <a:off x="4022306" y="2279355"/>
            <a:ext cx="1733048" cy="359281"/>
          </a:xfrm>
          <a:prstGeom prst="bentConnector3">
            <a:avLst>
              <a:gd name="adj1" fmla="val 100808"/>
            </a:avLst>
          </a:prstGeom>
          <a:noFill/>
          <a:ln w="21590" cap="flat" cmpd="sng">
            <a:solidFill>
              <a:srgbClr val="01F3FF"/>
            </a:solidFill>
            <a:prstDash val="solid"/>
            <a:round/>
            <a:headEnd type="none" w="sm" len="sm"/>
            <a:tailEnd type="none" w="lg" len="lg"/>
          </a:ln>
        </p:spPr>
      </p:cxnSp>
    </p:spTree>
    <p:extLst>
      <p:ext uri="{BB962C8B-B14F-4D97-AF65-F5344CB8AC3E}">
        <p14:creationId xmlns:p14="http://schemas.microsoft.com/office/powerpoint/2010/main" val="3966457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F5E9DE13-42B2-4111-89C9-B9A1EB5C2874}"/>
              </a:ext>
            </a:extLst>
          </p:cNvPr>
          <p:cNvSpPr/>
          <p:nvPr/>
        </p:nvSpPr>
        <p:spPr>
          <a:xfrm>
            <a:off x="4120006" y="2504669"/>
            <a:ext cx="3574174" cy="4353331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63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圖形 49">
            <a:extLst>
              <a:ext uri="{FF2B5EF4-FFF2-40B4-BE49-F238E27FC236}">
                <a16:creationId xmlns:a16="http://schemas.microsoft.com/office/drawing/2014/main" id="{E2121628-93D0-4B20-BD3F-54AA5AB9DF7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 amt="49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66638" y="5919543"/>
            <a:ext cx="2964985" cy="61071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93082" y="261500"/>
            <a:ext cx="11228022" cy="1320800"/>
          </a:xfrm>
        </p:spPr>
        <p:txBody>
          <a:bodyPr>
            <a:normAutofit/>
          </a:bodyPr>
          <a:lstStyle/>
          <a:p>
            <a:r>
              <a:rPr lang="en-US" sz="4300">
                <a:latin typeface="Arial"/>
                <a:ea typeface="+mj-lt"/>
                <a:cs typeface="Arial"/>
              </a:rPr>
              <a:t>QMiroPlus-201W</a:t>
            </a:r>
            <a:r>
              <a:rPr lang="zh-TW" sz="4300">
                <a:latin typeface="Arial"/>
                <a:ea typeface="微軟正黑體"/>
                <a:cs typeface="Arial"/>
              </a:rPr>
              <a:t> 硬體配置</a:t>
            </a:r>
            <a:r>
              <a:rPr lang="zh-TW" altLang="en-US" sz="4300">
                <a:latin typeface="Arial"/>
                <a:ea typeface="微軟正黑體"/>
                <a:cs typeface="Arial"/>
              </a:rPr>
              <a:t> - 背面</a:t>
            </a:r>
            <a:endParaRPr lang="zh-TW" sz="4300">
              <a:ea typeface="+mj-lt"/>
              <a:cs typeface="+mj-lt"/>
            </a:endParaRPr>
          </a:p>
          <a:p>
            <a:pPr>
              <a:lnSpc>
                <a:spcPts val="4000"/>
              </a:lnSpc>
            </a:pPr>
            <a:endParaRPr lang="zh-TW" altLang="en-US" sz="4300">
              <a:latin typeface="Arial"/>
              <a:ea typeface="微軟正黑體"/>
              <a:cs typeface="Arial"/>
            </a:endParaRPr>
          </a:p>
        </p:txBody>
      </p:sp>
      <p:pic>
        <p:nvPicPr>
          <p:cNvPr id="25" name="圖形 24">
            <a:extLst>
              <a:ext uri="{FF2B5EF4-FFF2-40B4-BE49-F238E27FC236}">
                <a16:creationId xmlns:a16="http://schemas.microsoft.com/office/drawing/2014/main" id="{3E7FD97B-E094-4B37-820A-964E156450E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 amt="49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25841" y="5698576"/>
            <a:ext cx="3014289" cy="610719"/>
          </a:xfrm>
          <a:prstGeom prst="rect">
            <a:avLst/>
          </a:prstGeom>
        </p:spPr>
      </p:pic>
      <p:pic>
        <p:nvPicPr>
          <p:cNvPr id="28" name="內容版面配置區 3">
            <a:extLst>
              <a:ext uri="{FF2B5EF4-FFF2-40B4-BE49-F238E27FC236}">
                <a16:creationId xmlns:a16="http://schemas.microsoft.com/office/drawing/2014/main" id="{1CA12835-E542-4366-B818-1A6E62EBC1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72" t="-2056" r="-6082" b="-3788"/>
          <a:stretch/>
        </p:blipFill>
        <p:spPr>
          <a:xfrm>
            <a:off x="3907247" y="1687910"/>
            <a:ext cx="3596804" cy="4796858"/>
          </a:xfrm>
          <a:prstGeom prst="rect">
            <a:avLst/>
          </a:prstGeom>
        </p:spPr>
      </p:pic>
      <p:sp>
        <p:nvSpPr>
          <p:cNvPr id="43" name="文字方塊 42">
            <a:extLst>
              <a:ext uri="{FF2B5EF4-FFF2-40B4-BE49-F238E27FC236}">
                <a16:creationId xmlns:a16="http://schemas.microsoft.com/office/drawing/2014/main" id="{FD83BB4C-8349-4457-B265-345FE0739A83}"/>
              </a:ext>
            </a:extLst>
          </p:cNvPr>
          <p:cNvSpPr txBox="1"/>
          <p:nvPr/>
        </p:nvSpPr>
        <p:spPr>
          <a:xfrm>
            <a:off x="7829878" y="5220107"/>
            <a:ext cx="3976515" cy="7001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sz="22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路由器專用</a:t>
            </a:r>
            <a:r>
              <a:rPr lang="en-US" altLang="zh-TW" sz="22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:</a:t>
            </a:r>
            <a:endParaRPr lang="zh-TW" altLang="en-US" sz="22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fr-FR" altLang="zh-TW" sz="17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3 x  LAN/</a:t>
            </a:r>
            <a:r>
              <a:rPr lang="zh-TW" altLang="en-US" sz="17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內網專用</a:t>
            </a:r>
            <a:r>
              <a:rPr lang="fr-FR" altLang="zh-TW" sz="17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 1GbE RJ45</a:t>
            </a:r>
            <a:r>
              <a:rPr lang="zh-TW" altLang="en-US" sz="17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埠</a:t>
            </a:r>
            <a:endParaRPr lang="zh-TW" sz="17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55" name="Shape 193">
            <a:extLst>
              <a:ext uri="{FF2B5EF4-FFF2-40B4-BE49-F238E27FC236}">
                <a16:creationId xmlns:a16="http://schemas.microsoft.com/office/drawing/2014/main" id="{B3035A33-937D-435A-A49E-40262ACE852F}"/>
              </a:ext>
            </a:extLst>
          </p:cNvPr>
          <p:cNvCxnSpPr>
            <a:cxnSpLocks/>
          </p:cNvCxnSpPr>
          <p:nvPr/>
        </p:nvCxnSpPr>
        <p:spPr>
          <a:xfrm>
            <a:off x="2323004" y="3076428"/>
            <a:ext cx="2328801" cy="1145131"/>
          </a:xfrm>
          <a:prstGeom prst="bentConnector3">
            <a:avLst>
              <a:gd name="adj1" fmla="val 90752"/>
            </a:avLst>
          </a:prstGeom>
          <a:noFill/>
          <a:ln w="21590" cap="flat" cmpd="sng">
            <a:solidFill>
              <a:srgbClr val="01F3FF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B75724D6-D3FB-4085-B41A-D06E64257235}"/>
              </a:ext>
            </a:extLst>
          </p:cNvPr>
          <p:cNvSpPr txBox="1"/>
          <p:nvPr/>
        </p:nvSpPr>
        <p:spPr>
          <a:xfrm>
            <a:off x="7824713" y="2011176"/>
            <a:ext cx="2852063" cy="66909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>
              <a:lnSpc>
                <a:spcPts val="2300"/>
              </a:lnSpc>
            </a:pPr>
            <a:r>
              <a:rPr lang="en-US" altLang="fr-FR" sz="22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NAS</a:t>
            </a:r>
            <a:r>
              <a:rPr lang="zh-TW" sz="22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專用電源</a:t>
            </a:r>
            <a:r>
              <a:rPr lang="zh-TW" altLang="en-US" sz="22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鍵</a:t>
            </a:r>
            <a:endParaRPr lang="en-US" altLang="zh-TW" sz="220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微軟正黑體"/>
              <a:cs typeface="Arial"/>
            </a:endParaRPr>
          </a:p>
          <a:p>
            <a:pPr>
              <a:lnSpc>
                <a:spcPts val="2300"/>
              </a:lnSpc>
            </a:pPr>
            <a:r>
              <a:rPr lang="zh-TW" altLang="en-US" sz="13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注意：路由器在插電後即會自動開機</a:t>
            </a:r>
          </a:p>
        </p:txBody>
      </p:sp>
      <p:sp>
        <p:nvSpPr>
          <p:cNvPr id="83" name="文字方塊 82">
            <a:extLst>
              <a:ext uri="{FF2B5EF4-FFF2-40B4-BE49-F238E27FC236}">
                <a16:creationId xmlns:a16="http://schemas.microsoft.com/office/drawing/2014/main" id="{6F88D74F-497E-4344-AEE6-30FE70899AEF}"/>
              </a:ext>
            </a:extLst>
          </p:cNvPr>
          <p:cNvSpPr txBox="1"/>
          <p:nvPr/>
        </p:nvSpPr>
        <p:spPr>
          <a:xfrm>
            <a:off x="7822951" y="3207363"/>
            <a:ext cx="4092089" cy="72577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2600"/>
              </a:lnSpc>
            </a:pPr>
            <a:r>
              <a:rPr lang="zh-TW" altLang="en-US" sz="22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路由器專用:</a:t>
            </a:r>
          </a:p>
          <a:p>
            <a:pPr>
              <a:lnSpc>
                <a:spcPts val="2600"/>
              </a:lnSpc>
            </a:pPr>
            <a:r>
              <a:rPr lang="zh-TW" altLang="en-US" sz="17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1 x </a:t>
            </a:r>
            <a:r>
              <a:rPr lang="en-US" altLang="zh-TW" sz="17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WAN/Internet</a:t>
            </a:r>
            <a:r>
              <a:rPr lang="zh-TW" altLang="en-US" sz="17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 1GbE RJ45埠</a:t>
            </a:r>
            <a:endParaRPr lang="en-US" altLang="zh-TW" sz="170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微軟正黑體"/>
              <a:cs typeface="Arial"/>
            </a:endParaRPr>
          </a:p>
        </p:txBody>
      </p:sp>
      <p:cxnSp>
        <p:nvCxnSpPr>
          <p:cNvPr id="96" name="Shape 193">
            <a:extLst>
              <a:ext uri="{FF2B5EF4-FFF2-40B4-BE49-F238E27FC236}">
                <a16:creationId xmlns:a16="http://schemas.microsoft.com/office/drawing/2014/main" id="{92281B1B-7B36-4C4D-BE07-E9BE6D743E69}"/>
              </a:ext>
            </a:extLst>
          </p:cNvPr>
          <p:cNvCxnSpPr>
            <a:cxnSpLocks/>
          </p:cNvCxnSpPr>
          <p:nvPr/>
        </p:nvCxnSpPr>
        <p:spPr>
          <a:xfrm>
            <a:off x="2496648" y="4945970"/>
            <a:ext cx="2246345" cy="0"/>
          </a:xfrm>
          <a:prstGeom prst="straightConnector1">
            <a:avLst/>
          </a:prstGeom>
          <a:noFill/>
          <a:ln w="21590" cap="flat" cmpd="sng">
            <a:solidFill>
              <a:srgbClr val="01F3FF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C3EFF5B0-E43B-C64D-B84A-123AE687C162}"/>
              </a:ext>
            </a:extLst>
          </p:cNvPr>
          <p:cNvSpPr txBox="1"/>
          <p:nvPr/>
        </p:nvSpPr>
        <p:spPr>
          <a:xfrm>
            <a:off x="7829878" y="5930649"/>
            <a:ext cx="2453031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sz="22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重置鍵</a:t>
            </a:r>
            <a:endParaRPr lang="en-US" altLang="zh-TW" sz="220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微軟正黑體"/>
              <a:cs typeface="Arial"/>
            </a:endParaRPr>
          </a:p>
          <a:p>
            <a:r>
              <a:rPr lang="en-US" sz="13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注意：在</a:t>
            </a:r>
            <a:r>
              <a:rPr lang="en-US" sz="13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 </a:t>
            </a:r>
            <a:r>
              <a:rPr lang="fr-FR" sz="13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NAS </a:t>
            </a:r>
            <a:r>
              <a:rPr lang="zh-TW" altLang="fr-FR" sz="13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開機的狀態下才可重置</a:t>
            </a:r>
            <a:r>
              <a:rPr lang="fr-FR" sz="13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 NAS 跟路由器的密碼</a:t>
            </a:r>
            <a:endParaRPr lang="fr-FR" sz="1300">
              <a:solidFill>
                <a:schemeClr val="tx1">
                  <a:lumMod val="95000"/>
                  <a:lumOff val="5000"/>
                </a:schemeClr>
              </a:solidFill>
              <a:ea typeface="+mn-lt"/>
              <a:cs typeface="+mn-lt"/>
            </a:endParaRPr>
          </a:p>
          <a:p>
            <a:endParaRPr lang="fr-FR" altLang="zh-TW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42ABF713-AFE4-384C-AB1C-118752E20B36}"/>
              </a:ext>
            </a:extLst>
          </p:cNvPr>
          <p:cNvSpPr txBox="1"/>
          <p:nvPr/>
        </p:nvSpPr>
        <p:spPr>
          <a:xfrm>
            <a:off x="858909" y="5824246"/>
            <a:ext cx="1823433" cy="779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 12V </a:t>
            </a:r>
            <a:r>
              <a:rPr lang="zh-TW" altLang="en-US" sz="2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電源輸入</a:t>
            </a:r>
            <a:endParaRPr lang="fr-FR" altLang="zh-TW" sz="22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hape 193">
            <a:extLst>
              <a:ext uri="{FF2B5EF4-FFF2-40B4-BE49-F238E27FC236}">
                <a16:creationId xmlns:a16="http://schemas.microsoft.com/office/drawing/2014/main" id="{B46AAF70-005B-441E-A472-FA9E635E4FBD}"/>
              </a:ext>
            </a:extLst>
          </p:cNvPr>
          <p:cNvCxnSpPr>
            <a:cxnSpLocks/>
          </p:cNvCxnSpPr>
          <p:nvPr/>
        </p:nvCxnSpPr>
        <p:spPr>
          <a:xfrm rot="10800000">
            <a:off x="4742552" y="5860871"/>
            <a:ext cx="3087326" cy="298029"/>
          </a:xfrm>
          <a:prstGeom prst="bentConnector3">
            <a:avLst>
              <a:gd name="adj1" fmla="val 100037"/>
            </a:avLst>
          </a:prstGeom>
          <a:noFill/>
          <a:ln w="21590" cap="flat" cmpd="sng">
            <a:solidFill>
              <a:srgbClr val="01F3FF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34" name="Shape 193">
            <a:extLst>
              <a:ext uri="{FF2B5EF4-FFF2-40B4-BE49-F238E27FC236}">
                <a16:creationId xmlns:a16="http://schemas.microsoft.com/office/drawing/2014/main" id="{AF8F7969-8BE0-4C7A-AF74-D028090790F3}"/>
              </a:ext>
            </a:extLst>
          </p:cNvPr>
          <p:cNvCxnSpPr>
            <a:cxnSpLocks/>
          </p:cNvCxnSpPr>
          <p:nvPr/>
        </p:nvCxnSpPr>
        <p:spPr>
          <a:xfrm flipV="1">
            <a:off x="2784268" y="5477056"/>
            <a:ext cx="1937976" cy="532476"/>
          </a:xfrm>
          <a:prstGeom prst="bentConnector3">
            <a:avLst>
              <a:gd name="adj1" fmla="val 85745"/>
            </a:avLst>
          </a:prstGeom>
          <a:noFill/>
          <a:ln w="21590" cap="flat" cmpd="sng">
            <a:solidFill>
              <a:srgbClr val="01F3FF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BE554735-A874-4576-BBDC-A7F821673E79}"/>
              </a:ext>
            </a:extLst>
          </p:cNvPr>
          <p:cNvSpPr txBox="1"/>
          <p:nvPr/>
        </p:nvSpPr>
        <p:spPr>
          <a:xfrm>
            <a:off x="858909" y="2900322"/>
            <a:ext cx="2070622" cy="9883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zh-TW" sz="22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NAS </a:t>
            </a:r>
            <a:r>
              <a:rPr lang="zh-TW" sz="22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專用</a:t>
            </a:r>
            <a:r>
              <a:rPr lang="en-US" altLang="zh-TW" sz="22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:</a:t>
            </a:r>
          </a:p>
          <a:p>
            <a:pPr>
              <a:lnSpc>
                <a:spcPts val="2400"/>
              </a:lnSpc>
            </a:pPr>
            <a:r>
              <a:rPr lang="en-US" sz="17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Arial"/>
              </a:rPr>
              <a:t>2 x USB 3.2 Gen1 (USB 3.0)Type-A</a:t>
            </a:r>
            <a:endParaRPr lang="en-US" sz="170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B22CEB77-732F-415E-9671-EF9414AC470F}"/>
              </a:ext>
            </a:extLst>
          </p:cNvPr>
          <p:cNvSpPr txBox="1"/>
          <p:nvPr/>
        </p:nvSpPr>
        <p:spPr>
          <a:xfrm>
            <a:off x="874478" y="4747008"/>
            <a:ext cx="2903998" cy="9416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2300"/>
              </a:lnSpc>
            </a:pPr>
            <a:r>
              <a:rPr lang="en-US" altLang="zh-TW" sz="22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NAS </a:t>
            </a:r>
            <a:r>
              <a:rPr lang="zh-TW" sz="22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專用</a:t>
            </a:r>
            <a:r>
              <a:rPr lang="en-US" altLang="zh-TW" sz="22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:</a:t>
            </a:r>
          </a:p>
          <a:p>
            <a:pPr>
              <a:lnSpc>
                <a:spcPts val="2300"/>
              </a:lnSpc>
            </a:pPr>
            <a:r>
              <a:rPr lang="en-US" sz="17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Arial"/>
              </a:rPr>
              <a:t>2.5GbE/1GbE RJ45 </a:t>
            </a:r>
          </a:p>
          <a:p>
            <a:pPr>
              <a:lnSpc>
                <a:spcPts val="2300"/>
              </a:lnSpc>
            </a:pPr>
            <a:r>
              <a:rPr lang="en-US" sz="13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Arial"/>
              </a:rPr>
              <a:t>(</a:t>
            </a:r>
            <a:r>
              <a:rPr lang="en-US" sz="13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Arial"/>
              </a:rPr>
              <a:t>內網主機連線存取資料用</a:t>
            </a:r>
            <a:r>
              <a:rPr lang="en-US" sz="13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Arial"/>
              </a:rPr>
              <a:t>)</a:t>
            </a:r>
            <a:endParaRPr lang="zh-TW" altLang="en-US" sz="130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41" name="Shape 193">
            <a:extLst>
              <a:ext uri="{FF2B5EF4-FFF2-40B4-BE49-F238E27FC236}">
                <a16:creationId xmlns:a16="http://schemas.microsoft.com/office/drawing/2014/main" id="{A47847F4-1445-4DD4-9917-ADD1D3273FCC}"/>
              </a:ext>
            </a:extLst>
          </p:cNvPr>
          <p:cNvCxnSpPr>
            <a:cxnSpLocks/>
          </p:cNvCxnSpPr>
          <p:nvPr/>
        </p:nvCxnSpPr>
        <p:spPr>
          <a:xfrm rot="10800000" flipV="1">
            <a:off x="5613173" y="3406162"/>
            <a:ext cx="2169073" cy="1853302"/>
          </a:xfrm>
          <a:prstGeom prst="bentConnector3">
            <a:avLst>
              <a:gd name="adj1" fmla="val 100460"/>
            </a:avLst>
          </a:prstGeom>
          <a:noFill/>
          <a:ln w="21590" cap="flat" cmpd="sng">
            <a:solidFill>
              <a:srgbClr val="01F3FF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24" name="Shape 193">
            <a:extLst>
              <a:ext uri="{FF2B5EF4-FFF2-40B4-BE49-F238E27FC236}">
                <a16:creationId xmlns:a16="http://schemas.microsoft.com/office/drawing/2014/main" id="{406511B6-7DEE-483B-8FAC-9AD3EC530754}"/>
              </a:ext>
            </a:extLst>
          </p:cNvPr>
          <p:cNvCxnSpPr>
            <a:cxnSpLocks/>
          </p:cNvCxnSpPr>
          <p:nvPr/>
        </p:nvCxnSpPr>
        <p:spPr>
          <a:xfrm rot="10800000" flipV="1">
            <a:off x="4742550" y="2196820"/>
            <a:ext cx="3039695" cy="869789"/>
          </a:xfrm>
          <a:prstGeom prst="bentConnector3">
            <a:avLst>
              <a:gd name="adj1" fmla="val 100137"/>
            </a:avLst>
          </a:prstGeom>
          <a:noFill/>
          <a:ln w="21590" cap="flat" cmpd="sng">
            <a:solidFill>
              <a:srgbClr val="01F3FF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51" name="接點: 肘形 236">
            <a:extLst>
              <a:ext uri="{FF2B5EF4-FFF2-40B4-BE49-F238E27FC236}">
                <a16:creationId xmlns:a16="http://schemas.microsoft.com/office/drawing/2014/main" id="{6C276803-4D34-4950-BDA7-5DF42EDCD570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6088516" y="5330942"/>
            <a:ext cx="3225" cy="392814"/>
          </a:xfrm>
          <a:prstGeom prst="bentConnector3">
            <a:avLst>
              <a:gd name="adj1" fmla="val 14276744"/>
            </a:avLst>
          </a:prstGeom>
          <a:ln w="21590">
            <a:solidFill>
              <a:srgbClr val="01F3FF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hape 193">
            <a:extLst>
              <a:ext uri="{FF2B5EF4-FFF2-40B4-BE49-F238E27FC236}">
                <a16:creationId xmlns:a16="http://schemas.microsoft.com/office/drawing/2014/main" id="{BE68310D-65B4-4534-8450-CBBA633CF839}"/>
              </a:ext>
            </a:extLst>
          </p:cNvPr>
          <p:cNvCxnSpPr>
            <a:cxnSpLocks/>
          </p:cNvCxnSpPr>
          <p:nvPr/>
        </p:nvCxnSpPr>
        <p:spPr>
          <a:xfrm rot="10800000" flipV="1">
            <a:off x="5620100" y="5529452"/>
            <a:ext cx="2209778" cy="171440"/>
          </a:xfrm>
          <a:prstGeom prst="bentConnector3">
            <a:avLst>
              <a:gd name="adj1" fmla="val 100157"/>
            </a:avLst>
          </a:prstGeom>
          <a:noFill/>
          <a:ln w="21590" cap="flat" cmpd="sng">
            <a:solidFill>
              <a:srgbClr val="01F3FF"/>
            </a:solidFill>
            <a:prstDash val="solid"/>
            <a:round/>
            <a:headEnd type="none" w="med" len="med"/>
            <a:tailEnd type="oval" w="lg" len="lg"/>
          </a:ln>
        </p:spPr>
      </p:cxnSp>
    </p:spTree>
    <p:extLst>
      <p:ext uri="{BB962C8B-B14F-4D97-AF65-F5344CB8AC3E}">
        <p14:creationId xmlns:p14="http://schemas.microsoft.com/office/powerpoint/2010/main" val="25860897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C835348C-9A4C-46B0-BACF-571120320B86}"/>
              </a:ext>
            </a:extLst>
          </p:cNvPr>
          <p:cNvSpPr/>
          <p:nvPr/>
        </p:nvSpPr>
        <p:spPr>
          <a:xfrm>
            <a:off x="10012601" y="2205083"/>
            <a:ext cx="3260234" cy="5035194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63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2BB02B4F-4A53-4355-B17D-B307982BD4B5}"/>
              </a:ext>
            </a:extLst>
          </p:cNvPr>
          <p:cNvGrpSpPr/>
          <p:nvPr/>
        </p:nvGrpSpPr>
        <p:grpSpPr>
          <a:xfrm>
            <a:off x="339867" y="2751667"/>
            <a:ext cx="6587882" cy="4201333"/>
            <a:chOff x="576844" y="2275242"/>
            <a:chExt cx="3080756" cy="4754880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D093578C-092A-4135-893C-2F1813A734FA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10000">
                  <a:srgbClr val="FFFFFF"/>
                </a:gs>
                <a:gs pos="88000">
                  <a:srgbClr val="FFFFFF"/>
                </a:gs>
                <a:gs pos="13000">
                  <a:schemeClr val="bg1"/>
                </a:gs>
                <a:gs pos="93000">
                  <a:srgbClr val="F5F5F5"/>
                </a:gs>
                <a:gs pos="0">
                  <a:schemeClr val="bg1">
                    <a:alpha val="84000"/>
                  </a:schemeClr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ea"/>
                <a:ea typeface="+mj-ea"/>
                <a:cs typeface="Arial" panose="020B0604020202020204" pitchFamily="34" charset="0"/>
              </a:endParaRPr>
            </a:p>
          </p:txBody>
        </p:sp>
        <p:pic>
          <p:nvPicPr>
            <p:cNvPr id="15" name="圖形 14">
              <a:extLst>
                <a:ext uri="{FF2B5EF4-FFF2-40B4-BE49-F238E27FC236}">
                  <a16:creationId xmlns:a16="http://schemas.microsoft.com/office/drawing/2014/main" id="{80158184-36F8-4AB2-8D57-3920AFCEBD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4E14DBF0-FC66-4F06-BC00-1E15CACD4CBC}"/>
              </a:ext>
            </a:extLst>
          </p:cNvPr>
          <p:cNvGrpSpPr/>
          <p:nvPr/>
        </p:nvGrpSpPr>
        <p:grpSpPr>
          <a:xfrm>
            <a:off x="6511279" y="2751667"/>
            <a:ext cx="3876395" cy="4201333"/>
            <a:chOff x="576844" y="2275242"/>
            <a:chExt cx="3080756" cy="4754880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E7D0B421-889D-4B31-BE27-7BD471F96906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29875">
                  <a:srgbClr val="FFFFFF"/>
                </a:gs>
                <a:gs pos="58120">
                  <a:srgbClr val="FFFFFF"/>
                </a:gs>
                <a:gs pos="13000">
                  <a:schemeClr val="bg1"/>
                </a:gs>
                <a:gs pos="93000">
                  <a:srgbClr val="F5F5F5"/>
                </a:gs>
                <a:gs pos="0">
                  <a:schemeClr val="bg1">
                    <a:alpha val="84000"/>
                  </a:schemeClr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ea"/>
                <a:ea typeface="+mj-ea"/>
                <a:cs typeface="Arial" panose="020B0604020202020204" pitchFamily="34" charset="0"/>
              </a:endParaRPr>
            </a:p>
          </p:txBody>
        </p:sp>
        <p:pic>
          <p:nvPicPr>
            <p:cNvPr id="18" name="圖形 17">
              <a:extLst>
                <a:ext uri="{FF2B5EF4-FFF2-40B4-BE49-F238E27FC236}">
                  <a16:creationId xmlns:a16="http://schemas.microsoft.com/office/drawing/2014/main" id="{3B5E2FD1-2370-4EAD-8620-D3E510FB87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8F5604E3-DD59-4278-B4C6-AD772FC19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30" y="384852"/>
            <a:ext cx="12161103" cy="1330325"/>
          </a:xfrm>
        </p:spPr>
        <p:txBody>
          <a:bodyPr/>
          <a:lstStyle/>
          <a:p>
            <a:r>
              <a:rPr lang="zh-TW" altLang="en-US">
                <a:latin typeface="+mj-ea"/>
                <a:cs typeface="+mj-lt"/>
              </a:rPr>
              <a:t>透過 </a:t>
            </a:r>
            <a:r>
              <a:rPr lang="zh-TW">
                <a:latin typeface="Arial" panose="020B0604020202020204" pitchFamily="34" charset="0"/>
                <a:cs typeface="Arial" panose="020B0604020202020204" pitchFamily="34" charset="0"/>
              </a:rPr>
              <a:t>2.5GbE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TW" altLang="en-US">
                <a:latin typeface="+mj-ea"/>
                <a:cs typeface="+mj-lt"/>
              </a:rPr>
              <a:t>自由搭配現有</a:t>
            </a:r>
            <a:r>
              <a:rPr lang="zh-TW">
                <a:latin typeface="+mj-ea"/>
                <a:cs typeface="+mj-lt"/>
              </a:rPr>
              <a:t>網</a:t>
            </a:r>
            <a:r>
              <a:rPr lang="zh-TW" altLang="en-US">
                <a:latin typeface="+mj-ea"/>
                <a:cs typeface="+mj-lt"/>
              </a:rPr>
              <a:t>速的設備</a:t>
            </a:r>
            <a:r>
              <a:rPr lang="en-US" altLang="zh-TW">
                <a:latin typeface="+mj-ea"/>
                <a:cs typeface="+mj-lt"/>
              </a:rPr>
              <a:t>,</a:t>
            </a:r>
            <a:r>
              <a:rPr lang="zh-TW" altLang="en-US">
                <a:latin typeface="+mj-ea"/>
                <a:cs typeface="+mj-lt"/>
              </a:rPr>
              <a:t> </a:t>
            </a:r>
            <a:r>
              <a:rPr lang="zh-TW">
                <a:latin typeface="+mj-ea"/>
                <a:cs typeface="+mj-lt"/>
              </a:rPr>
              <a:t>建構高速內網</a:t>
            </a:r>
            <a:endParaRPr lang="zh-TW">
              <a:latin typeface="+mj-ea"/>
            </a:endParaRPr>
          </a:p>
        </p:txBody>
      </p:sp>
      <p:pic>
        <p:nvPicPr>
          <p:cNvPr id="8" name="內容版面配置區 3" descr="一張含有 電子用品, 插口 的圖片&#10;&#10;自動產生的描述">
            <a:extLst>
              <a:ext uri="{FF2B5EF4-FFF2-40B4-BE49-F238E27FC236}">
                <a16:creationId xmlns:a16="http://schemas.microsoft.com/office/drawing/2014/main" id="{127D255F-F278-4AF1-AB3F-A5EAE3C0A4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72" t="-2056" r="44657" b="-3788"/>
          <a:stretch/>
        </p:blipFill>
        <p:spPr>
          <a:xfrm>
            <a:off x="9857963" y="1328943"/>
            <a:ext cx="2334038" cy="5530558"/>
          </a:xfrm>
          <a:prstGeom prst="rect">
            <a:avLst/>
          </a:prstGeom>
        </p:spPr>
      </p:pic>
      <p:pic>
        <p:nvPicPr>
          <p:cNvPr id="10" name="圖片 10">
            <a:extLst>
              <a:ext uri="{FF2B5EF4-FFF2-40B4-BE49-F238E27FC236}">
                <a16:creationId xmlns:a16="http://schemas.microsoft.com/office/drawing/2014/main" id="{DA542BDE-A778-4D7E-84AD-BECED71417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8667" y="3170197"/>
            <a:ext cx="2103734" cy="750564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244F000-231B-4132-BD1E-16F1CFC33A02}"/>
              </a:ext>
            </a:extLst>
          </p:cNvPr>
          <p:cNvSpPr/>
          <p:nvPr/>
        </p:nvSpPr>
        <p:spPr>
          <a:xfrm>
            <a:off x="10611908" y="4829175"/>
            <a:ext cx="647700" cy="657225"/>
          </a:xfrm>
          <a:prstGeom prst="rect">
            <a:avLst/>
          </a:prstGeom>
          <a:noFill/>
          <a:ln w="38100">
            <a:gradFill>
              <a:gsLst>
                <a:gs pos="0">
                  <a:srgbClr val="EE6D2B"/>
                </a:gs>
                <a:gs pos="100000">
                  <a:srgbClr val="C00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ea"/>
              <a:ea typeface="+mj-ea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A71DB3F-5873-4A51-9785-2702BE9BC1FA}"/>
              </a:ext>
            </a:extLst>
          </p:cNvPr>
          <p:cNvSpPr txBox="1"/>
          <p:nvPr/>
        </p:nvSpPr>
        <p:spPr>
          <a:xfrm>
            <a:off x="9139807" y="3217028"/>
            <a:ext cx="2247900" cy="6614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2300"/>
              </a:lnSpc>
            </a:pPr>
            <a:r>
              <a:rPr kumimoji="1" lang="en-US" altLang="zh-TW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2.5GbE</a:t>
            </a:r>
            <a:r>
              <a:rPr kumimoji="1" lang="zh-TW" b="1">
                <a:solidFill>
                  <a:schemeClr val="bg1"/>
                </a:solidFill>
                <a:latin typeface="+mj-ea"/>
                <a:ea typeface="+mj-ea"/>
                <a:cs typeface="Arial"/>
              </a:rPr>
              <a:t>網路埠</a:t>
            </a:r>
            <a:endParaRPr lang="zh-TW" altLang="en-US">
              <a:solidFill>
                <a:schemeClr val="bg1"/>
              </a:solidFill>
              <a:latin typeface="+mj-ea"/>
              <a:ea typeface="+mj-ea"/>
            </a:endParaRPr>
          </a:p>
          <a:p>
            <a:pPr algn="ctr">
              <a:lnSpc>
                <a:spcPts val="2300"/>
              </a:lnSpc>
            </a:pPr>
            <a:r>
              <a:rPr kumimoji="1" lang="en-US" altLang="zh-TW" b="1">
                <a:solidFill>
                  <a:schemeClr val="bg1"/>
                </a:solidFill>
                <a:latin typeface="+mj-ea"/>
                <a:ea typeface="+mj-ea"/>
                <a:cs typeface="Arial"/>
              </a:rPr>
              <a:t>(</a:t>
            </a:r>
            <a:r>
              <a:rPr kumimoji="1" lang="zh-TW" b="1">
                <a:solidFill>
                  <a:schemeClr val="bg1"/>
                </a:solidFill>
                <a:latin typeface="+mj-ea"/>
                <a:ea typeface="+mj-ea"/>
                <a:cs typeface="Arial"/>
              </a:rPr>
              <a:t>向下相容</a:t>
            </a:r>
            <a:r>
              <a:rPr kumimoji="1" lang="en-US" altLang="zh-TW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1GbE</a:t>
            </a:r>
            <a:r>
              <a:rPr kumimoji="1" lang="en-US" altLang="zh-TW" b="1">
                <a:solidFill>
                  <a:schemeClr val="bg1"/>
                </a:solidFill>
                <a:latin typeface="+mj-ea"/>
                <a:ea typeface="+mj-ea"/>
                <a:cs typeface="Arial"/>
              </a:rPr>
              <a:t>)</a:t>
            </a:r>
            <a:endParaRPr lang="en-US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13" name="圖片 13">
            <a:extLst>
              <a:ext uri="{FF2B5EF4-FFF2-40B4-BE49-F238E27FC236}">
                <a16:creationId xmlns:a16="http://schemas.microsoft.com/office/drawing/2014/main" id="{EFE2ADA6-D9E3-4C10-AF81-D05B7D5287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1800" y="3924300"/>
            <a:ext cx="676275" cy="904875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A071146C-625E-47EC-B0F6-4BF7045C2650}"/>
              </a:ext>
            </a:extLst>
          </p:cNvPr>
          <p:cNvSpPr txBox="1"/>
          <p:nvPr/>
        </p:nvSpPr>
        <p:spPr>
          <a:xfrm>
            <a:off x="538274" y="1735726"/>
            <a:ext cx="9436365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71463" indent="-271463"/>
            <a:r>
              <a:rPr lang="en-US" altLang="zh-TW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lt"/>
              </a:rPr>
              <a:t>•</a:t>
            </a:r>
            <a:r>
              <a:rPr lang="en-US" altLang="zh-TW" sz="24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lt"/>
              </a:rPr>
              <a:t> </a:t>
            </a:r>
            <a:r>
              <a:rPr lang="zh-TW" altLang="en-US" sz="2400">
                <a:latin typeface="+mj-ea"/>
                <a:ea typeface="+mj-ea"/>
                <a:cs typeface="+mn-lt"/>
              </a:rPr>
              <a:t>搭配 </a:t>
            </a:r>
            <a:r>
              <a:rPr lang="en-US" altLang="zh-TW" sz="240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QNAP</a:t>
            </a:r>
            <a:r>
              <a:rPr lang="zh-TW" altLang="en-US" sz="240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TW" sz="240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QSW-1105-5T</a:t>
            </a:r>
            <a:r>
              <a:rPr lang="zh-TW" altLang="en-US" sz="240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TW" sz="240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2.5GbE</a:t>
            </a:r>
            <a:r>
              <a:rPr lang="zh-TW" altLang="en-US" sz="240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zh-TW" altLang="en-US" sz="2400">
                <a:latin typeface="+mj-ea"/>
                <a:ea typeface="+mj-ea"/>
                <a:cs typeface="+mn-lt"/>
              </a:rPr>
              <a:t>交換器建構高速內網</a:t>
            </a:r>
            <a:endParaRPr lang="zh-TW" altLang="en-US" sz="2400">
              <a:latin typeface="+mj-ea"/>
              <a:ea typeface="+mj-ea"/>
              <a:cs typeface="Arial"/>
            </a:endParaRPr>
          </a:p>
          <a:p>
            <a:pPr marL="271463" indent="-271463"/>
            <a:r>
              <a:rPr lang="en-US" altLang="zh-TW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lt"/>
              </a:rPr>
              <a:t>•  </a:t>
            </a:r>
            <a:r>
              <a:rPr lang="zh-TW" sz="2400">
                <a:latin typeface="+mj-ea"/>
                <a:ea typeface="+mj-ea"/>
                <a:cs typeface="+mn-lt"/>
              </a:rPr>
              <a:t>與</a:t>
            </a:r>
            <a:r>
              <a:rPr lang="en-US" altLang="zh-TW" sz="2400">
                <a:latin typeface="+mj-ea"/>
                <a:ea typeface="+mj-ea"/>
                <a:cs typeface="+mn-lt"/>
              </a:rPr>
              <a:t> </a:t>
            </a:r>
            <a:r>
              <a:rPr lang="zh-TW" sz="240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PC</a:t>
            </a:r>
            <a:r>
              <a:rPr lang="en-US" altLang="zh-TW" sz="240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zh-TW" sz="2400">
                <a:latin typeface="+mj-ea"/>
                <a:ea typeface="+mj-ea"/>
                <a:cs typeface="+mn-lt"/>
              </a:rPr>
              <a:t>直連 享高速存取</a:t>
            </a:r>
            <a:r>
              <a:rPr lang="en-US" altLang="zh-TW" sz="2400">
                <a:latin typeface="+mj-ea"/>
                <a:ea typeface="+mj-ea"/>
                <a:cs typeface="+mn-lt"/>
              </a:rPr>
              <a:t> </a:t>
            </a:r>
            <a:r>
              <a:rPr lang="zh-TW" sz="240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NAS</a:t>
            </a:r>
            <a:r>
              <a:rPr lang="en-US" altLang="zh-TW" sz="240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zh-TW" sz="2400">
                <a:latin typeface="+mj-ea"/>
                <a:ea typeface="+mj-ea"/>
                <a:cs typeface="+mn-lt"/>
              </a:rPr>
              <a:t>端資源</a:t>
            </a:r>
            <a:endParaRPr lang="en-US" sz="2400">
              <a:latin typeface="+mj-ea"/>
              <a:ea typeface="+mj-ea"/>
              <a:cs typeface="+mn-lt"/>
            </a:endParaRPr>
          </a:p>
          <a:p>
            <a:endParaRPr lang="zh-TW" altLang="en-US" sz="240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圖片 8" descr="一張含有 文字, 電子用品 的圖片&#10;&#10;自動產生的描述">
            <a:extLst>
              <a:ext uri="{FF2B5EF4-FFF2-40B4-BE49-F238E27FC236}">
                <a16:creationId xmlns:a16="http://schemas.microsoft.com/office/drawing/2014/main" id="{9D642D87-5CB9-4F6A-BEF3-B80709104F0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675"/>
          <a:stretch/>
        </p:blipFill>
        <p:spPr>
          <a:xfrm>
            <a:off x="6535661" y="3464460"/>
            <a:ext cx="3016943" cy="3089546"/>
          </a:xfrm>
          <a:prstGeom prst="rect">
            <a:avLst/>
          </a:prstGeom>
        </p:spPr>
      </p:pic>
      <p:pic>
        <p:nvPicPr>
          <p:cNvPr id="20" name="圖片 8" descr="一張含有 文字, 電子用品 的圖片&#10;&#10;自動產生的描述">
            <a:extLst>
              <a:ext uri="{FF2B5EF4-FFF2-40B4-BE49-F238E27FC236}">
                <a16:creationId xmlns:a16="http://schemas.microsoft.com/office/drawing/2014/main" id="{51713DB8-F274-411E-9797-2A00136FC98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5203"/>
          <a:stretch/>
        </p:blipFill>
        <p:spPr>
          <a:xfrm>
            <a:off x="538274" y="3408101"/>
            <a:ext cx="5866054" cy="308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017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09033" y="366042"/>
            <a:ext cx="11942233" cy="1320800"/>
          </a:xfrm>
        </p:spPr>
        <p:txBody>
          <a:bodyPr>
            <a:normAutofit/>
          </a:bodyPr>
          <a:lstStyle/>
          <a:p>
            <a:r>
              <a:rPr lang="zh-TW" altLang="en-US" sz="3800">
                <a:latin typeface="微軟正黑體"/>
                <a:ea typeface="微軟正黑體"/>
              </a:rPr>
              <a:t>想建立家中無線網路+雲端服務卻被這些問題困擾著?</a:t>
            </a:r>
            <a:endParaRPr lang="en-US" altLang="zh-TW" sz="3800">
              <a:latin typeface="微軟正黑體"/>
              <a:ea typeface="微軟正黑體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461433" y="2007800"/>
            <a:ext cx="9249834" cy="4451878"/>
          </a:xfrm>
        </p:spPr>
        <p:txBody>
          <a:bodyPr>
            <a:normAutofit/>
          </a:bodyPr>
          <a:lstStyle/>
          <a:p>
            <a:pPr marL="355600" indent="-355600">
              <a:lnSpc>
                <a:spcPts val="3600"/>
              </a:lnSpc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zh-TW" altLang="en-US" sz="2800">
                <a:latin typeface="+mj-ea"/>
                <a:ea typeface="+mj-ea"/>
              </a:rPr>
              <a:t>這個雲端平臺從那連</a:t>
            </a:r>
            <a:r>
              <a:rPr lang="en-US" altLang="zh-TW" sz="2800">
                <a:latin typeface="+mj-ea"/>
                <a:ea typeface="+mj-ea"/>
              </a:rPr>
              <a:t>?</a:t>
            </a:r>
            <a:r>
              <a:rPr lang="zh-TW" altLang="en-US" sz="2800">
                <a:latin typeface="+mj-ea"/>
                <a:ea typeface="+mj-ea"/>
              </a:rPr>
              <a:t> 那個雲端帳密是啥</a:t>
            </a:r>
            <a:r>
              <a:rPr lang="en-US" altLang="zh-TW" sz="2800">
                <a:latin typeface="+mj-ea"/>
                <a:ea typeface="+mj-ea"/>
              </a:rPr>
              <a:t>?</a:t>
            </a:r>
          </a:p>
          <a:p>
            <a:pPr marL="355600" indent="-355600">
              <a:lnSpc>
                <a:spcPts val="3600"/>
              </a:lnSpc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zh-TW" altLang="en-US" sz="2800">
                <a:latin typeface="+mj-ea"/>
                <a:ea typeface="+mj-ea"/>
              </a:rPr>
              <a:t>有無辦法整合所有智慧服務在一台設備上</a:t>
            </a:r>
            <a:r>
              <a:rPr lang="en-US" altLang="zh-TW" sz="2800">
                <a:latin typeface="+mj-ea"/>
                <a:ea typeface="+mj-ea"/>
              </a:rPr>
              <a:t>?</a:t>
            </a:r>
          </a:p>
          <a:p>
            <a:pPr marL="355600" indent="-355600">
              <a:lnSpc>
                <a:spcPts val="3600"/>
              </a:lnSpc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zh-TW" altLang="en-US" sz="2800">
                <a:latin typeface="+mj-ea"/>
                <a:ea typeface="+mj-ea"/>
              </a:rPr>
              <a:t>家裡好多設備可不可以簡單點</a:t>
            </a:r>
            <a:r>
              <a:rPr lang="en-US" altLang="zh-TW" sz="2800">
                <a:latin typeface="+mj-ea"/>
                <a:ea typeface="+mj-ea"/>
              </a:rPr>
              <a:t>?</a:t>
            </a:r>
          </a:p>
          <a:p>
            <a:pPr marL="355600" indent="-355600">
              <a:lnSpc>
                <a:spcPts val="3600"/>
              </a:lnSpc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zh-TW" altLang="en-US" sz="2800">
                <a:latin typeface="+mj-ea"/>
                <a:ea typeface="+mj-ea"/>
              </a:rPr>
              <a:t>我只是要連回公司抓個檔案怎麼這麼麻煩</a:t>
            </a:r>
            <a:r>
              <a:rPr lang="en-US" altLang="zh-TW" sz="2800">
                <a:latin typeface="+mj-ea"/>
                <a:ea typeface="+mj-ea"/>
              </a:rPr>
              <a:t>?</a:t>
            </a:r>
          </a:p>
          <a:p>
            <a:pPr marL="355600" indent="-355600">
              <a:lnSpc>
                <a:spcPts val="3600"/>
              </a:lnSpc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zh-TW" altLang="en-US" sz="2800">
                <a:latin typeface="+mj-ea"/>
                <a:ea typeface="+mj-ea"/>
              </a:rPr>
              <a:t>怎麼房間沒有網路訊號</a:t>
            </a:r>
            <a:r>
              <a:rPr lang="en-US" altLang="zh-TW" sz="2800">
                <a:latin typeface="+mj-ea"/>
                <a:ea typeface="+mj-ea"/>
              </a:rPr>
              <a:t>?</a:t>
            </a:r>
          </a:p>
          <a:p>
            <a:pPr marL="355600" indent="-355600">
              <a:lnSpc>
                <a:spcPts val="3600"/>
              </a:lnSpc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zh-TW" altLang="en-US" sz="2800">
                <a:latin typeface="+mj-ea"/>
                <a:ea typeface="+mj-ea"/>
              </a:rPr>
              <a:t>設備怎麼這麼難設定</a:t>
            </a:r>
            <a:r>
              <a:rPr lang="en-US" altLang="zh-TW" sz="2800">
                <a:latin typeface="+mj-ea"/>
                <a:ea typeface="+mj-ea"/>
              </a:rPr>
              <a:t>?</a:t>
            </a:r>
          </a:p>
          <a:p>
            <a:pPr marL="457200" indent="-457200">
              <a:lnSpc>
                <a:spcPts val="3600"/>
              </a:lnSpc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•"/>
            </a:pPr>
            <a:endParaRPr lang="zh-TW" altLang="en-US" sz="2800">
              <a:latin typeface="+mj-ea"/>
              <a:ea typeface="+mj-ea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9457A0F-58F5-46C3-8360-00A6C322C8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4020" y="2007800"/>
            <a:ext cx="3994494" cy="4147854"/>
          </a:xfrm>
          <a:prstGeom prst="rect">
            <a:avLst/>
          </a:prstGeo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47552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矩形: 圓角 51">
            <a:extLst>
              <a:ext uri="{FF2B5EF4-FFF2-40B4-BE49-F238E27FC236}">
                <a16:creationId xmlns:a16="http://schemas.microsoft.com/office/drawing/2014/main" id="{46192ED7-0A96-43D5-9A4D-75E284C20F2A}"/>
              </a:ext>
            </a:extLst>
          </p:cNvPr>
          <p:cNvSpPr/>
          <p:nvPr/>
        </p:nvSpPr>
        <p:spPr>
          <a:xfrm>
            <a:off x="257344" y="1782991"/>
            <a:ext cx="3687538" cy="4640924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5ECC5593-0E31-49AB-8506-67F76951B98C}"/>
              </a:ext>
            </a:extLst>
          </p:cNvPr>
          <p:cNvSpPr/>
          <p:nvPr/>
        </p:nvSpPr>
        <p:spPr>
          <a:xfrm>
            <a:off x="257343" y="2732995"/>
            <a:ext cx="3687537" cy="3448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917A79DE-ED26-49D3-BC3A-E8C3E03F7DA5}"/>
              </a:ext>
            </a:extLst>
          </p:cNvPr>
          <p:cNvSpPr/>
          <p:nvPr/>
        </p:nvSpPr>
        <p:spPr>
          <a:xfrm>
            <a:off x="8643165" y="1782991"/>
            <a:ext cx="3222136" cy="4640924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6ADE6D35-BFF5-4EDB-AA66-E4DF43C3F071}"/>
              </a:ext>
            </a:extLst>
          </p:cNvPr>
          <p:cNvSpPr/>
          <p:nvPr/>
        </p:nvSpPr>
        <p:spPr>
          <a:xfrm>
            <a:off x="8643159" y="2732995"/>
            <a:ext cx="3222136" cy="3448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3AD8332-C36C-6C40-BBF7-F0410492D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343" y="183031"/>
            <a:ext cx="11500829" cy="1320800"/>
          </a:xfrm>
        </p:spPr>
        <p:txBody>
          <a:bodyPr>
            <a:normAutofit/>
          </a:bodyPr>
          <a:lstStyle/>
          <a:p>
            <a:pPr>
              <a:lnSpc>
                <a:spcPts val="4000"/>
              </a:lnSpc>
            </a:pPr>
            <a:r>
              <a:rPr kumimoji="1" lang="zh-TW" altLang="en-US" sz="3200"/>
              <a:t>支援安裝兩個</a:t>
            </a:r>
            <a:r>
              <a:rPr kumimoji="1" lang="en-US" altLang="zh-TW" sz="3200"/>
              <a:t> </a:t>
            </a:r>
            <a:r>
              <a:rPr kumimoji="1" lang="en-US" altLang="zh-TW" sz="3200">
                <a:latin typeface="Arial" panose="020B0604020202020204" pitchFamily="34" charset="0"/>
                <a:cs typeface="Arial" panose="020B0604020202020204" pitchFamily="34" charset="0"/>
              </a:rPr>
              <a:t>4TB 2.5 </a:t>
            </a:r>
            <a:r>
              <a:rPr kumimoji="1" lang="zh-TW" altLang="en-US" sz="3200"/>
              <a:t>吋</a:t>
            </a:r>
            <a:r>
              <a:rPr kumimoji="1" lang="en-US" altLang="zh-TW" sz="3200"/>
              <a:t> </a:t>
            </a:r>
            <a:r>
              <a:rPr kumimoji="1" lang="en-US" altLang="zh-TW" sz="3200">
                <a:latin typeface="Arial" panose="020B0604020202020204" pitchFamily="34" charset="0"/>
                <a:cs typeface="Arial" panose="020B0604020202020204" pitchFamily="34" charset="0"/>
              </a:rPr>
              <a:t>SATA SSD </a:t>
            </a:r>
            <a:r>
              <a:rPr kumimoji="1" lang="zh-TW" altLang="en-US" sz="3200"/>
              <a:t>共</a:t>
            </a:r>
            <a:r>
              <a:rPr kumimoji="1" lang="en-US" altLang="zh-TW" sz="3200"/>
              <a:t> </a:t>
            </a:r>
            <a:r>
              <a:rPr kumimoji="1" lang="en-US" altLang="zh-TW" sz="3200">
                <a:latin typeface="Arial" panose="020B0604020202020204" pitchFamily="34" charset="0"/>
                <a:cs typeface="Arial" panose="020B0604020202020204" pitchFamily="34" charset="0"/>
              </a:rPr>
              <a:t>8TB (RAID 0) </a:t>
            </a:r>
            <a:r>
              <a:rPr kumimoji="1" lang="zh-TW" altLang="en-US" sz="3200"/>
              <a:t>或</a:t>
            </a:r>
            <a:r>
              <a:rPr kumimoji="1" lang="en-US" altLang="zh-TW" sz="3200"/>
              <a:t> </a:t>
            </a:r>
            <a:r>
              <a:rPr kumimoji="1" lang="en-US" altLang="zh-TW" sz="3200">
                <a:latin typeface="Arial" panose="020B0604020202020204" pitchFamily="34" charset="0"/>
                <a:cs typeface="Arial" panose="020B0604020202020204" pitchFamily="34" charset="0"/>
              </a:rPr>
              <a:t>4TB (RAID 1)</a:t>
            </a:r>
            <a:r>
              <a:rPr kumimoji="1" lang="en-US" altLang="zh-TW" sz="3200"/>
              <a:t> </a:t>
            </a:r>
            <a:r>
              <a:rPr kumimoji="1" lang="zh-TW" altLang="en-US" sz="3200"/>
              <a:t>不僅大儲存空間、高速效能、且更為安靜</a:t>
            </a:r>
            <a:r>
              <a:rPr kumimoji="1" lang="en-US" altLang="zh-TW" sz="3200"/>
              <a:t>!</a:t>
            </a:r>
            <a:endParaRPr kumimoji="1" lang="zh-TW" altLang="en-US" sz="3200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DF8FC810-D1BE-4097-BBF0-4AA1D570A116}"/>
              </a:ext>
            </a:extLst>
          </p:cNvPr>
          <p:cNvSpPr/>
          <p:nvPr/>
        </p:nvSpPr>
        <p:spPr>
          <a:xfrm>
            <a:off x="4217551" y="1782991"/>
            <a:ext cx="4152940" cy="4640924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A47B2A1-F4C1-4777-A903-44C5A5410194}"/>
              </a:ext>
            </a:extLst>
          </p:cNvPr>
          <p:cNvSpPr/>
          <p:nvPr/>
        </p:nvSpPr>
        <p:spPr>
          <a:xfrm>
            <a:off x="4217550" y="2732995"/>
            <a:ext cx="4152940" cy="3448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6" name="矩形: 圓角化同側角落 15">
            <a:extLst>
              <a:ext uri="{FF2B5EF4-FFF2-40B4-BE49-F238E27FC236}">
                <a16:creationId xmlns:a16="http://schemas.microsoft.com/office/drawing/2014/main" id="{76378F22-DD17-4287-8EF7-874DB51A0849}"/>
              </a:ext>
            </a:extLst>
          </p:cNvPr>
          <p:cNvSpPr/>
          <p:nvPr/>
        </p:nvSpPr>
        <p:spPr>
          <a:xfrm rot="10800000">
            <a:off x="4217546" y="1870012"/>
            <a:ext cx="4096036" cy="569754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00E6AB44-E120-46CC-868F-D53754BBDE8C}"/>
              </a:ext>
            </a:extLst>
          </p:cNvPr>
          <p:cNvGrpSpPr/>
          <p:nvPr/>
        </p:nvGrpSpPr>
        <p:grpSpPr>
          <a:xfrm>
            <a:off x="5287920" y="1893278"/>
            <a:ext cx="2064645" cy="523220"/>
            <a:chOff x="3159262" y="2518711"/>
            <a:chExt cx="2064645" cy="523220"/>
          </a:xfrm>
        </p:grpSpPr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FD51D9F4-D659-4280-84EF-BF28315E067C}"/>
                </a:ext>
              </a:extLst>
            </p:cNvPr>
            <p:cNvSpPr txBox="1"/>
            <p:nvPr/>
          </p:nvSpPr>
          <p:spPr>
            <a:xfrm>
              <a:off x="3159262" y="2518711"/>
              <a:ext cx="20646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500" b="1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STEP</a:t>
              </a:r>
              <a:r>
                <a:rPr lang="zh-TW" altLang="en-US" sz="28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   </a:t>
              </a:r>
              <a:r>
                <a:rPr lang="en-US" altLang="zh-TW" sz="2800" b="1" dirty="0">
                  <a:solidFill>
                    <a:srgbClr val="019FE8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02</a:t>
              </a:r>
              <a:endParaRPr lang="zh-TW" altLang="en-US" sz="2800" b="1" dirty="0">
                <a:solidFill>
                  <a:srgbClr val="019FE8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19" name="直線接點 18">
              <a:extLst>
                <a:ext uri="{FF2B5EF4-FFF2-40B4-BE49-F238E27FC236}">
                  <a16:creationId xmlns:a16="http://schemas.microsoft.com/office/drawing/2014/main" id="{1FDC81CB-F6B7-4E9F-939B-6D0266495D79}"/>
                </a:ext>
              </a:extLst>
            </p:cNvPr>
            <p:cNvCxnSpPr>
              <a:cxnSpLocks/>
            </p:cNvCxnSpPr>
            <p:nvPr/>
          </p:nvCxnSpPr>
          <p:spPr>
            <a:xfrm>
              <a:off x="4187497" y="2635585"/>
              <a:ext cx="0" cy="33586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C7BFF45C-F0D2-477F-B6BC-D16CF699F85A}"/>
              </a:ext>
            </a:extLst>
          </p:cNvPr>
          <p:cNvSpPr/>
          <p:nvPr/>
        </p:nvSpPr>
        <p:spPr>
          <a:xfrm>
            <a:off x="5489467" y="2929254"/>
            <a:ext cx="1653377" cy="229875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2.5-inch HDD / SSD</a:t>
            </a:r>
            <a:endParaRPr lang="zh-TW" altLang="en-US" sz="12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9" name="圖片 38">
            <a:extLst>
              <a:ext uri="{FF2B5EF4-FFF2-40B4-BE49-F238E27FC236}">
                <a16:creationId xmlns:a16="http://schemas.microsoft.com/office/drawing/2014/main" id="{3DD813E5-C7FA-4CCF-85BE-3938AB5535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1" t="13450" r="20294" b="12860"/>
          <a:stretch/>
        </p:blipFill>
        <p:spPr>
          <a:xfrm>
            <a:off x="2298532" y="3022148"/>
            <a:ext cx="1503326" cy="1357728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5DB6CB2D-07F5-476D-9EDD-3AB6010D00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9" r="16665" b="3783"/>
          <a:stretch/>
        </p:blipFill>
        <p:spPr>
          <a:xfrm>
            <a:off x="4284371" y="3186636"/>
            <a:ext cx="2161309" cy="2857001"/>
          </a:xfrm>
          <a:prstGeom prst="rect">
            <a:avLst/>
          </a:prstGeom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A6200315-0FDB-4EA0-AC41-8F2DCE7EF2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5" t="12286" r="13081" b="9935"/>
          <a:stretch/>
        </p:blipFill>
        <p:spPr>
          <a:xfrm>
            <a:off x="693715" y="4556983"/>
            <a:ext cx="2210578" cy="1524927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ABF35A79-C8BB-4F1C-B368-BF859BB013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4" t="9556" r="10976" b="12781"/>
          <a:stretch/>
        </p:blipFill>
        <p:spPr>
          <a:xfrm>
            <a:off x="9097008" y="4393609"/>
            <a:ext cx="2418909" cy="1650028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5B12073F-E0AC-4F63-BFB3-290EA8EB58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8" t="13716" r="13445" b="10564"/>
          <a:stretch/>
        </p:blipFill>
        <p:spPr>
          <a:xfrm>
            <a:off x="9125678" y="2855378"/>
            <a:ext cx="2257110" cy="1567106"/>
          </a:xfrm>
          <a:prstGeom prst="rect">
            <a:avLst/>
          </a:prstGeom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5BD7DB6A-D44C-4A91-80A1-7C979DBE55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5" t="9921" r="14978" b="9177"/>
          <a:stretch/>
        </p:blipFill>
        <p:spPr>
          <a:xfrm>
            <a:off x="298650" y="2979540"/>
            <a:ext cx="1882580" cy="1442944"/>
          </a:xfrm>
          <a:prstGeom prst="rect">
            <a:avLst/>
          </a:prstGeom>
        </p:spPr>
      </p:pic>
      <p:sp>
        <p:nvSpPr>
          <p:cNvPr id="54" name="矩形: 圓角化同側角落 53">
            <a:extLst>
              <a:ext uri="{FF2B5EF4-FFF2-40B4-BE49-F238E27FC236}">
                <a16:creationId xmlns:a16="http://schemas.microsoft.com/office/drawing/2014/main" id="{54E61A7A-BE7C-42BD-9418-64C052D796EA}"/>
              </a:ext>
            </a:extLst>
          </p:cNvPr>
          <p:cNvSpPr/>
          <p:nvPr/>
        </p:nvSpPr>
        <p:spPr>
          <a:xfrm rot="10800000">
            <a:off x="8643150" y="1911087"/>
            <a:ext cx="3132448" cy="569754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52687156-6D75-4732-ACE3-0D7A8F12A8A8}"/>
              </a:ext>
            </a:extLst>
          </p:cNvPr>
          <p:cNvGrpSpPr/>
          <p:nvPr/>
        </p:nvGrpSpPr>
        <p:grpSpPr>
          <a:xfrm>
            <a:off x="9438572" y="1916993"/>
            <a:ext cx="2064645" cy="523220"/>
            <a:chOff x="3837244" y="2501350"/>
            <a:chExt cx="2064645" cy="523220"/>
          </a:xfrm>
        </p:grpSpPr>
        <p:sp>
          <p:nvSpPr>
            <p:cNvPr id="56" name="文字方塊 55">
              <a:extLst>
                <a:ext uri="{FF2B5EF4-FFF2-40B4-BE49-F238E27FC236}">
                  <a16:creationId xmlns:a16="http://schemas.microsoft.com/office/drawing/2014/main" id="{0E07768F-B0C1-41B1-914D-8569B8FA985A}"/>
                </a:ext>
              </a:extLst>
            </p:cNvPr>
            <p:cNvSpPr txBox="1"/>
            <p:nvPr/>
          </p:nvSpPr>
          <p:spPr>
            <a:xfrm>
              <a:off x="3837244" y="2501350"/>
              <a:ext cx="20646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5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STEP</a:t>
              </a:r>
              <a:r>
                <a:rPr lang="zh-TW" altLang="en-US" sz="28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   </a:t>
              </a:r>
              <a:r>
                <a:rPr lang="en-US" altLang="zh-TW" sz="2800" b="1">
                  <a:solidFill>
                    <a:srgbClr val="019FE8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03</a:t>
              </a:r>
              <a:endParaRPr lang="zh-TW" altLang="en-US" sz="2800" b="1">
                <a:solidFill>
                  <a:srgbClr val="019FE8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57" name="直線接點 56">
              <a:extLst>
                <a:ext uri="{FF2B5EF4-FFF2-40B4-BE49-F238E27FC236}">
                  <a16:creationId xmlns:a16="http://schemas.microsoft.com/office/drawing/2014/main" id="{44B81857-081F-4580-87F1-12777B758932}"/>
                </a:ext>
              </a:extLst>
            </p:cNvPr>
            <p:cNvCxnSpPr>
              <a:cxnSpLocks/>
            </p:cNvCxnSpPr>
            <p:nvPr/>
          </p:nvCxnSpPr>
          <p:spPr>
            <a:xfrm>
              <a:off x="4894967" y="2635585"/>
              <a:ext cx="0" cy="33586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8" name="矩形: 圓角化同側角落 57">
            <a:extLst>
              <a:ext uri="{FF2B5EF4-FFF2-40B4-BE49-F238E27FC236}">
                <a16:creationId xmlns:a16="http://schemas.microsoft.com/office/drawing/2014/main" id="{895E900B-9B50-41A0-81A9-218070706B82}"/>
              </a:ext>
            </a:extLst>
          </p:cNvPr>
          <p:cNvSpPr/>
          <p:nvPr/>
        </p:nvSpPr>
        <p:spPr>
          <a:xfrm rot="10800000">
            <a:off x="257343" y="1878368"/>
            <a:ext cx="3613550" cy="569754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59" name="群組 58">
            <a:extLst>
              <a:ext uri="{FF2B5EF4-FFF2-40B4-BE49-F238E27FC236}">
                <a16:creationId xmlns:a16="http://schemas.microsoft.com/office/drawing/2014/main" id="{D1335F48-F82F-4D25-A70F-E561EE9C1A9F}"/>
              </a:ext>
            </a:extLst>
          </p:cNvPr>
          <p:cNvGrpSpPr/>
          <p:nvPr/>
        </p:nvGrpSpPr>
        <p:grpSpPr>
          <a:xfrm>
            <a:off x="1193800" y="1901635"/>
            <a:ext cx="2064645" cy="523220"/>
            <a:chOff x="3497178" y="2518711"/>
            <a:chExt cx="2064645" cy="523220"/>
          </a:xfrm>
        </p:grpSpPr>
        <p:sp>
          <p:nvSpPr>
            <p:cNvPr id="60" name="文字方塊 59">
              <a:extLst>
                <a:ext uri="{FF2B5EF4-FFF2-40B4-BE49-F238E27FC236}">
                  <a16:creationId xmlns:a16="http://schemas.microsoft.com/office/drawing/2014/main" id="{3A77DF65-3AA2-47EE-8C9B-65D28E4528F5}"/>
                </a:ext>
              </a:extLst>
            </p:cNvPr>
            <p:cNvSpPr txBox="1"/>
            <p:nvPr/>
          </p:nvSpPr>
          <p:spPr>
            <a:xfrm>
              <a:off x="3497178" y="2518711"/>
              <a:ext cx="20646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500" b="1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STEP</a:t>
              </a:r>
              <a:r>
                <a:rPr lang="zh-TW" altLang="en-US" sz="28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   </a:t>
              </a:r>
              <a:r>
                <a:rPr lang="en-US" altLang="zh-TW" sz="2800" b="1" dirty="0">
                  <a:solidFill>
                    <a:srgbClr val="019FE8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01</a:t>
              </a:r>
              <a:endParaRPr lang="zh-TW" altLang="en-US" sz="2800" b="1" dirty="0">
                <a:solidFill>
                  <a:srgbClr val="019FE8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61" name="直線接點 60">
              <a:extLst>
                <a:ext uri="{FF2B5EF4-FFF2-40B4-BE49-F238E27FC236}">
                  <a16:creationId xmlns:a16="http://schemas.microsoft.com/office/drawing/2014/main" id="{A4C2A701-EB4A-406B-9C68-A6B5FA12CD3E}"/>
                </a:ext>
              </a:extLst>
            </p:cNvPr>
            <p:cNvCxnSpPr>
              <a:cxnSpLocks/>
            </p:cNvCxnSpPr>
            <p:nvPr/>
          </p:nvCxnSpPr>
          <p:spPr>
            <a:xfrm>
              <a:off x="4542699" y="2635585"/>
              <a:ext cx="0" cy="33586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6D530BD4-6829-2D4C-99E6-DDDF13EB4BC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" t="27691" r="51964" b="11115"/>
          <a:stretch/>
        </p:blipFill>
        <p:spPr>
          <a:xfrm>
            <a:off x="6606369" y="3381414"/>
            <a:ext cx="1492392" cy="991981"/>
          </a:xfrm>
          <a:prstGeom prst="rect">
            <a:avLst/>
          </a:prstGeom>
        </p:spPr>
      </p:pic>
      <p:pic>
        <p:nvPicPr>
          <p:cNvPr id="30" name="圖片 29" descr="一張含有 文字 的圖片&#10;&#10;自動產生的描述">
            <a:extLst>
              <a:ext uri="{FF2B5EF4-FFF2-40B4-BE49-F238E27FC236}">
                <a16:creationId xmlns:a16="http://schemas.microsoft.com/office/drawing/2014/main" id="{7319651A-E6FC-024A-A677-0957BFFDE4B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34" t="27691" r="956" b="3694"/>
          <a:stretch/>
        </p:blipFill>
        <p:spPr>
          <a:xfrm>
            <a:off x="6152274" y="4533115"/>
            <a:ext cx="2161309" cy="152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069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CA1DAE-0C2A-4025-BA01-DDA3ED3BF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441" y="329366"/>
            <a:ext cx="13310158" cy="1320800"/>
          </a:xfrm>
        </p:spPr>
        <p:txBody>
          <a:bodyPr>
            <a:noAutofit/>
          </a:bodyPr>
          <a:lstStyle/>
          <a:p>
            <a:r>
              <a:rPr lang="en-US" altLang="zh-TW" sz="4100">
                <a:latin typeface="Arial"/>
                <a:ea typeface="+mj-lt"/>
                <a:cs typeface="Arial"/>
              </a:rPr>
              <a:t>QMiroPlus-201W </a:t>
            </a:r>
            <a:r>
              <a:rPr lang="zh-TW" altLang="en-US" sz="4100">
                <a:latin typeface="Arial"/>
                <a:ea typeface="微軟正黑體"/>
                <a:cs typeface="Arial"/>
              </a:rPr>
              <a:t>LED </a:t>
            </a:r>
            <a:r>
              <a:rPr lang="zh-TW" altLang="en-US" sz="4100">
                <a:ea typeface="微軟正黑體"/>
              </a:rPr>
              <a:t>燈號幫助您快速排除問題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37D5AA4C-55E9-4418-8DA5-D8141551A128}"/>
              </a:ext>
            </a:extLst>
          </p:cNvPr>
          <p:cNvGrpSpPr/>
          <p:nvPr/>
        </p:nvGrpSpPr>
        <p:grpSpPr>
          <a:xfrm>
            <a:off x="6710394" y="1967237"/>
            <a:ext cx="1899048" cy="4458963"/>
            <a:chOff x="6710394" y="1967237"/>
            <a:chExt cx="1899048" cy="4285497"/>
          </a:xfrm>
        </p:grpSpPr>
        <p:pic>
          <p:nvPicPr>
            <p:cNvPr id="5" name="图片 57">
              <a:extLst>
                <a:ext uri="{FF2B5EF4-FFF2-40B4-BE49-F238E27FC236}">
                  <a16:creationId xmlns:a16="http://schemas.microsoft.com/office/drawing/2014/main" id="{F035C5E9-3D35-400B-BD42-E499B6D839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76775"/>
            <a:stretch>
              <a:fillRect/>
            </a:stretch>
          </p:blipFill>
          <p:spPr>
            <a:xfrm rot="5400000">
              <a:off x="4678732" y="4004841"/>
              <a:ext cx="4279555" cy="216232"/>
            </a:xfrm>
            <a:prstGeom prst="rect">
              <a:avLst/>
            </a:prstGeom>
          </p:spPr>
        </p:pic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9DD9E319-37DC-4D8F-BBD4-89736A1790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76775"/>
            <a:stretch>
              <a:fillRect/>
            </a:stretch>
          </p:blipFill>
          <p:spPr>
            <a:xfrm rot="5400000">
              <a:off x="6361548" y="3998899"/>
              <a:ext cx="4279555" cy="216232"/>
            </a:xfrm>
            <a:prstGeom prst="rect">
              <a:avLst/>
            </a:prstGeom>
          </p:spPr>
        </p:pic>
      </p:grpSp>
      <p:sp>
        <p:nvSpPr>
          <p:cNvPr id="8" name="矩形: 圓角化同側角落 7">
            <a:extLst>
              <a:ext uri="{FF2B5EF4-FFF2-40B4-BE49-F238E27FC236}">
                <a16:creationId xmlns:a16="http://schemas.microsoft.com/office/drawing/2014/main" id="{364AB5AB-4C34-45A0-865D-BD0883160399}"/>
              </a:ext>
            </a:extLst>
          </p:cNvPr>
          <p:cNvSpPr/>
          <p:nvPr/>
        </p:nvSpPr>
        <p:spPr>
          <a:xfrm>
            <a:off x="480684" y="1947986"/>
            <a:ext cx="6445942" cy="506455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2FD3A0"/>
              </a:gs>
              <a:gs pos="0">
                <a:srgbClr val="1271C0"/>
              </a:gs>
            </a:gsLst>
            <a:lin ang="0" scaled="0"/>
          </a:gradFill>
          <a:ln>
            <a:gradFill>
              <a:gsLst>
                <a:gs pos="1000">
                  <a:schemeClr val="accent1">
                    <a:lumMod val="5000"/>
                    <a:lumOff val="95000"/>
                    <a:alpha val="69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: 圓角化同側角落 8">
            <a:extLst>
              <a:ext uri="{FF2B5EF4-FFF2-40B4-BE49-F238E27FC236}">
                <a16:creationId xmlns:a16="http://schemas.microsoft.com/office/drawing/2014/main" id="{808A6A4F-8DDC-4A85-81D7-EEF66E59A0C4}"/>
              </a:ext>
            </a:extLst>
          </p:cNvPr>
          <p:cNvSpPr/>
          <p:nvPr/>
        </p:nvSpPr>
        <p:spPr>
          <a:xfrm>
            <a:off x="6945877" y="1947985"/>
            <a:ext cx="1663565" cy="506455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2FD3A0"/>
              </a:gs>
              <a:gs pos="0">
                <a:srgbClr val="1271C0"/>
              </a:gs>
            </a:gsLst>
            <a:lin ang="0" scaled="0"/>
          </a:gradFill>
          <a:ln>
            <a:gradFill>
              <a:gsLst>
                <a:gs pos="1000">
                  <a:schemeClr val="accent1">
                    <a:lumMod val="5000"/>
                    <a:lumOff val="95000"/>
                    <a:alpha val="69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: 圓角化同側角落 9">
            <a:extLst>
              <a:ext uri="{FF2B5EF4-FFF2-40B4-BE49-F238E27FC236}">
                <a16:creationId xmlns:a16="http://schemas.microsoft.com/office/drawing/2014/main" id="{6C83435E-0AF2-418F-96A5-3EE8FB61E13C}"/>
              </a:ext>
            </a:extLst>
          </p:cNvPr>
          <p:cNvSpPr/>
          <p:nvPr/>
        </p:nvSpPr>
        <p:spPr>
          <a:xfrm>
            <a:off x="8657571" y="1947983"/>
            <a:ext cx="3152628" cy="506455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2FD3A0"/>
              </a:gs>
              <a:gs pos="0">
                <a:srgbClr val="1271C0"/>
              </a:gs>
            </a:gsLst>
            <a:lin ang="0" scaled="0"/>
          </a:gradFill>
          <a:ln>
            <a:gradFill>
              <a:gsLst>
                <a:gs pos="1000">
                  <a:schemeClr val="accent1">
                    <a:lumMod val="5000"/>
                    <a:lumOff val="95000"/>
                    <a:alpha val="69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E6289DDC-74DE-4FB6-86F5-E0EDADCFD5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0565956"/>
              </p:ext>
            </p:extLst>
          </p:nvPr>
        </p:nvGraphicFramePr>
        <p:xfrm>
          <a:off x="480684" y="1986288"/>
          <a:ext cx="11329515" cy="429286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449505">
                  <a:extLst>
                    <a:ext uri="{9D8B030D-6E8A-4147-A177-3AD203B41FA5}">
                      <a16:colId xmlns:a16="http://schemas.microsoft.com/office/drawing/2014/main" val="3735876158"/>
                    </a:ext>
                  </a:extLst>
                </a:gridCol>
                <a:gridCol w="1668495">
                  <a:extLst>
                    <a:ext uri="{9D8B030D-6E8A-4147-A177-3AD203B41FA5}">
                      <a16:colId xmlns:a16="http://schemas.microsoft.com/office/drawing/2014/main" val="1894535204"/>
                    </a:ext>
                  </a:extLst>
                </a:gridCol>
                <a:gridCol w="3211515">
                  <a:extLst>
                    <a:ext uri="{9D8B030D-6E8A-4147-A177-3AD203B41FA5}">
                      <a16:colId xmlns:a16="http://schemas.microsoft.com/office/drawing/2014/main" val="3963876558"/>
                    </a:ext>
                  </a:extLst>
                </a:gridCol>
              </a:tblGrid>
              <a:tr h="47698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800" b="0" u="none" strike="noStrike" noProof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系統狀態</a:t>
                      </a:r>
                      <a:endParaRPr lang="en-US" altLang="zh-TW" sz="1800" b="0" u="none" strike="noStrike" noProof="0" err="1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altLang="en-US" sz="1800" b="0" u="none" strike="noStrike" noProof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  顏色</a:t>
                      </a:r>
                      <a:endParaRPr lang="zh-TW" sz="1800" b="0" u="none" strike="noStrike" noProof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800" b="0" u="none" strike="noStrike" noProof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  </a:t>
                      </a:r>
                      <a:r>
                        <a:rPr lang="zh-TW" sz="1800" b="0" u="none" strike="noStrike" noProof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Light Status</a:t>
                      </a:r>
                      <a:r>
                        <a:rPr lang="zh-TW" altLang="en-US" sz="1800" b="0" u="none" strike="noStrike" noProof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 </a:t>
                      </a:r>
                      <a:endParaRPr lang="zh-TW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02667554"/>
                  </a:ext>
                </a:extLst>
              </a:tr>
              <a:tr h="47698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sz="1800" b="0" u="none" strike="noStrike" noProof="0">
                          <a:latin typeface="Arial"/>
                          <a:cs typeface="Arial"/>
                        </a:rPr>
                        <a:t>QuRouter </a:t>
                      </a:r>
                      <a:r>
                        <a:rPr lang="zh-TW" altLang="en-US" sz="1800" b="0" u="none" strike="noStrike" noProof="0">
                          <a:latin typeface="Arial"/>
                          <a:cs typeface="Arial"/>
                        </a:rPr>
                        <a:t>啟動中</a:t>
                      </a:r>
                      <a:endParaRPr lang="zh-TW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altLang="en-US" sz="1800" b="0" u="none" strike="noStrike" noProof="0">
                          <a:latin typeface="Arial"/>
                          <a:cs typeface="Arial"/>
                        </a:rPr>
                        <a:t>  綠色</a:t>
                      </a:r>
                      <a:endParaRPr lang="zh-TW" sz="1800" b="0" u="none" strike="noStrike" noProof="0">
                        <a:latin typeface="Arial"/>
                        <a:cs typeface="Arial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800" b="0" u="none" strike="noStrike" noProof="0">
                          <a:latin typeface="Arial"/>
                          <a:cs typeface="Arial"/>
                        </a:rPr>
                        <a:t>  </a:t>
                      </a:r>
                      <a:r>
                        <a:rPr lang="zh-TW" altLang="en-US" sz="1800" b="0" u="none" strike="noStrike" noProof="0">
                          <a:latin typeface="Arial"/>
                          <a:cs typeface="Arial"/>
                        </a:rPr>
                        <a:t>每 </a:t>
                      </a:r>
                      <a:r>
                        <a:rPr lang="en-US" altLang="zh-TW" sz="1800" b="0" u="none" strike="noStrike" noProof="0">
                          <a:latin typeface="Arial"/>
                          <a:cs typeface="Arial"/>
                        </a:rPr>
                        <a:t>2 秒閃爍</a:t>
                      </a:r>
                      <a:endParaRPr lang="zh-TW" sz="1800" b="0" u="none" strike="noStrike" noProof="0" err="1">
                        <a:latin typeface="Arial"/>
                        <a:cs typeface="Arial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3114697"/>
                  </a:ext>
                </a:extLst>
              </a:tr>
              <a:tr h="47698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sz="1800" b="0" u="none" strike="noStrike" noProof="0">
                          <a:latin typeface="Arial"/>
                          <a:cs typeface="Arial"/>
                        </a:rPr>
                        <a:t>NAS </a:t>
                      </a:r>
                      <a:r>
                        <a:rPr lang="zh-TW" altLang="en-US" sz="1800" b="0" u="none" strike="noStrike" noProof="0">
                          <a:latin typeface="Arial"/>
                          <a:cs typeface="Arial"/>
                        </a:rPr>
                        <a:t>關機</a:t>
                      </a:r>
                      <a:r>
                        <a:rPr lang="zh-TW" sz="1800" b="0" u="none" strike="noStrike" noProof="0">
                          <a:latin typeface="Arial"/>
                          <a:cs typeface="Arial"/>
                        </a:rPr>
                        <a:t>/ 啟動中 </a:t>
                      </a:r>
                      <a:endParaRPr lang="zh-TW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altLang="en-US" sz="1800" b="0" u="none" strike="noStrike" noProof="0">
                          <a:latin typeface="Arial"/>
                          <a:cs typeface="Arial"/>
                        </a:rPr>
                        <a:t>  綠色</a:t>
                      </a:r>
                      <a:endParaRPr lang="zh-TW" sz="1800" b="0" u="none" strike="noStrike" noProof="0">
                        <a:latin typeface="Arial"/>
                        <a:cs typeface="Arial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800" b="0" u="none" strike="noStrike" noProof="0">
                          <a:latin typeface="Arial"/>
                          <a:cs typeface="Arial"/>
                        </a:rPr>
                        <a:t>  </a:t>
                      </a:r>
                      <a:r>
                        <a:rPr lang="zh-TW" sz="1800" b="0" i="0" u="none" strike="noStrike" noProof="0">
                          <a:latin typeface="Arial"/>
                        </a:rPr>
                        <a:t>每 </a:t>
                      </a:r>
                      <a:r>
                        <a:rPr lang="en-US" sz="1800" b="0" i="0" u="none" strike="noStrike" noProof="0">
                          <a:latin typeface="Arial"/>
                        </a:rPr>
                        <a:t>2 秒閃爍</a:t>
                      </a:r>
                      <a:endParaRPr lang="zh-TW" err="1">
                        <a:latin typeface="Arial"/>
                        <a:cs typeface="Arial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2756"/>
                  </a:ext>
                </a:extLst>
              </a:tr>
              <a:tr h="47698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sz="1800" b="0" u="none" strike="noStrike" noProof="0">
                          <a:latin typeface="Arial"/>
                          <a:cs typeface="Arial"/>
                        </a:rPr>
                        <a:t>QuRouter</a:t>
                      </a:r>
                      <a:r>
                        <a:rPr lang="zh-TW" altLang="en-US" sz="1800" b="0" u="none" strike="noStrike" noProof="0">
                          <a:latin typeface="Arial"/>
                          <a:cs typeface="Arial"/>
                        </a:rPr>
                        <a:t> </a:t>
                      </a:r>
                      <a:r>
                        <a:rPr lang="zh-TW" sz="1800" b="0" u="none" strike="noStrike" noProof="0">
                          <a:latin typeface="Arial"/>
                          <a:cs typeface="Arial"/>
                        </a:rPr>
                        <a:t>已就緒</a:t>
                      </a:r>
                      <a:r>
                        <a:rPr lang="zh-TW" altLang="en-US" sz="1800" b="0" u="none" strike="noStrike" noProof="0">
                          <a:latin typeface="Arial"/>
                          <a:cs typeface="Arial"/>
                        </a:rPr>
                        <a:t>而 </a:t>
                      </a:r>
                      <a:r>
                        <a:rPr lang="zh-TW" sz="1800" b="0" u="none" strike="noStrike" noProof="0">
                          <a:latin typeface="Arial"/>
                          <a:cs typeface="Arial"/>
                        </a:rPr>
                        <a:t>NAS 啟動中</a:t>
                      </a:r>
                      <a:endParaRPr lang="zh-TW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altLang="en-US" sz="1800" b="0" u="none" strike="noStrike" noProof="0">
                          <a:latin typeface="Arial"/>
                          <a:cs typeface="Arial"/>
                        </a:rPr>
                        <a:t>  綠色</a:t>
                      </a:r>
                      <a:endParaRPr lang="zh-TW" sz="1800" b="0" u="none" strike="noStrike" noProof="0">
                        <a:latin typeface="Arial"/>
                        <a:cs typeface="Arial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800" b="0" u="none" strike="noStrike" noProof="0">
                          <a:latin typeface="Arial"/>
                          <a:cs typeface="Arial"/>
                        </a:rPr>
                        <a:t>  恆亮</a:t>
                      </a:r>
                      <a:endParaRPr lang="zh-TW" sz="1800" b="0" u="none" strike="noStrike" noProof="0" err="1">
                        <a:latin typeface="Arial"/>
                        <a:cs typeface="Arial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957770"/>
                  </a:ext>
                </a:extLst>
              </a:tr>
              <a:tr h="47698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sz="1800" b="0" u="none" strike="noStrike" noProof="0">
                          <a:latin typeface="Arial"/>
                          <a:cs typeface="Arial"/>
                        </a:rPr>
                        <a:t>QuRouter </a:t>
                      </a:r>
                      <a:r>
                        <a:rPr lang="zh-TW" altLang="en-US" sz="1800" b="0" i="0" u="none" strike="noStrike" noProof="0">
                          <a:latin typeface="Arial"/>
                        </a:rPr>
                        <a:t>已就緒且 </a:t>
                      </a:r>
                      <a:r>
                        <a:rPr lang="zh-TW" sz="1800" b="0" u="none" strike="noStrike" noProof="0">
                          <a:latin typeface="Arial"/>
                          <a:cs typeface="Arial"/>
                        </a:rPr>
                        <a:t>NAS 啟動完成</a:t>
                      </a:r>
                      <a:r>
                        <a:rPr lang="zh-TW" altLang="en-US" sz="1800" b="0" u="none" strike="noStrike" noProof="0">
                          <a:latin typeface="Arial"/>
                          <a:cs typeface="Arial"/>
                        </a:rPr>
                        <a:t> </a:t>
                      </a:r>
                      <a:endParaRPr lang="zh-TW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altLang="en-US" sz="1800" b="0" u="none" strike="noStrike" noProof="0">
                          <a:latin typeface="Arial"/>
                          <a:cs typeface="Arial"/>
                        </a:rPr>
                        <a:t>  藍色</a:t>
                      </a:r>
                      <a:endParaRPr lang="zh-TW" sz="1800" b="0" u="none" strike="noStrike" noProof="0">
                        <a:latin typeface="Arial"/>
                        <a:cs typeface="Arial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800" b="0" u="none" strike="noStrike" noProof="0">
                          <a:latin typeface="Arial"/>
                          <a:cs typeface="Arial"/>
                        </a:rPr>
                        <a:t>  </a:t>
                      </a:r>
                      <a:r>
                        <a:rPr lang="zh-TW" sz="1800" b="0" i="0" u="none" strike="noStrike" noProof="0">
                          <a:latin typeface="Arial"/>
                        </a:rPr>
                        <a:t>每 </a:t>
                      </a:r>
                      <a:r>
                        <a:rPr lang="en-US" sz="1800" b="0" i="0" u="none" strike="noStrike" noProof="0">
                          <a:latin typeface="Arial"/>
                        </a:rPr>
                        <a:t>2 秒閃爍</a:t>
                      </a:r>
                      <a:endParaRPr lang="zh-TW" err="1">
                        <a:latin typeface="Arial"/>
                        <a:cs typeface="Arial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729184"/>
                  </a:ext>
                </a:extLst>
              </a:tr>
              <a:tr h="47698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sz="1800" b="0" u="none" strike="noStrike" noProof="0">
                          <a:latin typeface="Arial"/>
                          <a:cs typeface="Arial"/>
                        </a:rPr>
                        <a:t>QuRouter </a:t>
                      </a:r>
                      <a:r>
                        <a:rPr lang="zh-TW" altLang="en-US" sz="1800" b="0" u="none" strike="noStrike" noProof="0">
                          <a:latin typeface="Arial"/>
                          <a:cs typeface="Arial"/>
                        </a:rPr>
                        <a:t>配對完成且 </a:t>
                      </a:r>
                      <a:r>
                        <a:rPr lang="zh-TW" sz="1800" b="0" u="none" strike="noStrike" noProof="0">
                          <a:latin typeface="Arial"/>
                          <a:cs typeface="Arial"/>
                        </a:rPr>
                        <a:t>NAS </a:t>
                      </a:r>
                      <a:r>
                        <a:rPr lang="zh-TW" altLang="en-US" sz="1800" b="0" i="0" u="none" strike="noStrike" noProof="0">
                          <a:latin typeface="Arial"/>
                        </a:rPr>
                        <a:t>啟動完成</a:t>
                      </a:r>
                      <a:endParaRPr lang="zh-TW" sz="1800" b="0" i="0" u="none" strike="noStrike" noProof="0">
                        <a:latin typeface="Arial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altLang="en-US" sz="1800" b="0" u="none" strike="noStrike" noProof="0">
                          <a:latin typeface="Arial"/>
                          <a:cs typeface="Arial"/>
                        </a:rPr>
                        <a:t>  藍色</a:t>
                      </a:r>
                      <a:endParaRPr lang="zh-TW" sz="1800" b="0" u="none" strike="noStrike" noProof="0">
                        <a:latin typeface="Arial"/>
                        <a:cs typeface="Arial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800" b="0" u="none" strike="noStrike" noProof="0">
                          <a:latin typeface="Arial"/>
                          <a:cs typeface="Arial"/>
                        </a:rPr>
                        <a:t>  </a:t>
                      </a:r>
                      <a:r>
                        <a:rPr lang="en-US" sz="1800" b="0" i="0" u="none" strike="noStrike" noProof="0">
                          <a:latin typeface="Arial"/>
                        </a:rPr>
                        <a:t>恆亮</a:t>
                      </a:r>
                      <a:endParaRPr lang="zh-TW" sz="1800" b="0" u="none" strike="noStrike" noProof="0" err="1">
                        <a:latin typeface="Arial"/>
                        <a:cs typeface="Arial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203949"/>
                  </a:ext>
                </a:extLst>
              </a:tr>
              <a:tr h="47698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800" b="0" u="none" strike="noStrike" noProof="0">
                          <a:latin typeface="Arial"/>
                          <a:cs typeface="Arial"/>
                        </a:rPr>
                        <a:t>無網際網路</a:t>
                      </a:r>
                      <a:r>
                        <a:rPr lang="zh-TW" sz="1800" b="0" u="none" strike="noStrike" noProof="0">
                          <a:latin typeface="Arial"/>
                          <a:cs typeface="Arial"/>
                        </a:rPr>
                        <a:t>/</a:t>
                      </a:r>
                      <a:r>
                        <a:rPr lang="zh-TW" altLang="en-US" sz="1800" b="0" u="none" strike="noStrike" noProof="0">
                          <a:latin typeface="Arial"/>
                          <a:cs typeface="Arial"/>
                        </a:rPr>
                        <a:t> </a:t>
                      </a:r>
                      <a:r>
                        <a:rPr lang="zh-TW" sz="1800" b="0" u="none" strike="noStrike" noProof="0">
                          <a:latin typeface="Arial"/>
                          <a:cs typeface="Arial"/>
                        </a:rPr>
                        <a:t>W</a:t>
                      </a:r>
                      <a:r>
                        <a:rPr lang="en-US" altLang="zh-TW" sz="1800" b="0" u="none" strike="noStrike" noProof="0">
                          <a:latin typeface="Arial"/>
                          <a:cs typeface="Arial"/>
                        </a:rPr>
                        <a:t>i-Fi</a:t>
                      </a:r>
                      <a:r>
                        <a:rPr lang="zh-TW" sz="1800" b="0" u="none" strike="noStrike" noProof="0">
                          <a:latin typeface="Arial"/>
                          <a:cs typeface="Arial"/>
                        </a:rPr>
                        <a:t>訊號</a:t>
                      </a:r>
                      <a:r>
                        <a:rPr lang="zh-TW" altLang="en-US" sz="1800" b="0" u="none" strike="noStrike" noProof="0">
                          <a:latin typeface="Arial"/>
                          <a:cs typeface="Arial"/>
                        </a:rPr>
                        <a:t>超出範圍</a:t>
                      </a:r>
                      <a:endParaRPr lang="zh-TW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altLang="en-US" sz="1800" b="0" u="none" strike="noStrike" noProof="0">
                          <a:latin typeface="Arial"/>
                          <a:cs typeface="Arial"/>
                        </a:rPr>
                        <a:t>  紅色</a:t>
                      </a:r>
                      <a:endParaRPr lang="zh-TW" sz="1800" b="0" u="none" strike="noStrike" noProof="0">
                        <a:latin typeface="Arial"/>
                        <a:cs typeface="Arial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800" b="0" u="none" strike="noStrike" noProof="0">
                          <a:latin typeface="Arial"/>
                          <a:cs typeface="Arial"/>
                        </a:rPr>
                        <a:t>  </a:t>
                      </a:r>
                      <a:r>
                        <a:rPr lang="en-US" sz="1800" b="0" i="0" u="none" strike="noStrike" noProof="0">
                          <a:latin typeface="Arial"/>
                        </a:rPr>
                        <a:t>恆亮</a:t>
                      </a:r>
                      <a:endParaRPr lang="zh-TW" sz="1800" b="0" u="none" strike="noStrike" noProof="0" err="1">
                        <a:latin typeface="Arial"/>
                        <a:cs typeface="Arial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542415"/>
                  </a:ext>
                </a:extLst>
              </a:tr>
              <a:tr h="47698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sz="1800" b="0" u="none" strike="noStrike" noProof="0">
                          <a:latin typeface="Arial"/>
                          <a:cs typeface="Arial"/>
                        </a:rPr>
                        <a:t>Wi</a:t>
                      </a:r>
                      <a:r>
                        <a:rPr lang="en-US" altLang="zh-TW" sz="1800" b="0" u="none" strike="noStrike" noProof="0">
                          <a:latin typeface="Arial"/>
                          <a:cs typeface="Arial"/>
                        </a:rPr>
                        <a:t>-</a:t>
                      </a:r>
                      <a:r>
                        <a:rPr lang="zh-TW" sz="1800" b="0" u="none" strike="noStrike" noProof="0">
                          <a:latin typeface="Arial"/>
                          <a:cs typeface="Arial"/>
                        </a:rPr>
                        <a:t>Fi Mesh 訊號微弱</a:t>
                      </a:r>
                      <a:r>
                        <a:rPr lang="zh-TW" altLang="en-US" sz="1800" b="0" u="none" strike="noStrike" noProof="0">
                          <a:latin typeface="Arial"/>
                          <a:cs typeface="Arial"/>
                        </a:rPr>
                        <a:t> </a:t>
                      </a:r>
                      <a:r>
                        <a:rPr lang="zh-TW" sz="1800" b="0" u="none" strike="noStrike" noProof="0">
                          <a:latin typeface="Arial"/>
                          <a:cs typeface="Arial"/>
                        </a:rPr>
                        <a:t>(-70 DB) </a:t>
                      </a:r>
                      <a:endParaRPr lang="zh-TW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altLang="en-US" sz="1800" b="0" u="none" strike="noStrike" noProof="0">
                          <a:latin typeface="Arial"/>
                          <a:cs typeface="Arial"/>
                        </a:rPr>
                        <a:t>  橘色</a:t>
                      </a:r>
                      <a:endParaRPr lang="zh-TW" sz="1800" b="0" u="none" strike="noStrike" noProof="0">
                        <a:latin typeface="Arial"/>
                        <a:cs typeface="Arial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800" b="0" u="none" strike="noStrike" noProof="0">
                          <a:latin typeface="Arial"/>
                          <a:cs typeface="Arial"/>
                        </a:rPr>
                        <a:t>  </a:t>
                      </a:r>
                      <a:r>
                        <a:rPr lang="zh-TW" sz="1800" b="0" i="0" u="none" strike="noStrike" noProof="0">
                          <a:latin typeface="Arial"/>
                        </a:rPr>
                        <a:t>每 </a:t>
                      </a:r>
                      <a:r>
                        <a:rPr lang="en-US" altLang="zh-TW" sz="1800" b="0" i="0" u="none" strike="noStrike" noProof="0">
                          <a:latin typeface="Arial"/>
                        </a:rPr>
                        <a:t>0.5 </a:t>
                      </a:r>
                      <a:r>
                        <a:rPr lang="zh-TW" altLang="en-US" sz="1800" b="0" i="0" u="none" strike="noStrike" noProof="0">
                          <a:latin typeface="Arial"/>
                        </a:rPr>
                        <a:t>秒閃爍</a:t>
                      </a:r>
                      <a:endParaRPr lang="zh-TW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9110762"/>
                  </a:ext>
                </a:extLst>
              </a:tr>
              <a:tr h="47698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800" b="0" u="none" strike="noStrike" noProof="0">
                          <a:latin typeface="Arial"/>
                          <a:cs typeface="Arial"/>
                        </a:rPr>
                        <a:t>加入新 </a:t>
                      </a:r>
                      <a:r>
                        <a:rPr lang="zh-TW" sz="1800" b="0" u="none" strike="noStrike" noProof="0">
                          <a:latin typeface="Arial"/>
                          <a:cs typeface="Arial"/>
                        </a:rPr>
                        <a:t>Wi</a:t>
                      </a:r>
                      <a:r>
                        <a:rPr lang="en-US" altLang="zh-TW" sz="1800" b="0" u="none" strike="noStrike" noProof="0">
                          <a:latin typeface="Arial"/>
                          <a:cs typeface="Arial"/>
                        </a:rPr>
                        <a:t>-</a:t>
                      </a:r>
                      <a:r>
                        <a:rPr lang="zh-TW" sz="1800" b="0" u="none" strike="noStrike" noProof="0">
                          <a:latin typeface="Arial"/>
                          <a:cs typeface="Arial"/>
                        </a:rPr>
                        <a:t>Fi Mesh </a:t>
                      </a:r>
                      <a:r>
                        <a:rPr lang="zh-TW" altLang="en-US" sz="1800" b="0" i="0" u="none" strike="noStrike" noProof="0"/>
                        <a:t>衛星路由器</a:t>
                      </a:r>
                      <a:endParaRPr lang="zh-TW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altLang="en-US" sz="1800" b="0" u="none" strike="noStrike" noProof="0">
                          <a:latin typeface="Arial"/>
                          <a:cs typeface="Arial"/>
                        </a:rPr>
                        <a:t>  藍色</a:t>
                      </a:r>
                      <a:endParaRPr lang="zh-TW" sz="1800" b="0" u="none" strike="noStrike" noProof="0">
                        <a:latin typeface="Arial"/>
                        <a:cs typeface="Arial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800" b="0" u="none" strike="noStrike" noProof="0" dirty="0">
                          <a:latin typeface="Arial"/>
                          <a:cs typeface="Arial"/>
                        </a:rPr>
                        <a:t>  </a:t>
                      </a:r>
                      <a:r>
                        <a:rPr lang="zh-TW" altLang="en-US" sz="1800" b="0" i="0" u="none" strike="noStrike" noProof="0" dirty="0">
                          <a:latin typeface="Arial"/>
                        </a:rPr>
                        <a:t>每 </a:t>
                      </a:r>
                      <a:r>
                        <a:rPr lang="en-US" altLang="zh-TW" sz="1800" b="0" i="0" u="none" strike="noStrike" noProof="0" dirty="0">
                          <a:latin typeface="Arial"/>
                        </a:rPr>
                        <a:t>0.5 </a:t>
                      </a:r>
                      <a:r>
                        <a:rPr lang="zh-TW" altLang="en-US" sz="1800" b="0" i="0" u="none" strike="noStrike" noProof="0" dirty="0">
                          <a:latin typeface="Arial"/>
                        </a:rPr>
                        <a:t>秒閃</a:t>
                      </a:r>
                      <a:r>
                        <a:rPr lang="zh-TW" sz="1800" b="0" i="0" u="none" strike="noStrike" noProof="0" dirty="0">
                          <a:latin typeface="Arial"/>
                        </a:rPr>
                        <a:t>爍</a:t>
                      </a:r>
                      <a:endParaRPr lang="zh-TW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60462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360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8189452-EA73-4DC5-B397-FE014BDEF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83" y="327049"/>
            <a:ext cx="11804072" cy="869691"/>
          </a:xfrm>
        </p:spPr>
        <p:txBody>
          <a:bodyPr>
            <a:normAutofit/>
          </a:bodyPr>
          <a:lstStyle/>
          <a:p>
            <a:r>
              <a:rPr lang="zh-TW" altLang="en-US" sz="4000">
                <a:ea typeface="微軟正黑體"/>
              </a:rPr>
              <a:t>人性化</a:t>
            </a:r>
            <a:r>
              <a:rPr lang="zh-TW" altLang="en-US" sz="4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QTS/QuRouter</a:t>
            </a:r>
            <a:r>
              <a:rPr lang="zh-TW" altLang="en-US" sz="4000">
                <a:ea typeface="微軟正黑體"/>
              </a:rPr>
              <a:t>讓您也能駕輕就熟、一鍵切換</a:t>
            </a:r>
          </a:p>
        </p:txBody>
      </p:sp>
      <p:pic>
        <p:nvPicPr>
          <p:cNvPr id="4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3F504B11-490C-40A5-9B56-9A9D3F6881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76412"/>
            <a:ext cx="12310712" cy="5495559"/>
          </a:xfrm>
        </p:spPr>
      </p:pic>
      <p:pic>
        <p:nvPicPr>
          <p:cNvPr id="5" name="圖片 5" descr="一張含有 文字, 監視器, 黑色, 螢幕 的圖片&#10;&#10;自動產生的描述">
            <a:extLst>
              <a:ext uri="{FF2B5EF4-FFF2-40B4-BE49-F238E27FC236}">
                <a16:creationId xmlns:a16="http://schemas.microsoft.com/office/drawing/2014/main" id="{48561C0E-8A35-45A1-A62F-40F986390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096" y="4338230"/>
            <a:ext cx="3477321" cy="2286716"/>
          </a:xfrm>
          <a:prstGeom prst="rect">
            <a:avLst/>
          </a:prstGeom>
          <a:noFill/>
          <a:ln w="25400">
            <a:gradFill>
              <a:gsLst>
                <a:gs pos="100000">
                  <a:srgbClr val="50E4D9"/>
                </a:gs>
                <a:gs pos="0">
                  <a:srgbClr val="50E4D9">
                    <a:alpha val="0"/>
                  </a:srgbClr>
                </a:gs>
              </a:gsLst>
              <a:lin ang="5400000" scaled="1"/>
            </a:gradFill>
          </a:ln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251BF6FC-DD74-479A-BEBB-3553F62CE20F}"/>
              </a:ext>
            </a:extLst>
          </p:cNvPr>
          <p:cNvSpPr txBox="1"/>
          <p:nvPr/>
        </p:nvSpPr>
        <p:spPr>
          <a:xfrm>
            <a:off x="9129395" y="2339257"/>
            <a:ext cx="274320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22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QuRouter</a:t>
            </a:r>
            <a:endParaRPr lang="zh-TW" altLang="en-US" sz="2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接點: 肘形 236">
            <a:extLst>
              <a:ext uri="{FF2B5EF4-FFF2-40B4-BE49-F238E27FC236}">
                <a16:creationId xmlns:a16="http://schemas.microsoft.com/office/drawing/2014/main" id="{652DBA48-605C-4C65-B294-EA532183A32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680777" y="3680796"/>
            <a:ext cx="1528752" cy="584900"/>
          </a:xfrm>
          <a:prstGeom prst="bentConnector3">
            <a:avLst>
              <a:gd name="adj1" fmla="val -86"/>
            </a:avLst>
          </a:prstGeom>
          <a:ln w="101600">
            <a:gradFill>
              <a:gsLst>
                <a:gs pos="38600">
                  <a:srgbClr val="38FAE3">
                    <a:alpha val="88000"/>
                  </a:srgbClr>
                </a:gs>
                <a:gs pos="0">
                  <a:srgbClr val="38FAE3">
                    <a:alpha val="81000"/>
                  </a:srgbClr>
                </a:gs>
                <a:gs pos="100000">
                  <a:srgbClr val="38FAE3"/>
                </a:gs>
              </a:gsLst>
              <a:lin ang="5400000" scaled="1"/>
            </a:gra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752;gc0a00def9f_0_36">
            <a:extLst>
              <a:ext uri="{FF2B5EF4-FFF2-40B4-BE49-F238E27FC236}">
                <a16:creationId xmlns:a16="http://schemas.microsoft.com/office/drawing/2014/main" id="{AD716839-3635-465B-9162-F905198C621C}"/>
              </a:ext>
            </a:extLst>
          </p:cNvPr>
          <p:cNvSpPr/>
          <p:nvPr/>
        </p:nvSpPr>
        <p:spPr>
          <a:xfrm rot="5400000">
            <a:off x="4064022" y="3653968"/>
            <a:ext cx="223732" cy="2197689"/>
          </a:xfrm>
          <a:prstGeom prst="downArrow">
            <a:avLst>
              <a:gd name="adj1" fmla="val 50000"/>
              <a:gd name="adj2" fmla="val 75270"/>
            </a:avLst>
          </a:prstGeom>
          <a:gradFill>
            <a:gsLst>
              <a:gs pos="0">
                <a:srgbClr val="38FAE3">
                  <a:alpha val="61000"/>
                </a:srgbClr>
              </a:gs>
              <a:gs pos="90217">
                <a:srgbClr val="38FAE3"/>
              </a:gs>
              <a:gs pos="70000">
                <a:srgbClr val="38FAE3">
                  <a:alpha val="94000"/>
                </a:srgbClr>
              </a:gs>
            </a:gsLst>
            <a:lin ang="540000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752;gc0a00def9f_0_36">
            <a:extLst>
              <a:ext uri="{FF2B5EF4-FFF2-40B4-BE49-F238E27FC236}">
                <a16:creationId xmlns:a16="http://schemas.microsoft.com/office/drawing/2014/main" id="{BB3E48F5-D523-4A5D-8B41-26EE562BC843}"/>
              </a:ext>
            </a:extLst>
          </p:cNvPr>
          <p:cNvSpPr/>
          <p:nvPr/>
        </p:nvSpPr>
        <p:spPr>
          <a:xfrm rot="10800000">
            <a:off x="8635999" y="2874399"/>
            <a:ext cx="213469" cy="935600"/>
          </a:xfrm>
          <a:prstGeom prst="downArrow">
            <a:avLst>
              <a:gd name="adj1" fmla="val 50000"/>
              <a:gd name="adj2" fmla="val 75270"/>
            </a:avLst>
          </a:prstGeom>
          <a:gradFill>
            <a:gsLst>
              <a:gs pos="0">
                <a:srgbClr val="38FAE3">
                  <a:alpha val="55000"/>
                </a:srgbClr>
              </a:gs>
              <a:gs pos="90217">
                <a:srgbClr val="38FAE3"/>
              </a:gs>
              <a:gs pos="70000">
                <a:srgbClr val="38FAE3"/>
              </a:gs>
            </a:gsLst>
            <a:lin ang="540000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BCB5CBFA-9ACF-441A-9049-91959F9CE6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815" y="2004305"/>
            <a:ext cx="783576" cy="774933"/>
          </a:xfrm>
          <a:prstGeom prst="rect">
            <a:avLst/>
          </a:prstGeom>
          <a:effectLst>
            <a:outerShdw blurRad="609600" dist="139700" dir="3120000" sx="111000" sy="111000" algn="ctr" rotWithShape="0">
              <a:srgbClr val="000000">
                <a:alpha val="19000"/>
              </a:srgbClr>
            </a:outerShdw>
          </a:effectLst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034195D5-FB6A-46F4-95E9-4AE49BA3BF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6562" y="4645758"/>
            <a:ext cx="783576" cy="78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7174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7798" y="177309"/>
            <a:ext cx="11423202" cy="1330325"/>
          </a:xfrm>
        </p:spPr>
        <p:txBody>
          <a:bodyPr>
            <a:noAutofit/>
          </a:bodyPr>
          <a:lstStyle/>
          <a:p>
            <a:r>
              <a:rPr lang="en-US" altLang="zh-TW" sz="3200" err="1">
                <a:latin typeface="微軟正黑體"/>
                <a:ea typeface="微軟正黑體"/>
                <a:cs typeface="Arial"/>
              </a:rPr>
              <a:t>延伸</a:t>
            </a:r>
            <a:r>
              <a:rPr lang="en-US" altLang="zh-TW" sz="3200" err="1">
                <a:latin typeface="Arial"/>
                <a:ea typeface="微軟正黑體"/>
                <a:cs typeface="Arial"/>
              </a:rPr>
              <a:t>Wi</a:t>
            </a:r>
            <a:r>
              <a:rPr lang="en-US" altLang="zh-TW" sz="3200">
                <a:latin typeface="Arial"/>
                <a:ea typeface="微軟正黑體"/>
                <a:cs typeface="Arial"/>
              </a:rPr>
              <a:t>-Fi Mesh</a:t>
            </a:r>
            <a:r>
              <a:rPr lang="en-US" altLang="zh-TW" sz="3200">
                <a:latin typeface="微軟正黑體"/>
                <a:ea typeface="微軟正黑體"/>
                <a:cs typeface="Arial"/>
              </a:rPr>
              <a:t>的好夥伴</a:t>
            </a:r>
            <a:r>
              <a:rPr lang="en-US" altLang="zh-TW" sz="3200">
                <a:latin typeface="Arial"/>
                <a:ea typeface="微軟正黑體"/>
                <a:cs typeface="Arial"/>
              </a:rPr>
              <a:t>QMiro-201W(</a:t>
            </a:r>
            <a:r>
              <a:rPr lang="en-US" sz="3200">
                <a:latin typeface="Arial"/>
                <a:ea typeface="+mj-lt"/>
                <a:cs typeface="Arial"/>
              </a:rPr>
              <a:t>Tri-Band Wi-Fi</a:t>
            </a:r>
            <a:r>
              <a:rPr lang="en-US" altLang="zh-TW" sz="3200">
                <a:latin typeface="Arial"/>
                <a:ea typeface="+mj-lt"/>
                <a:cs typeface="Arial"/>
              </a:rPr>
              <a:t> </a:t>
            </a:r>
            <a:r>
              <a:rPr lang="en-US" sz="3200">
                <a:latin typeface="Arial"/>
                <a:ea typeface="+mj-lt"/>
                <a:cs typeface="Arial"/>
              </a:rPr>
              <a:t>Mesh</a:t>
            </a:r>
            <a:r>
              <a:rPr lang="en-US" altLang="zh-TW" sz="3200">
                <a:latin typeface="Arial"/>
                <a:ea typeface="+mj-lt"/>
                <a:cs typeface="Arial"/>
              </a:rPr>
              <a:t> </a:t>
            </a:r>
            <a:r>
              <a:rPr lang="en-US" sz="3200">
                <a:latin typeface="Arial"/>
                <a:ea typeface="+mj-lt"/>
                <a:cs typeface="Arial"/>
              </a:rPr>
              <a:t>AC2200</a:t>
            </a:r>
            <a:r>
              <a:rPr lang="en-US" altLang="zh-TW" sz="3200">
                <a:latin typeface="Arial"/>
                <a:ea typeface="+mj-lt"/>
                <a:cs typeface="Arial"/>
              </a:rPr>
              <a:t> </a:t>
            </a:r>
            <a:r>
              <a:rPr lang="en-US" sz="3200">
                <a:latin typeface="Arial"/>
                <a:ea typeface="+mj-lt"/>
                <a:cs typeface="Arial"/>
              </a:rPr>
              <a:t>SD-WAN</a:t>
            </a:r>
            <a:r>
              <a:rPr lang="en-US" altLang="zh-TW" sz="3200">
                <a:latin typeface="Arial"/>
                <a:ea typeface="+mj-lt"/>
                <a:cs typeface="Arial"/>
              </a:rPr>
              <a:t> </a:t>
            </a:r>
            <a:r>
              <a:rPr lang="en-US" sz="3200">
                <a:latin typeface="Arial"/>
                <a:ea typeface="+mj-lt"/>
                <a:cs typeface="Arial"/>
              </a:rPr>
              <a:t>Router</a:t>
            </a:r>
            <a:r>
              <a:rPr lang="en-US" altLang="zh-TW" sz="3200">
                <a:latin typeface="Arial"/>
                <a:ea typeface="微軟正黑體"/>
                <a:cs typeface="Arial"/>
              </a:rPr>
              <a:t>) </a:t>
            </a:r>
          </a:p>
        </p:txBody>
      </p:sp>
      <p:pic>
        <p:nvPicPr>
          <p:cNvPr id="16" name="圖形 15">
            <a:extLst>
              <a:ext uri="{FF2B5EF4-FFF2-40B4-BE49-F238E27FC236}">
                <a16:creationId xmlns:a16="http://schemas.microsoft.com/office/drawing/2014/main" id="{E40570EA-6F1E-4540-A0A2-D99C0F5DB31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 amt="49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5867" y="6298784"/>
            <a:ext cx="2964985" cy="610719"/>
          </a:xfrm>
          <a:prstGeom prst="rect">
            <a:avLst/>
          </a:prstGeom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F48B6B95-DB75-4FB7-8483-555F63CF33F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 amt="49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47274" y="5557540"/>
            <a:ext cx="3014289" cy="610719"/>
          </a:xfrm>
          <a:prstGeom prst="rect">
            <a:avLst/>
          </a:prstGeom>
        </p:spPr>
      </p:pic>
      <p:pic>
        <p:nvPicPr>
          <p:cNvPr id="22" name="內容版面配置區 3">
            <a:extLst>
              <a:ext uri="{FF2B5EF4-FFF2-40B4-BE49-F238E27FC236}">
                <a16:creationId xmlns:a16="http://schemas.microsoft.com/office/drawing/2014/main" id="{174F6A60-855B-473A-80D2-89EB3EEBB2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2" t="1431" r="31084" b="3574"/>
          <a:stretch/>
        </p:blipFill>
        <p:spPr>
          <a:xfrm>
            <a:off x="5578554" y="1574596"/>
            <a:ext cx="2694465" cy="4353331"/>
          </a:xfrm>
          <a:prstGeom prst="rect">
            <a:avLst/>
          </a:prstGeom>
        </p:spPr>
      </p:pic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FB2CECD5-FEF1-466D-B3C5-C9C6D9736AEB}"/>
              </a:ext>
            </a:extLst>
          </p:cNvPr>
          <p:cNvSpPr/>
          <p:nvPr/>
        </p:nvSpPr>
        <p:spPr>
          <a:xfrm>
            <a:off x="3413042" y="2205516"/>
            <a:ext cx="3226137" cy="4353331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63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圖片 23" descr="一張含有 文字, 電子用品, 電腦, 投影機 的圖片&#10;&#10;自動產生的描述">
            <a:extLst>
              <a:ext uri="{FF2B5EF4-FFF2-40B4-BE49-F238E27FC236}">
                <a16:creationId xmlns:a16="http://schemas.microsoft.com/office/drawing/2014/main" id="{E052050A-96F5-4D3A-B4F0-CFC5191676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051" y="2340776"/>
            <a:ext cx="2443550" cy="4220678"/>
          </a:xfrm>
          <a:prstGeom prst="rect">
            <a:avLst/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5EAD9717-4086-4614-9170-9D266A3A878B}"/>
              </a:ext>
            </a:extLst>
          </p:cNvPr>
          <p:cNvSpPr txBox="1"/>
          <p:nvPr/>
        </p:nvSpPr>
        <p:spPr>
          <a:xfrm>
            <a:off x="986279" y="1940292"/>
            <a:ext cx="1533033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zh-TW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路由器狀</a:t>
            </a:r>
            <a:r>
              <a:rPr lang="zh-TW" alt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態</a:t>
            </a:r>
            <a:r>
              <a:rPr lang="zh-TW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LED</a:t>
            </a:r>
          </a:p>
        </p:txBody>
      </p:sp>
      <p:cxnSp>
        <p:nvCxnSpPr>
          <p:cNvPr id="28" name="Shape 193">
            <a:extLst>
              <a:ext uri="{FF2B5EF4-FFF2-40B4-BE49-F238E27FC236}">
                <a16:creationId xmlns:a16="http://schemas.microsoft.com/office/drawing/2014/main" id="{556E8897-A19E-4CE4-938F-336482635F6B}"/>
              </a:ext>
            </a:extLst>
          </p:cNvPr>
          <p:cNvCxnSpPr>
            <a:cxnSpLocks/>
          </p:cNvCxnSpPr>
          <p:nvPr/>
        </p:nvCxnSpPr>
        <p:spPr>
          <a:xfrm>
            <a:off x="2628586" y="2117593"/>
            <a:ext cx="2108154" cy="354336"/>
          </a:xfrm>
          <a:prstGeom prst="bentConnector3">
            <a:avLst>
              <a:gd name="adj1" fmla="val 99767"/>
            </a:avLst>
          </a:prstGeom>
          <a:noFill/>
          <a:ln w="21590" cap="flat" cmpd="sng">
            <a:solidFill>
              <a:srgbClr val="01F3FF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29" name="Shape 193">
            <a:extLst>
              <a:ext uri="{FF2B5EF4-FFF2-40B4-BE49-F238E27FC236}">
                <a16:creationId xmlns:a16="http://schemas.microsoft.com/office/drawing/2014/main" id="{43A07926-E538-4B49-B7D6-EFBFEEFE8CF8}"/>
              </a:ext>
            </a:extLst>
          </p:cNvPr>
          <p:cNvCxnSpPr>
            <a:cxnSpLocks/>
          </p:cNvCxnSpPr>
          <p:nvPr/>
        </p:nvCxnSpPr>
        <p:spPr>
          <a:xfrm rot="10800000">
            <a:off x="6890513" y="1757978"/>
            <a:ext cx="2165387" cy="208267"/>
          </a:xfrm>
          <a:prstGeom prst="bentConnector3">
            <a:avLst>
              <a:gd name="adj1" fmla="val 99657"/>
            </a:avLst>
          </a:prstGeom>
          <a:noFill/>
          <a:ln w="21590" cap="flat" cmpd="sng">
            <a:solidFill>
              <a:srgbClr val="01F3FF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CA43ED55-628C-4A7B-BD5F-D2EE1B799EA7}"/>
              </a:ext>
            </a:extLst>
          </p:cNvPr>
          <p:cNvSpPr txBox="1"/>
          <p:nvPr/>
        </p:nvSpPr>
        <p:spPr>
          <a:xfrm>
            <a:off x="9074482" y="1755246"/>
            <a:ext cx="3384055" cy="14014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2600"/>
              </a:lnSpc>
            </a:pPr>
            <a:r>
              <a:rPr lang="en-US" altLang="zh-TW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WPS</a:t>
            </a:r>
            <a:r>
              <a:rPr lang="zh-TW" alt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(Wi-Fi</a:t>
            </a:r>
            <a:r>
              <a:rPr lang="zh-TW" alt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Protected</a:t>
            </a:r>
            <a:r>
              <a:rPr lang="zh-TW" alt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 </a:t>
            </a:r>
            <a:r>
              <a:rPr lang="en-US" altLang="zh-TW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Setup)</a:t>
            </a: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 </a:t>
            </a:r>
            <a:endParaRPr lang="en-US" sz="2000">
              <a:solidFill>
                <a:schemeClr val="tx1">
                  <a:lumMod val="95000"/>
                  <a:lumOff val="5000"/>
                </a:schemeClr>
              </a:solidFill>
              <a:ea typeface="+mn-lt"/>
              <a:cs typeface="+mn-lt"/>
            </a:endParaRPr>
          </a:p>
          <a:p>
            <a:pPr>
              <a:lnSpc>
                <a:spcPts val="2600"/>
              </a:lnSpc>
            </a:pPr>
            <a:r>
              <a:rPr lang="zh-TW" alt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按鈕，快速讓無線裝置連上</a:t>
            </a: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 QMiro-201W </a:t>
            </a:r>
            <a:r>
              <a:rPr lang="zh-TW" alt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路由器</a:t>
            </a:r>
            <a:endParaRPr lang="zh-TW">
              <a:solidFill>
                <a:schemeClr val="tx1">
                  <a:lumMod val="95000"/>
                  <a:lumOff val="5000"/>
                </a:schemeClr>
              </a:solidFill>
              <a:ea typeface="微軟正黑體"/>
            </a:endParaRPr>
          </a:p>
        </p:txBody>
      </p:sp>
      <p:cxnSp>
        <p:nvCxnSpPr>
          <p:cNvPr id="31" name="Shape 193">
            <a:extLst>
              <a:ext uri="{FF2B5EF4-FFF2-40B4-BE49-F238E27FC236}">
                <a16:creationId xmlns:a16="http://schemas.microsoft.com/office/drawing/2014/main" id="{E51DCFDF-C381-405D-8D99-51C871AC291E}"/>
              </a:ext>
            </a:extLst>
          </p:cNvPr>
          <p:cNvCxnSpPr>
            <a:cxnSpLocks/>
          </p:cNvCxnSpPr>
          <p:nvPr/>
        </p:nvCxnSpPr>
        <p:spPr>
          <a:xfrm flipH="1">
            <a:off x="7623960" y="5062628"/>
            <a:ext cx="1410556" cy="0"/>
          </a:xfrm>
          <a:prstGeom prst="straightConnector1">
            <a:avLst/>
          </a:prstGeom>
          <a:noFill/>
          <a:ln w="21590" cap="flat" cmpd="sng">
            <a:solidFill>
              <a:srgbClr val="01F3FF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630924E3-81E4-487B-A24A-CA10CE65FF9E}"/>
              </a:ext>
            </a:extLst>
          </p:cNvPr>
          <p:cNvSpPr txBox="1"/>
          <p:nvPr/>
        </p:nvSpPr>
        <p:spPr>
          <a:xfrm>
            <a:off x="9037372" y="4686861"/>
            <a:ext cx="2483433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1x USB 3.2 Gen1 (USB</a:t>
            </a:r>
            <a:r>
              <a:rPr lang="en-US" altLang="zh-TW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3.0)Type-A</a:t>
            </a:r>
            <a:endParaRPr lang="en-US" sz="2000">
              <a:solidFill>
                <a:schemeClr val="tx1">
                  <a:lumMod val="95000"/>
                  <a:lumOff val="5000"/>
                </a:schemeClr>
              </a:solidFill>
              <a:ea typeface="+mn-lt"/>
              <a:cs typeface="+mn-lt"/>
            </a:endParaRPr>
          </a:p>
          <a:p>
            <a:endParaRPr lang="en-US" altLang="zh-TW" sz="20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cxnSp>
        <p:nvCxnSpPr>
          <p:cNvPr id="33" name="Shape 193">
            <a:extLst>
              <a:ext uri="{FF2B5EF4-FFF2-40B4-BE49-F238E27FC236}">
                <a16:creationId xmlns:a16="http://schemas.microsoft.com/office/drawing/2014/main" id="{D5265DB8-41D5-4292-B280-B5F84FFE7C89}"/>
              </a:ext>
            </a:extLst>
          </p:cNvPr>
          <p:cNvCxnSpPr>
            <a:cxnSpLocks/>
          </p:cNvCxnSpPr>
          <p:nvPr/>
        </p:nvCxnSpPr>
        <p:spPr>
          <a:xfrm rot="10800000">
            <a:off x="7171981" y="5180222"/>
            <a:ext cx="1903935" cy="822704"/>
          </a:xfrm>
          <a:prstGeom prst="bentConnector3">
            <a:avLst>
              <a:gd name="adj1" fmla="val 99544"/>
            </a:avLst>
          </a:prstGeom>
          <a:noFill/>
          <a:ln w="21590" cap="flat" cmpd="sng">
            <a:solidFill>
              <a:srgbClr val="01F3FF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34" name="Shape 193">
            <a:extLst>
              <a:ext uri="{FF2B5EF4-FFF2-40B4-BE49-F238E27FC236}">
                <a16:creationId xmlns:a16="http://schemas.microsoft.com/office/drawing/2014/main" id="{FFF2BB52-BD56-489E-AA6A-72EEF0FD1BD0}"/>
              </a:ext>
            </a:extLst>
          </p:cNvPr>
          <p:cNvCxnSpPr>
            <a:cxnSpLocks/>
          </p:cNvCxnSpPr>
          <p:nvPr/>
        </p:nvCxnSpPr>
        <p:spPr>
          <a:xfrm flipV="1">
            <a:off x="6808505" y="5190299"/>
            <a:ext cx="0" cy="1108485"/>
          </a:xfrm>
          <a:prstGeom prst="straightConnector1">
            <a:avLst/>
          </a:prstGeom>
          <a:noFill/>
          <a:ln w="21590" cap="flat" cmpd="sng">
            <a:solidFill>
              <a:srgbClr val="01F3FF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3CE262F4-718F-4DC6-9CC5-FBF359F62E34}"/>
              </a:ext>
            </a:extLst>
          </p:cNvPr>
          <p:cNvSpPr txBox="1"/>
          <p:nvPr/>
        </p:nvSpPr>
        <p:spPr>
          <a:xfrm>
            <a:off x="9072952" y="5796594"/>
            <a:ext cx="2034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zh-TW" sz="2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 port x 1(fix)</a:t>
            </a:r>
            <a:endParaRPr lang="zh-TW" altLang="en-US" sz="20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37126747-BEF2-458E-AE08-E96014A4868D}"/>
              </a:ext>
            </a:extLst>
          </p:cNvPr>
          <p:cNvSpPr txBox="1"/>
          <p:nvPr/>
        </p:nvSpPr>
        <p:spPr>
          <a:xfrm>
            <a:off x="6561542" y="6314423"/>
            <a:ext cx="212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zh-TW" sz="2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 port x 1(fix)</a:t>
            </a:r>
          </a:p>
        </p:txBody>
      </p:sp>
    </p:spTree>
    <p:extLst>
      <p:ext uri="{BB962C8B-B14F-4D97-AF65-F5344CB8AC3E}">
        <p14:creationId xmlns:p14="http://schemas.microsoft.com/office/powerpoint/2010/main" val="29338579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文字 的圖片&#10;&#10;自動產生的描述">
            <a:extLst>
              <a:ext uri="{FF2B5EF4-FFF2-40B4-BE49-F238E27FC236}">
                <a16:creationId xmlns:a16="http://schemas.microsoft.com/office/drawing/2014/main" id="{56C9DBF6-80B2-4F67-9E74-A73CEAD73A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52968" y="182518"/>
            <a:ext cx="8596668" cy="1320800"/>
          </a:xfrm>
        </p:spPr>
        <p:txBody>
          <a:bodyPr>
            <a:normAutofit/>
          </a:bodyPr>
          <a:lstStyle/>
          <a:p>
            <a:r>
              <a:rPr lang="en-US" altLang="zh-TW" sz="4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QMiro-201W </a:t>
            </a:r>
            <a:r>
              <a:rPr lang="zh-TW" altLang="en-US" sz="4200">
                <a:ea typeface="微軟正黑體"/>
              </a:rPr>
              <a:t>規格</a:t>
            </a:r>
          </a:p>
        </p:txBody>
      </p:sp>
      <p:graphicFrame>
        <p:nvGraphicFramePr>
          <p:cNvPr id="2" name="內容版面配置區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342011"/>
              </p:ext>
            </p:extLst>
          </p:nvPr>
        </p:nvGraphicFramePr>
        <p:xfrm>
          <a:off x="575733" y="1592202"/>
          <a:ext cx="6671734" cy="5002432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016938">
                  <a:extLst>
                    <a:ext uri="{9D8B030D-6E8A-4147-A177-3AD203B41FA5}">
                      <a16:colId xmlns:a16="http://schemas.microsoft.com/office/drawing/2014/main" val="3937801728"/>
                    </a:ext>
                  </a:extLst>
                </a:gridCol>
                <a:gridCol w="4654796">
                  <a:extLst>
                    <a:ext uri="{9D8B030D-6E8A-4147-A177-3AD203B41FA5}">
                      <a16:colId xmlns:a16="http://schemas.microsoft.com/office/drawing/2014/main" val="3161172976"/>
                    </a:ext>
                  </a:extLst>
                </a:gridCol>
              </a:tblGrid>
              <a:tr h="50776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750" b="1">
                          <a:latin typeface="+mj-ea"/>
                          <a:ea typeface="+mj-ea"/>
                          <a:cs typeface="Arial"/>
                        </a:rPr>
                        <a:t>處理器</a:t>
                      </a:r>
                      <a:endParaRPr lang="zh-TW" sz="1750" b="1"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1" algn="l">
                        <a:buNone/>
                      </a:pPr>
                      <a:r>
                        <a:rPr lang="en-US" sz="1800" b="0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</a:rPr>
                        <a:t>Qualcomm IPQ4019 ARM </a:t>
                      </a:r>
                      <a:r>
                        <a:rPr lang="zh-TW" altLang="en-US" sz="1800" b="0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</a:rPr>
                        <a:t>四核 </a:t>
                      </a:r>
                      <a:r>
                        <a:rPr lang="en-US" sz="1800" b="0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</a:rPr>
                        <a:t>717MHz</a:t>
                      </a:r>
                      <a:endParaRPr lang="en-US" sz="1800" b="0" i="0" u="none" strike="noStrike" kern="1200" noProof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0880589"/>
                  </a:ext>
                </a:extLst>
              </a:tr>
              <a:tr h="50776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750" b="1" kern="120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Arial"/>
                        </a:rPr>
                        <a:t>記憶體</a:t>
                      </a:r>
                      <a:endParaRPr lang="zh-TW" altLang="en-US" sz="1750" b="1">
                        <a:latin typeface="+mj-ea"/>
                        <a:ea typeface="+mj-ea"/>
                        <a:cs typeface="Arial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/>
                      <a:r>
                        <a:rPr lang="en-US" altLang="zh-TW" sz="18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512MB DDR3</a:t>
                      </a:r>
                      <a:endParaRPr lang="zh-TW" altLang="en-US" dirty="0"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1425885"/>
                  </a:ext>
                </a:extLst>
              </a:tr>
              <a:tr h="50776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750" b="1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</a:rPr>
                        <a:t>快閃記憶體</a:t>
                      </a:r>
                      <a:endParaRPr lang="en-US" altLang="zh-TW" sz="1750" b="1" i="0" u="none" strike="noStrike" kern="1200" noProof="0">
                        <a:solidFill>
                          <a:schemeClr val="dk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1"/>
                      <a:r>
                        <a:rPr lang="en-US" altLang="zh-TW" sz="18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4MB SPI NOR Flash,</a:t>
                      </a:r>
                      <a:r>
                        <a:rPr lang="en-US" altLang="zh-TW" sz="1800" b="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8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4GB eMMC</a:t>
                      </a:r>
                      <a:endParaRPr lang="zh-TW" altLang="en-US" dirty="0"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1861761"/>
                  </a:ext>
                </a:extLst>
              </a:tr>
              <a:tr h="52971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sz="1750" b="1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Arial"/>
                          <a:ea typeface="+mj-ea"/>
                          <a:cs typeface="Arial"/>
                        </a:rPr>
                        <a:t>USB</a:t>
                      </a:r>
                      <a:r>
                        <a:rPr lang="zh-TW" sz="1750" b="1" i="0" u="none" strike="noStrike" kern="1200" noProof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ea"/>
                          <a:ea typeface="+mj-ea"/>
                        </a:rPr>
                        <a:t>埠</a:t>
                      </a:r>
                      <a:r>
                        <a:rPr lang="en-US" altLang="zh-TW" sz="1750" b="1" i="0" u="none" strike="noStrike" kern="1200" noProof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ea"/>
                          <a:ea typeface="+mj-ea"/>
                        </a:rPr>
                        <a:t> </a:t>
                      </a:r>
                      <a:endParaRPr lang="zh-TW" sz="1750" b="0" i="0" u="none" strike="noStrike" kern="1200" noProof="0"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>
                        <a:buNone/>
                      </a:pPr>
                      <a:r>
                        <a:rPr lang="en-US" sz="1800" b="0" i="0" u="none" strike="noStrike" kern="1200" noProof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1x USB 3.2 Gen1 5Gb/s Type-A</a:t>
                      </a:r>
                      <a:endParaRPr lang="en-US" sz="1800" b="0" i="0" u="none" strike="noStrike" kern="1200" noProof="0" dirty="0">
                        <a:effectLst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941506"/>
                  </a:ext>
                </a:extLst>
              </a:tr>
              <a:tr h="71512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750" b="1" kern="120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Arial"/>
                        </a:rPr>
                        <a:t>無線天線</a:t>
                      </a:r>
                      <a:endParaRPr lang="zh-TW" altLang="en-US" sz="1750" b="1">
                        <a:latin typeface="+mj-ea"/>
                        <a:ea typeface="+mj-ea"/>
                        <a:cs typeface="Arial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>
                        <a:buNone/>
                      </a:pPr>
                      <a:r>
                        <a:rPr lang="sv-SE" sz="180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</a:rPr>
                        <a:t>2 x </a:t>
                      </a:r>
                      <a:r>
                        <a:rPr lang="zh-TW" altLang="en-US" sz="180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</a:rPr>
                        <a:t>內</a:t>
                      </a:r>
                      <a:r>
                        <a:rPr lang="zh-TW" altLang="en-US" sz="1800" b="0" i="0" u="none" strike="noStrike" kern="1200" noProof="0" dirty="0">
                          <a:effectLst/>
                          <a:latin typeface="+mj-ea"/>
                          <a:ea typeface="+mj-ea"/>
                        </a:rPr>
                        <a:t>置</a:t>
                      </a:r>
                      <a:r>
                        <a:rPr lang="zh-TW" altLang="en-US" sz="180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</a:rPr>
                        <a:t>雙頻</a:t>
                      </a:r>
                      <a:r>
                        <a:rPr lang="en-US" altLang="zh-TW" sz="180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lang="sv-SE" sz="180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</a:rPr>
                        <a:t>2.4GHz/5GHz)</a:t>
                      </a:r>
                      <a:r>
                        <a:rPr lang="zh-TW" altLang="en-US" sz="180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</a:rPr>
                        <a:t>天線</a:t>
                      </a:r>
                      <a:endParaRPr lang="en-US" sz="1800" b="0" i="0" u="none" strike="noStrike" kern="1200" noProof="0" dirty="0">
                        <a:effectLst/>
                        <a:latin typeface="+mj-ea"/>
                        <a:ea typeface="+mj-ea"/>
                      </a:endParaRPr>
                    </a:p>
                    <a:p>
                      <a:pPr marL="0" lvl="1">
                        <a:buNone/>
                      </a:pPr>
                      <a:r>
                        <a:rPr lang="sv-SE" sz="180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</a:rPr>
                        <a:t>2</a:t>
                      </a:r>
                      <a:r>
                        <a:rPr lang="zh-TW" altLang="en-US" sz="180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en-US" altLang="zh-TW" sz="180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</a:rPr>
                        <a:t>x</a:t>
                      </a:r>
                      <a:r>
                        <a:rPr lang="zh-TW" altLang="en-US" sz="180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</a:rPr>
                        <a:t> 內</a:t>
                      </a:r>
                      <a:r>
                        <a:rPr lang="zh-TW" altLang="en-US" sz="1800" b="0" i="0" u="none" strike="noStrike" kern="1200" noProof="0" dirty="0">
                          <a:effectLst/>
                          <a:latin typeface="+mj-ea"/>
                          <a:ea typeface="+mj-ea"/>
                        </a:rPr>
                        <a:t>置</a:t>
                      </a:r>
                      <a:r>
                        <a:rPr lang="zh-TW" altLang="en-US" sz="180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</a:rPr>
                        <a:t>單頻</a:t>
                      </a:r>
                      <a:r>
                        <a:rPr lang="en-US" altLang="zh-TW" sz="180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lang="sv-SE" sz="180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</a:rPr>
                        <a:t>5GHz)</a:t>
                      </a:r>
                      <a:r>
                        <a:rPr lang="zh-TW" altLang="en-US" sz="180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</a:rPr>
                        <a:t>天線</a:t>
                      </a:r>
                      <a:endParaRPr lang="zh-TW" altLang="en-US" sz="1800" b="0" i="0" u="none" strike="noStrike" kern="1200" noProof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29709"/>
                  </a:ext>
                </a:extLst>
              </a:tr>
              <a:tr h="50776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750" b="1" kern="120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Arial"/>
                        </a:rPr>
                        <a:t>無線標準</a:t>
                      </a:r>
                      <a:endParaRPr lang="zh-TW" altLang="en-US" sz="1750" b="1">
                        <a:latin typeface="+mj-ea"/>
                        <a:ea typeface="+mj-ea"/>
                        <a:cs typeface="Arial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/>
                      <a:r>
                        <a:rPr lang="en-US" altLang="zh-TW" sz="1800" b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802.11a/b/g/n/ac</a:t>
                      </a:r>
                      <a:endParaRPr lang="zh-TW" altLang="en-US" b="0"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7716729"/>
                  </a:ext>
                </a:extLst>
              </a:tr>
              <a:tr h="71100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750" b="1" kern="120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Arial"/>
                        </a:rPr>
                        <a:t>無線速度</a:t>
                      </a:r>
                      <a:endParaRPr lang="zh-TW" altLang="en-US" sz="1750" b="1">
                        <a:latin typeface="+mj-ea"/>
                        <a:ea typeface="+mj-ea"/>
                        <a:cs typeface="Arial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1"/>
                      <a:r>
                        <a:rPr lang="en-US" altLang="zh-TW" sz="18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AC2200</a:t>
                      </a:r>
                      <a:br>
                        <a:rPr lang="en-US" altLang="zh-TW" sz="18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</a:br>
                      <a:r>
                        <a:rPr lang="en-US" altLang="zh-TW" sz="1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2.4G (400Mbps)+5G (867Mbps x 2)</a:t>
                      </a:r>
                      <a:endParaRPr lang="zh-TW" altLang="en-US" dirty="0"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68395894"/>
                  </a:ext>
                </a:extLst>
              </a:tr>
              <a:tr h="50776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750" b="1" kern="120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Arial"/>
                        </a:rPr>
                        <a:t>無線通道頻寬</a:t>
                      </a:r>
                      <a:endParaRPr lang="zh-TW" altLang="en-US" sz="1750" b="1">
                        <a:latin typeface="+mj-ea"/>
                        <a:ea typeface="+mj-ea"/>
                        <a:cs typeface="Arial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/>
                      <a:r>
                        <a:rPr lang="en-US" altLang="zh-TW" sz="18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20/40/80MHz</a:t>
                      </a:r>
                      <a:endParaRPr lang="zh-TW" altLang="en-US" dirty="0"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9341447"/>
                  </a:ext>
                </a:extLst>
              </a:tr>
              <a:tr h="50776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750" b="1" kern="120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Arial"/>
                        </a:rPr>
                        <a:t>藍牙</a:t>
                      </a: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>
                        <a:buNone/>
                      </a:pPr>
                      <a:r>
                        <a:rPr lang="en-US" altLang="zh-TW" sz="18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Version 5</a:t>
                      </a: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6357310"/>
                  </a:ext>
                </a:extLst>
              </a:tr>
            </a:tbl>
          </a:graphicData>
        </a:graphic>
      </p:graphicFrame>
      <p:pic>
        <p:nvPicPr>
          <p:cNvPr id="5" name="图片 57">
            <a:extLst>
              <a:ext uri="{FF2B5EF4-FFF2-40B4-BE49-F238E27FC236}">
                <a16:creationId xmlns:a16="http://schemas.microsoft.com/office/drawing/2014/main" id="{4FC4A0D9-A44D-4876-90CA-3CEFADA2F2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-261212" y="3923672"/>
            <a:ext cx="4837412" cy="336014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8E055A89-368A-4CB5-93A0-CA3751406CD8}"/>
              </a:ext>
            </a:extLst>
          </p:cNvPr>
          <p:cNvSpPr txBox="1"/>
          <p:nvPr/>
        </p:nvSpPr>
        <p:spPr>
          <a:xfrm>
            <a:off x="509058" y="885253"/>
            <a:ext cx="5791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Tri-Band Wi-Fi</a:t>
            </a:r>
            <a:r>
              <a:rPr lang="en-US" altLang="zh-TW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Mesh</a:t>
            </a:r>
            <a:r>
              <a:rPr lang="en-US" altLang="zh-TW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AC2200</a:t>
            </a:r>
            <a:r>
              <a:rPr lang="en-US" altLang="zh-TW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SD-WAN</a:t>
            </a:r>
            <a:r>
              <a:rPr lang="en-US" altLang="zh-TW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Router</a:t>
            </a:r>
            <a:endParaRPr lang="zh-TW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8397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872536D-9987-40C9-B033-E3C7873BBC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1" b="2036"/>
          <a:stretch/>
        </p:blipFill>
        <p:spPr>
          <a:xfrm>
            <a:off x="-1" y="1394188"/>
            <a:ext cx="12192001" cy="546381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9167" y="308775"/>
            <a:ext cx="8596668" cy="1320800"/>
          </a:xfrm>
        </p:spPr>
        <p:txBody>
          <a:bodyPr>
            <a:normAutofit/>
          </a:bodyPr>
          <a:lstStyle/>
          <a:p>
            <a:r>
              <a:rPr lang="en-US" altLang="zh-TW" sz="4300">
                <a:latin typeface="Arial"/>
                <a:ea typeface="微軟正黑體"/>
                <a:cs typeface="Arial"/>
              </a:rPr>
              <a:t>QMiro-201W</a:t>
            </a:r>
            <a:endParaRPr lang="zh-TW" altLang="en-US" sz="4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內容版面配置區 4">
            <a:extLst>
              <a:ext uri="{FF2B5EF4-FFF2-40B4-BE49-F238E27FC236}">
                <a16:creationId xmlns:a16="http://schemas.microsoft.com/office/drawing/2014/main" id="{7E886F9C-7E51-4E35-9F18-249D44C03A2F}"/>
              </a:ext>
            </a:extLst>
          </p:cNvPr>
          <p:cNvSpPr txBox="1">
            <a:spLocks/>
          </p:cNvSpPr>
          <p:nvPr/>
        </p:nvSpPr>
        <p:spPr>
          <a:xfrm>
            <a:off x="1099084" y="1505884"/>
            <a:ext cx="5313512" cy="4697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000"/>
              </a:lnSpc>
              <a:buNone/>
            </a:pPr>
            <a:r>
              <a:rPr lang="zh-TW" altLang="en-US">
                <a:latin typeface="微軟正黑體"/>
                <a:ea typeface="微軟正黑體"/>
                <a:cs typeface="+mn-lt"/>
              </a:rPr>
              <a:t>不到</a:t>
            </a:r>
            <a:r>
              <a:rPr lang="en-US" altLang="zh-TW">
                <a:latin typeface="Arial"/>
                <a:ea typeface="微軟正黑體"/>
                <a:cs typeface="Arial"/>
              </a:rPr>
              <a:t>QHora-301W</a:t>
            </a:r>
            <a:r>
              <a:rPr lang="zh-TW" altLang="en-US">
                <a:latin typeface="微軟正黑體"/>
                <a:ea typeface="微軟正黑體"/>
                <a:cs typeface="+mn-lt"/>
              </a:rPr>
              <a:t>一半的價格</a:t>
            </a:r>
          </a:p>
        </p:txBody>
      </p:sp>
      <p:sp>
        <p:nvSpPr>
          <p:cNvPr id="11" name="內容版面配置區 4">
            <a:extLst>
              <a:ext uri="{FF2B5EF4-FFF2-40B4-BE49-F238E27FC236}">
                <a16:creationId xmlns:a16="http://schemas.microsoft.com/office/drawing/2014/main" id="{E320154B-CA47-4318-A3E1-60AD6348B69E}"/>
              </a:ext>
            </a:extLst>
          </p:cNvPr>
          <p:cNvSpPr txBox="1">
            <a:spLocks/>
          </p:cNvSpPr>
          <p:nvPr/>
        </p:nvSpPr>
        <p:spPr>
          <a:xfrm>
            <a:off x="6838149" y="1490535"/>
            <a:ext cx="4758539" cy="7827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None/>
            </a:pPr>
            <a:r>
              <a:rPr lang="en-US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QuWAN</a:t>
            </a:r>
            <a:r>
              <a:rPr lang="zh-TW" altLang="en-US">
                <a:latin typeface="+mj-ea"/>
                <a:ea typeface="+mj-ea"/>
                <a:cs typeface="Arial"/>
              </a:rPr>
              <a:t>快速組建</a:t>
            </a:r>
            <a:r>
              <a:rPr lang="en-US" altLang="zh-TW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SD-WAN</a:t>
            </a:r>
            <a:r>
              <a:rPr lang="zh-TW" altLang="en-US">
                <a:latin typeface="+mj-ea"/>
                <a:ea typeface="+mj-ea"/>
                <a:cs typeface="Arial"/>
              </a:rPr>
              <a:t>內網讓在家工作也可輕易快速連回公司</a:t>
            </a:r>
            <a:endParaRPr lang="en-US" altLang="zh-TW">
              <a:latin typeface="+mj-ea"/>
              <a:ea typeface="+mj-ea"/>
              <a:cs typeface="+mn-lt"/>
            </a:endParaRPr>
          </a:p>
          <a:p>
            <a:pPr>
              <a:lnSpc>
                <a:spcPts val="2400"/>
              </a:lnSpc>
              <a:buNone/>
            </a:pPr>
            <a:endParaRPr lang="zh-TW" altLang="en-US">
              <a:latin typeface="+mj-ea"/>
              <a:ea typeface="+mj-ea"/>
              <a:cs typeface="Arial"/>
            </a:endParaRPr>
          </a:p>
          <a:p>
            <a:pPr>
              <a:lnSpc>
                <a:spcPts val="2400"/>
              </a:lnSpc>
              <a:buNone/>
            </a:pPr>
            <a:endParaRPr lang="zh-TW" altLang="en-US">
              <a:solidFill>
                <a:srgbClr val="404040"/>
              </a:solidFill>
              <a:latin typeface="+mj-ea"/>
              <a:ea typeface="+mj-ea"/>
            </a:endParaRPr>
          </a:p>
        </p:txBody>
      </p:sp>
      <p:sp>
        <p:nvSpPr>
          <p:cNvPr id="16" name="Google Shape;1039;p16">
            <a:extLst>
              <a:ext uri="{FF2B5EF4-FFF2-40B4-BE49-F238E27FC236}">
                <a16:creationId xmlns:a16="http://schemas.microsoft.com/office/drawing/2014/main" id="{7B03D612-2139-4E4A-B3C8-F2A91274228A}"/>
              </a:ext>
            </a:extLst>
          </p:cNvPr>
          <p:cNvSpPr/>
          <p:nvPr/>
        </p:nvSpPr>
        <p:spPr>
          <a:xfrm>
            <a:off x="730740" y="1602213"/>
            <a:ext cx="280060" cy="277747"/>
          </a:xfrm>
          <a:prstGeom prst="roundRect">
            <a:avLst>
              <a:gd name="adj" fmla="val 6467"/>
            </a:avLst>
          </a:prstGeom>
          <a:gradFill>
            <a:gsLst>
              <a:gs pos="0">
                <a:srgbClr val="4274B9"/>
              </a:gs>
              <a:gs pos="100000">
                <a:srgbClr val="203676"/>
              </a:gs>
            </a:gsLst>
            <a:lin ang="5400000" scaled="1"/>
          </a:gradFill>
          <a:ln w="12700" cap="flat" cmpd="sng">
            <a:solidFill>
              <a:srgbClr val="F5F7FC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dist="63500" dir="1980000" sx="32000" sy="32000" algn="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039;p16">
            <a:extLst>
              <a:ext uri="{FF2B5EF4-FFF2-40B4-BE49-F238E27FC236}">
                <a16:creationId xmlns:a16="http://schemas.microsoft.com/office/drawing/2014/main" id="{593DA71A-C755-4AFE-8906-BE1778BA7111}"/>
              </a:ext>
            </a:extLst>
          </p:cNvPr>
          <p:cNvSpPr/>
          <p:nvPr/>
        </p:nvSpPr>
        <p:spPr>
          <a:xfrm>
            <a:off x="724664" y="2091908"/>
            <a:ext cx="280060" cy="277747"/>
          </a:xfrm>
          <a:prstGeom prst="roundRect">
            <a:avLst>
              <a:gd name="adj" fmla="val 6467"/>
            </a:avLst>
          </a:prstGeom>
          <a:gradFill>
            <a:gsLst>
              <a:gs pos="0">
                <a:srgbClr val="4274B9"/>
              </a:gs>
              <a:gs pos="100000">
                <a:srgbClr val="203676"/>
              </a:gs>
            </a:gsLst>
            <a:lin ang="5400000" scaled="1"/>
          </a:gradFill>
          <a:ln w="12700" cap="flat" cmpd="sng">
            <a:solidFill>
              <a:srgbClr val="F5F7FC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dist="63500" dir="1980000" sx="32000" sy="32000" algn="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039;p16">
            <a:extLst>
              <a:ext uri="{FF2B5EF4-FFF2-40B4-BE49-F238E27FC236}">
                <a16:creationId xmlns:a16="http://schemas.microsoft.com/office/drawing/2014/main" id="{837663A0-65FC-425E-956F-A1F2283CDC5C}"/>
              </a:ext>
            </a:extLst>
          </p:cNvPr>
          <p:cNvSpPr/>
          <p:nvPr/>
        </p:nvSpPr>
        <p:spPr>
          <a:xfrm>
            <a:off x="6506164" y="1600041"/>
            <a:ext cx="280060" cy="277747"/>
          </a:xfrm>
          <a:prstGeom prst="roundRect">
            <a:avLst>
              <a:gd name="adj" fmla="val 6467"/>
            </a:avLst>
          </a:prstGeom>
          <a:gradFill>
            <a:gsLst>
              <a:gs pos="0">
                <a:srgbClr val="4274B9"/>
              </a:gs>
              <a:gs pos="100000">
                <a:srgbClr val="203676"/>
              </a:gs>
            </a:gsLst>
            <a:lin ang="5400000" scaled="1"/>
          </a:gradFill>
          <a:ln w="12700" cap="flat" cmpd="sng">
            <a:solidFill>
              <a:srgbClr val="F5F7FC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dist="63500" dir="1980000" sx="32000" sy="32000" algn="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039;p16">
            <a:extLst>
              <a:ext uri="{FF2B5EF4-FFF2-40B4-BE49-F238E27FC236}">
                <a16:creationId xmlns:a16="http://schemas.microsoft.com/office/drawing/2014/main" id="{97246395-5B9A-4F96-A96E-4B4905B6C4AB}"/>
              </a:ext>
            </a:extLst>
          </p:cNvPr>
          <p:cNvSpPr/>
          <p:nvPr/>
        </p:nvSpPr>
        <p:spPr>
          <a:xfrm>
            <a:off x="6506164" y="2254186"/>
            <a:ext cx="280060" cy="277747"/>
          </a:xfrm>
          <a:prstGeom prst="roundRect">
            <a:avLst>
              <a:gd name="adj" fmla="val 6467"/>
            </a:avLst>
          </a:prstGeom>
          <a:gradFill>
            <a:gsLst>
              <a:gs pos="0">
                <a:srgbClr val="4274B9"/>
              </a:gs>
              <a:gs pos="100000">
                <a:srgbClr val="203676"/>
              </a:gs>
            </a:gsLst>
            <a:lin ang="5400000" scaled="1"/>
          </a:gradFill>
          <a:ln w="12700" cap="flat" cmpd="sng">
            <a:solidFill>
              <a:srgbClr val="F5F7FC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dist="63500" dir="1980000" sx="32000" sy="32000" algn="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E81FDC0-728B-46D3-B846-3FDB732C87F4}"/>
              </a:ext>
            </a:extLst>
          </p:cNvPr>
          <p:cNvSpPr txBox="1"/>
          <p:nvPr/>
        </p:nvSpPr>
        <p:spPr>
          <a:xfrm>
            <a:off x="6844499" y="2209297"/>
            <a:ext cx="475853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err="1">
                <a:latin typeface="Arial"/>
                <a:ea typeface="+mn-lt"/>
                <a:cs typeface="Arial"/>
              </a:rPr>
              <a:t>QuRouter</a:t>
            </a:r>
            <a:r>
              <a:rPr lang="en-US" altLang="zh-TW">
                <a:latin typeface="Arial"/>
                <a:ea typeface="+mn-lt"/>
                <a:cs typeface="Arial"/>
              </a:rPr>
              <a:t> APP </a:t>
            </a:r>
            <a:r>
              <a:rPr lang="zh-TW">
                <a:latin typeface="Microsoft JhengHei"/>
                <a:ea typeface="Microsoft JhengHei"/>
              </a:rPr>
              <a:t>讓設備管理很簡單</a:t>
            </a:r>
            <a:endParaRPr lang="zh-TW"/>
          </a:p>
        </p:txBody>
      </p:sp>
      <p:sp>
        <p:nvSpPr>
          <p:cNvPr id="13" name="內容版面配置區 4">
            <a:extLst>
              <a:ext uri="{FF2B5EF4-FFF2-40B4-BE49-F238E27FC236}">
                <a16:creationId xmlns:a16="http://schemas.microsoft.com/office/drawing/2014/main" id="{9659E549-58A8-48CC-9582-BAECC2D0ECF6}"/>
              </a:ext>
            </a:extLst>
          </p:cNvPr>
          <p:cNvSpPr txBox="1">
            <a:spLocks/>
          </p:cNvSpPr>
          <p:nvPr/>
        </p:nvSpPr>
        <p:spPr>
          <a:xfrm>
            <a:off x="1093404" y="2018631"/>
            <a:ext cx="4213124" cy="13932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None/>
            </a:pPr>
            <a:r>
              <a:rPr lang="en-US" altLang="zh-TW" dirty="0">
                <a:latin typeface="Arial"/>
                <a:ea typeface="微軟正黑體"/>
                <a:cs typeface="Arial"/>
              </a:rPr>
              <a:t>和QMiroPlus-201W或QMiro-201W搭配組建Wi-Fi Mesh</a:t>
            </a:r>
            <a:r>
              <a:rPr lang="zh-TW" altLang="en-US" dirty="0">
                <a:latin typeface="微軟正黑體"/>
                <a:ea typeface="微軟正黑體"/>
                <a:cs typeface="+mn-lt"/>
              </a:rPr>
              <a:t>讓家中無線網路無死角</a:t>
            </a:r>
            <a:endParaRPr lang="zh-TW" altLang="en-US" dirty="0">
              <a:solidFill>
                <a:srgbClr val="404040"/>
              </a:solidFill>
              <a:latin typeface="微軟正黑體"/>
              <a:ea typeface="微軟正黑體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E53A505-3DC4-4018-8269-B60FDC45F2F1}"/>
              </a:ext>
            </a:extLst>
          </p:cNvPr>
          <p:cNvSpPr txBox="1"/>
          <p:nvPr/>
        </p:nvSpPr>
        <p:spPr>
          <a:xfrm>
            <a:off x="6871010" y="2769065"/>
            <a:ext cx="425790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>
                <a:latin typeface="Arial"/>
                <a:ea typeface="微軟正黑體"/>
                <a:cs typeface="Arial"/>
              </a:rPr>
              <a:t>無風扇設</a:t>
            </a:r>
            <a:r>
              <a:rPr lang="zh-TW" altLang="en-US">
                <a:latin typeface="Arial"/>
                <a:ea typeface="微軟正黑體"/>
                <a:cs typeface="Arial"/>
              </a:rPr>
              <a:t>計</a:t>
            </a:r>
            <a:r>
              <a:rPr lang="zh-TW">
                <a:latin typeface="Arial"/>
                <a:ea typeface="微軟正黑體"/>
                <a:cs typeface="Arial"/>
              </a:rPr>
              <a:t>安靜無聲在家不擔心被干擾</a:t>
            </a:r>
          </a:p>
        </p:txBody>
      </p:sp>
      <p:sp>
        <p:nvSpPr>
          <p:cNvPr id="14" name="Google Shape;1039;p16">
            <a:extLst>
              <a:ext uri="{FF2B5EF4-FFF2-40B4-BE49-F238E27FC236}">
                <a16:creationId xmlns:a16="http://schemas.microsoft.com/office/drawing/2014/main" id="{78935AFC-0D80-4061-8247-52D8B476D2FC}"/>
              </a:ext>
            </a:extLst>
          </p:cNvPr>
          <p:cNvSpPr/>
          <p:nvPr/>
        </p:nvSpPr>
        <p:spPr>
          <a:xfrm>
            <a:off x="6514527" y="2802454"/>
            <a:ext cx="280060" cy="277747"/>
          </a:xfrm>
          <a:prstGeom prst="roundRect">
            <a:avLst>
              <a:gd name="adj" fmla="val 6467"/>
            </a:avLst>
          </a:prstGeom>
          <a:gradFill>
            <a:gsLst>
              <a:gs pos="0">
                <a:srgbClr val="4274B9"/>
              </a:gs>
              <a:gs pos="100000">
                <a:srgbClr val="203676"/>
              </a:gs>
            </a:gsLst>
            <a:lin ang="5400000" scaled="1"/>
          </a:gradFill>
          <a:ln w="12700" cap="flat" cmpd="sng">
            <a:solidFill>
              <a:srgbClr val="F5F7FC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dist="63500" dir="1980000" sx="32000" sy="32000" algn="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>
                <a:solidFill>
                  <a:schemeClr val="lt1"/>
                </a:solidFill>
                <a:latin typeface="Arial"/>
                <a:ea typeface="Arial"/>
                <a:cs typeface="Arial"/>
              </a:rPr>
              <a:t>5</a:t>
            </a:r>
            <a:endParaRPr lang="zh-CN" altLang="en-US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E07BA13-2C27-451B-8C34-F85F2A28BB98}"/>
              </a:ext>
            </a:extLst>
          </p:cNvPr>
          <p:cNvSpPr txBox="1"/>
          <p:nvPr/>
        </p:nvSpPr>
        <p:spPr>
          <a:xfrm>
            <a:off x="533400" y="970156"/>
            <a:ext cx="540090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/>
              <a:t>Tri-Band Wi-Fi Mesh AC2200 SD-WAN Router</a:t>
            </a:r>
            <a:r>
              <a:rPr lang="zh-TW"/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1626358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3">
            <a:extLst>
              <a:ext uri="{FF2B5EF4-FFF2-40B4-BE49-F238E27FC236}">
                <a16:creationId xmlns:a16="http://schemas.microsoft.com/office/drawing/2014/main" id="{0306C97F-C085-4C26-9E4D-C68B07AE3C73}"/>
              </a:ext>
            </a:extLst>
          </p:cNvPr>
          <p:cNvSpPr txBox="1">
            <a:spLocks/>
          </p:cNvSpPr>
          <p:nvPr/>
        </p:nvSpPr>
        <p:spPr>
          <a:xfrm>
            <a:off x="6096000" y="2000674"/>
            <a:ext cx="5755907" cy="14283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9000"/>
              </a:lnSpc>
            </a:pPr>
            <a:r>
              <a:rPr lang="zh-TW" altLang="en-US" sz="6000" kern="1600" spc="600">
                <a:solidFill>
                  <a:schemeClr val="bg1"/>
                </a:solidFill>
                <a:ea typeface="微軟正黑體"/>
              </a:rPr>
              <a:t>家中網路</a:t>
            </a: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2FACD356-B29B-4026-BE57-F0AB607D9507}"/>
              </a:ext>
            </a:extLst>
          </p:cNvPr>
          <p:cNvCxnSpPr>
            <a:cxnSpLocks/>
          </p:cNvCxnSpPr>
          <p:nvPr/>
        </p:nvCxnSpPr>
        <p:spPr>
          <a:xfrm>
            <a:off x="6912900" y="3448250"/>
            <a:ext cx="4127009" cy="0"/>
          </a:xfrm>
          <a:prstGeom prst="line">
            <a:avLst/>
          </a:prstGeom>
          <a:ln w="35560">
            <a:solidFill>
              <a:srgbClr val="CB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標題 3">
            <a:extLst>
              <a:ext uri="{FF2B5EF4-FFF2-40B4-BE49-F238E27FC236}">
                <a16:creationId xmlns:a16="http://schemas.microsoft.com/office/drawing/2014/main" id="{A2125366-3970-4E48-826F-1931BDCA7E0D}"/>
              </a:ext>
            </a:extLst>
          </p:cNvPr>
          <p:cNvSpPr txBox="1">
            <a:spLocks/>
          </p:cNvSpPr>
          <p:nvPr/>
        </p:nvSpPr>
        <p:spPr>
          <a:xfrm>
            <a:off x="6259630" y="3544591"/>
            <a:ext cx="5335604" cy="1428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9000"/>
              </a:lnSpc>
            </a:pPr>
            <a:r>
              <a:rPr lang="zh-TW" altLang="en-US" sz="6000" kern="1600" spc="600">
                <a:solidFill>
                  <a:schemeClr val="bg1"/>
                </a:solidFill>
                <a:ea typeface="微軟正黑體"/>
              </a:rPr>
              <a:t>無死角</a:t>
            </a:r>
            <a:endParaRPr lang="zh-TW" altLang="en-US" sz="6000" kern="1600" spc="60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7672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7EF96B27-87B3-4602-B119-7C09DF951F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3"/>
          <a:stretch/>
        </p:blipFill>
        <p:spPr>
          <a:xfrm>
            <a:off x="-3986" y="1371600"/>
            <a:ext cx="12271028" cy="550163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1777" y="417455"/>
            <a:ext cx="12271028" cy="789875"/>
          </a:xfrm>
        </p:spPr>
        <p:txBody>
          <a:bodyPr>
            <a:noAutofit/>
          </a:bodyPr>
          <a:lstStyle/>
          <a:p>
            <a:r>
              <a:rPr lang="en-US" altLang="zh-TW" sz="3300">
                <a:latin typeface="Arial"/>
                <a:ea typeface="微軟正黑體"/>
                <a:cs typeface="Arial"/>
              </a:rPr>
              <a:t>Wi-Fi Mesh + Tri-Band </a:t>
            </a:r>
            <a:r>
              <a:rPr lang="en-US" altLang="zh-TW" sz="3300" err="1">
                <a:latin typeface="微軟正黑體"/>
                <a:ea typeface="微軟正黑體"/>
                <a:cs typeface="Arial"/>
              </a:rPr>
              <a:t>讓無線網路範圍更廣使用者上網更順暢</a:t>
            </a:r>
            <a:endParaRPr lang="en-US" altLang="zh-TW" sz="3300">
              <a:latin typeface="微軟正黑體"/>
              <a:ea typeface="微軟正黑體"/>
              <a:cs typeface="Arial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B0AC0D49-BFBB-4BBB-8DDA-734E328E57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88" t="14648" r="-2615" b="-5040"/>
          <a:stretch/>
        </p:blipFill>
        <p:spPr>
          <a:xfrm>
            <a:off x="262468" y="1955449"/>
            <a:ext cx="6854121" cy="2344274"/>
          </a:xfrm>
          <a:prstGeom prst="rect">
            <a:avLst/>
          </a:prstGeom>
          <a:effectLst>
            <a:outerShdw blurRad="165100" dist="38100" dir="2700000" sx="101000" sy="101000" algn="ctr" rotWithShape="0">
              <a:srgbClr val="000000">
                <a:alpha val="28000"/>
              </a:srgbClr>
            </a:outerShdw>
          </a:effectLst>
        </p:spPr>
      </p:pic>
      <p:sp>
        <p:nvSpPr>
          <p:cNvPr id="22" name="內容版面配置區 4">
            <a:extLst>
              <a:ext uri="{FF2B5EF4-FFF2-40B4-BE49-F238E27FC236}">
                <a16:creationId xmlns:a16="http://schemas.microsoft.com/office/drawing/2014/main" id="{54F3BFF1-C39F-4867-AAE7-BE631C09D5CB}"/>
              </a:ext>
            </a:extLst>
          </p:cNvPr>
          <p:cNvSpPr txBox="1">
            <a:spLocks/>
          </p:cNvSpPr>
          <p:nvPr/>
        </p:nvSpPr>
        <p:spPr>
          <a:xfrm>
            <a:off x="7687210" y="2761694"/>
            <a:ext cx="3318308" cy="14546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200"/>
              </a:lnSpc>
              <a:buFont typeface="Wingdings 3" charset="2"/>
              <a:buNone/>
            </a:pPr>
            <a:r>
              <a:rPr lang="zh-TW" altLang="en-US" sz="2800">
                <a:solidFill>
                  <a:schemeClr val="bg1"/>
                </a:solidFill>
                <a:latin typeface="+mj-ea"/>
                <a:ea typeface="+mj-ea"/>
              </a:rPr>
              <a:t>透過</a:t>
            </a:r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Tri-band</a:t>
            </a:r>
            <a:r>
              <a:rPr lang="zh-TW" altLang="en-US" sz="2800">
                <a:solidFill>
                  <a:schemeClr val="bg1"/>
                </a:solidFill>
                <a:latin typeface="+mj-ea"/>
                <a:ea typeface="+mj-ea"/>
              </a:rPr>
              <a:t>讓</a:t>
            </a:r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AP</a:t>
            </a:r>
            <a:r>
              <a:rPr lang="zh-TW" altLang="en-US" sz="2800">
                <a:solidFill>
                  <a:schemeClr val="bg1"/>
                </a:solidFill>
                <a:latin typeface="+mj-ea"/>
                <a:ea typeface="+mj-ea"/>
              </a:rPr>
              <a:t>做</a:t>
            </a:r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Mesh</a:t>
            </a:r>
            <a:r>
              <a:rPr lang="zh-TW" altLang="en-US" sz="2800">
                <a:solidFill>
                  <a:schemeClr val="bg1"/>
                </a:solidFill>
                <a:latin typeface="+mj-ea"/>
                <a:ea typeface="+mj-ea"/>
              </a:rPr>
              <a:t>溝通</a:t>
            </a:r>
            <a:endParaRPr lang="en-US" altLang="zh-TW" sz="2800">
              <a:solidFill>
                <a:schemeClr val="bg1"/>
              </a:solidFill>
              <a:latin typeface="+mj-ea"/>
              <a:ea typeface="+mj-ea"/>
            </a:endParaRPr>
          </a:p>
          <a:p>
            <a:pPr marL="0" indent="0">
              <a:lnSpc>
                <a:spcPts val="4200"/>
              </a:lnSpc>
              <a:buFont typeface="Wingdings 3" charset="2"/>
              <a:buNone/>
            </a:pPr>
            <a:r>
              <a:rPr lang="zh-TW" altLang="en-US" sz="2800">
                <a:solidFill>
                  <a:schemeClr val="bg1"/>
                </a:solidFill>
                <a:latin typeface="+mj-ea"/>
                <a:ea typeface="+mj-ea"/>
              </a:rPr>
              <a:t>不影響檔案傳輸</a:t>
            </a:r>
          </a:p>
        </p:txBody>
      </p: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614EFCDA-10A5-49B2-A6C9-46E65428E7FE}"/>
              </a:ext>
            </a:extLst>
          </p:cNvPr>
          <p:cNvCxnSpPr/>
          <p:nvPr/>
        </p:nvCxnSpPr>
        <p:spPr>
          <a:xfrm>
            <a:off x="7602544" y="2935573"/>
            <a:ext cx="0" cy="264160"/>
          </a:xfrm>
          <a:prstGeom prst="line">
            <a:avLst/>
          </a:prstGeom>
          <a:ln w="33020">
            <a:gradFill>
              <a:gsLst>
                <a:gs pos="1000">
                  <a:srgbClr val="08DD9B"/>
                </a:gs>
                <a:gs pos="100000">
                  <a:srgbClr val="ABFFF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45320795-B21A-437E-B445-16E0A52E37E1}"/>
              </a:ext>
            </a:extLst>
          </p:cNvPr>
          <p:cNvCxnSpPr/>
          <p:nvPr/>
        </p:nvCxnSpPr>
        <p:spPr>
          <a:xfrm>
            <a:off x="7602544" y="4089356"/>
            <a:ext cx="0" cy="264160"/>
          </a:xfrm>
          <a:prstGeom prst="line">
            <a:avLst/>
          </a:prstGeom>
          <a:ln w="33020">
            <a:gradFill>
              <a:gsLst>
                <a:gs pos="1000">
                  <a:srgbClr val="08DD9B"/>
                </a:gs>
                <a:gs pos="100000">
                  <a:srgbClr val="ABFFF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形 4">
            <a:extLst>
              <a:ext uri="{FF2B5EF4-FFF2-40B4-BE49-F238E27FC236}">
                <a16:creationId xmlns:a16="http://schemas.microsoft.com/office/drawing/2014/main" id="{5C9EA110-7129-4900-BCC3-F29FB8F4FB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50337" y="1739909"/>
            <a:ext cx="1200151" cy="282388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603291C4-8DF3-400D-BE29-8AFD414E92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10883" y="4054647"/>
            <a:ext cx="1045190" cy="293387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DECF7026-F7DF-4251-A0EC-B4A759FFF8A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01" t="2120" r="-2701" b="-8258"/>
          <a:stretch/>
        </p:blipFill>
        <p:spPr>
          <a:xfrm>
            <a:off x="151638" y="4348034"/>
            <a:ext cx="6964951" cy="2509966"/>
          </a:xfrm>
          <a:prstGeom prst="rect">
            <a:avLst/>
          </a:prstGeom>
          <a:effectLst>
            <a:outerShdw blurRad="165100" dist="38100" dir="2700000" sx="101000" sy="101000" algn="ctr" rotWithShape="0">
              <a:srgbClr val="000000">
                <a:alpha val="2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61558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C2C9C2C-9A81-4767-BE77-4C9D5B176E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22" b="-1"/>
          <a:stretch/>
        </p:blipFill>
        <p:spPr>
          <a:xfrm>
            <a:off x="0" y="1380068"/>
            <a:ext cx="12285133" cy="546830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0790" y="331201"/>
            <a:ext cx="11560003" cy="1320800"/>
          </a:xfrm>
        </p:spPr>
        <p:txBody>
          <a:bodyPr>
            <a:normAutofit/>
          </a:bodyPr>
          <a:lstStyle/>
          <a:p>
            <a:r>
              <a:rPr lang="zh-TW" altLang="en-US" sz="43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MU-MIMO </a:t>
            </a:r>
            <a:r>
              <a:rPr lang="zh-TW" altLang="en-US" sz="4300">
                <a:ea typeface="微軟正黑體"/>
              </a:rPr>
              <a:t>讓多設備連線也不掉速</a:t>
            </a:r>
            <a:endParaRPr lang="zh-TW" sz="4300"/>
          </a:p>
        </p:txBody>
      </p:sp>
      <p:sp>
        <p:nvSpPr>
          <p:cNvPr id="8" name="內容版面配置區 4">
            <a:extLst>
              <a:ext uri="{FF2B5EF4-FFF2-40B4-BE49-F238E27FC236}">
                <a16:creationId xmlns:a16="http://schemas.microsoft.com/office/drawing/2014/main" id="{50D44659-C6F3-4480-B82D-A40FB9743DC9}"/>
              </a:ext>
            </a:extLst>
          </p:cNvPr>
          <p:cNvSpPr txBox="1">
            <a:spLocks/>
          </p:cNvSpPr>
          <p:nvPr/>
        </p:nvSpPr>
        <p:spPr>
          <a:xfrm>
            <a:off x="6863092" y="2417835"/>
            <a:ext cx="3318308" cy="14546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200"/>
              </a:lnSpc>
              <a:buFont typeface="Wingdings 3" charset="2"/>
              <a:buNone/>
            </a:pPr>
            <a:r>
              <a:rPr lang="zh-TW" altLang="en-US" sz="2800">
                <a:solidFill>
                  <a:schemeClr val="bg1"/>
                </a:solidFill>
                <a:latin typeface="+mj-ea"/>
                <a:ea typeface="+mj-ea"/>
              </a:rPr>
              <a:t>現在隨身上網設備越來越多</a:t>
            </a:r>
            <a:endParaRPr lang="en-US" altLang="zh-TW" sz="2800">
              <a:solidFill>
                <a:schemeClr val="bg1"/>
              </a:solidFill>
              <a:latin typeface="+mj-ea"/>
              <a:ea typeface="+mj-ea"/>
            </a:endParaRPr>
          </a:p>
          <a:p>
            <a:pPr marL="0" indent="0">
              <a:lnSpc>
                <a:spcPts val="4200"/>
              </a:lnSpc>
              <a:buFont typeface="Wingdings 3" charset="2"/>
              <a:buNone/>
            </a:pPr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MU-MIMO</a:t>
            </a:r>
            <a:r>
              <a:rPr lang="zh-TW" altLang="en-US" sz="2800">
                <a:solidFill>
                  <a:schemeClr val="bg1"/>
                </a:solidFill>
                <a:latin typeface="+mj-ea"/>
                <a:ea typeface="+mj-ea"/>
              </a:rPr>
              <a:t>可同時服務多個設備</a:t>
            </a: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92170065-EC4E-4128-9D92-471E68AD08DF}"/>
              </a:ext>
            </a:extLst>
          </p:cNvPr>
          <p:cNvCxnSpPr/>
          <p:nvPr/>
        </p:nvCxnSpPr>
        <p:spPr>
          <a:xfrm>
            <a:off x="6778426" y="2591714"/>
            <a:ext cx="0" cy="264160"/>
          </a:xfrm>
          <a:prstGeom prst="line">
            <a:avLst/>
          </a:prstGeom>
          <a:ln w="33020">
            <a:gradFill>
              <a:gsLst>
                <a:gs pos="1000">
                  <a:srgbClr val="08DD9B"/>
                </a:gs>
                <a:gs pos="100000">
                  <a:srgbClr val="ABFFF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56E92755-DFC3-4520-9297-30064E8602CE}"/>
              </a:ext>
            </a:extLst>
          </p:cNvPr>
          <p:cNvCxnSpPr/>
          <p:nvPr/>
        </p:nvCxnSpPr>
        <p:spPr>
          <a:xfrm>
            <a:off x="6778426" y="3745497"/>
            <a:ext cx="0" cy="264160"/>
          </a:xfrm>
          <a:prstGeom prst="line">
            <a:avLst/>
          </a:prstGeom>
          <a:ln w="33020">
            <a:gradFill>
              <a:gsLst>
                <a:gs pos="1000">
                  <a:srgbClr val="08DD9B"/>
                </a:gs>
                <a:gs pos="100000">
                  <a:srgbClr val="ABFFF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圖片 13">
            <a:extLst>
              <a:ext uri="{FF2B5EF4-FFF2-40B4-BE49-F238E27FC236}">
                <a16:creationId xmlns:a16="http://schemas.microsoft.com/office/drawing/2014/main" id="{A16502B5-4992-4A25-BC48-DD6A18993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7580" y="2626540"/>
            <a:ext cx="4361666" cy="4037012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950E28C1-330F-48CC-B1A9-57C68D0E74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11807" y="2232902"/>
            <a:ext cx="1145872" cy="233059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A9E9425D-50B8-463B-975A-AB3B27A578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58117" y="1651006"/>
            <a:ext cx="2720988" cy="4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6508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3">
            <a:extLst>
              <a:ext uri="{FF2B5EF4-FFF2-40B4-BE49-F238E27FC236}">
                <a16:creationId xmlns:a16="http://schemas.microsoft.com/office/drawing/2014/main" id="{E8B28012-7D2B-4A00-B87B-B2BD74453262}"/>
              </a:ext>
            </a:extLst>
          </p:cNvPr>
          <p:cNvSpPr txBox="1">
            <a:spLocks/>
          </p:cNvSpPr>
          <p:nvPr/>
        </p:nvSpPr>
        <p:spPr>
          <a:xfrm>
            <a:off x="992026" y="2253096"/>
            <a:ext cx="4714507" cy="2914533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</a:pPr>
            <a:r>
              <a:rPr lang="zh-TW" altLang="en-US" sz="6000" kern="1500" spc="500">
                <a:solidFill>
                  <a:schemeClr val="bg1"/>
                </a:solidFill>
                <a:ea typeface="微軟正黑體"/>
              </a:rPr>
              <a:t>輕鬆連回</a:t>
            </a:r>
            <a:endParaRPr lang="en-US" altLang="zh-TW" sz="6000" kern="1500" spc="500">
              <a:solidFill>
                <a:schemeClr val="bg1"/>
              </a:solidFill>
              <a:ea typeface="微軟正黑體"/>
            </a:endParaRPr>
          </a:p>
          <a:p>
            <a:pPr algn="ctr">
              <a:spcBef>
                <a:spcPts val="0"/>
              </a:spcBef>
            </a:pPr>
            <a:endParaRPr lang="en-US" altLang="zh-TW" sz="4000" kern="1500" spc="500">
              <a:solidFill>
                <a:schemeClr val="bg1"/>
              </a:solidFill>
              <a:ea typeface="微軟正黑體"/>
              <a:cs typeface="+mj-lt"/>
            </a:endParaRPr>
          </a:p>
          <a:p>
            <a:pPr algn="ctr">
              <a:spcBef>
                <a:spcPts val="0"/>
              </a:spcBef>
            </a:pPr>
            <a:r>
              <a:rPr lang="zh-TW" sz="6000" kern="1500" spc="500">
                <a:solidFill>
                  <a:schemeClr val="bg1"/>
                </a:solidFill>
                <a:ea typeface="+mj-lt"/>
                <a:cs typeface="+mj-lt"/>
              </a:rPr>
              <a:t>公司網路</a:t>
            </a:r>
            <a:endParaRPr lang="en-US" altLang="zh-TW" sz="6000" kern="1500" spc="500">
              <a:ea typeface="+mj-lt"/>
              <a:cs typeface="+mj-lt"/>
            </a:endParaRPr>
          </a:p>
          <a:p>
            <a:pPr algn="ctr">
              <a:lnSpc>
                <a:spcPts val="9000"/>
              </a:lnSpc>
            </a:pPr>
            <a:endParaRPr lang="zh-TW" altLang="en-US" sz="6000" kern="1500" spc="500">
              <a:solidFill>
                <a:schemeClr val="bg1"/>
              </a:solidFill>
              <a:ea typeface="微軟正黑體"/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81E697A9-9F44-4293-8EF5-24B522382CCA}"/>
              </a:ext>
            </a:extLst>
          </p:cNvPr>
          <p:cNvCxnSpPr>
            <a:cxnSpLocks/>
          </p:cNvCxnSpPr>
          <p:nvPr/>
        </p:nvCxnSpPr>
        <p:spPr>
          <a:xfrm>
            <a:off x="1228915" y="3483720"/>
            <a:ext cx="4127009" cy="0"/>
          </a:xfrm>
          <a:prstGeom prst="line">
            <a:avLst/>
          </a:prstGeom>
          <a:ln w="35560">
            <a:solidFill>
              <a:srgbClr val="CB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標題 3">
            <a:extLst>
              <a:ext uri="{FF2B5EF4-FFF2-40B4-BE49-F238E27FC236}">
                <a16:creationId xmlns:a16="http://schemas.microsoft.com/office/drawing/2014/main" id="{5FB19B38-1385-405A-8BE9-10D10A14DC16}"/>
              </a:ext>
            </a:extLst>
          </p:cNvPr>
          <p:cNvSpPr txBox="1">
            <a:spLocks/>
          </p:cNvSpPr>
          <p:nvPr/>
        </p:nvSpPr>
        <p:spPr>
          <a:xfrm>
            <a:off x="575645" y="3563127"/>
            <a:ext cx="5335604" cy="1428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9000"/>
              </a:lnSpc>
            </a:pPr>
            <a:endParaRPr lang="zh-TW" altLang="en-US" sz="6000">
              <a:solidFill>
                <a:schemeClr val="bg1"/>
              </a:solidFill>
              <a:latin typeface="Trebuchet MS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177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6776443-228E-4324-A7A1-3E30A5423F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5756" y="0"/>
            <a:ext cx="12247756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6845" y="132615"/>
            <a:ext cx="12254268" cy="132080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ts val="4200"/>
              </a:lnSpc>
            </a:pPr>
            <a:r>
              <a:rPr lang="en-US" altLang="zh-TW" sz="3200">
                <a:latin typeface="Arial"/>
                <a:ea typeface="微軟正黑體"/>
                <a:cs typeface="Arial"/>
              </a:rPr>
              <a:t>QMiroPlus-201W </a:t>
            </a:r>
            <a:br>
              <a:rPr lang="en-US" altLang="zh-TW" sz="3200">
                <a:latin typeface="Arial"/>
                <a:ea typeface="微軟正黑體"/>
                <a:cs typeface="Arial"/>
              </a:rPr>
            </a:br>
            <a:r>
              <a:rPr lang="en-US" altLang="zh-TW" sz="3200" err="1">
                <a:latin typeface="Arial"/>
                <a:ea typeface="微軟正黑體"/>
                <a:cs typeface="Arial"/>
              </a:rPr>
              <a:t>三頻</a:t>
            </a:r>
            <a:r>
              <a:rPr lang="en-US" altLang="zh-TW" sz="3200">
                <a:latin typeface="Arial"/>
                <a:ea typeface="微軟正黑體"/>
                <a:cs typeface="Arial"/>
              </a:rPr>
              <a:t> Wi-Fi Mesh AC2200 2.5GbE NAS 及 SD-</a:t>
            </a:r>
            <a:r>
              <a:rPr lang="en-US" altLang="zh-TW" sz="3200" err="1">
                <a:latin typeface="Arial"/>
                <a:ea typeface="微軟正黑體"/>
                <a:cs typeface="Arial"/>
              </a:rPr>
              <a:t>WAN路由器</a:t>
            </a:r>
            <a:endParaRPr lang="zh-TW" altLang="en-US" sz="32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6" name="內容版面配置區 4">
            <a:extLst>
              <a:ext uri="{FF2B5EF4-FFF2-40B4-BE49-F238E27FC236}">
                <a16:creationId xmlns:a16="http://schemas.microsoft.com/office/drawing/2014/main" id="{7E886F9C-7E51-4E35-9F18-249D44C03A2F}"/>
              </a:ext>
            </a:extLst>
          </p:cNvPr>
          <p:cNvSpPr txBox="1">
            <a:spLocks/>
          </p:cNvSpPr>
          <p:nvPr/>
        </p:nvSpPr>
        <p:spPr>
          <a:xfrm>
            <a:off x="1020534" y="1723516"/>
            <a:ext cx="5313512" cy="13932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000"/>
              </a:lnSpc>
              <a:spcBef>
                <a:spcPts val="1100"/>
              </a:spcBef>
              <a:buNone/>
            </a:pPr>
            <a:r>
              <a:rPr lang="zh-TW" altLang="en-US" sz="2250">
                <a:latin typeface="微軟正黑體"/>
                <a:ea typeface="微軟正黑體"/>
                <a:cs typeface="+mn-lt"/>
              </a:rPr>
              <a:t>採用</a:t>
            </a:r>
            <a:r>
              <a:rPr lang="zh-TW" altLang="en-US" sz="225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QTS</a:t>
            </a:r>
            <a:r>
              <a:rPr lang="zh-TW" altLang="en-US" sz="2250">
                <a:latin typeface="微軟正黑體"/>
                <a:ea typeface="微軟正黑體"/>
                <a:cs typeface="+mn-lt"/>
              </a:rPr>
              <a:t>家用智慧儲存管理系統</a:t>
            </a:r>
          </a:p>
          <a:p>
            <a:pPr marL="0" indent="0">
              <a:lnSpc>
                <a:spcPts val="3000"/>
              </a:lnSpc>
              <a:spcBef>
                <a:spcPts val="1100"/>
              </a:spcBef>
              <a:buNone/>
            </a:pPr>
            <a:r>
              <a:rPr lang="en-US" altLang="zh-TW" sz="2250">
                <a:latin typeface="Arial"/>
                <a:ea typeface="微軟正黑體"/>
                <a:cs typeface="Arial"/>
              </a:rPr>
              <a:t>加入QMiro-201W </a:t>
            </a:r>
            <a:r>
              <a:rPr lang="en-US" altLang="zh-TW" sz="2250" err="1">
                <a:latin typeface="Arial"/>
                <a:ea typeface="微軟正黑體"/>
                <a:cs typeface="Arial"/>
              </a:rPr>
              <a:t>路由器組建Wi</a:t>
            </a:r>
            <a:r>
              <a:rPr lang="en-US" altLang="zh-TW" sz="2250">
                <a:latin typeface="Arial"/>
                <a:ea typeface="微軟正黑體"/>
                <a:cs typeface="Arial"/>
              </a:rPr>
              <a:t>-Fi </a:t>
            </a:r>
            <a:r>
              <a:rPr lang="en-US" altLang="zh-TW" sz="2250" err="1">
                <a:latin typeface="Arial"/>
                <a:ea typeface="微軟正黑體"/>
                <a:cs typeface="Arial"/>
              </a:rPr>
              <a:t>Mesh增加無線覆蓋範圍</a:t>
            </a:r>
            <a:endParaRPr lang="zh-TW" altLang="en-US" sz="2250">
              <a:solidFill>
                <a:srgbClr val="404040"/>
              </a:solidFill>
              <a:latin typeface="微軟正黑體"/>
              <a:ea typeface="微軟正黑體"/>
            </a:endParaRPr>
          </a:p>
        </p:txBody>
      </p:sp>
      <p:sp>
        <p:nvSpPr>
          <p:cNvPr id="11" name="內容版面配置區 4">
            <a:extLst>
              <a:ext uri="{FF2B5EF4-FFF2-40B4-BE49-F238E27FC236}">
                <a16:creationId xmlns:a16="http://schemas.microsoft.com/office/drawing/2014/main" id="{E320154B-CA47-4318-A3E1-60AD6348B69E}"/>
              </a:ext>
            </a:extLst>
          </p:cNvPr>
          <p:cNvSpPr txBox="1">
            <a:spLocks/>
          </p:cNvSpPr>
          <p:nvPr/>
        </p:nvSpPr>
        <p:spPr>
          <a:xfrm>
            <a:off x="6563009" y="1602724"/>
            <a:ext cx="5044289" cy="9248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000"/>
              </a:lnSpc>
              <a:buNone/>
            </a:pPr>
            <a:r>
              <a:rPr lang="en-US" altLang="zh-TW" sz="2250" err="1">
                <a:latin typeface="Arial"/>
                <a:ea typeface="微軟正黑體"/>
                <a:cs typeface="Arial"/>
              </a:rPr>
              <a:t>QuWAN快速組建SD-WAN內網讓在家工作也可輕易快速連回公司</a:t>
            </a:r>
            <a:endParaRPr lang="en-US" altLang="zh-TW" sz="2250">
              <a:latin typeface="Arial"/>
              <a:ea typeface="微軟正黑體"/>
              <a:cs typeface="Arial"/>
            </a:endParaRPr>
          </a:p>
        </p:txBody>
      </p:sp>
      <p:sp>
        <p:nvSpPr>
          <p:cNvPr id="18" name="Google Shape;1039;p16">
            <a:extLst>
              <a:ext uri="{FF2B5EF4-FFF2-40B4-BE49-F238E27FC236}">
                <a16:creationId xmlns:a16="http://schemas.microsoft.com/office/drawing/2014/main" id="{58AAB06A-E0DB-4F2C-9B74-BD4EE23B5E09}"/>
              </a:ext>
            </a:extLst>
          </p:cNvPr>
          <p:cNvSpPr/>
          <p:nvPr/>
        </p:nvSpPr>
        <p:spPr>
          <a:xfrm>
            <a:off x="654540" y="1826769"/>
            <a:ext cx="280060" cy="277747"/>
          </a:xfrm>
          <a:prstGeom prst="roundRect">
            <a:avLst>
              <a:gd name="adj" fmla="val 6467"/>
            </a:avLst>
          </a:prstGeom>
          <a:gradFill>
            <a:gsLst>
              <a:gs pos="0">
                <a:srgbClr val="4274B9"/>
              </a:gs>
              <a:gs pos="100000">
                <a:srgbClr val="203676"/>
              </a:gs>
            </a:gsLst>
            <a:lin ang="5400000" scaled="1"/>
          </a:gradFill>
          <a:ln w="12700" cap="flat" cmpd="sng">
            <a:solidFill>
              <a:srgbClr val="F5F7FC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dist="63500" dir="1980000" sx="32000" sy="32000" algn="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039;p16">
            <a:extLst>
              <a:ext uri="{FF2B5EF4-FFF2-40B4-BE49-F238E27FC236}">
                <a16:creationId xmlns:a16="http://schemas.microsoft.com/office/drawing/2014/main" id="{CC05E2A5-B4B9-49E3-BAAF-840C0CACF031}"/>
              </a:ext>
            </a:extLst>
          </p:cNvPr>
          <p:cNvSpPr/>
          <p:nvPr/>
        </p:nvSpPr>
        <p:spPr>
          <a:xfrm>
            <a:off x="659824" y="2356744"/>
            <a:ext cx="280060" cy="277747"/>
          </a:xfrm>
          <a:prstGeom prst="roundRect">
            <a:avLst>
              <a:gd name="adj" fmla="val 6467"/>
            </a:avLst>
          </a:prstGeom>
          <a:gradFill>
            <a:gsLst>
              <a:gs pos="0">
                <a:srgbClr val="4274B9"/>
              </a:gs>
              <a:gs pos="100000">
                <a:srgbClr val="203676"/>
              </a:gs>
            </a:gsLst>
            <a:lin ang="5400000" scaled="1"/>
          </a:gradFill>
          <a:ln w="12700" cap="flat" cmpd="sng">
            <a:solidFill>
              <a:srgbClr val="F5F7FC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dist="63500" dir="1980000" sx="32000" sy="32000" algn="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1039;p16">
            <a:extLst>
              <a:ext uri="{FF2B5EF4-FFF2-40B4-BE49-F238E27FC236}">
                <a16:creationId xmlns:a16="http://schemas.microsoft.com/office/drawing/2014/main" id="{C005DD83-9CF6-40C2-905D-64D346FEFE51}"/>
              </a:ext>
            </a:extLst>
          </p:cNvPr>
          <p:cNvSpPr/>
          <p:nvPr/>
        </p:nvSpPr>
        <p:spPr>
          <a:xfrm>
            <a:off x="6194016" y="1826768"/>
            <a:ext cx="280060" cy="277747"/>
          </a:xfrm>
          <a:prstGeom prst="roundRect">
            <a:avLst>
              <a:gd name="adj" fmla="val 6467"/>
            </a:avLst>
          </a:prstGeom>
          <a:gradFill>
            <a:gsLst>
              <a:gs pos="0">
                <a:srgbClr val="4274B9"/>
              </a:gs>
              <a:gs pos="100000">
                <a:srgbClr val="203676"/>
              </a:gs>
            </a:gsLst>
            <a:lin ang="5400000" scaled="1"/>
          </a:gradFill>
          <a:ln w="12700" cap="flat" cmpd="sng">
            <a:solidFill>
              <a:srgbClr val="F5F7FC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dist="63500" dir="1980000" sx="32000" sy="32000" algn="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1039;p16">
            <a:extLst>
              <a:ext uri="{FF2B5EF4-FFF2-40B4-BE49-F238E27FC236}">
                <a16:creationId xmlns:a16="http://schemas.microsoft.com/office/drawing/2014/main" id="{ACDF541A-1BFA-4A47-99E6-E17A6E383D8C}"/>
              </a:ext>
            </a:extLst>
          </p:cNvPr>
          <p:cNvSpPr/>
          <p:nvPr/>
        </p:nvSpPr>
        <p:spPr>
          <a:xfrm>
            <a:off x="6213949" y="2613181"/>
            <a:ext cx="280060" cy="277747"/>
          </a:xfrm>
          <a:prstGeom prst="roundRect">
            <a:avLst>
              <a:gd name="adj" fmla="val 6467"/>
            </a:avLst>
          </a:prstGeom>
          <a:gradFill>
            <a:gsLst>
              <a:gs pos="0">
                <a:srgbClr val="4274B9"/>
              </a:gs>
              <a:gs pos="100000">
                <a:srgbClr val="203676"/>
              </a:gs>
            </a:gsLst>
            <a:lin ang="5400000" scaled="1"/>
          </a:gradFill>
          <a:ln w="12700" cap="flat" cmpd="sng">
            <a:solidFill>
              <a:srgbClr val="F5F7FC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dist="63500" dir="1980000" sx="32000" sy="32000" algn="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9C235571-7BA5-4D72-BB01-E320BA2C2107}"/>
              </a:ext>
            </a:extLst>
          </p:cNvPr>
          <p:cNvGrpSpPr/>
          <p:nvPr/>
        </p:nvGrpSpPr>
        <p:grpSpPr>
          <a:xfrm>
            <a:off x="7030334" y="4309844"/>
            <a:ext cx="2010834" cy="2565090"/>
            <a:chOff x="7158566" y="4360203"/>
            <a:chExt cx="1744133" cy="2224877"/>
          </a:xfrm>
        </p:grpSpPr>
        <p:pic>
          <p:nvPicPr>
            <p:cNvPr id="22" name="圖形 21">
              <a:extLst>
                <a:ext uri="{FF2B5EF4-FFF2-40B4-BE49-F238E27FC236}">
                  <a16:creationId xmlns:a16="http://schemas.microsoft.com/office/drawing/2014/main" id="{BD615566-223E-4814-AF11-0A94C8341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 amt="4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158566" y="6123387"/>
              <a:ext cx="1744133" cy="461693"/>
            </a:xfrm>
            <a:prstGeom prst="rect">
              <a:avLst/>
            </a:prstGeom>
          </p:spPr>
        </p:pic>
        <p:pic>
          <p:nvPicPr>
            <p:cNvPr id="17" name="圖片 16" descr="一張含有 文字, 電子用品, 投影機 的圖片&#10;&#10;自動產生的描述">
              <a:extLst>
                <a:ext uri="{FF2B5EF4-FFF2-40B4-BE49-F238E27FC236}">
                  <a16:creationId xmlns:a16="http://schemas.microsoft.com/office/drawing/2014/main" id="{0CDF89C5-AFA2-4DEC-95B8-1443B08E6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4833" y="4360203"/>
              <a:ext cx="1371601" cy="2033972"/>
            </a:xfrm>
            <a:prstGeom prst="rect">
              <a:avLst/>
            </a:prstGeom>
          </p:spPr>
        </p:pic>
      </p:grpSp>
      <p:sp>
        <p:nvSpPr>
          <p:cNvPr id="14" name="內容版面配置區 4">
            <a:extLst>
              <a:ext uri="{FF2B5EF4-FFF2-40B4-BE49-F238E27FC236}">
                <a16:creationId xmlns:a16="http://schemas.microsoft.com/office/drawing/2014/main" id="{00833993-BF4E-3546-8D2D-FC1978BF9045}"/>
              </a:ext>
            </a:extLst>
          </p:cNvPr>
          <p:cNvSpPr txBox="1">
            <a:spLocks/>
          </p:cNvSpPr>
          <p:nvPr/>
        </p:nvSpPr>
        <p:spPr>
          <a:xfrm>
            <a:off x="6583890" y="2510687"/>
            <a:ext cx="4758539" cy="4475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000"/>
              </a:lnSpc>
              <a:buNone/>
            </a:pPr>
            <a:r>
              <a:rPr lang="en-US" altLang="zh-TW" sz="2250" err="1">
                <a:latin typeface="Arial"/>
                <a:ea typeface="微軟正黑體"/>
                <a:cs typeface="Arial"/>
              </a:rPr>
              <a:t>QuRouter</a:t>
            </a:r>
            <a:r>
              <a:rPr lang="en-US" altLang="zh-TW" sz="2250">
                <a:latin typeface="Arial"/>
                <a:ea typeface="微軟正黑體"/>
                <a:cs typeface="Arial"/>
              </a:rPr>
              <a:t> APP </a:t>
            </a:r>
            <a:r>
              <a:rPr lang="zh-TW" altLang="en-US" sz="2250">
                <a:latin typeface="微軟正黑體"/>
                <a:ea typeface="微軟正黑體"/>
                <a:cs typeface="+mn-lt"/>
              </a:rPr>
              <a:t>讓設備管理很簡單</a:t>
            </a:r>
            <a:endParaRPr lang="zh-TW" altLang="en-US" sz="2250">
              <a:solidFill>
                <a:srgbClr val="404040"/>
              </a:solidFill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9444995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0D38F29-3401-40AF-9D54-DAE5F11B5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98" y="160183"/>
            <a:ext cx="12118803" cy="1320800"/>
          </a:xfrm>
        </p:spPr>
        <p:txBody>
          <a:bodyPr>
            <a:normAutofit/>
          </a:bodyPr>
          <a:lstStyle/>
          <a:p>
            <a:pPr>
              <a:lnSpc>
                <a:spcPts val="4300"/>
              </a:lnSpc>
            </a:pPr>
            <a:r>
              <a:rPr lang="zh-TW" sz="3200">
                <a:latin typeface="微軟正黑體"/>
                <a:ea typeface="微軟正黑體"/>
                <a:cs typeface="+mj-lt"/>
              </a:rPr>
              <a:t>啟用 </a:t>
            </a:r>
            <a:r>
              <a:rPr lang="zh-TW" sz="3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QuWAN</a:t>
            </a:r>
            <a:r>
              <a:rPr lang="zh-TW" sz="3200">
                <a:latin typeface="微軟正黑體"/>
                <a:ea typeface="微軟正黑體"/>
                <a:cs typeface="+mj-lt"/>
              </a:rPr>
              <a:t> 便可透過雲端平台管理 </a:t>
            </a:r>
            <a:br>
              <a:rPr lang="en-US" altLang="zh-TW" sz="3200">
                <a:latin typeface="微軟正黑體"/>
                <a:ea typeface="微軟正黑體"/>
                <a:cs typeface="+mj-lt"/>
              </a:rPr>
            </a:br>
            <a:r>
              <a:rPr lang="zh-TW" sz="3200">
                <a:latin typeface="Arial"/>
                <a:ea typeface="微軟正黑體"/>
                <a:cs typeface="Arial"/>
              </a:rPr>
              <a:t>Q</a:t>
            </a:r>
            <a:r>
              <a:rPr lang="en-US" altLang="zh-TW" sz="3200">
                <a:latin typeface="Arial"/>
                <a:ea typeface="微軟正黑體"/>
                <a:cs typeface="Arial"/>
              </a:rPr>
              <a:t>Miro</a:t>
            </a:r>
            <a:r>
              <a:rPr lang="zh-TW" sz="3200">
                <a:latin typeface="Arial"/>
                <a:ea typeface="微軟正黑體"/>
                <a:cs typeface="Arial"/>
              </a:rPr>
              <a:t>-</a:t>
            </a:r>
            <a:r>
              <a:rPr lang="en-US" altLang="zh-TW" sz="3200">
                <a:latin typeface="Arial"/>
                <a:ea typeface="微軟正黑體"/>
                <a:cs typeface="Arial"/>
              </a:rPr>
              <a:t>2</a:t>
            </a:r>
            <a:r>
              <a:rPr lang="zh-TW" sz="3200">
                <a:latin typeface="Arial"/>
                <a:ea typeface="微軟正黑體"/>
                <a:cs typeface="Arial"/>
              </a:rPr>
              <a:t>01W</a:t>
            </a:r>
            <a:r>
              <a:rPr lang="zh-TW" altLang="en-US" sz="3200">
                <a:latin typeface="Arial"/>
                <a:ea typeface="微軟正黑體"/>
                <a:cs typeface="Arial"/>
              </a:rPr>
              <a:t>​/QMiroPlus-201W</a:t>
            </a:r>
            <a:endParaRPr lang="zh-TW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763C384-F9F6-4E57-B176-601FCCD5C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682" y="2788705"/>
            <a:ext cx="4925944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ts val="2700"/>
              </a:lnSpc>
            </a:pPr>
            <a:r>
              <a:rPr lang="zh-TW" dirty="0">
                <a:solidFill>
                  <a:schemeClr val="tx1"/>
                </a:solidFill>
                <a:latin typeface="+mj-ea"/>
                <a:ea typeface="+mj-ea"/>
                <a:cs typeface="+mn-lt"/>
              </a:rPr>
              <a:t>至 </a:t>
            </a:r>
            <a:r>
              <a:rPr lang="zh-TW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quwan.qnap.com </a:t>
            </a:r>
            <a:r>
              <a:rPr lang="zh-TW" dirty="0">
                <a:solidFill>
                  <a:schemeClr val="tx1"/>
                </a:solidFill>
                <a:latin typeface="+mj-ea"/>
                <a:ea typeface="+mj-ea"/>
                <a:cs typeface="+mn-lt"/>
              </a:rPr>
              <a:t>並使用 </a:t>
            </a:r>
            <a:r>
              <a:rPr lang="zh-TW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QID</a:t>
            </a:r>
            <a:r>
              <a:rPr lang="zh-TW" dirty="0">
                <a:solidFill>
                  <a:schemeClr val="tx1"/>
                </a:solidFill>
                <a:latin typeface="+mj-ea"/>
                <a:ea typeface="+mj-ea"/>
                <a:cs typeface="+mn-lt"/>
              </a:rPr>
              <a:t> 登入即可透過雲端平台一覽 </a:t>
            </a:r>
            <a:r>
              <a:rPr lang="zh-TW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</a:t>
            </a:r>
            <a:r>
              <a:rPr lang="en-US" altLang="zh-TW" dirty="0" err="1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MiroPlus</a:t>
            </a:r>
            <a:r>
              <a:rPr lang="zh-TW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</a:t>
            </a:r>
            <a:r>
              <a:rPr lang="en-US" altLang="zh-TW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  <a:r>
              <a:rPr lang="zh-TW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01W </a:t>
            </a:r>
            <a:r>
              <a:rPr lang="zh-TW" dirty="0">
                <a:solidFill>
                  <a:schemeClr val="tx1"/>
                </a:solidFill>
                <a:latin typeface="+mj-ea"/>
                <a:ea typeface="+mj-ea"/>
                <a:cs typeface="+mn-lt"/>
              </a:rPr>
              <a:t>設備，網路和 </a:t>
            </a:r>
            <a:r>
              <a:rPr lang="zh-TW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VPN</a:t>
            </a:r>
            <a:r>
              <a:rPr lang="zh-TW" dirty="0">
                <a:solidFill>
                  <a:schemeClr val="tx1"/>
                </a:solidFill>
                <a:latin typeface="+mj-ea"/>
                <a:ea typeface="+mj-ea"/>
                <a:cs typeface="+mn-lt"/>
              </a:rPr>
              <a:t> 連線狀態，公司</a:t>
            </a:r>
            <a:r>
              <a:rPr lang="en-US" altLang="zh-TW" dirty="0">
                <a:solidFill>
                  <a:schemeClr val="tx1"/>
                </a:solidFill>
                <a:latin typeface="+mj-ea"/>
                <a:ea typeface="+mj-ea"/>
                <a:cs typeface="+mn-lt"/>
              </a:rPr>
              <a:t>/</a:t>
            </a:r>
            <a:r>
              <a:rPr lang="zh-TW" dirty="0">
                <a:solidFill>
                  <a:schemeClr val="tx1"/>
                </a:solidFill>
                <a:latin typeface="+mj-ea"/>
                <a:ea typeface="+mj-ea"/>
                <a:cs typeface="+mn-lt"/>
              </a:rPr>
              <a:t>在家工作者</a:t>
            </a:r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  <a:cs typeface="+mn-lt"/>
              </a:rPr>
              <a:t>網路</a:t>
            </a:r>
            <a:r>
              <a:rPr lang="zh-TW" dirty="0">
                <a:solidFill>
                  <a:schemeClr val="tx1"/>
                </a:solidFill>
                <a:latin typeface="+mj-ea"/>
                <a:ea typeface="+mj-ea"/>
                <a:cs typeface="+mn-lt"/>
              </a:rPr>
              <a:t>拓墣，連線方式且同時也可遠端偵錯</a:t>
            </a:r>
            <a:endParaRPr lang="zh-TW" dirty="0">
              <a:solidFill>
                <a:schemeClr val="tx1"/>
              </a:solidFill>
              <a:latin typeface="+mj-ea"/>
              <a:ea typeface="+mj-ea"/>
            </a:endParaRPr>
          </a:p>
          <a:p>
            <a:pPr>
              <a:lnSpc>
                <a:spcPts val="2700"/>
              </a:lnSpc>
            </a:pPr>
            <a:endParaRPr lang="zh-TW" altLang="en-US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FDB086BE-147B-47F6-B0CE-753E32763AC2}"/>
              </a:ext>
            </a:extLst>
          </p:cNvPr>
          <p:cNvCxnSpPr>
            <a:cxnSpLocks/>
          </p:cNvCxnSpPr>
          <p:nvPr/>
        </p:nvCxnSpPr>
        <p:spPr>
          <a:xfrm>
            <a:off x="8278151" y="3640733"/>
            <a:ext cx="2209462" cy="1169495"/>
          </a:xfrm>
          <a:prstGeom prst="straightConnector1">
            <a:avLst/>
          </a:prstGeom>
          <a:ln w="57150">
            <a:solidFill>
              <a:srgbClr val="FFC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5D6A8374-7CF0-44A6-8E14-508AD3AAA7D4}"/>
              </a:ext>
            </a:extLst>
          </p:cNvPr>
          <p:cNvCxnSpPr>
            <a:cxnSpLocks/>
          </p:cNvCxnSpPr>
          <p:nvPr/>
        </p:nvCxnSpPr>
        <p:spPr>
          <a:xfrm>
            <a:off x="8278147" y="3640733"/>
            <a:ext cx="4" cy="1169495"/>
          </a:xfrm>
          <a:prstGeom prst="straightConnector1">
            <a:avLst/>
          </a:prstGeom>
          <a:ln w="57150">
            <a:solidFill>
              <a:srgbClr val="FFC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CB8D484F-6C0E-468F-B2AD-23F460903CA3}"/>
              </a:ext>
            </a:extLst>
          </p:cNvPr>
          <p:cNvCxnSpPr>
            <a:cxnSpLocks/>
          </p:cNvCxnSpPr>
          <p:nvPr/>
        </p:nvCxnSpPr>
        <p:spPr>
          <a:xfrm flipH="1">
            <a:off x="5943614" y="3640733"/>
            <a:ext cx="2334537" cy="1169495"/>
          </a:xfrm>
          <a:prstGeom prst="straightConnector1">
            <a:avLst/>
          </a:prstGeom>
          <a:ln w="57150">
            <a:solidFill>
              <a:srgbClr val="FFC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圖片 9">
            <a:extLst>
              <a:ext uri="{FF2B5EF4-FFF2-40B4-BE49-F238E27FC236}">
                <a16:creationId xmlns:a16="http://schemas.microsoft.com/office/drawing/2014/main" id="{E2DA2ED5-C324-468D-8061-5AA7B759293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40000" contrast="-40000"/>
          </a:blip>
          <a:stretch>
            <a:fillRect/>
          </a:stretch>
        </p:blipFill>
        <p:spPr>
          <a:xfrm>
            <a:off x="6623464" y="1652266"/>
            <a:ext cx="3423514" cy="1980000"/>
          </a:xfrm>
          <a:prstGeom prst="rect">
            <a:avLst/>
          </a:prstGeom>
        </p:spPr>
      </p:pic>
      <p:sp>
        <p:nvSpPr>
          <p:cNvPr id="13" name="Google Shape;800;p37">
            <a:extLst>
              <a:ext uri="{FF2B5EF4-FFF2-40B4-BE49-F238E27FC236}">
                <a16:creationId xmlns:a16="http://schemas.microsoft.com/office/drawing/2014/main" id="{D0BD336E-407D-4144-B54E-AFA6A1ED72B5}"/>
              </a:ext>
            </a:extLst>
          </p:cNvPr>
          <p:cNvSpPr/>
          <p:nvPr/>
        </p:nvSpPr>
        <p:spPr>
          <a:xfrm>
            <a:off x="7192270" y="3048193"/>
            <a:ext cx="1899896" cy="39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4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Orchestrator</a:t>
            </a:r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DE07484C-3FDF-4021-A680-A7266906D076}"/>
              </a:ext>
            </a:extLst>
          </p:cNvPr>
          <p:cNvSpPr/>
          <p:nvPr/>
        </p:nvSpPr>
        <p:spPr>
          <a:xfrm>
            <a:off x="5273890" y="4808647"/>
            <a:ext cx="1507304" cy="1507303"/>
          </a:xfrm>
          <a:prstGeom prst="ellipse">
            <a:avLst/>
          </a:prstGeom>
          <a:gradFill>
            <a:gsLst>
              <a:gs pos="97283">
                <a:srgbClr val="E2F5FE"/>
              </a:gs>
              <a:gs pos="0">
                <a:schemeClr val="bg1"/>
              </a:gs>
            </a:gsLst>
            <a:lin ang="1800000" scaled="0"/>
          </a:gradFill>
          <a:ln w="8562" cap="flat">
            <a:noFill/>
            <a:custDash>
              <a:ds d="900000" sp="900000"/>
            </a:custDash>
            <a:miter/>
          </a:ln>
          <a:effectLst>
            <a:outerShdw blurRad="342900" dist="508000" dir="3600000" algn="ctr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/>
          <a:p>
            <a:endParaRPr lang="zh-TW" altLang="en-US" sz="105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03A58941-1736-4468-8F14-02C020A78622}"/>
              </a:ext>
            </a:extLst>
          </p:cNvPr>
          <p:cNvSpPr/>
          <p:nvPr/>
        </p:nvSpPr>
        <p:spPr>
          <a:xfrm>
            <a:off x="5333158" y="6420599"/>
            <a:ext cx="1405171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altLang="zh-TW" sz="1200" b="1">
                <a:solidFill>
                  <a:schemeClr val="bg2">
                    <a:lumMod val="2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QMiroPlus-201W</a:t>
            </a:r>
            <a:endParaRPr lang="zh-TW" altLang="en-US" sz="1200" b="1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" name="橢圓 19">
            <a:extLst>
              <a:ext uri="{FF2B5EF4-FFF2-40B4-BE49-F238E27FC236}">
                <a16:creationId xmlns:a16="http://schemas.microsoft.com/office/drawing/2014/main" id="{14CCE217-7E99-4AE8-AE55-EA887A233CDF}"/>
              </a:ext>
            </a:extLst>
          </p:cNvPr>
          <p:cNvSpPr/>
          <p:nvPr/>
        </p:nvSpPr>
        <p:spPr>
          <a:xfrm>
            <a:off x="7525618" y="4815157"/>
            <a:ext cx="1507304" cy="1507303"/>
          </a:xfrm>
          <a:prstGeom prst="ellipse">
            <a:avLst/>
          </a:prstGeom>
          <a:gradFill>
            <a:gsLst>
              <a:gs pos="97283">
                <a:srgbClr val="E2F5FE"/>
              </a:gs>
              <a:gs pos="0">
                <a:schemeClr val="bg1"/>
              </a:gs>
            </a:gsLst>
            <a:lin ang="1800000" scaled="0"/>
          </a:gradFill>
          <a:ln w="8562" cap="flat">
            <a:noFill/>
            <a:custDash>
              <a:ds d="900000" sp="900000"/>
            </a:custDash>
            <a:miter/>
          </a:ln>
          <a:effectLst>
            <a:outerShdw blurRad="342900" dist="508000" dir="3600000" algn="ctr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/>
          <a:p>
            <a:endParaRPr lang="zh-TW" altLang="en-US" sz="105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1B437B35-8593-43B2-A1E4-23CE24D2384B}"/>
              </a:ext>
            </a:extLst>
          </p:cNvPr>
          <p:cNvSpPr/>
          <p:nvPr/>
        </p:nvSpPr>
        <p:spPr>
          <a:xfrm>
            <a:off x="7688431" y="6417817"/>
            <a:ext cx="12034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QMiro-201W</a:t>
            </a:r>
            <a:endParaRPr lang="zh-TW" altLang="en-US" sz="1200" b="1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" name="橢圓 23">
            <a:extLst>
              <a:ext uri="{FF2B5EF4-FFF2-40B4-BE49-F238E27FC236}">
                <a16:creationId xmlns:a16="http://schemas.microsoft.com/office/drawing/2014/main" id="{7558982D-9985-4ED9-8BDF-5B2CB61DBEEB}"/>
              </a:ext>
            </a:extLst>
          </p:cNvPr>
          <p:cNvSpPr/>
          <p:nvPr/>
        </p:nvSpPr>
        <p:spPr>
          <a:xfrm>
            <a:off x="9828596" y="4833093"/>
            <a:ext cx="1507304" cy="1507303"/>
          </a:xfrm>
          <a:prstGeom prst="ellipse">
            <a:avLst/>
          </a:prstGeom>
          <a:gradFill>
            <a:gsLst>
              <a:gs pos="97283">
                <a:srgbClr val="E2F5FE"/>
              </a:gs>
              <a:gs pos="0">
                <a:schemeClr val="bg1"/>
              </a:gs>
            </a:gsLst>
            <a:lin ang="1800000" scaled="0"/>
          </a:gradFill>
          <a:ln w="8562" cap="flat">
            <a:noFill/>
            <a:custDash>
              <a:ds d="900000" sp="900000"/>
            </a:custDash>
            <a:miter/>
          </a:ln>
          <a:effectLst>
            <a:outerShdw blurRad="342900" dist="508000" dir="3600000" algn="ctr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/>
          <a:p>
            <a:endParaRPr lang="zh-TW" altLang="en-US" sz="105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F7A31081-8520-4393-83BC-3A1FDE66E9B1}"/>
              </a:ext>
            </a:extLst>
          </p:cNvPr>
          <p:cNvSpPr/>
          <p:nvPr/>
        </p:nvSpPr>
        <p:spPr>
          <a:xfrm>
            <a:off x="10011782" y="6435753"/>
            <a:ext cx="12034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QMiro-201W</a:t>
            </a:r>
            <a:endParaRPr lang="zh-TW" altLang="en-US" sz="1200" b="1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7" name="圖形 26">
            <a:extLst>
              <a:ext uri="{FF2B5EF4-FFF2-40B4-BE49-F238E27FC236}">
                <a16:creationId xmlns:a16="http://schemas.microsoft.com/office/drawing/2014/main" id="{ED1210D7-DD82-4855-BE21-9F0594260A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59791" y="4421544"/>
            <a:ext cx="805625" cy="805625"/>
          </a:xfrm>
          <a:prstGeom prst="rect">
            <a:avLst/>
          </a:prstGeom>
          <a:effectLst>
            <a:outerShdw blurRad="127000" dist="50800" dir="3060000" algn="t" rotWithShape="0">
              <a:prstClr val="black">
                <a:alpha val="30000"/>
              </a:prstClr>
            </a:outerShdw>
          </a:effectLst>
        </p:spPr>
      </p:pic>
      <p:sp>
        <p:nvSpPr>
          <p:cNvPr id="29" name="內容版面配置區 2">
            <a:extLst>
              <a:ext uri="{FF2B5EF4-FFF2-40B4-BE49-F238E27FC236}">
                <a16:creationId xmlns:a16="http://schemas.microsoft.com/office/drawing/2014/main" id="{BF38849E-445C-424B-9FDF-1DFD5DBD9282}"/>
              </a:ext>
            </a:extLst>
          </p:cNvPr>
          <p:cNvSpPr txBox="1">
            <a:spLocks/>
          </p:cNvSpPr>
          <p:nvPr/>
        </p:nvSpPr>
        <p:spPr>
          <a:xfrm>
            <a:off x="579463" y="1902492"/>
            <a:ext cx="5672740" cy="14190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500"/>
              </a:lnSpc>
            </a:pPr>
            <a:r>
              <a:rPr lang="zh-TW" sz="3000" dirty="0">
                <a:solidFill>
                  <a:schemeClr val="tx1"/>
                </a:solidFill>
                <a:latin typeface="+mj-ea"/>
                <a:ea typeface="+mj-ea"/>
                <a:cs typeface="+mn-lt"/>
              </a:rPr>
              <a:t>雲端管理平台 </a:t>
            </a:r>
            <a:endParaRPr lang="en-US" altLang="zh-TW" sz="3000" dirty="0">
              <a:solidFill>
                <a:schemeClr val="tx1"/>
              </a:solidFill>
              <a:latin typeface="+mj-ea"/>
              <a:ea typeface="+mj-ea"/>
              <a:cs typeface="+mn-lt"/>
            </a:endParaRPr>
          </a:p>
          <a:p>
            <a:pPr>
              <a:lnSpc>
                <a:spcPts val="2500"/>
              </a:lnSpc>
            </a:pPr>
            <a:r>
              <a:rPr lang="zh-TW" sz="26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QuWAN Orchestrator </a:t>
            </a:r>
            <a:endParaRPr lang="zh-TW" altLang="en-US" sz="260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1" name="圖片 30" descr="一張含有 文字, 電子用品, 電腦, 投影機 的圖片&#10;&#10;自動產生的描述">
            <a:extLst>
              <a:ext uri="{FF2B5EF4-FFF2-40B4-BE49-F238E27FC236}">
                <a16:creationId xmlns:a16="http://schemas.microsoft.com/office/drawing/2014/main" id="{DA48ED9B-2DC9-4130-AA0A-F550FCFE0C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837" y="5273876"/>
            <a:ext cx="631020" cy="1089943"/>
          </a:xfrm>
          <a:prstGeom prst="rect">
            <a:avLst/>
          </a:prstGeom>
          <a:effectLst>
            <a:outerShdw blurRad="114300" dist="139700" dir="396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4" name="圖片 3" descr="一張含有 文字, 電子用品, 投影機 的圖片&#10;&#10;自動產生的描述">
            <a:extLst>
              <a:ext uri="{FF2B5EF4-FFF2-40B4-BE49-F238E27FC236}">
                <a16:creationId xmlns:a16="http://schemas.microsoft.com/office/drawing/2014/main" id="{8728CD0B-002A-46D6-A11E-CCB14C6B29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008" y="5276983"/>
            <a:ext cx="715313" cy="1056080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CDC0E0BE-39C5-455C-A3C8-A6C4DF731B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04836" y="2598031"/>
            <a:ext cx="1674764" cy="478504"/>
          </a:xfrm>
          <a:prstGeom prst="rect">
            <a:avLst/>
          </a:prstGeom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2C88C24B-7FAD-422F-9A66-EF01DD2753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28548" y="4421544"/>
            <a:ext cx="805625" cy="805625"/>
          </a:xfrm>
          <a:prstGeom prst="rect">
            <a:avLst/>
          </a:prstGeom>
          <a:effectLst>
            <a:outerShdw blurRad="127000" dist="50800" dir="3060000" algn="t" rotWithShape="0">
              <a:prstClr val="black">
                <a:alpha val="30000"/>
              </a:prstClr>
            </a:outerShdw>
          </a:effectLst>
        </p:spPr>
      </p:pic>
      <p:pic>
        <p:nvPicPr>
          <p:cNvPr id="28" name="圖形 27">
            <a:extLst>
              <a:ext uri="{FF2B5EF4-FFF2-40B4-BE49-F238E27FC236}">
                <a16:creationId xmlns:a16="http://schemas.microsoft.com/office/drawing/2014/main" id="{B7C3D77B-91B1-4377-815B-14AAFE92E4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62769" y="4421544"/>
            <a:ext cx="805625" cy="805625"/>
          </a:xfrm>
          <a:prstGeom prst="rect">
            <a:avLst/>
          </a:prstGeom>
          <a:effectLst>
            <a:outerShdw blurRad="127000" dist="50800" dir="3060000" algn="t" rotWithShape="0">
              <a:prstClr val="black">
                <a:alpha val="30000"/>
              </a:prstClr>
            </a:outerShdw>
          </a:effectLst>
        </p:spPr>
      </p:pic>
      <p:pic>
        <p:nvPicPr>
          <p:cNvPr id="6" name="內容版面配置區 3">
            <a:extLst>
              <a:ext uri="{FF2B5EF4-FFF2-40B4-BE49-F238E27FC236}">
                <a16:creationId xmlns:a16="http://schemas.microsoft.com/office/drawing/2014/main" id="{BD9C4623-4859-4A29-8745-58B571F379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189" y="4463544"/>
            <a:ext cx="3625896" cy="1654531"/>
          </a:xfrm>
          <a:prstGeom prst="rect">
            <a:avLst/>
          </a:prstGeom>
          <a:ln w="25400">
            <a:gradFill>
              <a:gsLst>
                <a:gs pos="100000">
                  <a:srgbClr val="01F3FF"/>
                </a:gs>
                <a:gs pos="0">
                  <a:srgbClr val="04DD96">
                    <a:alpha val="0"/>
                  </a:srgbClr>
                </a:gs>
              </a:gsLst>
              <a:lin ang="5400000" scaled="1"/>
            </a:gradFill>
          </a:ln>
          <a:effectLst>
            <a:outerShdw blurRad="342900" dist="177800" dir="3600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2EC4EFB0-507B-49CB-B34C-9724D93689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9325" y="1989876"/>
            <a:ext cx="2792511" cy="1457567"/>
          </a:xfrm>
          <a:prstGeom prst="rect">
            <a:avLst/>
          </a:prstGeom>
          <a:ln w="25400">
            <a:gradFill>
              <a:gsLst>
                <a:gs pos="0">
                  <a:srgbClr val="38FAE3">
                    <a:alpha val="0"/>
                  </a:srgbClr>
                </a:gs>
                <a:gs pos="100000">
                  <a:srgbClr val="38FAE3"/>
                </a:gs>
              </a:gsLst>
              <a:lin ang="5400000" scaled="1"/>
            </a:gradFill>
          </a:ln>
          <a:effectLst>
            <a:outerShdw blurRad="342900" dist="508000" dir="3600000" algn="t" rotWithShape="0">
              <a:prstClr val="black">
                <a:alpha val="20000"/>
              </a:prstClr>
            </a:outerShdw>
          </a:effectLst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4B018C05-23CA-4739-8170-3B1FEEB5508D}"/>
              </a:ext>
            </a:extLst>
          </p:cNvPr>
          <p:cNvSpPr txBox="1"/>
          <p:nvPr/>
        </p:nvSpPr>
        <p:spPr>
          <a:xfrm>
            <a:off x="341398" y="6184895"/>
            <a:ext cx="7854174" cy="7258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3500"/>
              </a:lnSpc>
            </a:pPr>
            <a:r>
              <a:rPr 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</a:rPr>
              <a:t>使用</a:t>
            </a: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lt"/>
                <a:cs typeface="Arial"/>
              </a:rPr>
              <a:t>QNAP</a:t>
            </a:r>
            <a:r>
              <a:rPr 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lt"/>
                <a:cs typeface="Arial"/>
              </a:rPr>
              <a:t>ID</a:t>
            </a:r>
            <a:r>
              <a:rPr 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</a:rPr>
              <a:t>就可在</a:t>
            </a:r>
            <a:r>
              <a:rPr lang="en-US" alt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</a:rPr>
              <a:t>QMiroPlus-201W/QMiro-201W</a:t>
            </a:r>
            <a:r>
              <a:rPr 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</a:rPr>
              <a:t>上設定</a:t>
            </a:r>
            <a:r>
              <a:rPr lang="en-US" sz="120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lt"/>
                <a:cs typeface="Arial"/>
              </a:rPr>
              <a:t>QuWAN</a:t>
            </a:r>
            <a:endParaRPr lang="zh-TW" sz="1200">
              <a:solidFill>
                <a:schemeClr val="tx1">
                  <a:lumMod val="75000"/>
                  <a:lumOff val="25000"/>
                </a:schemeClr>
              </a:solidFill>
              <a:ea typeface="+mn-lt"/>
              <a:cs typeface="+mn-lt"/>
            </a:endParaRPr>
          </a:p>
          <a:p>
            <a:pPr algn="l"/>
            <a:endParaRPr lang="zh-TW" altLang="en-US" sz="1200">
              <a:solidFill>
                <a:schemeClr val="tx1">
                  <a:lumMod val="75000"/>
                  <a:lumOff val="25000"/>
                </a:schemeClr>
              </a:solidFill>
              <a:ea typeface="微軟正黑體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6224DDAD-D3B4-4941-8CAC-7E8FAB348949}"/>
              </a:ext>
            </a:extLst>
          </p:cNvPr>
          <p:cNvSpPr txBox="1"/>
          <p:nvPr/>
        </p:nvSpPr>
        <p:spPr>
          <a:xfrm>
            <a:off x="8405748" y="1394970"/>
            <a:ext cx="7854174" cy="8181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3500"/>
              </a:lnSpc>
            </a:pPr>
            <a:r>
              <a:rPr lang="zh-TW" sz="14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</a:rPr>
              <a:t>使用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lt"/>
                <a:cs typeface="Arial"/>
              </a:rPr>
              <a:t>QNAP</a:t>
            </a:r>
            <a:r>
              <a:rPr lang="zh-TW" sz="14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lt"/>
                <a:cs typeface="Arial"/>
              </a:rPr>
              <a:t>ID</a:t>
            </a:r>
            <a:r>
              <a:rPr lang="zh-TW" sz="14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</a:rPr>
              <a:t>就可</a:t>
            </a:r>
            <a:r>
              <a:rPr lang="zh-TW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Arial"/>
              </a:rPr>
              <a:t>登入</a:t>
            </a:r>
            <a:r>
              <a:rPr lang="en-US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lt"/>
                <a:cs typeface="Arial"/>
              </a:rPr>
              <a:t>QuWAN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lt"/>
                <a:cs typeface="Arial"/>
              </a:rPr>
              <a:t>雲端管理介面</a:t>
            </a:r>
          </a:p>
          <a:p>
            <a:pPr algn="l"/>
            <a:endParaRPr lang="zh-TW" altLang="en-US" sz="1600">
              <a:solidFill>
                <a:schemeClr val="tx1">
                  <a:lumMod val="75000"/>
                  <a:lumOff val="25000"/>
                </a:schemeClr>
              </a:solidFill>
              <a:ea typeface="微軟正黑體"/>
            </a:endParaRPr>
          </a:p>
        </p:txBody>
      </p:sp>
      <p:pic>
        <p:nvPicPr>
          <p:cNvPr id="30" name="圖片 29" descr="一張含有 文字, 電子用品, 電腦, 投影機 的圖片&#10;&#10;自動產生的描述">
            <a:extLst>
              <a:ext uri="{FF2B5EF4-FFF2-40B4-BE49-F238E27FC236}">
                <a16:creationId xmlns:a16="http://schemas.microsoft.com/office/drawing/2014/main" id="{12B024A7-FA96-4A03-96F5-6ACA7BB6BA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014" y="5260051"/>
            <a:ext cx="631020" cy="1089943"/>
          </a:xfrm>
          <a:prstGeom prst="rect">
            <a:avLst/>
          </a:prstGeom>
          <a:effectLst>
            <a:outerShdw blurRad="114300" dist="139700" dir="396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19308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矩形: 圓角 66">
            <a:extLst>
              <a:ext uri="{FF2B5EF4-FFF2-40B4-BE49-F238E27FC236}">
                <a16:creationId xmlns:a16="http://schemas.microsoft.com/office/drawing/2014/main" id="{5A589D2B-0DEB-4E6C-B0B9-7AD7E549DA80}"/>
              </a:ext>
            </a:extLst>
          </p:cNvPr>
          <p:cNvSpPr/>
          <p:nvPr/>
        </p:nvSpPr>
        <p:spPr>
          <a:xfrm>
            <a:off x="7819409" y="4804654"/>
            <a:ext cx="4879504" cy="2209240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矩形: 圓角 67">
            <a:extLst>
              <a:ext uri="{FF2B5EF4-FFF2-40B4-BE49-F238E27FC236}">
                <a16:creationId xmlns:a16="http://schemas.microsoft.com/office/drawing/2014/main" id="{4A60DB47-3397-4601-A625-329769395373}"/>
              </a:ext>
            </a:extLst>
          </p:cNvPr>
          <p:cNvSpPr/>
          <p:nvPr/>
        </p:nvSpPr>
        <p:spPr>
          <a:xfrm>
            <a:off x="7819411" y="3216738"/>
            <a:ext cx="4879504" cy="2209240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矩形: 圓角 68">
            <a:extLst>
              <a:ext uri="{FF2B5EF4-FFF2-40B4-BE49-F238E27FC236}">
                <a16:creationId xmlns:a16="http://schemas.microsoft.com/office/drawing/2014/main" id="{88C2480D-B601-4273-83E6-C94225CF4E64}"/>
              </a:ext>
            </a:extLst>
          </p:cNvPr>
          <p:cNvSpPr/>
          <p:nvPr/>
        </p:nvSpPr>
        <p:spPr>
          <a:xfrm>
            <a:off x="7679654" y="1703678"/>
            <a:ext cx="4879504" cy="2209240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0" name="圖形 69">
            <a:extLst>
              <a:ext uri="{FF2B5EF4-FFF2-40B4-BE49-F238E27FC236}">
                <a16:creationId xmlns:a16="http://schemas.microsoft.com/office/drawing/2014/main" id="{7D5BA99D-64BB-431E-9E0B-B99423FD4D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0251" y="5085505"/>
            <a:ext cx="3516552" cy="1291389"/>
          </a:xfrm>
          <a:prstGeom prst="rect">
            <a:avLst/>
          </a:prstGeom>
        </p:spPr>
      </p:pic>
      <p:pic>
        <p:nvPicPr>
          <p:cNvPr id="71" name="圖形 70">
            <a:extLst>
              <a:ext uri="{FF2B5EF4-FFF2-40B4-BE49-F238E27FC236}">
                <a16:creationId xmlns:a16="http://schemas.microsoft.com/office/drawing/2014/main" id="{36F3CB93-E201-4284-950C-9B6F2CA21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4952" y="3568068"/>
            <a:ext cx="3516552" cy="1291389"/>
          </a:xfrm>
          <a:prstGeom prst="rect">
            <a:avLst/>
          </a:prstGeom>
        </p:spPr>
      </p:pic>
      <p:pic>
        <p:nvPicPr>
          <p:cNvPr id="72" name="圖形 71">
            <a:extLst>
              <a:ext uri="{FF2B5EF4-FFF2-40B4-BE49-F238E27FC236}">
                <a16:creationId xmlns:a16="http://schemas.microsoft.com/office/drawing/2014/main" id="{054E11BD-311D-474B-B390-6A5E19A5EB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4952" y="2058822"/>
            <a:ext cx="3516552" cy="1291389"/>
          </a:xfrm>
          <a:prstGeom prst="rect">
            <a:avLst/>
          </a:prstGeom>
        </p:spPr>
      </p:pic>
      <p:cxnSp>
        <p:nvCxnSpPr>
          <p:cNvPr id="73" name="直線接點 72">
            <a:extLst>
              <a:ext uri="{FF2B5EF4-FFF2-40B4-BE49-F238E27FC236}">
                <a16:creationId xmlns:a16="http://schemas.microsoft.com/office/drawing/2014/main" id="{DB3DA534-850D-4458-BC42-A6721EF73FF6}"/>
              </a:ext>
            </a:extLst>
          </p:cNvPr>
          <p:cNvCxnSpPr>
            <a:cxnSpLocks/>
          </p:cNvCxnSpPr>
          <p:nvPr/>
        </p:nvCxnSpPr>
        <p:spPr>
          <a:xfrm>
            <a:off x="9522167" y="5474484"/>
            <a:ext cx="0" cy="481745"/>
          </a:xfrm>
          <a:prstGeom prst="line">
            <a:avLst/>
          </a:prstGeom>
          <a:ln w="19050">
            <a:gradFill>
              <a:gsLst>
                <a:gs pos="0">
                  <a:srgbClr val="4281D5"/>
                </a:gs>
                <a:gs pos="100000">
                  <a:srgbClr val="00206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接點 73">
            <a:extLst>
              <a:ext uri="{FF2B5EF4-FFF2-40B4-BE49-F238E27FC236}">
                <a16:creationId xmlns:a16="http://schemas.microsoft.com/office/drawing/2014/main" id="{7FA5415A-5C61-4241-9D4E-46672F516013}"/>
              </a:ext>
            </a:extLst>
          </p:cNvPr>
          <p:cNvCxnSpPr>
            <a:cxnSpLocks/>
          </p:cNvCxnSpPr>
          <p:nvPr/>
        </p:nvCxnSpPr>
        <p:spPr>
          <a:xfrm>
            <a:off x="9522167" y="3951054"/>
            <a:ext cx="0" cy="481745"/>
          </a:xfrm>
          <a:prstGeom prst="line">
            <a:avLst/>
          </a:prstGeom>
          <a:ln w="19050">
            <a:gradFill>
              <a:gsLst>
                <a:gs pos="0">
                  <a:srgbClr val="4281D5"/>
                </a:gs>
                <a:gs pos="100000">
                  <a:srgbClr val="00206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文字方塊 76">
            <a:extLst>
              <a:ext uri="{FF2B5EF4-FFF2-40B4-BE49-F238E27FC236}">
                <a16:creationId xmlns:a16="http://schemas.microsoft.com/office/drawing/2014/main" id="{34F9E68C-D6CF-4FFC-902D-B05DFF6C818F}"/>
              </a:ext>
            </a:extLst>
          </p:cNvPr>
          <p:cNvSpPr txBox="1"/>
          <p:nvPr/>
        </p:nvSpPr>
        <p:spPr>
          <a:xfrm>
            <a:off x="8814749" y="2236955"/>
            <a:ext cx="9821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4</a:t>
            </a:r>
            <a:endParaRPr lang="zh-TW" altLang="en-US" sz="54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8" name="文字方塊 77">
            <a:extLst>
              <a:ext uri="{FF2B5EF4-FFF2-40B4-BE49-F238E27FC236}">
                <a16:creationId xmlns:a16="http://schemas.microsoft.com/office/drawing/2014/main" id="{A8A9C495-11A0-4810-BF48-DD6701C405ED}"/>
              </a:ext>
            </a:extLst>
          </p:cNvPr>
          <p:cNvSpPr txBox="1"/>
          <p:nvPr/>
        </p:nvSpPr>
        <p:spPr>
          <a:xfrm>
            <a:off x="8827257" y="3718947"/>
            <a:ext cx="643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5</a:t>
            </a:r>
            <a:endParaRPr lang="zh-TW" altLang="en-US" sz="54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9" name="文字方塊 78">
            <a:extLst>
              <a:ext uri="{FF2B5EF4-FFF2-40B4-BE49-F238E27FC236}">
                <a16:creationId xmlns:a16="http://schemas.microsoft.com/office/drawing/2014/main" id="{CA3B619E-D3AB-49C1-AA90-5370F34D2A84}"/>
              </a:ext>
            </a:extLst>
          </p:cNvPr>
          <p:cNvSpPr txBox="1"/>
          <p:nvPr/>
        </p:nvSpPr>
        <p:spPr>
          <a:xfrm>
            <a:off x="8827257" y="5238615"/>
            <a:ext cx="643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6</a:t>
            </a:r>
            <a:endParaRPr lang="zh-TW" altLang="en-US" sz="54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80" name="直線接點 79">
            <a:extLst>
              <a:ext uri="{FF2B5EF4-FFF2-40B4-BE49-F238E27FC236}">
                <a16:creationId xmlns:a16="http://schemas.microsoft.com/office/drawing/2014/main" id="{E45C9811-F3B8-4412-8AF1-63B0CB2A268E}"/>
              </a:ext>
            </a:extLst>
          </p:cNvPr>
          <p:cNvCxnSpPr>
            <a:cxnSpLocks/>
          </p:cNvCxnSpPr>
          <p:nvPr/>
        </p:nvCxnSpPr>
        <p:spPr>
          <a:xfrm>
            <a:off x="9509660" y="2462420"/>
            <a:ext cx="0" cy="481745"/>
          </a:xfrm>
          <a:prstGeom prst="line">
            <a:avLst/>
          </a:prstGeom>
          <a:ln w="19050">
            <a:gradFill>
              <a:gsLst>
                <a:gs pos="0">
                  <a:srgbClr val="4281D5"/>
                </a:gs>
                <a:gs pos="100000">
                  <a:srgbClr val="00206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Google Shape;546;p29">
            <a:extLst>
              <a:ext uri="{FF2B5EF4-FFF2-40B4-BE49-F238E27FC236}">
                <a16:creationId xmlns:a16="http://schemas.microsoft.com/office/drawing/2014/main" id="{F9287749-4B3A-4D76-8029-9926C5CB2D8D}"/>
              </a:ext>
            </a:extLst>
          </p:cNvPr>
          <p:cNvSpPr/>
          <p:nvPr/>
        </p:nvSpPr>
        <p:spPr>
          <a:xfrm>
            <a:off x="9664524" y="2356417"/>
            <a:ext cx="1999501" cy="67439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810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同時執行各項參數設定</a:t>
            </a:r>
            <a:endParaRPr lang="zh-TW" altLang="en-US" sz="12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Google Shape;549;p29">
            <a:extLst>
              <a:ext uri="{FF2B5EF4-FFF2-40B4-BE49-F238E27FC236}">
                <a16:creationId xmlns:a16="http://schemas.microsoft.com/office/drawing/2014/main" id="{2937E769-CDDF-48AE-843B-D49EDE5FEFCD}"/>
              </a:ext>
            </a:extLst>
          </p:cNvPr>
          <p:cNvSpPr/>
          <p:nvPr/>
        </p:nvSpPr>
        <p:spPr>
          <a:xfrm>
            <a:off x="9676980" y="3793944"/>
            <a:ext cx="1999501" cy="78956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810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全域機台設定方便，節省人員一台一台設定</a:t>
            </a:r>
          </a:p>
        </p:txBody>
      </p:sp>
      <p:sp>
        <p:nvSpPr>
          <p:cNvPr id="18" name="Google Shape;550;p29">
            <a:extLst>
              <a:ext uri="{FF2B5EF4-FFF2-40B4-BE49-F238E27FC236}">
                <a16:creationId xmlns:a16="http://schemas.microsoft.com/office/drawing/2014/main" id="{A4620E17-F5C5-4707-A17D-60D0408E2D25}"/>
              </a:ext>
            </a:extLst>
          </p:cNvPr>
          <p:cNvSpPr/>
          <p:nvPr/>
        </p:nvSpPr>
        <p:spPr>
          <a:xfrm>
            <a:off x="9728857" y="5312046"/>
            <a:ext cx="1947625" cy="78956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遠端故障排除</a:t>
            </a:r>
          </a:p>
          <a:p>
            <a:r>
              <a:rPr lang="en-US" sz="1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Ex, </a:t>
            </a:r>
            <a:r>
              <a:rPr lang="zh-TW" sz="1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封包擷取</a:t>
            </a:r>
          </a:p>
        </p:txBody>
      </p:sp>
      <p:sp>
        <p:nvSpPr>
          <p:cNvPr id="66" name="矩形: 圓角 65">
            <a:extLst>
              <a:ext uri="{FF2B5EF4-FFF2-40B4-BE49-F238E27FC236}">
                <a16:creationId xmlns:a16="http://schemas.microsoft.com/office/drawing/2014/main" id="{5FEF64E7-0FE2-4F0D-B703-8660F11E2A46}"/>
              </a:ext>
            </a:extLst>
          </p:cNvPr>
          <p:cNvSpPr/>
          <p:nvPr/>
        </p:nvSpPr>
        <p:spPr>
          <a:xfrm>
            <a:off x="-176601" y="4870698"/>
            <a:ext cx="4879504" cy="2209240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5" name="矩形: 圓角 64">
            <a:extLst>
              <a:ext uri="{FF2B5EF4-FFF2-40B4-BE49-F238E27FC236}">
                <a16:creationId xmlns:a16="http://schemas.microsoft.com/office/drawing/2014/main" id="{13B3040A-ADD0-4803-9058-E5EAB163F3B6}"/>
              </a:ext>
            </a:extLst>
          </p:cNvPr>
          <p:cNvSpPr/>
          <p:nvPr/>
        </p:nvSpPr>
        <p:spPr>
          <a:xfrm>
            <a:off x="-176599" y="3282782"/>
            <a:ext cx="4879504" cy="2209240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矩形: 圓角 63">
            <a:extLst>
              <a:ext uri="{FF2B5EF4-FFF2-40B4-BE49-F238E27FC236}">
                <a16:creationId xmlns:a16="http://schemas.microsoft.com/office/drawing/2014/main" id="{211EE58A-ED35-4B4B-A8F5-B252BDCB003D}"/>
              </a:ext>
            </a:extLst>
          </p:cNvPr>
          <p:cNvSpPr/>
          <p:nvPr/>
        </p:nvSpPr>
        <p:spPr>
          <a:xfrm>
            <a:off x="-316356" y="1769722"/>
            <a:ext cx="4879504" cy="2209240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3" name="圖形 62">
            <a:extLst>
              <a:ext uri="{FF2B5EF4-FFF2-40B4-BE49-F238E27FC236}">
                <a16:creationId xmlns:a16="http://schemas.microsoft.com/office/drawing/2014/main" id="{9B58F8FF-8BD6-4D8C-8136-2578C6D46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4241" y="5151549"/>
            <a:ext cx="3516552" cy="1291389"/>
          </a:xfrm>
          <a:prstGeom prst="rect">
            <a:avLst/>
          </a:prstGeom>
        </p:spPr>
      </p:pic>
      <p:pic>
        <p:nvPicPr>
          <p:cNvPr id="62" name="圖形 61">
            <a:extLst>
              <a:ext uri="{FF2B5EF4-FFF2-40B4-BE49-F238E27FC236}">
                <a16:creationId xmlns:a16="http://schemas.microsoft.com/office/drawing/2014/main" id="{0026F4AD-5B01-4E15-AD28-77C9F8D0CF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942" y="3634112"/>
            <a:ext cx="3516552" cy="1291389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2036F2C3-5C03-403E-A865-8559319533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942" y="2124866"/>
            <a:ext cx="3516552" cy="1291389"/>
          </a:xfrm>
          <a:prstGeom prst="rect">
            <a:avLst/>
          </a:prstGeom>
        </p:spPr>
      </p:pic>
      <p:cxnSp>
        <p:nvCxnSpPr>
          <p:cNvPr id="49" name="直線接點 48">
            <a:extLst>
              <a:ext uri="{FF2B5EF4-FFF2-40B4-BE49-F238E27FC236}">
                <a16:creationId xmlns:a16="http://schemas.microsoft.com/office/drawing/2014/main" id="{02DA2C0E-2DB5-4B21-B993-B1DD4BCAE9E5}"/>
              </a:ext>
            </a:extLst>
          </p:cNvPr>
          <p:cNvCxnSpPr>
            <a:cxnSpLocks/>
          </p:cNvCxnSpPr>
          <p:nvPr/>
        </p:nvCxnSpPr>
        <p:spPr>
          <a:xfrm>
            <a:off x="1210429" y="5540528"/>
            <a:ext cx="0" cy="481745"/>
          </a:xfrm>
          <a:prstGeom prst="line">
            <a:avLst/>
          </a:prstGeom>
          <a:ln w="19050">
            <a:gradFill>
              <a:gsLst>
                <a:gs pos="0">
                  <a:srgbClr val="4281D5"/>
                </a:gs>
                <a:gs pos="100000">
                  <a:srgbClr val="00206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接點 44">
            <a:extLst>
              <a:ext uri="{FF2B5EF4-FFF2-40B4-BE49-F238E27FC236}">
                <a16:creationId xmlns:a16="http://schemas.microsoft.com/office/drawing/2014/main" id="{DDC776CC-F1CF-45C8-AB69-EB9340B899D7}"/>
              </a:ext>
            </a:extLst>
          </p:cNvPr>
          <p:cNvCxnSpPr>
            <a:cxnSpLocks/>
          </p:cNvCxnSpPr>
          <p:nvPr/>
        </p:nvCxnSpPr>
        <p:spPr>
          <a:xfrm>
            <a:off x="1210429" y="4017098"/>
            <a:ext cx="0" cy="481745"/>
          </a:xfrm>
          <a:prstGeom prst="line">
            <a:avLst/>
          </a:prstGeom>
          <a:ln w="19050">
            <a:gradFill>
              <a:gsLst>
                <a:gs pos="0">
                  <a:srgbClr val="4281D5"/>
                </a:gs>
                <a:gs pos="100000">
                  <a:srgbClr val="00206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A7CE0EC1-ADB4-4474-B72A-600D6E708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264" y="332804"/>
            <a:ext cx="12628033" cy="1320800"/>
          </a:xfrm>
        </p:spPr>
        <p:txBody>
          <a:bodyPr>
            <a:normAutofit/>
          </a:bodyPr>
          <a:lstStyle/>
          <a:p>
            <a:r>
              <a:rPr lang="zh-TW" sz="4300">
                <a:latin typeface="+mj-ea"/>
                <a:cs typeface="+mj-lt"/>
              </a:rPr>
              <a:t>雲端平台解決多台設備管理問題</a:t>
            </a:r>
            <a:endParaRPr lang="zh-TW" sz="4300">
              <a:latin typeface="+mj-ea"/>
            </a:endParaRPr>
          </a:p>
        </p:txBody>
      </p:sp>
      <p:sp>
        <p:nvSpPr>
          <p:cNvPr id="13" name="Google Shape;544;p29">
            <a:extLst>
              <a:ext uri="{FF2B5EF4-FFF2-40B4-BE49-F238E27FC236}">
                <a16:creationId xmlns:a16="http://schemas.microsoft.com/office/drawing/2014/main" id="{9F3E6DB0-9896-4E4C-B07A-48DC203F0E82}"/>
              </a:ext>
            </a:extLst>
          </p:cNvPr>
          <p:cNvSpPr/>
          <p:nvPr/>
        </p:nvSpPr>
        <p:spPr>
          <a:xfrm>
            <a:off x="1351829" y="3912918"/>
            <a:ext cx="2061661" cy="67439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810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機台地理位置</a:t>
            </a:r>
          </a:p>
        </p:txBody>
      </p:sp>
      <p:sp>
        <p:nvSpPr>
          <p:cNvPr id="14" name="Google Shape;545;p29">
            <a:extLst>
              <a:ext uri="{FF2B5EF4-FFF2-40B4-BE49-F238E27FC236}">
                <a16:creationId xmlns:a16="http://schemas.microsoft.com/office/drawing/2014/main" id="{B49FB3DE-4CA2-480A-A605-C0914E6ECCCB}"/>
              </a:ext>
            </a:extLst>
          </p:cNvPr>
          <p:cNvSpPr/>
          <p:nvPr/>
        </p:nvSpPr>
        <p:spPr>
          <a:xfrm>
            <a:off x="1351829" y="5458202"/>
            <a:ext cx="2061661" cy="67439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810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一覽所有機器連線狀態</a:t>
            </a:r>
            <a:endParaRPr lang="zh-TW" altLang="en-US" sz="12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Google Shape;548;p29">
            <a:extLst>
              <a:ext uri="{FF2B5EF4-FFF2-40B4-BE49-F238E27FC236}">
                <a16:creationId xmlns:a16="http://schemas.microsoft.com/office/drawing/2014/main" id="{A7EE79EA-6193-4654-812F-A9DA93CD07E5}"/>
              </a:ext>
            </a:extLst>
          </p:cNvPr>
          <p:cNvSpPr/>
          <p:nvPr/>
        </p:nvSpPr>
        <p:spPr>
          <a:xfrm>
            <a:off x="1339322" y="2425573"/>
            <a:ext cx="2061661" cy="67439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810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圖像化使用介面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1D21F976-DFC5-48E0-88C4-F63606400AF4}"/>
              </a:ext>
            </a:extLst>
          </p:cNvPr>
          <p:cNvSpPr txBox="1"/>
          <p:nvPr/>
        </p:nvSpPr>
        <p:spPr>
          <a:xfrm>
            <a:off x="503011" y="2302999"/>
            <a:ext cx="9821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</a:t>
            </a:r>
            <a:endParaRPr lang="zh-TW" altLang="en-US" sz="54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AFB14F8B-4B4E-4050-90E5-EAB916C12180}"/>
              </a:ext>
            </a:extLst>
          </p:cNvPr>
          <p:cNvSpPr txBox="1"/>
          <p:nvPr/>
        </p:nvSpPr>
        <p:spPr>
          <a:xfrm>
            <a:off x="515519" y="3784991"/>
            <a:ext cx="643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</a:t>
            </a:r>
            <a:endParaRPr lang="zh-TW" altLang="en-US" sz="54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23139B6B-5DDA-4D3A-AB50-B5CE734F5A4C}"/>
              </a:ext>
            </a:extLst>
          </p:cNvPr>
          <p:cNvSpPr txBox="1"/>
          <p:nvPr/>
        </p:nvSpPr>
        <p:spPr>
          <a:xfrm>
            <a:off x="515519" y="5304659"/>
            <a:ext cx="643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3</a:t>
            </a:r>
            <a:endParaRPr lang="zh-TW" altLang="en-US" sz="54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7" name="Google Shape;559;p30">
            <a:extLst>
              <a:ext uri="{FF2B5EF4-FFF2-40B4-BE49-F238E27FC236}">
                <a16:creationId xmlns:a16="http://schemas.microsoft.com/office/drawing/2014/main" id="{10F1D3C0-2B64-4757-B4AA-81035601BE7F}"/>
              </a:ext>
            </a:extLst>
          </p:cNvPr>
          <p:cNvSpPr/>
          <p:nvPr/>
        </p:nvSpPr>
        <p:spPr>
          <a:xfrm>
            <a:off x="5879427" y="2088511"/>
            <a:ext cx="2240140" cy="59899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500">
                <a:solidFill>
                  <a:srgbClr val="C00000"/>
                </a:solidFill>
                <a:latin typeface="+mj-ea"/>
                <a:ea typeface="+mj-ea"/>
                <a:cs typeface="+mn-ea"/>
                <a:sym typeface="Arial" panose="020B0604020202020204" pitchFamily="34" charset="0"/>
              </a:rPr>
              <a:t>管理平台</a:t>
            </a:r>
            <a:endParaRPr lang="en-US" altLang="zh-TW" sz="2500">
              <a:solidFill>
                <a:srgbClr val="C00000"/>
              </a:solidFill>
              <a:latin typeface="+mj-ea"/>
              <a:ea typeface="+mj-ea"/>
              <a:cs typeface="+mn-ea"/>
              <a:sym typeface="Arial" panose="020B0604020202020204" pitchFamily="34" charset="0"/>
            </a:endParaRPr>
          </a:p>
          <a:p>
            <a:r>
              <a:rPr lang="zh-TW" altLang="en-US" sz="2500">
                <a:solidFill>
                  <a:srgbClr val="C00000"/>
                </a:solidFill>
                <a:latin typeface="+mj-ea"/>
                <a:ea typeface="+mj-ea"/>
                <a:cs typeface="+mn-ea"/>
                <a:sym typeface="Arial" panose="020B0604020202020204" pitchFamily="34" charset="0"/>
              </a:rPr>
              <a:t>即時通知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2500">
              <a:solidFill>
                <a:srgbClr val="C00000"/>
              </a:solidFill>
              <a:latin typeface="+mj-ea"/>
              <a:ea typeface="+mj-ea"/>
              <a:cs typeface="+mn-ea"/>
              <a:sym typeface="Arial" panose="020B0604020202020204" pitchFamily="34" charset="0"/>
            </a:endParaRPr>
          </a:p>
        </p:txBody>
      </p:sp>
      <p:sp>
        <p:nvSpPr>
          <p:cNvPr id="28" name="Google Shape;558;p30" hidden="1">
            <a:extLst>
              <a:ext uri="{FF2B5EF4-FFF2-40B4-BE49-F238E27FC236}">
                <a16:creationId xmlns:a16="http://schemas.microsoft.com/office/drawing/2014/main" id="{DFCBBE10-05BF-4D4A-A36B-8D5B23554C37}"/>
              </a:ext>
            </a:extLst>
          </p:cNvPr>
          <p:cNvSpPr txBox="1"/>
          <p:nvPr/>
        </p:nvSpPr>
        <p:spPr>
          <a:xfrm>
            <a:off x="7269288" y="2600224"/>
            <a:ext cx="1322762" cy="231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HQ IT Admin</a:t>
            </a:r>
          </a:p>
        </p:txBody>
      </p:sp>
      <p:sp>
        <p:nvSpPr>
          <p:cNvPr id="29" name="Google Shape;560;p30">
            <a:extLst>
              <a:ext uri="{FF2B5EF4-FFF2-40B4-BE49-F238E27FC236}">
                <a16:creationId xmlns:a16="http://schemas.microsoft.com/office/drawing/2014/main" id="{3791629C-4640-4FDB-B11E-BE6563EAEFC9}"/>
              </a:ext>
            </a:extLst>
          </p:cNvPr>
          <p:cNvSpPr/>
          <p:nvPr/>
        </p:nvSpPr>
        <p:spPr>
          <a:xfrm>
            <a:off x="5893874" y="2640646"/>
            <a:ext cx="2247442" cy="39798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IT 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人員</a:t>
            </a:r>
          </a:p>
        </p:txBody>
      </p:sp>
      <p:pic>
        <p:nvPicPr>
          <p:cNvPr id="30" name="圖形 29">
            <a:extLst>
              <a:ext uri="{FF2B5EF4-FFF2-40B4-BE49-F238E27FC236}">
                <a16:creationId xmlns:a16="http://schemas.microsoft.com/office/drawing/2014/main" id="{9FB78AD3-8023-40E5-BE0E-B12ED0A596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49687" y="2143252"/>
            <a:ext cx="1020859" cy="947281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E2A9F4DE-0AC5-4E9C-8E5F-43FD1D3752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4427" y="3244461"/>
            <a:ext cx="5206741" cy="2733362"/>
          </a:xfrm>
          <a:prstGeom prst="rect">
            <a:avLst/>
          </a:prstGeom>
          <a:effectLst>
            <a:outerShdw blurRad="342900" dist="508000" dir="3600000" algn="t" rotWithShape="0">
              <a:prstClr val="black">
                <a:alpha val="20000"/>
              </a:prstClr>
            </a:outerShdw>
          </a:effectLst>
        </p:spPr>
      </p:pic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20A16A33-5D56-4C9E-82F0-607C2CAC6E10}"/>
              </a:ext>
            </a:extLst>
          </p:cNvPr>
          <p:cNvCxnSpPr>
            <a:cxnSpLocks/>
          </p:cNvCxnSpPr>
          <p:nvPr/>
        </p:nvCxnSpPr>
        <p:spPr>
          <a:xfrm>
            <a:off x="1197922" y="2528464"/>
            <a:ext cx="0" cy="481745"/>
          </a:xfrm>
          <a:prstGeom prst="line">
            <a:avLst/>
          </a:prstGeom>
          <a:ln w="19050">
            <a:gradFill>
              <a:gsLst>
                <a:gs pos="0">
                  <a:srgbClr val="4281D5"/>
                </a:gs>
                <a:gs pos="100000">
                  <a:srgbClr val="00206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橢圓 9">
            <a:extLst>
              <a:ext uri="{FF2B5EF4-FFF2-40B4-BE49-F238E27FC236}">
                <a16:creationId xmlns:a16="http://schemas.microsoft.com/office/drawing/2014/main" id="{0BF09B50-22FE-4DB6-ACB7-E1852860B3B6}"/>
              </a:ext>
            </a:extLst>
          </p:cNvPr>
          <p:cNvSpPr/>
          <p:nvPr/>
        </p:nvSpPr>
        <p:spPr>
          <a:xfrm>
            <a:off x="5336129" y="1961726"/>
            <a:ext cx="500694" cy="500694"/>
          </a:xfrm>
          <a:prstGeom prst="ellipse">
            <a:avLst/>
          </a:prstGeom>
          <a:solidFill>
            <a:srgbClr val="F7F7F7"/>
          </a:solidFill>
          <a:ln w="44450"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5B5659F1-CF5E-4C3C-8364-9007A45680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60414" y="2035884"/>
            <a:ext cx="252123" cy="33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2300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3">
            <a:extLst>
              <a:ext uri="{FF2B5EF4-FFF2-40B4-BE49-F238E27FC236}">
                <a16:creationId xmlns:a16="http://schemas.microsoft.com/office/drawing/2014/main" id="{9E533762-D778-41DA-8D1C-DC9359E2C661}"/>
              </a:ext>
            </a:extLst>
          </p:cNvPr>
          <p:cNvSpPr txBox="1">
            <a:spLocks/>
          </p:cNvSpPr>
          <p:nvPr/>
        </p:nvSpPr>
        <p:spPr>
          <a:xfrm>
            <a:off x="348560" y="2000674"/>
            <a:ext cx="5755907" cy="14283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9000"/>
              </a:lnSpc>
            </a:pPr>
            <a:r>
              <a:rPr lang="zh-TW" altLang="en-US" sz="6000" kern="1600" spc="600">
                <a:solidFill>
                  <a:schemeClr val="bg1"/>
                </a:solidFill>
                <a:ea typeface="微軟正黑體"/>
              </a:rPr>
              <a:t>多樣服務的</a:t>
            </a:r>
          </a:p>
        </p:txBody>
      </p:sp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FDA8B15B-83D9-4C18-B3FC-DB869692BFC6}"/>
              </a:ext>
            </a:extLst>
          </p:cNvPr>
          <p:cNvCxnSpPr>
            <a:cxnSpLocks/>
          </p:cNvCxnSpPr>
          <p:nvPr/>
        </p:nvCxnSpPr>
        <p:spPr>
          <a:xfrm>
            <a:off x="1185868" y="3448250"/>
            <a:ext cx="4127009" cy="0"/>
          </a:xfrm>
          <a:prstGeom prst="line">
            <a:avLst/>
          </a:prstGeom>
          <a:ln w="35560">
            <a:solidFill>
              <a:srgbClr val="CB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標題 3">
            <a:extLst>
              <a:ext uri="{FF2B5EF4-FFF2-40B4-BE49-F238E27FC236}">
                <a16:creationId xmlns:a16="http://schemas.microsoft.com/office/drawing/2014/main" id="{CA9B7E9F-1F80-49FA-81E3-80F67534CE35}"/>
              </a:ext>
            </a:extLst>
          </p:cNvPr>
          <p:cNvSpPr txBox="1">
            <a:spLocks/>
          </p:cNvSpPr>
          <p:nvPr/>
        </p:nvSpPr>
        <p:spPr>
          <a:xfrm>
            <a:off x="561473" y="3544591"/>
            <a:ext cx="5335604" cy="1428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9000"/>
              </a:lnSpc>
            </a:pPr>
            <a:r>
              <a:rPr lang="zh-TW" altLang="en-US" sz="6000" kern="1500" spc="500">
                <a:solidFill>
                  <a:schemeClr val="bg1"/>
                </a:solidFill>
                <a:ea typeface="微軟正黑體"/>
              </a:rPr>
              <a:t>家庭雲 </a:t>
            </a:r>
            <a:r>
              <a:rPr lang="en-US" altLang="zh-TW" sz="6000" kern="1500" spc="5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2.0</a:t>
            </a:r>
            <a:endParaRPr lang="zh-TW" altLang="en-US" sz="6000" kern="1500" spc="50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6748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形 14">
            <a:extLst>
              <a:ext uri="{FF2B5EF4-FFF2-40B4-BE49-F238E27FC236}">
                <a16:creationId xmlns:a16="http://schemas.microsoft.com/office/drawing/2014/main" id="{79A97696-4280-46FB-8235-E57654AD0B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58026"/>
          <a:stretch/>
        </p:blipFill>
        <p:spPr>
          <a:xfrm flipH="1">
            <a:off x="852199" y="1785928"/>
            <a:ext cx="10487601" cy="1276235"/>
          </a:xfrm>
          <a:prstGeom prst="rect">
            <a:avLst/>
          </a:prstGeom>
        </p:spPr>
      </p:pic>
      <p:pic>
        <p:nvPicPr>
          <p:cNvPr id="43" name="圖形 42">
            <a:extLst>
              <a:ext uri="{FF2B5EF4-FFF2-40B4-BE49-F238E27FC236}">
                <a16:creationId xmlns:a16="http://schemas.microsoft.com/office/drawing/2014/main" id="{E955D9B2-AD81-4B85-8CD9-B0419ECFC4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5654" y="3499444"/>
            <a:ext cx="11616267" cy="3367781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300E5675-87C6-4085-81E6-7F51EC5B88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266" y="628572"/>
            <a:ext cx="6290467" cy="622942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2D02F57-67FA-468B-B7B4-D247FEC40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38" y="322364"/>
            <a:ext cx="8596668" cy="1320800"/>
          </a:xfrm>
        </p:spPr>
        <p:txBody>
          <a:bodyPr>
            <a:normAutofit/>
          </a:bodyPr>
          <a:lstStyle/>
          <a:p>
            <a:r>
              <a:rPr lang="zh-TW" sz="4300">
                <a:latin typeface="+mj-ea"/>
                <a:cs typeface="+mj-lt"/>
              </a:rPr>
              <a:t>家庭雲</a:t>
            </a:r>
            <a:r>
              <a:rPr lang="zh-TW" altLang="en-US" sz="4300">
                <a:latin typeface="+mj-ea"/>
                <a:cs typeface="Arial" panose="020B0604020202020204" pitchFamily="34" charset="0"/>
              </a:rPr>
              <a:t> </a:t>
            </a:r>
            <a:r>
              <a:rPr lang="en-US" altLang="zh-TW" sz="4300"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2.0</a:t>
            </a:r>
            <a:r>
              <a:rPr lang="zh-TW" altLang="en-US" sz="4300"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 </a:t>
            </a:r>
            <a:r>
              <a:rPr lang="en-US" altLang="zh-TW" sz="4300" err="1">
                <a:latin typeface="+mj-ea"/>
                <a:cs typeface="Arial"/>
              </a:rPr>
              <a:t>核心價值</a:t>
            </a:r>
            <a:endParaRPr lang="zh-TW" sz="4300">
              <a:latin typeface="+mj-ea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A98F31D-768A-41BE-A72C-A55A14785C5B}"/>
              </a:ext>
            </a:extLst>
          </p:cNvPr>
          <p:cNvSpPr txBox="1"/>
          <p:nvPr/>
        </p:nvSpPr>
        <p:spPr>
          <a:xfrm>
            <a:off x="3838930" y="3604250"/>
            <a:ext cx="166000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7800" indent="-177800">
              <a:buSzPct val="80000"/>
              <a:buFont typeface="Arial"/>
              <a:buChar char="•"/>
            </a:pPr>
            <a:r>
              <a:rPr lang="zh-TW" altLang="en-US">
                <a:latin typeface="+mj-ea"/>
                <a:ea typeface="+mj-ea"/>
              </a:rPr>
              <a:t>基於</a:t>
            </a:r>
            <a:r>
              <a:rPr lang="zh-TW" altLang="en-US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QTS 4.5.2</a:t>
            </a:r>
            <a:r>
              <a:rPr lang="zh-TW" altLang="en-US">
                <a:latin typeface="+mj-ea"/>
                <a:ea typeface="+mj-ea"/>
              </a:rPr>
              <a:t>開發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378C732-1617-4DF4-B486-F5C6FCB04F7E}"/>
              </a:ext>
            </a:extLst>
          </p:cNvPr>
          <p:cNvSpPr txBox="1"/>
          <p:nvPr/>
        </p:nvSpPr>
        <p:spPr>
          <a:xfrm>
            <a:off x="6411721" y="4951357"/>
            <a:ext cx="2743200" cy="1546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7800" indent="-177800">
              <a:lnSpc>
                <a:spcPts val="2300"/>
              </a:lnSpc>
              <a:buSzPct val="80000"/>
              <a:buFont typeface="Arial"/>
              <a:buChar char="•"/>
            </a:pPr>
            <a:r>
              <a:rPr lang="zh-TW">
                <a:latin typeface="+mj-ea"/>
                <a:ea typeface="+mj-ea"/>
              </a:rPr>
              <a:t>多媒體</a:t>
            </a:r>
            <a:endParaRPr lang="zh-TW" altLang="en-US">
              <a:latin typeface="+mj-ea"/>
              <a:ea typeface="+mj-ea"/>
            </a:endParaRPr>
          </a:p>
          <a:p>
            <a:pPr marL="177800" indent="-177800">
              <a:lnSpc>
                <a:spcPts val="2300"/>
              </a:lnSpc>
              <a:buSzPct val="80000"/>
              <a:buFont typeface="Arial"/>
              <a:buChar char="•"/>
            </a:pPr>
            <a:r>
              <a:rPr lang="zh-TW" altLang="en-US">
                <a:latin typeface="+mj-ea"/>
                <a:ea typeface="+mj-ea"/>
              </a:rPr>
              <a:t>檔案應用</a:t>
            </a:r>
          </a:p>
          <a:p>
            <a:pPr marL="177800" indent="-177800">
              <a:lnSpc>
                <a:spcPts val="2300"/>
              </a:lnSpc>
              <a:buSzPct val="80000"/>
              <a:buFont typeface="Arial"/>
              <a:buChar char="•"/>
            </a:pPr>
            <a:r>
              <a:rPr lang="zh-TW" altLang="en-US">
                <a:latin typeface="+mj-ea"/>
                <a:ea typeface="+mj-ea"/>
              </a:rPr>
              <a:t>監控</a:t>
            </a:r>
          </a:p>
          <a:p>
            <a:pPr marL="177800" indent="-177800">
              <a:lnSpc>
                <a:spcPts val="2300"/>
              </a:lnSpc>
              <a:buSzPct val="80000"/>
              <a:buFont typeface="Arial"/>
              <a:buChar char="•"/>
            </a:pPr>
            <a:r>
              <a:rPr lang="zh-TW" altLang="en-US">
                <a:latin typeface="+mj-ea"/>
                <a:ea typeface="+mj-ea"/>
              </a:rPr>
              <a:t>網路應用</a:t>
            </a:r>
          </a:p>
          <a:p>
            <a:pPr>
              <a:lnSpc>
                <a:spcPts val="2300"/>
              </a:lnSpc>
              <a:buSzPct val="80000"/>
            </a:pPr>
            <a:endParaRPr lang="zh-TW" altLang="en-US">
              <a:latin typeface="+mj-ea"/>
              <a:ea typeface="+mj-ea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5454C7F7-02BD-496F-AFFC-96F6E77C053F}"/>
              </a:ext>
            </a:extLst>
          </p:cNvPr>
          <p:cNvSpPr txBox="1"/>
          <p:nvPr/>
        </p:nvSpPr>
        <p:spPr>
          <a:xfrm>
            <a:off x="5418838" y="3592300"/>
            <a:ext cx="1522964" cy="8751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3200"/>
              </a:lnSpc>
            </a:pPr>
            <a:r>
              <a:rPr lang="zh-TW" altLang="en-US" sz="28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QTS</a:t>
            </a:r>
            <a:br>
              <a:rPr lang="zh-TW" altLang="en-US" sz="28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</a:br>
            <a:r>
              <a:rPr lang="zh-TW" altLang="en-US" sz="2200" b="1">
                <a:ea typeface="微軟正黑體"/>
              </a:rPr>
              <a:t>家庭雲</a:t>
            </a:r>
            <a:r>
              <a:rPr lang="zh-TW" altLang="en-US" sz="22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2.0</a:t>
            </a:r>
            <a:endParaRPr lang="zh-TW" altLang="en-US" sz="2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1A6D4A88-DD3B-4950-B90F-47BA1AE4C7ED}"/>
              </a:ext>
            </a:extLst>
          </p:cNvPr>
          <p:cNvSpPr txBox="1"/>
          <p:nvPr/>
        </p:nvSpPr>
        <p:spPr>
          <a:xfrm>
            <a:off x="3805229" y="2573240"/>
            <a:ext cx="1719106" cy="10186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ts val="3800"/>
              </a:lnSpc>
            </a:pPr>
            <a:r>
              <a:rPr lang="zh-TW" altLang="en-US" sz="2500" b="1">
                <a:latin typeface="+mj-ea"/>
                <a:ea typeface="+mj-ea"/>
              </a:rPr>
              <a:t>成熟的</a:t>
            </a:r>
            <a:r>
              <a:rPr lang="zh-TW" altLang="en-US" sz="2500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QTS</a:t>
            </a:r>
            <a:r>
              <a:rPr lang="zh-TW" altLang="en-US" sz="2500" b="1">
                <a:latin typeface="+mj-ea"/>
                <a:ea typeface="+mj-ea"/>
              </a:rPr>
              <a:t>技術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DE2E709D-EF0D-471A-A90E-6387FB95CED7}"/>
              </a:ext>
            </a:extLst>
          </p:cNvPr>
          <p:cNvSpPr txBox="1"/>
          <p:nvPr/>
        </p:nvSpPr>
        <p:spPr>
          <a:xfrm>
            <a:off x="6061855" y="1739955"/>
            <a:ext cx="1902291" cy="10187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ts val="3800"/>
              </a:lnSpc>
            </a:pPr>
            <a:r>
              <a:rPr lang="zh-TW" altLang="en-US" sz="2500" b="1">
                <a:latin typeface="+mj-ea"/>
                <a:ea typeface="+mj-ea"/>
              </a:rPr>
              <a:t>針對家用</a:t>
            </a:r>
            <a:endParaRPr lang="en-US" altLang="zh-TW" sz="2500" b="1">
              <a:latin typeface="+mj-ea"/>
              <a:ea typeface="+mj-ea"/>
            </a:endParaRPr>
          </a:p>
          <a:p>
            <a:pPr algn="l">
              <a:lnSpc>
                <a:spcPts val="3800"/>
              </a:lnSpc>
            </a:pPr>
            <a:r>
              <a:rPr lang="zh-TW" altLang="en-US" sz="2500" b="1">
                <a:latin typeface="+mj-ea"/>
                <a:ea typeface="+mj-ea"/>
              </a:rPr>
              <a:t>設計的界面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FB3C49EE-4A23-482A-A55A-E88AD5AF9235}"/>
              </a:ext>
            </a:extLst>
          </p:cNvPr>
          <p:cNvSpPr txBox="1"/>
          <p:nvPr/>
        </p:nvSpPr>
        <p:spPr>
          <a:xfrm>
            <a:off x="4829632" y="5105155"/>
            <a:ext cx="1902291" cy="10187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ts val="3800"/>
              </a:lnSpc>
            </a:pPr>
            <a:r>
              <a:rPr lang="zh-TW" altLang="en-US" sz="2500" b="1">
                <a:latin typeface="+mj-ea"/>
                <a:ea typeface="+mj-ea"/>
              </a:rPr>
              <a:t>精選家用</a:t>
            </a:r>
            <a:r>
              <a:rPr lang="en-US" altLang="zh-TW" sz="2500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APP</a:t>
            </a:r>
            <a:endParaRPr lang="zh-TW" altLang="en-US" sz="2500" b="1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7B7418C-864F-411A-8186-943916E819DF}"/>
              </a:ext>
            </a:extLst>
          </p:cNvPr>
          <p:cNvSpPr txBox="1"/>
          <p:nvPr/>
        </p:nvSpPr>
        <p:spPr>
          <a:xfrm>
            <a:off x="6650495" y="2777147"/>
            <a:ext cx="2743200" cy="15850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000"/>
              </a:spcBef>
            </a:pPr>
            <a:r>
              <a:rPr lang="en-US" altLang="ko-KR" sz="150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•  </a:t>
            </a:r>
            <a:r>
              <a:rPr lang="zh-TW">
                <a:latin typeface="+mj-ea"/>
                <a:ea typeface="+mj-ea"/>
              </a:rPr>
              <a:t>協助開啟帳號</a:t>
            </a:r>
            <a:endParaRPr lang="en-US" altLang="zh-TW">
              <a:latin typeface="+mj-ea"/>
              <a:ea typeface="+mj-ea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en-US" altLang="ko-KR" sz="150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•  </a:t>
            </a:r>
            <a:r>
              <a:rPr lang="zh-TW">
                <a:latin typeface="+mj-ea"/>
                <a:ea typeface="+mj-ea"/>
              </a:rPr>
              <a:t>說明簡潔</a:t>
            </a:r>
          </a:p>
          <a:p>
            <a:pPr>
              <a:spcBef>
                <a:spcPts val="1000"/>
              </a:spcBef>
            </a:pPr>
            <a:r>
              <a:rPr lang="en-US" altLang="ko-KR" sz="150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 •  </a:t>
            </a:r>
            <a:r>
              <a:rPr lang="zh-TW">
                <a:latin typeface="+mj-ea"/>
                <a:ea typeface="+mj-ea"/>
              </a:rPr>
              <a:t>快速導覽</a:t>
            </a:r>
            <a:endParaRPr lang="en-US" altLang="zh-TW">
              <a:latin typeface="+mj-ea"/>
              <a:ea typeface="+mj-ea"/>
              <a:cs typeface="+mn-lt"/>
            </a:endParaRPr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endParaRPr lang="zh-TW" altLang="en-US">
              <a:latin typeface="+mj-ea"/>
              <a:ea typeface="+mj-ea"/>
            </a:endParaRPr>
          </a:p>
        </p:txBody>
      </p: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ED3078C0-8D33-4660-8AE4-92A83F5A3328}"/>
              </a:ext>
            </a:extLst>
          </p:cNvPr>
          <p:cNvCxnSpPr>
            <a:cxnSpLocks/>
          </p:cNvCxnSpPr>
          <p:nvPr/>
        </p:nvCxnSpPr>
        <p:spPr>
          <a:xfrm>
            <a:off x="6173788" y="2268441"/>
            <a:ext cx="1411480" cy="0"/>
          </a:xfrm>
          <a:prstGeom prst="line">
            <a:avLst/>
          </a:prstGeom>
          <a:ln w="19050">
            <a:gradFill>
              <a:gsLst>
                <a:gs pos="0">
                  <a:schemeClr val="bg2">
                    <a:lumMod val="25000"/>
                  </a:schemeClr>
                </a:gs>
                <a:gs pos="100000">
                  <a:schemeClr val="tx1">
                    <a:lumMod val="85000"/>
                    <a:lumOff val="15000"/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C37B7F3A-A7C3-49C4-A394-E5B01FB018B2}"/>
              </a:ext>
            </a:extLst>
          </p:cNvPr>
          <p:cNvCxnSpPr>
            <a:cxnSpLocks/>
          </p:cNvCxnSpPr>
          <p:nvPr/>
        </p:nvCxnSpPr>
        <p:spPr>
          <a:xfrm>
            <a:off x="3930122" y="3106641"/>
            <a:ext cx="1411480" cy="0"/>
          </a:xfrm>
          <a:prstGeom prst="line">
            <a:avLst/>
          </a:prstGeom>
          <a:ln w="19050">
            <a:gradFill>
              <a:gsLst>
                <a:gs pos="0">
                  <a:schemeClr val="bg2">
                    <a:lumMod val="25000"/>
                  </a:schemeClr>
                </a:gs>
                <a:gs pos="100000">
                  <a:schemeClr val="tx1">
                    <a:lumMod val="85000"/>
                    <a:lumOff val="15000"/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FF55AA4A-903B-4E28-838F-A6F3D2F1F737}"/>
              </a:ext>
            </a:extLst>
          </p:cNvPr>
          <p:cNvCxnSpPr>
            <a:cxnSpLocks/>
          </p:cNvCxnSpPr>
          <p:nvPr/>
        </p:nvCxnSpPr>
        <p:spPr>
          <a:xfrm>
            <a:off x="4974840" y="5638174"/>
            <a:ext cx="1411480" cy="0"/>
          </a:xfrm>
          <a:prstGeom prst="line">
            <a:avLst/>
          </a:prstGeom>
          <a:ln w="19050">
            <a:gradFill>
              <a:gsLst>
                <a:gs pos="0">
                  <a:schemeClr val="bg2">
                    <a:lumMod val="25000"/>
                  </a:schemeClr>
                </a:gs>
                <a:gs pos="100000">
                  <a:schemeClr val="tx1">
                    <a:lumMod val="85000"/>
                    <a:lumOff val="15000"/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93197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 descr="一張含有 文字, 個人, 膝上型電腦, 室內 的圖片&#10;&#10;自動產生的描述">
            <a:extLst>
              <a:ext uri="{FF2B5EF4-FFF2-40B4-BE49-F238E27FC236}">
                <a16:creationId xmlns:a16="http://schemas.microsoft.com/office/drawing/2014/main" id="{C3614992-BD49-48FF-BD6B-8805ADDC35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6"/>
          <a:stretch/>
        </p:blipFill>
        <p:spPr>
          <a:xfrm>
            <a:off x="4889830" y="1355630"/>
            <a:ext cx="7302170" cy="5502369"/>
          </a:xfrm>
          <a:prstGeom prst="rect">
            <a:avLst/>
          </a:prstGeom>
        </p:spPr>
      </p:pic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31BB3B69-C27E-4D94-BF11-D989ED770C08}"/>
              </a:ext>
            </a:extLst>
          </p:cNvPr>
          <p:cNvSpPr/>
          <p:nvPr/>
        </p:nvSpPr>
        <p:spPr>
          <a:xfrm>
            <a:off x="3401429" y="1611868"/>
            <a:ext cx="3525149" cy="3782297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B5904908-BF75-44FA-A317-37E35FF3F670}"/>
              </a:ext>
            </a:extLst>
          </p:cNvPr>
          <p:cNvSpPr/>
          <p:nvPr/>
        </p:nvSpPr>
        <p:spPr>
          <a:xfrm>
            <a:off x="3203920" y="4449309"/>
            <a:ext cx="3834407" cy="2710068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7" name="圖形 46">
            <a:extLst>
              <a:ext uri="{FF2B5EF4-FFF2-40B4-BE49-F238E27FC236}">
                <a16:creationId xmlns:a16="http://schemas.microsoft.com/office/drawing/2014/main" id="{F58A58FB-3D96-4C2A-9055-F199967C55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67070" y="4928663"/>
            <a:ext cx="2862384" cy="1613840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61434" y="297305"/>
            <a:ext cx="10841566" cy="1320800"/>
          </a:xfrm>
        </p:spPr>
        <p:txBody>
          <a:bodyPr>
            <a:normAutofit/>
          </a:bodyPr>
          <a:lstStyle/>
          <a:p>
            <a:r>
              <a:rPr lang="en-US" altLang="zh-TW"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QMiroPlus-201W</a:t>
            </a:r>
            <a:r>
              <a:rPr lang="zh-TW" altLang="en-US" sz="4300">
                <a:solidFill>
                  <a:schemeClr val="tx1"/>
                </a:solidFill>
              </a:rPr>
              <a:t> 家庭雲</a:t>
            </a:r>
            <a:r>
              <a:rPr lang="en-US" altLang="zh-TW" sz="4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</a:t>
            </a:r>
            <a:endParaRPr lang="zh-TW" altLang="en-US" sz="43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469ABDCB-6156-49BD-93E7-D6B8A1421B7F}"/>
              </a:ext>
            </a:extLst>
          </p:cNvPr>
          <p:cNvSpPr/>
          <p:nvPr/>
        </p:nvSpPr>
        <p:spPr>
          <a:xfrm>
            <a:off x="351126" y="4451685"/>
            <a:ext cx="3398016" cy="2710068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C7111FFE-18DE-4F65-9A7C-B04F5950A09D}"/>
              </a:ext>
            </a:extLst>
          </p:cNvPr>
          <p:cNvSpPr/>
          <p:nvPr/>
        </p:nvSpPr>
        <p:spPr>
          <a:xfrm>
            <a:off x="49846" y="1242036"/>
            <a:ext cx="4031087" cy="4140249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05E22C4F-E656-42A1-9B32-2200DC8D24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94" b="448"/>
          <a:stretch/>
        </p:blipFill>
        <p:spPr>
          <a:xfrm>
            <a:off x="445087" y="1752599"/>
            <a:ext cx="2862384" cy="2952751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88FC862C-B129-41F9-9F79-E1C04888D6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5085" y="4928663"/>
            <a:ext cx="2862384" cy="1613840"/>
          </a:xfrm>
          <a:prstGeom prst="rect">
            <a:avLst/>
          </a:prstGeom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B0FCFDB7-DF18-47A7-ADE2-A2CA7E9C9963}"/>
              </a:ext>
            </a:extLst>
          </p:cNvPr>
          <p:cNvSpPr txBox="1"/>
          <p:nvPr/>
        </p:nvSpPr>
        <p:spPr>
          <a:xfrm>
            <a:off x="461434" y="1859052"/>
            <a:ext cx="28460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kumimoji="1" lang="zh-TW" altLang="en-US" sz="2800">
                <a:solidFill>
                  <a:schemeClr val="tx1"/>
                </a:solidFill>
              </a:rPr>
              <a:t>多媒體應用</a:t>
            </a:r>
            <a:endParaRPr kumimoji="1" lang="en-US" altLang="zh-TW" sz="2800">
              <a:solidFill>
                <a:schemeClr val="tx1"/>
              </a:solidFill>
            </a:endParaRPr>
          </a:p>
        </p:txBody>
      </p:sp>
      <p:cxnSp>
        <p:nvCxnSpPr>
          <p:cNvPr id="26" name="Google Shape;1404;gc428d55399_0_5">
            <a:extLst>
              <a:ext uri="{FF2B5EF4-FFF2-40B4-BE49-F238E27FC236}">
                <a16:creationId xmlns:a16="http://schemas.microsoft.com/office/drawing/2014/main" id="{6019BADD-6488-41CC-84BE-EE2B464719C9}"/>
              </a:ext>
            </a:extLst>
          </p:cNvPr>
          <p:cNvCxnSpPr>
            <a:cxnSpLocks/>
          </p:cNvCxnSpPr>
          <p:nvPr/>
        </p:nvCxnSpPr>
        <p:spPr>
          <a:xfrm>
            <a:off x="963428" y="2388246"/>
            <a:ext cx="1835617" cy="0"/>
          </a:xfrm>
          <a:prstGeom prst="straightConnector1">
            <a:avLst/>
          </a:prstGeom>
          <a:noFill/>
          <a:ln w="12700" cap="flat" cmpd="sng">
            <a:gradFill>
              <a:gsLst>
                <a:gs pos="0">
                  <a:srgbClr val="016B91"/>
                </a:gs>
                <a:gs pos="100000">
                  <a:srgbClr val="04016F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21E61109-D1DF-4BA6-9163-A4D8CBC3381C}"/>
              </a:ext>
            </a:extLst>
          </p:cNvPr>
          <p:cNvSpPr txBox="1"/>
          <p:nvPr/>
        </p:nvSpPr>
        <p:spPr>
          <a:xfrm>
            <a:off x="461434" y="5014783"/>
            <a:ext cx="28460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kumimoji="1" lang="zh-TW" altLang="en-US" sz="2800">
                <a:solidFill>
                  <a:schemeClr val="tx1"/>
                </a:solidFill>
              </a:rPr>
              <a:t>監控</a:t>
            </a:r>
            <a:endParaRPr kumimoji="1" lang="en-US" altLang="zh-TW" sz="2800">
              <a:solidFill>
                <a:schemeClr val="tx1"/>
              </a:solidFill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2DB11BC8-D378-4BBD-98C9-35C530640CD1}"/>
              </a:ext>
            </a:extLst>
          </p:cNvPr>
          <p:cNvSpPr txBox="1"/>
          <p:nvPr/>
        </p:nvSpPr>
        <p:spPr>
          <a:xfrm>
            <a:off x="1448564" y="3318351"/>
            <a:ext cx="1277202" cy="369332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zh-TW" err="1">
                <a:latin typeface="Arial"/>
                <a:ea typeface="微軟正黑體"/>
                <a:cs typeface="Arial"/>
              </a:rPr>
              <a:t>QuMagie</a:t>
            </a:r>
            <a:endParaRPr lang="zh-TW" altLang="en-US">
              <a:latin typeface="Arial"/>
              <a:ea typeface="微軟正黑體"/>
              <a:cs typeface="Arial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FD22464-602F-4548-ACCD-B27461A20A5A}"/>
              </a:ext>
            </a:extLst>
          </p:cNvPr>
          <p:cNvSpPr txBox="1"/>
          <p:nvPr/>
        </p:nvSpPr>
        <p:spPr>
          <a:xfrm>
            <a:off x="1463243" y="4110000"/>
            <a:ext cx="1725768" cy="3231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1800"/>
              </a:lnSpc>
            </a:pPr>
            <a:r>
              <a:rPr kumimoji="1" lang="en-US" altLang="zh-TW">
                <a:latin typeface="Arial"/>
                <a:ea typeface="微軟正黑體"/>
                <a:cs typeface="Arial"/>
              </a:rPr>
              <a:t>Music Station</a:t>
            </a:r>
            <a:endParaRPr lang="zh-TW" altLang="en-US">
              <a:latin typeface="Arial"/>
              <a:ea typeface="微軟正黑體"/>
              <a:cs typeface="Arial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A9C3915-E9FF-4140-B23D-B0039530D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3791" y="3947601"/>
            <a:ext cx="582476" cy="593896"/>
          </a:xfrm>
          <a:prstGeom prst="rect">
            <a:avLst/>
          </a:prstGeom>
          <a:noFill/>
          <a:effectLst>
            <a:outerShdw blurRad="177800" dist="152400" dir="4500000" algn="t" rotWithShape="0">
              <a:prstClr val="black">
                <a:alpha val="18000"/>
              </a:prstClr>
            </a:outerShdw>
          </a:effectLst>
        </p:spPr>
      </p:pic>
      <p:pic>
        <p:nvPicPr>
          <p:cNvPr id="7" name="圖片 6" descr="一張含有 畫畫, 標誌 的圖片&#10;&#10;自動產生的描述">
            <a:extLst>
              <a:ext uri="{FF2B5EF4-FFF2-40B4-BE49-F238E27FC236}">
                <a16:creationId xmlns:a16="http://schemas.microsoft.com/office/drawing/2014/main" id="{FD133D88-8511-422B-86B4-77A72D74D3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02" y="2554901"/>
            <a:ext cx="579565" cy="590928"/>
          </a:xfrm>
          <a:prstGeom prst="rect">
            <a:avLst/>
          </a:prstGeom>
          <a:effectLst>
            <a:outerShdw blurRad="177800" dist="152400" dir="4500000" algn="t" rotWithShape="0">
              <a:prstClr val="black">
                <a:alpha val="18000"/>
              </a:prstClr>
            </a:outerShdw>
          </a:effec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C13414FB-F6F0-474D-A318-00623BC57BE8}"/>
              </a:ext>
            </a:extLst>
          </p:cNvPr>
          <p:cNvSpPr txBox="1"/>
          <p:nvPr/>
        </p:nvSpPr>
        <p:spPr>
          <a:xfrm>
            <a:off x="1448564" y="2683649"/>
            <a:ext cx="172576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zh-TW">
                <a:latin typeface="Arial"/>
                <a:ea typeface="微軟正黑體"/>
                <a:cs typeface="Arial"/>
              </a:rPr>
              <a:t>Video Station</a:t>
            </a:r>
            <a:endParaRPr lang="zh-TW" altLang="en-US">
              <a:latin typeface="Arial"/>
              <a:ea typeface="微軟正黑體"/>
              <a:cs typeface="Arial"/>
            </a:endParaRP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14ABCE78-79C6-4FEF-873D-9E5E2B8096CF}"/>
              </a:ext>
            </a:extLst>
          </p:cNvPr>
          <p:cNvSpPr txBox="1"/>
          <p:nvPr/>
        </p:nvSpPr>
        <p:spPr>
          <a:xfrm>
            <a:off x="1445571" y="5805424"/>
            <a:ext cx="158297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zh-TW">
                <a:latin typeface="Arial"/>
                <a:ea typeface="微軟正黑體"/>
                <a:cs typeface="Arial"/>
              </a:rPr>
              <a:t>QVR Elite</a:t>
            </a:r>
            <a:endParaRPr lang="zh-TW" altLang="en-US">
              <a:latin typeface="Arial"/>
              <a:ea typeface="微軟正黑體"/>
              <a:cs typeface="Arial"/>
            </a:endParaRPr>
          </a:p>
        </p:txBody>
      </p:sp>
      <p:pic>
        <p:nvPicPr>
          <p:cNvPr id="51" name="圖片 50" descr="一張含有 文字, 時鐘 的圖片&#10;&#10;自動產生的描述">
            <a:extLst>
              <a:ext uri="{FF2B5EF4-FFF2-40B4-BE49-F238E27FC236}">
                <a16:creationId xmlns:a16="http://schemas.microsoft.com/office/drawing/2014/main" id="{91378C77-30EE-4B3B-A1BE-D5C7C341A1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914" y="5731370"/>
            <a:ext cx="587333" cy="590928"/>
          </a:xfrm>
          <a:prstGeom prst="rect">
            <a:avLst/>
          </a:prstGeom>
          <a:effectLst>
            <a:outerShdw blurRad="609600" dist="139700" dir="3120000" sx="111000" sy="111000" algn="ctr" rotWithShape="0">
              <a:srgbClr val="000000">
                <a:alpha val="19000"/>
              </a:srgbClr>
            </a:outerShdw>
          </a:effectLst>
        </p:spPr>
      </p:pic>
      <p:sp>
        <p:nvSpPr>
          <p:cNvPr id="34" name="文字方塊 33">
            <a:extLst>
              <a:ext uri="{FF2B5EF4-FFF2-40B4-BE49-F238E27FC236}">
                <a16:creationId xmlns:a16="http://schemas.microsoft.com/office/drawing/2014/main" id="{0C8BAA9E-3897-4A7B-A064-1AE3FBD25C95}"/>
              </a:ext>
            </a:extLst>
          </p:cNvPr>
          <p:cNvSpPr txBox="1"/>
          <p:nvPr/>
        </p:nvSpPr>
        <p:spPr>
          <a:xfrm>
            <a:off x="3467069" y="5014884"/>
            <a:ext cx="28623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kumimoji="1" lang="zh-TW" altLang="en-US" sz="2800">
                <a:solidFill>
                  <a:schemeClr val="tx1"/>
                </a:solidFill>
              </a:rPr>
              <a:t>網路應用</a:t>
            </a:r>
            <a:endParaRPr kumimoji="1" lang="en-US" altLang="zh-TW" sz="2800">
              <a:solidFill>
                <a:schemeClr val="tx1"/>
              </a:solidFill>
            </a:endParaRP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40F599CA-61B9-4496-8181-03A635734406}"/>
              </a:ext>
            </a:extLst>
          </p:cNvPr>
          <p:cNvSpPr txBox="1"/>
          <p:nvPr/>
        </p:nvSpPr>
        <p:spPr>
          <a:xfrm>
            <a:off x="4444057" y="5848659"/>
            <a:ext cx="158297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zh-TW" err="1">
                <a:latin typeface="Arial"/>
                <a:ea typeface="微軟正黑體"/>
                <a:cs typeface="Arial"/>
              </a:rPr>
              <a:t>QuRouter</a:t>
            </a:r>
            <a:endParaRPr lang="zh-TW" altLang="en-US">
              <a:latin typeface="Arial"/>
              <a:ea typeface="微軟正黑體"/>
              <a:cs typeface="Arial"/>
            </a:endParaRPr>
          </a:p>
        </p:txBody>
      </p:sp>
      <p:pic>
        <p:nvPicPr>
          <p:cNvPr id="55" name="圖片 54">
            <a:extLst>
              <a:ext uri="{FF2B5EF4-FFF2-40B4-BE49-F238E27FC236}">
                <a16:creationId xmlns:a16="http://schemas.microsoft.com/office/drawing/2014/main" id="{19C950C1-333B-46BA-9114-C3490886F5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062" y="5735856"/>
            <a:ext cx="586156" cy="591055"/>
          </a:xfrm>
          <a:prstGeom prst="rect">
            <a:avLst/>
          </a:prstGeom>
          <a:effectLst>
            <a:outerShdw blurRad="609600" dist="139700" dir="3120000" sx="111000" sy="111000" algn="ctr" rotWithShape="0">
              <a:srgbClr val="000000">
                <a:alpha val="19000"/>
              </a:srgb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513F2A8-DD05-4990-AD81-F8C7D284F9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0997" y="3240698"/>
            <a:ext cx="575270" cy="586548"/>
          </a:xfrm>
          <a:prstGeom prst="rect">
            <a:avLst/>
          </a:prstGeom>
          <a:effectLst>
            <a:outerShdw blurRad="177800" dist="152400" dir="4500000" algn="t" rotWithShape="0">
              <a:prstClr val="black">
                <a:alpha val="18000"/>
              </a:prstClr>
            </a:outerShdw>
          </a:effectLst>
        </p:spPr>
      </p:pic>
      <p:cxnSp>
        <p:nvCxnSpPr>
          <p:cNvPr id="48" name="Google Shape;1404;gc428d55399_0_5">
            <a:extLst>
              <a:ext uri="{FF2B5EF4-FFF2-40B4-BE49-F238E27FC236}">
                <a16:creationId xmlns:a16="http://schemas.microsoft.com/office/drawing/2014/main" id="{C8BA64D8-3851-409F-8B9B-F0B281DC88A8}"/>
              </a:ext>
            </a:extLst>
          </p:cNvPr>
          <p:cNvCxnSpPr>
            <a:cxnSpLocks/>
          </p:cNvCxnSpPr>
          <p:nvPr/>
        </p:nvCxnSpPr>
        <p:spPr>
          <a:xfrm>
            <a:off x="963428" y="5538003"/>
            <a:ext cx="1835617" cy="0"/>
          </a:xfrm>
          <a:prstGeom prst="straightConnector1">
            <a:avLst/>
          </a:prstGeom>
          <a:noFill/>
          <a:ln w="12700" cap="flat" cmpd="sng">
            <a:gradFill>
              <a:gsLst>
                <a:gs pos="0">
                  <a:srgbClr val="016B91"/>
                </a:gs>
                <a:gs pos="100000">
                  <a:srgbClr val="04016F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0" name="Google Shape;1404;gc428d55399_0_5">
            <a:extLst>
              <a:ext uri="{FF2B5EF4-FFF2-40B4-BE49-F238E27FC236}">
                <a16:creationId xmlns:a16="http://schemas.microsoft.com/office/drawing/2014/main" id="{BA950A98-D741-42D1-A1DE-13CAC915231E}"/>
              </a:ext>
            </a:extLst>
          </p:cNvPr>
          <p:cNvCxnSpPr>
            <a:cxnSpLocks/>
          </p:cNvCxnSpPr>
          <p:nvPr/>
        </p:nvCxnSpPr>
        <p:spPr>
          <a:xfrm>
            <a:off x="3980453" y="5540792"/>
            <a:ext cx="1835617" cy="0"/>
          </a:xfrm>
          <a:prstGeom prst="straightConnector1">
            <a:avLst/>
          </a:prstGeom>
          <a:noFill/>
          <a:ln w="12700" cap="flat" cmpd="sng">
            <a:gradFill>
              <a:gsLst>
                <a:gs pos="0">
                  <a:srgbClr val="016B91"/>
                </a:gs>
                <a:gs pos="100000">
                  <a:srgbClr val="04016F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5" name="圖形 44">
            <a:extLst>
              <a:ext uri="{FF2B5EF4-FFF2-40B4-BE49-F238E27FC236}">
                <a16:creationId xmlns:a16="http://schemas.microsoft.com/office/drawing/2014/main" id="{680462D3-15F7-42B5-9EA3-F61020666F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94" b="448"/>
          <a:stretch/>
        </p:blipFill>
        <p:spPr>
          <a:xfrm>
            <a:off x="3467070" y="1752599"/>
            <a:ext cx="2862384" cy="2952751"/>
          </a:xfrm>
          <a:prstGeom prst="rect">
            <a:avLst/>
          </a:prstGeom>
        </p:spPr>
      </p:pic>
      <p:sp>
        <p:nvSpPr>
          <p:cNvPr id="31" name="文字方塊 30">
            <a:extLst>
              <a:ext uri="{FF2B5EF4-FFF2-40B4-BE49-F238E27FC236}">
                <a16:creationId xmlns:a16="http://schemas.microsoft.com/office/drawing/2014/main" id="{0191F267-5C30-4478-8879-14ACF119276B}"/>
              </a:ext>
            </a:extLst>
          </p:cNvPr>
          <p:cNvSpPr txBox="1"/>
          <p:nvPr/>
        </p:nvSpPr>
        <p:spPr>
          <a:xfrm>
            <a:off x="3467070" y="1867815"/>
            <a:ext cx="28623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kumimoji="1" lang="zh-TW" altLang="en-US" sz="2800">
                <a:solidFill>
                  <a:schemeClr val="tx1"/>
                </a:solidFill>
              </a:rPr>
              <a:t>檔案應用</a:t>
            </a:r>
            <a:endParaRPr kumimoji="1" lang="en-US" altLang="zh-TW" sz="2800">
              <a:solidFill>
                <a:schemeClr val="tx1"/>
              </a:solidFill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C5B2296-77DF-43F1-BA9D-F92DF1C98659}"/>
              </a:ext>
            </a:extLst>
          </p:cNvPr>
          <p:cNvSpPr txBox="1"/>
          <p:nvPr/>
        </p:nvSpPr>
        <p:spPr>
          <a:xfrm>
            <a:off x="4427207" y="3278117"/>
            <a:ext cx="1902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kumimoji="1" lang="en-US" altLang="zh-TW">
                <a:latin typeface="Arial" panose="020B0604020202020204" pitchFamily="34" charset="0"/>
                <a:cs typeface="Arial" panose="020B0604020202020204" pitchFamily="34" charset="0"/>
              </a:rPr>
              <a:t>Hybrid Backup Sync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0CF6CC4B-2003-4103-A07A-6E27C9E089BC}"/>
              </a:ext>
            </a:extLst>
          </p:cNvPr>
          <p:cNvSpPr txBox="1"/>
          <p:nvPr/>
        </p:nvSpPr>
        <p:spPr>
          <a:xfrm>
            <a:off x="4444057" y="4022308"/>
            <a:ext cx="2323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err="1">
                <a:latin typeface="Arial" panose="020B0604020202020204" pitchFamily="34" charset="0"/>
                <a:cs typeface="Arial" panose="020B0604020202020204" pitchFamily="34" charset="0"/>
              </a:rPr>
              <a:t>Qsync</a:t>
            </a:r>
            <a:r>
              <a:rPr kumimoji="1" lang="en-US" altLang="zh-TW">
                <a:latin typeface="Arial" panose="020B0604020202020204" pitchFamily="34" charset="0"/>
                <a:cs typeface="Arial" panose="020B0604020202020204" pitchFamily="34" charset="0"/>
              </a:rPr>
              <a:t> 5.0</a:t>
            </a:r>
            <a:endParaRPr kumimoji="1"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7A5F20B-75B8-4B34-A8A1-63D891737C58}"/>
              </a:ext>
            </a:extLst>
          </p:cNvPr>
          <p:cNvSpPr txBox="1"/>
          <p:nvPr/>
        </p:nvSpPr>
        <p:spPr>
          <a:xfrm>
            <a:off x="4444354" y="2685741"/>
            <a:ext cx="13535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kumimoji="1" lang="en-US" altLang="zh-TW">
                <a:latin typeface="Arial" panose="020B0604020202020204" pitchFamily="34" charset="0"/>
                <a:cs typeface="Arial" panose="020B0604020202020204" pitchFamily="34" charset="0"/>
              </a:rPr>
              <a:t>File Station</a:t>
            </a:r>
            <a:endParaRPr kumimoji="1"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圖片 8" descr="一張含有 向量圖形 的圖片&#10;&#10;描述是以非常高的可信度產生">
            <a:extLst>
              <a:ext uri="{FF2B5EF4-FFF2-40B4-BE49-F238E27FC236}">
                <a16:creationId xmlns:a16="http://schemas.microsoft.com/office/drawing/2014/main" id="{7C47B69A-15FC-4636-8519-1CB7AB25FB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69062" y="3247277"/>
            <a:ext cx="573760" cy="576422"/>
          </a:xfrm>
          <a:prstGeom prst="rect">
            <a:avLst/>
          </a:prstGeom>
          <a:effectLst>
            <a:outerShdw blurRad="609600" dist="139700" dir="3120000" sx="111000" sy="111000" algn="t" rotWithShape="0">
              <a:prstClr val="black">
                <a:alpha val="19000"/>
              </a:prstClr>
            </a:outerShdw>
          </a:effec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3C93365D-0DF5-41F2-8130-B8586AF222F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062" y="2553665"/>
            <a:ext cx="576025" cy="587318"/>
          </a:xfrm>
          <a:prstGeom prst="rect">
            <a:avLst/>
          </a:prstGeom>
          <a:effectLst>
            <a:outerShdw blurRad="609600" dist="139700" dir="3120000" sx="111000" sy="111000" algn="t" rotWithShape="0">
              <a:prstClr val="black">
                <a:alpha val="19000"/>
              </a:prstClr>
            </a:outerShdw>
          </a:effectLst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406B32D7-0DE9-4007-AE2B-B075E85AF9F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062" y="3949116"/>
            <a:ext cx="571493" cy="582697"/>
          </a:xfrm>
          <a:prstGeom prst="rect">
            <a:avLst/>
          </a:prstGeom>
          <a:effectLst>
            <a:outerShdw blurRad="609600" dist="139700" dir="3120000" sx="111000" sy="111000" algn="t" rotWithShape="0">
              <a:prstClr val="black">
                <a:alpha val="19000"/>
              </a:prstClr>
            </a:outerShdw>
          </a:effectLst>
        </p:spPr>
      </p:pic>
      <p:cxnSp>
        <p:nvCxnSpPr>
          <p:cNvPr id="46" name="Google Shape;1404;gc428d55399_0_5">
            <a:extLst>
              <a:ext uri="{FF2B5EF4-FFF2-40B4-BE49-F238E27FC236}">
                <a16:creationId xmlns:a16="http://schemas.microsoft.com/office/drawing/2014/main" id="{7CBAD7C7-C9A6-42F6-AFDD-F5DCEC297D95}"/>
              </a:ext>
            </a:extLst>
          </p:cNvPr>
          <p:cNvCxnSpPr>
            <a:cxnSpLocks/>
          </p:cNvCxnSpPr>
          <p:nvPr/>
        </p:nvCxnSpPr>
        <p:spPr>
          <a:xfrm>
            <a:off x="3980453" y="2391035"/>
            <a:ext cx="1835617" cy="0"/>
          </a:xfrm>
          <a:prstGeom prst="straightConnector1">
            <a:avLst/>
          </a:prstGeom>
          <a:noFill/>
          <a:ln w="12700" cap="flat" cmpd="sng">
            <a:gradFill>
              <a:gsLst>
                <a:gs pos="0">
                  <a:srgbClr val="016B91"/>
                </a:gs>
                <a:gs pos="100000">
                  <a:srgbClr val="04016F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5640354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圓角 16">
            <a:extLst>
              <a:ext uri="{FF2B5EF4-FFF2-40B4-BE49-F238E27FC236}">
                <a16:creationId xmlns:a16="http://schemas.microsoft.com/office/drawing/2014/main" id="{8C99A7D4-020D-448A-91B7-4BE0D75AA573}"/>
              </a:ext>
            </a:extLst>
          </p:cNvPr>
          <p:cNvSpPr/>
          <p:nvPr/>
        </p:nvSpPr>
        <p:spPr>
          <a:xfrm>
            <a:off x="7420006" y="2209985"/>
            <a:ext cx="1326682" cy="1343232"/>
          </a:xfrm>
          <a:prstGeom prst="roundRect">
            <a:avLst>
              <a:gd name="adj" fmla="val 5180"/>
            </a:avLst>
          </a:prstGeom>
          <a:solidFill>
            <a:srgbClr val="29687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 descr="一張含有 畫畫, 標誌, 時鐘 的圖片&#10;&#10;自動產生的描述">
            <a:extLst>
              <a:ext uri="{FF2B5EF4-FFF2-40B4-BE49-F238E27FC236}">
                <a16:creationId xmlns:a16="http://schemas.microsoft.com/office/drawing/2014/main" id="{70D3C28A-5D6B-4BFD-9B06-DC3064E5D9B8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9845" y="2261207"/>
            <a:ext cx="1296445" cy="1312618"/>
          </a:xfrm>
          <a:prstGeom prst="rect">
            <a:avLst/>
          </a:prstGeom>
        </p:spPr>
      </p:pic>
      <p:sp>
        <p:nvSpPr>
          <p:cNvPr id="7" name="矩形: 圓角 17">
            <a:extLst>
              <a:ext uri="{FF2B5EF4-FFF2-40B4-BE49-F238E27FC236}">
                <a16:creationId xmlns:a16="http://schemas.microsoft.com/office/drawing/2014/main" id="{1615B98E-70B6-4050-B8B9-49EF09416657}"/>
              </a:ext>
            </a:extLst>
          </p:cNvPr>
          <p:cNvSpPr/>
          <p:nvPr/>
        </p:nvSpPr>
        <p:spPr>
          <a:xfrm>
            <a:off x="9561104" y="2209985"/>
            <a:ext cx="1326682" cy="1343232"/>
          </a:xfrm>
          <a:prstGeom prst="roundRect">
            <a:avLst>
              <a:gd name="adj" fmla="val 5180"/>
            </a:avLst>
          </a:prstGeom>
          <a:solidFill>
            <a:srgbClr val="29687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 descr="一張含有 物件, 時鐘, 標誌, 男人 的圖片&#10;&#10;自動產生的描述">
            <a:extLst>
              <a:ext uri="{FF2B5EF4-FFF2-40B4-BE49-F238E27FC236}">
                <a16:creationId xmlns:a16="http://schemas.microsoft.com/office/drawing/2014/main" id="{DBC822AB-6815-4100-AA40-F3058DC25FDF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76223" y="2248253"/>
            <a:ext cx="1296445" cy="1312618"/>
          </a:xfrm>
          <a:prstGeom prst="rect">
            <a:avLst/>
          </a:prstGeom>
        </p:spPr>
      </p:pic>
      <p:sp>
        <p:nvSpPr>
          <p:cNvPr id="9" name="矩形: 圓角 19">
            <a:extLst>
              <a:ext uri="{FF2B5EF4-FFF2-40B4-BE49-F238E27FC236}">
                <a16:creationId xmlns:a16="http://schemas.microsoft.com/office/drawing/2014/main" id="{4622A034-119B-4060-972C-3801AF824A6F}"/>
              </a:ext>
            </a:extLst>
          </p:cNvPr>
          <p:cNvSpPr/>
          <p:nvPr/>
        </p:nvSpPr>
        <p:spPr>
          <a:xfrm>
            <a:off x="7427189" y="4361785"/>
            <a:ext cx="1326682" cy="1343232"/>
          </a:xfrm>
          <a:prstGeom prst="roundRect">
            <a:avLst>
              <a:gd name="adj" fmla="val 5180"/>
            </a:avLst>
          </a:prstGeom>
          <a:solidFill>
            <a:srgbClr val="29687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: 圓角 21">
            <a:extLst>
              <a:ext uri="{FF2B5EF4-FFF2-40B4-BE49-F238E27FC236}">
                <a16:creationId xmlns:a16="http://schemas.microsoft.com/office/drawing/2014/main" id="{6035BAAD-36EB-4614-B2F8-04BB4AF46C1E}"/>
              </a:ext>
            </a:extLst>
          </p:cNvPr>
          <p:cNvSpPr/>
          <p:nvPr/>
        </p:nvSpPr>
        <p:spPr>
          <a:xfrm>
            <a:off x="9561104" y="4377474"/>
            <a:ext cx="1326682" cy="1343232"/>
          </a:xfrm>
          <a:prstGeom prst="roundRect">
            <a:avLst>
              <a:gd name="adj" fmla="val 9009"/>
            </a:avLst>
          </a:prstGeom>
          <a:solidFill>
            <a:srgbClr val="29687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 descr="一張含有 物件, 時鐘, 畫畫 的圖片&#10;&#10;自動產生的描述">
            <a:extLst>
              <a:ext uri="{FF2B5EF4-FFF2-40B4-BE49-F238E27FC236}">
                <a16:creationId xmlns:a16="http://schemas.microsoft.com/office/drawing/2014/main" id="{3DA23264-3C42-4F3B-B1B2-052E820F00CC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9845" y="4352959"/>
            <a:ext cx="1296445" cy="1312618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113FD7BD-373E-4872-A47A-D52585BE459B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01779" y="4397753"/>
            <a:ext cx="1296445" cy="1312618"/>
          </a:xfrm>
          <a:prstGeom prst="rect">
            <a:avLst/>
          </a:prstGeom>
        </p:spPr>
      </p:pic>
      <p:sp>
        <p:nvSpPr>
          <p:cNvPr id="13" name="Shape 452">
            <a:extLst>
              <a:ext uri="{FF2B5EF4-FFF2-40B4-BE49-F238E27FC236}">
                <a16:creationId xmlns:a16="http://schemas.microsoft.com/office/drawing/2014/main" id="{8E888BF7-2056-4294-9053-DC59D7E5706C}"/>
              </a:ext>
            </a:extLst>
          </p:cNvPr>
          <p:cNvSpPr txBox="1"/>
          <p:nvPr/>
        </p:nvSpPr>
        <p:spPr>
          <a:xfrm>
            <a:off x="7214204" y="3553182"/>
            <a:ext cx="1719583" cy="8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備份來自各個裝置的檔案</a:t>
            </a:r>
          </a:p>
        </p:txBody>
      </p:sp>
      <p:sp>
        <p:nvSpPr>
          <p:cNvPr id="14" name="Shape 452">
            <a:extLst>
              <a:ext uri="{FF2B5EF4-FFF2-40B4-BE49-F238E27FC236}">
                <a16:creationId xmlns:a16="http://schemas.microsoft.com/office/drawing/2014/main" id="{7AE87DFA-8F4B-4C6D-96AE-335324AB2AA3}"/>
              </a:ext>
            </a:extLst>
          </p:cNvPr>
          <p:cNvSpPr txBox="1"/>
          <p:nvPr/>
        </p:nvSpPr>
        <p:spPr>
          <a:xfrm>
            <a:off x="9347720" y="3553182"/>
            <a:ext cx="1719583" cy="8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專屬於您的私人典藏相簿</a:t>
            </a:r>
          </a:p>
        </p:txBody>
      </p:sp>
      <p:sp>
        <p:nvSpPr>
          <p:cNvPr id="15" name="Shape 452">
            <a:extLst>
              <a:ext uri="{FF2B5EF4-FFF2-40B4-BE49-F238E27FC236}">
                <a16:creationId xmlns:a16="http://schemas.microsoft.com/office/drawing/2014/main" id="{CDFAECF7-B2B6-4277-AA24-577D6973804E}"/>
              </a:ext>
            </a:extLst>
          </p:cNvPr>
          <p:cNvSpPr txBox="1"/>
          <p:nvPr/>
        </p:nvSpPr>
        <p:spPr>
          <a:xfrm>
            <a:off x="7214204" y="5713843"/>
            <a:ext cx="1719583" cy="8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輕鬆分享您的照片</a:t>
            </a:r>
          </a:p>
        </p:txBody>
      </p:sp>
      <p:sp>
        <p:nvSpPr>
          <p:cNvPr id="16" name="Shape 452">
            <a:extLst>
              <a:ext uri="{FF2B5EF4-FFF2-40B4-BE49-F238E27FC236}">
                <a16:creationId xmlns:a16="http://schemas.microsoft.com/office/drawing/2014/main" id="{C6F8B2F2-E3CD-400F-AFC2-9551BFED5B42}"/>
              </a:ext>
            </a:extLst>
          </p:cNvPr>
          <p:cNvSpPr txBox="1"/>
          <p:nvPr/>
        </p:nvSpPr>
        <p:spPr>
          <a:xfrm>
            <a:off x="8882674" y="5713843"/>
            <a:ext cx="2683543" cy="8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支援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iOS</a:t>
            </a:r>
            <a:r>
              <a:rPr lang="en-US" altLang="zh-TW" baseline="30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®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Live Photo (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原況照片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動態播放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-135207" y="1436592"/>
            <a:ext cx="7505077" cy="3352563"/>
            <a:chOff x="4529521" y="3303037"/>
            <a:chExt cx="7505077" cy="3352563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37B7F343-2AFB-4C2E-BB28-084F92C7F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61638" y="3303037"/>
              <a:ext cx="5960113" cy="3352563"/>
            </a:xfrm>
            <a:prstGeom prst="rect">
              <a:avLst/>
            </a:prstGeom>
          </p:spPr>
        </p:pic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AF1F6E06-29C7-4E4D-AB80-B13F669D0750}"/>
                </a:ext>
              </a:extLst>
            </p:cNvPr>
            <p:cNvSpPr/>
            <p:nvPr/>
          </p:nvSpPr>
          <p:spPr>
            <a:xfrm>
              <a:off x="6538456" y="3640422"/>
              <a:ext cx="5496142" cy="4417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lnSpc>
                  <a:spcPts val="2933"/>
                </a:lnSpc>
              </a:pPr>
              <a:r>
                <a:rPr kumimoji="1" lang="zh-TW" altLang="en-US" sz="2000" b="1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資料夾瀏覽模式</a:t>
              </a: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22B9F239-7FD0-44C9-852F-68C139571581}"/>
                </a:ext>
              </a:extLst>
            </p:cNvPr>
            <p:cNvSpPr/>
            <p:nvPr/>
          </p:nvSpPr>
          <p:spPr>
            <a:xfrm>
              <a:off x="4529521" y="3663422"/>
              <a:ext cx="3824455" cy="464230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algn="ctr" fontAlgn="base">
                <a:lnSpc>
                  <a:spcPts val="2933"/>
                </a:lnSpc>
              </a:pPr>
              <a:r>
                <a:rPr kumimoji="1" lang="zh-CN" altLang="en-US" sz="2000" b="1">
                  <a:latin typeface="Arial"/>
                  <a:ea typeface="微軟正黑體"/>
                  <a:cs typeface="Arial"/>
                </a:rPr>
                <a:t>相簿瀏覽模式</a:t>
              </a:r>
              <a:endParaRPr kumimoji="1" lang="en-US" altLang="zh-CN" sz="1600">
                <a:latin typeface="Arial"/>
                <a:ea typeface="微軟正黑體"/>
                <a:cs typeface="Arial"/>
              </a:endParaRPr>
            </a:p>
          </p:txBody>
        </p:sp>
      </p:grpSp>
      <p:sp>
        <p:nvSpPr>
          <p:cNvPr id="23" name="標題 1"/>
          <p:cNvSpPr>
            <a:spLocks noGrp="1"/>
          </p:cNvSpPr>
          <p:nvPr>
            <p:ph type="title"/>
          </p:nvPr>
        </p:nvSpPr>
        <p:spPr>
          <a:xfrm>
            <a:off x="385233" y="388509"/>
            <a:ext cx="9859433" cy="1320800"/>
          </a:xfrm>
        </p:spPr>
        <p:txBody>
          <a:bodyPr>
            <a:normAutofit/>
          </a:bodyPr>
          <a:lstStyle/>
          <a:p>
            <a:r>
              <a:rPr lang="zh-TW" altLang="en-US" sz="4000">
                <a:latin typeface="微軟正黑體"/>
                <a:ea typeface="微軟正黑體"/>
              </a:rPr>
              <a:t>在</a:t>
            </a:r>
            <a:r>
              <a:rPr lang="zh-TW" altLang="en-US" sz="4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4000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QuMagie</a:t>
            </a:r>
            <a:r>
              <a:rPr lang="en-US" altLang="zh-TW" sz="4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zh-TW" altLang="en-US" sz="4000">
                <a:latin typeface="微軟正黑體"/>
                <a:ea typeface="微軟正黑體"/>
              </a:rPr>
              <a:t>中用相簿或資料夾整理照片</a:t>
            </a:r>
            <a:endParaRPr lang="zh-TW" altLang="en-US" sz="4000"/>
          </a:p>
        </p:txBody>
      </p:sp>
      <p:pic>
        <p:nvPicPr>
          <p:cNvPr id="24" name="圖片 3">
            <a:extLst>
              <a:ext uri="{FF2B5EF4-FFF2-40B4-BE49-F238E27FC236}">
                <a16:creationId xmlns:a16="http://schemas.microsoft.com/office/drawing/2014/main" id="{FF666913-62B5-4AFE-9168-9E0248AB38C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73527" y="636651"/>
            <a:ext cx="1072425" cy="1072425"/>
          </a:xfrm>
          <a:prstGeom prst="rect">
            <a:avLst/>
          </a:prstGeom>
          <a:effectLst>
            <a:outerShdw blurRad="279400" dist="190500" dir="3420000" sx="102000" sy="102000" algn="ctr" rotWithShape="0">
              <a:prstClr val="black">
                <a:alpha val="32000"/>
              </a:prstClr>
            </a:outerShdw>
          </a:effectLst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84C81649-2010-421D-9418-509042A5C00F}"/>
              </a:ext>
            </a:extLst>
          </p:cNvPr>
          <p:cNvSpPr txBox="1"/>
          <p:nvPr/>
        </p:nvSpPr>
        <p:spPr>
          <a:xfrm>
            <a:off x="2895207" y="5296245"/>
            <a:ext cx="1896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>
                <a:latin typeface="微軟正黑體" panose="020B0604030504040204" pitchFamily="34" charset="-120"/>
                <a:ea typeface="微軟正黑體" panose="020B0604030504040204" pitchFamily="34" charset="-120"/>
                <a:cs typeface="Poppins" panose="02020500000000000000" charset="0"/>
              </a:rPr>
              <a:t>AI </a:t>
            </a:r>
            <a:r>
              <a:rPr lang="zh-TW" altLang="en-US" sz="1800" b="1">
                <a:latin typeface="微軟正黑體" panose="020B0604030504040204" pitchFamily="34" charset="-120"/>
                <a:ea typeface="微軟正黑體" panose="020B0604030504040204" pitchFamily="34" charset="-120"/>
                <a:cs typeface="Poppins" panose="02020500000000000000" charset="0"/>
              </a:rPr>
              <a:t>智能引擎</a:t>
            </a:r>
          </a:p>
        </p:txBody>
      </p:sp>
      <p:sp>
        <p:nvSpPr>
          <p:cNvPr id="26" name="Google Shape;208;p22">
            <a:extLst>
              <a:ext uri="{FF2B5EF4-FFF2-40B4-BE49-F238E27FC236}">
                <a16:creationId xmlns:a16="http://schemas.microsoft.com/office/drawing/2014/main" id="{A0FB1C6B-16E7-4ACB-BF43-CCA97CC87FAC}"/>
              </a:ext>
            </a:extLst>
          </p:cNvPr>
          <p:cNvSpPr txBox="1"/>
          <p:nvPr/>
        </p:nvSpPr>
        <p:spPr>
          <a:xfrm>
            <a:off x="2888192" y="5621220"/>
            <a:ext cx="3578186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ts val="2400"/>
              </a:lnSpc>
            </a:pPr>
            <a:r>
              <a:rPr lang="en-US" altLang="zh-TW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QuMagie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Core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Poppins" panose="02020500000000000000" charset="0"/>
              </a:rPr>
              <a:t>的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AI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  <a:cs typeface="Poppins" panose="02020500000000000000" charset="0"/>
              </a:rPr>
              <a:t>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Poppins" panose="02020500000000000000" charset="0"/>
              </a:rPr>
              <a:t>智能引擎協助辨識人物、物件、與相似照片</a:t>
            </a: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  <a:cs typeface="Poppins" panose="02020500000000000000" charset="0"/>
              <a:sym typeface="Poppins Light"/>
            </a:endParaRPr>
          </a:p>
        </p:txBody>
      </p: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A7FD4A4C-6726-4FF3-8E82-6D03ECA5691A}"/>
              </a:ext>
            </a:extLst>
          </p:cNvPr>
          <p:cNvCxnSpPr>
            <a:cxnSpLocks/>
          </p:cNvCxnSpPr>
          <p:nvPr/>
        </p:nvCxnSpPr>
        <p:spPr>
          <a:xfrm flipH="1">
            <a:off x="2582073" y="3493367"/>
            <a:ext cx="1156507" cy="1894421"/>
          </a:xfrm>
          <a:prstGeom prst="line">
            <a:avLst/>
          </a:prstGeom>
          <a:ln w="12700">
            <a:solidFill>
              <a:srgbClr val="753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圖片 3" descr="一張含有 紫色 的圖片&#10;&#10;自動產生的描述">
            <a:extLst>
              <a:ext uri="{FF2B5EF4-FFF2-40B4-BE49-F238E27FC236}">
                <a16:creationId xmlns:a16="http://schemas.microsoft.com/office/drawing/2014/main" id="{2C6F5D30-8AF9-4BFA-AF90-284CBA3B34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90638" y="5176838"/>
            <a:ext cx="1514475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544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71475" y="345032"/>
            <a:ext cx="8596668" cy="1320800"/>
          </a:xfrm>
        </p:spPr>
        <p:txBody>
          <a:bodyPr>
            <a:normAutofit/>
          </a:bodyPr>
          <a:lstStyle/>
          <a:p>
            <a:r>
              <a:rPr lang="zh-TW" altLang="en-US" sz="4200">
                <a:latin typeface="微軟正黑體"/>
                <a:ea typeface="微軟正黑體"/>
              </a:rPr>
              <a:t>透過 </a:t>
            </a:r>
            <a:r>
              <a:rPr lang="zh-TW" altLang="en-US" sz="4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Qsync</a:t>
            </a:r>
            <a:r>
              <a:rPr lang="en-US" altLang="zh-CN" sz="4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5.0 </a:t>
            </a:r>
            <a:r>
              <a:rPr lang="en-US" altLang="zh-CN" sz="4200" err="1">
                <a:latin typeface="微軟正黑體"/>
                <a:ea typeface="微軟正黑體"/>
              </a:rPr>
              <a:t>自動同步備份檔案</a:t>
            </a:r>
            <a:endParaRPr lang="zh-TW" altLang="en-US" sz="420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455C37E-C448-49FD-BCE5-5FFF394FF017}"/>
              </a:ext>
            </a:extLst>
          </p:cNvPr>
          <p:cNvSpPr txBox="1"/>
          <p:nvPr/>
        </p:nvSpPr>
        <p:spPr>
          <a:xfrm>
            <a:off x="849663" y="1826348"/>
            <a:ext cx="4346811" cy="4462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300" b="1">
                <a:latin typeface="微軟正黑體"/>
                <a:ea typeface="微軟正黑體"/>
                <a:cs typeface="Arial"/>
              </a:rPr>
              <a:t>單向同步</a:t>
            </a:r>
            <a:r>
              <a:rPr lang="en-US" altLang="zh-TW" sz="2300" b="1">
                <a:latin typeface="微軟正黑體"/>
                <a:ea typeface="微軟正黑體"/>
                <a:cs typeface="Arial"/>
              </a:rPr>
              <a:t> </a:t>
            </a:r>
            <a:endParaRPr lang="en-US" altLang="zh-TW" sz="2300">
              <a:latin typeface="微軟正黑體"/>
              <a:ea typeface="微軟正黑體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DBABEE5-D32E-41E7-BC9A-71277E3A619C}"/>
              </a:ext>
            </a:extLst>
          </p:cNvPr>
          <p:cNvSpPr txBox="1"/>
          <p:nvPr/>
        </p:nvSpPr>
        <p:spPr>
          <a:xfrm>
            <a:off x="1214619" y="2259896"/>
            <a:ext cx="380090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400">
                <a:latin typeface="微軟正黑體"/>
                <a:ea typeface="微軟正黑體"/>
              </a:rPr>
              <a:t>裝置</a:t>
            </a:r>
            <a:r>
              <a:rPr lang="zh-TW" sz="1400">
                <a:latin typeface="微軟正黑體"/>
                <a:ea typeface="微軟正黑體"/>
              </a:rPr>
              <a:t>設定單向到</a:t>
            </a:r>
            <a:r>
              <a:rPr lang="en-US" altLang="zh-TW" sz="1400">
                <a:latin typeface="微軟正黑體"/>
                <a:ea typeface="微軟正黑體"/>
              </a:rPr>
              <a:t>NAS: </a:t>
            </a:r>
            <a:r>
              <a:rPr lang="zh-TW" sz="1400">
                <a:latin typeface="微軟正黑體"/>
                <a:ea typeface="微軟正黑體"/>
              </a:rPr>
              <a:t>資料同步</a:t>
            </a:r>
          </a:p>
          <a:p>
            <a:r>
              <a:rPr lang="en-US" altLang="zh-TW" sz="1400">
                <a:latin typeface="微軟正黑體"/>
                <a:ea typeface="微軟正黑體"/>
              </a:rPr>
              <a:t>NAS</a:t>
            </a:r>
            <a:r>
              <a:rPr lang="zh-TW" sz="1400">
                <a:latin typeface="微軟正黑體"/>
                <a:ea typeface="微軟正黑體"/>
              </a:rPr>
              <a:t>設定單向到</a:t>
            </a:r>
            <a:r>
              <a:rPr lang="zh-TW" altLang="en-US" sz="1400">
                <a:latin typeface="微軟正黑體"/>
                <a:ea typeface="微軟正黑體"/>
              </a:rPr>
              <a:t>裝置</a:t>
            </a:r>
            <a:r>
              <a:rPr lang="en-US" altLang="zh-TW" sz="1400">
                <a:latin typeface="微軟正黑體"/>
                <a:ea typeface="微軟正黑體"/>
              </a:rPr>
              <a:t>: </a:t>
            </a:r>
            <a:r>
              <a:rPr lang="zh-CN" altLang="en-US" sz="1400">
                <a:latin typeface="微軟正黑體"/>
                <a:ea typeface="微軟正黑體"/>
              </a:rPr>
              <a:t>資料佈達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4509F68-8EBB-4917-AEA2-96D7223D5763}"/>
              </a:ext>
            </a:extLst>
          </p:cNvPr>
          <p:cNvSpPr txBox="1"/>
          <p:nvPr/>
        </p:nvSpPr>
        <p:spPr>
          <a:xfrm>
            <a:off x="866597" y="2849944"/>
            <a:ext cx="2743200" cy="4462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300" b="1">
                <a:latin typeface="微軟正黑體"/>
                <a:ea typeface="微軟正黑體"/>
                <a:cs typeface="Calibri"/>
              </a:rPr>
              <a:t>雙向同步</a:t>
            </a:r>
            <a:r>
              <a:rPr lang="en-US" altLang="zh-TW" sz="2300" b="1">
                <a:latin typeface="微軟正黑體"/>
                <a:ea typeface="微軟正黑體"/>
                <a:cs typeface="Calibri"/>
              </a:rPr>
              <a:t>  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8AE39F8-8680-43FB-BF91-25BDA0E7F019}"/>
              </a:ext>
            </a:extLst>
          </p:cNvPr>
          <p:cNvSpPr txBox="1"/>
          <p:nvPr/>
        </p:nvSpPr>
        <p:spPr>
          <a:xfrm>
            <a:off x="1214619" y="3247986"/>
            <a:ext cx="497233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1400">
                <a:latin typeface="微軟正黑體"/>
                <a:ea typeface="微軟正黑體"/>
              </a:rPr>
              <a:t>標準的兩端互相同步</a:t>
            </a:r>
            <a:r>
              <a:rPr lang="zh-TW" altLang="en-US" sz="1400">
                <a:latin typeface="微軟正黑體"/>
                <a:ea typeface="微軟正黑體"/>
              </a:rPr>
              <a:t>，</a:t>
            </a:r>
            <a:r>
              <a:rPr lang="en-US" altLang="zh-TW" sz="1400">
                <a:latin typeface="微軟正黑體"/>
                <a:ea typeface="微軟正黑體"/>
              </a:rPr>
              <a:t> </a:t>
            </a:r>
            <a:r>
              <a:rPr lang="zh-TW" sz="1400">
                <a:latin typeface="微軟正黑體"/>
                <a:ea typeface="微軟正黑體"/>
              </a:rPr>
              <a:t>一方變動另一邊</a:t>
            </a:r>
            <a:r>
              <a:rPr lang="zh-CN" altLang="en-US" sz="1400">
                <a:latin typeface="微軟正黑體"/>
                <a:ea typeface="微軟正黑體"/>
              </a:rPr>
              <a:t>會相同一致化</a:t>
            </a:r>
            <a:endParaRPr lang="en-US" altLang="zh-TW" sz="1400">
              <a:latin typeface="微軟正黑體"/>
              <a:ea typeface="微軟正黑體"/>
            </a:endParaRPr>
          </a:p>
        </p:txBody>
      </p:sp>
      <p:sp>
        <p:nvSpPr>
          <p:cNvPr id="8" name="文字方塊 15">
            <a:extLst>
              <a:ext uri="{FF2B5EF4-FFF2-40B4-BE49-F238E27FC236}">
                <a16:creationId xmlns:a16="http://schemas.microsoft.com/office/drawing/2014/main" id="{2123AF0A-B143-4E10-840D-7BEC1E8EC070}"/>
              </a:ext>
            </a:extLst>
          </p:cNvPr>
          <p:cNvSpPr txBox="1"/>
          <p:nvPr/>
        </p:nvSpPr>
        <p:spPr>
          <a:xfrm>
            <a:off x="866597" y="3619696"/>
            <a:ext cx="3973659" cy="446276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3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裝置端篩選設定</a:t>
            </a:r>
            <a:endParaRPr lang="en-US" altLang="zh-TW" sz="23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9" name="矩形 16">
            <a:extLst>
              <a:ext uri="{FF2B5EF4-FFF2-40B4-BE49-F238E27FC236}">
                <a16:creationId xmlns:a16="http://schemas.microsoft.com/office/drawing/2014/main" id="{F81E45F5-96B6-4677-B353-76C8D8770C0F}"/>
              </a:ext>
            </a:extLst>
          </p:cNvPr>
          <p:cNvSpPr/>
          <p:nvPr/>
        </p:nvSpPr>
        <p:spPr>
          <a:xfrm>
            <a:off x="1214619" y="4020633"/>
            <a:ext cx="4412686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設定避開不希望同步的檔案類型</a:t>
            </a:r>
            <a:r>
              <a:rPr lang="en-US" altLang="zh-CN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endParaRPr lang="zh-TW" altLang="zh-TW" sz="1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40">
            <a:extLst>
              <a:ext uri="{FF2B5EF4-FFF2-40B4-BE49-F238E27FC236}">
                <a16:creationId xmlns:a16="http://schemas.microsoft.com/office/drawing/2014/main" id="{43AD4A6A-AF49-4B20-83C4-74C6DE9812BB}"/>
              </a:ext>
            </a:extLst>
          </p:cNvPr>
          <p:cNvSpPr/>
          <p:nvPr/>
        </p:nvSpPr>
        <p:spPr>
          <a:xfrm>
            <a:off x="866597" y="4366942"/>
            <a:ext cx="4306372" cy="44627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3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Smart Delete </a:t>
            </a:r>
            <a:r>
              <a:rPr lang="zh-TW" altLang="en-US" sz="23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智慧刪除檔案</a:t>
            </a:r>
            <a:r>
              <a:rPr lang="en-US" altLang="zh-TW" sz="23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</a:t>
            </a:r>
            <a:endParaRPr lang="zh-TW" altLang="en-US" sz="23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11" name="文字方塊 41">
            <a:extLst>
              <a:ext uri="{FF2B5EF4-FFF2-40B4-BE49-F238E27FC236}">
                <a16:creationId xmlns:a16="http://schemas.microsoft.com/office/drawing/2014/main" id="{EB463278-A475-44A9-9CDE-A06BC70EF453}"/>
              </a:ext>
            </a:extLst>
          </p:cNvPr>
          <p:cNvSpPr txBox="1"/>
          <p:nvPr/>
        </p:nvSpPr>
        <p:spPr>
          <a:xfrm>
            <a:off x="1214619" y="4786351"/>
            <a:ext cx="48091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zh-TW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可設置同步也不移除NAS上檔案， NAS端保留所有檔案副本</a:t>
            </a:r>
            <a:r>
              <a:rPr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避免誤刪檔案</a:t>
            </a:r>
            <a:r>
              <a:rPr lang="zh-TW" altLang="zh-TW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BE3BE25D-345D-4FA2-A75B-590398684DA7}"/>
              </a:ext>
            </a:extLst>
          </p:cNvPr>
          <p:cNvGrpSpPr/>
          <p:nvPr/>
        </p:nvGrpSpPr>
        <p:grpSpPr>
          <a:xfrm>
            <a:off x="6127645" y="2050497"/>
            <a:ext cx="5064247" cy="4260429"/>
            <a:chOff x="5878507" y="1648363"/>
            <a:chExt cx="6057556" cy="5096073"/>
          </a:xfrm>
        </p:grpSpPr>
        <p:pic>
          <p:nvPicPr>
            <p:cNvPr id="13" name="圖形 54">
              <a:extLst>
                <a:ext uri="{FF2B5EF4-FFF2-40B4-BE49-F238E27FC236}">
                  <a16:creationId xmlns:a16="http://schemas.microsoft.com/office/drawing/2014/main" id="{DBBB152F-0D7B-42BF-A200-4A690EC6C9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5603"/>
            <a:stretch/>
          </p:blipFill>
          <p:spPr>
            <a:xfrm rot="5400000">
              <a:off x="9048068" y="4340680"/>
              <a:ext cx="1903274" cy="1580337"/>
            </a:xfrm>
            <a:prstGeom prst="rect">
              <a:avLst/>
            </a:prstGeom>
          </p:spPr>
        </p:pic>
        <p:pic>
          <p:nvPicPr>
            <p:cNvPr id="15" name="圖形 53">
              <a:extLst>
                <a:ext uri="{FF2B5EF4-FFF2-40B4-BE49-F238E27FC236}">
                  <a16:creationId xmlns:a16="http://schemas.microsoft.com/office/drawing/2014/main" id="{4B59F60C-FC36-4B44-A46A-5330EA229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922649" y="1958611"/>
              <a:ext cx="2946219" cy="1580337"/>
            </a:xfrm>
            <a:prstGeom prst="rect">
              <a:avLst/>
            </a:prstGeom>
          </p:spPr>
        </p:pic>
        <p:pic>
          <p:nvPicPr>
            <p:cNvPr id="16" name="圖片 32">
              <a:extLst>
                <a:ext uri="{FF2B5EF4-FFF2-40B4-BE49-F238E27FC236}">
                  <a16:creationId xmlns:a16="http://schemas.microsoft.com/office/drawing/2014/main" id="{71EE7FBD-6132-46E7-B775-3AF54C47B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30391" y="3418938"/>
              <a:ext cx="2045013" cy="610786"/>
            </a:xfrm>
            <a:prstGeom prst="rect">
              <a:avLst/>
            </a:prstGeom>
            <a:effectLst>
              <a:softEdge rad="215900"/>
            </a:effectLst>
          </p:spPr>
        </p:pic>
        <p:grpSp>
          <p:nvGrpSpPr>
            <p:cNvPr id="17" name="群組 38">
              <a:extLst>
                <a:ext uri="{FF2B5EF4-FFF2-40B4-BE49-F238E27FC236}">
                  <a16:creationId xmlns:a16="http://schemas.microsoft.com/office/drawing/2014/main" id="{C47772EB-19D9-4843-A240-443E7308336B}"/>
                </a:ext>
              </a:extLst>
            </p:cNvPr>
            <p:cNvGrpSpPr/>
            <p:nvPr/>
          </p:nvGrpSpPr>
          <p:grpSpPr>
            <a:xfrm>
              <a:off x="11216859" y="4341631"/>
              <a:ext cx="719204" cy="875733"/>
              <a:chOff x="10764975" y="3429000"/>
              <a:chExt cx="781227" cy="973197"/>
            </a:xfrm>
          </p:grpSpPr>
          <p:pic>
            <p:nvPicPr>
              <p:cNvPr id="28" name="圖片 15">
                <a:extLst>
                  <a:ext uri="{FF2B5EF4-FFF2-40B4-BE49-F238E27FC236}">
                    <a16:creationId xmlns:a16="http://schemas.microsoft.com/office/drawing/2014/main" id="{4726447A-F294-4F41-958F-795FF69B11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782850" y="3646651"/>
                <a:ext cx="763352" cy="755546"/>
              </a:xfrm>
              <a:prstGeom prst="rect">
                <a:avLst/>
              </a:prstGeom>
            </p:spPr>
          </p:pic>
          <p:pic>
            <p:nvPicPr>
              <p:cNvPr id="29" name="圖片 35">
                <a:extLst>
                  <a:ext uri="{FF2B5EF4-FFF2-40B4-BE49-F238E27FC236}">
                    <a16:creationId xmlns:a16="http://schemas.microsoft.com/office/drawing/2014/main" id="{0377EECA-AA3E-485E-8360-7A3BF6CC05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764975" y="3429000"/>
                <a:ext cx="501186" cy="410916"/>
              </a:xfrm>
              <a:prstGeom prst="rect">
                <a:avLst/>
              </a:prstGeom>
            </p:spPr>
          </p:pic>
        </p:grpSp>
        <p:grpSp>
          <p:nvGrpSpPr>
            <p:cNvPr id="18" name="群組 40">
              <a:extLst>
                <a:ext uri="{FF2B5EF4-FFF2-40B4-BE49-F238E27FC236}">
                  <a16:creationId xmlns:a16="http://schemas.microsoft.com/office/drawing/2014/main" id="{9E11C1BF-9D43-4CD8-8D7D-CB8852A4C0A5}"/>
                </a:ext>
              </a:extLst>
            </p:cNvPr>
            <p:cNvGrpSpPr/>
            <p:nvPr/>
          </p:nvGrpSpPr>
          <p:grpSpPr>
            <a:xfrm>
              <a:off x="6023036" y="4642883"/>
              <a:ext cx="3226525" cy="2101553"/>
              <a:chOff x="5571152" y="3588488"/>
              <a:chExt cx="3739751" cy="2500273"/>
            </a:xfrm>
          </p:grpSpPr>
          <p:pic>
            <p:nvPicPr>
              <p:cNvPr id="26" name="圖片 23" descr="一張含有 膝上型電腦, 電腦, 坐, 桌 的圖片&#10;&#10;自動產生的描述">
                <a:extLst>
                  <a:ext uri="{FF2B5EF4-FFF2-40B4-BE49-F238E27FC236}">
                    <a16:creationId xmlns:a16="http://schemas.microsoft.com/office/drawing/2014/main" id="{03F0DB50-BDE9-4967-937D-66145410EF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71152" y="3588488"/>
                <a:ext cx="3739751" cy="2500273"/>
              </a:xfrm>
              <a:prstGeom prst="rect">
                <a:avLst/>
              </a:prstGeom>
            </p:spPr>
          </p:pic>
          <p:pic>
            <p:nvPicPr>
              <p:cNvPr id="27" name="圖片 27" descr="一張含有 桌, 個人, 室內, 男人 的圖片&#10;&#10;自動產生的描述">
                <a:extLst>
                  <a:ext uri="{FF2B5EF4-FFF2-40B4-BE49-F238E27FC236}">
                    <a16:creationId xmlns:a16="http://schemas.microsoft.com/office/drawing/2014/main" id="{826F7A06-5E34-431E-8E0E-0572FA87FD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899448" y="3673650"/>
                <a:ext cx="3084650" cy="1773149"/>
              </a:xfrm>
              <a:prstGeom prst="rect">
                <a:avLst/>
              </a:prstGeom>
            </p:spPr>
          </p:pic>
        </p:grpSp>
        <p:grpSp>
          <p:nvGrpSpPr>
            <p:cNvPr id="19" name="群組 51">
              <a:extLst>
                <a:ext uri="{FF2B5EF4-FFF2-40B4-BE49-F238E27FC236}">
                  <a16:creationId xmlns:a16="http://schemas.microsoft.com/office/drawing/2014/main" id="{13B94BB2-A8F0-469B-8EAA-88E0FFBECF41}"/>
                </a:ext>
              </a:extLst>
            </p:cNvPr>
            <p:cNvGrpSpPr/>
            <p:nvPr/>
          </p:nvGrpSpPr>
          <p:grpSpPr>
            <a:xfrm>
              <a:off x="6236460" y="1648363"/>
              <a:ext cx="2449168" cy="2205359"/>
              <a:chOff x="5784576" y="585107"/>
              <a:chExt cx="2665429" cy="2456281"/>
            </a:xfrm>
          </p:grpSpPr>
          <p:pic>
            <p:nvPicPr>
              <p:cNvPr id="21" name="圖片 20" descr="一張含有 監視器, 電視, 螢幕, 電子用品 的圖片&#10;&#10;自動產生的描述">
                <a:extLst>
                  <a:ext uri="{FF2B5EF4-FFF2-40B4-BE49-F238E27FC236}">
                    <a16:creationId xmlns:a16="http://schemas.microsoft.com/office/drawing/2014/main" id="{F38FA711-82C1-4EFE-BEFB-F1A966C822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784576" y="585107"/>
                <a:ext cx="2184110" cy="2428588"/>
              </a:xfrm>
              <a:prstGeom prst="rect">
                <a:avLst/>
              </a:prstGeom>
            </p:spPr>
          </p:pic>
          <p:pic>
            <p:nvPicPr>
              <p:cNvPr id="22" name="圖片 47" descr="一張含有 草, 室外, 狗, 個人 的圖片&#10;&#10;自動產生的描述">
                <a:extLst>
                  <a:ext uri="{FF2B5EF4-FFF2-40B4-BE49-F238E27FC236}">
                    <a16:creationId xmlns:a16="http://schemas.microsoft.com/office/drawing/2014/main" id="{3B7F92F9-1C7B-4FA2-924C-B23259249A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83"/>
              <a:stretch/>
            </p:blipFill>
            <p:spPr>
              <a:xfrm>
                <a:off x="6248312" y="738003"/>
                <a:ext cx="1590637" cy="2126321"/>
              </a:xfrm>
              <a:prstGeom prst="rect">
                <a:avLst/>
              </a:prstGeom>
            </p:spPr>
          </p:pic>
          <p:grpSp>
            <p:nvGrpSpPr>
              <p:cNvPr id="23" name="群組 48">
                <a:extLst>
                  <a:ext uri="{FF2B5EF4-FFF2-40B4-BE49-F238E27FC236}">
                    <a16:creationId xmlns:a16="http://schemas.microsoft.com/office/drawing/2014/main" id="{8BE0F8FC-23F0-40EB-AC54-834D8554D764}"/>
                  </a:ext>
                </a:extLst>
              </p:cNvPr>
              <p:cNvGrpSpPr/>
              <p:nvPr/>
            </p:nvGrpSpPr>
            <p:grpSpPr>
              <a:xfrm>
                <a:off x="7681646" y="1542266"/>
                <a:ext cx="768359" cy="1499122"/>
                <a:chOff x="7681646" y="1542266"/>
                <a:chExt cx="597848" cy="1166443"/>
              </a:xfrm>
            </p:grpSpPr>
            <p:pic>
              <p:nvPicPr>
                <p:cNvPr id="24" name="圖片 49" descr="一張含有 監視器, 坐, 桌, 相機 的圖片&#10;&#10;自動產生的描述">
                  <a:extLst>
                    <a:ext uri="{FF2B5EF4-FFF2-40B4-BE49-F238E27FC236}">
                      <a16:creationId xmlns:a16="http://schemas.microsoft.com/office/drawing/2014/main" id="{B9920DF1-F70B-4E6C-BAA3-9DE2C558B4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81646" y="1542266"/>
                  <a:ext cx="597848" cy="1166443"/>
                </a:xfrm>
                <a:prstGeom prst="rect">
                  <a:avLst/>
                </a:prstGeom>
              </p:spPr>
            </p:pic>
            <p:pic>
              <p:nvPicPr>
                <p:cNvPr id="25" name="圖片 50">
                  <a:extLst>
                    <a:ext uri="{FF2B5EF4-FFF2-40B4-BE49-F238E27FC236}">
                      <a16:creationId xmlns:a16="http://schemas.microsoft.com/office/drawing/2014/main" id="{9AD9114F-27DA-4F2F-B6EB-55AD2957E0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07155" y="1634423"/>
                  <a:ext cx="548263" cy="100674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圖片 32">
              <a:extLst>
                <a:ext uri="{FF2B5EF4-FFF2-40B4-BE49-F238E27FC236}">
                  <a16:creationId xmlns:a16="http://schemas.microsoft.com/office/drawing/2014/main" id="{ED4F6513-AECE-425A-B770-CD33C8DB6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78507" y="2550613"/>
              <a:ext cx="2222222" cy="663948"/>
            </a:xfrm>
            <a:prstGeom prst="rect">
              <a:avLst/>
            </a:prstGeom>
            <a:effectLst>
              <a:softEdge rad="215900"/>
            </a:effectLst>
          </p:spPr>
        </p:pic>
      </p:grpSp>
      <p:sp>
        <p:nvSpPr>
          <p:cNvPr id="31" name="矩形 40">
            <a:extLst>
              <a:ext uri="{FF2B5EF4-FFF2-40B4-BE49-F238E27FC236}">
                <a16:creationId xmlns:a16="http://schemas.microsoft.com/office/drawing/2014/main" id="{43AD4A6A-AF49-4B20-83C4-74C6DE9812BB}"/>
              </a:ext>
            </a:extLst>
          </p:cNvPr>
          <p:cNvSpPr/>
          <p:nvPr/>
        </p:nvSpPr>
        <p:spPr>
          <a:xfrm>
            <a:off x="866597" y="5388900"/>
            <a:ext cx="2417650" cy="44627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300" b="1">
                <a:latin typeface="微軟正黑體" panose="020B0604030504040204" pitchFamily="34" charset="-120"/>
                <a:cs typeface="Calibri"/>
              </a:rPr>
              <a:t>節省空間模式</a:t>
            </a:r>
            <a:r>
              <a:rPr lang="en-US" altLang="zh-TW" b="1" baseline="80000">
                <a:latin typeface="微軟正黑體" panose="020B0604030504040204" pitchFamily="34" charset="-120"/>
                <a:cs typeface="Calibri"/>
              </a:rPr>
              <a:t>1</a:t>
            </a:r>
            <a:endParaRPr lang="zh-TW" altLang="en-US" b="1" baseline="8000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32" name="文字方塊 41">
            <a:extLst>
              <a:ext uri="{FF2B5EF4-FFF2-40B4-BE49-F238E27FC236}">
                <a16:creationId xmlns:a16="http://schemas.microsoft.com/office/drawing/2014/main" id="{EB463278-A475-44A9-9CDE-A06BC70EF453}"/>
              </a:ext>
            </a:extLst>
          </p:cNvPr>
          <p:cNvSpPr txBox="1"/>
          <p:nvPr/>
        </p:nvSpPr>
        <p:spPr>
          <a:xfrm>
            <a:off x="1214619" y="5811388"/>
            <a:ext cx="48091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400">
                <a:latin typeface="微軟正黑體" panose="020B0604030504040204" pitchFamily="34" charset="-120"/>
              </a:rPr>
              <a:t>在「節省空間模式」下，您無需將檔案下載至裝置即可檢視檔案，只有在開啟和編輯檔案時需要下載檔案。</a:t>
            </a:r>
            <a:endParaRPr lang="zh-TW" altLang="zh-TW" sz="1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1214619" y="6516587"/>
            <a:ext cx="54246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00" i="1">
                <a:solidFill>
                  <a:schemeClr val="bg2">
                    <a:lumMod val="50000"/>
                  </a:schemeClr>
                </a:solidFill>
              </a:rPr>
              <a:t>1</a:t>
            </a:r>
            <a:r>
              <a:rPr lang="zh-TW" altLang="en-US" sz="900" i="1">
                <a:solidFill>
                  <a:schemeClr val="bg2">
                    <a:lumMod val="50000"/>
                  </a:schemeClr>
                </a:solidFill>
              </a:rPr>
              <a:t>僅適用於 </a:t>
            </a:r>
            <a:r>
              <a:rPr lang="en-US" altLang="zh-TW" sz="900" i="1" err="1">
                <a:solidFill>
                  <a:schemeClr val="bg2">
                    <a:lumMod val="50000"/>
                  </a:schemeClr>
                </a:solidFill>
              </a:rPr>
              <a:t>Qsync</a:t>
            </a:r>
            <a:r>
              <a:rPr lang="en-US" altLang="zh-TW" sz="900" i="1">
                <a:solidFill>
                  <a:schemeClr val="bg2">
                    <a:lumMod val="50000"/>
                  </a:schemeClr>
                </a:solidFill>
              </a:rPr>
              <a:t> Client 5.0.0 </a:t>
            </a:r>
            <a:r>
              <a:rPr lang="zh-TW" altLang="en-US" sz="900" i="1">
                <a:solidFill>
                  <a:schemeClr val="bg2">
                    <a:lumMod val="50000"/>
                  </a:schemeClr>
                </a:solidFill>
              </a:rPr>
              <a:t>以上的版本。</a:t>
            </a:r>
            <a:r>
              <a:rPr lang="en-US" altLang="zh-TW" sz="900" i="1">
                <a:solidFill>
                  <a:schemeClr val="bg2">
                    <a:lumMod val="50000"/>
                  </a:schemeClr>
                </a:solidFill>
              </a:rPr>
              <a:t>Windows </a:t>
            </a:r>
            <a:r>
              <a:rPr lang="zh-TW" altLang="en-US" sz="900" i="1">
                <a:solidFill>
                  <a:schemeClr val="bg2">
                    <a:lumMod val="50000"/>
                  </a:schemeClr>
                </a:solidFill>
              </a:rPr>
              <a:t>系統使用者需要 </a:t>
            </a:r>
            <a:r>
              <a:rPr lang="en-US" altLang="zh-TW" sz="900" i="1">
                <a:solidFill>
                  <a:schemeClr val="bg2">
                    <a:lumMod val="50000"/>
                  </a:schemeClr>
                </a:solidFill>
              </a:rPr>
              <a:t>Windows 10 (1909) </a:t>
            </a:r>
            <a:r>
              <a:rPr lang="zh-TW" altLang="en-US" sz="900" i="1">
                <a:solidFill>
                  <a:schemeClr val="bg2">
                    <a:lumMod val="50000"/>
                  </a:schemeClr>
                </a:solidFill>
              </a:rPr>
              <a:t>以上版本。</a:t>
            </a:r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id="{EA6293D6-E99B-4266-A688-D14C7C6E68F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67581" y="3672271"/>
            <a:ext cx="758820" cy="1125267"/>
          </a:xfrm>
          <a:prstGeom prst="rect">
            <a:avLst/>
          </a:prstGeom>
          <a:effectLst>
            <a:outerShdw blurRad="177800" dist="114300" dir="3060000" algn="t" rotWithShape="0">
              <a:prstClr val="black">
                <a:alpha val="24000"/>
              </a:prstClr>
            </a:outerShdw>
          </a:effectLst>
        </p:spPr>
      </p:pic>
      <p:pic>
        <p:nvPicPr>
          <p:cNvPr id="30" name="圖片 9">
            <a:extLst>
              <a:ext uri="{FF2B5EF4-FFF2-40B4-BE49-F238E27FC236}">
                <a16:creationId xmlns:a16="http://schemas.microsoft.com/office/drawing/2014/main" id="{EAFDE5FD-89A9-4ABC-8975-D3E2FFCB819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75129" y="607846"/>
            <a:ext cx="1101230" cy="1101230"/>
          </a:xfrm>
          <a:prstGeom prst="rect">
            <a:avLst/>
          </a:prstGeom>
          <a:effectLst>
            <a:outerShdw blurRad="279400" dist="190500" dir="3420000" sx="102000" sy="102000" algn="ctr" rotWithShape="0">
              <a:prstClr val="black">
                <a:alpha val="3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20949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1A1272D9-00F9-490B-A5E7-8540AA135794}"/>
              </a:ext>
            </a:extLst>
          </p:cNvPr>
          <p:cNvSpPr/>
          <p:nvPr/>
        </p:nvSpPr>
        <p:spPr>
          <a:xfrm>
            <a:off x="6461320" y="3889210"/>
            <a:ext cx="5933600" cy="3259667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E579859D-0929-4A93-8FE6-7AB0FD3A7A5F}"/>
              </a:ext>
            </a:extLst>
          </p:cNvPr>
          <p:cNvSpPr/>
          <p:nvPr/>
        </p:nvSpPr>
        <p:spPr>
          <a:xfrm>
            <a:off x="122936" y="1881119"/>
            <a:ext cx="8137338" cy="3259667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形 11">
            <a:extLst>
              <a:ext uri="{FF2B5EF4-FFF2-40B4-BE49-F238E27FC236}">
                <a16:creationId xmlns:a16="http://schemas.microsoft.com/office/drawing/2014/main" id="{73328D62-3465-4951-A455-A426734CB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5438" y="1709076"/>
            <a:ext cx="7046448" cy="2737802"/>
          </a:xfrm>
          <a:prstGeom prst="rect">
            <a:avLst/>
          </a:prstGeom>
        </p:spPr>
      </p:pic>
      <p:pic>
        <p:nvPicPr>
          <p:cNvPr id="7" name="圖片 6" descr="一張含有 傘, 房間 的圖片&#10;&#10;自動產生的描述">
            <a:extLst>
              <a:ext uri="{FF2B5EF4-FFF2-40B4-BE49-F238E27FC236}">
                <a16:creationId xmlns:a16="http://schemas.microsoft.com/office/drawing/2014/main" id="{69DBF2C7-603A-401C-9646-6C8A4B121D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5129" y="607846"/>
            <a:ext cx="1101230" cy="1101230"/>
          </a:xfrm>
          <a:prstGeom prst="rect">
            <a:avLst/>
          </a:prstGeom>
          <a:effectLst>
            <a:outerShdw blurRad="279400" dist="190500" dir="3420000" sx="102000" sy="102000" algn="t" rotWithShape="0">
              <a:prstClr val="black">
                <a:alpha val="32000"/>
              </a:prstClr>
            </a:outerShdw>
          </a:effec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7E135D9A-1F7D-DF44-B78B-9EBECC4D380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343" y="1757169"/>
            <a:ext cx="6924524" cy="2647811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19050">
            <a:noFill/>
          </a:ln>
          <a:effectLst/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7587800-AC17-774C-9FDE-8D5C8E491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67" y="311079"/>
            <a:ext cx="8596668" cy="1320800"/>
          </a:xfrm>
        </p:spPr>
        <p:txBody>
          <a:bodyPr>
            <a:normAutofit/>
          </a:bodyPr>
          <a:lstStyle/>
          <a:p>
            <a:r>
              <a:rPr lang="en-US" sz="4200">
                <a:latin typeface="Arial" panose="020B0604020202020204" pitchFamily="34" charset="0"/>
                <a:cs typeface="Arial" panose="020B0604020202020204" pitchFamily="34" charset="0"/>
              </a:rPr>
              <a:t>HBS 3 </a:t>
            </a:r>
            <a:r>
              <a:rPr lang="zh-TW" altLang="en-US" sz="4200"/>
              <a:t>混合型備份與同步中心</a:t>
            </a:r>
            <a:endParaRPr lang="en-US" sz="4200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7AFD40C3-EA98-DC44-9DD2-1EFF0E6C48AD}"/>
              </a:ext>
            </a:extLst>
          </p:cNvPr>
          <p:cNvSpPr/>
          <p:nvPr/>
        </p:nvSpPr>
        <p:spPr>
          <a:xfrm>
            <a:off x="729343" y="4984409"/>
            <a:ext cx="5933600" cy="116801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2900"/>
              </a:lnSpc>
              <a:buClr>
                <a:srgbClr val="000000"/>
              </a:buClr>
              <a:buSzPts val="1400"/>
            </a:pPr>
            <a:r>
              <a:rPr kumimoji="1"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/>
                <a:ea typeface="微軟正黑體"/>
                <a:cs typeface="Arial"/>
              </a:rPr>
              <a:t>資料備份、復原、同步等功能整合到單一 </a:t>
            </a:r>
            <a:r>
              <a:rPr kumimoji="1"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QTS</a:t>
            </a:r>
            <a:r>
              <a:rPr kumimoji="1"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/>
                <a:ea typeface="微軟正黑體"/>
                <a:cs typeface="Arial"/>
              </a:rPr>
              <a:t> </a:t>
            </a:r>
            <a:r>
              <a:rPr kumimoji="1"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/>
                <a:ea typeface="微軟正黑體"/>
                <a:cs typeface="Arial"/>
              </a:rPr>
              <a:t>應用中，讓您可輕鬆將 </a:t>
            </a:r>
            <a:r>
              <a:rPr kumimoji="1"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 NAS </a:t>
            </a:r>
            <a:r>
              <a:rPr kumimoji="1"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/>
                <a:ea typeface="微軟正黑體"/>
                <a:cs typeface="Arial"/>
              </a:rPr>
              <a:t>中的資料備份或同步到另一台 </a:t>
            </a:r>
            <a:r>
              <a:rPr kumimoji="1"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 NAS</a:t>
            </a:r>
            <a:r>
              <a:rPr kumimoji="1"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/>
                <a:ea typeface="微軟正黑體"/>
                <a:cs typeface="Arial"/>
              </a:rPr>
              <a:t>、</a:t>
            </a:r>
            <a:r>
              <a:rPr kumimoji="1"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/>
                <a:ea typeface="微軟正黑體"/>
                <a:cs typeface="Arial"/>
              </a:rPr>
              <a:t>遠端伺服器</a:t>
            </a:r>
            <a:r>
              <a:rPr kumimoji="1" 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/>
                <a:ea typeface="微軟正黑體"/>
                <a:cs typeface="+mn-lt"/>
              </a:rPr>
              <a:t>、</a:t>
            </a:r>
            <a:r>
              <a:rPr kumimoji="1" lang="zh-TW" b="1" dirty="0">
                <a:solidFill>
                  <a:srgbClr val="C00000"/>
                </a:solidFill>
                <a:latin typeface="微軟正黑體"/>
                <a:ea typeface="微軟正黑體"/>
                <a:cs typeface="Calibri"/>
              </a:rPr>
              <a:t>外接</a:t>
            </a:r>
            <a:r>
              <a:rPr kumimoji="1" lang="zh-TW" altLang="en-US" b="1" dirty="0">
                <a:solidFill>
                  <a:srgbClr val="C00000"/>
                </a:solidFill>
                <a:latin typeface="微軟正黑體"/>
                <a:ea typeface="微軟正黑體"/>
                <a:cs typeface="Calibri"/>
              </a:rPr>
              <a:t>硬碟</a:t>
            </a:r>
            <a:r>
              <a:rPr kumimoji="1"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/>
                <a:ea typeface="微軟正黑體"/>
                <a:cs typeface="Arial"/>
              </a:rPr>
              <a:t>或</a:t>
            </a:r>
            <a:r>
              <a:rPr kumimoji="1" lang="zh-TW" altLang="en-US" b="1" dirty="0">
                <a:solidFill>
                  <a:srgbClr val="C00000"/>
                </a:solidFill>
                <a:latin typeface="微軟正黑體"/>
                <a:ea typeface="微軟正黑體"/>
                <a:cs typeface="Arial"/>
              </a:rPr>
              <a:t>雲端</a:t>
            </a:r>
            <a:r>
              <a:rPr kumimoji="1"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/>
                <a:ea typeface="微軟正黑體"/>
                <a:cs typeface="Arial"/>
              </a:rPr>
              <a:t>備份空間中。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微軟正黑體"/>
              <a:ea typeface="微軟正黑體"/>
              <a:cs typeface="Arial"/>
            </a:endParaRPr>
          </a:p>
        </p:txBody>
      </p:sp>
      <p:sp>
        <p:nvSpPr>
          <p:cNvPr id="15" name="Google Shape;752;gc0a00def9f_0_36">
            <a:extLst>
              <a:ext uri="{FF2B5EF4-FFF2-40B4-BE49-F238E27FC236}">
                <a16:creationId xmlns:a16="http://schemas.microsoft.com/office/drawing/2014/main" id="{44550614-5607-4AEE-8A62-7D40ABDE05D5}"/>
              </a:ext>
            </a:extLst>
          </p:cNvPr>
          <p:cNvSpPr/>
          <p:nvPr/>
        </p:nvSpPr>
        <p:spPr>
          <a:xfrm rot="16200000">
            <a:off x="6227174" y="3584672"/>
            <a:ext cx="468293" cy="1077370"/>
          </a:xfrm>
          <a:prstGeom prst="downArrow">
            <a:avLst>
              <a:gd name="adj1" fmla="val 50000"/>
              <a:gd name="adj2" fmla="val 75270"/>
            </a:avLst>
          </a:prstGeom>
          <a:gradFill>
            <a:gsLst>
              <a:gs pos="0">
                <a:srgbClr val="6D9EEB">
                  <a:alpha val="0"/>
                </a:srgbClr>
              </a:gs>
              <a:gs pos="90217">
                <a:srgbClr val="4280E6"/>
              </a:gs>
              <a:gs pos="75000">
                <a:srgbClr val="6D9EEB"/>
              </a:gs>
            </a:gsLst>
            <a:lin ang="540000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" name="圖形 15">
            <a:extLst>
              <a:ext uri="{FF2B5EF4-FFF2-40B4-BE49-F238E27FC236}">
                <a16:creationId xmlns:a16="http://schemas.microsoft.com/office/drawing/2014/main" id="{36ED3E08-7E96-4C10-8F99-72A01A341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68023" y="3424930"/>
            <a:ext cx="4903155" cy="3034008"/>
          </a:xfrm>
          <a:prstGeom prst="rect">
            <a:avLst/>
          </a:prstGeom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A2CFAE2B-ED4D-144D-85B6-64491A39E27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5868" y="3479067"/>
            <a:ext cx="4757294" cy="2937627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1905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6105416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sz="4200">
                <a:latin typeface="微軟正黑體"/>
                <a:ea typeface="微軟正黑體"/>
              </a:rPr>
              <a:t>全新</a:t>
            </a:r>
            <a:r>
              <a:rPr lang="zh-TW" altLang="en-US" sz="4200">
                <a:latin typeface="微軟正黑體"/>
                <a:ea typeface="微軟正黑體"/>
              </a:rPr>
              <a:t>監控應用</a:t>
            </a:r>
            <a:r>
              <a:rPr lang="zh-TW" altLang="zh-TW" sz="4200">
                <a:latin typeface="微軟正黑體"/>
                <a:ea typeface="微軟正黑體"/>
              </a:rPr>
              <a:t>程式 -  </a:t>
            </a:r>
            <a:r>
              <a:rPr lang="zh-TW" altLang="zh-TW" sz="4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QVR Elite </a:t>
            </a:r>
            <a:endParaRPr lang="zh-TW" altLang="en-US" sz="4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317">
            <a:extLst>
              <a:ext uri="{FF2B5EF4-FFF2-40B4-BE49-F238E27FC236}">
                <a16:creationId xmlns:a16="http://schemas.microsoft.com/office/drawing/2014/main" id="{47C7D6B8-C2CE-4B66-9E8E-73479BC34C5E}"/>
              </a:ext>
            </a:extLst>
          </p:cNvPr>
          <p:cNvSpPr/>
          <p:nvPr/>
        </p:nvSpPr>
        <p:spPr>
          <a:xfrm>
            <a:off x="554687" y="2392146"/>
            <a:ext cx="2017018" cy="1538122"/>
          </a:xfrm>
          <a:prstGeom prst="roundRect">
            <a:avLst>
              <a:gd name="adj" fmla="val 2114"/>
            </a:avLst>
          </a:prstGeom>
          <a:solidFill>
            <a:srgbClr val="296876">
              <a:alpha val="1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sym typeface="Arial"/>
            </a:endParaRPr>
          </a:p>
        </p:txBody>
      </p:sp>
      <p:sp>
        <p:nvSpPr>
          <p:cNvPr id="5" name="Shape 317">
            <a:extLst>
              <a:ext uri="{FF2B5EF4-FFF2-40B4-BE49-F238E27FC236}">
                <a16:creationId xmlns:a16="http://schemas.microsoft.com/office/drawing/2014/main" id="{99BA0971-D228-495E-850E-F820A35F0993}"/>
              </a:ext>
            </a:extLst>
          </p:cNvPr>
          <p:cNvSpPr/>
          <p:nvPr/>
        </p:nvSpPr>
        <p:spPr>
          <a:xfrm>
            <a:off x="554687" y="4555454"/>
            <a:ext cx="2017018" cy="1538122"/>
          </a:xfrm>
          <a:prstGeom prst="roundRect">
            <a:avLst>
              <a:gd name="adj" fmla="val 2665"/>
            </a:avLst>
          </a:prstGeom>
          <a:solidFill>
            <a:srgbClr val="296876">
              <a:alpha val="10000"/>
            </a:srgbClr>
          </a:solidFill>
          <a:ln>
            <a:noFill/>
          </a:ln>
          <a:effectLst>
            <a:outerShdw blurRad="495300" dist="431800" dir="588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sym typeface="Arial"/>
            </a:endParaRPr>
          </a:p>
        </p:txBody>
      </p:sp>
      <p:sp>
        <p:nvSpPr>
          <p:cNvPr id="6" name="Shape 317">
            <a:extLst>
              <a:ext uri="{FF2B5EF4-FFF2-40B4-BE49-F238E27FC236}">
                <a16:creationId xmlns:a16="http://schemas.microsoft.com/office/drawing/2014/main" id="{10E9ABEC-5CEB-46C7-B5B6-7EA17BE65160}"/>
              </a:ext>
            </a:extLst>
          </p:cNvPr>
          <p:cNvSpPr/>
          <p:nvPr/>
        </p:nvSpPr>
        <p:spPr>
          <a:xfrm>
            <a:off x="6232033" y="2392146"/>
            <a:ext cx="2017018" cy="1538122"/>
          </a:xfrm>
          <a:prstGeom prst="roundRect">
            <a:avLst>
              <a:gd name="adj" fmla="val 4867"/>
            </a:avLst>
          </a:prstGeom>
          <a:solidFill>
            <a:srgbClr val="296876">
              <a:alpha val="1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sym typeface="Arial"/>
            </a:endParaRPr>
          </a:p>
        </p:txBody>
      </p:sp>
      <p:sp>
        <p:nvSpPr>
          <p:cNvPr id="7" name="Shape 317">
            <a:extLst>
              <a:ext uri="{FF2B5EF4-FFF2-40B4-BE49-F238E27FC236}">
                <a16:creationId xmlns:a16="http://schemas.microsoft.com/office/drawing/2014/main" id="{BFEC338F-61AB-454A-B5C3-EC7EBB982DA7}"/>
              </a:ext>
            </a:extLst>
          </p:cNvPr>
          <p:cNvSpPr/>
          <p:nvPr/>
        </p:nvSpPr>
        <p:spPr>
          <a:xfrm>
            <a:off x="6232033" y="4555454"/>
            <a:ext cx="2017018" cy="1538122"/>
          </a:xfrm>
          <a:prstGeom prst="roundRect">
            <a:avLst>
              <a:gd name="adj" fmla="val 5967"/>
            </a:avLst>
          </a:prstGeom>
          <a:solidFill>
            <a:srgbClr val="296876">
              <a:alpha val="1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sym typeface="Arial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FCF7FE7C-0B25-4E3F-AFEC-630D260A5902}"/>
              </a:ext>
            </a:extLst>
          </p:cNvPr>
          <p:cNvSpPr txBox="1"/>
          <p:nvPr/>
        </p:nvSpPr>
        <p:spPr>
          <a:xfrm>
            <a:off x="2721724" y="2328267"/>
            <a:ext cx="269795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sz="230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授</a:t>
            </a:r>
            <a:r>
              <a:rPr lang="zh-TW" altLang="en-US" sz="230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權數</a:t>
            </a:r>
            <a:r>
              <a:rPr lang="zh-TW" sz="230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量形式自由</a:t>
            </a:r>
            <a:r>
              <a:rPr lang="zh-TW" altLang="en-US" sz="230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 </a:t>
            </a:r>
            <a:endParaRPr lang="zh-TW" altLang="en-US" sz="23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1D6F6A1-3889-4D3C-AA3B-9BE1438DD891}"/>
              </a:ext>
            </a:extLst>
          </p:cNvPr>
          <p:cNvSpPr txBox="1"/>
          <p:nvPr/>
        </p:nvSpPr>
        <p:spPr>
          <a:xfrm>
            <a:off x="2721724" y="2731947"/>
            <a:ext cx="301704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買</a:t>
            </a:r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授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權時</a:t>
            </a:r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不用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計</a:t>
            </a:r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算怎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麽</a:t>
            </a:r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拆解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購買</a:t>
            </a:r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，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啟</a:t>
            </a:r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用授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權時</a:t>
            </a:r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也不用分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別啟</a:t>
            </a:r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用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數</a:t>
            </a:r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次，直接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輸</a:t>
            </a:r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入想要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啟</a:t>
            </a:r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用的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頻</a:t>
            </a:r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道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數</a:t>
            </a:r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一次就完成了。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45656C2-7E7F-467D-8E52-A0A3F45A809B}"/>
              </a:ext>
            </a:extLst>
          </p:cNvPr>
          <p:cNvSpPr txBox="1"/>
          <p:nvPr/>
        </p:nvSpPr>
        <p:spPr>
          <a:xfrm>
            <a:off x="2721724" y="4835867"/>
            <a:ext cx="2743200" cy="4462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230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效能再</a:t>
            </a:r>
            <a:r>
              <a:rPr lang="zh-TW" altLang="en-US" sz="230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進</a:t>
            </a:r>
            <a:r>
              <a:rPr lang="zh-TW" sz="230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化</a:t>
            </a:r>
            <a:r>
              <a:rPr lang="zh-TW" altLang="en-US" sz="230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 </a:t>
            </a:r>
            <a:endParaRPr lang="zh-TW" sz="23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D5331842-D592-42F1-B69B-620B20F1EA08}"/>
              </a:ext>
            </a:extLst>
          </p:cNvPr>
          <p:cNvSpPr txBox="1"/>
          <p:nvPr/>
        </p:nvSpPr>
        <p:spPr>
          <a:xfrm>
            <a:off x="2721724" y="5264492"/>
            <a:ext cx="312181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支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援高達八路監控。</a:t>
            </a:r>
            <a:endParaRPr 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C2B9597E-A74A-424B-BCEC-6848FE01F882}"/>
              </a:ext>
            </a:extLst>
          </p:cNvPr>
          <p:cNvSpPr txBox="1"/>
          <p:nvPr/>
        </p:nvSpPr>
        <p:spPr>
          <a:xfrm>
            <a:off x="8450217" y="2343656"/>
            <a:ext cx="2743200" cy="4462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230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效能再</a:t>
            </a:r>
            <a:r>
              <a:rPr lang="zh-TW" altLang="en-US" sz="230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進</a:t>
            </a:r>
            <a:r>
              <a:rPr lang="zh-TW" sz="230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化</a:t>
            </a:r>
            <a:r>
              <a:rPr lang="zh-TW" altLang="en-US" sz="230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 </a:t>
            </a:r>
            <a:endParaRPr lang="zh-TW" sz="23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20EB3681-135C-4C0C-A6FC-7D36990C301B}"/>
              </a:ext>
            </a:extLst>
          </p:cNvPr>
          <p:cNvSpPr txBox="1"/>
          <p:nvPr/>
        </p:nvSpPr>
        <p:spPr>
          <a:xfrm>
            <a:off x="8450216" y="2729939"/>
            <a:ext cx="322104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使用與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QVR Pro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相同的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QVR Pro Client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，包括動態版型、同時觀看實時和回放、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E-map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事件顯示，都可用的到。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57A6443C-8873-47F9-B879-2D30D7858A33}"/>
              </a:ext>
            </a:extLst>
          </p:cNvPr>
          <p:cNvSpPr txBox="1"/>
          <p:nvPr/>
        </p:nvSpPr>
        <p:spPr>
          <a:xfrm>
            <a:off x="8450217" y="4613338"/>
            <a:ext cx="2743200" cy="4462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30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標準 </a:t>
            </a:r>
            <a:r>
              <a:rPr lang="en-US" altLang="zh-TW" sz="230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MP4</a:t>
            </a:r>
            <a:r>
              <a:rPr lang="zh-TW" altLang="en-US" sz="230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 錄影</a:t>
            </a:r>
            <a:r>
              <a:rPr lang="zh-TW" sz="230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檔</a:t>
            </a:r>
            <a:r>
              <a:rPr lang="zh-TW" altLang="en-US" sz="230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 </a:t>
            </a:r>
            <a:endParaRPr lang="zh-TW" sz="23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9C7696D-5ECC-4245-B91C-66AEB093F2A2}"/>
              </a:ext>
            </a:extLst>
          </p:cNvPr>
          <p:cNvSpPr txBox="1"/>
          <p:nvPr/>
        </p:nvSpPr>
        <p:spPr>
          <a:xfrm>
            <a:off x="8450216" y="4968441"/>
            <a:ext cx="290750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儲存標準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MP4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錄影文件，方便客戶隨時取出文件用第三方播放器播放。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圖形 21">
            <a:extLst>
              <a:ext uri="{FF2B5EF4-FFF2-40B4-BE49-F238E27FC236}">
                <a16:creationId xmlns:a16="http://schemas.microsoft.com/office/drawing/2014/main" id="{5E76CE12-588B-43FF-B29B-793726AB2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555" y="2576572"/>
            <a:ext cx="1707281" cy="1073855"/>
          </a:xfrm>
          <a:prstGeom prst="rect">
            <a:avLst/>
          </a:prstGeom>
        </p:spPr>
      </p:pic>
      <p:pic>
        <p:nvPicPr>
          <p:cNvPr id="17" name="圖形 23">
            <a:extLst>
              <a:ext uri="{FF2B5EF4-FFF2-40B4-BE49-F238E27FC236}">
                <a16:creationId xmlns:a16="http://schemas.microsoft.com/office/drawing/2014/main" id="{F7C81752-99CE-4D60-9071-C0652A10B6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2896" y="4817056"/>
            <a:ext cx="1675253" cy="992742"/>
          </a:xfrm>
          <a:prstGeom prst="rect">
            <a:avLst/>
          </a:prstGeom>
        </p:spPr>
      </p:pic>
      <p:pic>
        <p:nvPicPr>
          <p:cNvPr id="18" name="圖形 26">
            <a:extLst>
              <a:ext uri="{FF2B5EF4-FFF2-40B4-BE49-F238E27FC236}">
                <a16:creationId xmlns:a16="http://schemas.microsoft.com/office/drawing/2014/main" id="{686CB33E-61E5-423D-8E07-FFE65C10E6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75035" y="4650477"/>
            <a:ext cx="1446111" cy="1200329"/>
          </a:xfrm>
          <a:prstGeom prst="rect">
            <a:avLst/>
          </a:prstGeom>
        </p:spPr>
      </p:pic>
      <p:pic>
        <p:nvPicPr>
          <p:cNvPr id="19" name="圖形 27">
            <a:extLst>
              <a:ext uri="{FF2B5EF4-FFF2-40B4-BE49-F238E27FC236}">
                <a16:creationId xmlns:a16="http://schemas.microsoft.com/office/drawing/2014/main" id="{3383712F-E09E-4724-94A1-31E6307AE0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22622" y="2617108"/>
            <a:ext cx="1824038" cy="1052731"/>
          </a:xfrm>
          <a:prstGeom prst="rect">
            <a:avLst/>
          </a:prstGeom>
        </p:spPr>
      </p:pic>
      <p:pic>
        <p:nvPicPr>
          <p:cNvPr id="20" name="圖片 3">
            <a:extLst>
              <a:ext uri="{FF2B5EF4-FFF2-40B4-BE49-F238E27FC236}">
                <a16:creationId xmlns:a16="http://schemas.microsoft.com/office/drawing/2014/main" id="{499A4898-0801-47C5-A247-C0C00672950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8178" y="607846"/>
            <a:ext cx="1118181" cy="1118181"/>
          </a:xfrm>
          <a:prstGeom prst="rect">
            <a:avLst/>
          </a:prstGeom>
          <a:effectLst>
            <a:outerShdw blurRad="279400" dist="190500" dir="3420000" sx="102000" sy="102000" algn="ctr" rotWithShape="0">
              <a:prstClr val="black">
                <a:alpha val="3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92342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68299" y="341819"/>
            <a:ext cx="12958233" cy="1320800"/>
          </a:xfrm>
        </p:spPr>
        <p:txBody>
          <a:bodyPr>
            <a:noAutofit/>
          </a:bodyPr>
          <a:lstStyle/>
          <a:p>
            <a:r>
              <a:rPr kumimoji="1" lang="zh-TW" altLang="en-US" sz="4100"/>
              <a:t>強勁效能打造高效能多媒體影音播放與串流平台</a:t>
            </a:r>
            <a:endParaRPr lang="zh-TW" altLang="en-US" sz="4100"/>
          </a:p>
        </p:txBody>
      </p:sp>
      <p:pic>
        <p:nvPicPr>
          <p:cNvPr id="4" name="圖片 3" descr="一張含有 標誌, 時鐘, 儀錶, 街道 的圖片&#10;&#10;自動產生的描述">
            <a:extLst>
              <a:ext uri="{FF2B5EF4-FFF2-40B4-BE49-F238E27FC236}">
                <a16:creationId xmlns:a16="http://schemas.microsoft.com/office/drawing/2014/main" id="{F1F79EA1-1209-324B-BD43-34B2012FB4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2" t="2932" r="5436" b="5436"/>
          <a:stretch/>
        </p:blipFill>
        <p:spPr>
          <a:xfrm>
            <a:off x="1039873" y="3605515"/>
            <a:ext cx="1087519" cy="1087519"/>
          </a:xfrm>
          <a:prstGeom prst="roundRect">
            <a:avLst>
              <a:gd name="adj" fmla="val 10475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400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304800" dist="114300" dir="432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5" name="圖片 4" descr="Cinema28_512.png">
            <a:extLst>
              <a:ext uri="{FF2B5EF4-FFF2-40B4-BE49-F238E27FC236}">
                <a16:creationId xmlns:a16="http://schemas.microsoft.com/office/drawing/2014/main" id="{EDCBDE68-4770-1E4F-A12B-DD205021F0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874" y="5224703"/>
            <a:ext cx="1087519" cy="1087519"/>
          </a:xfrm>
          <a:prstGeom prst="rect">
            <a:avLst/>
          </a:prstGeom>
          <a:effectLst>
            <a:outerShdw blurRad="304800" dist="114300" dir="4320000" algn="tl" rotWithShape="0">
              <a:prstClr val="black">
                <a:alpha val="30000"/>
              </a:prstClr>
            </a:outerShdw>
          </a:effectLst>
        </p:spPr>
      </p:pic>
      <p:sp>
        <p:nvSpPr>
          <p:cNvPr id="6" name="TextBox 16">
            <a:extLst>
              <a:ext uri="{FF2B5EF4-FFF2-40B4-BE49-F238E27FC236}">
                <a16:creationId xmlns:a16="http://schemas.microsoft.com/office/drawing/2014/main" id="{BE61B41B-C17F-3A4E-BF4B-C8DDF5AFB85F}"/>
              </a:ext>
            </a:extLst>
          </p:cNvPr>
          <p:cNvSpPr txBox="1"/>
          <p:nvPr/>
        </p:nvSpPr>
        <p:spPr>
          <a:xfrm>
            <a:off x="7943184" y="2285838"/>
            <a:ext cx="3944016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0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Plex Server </a:t>
            </a:r>
            <a:r>
              <a:rPr lang="zh-CN" alt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影音串流與轉檔</a:t>
            </a:r>
            <a:endParaRPr lang="en-US" altLang="en-US" sz="2000" b="1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4F99A8CB-6BC8-814F-B1E0-2375EC32FA8D}"/>
              </a:ext>
            </a:extLst>
          </p:cNvPr>
          <p:cNvSpPr txBox="1"/>
          <p:nvPr/>
        </p:nvSpPr>
        <p:spPr>
          <a:xfrm>
            <a:off x="2428804" y="5369051"/>
            <a:ext cx="2803089" cy="93871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2200"/>
              </a:lnSpc>
            </a:pPr>
            <a:r>
              <a:rPr lang="zh-CN" alt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使用 </a:t>
            </a:r>
            <a:r>
              <a:rPr lang="en-US" altLang="zh-CN" sz="20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Cinema28 </a:t>
            </a:r>
            <a:r>
              <a:rPr lang="zh-CN" alt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串流多媒體至各會議室的影音播放裝置</a:t>
            </a:r>
            <a:endParaRPr lang="en-US" altLang="en-US" sz="2000" b="1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AFB9DF32-8548-4D48-A48B-45277B532DC1}"/>
              </a:ext>
            </a:extLst>
          </p:cNvPr>
          <p:cNvSpPr txBox="1"/>
          <p:nvPr/>
        </p:nvSpPr>
        <p:spPr>
          <a:xfrm>
            <a:off x="2368250" y="2285838"/>
            <a:ext cx="3450112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000" b="1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QuMagie</a:t>
            </a:r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AI </a:t>
            </a:r>
            <a:r>
              <a:rPr lang="en-US" sz="2000" b="1" err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相簿與相片分類</a:t>
            </a:r>
            <a:endParaRPr lang="en-US" sz="2000" b="1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pic>
        <p:nvPicPr>
          <p:cNvPr id="9" name="Shape 328">
            <a:extLst>
              <a:ext uri="{FF2B5EF4-FFF2-40B4-BE49-F238E27FC236}">
                <a16:creationId xmlns:a16="http://schemas.microsoft.com/office/drawing/2014/main" id="{0ABDEA6E-FFA2-1042-B82C-ABB12D1FD8BE}"/>
              </a:ext>
            </a:extLst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9615" y="1972911"/>
            <a:ext cx="1087519" cy="1087519"/>
          </a:xfrm>
          <a:prstGeom prst="rect">
            <a:avLst/>
          </a:prstGeom>
          <a:noFill/>
          <a:ln>
            <a:noFill/>
          </a:ln>
          <a:effectLst>
            <a:outerShdw blurRad="304800" dist="114300" dir="4320000" algn="tl" rotWithShape="0">
              <a:prstClr val="black">
                <a:alpha val="30000"/>
              </a:prstClr>
            </a:outerShdw>
          </a:effectLst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E0A7F077-8E23-CD48-B53E-F1554CBE639C}"/>
              </a:ext>
            </a:extLst>
          </p:cNvPr>
          <p:cNvSpPr txBox="1"/>
          <p:nvPr/>
        </p:nvSpPr>
        <p:spPr>
          <a:xfrm>
            <a:off x="2438782" y="3751744"/>
            <a:ext cx="3433953" cy="6565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zh-TW" sz="20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CAYIN </a:t>
            </a:r>
            <a:r>
              <a:rPr lang="en-US" altLang="zh-TW" sz="2000" b="1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MediaSign</a:t>
            </a:r>
            <a:r>
              <a:rPr lang="en-US" altLang="zh-TW" sz="20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Player</a:t>
            </a:r>
          </a:p>
          <a:p>
            <a:pPr>
              <a:lnSpc>
                <a:spcPts val="2200"/>
              </a:lnSpc>
            </a:pPr>
            <a:r>
              <a:rPr lang="en-US" altLang="zh-TW" sz="20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HEVC (H.265) </a:t>
            </a:r>
            <a:r>
              <a:rPr lang="zh-TW" alt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即時轉檔播放</a:t>
            </a:r>
            <a:endParaRPr lang="en-US" sz="2000" b="1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pic>
        <p:nvPicPr>
          <p:cNvPr id="12" name="圖片 14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693D361E-FD8B-8040-B727-28B8BD1364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413" y="1943453"/>
            <a:ext cx="1146437" cy="1146437"/>
          </a:xfrm>
          <a:prstGeom prst="rect">
            <a:avLst/>
          </a:prstGeom>
          <a:effectLst>
            <a:outerShdw blurRad="304800" dist="114300" dir="432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3" name="圖片 13" descr="一張含有 玩具 的圖片&#10;&#10;自動產生的描述">
            <a:extLst>
              <a:ext uri="{FF2B5EF4-FFF2-40B4-BE49-F238E27FC236}">
                <a16:creationId xmlns:a16="http://schemas.microsoft.com/office/drawing/2014/main" id="{2A180141-BF77-4CE7-86F1-7CBAB20ADC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5225" y="2933430"/>
            <a:ext cx="4695825" cy="400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83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矩形: 圓角 225">
            <a:extLst>
              <a:ext uri="{FF2B5EF4-FFF2-40B4-BE49-F238E27FC236}">
                <a16:creationId xmlns:a16="http://schemas.microsoft.com/office/drawing/2014/main" id="{7ACE11B8-8007-45C5-97A3-7C0557196ADB}"/>
              </a:ext>
            </a:extLst>
          </p:cNvPr>
          <p:cNvSpPr/>
          <p:nvPr/>
        </p:nvSpPr>
        <p:spPr>
          <a:xfrm>
            <a:off x="5330912" y="3903968"/>
            <a:ext cx="7179961" cy="3451359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矩形: 圓角 56">
            <a:extLst>
              <a:ext uri="{FF2B5EF4-FFF2-40B4-BE49-F238E27FC236}">
                <a16:creationId xmlns:a16="http://schemas.microsoft.com/office/drawing/2014/main" id="{6AC6D46E-1380-46B8-A0FA-DDEBEB08402E}"/>
              </a:ext>
            </a:extLst>
          </p:cNvPr>
          <p:cNvSpPr/>
          <p:nvPr/>
        </p:nvSpPr>
        <p:spPr>
          <a:xfrm>
            <a:off x="-472096" y="1021268"/>
            <a:ext cx="7179961" cy="3451359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5" name="圖形 114">
            <a:extLst>
              <a:ext uri="{FF2B5EF4-FFF2-40B4-BE49-F238E27FC236}">
                <a16:creationId xmlns:a16="http://schemas.microsoft.com/office/drawing/2014/main" id="{A3FA50FD-286E-4430-988B-2B0521380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5225" y="1687474"/>
            <a:ext cx="5894858" cy="2098158"/>
          </a:xfrm>
          <a:prstGeom prst="rect">
            <a:avLst/>
          </a:prstGeom>
        </p:spPr>
      </p:pic>
      <p:sp>
        <p:nvSpPr>
          <p:cNvPr id="183" name="矩形: 圓角 182">
            <a:extLst>
              <a:ext uri="{FF2B5EF4-FFF2-40B4-BE49-F238E27FC236}">
                <a16:creationId xmlns:a16="http://schemas.microsoft.com/office/drawing/2014/main" id="{1080FDD5-DB5B-46E3-8E65-E8C42A14E410}"/>
              </a:ext>
            </a:extLst>
          </p:cNvPr>
          <p:cNvSpPr/>
          <p:nvPr/>
        </p:nvSpPr>
        <p:spPr>
          <a:xfrm>
            <a:off x="2318474" y="1934777"/>
            <a:ext cx="1769104" cy="764267"/>
          </a:xfrm>
          <a:prstGeom prst="roundRect">
            <a:avLst>
              <a:gd name="adj" fmla="val 2196"/>
            </a:avLst>
          </a:prstGeom>
          <a:solidFill>
            <a:srgbClr val="5656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4" name="矩形: 圓角 183">
            <a:extLst>
              <a:ext uri="{FF2B5EF4-FFF2-40B4-BE49-F238E27FC236}">
                <a16:creationId xmlns:a16="http://schemas.microsoft.com/office/drawing/2014/main" id="{E7C1BCC6-89F5-4410-8AD4-A273B30410FC}"/>
              </a:ext>
            </a:extLst>
          </p:cNvPr>
          <p:cNvSpPr/>
          <p:nvPr/>
        </p:nvSpPr>
        <p:spPr>
          <a:xfrm>
            <a:off x="4155005" y="1929052"/>
            <a:ext cx="1769104" cy="764267"/>
          </a:xfrm>
          <a:prstGeom prst="roundRect">
            <a:avLst>
              <a:gd name="adj" fmla="val 2196"/>
            </a:avLst>
          </a:prstGeom>
          <a:solidFill>
            <a:srgbClr val="5656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9" name="Google Shape;752;gc0a00def9f_0_36">
            <a:extLst>
              <a:ext uri="{FF2B5EF4-FFF2-40B4-BE49-F238E27FC236}">
                <a16:creationId xmlns:a16="http://schemas.microsoft.com/office/drawing/2014/main" id="{36897D6F-DC01-4CAA-AFF1-4C76AC3721B9}"/>
              </a:ext>
            </a:extLst>
          </p:cNvPr>
          <p:cNvSpPr/>
          <p:nvPr/>
        </p:nvSpPr>
        <p:spPr>
          <a:xfrm rot="5400000">
            <a:off x="7764565" y="2773851"/>
            <a:ext cx="210161" cy="326205"/>
          </a:xfrm>
          <a:prstGeom prst="downArrow">
            <a:avLst>
              <a:gd name="adj1" fmla="val 50000"/>
              <a:gd name="adj2" fmla="val 75270"/>
            </a:avLst>
          </a:prstGeom>
          <a:gradFill>
            <a:gsLst>
              <a:gs pos="4000">
                <a:schemeClr val="tx1">
                  <a:lumMod val="65000"/>
                  <a:lumOff val="35000"/>
                  <a:alpha val="53000"/>
                </a:schemeClr>
              </a:gs>
              <a:gs pos="64000">
                <a:schemeClr val="tx1">
                  <a:lumMod val="65000"/>
                  <a:lumOff val="35000"/>
                </a:schemeClr>
              </a:gs>
              <a:gs pos="21000">
                <a:srgbClr val="9A9999"/>
              </a:gs>
            </a:gsLst>
            <a:lin ang="540000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2" name="圖形 191">
            <a:extLst>
              <a:ext uri="{FF2B5EF4-FFF2-40B4-BE49-F238E27FC236}">
                <a16:creationId xmlns:a16="http://schemas.microsoft.com/office/drawing/2014/main" id="{9FA51EE9-16CF-4510-84B0-B3417E2D0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49955" y="4255175"/>
            <a:ext cx="5999153" cy="225088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40D503F-E839-423F-B2FE-125A1FADB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84" y="344952"/>
            <a:ext cx="11998316" cy="767189"/>
          </a:xfrm>
        </p:spPr>
        <p:txBody>
          <a:bodyPr/>
          <a:lstStyle/>
          <a:p>
            <a:r>
              <a:rPr lang="zh-TW" altLang="en-US">
                <a:ea typeface="微軟正黑體"/>
              </a:rPr>
              <a:t>整合</a:t>
            </a:r>
            <a:r>
              <a:rPr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x86 </a:t>
            </a:r>
            <a:r>
              <a:rPr lang="zh-TW" altLang="en-US">
                <a:ea typeface="微軟正黑體"/>
              </a:rPr>
              <a:t>與</a:t>
            </a:r>
            <a:r>
              <a:rPr lang="en-US" altLang="zh-TW">
                <a:ea typeface="微軟正黑體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ARM </a:t>
            </a:r>
            <a:r>
              <a:rPr lang="zh-TW" altLang="en-US">
                <a:ea typeface="微軟正黑體"/>
              </a:rPr>
              <a:t>處理器的</a:t>
            </a:r>
            <a:r>
              <a:rPr lang="en-US" altLang="zh-TW">
                <a:ea typeface="微軟正黑體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QMiroPlus-201W</a:t>
            </a:r>
            <a:r>
              <a:rPr lang="en-US" altLang="zh-TW">
                <a:ea typeface="微軟正黑體"/>
              </a:rPr>
              <a:t> </a:t>
            </a:r>
            <a:r>
              <a:rPr lang="zh-TW" altLang="en-US">
                <a:ea typeface="微軟正黑體"/>
              </a:rPr>
              <a:t>雙系統架構</a:t>
            </a:r>
            <a:endParaRPr lang="zh-TW" altLang="en-US"/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A9971D58-8A82-49D0-A70D-66BFF82976BB}"/>
              </a:ext>
            </a:extLst>
          </p:cNvPr>
          <p:cNvSpPr/>
          <p:nvPr/>
        </p:nvSpPr>
        <p:spPr>
          <a:xfrm>
            <a:off x="2819206" y="1991159"/>
            <a:ext cx="12219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zh-TW" sz="14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  <a:sym typeface="Arial"/>
              </a:rPr>
              <a:t>Intel J4125</a:t>
            </a:r>
          </a:p>
          <a:p>
            <a:pPr marL="0" marR="0" lvl="0" indent="0" algn="ctr" defTabSz="4572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  <a:sym typeface="Arial"/>
              </a:rPr>
              <a:t>四核心</a:t>
            </a:r>
            <a:r>
              <a:rPr kumimoji="0" lang="en-US" altLang="zh-TW" sz="14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  <a:sym typeface="Arial"/>
              </a:rPr>
              <a:t> 2.0GHz</a:t>
            </a: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5AE600D5-D8A1-4487-A76F-D27314DF871D}"/>
              </a:ext>
            </a:extLst>
          </p:cNvPr>
          <p:cNvSpPr/>
          <p:nvPr/>
        </p:nvSpPr>
        <p:spPr>
          <a:xfrm>
            <a:off x="4607264" y="2139271"/>
            <a:ext cx="1604361" cy="315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45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  <a:sym typeface="Arial"/>
              </a:rPr>
              <a:t>4</a:t>
            </a:r>
            <a:r>
              <a:rPr kumimoji="0" lang="en-US" altLang="zh-TW" sz="14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  <a:sym typeface="Arial"/>
              </a:rPr>
              <a:t>GB RAM</a:t>
            </a:r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8BCAF380-ACC5-4463-8438-A6D9E946AF46}"/>
              </a:ext>
            </a:extLst>
          </p:cNvPr>
          <p:cNvSpPr/>
          <p:nvPr/>
        </p:nvSpPr>
        <p:spPr>
          <a:xfrm>
            <a:off x="1200984" y="2902733"/>
            <a:ext cx="956937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333" b="0" i="0" u="none" strike="noStrike" kern="1200" cap="none" spc="0" normalizeH="0" baseline="0" noProof="0">
                <a:ln>
                  <a:noFill/>
                </a:ln>
                <a:solidFill>
                  <a:srgbClr val="565656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  <a:sym typeface="Arial"/>
              </a:rPr>
              <a:t>USB 3.2 </a:t>
            </a: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F40E0D66-927E-4CB5-9A57-B1A808F53A2A}"/>
              </a:ext>
            </a:extLst>
          </p:cNvPr>
          <p:cNvSpPr/>
          <p:nvPr/>
        </p:nvSpPr>
        <p:spPr>
          <a:xfrm>
            <a:off x="1205635" y="3041852"/>
            <a:ext cx="890767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667" b="1" i="0" u="none" strike="noStrike" kern="1200" cap="none" spc="0" normalizeH="0" baseline="0" noProof="0">
                <a:ln>
                  <a:noFill/>
                </a:ln>
                <a:solidFill>
                  <a:srgbClr val="565656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  <a:sym typeface="Arial"/>
              </a:rPr>
              <a:t>x 2</a:t>
            </a:r>
          </a:p>
        </p:txBody>
      </p:sp>
      <p:sp>
        <p:nvSpPr>
          <p:cNvPr id="97" name="矩形: 圓角 229">
            <a:extLst>
              <a:ext uri="{FF2B5EF4-FFF2-40B4-BE49-F238E27FC236}">
                <a16:creationId xmlns:a16="http://schemas.microsoft.com/office/drawing/2014/main" id="{B0932E84-83AB-4DDF-B011-1524F462A6B2}"/>
              </a:ext>
            </a:extLst>
          </p:cNvPr>
          <p:cNvSpPr/>
          <p:nvPr/>
        </p:nvSpPr>
        <p:spPr>
          <a:xfrm>
            <a:off x="6352413" y="4425003"/>
            <a:ext cx="960293" cy="414044"/>
          </a:xfrm>
          <a:prstGeom prst="roundRect">
            <a:avLst>
              <a:gd name="adj" fmla="val 6173"/>
            </a:avLst>
          </a:prstGeom>
          <a:solidFill>
            <a:srgbClr val="458DB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lnSpc>
                <a:spcPts val="1400"/>
              </a:lnSpc>
              <a:defRPr/>
            </a:pPr>
            <a:r>
              <a:rPr lang="en-US" altLang="zh-TW"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 x GbE</a:t>
            </a:r>
          </a:p>
          <a:p>
            <a:pPr lvl="0" algn="ctr" defTabSz="457200">
              <a:lnSpc>
                <a:spcPts val="1400"/>
              </a:lnSpc>
              <a:defRPr/>
            </a:pPr>
            <a:r>
              <a:rPr lang="en-US" altLang="zh-TW"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Internal</a:t>
            </a:r>
          </a:p>
        </p:txBody>
      </p:sp>
      <p:sp>
        <p:nvSpPr>
          <p:cNvPr id="100" name="矩形: 圓角 232">
            <a:extLst>
              <a:ext uri="{FF2B5EF4-FFF2-40B4-BE49-F238E27FC236}">
                <a16:creationId xmlns:a16="http://schemas.microsoft.com/office/drawing/2014/main" id="{694BCCAC-CA5F-4A3D-B956-02433CDE983B}"/>
              </a:ext>
            </a:extLst>
          </p:cNvPr>
          <p:cNvSpPr/>
          <p:nvPr/>
        </p:nvSpPr>
        <p:spPr>
          <a:xfrm>
            <a:off x="6241249" y="5913553"/>
            <a:ext cx="5690759" cy="414044"/>
          </a:xfrm>
          <a:prstGeom prst="roundRect">
            <a:avLst>
              <a:gd name="adj" fmla="val 4830"/>
            </a:avLst>
          </a:prstGeom>
          <a:solidFill>
            <a:srgbClr val="458DB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>
              <a:defRPr/>
            </a:pPr>
            <a:r>
              <a:rPr lang="en-US" altLang="zh-TW" sz="1450">
                <a:solidFill>
                  <a:schemeClr val="bg1"/>
                </a:solidFill>
                <a:latin typeface="Arial"/>
                <a:ea typeface="新細明體"/>
                <a:cs typeface="Arial"/>
                <a:sym typeface="Arial"/>
              </a:rPr>
              <a:t>Qualcomm IPQ4019 </a:t>
            </a:r>
            <a:r>
              <a:rPr lang="en-US" sz="1450">
                <a:solidFill>
                  <a:schemeClr val="bg1"/>
                </a:solidFill>
                <a:latin typeface="Arial"/>
                <a:ea typeface="新細明體"/>
                <a:cs typeface="Arial"/>
                <a:sym typeface="Arial"/>
              </a:rPr>
              <a:t>ARM </a:t>
            </a:r>
            <a:r>
              <a:rPr lang="en-US" sz="1450" err="1">
                <a:solidFill>
                  <a:schemeClr val="bg1"/>
                </a:solidFill>
                <a:latin typeface="Arial"/>
                <a:ea typeface="新細明體"/>
                <a:cs typeface="Arial"/>
                <a:sym typeface="Arial"/>
              </a:rPr>
              <a:t>四核</a:t>
            </a:r>
            <a:r>
              <a:rPr lang="en-US" sz="1450">
                <a:solidFill>
                  <a:schemeClr val="bg1"/>
                </a:solidFill>
                <a:latin typeface="Arial"/>
                <a:ea typeface="新細明體"/>
                <a:cs typeface="Arial"/>
                <a:sym typeface="Arial"/>
              </a:rPr>
              <a:t> 717MHz</a:t>
            </a:r>
            <a:endParaRPr lang="en-US" altLang="zh-TW" sz="1450">
              <a:solidFill>
                <a:schemeClr val="bg1"/>
              </a:solidFill>
              <a:latin typeface="Arial"/>
              <a:ea typeface="新細明體"/>
              <a:cs typeface="Arial"/>
              <a:sym typeface="Arial"/>
            </a:endParaRPr>
          </a:p>
        </p:txBody>
      </p:sp>
      <p:sp>
        <p:nvSpPr>
          <p:cNvPr id="177" name="矩形: 圓角 176">
            <a:extLst>
              <a:ext uri="{FF2B5EF4-FFF2-40B4-BE49-F238E27FC236}">
                <a16:creationId xmlns:a16="http://schemas.microsoft.com/office/drawing/2014/main" id="{C35A531F-EB7B-4145-9637-9E36601F0DB1}"/>
              </a:ext>
            </a:extLst>
          </p:cNvPr>
          <p:cNvSpPr/>
          <p:nvPr/>
        </p:nvSpPr>
        <p:spPr>
          <a:xfrm>
            <a:off x="493552" y="1934777"/>
            <a:ext cx="1769104" cy="764267"/>
          </a:xfrm>
          <a:prstGeom prst="roundRect">
            <a:avLst>
              <a:gd name="adj" fmla="val 2196"/>
            </a:avLst>
          </a:prstGeom>
          <a:solidFill>
            <a:srgbClr val="5656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7" name="矩形: 圓角 108">
            <a:extLst>
              <a:ext uri="{FF2B5EF4-FFF2-40B4-BE49-F238E27FC236}">
                <a16:creationId xmlns:a16="http://schemas.microsoft.com/office/drawing/2014/main" id="{0EEF3C5A-BD3F-499C-9395-12254179ADF5}"/>
              </a:ext>
            </a:extLst>
          </p:cNvPr>
          <p:cNvSpPr/>
          <p:nvPr/>
        </p:nvSpPr>
        <p:spPr>
          <a:xfrm>
            <a:off x="4176583" y="2861054"/>
            <a:ext cx="1747526" cy="668941"/>
          </a:xfrm>
          <a:prstGeom prst="roundRect">
            <a:avLst>
              <a:gd name="adj" fmla="val 2183"/>
            </a:avLst>
          </a:prstGeom>
          <a:solidFill>
            <a:srgbClr val="56565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 x Internal LAN GbE</a:t>
            </a:r>
          </a:p>
        </p:txBody>
      </p:sp>
      <p:sp>
        <p:nvSpPr>
          <p:cNvPr id="105" name="矩形: 圓角 108">
            <a:extLst>
              <a:ext uri="{FF2B5EF4-FFF2-40B4-BE49-F238E27FC236}">
                <a16:creationId xmlns:a16="http://schemas.microsoft.com/office/drawing/2014/main" id="{0EEF3C5A-BD3F-499C-9395-12254179ADF5}"/>
              </a:ext>
            </a:extLst>
          </p:cNvPr>
          <p:cNvSpPr/>
          <p:nvPr/>
        </p:nvSpPr>
        <p:spPr>
          <a:xfrm>
            <a:off x="2314123" y="2859689"/>
            <a:ext cx="1774207" cy="668941"/>
          </a:xfrm>
          <a:prstGeom prst="roundRect">
            <a:avLst>
              <a:gd name="adj" fmla="val 759"/>
            </a:avLst>
          </a:prstGeom>
          <a:solidFill>
            <a:srgbClr val="56565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 x 2.5GbE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Host Interface</a:t>
            </a:r>
          </a:p>
        </p:txBody>
      </p:sp>
      <p:cxnSp>
        <p:nvCxnSpPr>
          <p:cNvPr id="110" name="接點: 肘形 236">
            <a:extLst>
              <a:ext uri="{FF2B5EF4-FFF2-40B4-BE49-F238E27FC236}">
                <a16:creationId xmlns:a16="http://schemas.microsoft.com/office/drawing/2014/main" id="{DD873E4D-1AC9-4E71-93B9-3973B8934BE6}"/>
              </a:ext>
            </a:extLst>
          </p:cNvPr>
          <p:cNvCxnSpPr>
            <a:cxnSpLocks/>
            <a:stCxn id="108" idx="2"/>
          </p:cNvCxnSpPr>
          <p:nvPr/>
        </p:nvCxnSpPr>
        <p:spPr>
          <a:xfrm rot="16200000" flipH="1">
            <a:off x="4324407" y="4700304"/>
            <a:ext cx="216212" cy="2837825"/>
          </a:xfrm>
          <a:prstGeom prst="bentConnector2">
            <a:avLst/>
          </a:prstGeom>
          <a:ln w="101600">
            <a:gradFill>
              <a:gsLst>
                <a:gs pos="0">
                  <a:srgbClr val="4280E6">
                    <a:alpha val="71000"/>
                  </a:srgbClr>
                </a:gs>
                <a:gs pos="100000">
                  <a:srgbClr val="4280E6"/>
                </a:gs>
              </a:gsLst>
              <a:lin ang="5400000" scaled="1"/>
            </a:gra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文字方塊 118"/>
          <p:cNvSpPr txBox="1"/>
          <p:nvPr/>
        </p:nvSpPr>
        <p:spPr>
          <a:xfrm>
            <a:off x="5212946" y="3896776"/>
            <a:ext cx="861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>
                <a:latin typeface="Arial" panose="020B0604020202020204" pitchFamily="34" charset="0"/>
                <a:cs typeface="Arial" panose="020B0604020202020204" pitchFamily="34" charset="0"/>
              </a:rPr>
              <a:t>Ethernet</a:t>
            </a:r>
            <a:endParaRPr lang="zh-TW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矩形: 圓角 229">
            <a:extLst>
              <a:ext uri="{FF2B5EF4-FFF2-40B4-BE49-F238E27FC236}">
                <a16:creationId xmlns:a16="http://schemas.microsoft.com/office/drawing/2014/main" id="{B0932E84-83AB-4DDF-B011-1524F462A6B2}"/>
              </a:ext>
            </a:extLst>
          </p:cNvPr>
          <p:cNvSpPr/>
          <p:nvPr/>
        </p:nvSpPr>
        <p:spPr>
          <a:xfrm>
            <a:off x="6351259" y="4889090"/>
            <a:ext cx="960293" cy="414044"/>
          </a:xfrm>
          <a:prstGeom prst="roundRect">
            <a:avLst>
              <a:gd name="adj" fmla="val 9240"/>
            </a:avLst>
          </a:prstGeom>
          <a:solidFill>
            <a:srgbClr val="458DB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lnSpc>
                <a:spcPts val="1400"/>
              </a:lnSpc>
              <a:defRPr/>
            </a:pPr>
            <a:r>
              <a:rPr lang="en-US" altLang="zh-TW"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 x </a:t>
            </a:r>
            <a:r>
              <a:rPr lang="en-US" altLang="zh-TW" sz="135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GbE</a:t>
            </a:r>
            <a:endParaRPr lang="en-US" altLang="zh-TW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lvl="0" algn="ctr" defTabSz="457200">
              <a:lnSpc>
                <a:spcPts val="1400"/>
              </a:lnSpc>
              <a:defRPr/>
            </a:pPr>
            <a:r>
              <a:rPr lang="en-US" altLang="zh-TW"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LAN</a:t>
            </a:r>
          </a:p>
        </p:txBody>
      </p:sp>
      <p:sp>
        <p:nvSpPr>
          <p:cNvPr id="131" name="矩形: 圓角 229">
            <a:extLst>
              <a:ext uri="{FF2B5EF4-FFF2-40B4-BE49-F238E27FC236}">
                <a16:creationId xmlns:a16="http://schemas.microsoft.com/office/drawing/2014/main" id="{B0932E84-83AB-4DDF-B011-1524F462A6B2}"/>
              </a:ext>
            </a:extLst>
          </p:cNvPr>
          <p:cNvSpPr/>
          <p:nvPr/>
        </p:nvSpPr>
        <p:spPr>
          <a:xfrm>
            <a:off x="6358891" y="5357261"/>
            <a:ext cx="960293" cy="414044"/>
          </a:xfrm>
          <a:prstGeom prst="roundRect">
            <a:avLst>
              <a:gd name="adj" fmla="val 6173"/>
            </a:avLst>
          </a:prstGeom>
          <a:solidFill>
            <a:srgbClr val="458DB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lnSpc>
                <a:spcPts val="1400"/>
              </a:lnSpc>
              <a:defRPr/>
            </a:pPr>
            <a:r>
              <a:rPr lang="en-US" altLang="zh-TW"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 x </a:t>
            </a:r>
            <a:r>
              <a:rPr lang="en-US" altLang="zh-TW" sz="135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GbE</a:t>
            </a:r>
            <a:endParaRPr lang="en-US" altLang="zh-TW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lvl="0" algn="ctr" defTabSz="457200">
              <a:lnSpc>
                <a:spcPts val="1400"/>
              </a:lnSpc>
              <a:defRPr/>
            </a:pPr>
            <a:r>
              <a:rPr lang="en-US" altLang="zh-TW"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WAN</a:t>
            </a:r>
          </a:p>
        </p:txBody>
      </p:sp>
      <p:pic>
        <p:nvPicPr>
          <p:cNvPr id="143" name="圖片 142" descr="一張含有 文字, 電子用品, 電腦, 投影機 的圖片&#10;&#10;自動產生的描述">
            <a:extLst>
              <a:ext uri="{FF2B5EF4-FFF2-40B4-BE49-F238E27FC236}">
                <a16:creationId xmlns:a16="http://schemas.microsoft.com/office/drawing/2014/main" id="{DA48ED9B-2DC9-4130-AA0A-F550FCFE0C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423" y="1685150"/>
            <a:ext cx="525952" cy="908463"/>
          </a:xfrm>
          <a:prstGeom prst="rect">
            <a:avLst/>
          </a:prstGeom>
          <a:effectLst>
            <a:outerShdw blurRad="88900" dist="50800" dir="5940000" algn="t" rotWithShape="0">
              <a:prstClr val="black">
                <a:alpha val="40000"/>
              </a:prstClr>
            </a:outerShdw>
          </a:effectLst>
        </p:spPr>
      </p:pic>
      <p:sp>
        <p:nvSpPr>
          <p:cNvPr id="144" name="文字方塊 143"/>
          <p:cNvSpPr txBox="1"/>
          <p:nvPr/>
        </p:nvSpPr>
        <p:spPr>
          <a:xfrm>
            <a:off x="8630792" y="2632091"/>
            <a:ext cx="112393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400">
                <a:latin typeface="Arial"/>
                <a:ea typeface="微軟正黑體"/>
                <a:cs typeface="Arial"/>
              </a:rPr>
              <a:t>QMiro </a:t>
            </a:r>
            <a:endParaRPr lang="en-US" altLang="zh-TW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TW" sz="1400">
                <a:latin typeface="Arial"/>
                <a:ea typeface="微軟正黑體"/>
                <a:cs typeface="Arial"/>
              </a:rPr>
              <a:t>Wi-Fi Mesh</a:t>
            </a:r>
            <a:endParaRPr lang="zh-TW" altLang="en-US" sz="1400">
              <a:latin typeface="Arial"/>
              <a:ea typeface="微軟正黑體"/>
              <a:cs typeface="Arial"/>
            </a:endParaRPr>
          </a:p>
        </p:txBody>
      </p:sp>
      <p:pic>
        <p:nvPicPr>
          <p:cNvPr id="145" name="圖片 144" descr="一張含有 文字 的圖片&#10;&#10;自動產生的描述">
            <a:extLst>
              <a:ext uri="{FF2B5EF4-FFF2-40B4-BE49-F238E27FC236}">
                <a16:creationId xmlns:a16="http://schemas.microsoft.com/office/drawing/2014/main" id="{2870F06B-6212-4715-827A-D946704936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9992"/>
          <a:stretch/>
        </p:blipFill>
        <p:spPr>
          <a:xfrm>
            <a:off x="10200314" y="1863350"/>
            <a:ext cx="1272998" cy="732323"/>
          </a:xfrm>
          <a:prstGeom prst="snip1Rect">
            <a:avLst>
              <a:gd name="adj" fmla="val 13505"/>
            </a:avLst>
          </a:prstGeom>
          <a:effectLst/>
        </p:spPr>
      </p:pic>
      <p:sp>
        <p:nvSpPr>
          <p:cNvPr id="147" name="文字方塊 146"/>
          <p:cNvSpPr txBox="1"/>
          <p:nvPr/>
        </p:nvSpPr>
        <p:spPr>
          <a:xfrm>
            <a:off x="10177101" y="2650946"/>
            <a:ext cx="1123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>
                <a:latin typeface="Arial" panose="020B0604020202020204" pitchFamily="34" charset="0"/>
                <a:cs typeface="Arial" panose="020B0604020202020204" pitchFamily="34" charset="0"/>
              </a:rPr>
              <a:t>2.4G/5G Client</a:t>
            </a:r>
            <a:endParaRPr lang="zh-TW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8" name="圖片 167">
            <a:extLst>
              <a:ext uri="{FF2B5EF4-FFF2-40B4-BE49-F238E27FC236}">
                <a16:creationId xmlns:a16="http://schemas.microsoft.com/office/drawing/2014/main" id="{E2DA2ED5-C324-468D-8061-5AA7B759293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lum bright="-40000" contrast="-40000"/>
          </a:blip>
          <a:stretch>
            <a:fillRect/>
          </a:stretch>
        </p:blipFill>
        <p:spPr>
          <a:xfrm>
            <a:off x="6396051" y="1587215"/>
            <a:ext cx="1291443" cy="746911"/>
          </a:xfrm>
          <a:prstGeom prst="rect">
            <a:avLst/>
          </a:prstGeom>
        </p:spPr>
      </p:pic>
      <p:pic>
        <p:nvPicPr>
          <p:cNvPr id="170" name="圖形 15">
            <a:extLst>
              <a:ext uri="{FF2B5EF4-FFF2-40B4-BE49-F238E27FC236}">
                <a16:creationId xmlns:a16="http://schemas.microsoft.com/office/drawing/2014/main" id="{CDC0E0BE-39C5-455C-A3C8-A6C4DF731B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25192" y="1987737"/>
            <a:ext cx="990730" cy="283066"/>
          </a:xfrm>
          <a:prstGeom prst="rect">
            <a:avLst/>
          </a:prstGeom>
        </p:spPr>
      </p:pic>
      <p:pic>
        <p:nvPicPr>
          <p:cNvPr id="171" name="圖片 170">
            <a:extLst>
              <a:ext uri="{FF2B5EF4-FFF2-40B4-BE49-F238E27FC236}">
                <a16:creationId xmlns:a16="http://schemas.microsoft.com/office/drawing/2014/main" id="{E2DA2ED5-C324-468D-8061-5AA7B759293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lum bright="-40000" contrast="-40000"/>
          </a:blip>
          <a:stretch>
            <a:fillRect/>
          </a:stretch>
        </p:blipFill>
        <p:spPr>
          <a:xfrm>
            <a:off x="6386870" y="2433165"/>
            <a:ext cx="1291443" cy="746911"/>
          </a:xfrm>
          <a:prstGeom prst="rect">
            <a:avLst/>
          </a:prstGeom>
        </p:spPr>
      </p:pic>
      <p:sp>
        <p:nvSpPr>
          <p:cNvPr id="172" name="文字方塊 171"/>
          <p:cNvSpPr txBox="1"/>
          <p:nvPr/>
        </p:nvSpPr>
        <p:spPr>
          <a:xfrm>
            <a:off x="6571842" y="2790282"/>
            <a:ext cx="887923" cy="339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" name="圖片 173">
            <a:extLst>
              <a:ext uri="{FF2B5EF4-FFF2-40B4-BE49-F238E27FC236}">
                <a16:creationId xmlns:a16="http://schemas.microsoft.com/office/drawing/2014/main" id="{07719F6E-A152-4C7A-B12D-31404FCAB2E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413" y="3315013"/>
            <a:ext cx="1315057" cy="355078"/>
          </a:xfrm>
          <a:prstGeom prst="rect">
            <a:avLst/>
          </a:prstGeom>
          <a:effectLst>
            <a:outerShdw blurRad="114300" dist="1270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5" name="文字方塊 174"/>
          <p:cNvSpPr txBox="1"/>
          <p:nvPr/>
        </p:nvSpPr>
        <p:spPr>
          <a:xfrm>
            <a:off x="6301192" y="3660737"/>
            <a:ext cx="145354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altLang="zh-TW" sz="1400">
                <a:latin typeface="Arial" panose="020B0604020202020204" pitchFamily="34" charset="0"/>
                <a:cs typeface="Arial" panose="020B0604020202020204" pitchFamily="34" charset="0"/>
              </a:rPr>
              <a:t>Ethernet LAN Networking</a:t>
            </a:r>
            <a:endParaRPr lang="zh-TW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圖片 54" descr="一張含有 家電用品 的圖片&#10;&#10;自動產生的描述">
            <a:extLst>
              <a:ext uri="{FF2B5EF4-FFF2-40B4-BE49-F238E27FC236}">
                <a16:creationId xmlns:a16="http://schemas.microsoft.com/office/drawing/2014/main" id="{F4986379-8701-4FA5-9491-D0C624F4B30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90" y="4475297"/>
            <a:ext cx="1908993" cy="1584199"/>
          </a:xfrm>
          <a:prstGeom prst="rect">
            <a:avLst/>
          </a:prstGeom>
          <a:effectLst>
            <a:outerShdw blurRad="317500" dist="292100" dir="3240000" sx="93000" sy="93000" algn="t" rotWithShape="0">
              <a:prstClr val="black">
                <a:alpha val="16000"/>
              </a:prstClr>
            </a:outerShdw>
          </a:effectLst>
        </p:spPr>
      </p:pic>
      <p:sp>
        <p:nvSpPr>
          <p:cNvPr id="87" name="矩形 86">
            <a:extLst>
              <a:ext uri="{FF2B5EF4-FFF2-40B4-BE49-F238E27FC236}">
                <a16:creationId xmlns:a16="http://schemas.microsoft.com/office/drawing/2014/main" id="{F6D71622-2312-4A08-AEA5-686A7B111562}"/>
              </a:ext>
            </a:extLst>
          </p:cNvPr>
          <p:cNvSpPr/>
          <p:nvPr/>
        </p:nvSpPr>
        <p:spPr>
          <a:xfrm>
            <a:off x="8252258" y="4668394"/>
            <a:ext cx="3654348" cy="1004161"/>
          </a:xfrm>
          <a:prstGeom prst="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TW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grpSp>
        <p:nvGrpSpPr>
          <p:cNvPr id="89" name="群組 88">
            <a:extLst>
              <a:ext uri="{FF2B5EF4-FFF2-40B4-BE49-F238E27FC236}">
                <a16:creationId xmlns:a16="http://schemas.microsoft.com/office/drawing/2014/main" id="{BEED3E37-DD30-4833-88C7-C298E95DABC0}"/>
              </a:ext>
            </a:extLst>
          </p:cNvPr>
          <p:cNvGrpSpPr/>
          <p:nvPr/>
        </p:nvGrpSpPr>
        <p:grpSpPr>
          <a:xfrm>
            <a:off x="9577642" y="2080060"/>
            <a:ext cx="525952" cy="228187"/>
            <a:chOff x="5264115" y="4187855"/>
            <a:chExt cx="1104416" cy="445669"/>
          </a:xfrm>
        </p:grpSpPr>
        <p:sp>
          <p:nvSpPr>
            <p:cNvPr id="90" name="Google Shape;752;gc0a00def9f_0_36">
              <a:extLst>
                <a:ext uri="{FF2B5EF4-FFF2-40B4-BE49-F238E27FC236}">
                  <a16:creationId xmlns:a16="http://schemas.microsoft.com/office/drawing/2014/main" id="{7CCC4D8C-FCED-4EF6-BFD8-053DB0E918E2}"/>
                </a:ext>
              </a:extLst>
            </p:cNvPr>
            <p:cNvSpPr/>
            <p:nvPr/>
          </p:nvSpPr>
          <p:spPr>
            <a:xfrm rot="16200000">
              <a:off x="5701262" y="3966254"/>
              <a:ext cx="444540" cy="889999"/>
            </a:xfrm>
            <a:prstGeom prst="downArrow">
              <a:avLst>
                <a:gd name="adj1" fmla="val 50000"/>
                <a:gd name="adj2" fmla="val 50000"/>
              </a:avLst>
            </a:prstGeom>
            <a:gradFill>
              <a:gsLst>
                <a:gs pos="0">
                  <a:srgbClr val="6D9EEB">
                    <a:alpha val="0"/>
                  </a:srgbClr>
                </a:gs>
                <a:gs pos="90217">
                  <a:srgbClr val="4280E6"/>
                </a:gs>
                <a:gs pos="75000">
                  <a:srgbClr val="6D9EEB"/>
                </a:gs>
              </a:gsLst>
              <a:lin ang="5400000" scaled="1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752;gc0a00def9f_0_36">
              <a:extLst>
                <a:ext uri="{FF2B5EF4-FFF2-40B4-BE49-F238E27FC236}">
                  <a16:creationId xmlns:a16="http://schemas.microsoft.com/office/drawing/2014/main" id="{96EF981A-8A0A-48CF-8699-C544FFC48718}"/>
                </a:ext>
              </a:extLst>
            </p:cNvPr>
            <p:cNvSpPr/>
            <p:nvPr/>
          </p:nvSpPr>
          <p:spPr>
            <a:xfrm rot="5400000">
              <a:off x="5486844" y="3965126"/>
              <a:ext cx="444542" cy="889999"/>
            </a:xfrm>
            <a:prstGeom prst="downArrow">
              <a:avLst>
                <a:gd name="adj1" fmla="val 50000"/>
                <a:gd name="adj2" fmla="val 50000"/>
              </a:avLst>
            </a:prstGeom>
            <a:gradFill>
              <a:gsLst>
                <a:gs pos="0">
                  <a:srgbClr val="6D9EEB">
                    <a:alpha val="0"/>
                  </a:srgbClr>
                </a:gs>
                <a:gs pos="90217">
                  <a:srgbClr val="4280E6"/>
                </a:gs>
                <a:gs pos="75000">
                  <a:srgbClr val="6D9EEB"/>
                </a:gs>
              </a:gsLst>
              <a:lin ang="5400000" scaled="1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圖形 96">
            <a:extLst>
              <a:ext uri="{FF2B5EF4-FFF2-40B4-BE49-F238E27FC236}">
                <a16:creationId xmlns:a16="http://schemas.microsoft.com/office/drawing/2014/main" id="{46F7AF8A-8308-46CE-A7F4-1954361ACFCF}"/>
              </a:ext>
            </a:extLst>
          </p:cNvPr>
          <p:cNvGrpSpPr/>
          <p:nvPr/>
        </p:nvGrpSpPr>
        <p:grpSpPr>
          <a:xfrm>
            <a:off x="2453902" y="2111550"/>
            <a:ext cx="431528" cy="422909"/>
            <a:chOff x="3307522" y="1780839"/>
            <a:chExt cx="431528" cy="422909"/>
          </a:xfrm>
        </p:grpSpPr>
        <p:grpSp>
          <p:nvGrpSpPr>
            <p:cNvPr id="33" name="圖形 96">
              <a:extLst>
                <a:ext uri="{FF2B5EF4-FFF2-40B4-BE49-F238E27FC236}">
                  <a16:creationId xmlns:a16="http://schemas.microsoft.com/office/drawing/2014/main" id="{46F7AF8A-8308-46CE-A7F4-1954361ACFCF}"/>
                </a:ext>
              </a:extLst>
            </p:cNvPr>
            <p:cNvGrpSpPr/>
            <p:nvPr/>
          </p:nvGrpSpPr>
          <p:grpSpPr>
            <a:xfrm>
              <a:off x="3308822" y="1901489"/>
              <a:ext cx="424179" cy="194310"/>
              <a:chOff x="3308822" y="1901489"/>
              <a:chExt cx="424179" cy="194310"/>
            </a:xfrm>
          </p:grpSpPr>
          <p:grpSp>
            <p:nvGrpSpPr>
              <p:cNvPr id="34" name="圖形 96">
                <a:extLst>
                  <a:ext uri="{FF2B5EF4-FFF2-40B4-BE49-F238E27FC236}">
                    <a16:creationId xmlns:a16="http://schemas.microsoft.com/office/drawing/2014/main" id="{46F7AF8A-8308-46CE-A7F4-1954361ACFCF}"/>
                  </a:ext>
                </a:extLst>
              </p:cNvPr>
              <p:cNvGrpSpPr/>
              <p:nvPr/>
            </p:nvGrpSpPr>
            <p:grpSpPr>
              <a:xfrm>
                <a:off x="3674582" y="1901489"/>
                <a:ext cx="58419" cy="194310"/>
                <a:chOff x="3674582" y="1901489"/>
                <a:chExt cx="58419" cy="194310"/>
              </a:xfrm>
            </p:grpSpPr>
            <p:sp>
              <p:nvSpPr>
                <p:cNvPr id="35" name="手繪多邊形: 圖案 34">
                  <a:extLst>
                    <a:ext uri="{FF2B5EF4-FFF2-40B4-BE49-F238E27FC236}">
                      <a16:creationId xmlns:a16="http://schemas.microsoft.com/office/drawing/2014/main" id="{0BA5F7F0-ED5B-49F8-B199-ECCCFA6C310B}"/>
                    </a:ext>
                  </a:extLst>
                </p:cNvPr>
                <p:cNvSpPr/>
                <p:nvPr/>
              </p:nvSpPr>
              <p:spPr>
                <a:xfrm>
                  <a:off x="3674582" y="1901489"/>
                  <a:ext cx="58419" cy="12700"/>
                </a:xfrm>
                <a:custGeom>
                  <a:avLst/>
                  <a:gdLst>
                    <a:gd name="connsiteX0" fmla="*/ 0 w 58419"/>
                    <a:gd name="connsiteY0" fmla="*/ 0 h 12700"/>
                    <a:gd name="connsiteX1" fmla="*/ 58420 w 58419"/>
                    <a:gd name="connsiteY1" fmla="*/ 0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8419" h="12700">
                      <a:moveTo>
                        <a:pt x="0" y="0"/>
                      </a:moveTo>
                      <a:lnTo>
                        <a:pt x="58420" y="0"/>
                      </a:lnTo>
                    </a:path>
                  </a:pathLst>
                </a:custGeom>
                <a:ln w="29210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36" name="手繪多邊形: 圖案 35">
                  <a:extLst>
                    <a:ext uri="{FF2B5EF4-FFF2-40B4-BE49-F238E27FC236}">
                      <a16:creationId xmlns:a16="http://schemas.microsoft.com/office/drawing/2014/main" id="{3D7DFE9F-9213-4C12-BC5A-9AFF1DFD592A}"/>
                    </a:ext>
                  </a:extLst>
                </p:cNvPr>
                <p:cNvSpPr/>
                <p:nvPr/>
              </p:nvSpPr>
              <p:spPr>
                <a:xfrm>
                  <a:off x="3674582" y="1962449"/>
                  <a:ext cx="58419" cy="12700"/>
                </a:xfrm>
                <a:custGeom>
                  <a:avLst/>
                  <a:gdLst>
                    <a:gd name="connsiteX0" fmla="*/ 0 w 58419"/>
                    <a:gd name="connsiteY0" fmla="*/ 0 h 12700"/>
                    <a:gd name="connsiteX1" fmla="*/ 58420 w 58419"/>
                    <a:gd name="connsiteY1" fmla="*/ 0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8419" h="12700">
                      <a:moveTo>
                        <a:pt x="0" y="0"/>
                      </a:moveTo>
                      <a:lnTo>
                        <a:pt x="58420" y="0"/>
                      </a:lnTo>
                    </a:path>
                  </a:pathLst>
                </a:custGeom>
                <a:ln w="29210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37" name="手繪多邊形: 圖案 36">
                  <a:extLst>
                    <a:ext uri="{FF2B5EF4-FFF2-40B4-BE49-F238E27FC236}">
                      <a16:creationId xmlns:a16="http://schemas.microsoft.com/office/drawing/2014/main" id="{F978E2DE-6D41-4683-B6C9-27D22F588C98}"/>
                    </a:ext>
                  </a:extLst>
                </p:cNvPr>
                <p:cNvSpPr/>
                <p:nvPr/>
              </p:nvSpPr>
              <p:spPr>
                <a:xfrm>
                  <a:off x="3674582" y="2083099"/>
                  <a:ext cx="58419" cy="12700"/>
                </a:xfrm>
                <a:custGeom>
                  <a:avLst/>
                  <a:gdLst>
                    <a:gd name="connsiteX0" fmla="*/ 0 w 58419"/>
                    <a:gd name="connsiteY0" fmla="*/ 0 h 12700"/>
                    <a:gd name="connsiteX1" fmla="*/ 58420 w 58419"/>
                    <a:gd name="connsiteY1" fmla="*/ 0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8419" h="12700">
                      <a:moveTo>
                        <a:pt x="0" y="0"/>
                      </a:moveTo>
                      <a:lnTo>
                        <a:pt x="58420" y="0"/>
                      </a:lnTo>
                    </a:path>
                  </a:pathLst>
                </a:custGeom>
                <a:ln w="29210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39" name="手繪多邊形: 圖案 38">
                  <a:extLst>
                    <a:ext uri="{FF2B5EF4-FFF2-40B4-BE49-F238E27FC236}">
                      <a16:creationId xmlns:a16="http://schemas.microsoft.com/office/drawing/2014/main" id="{7D8A2341-C204-4FF7-BA88-4026B049F32A}"/>
                    </a:ext>
                  </a:extLst>
                </p:cNvPr>
                <p:cNvSpPr/>
                <p:nvPr/>
              </p:nvSpPr>
              <p:spPr>
                <a:xfrm>
                  <a:off x="3674582" y="2023409"/>
                  <a:ext cx="58419" cy="12700"/>
                </a:xfrm>
                <a:custGeom>
                  <a:avLst/>
                  <a:gdLst>
                    <a:gd name="connsiteX0" fmla="*/ 0 w 58419"/>
                    <a:gd name="connsiteY0" fmla="*/ 0 h 12700"/>
                    <a:gd name="connsiteX1" fmla="*/ 58420 w 58419"/>
                    <a:gd name="connsiteY1" fmla="*/ 0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8419" h="12700">
                      <a:moveTo>
                        <a:pt x="0" y="0"/>
                      </a:moveTo>
                      <a:lnTo>
                        <a:pt x="58420" y="0"/>
                      </a:lnTo>
                    </a:path>
                  </a:pathLst>
                </a:custGeom>
                <a:ln w="29210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40" name="圖形 96">
                <a:extLst>
                  <a:ext uri="{FF2B5EF4-FFF2-40B4-BE49-F238E27FC236}">
                    <a16:creationId xmlns:a16="http://schemas.microsoft.com/office/drawing/2014/main" id="{46F7AF8A-8308-46CE-A7F4-1954361ACFCF}"/>
                  </a:ext>
                </a:extLst>
              </p:cNvPr>
              <p:cNvGrpSpPr/>
              <p:nvPr/>
            </p:nvGrpSpPr>
            <p:grpSpPr>
              <a:xfrm>
                <a:off x="3308822" y="1901489"/>
                <a:ext cx="58419" cy="194310"/>
                <a:chOff x="3308822" y="1901489"/>
                <a:chExt cx="58419" cy="194310"/>
              </a:xfrm>
            </p:grpSpPr>
            <p:sp>
              <p:nvSpPr>
                <p:cNvPr id="41" name="手繪多邊形: 圖案 40">
                  <a:extLst>
                    <a:ext uri="{FF2B5EF4-FFF2-40B4-BE49-F238E27FC236}">
                      <a16:creationId xmlns:a16="http://schemas.microsoft.com/office/drawing/2014/main" id="{96CE6E75-C54C-4068-B936-37A2549C29A0}"/>
                    </a:ext>
                  </a:extLst>
                </p:cNvPr>
                <p:cNvSpPr/>
                <p:nvPr/>
              </p:nvSpPr>
              <p:spPr>
                <a:xfrm>
                  <a:off x="3308822" y="1901489"/>
                  <a:ext cx="58419" cy="12700"/>
                </a:xfrm>
                <a:custGeom>
                  <a:avLst/>
                  <a:gdLst>
                    <a:gd name="connsiteX0" fmla="*/ 0 w 58419"/>
                    <a:gd name="connsiteY0" fmla="*/ 0 h 12700"/>
                    <a:gd name="connsiteX1" fmla="*/ 58420 w 58419"/>
                    <a:gd name="connsiteY1" fmla="*/ 0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8419" h="12700">
                      <a:moveTo>
                        <a:pt x="0" y="0"/>
                      </a:moveTo>
                      <a:lnTo>
                        <a:pt x="58420" y="0"/>
                      </a:lnTo>
                    </a:path>
                  </a:pathLst>
                </a:custGeom>
                <a:ln w="29210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42" name="手繪多邊形: 圖案 41">
                  <a:extLst>
                    <a:ext uri="{FF2B5EF4-FFF2-40B4-BE49-F238E27FC236}">
                      <a16:creationId xmlns:a16="http://schemas.microsoft.com/office/drawing/2014/main" id="{3524435B-40A8-4A8F-A6EA-79A621E3940C}"/>
                    </a:ext>
                  </a:extLst>
                </p:cNvPr>
                <p:cNvSpPr/>
                <p:nvPr/>
              </p:nvSpPr>
              <p:spPr>
                <a:xfrm>
                  <a:off x="3308822" y="1962449"/>
                  <a:ext cx="58419" cy="12700"/>
                </a:xfrm>
                <a:custGeom>
                  <a:avLst/>
                  <a:gdLst>
                    <a:gd name="connsiteX0" fmla="*/ 0 w 58419"/>
                    <a:gd name="connsiteY0" fmla="*/ 0 h 12700"/>
                    <a:gd name="connsiteX1" fmla="*/ 58420 w 58419"/>
                    <a:gd name="connsiteY1" fmla="*/ 0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8419" h="12700">
                      <a:moveTo>
                        <a:pt x="0" y="0"/>
                      </a:moveTo>
                      <a:lnTo>
                        <a:pt x="58420" y="0"/>
                      </a:lnTo>
                    </a:path>
                  </a:pathLst>
                </a:custGeom>
                <a:ln w="29210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43" name="手繪多邊形: 圖案 42">
                  <a:extLst>
                    <a:ext uri="{FF2B5EF4-FFF2-40B4-BE49-F238E27FC236}">
                      <a16:creationId xmlns:a16="http://schemas.microsoft.com/office/drawing/2014/main" id="{7C7318B6-5EAB-4B7C-AA6D-05FF88B54F07}"/>
                    </a:ext>
                  </a:extLst>
                </p:cNvPr>
                <p:cNvSpPr/>
                <p:nvPr/>
              </p:nvSpPr>
              <p:spPr>
                <a:xfrm>
                  <a:off x="3308822" y="2083099"/>
                  <a:ext cx="58419" cy="12700"/>
                </a:xfrm>
                <a:custGeom>
                  <a:avLst/>
                  <a:gdLst>
                    <a:gd name="connsiteX0" fmla="*/ 0 w 58419"/>
                    <a:gd name="connsiteY0" fmla="*/ 0 h 12700"/>
                    <a:gd name="connsiteX1" fmla="*/ 58420 w 58419"/>
                    <a:gd name="connsiteY1" fmla="*/ 0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8419" h="12700">
                      <a:moveTo>
                        <a:pt x="0" y="0"/>
                      </a:moveTo>
                      <a:lnTo>
                        <a:pt x="58420" y="0"/>
                      </a:lnTo>
                    </a:path>
                  </a:pathLst>
                </a:custGeom>
                <a:ln w="29210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44" name="手繪多邊形: 圖案 43">
                  <a:extLst>
                    <a:ext uri="{FF2B5EF4-FFF2-40B4-BE49-F238E27FC236}">
                      <a16:creationId xmlns:a16="http://schemas.microsoft.com/office/drawing/2014/main" id="{409E78DE-58E9-46B2-B777-6B3DDA597767}"/>
                    </a:ext>
                  </a:extLst>
                </p:cNvPr>
                <p:cNvSpPr/>
                <p:nvPr/>
              </p:nvSpPr>
              <p:spPr>
                <a:xfrm>
                  <a:off x="3308822" y="2023409"/>
                  <a:ext cx="58419" cy="12700"/>
                </a:xfrm>
                <a:custGeom>
                  <a:avLst/>
                  <a:gdLst>
                    <a:gd name="connsiteX0" fmla="*/ 0 w 58419"/>
                    <a:gd name="connsiteY0" fmla="*/ 0 h 12700"/>
                    <a:gd name="connsiteX1" fmla="*/ 58420 w 58419"/>
                    <a:gd name="connsiteY1" fmla="*/ 0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8419" h="12700">
                      <a:moveTo>
                        <a:pt x="0" y="0"/>
                      </a:moveTo>
                      <a:lnTo>
                        <a:pt x="58420" y="0"/>
                      </a:lnTo>
                    </a:path>
                  </a:pathLst>
                </a:custGeom>
                <a:ln w="29210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</p:grpSp>
        <p:grpSp>
          <p:nvGrpSpPr>
            <p:cNvPr id="45" name="圖形 96">
              <a:extLst>
                <a:ext uri="{FF2B5EF4-FFF2-40B4-BE49-F238E27FC236}">
                  <a16:creationId xmlns:a16="http://schemas.microsoft.com/office/drawing/2014/main" id="{46F7AF8A-8308-46CE-A7F4-1954361ACFCF}"/>
                </a:ext>
              </a:extLst>
            </p:cNvPr>
            <p:cNvGrpSpPr/>
            <p:nvPr/>
          </p:nvGrpSpPr>
          <p:grpSpPr>
            <a:xfrm>
              <a:off x="3430742" y="1780839"/>
              <a:ext cx="193040" cy="422909"/>
              <a:chOff x="3430742" y="1780839"/>
              <a:chExt cx="193040" cy="422909"/>
            </a:xfrm>
          </p:grpSpPr>
          <p:grpSp>
            <p:nvGrpSpPr>
              <p:cNvPr id="46" name="圖形 96">
                <a:extLst>
                  <a:ext uri="{FF2B5EF4-FFF2-40B4-BE49-F238E27FC236}">
                    <a16:creationId xmlns:a16="http://schemas.microsoft.com/office/drawing/2014/main" id="{46F7AF8A-8308-46CE-A7F4-1954361ACFCF}"/>
                  </a:ext>
                </a:extLst>
              </p:cNvPr>
              <p:cNvGrpSpPr/>
              <p:nvPr/>
            </p:nvGrpSpPr>
            <p:grpSpPr>
              <a:xfrm>
                <a:off x="3430742" y="1780839"/>
                <a:ext cx="193040" cy="58419"/>
                <a:chOff x="3430742" y="1780839"/>
                <a:chExt cx="193040" cy="58419"/>
              </a:xfrm>
            </p:grpSpPr>
            <p:sp>
              <p:nvSpPr>
                <p:cNvPr id="47" name="手繪多邊形: 圖案 46">
                  <a:extLst>
                    <a:ext uri="{FF2B5EF4-FFF2-40B4-BE49-F238E27FC236}">
                      <a16:creationId xmlns:a16="http://schemas.microsoft.com/office/drawing/2014/main" id="{375771C8-1A1D-4C56-B6A1-ECBAAE50C783}"/>
                    </a:ext>
                  </a:extLst>
                </p:cNvPr>
                <p:cNvSpPr/>
                <p:nvPr/>
              </p:nvSpPr>
              <p:spPr>
                <a:xfrm>
                  <a:off x="3430742" y="1780839"/>
                  <a:ext cx="12700" cy="58419"/>
                </a:xfrm>
                <a:custGeom>
                  <a:avLst/>
                  <a:gdLst>
                    <a:gd name="connsiteX0" fmla="*/ 0 w 12700"/>
                    <a:gd name="connsiteY0" fmla="*/ 58420 h 58419"/>
                    <a:gd name="connsiteX1" fmla="*/ 0 w 12700"/>
                    <a:gd name="connsiteY1" fmla="*/ 0 h 58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00" h="58419">
                      <a:moveTo>
                        <a:pt x="0" y="58420"/>
                      </a:moveTo>
                      <a:lnTo>
                        <a:pt x="0" y="0"/>
                      </a:lnTo>
                    </a:path>
                  </a:pathLst>
                </a:custGeom>
                <a:ln w="29210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48" name="手繪多邊形: 圖案 47">
                  <a:extLst>
                    <a:ext uri="{FF2B5EF4-FFF2-40B4-BE49-F238E27FC236}">
                      <a16:creationId xmlns:a16="http://schemas.microsoft.com/office/drawing/2014/main" id="{FDE89A3C-FC3E-4D06-9E9E-FDC40D6B347E}"/>
                    </a:ext>
                  </a:extLst>
                </p:cNvPr>
                <p:cNvSpPr/>
                <p:nvPr/>
              </p:nvSpPr>
              <p:spPr>
                <a:xfrm>
                  <a:off x="3490432" y="1780839"/>
                  <a:ext cx="12700" cy="58419"/>
                </a:xfrm>
                <a:custGeom>
                  <a:avLst/>
                  <a:gdLst>
                    <a:gd name="connsiteX0" fmla="*/ 0 w 12700"/>
                    <a:gd name="connsiteY0" fmla="*/ 58420 h 58419"/>
                    <a:gd name="connsiteX1" fmla="*/ 0 w 12700"/>
                    <a:gd name="connsiteY1" fmla="*/ 0 h 58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00" h="58419">
                      <a:moveTo>
                        <a:pt x="0" y="58420"/>
                      </a:moveTo>
                      <a:lnTo>
                        <a:pt x="0" y="0"/>
                      </a:lnTo>
                    </a:path>
                  </a:pathLst>
                </a:custGeom>
                <a:ln w="29210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49" name="手繪多邊形: 圖案 48">
                  <a:extLst>
                    <a:ext uri="{FF2B5EF4-FFF2-40B4-BE49-F238E27FC236}">
                      <a16:creationId xmlns:a16="http://schemas.microsoft.com/office/drawing/2014/main" id="{70E2B1FE-A28A-48C6-BECF-3131DAADB76F}"/>
                    </a:ext>
                  </a:extLst>
                </p:cNvPr>
                <p:cNvSpPr/>
                <p:nvPr/>
              </p:nvSpPr>
              <p:spPr>
                <a:xfrm>
                  <a:off x="3611082" y="1780839"/>
                  <a:ext cx="12700" cy="58419"/>
                </a:xfrm>
                <a:custGeom>
                  <a:avLst/>
                  <a:gdLst>
                    <a:gd name="connsiteX0" fmla="*/ 0 w 12700"/>
                    <a:gd name="connsiteY0" fmla="*/ 58420 h 58419"/>
                    <a:gd name="connsiteX1" fmla="*/ 0 w 12700"/>
                    <a:gd name="connsiteY1" fmla="*/ 0 h 58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00" h="58419">
                      <a:moveTo>
                        <a:pt x="0" y="58420"/>
                      </a:moveTo>
                      <a:lnTo>
                        <a:pt x="0" y="0"/>
                      </a:lnTo>
                    </a:path>
                  </a:pathLst>
                </a:custGeom>
                <a:ln w="29210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50" name="手繪多邊形: 圖案 49">
                  <a:extLst>
                    <a:ext uri="{FF2B5EF4-FFF2-40B4-BE49-F238E27FC236}">
                      <a16:creationId xmlns:a16="http://schemas.microsoft.com/office/drawing/2014/main" id="{A7551186-EFBC-47CD-BBF0-A91EA44CFB75}"/>
                    </a:ext>
                  </a:extLst>
                </p:cNvPr>
                <p:cNvSpPr/>
                <p:nvPr/>
              </p:nvSpPr>
              <p:spPr>
                <a:xfrm>
                  <a:off x="3551392" y="1780839"/>
                  <a:ext cx="12700" cy="58419"/>
                </a:xfrm>
                <a:custGeom>
                  <a:avLst/>
                  <a:gdLst>
                    <a:gd name="connsiteX0" fmla="*/ 0 w 12700"/>
                    <a:gd name="connsiteY0" fmla="*/ 58420 h 58419"/>
                    <a:gd name="connsiteX1" fmla="*/ 0 w 12700"/>
                    <a:gd name="connsiteY1" fmla="*/ 0 h 58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00" h="58419">
                      <a:moveTo>
                        <a:pt x="0" y="58420"/>
                      </a:moveTo>
                      <a:lnTo>
                        <a:pt x="0" y="0"/>
                      </a:lnTo>
                    </a:path>
                  </a:pathLst>
                </a:custGeom>
                <a:ln w="29210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51" name="圖形 96">
                <a:extLst>
                  <a:ext uri="{FF2B5EF4-FFF2-40B4-BE49-F238E27FC236}">
                    <a16:creationId xmlns:a16="http://schemas.microsoft.com/office/drawing/2014/main" id="{46F7AF8A-8308-46CE-A7F4-1954361ACFCF}"/>
                  </a:ext>
                </a:extLst>
              </p:cNvPr>
              <p:cNvGrpSpPr/>
              <p:nvPr/>
            </p:nvGrpSpPr>
            <p:grpSpPr>
              <a:xfrm>
                <a:off x="3430742" y="2146599"/>
                <a:ext cx="193040" cy="57149"/>
                <a:chOff x="3430742" y="2146599"/>
                <a:chExt cx="193040" cy="57149"/>
              </a:xfrm>
            </p:grpSpPr>
            <p:sp>
              <p:nvSpPr>
                <p:cNvPr id="52" name="手繪多邊形: 圖案 51">
                  <a:extLst>
                    <a:ext uri="{FF2B5EF4-FFF2-40B4-BE49-F238E27FC236}">
                      <a16:creationId xmlns:a16="http://schemas.microsoft.com/office/drawing/2014/main" id="{FC00093B-AA09-44CE-BF23-6A9955B18B89}"/>
                    </a:ext>
                  </a:extLst>
                </p:cNvPr>
                <p:cNvSpPr/>
                <p:nvPr/>
              </p:nvSpPr>
              <p:spPr>
                <a:xfrm>
                  <a:off x="3430742" y="2146599"/>
                  <a:ext cx="12700" cy="57149"/>
                </a:xfrm>
                <a:custGeom>
                  <a:avLst/>
                  <a:gdLst>
                    <a:gd name="connsiteX0" fmla="*/ 0 w 12700"/>
                    <a:gd name="connsiteY0" fmla="*/ 57150 h 57149"/>
                    <a:gd name="connsiteX1" fmla="*/ 0 w 12700"/>
                    <a:gd name="connsiteY1" fmla="*/ 0 h 57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00" h="57149">
                      <a:moveTo>
                        <a:pt x="0" y="57150"/>
                      </a:moveTo>
                      <a:lnTo>
                        <a:pt x="0" y="0"/>
                      </a:lnTo>
                    </a:path>
                  </a:pathLst>
                </a:custGeom>
                <a:ln w="29210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53" name="手繪多邊形: 圖案 52">
                  <a:extLst>
                    <a:ext uri="{FF2B5EF4-FFF2-40B4-BE49-F238E27FC236}">
                      <a16:creationId xmlns:a16="http://schemas.microsoft.com/office/drawing/2014/main" id="{FD525B3D-0C8D-4ACC-BE7C-3ADAA91A655E}"/>
                    </a:ext>
                  </a:extLst>
                </p:cNvPr>
                <p:cNvSpPr/>
                <p:nvPr/>
              </p:nvSpPr>
              <p:spPr>
                <a:xfrm>
                  <a:off x="3490432" y="2146599"/>
                  <a:ext cx="12700" cy="57149"/>
                </a:xfrm>
                <a:custGeom>
                  <a:avLst/>
                  <a:gdLst>
                    <a:gd name="connsiteX0" fmla="*/ 0 w 12700"/>
                    <a:gd name="connsiteY0" fmla="*/ 57150 h 57149"/>
                    <a:gd name="connsiteX1" fmla="*/ 0 w 12700"/>
                    <a:gd name="connsiteY1" fmla="*/ 0 h 57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00" h="57149">
                      <a:moveTo>
                        <a:pt x="0" y="57150"/>
                      </a:moveTo>
                      <a:lnTo>
                        <a:pt x="0" y="0"/>
                      </a:lnTo>
                    </a:path>
                  </a:pathLst>
                </a:custGeom>
                <a:ln w="29210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54" name="手繪多邊形: 圖案 53">
                  <a:extLst>
                    <a:ext uri="{FF2B5EF4-FFF2-40B4-BE49-F238E27FC236}">
                      <a16:creationId xmlns:a16="http://schemas.microsoft.com/office/drawing/2014/main" id="{AF0BBBB2-6C3A-4B37-A535-49FE5F4695FF}"/>
                    </a:ext>
                  </a:extLst>
                </p:cNvPr>
                <p:cNvSpPr/>
                <p:nvPr/>
              </p:nvSpPr>
              <p:spPr>
                <a:xfrm>
                  <a:off x="3611082" y="2146599"/>
                  <a:ext cx="12700" cy="57149"/>
                </a:xfrm>
                <a:custGeom>
                  <a:avLst/>
                  <a:gdLst>
                    <a:gd name="connsiteX0" fmla="*/ 0 w 12700"/>
                    <a:gd name="connsiteY0" fmla="*/ 57150 h 57149"/>
                    <a:gd name="connsiteX1" fmla="*/ 0 w 12700"/>
                    <a:gd name="connsiteY1" fmla="*/ 0 h 57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00" h="57149">
                      <a:moveTo>
                        <a:pt x="0" y="57150"/>
                      </a:moveTo>
                      <a:lnTo>
                        <a:pt x="0" y="0"/>
                      </a:lnTo>
                    </a:path>
                  </a:pathLst>
                </a:custGeom>
                <a:ln w="29210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16" name="手繪多邊形: 圖案 115">
                  <a:extLst>
                    <a:ext uri="{FF2B5EF4-FFF2-40B4-BE49-F238E27FC236}">
                      <a16:creationId xmlns:a16="http://schemas.microsoft.com/office/drawing/2014/main" id="{753C56F1-13F8-4C89-A751-64AFFC87821B}"/>
                    </a:ext>
                  </a:extLst>
                </p:cNvPr>
                <p:cNvSpPr/>
                <p:nvPr/>
              </p:nvSpPr>
              <p:spPr>
                <a:xfrm>
                  <a:off x="3551392" y="2146599"/>
                  <a:ext cx="12700" cy="57149"/>
                </a:xfrm>
                <a:custGeom>
                  <a:avLst/>
                  <a:gdLst>
                    <a:gd name="connsiteX0" fmla="*/ 0 w 12700"/>
                    <a:gd name="connsiteY0" fmla="*/ 57150 h 57149"/>
                    <a:gd name="connsiteX1" fmla="*/ 0 w 12700"/>
                    <a:gd name="connsiteY1" fmla="*/ 0 h 57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00" h="57149">
                      <a:moveTo>
                        <a:pt x="0" y="57150"/>
                      </a:moveTo>
                      <a:lnTo>
                        <a:pt x="0" y="0"/>
                      </a:lnTo>
                    </a:path>
                  </a:pathLst>
                </a:custGeom>
                <a:ln w="29210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</p:grpSp>
        <p:sp>
          <p:nvSpPr>
            <p:cNvPr id="117" name="手繪多邊形: 圖案 116">
              <a:extLst>
                <a:ext uri="{FF2B5EF4-FFF2-40B4-BE49-F238E27FC236}">
                  <a16:creationId xmlns:a16="http://schemas.microsoft.com/office/drawing/2014/main" id="{2639B789-7197-4385-8A9F-5B2491E6DBE9}"/>
                </a:ext>
              </a:extLst>
            </p:cNvPr>
            <p:cNvSpPr/>
            <p:nvPr/>
          </p:nvSpPr>
          <p:spPr>
            <a:xfrm>
              <a:off x="3362162" y="1837989"/>
              <a:ext cx="317500" cy="308609"/>
            </a:xfrm>
            <a:custGeom>
              <a:avLst/>
              <a:gdLst>
                <a:gd name="connsiteX0" fmla="*/ 290830 w 317500"/>
                <a:gd name="connsiteY0" fmla="*/ 308610 h 308609"/>
                <a:gd name="connsiteX1" fmla="*/ 26670 w 317500"/>
                <a:gd name="connsiteY1" fmla="*/ 308610 h 308609"/>
                <a:gd name="connsiteX2" fmla="*/ 0 w 317500"/>
                <a:gd name="connsiteY2" fmla="*/ 281940 h 308609"/>
                <a:gd name="connsiteX3" fmla="*/ 0 w 317500"/>
                <a:gd name="connsiteY3" fmla="*/ 26670 h 308609"/>
                <a:gd name="connsiteX4" fmla="*/ 26670 w 317500"/>
                <a:gd name="connsiteY4" fmla="*/ 0 h 308609"/>
                <a:gd name="connsiteX5" fmla="*/ 290830 w 317500"/>
                <a:gd name="connsiteY5" fmla="*/ 0 h 308609"/>
                <a:gd name="connsiteX6" fmla="*/ 317500 w 317500"/>
                <a:gd name="connsiteY6" fmla="*/ 26670 h 308609"/>
                <a:gd name="connsiteX7" fmla="*/ 317500 w 317500"/>
                <a:gd name="connsiteY7" fmla="*/ 281940 h 308609"/>
                <a:gd name="connsiteX8" fmla="*/ 290830 w 317500"/>
                <a:gd name="connsiteY8" fmla="*/ 308610 h 308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7500" h="308609">
                  <a:moveTo>
                    <a:pt x="290830" y="308610"/>
                  </a:moveTo>
                  <a:lnTo>
                    <a:pt x="26670" y="308610"/>
                  </a:lnTo>
                  <a:cubicBezTo>
                    <a:pt x="12700" y="308610"/>
                    <a:pt x="0" y="297180"/>
                    <a:pt x="0" y="281940"/>
                  </a:cubicBezTo>
                  <a:lnTo>
                    <a:pt x="0" y="26670"/>
                  </a:lnTo>
                  <a:cubicBezTo>
                    <a:pt x="0" y="12700"/>
                    <a:pt x="11430" y="0"/>
                    <a:pt x="26670" y="0"/>
                  </a:cubicBezTo>
                  <a:lnTo>
                    <a:pt x="290830" y="0"/>
                  </a:lnTo>
                  <a:cubicBezTo>
                    <a:pt x="304800" y="0"/>
                    <a:pt x="317500" y="11430"/>
                    <a:pt x="317500" y="26670"/>
                  </a:cubicBezTo>
                  <a:lnTo>
                    <a:pt x="317500" y="281940"/>
                  </a:lnTo>
                  <a:cubicBezTo>
                    <a:pt x="317500" y="297180"/>
                    <a:pt x="306070" y="308610"/>
                    <a:pt x="290830" y="308610"/>
                  </a:cubicBezTo>
                  <a:close/>
                </a:path>
              </a:pathLst>
            </a:custGeom>
            <a:solidFill>
              <a:srgbClr val="565656"/>
            </a:solidFill>
            <a:ln w="2575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118" name="文字方塊 117">
              <a:extLst>
                <a:ext uri="{FF2B5EF4-FFF2-40B4-BE49-F238E27FC236}">
                  <a16:creationId xmlns:a16="http://schemas.microsoft.com/office/drawing/2014/main" id="{77CD7FF7-3DE2-4FE0-B23A-6AF01DB88129}"/>
                </a:ext>
              </a:extLst>
            </p:cNvPr>
            <p:cNvSpPr txBox="1"/>
            <p:nvPr/>
          </p:nvSpPr>
          <p:spPr>
            <a:xfrm>
              <a:off x="3307522" y="1860878"/>
              <a:ext cx="4315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TW" altLang="en-US" sz="1200" spc="0" baseline="0">
                  <a:solidFill>
                    <a:schemeClr val="bg1"/>
                  </a:solidFill>
                  <a:latin typeface="Impact"/>
                  <a:sym typeface="Impact"/>
                  <a:rtl val="0"/>
                </a:rPr>
                <a:t>CPU</a:t>
              </a:r>
            </a:p>
          </p:txBody>
        </p:sp>
      </p:grpSp>
      <p:sp>
        <p:nvSpPr>
          <p:cNvPr id="128" name="手繪多邊形: 圖案 127">
            <a:extLst>
              <a:ext uri="{FF2B5EF4-FFF2-40B4-BE49-F238E27FC236}">
                <a16:creationId xmlns:a16="http://schemas.microsoft.com/office/drawing/2014/main" id="{F2BB3084-C286-4E3F-9693-165FCF224DFC}"/>
              </a:ext>
            </a:extLst>
          </p:cNvPr>
          <p:cNvSpPr/>
          <p:nvPr/>
        </p:nvSpPr>
        <p:spPr>
          <a:xfrm>
            <a:off x="4361969" y="2117012"/>
            <a:ext cx="615950" cy="354329"/>
          </a:xfrm>
          <a:custGeom>
            <a:avLst/>
            <a:gdLst>
              <a:gd name="connsiteX0" fmla="*/ 581660 w 615950"/>
              <a:gd name="connsiteY0" fmla="*/ 354330 h 354329"/>
              <a:gd name="connsiteX1" fmla="*/ 34290 w 615950"/>
              <a:gd name="connsiteY1" fmla="*/ 354330 h 354329"/>
              <a:gd name="connsiteX2" fmla="*/ 0 w 615950"/>
              <a:gd name="connsiteY2" fmla="*/ 320040 h 354329"/>
              <a:gd name="connsiteX3" fmla="*/ 0 w 615950"/>
              <a:gd name="connsiteY3" fmla="*/ 34290 h 354329"/>
              <a:gd name="connsiteX4" fmla="*/ 34290 w 615950"/>
              <a:gd name="connsiteY4" fmla="*/ 0 h 354329"/>
              <a:gd name="connsiteX5" fmla="*/ 581660 w 615950"/>
              <a:gd name="connsiteY5" fmla="*/ 0 h 354329"/>
              <a:gd name="connsiteX6" fmla="*/ 615950 w 615950"/>
              <a:gd name="connsiteY6" fmla="*/ 34290 h 354329"/>
              <a:gd name="connsiteX7" fmla="*/ 615950 w 615950"/>
              <a:gd name="connsiteY7" fmla="*/ 320040 h 354329"/>
              <a:gd name="connsiteX8" fmla="*/ 581660 w 615950"/>
              <a:gd name="connsiteY8" fmla="*/ 354330 h 35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5950" h="354329">
                <a:moveTo>
                  <a:pt x="581660" y="354330"/>
                </a:moveTo>
                <a:lnTo>
                  <a:pt x="34290" y="354330"/>
                </a:lnTo>
                <a:cubicBezTo>
                  <a:pt x="15240" y="354330"/>
                  <a:pt x="0" y="339090"/>
                  <a:pt x="0" y="320040"/>
                </a:cubicBezTo>
                <a:lnTo>
                  <a:pt x="0" y="34290"/>
                </a:lnTo>
                <a:cubicBezTo>
                  <a:pt x="0" y="15240"/>
                  <a:pt x="15240" y="0"/>
                  <a:pt x="34290" y="0"/>
                </a:cubicBezTo>
                <a:lnTo>
                  <a:pt x="581660" y="0"/>
                </a:lnTo>
                <a:cubicBezTo>
                  <a:pt x="600710" y="0"/>
                  <a:pt x="615950" y="15240"/>
                  <a:pt x="615950" y="34290"/>
                </a:cubicBezTo>
                <a:lnTo>
                  <a:pt x="615950" y="320040"/>
                </a:lnTo>
                <a:cubicBezTo>
                  <a:pt x="615950" y="339090"/>
                  <a:pt x="600710" y="354330"/>
                  <a:pt x="581660" y="354330"/>
                </a:cubicBezTo>
                <a:close/>
              </a:path>
            </a:pathLst>
          </a:custGeom>
          <a:solidFill>
            <a:srgbClr val="565656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grpSp>
        <p:nvGrpSpPr>
          <p:cNvPr id="129" name="圖形 97">
            <a:extLst>
              <a:ext uri="{FF2B5EF4-FFF2-40B4-BE49-F238E27FC236}">
                <a16:creationId xmlns:a16="http://schemas.microsoft.com/office/drawing/2014/main" id="{FD3BCD1C-E1AA-4239-94D2-A5F3D5027C5F}"/>
              </a:ext>
            </a:extLst>
          </p:cNvPr>
          <p:cNvGrpSpPr/>
          <p:nvPr/>
        </p:nvGrpSpPr>
        <p:grpSpPr>
          <a:xfrm>
            <a:off x="4252459" y="2099233"/>
            <a:ext cx="654050" cy="389890"/>
            <a:chOff x="4971630" y="1850690"/>
            <a:chExt cx="654050" cy="389890"/>
          </a:xfrm>
          <a:solidFill>
            <a:srgbClr val="0D045F"/>
          </a:solidFill>
        </p:grpSpPr>
        <p:grpSp>
          <p:nvGrpSpPr>
            <p:cNvPr id="135" name="圖形 97">
              <a:extLst>
                <a:ext uri="{FF2B5EF4-FFF2-40B4-BE49-F238E27FC236}">
                  <a16:creationId xmlns:a16="http://schemas.microsoft.com/office/drawing/2014/main" id="{FD3BCD1C-E1AA-4239-94D2-A5F3D5027C5F}"/>
                </a:ext>
              </a:extLst>
            </p:cNvPr>
            <p:cNvGrpSpPr/>
            <p:nvPr/>
          </p:nvGrpSpPr>
          <p:grpSpPr>
            <a:xfrm>
              <a:off x="5080851" y="1904030"/>
              <a:ext cx="430529" cy="281940"/>
              <a:chOff x="5080851" y="1904030"/>
              <a:chExt cx="430529" cy="281940"/>
            </a:xfrm>
            <a:solidFill>
              <a:srgbClr val="0D045F"/>
            </a:solidFill>
          </p:grpSpPr>
          <p:grpSp>
            <p:nvGrpSpPr>
              <p:cNvPr id="136" name="圖形 97">
                <a:extLst>
                  <a:ext uri="{FF2B5EF4-FFF2-40B4-BE49-F238E27FC236}">
                    <a16:creationId xmlns:a16="http://schemas.microsoft.com/office/drawing/2014/main" id="{FD3BCD1C-E1AA-4239-94D2-A5F3D5027C5F}"/>
                  </a:ext>
                </a:extLst>
              </p:cNvPr>
              <p:cNvGrpSpPr/>
              <p:nvPr/>
            </p:nvGrpSpPr>
            <p:grpSpPr>
              <a:xfrm>
                <a:off x="5080851" y="1943400"/>
                <a:ext cx="430529" cy="205739"/>
                <a:chOff x="5080851" y="1943400"/>
                <a:chExt cx="430529" cy="205739"/>
              </a:xfrm>
              <a:solidFill>
                <a:srgbClr val="0D045F"/>
              </a:solidFill>
            </p:grpSpPr>
            <p:sp>
              <p:nvSpPr>
                <p:cNvPr id="138" name="手繪多邊形: 圖案 137">
                  <a:extLst>
                    <a:ext uri="{FF2B5EF4-FFF2-40B4-BE49-F238E27FC236}">
                      <a16:creationId xmlns:a16="http://schemas.microsoft.com/office/drawing/2014/main" id="{8D971B29-264C-4C8B-A984-FF8273B7DCCD}"/>
                    </a:ext>
                  </a:extLst>
                </p:cNvPr>
                <p:cNvSpPr/>
                <p:nvPr/>
              </p:nvSpPr>
              <p:spPr>
                <a:xfrm>
                  <a:off x="5270080" y="2020869"/>
                  <a:ext cx="27940" cy="34290"/>
                </a:xfrm>
                <a:custGeom>
                  <a:avLst/>
                  <a:gdLst>
                    <a:gd name="connsiteX0" fmla="*/ 0 w 27940"/>
                    <a:gd name="connsiteY0" fmla="*/ 34290 h 34290"/>
                    <a:gd name="connsiteX1" fmla="*/ 27940 w 27940"/>
                    <a:gd name="connsiteY1" fmla="*/ 34290 h 34290"/>
                    <a:gd name="connsiteX2" fmla="*/ 13970 w 27940"/>
                    <a:gd name="connsiteY2" fmla="*/ 0 h 34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940" h="34290">
                      <a:moveTo>
                        <a:pt x="0" y="34290"/>
                      </a:moveTo>
                      <a:lnTo>
                        <a:pt x="27940" y="34290"/>
                      </a:lnTo>
                      <a:lnTo>
                        <a:pt x="1397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39" name="手繪多邊形: 圖案 138">
                  <a:extLst>
                    <a:ext uri="{FF2B5EF4-FFF2-40B4-BE49-F238E27FC236}">
                      <a16:creationId xmlns:a16="http://schemas.microsoft.com/office/drawing/2014/main" id="{496AA342-E827-4887-95B3-E5DE9475C197}"/>
                    </a:ext>
                  </a:extLst>
                </p:cNvPr>
                <p:cNvSpPr/>
                <p:nvPr/>
              </p:nvSpPr>
              <p:spPr>
                <a:xfrm>
                  <a:off x="5158320" y="2014519"/>
                  <a:ext cx="44450" cy="25400"/>
                </a:xfrm>
                <a:custGeom>
                  <a:avLst/>
                  <a:gdLst>
                    <a:gd name="connsiteX0" fmla="*/ 36830 w 44450"/>
                    <a:gd name="connsiteY0" fmla="*/ 1270 h 25400"/>
                    <a:gd name="connsiteX1" fmla="*/ 29210 w 44450"/>
                    <a:gd name="connsiteY1" fmla="*/ 0 h 25400"/>
                    <a:gd name="connsiteX2" fmla="*/ 0 w 44450"/>
                    <a:gd name="connsiteY2" fmla="*/ 0 h 25400"/>
                    <a:gd name="connsiteX3" fmla="*/ 0 w 44450"/>
                    <a:gd name="connsiteY3" fmla="*/ 25400 h 25400"/>
                    <a:gd name="connsiteX4" fmla="*/ 29210 w 44450"/>
                    <a:gd name="connsiteY4" fmla="*/ 25400 h 25400"/>
                    <a:gd name="connsiteX5" fmla="*/ 39370 w 44450"/>
                    <a:gd name="connsiteY5" fmla="*/ 22860 h 25400"/>
                    <a:gd name="connsiteX6" fmla="*/ 44450 w 44450"/>
                    <a:gd name="connsiteY6" fmla="*/ 11430 h 25400"/>
                    <a:gd name="connsiteX7" fmla="*/ 36830 w 44450"/>
                    <a:gd name="connsiteY7" fmla="*/ 1270 h 25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450" h="25400">
                      <a:moveTo>
                        <a:pt x="36830" y="1270"/>
                      </a:moveTo>
                      <a:cubicBezTo>
                        <a:pt x="35560" y="1270"/>
                        <a:pt x="33020" y="0"/>
                        <a:pt x="29210" y="0"/>
                      </a:cubicBezTo>
                      <a:lnTo>
                        <a:pt x="0" y="0"/>
                      </a:lnTo>
                      <a:lnTo>
                        <a:pt x="0" y="25400"/>
                      </a:lnTo>
                      <a:lnTo>
                        <a:pt x="29210" y="25400"/>
                      </a:lnTo>
                      <a:cubicBezTo>
                        <a:pt x="34290" y="25400"/>
                        <a:pt x="38100" y="24130"/>
                        <a:pt x="39370" y="22860"/>
                      </a:cubicBezTo>
                      <a:cubicBezTo>
                        <a:pt x="41910" y="20320"/>
                        <a:pt x="44450" y="16510"/>
                        <a:pt x="44450" y="11430"/>
                      </a:cubicBezTo>
                      <a:cubicBezTo>
                        <a:pt x="44450" y="6350"/>
                        <a:pt x="41910" y="2540"/>
                        <a:pt x="36830" y="127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40" name="手繪多邊形: 圖案 139">
                  <a:extLst>
                    <a:ext uri="{FF2B5EF4-FFF2-40B4-BE49-F238E27FC236}">
                      <a16:creationId xmlns:a16="http://schemas.microsoft.com/office/drawing/2014/main" id="{5B9A000C-58DB-4EAB-864D-790356C56762}"/>
                    </a:ext>
                  </a:extLst>
                </p:cNvPr>
                <p:cNvSpPr/>
                <p:nvPr/>
              </p:nvSpPr>
              <p:spPr>
                <a:xfrm>
                  <a:off x="5080851" y="1943400"/>
                  <a:ext cx="430529" cy="205739"/>
                </a:xfrm>
                <a:custGeom>
                  <a:avLst/>
                  <a:gdLst>
                    <a:gd name="connsiteX0" fmla="*/ 402590 w 430529"/>
                    <a:gd name="connsiteY0" fmla="*/ 0 h 205739"/>
                    <a:gd name="connsiteX1" fmla="*/ 27940 w 430529"/>
                    <a:gd name="connsiteY1" fmla="*/ 0 h 205739"/>
                    <a:gd name="connsiteX2" fmla="*/ 0 w 430529"/>
                    <a:gd name="connsiteY2" fmla="*/ 27940 h 205739"/>
                    <a:gd name="connsiteX3" fmla="*/ 0 w 430529"/>
                    <a:gd name="connsiteY3" fmla="*/ 177800 h 205739"/>
                    <a:gd name="connsiteX4" fmla="*/ 27940 w 430529"/>
                    <a:gd name="connsiteY4" fmla="*/ 205740 h 205739"/>
                    <a:gd name="connsiteX5" fmla="*/ 402590 w 430529"/>
                    <a:gd name="connsiteY5" fmla="*/ 205740 h 205739"/>
                    <a:gd name="connsiteX6" fmla="*/ 430530 w 430529"/>
                    <a:gd name="connsiteY6" fmla="*/ 177800 h 205739"/>
                    <a:gd name="connsiteX7" fmla="*/ 430530 w 430529"/>
                    <a:gd name="connsiteY7" fmla="*/ 27940 h 205739"/>
                    <a:gd name="connsiteX8" fmla="*/ 402590 w 430529"/>
                    <a:gd name="connsiteY8" fmla="*/ 0 h 205739"/>
                    <a:gd name="connsiteX9" fmla="*/ 123190 w 430529"/>
                    <a:gd name="connsiteY9" fmla="*/ 151130 h 205739"/>
                    <a:gd name="connsiteX10" fmla="*/ 120650 w 430529"/>
                    <a:gd name="connsiteY10" fmla="*/ 137160 h 205739"/>
                    <a:gd name="connsiteX11" fmla="*/ 118110 w 430529"/>
                    <a:gd name="connsiteY11" fmla="*/ 124460 h 205739"/>
                    <a:gd name="connsiteX12" fmla="*/ 111760 w 430529"/>
                    <a:gd name="connsiteY12" fmla="*/ 116840 h 205739"/>
                    <a:gd name="connsiteX13" fmla="*/ 95250 w 430529"/>
                    <a:gd name="connsiteY13" fmla="*/ 114300 h 205739"/>
                    <a:gd name="connsiteX14" fmla="*/ 78740 w 430529"/>
                    <a:gd name="connsiteY14" fmla="*/ 114300 h 205739"/>
                    <a:gd name="connsiteX15" fmla="*/ 78740 w 430529"/>
                    <a:gd name="connsiteY15" fmla="*/ 151130 h 205739"/>
                    <a:gd name="connsiteX16" fmla="*/ 58420 w 430529"/>
                    <a:gd name="connsiteY16" fmla="*/ 151130 h 205739"/>
                    <a:gd name="connsiteX17" fmla="*/ 58420 w 430529"/>
                    <a:gd name="connsiteY17" fmla="*/ 53340 h 205739"/>
                    <a:gd name="connsiteX18" fmla="*/ 106680 w 430529"/>
                    <a:gd name="connsiteY18" fmla="*/ 53340 h 205739"/>
                    <a:gd name="connsiteX19" fmla="*/ 135890 w 430529"/>
                    <a:gd name="connsiteY19" fmla="*/ 58420 h 205739"/>
                    <a:gd name="connsiteX20" fmla="*/ 144780 w 430529"/>
                    <a:gd name="connsiteY20" fmla="*/ 67310 h 205739"/>
                    <a:gd name="connsiteX21" fmla="*/ 147320 w 430529"/>
                    <a:gd name="connsiteY21" fmla="*/ 80010 h 205739"/>
                    <a:gd name="connsiteX22" fmla="*/ 139700 w 430529"/>
                    <a:gd name="connsiteY22" fmla="*/ 101600 h 205739"/>
                    <a:gd name="connsiteX23" fmla="*/ 128270 w 430529"/>
                    <a:gd name="connsiteY23" fmla="*/ 109220 h 205739"/>
                    <a:gd name="connsiteX24" fmla="*/ 137160 w 430529"/>
                    <a:gd name="connsiteY24" fmla="*/ 113030 h 205739"/>
                    <a:gd name="connsiteX25" fmla="*/ 142240 w 430529"/>
                    <a:gd name="connsiteY25" fmla="*/ 119380 h 205739"/>
                    <a:gd name="connsiteX26" fmla="*/ 144780 w 430529"/>
                    <a:gd name="connsiteY26" fmla="*/ 125730 h 205739"/>
                    <a:gd name="connsiteX27" fmla="*/ 146050 w 430529"/>
                    <a:gd name="connsiteY27" fmla="*/ 135890 h 205739"/>
                    <a:gd name="connsiteX28" fmla="*/ 148590 w 430529"/>
                    <a:gd name="connsiteY28" fmla="*/ 151130 h 205739"/>
                    <a:gd name="connsiteX29" fmla="*/ 123190 w 430529"/>
                    <a:gd name="connsiteY29" fmla="*/ 151130 h 205739"/>
                    <a:gd name="connsiteX30" fmla="*/ 231140 w 430529"/>
                    <a:gd name="connsiteY30" fmla="*/ 151130 h 205739"/>
                    <a:gd name="connsiteX31" fmla="*/ 222250 w 430529"/>
                    <a:gd name="connsiteY31" fmla="*/ 128270 h 205739"/>
                    <a:gd name="connsiteX32" fmla="*/ 185420 w 430529"/>
                    <a:gd name="connsiteY32" fmla="*/ 128270 h 205739"/>
                    <a:gd name="connsiteX33" fmla="*/ 176530 w 430529"/>
                    <a:gd name="connsiteY33" fmla="*/ 151130 h 205739"/>
                    <a:gd name="connsiteX34" fmla="*/ 152400 w 430529"/>
                    <a:gd name="connsiteY34" fmla="*/ 151130 h 205739"/>
                    <a:gd name="connsiteX35" fmla="*/ 193040 w 430529"/>
                    <a:gd name="connsiteY35" fmla="*/ 53340 h 205739"/>
                    <a:gd name="connsiteX36" fmla="*/ 217170 w 430529"/>
                    <a:gd name="connsiteY36" fmla="*/ 53340 h 205739"/>
                    <a:gd name="connsiteX37" fmla="*/ 257810 w 430529"/>
                    <a:gd name="connsiteY37" fmla="*/ 151130 h 205739"/>
                    <a:gd name="connsiteX38" fmla="*/ 231140 w 430529"/>
                    <a:gd name="connsiteY38" fmla="*/ 151130 h 205739"/>
                    <a:gd name="connsiteX39" fmla="*/ 375920 w 430529"/>
                    <a:gd name="connsiteY39" fmla="*/ 151130 h 205739"/>
                    <a:gd name="connsiteX40" fmla="*/ 355600 w 430529"/>
                    <a:gd name="connsiteY40" fmla="*/ 151130 h 205739"/>
                    <a:gd name="connsiteX41" fmla="*/ 355600 w 430529"/>
                    <a:gd name="connsiteY41" fmla="*/ 77470 h 205739"/>
                    <a:gd name="connsiteX42" fmla="*/ 330200 w 430529"/>
                    <a:gd name="connsiteY42" fmla="*/ 151130 h 205739"/>
                    <a:gd name="connsiteX43" fmla="*/ 308610 w 430529"/>
                    <a:gd name="connsiteY43" fmla="*/ 151130 h 205739"/>
                    <a:gd name="connsiteX44" fmla="*/ 284480 w 430529"/>
                    <a:gd name="connsiteY44" fmla="*/ 77470 h 205739"/>
                    <a:gd name="connsiteX45" fmla="*/ 284480 w 430529"/>
                    <a:gd name="connsiteY45" fmla="*/ 151130 h 205739"/>
                    <a:gd name="connsiteX46" fmla="*/ 264160 w 430529"/>
                    <a:gd name="connsiteY46" fmla="*/ 151130 h 205739"/>
                    <a:gd name="connsiteX47" fmla="*/ 264160 w 430529"/>
                    <a:gd name="connsiteY47" fmla="*/ 53340 h 205739"/>
                    <a:gd name="connsiteX48" fmla="*/ 294640 w 430529"/>
                    <a:gd name="connsiteY48" fmla="*/ 53340 h 205739"/>
                    <a:gd name="connsiteX49" fmla="*/ 318770 w 430529"/>
                    <a:gd name="connsiteY49" fmla="*/ 129540 h 205739"/>
                    <a:gd name="connsiteX50" fmla="*/ 344170 w 430529"/>
                    <a:gd name="connsiteY50" fmla="*/ 53340 h 205739"/>
                    <a:gd name="connsiteX51" fmla="*/ 374650 w 430529"/>
                    <a:gd name="connsiteY51" fmla="*/ 53340 h 205739"/>
                    <a:gd name="connsiteX52" fmla="*/ 374650 w 430529"/>
                    <a:gd name="connsiteY52" fmla="*/ 151130 h 205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430529" h="205739">
                      <a:moveTo>
                        <a:pt x="402590" y="0"/>
                      </a:moveTo>
                      <a:lnTo>
                        <a:pt x="27940" y="0"/>
                      </a:lnTo>
                      <a:cubicBezTo>
                        <a:pt x="12700" y="0"/>
                        <a:pt x="0" y="12700"/>
                        <a:pt x="0" y="27940"/>
                      </a:cubicBezTo>
                      <a:lnTo>
                        <a:pt x="0" y="177800"/>
                      </a:lnTo>
                      <a:cubicBezTo>
                        <a:pt x="0" y="193040"/>
                        <a:pt x="12700" y="205740"/>
                        <a:pt x="27940" y="205740"/>
                      </a:cubicBezTo>
                      <a:lnTo>
                        <a:pt x="402590" y="205740"/>
                      </a:lnTo>
                      <a:cubicBezTo>
                        <a:pt x="417830" y="205740"/>
                        <a:pt x="430530" y="193040"/>
                        <a:pt x="430530" y="177800"/>
                      </a:cubicBezTo>
                      <a:lnTo>
                        <a:pt x="430530" y="27940"/>
                      </a:lnTo>
                      <a:cubicBezTo>
                        <a:pt x="430530" y="12700"/>
                        <a:pt x="417830" y="0"/>
                        <a:pt x="402590" y="0"/>
                      </a:cubicBezTo>
                      <a:close/>
                      <a:moveTo>
                        <a:pt x="123190" y="151130"/>
                      </a:moveTo>
                      <a:cubicBezTo>
                        <a:pt x="121920" y="148590"/>
                        <a:pt x="121920" y="144780"/>
                        <a:pt x="120650" y="137160"/>
                      </a:cubicBezTo>
                      <a:cubicBezTo>
                        <a:pt x="120650" y="130810"/>
                        <a:pt x="119380" y="127000"/>
                        <a:pt x="118110" y="124460"/>
                      </a:cubicBezTo>
                      <a:cubicBezTo>
                        <a:pt x="116840" y="121920"/>
                        <a:pt x="114300" y="119380"/>
                        <a:pt x="111760" y="116840"/>
                      </a:cubicBezTo>
                      <a:cubicBezTo>
                        <a:pt x="107950" y="114300"/>
                        <a:pt x="102870" y="114300"/>
                        <a:pt x="95250" y="114300"/>
                      </a:cubicBezTo>
                      <a:lnTo>
                        <a:pt x="78740" y="114300"/>
                      </a:lnTo>
                      <a:lnTo>
                        <a:pt x="78740" y="151130"/>
                      </a:lnTo>
                      <a:lnTo>
                        <a:pt x="58420" y="151130"/>
                      </a:lnTo>
                      <a:lnTo>
                        <a:pt x="58420" y="53340"/>
                      </a:lnTo>
                      <a:lnTo>
                        <a:pt x="106680" y="53340"/>
                      </a:lnTo>
                      <a:cubicBezTo>
                        <a:pt x="120650" y="53340"/>
                        <a:pt x="129540" y="54610"/>
                        <a:pt x="135890" y="58420"/>
                      </a:cubicBezTo>
                      <a:cubicBezTo>
                        <a:pt x="139700" y="60960"/>
                        <a:pt x="142240" y="63500"/>
                        <a:pt x="144780" y="67310"/>
                      </a:cubicBezTo>
                      <a:cubicBezTo>
                        <a:pt x="147320" y="71120"/>
                        <a:pt x="147320" y="74930"/>
                        <a:pt x="147320" y="80010"/>
                      </a:cubicBezTo>
                      <a:cubicBezTo>
                        <a:pt x="147320" y="88900"/>
                        <a:pt x="144780" y="96520"/>
                        <a:pt x="139700" y="101600"/>
                      </a:cubicBezTo>
                      <a:cubicBezTo>
                        <a:pt x="137160" y="104140"/>
                        <a:pt x="133350" y="106680"/>
                        <a:pt x="128270" y="109220"/>
                      </a:cubicBezTo>
                      <a:cubicBezTo>
                        <a:pt x="132080" y="110490"/>
                        <a:pt x="134620" y="111760"/>
                        <a:pt x="137160" y="113030"/>
                      </a:cubicBezTo>
                      <a:cubicBezTo>
                        <a:pt x="139700" y="114300"/>
                        <a:pt x="140970" y="116840"/>
                        <a:pt x="142240" y="119380"/>
                      </a:cubicBezTo>
                      <a:cubicBezTo>
                        <a:pt x="143510" y="121920"/>
                        <a:pt x="144780" y="124460"/>
                        <a:pt x="144780" y="125730"/>
                      </a:cubicBezTo>
                      <a:cubicBezTo>
                        <a:pt x="144780" y="128270"/>
                        <a:pt x="146050" y="130810"/>
                        <a:pt x="146050" y="135890"/>
                      </a:cubicBezTo>
                      <a:cubicBezTo>
                        <a:pt x="146050" y="143510"/>
                        <a:pt x="147320" y="147320"/>
                        <a:pt x="148590" y="151130"/>
                      </a:cubicBezTo>
                      <a:lnTo>
                        <a:pt x="123190" y="151130"/>
                      </a:lnTo>
                      <a:close/>
                      <a:moveTo>
                        <a:pt x="231140" y="151130"/>
                      </a:moveTo>
                      <a:lnTo>
                        <a:pt x="222250" y="128270"/>
                      </a:lnTo>
                      <a:lnTo>
                        <a:pt x="185420" y="128270"/>
                      </a:lnTo>
                      <a:lnTo>
                        <a:pt x="176530" y="151130"/>
                      </a:lnTo>
                      <a:lnTo>
                        <a:pt x="152400" y="151130"/>
                      </a:lnTo>
                      <a:lnTo>
                        <a:pt x="193040" y="53340"/>
                      </a:lnTo>
                      <a:lnTo>
                        <a:pt x="217170" y="53340"/>
                      </a:lnTo>
                      <a:lnTo>
                        <a:pt x="257810" y="151130"/>
                      </a:lnTo>
                      <a:lnTo>
                        <a:pt x="231140" y="151130"/>
                      </a:lnTo>
                      <a:close/>
                      <a:moveTo>
                        <a:pt x="375920" y="151130"/>
                      </a:moveTo>
                      <a:lnTo>
                        <a:pt x="355600" y="151130"/>
                      </a:lnTo>
                      <a:lnTo>
                        <a:pt x="355600" y="77470"/>
                      </a:lnTo>
                      <a:lnTo>
                        <a:pt x="330200" y="151130"/>
                      </a:lnTo>
                      <a:lnTo>
                        <a:pt x="308610" y="151130"/>
                      </a:lnTo>
                      <a:lnTo>
                        <a:pt x="284480" y="77470"/>
                      </a:lnTo>
                      <a:lnTo>
                        <a:pt x="284480" y="151130"/>
                      </a:lnTo>
                      <a:lnTo>
                        <a:pt x="264160" y="151130"/>
                      </a:lnTo>
                      <a:lnTo>
                        <a:pt x="264160" y="53340"/>
                      </a:lnTo>
                      <a:lnTo>
                        <a:pt x="294640" y="53340"/>
                      </a:lnTo>
                      <a:lnTo>
                        <a:pt x="318770" y="129540"/>
                      </a:lnTo>
                      <a:lnTo>
                        <a:pt x="344170" y="53340"/>
                      </a:lnTo>
                      <a:lnTo>
                        <a:pt x="374650" y="53340"/>
                      </a:lnTo>
                      <a:lnTo>
                        <a:pt x="374650" y="15113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146" name="圖形 97">
                <a:extLst>
                  <a:ext uri="{FF2B5EF4-FFF2-40B4-BE49-F238E27FC236}">
                    <a16:creationId xmlns:a16="http://schemas.microsoft.com/office/drawing/2014/main" id="{FD3BCD1C-E1AA-4239-94D2-A5F3D5027C5F}"/>
                  </a:ext>
                </a:extLst>
              </p:cNvPr>
              <p:cNvGrpSpPr/>
              <p:nvPr/>
            </p:nvGrpSpPr>
            <p:grpSpPr>
              <a:xfrm>
                <a:off x="5111331" y="1904030"/>
                <a:ext cx="353060" cy="49529"/>
                <a:chOff x="5111331" y="1904030"/>
                <a:chExt cx="353060" cy="49529"/>
              </a:xfrm>
              <a:solidFill>
                <a:srgbClr val="0D045F"/>
              </a:solidFill>
            </p:grpSpPr>
            <p:sp>
              <p:nvSpPr>
                <p:cNvPr id="148" name="手繪多邊形: 圖案 147">
                  <a:extLst>
                    <a:ext uri="{FF2B5EF4-FFF2-40B4-BE49-F238E27FC236}">
                      <a16:creationId xmlns:a16="http://schemas.microsoft.com/office/drawing/2014/main" id="{0680E86B-486C-44D9-B68E-B995F7C53C2B}"/>
                    </a:ext>
                  </a:extLst>
                </p:cNvPr>
                <p:cNvSpPr/>
                <p:nvPr/>
              </p:nvSpPr>
              <p:spPr>
                <a:xfrm>
                  <a:off x="5111331" y="1904030"/>
                  <a:ext cx="19050" cy="49529"/>
                </a:xfrm>
                <a:custGeom>
                  <a:avLst/>
                  <a:gdLst>
                    <a:gd name="connsiteX0" fmla="*/ 0 w 19050"/>
                    <a:gd name="connsiteY0" fmla="*/ 0 h 49529"/>
                    <a:gd name="connsiteX1" fmla="*/ 19050 w 19050"/>
                    <a:gd name="connsiteY1" fmla="*/ 0 h 49529"/>
                    <a:gd name="connsiteX2" fmla="*/ 19050 w 19050"/>
                    <a:gd name="connsiteY2" fmla="*/ 49530 h 49529"/>
                    <a:gd name="connsiteX3" fmla="*/ 0 w 19050"/>
                    <a:gd name="connsiteY3" fmla="*/ 49530 h 49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50" h="49529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49530"/>
                      </a:lnTo>
                      <a:lnTo>
                        <a:pt x="0" y="4953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50" name="手繪多邊形: 圖案 149">
                  <a:extLst>
                    <a:ext uri="{FF2B5EF4-FFF2-40B4-BE49-F238E27FC236}">
                      <a16:creationId xmlns:a16="http://schemas.microsoft.com/office/drawing/2014/main" id="{3F46FE44-EAD1-4A53-AF38-E17A12E0B1B5}"/>
                    </a:ext>
                  </a:extLst>
                </p:cNvPr>
                <p:cNvSpPr/>
                <p:nvPr/>
              </p:nvSpPr>
              <p:spPr>
                <a:xfrm>
                  <a:off x="5153241" y="1904030"/>
                  <a:ext cx="19050" cy="49529"/>
                </a:xfrm>
                <a:custGeom>
                  <a:avLst/>
                  <a:gdLst>
                    <a:gd name="connsiteX0" fmla="*/ 0 w 19050"/>
                    <a:gd name="connsiteY0" fmla="*/ 0 h 49529"/>
                    <a:gd name="connsiteX1" fmla="*/ 19050 w 19050"/>
                    <a:gd name="connsiteY1" fmla="*/ 0 h 49529"/>
                    <a:gd name="connsiteX2" fmla="*/ 19050 w 19050"/>
                    <a:gd name="connsiteY2" fmla="*/ 49530 h 49529"/>
                    <a:gd name="connsiteX3" fmla="*/ 0 w 19050"/>
                    <a:gd name="connsiteY3" fmla="*/ 49530 h 49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50" h="49529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49530"/>
                      </a:lnTo>
                      <a:lnTo>
                        <a:pt x="0" y="4953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51" name="手繪多邊形: 圖案 150">
                  <a:extLst>
                    <a:ext uri="{FF2B5EF4-FFF2-40B4-BE49-F238E27FC236}">
                      <a16:creationId xmlns:a16="http://schemas.microsoft.com/office/drawing/2014/main" id="{7B0CE487-DAF2-47CC-AD39-46058E59332A}"/>
                    </a:ext>
                  </a:extLst>
                </p:cNvPr>
                <p:cNvSpPr/>
                <p:nvPr/>
              </p:nvSpPr>
              <p:spPr>
                <a:xfrm>
                  <a:off x="5195151" y="1904030"/>
                  <a:ext cx="19050" cy="49529"/>
                </a:xfrm>
                <a:custGeom>
                  <a:avLst/>
                  <a:gdLst>
                    <a:gd name="connsiteX0" fmla="*/ 0 w 19050"/>
                    <a:gd name="connsiteY0" fmla="*/ 0 h 49529"/>
                    <a:gd name="connsiteX1" fmla="*/ 19050 w 19050"/>
                    <a:gd name="connsiteY1" fmla="*/ 0 h 49529"/>
                    <a:gd name="connsiteX2" fmla="*/ 19050 w 19050"/>
                    <a:gd name="connsiteY2" fmla="*/ 49530 h 49529"/>
                    <a:gd name="connsiteX3" fmla="*/ 0 w 19050"/>
                    <a:gd name="connsiteY3" fmla="*/ 49530 h 49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50" h="49529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49530"/>
                      </a:lnTo>
                      <a:lnTo>
                        <a:pt x="0" y="4953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52" name="手繪多邊形: 圖案 151">
                  <a:extLst>
                    <a:ext uri="{FF2B5EF4-FFF2-40B4-BE49-F238E27FC236}">
                      <a16:creationId xmlns:a16="http://schemas.microsoft.com/office/drawing/2014/main" id="{FAF38DBD-4F42-499D-8043-C6D4813E352F}"/>
                    </a:ext>
                  </a:extLst>
                </p:cNvPr>
                <p:cNvSpPr/>
                <p:nvPr/>
              </p:nvSpPr>
              <p:spPr>
                <a:xfrm>
                  <a:off x="5237061" y="1904030"/>
                  <a:ext cx="19050" cy="49529"/>
                </a:xfrm>
                <a:custGeom>
                  <a:avLst/>
                  <a:gdLst>
                    <a:gd name="connsiteX0" fmla="*/ 0 w 19050"/>
                    <a:gd name="connsiteY0" fmla="*/ 0 h 49529"/>
                    <a:gd name="connsiteX1" fmla="*/ 19050 w 19050"/>
                    <a:gd name="connsiteY1" fmla="*/ 0 h 49529"/>
                    <a:gd name="connsiteX2" fmla="*/ 19050 w 19050"/>
                    <a:gd name="connsiteY2" fmla="*/ 49530 h 49529"/>
                    <a:gd name="connsiteX3" fmla="*/ 0 w 19050"/>
                    <a:gd name="connsiteY3" fmla="*/ 49530 h 49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50" h="49529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49530"/>
                      </a:lnTo>
                      <a:lnTo>
                        <a:pt x="0" y="4953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53" name="手繪多邊形: 圖案 152">
                  <a:extLst>
                    <a:ext uri="{FF2B5EF4-FFF2-40B4-BE49-F238E27FC236}">
                      <a16:creationId xmlns:a16="http://schemas.microsoft.com/office/drawing/2014/main" id="{A326FEB8-B170-4AE6-986A-1F604471223F}"/>
                    </a:ext>
                  </a:extLst>
                </p:cNvPr>
                <p:cNvSpPr/>
                <p:nvPr/>
              </p:nvSpPr>
              <p:spPr>
                <a:xfrm>
                  <a:off x="5278971" y="1904030"/>
                  <a:ext cx="19050" cy="49529"/>
                </a:xfrm>
                <a:custGeom>
                  <a:avLst/>
                  <a:gdLst>
                    <a:gd name="connsiteX0" fmla="*/ 0 w 19050"/>
                    <a:gd name="connsiteY0" fmla="*/ 0 h 49529"/>
                    <a:gd name="connsiteX1" fmla="*/ 19050 w 19050"/>
                    <a:gd name="connsiteY1" fmla="*/ 0 h 49529"/>
                    <a:gd name="connsiteX2" fmla="*/ 19050 w 19050"/>
                    <a:gd name="connsiteY2" fmla="*/ 49530 h 49529"/>
                    <a:gd name="connsiteX3" fmla="*/ 0 w 19050"/>
                    <a:gd name="connsiteY3" fmla="*/ 49530 h 49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50" h="49529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49530"/>
                      </a:lnTo>
                      <a:lnTo>
                        <a:pt x="0" y="4953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54" name="手繪多邊形: 圖案 153">
                  <a:extLst>
                    <a:ext uri="{FF2B5EF4-FFF2-40B4-BE49-F238E27FC236}">
                      <a16:creationId xmlns:a16="http://schemas.microsoft.com/office/drawing/2014/main" id="{177FEB9C-2E6D-47DC-AB6E-6415B4467C6E}"/>
                    </a:ext>
                  </a:extLst>
                </p:cNvPr>
                <p:cNvSpPr/>
                <p:nvPr/>
              </p:nvSpPr>
              <p:spPr>
                <a:xfrm>
                  <a:off x="5319611" y="1904030"/>
                  <a:ext cx="19050" cy="49529"/>
                </a:xfrm>
                <a:custGeom>
                  <a:avLst/>
                  <a:gdLst>
                    <a:gd name="connsiteX0" fmla="*/ 0 w 19050"/>
                    <a:gd name="connsiteY0" fmla="*/ 0 h 49529"/>
                    <a:gd name="connsiteX1" fmla="*/ 19050 w 19050"/>
                    <a:gd name="connsiteY1" fmla="*/ 0 h 49529"/>
                    <a:gd name="connsiteX2" fmla="*/ 19050 w 19050"/>
                    <a:gd name="connsiteY2" fmla="*/ 49530 h 49529"/>
                    <a:gd name="connsiteX3" fmla="*/ 0 w 19050"/>
                    <a:gd name="connsiteY3" fmla="*/ 49530 h 49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50" h="49529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49530"/>
                      </a:lnTo>
                      <a:lnTo>
                        <a:pt x="0" y="4953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56" name="手繪多邊形: 圖案 155">
                  <a:extLst>
                    <a:ext uri="{FF2B5EF4-FFF2-40B4-BE49-F238E27FC236}">
                      <a16:creationId xmlns:a16="http://schemas.microsoft.com/office/drawing/2014/main" id="{6549B610-60AB-4F76-AD56-FE5C81A4B85F}"/>
                    </a:ext>
                  </a:extLst>
                </p:cNvPr>
                <p:cNvSpPr/>
                <p:nvPr/>
              </p:nvSpPr>
              <p:spPr>
                <a:xfrm>
                  <a:off x="5361521" y="1904030"/>
                  <a:ext cx="19050" cy="49529"/>
                </a:xfrm>
                <a:custGeom>
                  <a:avLst/>
                  <a:gdLst>
                    <a:gd name="connsiteX0" fmla="*/ 0 w 19050"/>
                    <a:gd name="connsiteY0" fmla="*/ 0 h 49529"/>
                    <a:gd name="connsiteX1" fmla="*/ 19050 w 19050"/>
                    <a:gd name="connsiteY1" fmla="*/ 0 h 49529"/>
                    <a:gd name="connsiteX2" fmla="*/ 19050 w 19050"/>
                    <a:gd name="connsiteY2" fmla="*/ 49530 h 49529"/>
                    <a:gd name="connsiteX3" fmla="*/ 0 w 19050"/>
                    <a:gd name="connsiteY3" fmla="*/ 49530 h 49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50" h="49529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49530"/>
                      </a:lnTo>
                      <a:lnTo>
                        <a:pt x="0" y="4953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57" name="手繪多邊形: 圖案 156">
                  <a:extLst>
                    <a:ext uri="{FF2B5EF4-FFF2-40B4-BE49-F238E27FC236}">
                      <a16:creationId xmlns:a16="http://schemas.microsoft.com/office/drawing/2014/main" id="{3EEB7713-E8CC-45B6-B93A-BAB587BDE0EE}"/>
                    </a:ext>
                  </a:extLst>
                </p:cNvPr>
                <p:cNvSpPr/>
                <p:nvPr/>
              </p:nvSpPr>
              <p:spPr>
                <a:xfrm>
                  <a:off x="5403431" y="1904030"/>
                  <a:ext cx="19050" cy="49529"/>
                </a:xfrm>
                <a:custGeom>
                  <a:avLst/>
                  <a:gdLst>
                    <a:gd name="connsiteX0" fmla="*/ 0 w 19050"/>
                    <a:gd name="connsiteY0" fmla="*/ 0 h 49529"/>
                    <a:gd name="connsiteX1" fmla="*/ 19050 w 19050"/>
                    <a:gd name="connsiteY1" fmla="*/ 0 h 49529"/>
                    <a:gd name="connsiteX2" fmla="*/ 19050 w 19050"/>
                    <a:gd name="connsiteY2" fmla="*/ 49530 h 49529"/>
                    <a:gd name="connsiteX3" fmla="*/ 0 w 19050"/>
                    <a:gd name="connsiteY3" fmla="*/ 49530 h 49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50" h="49529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49530"/>
                      </a:lnTo>
                      <a:lnTo>
                        <a:pt x="0" y="4953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58" name="手繪多邊形: 圖案 157">
                  <a:extLst>
                    <a:ext uri="{FF2B5EF4-FFF2-40B4-BE49-F238E27FC236}">
                      <a16:creationId xmlns:a16="http://schemas.microsoft.com/office/drawing/2014/main" id="{9F2841BD-6608-477D-8E4F-16B2EA843593}"/>
                    </a:ext>
                  </a:extLst>
                </p:cNvPr>
                <p:cNvSpPr/>
                <p:nvPr/>
              </p:nvSpPr>
              <p:spPr>
                <a:xfrm>
                  <a:off x="5445341" y="1904030"/>
                  <a:ext cx="19050" cy="49529"/>
                </a:xfrm>
                <a:custGeom>
                  <a:avLst/>
                  <a:gdLst>
                    <a:gd name="connsiteX0" fmla="*/ 0 w 19050"/>
                    <a:gd name="connsiteY0" fmla="*/ 0 h 49529"/>
                    <a:gd name="connsiteX1" fmla="*/ 19050 w 19050"/>
                    <a:gd name="connsiteY1" fmla="*/ 0 h 49529"/>
                    <a:gd name="connsiteX2" fmla="*/ 19050 w 19050"/>
                    <a:gd name="connsiteY2" fmla="*/ 49530 h 49529"/>
                    <a:gd name="connsiteX3" fmla="*/ 0 w 19050"/>
                    <a:gd name="connsiteY3" fmla="*/ 49530 h 49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50" h="49529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49530"/>
                      </a:lnTo>
                      <a:lnTo>
                        <a:pt x="0" y="4953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159" name="圖形 97">
                <a:extLst>
                  <a:ext uri="{FF2B5EF4-FFF2-40B4-BE49-F238E27FC236}">
                    <a16:creationId xmlns:a16="http://schemas.microsoft.com/office/drawing/2014/main" id="{FD3BCD1C-E1AA-4239-94D2-A5F3D5027C5F}"/>
                  </a:ext>
                </a:extLst>
              </p:cNvPr>
              <p:cNvGrpSpPr/>
              <p:nvPr/>
            </p:nvGrpSpPr>
            <p:grpSpPr>
              <a:xfrm>
                <a:off x="5111331" y="2136440"/>
                <a:ext cx="353060" cy="49529"/>
                <a:chOff x="5111331" y="2136440"/>
                <a:chExt cx="353060" cy="49529"/>
              </a:xfrm>
              <a:solidFill>
                <a:srgbClr val="0D045F"/>
              </a:solidFill>
            </p:grpSpPr>
            <p:sp>
              <p:nvSpPr>
                <p:cNvPr id="160" name="手繪多邊形: 圖案 159">
                  <a:extLst>
                    <a:ext uri="{FF2B5EF4-FFF2-40B4-BE49-F238E27FC236}">
                      <a16:creationId xmlns:a16="http://schemas.microsoft.com/office/drawing/2014/main" id="{EB115253-4047-4752-9829-C0FA6604558E}"/>
                    </a:ext>
                  </a:extLst>
                </p:cNvPr>
                <p:cNvSpPr/>
                <p:nvPr/>
              </p:nvSpPr>
              <p:spPr>
                <a:xfrm>
                  <a:off x="5111331" y="2136440"/>
                  <a:ext cx="19050" cy="49529"/>
                </a:xfrm>
                <a:custGeom>
                  <a:avLst/>
                  <a:gdLst>
                    <a:gd name="connsiteX0" fmla="*/ 0 w 19050"/>
                    <a:gd name="connsiteY0" fmla="*/ 0 h 49529"/>
                    <a:gd name="connsiteX1" fmla="*/ 19050 w 19050"/>
                    <a:gd name="connsiteY1" fmla="*/ 0 h 49529"/>
                    <a:gd name="connsiteX2" fmla="*/ 19050 w 19050"/>
                    <a:gd name="connsiteY2" fmla="*/ 49530 h 49529"/>
                    <a:gd name="connsiteX3" fmla="*/ 0 w 19050"/>
                    <a:gd name="connsiteY3" fmla="*/ 49530 h 49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50" h="49529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49530"/>
                      </a:lnTo>
                      <a:lnTo>
                        <a:pt x="0" y="4953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61" name="手繪多邊形: 圖案 160">
                  <a:extLst>
                    <a:ext uri="{FF2B5EF4-FFF2-40B4-BE49-F238E27FC236}">
                      <a16:creationId xmlns:a16="http://schemas.microsoft.com/office/drawing/2014/main" id="{C6783E9B-A2F4-41D5-B453-0DAC48541795}"/>
                    </a:ext>
                  </a:extLst>
                </p:cNvPr>
                <p:cNvSpPr/>
                <p:nvPr/>
              </p:nvSpPr>
              <p:spPr>
                <a:xfrm>
                  <a:off x="5153241" y="2136440"/>
                  <a:ext cx="19050" cy="49529"/>
                </a:xfrm>
                <a:custGeom>
                  <a:avLst/>
                  <a:gdLst>
                    <a:gd name="connsiteX0" fmla="*/ 0 w 19050"/>
                    <a:gd name="connsiteY0" fmla="*/ 0 h 49529"/>
                    <a:gd name="connsiteX1" fmla="*/ 19050 w 19050"/>
                    <a:gd name="connsiteY1" fmla="*/ 0 h 49529"/>
                    <a:gd name="connsiteX2" fmla="*/ 19050 w 19050"/>
                    <a:gd name="connsiteY2" fmla="*/ 49530 h 49529"/>
                    <a:gd name="connsiteX3" fmla="*/ 0 w 19050"/>
                    <a:gd name="connsiteY3" fmla="*/ 49530 h 49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50" h="49529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49530"/>
                      </a:lnTo>
                      <a:lnTo>
                        <a:pt x="0" y="4953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62" name="手繪多邊形: 圖案 161">
                  <a:extLst>
                    <a:ext uri="{FF2B5EF4-FFF2-40B4-BE49-F238E27FC236}">
                      <a16:creationId xmlns:a16="http://schemas.microsoft.com/office/drawing/2014/main" id="{C02FBF59-7833-492B-BEB1-2049C86695F2}"/>
                    </a:ext>
                  </a:extLst>
                </p:cNvPr>
                <p:cNvSpPr/>
                <p:nvPr/>
              </p:nvSpPr>
              <p:spPr>
                <a:xfrm>
                  <a:off x="5195151" y="2136440"/>
                  <a:ext cx="19050" cy="49529"/>
                </a:xfrm>
                <a:custGeom>
                  <a:avLst/>
                  <a:gdLst>
                    <a:gd name="connsiteX0" fmla="*/ 0 w 19050"/>
                    <a:gd name="connsiteY0" fmla="*/ 0 h 49529"/>
                    <a:gd name="connsiteX1" fmla="*/ 19050 w 19050"/>
                    <a:gd name="connsiteY1" fmla="*/ 0 h 49529"/>
                    <a:gd name="connsiteX2" fmla="*/ 19050 w 19050"/>
                    <a:gd name="connsiteY2" fmla="*/ 49530 h 49529"/>
                    <a:gd name="connsiteX3" fmla="*/ 0 w 19050"/>
                    <a:gd name="connsiteY3" fmla="*/ 49530 h 49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50" h="49529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49530"/>
                      </a:lnTo>
                      <a:lnTo>
                        <a:pt x="0" y="4953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63" name="手繪多邊形: 圖案 162">
                  <a:extLst>
                    <a:ext uri="{FF2B5EF4-FFF2-40B4-BE49-F238E27FC236}">
                      <a16:creationId xmlns:a16="http://schemas.microsoft.com/office/drawing/2014/main" id="{115DDED6-ED5C-429F-813E-642D4447EA02}"/>
                    </a:ext>
                  </a:extLst>
                </p:cNvPr>
                <p:cNvSpPr/>
                <p:nvPr/>
              </p:nvSpPr>
              <p:spPr>
                <a:xfrm>
                  <a:off x="5237061" y="2136440"/>
                  <a:ext cx="19050" cy="49529"/>
                </a:xfrm>
                <a:custGeom>
                  <a:avLst/>
                  <a:gdLst>
                    <a:gd name="connsiteX0" fmla="*/ 0 w 19050"/>
                    <a:gd name="connsiteY0" fmla="*/ 0 h 49529"/>
                    <a:gd name="connsiteX1" fmla="*/ 19050 w 19050"/>
                    <a:gd name="connsiteY1" fmla="*/ 0 h 49529"/>
                    <a:gd name="connsiteX2" fmla="*/ 19050 w 19050"/>
                    <a:gd name="connsiteY2" fmla="*/ 49530 h 49529"/>
                    <a:gd name="connsiteX3" fmla="*/ 0 w 19050"/>
                    <a:gd name="connsiteY3" fmla="*/ 49530 h 49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50" h="49529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49530"/>
                      </a:lnTo>
                      <a:lnTo>
                        <a:pt x="0" y="4953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64" name="手繪多邊形: 圖案 163">
                  <a:extLst>
                    <a:ext uri="{FF2B5EF4-FFF2-40B4-BE49-F238E27FC236}">
                      <a16:creationId xmlns:a16="http://schemas.microsoft.com/office/drawing/2014/main" id="{8E9EC49C-6B88-4B15-8D02-7B3C5006F8C3}"/>
                    </a:ext>
                  </a:extLst>
                </p:cNvPr>
                <p:cNvSpPr/>
                <p:nvPr/>
              </p:nvSpPr>
              <p:spPr>
                <a:xfrm>
                  <a:off x="5278971" y="2136440"/>
                  <a:ext cx="19050" cy="49529"/>
                </a:xfrm>
                <a:custGeom>
                  <a:avLst/>
                  <a:gdLst>
                    <a:gd name="connsiteX0" fmla="*/ 0 w 19050"/>
                    <a:gd name="connsiteY0" fmla="*/ 0 h 49529"/>
                    <a:gd name="connsiteX1" fmla="*/ 19050 w 19050"/>
                    <a:gd name="connsiteY1" fmla="*/ 0 h 49529"/>
                    <a:gd name="connsiteX2" fmla="*/ 19050 w 19050"/>
                    <a:gd name="connsiteY2" fmla="*/ 49530 h 49529"/>
                    <a:gd name="connsiteX3" fmla="*/ 0 w 19050"/>
                    <a:gd name="connsiteY3" fmla="*/ 49530 h 49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50" h="49529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49530"/>
                      </a:lnTo>
                      <a:lnTo>
                        <a:pt x="0" y="4953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66" name="手繪多邊形: 圖案 165">
                  <a:extLst>
                    <a:ext uri="{FF2B5EF4-FFF2-40B4-BE49-F238E27FC236}">
                      <a16:creationId xmlns:a16="http://schemas.microsoft.com/office/drawing/2014/main" id="{40669E05-19BC-4DB4-A3F6-08E5CFBBBB35}"/>
                    </a:ext>
                  </a:extLst>
                </p:cNvPr>
                <p:cNvSpPr/>
                <p:nvPr/>
              </p:nvSpPr>
              <p:spPr>
                <a:xfrm>
                  <a:off x="5319611" y="2136440"/>
                  <a:ext cx="19050" cy="49529"/>
                </a:xfrm>
                <a:custGeom>
                  <a:avLst/>
                  <a:gdLst>
                    <a:gd name="connsiteX0" fmla="*/ 0 w 19050"/>
                    <a:gd name="connsiteY0" fmla="*/ 0 h 49529"/>
                    <a:gd name="connsiteX1" fmla="*/ 19050 w 19050"/>
                    <a:gd name="connsiteY1" fmla="*/ 0 h 49529"/>
                    <a:gd name="connsiteX2" fmla="*/ 19050 w 19050"/>
                    <a:gd name="connsiteY2" fmla="*/ 49530 h 49529"/>
                    <a:gd name="connsiteX3" fmla="*/ 0 w 19050"/>
                    <a:gd name="connsiteY3" fmla="*/ 49530 h 49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50" h="49529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49530"/>
                      </a:lnTo>
                      <a:lnTo>
                        <a:pt x="0" y="4953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67" name="手繪多邊形: 圖案 166">
                  <a:extLst>
                    <a:ext uri="{FF2B5EF4-FFF2-40B4-BE49-F238E27FC236}">
                      <a16:creationId xmlns:a16="http://schemas.microsoft.com/office/drawing/2014/main" id="{A19C92B4-F464-4245-A10D-93749BF7822B}"/>
                    </a:ext>
                  </a:extLst>
                </p:cNvPr>
                <p:cNvSpPr/>
                <p:nvPr/>
              </p:nvSpPr>
              <p:spPr>
                <a:xfrm>
                  <a:off x="5361521" y="2136440"/>
                  <a:ext cx="19050" cy="49529"/>
                </a:xfrm>
                <a:custGeom>
                  <a:avLst/>
                  <a:gdLst>
                    <a:gd name="connsiteX0" fmla="*/ 0 w 19050"/>
                    <a:gd name="connsiteY0" fmla="*/ 0 h 49529"/>
                    <a:gd name="connsiteX1" fmla="*/ 19050 w 19050"/>
                    <a:gd name="connsiteY1" fmla="*/ 0 h 49529"/>
                    <a:gd name="connsiteX2" fmla="*/ 19050 w 19050"/>
                    <a:gd name="connsiteY2" fmla="*/ 49530 h 49529"/>
                    <a:gd name="connsiteX3" fmla="*/ 0 w 19050"/>
                    <a:gd name="connsiteY3" fmla="*/ 49530 h 49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50" h="49529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49530"/>
                      </a:lnTo>
                      <a:lnTo>
                        <a:pt x="0" y="4953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69" name="手繪多邊形: 圖案 168">
                  <a:extLst>
                    <a:ext uri="{FF2B5EF4-FFF2-40B4-BE49-F238E27FC236}">
                      <a16:creationId xmlns:a16="http://schemas.microsoft.com/office/drawing/2014/main" id="{9CC4FAA3-6164-4E17-AFD7-F1004CB5A9BD}"/>
                    </a:ext>
                  </a:extLst>
                </p:cNvPr>
                <p:cNvSpPr/>
                <p:nvPr/>
              </p:nvSpPr>
              <p:spPr>
                <a:xfrm>
                  <a:off x="5403431" y="2136440"/>
                  <a:ext cx="19050" cy="49529"/>
                </a:xfrm>
                <a:custGeom>
                  <a:avLst/>
                  <a:gdLst>
                    <a:gd name="connsiteX0" fmla="*/ 0 w 19050"/>
                    <a:gd name="connsiteY0" fmla="*/ 0 h 49529"/>
                    <a:gd name="connsiteX1" fmla="*/ 19050 w 19050"/>
                    <a:gd name="connsiteY1" fmla="*/ 0 h 49529"/>
                    <a:gd name="connsiteX2" fmla="*/ 19050 w 19050"/>
                    <a:gd name="connsiteY2" fmla="*/ 49530 h 49529"/>
                    <a:gd name="connsiteX3" fmla="*/ 0 w 19050"/>
                    <a:gd name="connsiteY3" fmla="*/ 49530 h 49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50" h="49529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49530"/>
                      </a:lnTo>
                      <a:lnTo>
                        <a:pt x="0" y="4953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73" name="手繪多邊形: 圖案 172">
                  <a:extLst>
                    <a:ext uri="{FF2B5EF4-FFF2-40B4-BE49-F238E27FC236}">
                      <a16:creationId xmlns:a16="http://schemas.microsoft.com/office/drawing/2014/main" id="{EE049EEB-F3E2-4528-B15F-34CC875D5034}"/>
                    </a:ext>
                  </a:extLst>
                </p:cNvPr>
                <p:cNvSpPr/>
                <p:nvPr/>
              </p:nvSpPr>
              <p:spPr>
                <a:xfrm>
                  <a:off x="5445341" y="2136440"/>
                  <a:ext cx="19050" cy="49529"/>
                </a:xfrm>
                <a:custGeom>
                  <a:avLst/>
                  <a:gdLst>
                    <a:gd name="connsiteX0" fmla="*/ 0 w 19050"/>
                    <a:gd name="connsiteY0" fmla="*/ 0 h 49529"/>
                    <a:gd name="connsiteX1" fmla="*/ 19050 w 19050"/>
                    <a:gd name="connsiteY1" fmla="*/ 0 h 49529"/>
                    <a:gd name="connsiteX2" fmla="*/ 19050 w 19050"/>
                    <a:gd name="connsiteY2" fmla="*/ 49530 h 49529"/>
                    <a:gd name="connsiteX3" fmla="*/ 0 w 19050"/>
                    <a:gd name="connsiteY3" fmla="*/ 49530 h 49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50" h="49529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49530"/>
                      </a:lnTo>
                      <a:lnTo>
                        <a:pt x="0" y="4953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</p:grpSp>
        <p:sp>
          <p:nvSpPr>
            <p:cNvPr id="176" name="手繪多邊形: 圖案 175">
              <a:extLst>
                <a:ext uri="{FF2B5EF4-FFF2-40B4-BE49-F238E27FC236}">
                  <a16:creationId xmlns:a16="http://schemas.microsoft.com/office/drawing/2014/main" id="{7ED6A2E9-BFB7-4C55-89C2-1885F68D00DE}"/>
                </a:ext>
              </a:extLst>
            </p:cNvPr>
            <p:cNvSpPr/>
            <p:nvPr/>
          </p:nvSpPr>
          <p:spPr>
            <a:xfrm>
              <a:off x="4971630" y="1850690"/>
              <a:ext cx="654050" cy="389890"/>
            </a:xfrm>
            <a:custGeom>
              <a:avLst/>
              <a:gdLst>
                <a:gd name="connsiteX0" fmla="*/ 579120 w 654050"/>
                <a:gd name="connsiteY0" fmla="*/ 389890 h 389890"/>
                <a:gd name="connsiteX1" fmla="*/ 76200 w 654050"/>
                <a:gd name="connsiteY1" fmla="*/ 389890 h 389890"/>
                <a:gd name="connsiteX2" fmla="*/ 0 w 654050"/>
                <a:gd name="connsiteY2" fmla="*/ 313690 h 389890"/>
                <a:gd name="connsiteX3" fmla="*/ 0 w 654050"/>
                <a:gd name="connsiteY3" fmla="*/ 76200 h 389890"/>
                <a:gd name="connsiteX4" fmla="*/ 76200 w 654050"/>
                <a:gd name="connsiteY4" fmla="*/ 0 h 389890"/>
                <a:gd name="connsiteX5" fmla="*/ 577850 w 654050"/>
                <a:gd name="connsiteY5" fmla="*/ 0 h 389890"/>
                <a:gd name="connsiteX6" fmla="*/ 654050 w 654050"/>
                <a:gd name="connsiteY6" fmla="*/ 76200 h 389890"/>
                <a:gd name="connsiteX7" fmla="*/ 654050 w 654050"/>
                <a:gd name="connsiteY7" fmla="*/ 313690 h 389890"/>
                <a:gd name="connsiteX8" fmla="*/ 579120 w 654050"/>
                <a:gd name="connsiteY8" fmla="*/ 389890 h 389890"/>
                <a:gd name="connsiteX9" fmla="*/ 76200 w 654050"/>
                <a:gd name="connsiteY9" fmla="*/ 22860 h 389890"/>
                <a:gd name="connsiteX10" fmla="*/ 22860 w 654050"/>
                <a:gd name="connsiteY10" fmla="*/ 76200 h 389890"/>
                <a:gd name="connsiteX11" fmla="*/ 22860 w 654050"/>
                <a:gd name="connsiteY11" fmla="*/ 313690 h 389890"/>
                <a:gd name="connsiteX12" fmla="*/ 76200 w 654050"/>
                <a:gd name="connsiteY12" fmla="*/ 367030 h 389890"/>
                <a:gd name="connsiteX13" fmla="*/ 577850 w 654050"/>
                <a:gd name="connsiteY13" fmla="*/ 367030 h 389890"/>
                <a:gd name="connsiteX14" fmla="*/ 631190 w 654050"/>
                <a:gd name="connsiteY14" fmla="*/ 313690 h 389890"/>
                <a:gd name="connsiteX15" fmla="*/ 631190 w 654050"/>
                <a:gd name="connsiteY15" fmla="*/ 76200 h 389890"/>
                <a:gd name="connsiteX16" fmla="*/ 577850 w 654050"/>
                <a:gd name="connsiteY16" fmla="*/ 22860 h 389890"/>
                <a:gd name="connsiteX17" fmla="*/ 76200 w 654050"/>
                <a:gd name="connsiteY17" fmla="*/ 22860 h 389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4050" h="389890">
                  <a:moveTo>
                    <a:pt x="579120" y="389890"/>
                  </a:moveTo>
                  <a:lnTo>
                    <a:pt x="76200" y="389890"/>
                  </a:lnTo>
                  <a:cubicBezTo>
                    <a:pt x="34290" y="389890"/>
                    <a:pt x="0" y="355600"/>
                    <a:pt x="0" y="313690"/>
                  </a:cubicBezTo>
                  <a:lnTo>
                    <a:pt x="0" y="76200"/>
                  </a:lnTo>
                  <a:cubicBezTo>
                    <a:pt x="0" y="34290"/>
                    <a:pt x="34290" y="0"/>
                    <a:pt x="76200" y="0"/>
                  </a:cubicBezTo>
                  <a:lnTo>
                    <a:pt x="577850" y="0"/>
                  </a:lnTo>
                  <a:cubicBezTo>
                    <a:pt x="619760" y="0"/>
                    <a:pt x="654050" y="34290"/>
                    <a:pt x="654050" y="76200"/>
                  </a:cubicBezTo>
                  <a:lnTo>
                    <a:pt x="654050" y="313690"/>
                  </a:lnTo>
                  <a:cubicBezTo>
                    <a:pt x="654050" y="355600"/>
                    <a:pt x="621030" y="389890"/>
                    <a:pt x="579120" y="389890"/>
                  </a:cubicBezTo>
                  <a:close/>
                  <a:moveTo>
                    <a:pt x="76200" y="22860"/>
                  </a:moveTo>
                  <a:cubicBezTo>
                    <a:pt x="46990" y="22860"/>
                    <a:pt x="22860" y="46990"/>
                    <a:pt x="22860" y="76200"/>
                  </a:cubicBezTo>
                  <a:lnTo>
                    <a:pt x="22860" y="313690"/>
                  </a:lnTo>
                  <a:cubicBezTo>
                    <a:pt x="22860" y="342900"/>
                    <a:pt x="46990" y="367030"/>
                    <a:pt x="76200" y="367030"/>
                  </a:cubicBezTo>
                  <a:lnTo>
                    <a:pt x="577850" y="367030"/>
                  </a:lnTo>
                  <a:cubicBezTo>
                    <a:pt x="607060" y="367030"/>
                    <a:pt x="631190" y="342900"/>
                    <a:pt x="631190" y="313690"/>
                  </a:cubicBezTo>
                  <a:lnTo>
                    <a:pt x="631190" y="76200"/>
                  </a:lnTo>
                  <a:cubicBezTo>
                    <a:pt x="631190" y="46990"/>
                    <a:pt x="607060" y="22860"/>
                    <a:pt x="577850" y="22860"/>
                  </a:cubicBezTo>
                  <a:lnTo>
                    <a:pt x="76200" y="2286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sp>
        <p:nvSpPr>
          <p:cNvPr id="68" name="矩形 67">
            <a:extLst>
              <a:ext uri="{FF2B5EF4-FFF2-40B4-BE49-F238E27FC236}">
                <a16:creationId xmlns:a16="http://schemas.microsoft.com/office/drawing/2014/main" id="{2E1C6110-9AE0-488F-94B1-8EE60254394C}"/>
              </a:ext>
            </a:extLst>
          </p:cNvPr>
          <p:cNvSpPr/>
          <p:nvPr/>
        </p:nvSpPr>
        <p:spPr>
          <a:xfrm>
            <a:off x="1004948" y="1978477"/>
            <a:ext cx="11887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  <a:sym typeface="Arial"/>
              </a:rPr>
              <a:t>2 x 2.5" SATA SSD/HDD</a:t>
            </a:r>
          </a:p>
        </p:txBody>
      </p:sp>
      <p:grpSp>
        <p:nvGrpSpPr>
          <p:cNvPr id="9" name="圖形 95">
            <a:extLst>
              <a:ext uri="{FF2B5EF4-FFF2-40B4-BE49-F238E27FC236}">
                <a16:creationId xmlns:a16="http://schemas.microsoft.com/office/drawing/2014/main" id="{9B90F313-40BB-4893-A306-A5F4A49D59F7}"/>
              </a:ext>
            </a:extLst>
          </p:cNvPr>
          <p:cNvGrpSpPr/>
          <p:nvPr/>
        </p:nvGrpSpPr>
        <p:grpSpPr>
          <a:xfrm>
            <a:off x="627247" y="2048207"/>
            <a:ext cx="394969" cy="492759"/>
            <a:chOff x="1542118" y="1788912"/>
            <a:chExt cx="394969" cy="492759"/>
          </a:xfrm>
        </p:grpSpPr>
        <p:sp>
          <p:nvSpPr>
            <p:cNvPr id="10" name="手繪多邊形: 圖案 9">
              <a:extLst>
                <a:ext uri="{FF2B5EF4-FFF2-40B4-BE49-F238E27FC236}">
                  <a16:creationId xmlns:a16="http://schemas.microsoft.com/office/drawing/2014/main" id="{E462969D-A447-453A-9B07-AA77FE88D1DB}"/>
                </a:ext>
              </a:extLst>
            </p:cNvPr>
            <p:cNvSpPr/>
            <p:nvPr/>
          </p:nvSpPr>
          <p:spPr>
            <a:xfrm>
              <a:off x="1542118" y="1788912"/>
              <a:ext cx="393764" cy="492759"/>
            </a:xfrm>
            <a:custGeom>
              <a:avLst/>
              <a:gdLst>
                <a:gd name="connsiteX0" fmla="*/ 355600 w 393764"/>
                <a:gd name="connsiteY0" fmla="*/ 0 h 492759"/>
                <a:gd name="connsiteX1" fmla="*/ 38100 w 393764"/>
                <a:gd name="connsiteY1" fmla="*/ 0 h 492759"/>
                <a:gd name="connsiteX2" fmla="*/ 0 w 393764"/>
                <a:gd name="connsiteY2" fmla="*/ 38100 h 492759"/>
                <a:gd name="connsiteX3" fmla="*/ 0 w 393764"/>
                <a:gd name="connsiteY3" fmla="*/ 454660 h 492759"/>
                <a:gd name="connsiteX4" fmla="*/ 38100 w 393764"/>
                <a:gd name="connsiteY4" fmla="*/ 492760 h 492759"/>
                <a:gd name="connsiteX5" fmla="*/ 100330 w 393764"/>
                <a:gd name="connsiteY5" fmla="*/ 492760 h 492759"/>
                <a:gd name="connsiteX6" fmla="*/ 290830 w 393764"/>
                <a:gd name="connsiteY6" fmla="*/ 492760 h 492759"/>
                <a:gd name="connsiteX7" fmla="*/ 355600 w 393764"/>
                <a:gd name="connsiteY7" fmla="*/ 492760 h 492759"/>
                <a:gd name="connsiteX8" fmla="*/ 393700 w 393764"/>
                <a:gd name="connsiteY8" fmla="*/ 454660 h 492759"/>
                <a:gd name="connsiteX9" fmla="*/ 393700 w 393764"/>
                <a:gd name="connsiteY9" fmla="*/ 38100 h 492759"/>
                <a:gd name="connsiteX10" fmla="*/ 355600 w 393764"/>
                <a:gd name="connsiteY10" fmla="*/ 0 h 49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3764" h="492759">
                  <a:moveTo>
                    <a:pt x="355600" y="0"/>
                  </a:moveTo>
                  <a:lnTo>
                    <a:pt x="38100" y="0"/>
                  </a:lnTo>
                  <a:cubicBezTo>
                    <a:pt x="16510" y="0"/>
                    <a:pt x="0" y="17780"/>
                    <a:pt x="0" y="38100"/>
                  </a:cubicBezTo>
                  <a:lnTo>
                    <a:pt x="0" y="454660"/>
                  </a:lnTo>
                  <a:cubicBezTo>
                    <a:pt x="0" y="476250"/>
                    <a:pt x="17780" y="492760"/>
                    <a:pt x="38100" y="492760"/>
                  </a:cubicBezTo>
                  <a:lnTo>
                    <a:pt x="100330" y="492760"/>
                  </a:lnTo>
                  <a:lnTo>
                    <a:pt x="290830" y="492760"/>
                  </a:lnTo>
                  <a:lnTo>
                    <a:pt x="355600" y="492760"/>
                  </a:lnTo>
                  <a:cubicBezTo>
                    <a:pt x="377190" y="492760"/>
                    <a:pt x="393700" y="474980"/>
                    <a:pt x="393700" y="454660"/>
                  </a:cubicBezTo>
                  <a:lnTo>
                    <a:pt x="393700" y="38100"/>
                  </a:lnTo>
                  <a:cubicBezTo>
                    <a:pt x="394970" y="16510"/>
                    <a:pt x="377190" y="0"/>
                    <a:pt x="355600" y="0"/>
                  </a:cubicBezTo>
                  <a:close/>
                </a:path>
              </a:pathLst>
            </a:custGeom>
            <a:solidFill>
              <a:srgbClr val="FFFFFF"/>
            </a:solidFill>
            <a:ln w="4458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grpSp>
          <p:nvGrpSpPr>
            <p:cNvPr id="11" name="圖形 95">
              <a:extLst>
                <a:ext uri="{FF2B5EF4-FFF2-40B4-BE49-F238E27FC236}">
                  <a16:creationId xmlns:a16="http://schemas.microsoft.com/office/drawing/2014/main" id="{9B90F313-40BB-4893-A306-A5F4A49D59F7}"/>
                </a:ext>
              </a:extLst>
            </p:cNvPr>
            <p:cNvGrpSpPr/>
            <p:nvPr/>
          </p:nvGrpSpPr>
          <p:grpSpPr>
            <a:xfrm>
              <a:off x="1542118" y="1788912"/>
              <a:ext cx="394969" cy="492759"/>
              <a:chOff x="1542118" y="1788912"/>
              <a:chExt cx="394969" cy="492759"/>
            </a:xfrm>
          </p:grpSpPr>
          <p:grpSp>
            <p:nvGrpSpPr>
              <p:cNvPr id="12" name="圖形 95">
                <a:extLst>
                  <a:ext uri="{FF2B5EF4-FFF2-40B4-BE49-F238E27FC236}">
                    <a16:creationId xmlns:a16="http://schemas.microsoft.com/office/drawing/2014/main" id="{9B90F313-40BB-4893-A306-A5F4A49D59F7}"/>
                  </a:ext>
                </a:extLst>
              </p:cNvPr>
              <p:cNvGrpSpPr/>
              <p:nvPr/>
            </p:nvGrpSpPr>
            <p:grpSpPr>
              <a:xfrm>
                <a:off x="1542118" y="1788912"/>
                <a:ext cx="394969" cy="492759"/>
                <a:chOff x="1542118" y="1788912"/>
                <a:chExt cx="394969" cy="492759"/>
              </a:xfrm>
              <a:solidFill>
                <a:srgbClr val="0D045F"/>
              </a:solidFill>
            </p:grpSpPr>
            <p:sp>
              <p:nvSpPr>
                <p:cNvPr id="13" name="手繪多邊形: 圖案 12">
                  <a:extLst>
                    <a:ext uri="{FF2B5EF4-FFF2-40B4-BE49-F238E27FC236}">
                      <a16:creationId xmlns:a16="http://schemas.microsoft.com/office/drawing/2014/main" id="{9F148070-013A-45BF-9C80-9E28CF6F0C60}"/>
                    </a:ext>
                  </a:extLst>
                </p:cNvPr>
                <p:cNvSpPr/>
                <p:nvPr/>
              </p:nvSpPr>
              <p:spPr>
                <a:xfrm>
                  <a:off x="1661499" y="2216903"/>
                  <a:ext cx="151293" cy="63500"/>
                </a:xfrm>
                <a:custGeom>
                  <a:avLst/>
                  <a:gdLst>
                    <a:gd name="connsiteX0" fmla="*/ 139700 w 151293"/>
                    <a:gd name="connsiteY0" fmla="*/ 0 h 63500"/>
                    <a:gd name="connsiteX1" fmla="*/ 11430 w 151293"/>
                    <a:gd name="connsiteY1" fmla="*/ 0 h 63500"/>
                    <a:gd name="connsiteX2" fmla="*/ 0 w 151293"/>
                    <a:gd name="connsiteY2" fmla="*/ 11430 h 63500"/>
                    <a:gd name="connsiteX3" fmla="*/ 0 w 151293"/>
                    <a:gd name="connsiteY3" fmla="*/ 63500 h 63500"/>
                    <a:gd name="connsiteX4" fmla="*/ 55880 w 151293"/>
                    <a:gd name="connsiteY4" fmla="*/ 63500 h 63500"/>
                    <a:gd name="connsiteX5" fmla="*/ 55880 w 151293"/>
                    <a:gd name="connsiteY5" fmla="*/ 25400 h 63500"/>
                    <a:gd name="connsiteX6" fmla="*/ 76200 w 151293"/>
                    <a:gd name="connsiteY6" fmla="*/ 25400 h 63500"/>
                    <a:gd name="connsiteX7" fmla="*/ 76200 w 151293"/>
                    <a:gd name="connsiteY7" fmla="*/ 63500 h 63500"/>
                    <a:gd name="connsiteX8" fmla="*/ 97790 w 151293"/>
                    <a:gd name="connsiteY8" fmla="*/ 63500 h 63500"/>
                    <a:gd name="connsiteX9" fmla="*/ 97790 w 151293"/>
                    <a:gd name="connsiteY9" fmla="*/ 25400 h 63500"/>
                    <a:gd name="connsiteX10" fmla="*/ 118110 w 151293"/>
                    <a:gd name="connsiteY10" fmla="*/ 25400 h 63500"/>
                    <a:gd name="connsiteX11" fmla="*/ 118110 w 151293"/>
                    <a:gd name="connsiteY11" fmla="*/ 63500 h 63500"/>
                    <a:gd name="connsiteX12" fmla="*/ 151130 w 151293"/>
                    <a:gd name="connsiteY12" fmla="*/ 63500 h 63500"/>
                    <a:gd name="connsiteX13" fmla="*/ 151130 w 151293"/>
                    <a:gd name="connsiteY13" fmla="*/ 11430 h 63500"/>
                    <a:gd name="connsiteX14" fmla="*/ 139700 w 151293"/>
                    <a:gd name="connsiteY14" fmla="*/ 0 h 63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1293" h="63500">
                      <a:moveTo>
                        <a:pt x="139700" y="0"/>
                      </a:moveTo>
                      <a:lnTo>
                        <a:pt x="11430" y="0"/>
                      </a:lnTo>
                      <a:cubicBezTo>
                        <a:pt x="5080" y="0"/>
                        <a:pt x="0" y="5080"/>
                        <a:pt x="0" y="11430"/>
                      </a:cubicBezTo>
                      <a:lnTo>
                        <a:pt x="0" y="63500"/>
                      </a:lnTo>
                      <a:lnTo>
                        <a:pt x="55880" y="63500"/>
                      </a:lnTo>
                      <a:lnTo>
                        <a:pt x="55880" y="25400"/>
                      </a:lnTo>
                      <a:lnTo>
                        <a:pt x="76200" y="25400"/>
                      </a:lnTo>
                      <a:lnTo>
                        <a:pt x="76200" y="63500"/>
                      </a:lnTo>
                      <a:lnTo>
                        <a:pt x="97790" y="63500"/>
                      </a:lnTo>
                      <a:lnTo>
                        <a:pt x="97790" y="25400"/>
                      </a:lnTo>
                      <a:lnTo>
                        <a:pt x="118110" y="25400"/>
                      </a:lnTo>
                      <a:lnTo>
                        <a:pt x="118110" y="63500"/>
                      </a:lnTo>
                      <a:lnTo>
                        <a:pt x="151130" y="63500"/>
                      </a:lnTo>
                      <a:lnTo>
                        <a:pt x="151130" y="11430"/>
                      </a:lnTo>
                      <a:cubicBezTo>
                        <a:pt x="152400" y="5080"/>
                        <a:pt x="146050" y="0"/>
                        <a:pt x="139700" y="0"/>
                      </a:cubicBezTo>
                      <a:close/>
                    </a:path>
                  </a:pathLst>
                </a:custGeom>
                <a:solidFill>
                  <a:srgbClr val="565656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4" name="手繪多邊形: 圖案 13">
                  <a:extLst>
                    <a:ext uri="{FF2B5EF4-FFF2-40B4-BE49-F238E27FC236}">
                      <a16:creationId xmlns:a16="http://schemas.microsoft.com/office/drawing/2014/main" id="{30D443D6-D9DA-46BE-9E48-923A4A00A269}"/>
                    </a:ext>
                  </a:extLst>
                </p:cNvPr>
                <p:cNvSpPr/>
                <p:nvPr/>
              </p:nvSpPr>
              <p:spPr>
                <a:xfrm>
                  <a:off x="1542118" y="1788912"/>
                  <a:ext cx="394969" cy="492759"/>
                </a:xfrm>
                <a:custGeom>
                  <a:avLst/>
                  <a:gdLst>
                    <a:gd name="connsiteX0" fmla="*/ 355600 w 394969"/>
                    <a:gd name="connsiteY0" fmla="*/ 0 h 492759"/>
                    <a:gd name="connsiteX1" fmla="*/ 38100 w 394969"/>
                    <a:gd name="connsiteY1" fmla="*/ 0 h 492759"/>
                    <a:gd name="connsiteX2" fmla="*/ 0 w 394969"/>
                    <a:gd name="connsiteY2" fmla="*/ 38100 h 492759"/>
                    <a:gd name="connsiteX3" fmla="*/ 0 w 394969"/>
                    <a:gd name="connsiteY3" fmla="*/ 454660 h 492759"/>
                    <a:gd name="connsiteX4" fmla="*/ 38100 w 394969"/>
                    <a:gd name="connsiteY4" fmla="*/ 492760 h 492759"/>
                    <a:gd name="connsiteX5" fmla="*/ 100330 w 394969"/>
                    <a:gd name="connsiteY5" fmla="*/ 492760 h 492759"/>
                    <a:gd name="connsiteX6" fmla="*/ 100330 w 394969"/>
                    <a:gd name="connsiteY6" fmla="*/ 440690 h 492759"/>
                    <a:gd name="connsiteX7" fmla="*/ 132080 w 394969"/>
                    <a:gd name="connsiteY7" fmla="*/ 408940 h 492759"/>
                    <a:gd name="connsiteX8" fmla="*/ 260350 w 394969"/>
                    <a:gd name="connsiteY8" fmla="*/ 408940 h 492759"/>
                    <a:gd name="connsiteX9" fmla="*/ 292100 w 394969"/>
                    <a:gd name="connsiteY9" fmla="*/ 440690 h 492759"/>
                    <a:gd name="connsiteX10" fmla="*/ 292100 w 394969"/>
                    <a:gd name="connsiteY10" fmla="*/ 492760 h 492759"/>
                    <a:gd name="connsiteX11" fmla="*/ 356870 w 394969"/>
                    <a:gd name="connsiteY11" fmla="*/ 492760 h 492759"/>
                    <a:gd name="connsiteX12" fmla="*/ 394970 w 394969"/>
                    <a:gd name="connsiteY12" fmla="*/ 454660 h 492759"/>
                    <a:gd name="connsiteX13" fmla="*/ 394970 w 394969"/>
                    <a:gd name="connsiteY13" fmla="*/ 38100 h 492759"/>
                    <a:gd name="connsiteX14" fmla="*/ 355600 w 394969"/>
                    <a:gd name="connsiteY14" fmla="*/ 0 h 492759"/>
                    <a:gd name="connsiteX15" fmla="*/ 53340 w 394969"/>
                    <a:gd name="connsiteY15" fmla="*/ 454660 h 492759"/>
                    <a:gd name="connsiteX16" fmla="*/ 40640 w 394969"/>
                    <a:gd name="connsiteY16" fmla="*/ 441960 h 492759"/>
                    <a:gd name="connsiteX17" fmla="*/ 53340 w 394969"/>
                    <a:gd name="connsiteY17" fmla="*/ 429260 h 492759"/>
                    <a:gd name="connsiteX18" fmla="*/ 66040 w 394969"/>
                    <a:gd name="connsiteY18" fmla="*/ 441960 h 492759"/>
                    <a:gd name="connsiteX19" fmla="*/ 53340 w 394969"/>
                    <a:gd name="connsiteY19" fmla="*/ 454660 h 492759"/>
                    <a:gd name="connsiteX20" fmla="*/ 53340 w 394969"/>
                    <a:gd name="connsiteY20" fmla="*/ 63500 h 492759"/>
                    <a:gd name="connsiteX21" fmla="*/ 40640 w 394969"/>
                    <a:gd name="connsiteY21" fmla="*/ 50800 h 492759"/>
                    <a:gd name="connsiteX22" fmla="*/ 53340 w 394969"/>
                    <a:gd name="connsiteY22" fmla="*/ 38100 h 492759"/>
                    <a:gd name="connsiteX23" fmla="*/ 66040 w 394969"/>
                    <a:gd name="connsiteY23" fmla="*/ 50800 h 492759"/>
                    <a:gd name="connsiteX24" fmla="*/ 53340 w 394969"/>
                    <a:gd name="connsiteY24" fmla="*/ 63500 h 492759"/>
                    <a:gd name="connsiteX25" fmla="*/ 340360 w 394969"/>
                    <a:gd name="connsiteY25" fmla="*/ 454660 h 492759"/>
                    <a:gd name="connsiteX26" fmla="*/ 327660 w 394969"/>
                    <a:gd name="connsiteY26" fmla="*/ 441960 h 492759"/>
                    <a:gd name="connsiteX27" fmla="*/ 340360 w 394969"/>
                    <a:gd name="connsiteY27" fmla="*/ 429260 h 492759"/>
                    <a:gd name="connsiteX28" fmla="*/ 353060 w 394969"/>
                    <a:gd name="connsiteY28" fmla="*/ 441960 h 492759"/>
                    <a:gd name="connsiteX29" fmla="*/ 340360 w 394969"/>
                    <a:gd name="connsiteY29" fmla="*/ 454660 h 492759"/>
                    <a:gd name="connsiteX30" fmla="*/ 340360 w 394969"/>
                    <a:gd name="connsiteY30" fmla="*/ 63500 h 492759"/>
                    <a:gd name="connsiteX31" fmla="*/ 327660 w 394969"/>
                    <a:gd name="connsiteY31" fmla="*/ 50800 h 492759"/>
                    <a:gd name="connsiteX32" fmla="*/ 340360 w 394969"/>
                    <a:gd name="connsiteY32" fmla="*/ 38100 h 492759"/>
                    <a:gd name="connsiteX33" fmla="*/ 353060 w 394969"/>
                    <a:gd name="connsiteY33" fmla="*/ 50800 h 492759"/>
                    <a:gd name="connsiteX34" fmla="*/ 340360 w 394969"/>
                    <a:gd name="connsiteY34" fmla="*/ 63500 h 4927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394969" h="492759">
                      <a:moveTo>
                        <a:pt x="355600" y="0"/>
                      </a:moveTo>
                      <a:lnTo>
                        <a:pt x="38100" y="0"/>
                      </a:lnTo>
                      <a:cubicBezTo>
                        <a:pt x="16510" y="0"/>
                        <a:pt x="0" y="17780"/>
                        <a:pt x="0" y="38100"/>
                      </a:cubicBezTo>
                      <a:lnTo>
                        <a:pt x="0" y="454660"/>
                      </a:lnTo>
                      <a:cubicBezTo>
                        <a:pt x="0" y="476250"/>
                        <a:pt x="17780" y="492760"/>
                        <a:pt x="38100" y="492760"/>
                      </a:cubicBezTo>
                      <a:lnTo>
                        <a:pt x="100330" y="492760"/>
                      </a:lnTo>
                      <a:lnTo>
                        <a:pt x="100330" y="440690"/>
                      </a:lnTo>
                      <a:cubicBezTo>
                        <a:pt x="100330" y="422910"/>
                        <a:pt x="114300" y="408940"/>
                        <a:pt x="132080" y="408940"/>
                      </a:cubicBezTo>
                      <a:lnTo>
                        <a:pt x="260350" y="408940"/>
                      </a:lnTo>
                      <a:cubicBezTo>
                        <a:pt x="278130" y="408940"/>
                        <a:pt x="292100" y="422910"/>
                        <a:pt x="292100" y="440690"/>
                      </a:cubicBezTo>
                      <a:lnTo>
                        <a:pt x="292100" y="492760"/>
                      </a:lnTo>
                      <a:lnTo>
                        <a:pt x="356870" y="492760"/>
                      </a:lnTo>
                      <a:cubicBezTo>
                        <a:pt x="378460" y="492760"/>
                        <a:pt x="394970" y="474980"/>
                        <a:pt x="394970" y="454660"/>
                      </a:cubicBezTo>
                      <a:lnTo>
                        <a:pt x="394970" y="38100"/>
                      </a:lnTo>
                      <a:cubicBezTo>
                        <a:pt x="394970" y="16510"/>
                        <a:pt x="377190" y="0"/>
                        <a:pt x="355600" y="0"/>
                      </a:cubicBezTo>
                      <a:close/>
                      <a:moveTo>
                        <a:pt x="53340" y="454660"/>
                      </a:moveTo>
                      <a:cubicBezTo>
                        <a:pt x="45720" y="454660"/>
                        <a:pt x="40640" y="448310"/>
                        <a:pt x="40640" y="441960"/>
                      </a:cubicBezTo>
                      <a:cubicBezTo>
                        <a:pt x="40640" y="434340"/>
                        <a:pt x="46990" y="429260"/>
                        <a:pt x="53340" y="429260"/>
                      </a:cubicBezTo>
                      <a:cubicBezTo>
                        <a:pt x="59690" y="429260"/>
                        <a:pt x="66040" y="435610"/>
                        <a:pt x="66040" y="441960"/>
                      </a:cubicBezTo>
                      <a:cubicBezTo>
                        <a:pt x="66040" y="448310"/>
                        <a:pt x="60960" y="454660"/>
                        <a:pt x="53340" y="454660"/>
                      </a:cubicBezTo>
                      <a:close/>
                      <a:moveTo>
                        <a:pt x="53340" y="63500"/>
                      </a:moveTo>
                      <a:cubicBezTo>
                        <a:pt x="45720" y="63500"/>
                        <a:pt x="40640" y="57150"/>
                        <a:pt x="40640" y="50800"/>
                      </a:cubicBezTo>
                      <a:cubicBezTo>
                        <a:pt x="40640" y="43180"/>
                        <a:pt x="46990" y="38100"/>
                        <a:pt x="53340" y="38100"/>
                      </a:cubicBezTo>
                      <a:cubicBezTo>
                        <a:pt x="59690" y="38100"/>
                        <a:pt x="66040" y="44450"/>
                        <a:pt x="66040" y="50800"/>
                      </a:cubicBezTo>
                      <a:cubicBezTo>
                        <a:pt x="66040" y="57150"/>
                        <a:pt x="60960" y="63500"/>
                        <a:pt x="53340" y="63500"/>
                      </a:cubicBezTo>
                      <a:close/>
                      <a:moveTo>
                        <a:pt x="340360" y="454660"/>
                      </a:moveTo>
                      <a:cubicBezTo>
                        <a:pt x="332740" y="454660"/>
                        <a:pt x="327660" y="448310"/>
                        <a:pt x="327660" y="441960"/>
                      </a:cubicBezTo>
                      <a:cubicBezTo>
                        <a:pt x="327660" y="434340"/>
                        <a:pt x="334010" y="429260"/>
                        <a:pt x="340360" y="429260"/>
                      </a:cubicBezTo>
                      <a:cubicBezTo>
                        <a:pt x="347980" y="429260"/>
                        <a:pt x="353060" y="435610"/>
                        <a:pt x="353060" y="441960"/>
                      </a:cubicBezTo>
                      <a:cubicBezTo>
                        <a:pt x="354330" y="448310"/>
                        <a:pt x="347980" y="454660"/>
                        <a:pt x="340360" y="454660"/>
                      </a:cubicBezTo>
                      <a:close/>
                      <a:moveTo>
                        <a:pt x="340360" y="63500"/>
                      </a:moveTo>
                      <a:cubicBezTo>
                        <a:pt x="332740" y="63500"/>
                        <a:pt x="327660" y="57150"/>
                        <a:pt x="327660" y="50800"/>
                      </a:cubicBezTo>
                      <a:cubicBezTo>
                        <a:pt x="327660" y="43180"/>
                        <a:pt x="334010" y="38100"/>
                        <a:pt x="340360" y="38100"/>
                      </a:cubicBezTo>
                      <a:cubicBezTo>
                        <a:pt x="347980" y="38100"/>
                        <a:pt x="353060" y="44450"/>
                        <a:pt x="353060" y="50800"/>
                      </a:cubicBezTo>
                      <a:cubicBezTo>
                        <a:pt x="354330" y="57150"/>
                        <a:pt x="347980" y="63500"/>
                        <a:pt x="340360" y="63500"/>
                      </a:cubicBezTo>
                      <a:close/>
                    </a:path>
                  </a:pathLst>
                </a:custGeom>
                <a:solidFill>
                  <a:srgbClr val="565656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15" name="手繪多邊形: 圖案 14">
                <a:extLst>
                  <a:ext uri="{FF2B5EF4-FFF2-40B4-BE49-F238E27FC236}">
                    <a16:creationId xmlns:a16="http://schemas.microsoft.com/office/drawing/2014/main" id="{298A45F2-1FF5-4107-AD1E-D483DDA0F657}"/>
                  </a:ext>
                </a:extLst>
              </p:cNvPr>
              <p:cNvSpPr/>
              <p:nvPr/>
            </p:nvSpPr>
            <p:spPr>
              <a:xfrm>
                <a:off x="1632289" y="1898132"/>
                <a:ext cx="213447" cy="241300"/>
              </a:xfrm>
              <a:custGeom>
                <a:avLst/>
                <a:gdLst>
                  <a:gd name="connsiteX0" fmla="*/ 187960 w 213447"/>
                  <a:gd name="connsiteY0" fmla="*/ 241300 h 241300"/>
                  <a:gd name="connsiteX1" fmla="*/ 25400 w 213447"/>
                  <a:gd name="connsiteY1" fmla="*/ 241300 h 241300"/>
                  <a:gd name="connsiteX2" fmla="*/ 0 w 213447"/>
                  <a:gd name="connsiteY2" fmla="*/ 215900 h 241300"/>
                  <a:gd name="connsiteX3" fmla="*/ 0 w 213447"/>
                  <a:gd name="connsiteY3" fmla="*/ 25400 h 241300"/>
                  <a:gd name="connsiteX4" fmla="*/ 25400 w 213447"/>
                  <a:gd name="connsiteY4" fmla="*/ 0 h 241300"/>
                  <a:gd name="connsiteX5" fmla="*/ 187960 w 213447"/>
                  <a:gd name="connsiteY5" fmla="*/ 0 h 241300"/>
                  <a:gd name="connsiteX6" fmla="*/ 213360 w 213447"/>
                  <a:gd name="connsiteY6" fmla="*/ 25400 h 241300"/>
                  <a:gd name="connsiteX7" fmla="*/ 213360 w 213447"/>
                  <a:gd name="connsiteY7" fmla="*/ 215900 h 241300"/>
                  <a:gd name="connsiteX8" fmla="*/ 187960 w 213447"/>
                  <a:gd name="connsiteY8" fmla="*/ 241300 h 241300"/>
                  <a:gd name="connsiteX9" fmla="*/ 25400 w 213447"/>
                  <a:gd name="connsiteY9" fmla="*/ 2540 h 241300"/>
                  <a:gd name="connsiteX10" fmla="*/ 3810 w 213447"/>
                  <a:gd name="connsiteY10" fmla="*/ 24130 h 241300"/>
                  <a:gd name="connsiteX11" fmla="*/ 3810 w 213447"/>
                  <a:gd name="connsiteY11" fmla="*/ 214630 h 241300"/>
                  <a:gd name="connsiteX12" fmla="*/ 25400 w 213447"/>
                  <a:gd name="connsiteY12" fmla="*/ 236220 h 241300"/>
                  <a:gd name="connsiteX13" fmla="*/ 187960 w 213447"/>
                  <a:gd name="connsiteY13" fmla="*/ 236220 h 241300"/>
                  <a:gd name="connsiteX14" fmla="*/ 209550 w 213447"/>
                  <a:gd name="connsiteY14" fmla="*/ 214630 h 241300"/>
                  <a:gd name="connsiteX15" fmla="*/ 209550 w 213447"/>
                  <a:gd name="connsiteY15" fmla="*/ 24130 h 241300"/>
                  <a:gd name="connsiteX16" fmla="*/ 187960 w 213447"/>
                  <a:gd name="connsiteY16" fmla="*/ 2540 h 241300"/>
                  <a:gd name="connsiteX17" fmla="*/ 25400 w 213447"/>
                  <a:gd name="connsiteY17" fmla="*/ 2540 h 241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13447" h="241300">
                    <a:moveTo>
                      <a:pt x="187960" y="241300"/>
                    </a:moveTo>
                    <a:lnTo>
                      <a:pt x="25400" y="241300"/>
                    </a:lnTo>
                    <a:cubicBezTo>
                      <a:pt x="11430" y="241300"/>
                      <a:pt x="0" y="229870"/>
                      <a:pt x="0" y="215900"/>
                    </a:cubicBezTo>
                    <a:lnTo>
                      <a:pt x="0" y="25400"/>
                    </a:lnTo>
                    <a:cubicBezTo>
                      <a:pt x="0" y="11430"/>
                      <a:pt x="11430" y="0"/>
                      <a:pt x="25400" y="0"/>
                    </a:cubicBezTo>
                    <a:lnTo>
                      <a:pt x="187960" y="0"/>
                    </a:lnTo>
                    <a:cubicBezTo>
                      <a:pt x="201930" y="0"/>
                      <a:pt x="213360" y="11430"/>
                      <a:pt x="213360" y="25400"/>
                    </a:cubicBezTo>
                    <a:lnTo>
                      <a:pt x="213360" y="215900"/>
                    </a:lnTo>
                    <a:cubicBezTo>
                      <a:pt x="214630" y="228600"/>
                      <a:pt x="201930" y="241300"/>
                      <a:pt x="187960" y="241300"/>
                    </a:cubicBezTo>
                    <a:close/>
                    <a:moveTo>
                      <a:pt x="25400" y="2540"/>
                    </a:moveTo>
                    <a:cubicBezTo>
                      <a:pt x="12700" y="2540"/>
                      <a:pt x="3810" y="12700"/>
                      <a:pt x="3810" y="24130"/>
                    </a:cubicBezTo>
                    <a:lnTo>
                      <a:pt x="3810" y="214630"/>
                    </a:lnTo>
                    <a:cubicBezTo>
                      <a:pt x="3810" y="227330"/>
                      <a:pt x="13970" y="236220"/>
                      <a:pt x="25400" y="236220"/>
                    </a:cubicBezTo>
                    <a:lnTo>
                      <a:pt x="187960" y="236220"/>
                    </a:lnTo>
                    <a:cubicBezTo>
                      <a:pt x="200660" y="236220"/>
                      <a:pt x="209550" y="226060"/>
                      <a:pt x="209550" y="214630"/>
                    </a:cubicBezTo>
                    <a:lnTo>
                      <a:pt x="209550" y="24130"/>
                    </a:lnTo>
                    <a:cubicBezTo>
                      <a:pt x="209550" y="11430"/>
                      <a:pt x="199390" y="2540"/>
                      <a:pt x="187960" y="2540"/>
                    </a:cubicBezTo>
                    <a:lnTo>
                      <a:pt x="25400" y="254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grpSp>
            <p:nvGrpSpPr>
              <p:cNvPr id="16" name="圖形 95">
                <a:extLst>
                  <a:ext uri="{FF2B5EF4-FFF2-40B4-BE49-F238E27FC236}">
                    <a16:creationId xmlns:a16="http://schemas.microsoft.com/office/drawing/2014/main" id="{9B90F313-40BB-4893-A306-A5F4A49D59F7}"/>
                  </a:ext>
                </a:extLst>
              </p:cNvPr>
              <p:cNvGrpSpPr/>
              <p:nvPr/>
            </p:nvGrpSpPr>
            <p:grpSpPr>
              <a:xfrm>
                <a:off x="1660229" y="1928613"/>
                <a:ext cx="163830" cy="67310"/>
                <a:chOff x="1660229" y="1928613"/>
                <a:chExt cx="163830" cy="67310"/>
              </a:xfrm>
              <a:solidFill>
                <a:srgbClr val="FFFFFF"/>
              </a:solidFill>
            </p:grpSpPr>
            <p:sp>
              <p:nvSpPr>
                <p:cNvPr id="17" name="手繪多邊形: 圖案 16">
                  <a:extLst>
                    <a:ext uri="{FF2B5EF4-FFF2-40B4-BE49-F238E27FC236}">
                      <a16:creationId xmlns:a16="http://schemas.microsoft.com/office/drawing/2014/main" id="{A7849AC1-686A-47E4-9481-E52E485B6668}"/>
                    </a:ext>
                  </a:extLst>
                </p:cNvPr>
                <p:cNvSpPr/>
                <p:nvPr/>
              </p:nvSpPr>
              <p:spPr>
                <a:xfrm>
                  <a:off x="1660229" y="1928613"/>
                  <a:ext cx="45719" cy="67310"/>
                </a:xfrm>
                <a:custGeom>
                  <a:avLst/>
                  <a:gdLst>
                    <a:gd name="connsiteX0" fmla="*/ 45720 w 45719"/>
                    <a:gd name="connsiteY0" fmla="*/ 48260 h 67310"/>
                    <a:gd name="connsiteX1" fmla="*/ 39370 w 45719"/>
                    <a:gd name="connsiteY1" fmla="*/ 60960 h 67310"/>
                    <a:gd name="connsiteX2" fmla="*/ 21590 w 45719"/>
                    <a:gd name="connsiteY2" fmla="*/ 67310 h 67310"/>
                    <a:gd name="connsiteX3" fmla="*/ 0 w 45719"/>
                    <a:gd name="connsiteY3" fmla="*/ 62230 h 67310"/>
                    <a:gd name="connsiteX4" fmla="*/ 0 w 45719"/>
                    <a:gd name="connsiteY4" fmla="*/ 45720 h 67310"/>
                    <a:gd name="connsiteX5" fmla="*/ 7620 w 45719"/>
                    <a:gd name="connsiteY5" fmla="*/ 45720 h 67310"/>
                    <a:gd name="connsiteX6" fmla="*/ 20320 w 45719"/>
                    <a:gd name="connsiteY6" fmla="*/ 60960 h 67310"/>
                    <a:gd name="connsiteX7" fmla="*/ 26670 w 45719"/>
                    <a:gd name="connsiteY7" fmla="*/ 58420 h 67310"/>
                    <a:gd name="connsiteX8" fmla="*/ 29210 w 45719"/>
                    <a:gd name="connsiteY8" fmla="*/ 52070 h 67310"/>
                    <a:gd name="connsiteX9" fmla="*/ 24130 w 45719"/>
                    <a:gd name="connsiteY9" fmla="*/ 43180 h 67310"/>
                    <a:gd name="connsiteX10" fmla="*/ 13970 w 45719"/>
                    <a:gd name="connsiteY10" fmla="*/ 35560 h 67310"/>
                    <a:gd name="connsiteX11" fmla="*/ 5080 w 45719"/>
                    <a:gd name="connsiteY11" fmla="*/ 29210 h 67310"/>
                    <a:gd name="connsiteX12" fmla="*/ 0 w 45719"/>
                    <a:gd name="connsiteY12" fmla="*/ 17780 h 67310"/>
                    <a:gd name="connsiteX13" fmla="*/ 6350 w 45719"/>
                    <a:gd name="connsiteY13" fmla="*/ 5080 h 67310"/>
                    <a:gd name="connsiteX14" fmla="*/ 22860 w 45719"/>
                    <a:gd name="connsiteY14" fmla="*/ 0 h 67310"/>
                    <a:gd name="connsiteX15" fmla="*/ 43180 w 45719"/>
                    <a:gd name="connsiteY15" fmla="*/ 5080 h 67310"/>
                    <a:gd name="connsiteX16" fmla="*/ 43180 w 45719"/>
                    <a:gd name="connsiteY16" fmla="*/ 20320 h 67310"/>
                    <a:gd name="connsiteX17" fmla="*/ 35560 w 45719"/>
                    <a:gd name="connsiteY17" fmla="*/ 20320 h 67310"/>
                    <a:gd name="connsiteX18" fmla="*/ 31750 w 45719"/>
                    <a:gd name="connsiteY18" fmla="*/ 10160 h 67310"/>
                    <a:gd name="connsiteX19" fmla="*/ 24130 w 45719"/>
                    <a:gd name="connsiteY19" fmla="*/ 6350 h 67310"/>
                    <a:gd name="connsiteX20" fmla="*/ 17780 w 45719"/>
                    <a:gd name="connsiteY20" fmla="*/ 8890 h 67310"/>
                    <a:gd name="connsiteX21" fmla="*/ 15240 w 45719"/>
                    <a:gd name="connsiteY21" fmla="*/ 13970 h 67310"/>
                    <a:gd name="connsiteX22" fmla="*/ 19050 w 45719"/>
                    <a:gd name="connsiteY22" fmla="*/ 21590 h 67310"/>
                    <a:gd name="connsiteX23" fmla="*/ 29210 w 45719"/>
                    <a:gd name="connsiteY23" fmla="*/ 27940 h 67310"/>
                    <a:gd name="connsiteX24" fmla="*/ 39370 w 45719"/>
                    <a:gd name="connsiteY24" fmla="*/ 35560 h 67310"/>
                    <a:gd name="connsiteX25" fmla="*/ 45720 w 45719"/>
                    <a:gd name="connsiteY25" fmla="*/ 48260 h 673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45719" h="67310">
                      <a:moveTo>
                        <a:pt x="45720" y="48260"/>
                      </a:moveTo>
                      <a:cubicBezTo>
                        <a:pt x="45720" y="53340"/>
                        <a:pt x="43180" y="58420"/>
                        <a:pt x="39370" y="60960"/>
                      </a:cubicBezTo>
                      <a:cubicBezTo>
                        <a:pt x="35560" y="64770"/>
                        <a:pt x="29210" y="67310"/>
                        <a:pt x="21590" y="67310"/>
                      </a:cubicBezTo>
                      <a:cubicBezTo>
                        <a:pt x="15240" y="67310"/>
                        <a:pt x="7620" y="66040"/>
                        <a:pt x="0" y="62230"/>
                      </a:cubicBezTo>
                      <a:lnTo>
                        <a:pt x="0" y="45720"/>
                      </a:lnTo>
                      <a:lnTo>
                        <a:pt x="7620" y="45720"/>
                      </a:lnTo>
                      <a:cubicBezTo>
                        <a:pt x="8890" y="55880"/>
                        <a:pt x="13970" y="60960"/>
                        <a:pt x="20320" y="60960"/>
                      </a:cubicBezTo>
                      <a:cubicBezTo>
                        <a:pt x="22860" y="60960"/>
                        <a:pt x="25400" y="59690"/>
                        <a:pt x="26670" y="58420"/>
                      </a:cubicBezTo>
                      <a:cubicBezTo>
                        <a:pt x="27940" y="57150"/>
                        <a:pt x="29210" y="54610"/>
                        <a:pt x="29210" y="52070"/>
                      </a:cubicBezTo>
                      <a:cubicBezTo>
                        <a:pt x="29210" y="49530"/>
                        <a:pt x="27940" y="46990"/>
                        <a:pt x="24130" y="43180"/>
                      </a:cubicBezTo>
                      <a:cubicBezTo>
                        <a:pt x="21590" y="41910"/>
                        <a:pt x="19050" y="39370"/>
                        <a:pt x="13970" y="35560"/>
                      </a:cubicBezTo>
                      <a:cubicBezTo>
                        <a:pt x="8890" y="33020"/>
                        <a:pt x="6350" y="30480"/>
                        <a:pt x="5080" y="29210"/>
                      </a:cubicBezTo>
                      <a:cubicBezTo>
                        <a:pt x="1270" y="25400"/>
                        <a:pt x="0" y="21590"/>
                        <a:pt x="0" y="17780"/>
                      </a:cubicBezTo>
                      <a:cubicBezTo>
                        <a:pt x="0" y="12700"/>
                        <a:pt x="2540" y="8890"/>
                        <a:pt x="6350" y="5080"/>
                      </a:cubicBezTo>
                      <a:cubicBezTo>
                        <a:pt x="10160" y="1270"/>
                        <a:pt x="16510" y="0"/>
                        <a:pt x="22860" y="0"/>
                      </a:cubicBezTo>
                      <a:cubicBezTo>
                        <a:pt x="29210" y="0"/>
                        <a:pt x="35560" y="1270"/>
                        <a:pt x="43180" y="5080"/>
                      </a:cubicBezTo>
                      <a:lnTo>
                        <a:pt x="43180" y="20320"/>
                      </a:lnTo>
                      <a:lnTo>
                        <a:pt x="35560" y="20320"/>
                      </a:lnTo>
                      <a:cubicBezTo>
                        <a:pt x="34290" y="15240"/>
                        <a:pt x="33020" y="12700"/>
                        <a:pt x="31750" y="10160"/>
                      </a:cubicBezTo>
                      <a:cubicBezTo>
                        <a:pt x="29210" y="7620"/>
                        <a:pt x="26670" y="6350"/>
                        <a:pt x="24130" y="6350"/>
                      </a:cubicBezTo>
                      <a:cubicBezTo>
                        <a:pt x="21590" y="6350"/>
                        <a:pt x="20320" y="7620"/>
                        <a:pt x="17780" y="8890"/>
                      </a:cubicBezTo>
                      <a:cubicBezTo>
                        <a:pt x="16510" y="10160"/>
                        <a:pt x="15240" y="11430"/>
                        <a:pt x="15240" y="13970"/>
                      </a:cubicBezTo>
                      <a:cubicBezTo>
                        <a:pt x="15240" y="16510"/>
                        <a:pt x="16510" y="19050"/>
                        <a:pt x="19050" y="21590"/>
                      </a:cubicBezTo>
                      <a:cubicBezTo>
                        <a:pt x="20320" y="22860"/>
                        <a:pt x="24130" y="24130"/>
                        <a:pt x="29210" y="27940"/>
                      </a:cubicBezTo>
                      <a:cubicBezTo>
                        <a:pt x="34290" y="30480"/>
                        <a:pt x="36830" y="33020"/>
                        <a:pt x="39370" y="35560"/>
                      </a:cubicBezTo>
                      <a:cubicBezTo>
                        <a:pt x="43180" y="38100"/>
                        <a:pt x="45720" y="43180"/>
                        <a:pt x="45720" y="482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8" name="手繪多邊形: 圖案 17">
                  <a:extLst>
                    <a:ext uri="{FF2B5EF4-FFF2-40B4-BE49-F238E27FC236}">
                      <a16:creationId xmlns:a16="http://schemas.microsoft.com/office/drawing/2014/main" id="{81A8E688-827C-4153-A3D4-1638B5FD9BF2}"/>
                    </a:ext>
                  </a:extLst>
                </p:cNvPr>
                <p:cNvSpPr/>
                <p:nvPr/>
              </p:nvSpPr>
              <p:spPr>
                <a:xfrm>
                  <a:off x="1709759" y="1928613"/>
                  <a:ext cx="45719" cy="67310"/>
                </a:xfrm>
                <a:custGeom>
                  <a:avLst/>
                  <a:gdLst>
                    <a:gd name="connsiteX0" fmla="*/ 45720 w 45719"/>
                    <a:gd name="connsiteY0" fmla="*/ 48260 h 67310"/>
                    <a:gd name="connsiteX1" fmla="*/ 39370 w 45719"/>
                    <a:gd name="connsiteY1" fmla="*/ 60960 h 67310"/>
                    <a:gd name="connsiteX2" fmla="*/ 21590 w 45719"/>
                    <a:gd name="connsiteY2" fmla="*/ 67310 h 67310"/>
                    <a:gd name="connsiteX3" fmla="*/ 0 w 45719"/>
                    <a:gd name="connsiteY3" fmla="*/ 62230 h 67310"/>
                    <a:gd name="connsiteX4" fmla="*/ 0 w 45719"/>
                    <a:gd name="connsiteY4" fmla="*/ 45720 h 67310"/>
                    <a:gd name="connsiteX5" fmla="*/ 8890 w 45719"/>
                    <a:gd name="connsiteY5" fmla="*/ 45720 h 67310"/>
                    <a:gd name="connsiteX6" fmla="*/ 21590 w 45719"/>
                    <a:gd name="connsiteY6" fmla="*/ 60960 h 67310"/>
                    <a:gd name="connsiteX7" fmla="*/ 27940 w 45719"/>
                    <a:gd name="connsiteY7" fmla="*/ 58420 h 67310"/>
                    <a:gd name="connsiteX8" fmla="*/ 30480 w 45719"/>
                    <a:gd name="connsiteY8" fmla="*/ 52070 h 67310"/>
                    <a:gd name="connsiteX9" fmla="*/ 25400 w 45719"/>
                    <a:gd name="connsiteY9" fmla="*/ 43180 h 67310"/>
                    <a:gd name="connsiteX10" fmla="*/ 15240 w 45719"/>
                    <a:gd name="connsiteY10" fmla="*/ 35560 h 67310"/>
                    <a:gd name="connsiteX11" fmla="*/ 6350 w 45719"/>
                    <a:gd name="connsiteY11" fmla="*/ 29210 h 67310"/>
                    <a:gd name="connsiteX12" fmla="*/ 1270 w 45719"/>
                    <a:gd name="connsiteY12" fmla="*/ 17780 h 67310"/>
                    <a:gd name="connsiteX13" fmla="*/ 7620 w 45719"/>
                    <a:gd name="connsiteY13" fmla="*/ 5080 h 67310"/>
                    <a:gd name="connsiteX14" fmla="*/ 24130 w 45719"/>
                    <a:gd name="connsiteY14" fmla="*/ 0 h 67310"/>
                    <a:gd name="connsiteX15" fmla="*/ 44450 w 45719"/>
                    <a:gd name="connsiteY15" fmla="*/ 5080 h 67310"/>
                    <a:gd name="connsiteX16" fmla="*/ 44450 w 45719"/>
                    <a:gd name="connsiteY16" fmla="*/ 20320 h 67310"/>
                    <a:gd name="connsiteX17" fmla="*/ 34290 w 45719"/>
                    <a:gd name="connsiteY17" fmla="*/ 20320 h 67310"/>
                    <a:gd name="connsiteX18" fmla="*/ 30480 w 45719"/>
                    <a:gd name="connsiteY18" fmla="*/ 10160 h 67310"/>
                    <a:gd name="connsiteX19" fmla="*/ 22860 w 45719"/>
                    <a:gd name="connsiteY19" fmla="*/ 6350 h 67310"/>
                    <a:gd name="connsiteX20" fmla="*/ 16510 w 45719"/>
                    <a:gd name="connsiteY20" fmla="*/ 8890 h 67310"/>
                    <a:gd name="connsiteX21" fmla="*/ 13970 w 45719"/>
                    <a:gd name="connsiteY21" fmla="*/ 13970 h 67310"/>
                    <a:gd name="connsiteX22" fmla="*/ 17780 w 45719"/>
                    <a:gd name="connsiteY22" fmla="*/ 21590 h 67310"/>
                    <a:gd name="connsiteX23" fmla="*/ 27940 w 45719"/>
                    <a:gd name="connsiteY23" fmla="*/ 27940 h 67310"/>
                    <a:gd name="connsiteX24" fmla="*/ 38100 w 45719"/>
                    <a:gd name="connsiteY24" fmla="*/ 35560 h 67310"/>
                    <a:gd name="connsiteX25" fmla="*/ 45720 w 45719"/>
                    <a:gd name="connsiteY25" fmla="*/ 48260 h 673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45719" h="67310">
                      <a:moveTo>
                        <a:pt x="45720" y="48260"/>
                      </a:moveTo>
                      <a:cubicBezTo>
                        <a:pt x="45720" y="53340"/>
                        <a:pt x="43180" y="58420"/>
                        <a:pt x="39370" y="60960"/>
                      </a:cubicBezTo>
                      <a:cubicBezTo>
                        <a:pt x="35560" y="64770"/>
                        <a:pt x="29210" y="67310"/>
                        <a:pt x="21590" y="67310"/>
                      </a:cubicBezTo>
                      <a:cubicBezTo>
                        <a:pt x="15240" y="67310"/>
                        <a:pt x="7620" y="66040"/>
                        <a:pt x="0" y="62230"/>
                      </a:cubicBezTo>
                      <a:lnTo>
                        <a:pt x="0" y="45720"/>
                      </a:lnTo>
                      <a:lnTo>
                        <a:pt x="8890" y="45720"/>
                      </a:lnTo>
                      <a:cubicBezTo>
                        <a:pt x="10160" y="55880"/>
                        <a:pt x="15240" y="60960"/>
                        <a:pt x="21590" y="60960"/>
                      </a:cubicBezTo>
                      <a:cubicBezTo>
                        <a:pt x="24130" y="60960"/>
                        <a:pt x="26670" y="59690"/>
                        <a:pt x="27940" y="58420"/>
                      </a:cubicBezTo>
                      <a:cubicBezTo>
                        <a:pt x="29210" y="57150"/>
                        <a:pt x="30480" y="54610"/>
                        <a:pt x="30480" y="52070"/>
                      </a:cubicBezTo>
                      <a:cubicBezTo>
                        <a:pt x="30480" y="49530"/>
                        <a:pt x="29210" y="46990"/>
                        <a:pt x="25400" y="43180"/>
                      </a:cubicBezTo>
                      <a:cubicBezTo>
                        <a:pt x="22860" y="41910"/>
                        <a:pt x="20320" y="39370"/>
                        <a:pt x="15240" y="35560"/>
                      </a:cubicBezTo>
                      <a:cubicBezTo>
                        <a:pt x="10160" y="33020"/>
                        <a:pt x="7620" y="30480"/>
                        <a:pt x="6350" y="29210"/>
                      </a:cubicBezTo>
                      <a:cubicBezTo>
                        <a:pt x="2540" y="25400"/>
                        <a:pt x="1270" y="21590"/>
                        <a:pt x="1270" y="17780"/>
                      </a:cubicBezTo>
                      <a:cubicBezTo>
                        <a:pt x="1270" y="12700"/>
                        <a:pt x="3810" y="8890"/>
                        <a:pt x="7620" y="5080"/>
                      </a:cubicBezTo>
                      <a:cubicBezTo>
                        <a:pt x="11430" y="1270"/>
                        <a:pt x="17780" y="0"/>
                        <a:pt x="24130" y="0"/>
                      </a:cubicBezTo>
                      <a:cubicBezTo>
                        <a:pt x="30480" y="0"/>
                        <a:pt x="36830" y="1270"/>
                        <a:pt x="44450" y="5080"/>
                      </a:cubicBezTo>
                      <a:lnTo>
                        <a:pt x="44450" y="20320"/>
                      </a:lnTo>
                      <a:lnTo>
                        <a:pt x="34290" y="20320"/>
                      </a:lnTo>
                      <a:cubicBezTo>
                        <a:pt x="33020" y="15240"/>
                        <a:pt x="31750" y="12700"/>
                        <a:pt x="30480" y="10160"/>
                      </a:cubicBezTo>
                      <a:cubicBezTo>
                        <a:pt x="27940" y="7620"/>
                        <a:pt x="25400" y="6350"/>
                        <a:pt x="22860" y="6350"/>
                      </a:cubicBezTo>
                      <a:cubicBezTo>
                        <a:pt x="20320" y="6350"/>
                        <a:pt x="19050" y="7620"/>
                        <a:pt x="16510" y="8890"/>
                      </a:cubicBezTo>
                      <a:cubicBezTo>
                        <a:pt x="15240" y="10160"/>
                        <a:pt x="13970" y="11430"/>
                        <a:pt x="13970" y="13970"/>
                      </a:cubicBezTo>
                      <a:cubicBezTo>
                        <a:pt x="13970" y="16510"/>
                        <a:pt x="15240" y="19050"/>
                        <a:pt x="17780" y="21590"/>
                      </a:cubicBezTo>
                      <a:cubicBezTo>
                        <a:pt x="19050" y="22860"/>
                        <a:pt x="22860" y="24130"/>
                        <a:pt x="27940" y="27940"/>
                      </a:cubicBezTo>
                      <a:cubicBezTo>
                        <a:pt x="33020" y="30480"/>
                        <a:pt x="35560" y="33020"/>
                        <a:pt x="38100" y="35560"/>
                      </a:cubicBezTo>
                      <a:cubicBezTo>
                        <a:pt x="43180" y="38100"/>
                        <a:pt x="45720" y="43180"/>
                        <a:pt x="45720" y="482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9" name="手繪多邊形: 圖案 18">
                  <a:extLst>
                    <a:ext uri="{FF2B5EF4-FFF2-40B4-BE49-F238E27FC236}">
                      <a16:creationId xmlns:a16="http://schemas.microsoft.com/office/drawing/2014/main" id="{D3BCB4A3-DE3C-4FF3-A137-48C2973BC0DA}"/>
                    </a:ext>
                  </a:extLst>
                </p:cNvPr>
                <p:cNvSpPr/>
                <p:nvPr/>
              </p:nvSpPr>
              <p:spPr>
                <a:xfrm>
                  <a:off x="1756749" y="1928613"/>
                  <a:ext cx="67310" cy="66039"/>
                </a:xfrm>
                <a:custGeom>
                  <a:avLst/>
                  <a:gdLst>
                    <a:gd name="connsiteX0" fmla="*/ 67310 w 67310"/>
                    <a:gd name="connsiteY0" fmla="*/ 34290 h 66039"/>
                    <a:gd name="connsiteX1" fmla="*/ 58420 w 67310"/>
                    <a:gd name="connsiteY1" fmla="*/ 57150 h 66039"/>
                    <a:gd name="connsiteX2" fmla="*/ 48260 w 67310"/>
                    <a:gd name="connsiteY2" fmla="*/ 63500 h 66039"/>
                    <a:gd name="connsiteX3" fmla="*/ 33020 w 67310"/>
                    <a:gd name="connsiteY3" fmla="*/ 66040 h 66039"/>
                    <a:gd name="connsiteX4" fmla="*/ 0 w 67310"/>
                    <a:gd name="connsiteY4" fmla="*/ 66040 h 66039"/>
                    <a:gd name="connsiteX5" fmla="*/ 0 w 67310"/>
                    <a:gd name="connsiteY5" fmla="*/ 59690 h 66039"/>
                    <a:gd name="connsiteX6" fmla="*/ 7620 w 67310"/>
                    <a:gd name="connsiteY6" fmla="*/ 52070 h 66039"/>
                    <a:gd name="connsiteX7" fmla="*/ 7620 w 67310"/>
                    <a:gd name="connsiteY7" fmla="*/ 13970 h 66039"/>
                    <a:gd name="connsiteX8" fmla="*/ 0 w 67310"/>
                    <a:gd name="connsiteY8" fmla="*/ 6350 h 66039"/>
                    <a:gd name="connsiteX9" fmla="*/ 0 w 67310"/>
                    <a:gd name="connsiteY9" fmla="*/ 0 h 66039"/>
                    <a:gd name="connsiteX10" fmla="*/ 35560 w 67310"/>
                    <a:gd name="connsiteY10" fmla="*/ 0 h 66039"/>
                    <a:gd name="connsiteX11" fmla="*/ 59690 w 67310"/>
                    <a:gd name="connsiteY11" fmla="*/ 8890 h 66039"/>
                    <a:gd name="connsiteX12" fmla="*/ 67310 w 67310"/>
                    <a:gd name="connsiteY12" fmla="*/ 34290 h 66039"/>
                    <a:gd name="connsiteX13" fmla="*/ 50800 w 67310"/>
                    <a:gd name="connsiteY13" fmla="*/ 35560 h 66039"/>
                    <a:gd name="connsiteX14" fmla="*/ 43180 w 67310"/>
                    <a:gd name="connsiteY14" fmla="*/ 12700 h 66039"/>
                    <a:gd name="connsiteX15" fmla="*/ 27940 w 67310"/>
                    <a:gd name="connsiteY15" fmla="*/ 8890 h 66039"/>
                    <a:gd name="connsiteX16" fmla="*/ 24130 w 67310"/>
                    <a:gd name="connsiteY16" fmla="*/ 8890 h 66039"/>
                    <a:gd name="connsiteX17" fmla="*/ 24130 w 67310"/>
                    <a:gd name="connsiteY17" fmla="*/ 52070 h 66039"/>
                    <a:gd name="connsiteX18" fmla="*/ 25400 w 67310"/>
                    <a:gd name="connsiteY18" fmla="*/ 59690 h 66039"/>
                    <a:gd name="connsiteX19" fmla="*/ 31750 w 67310"/>
                    <a:gd name="connsiteY19" fmla="*/ 62230 h 66039"/>
                    <a:gd name="connsiteX20" fmla="*/ 50800 w 67310"/>
                    <a:gd name="connsiteY20" fmla="*/ 35560 h 66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7310" h="66039">
                      <a:moveTo>
                        <a:pt x="67310" y="34290"/>
                      </a:moveTo>
                      <a:cubicBezTo>
                        <a:pt x="67310" y="44450"/>
                        <a:pt x="64770" y="52070"/>
                        <a:pt x="58420" y="57150"/>
                      </a:cubicBezTo>
                      <a:cubicBezTo>
                        <a:pt x="55880" y="59690"/>
                        <a:pt x="52070" y="62230"/>
                        <a:pt x="48260" y="63500"/>
                      </a:cubicBezTo>
                      <a:cubicBezTo>
                        <a:pt x="44450" y="66040"/>
                        <a:pt x="39370" y="66040"/>
                        <a:pt x="33020" y="66040"/>
                      </a:cubicBezTo>
                      <a:lnTo>
                        <a:pt x="0" y="66040"/>
                      </a:lnTo>
                      <a:lnTo>
                        <a:pt x="0" y="59690"/>
                      </a:lnTo>
                      <a:cubicBezTo>
                        <a:pt x="5080" y="59690"/>
                        <a:pt x="7620" y="57150"/>
                        <a:pt x="7620" y="52070"/>
                      </a:cubicBezTo>
                      <a:lnTo>
                        <a:pt x="7620" y="13970"/>
                      </a:lnTo>
                      <a:cubicBezTo>
                        <a:pt x="7620" y="8890"/>
                        <a:pt x="5080" y="6350"/>
                        <a:pt x="0" y="6350"/>
                      </a:cubicBezTo>
                      <a:lnTo>
                        <a:pt x="0" y="0"/>
                      </a:lnTo>
                      <a:lnTo>
                        <a:pt x="35560" y="0"/>
                      </a:lnTo>
                      <a:cubicBezTo>
                        <a:pt x="45720" y="0"/>
                        <a:pt x="53340" y="2540"/>
                        <a:pt x="59690" y="8890"/>
                      </a:cubicBezTo>
                      <a:cubicBezTo>
                        <a:pt x="64770" y="16510"/>
                        <a:pt x="67310" y="24130"/>
                        <a:pt x="67310" y="34290"/>
                      </a:cubicBezTo>
                      <a:close/>
                      <a:moveTo>
                        <a:pt x="50800" y="35560"/>
                      </a:moveTo>
                      <a:cubicBezTo>
                        <a:pt x="50800" y="24130"/>
                        <a:pt x="48260" y="16510"/>
                        <a:pt x="43180" y="12700"/>
                      </a:cubicBezTo>
                      <a:cubicBezTo>
                        <a:pt x="39370" y="10160"/>
                        <a:pt x="34290" y="8890"/>
                        <a:pt x="27940" y="8890"/>
                      </a:cubicBezTo>
                      <a:lnTo>
                        <a:pt x="24130" y="8890"/>
                      </a:lnTo>
                      <a:lnTo>
                        <a:pt x="24130" y="52070"/>
                      </a:lnTo>
                      <a:cubicBezTo>
                        <a:pt x="24130" y="55880"/>
                        <a:pt x="24130" y="58420"/>
                        <a:pt x="25400" y="59690"/>
                      </a:cubicBezTo>
                      <a:cubicBezTo>
                        <a:pt x="26670" y="60960"/>
                        <a:pt x="29210" y="62230"/>
                        <a:pt x="31750" y="62230"/>
                      </a:cubicBezTo>
                      <a:cubicBezTo>
                        <a:pt x="44450" y="60960"/>
                        <a:pt x="50800" y="52070"/>
                        <a:pt x="50800" y="355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20" name="手繪多邊形: 圖案 19">
                <a:extLst>
                  <a:ext uri="{FF2B5EF4-FFF2-40B4-BE49-F238E27FC236}">
                    <a16:creationId xmlns:a16="http://schemas.microsoft.com/office/drawing/2014/main" id="{125FA642-3232-4440-84C0-A1B659B15561}"/>
                  </a:ext>
                </a:extLst>
              </p:cNvPr>
              <p:cNvSpPr/>
              <p:nvPr/>
            </p:nvSpPr>
            <p:spPr>
              <a:xfrm>
                <a:off x="1633559" y="2020053"/>
                <a:ext cx="210820" cy="13970"/>
              </a:xfrm>
              <a:custGeom>
                <a:avLst/>
                <a:gdLst>
                  <a:gd name="connsiteX0" fmla="*/ 0 w 210820"/>
                  <a:gd name="connsiteY0" fmla="*/ 0 h 13970"/>
                  <a:gd name="connsiteX1" fmla="*/ 210820 w 210820"/>
                  <a:gd name="connsiteY1" fmla="*/ 0 h 13970"/>
                  <a:gd name="connsiteX2" fmla="*/ 210820 w 210820"/>
                  <a:gd name="connsiteY2" fmla="*/ 13970 h 13970"/>
                  <a:gd name="connsiteX3" fmla="*/ 0 w 210820"/>
                  <a:gd name="connsiteY3" fmla="*/ 13970 h 13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0820" h="13970">
                    <a:moveTo>
                      <a:pt x="0" y="0"/>
                    </a:moveTo>
                    <a:lnTo>
                      <a:pt x="210820" y="0"/>
                    </a:lnTo>
                    <a:lnTo>
                      <a:pt x="210820" y="13970"/>
                    </a:lnTo>
                    <a:lnTo>
                      <a:pt x="0" y="1397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grpSp>
            <p:nvGrpSpPr>
              <p:cNvPr id="21" name="圖形 95">
                <a:extLst>
                  <a:ext uri="{FF2B5EF4-FFF2-40B4-BE49-F238E27FC236}">
                    <a16:creationId xmlns:a16="http://schemas.microsoft.com/office/drawing/2014/main" id="{9B90F313-40BB-4893-A306-A5F4A49D59F7}"/>
                  </a:ext>
                </a:extLst>
              </p:cNvPr>
              <p:cNvGrpSpPr/>
              <p:nvPr/>
            </p:nvGrpSpPr>
            <p:grpSpPr>
              <a:xfrm>
                <a:off x="1660229" y="2054343"/>
                <a:ext cx="157479" cy="57150"/>
                <a:chOff x="1660229" y="2054343"/>
                <a:chExt cx="157479" cy="57150"/>
              </a:xfrm>
              <a:solidFill>
                <a:srgbClr val="FFFFFF"/>
              </a:solidFill>
            </p:grpSpPr>
            <p:sp>
              <p:nvSpPr>
                <p:cNvPr id="22" name="手繪多邊形: 圖案 21">
                  <a:extLst>
                    <a:ext uri="{FF2B5EF4-FFF2-40B4-BE49-F238E27FC236}">
                      <a16:creationId xmlns:a16="http://schemas.microsoft.com/office/drawing/2014/main" id="{9F7A5050-94E1-477C-A82E-46B9B9594C00}"/>
                    </a:ext>
                  </a:extLst>
                </p:cNvPr>
                <p:cNvSpPr/>
                <p:nvPr/>
              </p:nvSpPr>
              <p:spPr>
                <a:xfrm>
                  <a:off x="1660229" y="2054343"/>
                  <a:ext cx="157479" cy="13970"/>
                </a:xfrm>
                <a:custGeom>
                  <a:avLst/>
                  <a:gdLst>
                    <a:gd name="connsiteX0" fmla="*/ 0 w 157479"/>
                    <a:gd name="connsiteY0" fmla="*/ 0 h 13970"/>
                    <a:gd name="connsiteX1" fmla="*/ 157480 w 157479"/>
                    <a:gd name="connsiteY1" fmla="*/ 0 h 13970"/>
                    <a:gd name="connsiteX2" fmla="*/ 157480 w 157479"/>
                    <a:gd name="connsiteY2" fmla="*/ 13970 h 13970"/>
                    <a:gd name="connsiteX3" fmla="*/ 0 w 157479"/>
                    <a:gd name="connsiteY3" fmla="*/ 13970 h 13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7479" h="13970">
                      <a:moveTo>
                        <a:pt x="0" y="0"/>
                      </a:moveTo>
                      <a:lnTo>
                        <a:pt x="157480" y="0"/>
                      </a:lnTo>
                      <a:lnTo>
                        <a:pt x="157480" y="13970"/>
                      </a:lnTo>
                      <a:lnTo>
                        <a:pt x="0" y="139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3" name="手繪多邊形: 圖案 22">
                  <a:extLst>
                    <a:ext uri="{FF2B5EF4-FFF2-40B4-BE49-F238E27FC236}">
                      <a16:creationId xmlns:a16="http://schemas.microsoft.com/office/drawing/2014/main" id="{8A4A26CD-CDE0-4CEB-B6C8-633607752960}"/>
                    </a:ext>
                  </a:extLst>
                </p:cNvPr>
                <p:cNvSpPr/>
                <p:nvPr/>
              </p:nvSpPr>
              <p:spPr>
                <a:xfrm>
                  <a:off x="1660229" y="2097523"/>
                  <a:ext cx="71120" cy="13970"/>
                </a:xfrm>
                <a:custGeom>
                  <a:avLst/>
                  <a:gdLst>
                    <a:gd name="connsiteX0" fmla="*/ 0 w 71120"/>
                    <a:gd name="connsiteY0" fmla="*/ 0 h 13970"/>
                    <a:gd name="connsiteX1" fmla="*/ 71120 w 71120"/>
                    <a:gd name="connsiteY1" fmla="*/ 0 h 13970"/>
                    <a:gd name="connsiteX2" fmla="*/ 71120 w 71120"/>
                    <a:gd name="connsiteY2" fmla="*/ 13970 h 13970"/>
                    <a:gd name="connsiteX3" fmla="*/ 0 w 71120"/>
                    <a:gd name="connsiteY3" fmla="*/ 13970 h 13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1120" h="13970">
                      <a:moveTo>
                        <a:pt x="0" y="0"/>
                      </a:moveTo>
                      <a:lnTo>
                        <a:pt x="71120" y="0"/>
                      </a:lnTo>
                      <a:lnTo>
                        <a:pt x="71120" y="13970"/>
                      </a:lnTo>
                      <a:lnTo>
                        <a:pt x="0" y="139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</p:grpSp>
      </p:grpSp>
      <p:grpSp>
        <p:nvGrpSpPr>
          <p:cNvPr id="185" name="圖形 110">
            <a:extLst>
              <a:ext uri="{FF2B5EF4-FFF2-40B4-BE49-F238E27FC236}">
                <a16:creationId xmlns:a16="http://schemas.microsoft.com/office/drawing/2014/main" id="{9CA0A3DF-C2A6-403F-AA8F-7AD4F444F293}"/>
              </a:ext>
            </a:extLst>
          </p:cNvPr>
          <p:cNvGrpSpPr/>
          <p:nvPr/>
        </p:nvGrpSpPr>
        <p:grpSpPr>
          <a:xfrm>
            <a:off x="639016" y="2988853"/>
            <a:ext cx="462280" cy="462280"/>
            <a:chOff x="978061" y="2963591"/>
            <a:chExt cx="462280" cy="462280"/>
          </a:xfrm>
        </p:grpSpPr>
        <p:sp>
          <p:nvSpPr>
            <p:cNvPr id="187" name="手繪多邊形: 圖案 186">
              <a:extLst>
                <a:ext uri="{FF2B5EF4-FFF2-40B4-BE49-F238E27FC236}">
                  <a16:creationId xmlns:a16="http://schemas.microsoft.com/office/drawing/2014/main" id="{BE964775-FA78-4523-A555-74B8B4264F32}"/>
                </a:ext>
              </a:extLst>
            </p:cNvPr>
            <p:cNvSpPr/>
            <p:nvPr/>
          </p:nvSpPr>
          <p:spPr>
            <a:xfrm>
              <a:off x="978061" y="2963591"/>
              <a:ext cx="462280" cy="462280"/>
            </a:xfrm>
            <a:custGeom>
              <a:avLst/>
              <a:gdLst>
                <a:gd name="connsiteX0" fmla="*/ 462280 w 462280"/>
                <a:gd name="connsiteY0" fmla="*/ 231140 h 462280"/>
                <a:gd name="connsiteX1" fmla="*/ 231140 w 462280"/>
                <a:gd name="connsiteY1" fmla="*/ 462280 h 462280"/>
                <a:gd name="connsiteX2" fmla="*/ 0 w 462280"/>
                <a:gd name="connsiteY2" fmla="*/ 231140 h 462280"/>
                <a:gd name="connsiteX3" fmla="*/ 231140 w 462280"/>
                <a:gd name="connsiteY3" fmla="*/ 0 h 462280"/>
                <a:gd name="connsiteX4" fmla="*/ 462280 w 462280"/>
                <a:gd name="connsiteY4" fmla="*/ 231140 h 462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2280" h="462280">
                  <a:moveTo>
                    <a:pt x="462280" y="231140"/>
                  </a:moveTo>
                  <a:cubicBezTo>
                    <a:pt x="462280" y="358795"/>
                    <a:pt x="358795" y="462280"/>
                    <a:pt x="231140" y="462280"/>
                  </a:cubicBezTo>
                  <a:cubicBezTo>
                    <a:pt x="103485" y="462280"/>
                    <a:pt x="0" y="358795"/>
                    <a:pt x="0" y="231140"/>
                  </a:cubicBezTo>
                  <a:cubicBezTo>
                    <a:pt x="0" y="103485"/>
                    <a:pt x="103485" y="0"/>
                    <a:pt x="231140" y="0"/>
                  </a:cubicBezTo>
                  <a:cubicBezTo>
                    <a:pt x="358795" y="0"/>
                    <a:pt x="462280" y="103485"/>
                    <a:pt x="462280" y="231140"/>
                  </a:cubicBezTo>
                  <a:close/>
                </a:path>
              </a:pathLst>
            </a:custGeom>
            <a:gradFill>
              <a:gsLst>
                <a:gs pos="0">
                  <a:srgbClr val="4D4D4D"/>
                </a:gs>
                <a:gs pos="100000">
                  <a:schemeClr val="tx1">
                    <a:alpha val="39000"/>
                  </a:schemeClr>
                </a:gs>
              </a:gsLst>
              <a:lin ang="162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93" name="手繪多邊形: 圖案 192">
              <a:extLst>
                <a:ext uri="{FF2B5EF4-FFF2-40B4-BE49-F238E27FC236}">
                  <a16:creationId xmlns:a16="http://schemas.microsoft.com/office/drawing/2014/main" id="{E74ADBEE-D375-400B-B1D9-36925A61ADB2}"/>
                </a:ext>
              </a:extLst>
            </p:cNvPr>
            <p:cNvSpPr/>
            <p:nvPr/>
          </p:nvSpPr>
          <p:spPr>
            <a:xfrm>
              <a:off x="1002557" y="3101015"/>
              <a:ext cx="413971" cy="187695"/>
            </a:xfrm>
            <a:custGeom>
              <a:avLst/>
              <a:gdLst>
                <a:gd name="connsiteX0" fmla="*/ 253634 w 413971"/>
                <a:gd name="connsiteY0" fmla="*/ 86095 h 187695"/>
                <a:gd name="connsiteX1" fmla="*/ 364124 w 413971"/>
                <a:gd name="connsiteY1" fmla="*/ 86095 h 187695"/>
                <a:gd name="connsiteX2" fmla="*/ 373014 w 413971"/>
                <a:gd name="connsiteY2" fmla="*/ 78475 h 187695"/>
                <a:gd name="connsiteX3" fmla="*/ 373014 w 413971"/>
                <a:gd name="connsiteY3" fmla="*/ 74665 h 187695"/>
                <a:gd name="connsiteX4" fmla="*/ 378094 w 413971"/>
                <a:gd name="connsiteY4" fmla="*/ 70855 h 187695"/>
                <a:gd name="connsiteX5" fmla="*/ 411114 w 413971"/>
                <a:gd name="connsiteY5" fmla="*/ 89905 h 187695"/>
                <a:gd name="connsiteX6" fmla="*/ 411114 w 413971"/>
                <a:gd name="connsiteY6" fmla="*/ 97525 h 187695"/>
                <a:gd name="connsiteX7" fmla="*/ 381904 w 413971"/>
                <a:gd name="connsiteY7" fmla="*/ 115305 h 187695"/>
                <a:gd name="connsiteX8" fmla="*/ 373014 w 413971"/>
                <a:gd name="connsiteY8" fmla="*/ 110225 h 187695"/>
                <a:gd name="connsiteX9" fmla="*/ 364124 w 413971"/>
                <a:gd name="connsiteY9" fmla="*/ 101335 h 187695"/>
                <a:gd name="connsiteX10" fmla="*/ 201564 w 413971"/>
                <a:gd name="connsiteY10" fmla="*/ 101335 h 187695"/>
                <a:gd name="connsiteX11" fmla="*/ 199024 w 413971"/>
                <a:gd name="connsiteY11" fmla="*/ 101335 h 187695"/>
                <a:gd name="connsiteX12" fmla="*/ 195214 w 413971"/>
                <a:gd name="connsiteY12" fmla="*/ 103875 h 187695"/>
                <a:gd name="connsiteX13" fmla="*/ 196484 w 413971"/>
                <a:gd name="connsiteY13" fmla="*/ 107685 h 187695"/>
                <a:gd name="connsiteX14" fmla="*/ 223154 w 413971"/>
                <a:gd name="connsiteY14" fmla="*/ 136895 h 187695"/>
                <a:gd name="connsiteX15" fmla="*/ 242204 w 413971"/>
                <a:gd name="connsiteY15" fmla="*/ 154675 h 187695"/>
                <a:gd name="connsiteX16" fmla="*/ 252364 w 413971"/>
                <a:gd name="connsiteY16" fmla="*/ 158485 h 187695"/>
                <a:gd name="connsiteX17" fmla="*/ 285384 w 413971"/>
                <a:gd name="connsiteY17" fmla="*/ 158485 h 187695"/>
                <a:gd name="connsiteX18" fmla="*/ 291734 w 413971"/>
                <a:gd name="connsiteY18" fmla="*/ 152135 h 187695"/>
                <a:gd name="connsiteX19" fmla="*/ 301894 w 413971"/>
                <a:gd name="connsiteY19" fmla="*/ 141975 h 187695"/>
                <a:gd name="connsiteX20" fmla="*/ 329834 w 413971"/>
                <a:gd name="connsiteY20" fmla="*/ 141975 h 187695"/>
                <a:gd name="connsiteX21" fmla="*/ 337454 w 413971"/>
                <a:gd name="connsiteY21" fmla="*/ 148325 h 187695"/>
                <a:gd name="connsiteX22" fmla="*/ 337454 w 413971"/>
                <a:gd name="connsiteY22" fmla="*/ 180075 h 187695"/>
                <a:gd name="connsiteX23" fmla="*/ 329834 w 413971"/>
                <a:gd name="connsiteY23" fmla="*/ 187695 h 187695"/>
                <a:gd name="connsiteX24" fmla="*/ 299354 w 413971"/>
                <a:gd name="connsiteY24" fmla="*/ 187695 h 187695"/>
                <a:gd name="connsiteX25" fmla="*/ 291734 w 413971"/>
                <a:gd name="connsiteY25" fmla="*/ 180075 h 187695"/>
                <a:gd name="connsiteX26" fmla="*/ 281574 w 413971"/>
                <a:gd name="connsiteY26" fmla="*/ 171185 h 187695"/>
                <a:gd name="connsiteX27" fmla="*/ 256174 w 413971"/>
                <a:gd name="connsiteY27" fmla="*/ 171185 h 187695"/>
                <a:gd name="connsiteX28" fmla="*/ 223154 w 413971"/>
                <a:gd name="connsiteY28" fmla="*/ 157215 h 187695"/>
                <a:gd name="connsiteX29" fmla="*/ 181244 w 413971"/>
                <a:gd name="connsiteY29" fmla="*/ 112765 h 187695"/>
                <a:gd name="connsiteX30" fmla="*/ 157114 w 413971"/>
                <a:gd name="connsiteY30" fmla="*/ 101335 h 187695"/>
                <a:gd name="connsiteX31" fmla="*/ 83454 w 413971"/>
                <a:gd name="connsiteY31" fmla="*/ 101335 h 187695"/>
                <a:gd name="connsiteX32" fmla="*/ 73294 w 413971"/>
                <a:gd name="connsiteY32" fmla="*/ 107685 h 187695"/>
                <a:gd name="connsiteX33" fmla="*/ 11064 w 413971"/>
                <a:gd name="connsiteY33" fmla="*/ 120385 h 187695"/>
                <a:gd name="connsiteX34" fmla="*/ 14874 w 413971"/>
                <a:gd name="connsiteY34" fmla="*/ 61965 h 187695"/>
                <a:gd name="connsiteX35" fmla="*/ 73294 w 413971"/>
                <a:gd name="connsiteY35" fmla="*/ 78475 h 187695"/>
                <a:gd name="connsiteX36" fmla="*/ 83454 w 413971"/>
                <a:gd name="connsiteY36" fmla="*/ 84825 h 187695"/>
                <a:gd name="connsiteX37" fmla="*/ 108854 w 413971"/>
                <a:gd name="connsiteY37" fmla="*/ 83555 h 187695"/>
                <a:gd name="connsiteX38" fmla="*/ 119014 w 413971"/>
                <a:gd name="connsiteY38" fmla="*/ 78475 h 187695"/>
                <a:gd name="connsiteX39" fmla="*/ 160924 w 413971"/>
                <a:gd name="connsiteY39" fmla="*/ 34025 h 187695"/>
                <a:gd name="connsiteX40" fmla="*/ 204104 w 413971"/>
                <a:gd name="connsiteY40" fmla="*/ 14975 h 187695"/>
                <a:gd name="connsiteX41" fmla="*/ 226964 w 413971"/>
                <a:gd name="connsiteY41" fmla="*/ 14975 h 187695"/>
                <a:gd name="connsiteX42" fmla="*/ 238394 w 413971"/>
                <a:gd name="connsiteY42" fmla="*/ 9895 h 187695"/>
                <a:gd name="connsiteX43" fmla="*/ 266334 w 413971"/>
                <a:gd name="connsiteY43" fmla="*/ 2275 h 187695"/>
                <a:gd name="connsiteX44" fmla="*/ 279034 w 413971"/>
                <a:gd name="connsiteY44" fmla="*/ 25135 h 187695"/>
                <a:gd name="connsiteX45" fmla="*/ 262524 w 413971"/>
                <a:gd name="connsiteY45" fmla="*/ 44185 h 187695"/>
                <a:gd name="connsiteX46" fmla="*/ 238394 w 413971"/>
                <a:gd name="connsiteY46" fmla="*/ 35295 h 187695"/>
                <a:gd name="connsiteX47" fmla="*/ 225694 w 413971"/>
                <a:gd name="connsiteY47" fmla="*/ 28945 h 187695"/>
                <a:gd name="connsiteX48" fmla="*/ 196484 w 413971"/>
                <a:gd name="connsiteY48" fmla="*/ 28945 h 187695"/>
                <a:gd name="connsiteX49" fmla="*/ 177434 w 413971"/>
                <a:gd name="connsiteY49" fmla="*/ 37835 h 187695"/>
                <a:gd name="connsiteX50" fmla="*/ 140604 w 413971"/>
                <a:gd name="connsiteY50" fmla="*/ 75935 h 187695"/>
                <a:gd name="connsiteX51" fmla="*/ 139334 w 413971"/>
                <a:gd name="connsiteY51" fmla="*/ 78475 h 187695"/>
                <a:gd name="connsiteX52" fmla="*/ 136794 w 413971"/>
                <a:gd name="connsiteY52" fmla="*/ 84825 h 187695"/>
                <a:gd name="connsiteX53" fmla="*/ 143144 w 413971"/>
                <a:gd name="connsiteY53" fmla="*/ 86095 h 187695"/>
                <a:gd name="connsiteX54" fmla="*/ 228234 w 413971"/>
                <a:gd name="connsiteY54" fmla="*/ 86095 h 187695"/>
                <a:gd name="connsiteX55" fmla="*/ 253634 w 413971"/>
                <a:gd name="connsiteY55" fmla="*/ 86095 h 187695"/>
                <a:gd name="connsiteX56" fmla="*/ 253634 w 413971"/>
                <a:gd name="connsiteY56" fmla="*/ 86095 h 187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413971" h="187695">
                  <a:moveTo>
                    <a:pt x="253634" y="86095"/>
                  </a:moveTo>
                  <a:cubicBezTo>
                    <a:pt x="290464" y="86095"/>
                    <a:pt x="327294" y="86095"/>
                    <a:pt x="364124" y="86095"/>
                  </a:cubicBezTo>
                  <a:cubicBezTo>
                    <a:pt x="370474" y="86095"/>
                    <a:pt x="371744" y="84825"/>
                    <a:pt x="373014" y="78475"/>
                  </a:cubicBezTo>
                  <a:cubicBezTo>
                    <a:pt x="373014" y="77205"/>
                    <a:pt x="373014" y="75935"/>
                    <a:pt x="373014" y="74665"/>
                  </a:cubicBezTo>
                  <a:cubicBezTo>
                    <a:pt x="373014" y="70855"/>
                    <a:pt x="375554" y="69585"/>
                    <a:pt x="378094" y="70855"/>
                  </a:cubicBezTo>
                  <a:cubicBezTo>
                    <a:pt x="389524" y="77205"/>
                    <a:pt x="399684" y="83555"/>
                    <a:pt x="411114" y="89905"/>
                  </a:cubicBezTo>
                  <a:cubicBezTo>
                    <a:pt x="414924" y="92445"/>
                    <a:pt x="414924" y="94985"/>
                    <a:pt x="411114" y="97525"/>
                  </a:cubicBezTo>
                  <a:cubicBezTo>
                    <a:pt x="400954" y="103875"/>
                    <a:pt x="392064" y="108955"/>
                    <a:pt x="381904" y="115305"/>
                  </a:cubicBezTo>
                  <a:cubicBezTo>
                    <a:pt x="375554" y="119115"/>
                    <a:pt x="373014" y="117845"/>
                    <a:pt x="373014" y="110225"/>
                  </a:cubicBezTo>
                  <a:cubicBezTo>
                    <a:pt x="373014" y="102605"/>
                    <a:pt x="371744" y="101335"/>
                    <a:pt x="364124" y="101335"/>
                  </a:cubicBezTo>
                  <a:cubicBezTo>
                    <a:pt x="309514" y="101335"/>
                    <a:pt x="256174" y="101335"/>
                    <a:pt x="201564" y="101335"/>
                  </a:cubicBezTo>
                  <a:cubicBezTo>
                    <a:pt x="200294" y="101335"/>
                    <a:pt x="200294" y="101335"/>
                    <a:pt x="199024" y="101335"/>
                  </a:cubicBezTo>
                  <a:cubicBezTo>
                    <a:pt x="197754" y="101335"/>
                    <a:pt x="195214" y="102605"/>
                    <a:pt x="195214" y="103875"/>
                  </a:cubicBezTo>
                  <a:cubicBezTo>
                    <a:pt x="195214" y="105145"/>
                    <a:pt x="196484" y="106415"/>
                    <a:pt x="196484" y="107685"/>
                  </a:cubicBezTo>
                  <a:cubicBezTo>
                    <a:pt x="205374" y="117845"/>
                    <a:pt x="214264" y="126735"/>
                    <a:pt x="223154" y="136895"/>
                  </a:cubicBezTo>
                  <a:cubicBezTo>
                    <a:pt x="229504" y="143245"/>
                    <a:pt x="234584" y="149595"/>
                    <a:pt x="242204" y="154675"/>
                  </a:cubicBezTo>
                  <a:cubicBezTo>
                    <a:pt x="244744" y="157215"/>
                    <a:pt x="248554" y="157215"/>
                    <a:pt x="252364" y="158485"/>
                  </a:cubicBezTo>
                  <a:cubicBezTo>
                    <a:pt x="263794" y="158485"/>
                    <a:pt x="273954" y="158485"/>
                    <a:pt x="285384" y="158485"/>
                  </a:cubicBezTo>
                  <a:cubicBezTo>
                    <a:pt x="289194" y="158485"/>
                    <a:pt x="291734" y="155945"/>
                    <a:pt x="291734" y="152135"/>
                  </a:cubicBezTo>
                  <a:cubicBezTo>
                    <a:pt x="291734" y="141975"/>
                    <a:pt x="291734" y="141975"/>
                    <a:pt x="301894" y="141975"/>
                  </a:cubicBezTo>
                  <a:cubicBezTo>
                    <a:pt x="310784" y="141975"/>
                    <a:pt x="320944" y="141975"/>
                    <a:pt x="329834" y="141975"/>
                  </a:cubicBezTo>
                  <a:cubicBezTo>
                    <a:pt x="334914" y="141975"/>
                    <a:pt x="337454" y="144515"/>
                    <a:pt x="337454" y="148325"/>
                  </a:cubicBezTo>
                  <a:cubicBezTo>
                    <a:pt x="337454" y="158485"/>
                    <a:pt x="337454" y="169915"/>
                    <a:pt x="337454" y="180075"/>
                  </a:cubicBezTo>
                  <a:cubicBezTo>
                    <a:pt x="337454" y="186425"/>
                    <a:pt x="336184" y="187695"/>
                    <a:pt x="329834" y="187695"/>
                  </a:cubicBezTo>
                  <a:cubicBezTo>
                    <a:pt x="319674" y="187695"/>
                    <a:pt x="309514" y="187695"/>
                    <a:pt x="299354" y="187695"/>
                  </a:cubicBezTo>
                  <a:cubicBezTo>
                    <a:pt x="294274" y="187695"/>
                    <a:pt x="291734" y="185155"/>
                    <a:pt x="291734" y="180075"/>
                  </a:cubicBezTo>
                  <a:cubicBezTo>
                    <a:pt x="291734" y="171185"/>
                    <a:pt x="290464" y="171185"/>
                    <a:pt x="281574" y="171185"/>
                  </a:cubicBezTo>
                  <a:cubicBezTo>
                    <a:pt x="272684" y="171185"/>
                    <a:pt x="265064" y="171185"/>
                    <a:pt x="256174" y="171185"/>
                  </a:cubicBezTo>
                  <a:cubicBezTo>
                    <a:pt x="243474" y="171185"/>
                    <a:pt x="232044" y="166105"/>
                    <a:pt x="223154" y="157215"/>
                  </a:cubicBezTo>
                  <a:cubicBezTo>
                    <a:pt x="209184" y="141975"/>
                    <a:pt x="193944" y="128005"/>
                    <a:pt x="181244" y="112765"/>
                  </a:cubicBezTo>
                  <a:cubicBezTo>
                    <a:pt x="174894" y="105145"/>
                    <a:pt x="167274" y="101335"/>
                    <a:pt x="157114" y="101335"/>
                  </a:cubicBezTo>
                  <a:cubicBezTo>
                    <a:pt x="132984" y="101335"/>
                    <a:pt x="107584" y="101335"/>
                    <a:pt x="83454" y="101335"/>
                  </a:cubicBezTo>
                  <a:cubicBezTo>
                    <a:pt x="78374" y="101335"/>
                    <a:pt x="75834" y="103875"/>
                    <a:pt x="73294" y="107685"/>
                  </a:cubicBezTo>
                  <a:cubicBezTo>
                    <a:pt x="63134" y="133085"/>
                    <a:pt x="30114" y="140705"/>
                    <a:pt x="11064" y="120385"/>
                  </a:cubicBezTo>
                  <a:cubicBezTo>
                    <a:pt x="-5446" y="103875"/>
                    <a:pt x="-2906" y="75935"/>
                    <a:pt x="14874" y="61965"/>
                  </a:cubicBezTo>
                  <a:cubicBezTo>
                    <a:pt x="35194" y="45455"/>
                    <a:pt x="64404" y="55615"/>
                    <a:pt x="73294" y="78475"/>
                  </a:cubicBezTo>
                  <a:cubicBezTo>
                    <a:pt x="75834" y="83555"/>
                    <a:pt x="78374" y="86095"/>
                    <a:pt x="83454" y="84825"/>
                  </a:cubicBezTo>
                  <a:cubicBezTo>
                    <a:pt x="92344" y="84825"/>
                    <a:pt x="99964" y="84825"/>
                    <a:pt x="108854" y="83555"/>
                  </a:cubicBezTo>
                  <a:cubicBezTo>
                    <a:pt x="112664" y="83555"/>
                    <a:pt x="116474" y="81015"/>
                    <a:pt x="119014" y="78475"/>
                  </a:cubicBezTo>
                  <a:cubicBezTo>
                    <a:pt x="132984" y="64505"/>
                    <a:pt x="146954" y="49265"/>
                    <a:pt x="160924" y="34025"/>
                  </a:cubicBezTo>
                  <a:cubicBezTo>
                    <a:pt x="172354" y="21325"/>
                    <a:pt x="186324" y="13705"/>
                    <a:pt x="204104" y="14975"/>
                  </a:cubicBezTo>
                  <a:cubicBezTo>
                    <a:pt x="211724" y="14975"/>
                    <a:pt x="219344" y="14975"/>
                    <a:pt x="226964" y="14975"/>
                  </a:cubicBezTo>
                  <a:cubicBezTo>
                    <a:pt x="232044" y="14975"/>
                    <a:pt x="235854" y="13705"/>
                    <a:pt x="238394" y="9895"/>
                  </a:cubicBezTo>
                  <a:cubicBezTo>
                    <a:pt x="244744" y="1005"/>
                    <a:pt x="256174" y="-2805"/>
                    <a:pt x="266334" y="2275"/>
                  </a:cubicBezTo>
                  <a:cubicBezTo>
                    <a:pt x="273954" y="4815"/>
                    <a:pt x="280304" y="16245"/>
                    <a:pt x="279034" y="25135"/>
                  </a:cubicBezTo>
                  <a:cubicBezTo>
                    <a:pt x="277764" y="34025"/>
                    <a:pt x="272684" y="41645"/>
                    <a:pt x="262524" y="44185"/>
                  </a:cubicBezTo>
                  <a:cubicBezTo>
                    <a:pt x="253634" y="46725"/>
                    <a:pt x="244744" y="44185"/>
                    <a:pt x="238394" y="35295"/>
                  </a:cubicBezTo>
                  <a:cubicBezTo>
                    <a:pt x="234584" y="30215"/>
                    <a:pt x="232044" y="28945"/>
                    <a:pt x="225694" y="28945"/>
                  </a:cubicBezTo>
                  <a:cubicBezTo>
                    <a:pt x="215534" y="28945"/>
                    <a:pt x="206644" y="28945"/>
                    <a:pt x="196484" y="28945"/>
                  </a:cubicBezTo>
                  <a:cubicBezTo>
                    <a:pt x="188864" y="28945"/>
                    <a:pt x="182514" y="31485"/>
                    <a:pt x="177434" y="37835"/>
                  </a:cubicBezTo>
                  <a:cubicBezTo>
                    <a:pt x="166004" y="50535"/>
                    <a:pt x="153304" y="63235"/>
                    <a:pt x="140604" y="75935"/>
                  </a:cubicBezTo>
                  <a:cubicBezTo>
                    <a:pt x="140604" y="77205"/>
                    <a:pt x="139334" y="77205"/>
                    <a:pt x="139334" y="78475"/>
                  </a:cubicBezTo>
                  <a:cubicBezTo>
                    <a:pt x="138064" y="81015"/>
                    <a:pt x="138064" y="82285"/>
                    <a:pt x="136794" y="84825"/>
                  </a:cubicBezTo>
                  <a:cubicBezTo>
                    <a:pt x="139334" y="84825"/>
                    <a:pt x="140604" y="86095"/>
                    <a:pt x="143144" y="86095"/>
                  </a:cubicBezTo>
                  <a:cubicBezTo>
                    <a:pt x="171084" y="86095"/>
                    <a:pt x="200294" y="86095"/>
                    <a:pt x="228234" y="86095"/>
                  </a:cubicBezTo>
                  <a:cubicBezTo>
                    <a:pt x="237124" y="86095"/>
                    <a:pt x="246014" y="86095"/>
                    <a:pt x="253634" y="86095"/>
                  </a:cubicBezTo>
                  <a:cubicBezTo>
                    <a:pt x="253634" y="86095"/>
                    <a:pt x="253634" y="86095"/>
                    <a:pt x="253634" y="86095"/>
                  </a:cubicBezTo>
                  <a:close/>
                </a:path>
              </a:pathLst>
            </a:custGeom>
            <a:solidFill>
              <a:srgbClr val="F2F2F2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sp>
        <p:nvSpPr>
          <p:cNvPr id="197" name="Google Shape;752;gc0a00def9f_0_36">
            <a:extLst>
              <a:ext uri="{FF2B5EF4-FFF2-40B4-BE49-F238E27FC236}">
                <a16:creationId xmlns:a16="http://schemas.microsoft.com/office/drawing/2014/main" id="{45C348D6-19A6-4437-8FFF-FEE15B6CABDF}"/>
              </a:ext>
            </a:extLst>
          </p:cNvPr>
          <p:cNvSpPr/>
          <p:nvPr/>
        </p:nvSpPr>
        <p:spPr>
          <a:xfrm rot="10800000">
            <a:off x="2913846" y="3922372"/>
            <a:ext cx="201321" cy="973284"/>
          </a:xfrm>
          <a:prstGeom prst="downArrow">
            <a:avLst>
              <a:gd name="adj1" fmla="val 50000"/>
              <a:gd name="adj2" fmla="val 75270"/>
            </a:avLst>
          </a:prstGeom>
          <a:gradFill>
            <a:gsLst>
              <a:gs pos="0">
                <a:srgbClr val="6D9EEB">
                  <a:alpha val="53000"/>
                </a:srgbClr>
              </a:gs>
              <a:gs pos="90217">
                <a:srgbClr val="4280E6"/>
              </a:gs>
              <a:gs pos="75000">
                <a:srgbClr val="6D9EEB"/>
              </a:gs>
            </a:gsLst>
            <a:lin ang="540000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752;gc0a00def9f_0_36">
            <a:extLst>
              <a:ext uri="{FF2B5EF4-FFF2-40B4-BE49-F238E27FC236}">
                <a16:creationId xmlns:a16="http://schemas.microsoft.com/office/drawing/2014/main" id="{C3069493-CB16-4537-B75C-CD2EBB3CAD83}"/>
              </a:ext>
            </a:extLst>
          </p:cNvPr>
          <p:cNvSpPr/>
          <p:nvPr/>
        </p:nvSpPr>
        <p:spPr>
          <a:xfrm rot="16200000">
            <a:off x="5488907" y="5361788"/>
            <a:ext cx="223732" cy="803372"/>
          </a:xfrm>
          <a:prstGeom prst="downArrow">
            <a:avLst>
              <a:gd name="adj1" fmla="val 50000"/>
              <a:gd name="adj2" fmla="val 75270"/>
            </a:avLst>
          </a:prstGeom>
          <a:gradFill>
            <a:gsLst>
              <a:gs pos="0">
                <a:srgbClr val="6D9EEB">
                  <a:alpha val="67000"/>
                </a:srgbClr>
              </a:gs>
              <a:gs pos="90217">
                <a:srgbClr val="4280E6"/>
              </a:gs>
              <a:gs pos="75000">
                <a:srgbClr val="6D9EEB"/>
              </a:gs>
            </a:gsLst>
            <a:lin ang="540000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752;gc0a00def9f_0_36">
            <a:extLst>
              <a:ext uri="{FF2B5EF4-FFF2-40B4-BE49-F238E27FC236}">
                <a16:creationId xmlns:a16="http://schemas.microsoft.com/office/drawing/2014/main" id="{AA9F0574-F23B-4C15-8D8D-D4956B109915}"/>
              </a:ext>
            </a:extLst>
          </p:cNvPr>
          <p:cNvSpPr/>
          <p:nvPr/>
        </p:nvSpPr>
        <p:spPr>
          <a:xfrm rot="16200000">
            <a:off x="5506137" y="5822182"/>
            <a:ext cx="197941" cy="803372"/>
          </a:xfrm>
          <a:prstGeom prst="downArrow">
            <a:avLst>
              <a:gd name="adj1" fmla="val 50000"/>
              <a:gd name="adj2" fmla="val 75270"/>
            </a:avLst>
          </a:prstGeom>
          <a:gradFill>
            <a:gsLst>
              <a:gs pos="0">
                <a:srgbClr val="6D9EEB">
                  <a:alpha val="0"/>
                </a:srgbClr>
              </a:gs>
              <a:gs pos="90217">
                <a:srgbClr val="4280E6"/>
              </a:gs>
              <a:gs pos="75000">
                <a:srgbClr val="6D9EEB"/>
              </a:gs>
            </a:gsLst>
            <a:lin ang="540000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圖片 2" descr="一張含有 文字, 螢幕擷取畫面 的圖片&#10;&#10;自動產生的描述">
            <a:extLst>
              <a:ext uri="{FF2B5EF4-FFF2-40B4-BE49-F238E27FC236}">
                <a16:creationId xmlns:a16="http://schemas.microsoft.com/office/drawing/2014/main" id="{C230F42C-33C6-4319-8A37-8A6C002BCC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097" y="4795762"/>
            <a:ext cx="826801" cy="977912"/>
          </a:xfrm>
          <a:prstGeom prst="rect">
            <a:avLst/>
          </a:prstGeom>
          <a:effectLst>
            <a:outerShdw blurRad="266700" dist="165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8" name="文字方塊 177">
            <a:extLst>
              <a:ext uri="{FF2B5EF4-FFF2-40B4-BE49-F238E27FC236}">
                <a16:creationId xmlns:a16="http://schemas.microsoft.com/office/drawing/2014/main" id="{6B801723-AC92-4A49-BFE1-7944C9B656AA}"/>
              </a:ext>
            </a:extLst>
          </p:cNvPr>
          <p:cNvSpPr txBox="1"/>
          <p:nvPr/>
        </p:nvSpPr>
        <p:spPr>
          <a:xfrm>
            <a:off x="8571102" y="4707140"/>
            <a:ext cx="1484365" cy="29238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 defTabSz="457200">
              <a:defRPr/>
            </a:pPr>
            <a:r>
              <a:rPr lang="en-US" altLang="zh-TW" sz="1300">
                <a:solidFill>
                  <a:srgbClr val="404040"/>
                </a:solidFill>
                <a:latin typeface="Arial"/>
                <a:ea typeface="微軟正黑體"/>
                <a:cs typeface="Arial"/>
                <a:sym typeface="Arial"/>
              </a:rPr>
              <a:t>Tri-Band Wi-Fi</a:t>
            </a:r>
            <a:endParaRPr lang="en-US" altLang="zh-TW" sz="130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13" name="群組 112">
            <a:extLst>
              <a:ext uri="{FF2B5EF4-FFF2-40B4-BE49-F238E27FC236}">
                <a16:creationId xmlns:a16="http://schemas.microsoft.com/office/drawing/2014/main" id="{84445207-9D7A-43D2-B498-5FDC8B206D85}"/>
              </a:ext>
            </a:extLst>
          </p:cNvPr>
          <p:cNvGrpSpPr/>
          <p:nvPr/>
        </p:nvGrpSpPr>
        <p:grpSpPr>
          <a:xfrm>
            <a:off x="5081516" y="3552533"/>
            <a:ext cx="1245490" cy="1176558"/>
            <a:chOff x="5081516" y="3552533"/>
            <a:chExt cx="1245490" cy="1176558"/>
          </a:xfrm>
        </p:grpSpPr>
        <p:cxnSp>
          <p:nvCxnSpPr>
            <p:cNvPr id="188" name="接點: 肘形 236">
              <a:extLst>
                <a:ext uri="{FF2B5EF4-FFF2-40B4-BE49-F238E27FC236}">
                  <a16:creationId xmlns:a16="http://schemas.microsoft.com/office/drawing/2014/main" id="{EF1BF52F-768E-4A4D-A28C-52510AE1595D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5143971" y="3773274"/>
              <a:ext cx="890931" cy="808117"/>
            </a:xfrm>
            <a:prstGeom prst="bentConnector3">
              <a:avLst>
                <a:gd name="adj1" fmla="val -69"/>
              </a:avLst>
            </a:prstGeom>
            <a:ln w="101600">
              <a:gradFill>
                <a:gsLst>
                  <a:gs pos="100000">
                    <a:schemeClr val="tx1">
                      <a:lumMod val="75000"/>
                      <a:lumOff val="25000"/>
                      <a:alpha val="31000"/>
                    </a:schemeClr>
                  </a:gs>
                  <a:gs pos="0">
                    <a:schemeClr val="tx1">
                      <a:lumMod val="75000"/>
                      <a:lumOff val="25000"/>
                      <a:alpha val="88000"/>
                    </a:schemeClr>
                  </a:gs>
                </a:gsLst>
                <a:lin ang="0" scaled="0"/>
              </a:gra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9" name="Google Shape;752;gc0a00def9f_0_36">
              <a:extLst>
                <a:ext uri="{FF2B5EF4-FFF2-40B4-BE49-F238E27FC236}">
                  <a16:creationId xmlns:a16="http://schemas.microsoft.com/office/drawing/2014/main" id="{A178E16D-DDA3-4D0A-BBA6-3E547961ACED}"/>
                </a:ext>
              </a:extLst>
            </p:cNvPr>
            <p:cNvSpPr/>
            <p:nvPr/>
          </p:nvSpPr>
          <p:spPr>
            <a:xfrm rot="16200000">
              <a:off x="5820517" y="4222603"/>
              <a:ext cx="209605" cy="803372"/>
            </a:xfrm>
            <a:prstGeom prst="downArrow">
              <a:avLst>
                <a:gd name="adj1" fmla="val 50000"/>
                <a:gd name="adj2" fmla="val 75270"/>
              </a:avLst>
            </a:prstGeom>
            <a:gradFill>
              <a:gsLst>
                <a:gs pos="0">
                  <a:schemeClr val="tx1">
                    <a:lumMod val="65000"/>
                    <a:lumOff val="35000"/>
                    <a:alpha val="7000"/>
                  </a:schemeClr>
                </a:gs>
                <a:gs pos="90217">
                  <a:schemeClr val="tx1">
                    <a:lumMod val="65000"/>
                    <a:lumOff val="35000"/>
                  </a:schemeClr>
                </a:gs>
                <a:gs pos="48000">
                  <a:schemeClr val="tx1">
                    <a:lumMod val="65000"/>
                    <a:lumOff val="35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752;gc0a00def9f_0_36">
              <a:extLst>
                <a:ext uri="{FF2B5EF4-FFF2-40B4-BE49-F238E27FC236}">
                  <a16:creationId xmlns:a16="http://schemas.microsoft.com/office/drawing/2014/main" id="{F633AA2D-F4BA-4506-A8A9-E3287197AD39}"/>
                </a:ext>
              </a:extLst>
            </p:cNvPr>
            <p:cNvSpPr/>
            <p:nvPr/>
          </p:nvSpPr>
          <p:spPr>
            <a:xfrm rot="10800000">
              <a:off x="5081516" y="3552533"/>
              <a:ext cx="209655" cy="803372"/>
            </a:xfrm>
            <a:prstGeom prst="downArrow">
              <a:avLst>
                <a:gd name="adj1" fmla="val 50000"/>
                <a:gd name="adj2" fmla="val 75270"/>
              </a:avLst>
            </a:prstGeom>
            <a:gradFill>
              <a:gsLst>
                <a:gs pos="0">
                  <a:schemeClr val="tx1">
                    <a:lumMod val="75000"/>
                    <a:lumOff val="25000"/>
                    <a:alpha val="0"/>
                  </a:schemeClr>
                </a:gs>
                <a:gs pos="90217">
                  <a:schemeClr val="tx1">
                    <a:lumMod val="65000"/>
                    <a:lumOff val="35000"/>
                  </a:schemeClr>
                </a:gs>
                <a:gs pos="76000">
                  <a:schemeClr val="tx1">
                    <a:lumMod val="65000"/>
                    <a:lumOff val="35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94" name="接點: 肘形 236">
            <a:extLst>
              <a:ext uri="{FF2B5EF4-FFF2-40B4-BE49-F238E27FC236}">
                <a16:creationId xmlns:a16="http://schemas.microsoft.com/office/drawing/2014/main" id="{39CEAB21-528E-4036-BF10-D87C4B2C698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784484" y="3477851"/>
            <a:ext cx="3693728" cy="442365"/>
          </a:xfrm>
          <a:prstGeom prst="bentConnector4">
            <a:avLst>
              <a:gd name="adj1" fmla="val 27"/>
              <a:gd name="adj2" fmla="val 151677"/>
            </a:avLst>
          </a:prstGeom>
          <a:ln w="101600">
            <a:gradFill>
              <a:gsLst>
                <a:gs pos="100000">
                  <a:schemeClr val="tx1">
                    <a:lumMod val="75000"/>
                    <a:lumOff val="25000"/>
                    <a:alpha val="45000"/>
                  </a:schemeClr>
                </a:gs>
                <a:gs pos="0">
                  <a:schemeClr val="tx1">
                    <a:lumMod val="75000"/>
                    <a:lumOff val="25000"/>
                  </a:schemeClr>
                </a:gs>
              </a:gsLst>
              <a:lin ang="0" scaled="0"/>
            </a:gra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Google Shape;752;gc0a00def9f_0_36">
            <a:extLst>
              <a:ext uri="{FF2B5EF4-FFF2-40B4-BE49-F238E27FC236}">
                <a16:creationId xmlns:a16="http://schemas.microsoft.com/office/drawing/2014/main" id="{25424372-F82B-4C27-BAE2-8B1D6E218C9F}"/>
              </a:ext>
            </a:extLst>
          </p:cNvPr>
          <p:cNvSpPr/>
          <p:nvPr/>
        </p:nvSpPr>
        <p:spPr>
          <a:xfrm rot="5400000">
            <a:off x="7755912" y="1681162"/>
            <a:ext cx="210161" cy="343513"/>
          </a:xfrm>
          <a:prstGeom prst="downArrow">
            <a:avLst>
              <a:gd name="adj1" fmla="val 50000"/>
              <a:gd name="adj2" fmla="val 75270"/>
            </a:avLst>
          </a:prstGeom>
          <a:gradFill>
            <a:gsLst>
              <a:gs pos="0">
                <a:schemeClr val="tx1">
                  <a:lumMod val="75000"/>
                  <a:lumOff val="25000"/>
                  <a:alpha val="0"/>
                </a:schemeClr>
              </a:gs>
              <a:gs pos="90217">
                <a:schemeClr val="tx1">
                  <a:lumMod val="65000"/>
                  <a:lumOff val="35000"/>
                </a:schemeClr>
              </a:gs>
              <a:gs pos="43000">
                <a:schemeClr val="tx1">
                  <a:lumMod val="65000"/>
                  <a:lumOff val="35000"/>
                </a:schemeClr>
              </a:gs>
            </a:gsLst>
            <a:lin ang="540000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752;gc0a00def9f_0_36">
            <a:extLst>
              <a:ext uri="{FF2B5EF4-FFF2-40B4-BE49-F238E27FC236}">
                <a16:creationId xmlns:a16="http://schemas.microsoft.com/office/drawing/2014/main" id="{828AF74A-86CF-4D39-B571-DEEEAC074DCE}"/>
              </a:ext>
            </a:extLst>
          </p:cNvPr>
          <p:cNvSpPr/>
          <p:nvPr/>
        </p:nvSpPr>
        <p:spPr>
          <a:xfrm rot="5400000">
            <a:off x="7380328" y="5372601"/>
            <a:ext cx="210161" cy="343513"/>
          </a:xfrm>
          <a:prstGeom prst="downArrow">
            <a:avLst>
              <a:gd name="adj1" fmla="val 50000"/>
              <a:gd name="adj2" fmla="val 75270"/>
            </a:avLst>
          </a:prstGeom>
          <a:gradFill>
            <a:gsLst>
              <a:gs pos="0">
                <a:schemeClr val="tx1">
                  <a:lumMod val="75000"/>
                  <a:lumOff val="25000"/>
                  <a:alpha val="0"/>
                </a:schemeClr>
              </a:gs>
              <a:gs pos="90217">
                <a:schemeClr val="tx1">
                  <a:lumMod val="65000"/>
                  <a:lumOff val="35000"/>
                </a:schemeClr>
              </a:gs>
              <a:gs pos="43000">
                <a:schemeClr val="tx1">
                  <a:lumMod val="65000"/>
                  <a:lumOff val="35000"/>
                </a:schemeClr>
              </a:gs>
            </a:gsLst>
            <a:lin ang="540000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01" name="接點: 肘形 236">
            <a:extLst>
              <a:ext uri="{FF2B5EF4-FFF2-40B4-BE49-F238E27FC236}">
                <a16:creationId xmlns:a16="http://schemas.microsoft.com/office/drawing/2014/main" id="{6D6FC4A2-AD02-4647-B96A-FDDB18C3CE9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852744" y="4179853"/>
            <a:ext cx="1623278" cy="286723"/>
          </a:xfrm>
          <a:prstGeom prst="bentConnector4">
            <a:avLst>
              <a:gd name="adj1" fmla="val 115"/>
              <a:gd name="adj2" fmla="val 138385"/>
            </a:avLst>
          </a:prstGeom>
          <a:ln w="101600">
            <a:gradFill>
              <a:gsLst>
                <a:gs pos="100000">
                  <a:schemeClr val="tx1">
                    <a:lumMod val="75000"/>
                    <a:lumOff val="25000"/>
                    <a:alpha val="45000"/>
                  </a:schemeClr>
                </a:gs>
                <a:gs pos="0">
                  <a:schemeClr val="tx1">
                    <a:lumMod val="75000"/>
                    <a:lumOff val="25000"/>
                  </a:schemeClr>
                </a:gs>
              </a:gsLst>
              <a:lin ang="0" scaled="0"/>
            </a:gra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Google Shape;752;gc0a00def9f_0_36">
            <a:extLst>
              <a:ext uri="{FF2B5EF4-FFF2-40B4-BE49-F238E27FC236}">
                <a16:creationId xmlns:a16="http://schemas.microsoft.com/office/drawing/2014/main" id="{C53E5D27-D5DD-426D-9236-9F8CD363D029}"/>
              </a:ext>
            </a:extLst>
          </p:cNvPr>
          <p:cNvSpPr/>
          <p:nvPr/>
        </p:nvSpPr>
        <p:spPr>
          <a:xfrm rot="5400000">
            <a:off x="7378632" y="4963659"/>
            <a:ext cx="210161" cy="343513"/>
          </a:xfrm>
          <a:prstGeom prst="downArrow">
            <a:avLst>
              <a:gd name="adj1" fmla="val 50000"/>
              <a:gd name="adj2" fmla="val 75270"/>
            </a:avLst>
          </a:prstGeom>
          <a:gradFill>
            <a:gsLst>
              <a:gs pos="0">
                <a:schemeClr val="tx1">
                  <a:lumMod val="75000"/>
                  <a:lumOff val="25000"/>
                  <a:alpha val="0"/>
                </a:schemeClr>
              </a:gs>
              <a:gs pos="90217">
                <a:schemeClr val="tx1">
                  <a:lumMod val="65000"/>
                  <a:lumOff val="35000"/>
                </a:schemeClr>
              </a:gs>
              <a:gs pos="43000">
                <a:schemeClr val="tx1">
                  <a:lumMod val="65000"/>
                  <a:lumOff val="35000"/>
                </a:schemeClr>
              </a:gs>
            </a:gsLst>
            <a:lin ang="540000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752;gc0a00def9f_0_36">
            <a:extLst>
              <a:ext uri="{FF2B5EF4-FFF2-40B4-BE49-F238E27FC236}">
                <a16:creationId xmlns:a16="http://schemas.microsoft.com/office/drawing/2014/main" id="{022E74D2-5806-4DCA-BE9F-2A59D64E419A}"/>
              </a:ext>
            </a:extLst>
          </p:cNvPr>
          <p:cNvSpPr/>
          <p:nvPr/>
        </p:nvSpPr>
        <p:spPr>
          <a:xfrm rot="5400000">
            <a:off x="7678084" y="3367601"/>
            <a:ext cx="210161" cy="286723"/>
          </a:xfrm>
          <a:prstGeom prst="downArrow">
            <a:avLst>
              <a:gd name="adj1" fmla="val 50000"/>
              <a:gd name="adj2" fmla="val 75270"/>
            </a:avLst>
          </a:prstGeom>
          <a:gradFill>
            <a:gsLst>
              <a:gs pos="0">
                <a:schemeClr val="tx1">
                  <a:lumMod val="75000"/>
                  <a:lumOff val="25000"/>
                  <a:alpha val="0"/>
                </a:schemeClr>
              </a:gs>
              <a:gs pos="90217">
                <a:schemeClr val="tx1">
                  <a:lumMod val="65000"/>
                  <a:lumOff val="35000"/>
                </a:schemeClr>
              </a:gs>
              <a:gs pos="43000">
                <a:schemeClr val="tx1">
                  <a:lumMod val="65000"/>
                  <a:lumOff val="35000"/>
                </a:schemeClr>
              </a:gs>
            </a:gsLst>
            <a:lin ang="540000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752;gc0a00def9f_0_36">
            <a:extLst>
              <a:ext uri="{FF2B5EF4-FFF2-40B4-BE49-F238E27FC236}">
                <a16:creationId xmlns:a16="http://schemas.microsoft.com/office/drawing/2014/main" id="{DD84BA78-F73E-4AE9-A562-E02B144E04AD}"/>
              </a:ext>
            </a:extLst>
          </p:cNvPr>
          <p:cNvSpPr/>
          <p:nvPr/>
        </p:nvSpPr>
        <p:spPr>
          <a:xfrm rot="10800000">
            <a:off x="8750961" y="5487393"/>
            <a:ext cx="209655" cy="486766"/>
          </a:xfrm>
          <a:prstGeom prst="downArrow">
            <a:avLst>
              <a:gd name="adj1" fmla="val 50000"/>
              <a:gd name="adj2" fmla="val 75270"/>
            </a:avLst>
          </a:prstGeom>
          <a:gradFill>
            <a:gsLst>
              <a:gs pos="0">
                <a:srgbClr val="458DB0">
                  <a:alpha val="0"/>
                </a:srgbClr>
              </a:gs>
              <a:gs pos="90217">
                <a:srgbClr val="458DB0"/>
              </a:gs>
              <a:gs pos="48000">
                <a:srgbClr val="458DB0"/>
              </a:gs>
            </a:gsLst>
            <a:lin ang="540000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752;gc0a00def9f_0_36">
            <a:extLst>
              <a:ext uri="{FF2B5EF4-FFF2-40B4-BE49-F238E27FC236}">
                <a16:creationId xmlns:a16="http://schemas.microsoft.com/office/drawing/2014/main" id="{22F29149-096B-4FC4-9B88-50D4D225B226}"/>
              </a:ext>
            </a:extLst>
          </p:cNvPr>
          <p:cNvSpPr/>
          <p:nvPr/>
        </p:nvSpPr>
        <p:spPr>
          <a:xfrm rot="10800000">
            <a:off x="9929852" y="5483139"/>
            <a:ext cx="209655" cy="486766"/>
          </a:xfrm>
          <a:prstGeom prst="downArrow">
            <a:avLst>
              <a:gd name="adj1" fmla="val 50000"/>
              <a:gd name="adj2" fmla="val 75270"/>
            </a:avLst>
          </a:prstGeom>
          <a:gradFill>
            <a:gsLst>
              <a:gs pos="0">
                <a:srgbClr val="458DB0">
                  <a:alpha val="0"/>
                </a:srgbClr>
              </a:gs>
              <a:gs pos="90217">
                <a:srgbClr val="458DB0"/>
              </a:gs>
              <a:gs pos="48000">
                <a:srgbClr val="458DB0"/>
              </a:gs>
            </a:gsLst>
            <a:lin ang="540000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752;gc0a00def9f_0_36">
            <a:extLst>
              <a:ext uri="{FF2B5EF4-FFF2-40B4-BE49-F238E27FC236}">
                <a16:creationId xmlns:a16="http://schemas.microsoft.com/office/drawing/2014/main" id="{EAFC60C5-662B-4943-8D69-F3B508D6167A}"/>
              </a:ext>
            </a:extLst>
          </p:cNvPr>
          <p:cNvSpPr/>
          <p:nvPr/>
        </p:nvSpPr>
        <p:spPr>
          <a:xfrm rot="10800000">
            <a:off x="11102811" y="5481454"/>
            <a:ext cx="209655" cy="486766"/>
          </a:xfrm>
          <a:prstGeom prst="downArrow">
            <a:avLst>
              <a:gd name="adj1" fmla="val 50000"/>
              <a:gd name="adj2" fmla="val 75270"/>
            </a:avLst>
          </a:prstGeom>
          <a:gradFill>
            <a:gsLst>
              <a:gs pos="0">
                <a:srgbClr val="458DB0">
                  <a:alpha val="0"/>
                </a:srgbClr>
              </a:gs>
              <a:gs pos="90217">
                <a:srgbClr val="458DB0"/>
              </a:gs>
              <a:gs pos="48000">
                <a:srgbClr val="458DB0"/>
              </a:gs>
            </a:gsLst>
            <a:lin ang="540000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09" name="接點: 肘形 236">
            <a:extLst>
              <a:ext uri="{FF2B5EF4-FFF2-40B4-BE49-F238E27FC236}">
                <a16:creationId xmlns:a16="http://schemas.microsoft.com/office/drawing/2014/main" id="{1F88FC60-CE4A-4A68-BA66-B163E5FD46A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988873" y="3886061"/>
            <a:ext cx="1736309" cy="696049"/>
          </a:xfrm>
          <a:prstGeom prst="bentConnector3">
            <a:avLst>
              <a:gd name="adj1" fmla="val 67262"/>
            </a:avLst>
          </a:prstGeom>
          <a:ln w="101600">
            <a:gradFill>
              <a:gsLst>
                <a:gs pos="0">
                  <a:srgbClr val="4280E6">
                    <a:alpha val="45000"/>
                  </a:srgbClr>
                </a:gs>
                <a:gs pos="54000">
                  <a:srgbClr val="4280E6"/>
                </a:gs>
              </a:gsLst>
              <a:lin ang="0" scaled="0"/>
            </a:gra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Google Shape;752;gc0a00def9f_0_36">
            <a:extLst>
              <a:ext uri="{FF2B5EF4-FFF2-40B4-BE49-F238E27FC236}">
                <a16:creationId xmlns:a16="http://schemas.microsoft.com/office/drawing/2014/main" id="{447D2AB0-03F5-4FC7-A35E-E1D84D787BB8}"/>
              </a:ext>
            </a:extLst>
          </p:cNvPr>
          <p:cNvSpPr/>
          <p:nvPr/>
        </p:nvSpPr>
        <p:spPr>
          <a:xfrm rot="10800000">
            <a:off x="9098917" y="3177823"/>
            <a:ext cx="203842" cy="803372"/>
          </a:xfrm>
          <a:prstGeom prst="downArrow">
            <a:avLst>
              <a:gd name="adj1" fmla="val 50000"/>
              <a:gd name="adj2" fmla="val 75270"/>
            </a:avLst>
          </a:prstGeom>
          <a:gradFill>
            <a:gsLst>
              <a:gs pos="0">
                <a:srgbClr val="6D9EEB">
                  <a:alpha val="0"/>
                </a:srgbClr>
              </a:gs>
              <a:gs pos="90217">
                <a:srgbClr val="4280E6"/>
              </a:gs>
              <a:gs pos="75000">
                <a:srgbClr val="6D9EEB"/>
              </a:gs>
            </a:gsLst>
            <a:lin ang="540000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12" name="接點: 肘形 236">
            <a:extLst>
              <a:ext uri="{FF2B5EF4-FFF2-40B4-BE49-F238E27FC236}">
                <a16:creationId xmlns:a16="http://schemas.microsoft.com/office/drawing/2014/main" id="{FD79D645-D5FA-4E56-A36A-B605180A3EC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0756525" y="4483624"/>
            <a:ext cx="3225" cy="1178927"/>
          </a:xfrm>
          <a:prstGeom prst="bentConnector3">
            <a:avLst>
              <a:gd name="adj1" fmla="val 34897488"/>
            </a:avLst>
          </a:prstGeom>
          <a:ln w="101600">
            <a:gradFill>
              <a:gsLst>
                <a:gs pos="96739">
                  <a:schemeClr val="tx1">
                    <a:lumMod val="75000"/>
                    <a:lumOff val="25000"/>
                  </a:schemeClr>
                </a:gs>
                <a:gs pos="41000">
                  <a:schemeClr val="tx1">
                    <a:lumMod val="75000"/>
                    <a:lumOff val="25000"/>
                  </a:schemeClr>
                </a:gs>
                <a:gs pos="2000">
                  <a:schemeClr val="tx1">
                    <a:lumMod val="75000"/>
                    <a:lumOff val="25000"/>
                    <a:alpha val="0"/>
                  </a:schemeClr>
                </a:gs>
              </a:gsLst>
              <a:lin ang="0" scaled="0"/>
            </a:gra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Google Shape;752;gc0a00def9f_0_36">
            <a:extLst>
              <a:ext uri="{FF2B5EF4-FFF2-40B4-BE49-F238E27FC236}">
                <a16:creationId xmlns:a16="http://schemas.microsoft.com/office/drawing/2014/main" id="{1D0A2D89-23AD-499F-A9D2-2E32328D6382}"/>
              </a:ext>
            </a:extLst>
          </p:cNvPr>
          <p:cNvSpPr/>
          <p:nvPr/>
        </p:nvSpPr>
        <p:spPr>
          <a:xfrm rot="10800000">
            <a:off x="10642456" y="3160821"/>
            <a:ext cx="209655" cy="769328"/>
          </a:xfrm>
          <a:prstGeom prst="downArrow">
            <a:avLst>
              <a:gd name="adj1" fmla="val 50000"/>
              <a:gd name="adj2" fmla="val 75270"/>
            </a:avLst>
          </a:prstGeom>
          <a:gradFill>
            <a:gsLst>
              <a:gs pos="0">
                <a:schemeClr val="tx1">
                  <a:lumMod val="75000"/>
                  <a:lumOff val="25000"/>
                  <a:alpha val="78000"/>
                </a:schemeClr>
              </a:gs>
              <a:gs pos="90217">
                <a:schemeClr val="tx1">
                  <a:lumMod val="65000"/>
                  <a:lumOff val="35000"/>
                </a:schemeClr>
              </a:gs>
              <a:gs pos="21000">
                <a:schemeClr val="tx1">
                  <a:lumMod val="65000"/>
                  <a:lumOff val="35000"/>
                </a:schemeClr>
              </a:gs>
            </a:gsLst>
            <a:lin ang="540000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矩形: 圓角 231">
            <a:extLst>
              <a:ext uri="{FF2B5EF4-FFF2-40B4-BE49-F238E27FC236}">
                <a16:creationId xmlns:a16="http://schemas.microsoft.com/office/drawing/2014/main" id="{FF940827-F637-416A-916E-E38E99E6414A}"/>
              </a:ext>
            </a:extLst>
          </p:cNvPr>
          <p:cNvSpPr/>
          <p:nvPr/>
        </p:nvSpPr>
        <p:spPr>
          <a:xfrm>
            <a:off x="8357128" y="5037000"/>
            <a:ext cx="1093576" cy="455505"/>
          </a:xfrm>
          <a:prstGeom prst="roundRect">
            <a:avLst>
              <a:gd name="adj" fmla="val 15566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lnSpc>
                <a:spcPts val="1400"/>
              </a:lnSpc>
              <a:defRPr/>
            </a:pPr>
            <a:r>
              <a:rPr lang="en-US" altLang="zh-TW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5G-2</a:t>
            </a:r>
          </a:p>
          <a:p>
            <a:pPr lvl="0" algn="ctr" defTabSz="457200">
              <a:lnSpc>
                <a:spcPts val="1400"/>
              </a:lnSpc>
              <a:defRPr/>
            </a:pPr>
            <a:r>
              <a:rPr lang="en-US" altLang="zh-TW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Low Band</a:t>
            </a:r>
          </a:p>
        </p:txBody>
      </p:sp>
      <p:sp>
        <p:nvSpPr>
          <p:cNvPr id="132" name="矩形: 圓角 231">
            <a:extLst>
              <a:ext uri="{FF2B5EF4-FFF2-40B4-BE49-F238E27FC236}">
                <a16:creationId xmlns:a16="http://schemas.microsoft.com/office/drawing/2014/main" id="{FF940827-F637-416A-916E-E38E99E6414A}"/>
              </a:ext>
            </a:extLst>
          </p:cNvPr>
          <p:cNvSpPr/>
          <p:nvPr/>
        </p:nvSpPr>
        <p:spPr>
          <a:xfrm>
            <a:off x="9556806" y="5033238"/>
            <a:ext cx="1093576" cy="455505"/>
          </a:xfrm>
          <a:prstGeom prst="roundRect">
            <a:avLst>
              <a:gd name="adj" fmla="val 7898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lnSpc>
                <a:spcPts val="1400"/>
              </a:lnSpc>
              <a:defRPr/>
            </a:pPr>
            <a:r>
              <a:rPr lang="en-US" altLang="zh-TW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5G-1</a:t>
            </a:r>
          </a:p>
          <a:p>
            <a:pPr lvl="0" algn="ctr" defTabSz="457200">
              <a:lnSpc>
                <a:spcPts val="1400"/>
              </a:lnSpc>
              <a:defRPr/>
            </a:pPr>
            <a:r>
              <a:rPr lang="en-US" altLang="zh-TW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High Band</a:t>
            </a:r>
          </a:p>
        </p:txBody>
      </p:sp>
      <p:sp>
        <p:nvSpPr>
          <p:cNvPr id="133" name="矩形: 圓角 231">
            <a:extLst>
              <a:ext uri="{FF2B5EF4-FFF2-40B4-BE49-F238E27FC236}">
                <a16:creationId xmlns:a16="http://schemas.microsoft.com/office/drawing/2014/main" id="{FF940827-F637-416A-916E-E38E99E6414A}"/>
              </a:ext>
            </a:extLst>
          </p:cNvPr>
          <p:cNvSpPr/>
          <p:nvPr/>
        </p:nvSpPr>
        <p:spPr>
          <a:xfrm>
            <a:off x="10735733" y="5030013"/>
            <a:ext cx="1093576" cy="455505"/>
          </a:xfrm>
          <a:prstGeom prst="roundRect">
            <a:avLst>
              <a:gd name="adj" fmla="val 7898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TW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2.4G</a:t>
            </a:r>
          </a:p>
        </p:txBody>
      </p:sp>
      <p:sp>
        <p:nvSpPr>
          <p:cNvPr id="107" name="矩形: 圓角 227">
            <a:extLst>
              <a:ext uri="{FF2B5EF4-FFF2-40B4-BE49-F238E27FC236}">
                <a16:creationId xmlns:a16="http://schemas.microsoft.com/office/drawing/2014/main" id="{CB0A2951-3593-4C62-905D-2B4030ACD56C}"/>
              </a:ext>
            </a:extLst>
          </p:cNvPr>
          <p:cNvSpPr/>
          <p:nvPr/>
        </p:nvSpPr>
        <p:spPr>
          <a:xfrm>
            <a:off x="3868177" y="5551370"/>
            <a:ext cx="1465830" cy="465217"/>
          </a:xfrm>
          <a:prstGeom prst="roundRect">
            <a:avLst>
              <a:gd name="adj" fmla="val 5980"/>
            </a:avLst>
          </a:prstGeom>
          <a:solidFill>
            <a:srgbClr val="2B95F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lnSpc>
                <a:spcPts val="1500"/>
              </a:lnSpc>
              <a:defRPr/>
            </a:pP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WPS</a:t>
            </a:r>
          </a:p>
          <a:p>
            <a:pPr lvl="0" algn="ctr" defTabSz="457200">
              <a:lnSpc>
                <a:spcPts val="1500"/>
              </a:lnSpc>
              <a:defRPr/>
            </a:pP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Button</a:t>
            </a:r>
          </a:p>
        </p:txBody>
      </p:sp>
      <p:sp>
        <p:nvSpPr>
          <p:cNvPr id="108" name="矩形: 圓角 226">
            <a:extLst>
              <a:ext uri="{FF2B5EF4-FFF2-40B4-BE49-F238E27FC236}">
                <a16:creationId xmlns:a16="http://schemas.microsoft.com/office/drawing/2014/main" id="{045C66EC-2F5C-47FA-A66B-1A48E2ACB6C9}"/>
              </a:ext>
            </a:extLst>
          </p:cNvPr>
          <p:cNvSpPr/>
          <p:nvPr/>
        </p:nvSpPr>
        <p:spPr>
          <a:xfrm>
            <a:off x="2280686" y="5545894"/>
            <a:ext cx="1465830" cy="465217"/>
          </a:xfrm>
          <a:prstGeom prst="roundRect">
            <a:avLst>
              <a:gd name="adj" fmla="val 5980"/>
            </a:avLst>
          </a:prstGeom>
          <a:solidFill>
            <a:srgbClr val="2B95F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Reset Button</a:t>
            </a:r>
          </a:p>
        </p:txBody>
      </p:sp>
      <p:sp>
        <p:nvSpPr>
          <p:cNvPr id="106" name="矩形: 圓角 226">
            <a:extLst>
              <a:ext uri="{FF2B5EF4-FFF2-40B4-BE49-F238E27FC236}">
                <a16:creationId xmlns:a16="http://schemas.microsoft.com/office/drawing/2014/main" id="{045C66EC-2F5C-47FA-A66B-1A48E2ACB6C9}"/>
              </a:ext>
            </a:extLst>
          </p:cNvPr>
          <p:cNvSpPr/>
          <p:nvPr/>
        </p:nvSpPr>
        <p:spPr>
          <a:xfrm>
            <a:off x="2264494" y="4876028"/>
            <a:ext cx="1465830" cy="465217"/>
          </a:xfrm>
          <a:prstGeom prst="roundRect">
            <a:avLst>
              <a:gd name="adj" fmla="val 5980"/>
            </a:avLst>
          </a:prstGeom>
          <a:solidFill>
            <a:srgbClr val="2B95F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lnSpc>
                <a:spcPts val="1500"/>
              </a:lnSpc>
              <a:defRPr/>
            </a:pP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Host power controller</a:t>
            </a:r>
          </a:p>
        </p:txBody>
      </p:sp>
    </p:spTree>
    <p:extLst>
      <p:ext uri="{BB962C8B-B14F-4D97-AF65-F5344CB8AC3E}">
        <p14:creationId xmlns:p14="http://schemas.microsoft.com/office/powerpoint/2010/main" val="24581213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EF336E9D-E0F1-4B35-B468-AC7A50F59A05}"/>
              </a:ext>
            </a:extLst>
          </p:cNvPr>
          <p:cNvCxnSpPr>
            <a:cxnSpLocks/>
          </p:cNvCxnSpPr>
          <p:nvPr/>
        </p:nvCxnSpPr>
        <p:spPr>
          <a:xfrm>
            <a:off x="1145770" y="3891897"/>
            <a:ext cx="4235115" cy="0"/>
          </a:xfrm>
          <a:prstGeom prst="line">
            <a:avLst/>
          </a:prstGeom>
          <a:ln w="31750">
            <a:solidFill>
              <a:srgbClr val="CB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標題 3">
            <a:extLst>
              <a:ext uri="{FF2B5EF4-FFF2-40B4-BE49-F238E27FC236}">
                <a16:creationId xmlns:a16="http://schemas.microsoft.com/office/drawing/2014/main" id="{8B33F9BA-FB9D-43FF-A048-1EBAA80C8BDA}"/>
              </a:ext>
            </a:extLst>
          </p:cNvPr>
          <p:cNvSpPr txBox="1">
            <a:spLocks/>
          </p:cNvSpPr>
          <p:nvPr/>
        </p:nvSpPr>
        <p:spPr>
          <a:xfrm>
            <a:off x="103230" y="4142665"/>
            <a:ext cx="6320193" cy="33021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6000"/>
              </a:lnSpc>
            </a:pPr>
            <a:r>
              <a:rPr lang="zh-TW" altLang="en-US" sz="4800" kern="1300" spc="300">
                <a:solidFill>
                  <a:schemeClr val="bg1"/>
                </a:solidFill>
                <a:ea typeface="微軟正黑體"/>
              </a:rPr>
              <a:t>享受</a:t>
            </a:r>
            <a:r>
              <a:rPr lang="en-US" altLang="zh-TW" sz="4800" kern="1300" spc="3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Wi-Fi Mesh</a:t>
            </a:r>
          </a:p>
          <a:p>
            <a:pPr algn="ctr">
              <a:lnSpc>
                <a:spcPts val="6000"/>
              </a:lnSpc>
            </a:pPr>
            <a:r>
              <a:rPr lang="zh-TW" altLang="en-US" sz="4800" kern="1300" spc="300">
                <a:solidFill>
                  <a:schemeClr val="bg1"/>
                </a:solidFill>
                <a:ea typeface="微軟正黑體"/>
              </a:rPr>
              <a:t>帶來的方便</a:t>
            </a:r>
            <a:endParaRPr lang="zh-TW" altLang="en-US" sz="4800" kern="1300" spc="3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pic>
        <p:nvPicPr>
          <p:cNvPr id="13" name="圖片 12" descr="一張含有 文字, 美工圖案, 餐具, 盤 的圖片&#10;&#10;自動產生的描述">
            <a:extLst>
              <a:ext uri="{FF2B5EF4-FFF2-40B4-BE49-F238E27FC236}">
                <a16:creationId xmlns:a16="http://schemas.microsoft.com/office/drawing/2014/main" id="{3F520645-F659-4B6D-822D-9F2C4A4636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61"/>
          <a:stretch/>
        </p:blipFill>
        <p:spPr>
          <a:xfrm>
            <a:off x="488046" y="1357616"/>
            <a:ext cx="5379356" cy="1009222"/>
          </a:xfrm>
          <a:prstGeom prst="rect">
            <a:avLst/>
          </a:prstGeom>
        </p:spPr>
      </p:pic>
      <p:pic>
        <p:nvPicPr>
          <p:cNvPr id="14" name="圖片 13" descr="一張含有 文字, 美工圖案 的圖片&#10;&#10;自動產生的描述">
            <a:extLst>
              <a:ext uri="{FF2B5EF4-FFF2-40B4-BE49-F238E27FC236}">
                <a16:creationId xmlns:a16="http://schemas.microsoft.com/office/drawing/2014/main" id="{55B7F2FE-C2FB-4F79-996B-9ED9039C04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081" y="2794261"/>
            <a:ext cx="3937096" cy="760601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6378FE56-F293-4E58-8628-D815022FDB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60795" y="2360709"/>
            <a:ext cx="269669" cy="269669"/>
          </a:xfrm>
          <a:prstGeom prst="rect">
            <a:avLst/>
          </a:prstGeom>
          <a:effectLst>
            <a:outerShdw blurRad="279400" dist="101600" dir="4020000" algn="t" rotWithShape="0">
              <a:prstClr val="black">
                <a:alpha val="2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60538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圓角化同側角落 23">
            <a:extLst>
              <a:ext uri="{FF2B5EF4-FFF2-40B4-BE49-F238E27FC236}">
                <a16:creationId xmlns:a16="http://schemas.microsoft.com/office/drawing/2014/main" id="{419A61F3-42DC-48C6-8BBC-4EA74681531F}"/>
              </a:ext>
            </a:extLst>
          </p:cNvPr>
          <p:cNvSpPr/>
          <p:nvPr/>
        </p:nvSpPr>
        <p:spPr>
          <a:xfrm>
            <a:off x="5826223" y="1945925"/>
            <a:ext cx="5570089" cy="754582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2FD3A0"/>
              </a:gs>
              <a:gs pos="0">
                <a:srgbClr val="1271C0"/>
              </a:gs>
            </a:gsLst>
            <a:lin ang="0" scaled="0"/>
          </a:gradFill>
          <a:ln>
            <a:gradFill>
              <a:gsLst>
                <a:gs pos="1000">
                  <a:schemeClr val="accent1">
                    <a:lumMod val="5000"/>
                    <a:lumOff val="95000"/>
                    <a:alpha val="69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: 圓角化同側角落 22">
            <a:extLst>
              <a:ext uri="{FF2B5EF4-FFF2-40B4-BE49-F238E27FC236}">
                <a16:creationId xmlns:a16="http://schemas.microsoft.com/office/drawing/2014/main" id="{5F4317DF-12D8-4408-A7BD-0986B69B09E7}"/>
              </a:ext>
            </a:extLst>
          </p:cNvPr>
          <p:cNvSpPr/>
          <p:nvPr/>
        </p:nvSpPr>
        <p:spPr>
          <a:xfrm>
            <a:off x="619471" y="1965175"/>
            <a:ext cx="5168499" cy="754582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2FD3A0"/>
              </a:gs>
              <a:gs pos="0">
                <a:srgbClr val="1271C0"/>
              </a:gs>
            </a:gsLst>
            <a:lin ang="0" scaled="0"/>
          </a:gradFill>
          <a:ln>
            <a:gradFill>
              <a:gsLst>
                <a:gs pos="1000">
                  <a:schemeClr val="accent1">
                    <a:lumMod val="5000"/>
                    <a:lumOff val="95000"/>
                    <a:alpha val="69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8611" y="354412"/>
            <a:ext cx="11608646" cy="1320800"/>
          </a:xfrm>
        </p:spPr>
        <p:txBody>
          <a:bodyPr>
            <a:normAutofit/>
          </a:bodyPr>
          <a:lstStyle/>
          <a:p>
            <a:r>
              <a:rPr lang="en-US" altLang="zh-TW" sz="4200">
                <a:latin typeface="Arial"/>
                <a:ea typeface="微軟正黑體"/>
                <a:cs typeface="Arial"/>
              </a:rPr>
              <a:t>QMiroPlus-201W + QMiro-201W</a:t>
            </a:r>
            <a:r>
              <a:rPr lang="zh-TW" altLang="en-US" sz="4200">
                <a:ea typeface="微軟正黑體"/>
              </a:rPr>
              <a:t>的布建建議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619471" y="6035465"/>
            <a:ext cx="4750018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TW" sz="1200">
                <a:solidFill>
                  <a:schemeClr val="tx1">
                    <a:lumMod val="65000"/>
                    <a:lumOff val="35000"/>
                  </a:schemeClr>
                </a:solidFill>
                <a:ea typeface="微軟正黑體"/>
              </a:rPr>
              <a:t>*</a:t>
            </a:r>
            <a:r>
              <a:rPr lang="zh-TW" altLang="en-US" sz="1200">
                <a:solidFill>
                  <a:schemeClr val="tx1">
                    <a:lumMod val="65000"/>
                    <a:lumOff val="35000"/>
                  </a:schemeClr>
                </a:solidFill>
                <a:ea typeface="微軟正黑體"/>
              </a:rPr>
              <a:t> 實際訊號覆蓋程度仍須視現場情況而定，此皆為在實驗室測試數值</a:t>
            </a:r>
            <a:br>
              <a:rPr lang="en-US" altLang="zh-TW" sz="1200"/>
            </a:br>
            <a:r>
              <a:rPr lang="en-US" altLang="zh-TW" sz="1200">
                <a:solidFill>
                  <a:schemeClr val="tx1">
                    <a:lumMod val="65000"/>
                    <a:lumOff val="35000"/>
                  </a:schemeClr>
                </a:solidFill>
                <a:ea typeface="微軟正黑體"/>
              </a:rPr>
              <a:t>**</a:t>
            </a:r>
            <a:r>
              <a:rPr lang="zh-TW" altLang="en-US" sz="1200">
                <a:solidFill>
                  <a:schemeClr val="tx1">
                    <a:lumMod val="65000"/>
                    <a:lumOff val="35000"/>
                  </a:schemeClr>
                </a:solidFill>
                <a:ea typeface="微軟正黑體"/>
              </a:rPr>
              <a:t> 最多</a:t>
            </a:r>
            <a:r>
              <a:rPr lang="en-US" altLang="zh-TW" sz="1200">
                <a:solidFill>
                  <a:schemeClr val="tx1">
                    <a:lumMod val="65000"/>
                    <a:lumOff val="35000"/>
                  </a:schemeClr>
                </a:solidFill>
                <a:ea typeface="微軟正黑體"/>
              </a:rPr>
              <a:t>4</a:t>
            </a:r>
            <a:r>
              <a:rPr lang="zh-TW" altLang="en-US" sz="1200">
                <a:solidFill>
                  <a:schemeClr val="tx1">
                    <a:lumMod val="65000"/>
                    <a:lumOff val="35000"/>
                  </a:schemeClr>
                </a:solidFill>
                <a:ea typeface="微軟正黑體"/>
              </a:rPr>
              <a:t>個QMiroPlus201W+</a:t>
            </a:r>
            <a:r>
              <a:rPr lang="en-US" altLang="zh-TW" sz="1200">
                <a:solidFill>
                  <a:schemeClr val="tx1">
                    <a:lumMod val="65000"/>
                    <a:lumOff val="35000"/>
                  </a:schemeClr>
                </a:solidFill>
                <a:ea typeface="微軟正黑體"/>
              </a:rPr>
              <a:t>QMiro-201W</a:t>
            </a:r>
            <a:r>
              <a:rPr lang="zh-TW" altLang="en-US" sz="1200">
                <a:solidFill>
                  <a:schemeClr val="tx1">
                    <a:lumMod val="65000"/>
                    <a:lumOff val="35000"/>
                  </a:schemeClr>
                </a:solidFill>
                <a:ea typeface="微軟正黑體"/>
              </a:rPr>
              <a:t>，</a:t>
            </a:r>
            <a:r>
              <a:rPr lang="en-US" altLang="zh-TW" sz="1200">
                <a:solidFill>
                  <a:schemeClr val="tx1">
                    <a:lumMod val="65000"/>
                    <a:lumOff val="35000"/>
                  </a:schemeClr>
                </a:solidFill>
                <a:ea typeface="微軟正黑體"/>
              </a:rPr>
              <a:t>1 x Router+3 x Satellites</a:t>
            </a:r>
          </a:p>
        </p:txBody>
      </p:sp>
      <p:graphicFrame>
        <p:nvGraphicFramePr>
          <p:cNvPr id="5" name="內容版面配置區 1">
            <a:extLst>
              <a:ext uri="{FF2B5EF4-FFF2-40B4-BE49-F238E27FC236}">
                <a16:creationId xmlns:a16="http://schemas.microsoft.com/office/drawing/2014/main" id="{9549E0D8-F9F7-42EC-8B12-77F01F6256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185837"/>
              </p:ext>
            </p:extLst>
          </p:nvPr>
        </p:nvGraphicFramePr>
        <p:xfrm>
          <a:off x="619471" y="1926974"/>
          <a:ext cx="10776841" cy="353623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128805">
                  <a:extLst>
                    <a:ext uri="{9D8B030D-6E8A-4147-A177-3AD203B41FA5}">
                      <a16:colId xmlns:a16="http://schemas.microsoft.com/office/drawing/2014/main" val="3937801728"/>
                    </a:ext>
                  </a:extLst>
                </a:gridCol>
                <a:gridCol w="5648036">
                  <a:extLst>
                    <a:ext uri="{9D8B030D-6E8A-4147-A177-3AD203B41FA5}">
                      <a16:colId xmlns:a16="http://schemas.microsoft.com/office/drawing/2014/main" val="3161172976"/>
                    </a:ext>
                  </a:extLst>
                </a:gridCol>
              </a:tblGrid>
              <a:tr h="831584">
                <a:tc>
                  <a:txBody>
                    <a:bodyPr/>
                    <a:lstStyle/>
                    <a:p>
                      <a:pPr marL="539750" lvl="1" indent="0">
                        <a:spcAft>
                          <a:spcPts val="0"/>
                        </a:spcAft>
                      </a:pPr>
                      <a:r>
                        <a:rPr lang="en-US" altLang="zh-TW" sz="1800" kern="10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Single QMiroPlus-201W</a:t>
                      </a:r>
                      <a:br>
                        <a:rPr lang="en-US" altLang="zh-TW" sz="1800" kern="10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</a:br>
                      <a:r>
                        <a:rPr lang="en-US" altLang="zh-TW" sz="1800" kern="10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QMiro-201W for master</a:t>
                      </a:r>
                      <a:endParaRPr lang="zh-TW" altLang="zh-TW" sz="1800" kern="100">
                        <a:solidFill>
                          <a:schemeClr val="bg1"/>
                        </a:solidFill>
                        <a:effectLst/>
                        <a:latin typeface="Arial"/>
                        <a:ea typeface="新細明體"/>
                        <a:cs typeface="Arial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25475" lvl="1" indent="0">
                        <a:spcAft>
                          <a:spcPts val="0"/>
                        </a:spcAft>
                      </a:pPr>
                      <a:r>
                        <a:rPr lang="en-US" altLang="zh-TW" sz="1800" kern="20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Single</a:t>
                      </a:r>
                      <a:r>
                        <a:rPr lang="en-US" altLang="zh-TW" sz="1800" kern="200" baseline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 QMiroPlus-201W for master</a:t>
                      </a:r>
                      <a:endParaRPr lang="en-US" altLang="zh-TW" sz="1800" kern="200">
                        <a:solidFill>
                          <a:schemeClr val="bg1"/>
                        </a:solidFill>
                        <a:effectLst/>
                        <a:latin typeface="Arial"/>
                        <a:cs typeface="Arial"/>
                      </a:endParaRPr>
                    </a:p>
                    <a:p>
                      <a:pPr marL="625475" lvl="1" indent="0">
                        <a:spcAft>
                          <a:spcPts val="0"/>
                        </a:spcAft>
                      </a:pPr>
                      <a:r>
                        <a:rPr lang="en-US" altLang="zh-TW" sz="1800" kern="20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Multiple QMiro-201W for satellites</a:t>
                      </a:r>
                      <a:endParaRPr lang="zh-TW" altLang="zh-TW" sz="1800" kern="200">
                        <a:solidFill>
                          <a:schemeClr val="bg1"/>
                        </a:solidFill>
                        <a:effectLst/>
                        <a:latin typeface="Arial"/>
                        <a:ea typeface="新細明體" panose="02020500000000000000" pitchFamily="18" charset="-120"/>
                        <a:cs typeface="Arial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0880589"/>
                  </a:ext>
                </a:extLst>
              </a:tr>
              <a:tr h="1376523">
                <a:tc>
                  <a:txBody>
                    <a:bodyPr/>
                    <a:lstStyle/>
                    <a:p>
                      <a:pPr marL="539750" lvl="1" indent="0" algn="l" rtl="0" fontAlgn="base"/>
                      <a:r>
                        <a:rPr lang="en-US" altLang="zh-TW" sz="1800" b="0" dirty="0">
                          <a:effectLst/>
                          <a:latin typeface="Arial"/>
                          <a:cs typeface="Arial"/>
                        </a:rPr>
                        <a:t>2100</a:t>
                      </a:r>
                      <a:r>
                        <a:rPr lang="zh-TW" altLang="en-US" sz="1800" b="0" dirty="0">
                          <a:effectLst/>
                          <a:latin typeface="Arial"/>
                          <a:cs typeface="Arial"/>
                        </a:rPr>
                        <a:t>平方英呎</a:t>
                      </a:r>
                      <a:r>
                        <a:rPr lang="en-US" altLang="zh-TW" sz="1800" b="0" dirty="0">
                          <a:effectLst/>
                          <a:latin typeface="Arial"/>
                          <a:cs typeface="Arial"/>
                        </a:rPr>
                        <a:t>/195</a:t>
                      </a:r>
                      <a:r>
                        <a:rPr lang="zh-TW" altLang="en-US" sz="1800" b="0" dirty="0">
                          <a:effectLst/>
                          <a:latin typeface="Arial"/>
                          <a:cs typeface="Arial"/>
                        </a:rPr>
                        <a:t>平方公尺</a:t>
                      </a:r>
                      <a:r>
                        <a:rPr lang="en-US" altLang="zh-TW" sz="1800" b="0" dirty="0">
                          <a:effectLst/>
                          <a:latin typeface="Arial"/>
                          <a:cs typeface="Arial"/>
                        </a:rPr>
                        <a:t>/59</a:t>
                      </a:r>
                      <a:r>
                        <a:rPr lang="zh-TW" altLang="en-US" sz="1800" b="0" dirty="0">
                          <a:effectLst/>
                          <a:latin typeface="Arial"/>
                          <a:cs typeface="Arial"/>
                        </a:rPr>
                        <a:t>坪 </a:t>
                      </a:r>
                      <a:endParaRPr lang="zh-TW" altLang="en-US" sz="2800" b="0" i="0" dirty="0">
                        <a:effectLst/>
                        <a:latin typeface="Arial"/>
                        <a:cs typeface="Arial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marL="625475" lvl="1" indent="0" algn="l" rtl="0" fontAlgn="base"/>
                      <a:r>
                        <a:rPr lang="zh-TW" altLang="en-US" sz="1800" b="0" dirty="0">
                          <a:effectLst/>
                          <a:latin typeface="Arial"/>
                          <a:cs typeface="Arial"/>
                        </a:rPr>
                        <a:t>每增加一台可增加</a:t>
                      </a:r>
                      <a:r>
                        <a:rPr lang="en-US" altLang="zh-TW" sz="1800" b="0" dirty="0">
                          <a:effectLst/>
                          <a:latin typeface="Arial"/>
                          <a:cs typeface="Arial"/>
                        </a:rPr>
                        <a:t>2100</a:t>
                      </a:r>
                      <a:r>
                        <a:rPr lang="zh-TW" altLang="en-US" sz="1800" b="0" dirty="0">
                          <a:effectLst/>
                          <a:latin typeface="Arial"/>
                          <a:cs typeface="Arial"/>
                        </a:rPr>
                        <a:t>平方英呎</a:t>
                      </a:r>
                      <a:r>
                        <a:rPr lang="en-US" altLang="zh-TW" sz="1800" b="0" dirty="0">
                          <a:effectLst/>
                          <a:latin typeface="Arial"/>
                          <a:cs typeface="Arial"/>
                        </a:rPr>
                        <a:t>/195</a:t>
                      </a:r>
                      <a:r>
                        <a:rPr lang="zh-TW" altLang="en-US" sz="1800" b="0" dirty="0">
                          <a:effectLst/>
                          <a:latin typeface="Arial"/>
                          <a:cs typeface="Arial"/>
                        </a:rPr>
                        <a:t>平方公尺</a:t>
                      </a:r>
                      <a:r>
                        <a:rPr lang="en-US" altLang="zh-TW" sz="1800" b="0" dirty="0">
                          <a:effectLst/>
                          <a:latin typeface="Arial"/>
                          <a:cs typeface="Arial"/>
                        </a:rPr>
                        <a:t>/59</a:t>
                      </a:r>
                      <a:r>
                        <a:rPr lang="zh-TW" altLang="en-US" sz="1800" b="0" dirty="0">
                          <a:effectLst/>
                          <a:latin typeface="Arial"/>
                          <a:cs typeface="Arial"/>
                        </a:rPr>
                        <a:t>坪 </a:t>
                      </a:r>
                      <a:endParaRPr lang="zh-TW" altLang="en-US" sz="1800" b="0" i="0" dirty="0">
                        <a:effectLst/>
                        <a:latin typeface="Arial"/>
                        <a:cs typeface="Arial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1425885"/>
                  </a:ext>
                </a:extLst>
              </a:tr>
              <a:tr h="1328129">
                <a:tc>
                  <a:txBody>
                    <a:bodyPr/>
                    <a:lstStyle/>
                    <a:p>
                      <a:pPr marL="539750" lvl="1" indent="0" algn="l" rtl="0" fontAlgn="base"/>
                      <a:r>
                        <a:rPr lang="en-US" altLang="zh-TW" sz="1800" b="0">
                          <a:effectLst/>
                          <a:latin typeface="Arial"/>
                          <a:cs typeface="Arial"/>
                        </a:rPr>
                        <a:t>1-2</a:t>
                      </a:r>
                      <a:r>
                        <a:rPr lang="zh-TW" altLang="en-US" sz="1800" b="0">
                          <a:effectLst/>
                          <a:latin typeface="Arial"/>
                          <a:cs typeface="Arial"/>
                        </a:rPr>
                        <a:t>房一般隔間平面公寓</a:t>
                      </a:r>
                      <a:endParaRPr lang="en-US" altLang="zh-TW" sz="1800" b="0">
                        <a:effectLst/>
                        <a:latin typeface="Arial"/>
                        <a:cs typeface="Arial"/>
                      </a:endParaRPr>
                    </a:p>
                    <a:p>
                      <a:pPr marL="539750" lvl="1" indent="0" algn="l" rtl="0" fontAlgn="base"/>
                      <a:r>
                        <a:rPr lang="zh-TW" altLang="en-US" sz="1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小型店面</a:t>
                      </a:r>
                      <a:endParaRPr lang="zh-TW" altLang="en-US" sz="28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25475" lvl="1" indent="0" algn="l" rtl="0" fontAlgn="base"/>
                      <a:r>
                        <a:rPr lang="en-US" altLang="zh-TW" sz="1800" b="0" dirty="0">
                          <a:effectLst/>
                          <a:latin typeface="Arial"/>
                          <a:cs typeface="Arial"/>
                        </a:rPr>
                        <a:t>3-5</a:t>
                      </a:r>
                      <a:r>
                        <a:rPr lang="zh-TW" altLang="en-US" sz="1800" b="0" dirty="0">
                          <a:effectLst/>
                          <a:latin typeface="Arial"/>
                          <a:cs typeface="Arial"/>
                        </a:rPr>
                        <a:t>房一般隔間大型平面公寓</a:t>
                      </a:r>
                      <a:endParaRPr lang="en-US" altLang="zh-TW" sz="1800" b="0" dirty="0">
                        <a:effectLst/>
                        <a:latin typeface="Arial"/>
                        <a:cs typeface="Arial"/>
                      </a:endParaRPr>
                    </a:p>
                    <a:p>
                      <a:pPr marL="625475" lvl="1" indent="0" algn="l" rtl="0" fontAlgn="base"/>
                      <a:r>
                        <a:rPr lang="zh-TW" alt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大型平面店面</a:t>
                      </a:r>
                      <a:endParaRPr lang="en-US" altLang="zh-TW" sz="18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625475" lvl="1" indent="0" algn="l" rtl="0" fontAlgn="base"/>
                      <a:r>
                        <a:rPr lang="zh-TW" alt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獨棟透天 </a:t>
                      </a:r>
                      <a:endParaRPr lang="zh-TW" altLang="en-US" sz="28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861761"/>
                  </a:ext>
                </a:extLst>
              </a:tr>
            </a:tbl>
          </a:graphicData>
        </a:graphic>
      </p:graphicFrame>
      <p:pic>
        <p:nvPicPr>
          <p:cNvPr id="10" name="图片 57">
            <a:extLst>
              <a:ext uri="{FF2B5EF4-FFF2-40B4-BE49-F238E27FC236}">
                <a16:creationId xmlns:a16="http://schemas.microsoft.com/office/drawing/2014/main" id="{35C392A3-6631-4950-811B-18F2A0AE83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3901607" y="3611468"/>
            <a:ext cx="3601832" cy="181989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425F9256-3640-4F32-8986-CE34B547FED8}"/>
              </a:ext>
            </a:extLst>
          </p:cNvPr>
          <p:cNvGrpSpPr/>
          <p:nvPr/>
        </p:nvGrpSpPr>
        <p:grpSpPr>
          <a:xfrm>
            <a:off x="8385930" y="4916268"/>
            <a:ext cx="2302277" cy="1750530"/>
            <a:chOff x="8674688" y="5221928"/>
            <a:chExt cx="1928542" cy="1466361"/>
          </a:xfrm>
        </p:grpSpPr>
        <p:pic>
          <p:nvPicPr>
            <p:cNvPr id="12" name="圖形 11">
              <a:extLst>
                <a:ext uri="{FF2B5EF4-FFF2-40B4-BE49-F238E27FC236}">
                  <a16:creationId xmlns:a16="http://schemas.microsoft.com/office/drawing/2014/main" id="{AA519430-8786-4653-A861-AD0D9359E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 amt="4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790940" y="6489194"/>
              <a:ext cx="812290" cy="167313"/>
            </a:xfrm>
            <a:prstGeom prst="rect">
              <a:avLst/>
            </a:prstGeom>
          </p:spPr>
        </p:pic>
        <p:pic>
          <p:nvPicPr>
            <p:cNvPr id="13" name="圖片 12" descr="一張含有 文字, 電子用品, 電腦, 投影機 的圖片&#10;&#10;自動產生的描述">
              <a:extLst>
                <a:ext uri="{FF2B5EF4-FFF2-40B4-BE49-F238E27FC236}">
                  <a16:creationId xmlns:a16="http://schemas.microsoft.com/office/drawing/2014/main" id="{99378830-C352-48B8-AEEC-C7086C9EA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2367" y="5416550"/>
              <a:ext cx="669437" cy="1156301"/>
            </a:xfrm>
            <a:prstGeom prst="rect">
              <a:avLst/>
            </a:prstGeom>
          </p:spPr>
        </p:pic>
        <p:pic>
          <p:nvPicPr>
            <p:cNvPr id="15" name="圖形 14">
              <a:extLst>
                <a:ext uri="{FF2B5EF4-FFF2-40B4-BE49-F238E27FC236}">
                  <a16:creationId xmlns:a16="http://schemas.microsoft.com/office/drawing/2014/main" id="{C53D67FE-8A24-4F0E-A7DC-EFB0AEA22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 amt="4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674688" y="6452078"/>
              <a:ext cx="1146784" cy="236211"/>
            </a:xfrm>
            <a:prstGeom prst="rect">
              <a:avLst/>
            </a:prstGeom>
          </p:spPr>
        </p:pic>
        <p:pic>
          <p:nvPicPr>
            <p:cNvPr id="3" name="圖片 2" descr="一張含有 文字, 電子用品, 投影機 的圖片&#10;&#10;自動產生的描述">
              <a:extLst>
                <a:ext uri="{FF2B5EF4-FFF2-40B4-BE49-F238E27FC236}">
                  <a16:creationId xmlns:a16="http://schemas.microsoft.com/office/drawing/2014/main" id="{49E9D454-A30B-41E2-85D3-DC80BF8BB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7373" y="5221928"/>
              <a:ext cx="911777" cy="13564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40309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55331" y="326502"/>
            <a:ext cx="10678228" cy="1320800"/>
          </a:xfrm>
        </p:spPr>
        <p:txBody>
          <a:bodyPr>
            <a:normAutofit/>
          </a:bodyPr>
          <a:lstStyle/>
          <a:p>
            <a:r>
              <a:rPr lang="zh-TW" sz="4200">
                <a:latin typeface="Trebuchet MS"/>
                <a:ea typeface="微軟正黑體"/>
              </a:rPr>
              <a:t>有需要再增加</a:t>
            </a:r>
            <a:r>
              <a:rPr lang="en-US" altLang="zh-TW" sz="4200">
                <a:latin typeface="Arial"/>
                <a:ea typeface="微軟正黑體"/>
                <a:cs typeface="Arial"/>
              </a:rPr>
              <a:t>QMiro-201W</a:t>
            </a:r>
            <a:r>
              <a:rPr lang="zh-TW" sz="4200">
                <a:latin typeface="Trebuchet MS"/>
                <a:ea typeface="微軟正黑體"/>
              </a:rPr>
              <a:t>的數量就好</a:t>
            </a:r>
            <a:endParaRPr lang="en-US" sz="4200">
              <a:ea typeface="微軟正黑體"/>
              <a:cs typeface="+mj-lt"/>
            </a:endParaRPr>
          </a:p>
          <a:p>
            <a:endParaRPr lang="en-US" altLang="zh-TW" sz="4200">
              <a:latin typeface="微軟正黑體"/>
              <a:ea typeface="微軟正黑體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58399BDF-1D95-44C3-A490-5A0D9ECDAF40}"/>
              </a:ext>
            </a:extLst>
          </p:cNvPr>
          <p:cNvGrpSpPr/>
          <p:nvPr/>
        </p:nvGrpSpPr>
        <p:grpSpPr>
          <a:xfrm>
            <a:off x="339867" y="3137515"/>
            <a:ext cx="4214572" cy="3832419"/>
            <a:chOff x="576844" y="2275242"/>
            <a:chExt cx="3080756" cy="4754880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B77D874C-891A-40C3-9CBC-26EFDF30F840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10000">
                  <a:srgbClr val="FFFFFF"/>
                </a:gs>
                <a:gs pos="88000">
                  <a:srgbClr val="FFFFFF"/>
                </a:gs>
                <a:gs pos="13000">
                  <a:schemeClr val="bg1"/>
                </a:gs>
                <a:gs pos="93000">
                  <a:srgbClr val="F5F5F5"/>
                </a:gs>
                <a:gs pos="0">
                  <a:schemeClr val="bg1">
                    <a:alpha val="84000"/>
                  </a:schemeClr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圖形 9">
              <a:extLst>
                <a:ext uri="{FF2B5EF4-FFF2-40B4-BE49-F238E27FC236}">
                  <a16:creationId xmlns:a16="http://schemas.microsoft.com/office/drawing/2014/main" id="{3798C429-BA40-44F2-869A-053F987093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70A3C726-ECC1-4464-86F0-8D971E7CFA51}"/>
              </a:ext>
            </a:extLst>
          </p:cNvPr>
          <p:cNvGrpSpPr/>
          <p:nvPr/>
        </p:nvGrpSpPr>
        <p:grpSpPr>
          <a:xfrm>
            <a:off x="4238722" y="3137515"/>
            <a:ext cx="4214572" cy="3832419"/>
            <a:chOff x="576844" y="2275242"/>
            <a:chExt cx="3080756" cy="4754880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D884851-08BD-4C05-A93B-50C5A296583A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29875">
                  <a:srgbClr val="FFFFFF"/>
                </a:gs>
                <a:gs pos="58120">
                  <a:srgbClr val="FFFFFF"/>
                </a:gs>
                <a:gs pos="13000">
                  <a:schemeClr val="bg1"/>
                </a:gs>
                <a:gs pos="93000">
                  <a:srgbClr val="F5F5F5"/>
                </a:gs>
                <a:gs pos="0">
                  <a:schemeClr val="bg1">
                    <a:alpha val="84000"/>
                  </a:schemeClr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圖形 12">
              <a:extLst>
                <a:ext uri="{FF2B5EF4-FFF2-40B4-BE49-F238E27FC236}">
                  <a16:creationId xmlns:a16="http://schemas.microsoft.com/office/drawing/2014/main" id="{6F3C2CB4-FAF2-4780-9971-40AB66C25F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E3B889BD-F203-4F2C-8095-A4575BA348D8}"/>
              </a:ext>
            </a:extLst>
          </p:cNvPr>
          <p:cNvGrpSpPr/>
          <p:nvPr/>
        </p:nvGrpSpPr>
        <p:grpSpPr>
          <a:xfrm>
            <a:off x="8099348" y="3137515"/>
            <a:ext cx="4214572" cy="3832419"/>
            <a:chOff x="576844" y="2275242"/>
            <a:chExt cx="3080756" cy="4754880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D5FADC8E-3DC8-4243-B773-01FE0D637281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77695">
                  <a:srgbClr val="FFFFFF"/>
                </a:gs>
                <a:gs pos="11000">
                  <a:srgbClr val="FFFFFF"/>
                </a:gs>
                <a:gs pos="13000">
                  <a:schemeClr val="bg1"/>
                </a:gs>
                <a:gs pos="93000">
                  <a:srgbClr val="F5F5F5"/>
                </a:gs>
                <a:gs pos="0">
                  <a:schemeClr val="bg1">
                    <a:alpha val="84000"/>
                  </a:schemeClr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圖形 15">
              <a:extLst>
                <a:ext uri="{FF2B5EF4-FFF2-40B4-BE49-F238E27FC236}">
                  <a16:creationId xmlns:a16="http://schemas.microsoft.com/office/drawing/2014/main" id="{EE103B98-5423-4441-846F-4640F152EB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C6274A5F-8CF7-46B9-AD6C-94148FBD2B70}"/>
              </a:ext>
            </a:extLst>
          </p:cNvPr>
          <p:cNvSpPr txBox="1"/>
          <p:nvPr/>
        </p:nvSpPr>
        <p:spPr>
          <a:xfrm>
            <a:off x="2891501" y="1549568"/>
            <a:ext cx="594303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6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一次買</a:t>
            </a:r>
            <a:r>
              <a:rPr lang="en-US" altLang="zh-TW" sz="26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zh-TW" altLang="en-US" sz="26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、</a:t>
            </a:r>
            <a:r>
              <a:rPr lang="en-US" altLang="zh-TW" sz="26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zh-TW" altLang="en-US" sz="26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顆</a:t>
            </a:r>
            <a:r>
              <a:rPr lang="en-US" altLang="zh-TW" sz="26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 </a:t>
            </a:r>
            <a:r>
              <a:rPr lang="zh-TW" altLang="en-US" sz="26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，有需要用到這麼多</a:t>
            </a:r>
            <a:r>
              <a:rPr lang="en-US" altLang="zh-TW" sz="26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zh-TW" altLang="en-US" sz="2600" b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A662772D-11D4-4579-BFB5-7844EFA79AAA}"/>
              </a:ext>
            </a:extLst>
          </p:cNvPr>
          <p:cNvSpPr txBox="1"/>
          <p:nvPr/>
        </p:nvSpPr>
        <p:spPr>
          <a:xfrm>
            <a:off x="1282474" y="2085377"/>
            <a:ext cx="1013401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3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反正都要一個個安裝，有必要一次買這麼多個</a:t>
            </a:r>
            <a:r>
              <a:rPr lang="en-US" altLang="zh-TW" sz="23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zh-TW" altLang="en-US" sz="23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在多買一個價格貴很多</a:t>
            </a:r>
          </a:p>
        </p:txBody>
      </p:sp>
      <p:sp>
        <p:nvSpPr>
          <p:cNvPr id="2" name="Google Shape;1039;p16">
            <a:extLst>
              <a:ext uri="{FF2B5EF4-FFF2-40B4-BE49-F238E27FC236}">
                <a16:creationId xmlns:a16="http://schemas.microsoft.com/office/drawing/2014/main" id="{AA227357-47B6-40BF-8620-96F659F3D93D}"/>
              </a:ext>
            </a:extLst>
          </p:cNvPr>
          <p:cNvSpPr/>
          <p:nvPr/>
        </p:nvSpPr>
        <p:spPr>
          <a:xfrm>
            <a:off x="2687086" y="2635828"/>
            <a:ext cx="280060" cy="277747"/>
          </a:xfrm>
          <a:prstGeom prst="roundRect">
            <a:avLst>
              <a:gd name="adj" fmla="val 6467"/>
            </a:avLst>
          </a:prstGeom>
          <a:gradFill>
            <a:gsLst>
              <a:gs pos="0">
                <a:srgbClr val="4274B9"/>
              </a:gs>
              <a:gs pos="100000">
                <a:srgbClr val="203676"/>
              </a:gs>
            </a:gsLst>
            <a:lin ang="5400000" scaled="1"/>
          </a:gradFill>
          <a:ln w="12700" cap="flat" cmpd="sng">
            <a:solidFill>
              <a:srgbClr val="F5F7FC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dist="63500" dir="1980000" sx="32000" sy="32000" algn="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149A0D4-6E5F-4865-8625-89D81F4B8E37}"/>
              </a:ext>
            </a:extLst>
          </p:cNvPr>
          <p:cNvSpPr txBox="1"/>
          <p:nvPr/>
        </p:nvSpPr>
        <p:spPr>
          <a:xfrm>
            <a:off x="3063945" y="25937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>
                <a:latin typeface="Microsoft JhengHei"/>
                <a:ea typeface="Microsoft JhengHei"/>
              </a:rPr>
              <a:t>單台販售，不</a:t>
            </a:r>
            <a:r>
              <a:rPr lang="zh-TW" altLang="en-US">
                <a:latin typeface="Microsoft JhengHei"/>
                <a:ea typeface="Microsoft JhengHei"/>
              </a:rPr>
              <a:t>夠再買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C05C43DF-1F54-4A0B-AB0F-3B1CA70A223F}"/>
              </a:ext>
            </a:extLst>
          </p:cNvPr>
          <p:cNvSpPr txBox="1"/>
          <p:nvPr/>
        </p:nvSpPr>
        <p:spPr>
          <a:xfrm>
            <a:off x="6207699" y="2585770"/>
            <a:ext cx="4369419" cy="6642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300"/>
              </a:lnSpc>
              <a:spcBef>
                <a:spcPts val="1000"/>
              </a:spcBef>
            </a:pPr>
            <a:r>
              <a:rPr lang="zh-TW">
                <a:latin typeface="Arial"/>
                <a:ea typeface="微軟正黑體"/>
                <a:cs typeface="Arial"/>
              </a:rPr>
              <a:t>有</a:t>
            </a:r>
            <a:r>
              <a:rPr lang="en-US" altLang="zh-TW" err="1">
                <a:latin typeface="Arial"/>
                <a:ea typeface="+mn-lt"/>
                <a:cs typeface="Arial"/>
              </a:rPr>
              <a:t>QuRouter</a:t>
            </a:r>
            <a:r>
              <a:rPr lang="zh-TW">
                <a:latin typeface="Arial"/>
                <a:ea typeface="微軟正黑體"/>
                <a:cs typeface="Arial"/>
              </a:rPr>
              <a:t>輕鬆擴建</a:t>
            </a:r>
            <a:r>
              <a:rPr lang="en-US" altLang="zh-TW">
                <a:latin typeface="Arial"/>
                <a:ea typeface="+mn-lt"/>
                <a:cs typeface="Arial"/>
              </a:rPr>
              <a:t>Mesh</a:t>
            </a:r>
            <a:r>
              <a:rPr lang="zh-TW">
                <a:latin typeface="Arial"/>
                <a:ea typeface="微軟正黑體"/>
                <a:cs typeface="Arial"/>
              </a:rPr>
              <a:t>範圍</a:t>
            </a:r>
            <a:endParaRPr lang="zh-TW">
              <a:ea typeface="微軟正黑體"/>
              <a:cs typeface="+mn-lt"/>
            </a:endParaRPr>
          </a:p>
          <a:p>
            <a:pPr algn="l"/>
            <a:endParaRPr lang="zh-TW" altLang="en-US">
              <a:ea typeface="微軟正黑體"/>
            </a:endParaRPr>
          </a:p>
        </p:txBody>
      </p:sp>
      <p:sp>
        <p:nvSpPr>
          <p:cNvPr id="23" name="Google Shape;1039;p16">
            <a:extLst>
              <a:ext uri="{FF2B5EF4-FFF2-40B4-BE49-F238E27FC236}">
                <a16:creationId xmlns:a16="http://schemas.microsoft.com/office/drawing/2014/main" id="{9AC3BC23-3D3C-40B4-BB48-1EC33549367B}"/>
              </a:ext>
            </a:extLst>
          </p:cNvPr>
          <p:cNvSpPr/>
          <p:nvPr/>
        </p:nvSpPr>
        <p:spPr>
          <a:xfrm>
            <a:off x="5867392" y="2623231"/>
            <a:ext cx="280060" cy="277747"/>
          </a:xfrm>
          <a:prstGeom prst="roundRect">
            <a:avLst>
              <a:gd name="adj" fmla="val 6467"/>
            </a:avLst>
          </a:prstGeom>
          <a:gradFill>
            <a:gsLst>
              <a:gs pos="0">
                <a:srgbClr val="4274B9"/>
              </a:gs>
              <a:gs pos="100000">
                <a:srgbClr val="203676"/>
              </a:gs>
            </a:gsLst>
            <a:lin ang="5400000" scaled="1"/>
          </a:gradFill>
          <a:ln w="12700" cap="flat" cmpd="sng">
            <a:solidFill>
              <a:srgbClr val="F5F7FC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dist="63500" dir="1980000" sx="32000" sy="32000" algn="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>
                <a:solidFill>
                  <a:schemeClr val="lt1"/>
                </a:solidFill>
                <a:latin typeface="Arial"/>
                <a:ea typeface="Arial"/>
                <a:cs typeface="Arial"/>
              </a:rPr>
              <a:t>2</a:t>
            </a:r>
            <a:endParaRPr lang="zh-CN" altLang="en-US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24" name="圖形 23">
            <a:extLst>
              <a:ext uri="{FF2B5EF4-FFF2-40B4-BE49-F238E27FC236}">
                <a16:creationId xmlns:a16="http://schemas.microsoft.com/office/drawing/2014/main" id="{9A223F32-ABFA-4C1B-9637-FCA5DB8735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66896" y="3559571"/>
            <a:ext cx="2535238" cy="2714580"/>
          </a:xfrm>
          <a:prstGeom prst="rect">
            <a:avLst/>
          </a:prstGeom>
        </p:spPr>
      </p:pic>
      <p:pic>
        <p:nvPicPr>
          <p:cNvPr id="28" name="圖形 27">
            <a:extLst>
              <a:ext uri="{FF2B5EF4-FFF2-40B4-BE49-F238E27FC236}">
                <a16:creationId xmlns:a16="http://schemas.microsoft.com/office/drawing/2014/main" id="{F6EB1A1A-EECC-474F-8BFA-F8539A6487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7817" y="3966349"/>
            <a:ext cx="2462283" cy="2065402"/>
          </a:xfrm>
          <a:prstGeom prst="rect">
            <a:avLst/>
          </a:prstGeom>
        </p:spPr>
      </p:pic>
      <p:pic>
        <p:nvPicPr>
          <p:cNvPr id="30" name="圖形 29">
            <a:extLst>
              <a:ext uri="{FF2B5EF4-FFF2-40B4-BE49-F238E27FC236}">
                <a16:creationId xmlns:a16="http://schemas.microsoft.com/office/drawing/2014/main" id="{9A6B9901-C01B-41DB-9EC3-01E5F64BF2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48220" y="4087934"/>
            <a:ext cx="3158095" cy="173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6723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30AFBA33-D2E4-4A41-801E-DB1EB8165351}"/>
              </a:ext>
            </a:extLst>
          </p:cNvPr>
          <p:cNvSpPr txBox="1"/>
          <p:nvPr/>
        </p:nvSpPr>
        <p:spPr>
          <a:xfrm>
            <a:off x="8040765" y="6382340"/>
            <a:ext cx="3998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700" b="1">
                <a:solidFill>
                  <a:schemeClr val="bg1">
                    <a:alpha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©2021</a:t>
            </a:r>
            <a:r>
              <a:rPr lang="zh-TW" altLang="en-US" sz="700" b="1">
                <a:solidFill>
                  <a:schemeClr val="bg1">
                    <a:alpha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</a:t>
            </a:r>
            <a:endParaRPr lang="zh-TW" altLang="en-US" sz="700">
              <a:solidFill>
                <a:schemeClr val="bg1">
                  <a:alpha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Google Shape;1464;p32">
            <a:extLst>
              <a:ext uri="{FF2B5EF4-FFF2-40B4-BE49-F238E27FC236}">
                <a16:creationId xmlns:a16="http://schemas.microsoft.com/office/drawing/2014/main" id="{B58DAE96-4D88-4BC7-A4B9-34BB2A8AB218}"/>
              </a:ext>
            </a:extLst>
          </p:cNvPr>
          <p:cNvSpPr txBox="1"/>
          <p:nvPr/>
        </p:nvSpPr>
        <p:spPr>
          <a:xfrm>
            <a:off x="6644855" y="4126492"/>
            <a:ext cx="4921719" cy="157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ts val="5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300" i="0" u="none" strike="noStrike" kern="1300" cap="none" spc="700">
                <a:solidFill>
                  <a:srgbClr val="D5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智慧居家與遠距工作新世代</a:t>
            </a:r>
            <a:endParaRPr lang="zh-TW" altLang="en-US" sz="4300" i="0" u="none" strike="noStrike" kern="1300" cap="none" spc="700">
              <a:solidFill>
                <a:srgbClr val="D5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A24A359C-D05C-4B78-BF5B-D4D4F21AC78B}"/>
              </a:ext>
            </a:extLst>
          </p:cNvPr>
          <p:cNvCxnSpPr>
            <a:cxnSpLocks/>
          </p:cNvCxnSpPr>
          <p:nvPr/>
        </p:nvCxnSpPr>
        <p:spPr>
          <a:xfrm>
            <a:off x="6997783" y="3872647"/>
            <a:ext cx="4235115" cy="0"/>
          </a:xfrm>
          <a:prstGeom prst="line">
            <a:avLst/>
          </a:prstGeom>
          <a:ln w="31750">
            <a:solidFill>
              <a:srgbClr val="CB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圖片 13" descr="一張含有 文字, 美工圖案, 餐具, 盤 的圖片&#10;&#10;自動產生的描述">
            <a:extLst>
              <a:ext uri="{FF2B5EF4-FFF2-40B4-BE49-F238E27FC236}">
                <a16:creationId xmlns:a16="http://schemas.microsoft.com/office/drawing/2014/main" id="{4E5ABAB8-6EA4-4A89-A3B9-3BDED6F954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61"/>
          <a:stretch/>
        </p:blipFill>
        <p:spPr>
          <a:xfrm>
            <a:off x="6298130" y="1367242"/>
            <a:ext cx="5379356" cy="1009222"/>
          </a:xfrm>
          <a:prstGeom prst="rect">
            <a:avLst/>
          </a:prstGeom>
        </p:spPr>
      </p:pic>
      <p:pic>
        <p:nvPicPr>
          <p:cNvPr id="15" name="圖片 14" descr="一張含有 文字, 美工圖案 的圖片&#10;&#10;自動產生的描述">
            <a:extLst>
              <a:ext uri="{FF2B5EF4-FFF2-40B4-BE49-F238E27FC236}">
                <a16:creationId xmlns:a16="http://schemas.microsoft.com/office/drawing/2014/main" id="{0E58366F-0A03-4B6F-9BA8-12978E89C7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165" y="2806203"/>
            <a:ext cx="3937096" cy="760601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17408009-4D02-4FC4-B02A-13C289FF0A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70879" y="2370335"/>
            <a:ext cx="269669" cy="269669"/>
          </a:xfrm>
          <a:prstGeom prst="rect">
            <a:avLst/>
          </a:prstGeom>
          <a:effectLst>
            <a:outerShdw blurRad="279400" dist="101600" dir="4020000" algn="t" rotWithShape="0">
              <a:prstClr val="black">
                <a:alpha val="2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9671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6633320" y="1452791"/>
            <a:ext cx="5059322" cy="4251158"/>
          </a:xfrm>
        </p:spPr>
        <p:txBody>
          <a:bodyPr>
            <a:normAutofit/>
          </a:bodyPr>
          <a:lstStyle/>
          <a:p>
            <a:pPr>
              <a:lnSpc>
                <a:spcPts val="8200"/>
              </a:lnSpc>
            </a:pPr>
            <a:r>
              <a:rPr lang="zh-TW" altLang="en-US" sz="5600">
                <a:solidFill>
                  <a:schemeClr val="bg1"/>
                </a:solidFill>
              </a:rPr>
              <a:t>智能儲存家用無線路由器最好能做到什麼</a:t>
            </a:r>
            <a:r>
              <a:rPr lang="en-US" altLang="zh-TW" sz="5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zh-TW" altLang="en-US" sz="5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27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B4EF6598-B762-42C9-9549-50B6C28117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499" y="1373652"/>
            <a:ext cx="6185261" cy="5484348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66798" y="320009"/>
            <a:ext cx="11551536" cy="1320800"/>
          </a:xfrm>
        </p:spPr>
        <p:txBody>
          <a:bodyPr>
            <a:normAutofit/>
          </a:bodyPr>
          <a:lstStyle/>
          <a:p>
            <a:r>
              <a:rPr lang="zh-TW" altLang="en-US" sz="4300"/>
              <a:t>覆蓋範圍要大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996802" y="1745057"/>
            <a:ext cx="4548989" cy="1393207"/>
          </a:xfrm>
        </p:spPr>
        <p:txBody>
          <a:bodyPr>
            <a:normAutofit/>
          </a:bodyPr>
          <a:lstStyle/>
          <a:p>
            <a:pPr marL="0" indent="0">
              <a:buClr>
                <a:srgbClr val="404040"/>
              </a:buClr>
              <a:buSzPct val="70000"/>
              <a:buNone/>
            </a:pPr>
            <a:r>
              <a:rPr lang="zh-TW" altLang="en-US" sz="2700">
                <a:solidFill>
                  <a:srgbClr val="404040"/>
                </a:solidFill>
                <a:latin typeface="+mj-ea"/>
                <a:ea typeface="+mj-ea"/>
              </a:rPr>
              <a:t>隨處都有無線訊號</a:t>
            </a:r>
            <a:endParaRPr lang="en-US" altLang="zh-TW" sz="2700">
              <a:solidFill>
                <a:srgbClr val="404040"/>
              </a:solidFill>
              <a:latin typeface="+mj-ea"/>
              <a:ea typeface="+mj-ea"/>
            </a:endParaRPr>
          </a:p>
          <a:p>
            <a:pPr marL="0" indent="0">
              <a:buClr>
                <a:srgbClr val="404040"/>
              </a:buClr>
              <a:buSzPct val="70000"/>
              <a:buNone/>
            </a:pPr>
            <a:r>
              <a:rPr lang="zh-TW" altLang="en-US" sz="2700">
                <a:solidFill>
                  <a:srgbClr val="404040"/>
                </a:solidFill>
                <a:latin typeface="+mj-ea"/>
                <a:ea typeface="+mj-ea"/>
              </a:rPr>
              <a:t>不需要一直重新連線</a:t>
            </a:r>
            <a:endParaRPr lang="en-US" altLang="zh-TW" sz="2700">
              <a:solidFill>
                <a:srgbClr val="404040"/>
              </a:solidFill>
              <a:latin typeface="+mj-ea"/>
              <a:ea typeface="+mj-ea"/>
            </a:endParaRPr>
          </a:p>
          <a:p>
            <a:pPr marL="0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endParaRPr lang="zh-TW" altLang="en-US" sz="2700">
              <a:latin typeface="+mj-ea"/>
              <a:ea typeface="+mj-ea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6411731C-BD17-48C3-8480-429222B719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5393" y="1966784"/>
            <a:ext cx="6823748" cy="4719319"/>
          </a:xfrm>
          <a:prstGeom prst="rect">
            <a:avLst/>
          </a:prstGeom>
        </p:spPr>
      </p:pic>
      <p:sp>
        <p:nvSpPr>
          <p:cNvPr id="15" name="Google Shape;1039;p16">
            <a:extLst>
              <a:ext uri="{FF2B5EF4-FFF2-40B4-BE49-F238E27FC236}">
                <a16:creationId xmlns:a16="http://schemas.microsoft.com/office/drawing/2014/main" id="{02838B3A-DD8C-4A0F-9D3B-E2499CBFC274}"/>
              </a:ext>
            </a:extLst>
          </p:cNvPr>
          <p:cNvSpPr/>
          <p:nvPr/>
        </p:nvSpPr>
        <p:spPr>
          <a:xfrm>
            <a:off x="647082" y="1857545"/>
            <a:ext cx="288596" cy="286213"/>
          </a:xfrm>
          <a:prstGeom prst="roundRect">
            <a:avLst>
              <a:gd name="adj" fmla="val 6467"/>
            </a:avLst>
          </a:prstGeom>
          <a:gradFill>
            <a:gsLst>
              <a:gs pos="0">
                <a:srgbClr val="4274B9"/>
              </a:gs>
              <a:gs pos="100000">
                <a:srgbClr val="203676"/>
              </a:gs>
            </a:gsLst>
            <a:lin ang="5400000" scaled="1"/>
          </a:gradFill>
          <a:ln w="12700" cap="flat" cmpd="sng">
            <a:solidFill>
              <a:srgbClr val="F5F7FC"/>
            </a:solidFill>
            <a:prstDash val="solid"/>
            <a:round/>
            <a:headEnd type="none" w="sm" len="sm"/>
            <a:tailEnd type="none" w="sm" len="sm"/>
          </a:ln>
          <a:effectLst>
            <a:outerShdw blurRad="177800" dist="63500" dir="3420000" sx="28000" sy="28000" algn="tr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039;p16">
            <a:extLst>
              <a:ext uri="{FF2B5EF4-FFF2-40B4-BE49-F238E27FC236}">
                <a16:creationId xmlns:a16="http://schemas.microsoft.com/office/drawing/2014/main" id="{CB43E02C-35E4-4BF0-A189-B247F830745D}"/>
              </a:ext>
            </a:extLst>
          </p:cNvPr>
          <p:cNvSpPr/>
          <p:nvPr/>
        </p:nvSpPr>
        <p:spPr>
          <a:xfrm>
            <a:off x="647082" y="2379945"/>
            <a:ext cx="288596" cy="286213"/>
          </a:xfrm>
          <a:prstGeom prst="roundRect">
            <a:avLst>
              <a:gd name="adj" fmla="val 6467"/>
            </a:avLst>
          </a:prstGeom>
          <a:gradFill>
            <a:gsLst>
              <a:gs pos="0">
                <a:srgbClr val="4274B9"/>
              </a:gs>
              <a:gs pos="100000">
                <a:srgbClr val="203676"/>
              </a:gs>
            </a:gsLst>
            <a:lin ang="5400000" scaled="1"/>
          </a:gradFill>
          <a:ln w="12700" cap="flat" cmpd="sng">
            <a:solidFill>
              <a:srgbClr val="F5F7FC"/>
            </a:solidFill>
            <a:prstDash val="solid"/>
            <a:round/>
            <a:headEnd type="none" w="sm" len="sm"/>
            <a:tailEnd type="none" w="sm" len="sm"/>
          </a:ln>
          <a:effectLst>
            <a:outerShdw blurRad="177800" dist="63500" dir="3420000" sx="28000" sy="28000" algn="tr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7EFC878-5835-448C-92A2-30CB412AFE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0881" y="4888782"/>
            <a:ext cx="1327676" cy="185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54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3AAB36D-2DF1-4663-875E-25B814DA30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7"/>
          <a:stretch/>
        </p:blipFill>
        <p:spPr>
          <a:xfrm>
            <a:off x="-3986" y="1369484"/>
            <a:ext cx="12262561" cy="549486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6598" y="315909"/>
            <a:ext cx="10357735" cy="1320800"/>
          </a:xfrm>
        </p:spPr>
        <p:txBody>
          <a:bodyPr>
            <a:normAutofit/>
          </a:bodyPr>
          <a:lstStyle/>
          <a:p>
            <a:r>
              <a:rPr lang="en-US" altLang="zh-TW" sz="4300">
                <a:latin typeface="Arial"/>
                <a:ea typeface="微軟正黑體"/>
                <a:cs typeface="Arial"/>
              </a:rPr>
              <a:t>Wi-Fi Mesh </a:t>
            </a:r>
            <a:r>
              <a:rPr lang="zh-TW" altLang="en-US" sz="4300">
                <a:ea typeface="微軟正黑體"/>
              </a:rPr>
              <a:t>是最佳的解決方式</a:t>
            </a:r>
          </a:p>
        </p:txBody>
      </p:sp>
      <p:pic>
        <p:nvPicPr>
          <p:cNvPr id="6" name="圖片 5" descr="一張含有 文字, 綠色 的圖片&#10;&#10;自動產生的描述">
            <a:extLst>
              <a:ext uri="{FF2B5EF4-FFF2-40B4-BE49-F238E27FC236}">
                <a16:creationId xmlns:a16="http://schemas.microsoft.com/office/drawing/2014/main" id="{0A0B155F-3A87-4773-A9BD-39E2A8EF1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15" y="2099732"/>
            <a:ext cx="6188752" cy="4303712"/>
          </a:xfrm>
          <a:prstGeom prst="rect">
            <a:avLst/>
          </a:prstGeom>
          <a:effectLst>
            <a:outerShdw blurRad="165100" dist="38100" dir="2700000" sx="101000" sy="101000" algn="ctr" rotWithShape="0">
              <a:srgbClr val="000000">
                <a:alpha val="28000"/>
              </a:srgbClr>
            </a:outerShdw>
          </a:effectLst>
        </p:spPr>
      </p:pic>
      <p:sp>
        <p:nvSpPr>
          <p:cNvPr id="7" name="內容版面配置區 4">
            <a:extLst>
              <a:ext uri="{FF2B5EF4-FFF2-40B4-BE49-F238E27FC236}">
                <a16:creationId xmlns:a16="http://schemas.microsoft.com/office/drawing/2014/main" id="{660E9F8E-E9A6-426F-8C11-7E2BD845B7A5}"/>
              </a:ext>
            </a:extLst>
          </p:cNvPr>
          <p:cNvSpPr txBox="1">
            <a:spLocks/>
          </p:cNvSpPr>
          <p:nvPr/>
        </p:nvSpPr>
        <p:spPr>
          <a:xfrm>
            <a:off x="6934199" y="2761694"/>
            <a:ext cx="4199466" cy="14546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200"/>
              </a:lnSpc>
              <a:buFont typeface="Wingdings 3" charset="2"/>
              <a:buNone/>
            </a:pPr>
            <a:r>
              <a:rPr lang="en-US" altLang="zh-TW" sz="3000">
                <a:solidFill>
                  <a:schemeClr val="bg1"/>
                </a:solidFill>
                <a:latin typeface="+mj-ea"/>
                <a:ea typeface="+mj-ea"/>
              </a:rPr>
              <a:t>AP</a:t>
            </a:r>
            <a:r>
              <a:rPr lang="zh-TW" altLang="en-US" sz="3000">
                <a:solidFill>
                  <a:schemeClr val="bg1"/>
                </a:solidFill>
                <a:latin typeface="+mj-ea"/>
                <a:ea typeface="+mj-ea"/>
              </a:rPr>
              <a:t>彼此間的溝通不干擾檔案傳輸</a:t>
            </a: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B264BB5C-A1CD-4806-860D-3232D571323F}"/>
              </a:ext>
            </a:extLst>
          </p:cNvPr>
          <p:cNvCxnSpPr>
            <a:cxnSpLocks/>
          </p:cNvCxnSpPr>
          <p:nvPr/>
        </p:nvCxnSpPr>
        <p:spPr>
          <a:xfrm>
            <a:off x="6849532" y="2935573"/>
            <a:ext cx="0" cy="264160"/>
          </a:xfrm>
          <a:prstGeom prst="line">
            <a:avLst/>
          </a:prstGeom>
          <a:ln w="33020">
            <a:gradFill>
              <a:gsLst>
                <a:gs pos="1000">
                  <a:srgbClr val="08DD9B"/>
                </a:gs>
                <a:gs pos="100000">
                  <a:srgbClr val="ABFFF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9822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2460BB41-E9DD-411D-84F0-6BCAB4E137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0375" y="295824"/>
            <a:ext cx="8596668" cy="1320800"/>
          </a:xfrm>
        </p:spPr>
        <p:txBody>
          <a:bodyPr>
            <a:normAutofit/>
          </a:bodyPr>
          <a:lstStyle/>
          <a:p>
            <a:r>
              <a:rPr lang="zh-TW" altLang="en-US" sz="4300"/>
              <a:t>滿足在家工作需求</a:t>
            </a:r>
          </a:p>
        </p:txBody>
      </p:sp>
      <p:sp>
        <p:nvSpPr>
          <p:cNvPr id="4" name="AutoShape 2" descr="data:image/jpeg;base64,/9j/4AAQSkZJRgABAQEAYABgAAD/2wBDAAMCAgMCAgMDAwMEAwMEBQgFBQQEBQoHBwYIDAoMDAsKCwsNDhIQDQ4RDgsLEBYQERMUFRUVDA8XGBYUGBIUFRT/2wBDAQMEBAUEBQkFBQkUDQsNFBQUFBQUFBQUFBQUFBQUFBQUFBQUFBQUFBQUFBQUFBQUFBQUFBQUFBQUFBQUFBQUFBT/wAARCAKkBA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U6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KrXl5BYWs1xczR29vCpeSaRgqIoGSSTwAB3NeIfGr9r7wf8ACXUl8OafHdeNfHk58u28L6CvnXBkI4EpUERj82xyFNecWv7PfxQ/aauIdU+Oeut4b8KM4lg+H3hyYorKDkC7mBO49MgE+xQ8UDt3NTxl+2Rf+NvEVz4N+AnhtviH4hjby7nXJcpo+n8kbnlyPM6HoQD2LdKg0X9sLxD8Kdbg8MftA+FP+EQupX8u18WaSjz6PecnBzy0ZwBxknnJCCvpLwX4F8PfDnw/baF4Y0e10TSbf/V2tnGEXPdj3Zj3Y5J7mrfiPwzpPjDR7nSdc0211fS7hdk1newrLFIPdWGKWo7om0bWrDxDpdvqWlXtvqOn3KCSC6tZVkikU9CrKSCPpV+vkjWP2UfGfwO1G58Qfs8+KG0u3kczXPgXXpGn0y5PcRMx3RscAcnP+2o4ro/hh+2lomr+Il8G/EvSLn4WePVIQ2GtNttLo5IDQXBwpBI4zjOcKWpit2PpWimqwZQQcg8inU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BS1l+IPEWl+E9IuNU1nULXStMtl3zXd5KsUUa+pZiAK+WtY/as8ZfHPVLnw5+zz4dOowRuYbvx5rsTQ6ZadMmJWGZWGc8jP+ww5oGe8/Fr44eC/gboJ1bxjrkGlxMD5Fvu33Fyw/hiiHzOeR0GBnkgV88/8JD8cf2ulMfh+Cf4K/DC466teLnW9RiP/ADyQEeUpGOQR14dxxXcfCP8AYz0Hwf4iHjPx3qt18TfiHIQ76zrY3xW7dQLeE5CAdickY+Xb0r6NAxQPRbHlnwT/AGa/AnwD0x4PC2lD+0Zhi61m+YTX10TyS8pHAJ52qAvtXqlFFBImKMV8+/Gb9r/Qfh5ryeDfCml3XxG+I0zbIvDuitu8lvW4lAIjA6kYJHcAc0fBn9sLw58RNefwh4q0+5+HPxFgYRzeHNbOwyt6wSkASA54HDHqARzQOzPoOuI+KXwd8HfGbw++i+MdBttas+TG0q7ZYGP8UcgwyH3Uj3rt6KBHx5/wrH41fsogzfDjUpfix8PIfmbwjrkuNSs4xzi2mA+YADhQPYRk816x8Ev2sPAvxumk0yxu5tB8WW5KXXhrW0+z30LjO4BTw+MH7uSO4HSva68d+OH7LfgT49Qpca1YPp/iK3ANp4i0pvIvrdh907wPnAP8LZA7YPNL0Kvfc9ior47/AOE2+Of7J/7vxpZzfGX4bwdPEWlJt1exjGeZ4if3gAHJJPqZB0r6F+E3xw8FfG7Q/wC1fBuu22rwqB51up2XFuT2libDIeD1GDjgmmI7+iiig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V5N8bP2mPAXwEslPibVd+qzD/RdD09fPvrknoFiB4BPG5iq54zQB6vu79q+cfir+2Zonh3xEfBnw80q4+KPxCfKLpWindb2rA4JuJxlVAPUDOMfMV61wzeEfjd+143meLJ7n4M/DCb7ug2T/APE51GM9pnIHlgj+Ege6Nw1fR3wp+C/g34JeHV0bwbodvpFscedKi7p7hh/FLIfmc8nqeM8YFBWiPAdB/ZP8XfGvWrbxT+0N4i/tkRv51n4G0aRotLsz1AkIOZGGcHB7cuw4r6o0TQ9P8N6Xb6bpVlb6bp1ugjhtbSJY4o1HZVUAAVo0hoELRRRQIK/Pn9pD9rjV/FHxpv8A4T2PidfhR4Osr3+z9V8ZGCWaeWTaC0UbKMQgkkZJH3SxYDg/oKelfIv7OPhfR/Gfxc/ad0nXdLtNY0u58TQrNZ3sKyxuNknVWGP8KTKj3PY/2fvgf8Pfg74QgHgS3t7uK+jWWbXvOW5n1HIyJGmH3geoC4UZ4FTfHX4E+APjZ4Xlh8cafAI7SNni1hZBBcWOBkuk38IHUhsrxyDXgHj39nzxb+yjpevePvgj4qax8M6bbzapqngfXne4sJIo0LyGBsllbap4yCf7/aqPw9+F/jr9uDRdK8cfFXxJ/ZXw5vf3+neCPDsjxJOquQGuZOp5U8cnnIKdKXkPzucX8Ff2t9X+FHxetPhzL4ok+L/w2m1GDSLPxcLeRZ7GeYkRwtKRtnAI65OVBZTgba/RI18hftc+C9C+H/hH4JaH4b0m10XSbb4g6WsVpZxhEH+syTjqT3J5Pevr1aaE+4tFFFMkTrXzn8XP2L/DXjDXj4v8Dajc/DH4gRsZI9b0H93HM5zkTwghXDZ5IwTnnd0r6NooA+Q9N/ai8ffs/wB9Bov7QHhd10suIYPiB4diM1hN2BnjUZjY47AH0THNfUHhXxhonjfRLbWPD2q2utaXcDMV5ZTLLG3tkHqO46jvV/UtMtNYsLixv7aG9s7hDHLb3EYeORSMFWU8EH0NfLfiz9jjVvh3rtz4s+AHid/AesyN5tz4cui0uj3x/ulDny8844IHbZ1oK0Z9Y008V8veBf20odF1+Dwf8bPD83ws8YH5Y7q6y2k32DjfFccqoP8AtEqOm/PFfTltcRXcEc0EizRSKHSSNgysp5BBHUUEk9FFFABRRRQAUUUUAFFFFABRRRQAUUUUAFFFFABRRRQAUUUUAFFFFABRRRQAUUUUAFFFFABRRRQAUUUUAFFFFABRRRQAUUUUAFFFFABRRRQAUUUUAFFFFABRRRQAUUUUAFFFFABRRRQAUUUUAFFFFABRRRQAUUUUAFFFFABRRRQAUUUUAFFFFABRRRQAUUUUAFFFFABRRRQAUUUUAFFFFABRRRQAUUUUAFFFFABRRRQAUUUUAFFFFABRRRQAUUUUAFFFFABRRRQAUUUUAFFFFABXOeNvHvh34b+H59c8UazaaHpNuPnuryQIueyqOrMeygEnsK6I1+c/xm+Cvib9pb9sP4jWGn+I4IrzwTa6beaNputwfatOcvDGzxPGchVZuSdrZycg9kxpXPVbn49fFX9p66k0z4I6M/hPwa7GOf4g+IIShkXOCbSEjk9cHB9/LPNeo/BH9kfwb8GrxtemNx4v8c3Hz3fijXW8+6eQjDGPdnyweemWxwWNcJ4B/bG/4QnWLPwP8b/C/wDwq3xAoENtqCLnRbxRwDFKMiNenBJUd2HSvqS0vIL+1iubaaO4t5VDxyxsGR1IyCCOCD60xu6LVFFFBIUUUUAFFFFABXyz+yX/AMl2/aV/7GiH/wBAkr6mr5e+KH7Mfi7QPHurfEv4K+LJPD3ivUJBPqmg6kxk0vVmGPvA/cYjPPPJ4KZJoGerftM/8m5fFT/sVdU/9JJa5X9hz/k0/wCG/wD2D2/9HSV4144/bDsPEXwZ+JngL4kaLcfDT4k/8IxqUK6XqORbXzm1kANtN0bcfurnnICl6zfgf+1x4Y+EX7Mvwz8L6XaXPjj4hXWnlLXwvomZZ9xlkI85lB8sYwcEFsHO3HNTfUdnY9K/br/48fg3/wBlC0v/ANqV9RV8meCf2efiF8ZPGGi+Pvjprf2b+y7qO/0fwLo0m2zsZVIKPM4J3uD6E/72Plr6zqhBRRRQIKKKKACiiigDmfHPw98N/E3w9PofinRbPXNKm+9bXkYYKcY3KeqsMnDKQR2NfMN1+z/8WP2Y7iXUfghrjeK/CCsZJfAHiKfd5a5JItZiRt68DKn13mvsPNeIfG79rXwN8FbpdHlnm8S+MpjstvC+hp9ovZHP3QwX/V54+9yR0BoHqVfgz+1/4N+K2qHw3qkd14F8eQt5dx4X8QjyLgSdxEzACT2Aw2Odor3qvzG/a58J/Fv4lfCrUvit8RdN0fwTY6W9qmjeHbe2SXUkElyi7prnG9MB87AwyeqKRz+lWjs0mk2TMSzNBGSx5JO0c0kNov0UUUyQooooAKKKKACiiigAooooAKKKKACiiigAooooAKKKKACiiigAooooAKKKKACiiigAooooAKKKKACiiigAooooAKKKKACiiigAooooAKKKKACiiigAooooAKKKKACiiigAooooAKKKKACiiigAooooAKKKKACiiigAooooAKKKKACiiigAooooAKKKKACiiigAooooAKKKKACiiigAooooAKKKKACiiigAooooAKKKKACiiigAooooAKKKKACiiigAooooAKKKKAENfKPxW+D/AMUfhr8ZvEHxk+FE+n+I5dYt4ItZ8J6ogjaeOFFUeRNkYbCZwSOSfvfdr6uFQah/x43P/XJv5GgZ8zfCv9qD4Oftj+HW8K67aWMWq3K4m8Ma+EZnfGN1u54kI5wUw4xnArAvv2cfid+zdcy6t8BvEDaz4b3mWb4e+I5jJBgkki1mYgoeehKk45Zulcd+yL+zf4C+Pf7HPheDxXoqSX8N1fi11e0Pk3tsftUhBSUDOAedrZXPauqfUvjr+yQMX63Pxu+GUPS8jBGuadEMffHPmgDPJ3dOSg4qB9bI9G+DP7Y3hP4mawfC2v21z8P/AIgwt5U/hrXx5MjSekLsAJM9hwx67cc19AZFfOnl/A39vDwT5m2z16WCPG7/AI99V0xj2/vrgn3RiP4q4ZtN+O37JWW02S4+OHwyg5+x3BxrmnRDPCtyZgBj+904VBzViPsWivK/gn+0p4D+PmnNN4W1dW1GIZutHvB5N7bHod8ROSAeNy5X3r1SgQUUUUAFFFFAHC/Fb4M+D/jZ4bk0Txjolvq1qQfKlZds9sxH34pB8yN06HnHORxWB8Cf2Z/Af7O+iLZeFNLH22RNt1rF5tkvbrv88mBhf9lQF9s816zRQAUUUUAFFFFABRRXN+OviD4b+GPh2bXfFOs2miaTD965u5AoJxkKo6sxxwqgk9hQB0YFecfGL4/+BfgPo39oeMNchsGdS1vYRnzLq5x2jiHzHnjPCjuRXgs37RHxV/aYuJNO+B3h8+GfCbMY5fiB4kh2qwyQTawkHceOCQ3uE61v+G/2ffhT+zPa3HxE+I/iBfEnircJLjxZ4tm82XzcZAt42Jw3Hyhdz9ge1A7dznF1n48/tY/8geKb4IfDWfpqF0pOt38Rzyi8eUCMHI29chnFbFw3wC/YB0BrmdlfxNdIWaWQi81vUCTycnGxSf8AcTPvWTJ8c/i3+1JNJY/BjR28E+CGYxy+PfEEOJZlzgm0hPXvzz7lDXnn7Vf7Jvg74K/sq+NPEG+78V+OrmaxN54q1yUz3kjNdwh9mSfLB5HGWwcFmqCvJnZ33gX4vfttWkP/AAmcI+FnwlmljuY9BVBLqupKrB0aVmH7sZGRwMcfK3Br7Nt7dbaCOGMbUjUIoz0AGBVXw7/yL+l/9esX/oArRqyQooooEFFFFABRRRQAUUUUAFFFFABRRRQAUUUUAFFFFABRRRQAUUUUAFFFFABRRRQAUUUUAFFFFABRRRQAUUUUAFFFFABRRRQAUUUUAFFFFABRRRQAUUUUAFFFFABRRRQAUUUUAFFFFABRRRQAUUUUAFeK/HX9qnwV8CjFpt5NNr3i662rZeGNHXzr2dm+7lR9wE925PYN0r5z/az/AGwvFOk/FvUPhdoN8fAPh+xntbXW/HX2V7uS1+0RCVdiqMR/KWAP3iVJBXGa+g/2cf2dvhx8MNFi8R+F508W6vqqefN4yvZ1u7q93feZZeQqk5yF6/xEkZpehVras4zwD+2tJZ+Lrbwv8ZPB118JNX1FVl0u41CXzLK6RsYVpsAI4yAc8A8EqeD9M3mpWenafNf3V1DbWMUZlkuJZAsaIBksWJwBjnNYnxB+G/hr4reGZ/D/AIs0a21zSZ/vQXKZ2tjh0YfMjDJwykEetfl1+0VpOgfAf4keHPAV58QtU+Jfwus7vzrvwImqSJPpwyAIpZEBQgHBVcqw5GF3bytgSUj6r+J37edxdNrNt8FvB9x8SBoUTXWsa5sdNNtYYxucK4wZGKhsYIHGRvFfS3wt+Iuk/Fr4f6H4u0OXzNN1W2WdASC0bdHjbH8SsGU+4NW/CHhHQfCPhq20bQNIs9I0aNMR2NrCscYUjnKjqT3J5Pevlr4Ps/7KX7Sup/Ci7dofh/43aTV/Cckh/d2t1/y2tAT0zxge0fdzVBo9j7GooooJCiiigAooooAKKKKACiiigAooooAKKKKACiiigAooooAKKKKACiiigAooooAKKKKACiiigAooooAKKKKACiiigAooooAKKKKACiiigAqvqH/Hjc/9cm/kasVX1D/jxuf+uTfyNAHzN/wTZ/5NJ8M/9fd//wClUldP+0R+1toH7N3ijwnpfiLRtSvrTXI7iWS908K5tEiKZYxnlh8+Tg8AHrXMf8E2f+TSfDP/AF93/wD6VSU343xpP+21+z9HIivG1lrisrDIINsMgil0L6lfW/gP8Kv2mo0+I/wr8UDwt4vB3x+JvCsvlSeYedt1ACuSe4YK57kjisqx/aW+I/7OF9Do3x70A6noDMIrf4heHYTJbv0A+0xKBsb1wFPHCt1rpviF+xPpDeIJvGHwm1y6+E/jXljNpA/0C6PXbNbfdwTj7ox3Ksa5pf2ovFXwjk/4Rb9pDwUlvpd1/oyeMNGtzd6ReKcjE0eCUJA5GMnP3AKkW52Hjr9nb4W/tOWNr478Jasuj+JG/e2XjTwlcCOcSAceZsIDkZGQ2HGMblri4/jh8Xf2XZksvjLoreOvBCtsi8eeHYf30K5wDdwDGOMZPH1c1JN+y/DYsvxG/Zl8bReFLjUB550uKb7ToOqAHBBT5vLOQw4BCngBOtbHgn9sqPS9cj8D/HPwy3w08UzL5aXV1+80jUBwCY5jkKDnoxKjoWzxQB778P8A4meF/ir4eh1vwnrdprmmSf8ALa1kyUOM7XX7yN/ssAa6qvlvxt+xpYW+tP44+CXiOT4YeL5V8z/iXHfpOoA/MFlg5UKTj7oKjrsJ5qh4b/bC1v4Y63beFf2gfCz+CtQlbyrbxTp6tNo98f724ZMZPB6nGckJVeordj6zoqjperWeuafb3+nXcN/Y3KCSG4tpBJHIp6MrA4I+lXqYgooooAKKKazBFJY4A5JoAUCqOraxZaHp1xqGpXcGn2FuhkmurqRY441HUsxOAPrXz38Tf20tC0bxE3g74baRc/FTx6x2jT9FO61tjkDdPcAFVAzzjOMYYr1rmtM/ZU8b/Ha+ttc/aE8Utf2aOJrfwH4elaDTbc9QJnU7pGHI4JI7SEcUrjt3J/Ef7Y2s/E3W7nwp+z94Yk8bapG3lXHii/VodHsf9oscGQjnjjOMjf0qfwr+xzp82qDx38ePFb/ErxHaoZympOItG05RhmEcJwpUYOdwCnqUB5rT8fftOfDv4Ai1+H3w+0IeK/FkYMNn4P8ACUAIifB/1rICsfT5uGfuR3rmLP8AZt+JX7R13Dq3x78RnS/DgcTQfD3w3MYrcYOQLmZTlz9CTzwy9KkZd8S/tg3njLWJfBH7Pfhb/hO9XtgIJdbZDDommgcAl+A4AHABAOPlLdKveB/2MYdW16Dxp8b/ABFN8UfFsY8xLW8+XSbDoSsUHCsAR/EAp67M81a8ZftLfCz9m+2tvAPgXRl8ReJI8w2ng/whAJHEn/TVkBCHI+Ync/cg1zC/A/4x/tNsLr4xeJG8BeDJTuXwL4XlAmmTJwt1cc5/hyvzA9ghoA9t8E/tDfDfxt8QLrwD4W8Q2mq61p1qbiSDT0L28caFVKrKo8sldyjCnj8DXnP/AAUe/wCTQ/GH/Xew/wDSyGuO+H/wx8L/AAj/AG9LLw94R0a30TSYvh8z+Rb5y7m9wXdiSzsQBlmJPA9K7H/go9/yaH4w/wCu9h/6WQ1XQOqPojw7/wAi/pf/AF6xf+gCtGs7w7/yL+l/9esX/oArRpkhRRRQAUUUUAFFFFABRRRQAUUUUAFFFFABRRRQAVVvr6DS7K4u7mVYba3jaWWRuiIoySfYAGrPeuV+KR/4tr4r/wCwTd/+iXqoq8ku5E5csXLseK3H7e3w3huJI0ttcnRWIEsdpGFceo3SA4PuAab/AMN+fDn/AJ8fEH/gLF/8dr89qK+/WRYW27+8/PHn2Lv0+4/Qn/hvz4c/8+PiD/wFi/8AjtH/AA358Of+fHxB/wCAsX/x2vz15p0kbxEB0ZD/ALQIo/sLCd394v7exfl9x+g//Dfnw5/58df/APAWL/47R/w358Of+fHX/wDwFi/+O1+fHlv5e/Y2zpuxxUgtLg8iCQj/AHDS/sPB9394/wC3cb2X3H6B/wDDfnw5/wCfHX//AAFi/wDjtL/w358Of+fHxB/4Cxf/AB2vz2CsW2hSWzjb3oZSrbSMNnGD1p/2HhO7+8P7exfl9x+hP/Dfnw5/58fEH/gLF/8AHaP+G/Phz/z4+IP/AAFi/wDjtfnvIjxttdSjejDFJR/YWE7v7xf29i/L7j9CP+G/Phz/AM+Ov4/69Iv/AI7Xt3w++IGj/E7wrZa/oMzz6fc7gPNTY6MpwysvYgj+oyK/Imv0c/YZ/wCSC2fr9uuf/QhXjZpltHB0VUpt3vY9nKc0r4yu6dW1rXPoSiiivlz64KKKKACiiigAooooAKKKKACiiigAooooAKKKKACiiigAooooAKKKKACiiigAooooAKQmuH+Knxm8H/BXw6+s+MtcttHtOfKjkO6adh/DFGPmc/QcdTgV84J4s+N37XWF8Jw3HwZ+GE3/ADHb1M6zqMR7woD+7UjHzAj1Dt0oGbXwi0XTfEv7Xf7TemarY22qabcw6DHPaXcSyxSqbRshlYEEfWs7xB+zn48/Zs1S78UfADUftWgyObjUfh3q8xe1l/vNauxzG2O2QePvEYSuX+G/hGx/Yc/aeGgzSXFz4D+JFrbWtlreoS75YdRgBHlzPwP3jSMc4A/eIBwrV9wXn/HpP/1zb+VQM+JfCvxE+L37dmlibw1cL8IvhgG+zXmpW9wLjVL6QAeZFEwC7FBIGcL9W5UVv2tP2evA3wC/Y/1yx8I6QttcTahp/wBq1O4Pm3l2ftKHMkp5IzztGFB6AV2P/BLz/k1u2/7DF5/NK2f+Cj//ACazrf8A2EdP/wDSlKfS4+tj6Y0//jxtv+uS/wAhXjn7WHwSl+NnwpuLfR3Np4w0WVdX8P30bbZIbyL5lUN2DgbfQEq38Ir2PT/+PG2/65L/ACFWKog8g/Zf+NsXx5+E2n67Mn2XX7VjYa1YkFWt7yPAkBU8gNwwHYNjqDXr9fHPjmM/sj/tSWXjeD/Rvhp8Sp10/XkAxFYanyYrg9lDksSfeYn+GvsXOeRyKBsWiiigQUUUUAFFFFABRRRQAUUUUAFFFFABRRRQAUUUUAFFFFABRRRQAUUUUAFFFFABRRRQAUUUUAFFFFABRRRQAUUUUAFFFFABRRRQAVX1D/jxuf8Ark38jViq+of8eNz/ANcm/kaAPmb/AIJs/wDJpPhn/r7v/wD0qko+Nf8Aye/+z1/1563/AOkwo/4Js/8AJpPhn/r7v/8A0qkrM/aM8SaV4Q/bG/Z/1XXNRttI0yO21mN7y9lEUKM8KqoLtgDLMBz6il0L6s+tKy/EWk2WtaHfWGo2kF/YzwuktvcxrJHIpByGVgQR9avQzpcRJLE6yRuAyuhyCD0IPcU2+/487j/rm38jTIPl/wD4Jr4H7LelqOFXU78Aeg8419AePvhz4a+KHh2fQvFWjWmuaVN1guo87TjG5G6ow7MpBHrXgH/BNf8A5Nb0z/sKX/8A6ONfUzUlsN7nx9J8B/iz+y7LJqHwW11/Gvg1GLzeAfEk254lzki0n42nk4Hy+4kNdt8Pv2k/hn+0hbXfgXxTpQ0PxK/7m+8GeK7cJKXHUR7wBJjqMYYYztFe2eOPGFp4D8G674mv45prDR7GfUJ47dQZDHFGXYKCQCSFOMkD3r5mt/Ef7Pn7fmixWszLbeKokzCs22y1qzIGQYn5EijrgF17kZpj33G6h+yv48+AOoXOu/s+eKGi09nM1x4A8RStNp8/ciGRjmNjgAZIJ7yAcV1vwr/bQ8OeKPEC+D/HumXXwv8AH8Z8t9H135IZ26AwTkBXB7ZxnPG7rXELq3x2/ZLTbq0M/wAb/hpB/wAv9sNuuafEO7qSfOAGeSW6csg4r0i11L4J/txeBWhK6f4mhjX57eYeTqWnMe+OJIjkdQdrY6sKgPU98ByARyKWvja48IfGz9j+1mvPCOot8XfhfZo0smg6zN5eq6dAoyfJmxh1VR0wfaMdaqaH48+NX7aulxXvg+WP4QfC26Z4/wC2vNFxq1+Eco4i2keWAysuQVwQfmbpVXDlPZPjZ+1r4G+C94mjTTz+JfGE7CO28MaGn2i8kc42qwHEecj73JHQGvLP+FVfGr9qzFx8TdWk+Fnw/l5TwdoEub+7jODi6n7Aj+HH1RTzXpXgf4O/CH9j7wrda7JJa6ZKFP23xRr04kvbhjyR5hGcsR9yMDJ7E15xd/tD/E/9pa4m0v4FaA3h7wvvMU/xC8SRGOMjJBNpCQS544JDdcEJ1peoeh3useKvgp+w74JSwhjsvD4lXdDpdgnn6lqLjgEjJdySMb3IUdMivPvJ+On7XC4uPtHwP+GM3WNDu13UojngnjyVI/3ev/LQV0XhP4DfCr9lm1n+IHxE8Srr/itzvuPFviqbzJmkxnbbxEsQcDgLufHGccV9D+FfFOmeNvDem6/ol2t9pGpW6XVrcqjKJI2GVbDAEcdiAaoDkPgz+z34F+Aujmx8IaJFZzSKBc6jN+9vLo+skp5PPO0YUZ4ArL/a31K60n9mj4j3djcS2l1Hos+yaByjrkYOCORwTXr1eNftkf8AJrfxM/7As39KXQS3M79kP4Q+Dvh38GPCOp6BoNrYarrGjWl5qGobd9zcSSRK7lpGy23cxIXO0dhXu1eefs8/8kF+HP8A2Lun/wDpOleh0we58vSf8pHYP+yeH/0tNT/8FHv+TRPGH/Xew/8ASyGq8jA/8FHoQDkj4eHPt/phqx/wUe/5NE8Yf9d7D/0shqe4+qPonw7/AMi/pf8A16xf+gCtGs7w7/yL+l/9esX/AKAK0aokKKKKACiiigAooooAKKKKACiiigAooooAKKKKAErlvil/yTPxX/2Cbv8A9EvXU1y3xS/5Jn4r/wCwTdf+iXq6fxr1RjW/hy9GfkR+FH4UfhR+Ffr62Pxt7h05HBr6e/aob/hNfhL8KPHKYeSeyNldSD/nptVsf99JNXzD+FfVPw80mX4ufsg3fh2AedqOh69F9ni6kLLIvP0/fy/98mvJx79lKnW/lkvuej/Q9bL/AN6qlD+ZP71qih8cCPBX7LPwq8Kr8s2pltWmXuQQXGfxuB/3zXqH7RPxv8VfB3wn8M/+Eaube3W/05muBPbrKH2JBtHPT77dPWvHP239aim+Kth4ftjttNA0qG0WMdFZgXP/AI6Yx+Fez/tCeLPAvhPwr8Mn8YeDZPFsr6ezWe28eFYNqQbgwU4YNleoP3fevFceaNGc4c3O5O3e+2+h7ilyutCMuXkUVftbfbXuY/xG0aw1b4gfAHx5HY2+n6t4hubV9Qjt02LI/wC5cNj1G9hk842+lcb+2d8Mf+EV+L2j+KLSPbYa/Khl2jhblGUP/wB9Ltb3O6sC2+OGofGb4/fDd5NPg0TRtL1G3t9P0u3bckCmRM/NgZJCqOABhQMV7j40kX4veI/ih8N5z5usaNe2+uaJuPzHbHF5ka/iSP8AtqfSoXtsHVpufRO67Jv9Lov9zjKVSMNW2rPa7S3+Z4b+3R/yXR/+wZbf+zV89/hX0J+3R/yXZ/8AsGW3/s1fPf4V9Flv+6U/Q+dzLTFzXmH4V+j37DP/ACQWz/6/rn/0IV+cP4V+j37DP/JBbP8A6/rn/wBCFednv+6r1R6PD/8AvT9H+h9B0UUV+fn6MFFFFABRRRQAUUUUAFFFFABRRRQAUUUUAFFFFABRRRQAUUUUAFFFFABRRXgfxo/bA8J/C3VR4W0a3ufHvxBmPl2/hjQR5swfHSZ1BEQ9eCwHO3HNAHt2qapaaLp9xf6hdQ2NjboZJrm5kEccagZLMxOAB6mvlrxJ+114i+K2tXPhL9nzw5/wld9G3k3fjDUlaLR7DsWBPMpHJHrjIDiqVj+zX8Rf2j9Rt9c+PuuHT9AVxNa/Dvw/MUtkx0+0yqcu3rgk88Mv3a+pvC/hPR/BOh22j6DplrpGl2q7YbSziEcaD2A7+p6mgrRHgfws/Yx0rSfEieNvifrE/wAUfiCxEhvtWXNnaN1C28B+UBT0JHGAVVK+kwvbFPooEeY/tEfBTTf2gPhZq3hO+It7mRfP0++x81pdpkxSDvjPBx1VmHeuH/ZN+NGp/EjwDq3hnxejW3xG8GyNpOu28h+eVlBEdx7iQKckcFlYjgivoavkH9q7w7qXwN+I2l/tB+FLSS4ito10vxjptuBm8sGwqz44y6fKM/7MfZWpeY12Jf8Agl5/ya3bf9hi8/mlbP8AwUf/AOTWdb/7COn/APpSleC/sX/tSeCPgT+y7YWGrXU+q+J7vV7v7F4b0ePz764LFAvyD7gJ6FiM4OMnivTrr4T/ABf/AGwntZ/igy/DL4bLPHdReDtPIl1G82kMhuZSPk+mARj/AFYPzUug+tz7E0//AI8bb/rkv8hVio441hjVFGFUBQPYVJVEHC/Gf4VaV8a/hnr3g7WFxa6nAY0mxlreYfNHKvurhT74x0NeU/sY/FbVfEnhXVPh54yJi+IPgOYaVqKSZ3XEC5EFwCfvBlGN3fAb+MV9IV8i/tXaFffA/wCJnhz9ofw1bSSxaeU0rxdY245u9Odgolx3ZDtGT3EfZTS8xrsfXVFZ+h61Y+JNGsNW0y5jvNPvoEuba4iOVljdQysPYgg1oUxBRRRQAUUUUAFFFFABRRRQAUUUUAFFFFABRRRQAUUUUAFFFFABRRRQAUUUUAFFFFABRRRQAUUUUAFFFFABRRRQAUUUUAFFFFABVfUP+PG5/wCuTfyNWKr6h/x43P8A1yb+RoA+Zf8Agm1/yaV4Z/6+7/8A9KpK92+Inwv8K/Ffw/Jovi7QrPXdObJEd1Hlo2IxuRh8yN/tKQa8J/4Jtf8AJpXhn/r7v/8A0qkr6ipdBvc+PZf2fPi5+zXM958EvE//AAlfhRWLv4D8Uy7ti8krbT5G3qcAlOnJc12fw3/bQ8H+Nr+bwt4stbz4Z+PI0KSaD4lXyN7EceTMwCuDkYztZuwI5r6Prgvit8EvBXxt0P8Asvxl4ftdYhUN5Mzrtntye8cq4ZD06HBxzmj0HfueK/8ABNf/AJNZ0z/sKX//AKONfU9cB8Ffg5oPwH+H9n4O8NNePplrLLMsl9KJJnaRy7FiFUd8DAHAHfJrv6EJ7nmf7TX/ACbr8Tv+xa1H/wBJpK8U8B/sq+Afjp+zT8LbvWNNbTPEcXhzT2tvEWkN9nvoWECbTvA+cD0YHHbHWva/2mv+Tdfid/2LWo/+k0lVv2Vf+Tafhd/2Ldh/6ISjqPoeJp4q+Pf7KymPxTYSfG34dQdNa0tdutWUQ7yxHPmgAHJyfUyDpVeT4Z/Bz9riRvHXwm8Vv4K+Ilt++bU9DJtruKQ5H+l2uVLAnILDG7+8w4r7Jr458ReG9K8N/wDBSbwO+kafb6W2qeFLu5vjZxCL7TLuuAXk243Mdq8nn5RUgjL8V/tEfE34H+Etb8L/ABz8MNqWn3ljcWdj498NxeZaTO8bKguIwB5bEnqAvshHzV51+yZ+0/r2k/s8eEPhp8LfBF7428f2ouzdzTqYdM0wSXk8iNNKSN3yspwCo5xuzxX3n8VreO6+GHi6OWNZY20i7DI6gg/uX6g14h/wTltIIP2QfBUsUMccs8l+8rxoA0jC+nUFj3O1VGT2AHan1HdWOd0v9lm0a4b4kftK+NLfxhqdmPNWyu5hb6Fpg4+VUO0P0HUAHurHmpL79q/xF8VLl/Cv7OPgv+3Ibb/RpPFuqQm00axA4/dqQC5A6DjpwrCsz4k/D/Sfjl+3hB4R8aC61nwro/hBNWttGa5dLX7T9p2F2RSN2Q3PrgA8DFfXei6Hp3hvTLfTtKsbfTdPt12Q2tpEsUUa+iqoAApAz4u+I/7G6Wfwl8f+Pvit4pvfiX4/ttAvZ7ea4Yx2GnuIXYC3hGB8p6EgDgEIpr6D/ZE/5Nh+GP8A2AbX/wBAFaf7TX/JuvxM/wCxdv8A/wBEPWZ+yJ/ybD8Mf+wDa/8AoAquouh6/XjP7ZP/ACa58TP+wLN/SvZq4j4zfD0/Fj4WeKPB4vf7NbWrGS0W7MfmCIsOGK5GRntkUxHnvg340eC/gv8As1fDrVfGPiGz0S2/4RuwMccz7ppyLePiOJcu5/3Qcd684k+MPxt/aczb/Crw+3w08ETcHxn4mi/0ueM/xW1vz1HQ8j/aU10/wT/YR8D/AAxmsdX8STXPxD8V2sUcUWpa7mSG2VAAiwQMSqBQABuLEY4Ir6XCgAADAHalqPQ8U+A/7K/hn4G6he6+L/UvFXjbUYjFqHiXWZ2kuJgSGZVGSEUkA45PAyxrkv8Ago9/yaL4x/672H/pZDX01XzL/wAFHv8Ak0Xxj/13sP8A0sho6CW59E+Hf+Rf0v8A69Yv/QBWjWd4d/5F/S/+vWL/ANAFaNMQUUUUAFFFFABRRRQAUUUUAFFFFABRRRQAUUUUAIe1cr8Uv+SaeLf+wTdf+iXrqjXL/EuCS6+HfimGJGklk0u6REUZLMYmAAHrV0vjXqjKr8EvRn5EUUUV+vJqx+NtO4V9O/sL/EjSvBviTxLpmualZ6Zp97ax3CTX9wkMfmRPgKCxAyRITj/Z9q+YqK5sVRjiqUqMnozpwteWFrRqxWqOv+MHipfG3xS8U63HJ5sN5qErQvnOYgxWP/x0LXtP7YPizRfE3hj4Xw6Tq9jqclnYTR3CWdykrRMUtwA4UnaflPB9D6V8z0Vn9Vjek1L+Ht91jb61O1VNfHv99zs/gtfW2l/FzwdeXlxFa2kGq20ks00gSONRICWZicAAdzXqPjj4sWvg39r698Y6Xew6hpcd7D5s1nIssctu0KJKFZSQ3Bb8QPSvnuinUw0atX2kn9lxt5MiniZ06Xs4/wAylfzR7l+2X4i0vxV8Zmv9H1G01SzbTrdRcWU6ypuG7I3KSMjPSvDaKK0w9KOHpRpJ3sZ4mtLE1pVWrNhX6O/sM/8AJBbP/r+uf/QhX5xV+j37D0MkPwEsC6MgkvLlkLDG5d+Mj1GQfyrxc9a+qr1R72QJ/WX6P9D6Cooor4A/QwooooAKKKKACiiigAooooAKKKKACiiigAooooAKKKKACiiql/qFtpdnNd3lxFaWsKGSWedwiRqOrMx4AHqaALdc5428feHfhroM+ueKNas9D0qH71zeSBFJ7Ko6sx7KMk9hXzv4w/bKvvHGuXHhH4B+G5PiN4gjbZca44MejWH+08pI8zoehAP8JbpTvAv7GEniXxBB4y+OniKT4m+Kk+aDTXyukWPQ7Y4cAP07gKe6k80vQq3c5mT4l+Mv229c1PRvhV4ytvB3ww04xwarrcKOus3LsuSkcZwYkIBAb5c4bk4KV778Ff2cfAvwD0r7L4U0lYr2RcXWrXREt7dHuZJSM4J52rhc9q8L+OmlD9lT46aB8aNEtPsvgfWhFoPjCxtI8RwqcLBdhFHG3ABwP4ABzIa+vbS8hv7WK5t5Unt5UEkcsbBldSMhgR1BBpg/Is0UUUEhRRRQAVQ1jR7LxDpN7peo20d5p95C9vcW8wykkbAqykehBIq/RQB5B8Gf2Ufhn8Bp7i78J+HY4NSmZidRvHNxcqp/gR25RfZcZ75r1+iigAooooAKzfEGg2HirQtR0XVLZLzTdQt5LW5t5BlZI3Uqyn6gmtKigD5I/ZH8QX/wb8d+Jf2efE9zJLNorPqPhW9n/wCX3TJGLbAcDLISSQP9sDhK+t6+aP20fhbrGreHNI+J3gxdnj/wDN/adpsXJu7Ucz27AcsCoJ298Mo+/Xsfwg+KGk/Gb4caF4x0WTNjqluJfLJy0Mg4kib/AGkcMp+lLyG+52lFFFMQUUUUAFFFFABRRRQAUUUUAFFFFABRRRQAUUUUAFFFFABRRRQAUUUUAFFFFABRRRQAUUUUAFFFFABRRRQAUUUUAFFFFABVfUP+PG5/65N/I1YqvqH/AB43P/XJv5GgD5m/4Js/8mk+Gf8Ar7v/AP0qkrA/a6ufiHqf7Qfwe8MfD3xnceENS1K11SZZCzNayyRRpIomi5DqdpXlWxuzg1v/APBNn/k0nwz/ANfd/wD+lUlHxr/5Pf8A2ev+vPW//SYUuhfVmb4d/bE1/wCFerW3hn9oPwpN4MvZH8q28WabG0+j3p7HcuTGTxxzjOWCCvqHQ9e03xRpVtqmj6ha6pptygeG8s5llikU91ZSQRSa94f0vxVpVxpes6da6rptwuyazvYVlikHoysCDXy34i/ZD8R/B3UrvxN+z74sk8JysTPdeENWdrjSLzGMhQ2TGxA68nnAZBRqLRn1vRXkX7Lfxruv2gfg3pPi+902PSL+aWa2ubaBy0XmROULITztOAcHkZxk4yfXaZJ5n+0x/wAm6/E7/sWdR/8ASaSsj9kfVrLVv2afhqbG8gvBb6DZ28pt5Vfy5EhVXRsHhgQQQeQa9aurWG9tZra4iSa3mUxyRSKGV1IwVIPBBHGK+X/GH7FI8K65ceK/gZ4nufhf4mc75NOjYyaRekZO2SA5CjnsGUdkzzQNdj6pr5N8ff8AKSP4Z/8AYnXf/odzSeH/ANsjW/hfq9t4a/aB8IT+B7+RvLg8UaejXGj3h553Lkxk8cZbGctsqh4i17TfE3/BQ74V6npF/bapptx4LupILuzmWWKRS1zyrKSCPpUsZ9N/E7/kmvi3/sEXf/ol68T/AOCc/wDyZ34D/wB7UP8A0vuK9s+J/wDyTXxb/wBgi7/9EvXif/BOf/kzvwH/AL2of+l9xT6i6GVp/wDykj1T/snqf+la19Tr0r5Y0/8A5SR6r/2T1P8A0rWuo+MH7Zngr4aat/wjWiJdeP8Ax3I3kw+G/Di/aJRJ/dldQRHjuOWH92mB2f7TX/Ju/wAS/wDsXb//ANEPWb+yJ/ybH8Mf+wDa/wDoArxxfgj8Y/2oCLn4w+IW8A+C5fmXwN4ZlxNOnPy3U/OeMZX5h/soa+pvCfhfTPA/hrTPD+i2v2HSdMt0tbW3Vi2yNAAoySSeB1PJoH0sblFFcx8RPHOm/DLwPrnivVxOdN0i0ku5xbpukKqM7VGRknoMkDnqKCTpicV4d8aP2u/AfwbvF0V7mfxP4ylPl2/hjQU+03jyHorheI88cN82DkKa8nsb747ftfW0N3az/wDClPhdeIskU0L+brWpQNghlYY8pWHQ/L1/jFe6/Bb9mnwB8BbDZ4X0WNdSkXFxrN2fOvrgnqWlPIBPO1cL7UFaLc8Z+Bfx9+L3jL9pyXwr8QdAs/CGkXnhp9ZstAj2yTwr56pG8sv3t5G/K8AcfKDXRf8ABR7/AJND8Yf9d7D/ANLIarzf8pHYP+yeH/0tNWP+Cj3/ACaH4w/672H/AKWQ1PQOqPojw7/yL+l/9esX/oArRrO8O/8AIv6X/wBesX/oArRqiQooooAKKKKACiiigAooooAKKKKACiiigAooooAKSlooA5ab4aeEbiaSWbwvo8ssjFnkfT4izE9SSV5NN/4Vb4N/6FPRP/BdD/8AE11OKMVftJ/zMx9jT/lX3HL/APCrfBn/AEKmif8Aguh/+Jo/4Vb4M/6FTRP/AAXQ/wDxNdRRR7Sf8zD2NP8AlX3HL/8ACrfBn/QqaJ/4Lof/AImj/hVvgz/oVNE/8F0P/wATXUUf560e0n/Mw9jT/lX3HL/8Kt8Gf9Cpon/guh/+Jo/4Vb4M/wChU0T/AMF0P/xNdR/nrR/nrR7Sf8zD2NP+Vfccv/wq3wZ/0Kmif+C6H/4mj/hVvgz/AKFTRP8AwXQ//E11H+etH+etHtJ/zMPY0/5V9xy4+Fvg3/oVNE/8F0P/AMTXQ2VlBptrFbWsMdtbxKFjhhQIiKOgAHAFWKWk5Slu7lxhGPwqwUUUVJYUUUUAFFFFABRRRQAUUUUAFFFFABRRRQAUUUUAFFeWfHX9ojwb+zz4ft9T8WXkyy3bMlhp9nEZbm8dcZVF6cbhksQBkc5IFeFr4b+Ov7Wn7zxHc3HwU+Gk3TR7Js61fxHtK+AYgRnghevKMOaB2PQfjB+2V4V8Ba0fCfhWzu/iR8QJGaOLw94eHnGNx186VQRGB3Ayw7gDmuE0/wDZp+I/7Rl7BrXx+8Qmw0MOJbf4e+HZjHax9CBcyqTvb6Fjzw69K9/+EXwJ8EfAvQl0vwdoUGmKwHn3ZG+5uSP4pZT8zfToM8AV6FS9QvbYwfB/gvQvAXh+30Tw5pFromk24xHaWcQjQepIHUnuTye9b1FFMRz3jvwXpXxG8G6x4Y1y3F1pWqWzWtxH32sOoPZgcEHsQDXzn+xv421bwVq3iH4CeM7gyeI/Bp36RdScf2jpTH9068nOwMox2DKP4TX1bXy/+2d8P9W0210H40eC4c+NPAMn2mWNePt2m8/aIHx1AUs3+6ZMckUvMa7H1BRXK/DP4haR8VvAei+LdCn87TNVtlniyRuQnhkbHRlYFSOxBrqqYgooooAKKKKACiiigAooooAKKKKAE25GDyK+OvhrJ/wyb+1BqXw5uD9l+HPxClbVPDbNxFZ6hwJbUdgG4AH/AFyHUmvsavGv2pvgevx4+E99o9pJ9k8S2LjUdDvkbY8F5HymGzwG5Untuz1AoGj2WivGP2VPjc3xy+E9lqeox/ZfFWmSNpevWbLseC9i4clf4Q3DY7biOxr2egQUUUUAFFFFABRRRQAUUUUAFFFFABRRRQAUUUUAFFFFABRRRQAUUUUAFFFFABRRRQAUUUUAFFFFABRRRQAUUUUAFFFFABVfUP8Ajxuf+uTfyNWKr6h/x43P/XJv5GgD5m/4Js/8mk+Gf+vu/wD/AEqko+Nf/J7/AOz1/wBeet/+kwo/4Js/8mk+Gf8Ar7v/AP0qkqx+1H4C+IKfEn4dfFTwBoln4pu/ByXqXOgzzmGa5jnRUJiPQsF3cdc4wG6UuhfVn0zVe+/487j/AK5t/I14d8Gf2w/Avxc1I6DcSXHgzxvC3lXHhnxCn2e5WTjKoWwJOvAGG7lRXuN9/wAedx/1zb+RpkHzB/wTX/5Nc0z/ALCl/wD+jjX1PXyx/wAE1/8Ak1vTP+wpf/8Ao419T0lsN7iClrgvjxr1/wCFvgl4+1jS7lrPU9P0G+urW4jALRSpA7KwyMZBANfKPww/aJ+OPwn+G/hnxT8RvDrfEnwBq2nQah/wkOgqDqOnxyIHxcRYAcKDy2APVyeKLhY+2Ne8PaZ4q0m40zWdOtdV024XZNZ3sKyxSD0ZWBBrwr4d/sQ/D34S/GSL4g+FBqGlTRQTQpo4n8yzQyLtZl3AuOCfl3Y54x0r0z4V/GzwX8atBGreDdetdZt1A82KNts8BP8ADJGcMh+o57ZruwaYao5n4nf8k18W/wDYIu//AES9eJ/8E5/+TO/Af+9qH/pfcV7Z8T/+Sa+Lf+wRd/8Aol68T/4Jz/8AJnfgP/e1D/0vuKXUOhl/Gv8AY51n4wfHf/hMYPHl54U0C60WLSdQttJDJe3Mays7RCTO1Ub5cnnpjaRXsXwh+AfgX4E6P/Z/g3QLfTC6hZ7xh5l1ce8krfM3POM4HYCvRAc1R1bWLLQdNn1DU7y30+wt0LzXV1KsccajqzMxAA+tMLvYvbRRtFfG/wAU/wBva41DT/EMHwU8LXHjp9FtpbnUfElxE0elWKIhZjuO0ynAOBlc9t1fRPwH8cX/AMSvgz4M8VaqkKanq+lwXdytupWMSMoLbQScDPbNAWPQK8a/bI/5Nb+Jn/YFm/pXsteNftkf8mt/Ez/sCzf0pPYFudF+zz/yQX4c/wDYu6f/AOk6V6Ee1ee/s8/8kF+HP/Yu6f8A+k6VtfED4leF/hboEmteLNcs9C02MH99eSBS5xnai/edv9lQT7Uw6ng83/KR2D/snh/9LTVj/go9/wAmh+MP+u9h/wClkNcn8EPF1x+0B+11e/FXw/4e1az8A2vhZtDt9Y1O38hL2YXIfdECcspBP0284JxXWf8ABR7/AJND8Yf9d7D/ANLIaS2G9D6F8OsP+Ef0vkD/AEWL/wBAFaO8eo/Ovhy3z5Ef+6P5U/NfVRyPmSftfw/4J8XPiFxk17H8f+AfcHmL/eH50eYv94fnX52eIs/2xcf8B/8AQRWbzXXHhvmSftvw/wCCcUuKnF29h+P/AAD9Jt6/3h+dG9f7w/OvzZ5o5qv9Wv8Ap9+H/BJ/1rf/AD4/H/gH6S+Yp/iH50bh/eFfnr4Tz/aEn/XI/wAxXVVzzyBRdva/h/wTop8TOav7H8f+AfcO8f3hRvH94V8PUVH9hf8AT38P+Ca/6xv/AJ8/j/wD7g3D+9RvX+8Pzr4fzXB6ln+0Lr/rq38zWlPh/wBo7e1/D/gmVTiZ00n7H8f+Afo5vX++Pzo3r/fH51+bXNHNb/6t/wDT78P+Cc/+tb/58fj/AMA/SXev94fnRvX+8DX5tc10nhHOLr/gH9aifDnLHm9t+H/BLhxS5S5fYfj/AMA/QLeP7wo3j+8K+HqK5/7C/wCnv4f8E6v9Y3/z5/H/AIB9w7x/eFG8f3hXw9RR/YP/AE9/D/gh/rG/+fP4/wDAPuHev94fnRvX++Pzr82uaTmuv/Vv/p9+H/BOL/Wt/wDPj8f+AfpNvX++Pzo3r/eH51+bPNHNH+rf/T78P+CH+tb/AOfH4/8AAP0l3q3cfnS7l9R+dfA3hXP9mv8A9dT/ACFbFcssh5W17X8P+CdUeJHKKfsfx/4B9wbx/eFLvH94V8PUVP8AYX/T38P+CX/rG/8Anz+P/APuHeP71J5g/vD86+FtS/5B91/1yb+Rrg+a3p8O+0V/bfh/wTCpxO6bt7D8f+AfpNvX++Pzo3r/AHx+dfmzzRzWv+rf/T78P+CY/wCtb/58fj/wD9JfMH94fmKN6/3hX5tc12ugZ/si3+h/9CNZVOHVTV/bfh/wTSnxQ6jt7D8f+AfeO8f3hRvH94V8PUVj/YX/AE9/D/gnT/rE/wDnz+P/AAD7h3D1FG5R3FfD1Z3iLP8AY8//AAH/ANCFOOQ8zS9r+H/BJlxI4pv2P4/8A+8t6/3h+dG9f74/OvzZ5o5rq/1b/wCn34f8E5P9a3/z4/H/AIB+k29f74/Ojev94fnX5s80c0f6t/8AT78P+CH+tb/58fj/AMA/SXcvqPzo3L6ivhjT8/YLb/rkv8hU9cjyHX+L+H/BOxcSNq/sfx/4B9w7x/eFJvH94V8P0Uf2F/09/D/gj/1jf/Pn8f8AgHZf8FGLG1n+Dfh28e3hkuoPFGnpFM0YMkaszbgrdQDgZx1wK+rh61+aX7RH/JP7X/sNaf8A+jxX6Xcmvn8XhvqtV027n0uBxf12gqvLbV9bjqKKK5DvCiiigAqKSJJ42R1V0YFWVhkEHqCKlooA+OPhHJJ+yb+0lf8AwpvC0Xw88cSSap4TmkP7u0u/+WtmCemeAB/1z7ua+x68a/am+CI+OnwputNsX+yeKdMkXVNBv1O17e9i5TDdQG+6fTIPVRSfsrfHD/hevwstdSv4/sfirTZG0zXrBl2PBeR8OSvYN94DtkjqppeQ3rqezUUUUxBRRRQAUUUUAFFFFABRRXI/Ej4qeE/hF4dk1vxfrlroenJwHuH+eVv7saDLO3soJoA66vHfjj+1J4E+AsaW+tX7ah4iuMC08PaWPPvrhj90bAfkBzwWwD2yeK8bPxa+M37WDNb/AAu0yT4YfDyU7X8aa3F/p13GcZNrD2yM4YZ/31PFeu/BH9lPwN8D2fUtPtZdd8W3GWu/E2tP9ovpmb7xDn7gPPC4z3J60Dtbc8T/AGI7fxH8Tfih46+OC2dl4T8I+K91qPDtrM0sk11C6qbiTIADDEmSMZLscDqftWvl/wD4Jw/8mwab/wBhXUP/AEoavqCkhy3CiiimSFFFFABRRRQAUUUUAFFFFABRRRQAUUUUAFFFFABRRRQAUUUUAFFFFABRRRQAUUUUAFFFFABRRRQAUUUUAFFFFABVfUP+PG5/65N/I1YqvqH/AB43P/XJv5GgD5l/4Jtf8mleGf8Ar7v/AP0qkr6ir5d/4Jtf8mleGf8Ar7v/AP0qkr6faRVZQWALdBnrSWw3ueZfGT9nPwD8eNPEHi7QYbq8jXbb6pb/ALm9t/QpKvOAedpyueoNeFXXhn4//svW8n/CP3knxv8Ah9GrD+y9SfbrdlHg8Ryc+aAMcfN0wEXrX2LRTA+Y/wDgnboep6B+zHo9vqunXWl3b6hfSfZ7yFopApnbBKsAexr6cplPoEeZ/tNf8m6/E7/sWtR/9JpKq/sq/wDJtHwu/wCxbsP/AEQlWv2mv+Tdfid/2LWo/wDpNJVb9lX/AJNp+F3/AGLdh/6ISl1H0OI+KP7FnhTxZrp8V+Cr28+F/jyMl49b8OHykkbv50AIVwe+NpbPJPSsb4O/G74l+GfjVZ/Bn4tWGm6lrV1p0mo6b4o0aQIl5CmeZYcDax2PyAvK42kHdX1JXyd49/5SRfDP/sTrv/0O5pgfRfxP/wCSa+Lf+wRd/wDol68T/wCCc/8AyZ34D/3tQ/8AS+4r2z4nf8k18W/9gi7/APRL14n/AME5/wDkzvwH/vah/wCl9xS6h0NP46/tP3fw98ZWnw+8E+DtQ8d/EW+tBeRafbjy7W2hZiolnl7Lkew6ZZciuJ0n9kvxf8bNQt9e/aE8WSa6iMJrfwToUjW+lWp7BypDSMPXOf8AbYVfsP8AlJJqn/ZPU/8ASta+pgaNx7bHjvxy8K6P4L/Zd+Iek6Dpdpo2mW/hu/WKzsYFiiT9w/RVAGffvUn7In/JsPwx/wCwDa/+gCtP9pr/AJN1+Jn/AGLt/wD+iHrM/ZE/5Nh+GP8A2AbX/wBAFHUOh6/XjX7ZH/JrfxM/7As39K9lqlqWm2usWFxYX1rDe2NzG0U9vcRiSOVCMFWUghgRwQaZJ8Q/Cn9pL4kfEv4Y+EPBnwR8ESSy6dpFpp9/4y8RoYdOtJY4UR/KX/lqVIPqePuEV6f4E/Yj0Z9ei8W/FrXbz4teM/vebrH/ACD7Y5B2w233doPZvl7hVr6P0/TbXSLGCysbWGys4FCRW9vGI40UdAqgYA9hVzNKw79iCCCO1hjhhjWKKMBEjVQFVQMAADoK+bv+Cj3/ACaH4w/672H/AKWQ19DjXtMbWjpA1G1OrLF9oNgJ188RZx5nl53bc8ZxjNfPH/BR7/k0Pxh/13sP/SyGh7Atz6H8OqP+Ef0vgf8AHrF2/wBgVobV/uj8qoeHf+Rf0v8A69Yv/QBWjTJshuxf7o/Kjy1/uj8qdRTDlXYb5a/3R+VHlr/dH5U6igOVdhuxf7o/Kjav90flTqKQWXYbtX+6Pyo2r/dH5U6igLIbtX+6Pyo8tf7o/KnUUBZdhvlr/dH5UeWv90flTqKYcq7DfLX+6Pyo2L/dH5U6ikHKuw3av90flRtX+6Pyp1FAWQ3av90flRtX+6Pyp1FAWQ3y1/uj8qPLX+6Pyp1FMOVdhvlr/dH5UeWv90flTqKA5V2G7F/uj8qNq/3R+VOopBZDdq/3R+VG1f7o/KnUUBZDdi/3R+VHlr/dH5U6igLLsN8tf7o/Kjy1/uj8qdRTDlXYb5a/3R+VGxf7o/KnUUgsuw3av90flRtX+6Pyp1FAWQ3av90flRsX+6Pyp1FAWQ3y1/uj8qPLX+6Pyp1FMOVdhvlr/dH5UeWv90flTqKA5V2G7F/uj8qNq/3R+VOopBZDdq/3R+VG1f7o/KnUUBZHyz/wUXUD4G6JgY/4qrTf/Qnr6mr5Z/4KLf8AJDNE/wCxq03/ANDevqal1GFFUNZ1a20HSb3Ur2TybSzge4nkwTtjRSzHA5OADXnnwW/aQ+H3x+06S48H69HeXMPM+nXA8m7hGerRNzt6fMMj3zTA9SooooAKKKKACvjj4vQv+yX+0dp/xWsUMPw98bzR6V4tgjH7u1uiT5V5gdO5J/66d3FfY9cp8TPh5pHxX8B654S12HztM1a2a3lwPmQnlXX0ZWCsD6qKBnTxypNGrowZWGVZTkEeop+K+Xv2M/iJq+nw698FfG02fGvgNxbQzOcG/wBN48idcnJAUoP91o88k19RUAFFFFAgooooASqWp6tZaHp9xqGo3cFhY2yGSa5uZBHHGo6szE4A9zXgnxc/bK8N+CteHg/wVp9z8SviFKxjj0HQv3iQsOCZ5gCqAdwMkY52jmuO0v8AZd8e/tAX9trn7QfiQvpaOJ7b4f8Ah+VobCE9QJ5FOZGHPQkjs+OKVx27k/iT9sDX/itrlz4U/Z98Mt4uv428q68W6kjRaPY9MsCcGQjkgcZxkBxWx8Of2LdO/wCEhi8afFzXLj4q+OOHWXUx/wAS+zPXbBb/AHcA9MjHcKpr6B8M+FdH8F6LbaRoWmWuj6VbLths7KERRoPZQOvv1NcF8bf2lvAfwDsVfxLqu7VZh/ouh2IE19ck9AkQPAJ43Nhc96PUfkj1OONY1VVUKqjAVRgAelSV+ffxY+PX7Qk9x4G8ZXOnR/C/wRqPiex0220R8SaneJIxbdcblO1CqMNnyH5uh61+glFxNWPl/wD4Jxf8mv6b/wBhXUP/AEoavqCvl/8A4Jxf8mv6b/2FdQ/9KGr6goWwPcKKKKYgooooAKKKKACiiigAooooAKKKKACiiigAooooAKKKKACiiigAooooAKKKKACiiigAooooAKKKKACiiigAooooAKr6h/x43P8A1yb+RqxVfUP+PG5/65N/I0AfM3/BNn/k0nwz/wBfd/8A+lUlcd+274Pn+I3x6+AfheHXdQ8OtqE+qbNR0yQpNbyLFE6SLz1BUehxnkda7H/gmz/yaT4Z/wCvu/8A/SqSq37SH/J3n7NP/X1q3/pOlT0NOpjr8ZPjH+yyy2nxZ0V/iP4EiOyPxx4eh/0u3ToDdwfTGW4/3nNfSXw1+K3hL4veHU1vwfrlrrmntgM1u/zxNjO2RDhkb2YA11kkSyIUdQysMFSMg+1fLXxj/ZA0nR7nUviL8LdauvhZ40sreW6kk0hR9hvQilyk1v8Adwdvb5e5VjVE6H1TRXj/AOyb8U9X+Nn7PvhHxlr0dvFq+ox3C3P2VNsbNFcyw7gM8bhGGI6ZJxxXsFBJxfxi8J3nj34UeMfDWntGl/rGj3dhbtMSEEkkLIu4gHAyRmvmr4HftRWvwO0Hwv8ACv4x+G9Q+HGraTZQ6bZ6xefvtMv1jRUDidRhSeM9VHdh0r7I3VheL/BWg+PNCn0bxFpFprelT8SWd9EsiH0OD0I7EcjtQM0tP1C11axt7yyuIbu0nQSRXEDh45FIyGVhwQR3FfLXj7/lJH8M/wDsTrv/ANDuaq3n7KPjz4C31xrP7P3jBrXT95ml8CeJZGuNOm7lYpCd0ZOAOSD6yAVwHgP4ieKPin+3x4HvPE/gPU/BGt6P4avLK+s7rMkLMPOPmxSAANG3mKAemeMnqZY0j7T+J/8AyTXxb/2CLv8A9EvXif8AwTn/AOTO/Af+9qH/AKX3Fe2fE7/kmvi3/sEXf/ol68T/AOCdH/JnfgP/AHtQ/wDS+4p9RdDLsP8AlJJqn/ZPU/8ASta+p6+F/i38bvDnwF/bw1PxF4kF5LBN4Fis7W00+3M09zcNdBliRRxkhG5Ygcda6d7T9oH9qji4d/gR8O5s/uUzJrt7H7njyQQP9gjPRxUjaOm/a9/aK8E+HPh74p+H0epSa54417TbjTLPQdGjN1dCWWMovmKv3BlgcMdxHQGvTP2Z/D+o+Ef2f/h9o2sWklhqllottDc2sww8ThBlWHYjuO1V/gv+zN8P/gLZkeF9FX+1JBi41q+InvrjPXdKRwD/AHVCr7V6sTViFoorzT9o3xpqnw6+BfjjxNokqwatpulTT2s0iBxHIBhW2ng4Jzg8ccg0CNP4ofGbwb8GdCbVvGOvWui2uD5azNulnI/hjjGWc/7oOO+K+dh8XPjb+1BmH4X6Efhf4Gm4PjLxJEGvriM/xW1vyBkE4PI9HU1o/s4/sqeF9X0bw78UvHV3ffEfxxrVhb6l9u8Qv5sVoZI1kCRQn5RtzgE5xj5dvSvq1VCqAOB0FBWiPhr4I/Be0+B37dZ0eDW9U8SXt74Hk1DUNW1ibzJ7m5e7VXfPYYQYBJI7k9a9O/4KPf8AJonjD/rvYf8ApZDUEn/KR2D/ALJ4f/S01P8A8FHv+TRPGH/Xew/9LIanuHVH0T4d/wCRf0v/AK9Yv/QBWjWd4d/5F/S/+vWL/wBAFaNUSFFFFABRRRQAUUUUAFFFFABRRRQAUUUUAFFFFABRRRQAUUUUAFFFFABRRRQAUUUUAFFFFABRRRQAUUUUAFFFFABRRRQAUUUUAFFFFABRRRQAUUUUAFFFFAHyz/wUY/5Ibon/AGNWm/8AoT19TV8s/wDBRj/khuif9jVpv/oT19TUuoHI/F3/AJJT4z/7At7/AOiHr42/Z3/ZE8KfF/8AZf8Ahx4osLq88FfEC3tp2tvFOhuYrjcLmUL5qggSgAAckNgYDAcV9k/F3/klPjP/ALAt7/6IevK/2B/+TRvh3/17XH/pVNTH0OCs/wBor4mfs0XkGj/HfRG17wyXEVt8QvDsBeLHAH2qEAbG55IAPHCv1r6g8G+NtB8feH7fW/Dur2ut6VcDMd1ZyiRD6g46EdweR3rU1CwttUsprS8t47u1mQxywToHSRSMFWU8EH0NfJXwZ8C6L8Jv26vHPhnwlaHRfDt54Sh1STSreRvswuWuEUuqE4XgnAHA3EDA4pbBufYFFFFMQUUUUAfKn7Y3gnV/BereH/j14LgaXxN4N+XVrOPIGo6USfNRvXYGY57BmPVVr6J8BeNtJ+I3g3R/E2h3AutJ1W2S6t5OM7WH3WHZgcqR2II7Vs3drDfW0tvcRJPBMpSSORQyupGCCD1BFfF/7NvjjTv2e/2k/GX7PE+pifQZrj+0/DRkZs2jTRrO1kS3X5GDKQcEg/xPgBW6PtmiuX8dfETw18MPD02ueK9bs9D0uEfNcXcgXccZ2qOrseyqCT2FfMtx8d/iv+1BLLp3wV0VvB3g1mKS/EDxFCVaVckE2kBBz0OG59/LNAj2r42/tKeA/gHYpJ4l1Xdqsw3Wui2C+dfXJOcBIgeASMbmwue+a8SPh/45ftcKTr81x8FPhjN/zC7Rs63qMR7SOQPKUjsQOvKuOa9P+CX7Ivg/4O6g3iG5e68Z+OrhvMuvFGvN510znqYwSREOT0y2OCxr3UDFAaLY8++EHwJ8E/ArQf7L8G6HBpquB592f3lzckd5ZT8zc546DPAFehUUlAj5M8YfGL4rfHH4keLPhz8IrWy8KaZ4duv7P1vxpqriSWKQg5W2gH8XDYJB6dU4Nd/8E/2Q/BPwd1BtfmFz4w8cTt5lz4o19/tF00h+80e7Ij78j5sHBY1xv7If/JbP2lP+xtX/ANBkr6noKeh8o/8ABQn/AJE74X/9j7pn8pa+ra+Uv+ChP/InfC//ALH3TP5S19W0uouiPmD/AIJxf8mv6b/2FdQ/9KGr6gr5f/4Jxf8AJr+m/wDYV1D/ANKGr6goWwPcKKKKYgooooAKKKKACiiigAooooAKKKKACiiigAooooAKKKKACiiigAooooAKKKKACiiigAooooAKKKKACiiigAooooAKr6h/x43P/XJv5GrFV9Q/48bn/rk38jQB8zf8E2f+TSfDP/X3f/8ApVJVf9pL/k779mn/AK+tW/8ASdKsf8E2f+TSfDP/AF93/wD6VSVX/aS/5O+/Zp/6+tW/9J0qehfVn1TXO/ET/kn/AIm/7Bl1/wCimroq534if8k/8Tf9gy6/9FNVEHiP/BO3/kzn4ff9xD/04XNfR/rXzh/wTt/5M5+H3/cQ/wDThc19H+tJDe7KGtazY+HdHvtW1O6jstOsYHubm5mOEijRSzMx9AATWZ4N8eeHviJocOs+GNZs9c0qX7tzYzCRQf7px90juDgiuW/aY/5N1+J//Ys6j/6TSV8ufCP9j+6Hwb8AfED4R+L774eeO73QbK5vEMjTabqUhhUnz4jnGSeoDAdkzzTBI+76ZtGQ2AW6ZxzXyh4f/bG1v4Yatb+Gv2gfCU3gfUJG8q38UaejXGj3p9d65MZ5HGWxn5tlfUOia5p3iTS7fU9JvrfU9OuEEkN3ZyrLFIp7qykgj6UAZPxP/wCSa+Lf+wRd/wDol68T/wCCc/8AyZ34D/3tQ/8AS+4r2z4n/wDJNfFv/YIu/wD0S9eJ/wDBOf8A5M78B/72of8ApfcUuodD3K48C+HbvxZD4mm0PTpfEUMH2aLVZLZGuUjyTsWQjcBknoe5roaK+f8A4vftkeDPhtq//CM6JHd/EDx5I3lw+G/Di/aJQ/pK6grHjuOWH93FMD3ySRIY2d2VEUZZmOAB6k0kMyXESyRuskbDKspyCPUGvhP4t/Cv42fGr4W+MPFfxV8RL4G8Pado93f2Xgbw7JkyNHCzp9rlyQ3KjK5b2CGvpH9kUk/sxfDEn/oA2v8A6AKAPYK8a/bI/wCTW/iZ/wBgWb+ley141+2R/wAmt/Ez/sCzf0pPYFudF+zz/wAkF+HP/Yu6f/6TpXodeZ/Ae/ttL/Z5+H93d3EdpbQ+GrB5bidwiRqLZMszHgAepryXxl+2xF4j1yfwr8EfDF18U/FCny5L62Bj0mzJOA0twcBh9CFPZ6Ybslm/5SOwf9k8P/paasf8FHv+TQ/GH/Xew/8ASyGrfwH/AGf/ABvo/wASbz4qfFTxXb6543vdNOlx6dpcAjstPtzIJPLVsAuQR1wMZPLdaqf8FHv+TQ/GH/Xew/8ASyGp6D6o+iPDv/Iv6X/16xf+gCtGs7w7/wAi/pf/AF6xf+gCtGqJCiiigAooooAKKKKACiiigAooooAKKKKACiiigAooooAKKKKACiiigAooooAKKKKACiiigAooooAKKKKACiiigAooooAKKKKACiiigAooooAKKKKACiiigD5Z/wCCjH/JDdE/7GrTf/Qnr6mr5V/4KOzJbfAbSp5XEcMPifTZJJG6KoZ8knsK+nNJ1ax17TbfUNNvINRsLhBJBdWsqyRSqejKykgj3FLqMwPi7/ySnxp/2BL3/wBEPXlf7A//ACaL8O/+va4/9Kpq9U+Lv/JKfGn/AGBL3/0Q9eV/sD/8mi/Dv/r2uP8A0qmo6j6H0DXzB4d/5SLeLP8AsQrf/wBKkr6fr5g8O/8AKRbxZ/2IVv8A+lSUMR9P18qftr+PviN4X8UfCHQfhtr8Oh6v4i1ee1ZrqNWgmZVj2LLlWOzLtnA7+1fVdfKf7Xv/ACXz9mf/ALGeb+UNDHHcl8E/tnSeF/EFv4P+OfhyX4Z+KXOyHVHy+j32P4o58kID7kqO7A8V9PWt1DfW8VxbypPBIodJY2DK6nkEEcEVi+NfAXh74kaBcaH4n0a01rSpx89veRh1zgjcp6qw7MMEdjXy7efs/fFP9mOabVvgfr7eJvCKs00/w/8AEc5YIuSWFrMSNp5OASp45LnimGjPsTrX5r/E74G3nx0/by+LmnaLqo0PxTpOj6bq+i6k7MqQXcUdgFL7QTgqzDIBwcHBxivuP4B/GCz+PHwo0TxvY2E2lwakJN1ncOHaJ45Wicbh94bkODgZGOB0r58+Ff8Ayk4+Mn/Yr2f/AKK0+kwjpc6PwL+xb/bniGHxn8cfET/E/wAXL80VlKCuk2P+xFDgBx9VUHumea+nreGKzt0iiRYYY1CqigKqqBwAOwFTNwCa+IfDNr8Sv28I77UtS8Sf8K9+EEV9PYro+hSE6jqXlsVYTSkYVTnp07bD96jYW56h8UP2ztD0HxBJ4M+HWk3PxT+IDZQaZop3W1q2cE3FwMqoB6gZxjDFeteQ6K/xt8P/ALWnwYufiZ4wQnxSdW3eFNFkdNPsYobNmVGAO2Vt0gOTuwUGHbt9a/C34N+Dvgv4fXRvB2hW+j2nBleNd007D+KSQ5Zz9Tx2wK8a+PQ/4zO/Zo/7mD/0iWpKVj6epKWirIPlf9kNgvxq/aUJOAPFqkk/7slafxO/bP0jS/EUngr4Y6PcfFPx+xKCx0g5s7Rs4LXFwPlUA9ccDGGZetebTfsW/ETxb8XviYdU8bt4W+GPifWW1K4stDl/03U1IOI3baPLQBiCCWBP8J4I+qPhd8IPB/wa8PJo3g7QrbRbIYLmJcyzN/ekkOWc+7E+1LUp2PBvBP7Kfi34jeLtK8d/HrxSfEGr2Fwl7pvhPSWMWlabIpDLkf8ALRgcZ9cYLOK+rhS0lMR8wf8ABOL/AJNf03/sK6h/6UNX1BXy/wD8E4v+TX9N/wCwrqH/AKUNX1BSWwPcKKKKYgooooAKKKKACiiigAooooAKKKKACiiigAooooAKKKKACiiigAooooAKKKKACiiigAooooAKKKKACiiigAooooAKr3kbTWc6KPmaNlA9yKsUUAfFf/BPv4r+G/B/w3s/hH4kvW8NfEPSry6EuiawhtpZPMmd18otgOcN90HPGcY5rqv2keP2vf2af+vrVv8A0nSvXfjN+zx4D+PWkiz8XaLFd3Ma4ttSg/dXlsexjlHIGedpypPUGvkD4hfBj4yfAT4keAPGdze6l8ZfAXgie4mto4gDq9rBLHsdJActKFAUhgT908IOkF6N3P0LrnviJ/yT/wATf9gy6/8ARTVy3wZ/aE8DfHrRzfeEdajup41zc6bP+6vLU+kkR5HPG4ZU44JrqfiJ/wAk/wDE3/YMuv8A0U1WQeI/8E7f+TOfh9/3EP8A04XNfR/rXzh/wTt/5M5+H3/cQ/8AThc19H+tJDe7PNP2mv8Ak3X4nf8AYtaj/wCk0lVv2Vf+Tafhd/2Ldh/6ISrX7TP/ACbr8T/+xZ1H/wBJpKq/sq/8m0/C7/sW7D/0QlHUOh6D4g8O6X4s0i40vWtOtdW0y4XZNZ3kKyxSD0KsCDXx14L8BWP7O/7dXh/wV4GutQ0vwb4l8PXOqXmgvdPLaLOplAaNWzt/1S85J5IzjivthulfJ/j3/lJH8M/+xOu//Q7mhgj6K+J//JNfFv8A2CLv/wBEvXif/BOf/kzvwH/vah/6X3Fe2fE//kmvi3/sEXf/AKJevE/+Cc//ACZ34D/3tQ/9L7ijqHQ5X43nxf8AG79p5PgxZ+Mr3wZ4Nh8Nrreoto6Bbu9zN5bRebnKggr044OQ2ePd/g/8AvA3wJ0Uaf4O0G305nUCe9YeZdXJ9ZJT8zc846DsBXjun/8AKSPVP+yep/6VrX1OvSmB53+0Z/yQH4k/9i5qH/pNJWL+yJ/ybD8Mf+wDa/8AoAra/aM/5ID8Sf8AsXNQ/wDSaSsX9kT/AJNh+GP/AGAbX/0AUuodD1+vNP2j/Beq/Eb4F+N/DOhwpcavqemTW9rDJIIxJIRkLuPAzjGSQOeSK9LopiPin4d/sXeOPiF4b8O2nxz8Z3F1oOkWsFtaeCNCm8mzVIlVUFxImPMbCjOOc9Hr628G+CNA+H+g2+i+HNHtNE0qAYS1soRGg9zjqT3J5Pet/dXlPxs/aV8BfAPT1k8TauDqcw/0XRbEedfXJPACRA8An+JsL70th6s9VOK+LP27PjL4b+I3gHVPgx4LluPGPxB1W5tgNN0KE3ItvKuI5H851+VMBCCMkr/EFHNX18PfHT9rn5/ENxcfBP4ZT9NJs2/4nWoRHHErkAxAjPBC9cFHHNfQnwh+Bvgn4GaCuleDtCg0yNgBPdY33NyR/FLKfmY9eOgzwAKNw2O00W3ks9HsYJRiWKCONxnPIUA1eoopiCiiigAooooAKKKKACiiigAooooAKKKKACiiigAooooAKKKKACiiigAooooAKKKKACiiigAooooAKKKKACiiigAooooAKKKKACiiigAooooAKKKKACiiigDI8ReGdK8XaLdaRrem2uq6VdLsns7yJZYpRnOCrDB5wfqK+WNY/Zd8e/s/6lceIP2e/EG3TXczXXw/16Yy2M/r5Dscox9yD/t44r6+ooGfJsP7ZHhrx94F8ZeEfFtldfDf4iRaPeRy+HteHlea5gfHkSsAJAeMDhjngEc12H7A/wDyaN8O/wDr2uP/AEqmrvvi/wDAfwR8dtCbS/GWhwakFUiC7UbLm2J7xyj5l57dDjkGvnDTfC/xj/Yns1tfDds/xd+EVqzOulogj1jS42ZmbZtH71csTwDnn5UHNBWlrI+0lr5g8N/8pFvFn/YhW/8A6VJXqPwV/aK8C/H7R2u/CesJNdwjN3pN0PKvbQ9CJIic4zxuGVPYmvLvDf8AykW8Wf8AYhW//pUlBJ9QV8p/tef8l8/Zm/7Geb+UNfVleV/Hv9n/AED4/eH7Cz1e6vtJ1XSpzd6VrWlzGK5sZ8D50PQjgZB9BgggGkwR6nUF9/x5XH/XNv5Gvj+P4xfGD9lGVLP4taZL8RPh/GQkfjnRIs3VqmcA3cX5ZY4/3nPFfS/gz4keGPip4RbXfCWt2mu6XLG2JrWTJRsfddT8yN6qwBHpTA8Y/wCCc3/Jofgz/rtqH/pbPXHfCv8A5Sb/ABk/7Fiz/wDRWn12P/BOb/k0PwZ/121D/wBLZ6474V/8pN/jJ/2LFn/6K0+p7F9WfZDfdP0r5f8A+Cc//Jurf9h7Uv8A0dX1A33T9K+Sv2D/ABRpHg39ly81jXdTtdI0u11zUnmvL2ZYo0Hnd2Jx/jT6kdD61K18vfHiZG/bS/ZriDqZFGvsyA8gGzGCR6HB/I1h6t+054+/aG1K58P/ALPmg7dIRzDd/ELXoWisoex+zxsMyN06gnnlMfNXoPwP/ZI0H4U+IH8Za7qt948+I04bz/E2syF5E3LtZYUJIjXBI6k4JGQOKNx7bnvtFFFMkKK5P4hfE7wr8KfDsmueLddtNC0yPjzrp8F2/uoo+Z2/2VBPtXzM3xu+MP7Ucxsvg/okngLwRIdknjzxFBiadM8m0gOc98H5vdkNAz3H40ftJeAfgLp4l8Va3HHqEi5ttHtB519cnsEiBzgnjc2F968N+zfHn9rRibp7j4HfDObpBHk65qEXHU8GEEZ/u9ekgr1H4K/sh+CfhBfHXp1uPGHjiY+Zc+KPEDfaLppO7R7siP8AD5scFjXugGKA0Wxxnwl+FXh/4LeA9N8I+GbeSDSbENtaeQySyOzFnd27sWJPYDoAAAK7SiigQUUUUAFFFFABRRRQAUUUUAFFFFABRRRQAUUUUAFFFFABRRRQAUUUUAFFFFABRRRQAUUUUAFFFFABRRRQAUUUUAFFFFABRRRQAUUUUAeA/Gb9j3wj8UNYHifRprrwD4+hJkg8T+H28iYyc8yqpAkznk8MRxuxxXkfib4+fFX9n3w7q3h342eH28SaBc2k1pZeP/D0O6Ms6FUF1EANhJI5wvsH619sg1WvbK31C1mtbqCO5tpkMckEyB0dSMFWB4II7Ggq/c+cf+CdN1Fcfsf+Bo45kkeFr9JFRgTGxvrhgGHY7WU4PYg96+l6+WPGn7Gc3hDXp/GHwI8RSfDXxK53z6SMvo9/jnbJDyE/AFR2UHmk8D/tnT+FfEUHgz47eHH+Gvidzsg1U5fSL/GBujm5Cde5KjuwPFAPXVH0j4o8N2HjHw3qugarCbjTNTtZbK6hDFS8UiFHXI5GQTyK+U4vhD8bP2WlWT4Xa23xP8BW+P8AijfEMgW9toxj5bafgcDOF4A/uMa+u7W6hvbeK4t5UnglUPHLGwZXUjIII4II71ZoEeC/Bj9sXwL8XNROg3L3Hg3xvGwin8M+IU+zXIkwMrGWwJOeww2BkqK4fx7/AMpIvhn/ANidd/8AodzXsnxk/Z08AfHfTTbeLvD8F7cqu2DU4R5V5b+hSZfmwDztOVPcGvFPhT+x74y+HP7Rmh+M9U+IE3jHwxoulXGn6eur7m1GGN922FmwQ6rvY7sj0CgYqdR6H0l8T/8Akmvi3/sEXf8A6JevE/8AgnR/yZ34D/3tQ/8AS+4r2z4n/wDJNfFv/YIu/wD0S9eJ/wDBOj/kzvwH/vah/wCl9xT6i6GXYH/jZJqn/ZPU/wDSta9u+KXxo8F/BfQTq3jHX7XRbbnykmbdNOR/DFGMs5/3Qcd8V84/Gr4U/G28/awk8V/DCLTNLs9R8Lx6PN4i1VkeOz/fl3KR5LNINqYyjL834ju/hf8AsVeFPCeuDxZ42vrv4o+O3O99Z8RnzY4mySPJgJKoBnjO4jHy7elSN2PO9a+I/wAX/wBsbSL7Q/h74aHw++Gmpwva3XivxNDm6vbdxtcW8Hoylhnkf7aGvqL4V+AoPhf8OPDfhK2uZL2HRbCKyW5lUK0uxQNxA6ZPOO1daBjgDAqpqGo2uk2M95e3MNpaQIZJbidwkcagZLMx4AA7mrEXK5fx98RvDXwv8Oz674r1q00LS4etxdybdx/uoOrseyqCT6V87+LP2ydS+Iev3Pg/4AeHG8e63GfLufEVwDHo+n5ONzSHHmd8YIB/h39Kv+Af2LYdU8QQeM/jV4gm+KnjJfnjt70Y0qxPB2w2/CsAR3AU9dgPNL0C3c5uT45fFz9qad7D4N6M/gbwQ7eXL498QQ4lmXPJtIT1OM4PPuUNepfBX9kfwV8Hbw6663Hi7xvM3mXXijXn+0XbyEfMybsiPv0+bHBY17bBDHbQpFEixRRgKiIAFUDgAAdBU1MAooooEFFFFABRRRQAUUUUAFFFFABRRRQAUUUUAFFFFABRRRQAUUUUAFFFFABRRRQAUUUUAFFFFABRRRQAUUUUAFFFFABRRRQAUUUUAFFFFABRRRQAUUUUAFFFFABRRRQAUUUUAFJS0UAeCfGr9kHwh8VtWXxNpU1z4G8fQN5lv4o0BvJn8znmVVIEnXknDY43Y4r5v0fxN8Q/2Wv2jrjxx8c7afXtAvtFTw+njLQrTfbhRMrxyXCKAUbAII2gnjAbqf0KBqrfWFvqdnNa3cEV1bTIY5beZA6SKRgqynggjsaVir9zL8H+NtB+IXh+21rw5q9rrWk3AzFd2UokQ+oOOjDup5HcVvEV8q+Mf2OL7wJr1x4w+AXiFvh74gkbzLnQJcvo2o4Odrxc+X3xgEDPyhetWPh7+2hHpfiSDwT8a9Al+F3jNvljuLo50u/PA3Qz5IUEnuSo6b88UxW7H09JCk8bI6q6MCrKRkEHqCK+YPiN+xZb2euXPjH4Ma7L8LvGbgmSCy/5Bd/1+SaDBVQSewKjrsJ5r6fikSeNXRldGGVZTkEHoQaloDY8Y/ZB+FWufBX9n/w54Q8R/Zv7YsZLp5vskvmR/vLmWRcNgZ+Vx2rx34W/8pOPjL/2LFn/AOitPr7IWvjf4Wf8pOPjL/2LFn/6K0+ga6n2Qec18X/Cb/gnTYaTcBviV4muPGek2d9Ndab4bgeSLTYS7sxkkQnLucjPQcYO4V9oCloFcoaXpNloen29hp1pBp9jboI4ba1iWOONR0VVUAAewq/TWYKpJOAOSa+Z/iX+2ppFn4ibwX8LNIuPip47bK/ZdJObK1PQtNcD5cAnnacDGCy0AfROta5p/h3S7jU9VvrbTNOtk8ye7vJViiiUd2ZiAB9a+WfEH7X/AIj+L2tXPhf9nvww/im5jbybrxhqsbQ6RY9MsCcGQgZIHGcZCuKNF/ZL8XfGjVLbxF+0J4obX1jcTW3gnRZGg0q0PYOVIMjDOM9eMF2FfUfh/wAN6Z4T0m30rRdOtdJ0y2XZDZ2UKxRRr6KqgAUD0R87fDv9inTT4hi8ZfFzXLj4reN/vCTVP+QfaHrtht/u7Qem4Y7hVNfTEUawxhEUIqjAVRgAegqWkNAhaKKKBBRRRQAUUUUAFFFFABRRRQAUUUUAFFFFABRRRQAUUUUAFFFFABRRRQAUUUUAFFFFABRRRQAUUUUAFFFFABRRRQAUUUUAFFFFABRRRQAUUUUAFFFFABXOeN/AHhz4l+H59D8UaNaa5pU4y9teRh1B7Mp6qw7MpBHY10dFAHx/dfs7/FD9mmeTVPgbr7+IvCwYyT/D7xJOZIwuckWsxI2HrwSPcv0r0L4L/tieEPipq/8AwjGrw3XgPx7CfLn8M6+vkzGTjiJmAEnXgcMRztxXv1eY/Gf9nfwJ8etJFp4s0WO5uohi11S2PlXtqeoMco5687TlT3BpehV+56dRXx2zfHf9kv73n/HH4Zwfxfd13T4hj6+cAP8Aezj/AJZivd/gz+0N4G+PWkfbfCWtR3NxGubnTLj91eWx7iSI8jB43DKnsTTFY6b4n/8AJNfFv/YIu/8A0S9eJ/8ABOf/AJM78B/72of+l9xXtnxP/wCSa+Lf+wRd/wDol68T/wCCc/8AyZ34D/3tQ/8AS+4pdQ6H0nRXlXxq/aR8B/APTlm8Uaso1GYZtdHsx517ck9AkQOQCeNzYXPevEP7L+Of7W2W1OW4+CPwyn4+w253a5qMR/vtx5KsO3HXlXHNMLHf/GL9sjwv8PdcHhLwtZXXxF+IMxMcPh3Qf3pjfn/XyAER4xyOWHcAc1w+n/sz/Eb9oq8g1n4/+IjaaEria3+HvhyYxWicgj7TKpzIw56EkZ4cdK92+DnwD8DfAfRTp3g7Q4dPaQAXN/J+8u7ojvLKfmbnnHCjPAFej0vUd7bGF4R8GaF4D0C30Xw7pFpomlW4xFZ2UQjjX1OB1J7k8nvW7RRTJCiiigAooooAKKKKACiiigAooooAKKKKACiiigAooooAKKKKACiiigAooooAKKKKACiiigAooooAKKKKACiiigAooooAKKKKACiiigAooooAKKKKACiiigAooooAKKKKACiiigAooooAKKKKACiiigArlviF8M/C/wAVPDsuh+LNCtNd0yXkw3SZKN/eRh8yN/tKQfeupooA+PJvgv8AF/8AZXka++EOry/EDwJES8vgPxBLm4t04JFpP7c4Xj/dkNeqfA39rHwT8bLiTSIZpvDXjK3JS78L60vkXkTj7wUHHmAYP3eQOoFe315B8bv2XfAfx4gSfXtOay8QW+DZ+ItLbyL+2YcqRIB8wB6KwIHbB5oHe+5696V8cfCv/lJx8Zf+xXs//RWn09viB8bf2S8ReO7Kf4v/AA2h4HifS48arYxDPNxET84AHLE+5k7V474H/as+GugftrfFP4mXGvl/C2peGrWKxkjt3865mEdkDCkZAO8GNxzgDacnHNQUlufpPXhvxs/a48EfBe8XQ2kuPFHjKchLbwxoSfaLx3P3Q4HEYPHXnHRTXly658eP2sMjRY5vgh8NZv8AmJXSb9cv4z3jXI8kEY5BXGchnHFe0fBP9mTwF8BrVm8NaT5mszA/ate1FvPv7knklpSPlB7qoUe2easm1tzxiP4Q/Gb9qgi5+K2sSfDXwFN8yeCfD8v+mXCdhdT+/GV5/wBxDzX0h8NPhL4Q+D/h9dF8H6DaaHYDBcW6ZkmYfxSSHLSN7sSa7KigAooooEFFFFABRRRQAUUUUAFFFFABRRRQAUUUUAFFFFABRRRQAUUUUAFFFFABRRRQAUUUUAFFFFABRRRQAUUUUAFFFFABRRRQAUUUUAFFFFABRRRQAUUUUAFFFFABRRRQAUUUUAFFFFABXgHxl/Y58IfFDWB4o0S4uvAPj6FvMg8S+H28mUyesyAgSe54Y9N2OK9/ooA+JPGHx6+LHwF8I634a+NPhs+I9DurCezs/HvhuLdEWeMqn2qLA2Elhk4X2Dda84/ZK8UfHLxr+z/4X+H/AMNdCh8HaPZC5F7491pSyt5tzNLi0iI+dgHA3YYZB5Tg1+jdxbxXcEkM8STQyDa8cihlYHqCD1FEMMdrCkUMaxRIAqRooCqB0AA6ClYq/keHfBX9kHwb8I9UfxHfPc+N/Hdw3m3PijxA3n3JkPUxBiRF35GWxwWNe8UUUyQooooAKKKKACiiigAooooAKKKKACiiigAooooAKKKKACiiigAooooAKKKKACiiigAooooAKKKKACiiigAooooAKKKKACiiigAooooAKKKKACiiigAooooAKKKKACiiigAooooAKKKKACiiigAooooAKKKKACiiigAooooAKKKKAEYBgQRkV5HpP7Kvwr0P4oXXj2z8HafD4juFBMmwmCOQHJmjhPyJIeMsoB4z1ZifXaKAEpaKKACiiigAooooAKKKKACiiigAooooAKKKKACiiigAooooAKKKKACiiigAooooAKKKKACiiigAooooAKKKKACiiigAooooAKKKKACiiigAooooAKKKKACiiigAooooAKKKKACiiigAooooAKKTI9aNw9aAFopNw9aNw9aAFopNw9aNw9aAFopNw9aNw9aAFopNw9aWgAooooAKKKKACiiigAooooAKKKKACiiigAooooAKKKKACiiigAooooAKKKKACiiigAooooAKKKKACiiigAooooAKKKKACiiigAooooAKKKKACiiigAooooAKKKKACiiigAooooAKKKKACiiigAooooAKKKKACiikyKAFopM0ZoAWikyPWjIoAWikyPWjI9aAFopMj1oyPWgBaKKKACiiigAooooAKKKKACiiigAooooAKKKKACiiigAooooAKKKKACiiigAooooAKKKKACiiigAooooAKKKKACiiigAooooAKKKKACiiigAooooAKKKKACiiigAooooAKSlpKAPHPEV9ctrd6DcS4WZlA3ngAnArO+3XH/PeX/vs1a8Qf8hzUP8Aru//AKEaz69yEVyo+NqSfO9epN9uuP8AnvL/AN9mj7dcf895f++zXMfETVrrQPh/4n1Oxk8m9stLurmCQqG2yJEzKcHg4IHBrzv4H/ETXvGX7Ndp4t1e8W516SyvJmuRCiAtG8oQ7FAXgKvbtScoptdlcqMKkoqafWx7X9uuP+e8v/fZo+3XH/PeX/vs18weB/2jtZ0v9kV/iV4jdNZ1xHmijHlpCsshuDFECEAAA4JwM4BrB8QePvjz8N/ANp8Tda1jw/rGiOlvc3fhyOz8poIZSoAWQDduG5QcscEnripc4rp2fpc1VCo29erXq12Pr37dcf8APeX/AL7NH264/wCe8v8A32ayPDmuW/ifw9pmsWmTaahaxXcO7rskQMv6EVo1tynJeRP9uuP+e8v/AH2a9e8MytcaDYySMXdohlmOSa8ar2Pwn/yLun/9chXFivhR62XN+0l6GxRRRXmn0AUUUUAFFFFABRRRQAUUUUAFFFFABRRRQAUUUUAFFFFABRRRQAUUUUAFFFFABRRRQAUUUUAFFFFABRRRQAUUUUAFFFFABRRRQAUUUUAFFFFABRRRQAUUUUAFFFFABRRRQAUUUUAFFFFABRRRQAUUUUAIe9cL4uuZU1YoJXVFRcKGIFd0e9cF4w/5DL/7i1w4ttU9O53YP+L8jJ+1Tf8APV/++jR9qm/56v8A99GvDf2yPHevfDf4D6vrvhvUZNK1aG5tkjuY1ViqtKqsMMCOQT2qv+0R8QPEHg/9lS98U6NqUljr8dlp8q3qIpYNJLCrnBBHIZu3evHjGUlzX62Pabipctulz3r7VN/z1f8A76NH2qb/AJ6v/wB9GuR+HevSX/wx8M6xq12pnuNJtbm6upiEBZoVZmJ4AySTXQ2+pWl5Z/bILqGa0wW8+OQNHgdTuBxgUpXi2uxUeWSTLv2qb/nq/wD30aPtU3/PV/8Avo1mx69psy2pj1C1cXRItys6nzsddnPzfhU0eoWst5JaJcwvdRqGeBZAXUHoSvUClzSHaJc+1Tf89X/76NH2qb/nq/8A30az7zWLDT5oYbq9t7aaY4ijmlVGkPooJ5/CrlHNILI7jwbNJNpknmOzlZCo3HOBgHH61v8Aeud8D/8AILm/66n/ANBWui719DQ/hxPm6/8AEkLRRRW5gFFFFABRRRQAUUUUAFFFFABRRRQAUUUUAFFFFABRRRQAUUUUAFFFFABRRRQAUUUUAFFFFABRRRQAUUUUAFFFFABRRRQAUUUUAFFFFABRRRQAUUUUAFFFFABSUtJQB4r4g/5Dl/8A9d3/APQjWfWh4g/5Dl//ANd3/wDQjWfXux+FHxdX436nJfF7/kk/jT/sCXv/AKIevk/4IX/xlh/ZrtI/D2meEZvCn2G8CTX81wLvy98vmEhTtyDux+FfWnxWgluvhd4whhjeaaTRrxEjjUszMYHAAA6kmvKf2c9JvtP/AGRbKxurO4tr0adqCm2miZJATJNgbSM5OR+dc1SN5y9D0KM1GktE/eR88Xn/ACjlsv8AsLH/ANK3r3/9oz/kzS//AOwTp/8A6HDXnfgn4R6748/YPPhiCwmtteWea6t7O6Qwu7JdFwuGxgsuQM8cisz4kfGzUfiN8JdJ+EVv4H17S/G2rR2unGPVLcW8AaEo0jI7HLD5B2GA35y/djKPWSVjo+OcWvsybfkt7n1F8BP+SH+AP+wDY/8AohK7ysPwL4bHg3wT4f0EOJf7L0+Cy8wdG8uNUz+OK3K7jxpO8mwr2Pwn/wAi7p//AFyFeOV7H4T/AORd0/8A65CuHFbI9TLf4kvQ2KKKK80+hCiiigAooooAKKKKACiiigAooooAKKKKACiiigAooooAKKKKACiiigAooooAKKKKACiiigAooooAKKKKACiiigAooooAKKKKACiiigAooooAKKKKACiiigAooooAKKKKACiiigAooooAKKKKACiiigBDXBeMP+Qy/wDuLXenvXBeMP8AkMv/ALi15+M/hfM78F/F+R8s/t/f8my67/192f8A6PWvHP2gNP8AjZF+y/ey+JdU8Gz+EPsdgXh06G4W82ebD5QBYbchtmfYHFe7ftueGdY8Xfs96zpmhaXeaxqMl1aslpYQNNKwWZSSFUEnA5qt+0t4V1nxB+yHf6Jpmk3uo6y1jpyLp9rbvJOWSaAsAgG7ICknjjBrzqUuWHzX6Hq1I81X5M8u+MEA8Vaf+y/4K1BpJPDmtC1fULNXKrciOGDarYIOMO35074e6bbfDv4qftFeA9Cjay8L2+hC+ttP8xmjgka1G4ruJxnzDn/dHpXQfFb4e+K7fwv8BfGOkeHr3WrvwVHbPqWi26YvDGYYd4RDyWUxkbeuSPQ0nw38GeKPFnib42/EjU/C+p+HI/Eukmw0rSdRi23kgS32ktGOQSUTA75OM9a2urPXTX77qxk4u6010+7qeG698PdC0f8AYW8I+ObWzZPFsd9E8WrmV2nhAupVCRkn5EGM7RgZ56817b4j8B6J8Nf2tPgy/h20Onz6ta6guoziV3kvSIi26ZmJLsSSSx5PHoK5nxV8OPFdz/wT98NeGovDWrS+IYbmNpNJSykN0gF1IxJi27h8pB6dDXrXxR8K61qP7TXwV1a00m9udL06C/W9vYbd2hti0OFEjgYXJ4GTzRze89er+6wuX3Vp0X33PmjxjN4O8c+Pv2gZfG1pqGseKbe4ksPDf2e0u7gWxiWVY1UxKVT5lj+/gdT3NfZv7NOparq3wH8E3GtC4Gqf2esU/wBrVhKShKAtu5yQo614DqFt8QvgZ48+MdvoXgjXvEEnjaf7ZoetaNEssVtM6vzMf+Wexperf3PQ5r6f+FGneItJ+HPh618W3rah4lS0U6hcMQSZjywyowcZ25HpWc3+7SXl/wAHQ1gv3jfr/wADU9g8D/8AINl/67H/ANBWuj7muc8D/wDINl/67H/0Fa6Pua9eh/DieJX/AIshaKKK6DnCiiigAooooAKKKKACiiigAooooAKKKKACiiigAooooAKKKKACiiigAooooAKKKKACiiigAooooAKKKKACiiigAooooAKKKKACiiigAooooAKKKKACiiigApKWigDxTxB/yHL/AP67v/6Eaz69N1D4e2d/ezXJuJkaRi5UYwCevaq//CsbL/n7n/8AHf8ACvUjiKaSVz5qeCrOTaR51RXo3/Cr7L/n7n/Jf8KP+FX2X/P3P+S/4VX1in3I+oVu34nnNcj8TPhdofxW0SDTtZSZGtZ0urS9tJPKuLWZTkPG46Ht/kV7p/wrCy/5/J/yX/Cl/wCFX2X/AD+XH5L/AIUPEUnuVHBYiLvH8zzjpxRXo3/Cr7L/AJ+5/wAl/wAKP+FX2X/P3P8Akv8AhR9Zp9yfqFbt+J5zXsfhP/kXbH/rkKwf+FY2f/P3cf8Ajv8AhXV6fZx6bZw20WSkahRnrXNXqxqRSiejg8PUoybmi1S0UVxHrhRRRQAUUUUAFFFFABRRRQAUUUUAFFFFABRRRQAUUUUAFFFFABRRRQAUUUUAFFFFABRRRQAUUUUAFFFFABRRRQAUUUUAFFFFABRRRQAUUUUAFFFFABRRRQAUUUUAFFFFABRRRQAUUUUAFFFFABRRRQAlcF4u/wCQw/8AuLXe1i6t4Zt9UuhO8kiPt2nbjBxXLiKcqkOWJ1YapGlU5pHBUV2P/CEW3/PxN+n+FH/CEW3/AD8Tfp/hXl/VKvY9X65ROOorsf8AhCLb/n4m/T/Cj/hCLb/n4m/T/Cj6pV7B9conHUV2P/CEW3/PxN+n+FH/AAhFt/z8Tfp/hR9Uq9g+uUTjqK7H/hCLb/n4m/T/AAo/4Qi2/wCfib9P8KPqlXsH1yiP8E/8g2X/AK6n/wBBWujzVDSdLi0m2MMZZgWLFm6k8f4Ve4r2aUeSCizxaslKbkth1FFFamQUUUUAFFFFABRRRQAUUUUAFFFFABRRRQAUUUUAFFFFABRRRQAUUUUAFFFFABRRRQAUUUUAFFFFABRRRQAUUUUAFFFFABRRRQAUUUUAFFFFABRRRQAUUUUAFFFFABRRRQAUUUUAFFFFABRRRQAUlL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9" name="內容版面配置區 4">
            <a:extLst>
              <a:ext uri="{FF2B5EF4-FFF2-40B4-BE49-F238E27FC236}">
                <a16:creationId xmlns:a16="http://schemas.microsoft.com/office/drawing/2014/main" id="{C15F3C80-1C85-4C7A-A585-4A7C8FFF1ED3}"/>
              </a:ext>
            </a:extLst>
          </p:cNvPr>
          <p:cNvSpPr txBox="1">
            <a:spLocks/>
          </p:cNvSpPr>
          <p:nvPr/>
        </p:nvSpPr>
        <p:spPr>
          <a:xfrm>
            <a:off x="1070784" y="2035793"/>
            <a:ext cx="4548989" cy="13932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zh-TW" sz="2700">
                <a:ea typeface="+mn-lt"/>
                <a:cs typeface="+mn-lt"/>
              </a:rPr>
              <a:t>在家就能連到辦公室的網路</a:t>
            </a:r>
            <a:endParaRPr lang="zh-TW"/>
          </a:p>
          <a:p>
            <a:pPr>
              <a:buNone/>
            </a:pPr>
            <a:r>
              <a:rPr lang="zh-TW" sz="2700">
                <a:ea typeface="+mn-lt"/>
                <a:cs typeface="+mn-lt"/>
              </a:rPr>
              <a:t>傳輸效率好</a:t>
            </a:r>
            <a:endParaRPr lang="zh-TW"/>
          </a:p>
          <a:p>
            <a:pPr marL="0" indent="0">
              <a:buClr>
                <a:prstClr val="black">
                  <a:lumMod val="85000"/>
                  <a:lumOff val="15000"/>
                </a:prstClr>
              </a:buClr>
              <a:buNone/>
            </a:pPr>
            <a:endParaRPr lang="zh-TW" altLang="en-US" sz="270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D4091FEA-F4AB-496A-B664-231238125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736" y="3646534"/>
            <a:ext cx="4937037" cy="2225663"/>
          </a:xfrm>
          <a:prstGeom prst="rect">
            <a:avLst/>
          </a:prstGeom>
        </p:spPr>
      </p:pic>
      <p:sp>
        <p:nvSpPr>
          <p:cNvPr id="14" name="Google Shape;1039;p16">
            <a:extLst>
              <a:ext uri="{FF2B5EF4-FFF2-40B4-BE49-F238E27FC236}">
                <a16:creationId xmlns:a16="http://schemas.microsoft.com/office/drawing/2014/main" id="{6C6AD5C5-C7B5-4095-9873-23209632DC52}"/>
              </a:ext>
            </a:extLst>
          </p:cNvPr>
          <p:cNvSpPr/>
          <p:nvPr/>
        </p:nvSpPr>
        <p:spPr>
          <a:xfrm>
            <a:off x="765254" y="2146798"/>
            <a:ext cx="288596" cy="286213"/>
          </a:xfrm>
          <a:prstGeom prst="roundRect">
            <a:avLst>
              <a:gd name="adj" fmla="val 6467"/>
            </a:avLst>
          </a:prstGeom>
          <a:gradFill>
            <a:gsLst>
              <a:gs pos="0">
                <a:srgbClr val="4274B9"/>
              </a:gs>
              <a:gs pos="100000">
                <a:srgbClr val="203676"/>
              </a:gs>
            </a:gsLst>
            <a:lin ang="5400000" scaled="1"/>
          </a:gradFill>
          <a:ln w="12700" cap="flat" cmpd="sng">
            <a:solidFill>
              <a:srgbClr val="F5F7FC"/>
            </a:solidFill>
            <a:prstDash val="solid"/>
            <a:round/>
            <a:headEnd type="none" w="sm" len="sm"/>
            <a:tailEnd type="none" w="sm" len="sm"/>
          </a:ln>
          <a:effectLst>
            <a:outerShdw blurRad="177800" dist="63500" dir="3420000" sx="28000" sy="28000" algn="tr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039;p16">
            <a:extLst>
              <a:ext uri="{FF2B5EF4-FFF2-40B4-BE49-F238E27FC236}">
                <a16:creationId xmlns:a16="http://schemas.microsoft.com/office/drawing/2014/main" id="{CD0D59B7-FBC0-4F35-AEAE-180CF41E3B6C}"/>
              </a:ext>
            </a:extLst>
          </p:cNvPr>
          <p:cNvSpPr/>
          <p:nvPr/>
        </p:nvSpPr>
        <p:spPr>
          <a:xfrm>
            <a:off x="765254" y="2660731"/>
            <a:ext cx="288596" cy="286213"/>
          </a:xfrm>
          <a:prstGeom prst="roundRect">
            <a:avLst>
              <a:gd name="adj" fmla="val 6467"/>
            </a:avLst>
          </a:prstGeom>
          <a:gradFill>
            <a:gsLst>
              <a:gs pos="0">
                <a:srgbClr val="4274B9"/>
              </a:gs>
              <a:gs pos="100000">
                <a:srgbClr val="203676"/>
              </a:gs>
            </a:gsLst>
            <a:lin ang="5400000" scaled="1"/>
          </a:gradFill>
          <a:ln w="12700" cap="flat" cmpd="sng">
            <a:solidFill>
              <a:srgbClr val="F5F7FC"/>
            </a:solidFill>
            <a:prstDash val="solid"/>
            <a:round/>
            <a:headEnd type="none" w="sm" len="sm"/>
            <a:tailEnd type="none" w="sm" len="sm"/>
          </a:ln>
          <a:effectLst>
            <a:outerShdw blurRad="177800" dist="63500" dir="3420000" sx="28000" sy="28000" algn="tr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0114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E15F604D-DB62-4345-A27D-948A77A628E3}"/>
              </a:ext>
            </a:extLst>
          </p:cNvPr>
          <p:cNvSpPr/>
          <p:nvPr/>
        </p:nvSpPr>
        <p:spPr>
          <a:xfrm>
            <a:off x="0" y="1382183"/>
            <a:ext cx="12285133" cy="54758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CFE2BF4-69E4-474C-B8BB-332A132EC7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" t="20587" r="3742"/>
          <a:stretch/>
        </p:blipFill>
        <p:spPr>
          <a:xfrm>
            <a:off x="0" y="1382182"/>
            <a:ext cx="11374966" cy="547581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3873" y="1692433"/>
            <a:ext cx="5289915" cy="487899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0717" y="348305"/>
            <a:ext cx="11730566" cy="1320800"/>
          </a:xfrm>
        </p:spPr>
        <p:txBody>
          <a:bodyPr>
            <a:noAutofit/>
          </a:bodyPr>
          <a:lstStyle/>
          <a:p>
            <a:r>
              <a:rPr lang="zh-TW" altLang="en-US" sz="4200">
                <a:ea typeface="微軟正黑體"/>
              </a:rPr>
              <a:t>更</a:t>
            </a:r>
            <a:r>
              <a:rPr lang="zh-TW" altLang="en-US" sz="4200">
                <a:latin typeface="Trebuchet MS"/>
                <a:ea typeface="微軟正黑體"/>
                <a:cs typeface="Arial"/>
              </a:rPr>
              <a:t>簡易設定及管理的</a:t>
            </a:r>
            <a:r>
              <a:rPr lang="zh-TW" altLang="en-US" sz="4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VPN </a:t>
            </a:r>
            <a:r>
              <a:rPr lang="en-US" altLang="zh-TW" sz="4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- </a:t>
            </a:r>
            <a:r>
              <a:rPr lang="en-US" altLang="zh-TW" sz="4200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QuWAN</a:t>
            </a:r>
            <a:r>
              <a:rPr lang="en-US" altLang="zh-TW" sz="4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(SD-WAN)</a:t>
            </a:r>
            <a:endParaRPr lang="zh-TW" altLang="en-US" sz="4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內容版面配置區 4">
            <a:extLst>
              <a:ext uri="{FF2B5EF4-FFF2-40B4-BE49-F238E27FC236}">
                <a16:creationId xmlns:a16="http://schemas.microsoft.com/office/drawing/2014/main" id="{0D7AD1E6-966E-4970-AEE1-1C628B6F30B0}"/>
              </a:ext>
            </a:extLst>
          </p:cNvPr>
          <p:cNvSpPr txBox="1">
            <a:spLocks/>
          </p:cNvSpPr>
          <p:nvPr/>
        </p:nvSpPr>
        <p:spPr>
          <a:xfrm>
            <a:off x="3451469" y="1714058"/>
            <a:ext cx="4548989" cy="1393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404040"/>
              </a:buClr>
              <a:buSzPct val="70000"/>
              <a:buFont typeface="Wingdings 3" charset="2"/>
              <a:buNone/>
            </a:pPr>
            <a:r>
              <a:rPr lang="zh-TW" altLang="en-US" sz="2500">
                <a:solidFill>
                  <a:srgbClr val="404040"/>
                </a:solidFill>
                <a:latin typeface="+mj-ea"/>
                <a:ea typeface="+mj-ea"/>
              </a:rPr>
              <a:t>集中統一設定、管理</a:t>
            </a:r>
          </a:p>
          <a:p>
            <a:pPr marL="0" indent="0">
              <a:buClr>
                <a:srgbClr val="404040"/>
              </a:buClr>
              <a:buSzPct val="70000"/>
              <a:buFont typeface="Wingdings 3" charset="2"/>
              <a:buNone/>
            </a:pPr>
            <a:r>
              <a:rPr lang="zh-TW" altLang="en-US" sz="2500">
                <a:solidFill>
                  <a:srgbClr val="404040"/>
                </a:solidFill>
                <a:latin typeface="+mj-ea"/>
                <a:ea typeface="+mj-ea"/>
              </a:rPr>
              <a:t>自動串連所有節點</a:t>
            </a:r>
          </a:p>
          <a:p>
            <a:pPr marL="0" indent="0">
              <a:buClr>
                <a:srgbClr val="404040"/>
              </a:buClr>
              <a:buSzPct val="70000"/>
              <a:buFont typeface="Wingdings 3" charset="2"/>
              <a:buNone/>
            </a:pPr>
            <a:r>
              <a:rPr lang="zh-TW" altLang="en-US" sz="2500">
                <a:solidFill>
                  <a:srgbClr val="404040"/>
                </a:solidFill>
                <a:latin typeface="+mj-ea"/>
                <a:ea typeface="+mj-ea"/>
              </a:rPr>
              <a:t>隨時保持最佳傳輸路徑</a:t>
            </a:r>
            <a:endParaRPr lang="zh-TW" altLang="en-US" sz="2500">
              <a:latin typeface="+mj-ea"/>
              <a:ea typeface="+mj-ea"/>
            </a:endParaRPr>
          </a:p>
        </p:txBody>
      </p:sp>
      <p:sp>
        <p:nvSpPr>
          <p:cNvPr id="14" name="內容版面配置區 4">
            <a:extLst>
              <a:ext uri="{FF2B5EF4-FFF2-40B4-BE49-F238E27FC236}">
                <a16:creationId xmlns:a16="http://schemas.microsoft.com/office/drawing/2014/main" id="{7596BF83-6B96-4C0D-9BEA-DF9E4A944189}"/>
              </a:ext>
            </a:extLst>
          </p:cNvPr>
          <p:cNvSpPr txBox="1">
            <a:spLocks/>
          </p:cNvSpPr>
          <p:nvPr/>
        </p:nvSpPr>
        <p:spPr>
          <a:xfrm>
            <a:off x="5725963" y="6018109"/>
            <a:ext cx="4548989" cy="13932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500"/>
              </a:lnSpc>
              <a:buClr>
                <a:srgbClr val="404040"/>
              </a:buClr>
              <a:buSzPct val="70000"/>
              <a:buFont typeface="Wingdings 3" charset="2"/>
              <a:buNone/>
            </a:pPr>
            <a:r>
              <a:rPr lang="zh-TW" altLang="en-US" sz="1400">
                <a:solidFill>
                  <a:srgbClr val="404040"/>
                </a:solidFill>
                <a:latin typeface="微軟正黑體"/>
                <a:ea typeface="微軟正黑體"/>
              </a:rPr>
              <a:t>* </a:t>
            </a:r>
            <a:r>
              <a:rPr lang="en-US" altLang="zh-TW" sz="1400">
                <a:solidFill>
                  <a:srgbClr val="404040"/>
                </a:solidFill>
                <a:latin typeface="Arial"/>
                <a:ea typeface="微軟正黑體"/>
                <a:cs typeface="Arial"/>
              </a:rPr>
              <a:t>SD-WAN </a:t>
            </a:r>
            <a:r>
              <a:rPr lang="zh-TW" altLang="en-US" sz="1400">
                <a:solidFill>
                  <a:srgbClr val="404040"/>
                </a:solidFill>
                <a:latin typeface="微軟正黑體"/>
                <a:ea typeface="微軟正黑體"/>
              </a:rPr>
              <a:t>自動組網</a:t>
            </a:r>
          </a:p>
          <a:p>
            <a:pPr marL="0" indent="0">
              <a:lnSpc>
                <a:spcPts val="1500"/>
              </a:lnSpc>
              <a:buClr>
                <a:srgbClr val="404040"/>
              </a:buClr>
              <a:buSzPct val="70000"/>
              <a:buFont typeface="Wingdings 3" charset="2"/>
              <a:buNone/>
            </a:pPr>
            <a:r>
              <a:rPr lang="zh-TW" altLang="en-US" sz="1400">
                <a:solidFill>
                  <a:srgbClr val="404040"/>
                </a:solidFill>
                <a:latin typeface="+mj-ea"/>
                <a:ea typeface="+mj-ea"/>
              </a:rPr>
              <a:t>* 軟體路由優化</a:t>
            </a:r>
          </a:p>
        </p:txBody>
      </p:sp>
      <p:sp>
        <p:nvSpPr>
          <p:cNvPr id="16" name="Google Shape;1039;p16">
            <a:extLst>
              <a:ext uri="{FF2B5EF4-FFF2-40B4-BE49-F238E27FC236}">
                <a16:creationId xmlns:a16="http://schemas.microsoft.com/office/drawing/2014/main" id="{CCB5A4DF-A919-4AA7-BFA9-1E9A6F1D157B}"/>
              </a:ext>
            </a:extLst>
          </p:cNvPr>
          <p:cNvSpPr/>
          <p:nvPr/>
        </p:nvSpPr>
        <p:spPr>
          <a:xfrm>
            <a:off x="3140319" y="1811408"/>
            <a:ext cx="280060" cy="277747"/>
          </a:xfrm>
          <a:prstGeom prst="roundRect">
            <a:avLst>
              <a:gd name="adj" fmla="val 6467"/>
            </a:avLst>
          </a:prstGeom>
          <a:gradFill>
            <a:gsLst>
              <a:gs pos="0">
                <a:srgbClr val="4274B9"/>
              </a:gs>
              <a:gs pos="100000">
                <a:srgbClr val="203676"/>
              </a:gs>
            </a:gsLst>
            <a:lin ang="5400000" scaled="1"/>
          </a:gradFill>
          <a:ln w="12700" cap="flat" cmpd="sng">
            <a:solidFill>
              <a:srgbClr val="F5F7FC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dist="63500" dir="1980000" sx="32000" sy="32000" algn="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039;p16">
            <a:extLst>
              <a:ext uri="{FF2B5EF4-FFF2-40B4-BE49-F238E27FC236}">
                <a16:creationId xmlns:a16="http://schemas.microsoft.com/office/drawing/2014/main" id="{566FB10A-4EB6-4D4D-AC07-56EF0533B5A3}"/>
              </a:ext>
            </a:extLst>
          </p:cNvPr>
          <p:cNvSpPr/>
          <p:nvPr/>
        </p:nvSpPr>
        <p:spPr>
          <a:xfrm>
            <a:off x="3140319" y="2329505"/>
            <a:ext cx="280060" cy="277747"/>
          </a:xfrm>
          <a:prstGeom prst="roundRect">
            <a:avLst>
              <a:gd name="adj" fmla="val 6467"/>
            </a:avLst>
          </a:prstGeom>
          <a:gradFill>
            <a:gsLst>
              <a:gs pos="0">
                <a:srgbClr val="4274B9"/>
              </a:gs>
              <a:gs pos="100000">
                <a:srgbClr val="203676"/>
              </a:gs>
            </a:gsLst>
            <a:lin ang="5400000" scaled="1"/>
          </a:gradFill>
          <a:ln w="12700" cap="flat" cmpd="sng">
            <a:solidFill>
              <a:srgbClr val="F5F7FC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dist="63500" dir="1980000" sx="32000" sy="32000" algn="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039;p16">
            <a:extLst>
              <a:ext uri="{FF2B5EF4-FFF2-40B4-BE49-F238E27FC236}">
                <a16:creationId xmlns:a16="http://schemas.microsoft.com/office/drawing/2014/main" id="{E0A06034-0F4B-4BDC-94A7-D6970CB91051}"/>
              </a:ext>
            </a:extLst>
          </p:cNvPr>
          <p:cNvSpPr/>
          <p:nvPr/>
        </p:nvSpPr>
        <p:spPr>
          <a:xfrm>
            <a:off x="3136329" y="2820974"/>
            <a:ext cx="280060" cy="277747"/>
          </a:xfrm>
          <a:prstGeom prst="roundRect">
            <a:avLst>
              <a:gd name="adj" fmla="val 6467"/>
            </a:avLst>
          </a:prstGeom>
          <a:gradFill>
            <a:gsLst>
              <a:gs pos="0">
                <a:srgbClr val="4274B9"/>
              </a:gs>
              <a:gs pos="100000">
                <a:srgbClr val="203676"/>
              </a:gs>
            </a:gsLst>
            <a:lin ang="5400000" scaled="1"/>
          </a:gradFill>
          <a:ln w="12700" cap="flat" cmpd="sng">
            <a:solidFill>
              <a:srgbClr val="F5F7FC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dist="63500" dir="1980000" sx="32000" sy="32000" algn="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3659856"/>
      </p:ext>
    </p:extLst>
  </p:cSld>
  <p:clrMapOvr>
    <a:masterClrMapping/>
  </p:clrMapOvr>
</p:sld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多面向">
  <a:themeElements>
    <a:clrScheme name="多面向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多面向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2755</Words>
  <Application>Microsoft Office PowerPoint</Application>
  <PresentationFormat>寬螢幕</PresentationFormat>
  <Paragraphs>414</Paragraphs>
  <Slides>43</Slides>
  <Notes>12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43</vt:i4>
      </vt:variant>
    </vt:vector>
  </HeadingPairs>
  <TitlesOfParts>
    <vt:vector size="54" baseType="lpstr">
      <vt:lpstr>Microsoft JhengHei</vt:lpstr>
      <vt:lpstr>Microsoft JhengHei</vt:lpstr>
      <vt:lpstr>Arial</vt:lpstr>
      <vt:lpstr>Calibri</vt:lpstr>
      <vt:lpstr>Calibri Light</vt:lpstr>
      <vt:lpstr>Impact</vt:lpstr>
      <vt:lpstr>Trebuchet MS</vt:lpstr>
      <vt:lpstr>Verdana</vt:lpstr>
      <vt:lpstr>Wingdings 3</vt:lpstr>
      <vt:lpstr>自訂設計</vt:lpstr>
      <vt:lpstr>多面向</vt:lpstr>
      <vt:lpstr>PowerPoint 簡報</vt:lpstr>
      <vt:lpstr>想建立家中無線網路+雲端服務卻被這些問題困擾著?</vt:lpstr>
      <vt:lpstr>QMiroPlus-201W  三頻 Wi-Fi Mesh AC2200 2.5GbE NAS 及 SD-WAN路由器</vt:lpstr>
      <vt:lpstr>整合 x86 與 ARM 處理器的 QMiroPlus-201W 雙系統架構</vt:lpstr>
      <vt:lpstr>智能儲存家用無線路由器最好能做到什麼?</vt:lpstr>
      <vt:lpstr>覆蓋範圍要大</vt:lpstr>
      <vt:lpstr>Wi-Fi Mesh 是最佳的解決方式</vt:lpstr>
      <vt:lpstr>滿足在家工作需求</vt:lpstr>
      <vt:lpstr>更簡易設定及管理的VPN - QuWAN (SD-WAN)</vt:lpstr>
      <vt:lpstr>QuRouter 讓設定簡單方便， 輕鬆安裝啟用 </vt:lpstr>
      <vt:lpstr>多雲管理</vt:lpstr>
      <vt:lpstr>為家庭而生</vt:lpstr>
      <vt:lpstr>多數 Wi-Fi 路由器透過 USB 外接碟分享資料不僅功能少且速度慢</vt:lpstr>
      <vt:lpstr>小家庭或是年輕人若分開購買 Wi-Fi 路由器 + NAS 則需要較大置放空間、不易理線、甚至較高的成本</vt:lpstr>
      <vt:lpstr>QMiroPlus-201W 硬體規格</vt:lpstr>
      <vt:lpstr>PowerPoint 簡報</vt:lpstr>
      <vt:lpstr>QMiroPlus-201W 硬體配置 - 正面 </vt:lpstr>
      <vt:lpstr>QMiroPlus-201W 硬體配置 - 背面 </vt:lpstr>
      <vt:lpstr>透過 2.5GbE 自由搭配現有網速的設備, 建構高速內網</vt:lpstr>
      <vt:lpstr>支援安裝兩個 4TB 2.5 吋 SATA SSD 共 8TB (RAID 0) 或 4TB (RAID 1) 不僅大儲存空間、高速效能、且更為安靜!</vt:lpstr>
      <vt:lpstr>QMiroPlus-201W LED 燈號幫助您快速排除問題</vt:lpstr>
      <vt:lpstr>人性化QTS/QuRouter讓您也能駕輕就熟、一鍵切換</vt:lpstr>
      <vt:lpstr>延伸Wi-Fi Mesh的好夥伴QMiro-201W(Tri-Band Wi-Fi Mesh AC2200 SD-WAN Router) </vt:lpstr>
      <vt:lpstr>QMiro-201W 規格</vt:lpstr>
      <vt:lpstr>QMiro-201W</vt:lpstr>
      <vt:lpstr>PowerPoint 簡報</vt:lpstr>
      <vt:lpstr>Wi-Fi Mesh + Tri-Band 讓無線網路範圍更廣使用者上網更順暢</vt:lpstr>
      <vt:lpstr>MU-MIMO 讓多設備連線也不掉速</vt:lpstr>
      <vt:lpstr>PowerPoint 簡報</vt:lpstr>
      <vt:lpstr>啟用 QuWAN 便可透過雲端平台管理  QMiro-201W​/QMiroPlus-201W</vt:lpstr>
      <vt:lpstr>雲端平台解決多台設備管理問題</vt:lpstr>
      <vt:lpstr>PowerPoint 簡報</vt:lpstr>
      <vt:lpstr>家庭雲 2.0 核心價值</vt:lpstr>
      <vt:lpstr>QMiroPlus-201W 家庭雲2.0</vt:lpstr>
      <vt:lpstr>在 QuMagie 中用相簿或資料夾整理照片</vt:lpstr>
      <vt:lpstr>透過 Qsync 5.0 自動同步備份檔案</vt:lpstr>
      <vt:lpstr>HBS 3 混合型備份與同步中心</vt:lpstr>
      <vt:lpstr>全新監控應用程式 -  QVR Elite </vt:lpstr>
      <vt:lpstr>強勁效能打造高效能多媒體影音播放與串流平台</vt:lpstr>
      <vt:lpstr>PowerPoint 簡報</vt:lpstr>
      <vt:lpstr>QMiroPlus-201W + QMiro-201W的布建建議</vt:lpstr>
      <vt:lpstr>有需要再增加QMiro-201W的數量就好 </vt:lpstr>
      <vt:lpstr>PowerPoint 簡報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QNAP_Frank Liao</dc:creator>
  <cp:lastModifiedBy>QNAP_Han Tsai</cp:lastModifiedBy>
  <cp:revision>1</cp:revision>
  <dcterms:created xsi:type="dcterms:W3CDTF">2020-11-01T14:38:01Z</dcterms:created>
  <dcterms:modified xsi:type="dcterms:W3CDTF">2021-04-23T05:54:42Z</dcterms:modified>
</cp:coreProperties>
</file>