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05" r:id="rId3"/>
    <p:sldId id="288" r:id="rId4"/>
    <p:sldId id="292" r:id="rId5"/>
    <p:sldId id="293" r:id="rId6"/>
    <p:sldId id="327" r:id="rId7"/>
    <p:sldId id="291" r:id="rId8"/>
    <p:sldId id="306" r:id="rId9"/>
    <p:sldId id="321" r:id="rId10"/>
    <p:sldId id="320" r:id="rId11"/>
    <p:sldId id="324" r:id="rId12"/>
    <p:sldId id="323" r:id="rId13"/>
    <p:sldId id="322" r:id="rId14"/>
    <p:sldId id="282" r:id="rId15"/>
    <p:sldId id="307" r:id="rId16"/>
    <p:sldId id="317" r:id="rId17"/>
    <p:sldId id="316" r:id="rId18"/>
    <p:sldId id="264" r:id="rId19"/>
    <p:sldId id="326" r:id="rId20"/>
    <p:sldId id="296" r:id="rId21"/>
    <p:sldId id="297" r:id="rId22"/>
    <p:sldId id="266" r:id="rId23"/>
    <p:sldId id="267" r:id="rId24"/>
    <p:sldId id="268" r:id="rId25"/>
    <p:sldId id="269" r:id="rId26"/>
    <p:sldId id="275" r:id="rId27"/>
    <p:sldId id="301" r:id="rId28"/>
    <p:sldId id="302" r:id="rId29"/>
    <p:sldId id="303" r:id="rId30"/>
    <p:sldId id="304" r:id="rId31"/>
    <p:sldId id="311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Frank Liao" initials="QL" lastIdx="4" clrIdx="0">
    <p:extLst>
      <p:ext uri="{19B8F6BF-5375-455C-9EA6-DF929625EA0E}">
        <p15:presenceInfo xmlns:p15="http://schemas.microsoft.com/office/powerpoint/2012/main" userId="S::frankliao@ieinet.onmicrosoft.com::5448692c-2ae0-4926-b1e0-8027f4711c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C9BC9C"/>
    <a:srgbClr val="E6D5C6"/>
    <a:srgbClr val="FFD0AD"/>
    <a:srgbClr val="DEB29B"/>
    <a:srgbClr val="FCFBF7"/>
    <a:srgbClr val="F7E8D5"/>
    <a:srgbClr val="FAB710"/>
    <a:srgbClr val="F3F2F1"/>
    <a:srgbClr val="19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3A0EA-45C0-4966-A5CC-AFB0B0C16AA6}" v="1706" dt="2021-04-22T05:45:48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9T01:31:26.902" idx="4">
    <p:pos x="10" y="10"/>
    <p:text>也把QSW-1105-5T放進來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8T19:27:41.441" idx="1">
    <p:pos x="2880" y="35"/>
    <p:text>ADSL modem換成QHora-301W，然後接在前兩ports，改成10GbE網路。原本接在10GbE網路上的電腦轉接到2.5GbE孔，換成2.5GbE網路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1EE57-B801-4766-83FD-C5E693732D1B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8D1C2-080A-4C20-AC00-2EDB36CCFF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68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F7F32-0B70-4961-86F2-B2486C83249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89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F7F32-0B70-4961-86F2-B2486C832498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9817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12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83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4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67C12B0-71CD-4600-A5A3-2A6DCE207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8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67C12B0-71CD-4600-A5A3-2A6DCE207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0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67C12B0-71CD-4600-A5A3-2A6DCE207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8F9E5935-D1BA-46C0-8F8F-5E2C4FED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432" y="1367406"/>
            <a:ext cx="5780014" cy="989901"/>
          </a:xfrm>
        </p:spPr>
        <p:txBody>
          <a:bodyPr anchor="t">
            <a:noAutofit/>
          </a:bodyPr>
          <a:lstStyle>
            <a:lvl1pPr>
              <a:defRPr sz="4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5171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67C12B0-71CD-4600-A5A3-2A6DCE207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8F9E5935-D1BA-46C0-8F8F-5E2C4FED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732" y="2024631"/>
            <a:ext cx="5124406" cy="989901"/>
          </a:xfrm>
        </p:spPr>
        <p:txBody>
          <a:bodyPr anchor="t">
            <a:noAutofit/>
          </a:bodyPr>
          <a:lstStyle>
            <a:lvl1pPr>
              <a:defRPr sz="4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3189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" y="-4282"/>
            <a:ext cx="12192072" cy="68580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7956" y="2717"/>
            <a:ext cx="11094439" cy="11339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D2B26C9F-40EF-4521-9DA8-C8ADEC4F8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85" y="1368425"/>
            <a:ext cx="105156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084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" y="-4282"/>
            <a:ext cx="12192071" cy="68580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7956" y="2717"/>
            <a:ext cx="11094439" cy="11339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6128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CCDBE-9750-447C-9521-CFADE3C97DDB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3D6E7-A4A5-4F26-AE35-D9182DCAE0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6" r:id="rId3"/>
    <p:sldLayoutId id="2147483668" r:id="rId4"/>
    <p:sldLayoutId id="2147483661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sv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12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5.svg"/><Relationship Id="rId5" Type="http://schemas.openxmlformats.org/officeDocument/2006/relationships/image" Target="../media/image42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svg"/><Relationship Id="rId11" Type="http://schemas.openxmlformats.org/officeDocument/2006/relationships/image" Target="../media/image64.png"/><Relationship Id="rId5" Type="http://schemas.openxmlformats.org/officeDocument/2006/relationships/image" Target="../media/image34.png"/><Relationship Id="rId10" Type="http://schemas.openxmlformats.org/officeDocument/2006/relationships/image" Target="../media/image45.svg"/><Relationship Id="rId4" Type="http://schemas.openxmlformats.org/officeDocument/2006/relationships/image" Target="../media/image42.sv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7.sv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12" Type="http://schemas.openxmlformats.org/officeDocument/2006/relationships/image" Target="../media/image6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5.svg"/><Relationship Id="rId5" Type="http://schemas.openxmlformats.org/officeDocument/2006/relationships/image" Target="../media/image42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44.svg"/><Relationship Id="rId14" Type="http://schemas.openxmlformats.org/officeDocument/2006/relationships/comments" Target="../comments/commen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tiff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hyperlink" Target="https://www.qnap.com/en/product/qna-uc5g1t" TargetMode="External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5" Type="http://schemas.openxmlformats.org/officeDocument/2006/relationships/hyperlink" Target="https://www.qnap.com/en/product/qna-tb-10gbe" TargetMode="Externa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42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橢圓 184">
            <a:extLst>
              <a:ext uri="{FF2B5EF4-FFF2-40B4-BE49-F238E27FC236}">
                <a16:creationId xmlns:a16="http://schemas.microsoft.com/office/drawing/2014/main" id="{C4DB7140-C502-47EE-82BB-74AACA34324C}"/>
              </a:ext>
            </a:extLst>
          </p:cNvPr>
          <p:cNvSpPr/>
          <p:nvPr/>
        </p:nvSpPr>
        <p:spPr>
          <a:xfrm>
            <a:off x="6805346" y="5001921"/>
            <a:ext cx="933260" cy="933260"/>
          </a:xfrm>
          <a:prstGeom prst="ellipse">
            <a:avLst/>
          </a:prstGeom>
          <a:solidFill>
            <a:srgbClr val="E6D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99147D7A-B830-405E-A4CB-E77A72B3C2D8}"/>
              </a:ext>
            </a:extLst>
          </p:cNvPr>
          <p:cNvSpPr/>
          <p:nvPr/>
        </p:nvSpPr>
        <p:spPr>
          <a:xfrm>
            <a:off x="7286621" y="4369951"/>
            <a:ext cx="4591647" cy="2148483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4" name="圖形 63">
            <a:extLst>
              <a:ext uri="{FF2B5EF4-FFF2-40B4-BE49-F238E27FC236}">
                <a16:creationId xmlns:a16="http://schemas.microsoft.com/office/drawing/2014/main" id="{D71EC78E-F0E3-4796-BEBD-3D5A1B874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4681" y="5314171"/>
            <a:ext cx="1210652" cy="737233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24A86811-0D12-45E4-888C-3A40D14D26EA}"/>
              </a:ext>
            </a:extLst>
          </p:cNvPr>
          <p:cNvSpPr txBox="1"/>
          <p:nvPr/>
        </p:nvSpPr>
        <p:spPr>
          <a:xfrm>
            <a:off x="7595844" y="5996912"/>
            <a:ext cx="1370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QHora-301W</a:t>
            </a:r>
          </a:p>
        </p:txBody>
      </p:sp>
      <p:sp>
        <p:nvSpPr>
          <p:cNvPr id="183" name="橢圓 182">
            <a:extLst>
              <a:ext uri="{FF2B5EF4-FFF2-40B4-BE49-F238E27FC236}">
                <a16:creationId xmlns:a16="http://schemas.microsoft.com/office/drawing/2014/main" id="{07ECC866-8B80-4767-8C75-83C42495BC16}"/>
              </a:ext>
            </a:extLst>
          </p:cNvPr>
          <p:cNvSpPr/>
          <p:nvPr/>
        </p:nvSpPr>
        <p:spPr>
          <a:xfrm>
            <a:off x="6805346" y="1465534"/>
            <a:ext cx="933260" cy="933260"/>
          </a:xfrm>
          <a:prstGeom prst="ellipse">
            <a:avLst/>
          </a:prstGeom>
          <a:solidFill>
            <a:srgbClr val="FFD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4" name="橢圓 183">
            <a:extLst>
              <a:ext uri="{FF2B5EF4-FFF2-40B4-BE49-F238E27FC236}">
                <a16:creationId xmlns:a16="http://schemas.microsoft.com/office/drawing/2014/main" id="{A6DE319C-F8B4-4125-A7DF-29578506E939}"/>
              </a:ext>
            </a:extLst>
          </p:cNvPr>
          <p:cNvSpPr/>
          <p:nvPr/>
        </p:nvSpPr>
        <p:spPr>
          <a:xfrm>
            <a:off x="6805346" y="2953687"/>
            <a:ext cx="933260" cy="933260"/>
          </a:xfrm>
          <a:prstGeom prst="ellipse">
            <a:avLst/>
          </a:prstGeom>
          <a:solidFill>
            <a:srgbClr val="DEB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1" name="矩形 180">
            <a:extLst>
              <a:ext uri="{FF2B5EF4-FFF2-40B4-BE49-F238E27FC236}">
                <a16:creationId xmlns:a16="http://schemas.microsoft.com/office/drawing/2014/main" id="{7F8D7BC4-39CF-427D-BED4-35430224D8C6}"/>
              </a:ext>
            </a:extLst>
          </p:cNvPr>
          <p:cNvSpPr/>
          <p:nvPr/>
        </p:nvSpPr>
        <p:spPr>
          <a:xfrm>
            <a:off x="7286621" y="2600541"/>
            <a:ext cx="4591647" cy="1683401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2" name="矩形 181">
            <a:extLst>
              <a:ext uri="{FF2B5EF4-FFF2-40B4-BE49-F238E27FC236}">
                <a16:creationId xmlns:a16="http://schemas.microsoft.com/office/drawing/2014/main" id="{5BBFBA50-BDE0-43CA-AD15-336F16027075}"/>
              </a:ext>
            </a:extLst>
          </p:cNvPr>
          <p:cNvSpPr/>
          <p:nvPr/>
        </p:nvSpPr>
        <p:spPr>
          <a:xfrm>
            <a:off x="7286621" y="1352951"/>
            <a:ext cx="4591647" cy="1182713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家用環境可直接升級骨幹網速到10GbE</a:t>
            </a:r>
            <a:endParaRPr lang="en-US" altLang="zh-TW">
              <a:latin typeface="微軟正黑體"/>
              <a:ea typeface="微軟正黑體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351523" y="2535665"/>
            <a:ext cx="2391034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285750" indent="-285750">
              <a:buFont typeface="Arial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直接從</a:t>
            </a:r>
            <a:r>
              <a:rPr lang="en-US" altLang="zh-TW"/>
              <a:t>1GbE</a:t>
            </a:r>
            <a:r>
              <a:rPr lang="zh-TW" altLang="en-US"/>
              <a:t>升級到</a:t>
            </a:r>
            <a:r>
              <a:rPr lang="en-US" altLang="zh-TW"/>
              <a:t>2.5GbE</a:t>
            </a:r>
          </a:p>
          <a:p>
            <a:r>
              <a:rPr lang="zh-TW" altLang="en-US"/>
              <a:t>可享受</a:t>
            </a:r>
            <a:r>
              <a:rPr lang="en-US" altLang="zh-TW"/>
              <a:t>10GbE</a:t>
            </a:r>
            <a:r>
              <a:rPr lang="zh-TW" altLang="en-US"/>
              <a:t>的</a:t>
            </a:r>
            <a:r>
              <a:rPr lang="en-US" altLang="zh-TW"/>
              <a:t>NAS</a:t>
            </a:r>
            <a:r>
              <a:rPr lang="zh-TW" altLang="en-US"/>
              <a:t>或</a:t>
            </a:r>
            <a:r>
              <a:rPr lang="en-US" altLang="zh-TW"/>
              <a:t>PC</a:t>
            </a:r>
          </a:p>
          <a:p>
            <a:r>
              <a:rPr lang="zh-TW" altLang="en-US"/>
              <a:t>串聯多台</a:t>
            </a:r>
            <a:r>
              <a:rPr lang="en-US" altLang="zh-TW"/>
              <a:t>QSW-2104</a:t>
            </a:r>
            <a:r>
              <a:rPr lang="zh-TW" altLang="en-US"/>
              <a:t>增加設備連接</a:t>
            </a:r>
            <a:endParaRPr lang="en-US" altLang="zh-TW"/>
          </a:p>
          <a:p>
            <a:r>
              <a:rPr lang="zh-TW" altLang="en-US"/>
              <a:t>隨插即用</a:t>
            </a:r>
          </a:p>
          <a:p>
            <a:r>
              <a:rPr lang="zh-TW" altLang="en-US"/>
              <a:t>精巧機身可直接放置弱電箱</a:t>
            </a: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B8B2DCBC-4174-4645-A363-C1EF7253BBE1}"/>
              </a:ext>
            </a:extLst>
          </p:cNvPr>
          <p:cNvGrpSpPr/>
          <p:nvPr/>
        </p:nvGrpSpPr>
        <p:grpSpPr>
          <a:xfrm>
            <a:off x="1826093" y="5255209"/>
            <a:ext cx="1122751" cy="313347"/>
            <a:chOff x="5425338" y="3977872"/>
            <a:chExt cx="1035999" cy="403821"/>
          </a:xfrm>
        </p:grpSpPr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49873ABD-76BD-4A78-B42B-1DAA518D2BA3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2EF1CF76-6EB5-415A-9F88-4FA8699D4FFF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B75771D9-5943-4C18-86A6-44B17DEADACB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線接點 100">
                <a:extLst>
                  <a:ext uri="{FF2B5EF4-FFF2-40B4-BE49-F238E27FC236}">
                    <a16:creationId xmlns:a16="http://schemas.microsoft.com/office/drawing/2014/main" id="{EBE454C8-3719-45D6-B982-DB9859A35534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線接點 103">
                <a:extLst>
                  <a:ext uri="{FF2B5EF4-FFF2-40B4-BE49-F238E27FC236}">
                    <a16:creationId xmlns:a16="http://schemas.microsoft.com/office/drawing/2014/main" id="{FD7E8012-45F3-453C-A01A-BDF8A6099091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接點 104">
                <a:extLst>
                  <a:ext uri="{FF2B5EF4-FFF2-40B4-BE49-F238E27FC236}">
                    <a16:creationId xmlns:a16="http://schemas.microsoft.com/office/drawing/2014/main" id="{C9E7694C-071F-4515-ADA9-3506E1108C9F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接點 105">
                <a:extLst>
                  <a:ext uri="{FF2B5EF4-FFF2-40B4-BE49-F238E27FC236}">
                    <a16:creationId xmlns:a16="http://schemas.microsoft.com/office/drawing/2014/main" id="{94FC77C4-3880-4EC2-9EAD-E9BD0A067C11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線接點 106">
                <a:extLst>
                  <a:ext uri="{FF2B5EF4-FFF2-40B4-BE49-F238E27FC236}">
                    <a16:creationId xmlns:a16="http://schemas.microsoft.com/office/drawing/2014/main" id="{B2D40ED0-1A6D-4B6E-905A-82B3E981CFB2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接點 107">
                <a:extLst>
                  <a:ext uri="{FF2B5EF4-FFF2-40B4-BE49-F238E27FC236}">
                    <a16:creationId xmlns:a16="http://schemas.microsoft.com/office/drawing/2014/main" id="{B30CDAFC-3C03-4973-A975-0AEF706B10D8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17431D0A-7DCE-4116-AF6C-322FE670F725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72" name="直線接點 71">
                <a:extLst>
                  <a:ext uri="{FF2B5EF4-FFF2-40B4-BE49-F238E27FC236}">
                    <a16:creationId xmlns:a16="http://schemas.microsoft.com/office/drawing/2014/main" id="{63414699-51CD-4401-96B2-491CA6399DF1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接點 77">
                <a:extLst>
                  <a:ext uri="{FF2B5EF4-FFF2-40B4-BE49-F238E27FC236}">
                    <a16:creationId xmlns:a16="http://schemas.microsoft.com/office/drawing/2014/main" id="{5D86D7D2-E4C7-4068-9B89-3689B5B19288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接點 78">
                <a:extLst>
                  <a:ext uri="{FF2B5EF4-FFF2-40B4-BE49-F238E27FC236}">
                    <a16:creationId xmlns:a16="http://schemas.microsoft.com/office/drawing/2014/main" id="{B53A036D-592C-40A2-9961-7BF0867A1A90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接點 79">
                <a:extLst>
                  <a:ext uri="{FF2B5EF4-FFF2-40B4-BE49-F238E27FC236}">
                    <a16:creationId xmlns:a16="http://schemas.microsoft.com/office/drawing/2014/main" id="{2D251552-AF22-4D8C-8FE3-8FDBA6190D43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A9ACF177-0F25-490D-B509-B4E85A54EA80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85">
                <a:extLst>
                  <a:ext uri="{FF2B5EF4-FFF2-40B4-BE49-F238E27FC236}">
                    <a16:creationId xmlns:a16="http://schemas.microsoft.com/office/drawing/2014/main" id="{D7F2BC45-633B-42C8-A8E3-5354FE280E61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接點 86">
                <a:extLst>
                  <a:ext uri="{FF2B5EF4-FFF2-40B4-BE49-F238E27FC236}">
                    <a16:creationId xmlns:a16="http://schemas.microsoft.com/office/drawing/2014/main" id="{FC03D8DD-3E71-4669-8544-C2EC73ED4426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0BF5B274-4E42-4711-A32F-F0C1FC7D6F1A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2" name="圖形 111">
            <a:extLst>
              <a:ext uri="{FF2B5EF4-FFF2-40B4-BE49-F238E27FC236}">
                <a16:creationId xmlns:a16="http://schemas.microsoft.com/office/drawing/2014/main" id="{872F075E-C6C8-4C42-895B-36738C4C8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2964" y="3964440"/>
            <a:ext cx="2255471" cy="1349731"/>
          </a:xfrm>
          <a:prstGeom prst="rect">
            <a:avLst/>
          </a:prstGeom>
        </p:spPr>
      </p:pic>
      <p:pic>
        <p:nvPicPr>
          <p:cNvPr id="113" name="圖形 112">
            <a:extLst>
              <a:ext uri="{FF2B5EF4-FFF2-40B4-BE49-F238E27FC236}">
                <a16:creationId xmlns:a16="http://schemas.microsoft.com/office/drawing/2014/main" id="{7D834D54-C5E4-4A74-B16F-135693E4A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71936" y="5061401"/>
            <a:ext cx="912674" cy="912674"/>
          </a:xfrm>
          <a:prstGeom prst="rect">
            <a:avLst/>
          </a:prstGeom>
        </p:spPr>
      </p:pic>
      <p:pic>
        <p:nvPicPr>
          <p:cNvPr id="114" name="圖形 113">
            <a:extLst>
              <a:ext uri="{FF2B5EF4-FFF2-40B4-BE49-F238E27FC236}">
                <a16:creationId xmlns:a16="http://schemas.microsoft.com/office/drawing/2014/main" id="{148132DC-DE07-482B-96A7-A63E98030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24776" y="4844423"/>
            <a:ext cx="1154433" cy="1404560"/>
          </a:xfrm>
          <a:prstGeom prst="rect">
            <a:avLst/>
          </a:prstGeom>
        </p:spPr>
      </p:pic>
      <p:pic>
        <p:nvPicPr>
          <p:cNvPr id="115" name="圖形 114">
            <a:extLst>
              <a:ext uri="{FF2B5EF4-FFF2-40B4-BE49-F238E27FC236}">
                <a16:creationId xmlns:a16="http://schemas.microsoft.com/office/drawing/2014/main" id="{CB6B3E92-489B-44C0-9CCA-33A6F9E91A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58474" y="5370966"/>
            <a:ext cx="1194123" cy="1095976"/>
          </a:xfrm>
          <a:prstGeom prst="rect">
            <a:avLst/>
          </a:prstGeom>
        </p:spPr>
      </p:pic>
      <p:grpSp>
        <p:nvGrpSpPr>
          <p:cNvPr id="188" name="群組 187">
            <a:extLst>
              <a:ext uri="{FF2B5EF4-FFF2-40B4-BE49-F238E27FC236}">
                <a16:creationId xmlns:a16="http://schemas.microsoft.com/office/drawing/2014/main" id="{61008964-FF76-4DBA-9B73-B7B33F9D36D4}"/>
              </a:ext>
            </a:extLst>
          </p:cNvPr>
          <p:cNvGrpSpPr/>
          <p:nvPr/>
        </p:nvGrpSpPr>
        <p:grpSpPr>
          <a:xfrm>
            <a:off x="6155759" y="6076219"/>
            <a:ext cx="1190546" cy="570234"/>
            <a:chOff x="5993349" y="6102707"/>
            <a:chExt cx="1190546" cy="570234"/>
          </a:xfrm>
        </p:grpSpPr>
        <p:sp>
          <p:nvSpPr>
            <p:cNvPr id="133" name="文字方塊 132">
              <a:extLst>
                <a:ext uri="{FF2B5EF4-FFF2-40B4-BE49-F238E27FC236}">
                  <a16:creationId xmlns:a16="http://schemas.microsoft.com/office/drawing/2014/main" id="{31009209-A0DB-48ED-BC55-1E11E9727FF3}"/>
                </a:ext>
              </a:extLst>
            </p:cNvPr>
            <p:cNvSpPr txBox="1"/>
            <p:nvPr/>
          </p:nvSpPr>
          <p:spPr>
            <a:xfrm>
              <a:off x="6382072" y="6365164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2.5GbE</a:t>
              </a:r>
              <a:endParaRPr lang="zh-TW" alt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4" name="群組 133">
              <a:extLst>
                <a:ext uri="{FF2B5EF4-FFF2-40B4-BE49-F238E27FC236}">
                  <a16:creationId xmlns:a16="http://schemas.microsoft.com/office/drawing/2014/main" id="{32D61712-1774-44A7-BA60-E7660F6E10D7}"/>
                </a:ext>
              </a:extLst>
            </p:cNvPr>
            <p:cNvGrpSpPr/>
            <p:nvPr/>
          </p:nvGrpSpPr>
          <p:grpSpPr>
            <a:xfrm>
              <a:off x="5993349" y="6234169"/>
              <a:ext cx="364116" cy="283133"/>
              <a:chOff x="8409709" y="379845"/>
              <a:chExt cx="1911928" cy="252984"/>
            </a:xfrm>
          </p:grpSpPr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2C350A05-142F-40B2-850C-938BB023F851}"/>
                  </a:ext>
                </a:extLst>
              </p:cNvPr>
              <p:cNvCxnSpPr/>
              <p:nvPr/>
            </p:nvCxnSpPr>
            <p:spPr>
              <a:xfrm>
                <a:off x="8409709" y="623592"/>
                <a:ext cx="1911928" cy="9237"/>
              </a:xfrm>
              <a:prstGeom prst="line">
                <a:avLst/>
              </a:prstGeom>
              <a:ln w="28575" cap="rnd" cmpd="sng">
                <a:solidFill>
                  <a:srgbClr val="C00000"/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接點 136">
                <a:extLst>
                  <a:ext uri="{FF2B5EF4-FFF2-40B4-BE49-F238E27FC236}">
                    <a16:creationId xmlns:a16="http://schemas.microsoft.com/office/drawing/2014/main" id="{322B4124-F196-4B45-A877-DEFE3F24EB83}"/>
                  </a:ext>
                </a:extLst>
              </p:cNvPr>
              <p:cNvCxnSpPr/>
              <p:nvPr/>
            </p:nvCxnSpPr>
            <p:spPr>
              <a:xfrm>
                <a:off x="8409709" y="379845"/>
                <a:ext cx="1911928" cy="9237"/>
              </a:xfrm>
              <a:prstGeom prst="line">
                <a:avLst/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文字方塊 134">
              <a:extLst>
                <a:ext uri="{FF2B5EF4-FFF2-40B4-BE49-F238E27FC236}">
                  <a16:creationId xmlns:a16="http://schemas.microsoft.com/office/drawing/2014/main" id="{609D3637-74CF-4A78-B1C1-B01AB437D203}"/>
                </a:ext>
              </a:extLst>
            </p:cNvPr>
            <p:cNvSpPr txBox="1"/>
            <p:nvPr/>
          </p:nvSpPr>
          <p:spPr>
            <a:xfrm>
              <a:off x="6382073" y="6102707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10GbE</a:t>
              </a:r>
              <a:endParaRPr lang="zh-TW" alt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9" name="圖形 138">
            <a:extLst>
              <a:ext uri="{FF2B5EF4-FFF2-40B4-BE49-F238E27FC236}">
                <a16:creationId xmlns:a16="http://schemas.microsoft.com/office/drawing/2014/main" id="{D9769110-8E4D-4CFD-8414-4208F6FE6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6623" y="2716249"/>
            <a:ext cx="2255472" cy="1349731"/>
          </a:xfrm>
          <a:prstGeom prst="rect">
            <a:avLst/>
          </a:prstGeom>
        </p:spPr>
      </p:pic>
      <p:pic>
        <p:nvPicPr>
          <p:cNvPr id="140" name="圖形 139">
            <a:extLst>
              <a:ext uri="{FF2B5EF4-FFF2-40B4-BE49-F238E27FC236}">
                <a16:creationId xmlns:a16="http://schemas.microsoft.com/office/drawing/2014/main" id="{06C90160-775F-4338-B3CE-D7D0E6A9C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50100" y="2490868"/>
            <a:ext cx="912674" cy="912674"/>
          </a:xfrm>
          <a:prstGeom prst="rect">
            <a:avLst/>
          </a:prstGeom>
        </p:spPr>
      </p:pic>
      <p:pic>
        <p:nvPicPr>
          <p:cNvPr id="141" name="圖形 140">
            <a:extLst>
              <a:ext uri="{FF2B5EF4-FFF2-40B4-BE49-F238E27FC236}">
                <a16:creationId xmlns:a16="http://schemas.microsoft.com/office/drawing/2014/main" id="{E7CF16B5-C3F5-4D3A-931C-33A893E59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14813" y="3317821"/>
            <a:ext cx="1154433" cy="1404560"/>
          </a:xfrm>
          <a:prstGeom prst="rect">
            <a:avLst/>
          </a:prstGeom>
        </p:spPr>
      </p:pic>
      <p:cxnSp>
        <p:nvCxnSpPr>
          <p:cNvPr id="143" name="接點: 肘形 142">
            <a:extLst>
              <a:ext uri="{FF2B5EF4-FFF2-40B4-BE49-F238E27FC236}">
                <a16:creationId xmlns:a16="http://schemas.microsoft.com/office/drawing/2014/main" id="{CA2A05AF-808B-4361-BB6F-12EF6787181E}"/>
              </a:ext>
            </a:extLst>
          </p:cNvPr>
          <p:cNvCxnSpPr>
            <a:cxnSpLocks/>
            <a:endCxn id="140" idx="1"/>
          </p:cNvCxnSpPr>
          <p:nvPr/>
        </p:nvCxnSpPr>
        <p:spPr>
          <a:xfrm flipV="1">
            <a:off x="10012061" y="2947205"/>
            <a:ext cx="638039" cy="417812"/>
          </a:xfrm>
          <a:prstGeom prst="bentConnector3">
            <a:avLst>
              <a:gd name="adj1" fmla="val 63822"/>
            </a:avLst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圖形 151">
            <a:extLst>
              <a:ext uri="{FF2B5EF4-FFF2-40B4-BE49-F238E27FC236}">
                <a16:creationId xmlns:a16="http://schemas.microsoft.com/office/drawing/2014/main" id="{E4C36B7A-E1F2-494D-A515-EC02022C81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32158" y="1188303"/>
            <a:ext cx="1303097" cy="1195994"/>
          </a:xfrm>
          <a:prstGeom prst="rect">
            <a:avLst/>
          </a:prstGeom>
        </p:spPr>
      </p:pic>
      <p:pic>
        <p:nvPicPr>
          <p:cNvPr id="157" name="圖形 156">
            <a:extLst>
              <a:ext uri="{FF2B5EF4-FFF2-40B4-BE49-F238E27FC236}">
                <a16:creationId xmlns:a16="http://schemas.microsoft.com/office/drawing/2014/main" id="{B431CCE0-29D2-4330-9298-1ED078BA7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5141" y="1297493"/>
            <a:ext cx="2255472" cy="1349731"/>
          </a:xfrm>
          <a:prstGeom prst="rect">
            <a:avLst/>
          </a:prstGeom>
        </p:spPr>
      </p:pic>
      <p:cxnSp>
        <p:nvCxnSpPr>
          <p:cNvPr id="159" name="直線接點 158">
            <a:extLst>
              <a:ext uri="{FF2B5EF4-FFF2-40B4-BE49-F238E27FC236}">
                <a16:creationId xmlns:a16="http://schemas.microsoft.com/office/drawing/2014/main" id="{308EDE99-43D6-4A7B-9345-10EBD0A01153}"/>
              </a:ext>
            </a:extLst>
          </p:cNvPr>
          <p:cNvCxnSpPr>
            <a:cxnSpLocks/>
          </p:cNvCxnSpPr>
          <p:nvPr/>
        </p:nvCxnSpPr>
        <p:spPr>
          <a:xfrm>
            <a:off x="9855818" y="3531787"/>
            <a:ext cx="883067" cy="0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接點 162">
            <a:extLst>
              <a:ext uri="{FF2B5EF4-FFF2-40B4-BE49-F238E27FC236}">
                <a16:creationId xmlns:a16="http://schemas.microsoft.com/office/drawing/2014/main" id="{35DAD0E7-1827-47E9-9695-D2B6B80359F6}"/>
              </a:ext>
            </a:extLst>
          </p:cNvPr>
          <p:cNvCxnSpPr>
            <a:cxnSpLocks/>
          </p:cNvCxnSpPr>
          <p:nvPr/>
        </p:nvCxnSpPr>
        <p:spPr>
          <a:xfrm>
            <a:off x="9223926" y="2328958"/>
            <a:ext cx="0" cy="1278917"/>
          </a:xfrm>
          <a:prstGeom prst="line">
            <a:avLst/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接點 163">
            <a:extLst>
              <a:ext uri="{FF2B5EF4-FFF2-40B4-BE49-F238E27FC236}">
                <a16:creationId xmlns:a16="http://schemas.microsoft.com/office/drawing/2014/main" id="{48086FD9-EDC9-4CE7-9355-0623A4E283E1}"/>
              </a:ext>
            </a:extLst>
          </p:cNvPr>
          <p:cNvCxnSpPr>
            <a:cxnSpLocks/>
          </p:cNvCxnSpPr>
          <p:nvPr/>
        </p:nvCxnSpPr>
        <p:spPr>
          <a:xfrm>
            <a:off x="9409324" y="2257413"/>
            <a:ext cx="1243741" cy="0"/>
          </a:xfrm>
          <a:prstGeom prst="line">
            <a:avLst/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接點 166">
            <a:extLst>
              <a:ext uri="{FF2B5EF4-FFF2-40B4-BE49-F238E27FC236}">
                <a16:creationId xmlns:a16="http://schemas.microsoft.com/office/drawing/2014/main" id="{739F1309-A06B-4FB7-8523-EBC411D3F29C}"/>
              </a:ext>
            </a:extLst>
          </p:cNvPr>
          <p:cNvCxnSpPr>
            <a:cxnSpLocks/>
          </p:cNvCxnSpPr>
          <p:nvPr/>
        </p:nvCxnSpPr>
        <p:spPr>
          <a:xfrm>
            <a:off x="10012061" y="4736214"/>
            <a:ext cx="0" cy="423901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接點: 肘形 118">
            <a:extLst>
              <a:ext uri="{FF2B5EF4-FFF2-40B4-BE49-F238E27FC236}">
                <a16:creationId xmlns:a16="http://schemas.microsoft.com/office/drawing/2014/main" id="{D966628C-17B3-4744-B753-9A5DFF6477FC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01419" y="4948164"/>
            <a:ext cx="1154117" cy="393690"/>
          </a:xfrm>
          <a:prstGeom prst="bentConnector3">
            <a:avLst>
              <a:gd name="adj1" fmla="val -874"/>
            </a:avLst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文字方塊 188">
            <a:extLst>
              <a:ext uri="{FF2B5EF4-FFF2-40B4-BE49-F238E27FC236}">
                <a16:creationId xmlns:a16="http://schemas.microsoft.com/office/drawing/2014/main" id="{88C5724C-E8AC-43D1-9BAA-4C109130D330}"/>
              </a:ext>
            </a:extLst>
          </p:cNvPr>
          <p:cNvSpPr txBox="1"/>
          <p:nvPr/>
        </p:nvSpPr>
        <p:spPr>
          <a:xfrm>
            <a:off x="6847982" y="528388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1F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文字方塊 189">
            <a:extLst>
              <a:ext uri="{FF2B5EF4-FFF2-40B4-BE49-F238E27FC236}">
                <a16:creationId xmlns:a16="http://schemas.microsoft.com/office/drawing/2014/main" id="{3937226D-F232-43E6-B7B9-0C027E00AA76}"/>
              </a:ext>
            </a:extLst>
          </p:cNvPr>
          <p:cNvSpPr txBox="1"/>
          <p:nvPr/>
        </p:nvSpPr>
        <p:spPr>
          <a:xfrm>
            <a:off x="6847982" y="323565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2F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文字方塊 190">
            <a:extLst>
              <a:ext uri="{FF2B5EF4-FFF2-40B4-BE49-F238E27FC236}">
                <a16:creationId xmlns:a16="http://schemas.microsoft.com/office/drawing/2014/main" id="{2D76E7D0-3FB7-46BD-B3F9-7FFB19CDE44F}"/>
              </a:ext>
            </a:extLst>
          </p:cNvPr>
          <p:cNvSpPr txBox="1"/>
          <p:nvPr/>
        </p:nvSpPr>
        <p:spPr>
          <a:xfrm>
            <a:off x="6847982" y="172840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3F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4" name="接點: 肘形 193">
            <a:extLst>
              <a:ext uri="{FF2B5EF4-FFF2-40B4-BE49-F238E27FC236}">
                <a16:creationId xmlns:a16="http://schemas.microsoft.com/office/drawing/2014/main" id="{76E89763-EBE0-42E8-A729-8E4D5B8DDE13}"/>
              </a:ext>
            </a:extLst>
          </p:cNvPr>
          <p:cNvCxnSpPr>
            <a:cxnSpLocks/>
          </p:cNvCxnSpPr>
          <p:nvPr/>
        </p:nvCxnSpPr>
        <p:spPr>
          <a:xfrm>
            <a:off x="10154055" y="4670127"/>
            <a:ext cx="667971" cy="373205"/>
          </a:xfrm>
          <a:prstGeom prst="bentConnector3">
            <a:avLst>
              <a:gd name="adj1" fmla="val 50000"/>
            </a:avLst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接點 206">
            <a:extLst>
              <a:ext uri="{FF2B5EF4-FFF2-40B4-BE49-F238E27FC236}">
                <a16:creationId xmlns:a16="http://schemas.microsoft.com/office/drawing/2014/main" id="{DB2FC938-9C03-4434-8AF4-244DC0B29376}"/>
              </a:ext>
            </a:extLst>
          </p:cNvPr>
          <p:cNvCxnSpPr>
            <a:cxnSpLocks/>
          </p:cNvCxnSpPr>
          <p:nvPr/>
        </p:nvCxnSpPr>
        <p:spPr>
          <a:xfrm>
            <a:off x="9409324" y="3723004"/>
            <a:ext cx="0" cy="1174560"/>
          </a:xfrm>
          <a:prstGeom prst="line">
            <a:avLst/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圖形 67">
            <a:extLst>
              <a:ext uri="{FF2B5EF4-FFF2-40B4-BE49-F238E27FC236}">
                <a16:creationId xmlns:a16="http://schemas.microsoft.com/office/drawing/2014/main" id="{8FD74656-4B16-4725-B8A2-591B45FBA6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84125" y="960825"/>
            <a:ext cx="3837167" cy="5824800"/>
          </a:xfrm>
          <a:prstGeom prst="rect">
            <a:avLst/>
          </a:prstGeom>
        </p:spPr>
      </p:pic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87E4B076-3145-4C58-B548-9C093B33FE9A}"/>
              </a:ext>
            </a:extLst>
          </p:cNvPr>
          <p:cNvCxnSpPr>
            <a:cxnSpLocks/>
          </p:cNvCxnSpPr>
          <p:nvPr/>
        </p:nvCxnSpPr>
        <p:spPr>
          <a:xfrm>
            <a:off x="9756991" y="4849450"/>
            <a:ext cx="0" cy="1026773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834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3699DD-62C9-4511-A8AD-F6EED87F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732" y="2024631"/>
            <a:ext cx="4714831" cy="989901"/>
          </a:xfrm>
        </p:spPr>
        <p:txBody>
          <a:bodyPr/>
          <a:lstStyle/>
          <a:p>
            <a:r>
              <a:rPr lang="en-US" altLang="zh-TW">
                <a:latin typeface="微軟正黑體"/>
                <a:ea typeface="+mj-lt"/>
                <a:cs typeface="+mj-lt"/>
              </a:rPr>
              <a:t>QNAP的無網管2.5GbE方案要怎麼選</a:t>
            </a:r>
            <a:r>
              <a:rPr lang="zh-TW">
                <a:latin typeface="微軟正黑體"/>
                <a:ea typeface="+mj-lt"/>
                <a:cs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272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05086FFB-BDC9-48E1-A5CA-D0094C928E37}"/>
              </a:ext>
            </a:extLst>
          </p:cNvPr>
          <p:cNvGrpSpPr/>
          <p:nvPr/>
        </p:nvGrpSpPr>
        <p:grpSpPr>
          <a:xfrm>
            <a:off x="266701" y="1129977"/>
            <a:ext cx="11620032" cy="5480770"/>
            <a:chOff x="281754" y="1123328"/>
            <a:chExt cx="11624030" cy="5482656"/>
          </a:xfrm>
        </p:grpSpPr>
        <p:pic>
          <p:nvPicPr>
            <p:cNvPr id="8" name="圖片 7" descr="一張含有 室內 的圖片&#10;&#10;自動產生的描述">
              <a:extLst>
                <a:ext uri="{FF2B5EF4-FFF2-40B4-BE49-F238E27FC236}">
                  <a16:creationId xmlns:a16="http://schemas.microsoft.com/office/drawing/2014/main" id="{3092A9A8-F18F-4394-8BB4-1F5BD3019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19" b="6004"/>
            <a:stretch/>
          </p:blipFill>
          <p:spPr>
            <a:xfrm>
              <a:off x="281754" y="1123328"/>
              <a:ext cx="11619572" cy="5482656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7E33C25-40E4-42F0-8975-77417FA40D40}"/>
                </a:ext>
              </a:extLst>
            </p:cNvPr>
            <p:cNvSpPr/>
            <p:nvPr/>
          </p:nvSpPr>
          <p:spPr>
            <a:xfrm>
              <a:off x="290674" y="1123328"/>
              <a:ext cx="11615110" cy="548265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CFBF7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50C9B54-26FA-491A-978E-26174696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上網設備不多也無10GbE需求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D426AE-C33E-42F8-8696-F3C424B59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可以選擇原本的QSW-1105-5T</a:t>
            </a:r>
            <a:endParaRPr lang="zh-TW" altLang="en-US"/>
          </a:p>
        </p:txBody>
      </p:sp>
      <p:sp>
        <p:nvSpPr>
          <p:cNvPr id="11" name="平行四邊形 10">
            <a:extLst>
              <a:ext uri="{FF2B5EF4-FFF2-40B4-BE49-F238E27FC236}">
                <a16:creationId xmlns:a16="http://schemas.microsoft.com/office/drawing/2014/main" id="{0AC2D0FD-712A-4896-B522-2FEC44E5AC38}"/>
              </a:ext>
            </a:extLst>
          </p:cNvPr>
          <p:cNvSpPr/>
          <p:nvPr/>
        </p:nvSpPr>
        <p:spPr>
          <a:xfrm>
            <a:off x="4649325" y="2601673"/>
            <a:ext cx="2333576" cy="547712"/>
          </a:xfrm>
          <a:prstGeom prst="parallelogram">
            <a:avLst>
              <a:gd name="adj" fmla="val 96805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191F83F-870C-41BC-8AEC-43F4EA37B908}"/>
              </a:ext>
            </a:extLst>
          </p:cNvPr>
          <p:cNvGrpSpPr/>
          <p:nvPr/>
        </p:nvGrpSpPr>
        <p:grpSpPr>
          <a:xfrm>
            <a:off x="5812677" y="3004818"/>
            <a:ext cx="1035999" cy="289135"/>
            <a:chOff x="5425338" y="3977872"/>
            <a:chExt cx="1035999" cy="403821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0EC7BD5A-25F9-4F62-A05B-CCE441687494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A371F4B2-92F5-46E7-B61A-02ADE392E3E2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接點 23">
                <a:extLst>
                  <a:ext uri="{FF2B5EF4-FFF2-40B4-BE49-F238E27FC236}">
                    <a16:creationId xmlns:a16="http://schemas.microsoft.com/office/drawing/2014/main" id="{D2D34A7C-0438-4361-85E4-BAB9BA332324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653C0D2C-9C65-4F7F-8FA6-387AC5858002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>
                <a:extLst>
                  <a:ext uri="{FF2B5EF4-FFF2-40B4-BE49-F238E27FC236}">
                    <a16:creationId xmlns:a16="http://schemas.microsoft.com/office/drawing/2014/main" id="{93BFB5AB-3B39-4BE0-9F70-D2791A7AE8C6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>
                <a:extLst>
                  <a:ext uri="{FF2B5EF4-FFF2-40B4-BE49-F238E27FC236}">
                    <a16:creationId xmlns:a16="http://schemas.microsoft.com/office/drawing/2014/main" id="{24E53C13-1C56-4107-B3E4-1D0B4F9E2296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>
                <a:extLst>
                  <a:ext uri="{FF2B5EF4-FFF2-40B4-BE49-F238E27FC236}">
                    <a16:creationId xmlns:a16="http://schemas.microsoft.com/office/drawing/2014/main" id="{E6EEF3BD-252A-44DB-B3ED-A802010CEFFB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>
                <a:extLst>
                  <a:ext uri="{FF2B5EF4-FFF2-40B4-BE49-F238E27FC236}">
                    <a16:creationId xmlns:a16="http://schemas.microsoft.com/office/drawing/2014/main" id="{31750CC7-C171-45A1-9EAB-7F217281AC98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36D057E3-DC61-4A17-985E-EB4AF6B533F4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89389BC0-B7F9-4F4E-8359-3E209DB0500B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8B4AB2E1-FE68-437B-B498-39E581E96322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777A48E6-21CB-4EC4-BA6B-B16EB1FE6371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78B57545-704A-4D3A-90A4-46F28812150C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6164DAEB-1311-497A-B1D3-154B077B6DF5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11769269-E1F8-4572-82F8-EEB66E5271CB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>
                <a:extLst>
                  <a:ext uri="{FF2B5EF4-FFF2-40B4-BE49-F238E27FC236}">
                    <a16:creationId xmlns:a16="http://schemas.microsoft.com/office/drawing/2014/main" id="{A41AC543-3AB3-4D64-866B-0111A22E9D59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70C3D43B-1868-4D90-92FE-A0DF14674A7D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91A5602F-216F-4270-AC7C-39B7717018AD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472E410-5B68-4C6E-9DDC-C8ABEF22E13E}"/>
              </a:ext>
            </a:extLst>
          </p:cNvPr>
          <p:cNvSpPr txBox="1"/>
          <p:nvPr/>
        </p:nvSpPr>
        <p:spPr>
          <a:xfrm>
            <a:off x="5517740" y="2664746"/>
            <a:ext cx="1281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QSW-1105-5T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2F24C5A2-A73B-4F72-9F8A-0EDB77DC9B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52" y="2318232"/>
            <a:ext cx="5002233" cy="14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72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群組 68">
            <a:extLst>
              <a:ext uri="{FF2B5EF4-FFF2-40B4-BE49-F238E27FC236}">
                <a16:creationId xmlns:a16="http://schemas.microsoft.com/office/drawing/2014/main" id="{E7E8262E-05DC-432E-B7D0-95C53C4A266E}"/>
              </a:ext>
            </a:extLst>
          </p:cNvPr>
          <p:cNvGrpSpPr/>
          <p:nvPr/>
        </p:nvGrpSpPr>
        <p:grpSpPr>
          <a:xfrm>
            <a:off x="3571930" y="1117657"/>
            <a:ext cx="8303473" cy="5493852"/>
            <a:chOff x="5727764" y="2563079"/>
            <a:chExt cx="6147639" cy="4067481"/>
          </a:xfrm>
        </p:grpSpPr>
        <p:pic>
          <p:nvPicPr>
            <p:cNvPr id="5" name="圖片 4" descr="一張含有 文字, 室內 的圖片&#10;&#10;自動產生的描述">
              <a:extLst>
                <a:ext uri="{FF2B5EF4-FFF2-40B4-BE49-F238E27FC236}">
                  <a16:creationId xmlns:a16="http://schemas.microsoft.com/office/drawing/2014/main" id="{99113FA0-CD31-4EF3-BC59-903EE9EE7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181" y="2563079"/>
              <a:ext cx="6101222" cy="4067481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C03F6C1-61DD-406A-AE21-8FC95B51A23C}"/>
                </a:ext>
              </a:extLst>
            </p:cNvPr>
            <p:cNvSpPr/>
            <p:nvPr/>
          </p:nvSpPr>
          <p:spPr>
            <a:xfrm>
              <a:off x="5727764" y="2563080"/>
              <a:ext cx="6147639" cy="406748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0000">
                  <a:srgbClr val="FCFBF7"/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35ADC175-3422-4902-9826-CF5FA6F5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latin typeface="Microsoft JhengHei"/>
                <a:ea typeface="Microsoft JhengHei"/>
                <a:cs typeface="Calibri Light"/>
              </a:rPr>
              <a:t>有10GbE設備或有串接需求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739595-80BD-4FD0-98F6-BC618D0F7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85" y="1368425"/>
            <a:ext cx="10515600" cy="159678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altLang="zh-TW">
                <a:latin typeface="Microsoft JhengHei"/>
                <a:ea typeface="微軟正黑體"/>
                <a:cs typeface="+mn-lt"/>
              </a:rPr>
              <a:t>QSW-2</a:t>
            </a:r>
            <a:r>
              <a:rPr lang="zh-TW">
                <a:latin typeface="Microsoft JhengHei"/>
                <a:ea typeface="Microsoft JhengHei"/>
                <a:cs typeface="+mn-lt"/>
              </a:rPr>
              <a:t>1</a:t>
            </a:r>
            <a:r>
              <a:rPr lang="en-US" altLang="zh-TW">
                <a:latin typeface="Microsoft JhengHei"/>
                <a:ea typeface="微軟正黑體"/>
                <a:cs typeface="+mn-lt"/>
              </a:rPr>
              <a:t>04</a:t>
            </a:r>
            <a:r>
              <a:rPr lang="zh-TW">
                <a:latin typeface="Microsoft JhengHei"/>
                <a:ea typeface="Microsoft JhengHei"/>
                <a:cs typeface="+mn-lt"/>
              </a:rPr>
              <a:t> </a:t>
            </a:r>
            <a:r>
              <a:rPr lang="en-US" altLang="zh-TW">
                <a:latin typeface="Microsoft JhengHei"/>
                <a:ea typeface="微軟正黑體"/>
                <a:cs typeface="+mn-lt"/>
              </a:rPr>
              <a:t>Series</a:t>
            </a:r>
            <a:r>
              <a:rPr lang="zh-TW">
                <a:latin typeface="Microsoft JhengHei"/>
                <a:ea typeface="Microsoft JhengHei"/>
                <a:cs typeface="+mn-lt"/>
              </a:rPr>
              <a:t>就會是你最好的選擇</a:t>
            </a:r>
            <a:endParaRPr lang="zh-TW" altLang="en-US">
              <a:latin typeface="微軟正黑體"/>
              <a:ea typeface="+mn-lt"/>
              <a:cs typeface="+mn-lt"/>
            </a:endParaRPr>
          </a:p>
          <a:p>
            <a:pPr lvl="1"/>
            <a:r>
              <a:rPr lang="zh-TW">
                <a:ea typeface="+mn-lt"/>
                <a:cs typeface="+mn-lt"/>
              </a:rPr>
              <a:t>1GbE</a:t>
            </a:r>
            <a:r>
              <a:rPr lang="en-US" altLang="zh-TW">
                <a:ea typeface="+mn-lt"/>
                <a:cs typeface="+mn-lt"/>
              </a:rPr>
              <a:t>--&gt;</a:t>
            </a:r>
            <a:r>
              <a:rPr lang="zh-TW">
                <a:ea typeface="+mn-lt"/>
                <a:cs typeface="+mn-lt"/>
              </a:rPr>
              <a:t>2.5GbE and 10GbE</a:t>
            </a:r>
            <a:endParaRPr lang="zh-TW" altLang="en-US">
              <a:ea typeface="新細明體"/>
              <a:cs typeface="Calibri" panose="020F0502020204030204"/>
            </a:endParaRPr>
          </a:p>
          <a:p>
            <a:pPr lvl="1"/>
            <a:r>
              <a:rPr lang="zh-TW">
                <a:ea typeface="+mn-lt"/>
                <a:cs typeface="+mn-lt"/>
              </a:rPr>
              <a:t>10GbE介面還有RJ45跟SFP+兩種選擇</a:t>
            </a:r>
            <a:endParaRPr lang="zh-TW">
              <a:ea typeface="新細明體"/>
              <a:cs typeface="Calibri"/>
            </a:endParaRPr>
          </a:p>
          <a:p>
            <a:pPr lvl="1"/>
            <a:r>
              <a:rPr lang="zh-TW">
                <a:ea typeface="+mn-lt"/>
                <a:cs typeface="+mn-lt"/>
              </a:rPr>
              <a:t>無網管介面</a:t>
            </a:r>
            <a:endParaRPr lang="zh-TW">
              <a:ea typeface="新細明體"/>
              <a:cs typeface="Calibri"/>
            </a:endParaRPr>
          </a:p>
        </p:txBody>
      </p:sp>
      <p:sp>
        <p:nvSpPr>
          <p:cNvPr id="12" name="平行四邊形 11">
            <a:extLst>
              <a:ext uri="{FF2B5EF4-FFF2-40B4-BE49-F238E27FC236}">
                <a16:creationId xmlns:a16="http://schemas.microsoft.com/office/drawing/2014/main" id="{BBD87A20-6EAD-43D0-AB43-47F087761D5E}"/>
              </a:ext>
            </a:extLst>
          </p:cNvPr>
          <p:cNvSpPr/>
          <p:nvPr/>
        </p:nvSpPr>
        <p:spPr>
          <a:xfrm>
            <a:off x="4412369" y="3435591"/>
            <a:ext cx="2528985" cy="593576"/>
          </a:xfrm>
          <a:prstGeom prst="parallelogram">
            <a:avLst>
              <a:gd name="adj" fmla="val 96805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B2EFC616-FA9E-47D2-ACB4-296647FAD277}"/>
              </a:ext>
            </a:extLst>
          </p:cNvPr>
          <p:cNvGrpSpPr/>
          <p:nvPr/>
        </p:nvGrpSpPr>
        <p:grpSpPr>
          <a:xfrm>
            <a:off x="5673138" y="3872495"/>
            <a:ext cx="1122751" cy="313347"/>
            <a:chOff x="5425338" y="3977872"/>
            <a:chExt cx="1035999" cy="403821"/>
          </a:xfrm>
        </p:grpSpPr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5E52BD68-EA07-4FC7-BBB0-4DA28B701796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4" name="直線接點 13">
                <a:extLst>
                  <a:ext uri="{FF2B5EF4-FFF2-40B4-BE49-F238E27FC236}">
                    <a16:creationId xmlns:a16="http://schemas.microsoft.com/office/drawing/2014/main" id="{35513568-DE86-4220-B5F8-E94D2B5EF52B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4FDD864C-A4DB-44C5-9A8A-4FE9269EEB62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BE5D83D1-8E99-4A1D-964A-E3205E456A0C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E1907FCA-1FE3-491F-B397-470540B0E5BB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D8D4F4AB-9832-4942-8371-69D26841BB3D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8BD970EB-7668-47F2-9ED6-161742FECC11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>
                <a:extLst>
                  <a:ext uri="{FF2B5EF4-FFF2-40B4-BE49-F238E27FC236}">
                    <a16:creationId xmlns:a16="http://schemas.microsoft.com/office/drawing/2014/main" id="{2EF55678-E296-44A4-A68E-5090E2AE430E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491686E2-1C7A-4B71-BCBA-73B041143398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42DBE36C-AC9E-4A1C-9629-F0C565ED6A21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289165B5-4139-4577-9C2D-3CE4E61A8AEF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93518EC0-CC66-49FB-953D-1BAAE3AE8759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91C85B27-261A-4601-9343-9F1CA6DF69CA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79366417-73FA-4EA6-8868-94AD0BDAB499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EF37968A-BC63-4EA4-8504-1CDAC3B45792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ABAC79F3-C545-4C8B-8555-4958F472E685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A1C96720-6528-4684-9AC9-A7A018A578F4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38B9E02F-E0D1-4210-8DA5-FA21DF3053F4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圖片 9" descr="一張含有 電子用品 的圖片&#10;&#10;自動產生的描述">
            <a:extLst>
              <a:ext uri="{FF2B5EF4-FFF2-40B4-BE49-F238E27FC236}">
                <a16:creationId xmlns:a16="http://schemas.microsoft.com/office/drawing/2014/main" id="{DAF44933-B29D-4795-9231-B888214B6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716" y="3225552"/>
            <a:ext cx="4576533" cy="1335413"/>
          </a:xfrm>
          <a:prstGeom prst="rect">
            <a:avLst/>
          </a:prstGeom>
        </p:spPr>
      </p:pic>
      <p:sp>
        <p:nvSpPr>
          <p:cNvPr id="43" name="平行四邊形 42">
            <a:extLst>
              <a:ext uri="{FF2B5EF4-FFF2-40B4-BE49-F238E27FC236}">
                <a16:creationId xmlns:a16="http://schemas.microsoft.com/office/drawing/2014/main" id="{123FD7BF-3543-412B-9DF5-D7A6061F3A03}"/>
              </a:ext>
            </a:extLst>
          </p:cNvPr>
          <p:cNvSpPr/>
          <p:nvPr/>
        </p:nvSpPr>
        <p:spPr>
          <a:xfrm>
            <a:off x="4412369" y="5071196"/>
            <a:ext cx="2528985" cy="593576"/>
          </a:xfrm>
          <a:prstGeom prst="parallelogram">
            <a:avLst>
              <a:gd name="adj" fmla="val 96805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31A6C36A-18B7-4A8F-B887-89AD496217F3}"/>
              </a:ext>
            </a:extLst>
          </p:cNvPr>
          <p:cNvGrpSpPr/>
          <p:nvPr/>
        </p:nvGrpSpPr>
        <p:grpSpPr>
          <a:xfrm>
            <a:off x="5673138" y="5508099"/>
            <a:ext cx="1122751" cy="313347"/>
            <a:chOff x="5425338" y="3977872"/>
            <a:chExt cx="1035999" cy="403821"/>
          </a:xfrm>
        </p:grpSpPr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830BD0A2-D326-427F-8447-DCE970539074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55" name="直線接點 54">
                <a:extLst>
                  <a:ext uri="{FF2B5EF4-FFF2-40B4-BE49-F238E27FC236}">
                    <a16:creationId xmlns:a16="http://schemas.microsoft.com/office/drawing/2014/main" id="{21B0562A-863E-4F81-A985-806E9515CF69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接點 55">
                <a:extLst>
                  <a:ext uri="{FF2B5EF4-FFF2-40B4-BE49-F238E27FC236}">
                    <a16:creationId xmlns:a16="http://schemas.microsoft.com/office/drawing/2014/main" id="{5293F00F-B9FE-4C9F-98ED-0DAB237B8F63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接點 56">
                <a:extLst>
                  <a:ext uri="{FF2B5EF4-FFF2-40B4-BE49-F238E27FC236}">
                    <a16:creationId xmlns:a16="http://schemas.microsoft.com/office/drawing/2014/main" id="{B4CDD097-5FEF-407A-AB9B-BB45D0801FEE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接點 57">
                <a:extLst>
                  <a:ext uri="{FF2B5EF4-FFF2-40B4-BE49-F238E27FC236}">
                    <a16:creationId xmlns:a16="http://schemas.microsoft.com/office/drawing/2014/main" id="{30DB70D5-3254-4D12-B833-C0A156D488CA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接點 58">
                <a:extLst>
                  <a:ext uri="{FF2B5EF4-FFF2-40B4-BE49-F238E27FC236}">
                    <a16:creationId xmlns:a16="http://schemas.microsoft.com/office/drawing/2014/main" id="{3B438F24-41EF-4C6E-AA23-42D64E9CFF5C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13DD5E78-05C7-4D74-880A-BCFF06F0119C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B9A678E6-F175-40AD-81AA-69EC3DD9FBA5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接點 61">
                <a:extLst>
                  <a:ext uri="{FF2B5EF4-FFF2-40B4-BE49-F238E27FC236}">
                    <a16:creationId xmlns:a16="http://schemas.microsoft.com/office/drawing/2014/main" id="{135391E0-CC5E-498D-8C07-67B333526A95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6CA3F31C-6BA2-4A88-8481-DF7938969F31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D6523E36-3436-4166-8383-2E9FF84C1374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>
                <a:extLst>
                  <a:ext uri="{FF2B5EF4-FFF2-40B4-BE49-F238E27FC236}">
                    <a16:creationId xmlns:a16="http://schemas.microsoft.com/office/drawing/2014/main" id="{29982977-0360-47A7-AE74-D5D484C99F75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2ED87BC6-15A0-473F-9B5E-87B0D277E0A6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>
                <a:extLst>
                  <a:ext uri="{FF2B5EF4-FFF2-40B4-BE49-F238E27FC236}">
                    <a16:creationId xmlns:a16="http://schemas.microsoft.com/office/drawing/2014/main" id="{FDA9F140-09D2-43E3-BB16-A7D12766DBF7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>
                <a:extLst>
                  <a:ext uri="{FF2B5EF4-FFF2-40B4-BE49-F238E27FC236}">
                    <a16:creationId xmlns:a16="http://schemas.microsoft.com/office/drawing/2014/main" id="{184305D6-C0E0-4F33-A862-320202B900F8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>
                <a:extLst>
                  <a:ext uri="{FF2B5EF4-FFF2-40B4-BE49-F238E27FC236}">
                    <a16:creationId xmlns:a16="http://schemas.microsoft.com/office/drawing/2014/main" id="{0A0638C5-DE1F-47E0-98CC-B641B5DE0BDE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F8FEB139-0183-4120-8ED2-91F64F0A5930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>
                <a:extLst>
                  <a:ext uri="{FF2B5EF4-FFF2-40B4-BE49-F238E27FC236}">
                    <a16:creationId xmlns:a16="http://schemas.microsoft.com/office/drawing/2014/main" id="{2289174D-9712-4ABF-B42F-CFFBC0AC129D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26D70F06-B564-4C7A-92BC-D7553C1F3C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717" y="4838281"/>
            <a:ext cx="4627882" cy="1358289"/>
          </a:xfrm>
          <a:prstGeom prst="rect">
            <a:avLst/>
          </a:prstGeom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C39D0EBA-6FA5-4F4A-8E00-8C4C3256BEB0}"/>
              </a:ext>
            </a:extLst>
          </p:cNvPr>
          <p:cNvSpPr txBox="1"/>
          <p:nvPr/>
        </p:nvSpPr>
        <p:spPr>
          <a:xfrm>
            <a:off x="5353503" y="3503946"/>
            <a:ext cx="1389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QSW-2104-2S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559AE693-0C42-4D05-AFE9-850B5BEAE51D}"/>
              </a:ext>
            </a:extLst>
          </p:cNvPr>
          <p:cNvSpPr txBox="1"/>
          <p:nvPr/>
        </p:nvSpPr>
        <p:spPr>
          <a:xfrm>
            <a:off x="5353503" y="5142597"/>
            <a:ext cx="1389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QSW-2104-2T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124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C79C54BE-F8B7-475F-B862-AAFF387E1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4252" y="2231391"/>
            <a:ext cx="3192436" cy="2854774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+mj-lt"/>
                <a:cs typeface="+mj-lt"/>
              </a:rPr>
              <a:t>QSW-2104</a:t>
            </a:r>
            <a:r>
              <a:rPr lang="zh-TW">
                <a:ea typeface="+mj-lt"/>
                <a:cs typeface="+mj-lt"/>
              </a:rPr>
              <a:t>系列為你帶來更簡</a:t>
            </a:r>
            <a:r>
              <a:rPr lang="zh-TW" altLang="en-US">
                <a:ea typeface="+mj-lt"/>
                <a:cs typeface="+mj-lt"/>
              </a:rPr>
              <a:t>單的</a:t>
            </a:r>
            <a:r>
              <a:rPr lang="zh-TW">
                <a:ea typeface="+mj-lt"/>
                <a:cs typeface="+mj-lt"/>
              </a:rPr>
              <a:t>升級方式</a:t>
            </a:r>
            <a:endParaRPr lang="zh-TW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E20E15-8867-4434-B848-513920282CC1}"/>
              </a:ext>
            </a:extLst>
          </p:cNvPr>
          <p:cNvSpPr txBox="1"/>
          <p:nvPr/>
        </p:nvSpPr>
        <p:spPr>
          <a:xfrm>
            <a:off x="682228" y="5218298"/>
            <a:ext cx="3384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同時擁有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  <a:sym typeface="Wingdings" panose="05000000000000000000" pitchFamily="2" charset="2"/>
              </a:rPr>
              <a:t>2.5GbE還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  <a:sym typeface="Wingdings" panose="05000000000000000000" pitchFamily="2" charset="2"/>
              </a:rPr>
              <a:t>有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  <a:sym typeface="Wingdings" panose="05000000000000000000" pitchFamily="2" charset="2"/>
              </a:rPr>
              <a:t>10GbE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96B0B64-698F-40B2-81F9-03D5C293A6BF}"/>
              </a:ext>
            </a:extLst>
          </p:cNvPr>
          <p:cNvSpPr txBox="1"/>
          <p:nvPr/>
        </p:nvSpPr>
        <p:spPr>
          <a:xfrm>
            <a:off x="4497920" y="5218298"/>
            <a:ext cx="3384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10GbE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兩種介面自由選擇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7165EB2-63C9-45A4-ABD1-8C3B70A913D6}"/>
              </a:ext>
            </a:extLst>
          </p:cNvPr>
          <p:cNvSpPr txBox="1"/>
          <p:nvPr/>
        </p:nvSpPr>
        <p:spPr>
          <a:xfrm>
            <a:off x="8558213" y="5218298"/>
            <a:ext cx="3140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隨插即用不需設定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8E5C1111-64C9-4618-A783-F03C24818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276" y="2231391"/>
            <a:ext cx="3192436" cy="2854774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3728874-9D8E-4B27-8101-5AB4C2AB5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6228" y="2231391"/>
            <a:ext cx="3192436" cy="2854774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9556CC80-D0D3-4B37-B0E7-D2867D8D1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9237" y="3016951"/>
            <a:ext cx="1362075" cy="933450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62776EBA-A5F3-4057-A27C-B08C6A5FA7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217"/>
          <a:stretch/>
        </p:blipFill>
        <p:spPr>
          <a:xfrm>
            <a:off x="8558213" y="2641760"/>
            <a:ext cx="2328862" cy="2358866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692FB312-8D50-4080-88EF-85C58CF80762}"/>
              </a:ext>
            </a:extLst>
          </p:cNvPr>
          <p:cNvGrpSpPr/>
          <p:nvPr/>
        </p:nvGrpSpPr>
        <p:grpSpPr>
          <a:xfrm>
            <a:off x="4922067" y="2758502"/>
            <a:ext cx="1900841" cy="1600940"/>
            <a:chOff x="4922067" y="2758502"/>
            <a:chExt cx="1900841" cy="1600940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741E34B8-A0A9-43B2-80AC-04A7EFB0A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46608" y="3706528"/>
              <a:ext cx="876300" cy="609600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00A556CB-5736-4602-95D9-B604E51AE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74505" y="2758502"/>
              <a:ext cx="866775" cy="657225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B3C07007-DE2B-4347-AB53-98DC11C06D56}"/>
                </a:ext>
              </a:extLst>
            </p:cNvPr>
            <p:cNvCxnSpPr/>
            <p:nvPr/>
          </p:nvCxnSpPr>
          <p:spPr>
            <a:xfrm flipV="1">
              <a:off x="4922067" y="2858703"/>
              <a:ext cx="1838426" cy="150073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0323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436956-B7C5-415A-B92B-6A786775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也可以跟1</a:t>
            </a:r>
            <a:r>
              <a:rPr lang="en-US" altLang="zh-TW">
                <a:latin typeface="微軟正黑體"/>
                <a:ea typeface="微軟正黑體"/>
              </a:rPr>
              <a:t>0GbE設備做搭配</a:t>
            </a:r>
            <a:endParaRPr lang="zh-TW" altLang="en-US">
              <a:latin typeface="微軟正黑體"/>
              <a:ea typeface="微軟正黑體"/>
            </a:endParaRPr>
          </a:p>
        </p:txBody>
      </p:sp>
      <p:grpSp>
        <p:nvGrpSpPr>
          <p:cNvPr id="31" name="圖形 20">
            <a:extLst>
              <a:ext uri="{FF2B5EF4-FFF2-40B4-BE49-F238E27FC236}">
                <a16:creationId xmlns:a16="http://schemas.microsoft.com/office/drawing/2014/main" id="{4217C674-3974-4496-BA5F-3CA798B62F81}"/>
              </a:ext>
            </a:extLst>
          </p:cNvPr>
          <p:cNvGrpSpPr/>
          <p:nvPr/>
        </p:nvGrpSpPr>
        <p:grpSpPr>
          <a:xfrm>
            <a:off x="1193416" y="4178972"/>
            <a:ext cx="4210750" cy="1713529"/>
            <a:chOff x="835627" y="3785412"/>
            <a:chExt cx="3199433" cy="1301982"/>
          </a:xfrm>
        </p:grpSpPr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3AF8004B-72DE-4C66-B315-C06A61CF98A1}"/>
                </a:ext>
              </a:extLst>
            </p:cNvPr>
            <p:cNvSpPr/>
            <p:nvPr/>
          </p:nvSpPr>
          <p:spPr>
            <a:xfrm>
              <a:off x="835627" y="3785412"/>
              <a:ext cx="2672189" cy="1113528"/>
            </a:xfrm>
            <a:custGeom>
              <a:avLst/>
              <a:gdLst>
                <a:gd name="connsiteX0" fmla="*/ 0 w 2672189"/>
                <a:gd name="connsiteY0" fmla="*/ 0 h 2671882"/>
                <a:gd name="connsiteX1" fmla="*/ 2672190 w 2672189"/>
                <a:gd name="connsiteY1" fmla="*/ 0 h 2671882"/>
                <a:gd name="connsiteX2" fmla="*/ 2672190 w 2672189"/>
                <a:gd name="connsiteY2" fmla="*/ 2671883 h 2671882"/>
                <a:gd name="connsiteX3" fmla="*/ 0 w 2672189"/>
                <a:gd name="connsiteY3" fmla="*/ 2671883 h 267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2189" h="2671882">
                  <a:moveTo>
                    <a:pt x="0" y="0"/>
                  </a:moveTo>
                  <a:lnTo>
                    <a:pt x="2672190" y="0"/>
                  </a:lnTo>
                  <a:lnTo>
                    <a:pt x="2672190" y="2671883"/>
                  </a:lnTo>
                  <a:lnTo>
                    <a:pt x="0" y="267188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0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33" name="圖形 20">
              <a:extLst>
                <a:ext uri="{FF2B5EF4-FFF2-40B4-BE49-F238E27FC236}">
                  <a16:creationId xmlns:a16="http://schemas.microsoft.com/office/drawing/2014/main" id="{4217C674-3974-4496-BA5F-3CA798B62F81}"/>
                </a:ext>
              </a:extLst>
            </p:cNvPr>
            <p:cNvGrpSpPr/>
            <p:nvPr/>
          </p:nvGrpSpPr>
          <p:grpSpPr>
            <a:xfrm>
              <a:off x="3507509" y="4216135"/>
              <a:ext cx="527551" cy="871259"/>
              <a:chOff x="3507509" y="4216135"/>
              <a:chExt cx="527551" cy="871259"/>
            </a:xfrm>
          </p:grpSpPr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72032945-6D15-4DA7-B973-73D70B6B5653}"/>
                  </a:ext>
                </a:extLst>
              </p:cNvPr>
              <p:cNvSpPr/>
              <p:nvPr/>
            </p:nvSpPr>
            <p:spPr>
              <a:xfrm>
                <a:off x="3507509" y="4216135"/>
                <a:ext cx="527551" cy="682804"/>
              </a:xfrm>
              <a:custGeom>
                <a:avLst/>
                <a:gdLst>
                  <a:gd name="connsiteX0" fmla="*/ 0 w 527551"/>
                  <a:gd name="connsiteY0" fmla="*/ 0 h 682804"/>
                  <a:gd name="connsiteX1" fmla="*/ 527551 w 527551"/>
                  <a:gd name="connsiteY1" fmla="*/ 682804 h 682804"/>
                  <a:gd name="connsiteX2" fmla="*/ 0 w 527551"/>
                  <a:gd name="connsiteY2" fmla="*/ 682804 h 68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7551" h="682804">
                    <a:moveTo>
                      <a:pt x="0" y="0"/>
                    </a:moveTo>
                    <a:lnTo>
                      <a:pt x="527551" y="682804"/>
                    </a:lnTo>
                    <a:lnTo>
                      <a:pt x="0" y="682804"/>
                    </a:lnTo>
                    <a:close/>
                  </a:path>
                </a:pathLst>
              </a:custGeom>
              <a:solidFill>
                <a:srgbClr val="44546A"/>
              </a:solidFill>
              <a:ln w="30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3D1EFE0B-BD31-47E8-8409-ACA101A5DAEE}"/>
                  </a:ext>
                </a:extLst>
              </p:cNvPr>
              <p:cNvSpPr/>
              <p:nvPr/>
            </p:nvSpPr>
            <p:spPr>
              <a:xfrm>
                <a:off x="3527185" y="4583515"/>
                <a:ext cx="506646" cy="503879"/>
              </a:xfrm>
              <a:custGeom>
                <a:avLst/>
                <a:gdLst>
                  <a:gd name="connsiteX0" fmla="*/ 264083 w 506646"/>
                  <a:gd name="connsiteY0" fmla="*/ 0 h 503879"/>
                  <a:gd name="connsiteX1" fmla="*/ 0 w 506646"/>
                  <a:gd name="connsiteY1" fmla="*/ 503879 h 503879"/>
                  <a:gd name="connsiteX2" fmla="*/ 506646 w 506646"/>
                  <a:gd name="connsiteY2" fmla="*/ 314502 h 503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646" h="503879">
                    <a:moveTo>
                      <a:pt x="264083" y="0"/>
                    </a:moveTo>
                    <a:lnTo>
                      <a:pt x="0" y="503879"/>
                    </a:lnTo>
                    <a:lnTo>
                      <a:pt x="506646" y="314502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30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8A736D4-FAC8-43E0-9DBF-9E64C1DD7217}"/>
              </a:ext>
            </a:extLst>
          </p:cNvPr>
          <p:cNvSpPr txBox="1"/>
          <p:nvPr/>
        </p:nvSpPr>
        <p:spPr>
          <a:xfrm>
            <a:off x="1445016" y="5702598"/>
            <a:ext cx="3081662" cy="445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10GbE NAS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F4394F3-8177-466D-B4AC-D2D520741664}"/>
              </a:ext>
            </a:extLst>
          </p:cNvPr>
          <p:cNvSpPr txBox="1"/>
          <p:nvPr/>
        </p:nvSpPr>
        <p:spPr>
          <a:xfrm>
            <a:off x="6778045" y="3271712"/>
            <a:ext cx="2442154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10GbE Router QHora-301W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5422ACE-69A4-4462-8442-274D2904BD84}"/>
              </a:ext>
            </a:extLst>
          </p:cNvPr>
          <p:cNvSpPr txBox="1"/>
          <p:nvPr/>
        </p:nvSpPr>
        <p:spPr>
          <a:xfrm>
            <a:off x="6573260" y="6006345"/>
            <a:ext cx="3081662" cy="445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10GbE NIC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圖片 24" descr="一張含有 電子用品, 黑色 的圖片&#10;&#10;自動產生的描述">
            <a:extLst>
              <a:ext uri="{FF2B5EF4-FFF2-40B4-BE49-F238E27FC236}">
                <a16:creationId xmlns:a16="http://schemas.microsoft.com/office/drawing/2014/main" id="{06B9F07B-A989-4404-AF6D-FBB9471A1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436" y="1731688"/>
            <a:ext cx="3034807" cy="3515439"/>
          </a:xfrm>
          <a:prstGeom prst="rect">
            <a:avLst/>
          </a:prstGeom>
        </p:spPr>
      </p:pic>
      <p:grpSp>
        <p:nvGrpSpPr>
          <p:cNvPr id="37" name="圖形 3">
            <a:extLst>
              <a:ext uri="{FF2B5EF4-FFF2-40B4-BE49-F238E27FC236}">
                <a16:creationId xmlns:a16="http://schemas.microsoft.com/office/drawing/2014/main" id="{16BA6DC7-A33A-4EB3-951A-30092E96E1D3}"/>
              </a:ext>
            </a:extLst>
          </p:cNvPr>
          <p:cNvGrpSpPr/>
          <p:nvPr/>
        </p:nvGrpSpPr>
        <p:grpSpPr>
          <a:xfrm>
            <a:off x="6282658" y="1730725"/>
            <a:ext cx="4204367" cy="1713526"/>
            <a:chOff x="4594176" y="3785412"/>
            <a:chExt cx="3194583" cy="1301980"/>
          </a:xfrm>
        </p:grpSpPr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AFCF61D8-02B2-4040-87D2-B8A1E4070BF6}"/>
                </a:ext>
              </a:extLst>
            </p:cNvPr>
            <p:cNvSpPr/>
            <p:nvPr/>
          </p:nvSpPr>
          <p:spPr>
            <a:xfrm>
              <a:off x="4594176" y="3785412"/>
              <a:ext cx="2668139" cy="1114117"/>
            </a:xfrm>
            <a:custGeom>
              <a:avLst/>
              <a:gdLst>
                <a:gd name="connsiteX0" fmla="*/ 0 w 2668139"/>
                <a:gd name="connsiteY0" fmla="*/ 0 h 2668139"/>
                <a:gd name="connsiteX1" fmla="*/ 2668140 w 2668139"/>
                <a:gd name="connsiteY1" fmla="*/ 0 h 2668139"/>
                <a:gd name="connsiteX2" fmla="*/ 2668140 w 2668139"/>
                <a:gd name="connsiteY2" fmla="*/ 2668139 h 2668139"/>
                <a:gd name="connsiteX3" fmla="*/ 0 w 2668139"/>
                <a:gd name="connsiteY3" fmla="*/ 2668139 h 266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8139" h="2668139">
                  <a:moveTo>
                    <a:pt x="0" y="0"/>
                  </a:moveTo>
                  <a:lnTo>
                    <a:pt x="2668140" y="0"/>
                  </a:lnTo>
                  <a:lnTo>
                    <a:pt x="2668140" y="2668139"/>
                  </a:lnTo>
                  <a:lnTo>
                    <a:pt x="0" y="2668139"/>
                  </a:lnTo>
                  <a:close/>
                </a:path>
              </a:pathLst>
            </a:custGeom>
            <a:solidFill>
              <a:srgbClr val="738C8E"/>
            </a:solidFill>
            <a:ln w="35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39" name="圖形 3">
              <a:extLst>
                <a:ext uri="{FF2B5EF4-FFF2-40B4-BE49-F238E27FC236}">
                  <a16:creationId xmlns:a16="http://schemas.microsoft.com/office/drawing/2014/main" id="{16BA6DC7-A33A-4EB3-951A-30092E96E1D3}"/>
                </a:ext>
              </a:extLst>
            </p:cNvPr>
            <p:cNvGrpSpPr/>
            <p:nvPr/>
          </p:nvGrpSpPr>
          <p:grpSpPr>
            <a:xfrm>
              <a:off x="7262008" y="4217454"/>
              <a:ext cx="526751" cy="869938"/>
              <a:chOff x="7262008" y="4217454"/>
              <a:chExt cx="526751" cy="869938"/>
            </a:xfrm>
          </p:grpSpPr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60CF7B9B-D2BE-41D8-96C9-5815E83379AF}"/>
                  </a:ext>
                </a:extLst>
              </p:cNvPr>
              <p:cNvSpPr/>
              <p:nvPr/>
            </p:nvSpPr>
            <p:spPr>
              <a:xfrm>
                <a:off x="7262008" y="4217454"/>
                <a:ext cx="526751" cy="682076"/>
              </a:xfrm>
              <a:custGeom>
                <a:avLst/>
                <a:gdLst>
                  <a:gd name="connsiteX0" fmla="*/ 0 w 526751"/>
                  <a:gd name="connsiteY0" fmla="*/ 0 h 682076"/>
                  <a:gd name="connsiteX1" fmla="*/ 526752 w 526751"/>
                  <a:gd name="connsiteY1" fmla="*/ 682076 h 682076"/>
                  <a:gd name="connsiteX2" fmla="*/ 0 w 526751"/>
                  <a:gd name="connsiteY2" fmla="*/ 682076 h 68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6751" h="682076">
                    <a:moveTo>
                      <a:pt x="0" y="0"/>
                    </a:moveTo>
                    <a:lnTo>
                      <a:pt x="526752" y="682076"/>
                    </a:lnTo>
                    <a:lnTo>
                      <a:pt x="0" y="682076"/>
                    </a:lnTo>
                    <a:close/>
                  </a:path>
                </a:pathLst>
              </a:custGeom>
              <a:solidFill>
                <a:srgbClr val="5B6D6D"/>
              </a:solidFill>
              <a:ln w="351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B0DBEE27-2CB3-4B6C-BE9C-1C980784A661}"/>
                  </a:ext>
                </a:extLst>
              </p:cNvPr>
              <p:cNvSpPr/>
              <p:nvPr/>
            </p:nvSpPr>
            <p:spPr>
              <a:xfrm>
                <a:off x="7281654" y="4584277"/>
                <a:ext cx="505878" cy="503115"/>
              </a:xfrm>
              <a:custGeom>
                <a:avLst/>
                <a:gdLst>
                  <a:gd name="connsiteX0" fmla="*/ 263683 w 505878"/>
                  <a:gd name="connsiteY0" fmla="*/ 0 h 503115"/>
                  <a:gd name="connsiteX1" fmla="*/ 0 w 505878"/>
                  <a:gd name="connsiteY1" fmla="*/ 503116 h 503115"/>
                  <a:gd name="connsiteX2" fmla="*/ 505878 w 505878"/>
                  <a:gd name="connsiteY2" fmla="*/ 314025 h 50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5878" h="503115">
                    <a:moveTo>
                      <a:pt x="263683" y="0"/>
                    </a:moveTo>
                    <a:lnTo>
                      <a:pt x="0" y="503116"/>
                    </a:lnTo>
                    <a:lnTo>
                      <a:pt x="505878" y="314025"/>
                    </a:lnTo>
                    <a:close/>
                  </a:path>
                </a:pathLst>
              </a:custGeom>
              <a:solidFill>
                <a:srgbClr val="738C8E"/>
              </a:solidFill>
              <a:ln w="351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29" name="圖片 28" descr="一張含有 文字 的圖片&#10;&#10;自動產生的描述">
            <a:extLst>
              <a:ext uri="{FF2B5EF4-FFF2-40B4-BE49-F238E27FC236}">
                <a16:creationId xmlns:a16="http://schemas.microsoft.com/office/drawing/2014/main" id="{EB6F678D-89CC-48EB-AA16-37B7D2A419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833" y="1872631"/>
            <a:ext cx="3969089" cy="1194888"/>
          </a:xfrm>
          <a:prstGeom prst="rect">
            <a:avLst/>
          </a:prstGeom>
        </p:spPr>
      </p:pic>
      <p:grpSp>
        <p:nvGrpSpPr>
          <p:cNvPr id="42" name="圖形 22">
            <a:extLst>
              <a:ext uri="{FF2B5EF4-FFF2-40B4-BE49-F238E27FC236}">
                <a16:creationId xmlns:a16="http://schemas.microsoft.com/office/drawing/2014/main" id="{DCEFD478-F238-4F99-A503-356CC20D6726}"/>
              </a:ext>
            </a:extLst>
          </p:cNvPr>
          <p:cNvGrpSpPr/>
          <p:nvPr/>
        </p:nvGrpSpPr>
        <p:grpSpPr>
          <a:xfrm>
            <a:off x="6282658" y="4468888"/>
            <a:ext cx="4204367" cy="1713928"/>
            <a:chOff x="8360119" y="3780773"/>
            <a:chExt cx="3194583" cy="1302285"/>
          </a:xfrm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47FFB9EE-E3F8-4A0D-86F6-5D38B9A4A39A}"/>
                </a:ext>
              </a:extLst>
            </p:cNvPr>
            <p:cNvSpPr/>
            <p:nvPr/>
          </p:nvSpPr>
          <p:spPr>
            <a:xfrm>
              <a:off x="8360119" y="3780773"/>
              <a:ext cx="2668138" cy="1114116"/>
            </a:xfrm>
            <a:custGeom>
              <a:avLst/>
              <a:gdLst>
                <a:gd name="connsiteX0" fmla="*/ 0 w 2668138"/>
                <a:gd name="connsiteY0" fmla="*/ 0 h 2667832"/>
                <a:gd name="connsiteX1" fmla="*/ 2668139 w 2668138"/>
                <a:gd name="connsiteY1" fmla="*/ 0 h 2667832"/>
                <a:gd name="connsiteX2" fmla="*/ 2668139 w 2668138"/>
                <a:gd name="connsiteY2" fmla="*/ 2667833 h 2667832"/>
                <a:gd name="connsiteX3" fmla="*/ 0 w 2668138"/>
                <a:gd name="connsiteY3" fmla="*/ 2667833 h 266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8138" h="2667832">
                  <a:moveTo>
                    <a:pt x="0" y="0"/>
                  </a:moveTo>
                  <a:lnTo>
                    <a:pt x="2668139" y="0"/>
                  </a:lnTo>
                  <a:lnTo>
                    <a:pt x="2668139" y="2667833"/>
                  </a:lnTo>
                  <a:lnTo>
                    <a:pt x="0" y="2667833"/>
                  </a:lnTo>
                  <a:close/>
                </a:path>
              </a:pathLst>
            </a:custGeom>
            <a:solidFill>
              <a:srgbClr val="CBD4C7"/>
            </a:solidFill>
            <a:ln w="35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44" name="圖形 22">
              <a:extLst>
                <a:ext uri="{FF2B5EF4-FFF2-40B4-BE49-F238E27FC236}">
                  <a16:creationId xmlns:a16="http://schemas.microsoft.com/office/drawing/2014/main" id="{DCEFD478-F238-4F99-A503-356CC20D6726}"/>
                </a:ext>
              </a:extLst>
            </p:cNvPr>
            <p:cNvGrpSpPr/>
            <p:nvPr/>
          </p:nvGrpSpPr>
          <p:grpSpPr>
            <a:xfrm>
              <a:off x="11027951" y="4213120"/>
              <a:ext cx="526751" cy="869938"/>
              <a:chOff x="11027951" y="4213120"/>
              <a:chExt cx="526751" cy="869938"/>
            </a:xfrm>
          </p:grpSpPr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D347A855-094D-4BB0-915B-974A74F73F00}"/>
                  </a:ext>
                </a:extLst>
              </p:cNvPr>
              <p:cNvSpPr/>
              <p:nvPr/>
            </p:nvSpPr>
            <p:spPr>
              <a:xfrm>
                <a:off x="11027951" y="4213120"/>
                <a:ext cx="526751" cy="681769"/>
              </a:xfrm>
              <a:custGeom>
                <a:avLst/>
                <a:gdLst>
                  <a:gd name="connsiteX0" fmla="*/ 0 w 526751"/>
                  <a:gd name="connsiteY0" fmla="*/ 0 h 681769"/>
                  <a:gd name="connsiteX1" fmla="*/ 526752 w 526751"/>
                  <a:gd name="connsiteY1" fmla="*/ 681769 h 681769"/>
                  <a:gd name="connsiteX2" fmla="*/ 0 w 526751"/>
                  <a:gd name="connsiteY2" fmla="*/ 681769 h 681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6751" h="681769">
                    <a:moveTo>
                      <a:pt x="0" y="0"/>
                    </a:moveTo>
                    <a:lnTo>
                      <a:pt x="526752" y="681769"/>
                    </a:lnTo>
                    <a:lnTo>
                      <a:pt x="0" y="681769"/>
                    </a:lnTo>
                    <a:close/>
                  </a:path>
                </a:pathLst>
              </a:custGeom>
              <a:solidFill>
                <a:srgbClr val="B7BCB5"/>
              </a:solidFill>
              <a:ln w="351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1C8F6870-BAE7-4ECD-8D4A-806A7EA6B74E}"/>
                  </a:ext>
                </a:extLst>
              </p:cNvPr>
              <p:cNvSpPr/>
              <p:nvPr/>
            </p:nvSpPr>
            <p:spPr>
              <a:xfrm>
                <a:off x="11047596" y="4579943"/>
                <a:ext cx="505878" cy="503115"/>
              </a:xfrm>
              <a:custGeom>
                <a:avLst/>
                <a:gdLst>
                  <a:gd name="connsiteX0" fmla="*/ 263683 w 505878"/>
                  <a:gd name="connsiteY0" fmla="*/ 0 h 503115"/>
                  <a:gd name="connsiteX1" fmla="*/ 0 w 505878"/>
                  <a:gd name="connsiteY1" fmla="*/ 503116 h 503115"/>
                  <a:gd name="connsiteX2" fmla="*/ 505878 w 505878"/>
                  <a:gd name="connsiteY2" fmla="*/ 314025 h 50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5878" h="503115">
                    <a:moveTo>
                      <a:pt x="263683" y="0"/>
                    </a:moveTo>
                    <a:lnTo>
                      <a:pt x="0" y="503116"/>
                    </a:lnTo>
                    <a:lnTo>
                      <a:pt x="505878" y="314025"/>
                    </a:lnTo>
                    <a:close/>
                  </a:path>
                </a:pathLst>
              </a:custGeom>
              <a:solidFill>
                <a:srgbClr val="CBD4C7"/>
              </a:solidFill>
              <a:ln w="351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6C9E4ECF-F8A3-4377-A18B-6E4AC88B19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668" y="4080550"/>
            <a:ext cx="3089093" cy="16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1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9CCF79FE-C8C5-42E5-9EEB-234238A3FA36}"/>
              </a:ext>
            </a:extLst>
          </p:cNvPr>
          <p:cNvSpPr/>
          <p:nvPr/>
        </p:nvSpPr>
        <p:spPr>
          <a:xfrm>
            <a:off x="4322213" y="2680898"/>
            <a:ext cx="7869787" cy="288326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4FD43CA3-4488-46D8-B7A4-3E8308ECF73A}"/>
              </a:ext>
            </a:extLst>
          </p:cNvPr>
          <p:cNvGrpSpPr/>
          <p:nvPr/>
        </p:nvGrpSpPr>
        <p:grpSpPr>
          <a:xfrm>
            <a:off x="5967336" y="5428370"/>
            <a:ext cx="1122751" cy="313347"/>
            <a:chOff x="5425338" y="3977872"/>
            <a:chExt cx="1035999" cy="403821"/>
          </a:xfrm>
        </p:grpSpPr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249E16BD-4460-46DC-AAB2-C2D4F0C79D82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68" name="直線接點 67">
                <a:extLst>
                  <a:ext uri="{FF2B5EF4-FFF2-40B4-BE49-F238E27FC236}">
                    <a16:creationId xmlns:a16="http://schemas.microsoft.com/office/drawing/2014/main" id="{B4665DDC-651C-42F0-89EA-1B30414365F0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E87ED194-58BF-418D-BF1D-381317F4B140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接點 69">
                <a:extLst>
                  <a:ext uri="{FF2B5EF4-FFF2-40B4-BE49-F238E27FC236}">
                    <a16:creationId xmlns:a16="http://schemas.microsoft.com/office/drawing/2014/main" id="{96B121E6-5939-4F4E-9D4C-140DC8D805C9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接點 71">
                <a:extLst>
                  <a:ext uri="{FF2B5EF4-FFF2-40B4-BE49-F238E27FC236}">
                    <a16:creationId xmlns:a16="http://schemas.microsoft.com/office/drawing/2014/main" id="{682DB693-F3D2-4A33-89E0-1CCB8C8FA425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63CDD018-033E-4808-866D-73E3B64C2E0E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接點 95">
                <a:extLst>
                  <a:ext uri="{FF2B5EF4-FFF2-40B4-BE49-F238E27FC236}">
                    <a16:creationId xmlns:a16="http://schemas.microsoft.com/office/drawing/2014/main" id="{9DE7CD5B-D661-4B3F-AAA4-E768A5CC195D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DD5B5732-667E-424E-AE0A-7481F3E11B72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1E7C9C42-D6BD-41E8-A71E-2A4D86A6E549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A77F9FC0-84A0-4F7E-99CD-F52468C69B4F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816050CE-C8AE-488D-847D-8E14798D2948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F3223908-5B53-4143-A32E-C699BC44463D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接點 61">
                <a:extLst>
                  <a:ext uri="{FF2B5EF4-FFF2-40B4-BE49-F238E27FC236}">
                    <a16:creationId xmlns:a16="http://schemas.microsoft.com/office/drawing/2014/main" id="{FEEB8272-2BAD-4E3D-8FE0-837202927863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接點 62">
                <a:extLst>
                  <a:ext uri="{FF2B5EF4-FFF2-40B4-BE49-F238E27FC236}">
                    <a16:creationId xmlns:a16="http://schemas.microsoft.com/office/drawing/2014/main" id="{F3A10AC1-26D8-4844-BFAA-097106524E84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接點 63">
                <a:extLst>
                  <a:ext uri="{FF2B5EF4-FFF2-40B4-BE49-F238E27FC236}">
                    <a16:creationId xmlns:a16="http://schemas.microsoft.com/office/drawing/2014/main" id="{A77F2027-E00B-4E87-8731-B5A9F68F5D3A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823D1148-6867-45A5-B015-9FCD6D962644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1170F3E1-D3D0-4A72-8680-DAABC449E5E8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接點 66">
                <a:extLst>
                  <a:ext uri="{FF2B5EF4-FFF2-40B4-BE49-F238E27FC236}">
                    <a16:creationId xmlns:a16="http://schemas.microsoft.com/office/drawing/2014/main" id="{3F1EFD3E-230C-44DC-8179-51026BE90027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單台QSW-2104也可以用在SOHO/SMB</a:t>
            </a:r>
            <a:r>
              <a:rPr lang="zh-TW" altLang="en-US">
                <a:latin typeface="微軟正黑體"/>
                <a:ea typeface="微軟正黑體"/>
              </a:rPr>
              <a:t>環境</a:t>
            </a:r>
            <a:endParaRPr lang="en-US" altLang="zh-TW">
              <a:latin typeface="微軟正黑體"/>
              <a:ea typeface="微軟正黑體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6481954" y="1396025"/>
            <a:ext cx="497575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直接從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1GbE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升級到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</a:p>
          <a:p>
            <a:pPr marL="285750" indent="-285750" algn="l">
              <a:buFont typeface="Arial"/>
              <a:buChar char="•"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Uplink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最高可使用到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</a:p>
          <a:p>
            <a:pPr marL="285750" indent="-285750">
              <a:buFont typeface="Arial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額外連接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NAS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也沒問題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隨插即用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AF783FE9-B796-4A30-BBDF-AAE8389510D2}"/>
              </a:ext>
            </a:extLst>
          </p:cNvPr>
          <p:cNvGrpSpPr/>
          <p:nvPr/>
        </p:nvGrpSpPr>
        <p:grpSpPr>
          <a:xfrm>
            <a:off x="6980268" y="5741717"/>
            <a:ext cx="1573993" cy="641358"/>
            <a:chOff x="1130181" y="2570669"/>
            <a:chExt cx="1406389" cy="573064"/>
          </a:xfrm>
        </p:grpSpPr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1D598437-DA56-478E-BDD7-54D96EAD2676}"/>
                </a:ext>
              </a:extLst>
            </p:cNvPr>
            <p:cNvSpPr txBox="1"/>
            <p:nvPr/>
          </p:nvSpPr>
          <p:spPr>
            <a:xfrm>
              <a:off x="1644979" y="2805179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2.5GbE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6" name="群組 115">
              <a:extLst>
                <a:ext uri="{FF2B5EF4-FFF2-40B4-BE49-F238E27FC236}">
                  <a16:creationId xmlns:a16="http://schemas.microsoft.com/office/drawing/2014/main" id="{F7F88BE5-7E82-41FE-BA15-F85389D65191}"/>
                </a:ext>
              </a:extLst>
            </p:cNvPr>
            <p:cNvGrpSpPr/>
            <p:nvPr/>
          </p:nvGrpSpPr>
          <p:grpSpPr>
            <a:xfrm>
              <a:off x="1130181" y="2746098"/>
              <a:ext cx="446083" cy="252984"/>
              <a:chOff x="8409709" y="379845"/>
              <a:chExt cx="1911928" cy="252984"/>
            </a:xfrm>
          </p:grpSpPr>
          <p:cxnSp>
            <p:nvCxnSpPr>
              <p:cNvPr id="118" name="直線接點 117">
                <a:extLst>
                  <a:ext uri="{FF2B5EF4-FFF2-40B4-BE49-F238E27FC236}">
                    <a16:creationId xmlns:a16="http://schemas.microsoft.com/office/drawing/2014/main" id="{186997A6-0AAE-4942-90A9-472AE01AF595}"/>
                  </a:ext>
                </a:extLst>
              </p:cNvPr>
              <p:cNvCxnSpPr/>
              <p:nvPr/>
            </p:nvCxnSpPr>
            <p:spPr>
              <a:xfrm>
                <a:off x="8409709" y="623592"/>
                <a:ext cx="1911928" cy="9237"/>
              </a:xfrm>
              <a:prstGeom prst="line">
                <a:avLst/>
              </a:prstGeom>
              <a:ln w="28575" cap="rnd" cmpd="sng">
                <a:solidFill>
                  <a:srgbClr val="C00000"/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9D5BAA30-ED0B-4968-9C99-6BF942A2AE37}"/>
                  </a:ext>
                </a:extLst>
              </p:cNvPr>
              <p:cNvCxnSpPr/>
              <p:nvPr/>
            </p:nvCxnSpPr>
            <p:spPr>
              <a:xfrm>
                <a:off x="8409709" y="379845"/>
                <a:ext cx="1911928" cy="9237"/>
              </a:xfrm>
              <a:prstGeom prst="line">
                <a:avLst/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文字方塊 116">
              <a:extLst>
                <a:ext uri="{FF2B5EF4-FFF2-40B4-BE49-F238E27FC236}">
                  <a16:creationId xmlns:a16="http://schemas.microsoft.com/office/drawing/2014/main" id="{FF65DFB9-406A-42CC-8CE2-CE1F516BCEEA}"/>
                </a:ext>
              </a:extLst>
            </p:cNvPr>
            <p:cNvSpPr txBox="1"/>
            <p:nvPr/>
          </p:nvSpPr>
          <p:spPr>
            <a:xfrm>
              <a:off x="1644980" y="2570669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10GbE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720227A-A8B9-4AA5-84DE-1DC695C55C69}"/>
              </a:ext>
            </a:extLst>
          </p:cNvPr>
          <p:cNvGrpSpPr/>
          <p:nvPr/>
        </p:nvGrpSpPr>
        <p:grpSpPr>
          <a:xfrm>
            <a:off x="6583595" y="2773054"/>
            <a:ext cx="5079425" cy="2706734"/>
            <a:chOff x="6967701" y="3227409"/>
            <a:chExt cx="4742027" cy="2526941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596537F6-9366-4474-ABF7-05D6615C9EAA}"/>
                </a:ext>
              </a:extLst>
            </p:cNvPr>
            <p:cNvGrpSpPr/>
            <p:nvPr/>
          </p:nvGrpSpPr>
          <p:grpSpPr>
            <a:xfrm>
              <a:off x="6967701" y="4123960"/>
              <a:ext cx="1132669" cy="689394"/>
              <a:chOff x="8565105" y="2459927"/>
              <a:chExt cx="1132669" cy="689394"/>
            </a:xfrm>
          </p:grpSpPr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7CA566EC-19DB-4FC2-B85E-8B87ACA18C64}"/>
                  </a:ext>
                </a:extLst>
              </p:cNvPr>
              <p:cNvSpPr/>
              <p:nvPr/>
            </p:nvSpPr>
            <p:spPr>
              <a:xfrm>
                <a:off x="8565105" y="2459927"/>
                <a:ext cx="1132669" cy="689394"/>
              </a:xfrm>
              <a:custGeom>
                <a:avLst/>
                <a:gdLst>
                  <a:gd name="connsiteX0" fmla="*/ 1822436 w 2185188"/>
                  <a:gd name="connsiteY0" fmla="*/ 1330002 h 1330002"/>
                  <a:gd name="connsiteX1" fmla="*/ 2185083 w 2185188"/>
                  <a:gd name="connsiteY1" fmla="*/ 949774 h 1330002"/>
                  <a:gd name="connsiteX2" fmla="*/ 1867572 w 2185188"/>
                  <a:gd name="connsiteY2" fmla="*/ 590959 h 1330002"/>
                  <a:gd name="connsiteX3" fmla="*/ 1689879 w 2185188"/>
                  <a:gd name="connsiteY3" fmla="*/ 301138 h 1330002"/>
                  <a:gd name="connsiteX4" fmla="*/ 1350883 w 2185188"/>
                  <a:gd name="connsiteY4" fmla="*/ 229871 h 1330002"/>
                  <a:gd name="connsiteX5" fmla="*/ 810676 w 2185188"/>
                  <a:gd name="connsiteY5" fmla="*/ 13931 h 1330002"/>
                  <a:gd name="connsiteX6" fmla="*/ 427258 w 2185188"/>
                  <a:gd name="connsiteY6" fmla="*/ 441535 h 1330002"/>
                  <a:gd name="connsiteX7" fmla="*/ 86124 w 2185188"/>
                  <a:gd name="connsiteY7" fmla="*/ 618516 h 1330002"/>
                  <a:gd name="connsiteX8" fmla="*/ 40513 w 2185188"/>
                  <a:gd name="connsiteY8" fmla="*/ 1073677 h 1330002"/>
                  <a:gd name="connsiteX9" fmla="*/ 414430 w 2185188"/>
                  <a:gd name="connsiteY9" fmla="*/ 1327389 h 1330002"/>
                  <a:gd name="connsiteX10" fmla="*/ 420844 w 2185188"/>
                  <a:gd name="connsiteY10" fmla="*/ 1179866 h 1330002"/>
                  <a:gd name="connsiteX11" fmla="*/ 172120 w 2185188"/>
                  <a:gd name="connsiteY11" fmla="*/ 1010962 h 1330002"/>
                  <a:gd name="connsiteX12" fmla="*/ 202290 w 2185188"/>
                  <a:gd name="connsiteY12" fmla="*/ 707600 h 1330002"/>
                  <a:gd name="connsiteX13" fmla="*/ 481658 w 2185188"/>
                  <a:gd name="connsiteY13" fmla="*/ 593572 h 1330002"/>
                  <a:gd name="connsiteX14" fmla="*/ 565992 w 2185188"/>
                  <a:gd name="connsiteY14" fmla="*/ 607588 h 1330002"/>
                  <a:gd name="connsiteX15" fmla="*/ 565992 w 2185188"/>
                  <a:gd name="connsiteY15" fmla="*/ 514465 h 1330002"/>
                  <a:gd name="connsiteX16" fmla="*/ 844172 w 2185188"/>
                  <a:gd name="connsiteY16" fmla="*/ 158128 h 1330002"/>
                  <a:gd name="connsiteX17" fmla="*/ 1251822 w 2185188"/>
                  <a:gd name="connsiteY17" fmla="*/ 348175 h 1330002"/>
                  <a:gd name="connsiteX18" fmla="*/ 1280566 w 2185188"/>
                  <a:gd name="connsiteY18" fmla="*/ 405426 h 1330002"/>
                  <a:gd name="connsiteX19" fmla="*/ 1340193 w 2185188"/>
                  <a:gd name="connsiteY19" fmla="*/ 384284 h 1330002"/>
                  <a:gd name="connsiteX20" fmla="*/ 1605545 w 2185188"/>
                  <a:gd name="connsiteY20" fmla="*/ 421343 h 1330002"/>
                  <a:gd name="connsiteX21" fmla="*/ 1727888 w 2185188"/>
                  <a:gd name="connsiteY21" fmla="*/ 661989 h 1330002"/>
                  <a:gd name="connsiteX22" fmla="*/ 1727888 w 2185188"/>
                  <a:gd name="connsiteY22" fmla="*/ 736107 h 1330002"/>
                  <a:gd name="connsiteX23" fmla="*/ 1824812 w 2185188"/>
                  <a:gd name="connsiteY23" fmla="*/ 736107 h 1330002"/>
                  <a:gd name="connsiteX24" fmla="*/ 2039353 w 2185188"/>
                  <a:gd name="connsiteY24" fmla="*/ 967386 h 1330002"/>
                  <a:gd name="connsiteX25" fmla="*/ 1822436 w 2185188"/>
                  <a:gd name="connsiteY25" fmla="*/ 1182004 h 133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85188" h="1330002">
                    <a:moveTo>
                      <a:pt x="1822436" y="1330002"/>
                    </a:moveTo>
                    <a:cubicBezTo>
                      <a:pt x="2027575" y="1325147"/>
                      <a:pt x="2189936" y="1154912"/>
                      <a:pt x="2185083" y="949774"/>
                    </a:cubicBezTo>
                    <a:cubicBezTo>
                      <a:pt x="2180797" y="768788"/>
                      <a:pt x="2046693" y="617236"/>
                      <a:pt x="1867572" y="590959"/>
                    </a:cubicBezTo>
                    <a:cubicBezTo>
                      <a:pt x="1848643" y="474786"/>
                      <a:pt x="1784828" y="370703"/>
                      <a:pt x="1689879" y="301138"/>
                    </a:cubicBezTo>
                    <a:cubicBezTo>
                      <a:pt x="1591610" y="231498"/>
                      <a:pt x="1468876" y="205695"/>
                      <a:pt x="1350883" y="229871"/>
                    </a:cubicBezTo>
                    <a:cubicBezTo>
                      <a:pt x="1234801" y="50648"/>
                      <a:pt x="1018316" y="-35890"/>
                      <a:pt x="810676" y="13931"/>
                    </a:cubicBezTo>
                    <a:cubicBezTo>
                      <a:pt x="608301" y="66049"/>
                      <a:pt x="457081" y="234696"/>
                      <a:pt x="427258" y="441535"/>
                    </a:cubicBezTo>
                    <a:cubicBezTo>
                      <a:pt x="292439" y="445156"/>
                      <a:pt x="166719" y="510380"/>
                      <a:pt x="86124" y="618516"/>
                    </a:cubicBezTo>
                    <a:cubicBezTo>
                      <a:pt x="-9370" y="751166"/>
                      <a:pt x="-26761" y="924714"/>
                      <a:pt x="40513" y="1073677"/>
                    </a:cubicBezTo>
                    <a:cubicBezTo>
                      <a:pt x="109090" y="1220507"/>
                      <a:pt x="252650" y="1317918"/>
                      <a:pt x="414430" y="1327389"/>
                    </a:cubicBezTo>
                    <a:close/>
                    <a:moveTo>
                      <a:pt x="420844" y="1179866"/>
                    </a:moveTo>
                    <a:cubicBezTo>
                      <a:pt x="313351" y="1173095"/>
                      <a:pt x="218055" y="1108382"/>
                      <a:pt x="172120" y="1010962"/>
                    </a:cubicBezTo>
                    <a:cubicBezTo>
                      <a:pt x="127548" y="911665"/>
                      <a:pt x="139034" y="796174"/>
                      <a:pt x="202290" y="707600"/>
                    </a:cubicBezTo>
                    <a:cubicBezTo>
                      <a:pt x="266963" y="620597"/>
                      <a:pt x="374577" y="576675"/>
                      <a:pt x="481658" y="593572"/>
                    </a:cubicBezTo>
                    <a:lnTo>
                      <a:pt x="565992" y="607588"/>
                    </a:lnTo>
                    <a:lnTo>
                      <a:pt x="565992" y="514465"/>
                    </a:lnTo>
                    <a:cubicBezTo>
                      <a:pt x="566816" y="346220"/>
                      <a:pt x="681155" y="199756"/>
                      <a:pt x="844172" y="158128"/>
                    </a:cubicBezTo>
                    <a:cubicBezTo>
                      <a:pt x="1007745" y="118689"/>
                      <a:pt x="1176865" y="197532"/>
                      <a:pt x="1251822" y="348175"/>
                    </a:cubicBezTo>
                    <a:lnTo>
                      <a:pt x="1280566" y="405426"/>
                    </a:lnTo>
                    <a:lnTo>
                      <a:pt x="1340193" y="384284"/>
                    </a:lnTo>
                    <a:cubicBezTo>
                      <a:pt x="1429408" y="352762"/>
                      <a:pt x="1528380" y="366586"/>
                      <a:pt x="1605545" y="421343"/>
                    </a:cubicBezTo>
                    <a:cubicBezTo>
                      <a:pt x="1682267" y="477544"/>
                      <a:pt x="1727688" y="566885"/>
                      <a:pt x="1727888" y="661989"/>
                    </a:cubicBezTo>
                    <a:lnTo>
                      <a:pt x="1727888" y="736107"/>
                    </a:lnTo>
                    <a:lnTo>
                      <a:pt x="1824812" y="736107"/>
                    </a:lnTo>
                    <a:cubicBezTo>
                      <a:pt x="1947921" y="740730"/>
                      <a:pt x="2043976" y="844277"/>
                      <a:pt x="2039353" y="967386"/>
                    </a:cubicBezTo>
                    <a:cubicBezTo>
                      <a:pt x="2034941" y="1084926"/>
                      <a:pt x="1940018" y="1178844"/>
                      <a:pt x="1822436" y="1182004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23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EA3122AE-0E8F-42BB-90CF-FDE31E0D6D14}"/>
                  </a:ext>
                </a:extLst>
              </p:cNvPr>
              <p:cNvSpPr txBox="1"/>
              <p:nvPr/>
            </p:nvSpPr>
            <p:spPr>
              <a:xfrm>
                <a:off x="8587106" y="2750080"/>
                <a:ext cx="105591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Internet</a:t>
                </a:r>
                <a:endParaRPr lang="zh-TW" alt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" name="圖形 101">
              <a:extLst>
                <a:ext uri="{FF2B5EF4-FFF2-40B4-BE49-F238E27FC236}">
                  <a16:creationId xmlns:a16="http://schemas.microsoft.com/office/drawing/2014/main" id="{6F608905-ECEB-43B8-B703-91907E60C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15864" y="3227409"/>
              <a:ext cx="2179327" cy="1304164"/>
            </a:xfrm>
            <a:prstGeom prst="rect">
              <a:avLst/>
            </a:prstGeom>
          </p:spPr>
        </p:pic>
        <p:pic>
          <p:nvPicPr>
            <p:cNvPr id="103" name="圖形 102">
              <a:extLst>
                <a:ext uri="{FF2B5EF4-FFF2-40B4-BE49-F238E27FC236}">
                  <a16:creationId xmlns:a16="http://schemas.microsoft.com/office/drawing/2014/main" id="{749226BD-24CF-48ED-BD8B-3C3806C84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3066" y="4872488"/>
              <a:ext cx="881862" cy="881862"/>
            </a:xfrm>
            <a:prstGeom prst="rect">
              <a:avLst/>
            </a:prstGeom>
          </p:spPr>
        </p:pic>
        <p:pic>
          <p:nvPicPr>
            <p:cNvPr id="104" name="圖形 103">
              <a:extLst>
                <a:ext uri="{FF2B5EF4-FFF2-40B4-BE49-F238E27FC236}">
                  <a16:creationId xmlns:a16="http://schemas.microsoft.com/office/drawing/2014/main" id="{228EE17F-BF20-45A7-9F4E-AFE719785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08797" y="4275561"/>
              <a:ext cx="1115459" cy="1357142"/>
            </a:xfrm>
            <a:prstGeom prst="rect">
              <a:avLst/>
            </a:prstGeom>
          </p:spPr>
        </p:pic>
        <p:pic>
          <p:nvPicPr>
            <p:cNvPr id="105" name="圖形 104">
              <a:extLst>
                <a:ext uri="{FF2B5EF4-FFF2-40B4-BE49-F238E27FC236}">
                  <a16:creationId xmlns:a16="http://schemas.microsoft.com/office/drawing/2014/main" id="{9105FFDF-91E4-4FE0-864E-4D5626785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52470" y="4404884"/>
              <a:ext cx="1259106" cy="1155618"/>
            </a:xfrm>
            <a:prstGeom prst="rect">
              <a:avLst/>
            </a:prstGeom>
          </p:spPr>
        </p:pic>
        <p:pic>
          <p:nvPicPr>
            <p:cNvPr id="111" name="圖形 110">
              <a:extLst>
                <a:ext uri="{FF2B5EF4-FFF2-40B4-BE49-F238E27FC236}">
                  <a16:creationId xmlns:a16="http://schemas.microsoft.com/office/drawing/2014/main" id="{0F85E800-D519-4B71-A828-B5E38F2D7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27866" y="3429000"/>
              <a:ext cx="881862" cy="881862"/>
            </a:xfrm>
            <a:prstGeom prst="rect">
              <a:avLst/>
            </a:prstGeom>
          </p:spPr>
        </p:pic>
        <p:cxnSp>
          <p:nvCxnSpPr>
            <p:cNvPr id="108" name="直線接點 107">
              <a:extLst>
                <a:ext uri="{FF2B5EF4-FFF2-40B4-BE49-F238E27FC236}">
                  <a16:creationId xmlns:a16="http://schemas.microsoft.com/office/drawing/2014/main" id="{AB50A472-C314-49DC-947D-E3F0DC5FEDEC}"/>
                </a:ext>
              </a:extLst>
            </p:cNvPr>
            <p:cNvCxnSpPr>
              <a:cxnSpLocks/>
            </p:cNvCxnSpPr>
            <p:nvPr/>
          </p:nvCxnSpPr>
          <p:spPr>
            <a:xfrm>
              <a:off x="9731354" y="3916941"/>
              <a:ext cx="1115459" cy="0"/>
            </a:xfrm>
            <a:prstGeom prst="line">
              <a:avLst/>
            </a:prstGeom>
            <a:ln w="28575" cap="rnd" cmpd="sng">
              <a:solidFill>
                <a:srgbClr val="C00000"/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接點: 肘形 105">
              <a:extLst>
                <a:ext uri="{FF2B5EF4-FFF2-40B4-BE49-F238E27FC236}">
                  <a16:creationId xmlns:a16="http://schemas.microsoft.com/office/drawing/2014/main" id="{6962AEAA-B1AB-4958-AB6F-64E890D5544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069248" y="3524346"/>
              <a:ext cx="379729" cy="1326324"/>
            </a:xfrm>
            <a:prstGeom prst="bentConnector3">
              <a:avLst>
                <a:gd name="adj1" fmla="val 50000"/>
              </a:avLst>
            </a:prstGeom>
            <a:ln w="28575" cap="rnd" cmpd="sng">
              <a:solidFill>
                <a:srgbClr val="C00000"/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接點 120">
              <a:extLst>
                <a:ext uri="{FF2B5EF4-FFF2-40B4-BE49-F238E27FC236}">
                  <a16:creationId xmlns:a16="http://schemas.microsoft.com/office/drawing/2014/main" id="{EB68E50B-43CA-4D9A-B9CB-D874E5973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5787" y="4265268"/>
              <a:ext cx="1101979" cy="10293"/>
            </a:xfrm>
            <a:prstGeom prst="line">
              <a:avLst/>
            </a:prstGeom>
            <a:ln w="28575" cap="rnd" cmpd="sng">
              <a:solidFill>
                <a:schemeClr val="accent4">
                  <a:lumMod val="75000"/>
                </a:schemeClr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接點 121">
              <a:extLst>
                <a:ext uri="{FF2B5EF4-FFF2-40B4-BE49-F238E27FC236}">
                  <a16:creationId xmlns:a16="http://schemas.microsoft.com/office/drawing/2014/main" id="{C8920B94-11D5-45EB-AC3E-5C53EECE42D9}"/>
                </a:ext>
              </a:extLst>
            </p:cNvPr>
            <p:cNvCxnSpPr>
              <a:cxnSpLocks/>
            </p:cNvCxnSpPr>
            <p:nvPr/>
          </p:nvCxnSpPr>
          <p:spPr>
            <a:xfrm>
              <a:off x="9437460" y="4061707"/>
              <a:ext cx="0" cy="637154"/>
            </a:xfrm>
            <a:prstGeom prst="line">
              <a:avLst/>
            </a:prstGeom>
            <a:ln w="28575" cap="rnd" cmpd="sng">
              <a:solidFill>
                <a:srgbClr val="C00000"/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接點 122">
              <a:extLst>
                <a:ext uri="{FF2B5EF4-FFF2-40B4-BE49-F238E27FC236}">
                  <a16:creationId xmlns:a16="http://schemas.microsoft.com/office/drawing/2014/main" id="{31FC4D87-E90C-4359-B33A-2FE5052A16C0}"/>
                </a:ext>
              </a:extLst>
            </p:cNvPr>
            <p:cNvCxnSpPr>
              <a:cxnSpLocks/>
            </p:cNvCxnSpPr>
            <p:nvPr/>
          </p:nvCxnSpPr>
          <p:spPr>
            <a:xfrm>
              <a:off x="9122611" y="4197076"/>
              <a:ext cx="0" cy="887450"/>
            </a:xfrm>
            <a:prstGeom prst="line">
              <a:avLst/>
            </a:prstGeom>
            <a:ln w="28575" cap="rnd" cmpd="sng">
              <a:solidFill>
                <a:schemeClr val="accent4">
                  <a:lumMod val="75000"/>
                </a:schemeClr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圖形 48">
            <a:extLst>
              <a:ext uri="{FF2B5EF4-FFF2-40B4-BE49-F238E27FC236}">
                <a16:creationId xmlns:a16="http://schemas.microsoft.com/office/drawing/2014/main" id="{DD2EF1F3-D121-4527-9247-F442C241D6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194" y="1429630"/>
            <a:ext cx="6368832" cy="51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39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71BB7B00-303B-4E3D-A86F-B1C731C1B297}"/>
              </a:ext>
            </a:extLst>
          </p:cNvPr>
          <p:cNvSpPr/>
          <p:nvPr/>
        </p:nvSpPr>
        <p:spPr>
          <a:xfrm>
            <a:off x="4652289" y="2753793"/>
            <a:ext cx="7539711" cy="2811582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A15B0E89-FEAC-4062-A2D7-68BF6917A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6896" y="4356644"/>
            <a:ext cx="1210652" cy="73723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Microsoft JhengHei"/>
                <a:ea typeface="微軟正黑體"/>
              </a:rPr>
              <a:t>單台</a:t>
            </a:r>
            <a:r>
              <a:rPr lang="en-US" altLang="zh-TW">
                <a:latin typeface="Microsoft JhengHei"/>
                <a:ea typeface="微軟正黑體"/>
              </a:rPr>
              <a:t>QSW-2104</a:t>
            </a:r>
            <a:r>
              <a:rPr lang="zh-TW" altLang="en-US">
                <a:latin typeface="Microsoft JhengHei"/>
                <a:ea typeface="微軟正黑體"/>
              </a:rPr>
              <a:t>也可以用在</a:t>
            </a:r>
            <a:r>
              <a:rPr lang="zh-TW" altLang="en-US">
                <a:latin typeface="微軟正黑體"/>
                <a:ea typeface="微軟正黑體"/>
              </a:rPr>
              <a:t>家用環境</a:t>
            </a:r>
            <a:endParaRPr lang="en-US" altLang="zh-TW">
              <a:latin typeface="微軟正黑體"/>
              <a:ea typeface="微軟正黑體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E5FE428-882A-4110-BA8E-5F16110BCB42}"/>
              </a:ext>
            </a:extLst>
          </p:cNvPr>
          <p:cNvSpPr txBox="1"/>
          <p:nvPr/>
        </p:nvSpPr>
        <p:spPr>
          <a:xfrm>
            <a:off x="6471546" y="1373988"/>
            <a:ext cx="440310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285750" indent="-285750">
              <a:buFont typeface="Arial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直接從</a:t>
            </a:r>
            <a:r>
              <a:rPr lang="en-US" altLang="zh-TW"/>
              <a:t>1GbE</a:t>
            </a:r>
            <a:r>
              <a:rPr lang="zh-TW" altLang="en-US"/>
              <a:t>升級到</a:t>
            </a:r>
            <a:r>
              <a:rPr lang="en-US" altLang="zh-TW"/>
              <a:t>2.5GbE</a:t>
            </a:r>
          </a:p>
          <a:p>
            <a:r>
              <a:rPr lang="zh-TW" altLang="en-US"/>
              <a:t>可享受</a:t>
            </a:r>
            <a:r>
              <a:rPr lang="en-US" altLang="zh-TW"/>
              <a:t>10GbE</a:t>
            </a:r>
            <a:r>
              <a:rPr lang="zh-TW" altLang="en-US"/>
              <a:t>的</a:t>
            </a:r>
            <a:r>
              <a:rPr lang="en-US" altLang="zh-TW"/>
              <a:t>NAS</a:t>
            </a:r>
            <a:r>
              <a:rPr lang="zh-TW" altLang="en-US"/>
              <a:t>或</a:t>
            </a:r>
            <a:r>
              <a:rPr lang="en-US" altLang="zh-TW"/>
              <a:t>PC</a:t>
            </a:r>
          </a:p>
          <a:p>
            <a:r>
              <a:rPr lang="zh-TW" altLang="en-US"/>
              <a:t>隨插即用</a:t>
            </a:r>
          </a:p>
          <a:p>
            <a:r>
              <a:rPr lang="zh-TW" altLang="en-US"/>
              <a:t>精巧機身可直接放置弱電箱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069DF8FB-0C82-41F0-8DB0-24D73EDBDE0E}"/>
              </a:ext>
            </a:extLst>
          </p:cNvPr>
          <p:cNvSpPr txBox="1"/>
          <p:nvPr/>
        </p:nvSpPr>
        <p:spPr>
          <a:xfrm>
            <a:off x="6471546" y="5053831"/>
            <a:ext cx="1370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QHora-301W</a:t>
            </a: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90F3ADCA-4E7F-4702-85EE-954C5FB1E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7806" y="2851813"/>
            <a:ext cx="2235168" cy="1337581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A5E1F3F6-715B-4DAB-82DD-7535C4333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2587" y="4562896"/>
            <a:ext cx="904458" cy="904458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2C86CC0D-6AA4-449B-84A4-1E6230196C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4707" y="3931292"/>
            <a:ext cx="1144041" cy="1391916"/>
          </a:xfrm>
          <a:prstGeom prst="rect">
            <a:avLst/>
          </a:pr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26CCFBA8-CC7A-4E2B-81C7-1B5A050FA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43240" y="2926708"/>
            <a:ext cx="1291368" cy="1185228"/>
          </a:xfrm>
          <a:prstGeom prst="rect">
            <a:avLst/>
          </a:prstGeom>
        </p:spPr>
      </p:pic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F3B16B0F-620E-48B1-88AC-B690B4648A45}"/>
              </a:ext>
            </a:extLst>
          </p:cNvPr>
          <p:cNvCxnSpPr>
            <a:cxnSpLocks/>
          </p:cNvCxnSpPr>
          <p:nvPr/>
        </p:nvCxnSpPr>
        <p:spPr>
          <a:xfrm>
            <a:off x="9144487" y="3636687"/>
            <a:ext cx="649254" cy="641625"/>
          </a:xfrm>
          <a:prstGeom prst="bentConnector3">
            <a:avLst>
              <a:gd name="adj1" fmla="val 1386"/>
            </a:avLst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FBF4109D-7953-4364-B6D3-068119F09985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89243" y="3870139"/>
            <a:ext cx="1055573" cy="567536"/>
          </a:xfrm>
          <a:prstGeom prst="bentConnector3">
            <a:avLst>
              <a:gd name="adj1" fmla="val 100129"/>
            </a:avLst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368BEFF1-42AE-4476-A807-62688414A889}"/>
              </a:ext>
            </a:extLst>
          </p:cNvPr>
          <p:cNvCxnSpPr>
            <a:cxnSpLocks/>
          </p:cNvCxnSpPr>
          <p:nvPr/>
        </p:nvCxnSpPr>
        <p:spPr>
          <a:xfrm>
            <a:off x="9313220" y="3578226"/>
            <a:ext cx="826601" cy="0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855068FE-2DCC-4C67-8ADF-A026E3C86A96}"/>
              </a:ext>
            </a:extLst>
          </p:cNvPr>
          <p:cNvGrpSpPr/>
          <p:nvPr/>
        </p:nvGrpSpPr>
        <p:grpSpPr>
          <a:xfrm>
            <a:off x="10936287" y="5452499"/>
            <a:ext cx="1122751" cy="313347"/>
            <a:chOff x="5425338" y="3977872"/>
            <a:chExt cx="1035999" cy="403821"/>
          </a:xfrm>
        </p:grpSpPr>
        <p:grpSp>
          <p:nvGrpSpPr>
            <p:cNvPr id="74" name="群組 73">
              <a:extLst>
                <a:ext uri="{FF2B5EF4-FFF2-40B4-BE49-F238E27FC236}">
                  <a16:creationId xmlns:a16="http://schemas.microsoft.com/office/drawing/2014/main" id="{4B7F656A-AF41-4231-AE61-AA6A349B56FA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84" name="直線接點 83">
                <a:extLst>
                  <a:ext uri="{FF2B5EF4-FFF2-40B4-BE49-F238E27FC236}">
                    <a16:creationId xmlns:a16="http://schemas.microsoft.com/office/drawing/2014/main" id="{0ADB17F1-C456-4DEF-B7DB-BA1722DB0501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接點 84">
                <a:extLst>
                  <a:ext uri="{FF2B5EF4-FFF2-40B4-BE49-F238E27FC236}">
                    <a16:creationId xmlns:a16="http://schemas.microsoft.com/office/drawing/2014/main" id="{5726DB83-9EF3-46ED-AE4B-BCBE8518F622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85">
                <a:extLst>
                  <a:ext uri="{FF2B5EF4-FFF2-40B4-BE49-F238E27FC236}">
                    <a16:creationId xmlns:a16="http://schemas.microsoft.com/office/drawing/2014/main" id="{A40482F6-1261-4FA7-9095-BEC43761DAB7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接點 86">
                <a:extLst>
                  <a:ext uri="{FF2B5EF4-FFF2-40B4-BE49-F238E27FC236}">
                    <a16:creationId xmlns:a16="http://schemas.microsoft.com/office/drawing/2014/main" id="{FBDC8629-71CB-44CA-A4EE-40FCA99FF205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接點 87">
                <a:extLst>
                  <a:ext uri="{FF2B5EF4-FFF2-40B4-BE49-F238E27FC236}">
                    <a16:creationId xmlns:a16="http://schemas.microsoft.com/office/drawing/2014/main" id="{F16B5BA0-7351-4CAA-A722-8BDF61EEEB03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接點 88">
                <a:extLst>
                  <a:ext uri="{FF2B5EF4-FFF2-40B4-BE49-F238E27FC236}">
                    <a16:creationId xmlns:a16="http://schemas.microsoft.com/office/drawing/2014/main" id="{FD021795-0EA9-4D63-AA78-34BDBBE28666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89">
                <a:extLst>
                  <a:ext uri="{FF2B5EF4-FFF2-40B4-BE49-F238E27FC236}">
                    <a16:creationId xmlns:a16="http://schemas.microsoft.com/office/drawing/2014/main" id="{1A03387B-44A2-458E-A5F4-68D3510CBFE8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B96A51EE-55C1-474B-A1B0-765A62D8D97A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FAE7C209-6495-4285-9A57-E8EF5855009F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76" name="直線接點 75">
                <a:extLst>
                  <a:ext uri="{FF2B5EF4-FFF2-40B4-BE49-F238E27FC236}">
                    <a16:creationId xmlns:a16="http://schemas.microsoft.com/office/drawing/2014/main" id="{99DE4285-377F-4ABD-B38A-3B7A5A76B7FA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接點 76">
                <a:extLst>
                  <a:ext uri="{FF2B5EF4-FFF2-40B4-BE49-F238E27FC236}">
                    <a16:creationId xmlns:a16="http://schemas.microsoft.com/office/drawing/2014/main" id="{337D5FBC-1F96-4F8E-8226-158F9594034F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接點 77">
                <a:extLst>
                  <a:ext uri="{FF2B5EF4-FFF2-40B4-BE49-F238E27FC236}">
                    <a16:creationId xmlns:a16="http://schemas.microsoft.com/office/drawing/2014/main" id="{5AC49776-1BB2-428C-A7BE-6B4B17E318E2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接點 78">
                <a:extLst>
                  <a:ext uri="{FF2B5EF4-FFF2-40B4-BE49-F238E27FC236}">
                    <a16:creationId xmlns:a16="http://schemas.microsoft.com/office/drawing/2014/main" id="{C93CD1B0-8AF5-46C4-B11A-07D4C3022292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接點 79">
                <a:extLst>
                  <a:ext uri="{FF2B5EF4-FFF2-40B4-BE49-F238E27FC236}">
                    <a16:creationId xmlns:a16="http://schemas.microsoft.com/office/drawing/2014/main" id="{851913F1-403D-4C17-86FB-712381BAE820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0820BFD1-E231-431A-981E-AE4F4E7F49FC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99D244B2-E233-43A0-B093-073BA3A521D0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接點 82">
                <a:extLst>
                  <a:ext uri="{FF2B5EF4-FFF2-40B4-BE49-F238E27FC236}">
                    <a16:creationId xmlns:a16="http://schemas.microsoft.com/office/drawing/2014/main" id="{749F918A-EDD1-4397-B483-28EAA99503BA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6140513F-6E08-4B89-9A30-44C09BBA591B}"/>
              </a:ext>
            </a:extLst>
          </p:cNvPr>
          <p:cNvGrpSpPr/>
          <p:nvPr/>
        </p:nvGrpSpPr>
        <p:grpSpPr>
          <a:xfrm>
            <a:off x="6682478" y="5703862"/>
            <a:ext cx="1573993" cy="641358"/>
            <a:chOff x="1130181" y="2570669"/>
            <a:chExt cx="1406389" cy="573064"/>
          </a:xfrm>
        </p:grpSpPr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BAD16E31-D5CC-4BDA-8E92-B01B7590DBB4}"/>
                </a:ext>
              </a:extLst>
            </p:cNvPr>
            <p:cNvSpPr txBox="1"/>
            <p:nvPr/>
          </p:nvSpPr>
          <p:spPr>
            <a:xfrm>
              <a:off x="1644979" y="2805179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2.5GbE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4" name="群組 93">
              <a:extLst>
                <a:ext uri="{FF2B5EF4-FFF2-40B4-BE49-F238E27FC236}">
                  <a16:creationId xmlns:a16="http://schemas.microsoft.com/office/drawing/2014/main" id="{0CB31464-8806-44F0-84EF-C772D71A9318}"/>
                </a:ext>
              </a:extLst>
            </p:cNvPr>
            <p:cNvGrpSpPr/>
            <p:nvPr/>
          </p:nvGrpSpPr>
          <p:grpSpPr>
            <a:xfrm>
              <a:off x="1130181" y="2746098"/>
              <a:ext cx="446083" cy="252984"/>
              <a:chOff x="8409709" y="379845"/>
              <a:chExt cx="1911928" cy="252984"/>
            </a:xfrm>
          </p:grpSpPr>
          <p:cxnSp>
            <p:nvCxnSpPr>
              <p:cNvPr id="96" name="直線接點 95">
                <a:extLst>
                  <a:ext uri="{FF2B5EF4-FFF2-40B4-BE49-F238E27FC236}">
                    <a16:creationId xmlns:a16="http://schemas.microsoft.com/office/drawing/2014/main" id="{D45ADB7D-F3E0-4C58-9953-D502617114AB}"/>
                  </a:ext>
                </a:extLst>
              </p:cNvPr>
              <p:cNvCxnSpPr/>
              <p:nvPr/>
            </p:nvCxnSpPr>
            <p:spPr>
              <a:xfrm>
                <a:off x="8409709" y="623592"/>
                <a:ext cx="1911928" cy="9237"/>
              </a:xfrm>
              <a:prstGeom prst="line">
                <a:avLst/>
              </a:prstGeom>
              <a:ln w="28575" cap="rnd" cmpd="sng">
                <a:solidFill>
                  <a:srgbClr val="C00000"/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9F4FA1BC-8147-4286-85EE-85A1F1607BA3}"/>
                  </a:ext>
                </a:extLst>
              </p:cNvPr>
              <p:cNvCxnSpPr/>
              <p:nvPr/>
            </p:nvCxnSpPr>
            <p:spPr>
              <a:xfrm>
                <a:off x="8409709" y="379845"/>
                <a:ext cx="1911928" cy="9237"/>
              </a:xfrm>
              <a:prstGeom prst="line">
                <a:avLst/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文字方塊 94">
              <a:extLst>
                <a:ext uri="{FF2B5EF4-FFF2-40B4-BE49-F238E27FC236}">
                  <a16:creationId xmlns:a16="http://schemas.microsoft.com/office/drawing/2014/main" id="{1938B0EB-583D-411B-A15A-137ED7FCC58C}"/>
                </a:ext>
              </a:extLst>
            </p:cNvPr>
            <p:cNvSpPr txBox="1"/>
            <p:nvPr/>
          </p:nvSpPr>
          <p:spPr>
            <a:xfrm>
              <a:off x="1644980" y="2570669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10GbE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5E46B373-AFBA-46B2-B669-31C64A67BC1C}"/>
              </a:ext>
            </a:extLst>
          </p:cNvPr>
          <p:cNvCxnSpPr>
            <a:cxnSpLocks/>
          </p:cNvCxnSpPr>
          <p:nvPr/>
        </p:nvCxnSpPr>
        <p:spPr>
          <a:xfrm flipV="1">
            <a:off x="8768284" y="3892528"/>
            <a:ext cx="0" cy="818721"/>
          </a:xfrm>
          <a:prstGeom prst="line">
            <a:avLst/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形 43">
            <a:extLst>
              <a:ext uri="{FF2B5EF4-FFF2-40B4-BE49-F238E27FC236}">
                <a16:creationId xmlns:a16="http://schemas.microsoft.com/office/drawing/2014/main" id="{28F7AE7F-B8E6-46AD-9CE7-2C14F77761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9543" y="1312028"/>
            <a:ext cx="6172241" cy="52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88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硬體規格亮點</a:t>
            </a:r>
          </a:p>
        </p:txBody>
      </p:sp>
    </p:spTree>
    <p:extLst>
      <p:ext uri="{BB962C8B-B14F-4D97-AF65-F5344CB8AC3E}">
        <p14:creationId xmlns:p14="http://schemas.microsoft.com/office/powerpoint/2010/main" val="160660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9B914B-27A7-48B0-95EA-C13AE4BE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硬體比較</a:t>
            </a:r>
            <a:endParaRPr lang="zh-TW" altLang="en-US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D73AD619-380F-473F-98F3-F105A425F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393448"/>
              </p:ext>
            </p:extLst>
          </p:nvPr>
        </p:nvGraphicFramePr>
        <p:xfrm>
          <a:off x="380997" y="2806100"/>
          <a:ext cx="11381876" cy="29546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5469">
                  <a:extLst>
                    <a:ext uri="{9D8B030D-6E8A-4147-A177-3AD203B41FA5}">
                      <a16:colId xmlns:a16="http://schemas.microsoft.com/office/drawing/2014/main" val="664655156"/>
                    </a:ext>
                  </a:extLst>
                </a:gridCol>
                <a:gridCol w="2845469">
                  <a:extLst>
                    <a:ext uri="{9D8B030D-6E8A-4147-A177-3AD203B41FA5}">
                      <a16:colId xmlns:a16="http://schemas.microsoft.com/office/drawing/2014/main" val="2459497608"/>
                    </a:ext>
                  </a:extLst>
                </a:gridCol>
                <a:gridCol w="2845469">
                  <a:extLst>
                    <a:ext uri="{9D8B030D-6E8A-4147-A177-3AD203B41FA5}">
                      <a16:colId xmlns:a16="http://schemas.microsoft.com/office/drawing/2014/main" val="824113801"/>
                    </a:ext>
                  </a:extLst>
                </a:gridCol>
                <a:gridCol w="2845469">
                  <a:extLst>
                    <a:ext uri="{9D8B030D-6E8A-4147-A177-3AD203B41FA5}">
                      <a16:colId xmlns:a16="http://schemas.microsoft.com/office/drawing/2014/main" val="3976702793"/>
                    </a:ext>
                  </a:extLst>
                </a:gridCol>
              </a:tblGrid>
              <a:tr h="84786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QSW-2104-2S</a:t>
                      </a:r>
                    </a:p>
                  </a:txBody>
                  <a:tcPr anchor="ctr"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QSW-2104-2T</a:t>
                      </a:r>
                    </a:p>
                  </a:txBody>
                  <a:tcPr anchor="ctr"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QSW-1105-5T</a:t>
                      </a:r>
                    </a:p>
                  </a:txBody>
                  <a:tcPr anchor="ctr"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965319"/>
                  </a:ext>
                </a:extLst>
              </a:tr>
              <a:tr h="421352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2.5GbE RJ45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829977"/>
                  </a:ext>
                </a:extLst>
              </a:tr>
              <a:tr h="421352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SFP+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62017"/>
                  </a:ext>
                </a:extLst>
              </a:tr>
              <a:tr h="4213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RJ45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52748"/>
                  </a:ext>
                </a:extLst>
              </a:tr>
              <a:tr h="4213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 less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</a:t>
                      </a:r>
                      <a:endParaRPr lang="zh-TW" altLang="en-US" sz="1800" b="0" i="0" u="none" strike="noStrike" noProof="0"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533007"/>
                  </a:ext>
                </a:extLst>
              </a:tr>
              <a:tr h="4213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Loop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sz="1800" b="0" i="0" u="none" strike="noStrike" noProof="0"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altLang="zh-TW" sz="1800" b="0" i="0" u="none" strike="noStrike" noProof="0"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354542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61DC2A1A-7D41-494A-8516-28CB08225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527" y="1924288"/>
            <a:ext cx="2889847" cy="83368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DB4E4E4-33AA-4EAE-AD86-FF3822A1F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216" y="1924288"/>
            <a:ext cx="2912691" cy="833686"/>
          </a:xfrm>
          <a:prstGeom prst="rect">
            <a:avLst/>
          </a:prstGeom>
        </p:spPr>
      </p:pic>
      <p:pic>
        <p:nvPicPr>
          <p:cNvPr id="8" name="圖片 7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4ED513C-0256-4937-98B4-334944CB27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7029" y="1960301"/>
            <a:ext cx="2776139" cy="79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6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91502-EB7B-4A3E-AAC2-D40A77AC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732" y="2024631"/>
            <a:ext cx="5262518" cy="989901"/>
          </a:xfrm>
        </p:spPr>
        <p:txBody>
          <a:bodyPr/>
          <a:lstStyle/>
          <a:p>
            <a:r>
              <a:rPr lang="zh-TW" altLang="en-US"/>
              <a:t>家中跟公司網路設備網速需求越來越高</a:t>
            </a:r>
          </a:p>
        </p:txBody>
      </p:sp>
    </p:spTree>
    <p:extLst>
      <p:ext uri="{BB962C8B-B14F-4D97-AF65-F5344CB8AC3E}">
        <p14:creationId xmlns:p14="http://schemas.microsoft.com/office/powerpoint/2010/main" val="3116433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tx2">
                <a:lumMod val="7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QSW-2104-2S </a:t>
            </a:r>
            <a:r>
              <a:rPr lang="en-US" altLang="zh-TW" err="1"/>
              <a:t>硬體介面</a:t>
            </a:r>
            <a:endParaRPr lang="zh-TW" altLang="en-US" err="1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1" y="3504125"/>
            <a:ext cx="8109397" cy="2339463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5629657" y="2276475"/>
            <a:ext cx="2673785" cy="447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10GbE SFP+ ports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607453" y="2276475"/>
            <a:ext cx="1934955" cy="447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r>
              <a:rPr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RJ45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B3B40F8-B56C-4DBD-A9A1-28B629F1C9D8}"/>
              </a:ext>
            </a:extLst>
          </p:cNvPr>
          <p:cNvSpPr/>
          <p:nvPr/>
        </p:nvSpPr>
        <p:spPr>
          <a:xfrm>
            <a:off x="4549002" y="4380454"/>
            <a:ext cx="1708840" cy="1030339"/>
          </a:xfrm>
          <a:prstGeom prst="rect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A362D6-D918-4174-AC5F-8AE2554698F1}"/>
              </a:ext>
            </a:extLst>
          </p:cNvPr>
          <p:cNvSpPr/>
          <p:nvPr/>
        </p:nvSpPr>
        <p:spPr>
          <a:xfrm>
            <a:off x="6313354" y="4380454"/>
            <a:ext cx="2846506" cy="1030339"/>
          </a:xfrm>
          <a:prstGeom prst="rect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4197B111-FC20-491C-9D36-3758E9AAB6F1}"/>
              </a:ext>
            </a:extLst>
          </p:cNvPr>
          <p:cNvCxnSpPr>
            <a:cxnSpLocks/>
          </p:cNvCxnSpPr>
          <p:nvPr/>
        </p:nvCxnSpPr>
        <p:spPr>
          <a:xfrm>
            <a:off x="6109493" y="2763624"/>
            <a:ext cx="0" cy="1616831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tx2"/>
                </a:gs>
                <a:gs pos="100000">
                  <a:schemeClr val="tx2"/>
                </a:gs>
              </a:gsLst>
              <a:lin ang="16200000" scaled="1"/>
              <a:tileRect/>
            </a:gra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C5C31210-1272-4397-A920-8093FDDB704D}"/>
              </a:ext>
            </a:extLst>
          </p:cNvPr>
          <p:cNvCxnSpPr>
            <a:cxnSpLocks/>
          </p:cNvCxnSpPr>
          <p:nvPr/>
        </p:nvCxnSpPr>
        <p:spPr>
          <a:xfrm>
            <a:off x="9006045" y="2763624"/>
            <a:ext cx="0" cy="1616831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tx2"/>
                </a:gs>
                <a:gs pos="100000">
                  <a:schemeClr val="tx2"/>
                </a:gs>
              </a:gsLst>
              <a:lin ang="16200000" scaled="1"/>
              <a:tileRect/>
            </a:gra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C3F9342-1D7E-460E-B580-1FA6060AFA40}"/>
              </a:ext>
            </a:extLst>
          </p:cNvPr>
          <p:cNvSpPr txBox="1"/>
          <p:nvPr/>
        </p:nvSpPr>
        <p:spPr>
          <a:xfrm>
            <a:off x="1273091" y="2276475"/>
            <a:ext cx="1603404" cy="41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Status LED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07E4B12-1B84-4C13-950B-A3DEEF4019C9}"/>
              </a:ext>
            </a:extLst>
          </p:cNvPr>
          <p:cNvSpPr txBox="1"/>
          <p:nvPr/>
        </p:nvSpPr>
        <p:spPr>
          <a:xfrm>
            <a:off x="3054667" y="2281332"/>
            <a:ext cx="2024588" cy="41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Loop indicator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2B66C16A-2082-48E3-B240-A6B4DAA0881E}"/>
              </a:ext>
            </a:extLst>
          </p:cNvPr>
          <p:cNvGrpSpPr/>
          <p:nvPr/>
        </p:nvGrpSpPr>
        <p:grpSpPr>
          <a:xfrm flipV="1">
            <a:off x="2315118" y="2670376"/>
            <a:ext cx="1921623" cy="2330067"/>
            <a:chOff x="1886110" y="4267350"/>
            <a:chExt cx="2249928" cy="1460344"/>
          </a:xfrm>
        </p:grpSpPr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2A5775A1-6D75-4B01-A4E2-FEA8753854DB}"/>
                </a:ext>
              </a:extLst>
            </p:cNvPr>
            <p:cNvCxnSpPr>
              <a:cxnSpLocks/>
            </p:cNvCxnSpPr>
            <p:nvPr/>
          </p:nvCxnSpPr>
          <p:spPr>
            <a:xfrm>
              <a:off x="4136038" y="4394669"/>
              <a:ext cx="0" cy="1333025"/>
            </a:xfrm>
            <a:prstGeom prst="line">
              <a:avLst/>
            </a:prstGeom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1000">
                    <a:schemeClr val="tx2"/>
                  </a:gs>
                  <a:gs pos="100000">
                    <a:schemeClr val="tx2"/>
                  </a:gs>
                </a:gsLst>
                <a:lin ang="5400000" scaled="1"/>
              </a:gra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接點: 肘形 29">
              <a:extLst>
                <a:ext uri="{FF2B5EF4-FFF2-40B4-BE49-F238E27FC236}">
                  <a16:creationId xmlns:a16="http://schemas.microsoft.com/office/drawing/2014/main" id="{B8DE871E-2A3F-4861-8546-4066D8056A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30885" y="4322575"/>
              <a:ext cx="1425023" cy="1314574"/>
            </a:xfrm>
            <a:prstGeom prst="bentConnector3">
              <a:avLst>
                <a:gd name="adj1" fmla="val -287"/>
              </a:avLst>
            </a:prstGeom>
            <a:ln w="19050">
              <a:gradFill>
                <a:gsLst>
                  <a:gs pos="61000">
                    <a:srgbClr val="44546A"/>
                  </a:gs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chemeClr val="tx2"/>
                  </a:gs>
                </a:gsLst>
                <a:lin ang="5400000" scaled="1"/>
              </a:gra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124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717" y="3513521"/>
            <a:ext cx="8140671" cy="233006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41CBF570-DE25-4460-9F1B-1A77CDD6C371}"/>
              </a:ext>
            </a:extLst>
          </p:cNvPr>
          <p:cNvSpPr/>
          <p:nvPr/>
        </p:nvSpPr>
        <p:spPr>
          <a:xfrm>
            <a:off x="4653618" y="4473254"/>
            <a:ext cx="1595603" cy="962062"/>
          </a:xfrm>
          <a:prstGeom prst="rect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E357E08-14C8-4D6F-9935-D68AE694BC5A}"/>
              </a:ext>
            </a:extLst>
          </p:cNvPr>
          <p:cNvSpPr/>
          <p:nvPr/>
        </p:nvSpPr>
        <p:spPr>
          <a:xfrm>
            <a:off x="6301053" y="4473254"/>
            <a:ext cx="2844909" cy="962062"/>
          </a:xfrm>
          <a:prstGeom prst="rect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QSW-2104-2T </a:t>
            </a:r>
            <a:r>
              <a:rPr lang="en-US">
                <a:latin typeface="Microsoft JhengHei"/>
                <a:ea typeface="Microsoft JhengHei"/>
              </a:rPr>
              <a:t>硬體介面</a:t>
            </a:r>
            <a:endParaRPr lang="zh-TW" altLang="en-US" b="0">
              <a:latin typeface="微軟正黑體"/>
              <a:ea typeface="微軟正黑體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DCBAC29-8514-40E0-8669-3E4107C3632F}"/>
              </a:ext>
            </a:extLst>
          </p:cNvPr>
          <p:cNvSpPr txBox="1"/>
          <p:nvPr/>
        </p:nvSpPr>
        <p:spPr>
          <a:xfrm>
            <a:off x="8607453" y="2276475"/>
            <a:ext cx="1934955" cy="447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r>
              <a:rPr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RJ45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1FA9964B-1A75-4BA8-BB7E-04885893A72F}"/>
              </a:ext>
            </a:extLst>
          </p:cNvPr>
          <p:cNvSpPr txBox="1"/>
          <p:nvPr/>
        </p:nvSpPr>
        <p:spPr>
          <a:xfrm>
            <a:off x="1273091" y="2276475"/>
            <a:ext cx="1603404" cy="41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Status LED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43F5AC0-3A4E-4CBE-9DF6-E1141F013CED}"/>
              </a:ext>
            </a:extLst>
          </p:cNvPr>
          <p:cNvSpPr txBox="1"/>
          <p:nvPr/>
        </p:nvSpPr>
        <p:spPr>
          <a:xfrm>
            <a:off x="3054667" y="2281332"/>
            <a:ext cx="2024588" cy="41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Loop indicator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C101AE62-B867-43CA-B688-981979A7E883}"/>
              </a:ext>
            </a:extLst>
          </p:cNvPr>
          <p:cNvGrpSpPr/>
          <p:nvPr/>
        </p:nvGrpSpPr>
        <p:grpSpPr>
          <a:xfrm flipV="1">
            <a:off x="2315118" y="2670376"/>
            <a:ext cx="1921623" cy="2330067"/>
            <a:chOff x="1886110" y="4267350"/>
            <a:chExt cx="2249928" cy="1460344"/>
          </a:xfrm>
        </p:grpSpPr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B21EB19D-FC66-49A8-8559-58B37A9E4180}"/>
                </a:ext>
              </a:extLst>
            </p:cNvPr>
            <p:cNvCxnSpPr>
              <a:cxnSpLocks/>
            </p:cNvCxnSpPr>
            <p:nvPr/>
          </p:nvCxnSpPr>
          <p:spPr>
            <a:xfrm>
              <a:off x="4136038" y="4394669"/>
              <a:ext cx="0" cy="1333025"/>
            </a:xfrm>
            <a:prstGeom prst="line">
              <a:avLst/>
            </a:prstGeom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1000">
                    <a:schemeClr val="tx2"/>
                  </a:gs>
                  <a:gs pos="100000">
                    <a:schemeClr val="tx2"/>
                  </a:gs>
                </a:gsLst>
                <a:lin ang="5400000" scaled="1"/>
              </a:gra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接點: 肘形 46">
              <a:extLst>
                <a:ext uri="{FF2B5EF4-FFF2-40B4-BE49-F238E27FC236}">
                  <a16:creationId xmlns:a16="http://schemas.microsoft.com/office/drawing/2014/main" id="{C626FD6B-9A5B-42A2-8BAB-94E8833B2C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30885" y="4322575"/>
              <a:ext cx="1425023" cy="1314574"/>
            </a:xfrm>
            <a:prstGeom prst="bentConnector3">
              <a:avLst>
                <a:gd name="adj1" fmla="val -287"/>
              </a:avLst>
            </a:prstGeom>
            <a:ln w="19050">
              <a:gradFill>
                <a:gsLst>
                  <a:gs pos="61000">
                    <a:srgbClr val="44546A"/>
                  </a:gs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chemeClr val="tx2"/>
                  </a:gs>
                </a:gsLst>
                <a:lin ang="5400000" scaled="1"/>
              </a:gra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CD51E504-9308-4BED-9B78-3824D2B0CB2A}"/>
              </a:ext>
            </a:extLst>
          </p:cNvPr>
          <p:cNvSpPr txBox="1"/>
          <p:nvPr/>
        </p:nvSpPr>
        <p:spPr>
          <a:xfrm>
            <a:off x="5629657" y="227647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10GbE RJ45 ports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B9262DD8-06B6-4B78-AFBB-D6C213D64622}"/>
              </a:ext>
            </a:extLst>
          </p:cNvPr>
          <p:cNvCxnSpPr>
            <a:cxnSpLocks/>
          </p:cNvCxnSpPr>
          <p:nvPr/>
        </p:nvCxnSpPr>
        <p:spPr>
          <a:xfrm>
            <a:off x="6109493" y="2763624"/>
            <a:ext cx="0" cy="1616831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tx2"/>
                </a:gs>
                <a:gs pos="100000">
                  <a:schemeClr val="tx2"/>
                </a:gs>
              </a:gsLst>
              <a:lin ang="16200000" scaled="1"/>
              <a:tileRect/>
            </a:gra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D457978F-61EA-4093-8437-23706838252F}"/>
              </a:ext>
            </a:extLst>
          </p:cNvPr>
          <p:cNvCxnSpPr>
            <a:cxnSpLocks/>
          </p:cNvCxnSpPr>
          <p:nvPr/>
        </p:nvCxnSpPr>
        <p:spPr>
          <a:xfrm>
            <a:off x="9006045" y="2763624"/>
            <a:ext cx="0" cy="1616831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tx2"/>
                </a:gs>
                <a:gs pos="100000">
                  <a:schemeClr val="tx2"/>
                </a:gs>
              </a:gsLst>
              <a:lin ang="16200000" scaled="1"/>
              <a:tileRect/>
            </a:gra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734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E9C0A3D-BE0A-42F2-9AE4-CCB4FF51D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0928"/>
          <a:stretch/>
        </p:blipFill>
        <p:spPr>
          <a:xfrm>
            <a:off x="292893" y="1517709"/>
            <a:ext cx="11596688" cy="509740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E57C875-EAFA-45A3-9D65-6430AF2532E9}"/>
              </a:ext>
            </a:extLst>
          </p:cNvPr>
          <p:cNvSpPr/>
          <p:nvPr/>
        </p:nvSpPr>
        <p:spPr>
          <a:xfrm>
            <a:off x="278466" y="1129977"/>
            <a:ext cx="11611115" cy="223711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1368425"/>
            <a:ext cx="10031485" cy="11339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桌上型無風扇設計</a:t>
            </a:r>
            <a:endParaRPr lang="en-US" altLang="zh-TW"/>
          </a:p>
          <a:p>
            <a:r>
              <a:rPr lang="zh-TW" altLang="en-US"/>
              <a:t>擺在家裡室內也不擔心噪音問題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無風扇設計讓你不受噪音干擾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217582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額外功能亮點</a:t>
            </a:r>
          </a:p>
        </p:txBody>
      </p:sp>
    </p:spTree>
    <p:extLst>
      <p:ext uri="{BB962C8B-B14F-4D97-AF65-F5344CB8AC3E}">
        <p14:creationId xmlns:p14="http://schemas.microsoft.com/office/powerpoint/2010/main" val="57715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ED9CEC2-801D-4D1B-AEA2-EB91208D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005" y="3513521"/>
            <a:ext cx="8140671" cy="233006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防迴圈功能避免不小心接錯網路線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14500" y="1392237"/>
            <a:ext cx="9396412" cy="10209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通常是高階有管理介面的交換機才支援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內建自動迴圈偵測，不用擔心迴圈讓整個網路癱瘓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手繪多邊形: 圖案 30">
            <a:extLst>
              <a:ext uri="{FF2B5EF4-FFF2-40B4-BE49-F238E27FC236}">
                <a16:creationId xmlns:a16="http://schemas.microsoft.com/office/drawing/2014/main" id="{0F0B6B60-C906-4A95-86EF-C77F16618494}"/>
              </a:ext>
            </a:extLst>
          </p:cNvPr>
          <p:cNvSpPr/>
          <p:nvPr/>
        </p:nvSpPr>
        <p:spPr>
          <a:xfrm>
            <a:off x="5852758" y="4823736"/>
            <a:ext cx="213583" cy="304428"/>
          </a:xfrm>
          <a:custGeom>
            <a:avLst/>
            <a:gdLst>
              <a:gd name="connsiteX0" fmla="*/ 116184 w 232368"/>
              <a:gd name="connsiteY0" fmla="*/ 343053 h 343053"/>
              <a:gd name="connsiteX1" fmla="*/ 232368 w 232368"/>
              <a:gd name="connsiteY1" fmla="*/ 0 h 343053"/>
              <a:gd name="connsiteX2" fmla="*/ 115698 w 232368"/>
              <a:gd name="connsiteY2" fmla="*/ 81995 h 343053"/>
              <a:gd name="connsiteX3" fmla="*/ 0 w 232368"/>
              <a:gd name="connsiteY3" fmla="*/ 0 h 34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368" h="343053">
                <a:moveTo>
                  <a:pt x="116184" y="343053"/>
                </a:moveTo>
                <a:lnTo>
                  <a:pt x="232368" y="0"/>
                </a:lnTo>
                <a:lnTo>
                  <a:pt x="115698" y="81995"/>
                </a:lnTo>
                <a:lnTo>
                  <a:pt x="0" y="0"/>
                </a:lnTo>
                <a:close/>
              </a:path>
            </a:pathLst>
          </a:custGeom>
          <a:solidFill>
            <a:srgbClr val="FCB811"/>
          </a:solidFill>
          <a:ln w="485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32" name="手繪多邊形: 圖案 31">
            <a:extLst>
              <a:ext uri="{FF2B5EF4-FFF2-40B4-BE49-F238E27FC236}">
                <a16:creationId xmlns:a16="http://schemas.microsoft.com/office/drawing/2014/main" id="{03F82858-BBDE-4416-AF02-AB390A834120}"/>
              </a:ext>
            </a:extLst>
          </p:cNvPr>
          <p:cNvSpPr/>
          <p:nvPr/>
        </p:nvSpPr>
        <p:spPr>
          <a:xfrm>
            <a:off x="7199487" y="4823738"/>
            <a:ext cx="213583" cy="304428"/>
          </a:xfrm>
          <a:custGeom>
            <a:avLst/>
            <a:gdLst>
              <a:gd name="connsiteX0" fmla="*/ 116184 w 232368"/>
              <a:gd name="connsiteY0" fmla="*/ 343053 h 343053"/>
              <a:gd name="connsiteX1" fmla="*/ 232368 w 232368"/>
              <a:gd name="connsiteY1" fmla="*/ 0 h 343053"/>
              <a:gd name="connsiteX2" fmla="*/ 115698 w 232368"/>
              <a:gd name="connsiteY2" fmla="*/ 81995 h 343053"/>
              <a:gd name="connsiteX3" fmla="*/ 0 w 232368"/>
              <a:gd name="connsiteY3" fmla="*/ 0 h 34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368" h="343053">
                <a:moveTo>
                  <a:pt x="116184" y="343053"/>
                </a:moveTo>
                <a:lnTo>
                  <a:pt x="232368" y="0"/>
                </a:lnTo>
                <a:lnTo>
                  <a:pt x="115698" y="81995"/>
                </a:lnTo>
                <a:lnTo>
                  <a:pt x="0" y="0"/>
                </a:lnTo>
                <a:close/>
              </a:path>
            </a:pathLst>
          </a:custGeom>
          <a:solidFill>
            <a:srgbClr val="FCB811"/>
          </a:solidFill>
          <a:ln w="485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A973824-6EDA-4F1F-9707-DA628541F08E}"/>
              </a:ext>
            </a:extLst>
          </p:cNvPr>
          <p:cNvGrpSpPr/>
          <p:nvPr/>
        </p:nvGrpSpPr>
        <p:grpSpPr>
          <a:xfrm>
            <a:off x="5955843" y="2868327"/>
            <a:ext cx="1404288" cy="2056309"/>
            <a:chOff x="10184904" y="2781199"/>
            <a:chExt cx="1266555" cy="2143438"/>
          </a:xfrm>
        </p:grpSpPr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500FE56B-A8C3-4D87-8732-12BBE588C3B7}"/>
                </a:ext>
              </a:extLst>
            </p:cNvPr>
            <p:cNvSpPr/>
            <p:nvPr/>
          </p:nvSpPr>
          <p:spPr>
            <a:xfrm>
              <a:off x="10213466" y="2790825"/>
              <a:ext cx="1161838" cy="22491"/>
            </a:xfrm>
            <a:custGeom>
              <a:avLst/>
              <a:gdLst>
                <a:gd name="connsiteX0" fmla="*/ 0 w 1730123"/>
                <a:gd name="connsiteY0" fmla="*/ 0 h 6307"/>
                <a:gd name="connsiteX1" fmla="*/ 1730123 w 1730123"/>
                <a:gd name="connsiteY1" fmla="*/ 0 h 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0123" h="6307">
                  <a:moveTo>
                    <a:pt x="0" y="0"/>
                  </a:moveTo>
                  <a:lnTo>
                    <a:pt x="1730123" y="0"/>
                  </a:lnTo>
                </a:path>
              </a:pathLst>
            </a:custGeom>
            <a:ln w="24251" cap="flat">
              <a:solidFill>
                <a:srgbClr val="FCB811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01C351F4-E8D3-448C-9F8C-B7AF838CF00D}"/>
                </a:ext>
              </a:extLst>
            </p:cNvPr>
            <p:cNvSpPr/>
            <p:nvPr/>
          </p:nvSpPr>
          <p:spPr>
            <a:xfrm>
              <a:off x="11394336" y="2781199"/>
              <a:ext cx="57123" cy="2143438"/>
            </a:xfrm>
            <a:custGeom>
              <a:avLst/>
              <a:gdLst>
                <a:gd name="connsiteX0" fmla="*/ 0 w 4861"/>
                <a:gd name="connsiteY0" fmla="*/ 0 h 295811"/>
                <a:gd name="connsiteX1" fmla="*/ 0 w 4861"/>
                <a:gd name="connsiteY1" fmla="*/ 295812 h 29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1" h="295811">
                  <a:moveTo>
                    <a:pt x="0" y="0"/>
                  </a:moveTo>
                  <a:lnTo>
                    <a:pt x="0" y="295812"/>
                  </a:lnTo>
                </a:path>
              </a:pathLst>
            </a:custGeom>
            <a:ln w="24251" cap="flat">
              <a:solidFill>
                <a:srgbClr val="FCB811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3E87D6BB-768E-4AFC-96E3-95E5F330BC1F}"/>
                </a:ext>
              </a:extLst>
            </p:cNvPr>
            <p:cNvSpPr/>
            <p:nvPr/>
          </p:nvSpPr>
          <p:spPr>
            <a:xfrm>
              <a:off x="10184904" y="2781199"/>
              <a:ext cx="57123" cy="2143438"/>
            </a:xfrm>
            <a:custGeom>
              <a:avLst/>
              <a:gdLst>
                <a:gd name="connsiteX0" fmla="*/ 0 w 4861"/>
                <a:gd name="connsiteY0" fmla="*/ 0 h 295811"/>
                <a:gd name="connsiteX1" fmla="*/ 0 w 4861"/>
                <a:gd name="connsiteY1" fmla="*/ 295812 h 29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1" h="295811">
                  <a:moveTo>
                    <a:pt x="0" y="0"/>
                  </a:moveTo>
                  <a:lnTo>
                    <a:pt x="0" y="295812"/>
                  </a:lnTo>
                </a:path>
              </a:pathLst>
            </a:custGeom>
            <a:ln w="24251" cap="flat">
              <a:solidFill>
                <a:srgbClr val="FCB811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6" name="禁止標誌 5"/>
          <p:cNvSpPr/>
          <p:nvPr/>
        </p:nvSpPr>
        <p:spPr>
          <a:xfrm>
            <a:off x="6236158" y="2458216"/>
            <a:ext cx="761521" cy="775322"/>
          </a:xfrm>
          <a:prstGeom prst="noSmoking">
            <a:avLst>
              <a:gd name="adj" fmla="val 1297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73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天空, 窗戶, 個人 的圖片&#10;&#10;自動產生的描述">
            <a:extLst>
              <a:ext uri="{FF2B5EF4-FFF2-40B4-BE49-F238E27FC236}">
                <a16:creationId xmlns:a16="http://schemas.microsoft.com/office/drawing/2014/main" id="{EAEE7D59-142C-4908-9DD5-47840DB7F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 b="5680"/>
          <a:stretch/>
        </p:blipFill>
        <p:spPr>
          <a:xfrm>
            <a:off x="292893" y="1517709"/>
            <a:ext cx="11596688" cy="509740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99C50B4-3B87-4772-AC56-2AD51452B346}"/>
              </a:ext>
            </a:extLst>
          </p:cNvPr>
          <p:cNvSpPr/>
          <p:nvPr/>
        </p:nvSpPr>
        <p:spPr>
          <a:xfrm>
            <a:off x="275618" y="1129977"/>
            <a:ext cx="11611115" cy="548513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+mj-lt"/>
                <a:cs typeface="+mj-lt"/>
              </a:rPr>
              <a:t>全自動設計不需設定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599" y="1335087"/>
            <a:ext cx="10069585" cy="11339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>
                <a:ea typeface="+mn-lt"/>
                <a:cs typeface="+mn-lt"/>
              </a:rPr>
              <a:t>隨插即用不需設定</a:t>
            </a:r>
            <a:endParaRPr lang="en-US" altLang="zh-TW">
              <a:ea typeface="+mn-lt"/>
              <a:cs typeface="+mn-lt"/>
            </a:endParaRPr>
          </a:p>
          <a:p>
            <a:r>
              <a:rPr lang="zh-TW" altLang="en-US">
                <a:ea typeface="+mn-lt"/>
                <a:cs typeface="+mn-lt"/>
              </a:rPr>
              <a:t>簡單到任何人都可以操作</a:t>
            </a:r>
            <a:endParaRPr lang="en-US" alt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305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完美搭配</a:t>
            </a:r>
            <a:r>
              <a:rPr lang="en-US" altLang="zh-TW">
                <a:latin typeface="微軟正黑體"/>
                <a:ea typeface="微軟正黑體"/>
              </a:rPr>
              <a:t>QNAP</a:t>
            </a:r>
            <a:br>
              <a:rPr lang="en-US" altLang="zh-TW">
                <a:latin typeface="微軟正黑體"/>
                <a:ea typeface="微軟正黑體"/>
              </a:rPr>
            </a:br>
            <a:r>
              <a:rPr lang="en-US" altLang="zh-TW" err="1">
                <a:latin typeface="微軟正黑體"/>
                <a:ea typeface="微軟正黑體"/>
              </a:rPr>
              <a:t>高速</a:t>
            </a:r>
            <a:r>
              <a:rPr lang="zh-TW">
                <a:latin typeface="微軟正黑體"/>
                <a:ea typeface="微軟正黑體"/>
              </a:rPr>
              <a:t>解決方案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4645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6139DD35-9E8B-4E22-A6C0-C161D5D1E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36" y="2717"/>
            <a:ext cx="11496164" cy="1133991"/>
          </a:xfrm>
        </p:spPr>
        <p:txBody>
          <a:bodyPr>
            <a:noAutofit/>
          </a:bodyPr>
          <a:lstStyle/>
          <a:p>
            <a:r>
              <a:rPr lang="en-US" altLang="zh-TW" sz="3600"/>
              <a:t>QNAP</a:t>
            </a:r>
            <a:r>
              <a:rPr lang="zh-TW" altLang="en-US" sz="3600"/>
              <a:t> </a:t>
            </a:r>
            <a:r>
              <a:rPr lang="en-US" altLang="zh-TW" sz="3600"/>
              <a:t>2.5GbE</a:t>
            </a:r>
            <a:r>
              <a:rPr lang="zh-TW" altLang="en-US" sz="3600"/>
              <a:t>戰隊成形，為您提供更好更快的網路體驗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422" y="2294310"/>
            <a:ext cx="2883477" cy="282594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51" y="2290339"/>
            <a:ext cx="5295564" cy="282594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550" y="2291298"/>
            <a:ext cx="2893954" cy="282594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452490" y="5146978"/>
            <a:ext cx="117510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TS-431P3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9120084" y="5146978"/>
            <a:ext cx="117510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TS-231P3</a:t>
            </a: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8828706" y="1890111"/>
            <a:ext cx="3022672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數位家庭高品質影音享受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441087" y="1890111"/>
            <a:ext cx="2344322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專業人士高效存取</a:t>
            </a:r>
          </a:p>
        </p:txBody>
      </p:sp>
      <p:pic>
        <p:nvPicPr>
          <p:cNvPr id="17" name="圖片 16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0" r="30205"/>
          <a:stretch/>
        </p:blipFill>
        <p:spPr>
          <a:xfrm>
            <a:off x="441087" y="3230583"/>
            <a:ext cx="5360184" cy="2253159"/>
          </a:xfrm>
          <a:prstGeom prst="rect">
            <a:avLst/>
          </a:prstGeom>
        </p:spPr>
      </p:pic>
      <p:pic>
        <p:nvPicPr>
          <p:cNvPr id="21" name="圖片 20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20910"/>
          <a:stretch/>
        </p:blipFill>
        <p:spPr>
          <a:xfrm>
            <a:off x="8848550" y="3230583"/>
            <a:ext cx="2883477" cy="217155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524498" y="2368244"/>
            <a:ext cx="3484142" cy="47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Celeron J4125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2.0GHz, 2 x 2.5GbE, </a:t>
            </a:r>
          </a:p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M.2 </a:t>
            </a:r>
            <a:r>
              <a:rPr lang="en-US" altLang="zh-CN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 SATA SSD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10GbE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849547" y="2368244"/>
            <a:ext cx="2893954" cy="4791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 b="1">
                <a:latin typeface="微軟正黑體"/>
                <a:ea typeface="微軟正黑體"/>
              </a:rPr>
              <a:t>Annapurna Labs AL-314 </a:t>
            </a:r>
            <a:r>
              <a:rPr lang="zh-TW" altLang="en-US" sz="1200" b="1">
                <a:latin typeface="微軟正黑體"/>
                <a:ea typeface="微軟正黑體"/>
              </a:rPr>
              <a:t>四核</a:t>
            </a:r>
            <a:r>
              <a:rPr lang="en-US" altLang="zh-TW" sz="1200" b="1">
                <a:latin typeface="微軟正黑體"/>
                <a:ea typeface="微軟正黑體"/>
              </a:rPr>
              <a:t> 1.7GHz, 1 x 10GbE SFP+, 1 x 2.5GbE</a:t>
            </a:r>
            <a:endParaRPr lang="zh-TW" altLang="en-US" sz="1200" b="1">
              <a:latin typeface="微軟正黑體"/>
              <a:ea typeface="微軟正黑體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1E9D8B8-6278-BE4E-ACA1-EE9D0F168EAB}"/>
              </a:ext>
            </a:extLst>
          </p:cNvPr>
          <p:cNvSpPr txBox="1"/>
          <p:nvPr/>
        </p:nvSpPr>
        <p:spPr>
          <a:xfrm>
            <a:off x="8900813" y="2368244"/>
            <a:ext cx="2022627" cy="47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Annapurna Labs AL-314</a:t>
            </a:r>
          </a:p>
          <a:p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1.7GHz, 1 x 2.5GbE</a:t>
            </a:r>
            <a:endParaRPr lang="zh-TW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7" descr="cp_k_ww_4c_075.png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30" y="2385476"/>
            <a:ext cx="742328" cy="742424"/>
          </a:xfrm>
          <a:prstGeom prst="rect">
            <a:avLst/>
          </a:prstGeom>
          <a:effectLst/>
        </p:spPr>
      </p:pic>
      <p:pic>
        <p:nvPicPr>
          <p:cNvPr id="27" name="圖片 26" descr="未命名-2.png">
            <a:extLst>
              <a:ext uri="{FF2B5EF4-FFF2-40B4-BE49-F238E27FC236}">
                <a16:creationId xmlns:a16="http://schemas.microsoft.com/office/drawing/2014/main" id="{2CA2D264-B491-9145-8264-2B7FBC859D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678" y="2896362"/>
            <a:ext cx="1754897" cy="329091"/>
          </a:xfrm>
          <a:prstGeom prst="rect">
            <a:avLst/>
          </a:prstGeom>
        </p:spPr>
      </p:pic>
      <p:pic>
        <p:nvPicPr>
          <p:cNvPr id="25" name="圖片 24" descr="未命名-2.png">
            <a:extLst>
              <a:ext uri="{FF2B5EF4-FFF2-40B4-BE49-F238E27FC236}">
                <a16:creationId xmlns:a16="http://schemas.microsoft.com/office/drawing/2014/main" id="{393535F1-66A1-44C8-9D49-74A09FAE84E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347" y="2914250"/>
            <a:ext cx="1659504" cy="31120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681656" y="5146978"/>
            <a:ext cx="1176885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TS-431X3</a:t>
            </a:r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688704" y="5146978"/>
            <a:ext cx="107191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TS-253D</a:t>
            </a:r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154934" y="5146978"/>
            <a:ext cx="107191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TS-453D</a:t>
            </a:r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122102" y="5146978"/>
            <a:ext cx="1071914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TS-653D</a:t>
            </a:r>
            <a:endParaRPr lang="zh-TW" altLang="en-US"/>
          </a:p>
        </p:txBody>
      </p:sp>
      <p:pic>
        <p:nvPicPr>
          <p:cNvPr id="3" name="圖片 2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3D4844DA-165A-4756-8DAF-3F37C95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70" r="8728"/>
          <a:stretch/>
        </p:blipFill>
        <p:spPr>
          <a:xfrm>
            <a:off x="6393635" y="3225453"/>
            <a:ext cx="1752929" cy="22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63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>
            <a:extLst>
              <a:ext uri="{FF2B5EF4-FFF2-40B4-BE49-F238E27FC236}">
                <a16:creationId xmlns:a16="http://schemas.microsoft.com/office/drawing/2014/main" id="{824F2A70-2DD4-422A-A975-848763E7A01E}"/>
              </a:ext>
            </a:extLst>
          </p:cNvPr>
          <p:cNvSpPr/>
          <p:nvPr/>
        </p:nvSpPr>
        <p:spPr>
          <a:xfrm>
            <a:off x="365865" y="4011339"/>
            <a:ext cx="3667751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E2E2315-551C-4E47-B191-6AF9A1EC8166}"/>
              </a:ext>
            </a:extLst>
          </p:cNvPr>
          <p:cNvSpPr/>
          <p:nvPr/>
        </p:nvSpPr>
        <p:spPr>
          <a:xfrm>
            <a:off x="4320534" y="4011339"/>
            <a:ext cx="7445892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B1C7E8-95B0-4B7D-A1F1-D7B9758B01B7}"/>
              </a:ext>
            </a:extLst>
          </p:cNvPr>
          <p:cNvSpPr/>
          <p:nvPr/>
        </p:nvSpPr>
        <p:spPr>
          <a:xfrm>
            <a:off x="367687" y="1388640"/>
            <a:ext cx="11398739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/>
                <a:ea typeface="微軟正黑體"/>
                <a:cs typeface="Arial"/>
              </a:rPr>
              <a:t>搭配內建</a:t>
            </a:r>
            <a:r>
              <a:rPr lang="en-US" altLang="zh-TW">
                <a:latin typeface="Arial"/>
                <a:ea typeface="微軟正黑體"/>
                <a:cs typeface="Arial"/>
              </a:rPr>
              <a:t> 2.5/5/10GbE 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網路的桌上型</a:t>
            </a:r>
            <a:r>
              <a:rPr lang="en-US" altLang="zh-TW">
                <a:latin typeface="Arial"/>
                <a:ea typeface="微軟正黑體"/>
                <a:cs typeface="Arial"/>
              </a:rPr>
              <a:t> NAS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14" name="圖片 13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BB2F51BC-F160-45DD-BC2E-A88A7B2E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487" y="4647007"/>
            <a:ext cx="1447454" cy="1167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F658B6C-7D29-41F8-8A71-01C2907FCD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235" y="4623639"/>
            <a:ext cx="2009513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2236218F-44F8-42EA-8F1F-5DFB636B4EEE}"/>
              </a:ext>
            </a:extLst>
          </p:cNvPr>
          <p:cNvSpPr/>
          <p:nvPr/>
        </p:nvSpPr>
        <p:spPr>
          <a:xfrm>
            <a:off x="6830303" y="3290399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TS-832PX</a:t>
            </a:r>
            <a:endParaRPr lang="zh-TW" altLang="en-US" sz="1400">
              <a:solidFill>
                <a:srgbClr val="000000"/>
              </a:solidFill>
              <a:latin typeface="Calibri" panose="020F0502020204030204"/>
              <a:ea typeface="新細明體" panose="02020500000000000000" pitchFamily="18" charset="-120"/>
              <a:cs typeface="Calibri" panose="020F0502020204030204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B13CB69-DAD7-485C-93FF-651B51A398D3}"/>
              </a:ext>
            </a:extLst>
          </p:cNvPr>
          <p:cNvSpPr/>
          <p:nvPr/>
        </p:nvSpPr>
        <p:spPr>
          <a:xfrm>
            <a:off x="4320534" y="4011339"/>
            <a:ext cx="7445892" cy="43214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2.5GbE BASE-T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2AB5A5A-CF4D-48CC-A01E-8215AC9C7BD8}"/>
              </a:ext>
            </a:extLst>
          </p:cNvPr>
          <p:cNvSpPr/>
          <p:nvPr/>
        </p:nvSpPr>
        <p:spPr>
          <a:xfrm>
            <a:off x="4715899" y="5909669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TS-h886 / TS-h686</a:t>
            </a:r>
            <a:endParaRPr lang="zh-TW" altLang="zh-TW" sz="1400"/>
          </a:p>
        </p:txBody>
      </p:sp>
      <p:pic>
        <p:nvPicPr>
          <p:cNvPr id="49" name="圖片 12" descr="一張含有 室內, 監視器, 影片, 遊戲 的圖片&#10;&#10;自動產生的描述">
            <a:extLst>
              <a:ext uri="{FF2B5EF4-FFF2-40B4-BE49-F238E27FC236}">
                <a16:creationId xmlns:a16="http://schemas.microsoft.com/office/drawing/2014/main" id="{A21CCCD0-0E21-48EE-AAC8-2F2ADFE2AA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482" y="4607874"/>
            <a:ext cx="2032095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0FFAAD79-E8FC-4FC1-A8BB-9FA2DDF71AC1}"/>
              </a:ext>
            </a:extLst>
          </p:cNvPr>
          <p:cNvSpPr/>
          <p:nvPr/>
        </p:nvSpPr>
        <p:spPr>
          <a:xfrm>
            <a:off x="9438814" y="5909669"/>
            <a:ext cx="21754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TS-431P3 / TS-231P3</a:t>
            </a:r>
            <a:endParaRPr lang="zh-TW" altLang="zh-TW" sz="140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7F3AAA4-7BD7-45DC-978D-98CA495B3557}"/>
              </a:ext>
            </a:extLst>
          </p:cNvPr>
          <p:cNvSpPr/>
          <p:nvPr/>
        </p:nvSpPr>
        <p:spPr>
          <a:xfrm>
            <a:off x="7140359" y="5878138"/>
            <a:ext cx="187063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TS-653D / TS-453D / TS-253D</a:t>
            </a:r>
            <a:endParaRPr lang="zh-TW" altLang="zh-TW" sz="140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ADA9AB3-07A8-4918-89D4-CE7122357BF6}"/>
              </a:ext>
            </a:extLst>
          </p:cNvPr>
          <p:cNvSpPr/>
          <p:nvPr/>
        </p:nvSpPr>
        <p:spPr>
          <a:xfrm>
            <a:off x="367687" y="4011339"/>
            <a:ext cx="3665929" cy="43214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5GbE BASE-T</a:t>
            </a:r>
          </a:p>
        </p:txBody>
      </p:sp>
      <p:pic>
        <p:nvPicPr>
          <p:cNvPr id="53" name="圖片 24" descr="一張含有 室內, 電子用品, 監視器, 電腦 的圖片&#10;&#10;自動產生的描述">
            <a:extLst>
              <a:ext uri="{FF2B5EF4-FFF2-40B4-BE49-F238E27FC236}">
                <a16:creationId xmlns:a16="http://schemas.microsoft.com/office/drawing/2014/main" id="{6734326E-5471-44FF-8CCC-9E04C8C59B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240" y="4614830"/>
            <a:ext cx="1987985" cy="1231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E54DC3F-9EB1-49CC-85C4-4226D22882EF}"/>
              </a:ext>
            </a:extLst>
          </p:cNvPr>
          <p:cNvSpPr/>
          <p:nvPr/>
        </p:nvSpPr>
        <p:spPr>
          <a:xfrm>
            <a:off x="990138" y="5909669"/>
            <a:ext cx="2154409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TVS-872N / TVS-672N</a:t>
            </a:r>
            <a:endParaRPr lang="zh-TW" altLang="zh-TW" sz="140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1A0167C-2C66-49BF-85F8-B8A465A94E58}"/>
              </a:ext>
            </a:extLst>
          </p:cNvPr>
          <p:cNvSpPr/>
          <p:nvPr/>
        </p:nvSpPr>
        <p:spPr>
          <a:xfrm>
            <a:off x="365865" y="1388640"/>
            <a:ext cx="11406146" cy="43214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9B8B4FF-E986-49AB-AC63-C62BF25F1E95}"/>
              </a:ext>
            </a:extLst>
          </p:cNvPr>
          <p:cNvSpPr/>
          <p:nvPr/>
        </p:nvSpPr>
        <p:spPr>
          <a:xfrm>
            <a:off x="571968" y="3290399"/>
            <a:ext cx="2398503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TVS-h1688X /TVS-h1288X</a:t>
            </a:r>
            <a:endParaRPr lang="zh-CN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2449CEC-FD1A-468D-9762-2324780F5588}"/>
              </a:ext>
            </a:extLst>
          </p:cNvPr>
          <p:cNvSpPr/>
          <p:nvPr/>
        </p:nvSpPr>
        <p:spPr>
          <a:xfrm>
            <a:off x="3416325" y="3290399"/>
            <a:ext cx="252227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TVS-872XT / TVS-672XT / TVS-472XT</a:t>
            </a:r>
          </a:p>
        </p:txBody>
      </p:sp>
      <p:pic>
        <p:nvPicPr>
          <p:cNvPr id="63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6A558BAF-0550-4605-AB18-8D7B22939D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 r="19308"/>
          <a:stretch/>
        </p:blipFill>
        <p:spPr>
          <a:xfrm>
            <a:off x="10125481" y="1985175"/>
            <a:ext cx="1343827" cy="1325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A99C2A84-E3F3-44B1-AADC-DE19CAD53AF6}"/>
              </a:ext>
            </a:extLst>
          </p:cNvPr>
          <p:cNvSpPr/>
          <p:nvPr/>
        </p:nvSpPr>
        <p:spPr>
          <a:xfrm>
            <a:off x="9928073" y="3290399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TS-431X3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2F41FCB-3CA4-4B2E-9908-3B39ED813214}"/>
              </a:ext>
            </a:extLst>
          </p:cNvPr>
          <p:cNvSpPr/>
          <p:nvPr/>
        </p:nvSpPr>
        <p:spPr>
          <a:xfrm>
            <a:off x="9959604" y="3539756"/>
            <a:ext cx="174345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10GbE + 2.5GbE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41D7608-767E-4764-9399-CE8E79537FC4}"/>
              </a:ext>
            </a:extLst>
          </p:cNvPr>
          <p:cNvSpPr/>
          <p:nvPr/>
        </p:nvSpPr>
        <p:spPr>
          <a:xfrm>
            <a:off x="1695027" y="1377226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BASE-T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BF2E578-F058-4F66-B306-5E7C0EE47441}"/>
              </a:ext>
            </a:extLst>
          </p:cNvPr>
          <p:cNvSpPr/>
          <p:nvPr/>
        </p:nvSpPr>
        <p:spPr>
          <a:xfrm>
            <a:off x="7581457" y="1377226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SFP+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FC7C71A-8C7B-4A1F-99C4-8C34FB6BA9EA}"/>
              </a:ext>
            </a:extLst>
          </p:cNvPr>
          <p:cNvSpPr/>
          <p:nvPr/>
        </p:nvSpPr>
        <p:spPr>
          <a:xfrm>
            <a:off x="5725837" y="1377226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｜</a:t>
            </a:r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1D6A42-7692-4405-BBB5-FEE4045B50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138" y="1894358"/>
            <a:ext cx="1559136" cy="1403089"/>
          </a:xfrm>
          <a:prstGeom prst="rect">
            <a:avLst/>
          </a:prstGeom>
        </p:spPr>
      </p:pic>
      <p:pic>
        <p:nvPicPr>
          <p:cNvPr id="6" name="圖片 5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CC657AA8-03E8-4CFE-ACE6-EA8261D45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682" y="2008961"/>
            <a:ext cx="2100213" cy="1237685"/>
          </a:xfrm>
          <a:prstGeom prst="rect">
            <a:avLst/>
          </a:prstGeom>
        </p:spPr>
      </p:pic>
      <p:pic>
        <p:nvPicPr>
          <p:cNvPr id="8" name="圖片 7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4822C896-6B5A-4190-942E-E48C801087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807" y="1929367"/>
            <a:ext cx="2234598" cy="13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19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0F4BCEF3-352E-48FF-B9F8-8FD102C8AD81}"/>
              </a:ext>
            </a:extLst>
          </p:cNvPr>
          <p:cNvSpPr/>
          <p:nvPr/>
        </p:nvSpPr>
        <p:spPr>
          <a:xfrm>
            <a:off x="9095464" y="1919012"/>
            <a:ext cx="2446496" cy="4137418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8" name="矩形: 圓角化同側角落 117">
            <a:extLst>
              <a:ext uri="{FF2B5EF4-FFF2-40B4-BE49-F238E27FC236}">
                <a16:creationId xmlns:a16="http://schemas.microsoft.com/office/drawing/2014/main" id="{BD5F15E2-BA4F-49A9-B0CB-B4395EFB7746}"/>
              </a:ext>
            </a:extLst>
          </p:cNvPr>
          <p:cNvSpPr/>
          <p:nvPr/>
        </p:nvSpPr>
        <p:spPr>
          <a:xfrm>
            <a:off x="9088576" y="1919013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F472F434-11C3-4588-BFFE-D44D229AAAD2}"/>
              </a:ext>
            </a:extLst>
          </p:cNvPr>
          <p:cNvSpPr/>
          <p:nvPr/>
        </p:nvSpPr>
        <p:spPr>
          <a:xfrm>
            <a:off x="6254783" y="1919012"/>
            <a:ext cx="2446496" cy="4137418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3" name="矩形: 圓角化同側角落 112">
            <a:extLst>
              <a:ext uri="{FF2B5EF4-FFF2-40B4-BE49-F238E27FC236}">
                <a16:creationId xmlns:a16="http://schemas.microsoft.com/office/drawing/2014/main" id="{A98AA334-C90E-4C99-AAB7-6AD4E122B3AE}"/>
              </a:ext>
            </a:extLst>
          </p:cNvPr>
          <p:cNvSpPr/>
          <p:nvPr/>
        </p:nvSpPr>
        <p:spPr>
          <a:xfrm>
            <a:off x="6247895" y="1919013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CAE4B7AF-62F8-4D7A-B917-883ADF6F420A}"/>
              </a:ext>
            </a:extLst>
          </p:cNvPr>
          <p:cNvSpPr/>
          <p:nvPr/>
        </p:nvSpPr>
        <p:spPr>
          <a:xfrm>
            <a:off x="3451054" y="4167340"/>
            <a:ext cx="2446496" cy="1877321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1" name="矩形: 圓角化同側角落 80">
            <a:extLst>
              <a:ext uri="{FF2B5EF4-FFF2-40B4-BE49-F238E27FC236}">
                <a16:creationId xmlns:a16="http://schemas.microsoft.com/office/drawing/2014/main" id="{1C794921-4309-4BBF-B6C2-A7D76D61BFCB}"/>
              </a:ext>
            </a:extLst>
          </p:cNvPr>
          <p:cNvSpPr/>
          <p:nvPr/>
        </p:nvSpPr>
        <p:spPr>
          <a:xfrm>
            <a:off x="3444166" y="4167341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E332BFD6-97F9-46B9-8C2B-92EAF4CB009E}"/>
              </a:ext>
            </a:extLst>
          </p:cNvPr>
          <p:cNvSpPr/>
          <p:nvPr/>
        </p:nvSpPr>
        <p:spPr>
          <a:xfrm>
            <a:off x="632867" y="4167340"/>
            <a:ext cx="2446496" cy="1877321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6" name="矩形: 圓角化同側角落 85">
            <a:extLst>
              <a:ext uri="{FF2B5EF4-FFF2-40B4-BE49-F238E27FC236}">
                <a16:creationId xmlns:a16="http://schemas.microsoft.com/office/drawing/2014/main" id="{060FB88D-92A3-4095-8657-D22F7D829616}"/>
              </a:ext>
            </a:extLst>
          </p:cNvPr>
          <p:cNvSpPr/>
          <p:nvPr/>
        </p:nvSpPr>
        <p:spPr>
          <a:xfrm>
            <a:off x="625979" y="4167341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0D4CD222-2F58-416C-AAD3-91C86B4DE184}"/>
              </a:ext>
            </a:extLst>
          </p:cNvPr>
          <p:cNvSpPr/>
          <p:nvPr/>
        </p:nvSpPr>
        <p:spPr>
          <a:xfrm>
            <a:off x="3451054" y="1919012"/>
            <a:ext cx="2446496" cy="1877321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4" name="矩形: 圓角化同側角落 73">
            <a:extLst>
              <a:ext uri="{FF2B5EF4-FFF2-40B4-BE49-F238E27FC236}">
                <a16:creationId xmlns:a16="http://schemas.microsoft.com/office/drawing/2014/main" id="{95059F8A-C201-4553-B911-5981F96E57D1}"/>
              </a:ext>
            </a:extLst>
          </p:cNvPr>
          <p:cNvSpPr/>
          <p:nvPr/>
        </p:nvSpPr>
        <p:spPr>
          <a:xfrm>
            <a:off x="3444166" y="1919013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CFC8B0E4-F1AC-4868-BEDE-70723C9D58E4}"/>
              </a:ext>
            </a:extLst>
          </p:cNvPr>
          <p:cNvSpPr/>
          <p:nvPr/>
        </p:nvSpPr>
        <p:spPr>
          <a:xfrm>
            <a:off x="632867" y="1919012"/>
            <a:ext cx="2446496" cy="1877321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矩形: 圓角化同側角落 65">
            <a:extLst>
              <a:ext uri="{FF2B5EF4-FFF2-40B4-BE49-F238E27FC236}">
                <a16:creationId xmlns:a16="http://schemas.microsoft.com/office/drawing/2014/main" id="{DD3AC38F-0679-43F8-B155-2C7F7E0E8A8B}"/>
              </a:ext>
            </a:extLst>
          </p:cNvPr>
          <p:cNvSpPr/>
          <p:nvPr/>
        </p:nvSpPr>
        <p:spPr>
          <a:xfrm>
            <a:off x="625979" y="1919013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250">
                <a:latin typeface="Arial"/>
                <a:ea typeface="微軟正黑體"/>
                <a:cs typeface="Arial"/>
              </a:rPr>
              <a:t>網路擴充：</a:t>
            </a:r>
            <a:r>
              <a:rPr lang="zh-TW" altLang="en-US" sz="4250">
                <a:latin typeface="Arial"/>
                <a:ea typeface="微軟正黑體"/>
                <a:cs typeface="Arial"/>
              </a:rPr>
              <a:t>豐富的</a:t>
            </a:r>
            <a:r>
              <a:rPr lang="zh-TW">
                <a:latin typeface="Arial"/>
                <a:ea typeface="微軟正黑體"/>
                <a:cs typeface="Arial"/>
              </a:rPr>
              <a:t>各式</a:t>
            </a:r>
            <a:r>
              <a:rPr lang="en-US" altLang="zh-TW">
                <a:latin typeface="Arial"/>
                <a:ea typeface="微軟正黑體"/>
                <a:cs typeface="Arial"/>
              </a:rPr>
              <a:t> </a:t>
            </a:r>
            <a:r>
              <a:rPr lang="zh-TW">
                <a:latin typeface="Arial"/>
                <a:ea typeface="微軟正黑體"/>
                <a:cs typeface="Arial"/>
              </a:rPr>
              <a:t>PCIe</a:t>
            </a:r>
            <a:r>
              <a:rPr lang="en-US" altLang="zh-TW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4250">
                <a:latin typeface="Arial"/>
                <a:ea typeface="微軟正黑體"/>
                <a:cs typeface="Arial"/>
              </a:rPr>
              <a:t>網路擴充卡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10AF9926-CC44-460A-9FAE-DBA488DA6D82}"/>
              </a:ext>
            </a:extLst>
          </p:cNvPr>
          <p:cNvSpPr txBox="1"/>
          <p:nvPr/>
        </p:nvSpPr>
        <p:spPr>
          <a:xfrm>
            <a:off x="632866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QXG-10G2SF-CX4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6AE8CA91-956B-470C-B530-E7138CEF66F8}"/>
              </a:ext>
            </a:extLst>
          </p:cNvPr>
          <p:cNvSpPr/>
          <p:nvPr/>
        </p:nvSpPr>
        <p:spPr>
          <a:xfrm>
            <a:off x="392293" y="3089371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8" name="圖片 13" descr="一張含有 標誌 的圖片&#10;&#10;自動產生的描述">
            <a:extLst>
              <a:ext uri="{FF2B5EF4-FFF2-40B4-BE49-F238E27FC236}">
                <a16:creationId xmlns:a16="http://schemas.microsoft.com/office/drawing/2014/main" id="{FC167942-FC17-4EB3-B271-A9B1E81856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38" y="3269521"/>
            <a:ext cx="661918" cy="499509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9C6F2782-C46F-4D15-96AB-A444DA2A0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00" y="2435936"/>
            <a:ext cx="1607550" cy="1000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34BD01BB-511F-4BC4-994C-838D42273BF3}"/>
              </a:ext>
            </a:extLst>
          </p:cNvPr>
          <p:cNvSpPr txBox="1"/>
          <p:nvPr/>
        </p:nvSpPr>
        <p:spPr>
          <a:xfrm>
            <a:off x="1252100" y="3361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SFP+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E6EB8D22-7557-42F1-9666-632C696646AE}"/>
              </a:ext>
            </a:extLst>
          </p:cNvPr>
          <p:cNvSpPr txBox="1"/>
          <p:nvPr/>
        </p:nvSpPr>
        <p:spPr>
          <a:xfrm>
            <a:off x="3438659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LAN-10G2T-X550</a:t>
            </a:r>
            <a:endParaRPr lang="zh-TW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83C8A077-9D1F-4148-95B1-D3491EED973D}"/>
              </a:ext>
            </a:extLst>
          </p:cNvPr>
          <p:cNvSpPr txBox="1"/>
          <p:nvPr/>
        </p:nvSpPr>
        <p:spPr>
          <a:xfrm>
            <a:off x="4057893" y="3361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4" name="橢圓 83">
            <a:extLst>
              <a:ext uri="{FF2B5EF4-FFF2-40B4-BE49-F238E27FC236}">
                <a16:creationId xmlns:a16="http://schemas.microsoft.com/office/drawing/2014/main" id="{083F2FBB-38BF-4400-944E-4BD80422C582}"/>
              </a:ext>
            </a:extLst>
          </p:cNvPr>
          <p:cNvSpPr/>
          <p:nvPr/>
        </p:nvSpPr>
        <p:spPr>
          <a:xfrm>
            <a:off x="3198086" y="3089371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0" name="圖片 16" descr="一張含有 盤 的圖片&#10;&#10;自動產生的描述">
            <a:extLst>
              <a:ext uri="{FF2B5EF4-FFF2-40B4-BE49-F238E27FC236}">
                <a16:creationId xmlns:a16="http://schemas.microsoft.com/office/drawing/2014/main" id="{E6D20CBE-8C55-4784-8FDF-163F1FCCA2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680" y="3283169"/>
            <a:ext cx="720615" cy="479275"/>
          </a:xfrm>
          <a:prstGeom prst="rect">
            <a:avLst/>
          </a:prstGeom>
        </p:spPr>
      </p:pic>
      <p:pic>
        <p:nvPicPr>
          <p:cNvPr id="91" name="圖片 46" descr="LAN-10G2T_x550+bracket.png">
            <a:extLst>
              <a:ext uri="{FF2B5EF4-FFF2-40B4-BE49-F238E27FC236}">
                <a16:creationId xmlns:a16="http://schemas.microsoft.com/office/drawing/2014/main" id="{BE77DA05-3A98-4D52-9D7B-97CB04D521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2183" y="2418706"/>
            <a:ext cx="1612819" cy="995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1038BE5A-25D7-4794-85DC-F4C570F1ACA1}"/>
              </a:ext>
            </a:extLst>
          </p:cNvPr>
          <p:cNvSpPr txBox="1"/>
          <p:nvPr/>
        </p:nvSpPr>
        <p:spPr>
          <a:xfrm>
            <a:off x="632866" y="4201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QXG-10G2T-107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60CB53C-4FFB-4ACF-9251-C37579789DDD}"/>
              </a:ext>
            </a:extLst>
          </p:cNvPr>
          <p:cNvSpPr txBox="1"/>
          <p:nvPr/>
        </p:nvSpPr>
        <p:spPr>
          <a:xfrm>
            <a:off x="632866" y="5613099"/>
            <a:ext cx="243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A89FF757-EA67-479C-AEA4-EB6AAFCCBC98}"/>
              </a:ext>
            </a:extLst>
          </p:cNvPr>
          <p:cNvSpPr txBox="1"/>
          <p:nvPr/>
        </p:nvSpPr>
        <p:spPr>
          <a:xfrm>
            <a:off x="3438659" y="4201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QXG-10G1T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0D05536-922E-4567-8468-DF6602B6BD6C}"/>
              </a:ext>
            </a:extLst>
          </p:cNvPr>
          <p:cNvSpPr txBox="1"/>
          <p:nvPr/>
        </p:nvSpPr>
        <p:spPr>
          <a:xfrm>
            <a:off x="3438659" y="5613099"/>
            <a:ext cx="243960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latin typeface="Arial"/>
                <a:ea typeface="微軟正黑體"/>
                <a:cs typeface="Arial"/>
              </a:rPr>
              <a:t>1 x RJ45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A5F71AE3-BA82-4E55-AB96-455B7A843EC5}"/>
              </a:ext>
            </a:extLst>
          </p:cNvPr>
          <p:cNvSpPr/>
          <p:nvPr/>
        </p:nvSpPr>
        <p:spPr>
          <a:xfrm>
            <a:off x="2818479" y="4795287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0" name="圖片 15" descr="一張含有 畫畫 的圖片&#10;&#10;自動產生的描述">
            <a:extLst>
              <a:ext uri="{FF2B5EF4-FFF2-40B4-BE49-F238E27FC236}">
                <a16:creationId xmlns:a16="http://schemas.microsoft.com/office/drawing/2014/main" id="{D64D00AC-4A6A-4C52-B6C3-9AFD8BFCB2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1" t="9578" r="12471" b="11927"/>
          <a:stretch/>
        </p:blipFill>
        <p:spPr>
          <a:xfrm>
            <a:off x="2897654" y="5015956"/>
            <a:ext cx="712744" cy="416215"/>
          </a:xfrm>
          <a:prstGeom prst="rect">
            <a:avLst/>
          </a:prstGeom>
        </p:spPr>
      </p:pic>
      <p:pic>
        <p:nvPicPr>
          <p:cNvPr id="121" name="圖片 120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11A278F0-C75F-4153-B369-29414E8D2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86" y="4716549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圖片 12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A59F151-C22C-414F-BF7A-221352BE60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357" y="4717703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26963D3D-EC77-4B8D-B604-422E42691AC0}"/>
              </a:ext>
            </a:extLst>
          </p:cNvPr>
          <p:cNvSpPr txBox="1"/>
          <p:nvPr/>
        </p:nvSpPr>
        <p:spPr>
          <a:xfrm>
            <a:off x="632866" y="1340908"/>
            <a:ext cx="5245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953" algn="ctr"/>
            <a:r>
              <a:rPr lang="en-US" altLang="zh-TW" sz="2400" b="1" i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2400" b="1" i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網路擴充卡</a:t>
            </a:r>
            <a:endParaRPr lang="en-US" altLang="zh-TW" sz="2400" b="1" i="1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9E81639E-1285-4F46-BB5D-07C450A5613D}"/>
              </a:ext>
            </a:extLst>
          </p:cNvPr>
          <p:cNvSpPr txBox="1"/>
          <p:nvPr/>
        </p:nvSpPr>
        <p:spPr>
          <a:xfrm>
            <a:off x="6251339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89B9A9E1-CE59-42B1-8AA3-0145592323C9}"/>
              </a:ext>
            </a:extLst>
          </p:cNvPr>
          <p:cNvSpPr txBox="1"/>
          <p:nvPr/>
        </p:nvSpPr>
        <p:spPr>
          <a:xfrm>
            <a:off x="6200663" y="1340908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tx2"/>
                </a:solidFill>
                <a:latin typeface="Arial"/>
                <a:ea typeface="微軟正黑體"/>
                <a:cs typeface="Arial"/>
              </a:rPr>
              <a:t>5GbE </a:t>
            </a:r>
            <a:r>
              <a:rPr lang="en-US" altLang="zh-TW" sz="2400" b="1" i="1" err="1">
                <a:solidFill>
                  <a:schemeClr val="tx2"/>
                </a:solidFill>
                <a:latin typeface="Arial"/>
                <a:ea typeface="微軟正黑體"/>
                <a:cs typeface="Arial"/>
              </a:rPr>
              <a:t>系列</a:t>
            </a:r>
            <a:endParaRPr lang="zh-TW" altLang="en-US" sz="2400" b="1" i="1">
              <a:solidFill>
                <a:schemeClr val="tx2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29" name="圖片 3">
            <a:extLst>
              <a:ext uri="{FF2B5EF4-FFF2-40B4-BE49-F238E27FC236}">
                <a16:creationId xmlns:a16="http://schemas.microsoft.com/office/drawing/2014/main" id="{74EF7780-8A99-4412-B759-3148BAD2119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36" y="2447709"/>
            <a:ext cx="1605888" cy="998299"/>
          </a:xfrm>
          <a:prstGeom prst="rect">
            <a:avLst/>
          </a:prstGeom>
        </p:spPr>
      </p:pic>
      <p:pic>
        <p:nvPicPr>
          <p:cNvPr id="130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65581DCD-955C-455A-9933-17F2F581B43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042" y="3513045"/>
            <a:ext cx="1605887" cy="998298"/>
          </a:xfrm>
          <a:prstGeom prst="rect">
            <a:avLst/>
          </a:prstGeom>
        </p:spPr>
      </p:pic>
      <p:pic>
        <p:nvPicPr>
          <p:cNvPr id="13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3E1FDFD-8982-45F9-A58A-64DAE7A9832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121" y="4591857"/>
            <a:ext cx="1605887" cy="998298"/>
          </a:xfrm>
          <a:prstGeom prst="rect">
            <a:avLst/>
          </a:prstGeom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99DB1760-C67C-4C4A-BBC0-6F48B0589941}"/>
              </a:ext>
            </a:extLst>
          </p:cNvPr>
          <p:cNvSpPr txBox="1"/>
          <p:nvPr/>
        </p:nvSpPr>
        <p:spPr>
          <a:xfrm>
            <a:off x="7466148" y="2628067"/>
            <a:ext cx="123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F39A0F9D-30DF-401E-AFD9-608EBF09D89B}"/>
              </a:ext>
            </a:extLst>
          </p:cNvPr>
          <p:cNvSpPr txBox="1"/>
          <p:nvPr/>
        </p:nvSpPr>
        <p:spPr>
          <a:xfrm>
            <a:off x="7655024" y="3585188"/>
            <a:ext cx="10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CF5D735C-F6F5-4A2D-906B-5433FAF22B40}"/>
              </a:ext>
            </a:extLst>
          </p:cNvPr>
          <p:cNvSpPr txBox="1"/>
          <p:nvPr/>
        </p:nvSpPr>
        <p:spPr>
          <a:xfrm>
            <a:off x="7695968" y="4662579"/>
            <a:ext cx="98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9095463" y="1949949"/>
            <a:ext cx="24464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QXG-2.5G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9044787" y="1340908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tx2"/>
                </a:solidFill>
                <a:latin typeface="Arial"/>
                <a:ea typeface="微軟正黑體"/>
                <a:cs typeface="Arial"/>
              </a:rPr>
              <a:t>2.5GbE </a:t>
            </a:r>
            <a:r>
              <a:rPr lang="en-US" altLang="zh-TW" sz="2400" b="1" i="1" err="1">
                <a:solidFill>
                  <a:schemeClr val="tx2"/>
                </a:solidFill>
                <a:latin typeface="Arial"/>
                <a:ea typeface="微軟正黑體"/>
                <a:cs typeface="Arial"/>
              </a:rPr>
              <a:t>系列</a:t>
            </a:r>
            <a:endParaRPr lang="zh-TW" altLang="en-US" sz="2400" b="1" i="1">
              <a:solidFill>
                <a:schemeClr val="tx2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10157028" y="2628067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10615333" y="3585188"/>
            <a:ext cx="9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10740176" y="4662579"/>
            <a:ext cx="7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845" y="2423542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104" y="3484746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210" y="4588693"/>
            <a:ext cx="1605887" cy="998298"/>
          </a:xfrm>
          <a:prstGeom prst="rect">
            <a:avLst/>
          </a:prstGeom>
        </p:spPr>
      </p:pic>
      <p:sp>
        <p:nvSpPr>
          <p:cNvPr id="98" name="橢圓 97">
            <a:extLst>
              <a:ext uri="{FF2B5EF4-FFF2-40B4-BE49-F238E27FC236}">
                <a16:creationId xmlns:a16="http://schemas.microsoft.com/office/drawing/2014/main" id="{D7645013-7D67-45D9-978A-CDA4772B0FB6}"/>
              </a:ext>
            </a:extLst>
          </p:cNvPr>
          <p:cNvSpPr/>
          <p:nvPr/>
        </p:nvSpPr>
        <p:spPr>
          <a:xfrm>
            <a:off x="7032509" y="5513492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9" name="圖片 15" descr="一張含有 畫畫 的圖片&#10;&#10;自動產生的描述">
            <a:extLst>
              <a:ext uri="{FF2B5EF4-FFF2-40B4-BE49-F238E27FC236}">
                <a16:creationId xmlns:a16="http://schemas.microsoft.com/office/drawing/2014/main" id="{0493308C-44B6-4F01-B53C-562EB60410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1" t="9578" r="12471" b="11927"/>
          <a:stretch/>
        </p:blipFill>
        <p:spPr>
          <a:xfrm>
            <a:off x="7111684" y="5734161"/>
            <a:ext cx="712744" cy="416215"/>
          </a:xfrm>
          <a:prstGeom prst="rect">
            <a:avLst/>
          </a:prstGeom>
        </p:spPr>
      </p:pic>
      <p:sp>
        <p:nvSpPr>
          <p:cNvPr id="104" name="橢圓 103">
            <a:extLst>
              <a:ext uri="{FF2B5EF4-FFF2-40B4-BE49-F238E27FC236}">
                <a16:creationId xmlns:a16="http://schemas.microsoft.com/office/drawing/2014/main" id="{82BBAA3A-0255-49A7-BA99-AAD578C1053F}"/>
              </a:ext>
            </a:extLst>
          </p:cNvPr>
          <p:cNvSpPr/>
          <p:nvPr/>
        </p:nvSpPr>
        <p:spPr>
          <a:xfrm>
            <a:off x="9873479" y="5510539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5" name="圖片 16" descr="一張含有 盤 的圖片&#10;&#10;自動產生的描述">
            <a:extLst>
              <a:ext uri="{FF2B5EF4-FFF2-40B4-BE49-F238E27FC236}">
                <a16:creationId xmlns:a16="http://schemas.microsoft.com/office/drawing/2014/main" id="{A0599DBD-7C4E-415A-9E5B-86B75F662D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073" y="5704337"/>
            <a:ext cx="720615" cy="47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0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資料容量大就需要更快的網路傳輸速度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沒有高速的網路速度，資料容量越大反而會讓網路效能變差</a:t>
            </a:r>
            <a:endParaRPr lang="en-US" altLang="zh-TW"/>
          </a:p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157" y="2068201"/>
            <a:ext cx="6153610" cy="4290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729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F4094C26-8CBC-4A94-A684-F94B59E813D6}"/>
              </a:ext>
            </a:extLst>
          </p:cNvPr>
          <p:cNvSpPr/>
          <p:nvPr/>
        </p:nvSpPr>
        <p:spPr>
          <a:xfrm>
            <a:off x="6409810" y="2058279"/>
            <a:ext cx="4511173" cy="3461653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矩形: 圓角化同側角落 29">
            <a:extLst>
              <a:ext uri="{FF2B5EF4-FFF2-40B4-BE49-F238E27FC236}">
                <a16:creationId xmlns:a16="http://schemas.microsoft.com/office/drawing/2014/main" id="{61CE1026-79EB-489D-90E8-41AE078BEED4}"/>
              </a:ext>
            </a:extLst>
          </p:cNvPr>
          <p:cNvSpPr/>
          <p:nvPr/>
        </p:nvSpPr>
        <p:spPr>
          <a:xfrm>
            <a:off x="6397109" y="2058281"/>
            <a:ext cx="4523874" cy="789544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ADBE637F-917D-4BE0-B66F-A68181D87472}"/>
              </a:ext>
            </a:extLst>
          </p:cNvPr>
          <p:cNvSpPr/>
          <p:nvPr/>
        </p:nvSpPr>
        <p:spPr>
          <a:xfrm>
            <a:off x="9751114" y="4111483"/>
            <a:ext cx="1763279" cy="176327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9F23181-4A26-4BFA-B4CA-F273B192C804}"/>
              </a:ext>
            </a:extLst>
          </p:cNvPr>
          <p:cNvSpPr/>
          <p:nvPr/>
        </p:nvSpPr>
        <p:spPr>
          <a:xfrm>
            <a:off x="815721" y="2058279"/>
            <a:ext cx="4511173" cy="3461653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矩形: 圓角化同側角落 27">
            <a:extLst>
              <a:ext uri="{FF2B5EF4-FFF2-40B4-BE49-F238E27FC236}">
                <a16:creationId xmlns:a16="http://schemas.microsoft.com/office/drawing/2014/main" id="{B47D5697-A9D3-4B0D-AD71-18E3D550F144}"/>
              </a:ext>
            </a:extLst>
          </p:cNvPr>
          <p:cNvSpPr/>
          <p:nvPr/>
        </p:nvSpPr>
        <p:spPr>
          <a:xfrm>
            <a:off x="803020" y="2058281"/>
            <a:ext cx="4523874" cy="789544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>
                <a:latin typeface="Arial"/>
                <a:ea typeface="微軟正黑體"/>
                <a:cs typeface="Arial"/>
              </a:rPr>
              <a:t>網路擴充：</a:t>
            </a:r>
            <a:r>
              <a:rPr lang="zh-TW" altLang="en-US" b="1">
                <a:latin typeface="Arial"/>
                <a:ea typeface="微軟正黑體"/>
                <a:cs typeface="Arial"/>
              </a:rPr>
              <a:t>豐富的各式攜帶式網路擴充卡</a:t>
            </a:r>
            <a:endParaRPr lang="zh-TW" altLang="en-US">
              <a:ea typeface="微軟正黑體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32996" y="4361134"/>
            <a:ext cx="2898952" cy="9505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RJ45 NBASE-T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速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1032995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032996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032996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5B527A1F-F0EA-491C-8F46-FEB974257F17}"/>
              </a:ext>
            </a:extLst>
          </p:cNvPr>
          <p:cNvSpPr txBox="1"/>
          <p:nvPr/>
        </p:nvSpPr>
        <p:spPr>
          <a:xfrm>
            <a:off x="846161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400" b="1">
                <a:solidFill>
                  <a:schemeClr val="tx2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lang="zh-TW" sz="1400" b="1">
              <a:solidFill>
                <a:schemeClr val="tx2"/>
              </a:solidFill>
              <a:ea typeface="新細明體"/>
              <a:cs typeface="Calibri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4577A448-9B13-4A88-9AD2-A4938380FC8F}"/>
              </a:ext>
            </a:extLst>
          </p:cNvPr>
          <p:cNvSpPr/>
          <p:nvPr/>
        </p:nvSpPr>
        <p:spPr>
          <a:xfrm>
            <a:off x="4157025" y="4111483"/>
            <a:ext cx="1763279" cy="176327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312698" y="4445262"/>
            <a:ext cx="1491841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透過隨插即用的USB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為你的筆記型電腦或 </a:t>
            </a: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升級成 </a:t>
            </a: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的高速網路</a:t>
            </a:r>
          </a:p>
        </p:txBody>
      </p:sp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672" y="243020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43B83A69-88CD-41B4-BF1C-0F5D23080B63}"/>
              </a:ext>
            </a:extLst>
          </p:cNvPr>
          <p:cNvSpPr txBox="1"/>
          <p:nvPr/>
        </p:nvSpPr>
        <p:spPr>
          <a:xfrm>
            <a:off x="6597758" y="4361134"/>
            <a:ext cx="322943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 speed:</a:t>
            </a:r>
            <a:r>
              <a:rPr lang="zh-TW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10G/5G/2.5G/1G/100M</a:t>
            </a:r>
          </a:p>
        </p:txBody>
      </p:sp>
      <p:sp>
        <p:nvSpPr>
          <p:cNvPr id="45" name="矩形 64">
            <a:extLst>
              <a:ext uri="{FF2B5EF4-FFF2-40B4-BE49-F238E27FC236}">
                <a16:creationId xmlns:a16="http://schemas.microsoft.com/office/drawing/2014/main" id="{64CB68B9-40AB-4633-AB5D-A0462D0C25F5}"/>
              </a:ext>
            </a:extLst>
          </p:cNvPr>
          <p:cNvSpPr/>
          <p:nvPr/>
        </p:nvSpPr>
        <p:spPr>
          <a:xfrm>
            <a:off x="6597758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17902DB0-39D4-4323-A880-3665F953F5A2}"/>
              </a:ext>
            </a:extLst>
          </p:cNvPr>
          <p:cNvSpPr txBox="1"/>
          <p:nvPr/>
        </p:nvSpPr>
        <p:spPr>
          <a:xfrm>
            <a:off x="6597759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altLang="zh-TW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ED070D3F-DB7A-4FC1-A7EE-8B8B5776DCE9}"/>
              </a:ext>
            </a:extLst>
          </p:cNvPr>
          <p:cNvCxnSpPr>
            <a:cxnSpLocks/>
          </p:cNvCxnSpPr>
          <p:nvPr/>
        </p:nvCxnSpPr>
        <p:spPr>
          <a:xfrm>
            <a:off x="6597759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6990426-9FBD-4132-A5A4-A0CC75CEFDD3}"/>
              </a:ext>
            </a:extLst>
          </p:cNvPr>
          <p:cNvSpPr txBox="1"/>
          <p:nvPr/>
        </p:nvSpPr>
        <p:spPr>
          <a:xfrm>
            <a:off x="6410924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zh-TW" sz="1400" b="1">
                <a:solidFill>
                  <a:schemeClr val="tx2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https://www.qnap.com/en/product/qna-t</a:t>
            </a:r>
            <a:r>
              <a:rPr lang="en-US" altLang="zh-TW" sz="1400" b="1">
                <a:solidFill>
                  <a:schemeClr val="tx2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b-10gbe</a:t>
            </a:r>
            <a:endParaRPr lang="zh-TW" altLang="zh-TW" sz="1400" b="1">
              <a:solidFill>
                <a:schemeClr val="tx2"/>
              </a:solidFill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BE39369-8464-4B79-B816-FC52A8F99996}"/>
              </a:ext>
            </a:extLst>
          </p:cNvPr>
          <p:cNvSpPr txBox="1"/>
          <p:nvPr/>
        </p:nvSpPr>
        <p:spPr>
          <a:xfrm>
            <a:off x="9877461" y="4286976"/>
            <a:ext cx="1491841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3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快速將你的筆記型電腦或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升級到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的高速網路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片 14">
            <a:extLst>
              <a:ext uri="{FF2B5EF4-FFF2-40B4-BE49-F238E27FC236}">
                <a16:creationId xmlns:a16="http://schemas.microsoft.com/office/drawing/2014/main" id="{95DB3B0A-4515-4ACF-BE6B-AA1C05A166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0162" y="2538418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DA8BAAC-DAD2-4366-90AF-3DFF6B810B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9461" y="3002972"/>
            <a:ext cx="633870" cy="7702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7928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B123A36-128D-4732-9CD6-452EF458081B}"/>
              </a:ext>
            </a:extLst>
          </p:cNvPr>
          <p:cNvSpPr txBox="1"/>
          <p:nvPr/>
        </p:nvSpPr>
        <p:spPr>
          <a:xfrm>
            <a:off x="1130894" y="5891008"/>
            <a:ext cx="6216797" cy="43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800" spc="3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©2021</a:t>
            </a:r>
            <a:r>
              <a:rPr lang="zh-TW" altLang="en-US" sz="800" spc="3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:p14="http://schemas.microsoft.com/office/powerpoint/2010/main" val="361790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平行四邊形 122">
            <a:extLst>
              <a:ext uri="{FF2B5EF4-FFF2-40B4-BE49-F238E27FC236}">
                <a16:creationId xmlns:a16="http://schemas.microsoft.com/office/drawing/2014/main" id="{55EAE944-AB26-4848-A15B-39B76BE9B4A0}"/>
              </a:ext>
            </a:extLst>
          </p:cNvPr>
          <p:cNvSpPr/>
          <p:nvPr/>
        </p:nvSpPr>
        <p:spPr>
          <a:xfrm>
            <a:off x="5544219" y="3217621"/>
            <a:ext cx="2082837" cy="488861"/>
          </a:xfrm>
          <a:prstGeom prst="parallelogram">
            <a:avLst>
              <a:gd name="adj" fmla="val 90418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42DDF399-1BF3-434E-844D-63E2F866354B}"/>
              </a:ext>
            </a:extLst>
          </p:cNvPr>
          <p:cNvGrpSpPr/>
          <p:nvPr/>
        </p:nvGrpSpPr>
        <p:grpSpPr>
          <a:xfrm>
            <a:off x="5329899" y="3587968"/>
            <a:ext cx="749004" cy="209038"/>
            <a:chOff x="5425338" y="3977872"/>
            <a:chExt cx="1035999" cy="403821"/>
          </a:xfrm>
        </p:grpSpPr>
        <p:grpSp>
          <p:nvGrpSpPr>
            <p:cNvPr id="125" name="群組 124">
              <a:extLst>
                <a:ext uri="{FF2B5EF4-FFF2-40B4-BE49-F238E27FC236}">
                  <a16:creationId xmlns:a16="http://schemas.microsoft.com/office/drawing/2014/main" id="{7E49247C-11F7-46F2-B19B-375C18A835BD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F401FB7E-9D9F-42FB-9BF3-785962BD76B4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217D948C-721E-420E-B123-524FD9D4A290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接點 136">
                <a:extLst>
                  <a:ext uri="{FF2B5EF4-FFF2-40B4-BE49-F238E27FC236}">
                    <a16:creationId xmlns:a16="http://schemas.microsoft.com/office/drawing/2014/main" id="{D4794EAA-9BB6-4EA5-9F98-4B8A9ECA6B89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37">
                <a:extLst>
                  <a:ext uri="{FF2B5EF4-FFF2-40B4-BE49-F238E27FC236}">
                    <a16:creationId xmlns:a16="http://schemas.microsoft.com/office/drawing/2014/main" id="{4DE38123-A7C9-4528-8857-F7A579546BDD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 138">
                <a:extLst>
                  <a:ext uri="{FF2B5EF4-FFF2-40B4-BE49-F238E27FC236}">
                    <a16:creationId xmlns:a16="http://schemas.microsoft.com/office/drawing/2014/main" id="{B219F4C8-2453-4437-9B72-ACC1E7D2CF55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接點 139">
                <a:extLst>
                  <a:ext uri="{FF2B5EF4-FFF2-40B4-BE49-F238E27FC236}">
                    <a16:creationId xmlns:a16="http://schemas.microsoft.com/office/drawing/2014/main" id="{8D61F5BF-7498-4ABE-BB1E-572CDB88991B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 140">
                <a:extLst>
                  <a:ext uri="{FF2B5EF4-FFF2-40B4-BE49-F238E27FC236}">
                    <a16:creationId xmlns:a16="http://schemas.microsoft.com/office/drawing/2014/main" id="{30985531-1A6A-42BE-B7AD-62A9E90197C3}"/>
                  </a:ext>
                </a:extLst>
              </p:cNvPr>
              <p:cNvCxnSpPr/>
              <p:nvPr/>
            </p:nvCxnSpPr>
            <p:spPr>
              <a:xfrm flipH="1">
                <a:off x="611410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接點 141">
                <a:extLst>
                  <a:ext uri="{FF2B5EF4-FFF2-40B4-BE49-F238E27FC236}">
                    <a16:creationId xmlns:a16="http://schemas.microsoft.com/office/drawing/2014/main" id="{02A708A5-935B-4572-84A0-107EC4F4E1EA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群組 125">
              <a:extLst>
                <a:ext uri="{FF2B5EF4-FFF2-40B4-BE49-F238E27FC236}">
                  <a16:creationId xmlns:a16="http://schemas.microsoft.com/office/drawing/2014/main" id="{BB010D62-5B67-4166-A794-423172E78028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27" name="直線接點 126">
                <a:extLst>
                  <a:ext uri="{FF2B5EF4-FFF2-40B4-BE49-F238E27FC236}">
                    <a16:creationId xmlns:a16="http://schemas.microsoft.com/office/drawing/2014/main" id="{20FB861F-6518-4B1E-9753-E60F4CAC5B82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接點 127">
                <a:extLst>
                  <a:ext uri="{FF2B5EF4-FFF2-40B4-BE49-F238E27FC236}">
                    <a16:creationId xmlns:a16="http://schemas.microsoft.com/office/drawing/2014/main" id="{3CFD1E8A-B47F-41DE-8759-92C44D204158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接點 128">
                <a:extLst>
                  <a:ext uri="{FF2B5EF4-FFF2-40B4-BE49-F238E27FC236}">
                    <a16:creationId xmlns:a16="http://schemas.microsoft.com/office/drawing/2014/main" id="{3736A17E-663C-47B5-8866-1E684701D5B9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接點 129">
                <a:extLst>
                  <a:ext uri="{FF2B5EF4-FFF2-40B4-BE49-F238E27FC236}">
                    <a16:creationId xmlns:a16="http://schemas.microsoft.com/office/drawing/2014/main" id="{DD4F8631-C6EC-4C7D-A1AB-60878FC4EE9F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線接點 130">
                <a:extLst>
                  <a:ext uri="{FF2B5EF4-FFF2-40B4-BE49-F238E27FC236}">
                    <a16:creationId xmlns:a16="http://schemas.microsoft.com/office/drawing/2014/main" id="{000D5300-4D5D-473C-88B0-C3F9538F1F4B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接點 131">
                <a:extLst>
                  <a:ext uri="{FF2B5EF4-FFF2-40B4-BE49-F238E27FC236}">
                    <a16:creationId xmlns:a16="http://schemas.microsoft.com/office/drawing/2014/main" id="{548BF107-D967-4FA4-AD9E-49A23B4F9AE8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接點 132">
                <a:extLst>
                  <a:ext uri="{FF2B5EF4-FFF2-40B4-BE49-F238E27FC236}">
                    <a16:creationId xmlns:a16="http://schemas.microsoft.com/office/drawing/2014/main" id="{681363F7-7E45-491B-BC4B-EFB213D36220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>
                <a:extLst>
                  <a:ext uri="{FF2B5EF4-FFF2-40B4-BE49-F238E27FC236}">
                    <a16:creationId xmlns:a16="http://schemas.microsoft.com/office/drawing/2014/main" id="{22D2B1D8-2060-48D7-921E-463D13EBA8B1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D375368E-D023-45AE-873E-9B89193233FF}"/>
              </a:ext>
            </a:extLst>
          </p:cNvPr>
          <p:cNvSpPr txBox="1"/>
          <p:nvPr/>
        </p:nvSpPr>
        <p:spPr>
          <a:xfrm>
            <a:off x="5864583" y="3331283"/>
            <a:ext cx="1389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QSW-2104-2T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平行四邊形 71">
            <a:extLst>
              <a:ext uri="{FF2B5EF4-FFF2-40B4-BE49-F238E27FC236}">
                <a16:creationId xmlns:a16="http://schemas.microsoft.com/office/drawing/2014/main" id="{33BFF181-1A25-47C2-B858-796154597DAA}"/>
              </a:ext>
            </a:extLst>
          </p:cNvPr>
          <p:cNvSpPr/>
          <p:nvPr/>
        </p:nvSpPr>
        <p:spPr>
          <a:xfrm>
            <a:off x="7778713" y="5133777"/>
            <a:ext cx="2082837" cy="488861"/>
          </a:xfrm>
          <a:prstGeom prst="parallelogram">
            <a:avLst>
              <a:gd name="adj" fmla="val 96805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677B8A00-9F8F-4699-BD74-AB441C245055}"/>
              </a:ext>
            </a:extLst>
          </p:cNvPr>
          <p:cNvSpPr txBox="1"/>
          <p:nvPr/>
        </p:nvSpPr>
        <p:spPr>
          <a:xfrm>
            <a:off x="8309242" y="5217983"/>
            <a:ext cx="1389061" cy="30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QSW-2104-2S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2.5GbE</a:t>
            </a:r>
            <a:r>
              <a:rPr lang="zh-TW" altLang="en-US"/>
              <a:t>是可以直接使用原本</a:t>
            </a:r>
            <a:r>
              <a:rPr lang="en-US" altLang="zh-TW"/>
              <a:t>Cat5e</a:t>
            </a:r>
            <a:r>
              <a:rPr lang="zh-TW" altLang="en-US"/>
              <a:t>的網路線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6263" y="1364511"/>
            <a:ext cx="4757669" cy="4912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/>
              <a:t>省去重新拉線佈線的麻煩</a:t>
            </a:r>
            <a:endParaRPr lang="en-US" altLang="zh-TW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604B42F1-1B16-4BA1-8C89-5835537A3A24}"/>
              </a:ext>
            </a:extLst>
          </p:cNvPr>
          <p:cNvGrpSpPr/>
          <p:nvPr/>
        </p:nvGrpSpPr>
        <p:grpSpPr>
          <a:xfrm>
            <a:off x="446670" y="4365858"/>
            <a:ext cx="8085134" cy="2627008"/>
            <a:chOff x="1233763" y="3377035"/>
            <a:chExt cx="10335971" cy="3358345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D739B8CE-6142-4DAB-A9F6-C5EBBCFFD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763" y="3377035"/>
              <a:ext cx="10335971" cy="3167743"/>
            </a:xfrm>
            <a:prstGeom prst="rect">
              <a:avLst/>
            </a:prstGeom>
          </p:spPr>
        </p:pic>
        <p:pic>
          <p:nvPicPr>
            <p:cNvPr id="6" name="Picture 2" descr="C:\Users\user\Desktop\21_PPT對稿QNAP AQC107 10G網卡\29384737_xxl.png">
              <a:extLst>
                <a:ext uri="{FF2B5EF4-FFF2-40B4-BE49-F238E27FC236}">
                  <a16:creationId xmlns:a16="http://schemas.microsoft.com/office/drawing/2014/main" id="{87F13F4C-5825-E242-856A-171645124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1757" y="4822227"/>
              <a:ext cx="2065419" cy="191315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222251BD-5ECF-49FD-8079-0867A5250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307410"/>
              </p:ext>
            </p:extLst>
          </p:nvPr>
        </p:nvGraphicFramePr>
        <p:xfrm>
          <a:off x="1013072" y="1953004"/>
          <a:ext cx="3810028" cy="2112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52507">
                  <a:extLst>
                    <a:ext uri="{9D8B030D-6E8A-4147-A177-3AD203B41FA5}">
                      <a16:colId xmlns:a16="http://schemas.microsoft.com/office/drawing/2014/main" val="3746152245"/>
                    </a:ext>
                  </a:extLst>
                </a:gridCol>
                <a:gridCol w="952507">
                  <a:extLst>
                    <a:ext uri="{9D8B030D-6E8A-4147-A177-3AD203B41FA5}">
                      <a16:colId xmlns:a16="http://schemas.microsoft.com/office/drawing/2014/main" val="2150739806"/>
                    </a:ext>
                  </a:extLst>
                </a:gridCol>
                <a:gridCol w="952507">
                  <a:extLst>
                    <a:ext uri="{9D8B030D-6E8A-4147-A177-3AD203B41FA5}">
                      <a16:colId xmlns:a16="http://schemas.microsoft.com/office/drawing/2014/main" val="2022999155"/>
                    </a:ext>
                  </a:extLst>
                </a:gridCol>
                <a:gridCol w="952507">
                  <a:extLst>
                    <a:ext uri="{9D8B030D-6E8A-4147-A177-3AD203B41FA5}">
                      <a16:colId xmlns:a16="http://schemas.microsoft.com/office/drawing/2014/main" val="2175820645"/>
                    </a:ext>
                  </a:extLst>
                </a:gridCol>
              </a:tblGrid>
              <a:tr h="352120">
                <a:tc>
                  <a:txBody>
                    <a:bodyPr/>
                    <a:lstStyle/>
                    <a:p>
                      <a:pPr algn="ctr"/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5e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6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6A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2688527913"/>
                  </a:ext>
                </a:extLst>
              </a:tr>
              <a:tr h="352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3292363442"/>
                  </a:ext>
                </a:extLst>
              </a:tr>
              <a:tr h="352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1G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472928367"/>
                  </a:ext>
                </a:extLst>
              </a:tr>
              <a:tr h="352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46067135"/>
                  </a:ext>
                </a:extLst>
              </a:tr>
              <a:tr h="352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5G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4078014677"/>
                  </a:ext>
                </a:extLst>
              </a:tr>
              <a:tr h="352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(55m)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60434968"/>
                  </a:ext>
                </a:extLst>
              </a:tr>
            </a:tbl>
          </a:graphicData>
        </a:graphic>
      </p:graphicFrame>
      <p:sp>
        <p:nvSpPr>
          <p:cNvPr id="58" name="平行四邊形 57">
            <a:extLst>
              <a:ext uri="{FF2B5EF4-FFF2-40B4-BE49-F238E27FC236}">
                <a16:creationId xmlns:a16="http://schemas.microsoft.com/office/drawing/2014/main" id="{BF0EBD34-7B9D-4FCF-A35F-2125603B4FC1}"/>
              </a:ext>
            </a:extLst>
          </p:cNvPr>
          <p:cNvSpPr/>
          <p:nvPr/>
        </p:nvSpPr>
        <p:spPr>
          <a:xfrm>
            <a:off x="5544219" y="2034085"/>
            <a:ext cx="2082837" cy="488861"/>
          </a:xfrm>
          <a:prstGeom prst="parallelogram">
            <a:avLst>
              <a:gd name="adj" fmla="val 90418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6775D3EB-2C7E-4B15-8BC0-FC0B00D7B21B}"/>
              </a:ext>
            </a:extLst>
          </p:cNvPr>
          <p:cNvGrpSpPr/>
          <p:nvPr/>
        </p:nvGrpSpPr>
        <p:grpSpPr>
          <a:xfrm>
            <a:off x="5329899" y="2404432"/>
            <a:ext cx="749004" cy="209038"/>
            <a:chOff x="5425338" y="3977872"/>
            <a:chExt cx="1035999" cy="403821"/>
          </a:xfrm>
        </p:grpSpPr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B859FFE4-361F-48E7-AF24-635C65FE4438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93" name="直線接點 92">
                <a:extLst>
                  <a:ext uri="{FF2B5EF4-FFF2-40B4-BE49-F238E27FC236}">
                    <a16:creationId xmlns:a16="http://schemas.microsoft.com/office/drawing/2014/main" id="{3F6787FC-0B52-4AB5-A35E-99443D1C72E6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3C7F8FFF-3808-42BE-9314-C1E59BB4583E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6">
                <a:extLst>
                  <a:ext uri="{FF2B5EF4-FFF2-40B4-BE49-F238E27FC236}">
                    <a16:creationId xmlns:a16="http://schemas.microsoft.com/office/drawing/2014/main" id="{47FA151A-1F3F-4CB1-8A8D-B2F2FFD3AFCC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接點 117">
                <a:extLst>
                  <a:ext uri="{FF2B5EF4-FFF2-40B4-BE49-F238E27FC236}">
                    <a16:creationId xmlns:a16="http://schemas.microsoft.com/office/drawing/2014/main" id="{BD36D38E-6247-4BA0-873B-3348CEBB9734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7429AD8D-DE9B-4E7C-9390-F045EA0CEC55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線接點 119">
                <a:extLst>
                  <a:ext uri="{FF2B5EF4-FFF2-40B4-BE49-F238E27FC236}">
                    <a16:creationId xmlns:a16="http://schemas.microsoft.com/office/drawing/2014/main" id="{AD46DA78-BF0B-4844-BE41-F8C1754030CA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線接點 120">
                <a:extLst>
                  <a:ext uri="{FF2B5EF4-FFF2-40B4-BE49-F238E27FC236}">
                    <a16:creationId xmlns:a16="http://schemas.microsoft.com/office/drawing/2014/main" id="{0DDB0CE5-B3D9-42F3-ADBA-43BC13A6C552}"/>
                  </a:ext>
                </a:extLst>
              </p:cNvPr>
              <p:cNvCxnSpPr/>
              <p:nvPr/>
            </p:nvCxnSpPr>
            <p:spPr>
              <a:xfrm flipH="1">
                <a:off x="611410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接點 121">
                <a:extLst>
                  <a:ext uri="{FF2B5EF4-FFF2-40B4-BE49-F238E27FC236}">
                    <a16:creationId xmlns:a16="http://schemas.microsoft.com/office/drawing/2014/main" id="{3FE55110-4085-42B7-8DDD-94F1BDD7F074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ACD9D51F-576B-4B84-A2FE-E9BFB53EB857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63" name="直線接點 62">
                <a:extLst>
                  <a:ext uri="{FF2B5EF4-FFF2-40B4-BE49-F238E27FC236}">
                    <a16:creationId xmlns:a16="http://schemas.microsoft.com/office/drawing/2014/main" id="{E5DD7B30-2E4F-481D-856B-17AED49051D9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接點 63">
                <a:extLst>
                  <a:ext uri="{FF2B5EF4-FFF2-40B4-BE49-F238E27FC236}">
                    <a16:creationId xmlns:a16="http://schemas.microsoft.com/office/drawing/2014/main" id="{CA68EAF1-9F4A-4C95-B936-21BC9355FDB1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969FD0F4-0D4A-4C5D-A44F-D9756AC884D3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B8F0D63D-C687-4F1C-9FDA-D41C818A1382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接點 66">
                <a:extLst>
                  <a:ext uri="{FF2B5EF4-FFF2-40B4-BE49-F238E27FC236}">
                    <a16:creationId xmlns:a16="http://schemas.microsoft.com/office/drawing/2014/main" id="{8E759864-C1A4-47A4-BDD1-167B0B9FC94A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接點 67">
                <a:extLst>
                  <a:ext uri="{FF2B5EF4-FFF2-40B4-BE49-F238E27FC236}">
                    <a16:creationId xmlns:a16="http://schemas.microsoft.com/office/drawing/2014/main" id="{8DD2F3EF-204C-4AD2-99FA-FFDE00607F0D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E367F12D-3751-4466-8BE6-C1091CD0D6AD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接點 69">
                <a:extLst>
                  <a:ext uri="{FF2B5EF4-FFF2-40B4-BE49-F238E27FC236}">
                    <a16:creationId xmlns:a16="http://schemas.microsoft.com/office/drawing/2014/main" id="{066469F2-14E7-4586-84B2-36E2C3A2C05C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FE41409D-2AB4-4F05-9E89-EB03B2807C8A}"/>
              </a:ext>
            </a:extLst>
          </p:cNvPr>
          <p:cNvSpPr txBox="1"/>
          <p:nvPr/>
        </p:nvSpPr>
        <p:spPr>
          <a:xfrm>
            <a:off x="5864583" y="2147747"/>
            <a:ext cx="1389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QSW-1105-5T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圖片 93">
            <a:extLst>
              <a:ext uri="{FF2B5EF4-FFF2-40B4-BE49-F238E27FC236}">
                <a16:creationId xmlns:a16="http://schemas.microsoft.com/office/drawing/2014/main" id="{E1DF6978-59C8-4D89-85B0-04D1EB0AA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" r="18161" b="-1736"/>
          <a:stretch/>
        </p:blipFill>
        <p:spPr>
          <a:xfrm>
            <a:off x="6834729" y="1436842"/>
            <a:ext cx="5357271" cy="3128083"/>
          </a:xfrm>
          <a:prstGeom prst="rect">
            <a:avLst/>
          </a:prstGeom>
        </p:spPr>
      </p:pic>
      <p:grpSp>
        <p:nvGrpSpPr>
          <p:cNvPr id="144" name="群組 143">
            <a:extLst>
              <a:ext uri="{FF2B5EF4-FFF2-40B4-BE49-F238E27FC236}">
                <a16:creationId xmlns:a16="http://schemas.microsoft.com/office/drawing/2014/main" id="{005D6E06-9005-46DD-863C-C83907A49183}"/>
              </a:ext>
            </a:extLst>
          </p:cNvPr>
          <p:cNvGrpSpPr/>
          <p:nvPr/>
        </p:nvGrpSpPr>
        <p:grpSpPr>
          <a:xfrm>
            <a:off x="8947410" y="5495691"/>
            <a:ext cx="749004" cy="209038"/>
            <a:chOff x="5425338" y="3977872"/>
            <a:chExt cx="1035999" cy="403821"/>
          </a:xfrm>
        </p:grpSpPr>
        <p:grpSp>
          <p:nvGrpSpPr>
            <p:cNvPr id="145" name="群組 144">
              <a:extLst>
                <a:ext uri="{FF2B5EF4-FFF2-40B4-BE49-F238E27FC236}">
                  <a16:creationId xmlns:a16="http://schemas.microsoft.com/office/drawing/2014/main" id="{6C38E8F2-98A0-4449-8982-DCF534D2B324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E8C683CA-84AF-43AD-BC8D-86A8FC1DE0F3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線接點 155">
                <a:extLst>
                  <a:ext uri="{FF2B5EF4-FFF2-40B4-BE49-F238E27FC236}">
                    <a16:creationId xmlns:a16="http://schemas.microsoft.com/office/drawing/2014/main" id="{58CADC29-D905-4E25-8313-C1C74AC1D3A4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線接點 156">
                <a:extLst>
                  <a:ext uri="{FF2B5EF4-FFF2-40B4-BE49-F238E27FC236}">
                    <a16:creationId xmlns:a16="http://schemas.microsoft.com/office/drawing/2014/main" id="{E7D8D545-90BE-461E-978F-B6835BC04B1E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57">
                <a:extLst>
                  <a:ext uri="{FF2B5EF4-FFF2-40B4-BE49-F238E27FC236}">
                    <a16:creationId xmlns:a16="http://schemas.microsoft.com/office/drawing/2014/main" id="{DC882543-2249-4B9B-9060-F8CBC842B70E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接點 158">
                <a:extLst>
                  <a:ext uri="{FF2B5EF4-FFF2-40B4-BE49-F238E27FC236}">
                    <a16:creationId xmlns:a16="http://schemas.microsoft.com/office/drawing/2014/main" id="{29EAE39D-588B-41F1-8978-BF7F4AA12ACC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接點 159">
                <a:extLst>
                  <a:ext uri="{FF2B5EF4-FFF2-40B4-BE49-F238E27FC236}">
                    <a16:creationId xmlns:a16="http://schemas.microsoft.com/office/drawing/2014/main" id="{AA2106FE-3BF5-4DA2-A1D9-1461B2626525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接點 160">
                <a:extLst>
                  <a:ext uri="{FF2B5EF4-FFF2-40B4-BE49-F238E27FC236}">
                    <a16:creationId xmlns:a16="http://schemas.microsoft.com/office/drawing/2014/main" id="{EC5D16CE-F24C-4E2C-B8A6-E6EBA18574D9}"/>
                  </a:ext>
                </a:extLst>
              </p:cNvPr>
              <p:cNvCxnSpPr/>
              <p:nvPr/>
            </p:nvCxnSpPr>
            <p:spPr>
              <a:xfrm flipH="1">
                <a:off x="611410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接點 161">
                <a:extLst>
                  <a:ext uri="{FF2B5EF4-FFF2-40B4-BE49-F238E27FC236}">
                    <a16:creationId xmlns:a16="http://schemas.microsoft.com/office/drawing/2014/main" id="{9F504527-BE07-4DEF-9470-C708119B14A2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群組 145">
              <a:extLst>
                <a:ext uri="{FF2B5EF4-FFF2-40B4-BE49-F238E27FC236}">
                  <a16:creationId xmlns:a16="http://schemas.microsoft.com/office/drawing/2014/main" id="{47C1A064-A70C-4825-A2F1-E8D05B7BC11D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47" name="直線接點 146">
                <a:extLst>
                  <a:ext uri="{FF2B5EF4-FFF2-40B4-BE49-F238E27FC236}">
                    <a16:creationId xmlns:a16="http://schemas.microsoft.com/office/drawing/2014/main" id="{BF8B1B4E-2374-4C94-9105-CBC583A38D8D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8A7BDC2F-EAF6-4BC8-A36C-356B3F330784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8163B601-CF76-47D3-B9FD-F267C6E8FEC8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接點 149">
                <a:extLst>
                  <a:ext uri="{FF2B5EF4-FFF2-40B4-BE49-F238E27FC236}">
                    <a16:creationId xmlns:a16="http://schemas.microsoft.com/office/drawing/2014/main" id="{F828043D-7FBE-456A-A1E3-0212401CE6CB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線接點 150">
                <a:extLst>
                  <a:ext uri="{FF2B5EF4-FFF2-40B4-BE49-F238E27FC236}">
                    <a16:creationId xmlns:a16="http://schemas.microsoft.com/office/drawing/2014/main" id="{3FCEDDCA-26B0-4221-8563-30CD86FAC1FE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線接點 151">
                <a:extLst>
                  <a:ext uri="{FF2B5EF4-FFF2-40B4-BE49-F238E27FC236}">
                    <a16:creationId xmlns:a16="http://schemas.microsoft.com/office/drawing/2014/main" id="{AB0AB656-9E57-402A-ADE5-C207F5BFF6AF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線接點 152">
                <a:extLst>
                  <a:ext uri="{FF2B5EF4-FFF2-40B4-BE49-F238E27FC236}">
                    <a16:creationId xmlns:a16="http://schemas.microsoft.com/office/drawing/2014/main" id="{9A69DF02-2DB5-41A4-84DF-C85685DE8B11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5449873C-BCB8-486A-9C08-762ED45C3EC7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2598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4">
            <a:extLst>
              <a:ext uri="{FF2B5EF4-FFF2-40B4-BE49-F238E27FC236}">
                <a16:creationId xmlns:a16="http://schemas.microsoft.com/office/drawing/2014/main" id="{F470CEAE-1291-4C20-99A4-8950CAA4D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0396" y="2332311"/>
            <a:ext cx="5437335" cy="533400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0226610C-8DB9-4915-8BDB-7B1685FAA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1546" y="1457356"/>
            <a:ext cx="1820828" cy="1949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BD1B9FD3-BD76-42DB-8940-3762588A2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0396" y="4796630"/>
            <a:ext cx="5437335" cy="5334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更快不會更貴，為什麼不升級到</a:t>
            </a:r>
            <a:r>
              <a:rPr lang="en-US" altLang="zh-TW"/>
              <a:t>2.5GbE?</a:t>
            </a: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328431" y="3425041"/>
            <a:ext cx="186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8K Full HD video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061619" y="2872570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Slow…….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976625" y="5416222"/>
            <a:ext cx="2927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YA! that’s what I talking about.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F53F92E-AA1E-440C-92D8-71C4B9D0FB77}"/>
              </a:ext>
            </a:extLst>
          </p:cNvPr>
          <p:cNvSpPr txBox="1"/>
          <p:nvPr/>
        </p:nvSpPr>
        <p:spPr>
          <a:xfrm>
            <a:off x="3485754" y="1978923"/>
            <a:ext cx="1612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CBE87A51-6079-4C60-88F7-D7E5B5DC9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2983" y="2102150"/>
            <a:ext cx="1447800" cy="628650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F656AC00-C30D-40B5-9012-8A8E3EF295F1}"/>
              </a:ext>
            </a:extLst>
          </p:cNvPr>
          <p:cNvSpPr txBox="1"/>
          <p:nvPr/>
        </p:nvSpPr>
        <p:spPr>
          <a:xfrm>
            <a:off x="1328431" y="5889360"/>
            <a:ext cx="186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8K Full HD video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030B3DF-FD58-443B-8C88-704CC7E7293D}"/>
              </a:ext>
            </a:extLst>
          </p:cNvPr>
          <p:cNvSpPr txBox="1"/>
          <p:nvPr/>
        </p:nvSpPr>
        <p:spPr>
          <a:xfrm>
            <a:off x="3485754" y="4443242"/>
            <a:ext cx="1612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E9868DB0-B29B-4D2C-B54F-A4A767AA6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1546" y="3978981"/>
            <a:ext cx="1820828" cy="1949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983D92D3-6970-49D8-B0FF-AA2FD7AB45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97" y="1882691"/>
            <a:ext cx="2771581" cy="1432639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AEE7E211-06D1-4CCD-8098-0D201D6B59A8}"/>
              </a:ext>
            </a:extLst>
          </p:cNvPr>
          <p:cNvSpPr txBox="1"/>
          <p:nvPr/>
        </p:nvSpPr>
        <p:spPr>
          <a:xfrm>
            <a:off x="8805776" y="2097291"/>
            <a:ext cx="1004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>
                <a:solidFill>
                  <a:schemeClr val="tx1"/>
                </a:solidFill>
              </a:rPr>
              <a:t>TV</a:t>
            </a:r>
            <a:endParaRPr lang="zh-TW" altLang="en-US" sz="4800" b="1">
              <a:solidFill>
                <a:schemeClr val="tx1"/>
              </a:solidFill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F48ED81F-26C1-465D-B58F-1006FE60D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97" y="4411787"/>
            <a:ext cx="2771581" cy="1432639"/>
          </a:xfrm>
          <a:prstGeom prst="rect">
            <a:avLst/>
          </a:prstGeom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B7D8D840-7A52-480D-8907-D6E5974989C5}"/>
              </a:ext>
            </a:extLst>
          </p:cNvPr>
          <p:cNvSpPr txBox="1"/>
          <p:nvPr/>
        </p:nvSpPr>
        <p:spPr>
          <a:xfrm>
            <a:off x="8805776" y="4626387"/>
            <a:ext cx="1004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>
                <a:solidFill>
                  <a:schemeClr val="tx1"/>
                </a:solidFill>
              </a:rPr>
              <a:t>TV</a:t>
            </a:r>
            <a:endParaRPr lang="zh-TW" altLang="en-US" sz="4800" b="1">
              <a:solidFill>
                <a:schemeClr val="tx1"/>
              </a:solidFill>
            </a:endParaRPr>
          </a:p>
        </p:txBody>
      </p:sp>
      <p:pic>
        <p:nvPicPr>
          <p:cNvPr id="40" name="圖形 39">
            <a:extLst>
              <a:ext uri="{FF2B5EF4-FFF2-40B4-BE49-F238E27FC236}">
                <a16:creationId xmlns:a16="http://schemas.microsoft.com/office/drawing/2014/main" id="{17A5A72A-4367-4640-8E07-E4E94D036E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81173" y="4508674"/>
            <a:ext cx="2568468" cy="69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8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F8937F-C727-4C17-A1C1-0A3E8DB4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現在QNAP既有</a:t>
            </a:r>
            <a:r>
              <a:rPr lang="zh-TW">
                <a:latin typeface="Microsoft JhengHei"/>
                <a:ea typeface="Microsoft JhengHei"/>
              </a:rPr>
              <a:t>的</a:t>
            </a:r>
            <a:r>
              <a:rPr lang="zh-TW" altLang="en-US">
                <a:latin typeface="微軟正黑體"/>
                <a:ea typeface="微軟正黑體"/>
              </a:rPr>
              <a:t>2.5GbE交換機</a:t>
            </a:r>
            <a:endParaRPr lang="zh-TW" altLang="en-US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B465292E-863D-4CBA-AD08-153A1CA709F7}"/>
              </a:ext>
            </a:extLst>
          </p:cNvPr>
          <p:cNvCxnSpPr>
            <a:cxnSpLocks/>
          </p:cNvCxnSpPr>
          <p:nvPr/>
        </p:nvCxnSpPr>
        <p:spPr>
          <a:xfrm>
            <a:off x="2314528" y="1513123"/>
            <a:ext cx="0" cy="4740803"/>
          </a:xfrm>
          <a:prstGeom prst="straightConnector1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B1D35042-EDE5-4636-B8DA-8EA4C0C95EF1}"/>
              </a:ext>
            </a:extLst>
          </p:cNvPr>
          <p:cNvCxnSpPr>
            <a:cxnSpLocks/>
          </p:cNvCxnSpPr>
          <p:nvPr/>
        </p:nvCxnSpPr>
        <p:spPr>
          <a:xfrm flipV="1">
            <a:off x="1956721" y="5878784"/>
            <a:ext cx="9016078" cy="11819"/>
          </a:xfrm>
          <a:prstGeom prst="straightConnector1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BBBB2870-4D98-44CA-BE7E-E9D887AAA2A6}"/>
              </a:ext>
            </a:extLst>
          </p:cNvPr>
          <p:cNvSpPr txBox="1"/>
          <p:nvPr/>
        </p:nvSpPr>
        <p:spPr>
          <a:xfrm>
            <a:off x="650324" y="2007134"/>
            <a:ext cx="15496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b="1">
                <a:solidFill>
                  <a:schemeClr val="tx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Managed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1265DCB-5696-4A13-8F94-E594F6D4DECA}"/>
              </a:ext>
            </a:extLst>
          </p:cNvPr>
          <p:cNvSpPr txBox="1"/>
          <p:nvPr/>
        </p:nvSpPr>
        <p:spPr>
          <a:xfrm>
            <a:off x="650324" y="4671497"/>
            <a:ext cx="15496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b="1">
                <a:solidFill>
                  <a:schemeClr val="tx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Unmanaged</a:t>
            </a:r>
            <a:endParaRPr lang="zh-TW" altLang="en-US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4FA0A14-3225-492A-9B06-42E52C25D9C8}"/>
              </a:ext>
            </a:extLst>
          </p:cNvPr>
          <p:cNvSpPr txBox="1"/>
          <p:nvPr/>
        </p:nvSpPr>
        <p:spPr>
          <a:xfrm>
            <a:off x="8776538" y="5942000"/>
            <a:ext cx="164416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solidFill>
                  <a:schemeClr val="tx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Full 2.5GbE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10">
            <a:extLst>
              <a:ext uri="{FF2B5EF4-FFF2-40B4-BE49-F238E27FC236}">
                <a16:creationId xmlns:a16="http://schemas.microsoft.com/office/drawing/2014/main" id="{05D64EFC-3483-48C7-BE4A-25A365E7D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349" y="2047627"/>
            <a:ext cx="1590125" cy="351581"/>
          </a:xfrm>
          <a:prstGeom prst="rect">
            <a:avLst/>
          </a:prstGeom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B76944D7-2F76-4FD4-AD56-2A3C70B45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917" y="2025729"/>
            <a:ext cx="1689164" cy="373479"/>
          </a:xfrm>
          <a:prstGeom prst="rect">
            <a:avLst/>
          </a:prstGeom>
        </p:spPr>
      </p:pic>
      <p:pic>
        <p:nvPicPr>
          <p:cNvPr id="12" name="圖片 1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AF531695-146C-4C1E-80E1-F2F23CAA8B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5427" y="1993581"/>
            <a:ext cx="1590125" cy="44838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BE22AA1-2616-40E9-9FFD-841255CA53D9}"/>
              </a:ext>
            </a:extLst>
          </p:cNvPr>
          <p:cNvSpPr txBox="1"/>
          <p:nvPr/>
        </p:nvSpPr>
        <p:spPr>
          <a:xfrm>
            <a:off x="8826986" y="5182001"/>
            <a:ext cx="1570023" cy="308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2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QSW-1105-5T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5E90FD8-978E-4505-A3A3-A20734723708}"/>
              </a:ext>
            </a:extLst>
          </p:cNvPr>
          <p:cNvSpPr txBox="1"/>
          <p:nvPr/>
        </p:nvSpPr>
        <p:spPr>
          <a:xfrm>
            <a:off x="6088081" y="2468593"/>
            <a:ext cx="1590119" cy="308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QSW-M2108R-2C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D7470F1-8BCE-49B2-A9DC-D0D213D83E92}"/>
              </a:ext>
            </a:extLst>
          </p:cNvPr>
          <p:cNvSpPr txBox="1"/>
          <p:nvPr/>
        </p:nvSpPr>
        <p:spPr>
          <a:xfrm>
            <a:off x="4002422" y="5942000"/>
            <a:ext cx="231452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solidFill>
                  <a:schemeClr val="tx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2.5GbE+10GbE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圖片 2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6521630-305F-498D-B670-DA5C23BD4E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1534" y="4639026"/>
            <a:ext cx="2186787" cy="628335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81EF21F3-2D4E-4663-9D2B-0E96BD5A33C6}"/>
              </a:ext>
            </a:extLst>
          </p:cNvPr>
          <p:cNvSpPr txBox="1"/>
          <p:nvPr/>
        </p:nvSpPr>
        <p:spPr>
          <a:xfrm>
            <a:off x="3927788" y="1478201"/>
            <a:ext cx="2686544" cy="4106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</a:t>
            </a:r>
            <a:r>
              <a:rPr lang="en-US" alt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-M2108</a:t>
            </a:r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Series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5FA9654-7B89-4D8C-95A4-77CDE8986CC8}"/>
              </a:ext>
            </a:extLst>
          </p:cNvPr>
          <p:cNvSpPr txBox="1"/>
          <p:nvPr/>
        </p:nvSpPr>
        <p:spPr>
          <a:xfrm>
            <a:off x="2913944" y="2462390"/>
            <a:ext cx="1590119" cy="30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QSW-M2108-2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</a:t>
            </a:r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D484A85-B94E-43D9-912F-A4B243E5EDA3}"/>
              </a:ext>
            </a:extLst>
          </p:cNvPr>
          <p:cNvSpPr txBox="1"/>
          <p:nvPr/>
        </p:nvSpPr>
        <p:spPr>
          <a:xfrm>
            <a:off x="4497963" y="2476212"/>
            <a:ext cx="1590118" cy="30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QSW-M2108-2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</a:t>
            </a:r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4437D6C-5308-4A47-BF43-2440123284B8}"/>
              </a:ext>
            </a:extLst>
          </p:cNvPr>
          <p:cNvSpPr/>
          <p:nvPr/>
        </p:nvSpPr>
        <p:spPr>
          <a:xfrm>
            <a:off x="2819757" y="3693007"/>
            <a:ext cx="5143660" cy="2006387"/>
          </a:xfrm>
          <a:prstGeom prst="rect">
            <a:avLst/>
          </a:prstGeom>
          <a:solidFill>
            <a:srgbClr val="C9BC9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 descr="一張含有 電子用品 的圖片&#10;&#10;自動產生的描述">
            <a:extLst>
              <a:ext uri="{FF2B5EF4-FFF2-40B4-BE49-F238E27FC236}">
                <a16:creationId xmlns:a16="http://schemas.microsoft.com/office/drawing/2014/main" id="{8AEC9F1D-374E-4A82-B1F8-32D953909C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093" y="4624252"/>
            <a:ext cx="2252235" cy="65061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A80F9DE-1134-41D3-BFE5-4AA1B47FB9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222" y="4604416"/>
            <a:ext cx="2284484" cy="670270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ED92763D-25ED-421D-819C-B5073CA74306}"/>
              </a:ext>
            </a:extLst>
          </p:cNvPr>
          <p:cNvSpPr txBox="1"/>
          <p:nvPr/>
        </p:nvSpPr>
        <p:spPr>
          <a:xfrm>
            <a:off x="3883405" y="4018646"/>
            <a:ext cx="28658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QSW-2104 Series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B351D4F-22CB-4346-A473-B09C54AD3A72}"/>
              </a:ext>
            </a:extLst>
          </p:cNvPr>
          <p:cNvSpPr txBox="1"/>
          <p:nvPr/>
        </p:nvSpPr>
        <p:spPr>
          <a:xfrm>
            <a:off x="3442570" y="5183628"/>
            <a:ext cx="1696243" cy="328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QSW-210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4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-2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</a:t>
            </a:r>
            <a:endParaRPr lang="zh-TW" altLang="en-US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6BCF25C-976D-463C-8247-390FCF1D320F}"/>
              </a:ext>
            </a:extLst>
          </p:cNvPr>
          <p:cNvSpPr txBox="1"/>
          <p:nvPr/>
        </p:nvSpPr>
        <p:spPr>
          <a:xfrm>
            <a:off x="5841342" y="5183628"/>
            <a:ext cx="1696242" cy="328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QSW-210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4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-2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</a:t>
            </a:r>
            <a:endParaRPr lang="zh-TW" altLang="en-US"/>
          </a:p>
        </p:txBody>
      </p:sp>
      <p:pic>
        <p:nvPicPr>
          <p:cNvPr id="47" name="圖形 46">
            <a:extLst>
              <a:ext uri="{FF2B5EF4-FFF2-40B4-BE49-F238E27FC236}">
                <a16:creationId xmlns:a16="http://schemas.microsoft.com/office/drawing/2014/main" id="{B284AB65-9142-45A2-9BB3-B0F67E7C0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56688" y="2844477"/>
            <a:ext cx="2077273" cy="15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16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latin typeface="微軟正黑體"/>
                <a:ea typeface="微軟正黑體"/>
              </a:rPr>
              <a:t>在2.5GbE上增加10GbE有什麼好處?</a:t>
            </a:r>
          </a:p>
        </p:txBody>
      </p:sp>
    </p:spTree>
    <p:extLst>
      <p:ext uri="{BB962C8B-B14F-4D97-AF65-F5344CB8AC3E}">
        <p14:creationId xmlns:p14="http://schemas.microsoft.com/office/powerpoint/2010/main" val="274156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BF8EA220-E68A-47A5-8C43-CBD098212CF5}"/>
              </a:ext>
            </a:extLst>
          </p:cNvPr>
          <p:cNvCxnSpPr/>
          <p:nvPr/>
        </p:nvCxnSpPr>
        <p:spPr>
          <a:xfrm>
            <a:off x="4143793" y="2778438"/>
            <a:ext cx="0" cy="2522219"/>
          </a:xfrm>
          <a:prstGeom prst="line">
            <a:avLst/>
          </a:prstGeom>
          <a:ln w="12700">
            <a:solidFill>
              <a:schemeClr val="accent3">
                <a:alpha val="2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C36F1359-68ED-49F4-A6F0-53608D304BF2}"/>
              </a:ext>
            </a:extLst>
          </p:cNvPr>
          <p:cNvCxnSpPr/>
          <p:nvPr/>
        </p:nvCxnSpPr>
        <p:spPr>
          <a:xfrm>
            <a:off x="5895649" y="2778438"/>
            <a:ext cx="0" cy="2522219"/>
          </a:xfrm>
          <a:prstGeom prst="line">
            <a:avLst/>
          </a:prstGeom>
          <a:ln w="12700">
            <a:solidFill>
              <a:schemeClr val="accent3">
                <a:alpha val="2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6048DDBB-0E14-483D-84F2-3ED1FAB0F7D9}"/>
              </a:ext>
            </a:extLst>
          </p:cNvPr>
          <p:cNvCxnSpPr/>
          <p:nvPr/>
        </p:nvCxnSpPr>
        <p:spPr>
          <a:xfrm>
            <a:off x="7640816" y="2778438"/>
            <a:ext cx="0" cy="2522219"/>
          </a:xfrm>
          <a:prstGeom prst="line">
            <a:avLst/>
          </a:prstGeom>
          <a:ln w="12700">
            <a:solidFill>
              <a:schemeClr val="accent3">
                <a:alpha val="2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3F46D67-3711-48B6-910D-F8392D64FE07}"/>
              </a:ext>
            </a:extLst>
          </p:cNvPr>
          <p:cNvCxnSpPr/>
          <p:nvPr/>
        </p:nvCxnSpPr>
        <p:spPr>
          <a:xfrm>
            <a:off x="9392672" y="2778438"/>
            <a:ext cx="0" cy="2522219"/>
          </a:xfrm>
          <a:prstGeom prst="line">
            <a:avLst/>
          </a:prstGeom>
          <a:ln w="12700">
            <a:solidFill>
              <a:schemeClr val="accent3">
                <a:alpha val="2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C98C36CD-D5A5-4A3B-B5AE-9046712E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>
                <a:latin typeface="Calibri"/>
                <a:ea typeface="+mj-lt"/>
                <a:cs typeface="Calibri"/>
              </a:rPr>
              <a:t>讓骨幹網路在串接的時候效率更好</a:t>
            </a:r>
            <a:r>
              <a:rPr lang="en-US" altLang="zh-TW">
                <a:latin typeface="Calibri"/>
                <a:ea typeface="+mj-lt"/>
                <a:cs typeface="Calibri"/>
              </a:rPr>
              <a:t>!!</a:t>
            </a:r>
            <a:endParaRPr lang="zh-TW" altLang="en-US" b="0">
              <a:latin typeface="微軟正黑體"/>
              <a:ea typeface="微軟正黑體"/>
              <a:cs typeface="+mj-lt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EBC29054-A764-4FCD-9FAD-CA404EDB631D}"/>
              </a:ext>
            </a:extLst>
          </p:cNvPr>
          <p:cNvSpPr/>
          <p:nvPr/>
        </p:nvSpPr>
        <p:spPr>
          <a:xfrm>
            <a:off x="2053587" y="4216870"/>
            <a:ext cx="7842355" cy="4093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D690A76-33CA-49CA-8E7A-C6D5767BD512}"/>
              </a:ext>
            </a:extLst>
          </p:cNvPr>
          <p:cNvCxnSpPr>
            <a:cxnSpLocks/>
          </p:cNvCxnSpPr>
          <p:nvPr/>
        </p:nvCxnSpPr>
        <p:spPr>
          <a:xfrm>
            <a:off x="637849" y="2783120"/>
            <a:ext cx="10515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C6FC5F3-4C60-48A3-AFA4-0B35A23ADB81}"/>
              </a:ext>
            </a:extLst>
          </p:cNvPr>
          <p:cNvCxnSpPr>
            <a:cxnSpLocks/>
          </p:cNvCxnSpPr>
          <p:nvPr/>
        </p:nvCxnSpPr>
        <p:spPr>
          <a:xfrm>
            <a:off x="637849" y="5022285"/>
            <a:ext cx="10515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2A05FC55-E7B9-4F1B-A97B-A27D6ADE2D69}"/>
              </a:ext>
            </a:extLst>
          </p:cNvPr>
          <p:cNvSpPr txBox="1"/>
          <p:nvPr/>
        </p:nvSpPr>
        <p:spPr>
          <a:xfrm>
            <a:off x="3817249" y="5300657"/>
            <a:ext cx="65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3B811BD-BCD3-4042-863E-227A879C40D3}"/>
              </a:ext>
            </a:extLst>
          </p:cNvPr>
          <p:cNvSpPr txBox="1"/>
          <p:nvPr/>
        </p:nvSpPr>
        <p:spPr>
          <a:xfrm>
            <a:off x="5905686" y="2385468"/>
            <a:ext cx="1612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傳輸時間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85F6192-151B-4842-9260-91DF46952B01}"/>
              </a:ext>
            </a:extLst>
          </p:cNvPr>
          <p:cNvSpPr txBox="1"/>
          <p:nvPr/>
        </p:nvSpPr>
        <p:spPr>
          <a:xfrm>
            <a:off x="5579142" y="5300657"/>
            <a:ext cx="65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4113150-05CC-43FF-A9CC-F4072DABB7B2}"/>
              </a:ext>
            </a:extLst>
          </p:cNvPr>
          <p:cNvSpPr txBox="1"/>
          <p:nvPr/>
        </p:nvSpPr>
        <p:spPr>
          <a:xfrm>
            <a:off x="7300888" y="5300657"/>
            <a:ext cx="65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98D018B-54BE-4892-83A4-F638D686F6F3}"/>
              </a:ext>
            </a:extLst>
          </p:cNvPr>
          <p:cNvSpPr txBox="1"/>
          <p:nvPr/>
        </p:nvSpPr>
        <p:spPr>
          <a:xfrm>
            <a:off x="9062781" y="5300657"/>
            <a:ext cx="65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9C4A102-BAAC-4158-82A2-DD0351BBF4B6}"/>
              </a:ext>
            </a:extLst>
          </p:cNvPr>
          <p:cNvSpPr txBox="1"/>
          <p:nvPr/>
        </p:nvSpPr>
        <p:spPr>
          <a:xfrm>
            <a:off x="9825529" y="4270159"/>
            <a:ext cx="1084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429 Sec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242AD13-2393-403B-8A2B-DBA05B0BAD58}"/>
              </a:ext>
            </a:extLst>
          </p:cNvPr>
          <p:cNvSpPr txBox="1"/>
          <p:nvPr/>
        </p:nvSpPr>
        <p:spPr>
          <a:xfrm>
            <a:off x="6146462" y="4221493"/>
            <a:ext cx="1174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3058EED-AD74-49DD-B5EF-C218B652E948}"/>
              </a:ext>
            </a:extLst>
          </p:cNvPr>
          <p:cNvGrpSpPr/>
          <p:nvPr/>
        </p:nvGrpSpPr>
        <p:grpSpPr>
          <a:xfrm>
            <a:off x="3768785" y="3414453"/>
            <a:ext cx="770028" cy="214906"/>
            <a:chOff x="5425338" y="3977872"/>
            <a:chExt cx="1035999" cy="403821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DFE82819-0045-4A11-A289-14A727DFBA5B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19491CE6-7E53-4459-9E98-C4CCF7B4801E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297A04FE-6667-464E-B5BD-0903C4B69FA8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CB9724B0-C0F9-4C2B-B77E-07B33420A76A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BB1F15B2-2578-4F9F-99A3-2F387DD1BA91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>
                <a:extLst>
                  <a:ext uri="{FF2B5EF4-FFF2-40B4-BE49-F238E27FC236}">
                    <a16:creationId xmlns:a16="http://schemas.microsoft.com/office/drawing/2014/main" id="{073B4187-B76C-4EF2-812D-3E42EAA1A3C8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CD523D39-7165-4107-B97C-122EE0D8D6BF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80F34563-DEFD-472A-8C9E-628993C4E9F1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>
                <a:extLst>
                  <a:ext uri="{FF2B5EF4-FFF2-40B4-BE49-F238E27FC236}">
                    <a16:creationId xmlns:a16="http://schemas.microsoft.com/office/drawing/2014/main" id="{49F0A342-72C2-4314-9FA8-88D0C28B7762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9DECE07E-E710-44D9-8C9A-5366B60CD3DD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19B6DC2C-1D92-4680-91D5-C8E3F1F4A571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6BFC1912-7407-4339-BBF7-D9919B124CD4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4672061B-73DB-4DDB-A746-BB5553BC9745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A3D4D173-1655-4FA1-A93D-919817331DB3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BDB396A9-BFF2-436F-BBD5-020BA84EA8A1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0AD85490-6970-4896-9A6B-0A352AB71AA3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47E7F113-0516-45C3-82A7-68583C2CD572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178ADED5-0BAB-4895-A886-7CDB6B15360C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BCE7964B-B6BF-4693-84AF-08BBCAE677C8}"/>
              </a:ext>
            </a:extLst>
          </p:cNvPr>
          <p:cNvSpPr txBox="1"/>
          <p:nvPr/>
        </p:nvSpPr>
        <p:spPr>
          <a:xfrm>
            <a:off x="3252409" y="3202511"/>
            <a:ext cx="1193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Sec</a:t>
            </a:r>
            <a:endParaRPr lang="zh-TW" altLang="en-US" sz="2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圖形 52">
            <a:extLst>
              <a:ext uri="{FF2B5EF4-FFF2-40B4-BE49-F238E27FC236}">
                <a16:creationId xmlns:a16="http://schemas.microsoft.com/office/drawing/2014/main" id="{4577215D-EAEC-4408-8C76-C76C03E71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77842">
            <a:off x="2690364" y="2253035"/>
            <a:ext cx="1431360" cy="1284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C1091C96-D138-4B5A-9FB7-94C6FC0039CF}"/>
              </a:ext>
            </a:extLst>
          </p:cNvPr>
          <p:cNvSpPr/>
          <p:nvPr/>
        </p:nvSpPr>
        <p:spPr>
          <a:xfrm>
            <a:off x="2200130" y="3283434"/>
            <a:ext cx="1143095" cy="4093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17440AF-715A-4F8D-9625-ED8754913E89}"/>
              </a:ext>
            </a:extLst>
          </p:cNvPr>
          <p:cNvSpPr txBox="1"/>
          <p:nvPr/>
        </p:nvSpPr>
        <p:spPr>
          <a:xfrm>
            <a:off x="2247339" y="3278752"/>
            <a:ext cx="10865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endParaRPr lang="zh-TW" altLang="en-US" sz="20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BD6E957-BCE7-442A-9555-30A51F414DF0}"/>
              </a:ext>
            </a:extLst>
          </p:cNvPr>
          <p:cNvSpPr/>
          <p:nvPr/>
        </p:nvSpPr>
        <p:spPr>
          <a:xfrm>
            <a:off x="637849" y="2783120"/>
            <a:ext cx="1744051" cy="22438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02FB7E7-9F88-41F3-974F-0357590CA877}"/>
              </a:ext>
            </a:extLst>
          </p:cNvPr>
          <p:cNvSpPr txBox="1"/>
          <p:nvPr/>
        </p:nvSpPr>
        <p:spPr>
          <a:xfrm>
            <a:off x="703641" y="3443379"/>
            <a:ext cx="16124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50G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Blue-ray video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5E116D2-D7C5-43AC-987A-175F1ED662AB}"/>
              </a:ext>
            </a:extLst>
          </p:cNvPr>
          <p:cNvSpPr txBox="1"/>
          <p:nvPr/>
        </p:nvSpPr>
        <p:spPr>
          <a:xfrm>
            <a:off x="704850" y="1466850"/>
            <a:ext cx="68103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2800" b="1">
                <a:latin typeface="Microsoft JhengHei"/>
                <a:ea typeface="Microsoft JhengHei"/>
                <a:cs typeface="Calibri"/>
              </a:rPr>
              <a:t>10GbE傳輸更上層樓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0954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SOHO/SMB</a:t>
            </a:r>
            <a:r>
              <a:rPr lang="zh-TW" altLang="en-US">
                <a:latin typeface="微軟正黑體"/>
                <a:ea typeface="微軟正黑體"/>
              </a:rPr>
              <a:t>環境有高速10GbE骨幹需求</a:t>
            </a:r>
            <a:endParaRPr lang="en-US" altLang="zh-TW">
              <a:latin typeface="微軟正黑體"/>
              <a:ea typeface="微軟正黑體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8001431" y="1632068"/>
            <a:ext cx="361965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285750" indent="-285750">
              <a:buFont typeface="Arial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直接從</a:t>
            </a:r>
            <a:r>
              <a:rPr lang="en-US" altLang="zh-TW"/>
              <a:t>1GbE</a:t>
            </a:r>
            <a:r>
              <a:rPr lang="zh-TW" altLang="en-US"/>
              <a:t>升級到</a:t>
            </a:r>
            <a:r>
              <a:rPr lang="en-US" altLang="zh-TW"/>
              <a:t>2.5GbE</a:t>
            </a:r>
          </a:p>
          <a:p>
            <a:r>
              <a:rPr lang="en-US" altLang="zh-TW"/>
              <a:t>Uplink</a:t>
            </a:r>
            <a:r>
              <a:rPr lang="zh-TW" altLang="en-US"/>
              <a:t>最高可使用到</a:t>
            </a:r>
            <a:r>
              <a:rPr lang="en-US" altLang="zh-TW"/>
              <a:t>10GbE</a:t>
            </a:r>
          </a:p>
          <a:p>
            <a:r>
              <a:rPr lang="zh-TW" altLang="en-US"/>
              <a:t>跨辦公室最高可使用到</a:t>
            </a:r>
            <a:r>
              <a:rPr lang="en-US" altLang="zh-TW"/>
              <a:t>10GbE</a:t>
            </a:r>
          </a:p>
          <a:p>
            <a:r>
              <a:rPr lang="zh-TW" altLang="en-US"/>
              <a:t>額外連接</a:t>
            </a:r>
            <a:r>
              <a:rPr lang="en-US" altLang="zh-TW"/>
              <a:t>10GbE NAS</a:t>
            </a:r>
            <a:r>
              <a:rPr lang="zh-TW" altLang="en-US"/>
              <a:t>也沒問題</a:t>
            </a:r>
            <a:endParaRPr lang="en-US" altLang="zh-TW"/>
          </a:p>
          <a:p>
            <a:r>
              <a:rPr lang="zh-TW" altLang="en-US"/>
              <a:t>隨插即用</a:t>
            </a:r>
            <a:endParaRPr lang="en-US" altLang="zh-TW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907A9AF-CB40-42D5-924C-7AA3C30878D8}"/>
              </a:ext>
            </a:extLst>
          </p:cNvPr>
          <p:cNvSpPr/>
          <p:nvPr/>
        </p:nvSpPr>
        <p:spPr>
          <a:xfrm>
            <a:off x="638949" y="4091034"/>
            <a:ext cx="10998483" cy="2357715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3ADF43C8-EE65-453D-B6CE-1D882D2EA83E}"/>
              </a:ext>
            </a:extLst>
          </p:cNvPr>
          <p:cNvGrpSpPr/>
          <p:nvPr/>
        </p:nvGrpSpPr>
        <p:grpSpPr>
          <a:xfrm>
            <a:off x="329447" y="6211325"/>
            <a:ext cx="1122751" cy="313347"/>
            <a:chOff x="5425338" y="3977872"/>
            <a:chExt cx="1035999" cy="403821"/>
          </a:xfrm>
        </p:grpSpPr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5E84921F-8C71-4292-9562-6072845208D9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93" name="直線接點 92">
                <a:extLst>
                  <a:ext uri="{FF2B5EF4-FFF2-40B4-BE49-F238E27FC236}">
                    <a16:creationId xmlns:a16="http://schemas.microsoft.com/office/drawing/2014/main" id="{AA2839F3-8790-4266-A5BB-FCE62EC0A894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>
                <a:extLst>
                  <a:ext uri="{FF2B5EF4-FFF2-40B4-BE49-F238E27FC236}">
                    <a16:creationId xmlns:a16="http://schemas.microsoft.com/office/drawing/2014/main" id="{67070AEB-FD6A-43CE-ADF8-2AF59F372F25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3D295ABA-0A62-4A9C-AD89-F61D854A0A31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接點 95">
                <a:extLst>
                  <a:ext uri="{FF2B5EF4-FFF2-40B4-BE49-F238E27FC236}">
                    <a16:creationId xmlns:a16="http://schemas.microsoft.com/office/drawing/2014/main" id="{91802C58-E0ED-4758-B8BA-1A21DAB55CA7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B4B31CF6-C0BA-4F32-9F17-FE925174ADE4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B2AFEF71-1BE1-4CCD-9378-A35CBC52E4C1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線接點 98">
                <a:extLst>
                  <a:ext uri="{FF2B5EF4-FFF2-40B4-BE49-F238E27FC236}">
                    <a16:creationId xmlns:a16="http://schemas.microsoft.com/office/drawing/2014/main" id="{35DC3912-BED2-4D3E-B134-42716E9E6789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接點 99">
                <a:extLst>
                  <a:ext uri="{FF2B5EF4-FFF2-40B4-BE49-F238E27FC236}">
                    <a16:creationId xmlns:a16="http://schemas.microsoft.com/office/drawing/2014/main" id="{82A41AD4-D54C-4788-B733-7B5300310CBD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C2846F1F-A68A-45B8-B895-4EEF96658872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73" name="直線接點 72">
                <a:extLst>
                  <a:ext uri="{FF2B5EF4-FFF2-40B4-BE49-F238E27FC236}">
                    <a16:creationId xmlns:a16="http://schemas.microsoft.com/office/drawing/2014/main" id="{19E4E830-A4DF-4CF3-BB6A-1540397616FC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接點 77">
                <a:extLst>
                  <a:ext uri="{FF2B5EF4-FFF2-40B4-BE49-F238E27FC236}">
                    <a16:creationId xmlns:a16="http://schemas.microsoft.com/office/drawing/2014/main" id="{0F10606B-3EFA-4D49-85E2-2B8F5ECAEEC6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接點 78">
                <a:extLst>
                  <a:ext uri="{FF2B5EF4-FFF2-40B4-BE49-F238E27FC236}">
                    <a16:creationId xmlns:a16="http://schemas.microsoft.com/office/drawing/2014/main" id="{72B9B545-2080-4907-B165-248A19ECEC26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接點 79">
                <a:extLst>
                  <a:ext uri="{FF2B5EF4-FFF2-40B4-BE49-F238E27FC236}">
                    <a16:creationId xmlns:a16="http://schemas.microsoft.com/office/drawing/2014/main" id="{F81256DB-9BC0-46F9-8F22-775A4FA2470A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接點 88">
                <a:extLst>
                  <a:ext uri="{FF2B5EF4-FFF2-40B4-BE49-F238E27FC236}">
                    <a16:creationId xmlns:a16="http://schemas.microsoft.com/office/drawing/2014/main" id="{7DC515FD-1C29-4A8B-B4F2-B7E606DFBC5B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89">
                <a:extLst>
                  <a:ext uri="{FF2B5EF4-FFF2-40B4-BE49-F238E27FC236}">
                    <a16:creationId xmlns:a16="http://schemas.microsoft.com/office/drawing/2014/main" id="{5F59430A-9094-4C93-B7EB-8BA1BD036CB7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497314EA-5045-4577-A95B-8C31BA34B25E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AD02242B-BC54-488E-8F70-04159C05F322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0E84870F-882E-4CE6-A0C5-C5DEB9D4A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137" y="1208408"/>
            <a:ext cx="7194254" cy="3198567"/>
          </a:xfrm>
          <a:prstGeom prst="rect">
            <a:avLst/>
          </a:prstGeom>
        </p:spPr>
      </p:pic>
      <p:grpSp>
        <p:nvGrpSpPr>
          <p:cNvPr id="153" name="群組 152">
            <a:extLst>
              <a:ext uri="{FF2B5EF4-FFF2-40B4-BE49-F238E27FC236}">
                <a16:creationId xmlns:a16="http://schemas.microsoft.com/office/drawing/2014/main" id="{0C9F55A8-FEEF-44FD-9E97-690E9618EA69}"/>
              </a:ext>
            </a:extLst>
          </p:cNvPr>
          <p:cNvGrpSpPr/>
          <p:nvPr/>
        </p:nvGrpSpPr>
        <p:grpSpPr>
          <a:xfrm>
            <a:off x="10047089" y="3293365"/>
            <a:ext cx="1573993" cy="641358"/>
            <a:chOff x="1130181" y="2570669"/>
            <a:chExt cx="1406389" cy="573064"/>
          </a:xfrm>
        </p:grpSpPr>
        <p:sp>
          <p:nvSpPr>
            <p:cNvPr id="154" name="文字方塊 153">
              <a:extLst>
                <a:ext uri="{FF2B5EF4-FFF2-40B4-BE49-F238E27FC236}">
                  <a16:creationId xmlns:a16="http://schemas.microsoft.com/office/drawing/2014/main" id="{B2499CF3-BED6-4E78-9D25-A0FCF81F5C33}"/>
                </a:ext>
              </a:extLst>
            </p:cNvPr>
            <p:cNvSpPr txBox="1"/>
            <p:nvPr/>
          </p:nvSpPr>
          <p:spPr>
            <a:xfrm>
              <a:off x="1644979" y="2805179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2.5GbE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5" name="群組 154">
              <a:extLst>
                <a:ext uri="{FF2B5EF4-FFF2-40B4-BE49-F238E27FC236}">
                  <a16:creationId xmlns:a16="http://schemas.microsoft.com/office/drawing/2014/main" id="{61689ED9-A146-4CDF-BC90-8A4E5D7DD4E5}"/>
                </a:ext>
              </a:extLst>
            </p:cNvPr>
            <p:cNvGrpSpPr/>
            <p:nvPr/>
          </p:nvGrpSpPr>
          <p:grpSpPr>
            <a:xfrm>
              <a:off x="1130181" y="2746098"/>
              <a:ext cx="446083" cy="252984"/>
              <a:chOff x="8409709" y="379845"/>
              <a:chExt cx="1911928" cy="252984"/>
            </a:xfrm>
          </p:grpSpPr>
          <p:cxnSp>
            <p:nvCxnSpPr>
              <p:cNvPr id="157" name="直線接點 156">
                <a:extLst>
                  <a:ext uri="{FF2B5EF4-FFF2-40B4-BE49-F238E27FC236}">
                    <a16:creationId xmlns:a16="http://schemas.microsoft.com/office/drawing/2014/main" id="{0076A177-1B70-4011-845A-942C30FEE09D}"/>
                  </a:ext>
                </a:extLst>
              </p:cNvPr>
              <p:cNvCxnSpPr/>
              <p:nvPr/>
            </p:nvCxnSpPr>
            <p:spPr>
              <a:xfrm>
                <a:off x="8409709" y="623592"/>
                <a:ext cx="1911928" cy="9237"/>
              </a:xfrm>
              <a:prstGeom prst="line">
                <a:avLst/>
              </a:prstGeom>
              <a:ln w="28575" cap="rnd" cmpd="sng">
                <a:solidFill>
                  <a:srgbClr val="C00000"/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57">
                <a:extLst>
                  <a:ext uri="{FF2B5EF4-FFF2-40B4-BE49-F238E27FC236}">
                    <a16:creationId xmlns:a16="http://schemas.microsoft.com/office/drawing/2014/main" id="{E702DD57-24F0-4108-94B6-BDA389CE2DC4}"/>
                  </a:ext>
                </a:extLst>
              </p:cNvPr>
              <p:cNvCxnSpPr/>
              <p:nvPr/>
            </p:nvCxnSpPr>
            <p:spPr>
              <a:xfrm>
                <a:off x="8409709" y="379845"/>
                <a:ext cx="1911928" cy="9237"/>
              </a:xfrm>
              <a:prstGeom prst="line">
                <a:avLst/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6D6FD16E-9DA0-4E37-9059-5B0E3434C853}"/>
                </a:ext>
              </a:extLst>
            </p:cNvPr>
            <p:cNvSpPr txBox="1"/>
            <p:nvPr/>
          </p:nvSpPr>
          <p:spPr>
            <a:xfrm>
              <a:off x="1644980" y="2570669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10GbE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8" name="群組 167">
            <a:extLst>
              <a:ext uri="{FF2B5EF4-FFF2-40B4-BE49-F238E27FC236}">
                <a16:creationId xmlns:a16="http://schemas.microsoft.com/office/drawing/2014/main" id="{9723D3A1-2187-4A4E-9844-E9D87714CF2E}"/>
              </a:ext>
            </a:extLst>
          </p:cNvPr>
          <p:cNvGrpSpPr/>
          <p:nvPr/>
        </p:nvGrpSpPr>
        <p:grpSpPr>
          <a:xfrm>
            <a:off x="1293742" y="4062835"/>
            <a:ext cx="9301924" cy="2619577"/>
            <a:chOff x="949573" y="4251826"/>
            <a:chExt cx="8989813" cy="2531682"/>
          </a:xfrm>
        </p:grpSpPr>
        <p:grpSp>
          <p:nvGrpSpPr>
            <p:cNvPr id="116" name="群組 115">
              <a:extLst>
                <a:ext uri="{FF2B5EF4-FFF2-40B4-BE49-F238E27FC236}">
                  <a16:creationId xmlns:a16="http://schemas.microsoft.com/office/drawing/2014/main" id="{C5E6993F-2C2A-4AC4-B29E-D0F94CD2B31B}"/>
                </a:ext>
              </a:extLst>
            </p:cNvPr>
            <p:cNvGrpSpPr/>
            <p:nvPr/>
          </p:nvGrpSpPr>
          <p:grpSpPr>
            <a:xfrm>
              <a:off x="949573" y="4339294"/>
              <a:ext cx="4992398" cy="2444214"/>
              <a:chOff x="6323810" y="3114987"/>
              <a:chExt cx="4992398" cy="2444214"/>
            </a:xfrm>
          </p:grpSpPr>
          <p:grpSp>
            <p:nvGrpSpPr>
              <p:cNvPr id="117" name="群組 116">
                <a:extLst>
                  <a:ext uri="{FF2B5EF4-FFF2-40B4-BE49-F238E27FC236}">
                    <a16:creationId xmlns:a16="http://schemas.microsoft.com/office/drawing/2014/main" id="{AE99A843-A4E0-4063-A3C4-667B92C5B6A5}"/>
                  </a:ext>
                </a:extLst>
              </p:cNvPr>
              <p:cNvGrpSpPr/>
              <p:nvPr/>
            </p:nvGrpSpPr>
            <p:grpSpPr>
              <a:xfrm>
                <a:off x="6323810" y="3771901"/>
                <a:ext cx="1140116" cy="689394"/>
                <a:chOff x="7676804" y="3601621"/>
                <a:chExt cx="1140116" cy="689394"/>
              </a:xfrm>
            </p:grpSpPr>
            <p:sp>
              <p:nvSpPr>
                <p:cNvPr id="129" name="手繪多邊形: 圖案 128">
                  <a:extLst>
                    <a:ext uri="{FF2B5EF4-FFF2-40B4-BE49-F238E27FC236}">
                      <a16:creationId xmlns:a16="http://schemas.microsoft.com/office/drawing/2014/main" id="{B6E175F7-DE2B-4E9C-975E-11BB75F8C5C8}"/>
                    </a:ext>
                  </a:extLst>
                </p:cNvPr>
                <p:cNvSpPr/>
                <p:nvPr/>
              </p:nvSpPr>
              <p:spPr>
                <a:xfrm>
                  <a:off x="7684251" y="3601621"/>
                  <a:ext cx="1132669" cy="689394"/>
                </a:xfrm>
                <a:custGeom>
                  <a:avLst/>
                  <a:gdLst>
                    <a:gd name="connsiteX0" fmla="*/ 1822436 w 2185188"/>
                    <a:gd name="connsiteY0" fmla="*/ 1330002 h 1330002"/>
                    <a:gd name="connsiteX1" fmla="*/ 2185083 w 2185188"/>
                    <a:gd name="connsiteY1" fmla="*/ 949774 h 1330002"/>
                    <a:gd name="connsiteX2" fmla="*/ 1867572 w 2185188"/>
                    <a:gd name="connsiteY2" fmla="*/ 590959 h 1330002"/>
                    <a:gd name="connsiteX3" fmla="*/ 1689879 w 2185188"/>
                    <a:gd name="connsiteY3" fmla="*/ 301138 h 1330002"/>
                    <a:gd name="connsiteX4" fmla="*/ 1350883 w 2185188"/>
                    <a:gd name="connsiteY4" fmla="*/ 229871 h 1330002"/>
                    <a:gd name="connsiteX5" fmla="*/ 810676 w 2185188"/>
                    <a:gd name="connsiteY5" fmla="*/ 13931 h 1330002"/>
                    <a:gd name="connsiteX6" fmla="*/ 427258 w 2185188"/>
                    <a:gd name="connsiteY6" fmla="*/ 441535 h 1330002"/>
                    <a:gd name="connsiteX7" fmla="*/ 86124 w 2185188"/>
                    <a:gd name="connsiteY7" fmla="*/ 618516 h 1330002"/>
                    <a:gd name="connsiteX8" fmla="*/ 40513 w 2185188"/>
                    <a:gd name="connsiteY8" fmla="*/ 1073677 h 1330002"/>
                    <a:gd name="connsiteX9" fmla="*/ 414430 w 2185188"/>
                    <a:gd name="connsiteY9" fmla="*/ 1327389 h 1330002"/>
                    <a:gd name="connsiteX10" fmla="*/ 420844 w 2185188"/>
                    <a:gd name="connsiteY10" fmla="*/ 1179866 h 1330002"/>
                    <a:gd name="connsiteX11" fmla="*/ 172120 w 2185188"/>
                    <a:gd name="connsiteY11" fmla="*/ 1010962 h 1330002"/>
                    <a:gd name="connsiteX12" fmla="*/ 202290 w 2185188"/>
                    <a:gd name="connsiteY12" fmla="*/ 707600 h 1330002"/>
                    <a:gd name="connsiteX13" fmla="*/ 481658 w 2185188"/>
                    <a:gd name="connsiteY13" fmla="*/ 593572 h 1330002"/>
                    <a:gd name="connsiteX14" fmla="*/ 565992 w 2185188"/>
                    <a:gd name="connsiteY14" fmla="*/ 607588 h 1330002"/>
                    <a:gd name="connsiteX15" fmla="*/ 565992 w 2185188"/>
                    <a:gd name="connsiteY15" fmla="*/ 514465 h 1330002"/>
                    <a:gd name="connsiteX16" fmla="*/ 844172 w 2185188"/>
                    <a:gd name="connsiteY16" fmla="*/ 158128 h 1330002"/>
                    <a:gd name="connsiteX17" fmla="*/ 1251822 w 2185188"/>
                    <a:gd name="connsiteY17" fmla="*/ 348175 h 1330002"/>
                    <a:gd name="connsiteX18" fmla="*/ 1280566 w 2185188"/>
                    <a:gd name="connsiteY18" fmla="*/ 405426 h 1330002"/>
                    <a:gd name="connsiteX19" fmla="*/ 1340193 w 2185188"/>
                    <a:gd name="connsiteY19" fmla="*/ 384284 h 1330002"/>
                    <a:gd name="connsiteX20" fmla="*/ 1605545 w 2185188"/>
                    <a:gd name="connsiteY20" fmla="*/ 421343 h 1330002"/>
                    <a:gd name="connsiteX21" fmla="*/ 1727888 w 2185188"/>
                    <a:gd name="connsiteY21" fmla="*/ 661989 h 1330002"/>
                    <a:gd name="connsiteX22" fmla="*/ 1727888 w 2185188"/>
                    <a:gd name="connsiteY22" fmla="*/ 736107 h 1330002"/>
                    <a:gd name="connsiteX23" fmla="*/ 1824812 w 2185188"/>
                    <a:gd name="connsiteY23" fmla="*/ 736107 h 1330002"/>
                    <a:gd name="connsiteX24" fmla="*/ 2039353 w 2185188"/>
                    <a:gd name="connsiteY24" fmla="*/ 967386 h 1330002"/>
                    <a:gd name="connsiteX25" fmla="*/ 1822436 w 2185188"/>
                    <a:gd name="connsiteY25" fmla="*/ 1182004 h 133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185188" h="1330002">
                      <a:moveTo>
                        <a:pt x="1822436" y="1330002"/>
                      </a:moveTo>
                      <a:cubicBezTo>
                        <a:pt x="2027575" y="1325147"/>
                        <a:pt x="2189936" y="1154912"/>
                        <a:pt x="2185083" y="949774"/>
                      </a:cubicBezTo>
                      <a:cubicBezTo>
                        <a:pt x="2180797" y="768788"/>
                        <a:pt x="2046693" y="617236"/>
                        <a:pt x="1867572" y="590959"/>
                      </a:cubicBezTo>
                      <a:cubicBezTo>
                        <a:pt x="1848643" y="474786"/>
                        <a:pt x="1784828" y="370703"/>
                        <a:pt x="1689879" y="301138"/>
                      </a:cubicBezTo>
                      <a:cubicBezTo>
                        <a:pt x="1591610" y="231498"/>
                        <a:pt x="1468876" y="205695"/>
                        <a:pt x="1350883" y="229871"/>
                      </a:cubicBezTo>
                      <a:cubicBezTo>
                        <a:pt x="1234801" y="50648"/>
                        <a:pt x="1018316" y="-35890"/>
                        <a:pt x="810676" y="13931"/>
                      </a:cubicBezTo>
                      <a:cubicBezTo>
                        <a:pt x="608301" y="66049"/>
                        <a:pt x="457081" y="234696"/>
                        <a:pt x="427258" y="441535"/>
                      </a:cubicBezTo>
                      <a:cubicBezTo>
                        <a:pt x="292439" y="445156"/>
                        <a:pt x="166719" y="510380"/>
                        <a:pt x="86124" y="618516"/>
                      </a:cubicBezTo>
                      <a:cubicBezTo>
                        <a:pt x="-9370" y="751166"/>
                        <a:pt x="-26761" y="924714"/>
                        <a:pt x="40513" y="1073677"/>
                      </a:cubicBezTo>
                      <a:cubicBezTo>
                        <a:pt x="109090" y="1220507"/>
                        <a:pt x="252650" y="1317918"/>
                        <a:pt x="414430" y="1327389"/>
                      </a:cubicBezTo>
                      <a:close/>
                      <a:moveTo>
                        <a:pt x="420844" y="1179866"/>
                      </a:moveTo>
                      <a:cubicBezTo>
                        <a:pt x="313351" y="1173095"/>
                        <a:pt x="218055" y="1108382"/>
                        <a:pt x="172120" y="1010962"/>
                      </a:cubicBezTo>
                      <a:cubicBezTo>
                        <a:pt x="127548" y="911665"/>
                        <a:pt x="139034" y="796174"/>
                        <a:pt x="202290" y="707600"/>
                      </a:cubicBezTo>
                      <a:cubicBezTo>
                        <a:pt x="266963" y="620597"/>
                        <a:pt x="374577" y="576675"/>
                        <a:pt x="481658" y="593572"/>
                      </a:cubicBezTo>
                      <a:lnTo>
                        <a:pt x="565992" y="607588"/>
                      </a:lnTo>
                      <a:lnTo>
                        <a:pt x="565992" y="514465"/>
                      </a:lnTo>
                      <a:cubicBezTo>
                        <a:pt x="566816" y="346220"/>
                        <a:pt x="681155" y="199756"/>
                        <a:pt x="844172" y="158128"/>
                      </a:cubicBezTo>
                      <a:cubicBezTo>
                        <a:pt x="1007745" y="118689"/>
                        <a:pt x="1176865" y="197532"/>
                        <a:pt x="1251822" y="348175"/>
                      </a:cubicBezTo>
                      <a:lnTo>
                        <a:pt x="1280566" y="405426"/>
                      </a:lnTo>
                      <a:lnTo>
                        <a:pt x="1340193" y="384284"/>
                      </a:lnTo>
                      <a:cubicBezTo>
                        <a:pt x="1429408" y="352762"/>
                        <a:pt x="1528380" y="366586"/>
                        <a:pt x="1605545" y="421343"/>
                      </a:cubicBezTo>
                      <a:cubicBezTo>
                        <a:pt x="1682267" y="477544"/>
                        <a:pt x="1727688" y="566885"/>
                        <a:pt x="1727888" y="661989"/>
                      </a:cubicBezTo>
                      <a:lnTo>
                        <a:pt x="1727888" y="736107"/>
                      </a:lnTo>
                      <a:lnTo>
                        <a:pt x="1824812" y="736107"/>
                      </a:lnTo>
                      <a:cubicBezTo>
                        <a:pt x="1947921" y="740730"/>
                        <a:pt x="2043976" y="844277"/>
                        <a:pt x="2039353" y="967386"/>
                      </a:cubicBezTo>
                      <a:cubicBezTo>
                        <a:pt x="2034941" y="1084926"/>
                        <a:pt x="1940018" y="1178844"/>
                        <a:pt x="1822436" y="1182004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237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0" name="文字方塊 129">
                  <a:extLst>
                    <a:ext uri="{FF2B5EF4-FFF2-40B4-BE49-F238E27FC236}">
                      <a16:creationId xmlns:a16="http://schemas.microsoft.com/office/drawing/2014/main" id="{A8F216EF-4A86-4938-B5EF-1CD7BDDFD27E}"/>
                    </a:ext>
                  </a:extLst>
                </p:cNvPr>
                <p:cNvSpPr txBox="1"/>
                <p:nvPr/>
              </p:nvSpPr>
              <p:spPr>
                <a:xfrm>
                  <a:off x="7676804" y="3887427"/>
                  <a:ext cx="1055915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TW" sz="1600" b="1">
                      <a:latin typeface="Arial" panose="020B0604020202020204" pitchFamily="34" charset="0"/>
                      <a:ea typeface="微軟正黑體"/>
                      <a:cs typeface="Arial" panose="020B0604020202020204" pitchFamily="34" charset="0"/>
                    </a:rPr>
                    <a:t>Internet</a:t>
                  </a:r>
                  <a:endParaRPr lang="zh-TW" altLang="en-US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8" name="群組 117">
                <a:extLst>
                  <a:ext uri="{FF2B5EF4-FFF2-40B4-BE49-F238E27FC236}">
                    <a16:creationId xmlns:a16="http://schemas.microsoft.com/office/drawing/2014/main" id="{8CBA4104-4721-455F-8C3C-8A5C77E8DDC4}"/>
                  </a:ext>
                </a:extLst>
              </p:cNvPr>
              <p:cNvGrpSpPr/>
              <p:nvPr/>
            </p:nvGrpSpPr>
            <p:grpSpPr>
              <a:xfrm>
                <a:off x="7747158" y="3114987"/>
                <a:ext cx="3569050" cy="2444214"/>
                <a:chOff x="6717726" y="1130411"/>
                <a:chExt cx="3660501" cy="2506843"/>
              </a:xfrm>
            </p:grpSpPr>
            <p:pic>
              <p:nvPicPr>
                <p:cNvPr id="119" name="圖形 118">
                  <a:extLst>
                    <a:ext uri="{FF2B5EF4-FFF2-40B4-BE49-F238E27FC236}">
                      <a16:creationId xmlns:a16="http://schemas.microsoft.com/office/drawing/2014/main" id="{04F94BE1-1130-4B6C-A1A8-C3FE0CFEA2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5679" y="1130411"/>
                  <a:ext cx="2235168" cy="1337581"/>
                </a:xfrm>
                <a:prstGeom prst="rect">
                  <a:avLst/>
                </a:prstGeom>
              </p:spPr>
            </p:pic>
            <p:pic>
              <p:nvPicPr>
                <p:cNvPr id="120" name="圖形 119">
                  <a:extLst>
                    <a:ext uri="{FF2B5EF4-FFF2-40B4-BE49-F238E27FC236}">
                      <a16:creationId xmlns:a16="http://schemas.microsoft.com/office/drawing/2014/main" id="{B84F86AD-9106-49DC-8C5A-D560F1F9C9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81368" y="2656121"/>
                  <a:ext cx="904458" cy="904458"/>
                </a:xfrm>
                <a:prstGeom prst="rect">
                  <a:avLst/>
                </a:prstGeom>
              </p:spPr>
            </p:pic>
            <p:pic>
              <p:nvPicPr>
                <p:cNvPr id="121" name="圖形 120">
                  <a:extLst>
                    <a:ext uri="{FF2B5EF4-FFF2-40B4-BE49-F238E27FC236}">
                      <a16:creationId xmlns:a16="http://schemas.microsoft.com/office/drawing/2014/main" id="{C05636FF-D08F-4CFE-BC89-62B7B5945A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4186" y="1674259"/>
                  <a:ext cx="1144041" cy="1391916"/>
                </a:xfrm>
                <a:prstGeom prst="rect">
                  <a:avLst/>
                </a:prstGeom>
              </p:spPr>
            </p:pic>
            <p:pic>
              <p:nvPicPr>
                <p:cNvPr id="122" name="圖形 121">
                  <a:extLst>
                    <a:ext uri="{FF2B5EF4-FFF2-40B4-BE49-F238E27FC236}">
                      <a16:creationId xmlns:a16="http://schemas.microsoft.com/office/drawing/2014/main" id="{1C994135-D98F-457F-B3E0-1C48E92549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7726" y="2452026"/>
                  <a:ext cx="1291368" cy="1185228"/>
                </a:xfrm>
                <a:prstGeom prst="rect">
                  <a:avLst/>
                </a:prstGeom>
              </p:spPr>
            </p:pic>
            <p:cxnSp>
              <p:nvCxnSpPr>
                <p:cNvPr id="128" name="接點: 肘形 127">
                  <a:extLst>
                    <a:ext uri="{FF2B5EF4-FFF2-40B4-BE49-F238E27FC236}">
                      <a16:creationId xmlns:a16="http://schemas.microsoft.com/office/drawing/2014/main" id="{113B3B26-1C6B-482B-88B6-6A99504792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488322" y="2260387"/>
                  <a:ext cx="1121677" cy="574251"/>
                </a:xfrm>
                <a:prstGeom prst="bentConnector3">
                  <a:avLst>
                    <a:gd name="adj1" fmla="val 50000"/>
                  </a:avLst>
                </a:prstGeom>
                <a:ln w="28575" cap="rnd" cmpd="sng">
                  <a:solidFill>
                    <a:srgbClr val="C00000"/>
                  </a:solidFill>
                  <a:miter lim="800000"/>
                  <a:headEnd type="oval" w="lg" len="lg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35" name="圖形 134">
              <a:extLst>
                <a:ext uri="{FF2B5EF4-FFF2-40B4-BE49-F238E27FC236}">
                  <a16:creationId xmlns:a16="http://schemas.microsoft.com/office/drawing/2014/main" id="{A0978AC1-A574-45B2-8E07-645CD304A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9769" y="4251826"/>
              <a:ext cx="2179327" cy="1304165"/>
            </a:xfrm>
            <a:prstGeom prst="rect">
              <a:avLst/>
            </a:prstGeom>
          </p:spPr>
        </p:pic>
        <p:pic>
          <p:nvPicPr>
            <p:cNvPr id="136" name="圖形 135">
              <a:extLst>
                <a:ext uri="{FF2B5EF4-FFF2-40B4-BE49-F238E27FC236}">
                  <a16:creationId xmlns:a16="http://schemas.microsoft.com/office/drawing/2014/main" id="{641E3266-6A42-4186-AB7A-97BC8D759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84949" y="5645705"/>
              <a:ext cx="881862" cy="881862"/>
            </a:xfrm>
            <a:prstGeom prst="rect">
              <a:avLst/>
            </a:prstGeom>
          </p:spPr>
        </p:pic>
        <p:pic>
          <p:nvPicPr>
            <p:cNvPr id="137" name="圖形 136">
              <a:extLst>
                <a:ext uri="{FF2B5EF4-FFF2-40B4-BE49-F238E27FC236}">
                  <a16:creationId xmlns:a16="http://schemas.microsoft.com/office/drawing/2014/main" id="{8B5E71E9-4178-4280-9F67-B4023474B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23926" y="4471427"/>
              <a:ext cx="1115460" cy="1357142"/>
            </a:xfrm>
            <a:prstGeom prst="rect">
              <a:avLst/>
            </a:prstGeom>
          </p:spPr>
        </p:pic>
        <p:pic>
          <p:nvPicPr>
            <p:cNvPr id="138" name="圖形 137">
              <a:extLst>
                <a:ext uri="{FF2B5EF4-FFF2-40B4-BE49-F238E27FC236}">
                  <a16:creationId xmlns:a16="http://schemas.microsoft.com/office/drawing/2014/main" id="{AF575F0A-7D60-47C7-BC11-74E55758A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90194" y="5475441"/>
              <a:ext cx="1259106" cy="1155618"/>
            </a:xfrm>
            <a:prstGeom prst="rect">
              <a:avLst/>
            </a:prstGeom>
          </p:spPr>
        </p:pic>
        <p:cxnSp>
          <p:nvCxnSpPr>
            <p:cNvPr id="146" name="直線接點 145">
              <a:extLst>
                <a:ext uri="{FF2B5EF4-FFF2-40B4-BE49-F238E27FC236}">
                  <a16:creationId xmlns:a16="http://schemas.microsoft.com/office/drawing/2014/main" id="{B10A0FEB-2877-4D5E-ABA1-9430BEE9F5BA}"/>
                </a:ext>
              </a:extLst>
            </p:cNvPr>
            <p:cNvCxnSpPr>
              <a:cxnSpLocks/>
            </p:cNvCxnSpPr>
            <p:nvPr/>
          </p:nvCxnSpPr>
          <p:spPr>
            <a:xfrm>
              <a:off x="2008444" y="5393606"/>
              <a:ext cx="1518813" cy="0"/>
            </a:xfrm>
            <a:prstGeom prst="line">
              <a:avLst/>
            </a:prstGeom>
            <a:ln w="28575" cap="rnd" cmpd="sng">
              <a:solidFill>
                <a:schemeClr val="accent4">
                  <a:lumMod val="75000"/>
                </a:schemeClr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接點 161">
              <a:extLst>
                <a:ext uri="{FF2B5EF4-FFF2-40B4-BE49-F238E27FC236}">
                  <a16:creationId xmlns:a16="http://schemas.microsoft.com/office/drawing/2014/main" id="{B0F01504-71C9-46AE-8B37-A72EFAF26F2B}"/>
                </a:ext>
              </a:extLst>
            </p:cNvPr>
            <p:cNvCxnSpPr>
              <a:cxnSpLocks/>
            </p:cNvCxnSpPr>
            <p:nvPr/>
          </p:nvCxnSpPr>
          <p:spPr>
            <a:xfrm>
              <a:off x="8001431" y="5059143"/>
              <a:ext cx="0" cy="668925"/>
            </a:xfrm>
            <a:prstGeom prst="line">
              <a:avLst/>
            </a:prstGeom>
            <a:ln w="28575" cap="rnd" cmpd="sng">
              <a:solidFill>
                <a:srgbClr val="C00000"/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群組 164">
              <a:extLst>
                <a:ext uri="{FF2B5EF4-FFF2-40B4-BE49-F238E27FC236}">
                  <a16:creationId xmlns:a16="http://schemas.microsoft.com/office/drawing/2014/main" id="{F97EEF1A-0336-4FFD-A35E-BAB3A8D17E39}"/>
                </a:ext>
              </a:extLst>
            </p:cNvPr>
            <p:cNvGrpSpPr/>
            <p:nvPr/>
          </p:nvGrpSpPr>
          <p:grpSpPr>
            <a:xfrm>
              <a:off x="3727891" y="4558115"/>
              <a:ext cx="3807355" cy="658356"/>
              <a:chOff x="3715253" y="4558115"/>
              <a:chExt cx="2960124" cy="658356"/>
            </a:xfrm>
          </p:grpSpPr>
          <p:cxnSp>
            <p:nvCxnSpPr>
              <p:cNvPr id="159" name="接點: 肘形 158">
                <a:extLst>
                  <a:ext uri="{FF2B5EF4-FFF2-40B4-BE49-F238E27FC236}">
                    <a16:creationId xmlns:a16="http://schemas.microsoft.com/office/drawing/2014/main" id="{6D9C2F2B-20D2-4767-AAA6-64C39D89FA3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715253" y="4558115"/>
                <a:ext cx="2960124" cy="658356"/>
              </a:xfrm>
              <a:prstGeom prst="bentConnector3">
                <a:avLst>
                  <a:gd name="adj1" fmla="val 100074"/>
                </a:avLst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none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568CD68D-9302-44F5-9D0B-1BC5F5EC3E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5377" y="4558116"/>
                <a:ext cx="0" cy="549684"/>
              </a:xfrm>
              <a:prstGeom prst="straightConnector1">
                <a:avLst/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none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6" name="直線接點 165">
              <a:extLst>
                <a:ext uri="{FF2B5EF4-FFF2-40B4-BE49-F238E27FC236}">
                  <a16:creationId xmlns:a16="http://schemas.microsoft.com/office/drawing/2014/main" id="{E0EE9A68-B046-4D52-BF0F-DED04CB74140}"/>
                </a:ext>
              </a:extLst>
            </p:cNvPr>
            <p:cNvCxnSpPr>
              <a:cxnSpLocks/>
            </p:cNvCxnSpPr>
            <p:nvPr/>
          </p:nvCxnSpPr>
          <p:spPr>
            <a:xfrm>
              <a:off x="7388732" y="5298170"/>
              <a:ext cx="0" cy="506982"/>
            </a:xfrm>
            <a:prstGeom prst="line">
              <a:avLst/>
            </a:prstGeom>
            <a:ln w="28575" cap="rnd" cmpd="sng">
              <a:solidFill>
                <a:schemeClr val="accent4">
                  <a:lumMod val="75000"/>
                </a:schemeClr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接點 175">
              <a:extLst>
                <a:ext uri="{FF2B5EF4-FFF2-40B4-BE49-F238E27FC236}">
                  <a16:creationId xmlns:a16="http://schemas.microsoft.com/office/drawing/2014/main" id="{91589F6A-C49A-4734-ACBF-3C2319A064D9}"/>
                </a:ext>
              </a:extLst>
            </p:cNvPr>
            <p:cNvCxnSpPr>
              <a:cxnSpLocks/>
            </p:cNvCxnSpPr>
            <p:nvPr/>
          </p:nvCxnSpPr>
          <p:spPr>
            <a:xfrm>
              <a:off x="4107686" y="5107800"/>
              <a:ext cx="0" cy="793463"/>
            </a:xfrm>
            <a:prstGeom prst="line">
              <a:avLst/>
            </a:prstGeom>
            <a:ln w="28575" cap="rnd" cmpd="sng">
              <a:solidFill>
                <a:srgbClr val="C00000"/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直線接點 169">
            <a:extLst>
              <a:ext uri="{FF2B5EF4-FFF2-40B4-BE49-F238E27FC236}">
                <a16:creationId xmlns:a16="http://schemas.microsoft.com/office/drawing/2014/main" id="{20BE7F4B-E838-4EB8-AF32-977E87C1C270}"/>
              </a:ext>
            </a:extLst>
          </p:cNvPr>
          <p:cNvCxnSpPr>
            <a:cxnSpLocks/>
          </p:cNvCxnSpPr>
          <p:nvPr/>
        </p:nvCxnSpPr>
        <p:spPr>
          <a:xfrm>
            <a:off x="8723868" y="4822892"/>
            <a:ext cx="928476" cy="0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接點 171">
            <a:extLst>
              <a:ext uri="{FF2B5EF4-FFF2-40B4-BE49-F238E27FC236}">
                <a16:creationId xmlns:a16="http://schemas.microsoft.com/office/drawing/2014/main" id="{9A913865-AB89-4021-A525-AF35B2ED176C}"/>
              </a:ext>
            </a:extLst>
          </p:cNvPr>
          <p:cNvCxnSpPr>
            <a:cxnSpLocks/>
          </p:cNvCxnSpPr>
          <p:nvPr/>
        </p:nvCxnSpPr>
        <p:spPr>
          <a:xfrm>
            <a:off x="4750484" y="4860025"/>
            <a:ext cx="800899" cy="0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553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1196</Words>
  <Application>Microsoft Office PowerPoint</Application>
  <PresentationFormat>寬螢幕</PresentationFormat>
  <Paragraphs>242</Paragraphs>
  <Slides>31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微軟正黑體</vt:lpstr>
      <vt:lpstr>微軟正黑體</vt:lpstr>
      <vt:lpstr>Arial</vt:lpstr>
      <vt:lpstr>Calibri</vt:lpstr>
      <vt:lpstr>Calibri Light</vt:lpstr>
      <vt:lpstr>Wingdings</vt:lpstr>
      <vt:lpstr>Office 佈景主題</vt:lpstr>
      <vt:lpstr>PowerPoint 簡報</vt:lpstr>
      <vt:lpstr>家中跟公司網路設備網速需求越來越高</vt:lpstr>
      <vt:lpstr>資料容量大就需要更快的網路傳輸速度</vt:lpstr>
      <vt:lpstr>2.5GbE是可以直接使用原本Cat5e的網路線</vt:lpstr>
      <vt:lpstr>更快不會更貴，為什麼不升級到2.5GbE?</vt:lpstr>
      <vt:lpstr>現在QNAP既有的2.5GbE交換機</vt:lpstr>
      <vt:lpstr>在2.5GbE上增加10GbE有什麼好處?</vt:lpstr>
      <vt:lpstr>讓骨幹網路在串接的時候效率更好!!</vt:lpstr>
      <vt:lpstr>SOHO/SMB環境有高速10GbE骨幹需求</vt:lpstr>
      <vt:lpstr>家用環境可直接升級骨幹網速到10GbE</vt:lpstr>
      <vt:lpstr>QNAP的無網管2.5GbE方案要怎麼選?</vt:lpstr>
      <vt:lpstr>上網設備不多也無10GbE需求</vt:lpstr>
      <vt:lpstr>有10GbE設備或有串接需求</vt:lpstr>
      <vt:lpstr>QSW-2104系列為你帶來更簡單的升級方式</vt:lpstr>
      <vt:lpstr>也可以跟10GbE設備做搭配</vt:lpstr>
      <vt:lpstr>單台QSW-2104也可以用在SOHO/SMB環境</vt:lpstr>
      <vt:lpstr>單台QSW-2104也可以用在家用環境</vt:lpstr>
      <vt:lpstr>硬體規格亮點</vt:lpstr>
      <vt:lpstr>硬體比較</vt:lpstr>
      <vt:lpstr>QSW-2104-2S 硬體介面</vt:lpstr>
      <vt:lpstr>QSW-2104-2T 硬體介面</vt:lpstr>
      <vt:lpstr>無風扇設計讓你不受噪音干擾</vt:lpstr>
      <vt:lpstr>額外功能亮點</vt:lpstr>
      <vt:lpstr>防迴圈功能避免不小心接錯網路線</vt:lpstr>
      <vt:lpstr>全自動設計不需設定</vt:lpstr>
      <vt:lpstr>完美搭配QNAP 高速解決方案</vt:lpstr>
      <vt:lpstr>QNAP 2.5GbE戰隊成形，為您提供更好更快的網路體驗</vt:lpstr>
      <vt:lpstr>搭配內建 2.5/5/10GbE 網路的桌上型 NAS</vt:lpstr>
      <vt:lpstr>網路擴充：豐富的各式 PCIe 網路擴充卡</vt:lpstr>
      <vt:lpstr>網路擴充：豐富的各式攜帶式網路擴充卡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QSW-1105</dc:title>
  <dc:creator>Frank Liao</dc:creator>
  <cp:lastModifiedBy>QNAP_Yvonne Tsai</cp:lastModifiedBy>
  <cp:revision>2</cp:revision>
  <dcterms:created xsi:type="dcterms:W3CDTF">2020-05-19T06:26:29Z</dcterms:created>
  <dcterms:modified xsi:type="dcterms:W3CDTF">2021-04-22T05:45:49Z</dcterms:modified>
</cp:coreProperties>
</file>