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05" r:id="rId3"/>
    <p:sldId id="288" r:id="rId4"/>
    <p:sldId id="292" r:id="rId5"/>
    <p:sldId id="293" r:id="rId6"/>
    <p:sldId id="312" r:id="rId7"/>
    <p:sldId id="291" r:id="rId8"/>
    <p:sldId id="306" r:id="rId9"/>
    <p:sldId id="294" r:id="rId10"/>
    <p:sldId id="285" r:id="rId11"/>
    <p:sldId id="308" r:id="rId12"/>
    <p:sldId id="310" r:id="rId13"/>
    <p:sldId id="309" r:id="rId14"/>
    <p:sldId id="282" r:id="rId15"/>
    <p:sldId id="307" r:id="rId16"/>
    <p:sldId id="261" r:id="rId17"/>
    <p:sldId id="295" r:id="rId18"/>
    <p:sldId id="264" r:id="rId19"/>
    <p:sldId id="313" r:id="rId20"/>
    <p:sldId id="296" r:id="rId21"/>
    <p:sldId id="297" r:id="rId22"/>
    <p:sldId id="266" r:id="rId23"/>
    <p:sldId id="267" r:id="rId24"/>
    <p:sldId id="268" r:id="rId25"/>
    <p:sldId id="269" r:id="rId26"/>
    <p:sldId id="275" r:id="rId27"/>
    <p:sldId id="301" r:id="rId28"/>
    <p:sldId id="302" r:id="rId29"/>
    <p:sldId id="303" r:id="rId30"/>
    <p:sldId id="304" r:id="rId31"/>
    <p:sldId id="311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2F3D5-A145-9B3B-0F81-D17C4A32FA44}" v="579" dt="2021-04-19T09:50:24.373"/>
    <p1510:client id="{7B8EA768-5C35-B067-F8E7-F19DB7D506B4}" v="2" dt="2021-04-20T08:44:05.592"/>
    <p1510:client id="{EF435805-31DD-4F31-9876-B57D315FA52D}" v="136" dt="2021-04-22T08:56:32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1EE57-B801-4766-83FD-C5E693732D1B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8D1C2-080A-4C20-AC00-2EDB36CCFF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68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F7F32-0B70-4961-86F2-B2486C83249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15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F7F32-0B70-4961-86F2-B2486C832498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1606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12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83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4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67C12B0-71CD-4600-A5A3-2A6DCE207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8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67C12B0-71CD-4600-A5A3-2A6DCE207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0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67C12B0-71CD-4600-A5A3-2A6DCE207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8F9E5935-D1BA-46C0-8F8F-5E2C4FED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270" y="1803634"/>
            <a:ext cx="5092117" cy="1723937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5171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" y="-4282"/>
            <a:ext cx="12192072" cy="68580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7956" y="2717"/>
            <a:ext cx="11094439" cy="11339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D2B26C9F-40EF-4521-9DA8-C8ADEC4F8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85" y="1368425"/>
            <a:ext cx="10515600" cy="4351338"/>
          </a:xfrm>
        </p:spPr>
        <p:txBody>
          <a:bodyPr/>
          <a:lstStyle>
            <a:lvl1pPr>
              <a:defRPr sz="2400">
                <a:latin typeface="+mj-lt"/>
                <a:ea typeface="微軟正黑體" panose="020B0604030504040204" pitchFamily="34" charset="-120"/>
              </a:defRPr>
            </a:lvl1pPr>
            <a:lvl2pPr>
              <a:defRPr sz="2000">
                <a:latin typeface="+mj-lt"/>
                <a:ea typeface="微軟正黑體" panose="020B0604030504040204" pitchFamily="34" charset="-120"/>
              </a:defRPr>
            </a:lvl2pPr>
            <a:lvl3pPr>
              <a:defRPr sz="1800">
                <a:latin typeface="+mj-lt"/>
                <a:ea typeface="微軟正黑體" panose="020B0604030504040204" pitchFamily="34" charset="-120"/>
              </a:defRPr>
            </a:lvl3pPr>
            <a:lvl4pPr>
              <a:defRPr sz="1600">
                <a:latin typeface="+mj-lt"/>
                <a:ea typeface="微軟正黑體" panose="020B0604030504040204" pitchFamily="34" charset="-120"/>
              </a:defRPr>
            </a:lvl4pPr>
            <a:lvl5pPr>
              <a:defRPr sz="1600">
                <a:latin typeface="+mj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084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" y="-4282"/>
            <a:ext cx="12192071" cy="68580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7956" y="2717"/>
            <a:ext cx="11094439" cy="11339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5466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CCDBE-9750-447C-9521-CFADE3C97DDB}" type="datetimeFigureOut">
              <a:rPr lang="zh-TW" altLang="en-US" smtClean="0"/>
              <a:t>2021/4/22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3D6E7-A4A5-4F26-AE35-D9182DCAE0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6" r:id="rId3"/>
    <p:sldLayoutId id="2147483661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svg"/><Relationship Id="rId11" Type="http://schemas.openxmlformats.org/officeDocument/2006/relationships/image" Target="../media/image35.png"/><Relationship Id="rId5" Type="http://schemas.openxmlformats.org/officeDocument/2006/relationships/image" Target="../media/image41.png"/><Relationship Id="rId10" Type="http://schemas.openxmlformats.org/officeDocument/2006/relationships/image" Target="../media/image34.svg"/><Relationship Id="rId4" Type="http://schemas.openxmlformats.org/officeDocument/2006/relationships/image" Target="../media/image40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svg"/><Relationship Id="rId11" Type="http://schemas.openxmlformats.org/officeDocument/2006/relationships/image" Target="../media/image5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62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42.sv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tiff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hyperlink" Target="https://www.qnap.com/en/product/qna-uc5g1t" TargetMode="External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qnap.com/en/product/qna-tb-10gbe" TargetMode="External"/><Relationship Id="rId5" Type="http://schemas.openxmlformats.org/officeDocument/2006/relationships/hyperlink" Target="https://www.qnap.com/en/product/qna-t" TargetMode="External"/><Relationship Id="rId4" Type="http://schemas.openxmlformats.org/officeDocument/2006/relationships/image" Target="../media/image97.png"/><Relationship Id="rId9" Type="http://schemas.openxmlformats.org/officeDocument/2006/relationships/image" Target="../media/image100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42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Upgrade your home backbone to </a:t>
            </a:r>
            <a:r>
              <a:rPr lang="zh-TW" altLang="en-US"/>
              <a:t>10GbE</a:t>
            </a:r>
            <a:endParaRPr lang="en-US" altLang="zh-TW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370449" y="1734833"/>
            <a:ext cx="2382734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08000" indent="-108000">
              <a:buFont typeface="Arial"/>
              <a:buChar char="•"/>
            </a:pPr>
            <a:r>
              <a:rPr lang="en-US" altLang="zh-TW" sz="1600"/>
              <a:t>Edge speed can upgrade from 1GbE</a:t>
            </a:r>
            <a:r>
              <a:rPr lang="zh-TW" altLang="en-US" sz="1600"/>
              <a:t> </a:t>
            </a:r>
            <a:r>
              <a:rPr lang="en-US" altLang="zh-TW" sz="1600"/>
              <a:t>to 2.5GbE</a:t>
            </a:r>
          </a:p>
          <a:p>
            <a:pPr marL="108000" indent="-108000">
              <a:buFont typeface="Arial"/>
              <a:buChar char="•"/>
            </a:pPr>
            <a:r>
              <a:rPr lang="en-US" altLang="zh-TW" sz="1600">
                <a:ea typeface="新細明體"/>
                <a:cs typeface="Calibri"/>
              </a:rPr>
              <a:t>10GbE NAS</a:t>
            </a:r>
            <a:r>
              <a:rPr lang="zh-TW" altLang="en-US" sz="1600">
                <a:ea typeface="新細明體"/>
                <a:cs typeface="Calibri"/>
              </a:rPr>
              <a:t> </a:t>
            </a:r>
            <a:r>
              <a:rPr lang="en-US" altLang="zh-TW" sz="1600">
                <a:ea typeface="新細明體"/>
                <a:cs typeface="Calibri"/>
              </a:rPr>
              <a:t>or PC can connect and enjoy high network speed</a:t>
            </a:r>
          </a:p>
          <a:p>
            <a:pPr marL="108000" indent="-108000">
              <a:buFont typeface="Arial"/>
              <a:buChar char="•"/>
            </a:pPr>
            <a:r>
              <a:rPr lang="en-US" altLang="zh-TW" sz="1600">
                <a:ea typeface="新細明體"/>
                <a:cs typeface="Calibri"/>
              </a:rPr>
              <a:t>In series of QSW-2104</a:t>
            </a:r>
            <a:r>
              <a:rPr lang="zh-TW" altLang="en-US" sz="1600">
                <a:ea typeface="新細明體"/>
                <a:cs typeface="Calibri"/>
              </a:rPr>
              <a:t> </a:t>
            </a:r>
            <a:r>
              <a:rPr lang="en-US" altLang="zh-TW" sz="1600">
                <a:ea typeface="新細明體"/>
                <a:cs typeface="Calibri"/>
              </a:rPr>
              <a:t>increased the connection to edge devices</a:t>
            </a:r>
          </a:p>
          <a:p>
            <a:pPr marL="108000" indent="-108000">
              <a:buFont typeface="Arial"/>
              <a:buChar char="•"/>
            </a:pPr>
            <a:r>
              <a:rPr lang="en-US" altLang="zh-TW" sz="1600">
                <a:ea typeface="新細明體"/>
                <a:cs typeface="Calibri"/>
              </a:rPr>
              <a:t>Plug and play</a:t>
            </a:r>
            <a:endParaRPr lang="zh-TW" altLang="en-US" sz="1600">
              <a:ea typeface="新細明體"/>
              <a:cs typeface="Calibri"/>
            </a:endParaRPr>
          </a:p>
          <a:p>
            <a:pPr marL="108000" indent="-108000">
              <a:buFont typeface="Arial"/>
              <a:buChar char="•"/>
            </a:pPr>
            <a:r>
              <a:rPr lang="en-US" altLang="zh-TW" sz="1600">
                <a:ea typeface="新細明體"/>
                <a:cs typeface="Calibri"/>
              </a:rPr>
              <a:t>Compact housing let you can put into distribute box at home easily</a:t>
            </a:r>
            <a:endParaRPr lang="zh-TW" altLang="en-US" sz="1600">
              <a:ea typeface="新細明體"/>
              <a:cs typeface="Calibri"/>
            </a:endParaRPr>
          </a:p>
        </p:txBody>
      </p:sp>
      <p:pic>
        <p:nvPicPr>
          <p:cNvPr id="94" name="圖形 93">
            <a:extLst>
              <a:ext uri="{FF2B5EF4-FFF2-40B4-BE49-F238E27FC236}">
                <a16:creationId xmlns:a16="http://schemas.microsoft.com/office/drawing/2014/main" id="{CA347A05-22DE-4651-B612-47AE52E93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0829" y="915627"/>
            <a:ext cx="3839243" cy="5825398"/>
          </a:xfrm>
          <a:prstGeom prst="rect">
            <a:avLst/>
          </a:prstGeom>
        </p:spPr>
      </p:pic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0B49EA7B-13B5-41E2-BE83-1B145B23FF4A}"/>
              </a:ext>
            </a:extLst>
          </p:cNvPr>
          <p:cNvGrpSpPr/>
          <p:nvPr/>
        </p:nvGrpSpPr>
        <p:grpSpPr>
          <a:xfrm>
            <a:off x="1834264" y="5339870"/>
            <a:ext cx="1122751" cy="313347"/>
            <a:chOff x="5425338" y="3977872"/>
            <a:chExt cx="1035999" cy="403821"/>
          </a:xfrm>
        </p:grpSpPr>
        <p:grpSp>
          <p:nvGrpSpPr>
            <p:cNvPr id="102" name="群組 101">
              <a:extLst>
                <a:ext uri="{FF2B5EF4-FFF2-40B4-BE49-F238E27FC236}">
                  <a16:creationId xmlns:a16="http://schemas.microsoft.com/office/drawing/2014/main" id="{257A591C-5D17-4916-9339-E7398D5BCEAF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12" name="直線接點 111">
                <a:extLst>
                  <a:ext uri="{FF2B5EF4-FFF2-40B4-BE49-F238E27FC236}">
                    <a16:creationId xmlns:a16="http://schemas.microsoft.com/office/drawing/2014/main" id="{2B547990-E3EB-4B80-AA81-2C037D44647D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線接點 112">
                <a:extLst>
                  <a:ext uri="{FF2B5EF4-FFF2-40B4-BE49-F238E27FC236}">
                    <a16:creationId xmlns:a16="http://schemas.microsoft.com/office/drawing/2014/main" id="{AD0AAECF-38C1-4373-B471-2D76D7A1CC21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接點 113">
                <a:extLst>
                  <a:ext uri="{FF2B5EF4-FFF2-40B4-BE49-F238E27FC236}">
                    <a16:creationId xmlns:a16="http://schemas.microsoft.com/office/drawing/2014/main" id="{6E3B438B-3B1A-474E-A273-5768AA9014B0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線接點 114">
                <a:extLst>
                  <a:ext uri="{FF2B5EF4-FFF2-40B4-BE49-F238E27FC236}">
                    <a16:creationId xmlns:a16="http://schemas.microsoft.com/office/drawing/2014/main" id="{5D38EDB2-C5EA-4E8D-B1CD-590C268F10BF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接點 115">
                <a:extLst>
                  <a:ext uri="{FF2B5EF4-FFF2-40B4-BE49-F238E27FC236}">
                    <a16:creationId xmlns:a16="http://schemas.microsoft.com/office/drawing/2014/main" id="{DB4082D0-1232-4987-9D28-DC156005896F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6">
                <a:extLst>
                  <a:ext uri="{FF2B5EF4-FFF2-40B4-BE49-F238E27FC236}">
                    <a16:creationId xmlns:a16="http://schemas.microsoft.com/office/drawing/2014/main" id="{C0F59ED7-93AE-4298-8C91-B21B857C99CA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接點 117">
                <a:extLst>
                  <a:ext uri="{FF2B5EF4-FFF2-40B4-BE49-F238E27FC236}">
                    <a16:creationId xmlns:a16="http://schemas.microsoft.com/office/drawing/2014/main" id="{E36FC784-63C3-43B3-9A06-5D8F5FD2EE24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4C90C80-D529-452A-8F45-D8C856DD6DB4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群組 102">
              <a:extLst>
                <a:ext uri="{FF2B5EF4-FFF2-40B4-BE49-F238E27FC236}">
                  <a16:creationId xmlns:a16="http://schemas.microsoft.com/office/drawing/2014/main" id="{A8756B1D-A658-43F4-B07F-93562EAB3600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04" name="直線接點 103">
                <a:extLst>
                  <a:ext uri="{FF2B5EF4-FFF2-40B4-BE49-F238E27FC236}">
                    <a16:creationId xmlns:a16="http://schemas.microsoft.com/office/drawing/2014/main" id="{30D2575E-9D9F-4E92-9B40-02362744847C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接點 104">
                <a:extLst>
                  <a:ext uri="{FF2B5EF4-FFF2-40B4-BE49-F238E27FC236}">
                    <a16:creationId xmlns:a16="http://schemas.microsoft.com/office/drawing/2014/main" id="{FCD5B21B-6B1A-437D-AB28-396EA60C8067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接點 105">
                <a:extLst>
                  <a:ext uri="{FF2B5EF4-FFF2-40B4-BE49-F238E27FC236}">
                    <a16:creationId xmlns:a16="http://schemas.microsoft.com/office/drawing/2014/main" id="{7985882A-6575-48C4-9301-A66570C5C98C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線接點 106">
                <a:extLst>
                  <a:ext uri="{FF2B5EF4-FFF2-40B4-BE49-F238E27FC236}">
                    <a16:creationId xmlns:a16="http://schemas.microsoft.com/office/drawing/2014/main" id="{0211203B-775A-4B68-86AD-81A6C7691882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接點 107">
                <a:extLst>
                  <a:ext uri="{FF2B5EF4-FFF2-40B4-BE49-F238E27FC236}">
                    <a16:creationId xmlns:a16="http://schemas.microsoft.com/office/drawing/2014/main" id="{715BAF30-08EA-4C0A-90FF-65753C78151D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線接點 108">
                <a:extLst>
                  <a:ext uri="{FF2B5EF4-FFF2-40B4-BE49-F238E27FC236}">
                    <a16:creationId xmlns:a16="http://schemas.microsoft.com/office/drawing/2014/main" id="{265459B2-2087-48A7-AA2C-AA886F1237FC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接點 109">
                <a:extLst>
                  <a:ext uri="{FF2B5EF4-FFF2-40B4-BE49-F238E27FC236}">
                    <a16:creationId xmlns:a16="http://schemas.microsoft.com/office/drawing/2014/main" id="{115FE2EB-EB7F-40FD-81B9-D68A6C594B2F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接點 110">
                <a:extLst>
                  <a:ext uri="{FF2B5EF4-FFF2-40B4-BE49-F238E27FC236}">
                    <a16:creationId xmlns:a16="http://schemas.microsoft.com/office/drawing/2014/main" id="{C270AB18-3639-4BB0-A6DD-972976FE62CA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5CA98ECF-6E75-41B6-B565-2C4632A4645F}"/>
              </a:ext>
            </a:extLst>
          </p:cNvPr>
          <p:cNvGrpSpPr/>
          <p:nvPr/>
        </p:nvGrpSpPr>
        <p:grpSpPr>
          <a:xfrm>
            <a:off x="6125816" y="6070209"/>
            <a:ext cx="1190546" cy="543474"/>
            <a:chOff x="5993349" y="6102707"/>
            <a:chExt cx="1190546" cy="543474"/>
          </a:xfrm>
        </p:grpSpPr>
        <p:sp>
          <p:nvSpPr>
            <p:cNvPr id="125" name="文字方塊 124">
              <a:extLst>
                <a:ext uri="{FF2B5EF4-FFF2-40B4-BE49-F238E27FC236}">
                  <a16:creationId xmlns:a16="http://schemas.microsoft.com/office/drawing/2014/main" id="{7B6FD86A-537A-47E4-9693-F944F4383211}"/>
                </a:ext>
              </a:extLst>
            </p:cNvPr>
            <p:cNvSpPr txBox="1"/>
            <p:nvPr/>
          </p:nvSpPr>
          <p:spPr>
            <a:xfrm>
              <a:off x="6382072" y="6338404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2.5GbE</a:t>
              </a:r>
              <a:endParaRPr lang="zh-TW" alt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6" name="群組 125">
              <a:extLst>
                <a:ext uri="{FF2B5EF4-FFF2-40B4-BE49-F238E27FC236}">
                  <a16:creationId xmlns:a16="http://schemas.microsoft.com/office/drawing/2014/main" id="{B850AA03-BA79-4BC5-A6C7-EF6A83002900}"/>
                </a:ext>
              </a:extLst>
            </p:cNvPr>
            <p:cNvGrpSpPr/>
            <p:nvPr/>
          </p:nvGrpSpPr>
          <p:grpSpPr>
            <a:xfrm>
              <a:off x="5993349" y="6234169"/>
              <a:ext cx="364116" cy="256373"/>
              <a:chOff x="8409709" y="379845"/>
              <a:chExt cx="1911928" cy="229074"/>
            </a:xfrm>
          </p:grpSpPr>
          <p:cxnSp>
            <p:nvCxnSpPr>
              <p:cNvPr id="128" name="直線接點 127">
                <a:extLst>
                  <a:ext uri="{FF2B5EF4-FFF2-40B4-BE49-F238E27FC236}">
                    <a16:creationId xmlns:a16="http://schemas.microsoft.com/office/drawing/2014/main" id="{4FC54E0C-6212-432A-9C68-57B628C2DA17}"/>
                  </a:ext>
                </a:extLst>
              </p:cNvPr>
              <p:cNvCxnSpPr/>
              <p:nvPr/>
            </p:nvCxnSpPr>
            <p:spPr>
              <a:xfrm>
                <a:off x="8409709" y="599682"/>
                <a:ext cx="1911928" cy="9237"/>
              </a:xfrm>
              <a:prstGeom prst="line">
                <a:avLst/>
              </a:prstGeom>
              <a:ln w="28575" cap="rnd" cmpd="sng">
                <a:solidFill>
                  <a:srgbClr val="C00000"/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接點 128">
                <a:extLst>
                  <a:ext uri="{FF2B5EF4-FFF2-40B4-BE49-F238E27FC236}">
                    <a16:creationId xmlns:a16="http://schemas.microsoft.com/office/drawing/2014/main" id="{18E2C854-E693-4978-AF3D-23ACE05158E4}"/>
                  </a:ext>
                </a:extLst>
              </p:cNvPr>
              <p:cNvCxnSpPr/>
              <p:nvPr/>
            </p:nvCxnSpPr>
            <p:spPr>
              <a:xfrm>
                <a:off x="8409709" y="379845"/>
                <a:ext cx="1911928" cy="9237"/>
              </a:xfrm>
              <a:prstGeom prst="line">
                <a:avLst/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文字方塊 126">
              <a:extLst>
                <a:ext uri="{FF2B5EF4-FFF2-40B4-BE49-F238E27FC236}">
                  <a16:creationId xmlns:a16="http://schemas.microsoft.com/office/drawing/2014/main" id="{CA36911F-F89A-4EB6-AA72-E715854354F9}"/>
                </a:ext>
              </a:extLst>
            </p:cNvPr>
            <p:cNvSpPr txBox="1"/>
            <p:nvPr/>
          </p:nvSpPr>
          <p:spPr>
            <a:xfrm>
              <a:off x="6382073" y="6102707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10GbE</a:t>
              </a:r>
              <a:endParaRPr lang="zh-TW" alt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9" name="橢圓 148">
            <a:extLst>
              <a:ext uri="{FF2B5EF4-FFF2-40B4-BE49-F238E27FC236}">
                <a16:creationId xmlns:a16="http://schemas.microsoft.com/office/drawing/2014/main" id="{7147D1CA-E2B1-4CF7-9925-BC76C824EE9B}"/>
              </a:ext>
            </a:extLst>
          </p:cNvPr>
          <p:cNvSpPr/>
          <p:nvPr/>
        </p:nvSpPr>
        <p:spPr>
          <a:xfrm>
            <a:off x="6805346" y="1465534"/>
            <a:ext cx="933260" cy="933260"/>
          </a:xfrm>
          <a:prstGeom prst="ellipse">
            <a:avLst/>
          </a:prstGeom>
          <a:solidFill>
            <a:srgbClr val="FFD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0" name="橢圓 149">
            <a:extLst>
              <a:ext uri="{FF2B5EF4-FFF2-40B4-BE49-F238E27FC236}">
                <a16:creationId xmlns:a16="http://schemas.microsoft.com/office/drawing/2014/main" id="{B995828E-50BF-42C3-A0D0-3E7942AD5C92}"/>
              </a:ext>
            </a:extLst>
          </p:cNvPr>
          <p:cNvSpPr/>
          <p:nvPr/>
        </p:nvSpPr>
        <p:spPr>
          <a:xfrm>
            <a:off x="6805346" y="2953687"/>
            <a:ext cx="933260" cy="933260"/>
          </a:xfrm>
          <a:prstGeom prst="ellipse">
            <a:avLst/>
          </a:prstGeom>
          <a:solidFill>
            <a:srgbClr val="DEB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1" name="橢圓 150">
            <a:extLst>
              <a:ext uri="{FF2B5EF4-FFF2-40B4-BE49-F238E27FC236}">
                <a16:creationId xmlns:a16="http://schemas.microsoft.com/office/drawing/2014/main" id="{EC87E500-56A2-4CDE-8376-83121FC40D6A}"/>
              </a:ext>
            </a:extLst>
          </p:cNvPr>
          <p:cNvSpPr/>
          <p:nvPr/>
        </p:nvSpPr>
        <p:spPr>
          <a:xfrm>
            <a:off x="6805346" y="5001921"/>
            <a:ext cx="933260" cy="933260"/>
          </a:xfrm>
          <a:prstGeom prst="ellipse">
            <a:avLst/>
          </a:prstGeom>
          <a:solidFill>
            <a:srgbClr val="E6D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00AC3699-E751-4888-8F36-49C951BE4B7D}"/>
              </a:ext>
            </a:extLst>
          </p:cNvPr>
          <p:cNvSpPr/>
          <p:nvPr/>
        </p:nvSpPr>
        <p:spPr>
          <a:xfrm>
            <a:off x="7291082" y="4369951"/>
            <a:ext cx="4578276" cy="2148483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F83AB328-4976-455B-8435-F4F549A9E701}"/>
              </a:ext>
            </a:extLst>
          </p:cNvPr>
          <p:cNvSpPr/>
          <p:nvPr/>
        </p:nvSpPr>
        <p:spPr>
          <a:xfrm>
            <a:off x="7291082" y="2600541"/>
            <a:ext cx="4578276" cy="1683401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FB232BAD-2E4E-49B8-8D7A-8EF93036915A}"/>
              </a:ext>
            </a:extLst>
          </p:cNvPr>
          <p:cNvSpPr/>
          <p:nvPr/>
        </p:nvSpPr>
        <p:spPr>
          <a:xfrm>
            <a:off x="7291082" y="1352951"/>
            <a:ext cx="4578276" cy="1182713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75579B11-2DD9-483E-8AFB-9F290E768AB0}"/>
              </a:ext>
            </a:extLst>
          </p:cNvPr>
          <p:cNvSpPr txBox="1"/>
          <p:nvPr/>
        </p:nvSpPr>
        <p:spPr>
          <a:xfrm>
            <a:off x="6847982" y="528388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1F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文字方塊 173">
            <a:extLst>
              <a:ext uri="{FF2B5EF4-FFF2-40B4-BE49-F238E27FC236}">
                <a16:creationId xmlns:a16="http://schemas.microsoft.com/office/drawing/2014/main" id="{D71F1F71-1197-4212-838C-F17718378CE7}"/>
              </a:ext>
            </a:extLst>
          </p:cNvPr>
          <p:cNvSpPr txBox="1"/>
          <p:nvPr/>
        </p:nvSpPr>
        <p:spPr>
          <a:xfrm>
            <a:off x="6847982" y="323565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2F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文字方塊 174">
            <a:extLst>
              <a:ext uri="{FF2B5EF4-FFF2-40B4-BE49-F238E27FC236}">
                <a16:creationId xmlns:a16="http://schemas.microsoft.com/office/drawing/2014/main" id="{329F945C-F16D-4624-9B89-A63F008B3A13}"/>
              </a:ext>
            </a:extLst>
          </p:cNvPr>
          <p:cNvSpPr txBox="1"/>
          <p:nvPr/>
        </p:nvSpPr>
        <p:spPr>
          <a:xfrm>
            <a:off x="6847982" y="172840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3F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圖形 59">
            <a:extLst>
              <a:ext uri="{FF2B5EF4-FFF2-40B4-BE49-F238E27FC236}">
                <a16:creationId xmlns:a16="http://schemas.microsoft.com/office/drawing/2014/main" id="{935AA866-990F-4246-AEFC-D8E106ECD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04681" y="5314171"/>
            <a:ext cx="1210652" cy="737233"/>
          </a:xfrm>
          <a:prstGeom prst="rect">
            <a:avLst/>
          </a:prstGeom>
        </p:spPr>
      </p:pic>
      <p:sp>
        <p:nvSpPr>
          <p:cNvPr id="61" name="文字方塊 60">
            <a:extLst>
              <a:ext uri="{FF2B5EF4-FFF2-40B4-BE49-F238E27FC236}">
                <a16:creationId xmlns:a16="http://schemas.microsoft.com/office/drawing/2014/main" id="{23B916F0-FC73-4410-8C88-FC58867BD78A}"/>
              </a:ext>
            </a:extLst>
          </p:cNvPr>
          <p:cNvSpPr txBox="1"/>
          <p:nvPr/>
        </p:nvSpPr>
        <p:spPr>
          <a:xfrm>
            <a:off x="7595844" y="5996912"/>
            <a:ext cx="1370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QHora-301W</a:t>
            </a: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1219FA15-5135-4468-A99B-01F4A45502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2964" y="3964440"/>
            <a:ext cx="2255471" cy="1349731"/>
          </a:xfrm>
          <a:prstGeom prst="rect">
            <a:avLst/>
          </a:prstGeom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7063B778-8892-4109-91FB-4036BB09E5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71936" y="5061401"/>
            <a:ext cx="912674" cy="912674"/>
          </a:xfrm>
          <a:prstGeom prst="rect">
            <a:avLst/>
          </a:prstGeom>
        </p:spPr>
      </p:pic>
      <p:pic>
        <p:nvPicPr>
          <p:cNvPr id="64" name="圖形 63">
            <a:extLst>
              <a:ext uri="{FF2B5EF4-FFF2-40B4-BE49-F238E27FC236}">
                <a16:creationId xmlns:a16="http://schemas.microsoft.com/office/drawing/2014/main" id="{FB513441-BB17-40BC-B7CC-AC06D0EBE7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24776" y="4844423"/>
            <a:ext cx="1154433" cy="1404560"/>
          </a:xfrm>
          <a:prstGeom prst="rect">
            <a:avLst/>
          </a:prstGeom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C0EE5EA5-8E23-471E-9DE6-08991014BF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58474" y="5370966"/>
            <a:ext cx="1194123" cy="1095976"/>
          </a:xfrm>
          <a:prstGeom prst="rect">
            <a:avLst/>
          </a:prstGeom>
        </p:spPr>
      </p:pic>
      <p:pic>
        <p:nvPicPr>
          <p:cNvPr id="66" name="圖形 65">
            <a:extLst>
              <a:ext uri="{FF2B5EF4-FFF2-40B4-BE49-F238E27FC236}">
                <a16:creationId xmlns:a16="http://schemas.microsoft.com/office/drawing/2014/main" id="{BD5534F6-B0AA-4961-8F47-F3A9AB4E5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96623" y="2716249"/>
            <a:ext cx="2255472" cy="1349731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F939A88C-290C-4BDC-8B2A-990DF7F2AC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50100" y="2490868"/>
            <a:ext cx="912674" cy="912674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E7ABE441-C4D5-4389-9A4D-ABE5C23832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14813" y="3317821"/>
            <a:ext cx="1154433" cy="1404560"/>
          </a:xfrm>
          <a:prstGeom prst="rect">
            <a:avLst/>
          </a:prstGeom>
        </p:spPr>
      </p:pic>
      <p:cxnSp>
        <p:nvCxnSpPr>
          <p:cNvPr id="69" name="接點: 肘形 68">
            <a:extLst>
              <a:ext uri="{FF2B5EF4-FFF2-40B4-BE49-F238E27FC236}">
                <a16:creationId xmlns:a16="http://schemas.microsoft.com/office/drawing/2014/main" id="{77BAAC01-07FD-4302-A141-06594304C5B3}"/>
              </a:ext>
            </a:extLst>
          </p:cNvPr>
          <p:cNvCxnSpPr>
            <a:cxnSpLocks/>
            <a:endCxn id="67" idx="1"/>
          </p:cNvCxnSpPr>
          <p:nvPr/>
        </p:nvCxnSpPr>
        <p:spPr>
          <a:xfrm flipV="1">
            <a:off x="10012061" y="2947205"/>
            <a:ext cx="638039" cy="417812"/>
          </a:xfrm>
          <a:prstGeom prst="bentConnector3">
            <a:avLst>
              <a:gd name="adj1" fmla="val 63822"/>
            </a:avLst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6CFCFC7F-1783-402C-A3FC-C4DF45EAB0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32158" y="1188303"/>
            <a:ext cx="1303097" cy="1195994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BCB2EBED-1463-457F-BCD8-4A8E524085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5141" y="1297493"/>
            <a:ext cx="2255472" cy="1349731"/>
          </a:xfrm>
          <a:prstGeom prst="rect">
            <a:avLst/>
          </a:prstGeom>
        </p:spPr>
      </p:pic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051B20ED-7882-4478-8192-6F7E803C5997}"/>
              </a:ext>
            </a:extLst>
          </p:cNvPr>
          <p:cNvCxnSpPr>
            <a:cxnSpLocks/>
          </p:cNvCxnSpPr>
          <p:nvPr/>
        </p:nvCxnSpPr>
        <p:spPr>
          <a:xfrm>
            <a:off x="9855818" y="3531787"/>
            <a:ext cx="883067" cy="0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EE1F3BA2-A9B7-4BBF-859B-D8558F23EBC4}"/>
              </a:ext>
            </a:extLst>
          </p:cNvPr>
          <p:cNvCxnSpPr>
            <a:cxnSpLocks/>
          </p:cNvCxnSpPr>
          <p:nvPr/>
        </p:nvCxnSpPr>
        <p:spPr>
          <a:xfrm>
            <a:off x="9223926" y="2328958"/>
            <a:ext cx="0" cy="1278917"/>
          </a:xfrm>
          <a:prstGeom prst="line">
            <a:avLst/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C4AD7B36-BE0D-4B90-ABFE-8B8E579F2283}"/>
              </a:ext>
            </a:extLst>
          </p:cNvPr>
          <p:cNvCxnSpPr>
            <a:cxnSpLocks/>
          </p:cNvCxnSpPr>
          <p:nvPr/>
        </p:nvCxnSpPr>
        <p:spPr>
          <a:xfrm>
            <a:off x="9409324" y="2257413"/>
            <a:ext cx="1243741" cy="0"/>
          </a:xfrm>
          <a:prstGeom prst="line">
            <a:avLst/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327B85DC-309A-4D09-A14F-41CFB8DBECAA}"/>
              </a:ext>
            </a:extLst>
          </p:cNvPr>
          <p:cNvCxnSpPr>
            <a:cxnSpLocks/>
          </p:cNvCxnSpPr>
          <p:nvPr/>
        </p:nvCxnSpPr>
        <p:spPr>
          <a:xfrm>
            <a:off x="10012061" y="4736214"/>
            <a:ext cx="0" cy="423901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44669F3B-5D69-4397-B083-4726237C78C8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01419" y="4948164"/>
            <a:ext cx="1154117" cy="393690"/>
          </a:xfrm>
          <a:prstGeom prst="bentConnector3">
            <a:avLst>
              <a:gd name="adj1" fmla="val -874"/>
            </a:avLst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接點: 肘形 76">
            <a:extLst>
              <a:ext uri="{FF2B5EF4-FFF2-40B4-BE49-F238E27FC236}">
                <a16:creationId xmlns:a16="http://schemas.microsoft.com/office/drawing/2014/main" id="{31A03CB4-4675-4E67-AEBA-028C9B757234}"/>
              </a:ext>
            </a:extLst>
          </p:cNvPr>
          <p:cNvCxnSpPr>
            <a:cxnSpLocks/>
          </p:cNvCxnSpPr>
          <p:nvPr/>
        </p:nvCxnSpPr>
        <p:spPr>
          <a:xfrm rot="5400000">
            <a:off x="9274485" y="5368287"/>
            <a:ext cx="1133791" cy="1"/>
          </a:xfrm>
          <a:prstGeom prst="bentConnector3">
            <a:avLst>
              <a:gd name="adj1" fmla="val 50000"/>
            </a:avLst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BF6C8835-808C-48FF-B626-CC9683BA453F}"/>
              </a:ext>
            </a:extLst>
          </p:cNvPr>
          <p:cNvCxnSpPr>
            <a:cxnSpLocks/>
          </p:cNvCxnSpPr>
          <p:nvPr/>
        </p:nvCxnSpPr>
        <p:spPr>
          <a:xfrm>
            <a:off x="10154055" y="4670127"/>
            <a:ext cx="667971" cy="373205"/>
          </a:xfrm>
          <a:prstGeom prst="bentConnector3">
            <a:avLst>
              <a:gd name="adj1" fmla="val 50000"/>
            </a:avLst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8D6F27DC-E163-4021-AED1-10740FBA662A}"/>
              </a:ext>
            </a:extLst>
          </p:cNvPr>
          <p:cNvCxnSpPr>
            <a:cxnSpLocks/>
          </p:cNvCxnSpPr>
          <p:nvPr/>
        </p:nvCxnSpPr>
        <p:spPr>
          <a:xfrm>
            <a:off x="9409324" y="3723004"/>
            <a:ext cx="0" cy="1174560"/>
          </a:xfrm>
          <a:prstGeom prst="line">
            <a:avLst/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850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3699DD-62C9-4511-A8AD-F6EED87FE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How do we choose the unmanaged 2.5GbE solutions?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000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A1FE5235-E398-421E-9B99-688E0EE11478}"/>
              </a:ext>
            </a:extLst>
          </p:cNvPr>
          <p:cNvGrpSpPr/>
          <p:nvPr/>
        </p:nvGrpSpPr>
        <p:grpSpPr>
          <a:xfrm>
            <a:off x="266701" y="1129977"/>
            <a:ext cx="11620032" cy="5480770"/>
            <a:chOff x="281754" y="1123328"/>
            <a:chExt cx="11624030" cy="5482656"/>
          </a:xfrm>
        </p:grpSpPr>
        <p:pic>
          <p:nvPicPr>
            <p:cNvPr id="6" name="圖片 5" descr="一張含有 室內 的圖片&#10;&#10;自動產生的描述">
              <a:extLst>
                <a:ext uri="{FF2B5EF4-FFF2-40B4-BE49-F238E27FC236}">
                  <a16:creationId xmlns:a16="http://schemas.microsoft.com/office/drawing/2014/main" id="{9FF98143-EEC4-4357-91B9-D30AE8503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19" b="6004"/>
            <a:stretch/>
          </p:blipFill>
          <p:spPr>
            <a:xfrm>
              <a:off x="281754" y="1123328"/>
              <a:ext cx="11619572" cy="548265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ACACAF7-C9BF-4313-AF7A-9D4BF352180B}"/>
                </a:ext>
              </a:extLst>
            </p:cNvPr>
            <p:cNvSpPr/>
            <p:nvPr/>
          </p:nvSpPr>
          <p:spPr>
            <a:xfrm>
              <a:off x="290674" y="1123328"/>
              <a:ext cx="11615110" cy="548265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CFBF7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平行四邊形 7">
            <a:extLst>
              <a:ext uri="{FF2B5EF4-FFF2-40B4-BE49-F238E27FC236}">
                <a16:creationId xmlns:a16="http://schemas.microsoft.com/office/drawing/2014/main" id="{E6E9E1D8-F1D0-4A5C-B4F3-462F9BCE29D2}"/>
              </a:ext>
            </a:extLst>
          </p:cNvPr>
          <p:cNvSpPr/>
          <p:nvPr/>
        </p:nvSpPr>
        <p:spPr>
          <a:xfrm>
            <a:off x="4649325" y="2601673"/>
            <a:ext cx="2333576" cy="547712"/>
          </a:xfrm>
          <a:prstGeom prst="parallelogram">
            <a:avLst>
              <a:gd name="adj" fmla="val 96805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9C59A2E-A9A7-4100-A216-259A358D06F6}"/>
              </a:ext>
            </a:extLst>
          </p:cNvPr>
          <p:cNvGrpSpPr/>
          <p:nvPr/>
        </p:nvGrpSpPr>
        <p:grpSpPr>
          <a:xfrm>
            <a:off x="5812677" y="3004818"/>
            <a:ext cx="1035999" cy="289135"/>
            <a:chOff x="5425338" y="3977872"/>
            <a:chExt cx="1035999" cy="403821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AFDC7DBD-6FAE-437D-9A94-70DF5C6FE523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20" name="直線接點 19">
                <a:extLst>
                  <a:ext uri="{FF2B5EF4-FFF2-40B4-BE49-F238E27FC236}">
                    <a16:creationId xmlns:a16="http://schemas.microsoft.com/office/drawing/2014/main" id="{5ED7AF81-A215-4190-8C13-0905C28E3FF2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FACC0F52-8E73-4DD4-8F36-0856A3C1E936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831BBD72-9A0E-469C-B5D6-21D54766EBE1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6B3CC24B-1685-4A1E-A9F1-F11E702C6522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接點 23">
                <a:extLst>
                  <a:ext uri="{FF2B5EF4-FFF2-40B4-BE49-F238E27FC236}">
                    <a16:creationId xmlns:a16="http://schemas.microsoft.com/office/drawing/2014/main" id="{1F5E0DC2-3949-49B0-AB1F-F3A5164C1DD2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83156F74-E4D4-413D-B874-38C6878B8170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>
                <a:extLst>
                  <a:ext uri="{FF2B5EF4-FFF2-40B4-BE49-F238E27FC236}">
                    <a16:creationId xmlns:a16="http://schemas.microsoft.com/office/drawing/2014/main" id="{39659481-9677-44BB-9615-2748CAE4B7A2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>
                <a:extLst>
                  <a:ext uri="{FF2B5EF4-FFF2-40B4-BE49-F238E27FC236}">
                    <a16:creationId xmlns:a16="http://schemas.microsoft.com/office/drawing/2014/main" id="{474DA74F-020D-414E-9E6B-7DA57D7E1FFF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8C419027-433F-436B-839C-57778C3C063F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0BF5D083-828B-4116-AC18-11338EA98F48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 12">
                <a:extLst>
                  <a:ext uri="{FF2B5EF4-FFF2-40B4-BE49-F238E27FC236}">
                    <a16:creationId xmlns:a16="http://schemas.microsoft.com/office/drawing/2014/main" id="{DCA33E73-CD38-4645-8B33-8481B728259C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>
                <a:extLst>
                  <a:ext uri="{FF2B5EF4-FFF2-40B4-BE49-F238E27FC236}">
                    <a16:creationId xmlns:a16="http://schemas.microsoft.com/office/drawing/2014/main" id="{A4C891E9-44DB-4EA1-ABA6-1308D05E2B36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2224AD55-0651-4423-91F7-453E3F96F732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8472D787-8EE1-4C61-AE0E-0BAB9C8E9A43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78696E0F-C81E-47F0-BE30-DD707041D30E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D79D9BA2-4259-4DC7-A4F8-D12DE736B585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2760A9DB-2EC1-4713-B151-60D4880A9AC7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2AA02E7-E6D4-43CE-9AB1-E178A00E766B}"/>
              </a:ext>
            </a:extLst>
          </p:cNvPr>
          <p:cNvSpPr txBox="1"/>
          <p:nvPr/>
        </p:nvSpPr>
        <p:spPr>
          <a:xfrm>
            <a:off x="5517740" y="2664746"/>
            <a:ext cx="1281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QSW-1105-5T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圖片 2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4C1790D-0E05-4439-B209-5F39974B91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52" y="2318232"/>
            <a:ext cx="5002233" cy="14134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50C9B54-26FA-491A-978E-26174696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The number of network devices is not so much and neither have 10GbE demanded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D426AE-C33E-42F8-8696-F3C424B59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/>
              <a:t>Can use </a:t>
            </a:r>
            <a:r>
              <a:rPr lang="zh-TW" altLang="en-US"/>
              <a:t>QSW-1105-5T </a:t>
            </a:r>
            <a:r>
              <a:rPr lang="en-US" altLang="zh-TW"/>
              <a:t>already on the market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2121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FEADE128-3710-4D2C-9A3E-CE3D45F25C9F}"/>
              </a:ext>
            </a:extLst>
          </p:cNvPr>
          <p:cNvGrpSpPr/>
          <p:nvPr/>
        </p:nvGrpSpPr>
        <p:grpSpPr>
          <a:xfrm>
            <a:off x="3571930" y="1117657"/>
            <a:ext cx="8303473" cy="5493852"/>
            <a:chOff x="5727764" y="2563079"/>
            <a:chExt cx="6147639" cy="4067481"/>
          </a:xfrm>
        </p:grpSpPr>
        <p:pic>
          <p:nvPicPr>
            <p:cNvPr id="5" name="圖片 4" descr="一張含有 文字, 室內 的圖片&#10;&#10;自動產生的描述">
              <a:extLst>
                <a:ext uri="{FF2B5EF4-FFF2-40B4-BE49-F238E27FC236}">
                  <a16:creationId xmlns:a16="http://schemas.microsoft.com/office/drawing/2014/main" id="{1B60CA44-C1FC-4F72-A9CC-32CB2D77A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181" y="2563079"/>
              <a:ext cx="6101222" cy="4067481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FB416D9-C29F-4FCD-A593-AA513B36D72E}"/>
                </a:ext>
              </a:extLst>
            </p:cNvPr>
            <p:cNvSpPr/>
            <p:nvPr/>
          </p:nvSpPr>
          <p:spPr>
            <a:xfrm>
              <a:off x="5727764" y="2563080"/>
              <a:ext cx="6147639" cy="406748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0000">
                  <a:srgbClr val="FCFBF7"/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平行四邊形 6">
            <a:extLst>
              <a:ext uri="{FF2B5EF4-FFF2-40B4-BE49-F238E27FC236}">
                <a16:creationId xmlns:a16="http://schemas.microsoft.com/office/drawing/2014/main" id="{558EDD5C-172E-4D1B-B84F-71C1C93C673B}"/>
              </a:ext>
            </a:extLst>
          </p:cNvPr>
          <p:cNvSpPr/>
          <p:nvPr/>
        </p:nvSpPr>
        <p:spPr>
          <a:xfrm>
            <a:off x="4412369" y="3435591"/>
            <a:ext cx="2528985" cy="593576"/>
          </a:xfrm>
          <a:prstGeom prst="parallelogram">
            <a:avLst>
              <a:gd name="adj" fmla="val 96805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4D3CFCE-D942-4C28-8C03-F82FC74B14D1}"/>
              </a:ext>
            </a:extLst>
          </p:cNvPr>
          <p:cNvGrpSpPr/>
          <p:nvPr/>
        </p:nvGrpSpPr>
        <p:grpSpPr>
          <a:xfrm>
            <a:off x="5673138" y="3872495"/>
            <a:ext cx="1122751" cy="313347"/>
            <a:chOff x="5425338" y="3977872"/>
            <a:chExt cx="1035999" cy="403821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D345FF9-46B7-437D-B401-0311842BC1A0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4EBFEDD2-6690-4A4A-B229-D709B2040E1D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>
                <a:extLst>
                  <a:ext uri="{FF2B5EF4-FFF2-40B4-BE49-F238E27FC236}">
                    <a16:creationId xmlns:a16="http://schemas.microsoft.com/office/drawing/2014/main" id="{09A1C654-B28F-4E4D-A761-11F86B2196B3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85FE13C0-0DF3-4FDB-AFCB-7EBC7924C8C9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1688ED16-12B8-41C0-9EB3-F76C9AACC1F1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505A900E-9A19-4112-A030-04A948E12D72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接點 23">
                <a:extLst>
                  <a:ext uri="{FF2B5EF4-FFF2-40B4-BE49-F238E27FC236}">
                    <a16:creationId xmlns:a16="http://schemas.microsoft.com/office/drawing/2014/main" id="{CF830B9F-781E-42A6-8053-BF9209EB5357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F7171627-6175-467A-BE1D-96DDF0483EB4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>
                <a:extLst>
                  <a:ext uri="{FF2B5EF4-FFF2-40B4-BE49-F238E27FC236}">
                    <a16:creationId xmlns:a16="http://schemas.microsoft.com/office/drawing/2014/main" id="{B32AE6A0-8334-497A-A4DB-CC100B543104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AA1E4BCA-61F9-4D26-BD50-E7B524F5A88F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951B9FC8-5CD6-44DF-B4C6-F52B325E9CFF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6B979BE2-0322-472A-9C2D-949808DBD9D9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 12">
                <a:extLst>
                  <a:ext uri="{FF2B5EF4-FFF2-40B4-BE49-F238E27FC236}">
                    <a16:creationId xmlns:a16="http://schemas.microsoft.com/office/drawing/2014/main" id="{07292B9A-A956-4D08-93C6-F943740E057A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>
                <a:extLst>
                  <a:ext uri="{FF2B5EF4-FFF2-40B4-BE49-F238E27FC236}">
                    <a16:creationId xmlns:a16="http://schemas.microsoft.com/office/drawing/2014/main" id="{016B8D4C-702E-41C5-A4FF-C8832A92DB8C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8EF34F95-423F-4A8E-A89C-ECD741D1DF77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9966D76B-BD56-4F32-984C-772A9BB2AB1C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7C4F46D9-9D7C-4001-8130-B3CFC18DA11B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383B79AC-494A-4BB1-BF70-DD85F0904BB4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圖片 26" descr="一張含有 電子用品 的圖片&#10;&#10;自動產生的描述">
            <a:extLst>
              <a:ext uri="{FF2B5EF4-FFF2-40B4-BE49-F238E27FC236}">
                <a16:creationId xmlns:a16="http://schemas.microsoft.com/office/drawing/2014/main" id="{B7259370-3058-41C7-8533-35AE9EFF7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716" y="3225552"/>
            <a:ext cx="4576533" cy="1335413"/>
          </a:xfrm>
          <a:prstGeom prst="rect">
            <a:avLst/>
          </a:prstGeom>
        </p:spPr>
      </p:pic>
      <p:sp>
        <p:nvSpPr>
          <p:cNvPr id="28" name="平行四邊形 27">
            <a:extLst>
              <a:ext uri="{FF2B5EF4-FFF2-40B4-BE49-F238E27FC236}">
                <a16:creationId xmlns:a16="http://schemas.microsoft.com/office/drawing/2014/main" id="{E2A5C765-9548-4F48-A529-34431554C6E5}"/>
              </a:ext>
            </a:extLst>
          </p:cNvPr>
          <p:cNvSpPr/>
          <p:nvPr/>
        </p:nvSpPr>
        <p:spPr>
          <a:xfrm>
            <a:off x="4412369" y="5071196"/>
            <a:ext cx="2528985" cy="593576"/>
          </a:xfrm>
          <a:prstGeom prst="parallelogram">
            <a:avLst>
              <a:gd name="adj" fmla="val 96805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C608F781-335D-4181-A1A7-F17A61795546}"/>
              </a:ext>
            </a:extLst>
          </p:cNvPr>
          <p:cNvGrpSpPr/>
          <p:nvPr/>
        </p:nvGrpSpPr>
        <p:grpSpPr>
          <a:xfrm>
            <a:off x="5673138" y="5508099"/>
            <a:ext cx="1122751" cy="313347"/>
            <a:chOff x="5425338" y="3977872"/>
            <a:chExt cx="1035999" cy="403821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768C4753-F026-44E6-9169-9C8573A54CF9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EBC1E869-F51A-425C-961B-B3CC7316FA61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A983DA9A-F38C-42CF-BB96-6465A8C835FD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04142F94-B132-4FDB-B5E4-B727EC711599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B5A3627A-A555-454B-AB2F-04FD8124D33B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57A020BE-C68D-47FE-BE17-2142E73FD4D7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>
                <a:extLst>
                  <a:ext uri="{FF2B5EF4-FFF2-40B4-BE49-F238E27FC236}">
                    <a16:creationId xmlns:a16="http://schemas.microsoft.com/office/drawing/2014/main" id="{BA6D5114-3778-45F5-933B-B1EBE4C12E7D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3891EF01-59CA-45D9-9E92-FA8681676471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3A343581-32AD-4B12-8235-55EE03886012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8B5FC55F-9088-446C-9EF5-38CA786D60B7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88E4006A-CCB6-4E0A-A73F-114E85121E61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217A64E4-50AB-4805-BD36-C36D99072B3E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1E65DD0F-427D-4B4E-864A-6489B7D9D5DB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5085FFE1-3DF9-43FB-B4C3-04B53118426A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1F8F7F6D-5604-4455-B47A-01C4C1364677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687D6E5D-1987-45B2-B023-2456FD8C7FAA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748BD7CC-B7E9-46C0-9FD8-86BE902F6A23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8556F456-D6F6-4A65-8EB9-AAC23BF66DCE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8" name="圖片 47">
            <a:extLst>
              <a:ext uri="{FF2B5EF4-FFF2-40B4-BE49-F238E27FC236}">
                <a16:creationId xmlns:a16="http://schemas.microsoft.com/office/drawing/2014/main" id="{CBB835F6-69EA-4E2B-B579-84099766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717" y="4838281"/>
            <a:ext cx="4627882" cy="1358289"/>
          </a:xfrm>
          <a:prstGeom prst="rect">
            <a:avLst/>
          </a:prstGeom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D390EE08-DB42-4409-BECA-2D8D1B72512E}"/>
              </a:ext>
            </a:extLst>
          </p:cNvPr>
          <p:cNvSpPr txBox="1"/>
          <p:nvPr/>
        </p:nvSpPr>
        <p:spPr>
          <a:xfrm>
            <a:off x="5353503" y="3503946"/>
            <a:ext cx="1389061" cy="30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QSW-2104-2S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6D864E29-7027-4750-B1F1-7858F2E01B7D}"/>
              </a:ext>
            </a:extLst>
          </p:cNvPr>
          <p:cNvSpPr txBox="1"/>
          <p:nvPr/>
        </p:nvSpPr>
        <p:spPr>
          <a:xfrm>
            <a:off x="5353503" y="5142597"/>
            <a:ext cx="1389061" cy="30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QSW-2104-2T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5ADC175-3422-4902-9826-CF5FA6F5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微軟正黑體"/>
                <a:cs typeface="Arial"/>
              </a:rPr>
              <a:t>With 10G</a:t>
            </a:r>
            <a:r>
              <a:rPr lang="zh-TW" altLang="en-US">
                <a:ea typeface="微軟正黑體"/>
                <a:cs typeface="Arial"/>
              </a:rPr>
              <a:t>​</a:t>
            </a:r>
            <a:r>
              <a:rPr lang="en-US" altLang="zh-TW">
                <a:ea typeface="微軟正黑體"/>
                <a:cs typeface="Arial"/>
              </a:rPr>
              <a:t>bE demanded or multiple QSW usaged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739595-80BD-4FD0-98F6-BC618D0F7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>
                <a:ea typeface="+mn-lt"/>
                <a:cs typeface="+mn-lt"/>
              </a:rPr>
              <a:t>QSW-2104 </a:t>
            </a:r>
            <a:r>
              <a:rPr lang="en-US" altLang="zh-TW">
                <a:ea typeface="+mn-lt"/>
                <a:cs typeface="+mn-lt"/>
              </a:rPr>
              <a:t>s</a:t>
            </a:r>
            <a:r>
              <a:rPr lang="zh-TW" altLang="en-US">
                <a:ea typeface="+mn-lt"/>
                <a:cs typeface="+mn-lt"/>
              </a:rPr>
              <a:t>eries </a:t>
            </a:r>
            <a:r>
              <a:rPr lang="en-US" altLang="zh-TW">
                <a:ea typeface="+mn-lt"/>
                <a:cs typeface="+mn-lt"/>
              </a:rPr>
              <a:t>will be your best choice</a:t>
            </a:r>
            <a:r>
              <a:rPr lang="zh-TW" altLang="en-US">
                <a:ea typeface="+mn-lt"/>
                <a:cs typeface="+mn-lt"/>
              </a:rPr>
              <a:t> </a:t>
            </a:r>
          </a:p>
          <a:p>
            <a:pPr lvl="1"/>
            <a:r>
              <a:rPr lang="zh-TW">
                <a:ea typeface="+mn-lt"/>
                <a:cs typeface="+mn-lt"/>
              </a:rPr>
              <a:t>1GbE</a:t>
            </a:r>
            <a:r>
              <a:rPr lang="en-US" altLang="zh-TW">
                <a:ea typeface="+mn-lt"/>
                <a:cs typeface="+mn-lt"/>
              </a:rPr>
              <a:t>--&gt;</a:t>
            </a:r>
            <a:r>
              <a:rPr lang="zh-TW">
                <a:ea typeface="+mn-lt"/>
                <a:cs typeface="+mn-lt"/>
              </a:rPr>
              <a:t>2.5GbE and 10GbE</a:t>
            </a:r>
            <a:endParaRPr lang="zh-TW" altLang="en-US">
              <a:ea typeface="新細明體"/>
              <a:cs typeface="Calibri" panose="020F0502020204030204"/>
            </a:endParaRPr>
          </a:p>
          <a:p>
            <a:pPr lvl="1"/>
            <a:r>
              <a:rPr lang="en-US" altLang="zh-TW">
                <a:ea typeface="+mn-lt"/>
                <a:cs typeface="+mn-lt"/>
              </a:rPr>
              <a:t>Two connector options of </a:t>
            </a:r>
            <a:r>
              <a:rPr lang="zh-TW">
                <a:ea typeface="+mn-lt"/>
                <a:cs typeface="+mn-lt"/>
              </a:rPr>
              <a:t>10GbE</a:t>
            </a:r>
            <a:r>
              <a:rPr lang="en-US" altLang="zh-TW">
                <a:ea typeface="+mn-lt"/>
                <a:cs typeface="+mn-lt"/>
              </a:rPr>
              <a:t>, </a:t>
            </a:r>
            <a:r>
              <a:rPr lang="zh-TW">
                <a:ea typeface="+mn-lt"/>
                <a:cs typeface="+mn-lt"/>
              </a:rPr>
              <a:t>RJ45</a:t>
            </a:r>
            <a:r>
              <a:rPr lang="en-US" altLang="zh-TW">
                <a:ea typeface="+mn-lt"/>
                <a:cs typeface="+mn-lt"/>
              </a:rPr>
              <a:t> and </a:t>
            </a:r>
            <a:r>
              <a:rPr lang="zh-TW">
                <a:ea typeface="+mn-lt"/>
                <a:cs typeface="+mn-lt"/>
              </a:rPr>
              <a:t>SFP</a:t>
            </a:r>
            <a:r>
              <a:rPr lang="en-US" altLang="zh-TW">
                <a:ea typeface="+mn-lt"/>
                <a:cs typeface="+mn-lt"/>
              </a:rPr>
              <a:t>+</a:t>
            </a:r>
            <a:endParaRPr lang="zh-TW">
              <a:ea typeface="新細明體"/>
              <a:cs typeface="Calibri"/>
            </a:endParaRPr>
          </a:p>
          <a:p>
            <a:pPr lvl="1"/>
            <a:r>
              <a:rPr lang="en-US" altLang="zh-TW">
                <a:ea typeface="+mn-lt"/>
                <a:cs typeface="+mn-lt"/>
              </a:rPr>
              <a:t>Unmanaged </a:t>
            </a:r>
            <a:endParaRPr lang="zh-TW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17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+mj-lt"/>
                <a:cs typeface="+mj-lt"/>
              </a:rPr>
              <a:t>QSW-2104 series easily brings you upgrade to 2.5GbE and 10GbE at the same time</a:t>
            </a:r>
            <a:endParaRPr lang="zh-TW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1596BB2B-7FF4-41ED-AEF1-9197C1EDF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4252" y="2231391"/>
            <a:ext cx="3192436" cy="285477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1DB88DE-D14F-4D9D-8135-B7611E92AD00}"/>
              </a:ext>
            </a:extLst>
          </p:cNvPr>
          <p:cNvSpPr txBox="1"/>
          <p:nvPr/>
        </p:nvSpPr>
        <p:spPr>
          <a:xfrm>
            <a:off x="682228" y="5218298"/>
            <a:ext cx="3192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Wingdings" panose="05000000000000000000" pitchFamily="2" charset="2"/>
              </a:rPr>
              <a:t>Have 2.5GbE and 10GbE at the same time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9F0BD217-26DD-4775-ABB6-492CBFEA1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276" y="2231391"/>
            <a:ext cx="3192436" cy="2854774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B9474FD0-BF7A-4384-B24B-CE35692B8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6228" y="2231391"/>
            <a:ext cx="3192436" cy="2854774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62BD8602-B821-42F5-90D2-278CD3265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9237" y="3016951"/>
            <a:ext cx="1362075" cy="933450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119AD1DB-1DFA-4983-832D-80B42FD451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217"/>
          <a:stretch/>
        </p:blipFill>
        <p:spPr>
          <a:xfrm>
            <a:off x="8558213" y="2641760"/>
            <a:ext cx="2328862" cy="235886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A6B420-13EC-4665-A635-67349D9BBBF9}"/>
              </a:ext>
            </a:extLst>
          </p:cNvPr>
          <p:cNvSpPr txBox="1"/>
          <p:nvPr/>
        </p:nvSpPr>
        <p:spPr>
          <a:xfrm>
            <a:off x="4404565" y="5218298"/>
            <a:ext cx="3192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Wingdings" panose="05000000000000000000" pitchFamily="2" charset="2"/>
              </a:rPr>
              <a:t>Two kind of connector options for 10GbE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BF68694-49B7-476D-B629-3E5ED4078522}"/>
              </a:ext>
            </a:extLst>
          </p:cNvPr>
          <p:cNvSpPr txBox="1"/>
          <p:nvPr/>
        </p:nvSpPr>
        <p:spPr>
          <a:xfrm>
            <a:off x="8126425" y="5218298"/>
            <a:ext cx="3192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Wingdings" panose="05000000000000000000" pitchFamily="2" charset="2"/>
              </a:rPr>
              <a:t>Plug and play without any configurations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3977EEE-BEE2-495A-9641-A97F5BD7738E}"/>
              </a:ext>
            </a:extLst>
          </p:cNvPr>
          <p:cNvGrpSpPr/>
          <p:nvPr/>
        </p:nvGrpSpPr>
        <p:grpSpPr>
          <a:xfrm>
            <a:off x="4922067" y="2758502"/>
            <a:ext cx="1900841" cy="1600940"/>
            <a:chOff x="4922067" y="2758502"/>
            <a:chExt cx="1900841" cy="1600940"/>
          </a:xfrm>
        </p:grpSpPr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3EEE0DB9-5105-4DC1-886D-210800804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46608" y="3706528"/>
              <a:ext cx="876300" cy="609600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60CC722F-E29F-47A3-B78D-E932FA53E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74505" y="2758502"/>
              <a:ext cx="866775" cy="657225"/>
            </a:xfrm>
            <a:prstGeom prst="rect">
              <a:avLst/>
            </a:prstGeom>
          </p:spPr>
        </p:pic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5A0C8B8D-DE89-4647-8647-C5E4DB249C83}"/>
                </a:ext>
              </a:extLst>
            </p:cNvPr>
            <p:cNvCxnSpPr/>
            <p:nvPr/>
          </p:nvCxnSpPr>
          <p:spPr>
            <a:xfrm flipV="1">
              <a:off x="4922067" y="2858703"/>
              <a:ext cx="1838426" cy="150073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0323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436956-B7C5-415A-B92B-6A786775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ea typeface="微軟正黑體"/>
                <a:cs typeface="Arial"/>
              </a:rPr>
              <a:t>To go with these 10GbE devices</a:t>
            </a:r>
            <a:endParaRPr lang="en-US" altLang="zh-TW"/>
          </a:p>
        </p:txBody>
      </p:sp>
      <p:grpSp>
        <p:nvGrpSpPr>
          <p:cNvPr id="11" name="圖形 20">
            <a:extLst>
              <a:ext uri="{FF2B5EF4-FFF2-40B4-BE49-F238E27FC236}">
                <a16:creationId xmlns:a16="http://schemas.microsoft.com/office/drawing/2014/main" id="{FBED2C07-E252-4ED2-BCEC-9495A7B6B8C4}"/>
              </a:ext>
            </a:extLst>
          </p:cNvPr>
          <p:cNvGrpSpPr/>
          <p:nvPr/>
        </p:nvGrpSpPr>
        <p:grpSpPr>
          <a:xfrm>
            <a:off x="1193416" y="4178972"/>
            <a:ext cx="4210750" cy="1713529"/>
            <a:chOff x="835627" y="3785412"/>
            <a:chExt cx="3199433" cy="1301982"/>
          </a:xfrm>
        </p:grpSpPr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38525C67-AF93-4281-AA0E-3B729B51C6D6}"/>
                </a:ext>
              </a:extLst>
            </p:cNvPr>
            <p:cNvSpPr/>
            <p:nvPr/>
          </p:nvSpPr>
          <p:spPr>
            <a:xfrm>
              <a:off x="835627" y="3785412"/>
              <a:ext cx="2672189" cy="1113528"/>
            </a:xfrm>
            <a:custGeom>
              <a:avLst/>
              <a:gdLst>
                <a:gd name="connsiteX0" fmla="*/ 0 w 2672189"/>
                <a:gd name="connsiteY0" fmla="*/ 0 h 2671882"/>
                <a:gd name="connsiteX1" fmla="*/ 2672190 w 2672189"/>
                <a:gd name="connsiteY1" fmla="*/ 0 h 2671882"/>
                <a:gd name="connsiteX2" fmla="*/ 2672190 w 2672189"/>
                <a:gd name="connsiteY2" fmla="*/ 2671883 h 2671882"/>
                <a:gd name="connsiteX3" fmla="*/ 0 w 2672189"/>
                <a:gd name="connsiteY3" fmla="*/ 2671883 h 267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2189" h="2671882">
                  <a:moveTo>
                    <a:pt x="0" y="0"/>
                  </a:moveTo>
                  <a:lnTo>
                    <a:pt x="2672190" y="0"/>
                  </a:lnTo>
                  <a:lnTo>
                    <a:pt x="2672190" y="2671883"/>
                  </a:lnTo>
                  <a:lnTo>
                    <a:pt x="0" y="267188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0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13" name="圖形 20">
              <a:extLst>
                <a:ext uri="{FF2B5EF4-FFF2-40B4-BE49-F238E27FC236}">
                  <a16:creationId xmlns:a16="http://schemas.microsoft.com/office/drawing/2014/main" id="{204291D9-488B-4594-8A39-04F53601FBB9}"/>
                </a:ext>
              </a:extLst>
            </p:cNvPr>
            <p:cNvGrpSpPr/>
            <p:nvPr/>
          </p:nvGrpSpPr>
          <p:grpSpPr>
            <a:xfrm>
              <a:off x="3507509" y="4216135"/>
              <a:ext cx="527551" cy="871259"/>
              <a:chOff x="3507509" y="4216135"/>
              <a:chExt cx="527551" cy="871259"/>
            </a:xfrm>
          </p:grpSpPr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15DD5ED8-BF48-4398-9AB7-2F912305976A}"/>
                  </a:ext>
                </a:extLst>
              </p:cNvPr>
              <p:cNvSpPr/>
              <p:nvPr/>
            </p:nvSpPr>
            <p:spPr>
              <a:xfrm>
                <a:off x="3507509" y="4216135"/>
                <a:ext cx="527551" cy="682804"/>
              </a:xfrm>
              <a:custGeom>
                <a:avLst/>
                <a:gdLst>
                  <a:gd name="connsiteX0" fmla="*/ 0 w 527551"/>
                  <a:gd name="connsiteY0" fmla="*/ 0 h 682804"/>
                  <a:gd name="connsiteX1" fmla="*/ 527551 w 527551"/>
                  <a:gd name="connsiteY1" fmla="*/ 682804 h 682804"/>
                  <a:gd name="connsiteX2" fmla="*/ 0 w 527551"/>
                  <a:gd name="connsiteY2" fmla="*/ 682804 h 68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7551" h="682804">
                    <a:moveTo>
                      <a:pt x="0" y="0"/>
                    </a:moveTo>
                    <a:lnTo>
                      <a:pt x="527551" y="682804"/>
                    </a:lnTo>
                    <a:lnTo>
                      <a:pt x="0" y="682804"/>
                    </a:lnTo>
                    <a:close/>
                  </a:path>
                </a:pathLst>
              </a:custGeom>
              <a:solidFill>
                <a:srgbClr val="44546A"/>
              </a:solidFill>
              <a:ln w="30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95F133F1-8E9C-426D-9FC5-5A3FA660345A}"/>
                  </a:ext>
                </a:extLst>
              </p:cNvPr>
              <p:cNvSpPr/>
              <p:nvPr/>
            </p:nvSpPr>
            <p:spPr>
              <a:xfrm>
                <a:off x="3527185" y="4583515"/>
                <a:ext cx="506646" cy="503879"/>
              </a:xfrm>
              <a:custGeom>
                <a:avLst/>
                <a:gdLst>
                  <a:gd name="connsiteX0" fmla="*/ 264083 w 506646"/>
                  <a:gd name="connsiteY0" fmla="*/ 0 h 503879"/>
                  <a:gd name="connsiteX1" fmla="*/ 0 w 506646"/>
                  <a:gd name="connsiteY1" fmla="*/ 503879 h 503879"/>
                  <a:gd name="connsiteX2" fmla="*/ 506646 w 506646"/>
                  <a:gd name="connsiteY2" fmla="*/ 314502 h 503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646" h="503879">
                    <a:moveTo>
                      <a:pt x="264083" y="0"/>
                    </a:moveTo>
                    <a:lnTo>
                      <a:pt x="0" y="503879"/>
                    </a:lnTo>
                    <a:lnTo>
                      <a:pt x="506646" y="314502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30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A73056-A0BD-4183-A467-62C24AFA01B5}"/>
              </a:ext>
            </a:extLst>
          </p:cNvPr>
          <p:cNvSpPr txBox="1"/>
          <p:nvPr/>
        </p:nvSpPr>
        <p:spPr>
          <a:xfrm>
            <a:off x="1445016" y="5702598"/>
            <a:ext cx="3081662" cy="445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10GbE NAS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E120C8D-65F0-44AF-8B69-B53D91F62A24}"/>
              </a:ext>
            </a:extLst>
          </p:cNvPr>
          <p:cNvSpPr txBox="1"/>
          <p:nvPr/>
        </p:nvSpPr>
        <p:spPr>
          <a:xfrm>
            <a:off x="6778045" y="3271712"/>
            <a:ext cx="2442154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10GbE Router QHora-301W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88550CE-B475-4446-A975-85C856B6708B}"/>
              </a:ext>
            </a:extLst>
          </p:cNvPr>
          <p:cNvSpPr txBox="1"/>
          <p:nvPr/>
        </p:nvSpPr>
        <p:spPr>
          <a:xfrm>
            <a:off x="6573260" y="6006345"/>
            <a:ext cx="3081662" cy="445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10GbE NIC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圖片 18" descr="一張含有 電子用品, 黑色 的圖片&#10;&#10;自動產生的描述">
            <a:extLst>
              <a:ext uri="{FF2B5EF4-FFF2-40B4-BE49-F238E27FC236}">
                <a16:creationId xmlns:a16="http://schemas.microsoft.com/office/drawing/2014/main" id="{14889700-99AA-4F64-9452-7022C62B43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436" y="1731688"/>
            <a:ext cx="3034807" cy="3515439"/>
          </a:xfrm>
          <a:prstGeom prst="rect">
            <a:avLst/>
          </a:prstGeom>
        </p:spPr>
      </p:pic>
      <p:grpSp>
        <p:nvGrpSpPr>
          <p:cNvPr id="20" name="圖形 3">
            <a:extLst>
              <a:ext uri="{FF2B5EF4-FFF2-40B4-BE49-F238E27FC236}">
                <a16:creationId xmlns:a16="http://schemas.microsoft.com/office/drawing/2014/main" id="{0348116D-3D86-4087-AB82-4DBB05775A7C}"/>
              </a:ext>
            </a:extLst>
          </p:cNvPr>
          <p:cNvGrpSpPr/>
          <p:nvPr/>
        </p:nvGrpSpPr>
        <p:grpSpPr>
          <a:xfrm>
            <a:off x="6282658" y="1730725"/>
            <a:ext cx="4204367" cy="1713526"/>
            <a:chOff x="4594176" y="3785412"/>
            <a:chExt cx="3194583" cy="1301980"/>
          </a:xfrm>
        </p:grpSpPr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A44E3533-66E7-40C2-BFD6-46032935D244}"/>
                </a:ext>
              </a:extLst>
            </p:cNvPr>
            <p:cNvSpPr/>
            <p:nvPr/>
          </p:nvSpPr>
          <p:spPr>
            <a:xfrm>
              <a:off x="4594176" y="3785412"/>
              <a:ext cx="2668139" cy="1114117"/>
            </a:xfrm>
            <a:custGeom>
              <a:avLst/>
              <a:gdLst>
                <a:gd name="connsiteX0" fmla="*/ 0 w 2668139"/>
                <a:gd name="connsiteY0" fmla="*/ 0 h 2668139"/>
                <a:gd name="connsiteX1" fmla="*/ 2668140 w 2668139"/>
                <a:gd name="connsiteY1" fmla="*/ 0 h 2668139"/>
                <a:gd name="connsiteX2" fmla="*/ 2668140 w 2668139"/>
                <a:gd name="connsiteY2" fmla="*/ 2668139 h 2668139"/>
                <a:gd name="connsiteX3" fmla="*/ 0 w 2668139"/>
                <a:gd name="connsiteY3" fmla="*/ 2668139 h 266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8139" h="2668139">
                  <a:moveTo>
                    <a:pt x="0" y="0"/>
                  </a:moveTo>
                  <a:lnTo>
                    <a:pt x="2668140" y="0"/>
                  </a:lnTo>
                  <a:lnTo>
                    <a:pt x="2668140" y="2668139"/>
                  </a:lnTo>
                  <a:lnTo>
                    <a:pt x="0" y="2668139"/>
                  </a:lnTo>
                  <a:close/>
                </a:path>
              </a:pathLst>
            </a:custGeom>
            <a:solidFill>
              <a:srgbClr val="738C8E"/>
            </a:solidFill>
            <a:ln w="35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22" name="圖形 3">
              <a:extLst>
                <a:ext uri="{FF2B5EF4-FFF2-40B4-BE49-F238E27FC236}">
                  <a16:creationId xmlns:a16="http://schemas.microsoft.com/office/drawing/2014/main" id="{CF1F55E3-7860-4AFF-A5FA-396962E5C374}"/>
                </a:ext>
              </a:extLst>
            </p:cNvPr>
            <p:cNvGrpSpPr/>
            <p:nvPr/>
          </p:nvGrpSpPr>
          <p:grpSpPr>
            <a:xfrm>
              <a:off x="7262008" y="4217454"/>
              <a:ext cx="526751" cy="869938"/>
              <a:chOff x="7262008" y="4217454"/>
              <a:chExt cx="526751" cy="869938"/>
            </a:xfrm>
          </p:grpSpPr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0845B313-8600-41F5-89BE-8B6C1D715B81}"/>
                  </a:ext>
                </a:extLst>
              </p:cNvPr>
              <p:cNvSpPr/>
              <p:nvPr/>
            </p:nvSpPr>
            <p:spPr>
              <a:xfrm>
                <a:off x="7262008" y="4217454"/>
                <a:ext cx="526751" cy="682076"/>
              </a:xfrm>
              <a:custGeom>
                <a:avLst/>
                <a:gdLst>
                  <a:gd name="connsiteX0" fmla="*/ 0 w 526751"/>
                  <a:gd name="connsiteY0" fmla="*/ 0 h 682076"/>
                  <a:gd name="connsiteX1" fmla="*/ 526752 w 526751"/>
                  <a:gd name="connsiteY1" fmla="*/ 682076 h 682076"/>
                  <a:gd name="connsiteX2" fmla="*/ 0 w 526751"/>
                  <a:gd name="connsiteY2" fmla="*/ 682076 h 68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6751" h="682076">
                    <a:moveTo>
                      <a:pt x="0" y="0"/>
                    </a:moveTo>
                    <a:lnTo>
                      <a:pt x="526752" y="682076"/>
                    </a:lnTo>
                    <a:lnTo>
                      <a:pt x="0" y="682076"/>
                    </a:lnTo>
                    <a:close/>
                  </a:path>
                </a:pathLst>
              </a:custGeom>
              <a:solidFill>
                <a:srgbClr val="5B6D6D"/>
              </a:solidFill>
              <a:ln w="351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6D23B313-A80A-4527-A7F7-96923852EE83}"/>
                  </a:ext>
                </a:extLst>
              </p:cNvPr>
              <p:cNvSpPr/>
              <p:nvPr/>
            </p:nvSpPr>
            <p:spPr>
              <a:xfrm>
                <a:off x="7281654" y="4584277"/>
                <a:ext cx="505878" cy="503115"/>
              </a:xfrm>
              <a:custGeom>
                <a:avLst/>
                <a:gdLst>
                  <a:gd name="connsiteX0" fmla="*/ 263683 w 505878"/>
                  <a:gd name="connsiteY0" fmla="*/ 0 h 503115"/>
                  <a:gd name="connsiteX1" fmla="*/ 0 w 505878"/>
                  <a:gd name="connsiteY1" fmla="*/ 503116 h 503115"/>
                  <a:gd name="connsiteX2" fmla="*/ 505878 w 505878"/>
                  <a:gd name="connsiteY2" fmla="*/ 314025 h 50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5878" h="503115">
                    <a:moveTo>
                      <a:pt x="263683" y="0"/>
                    </a:moveTo>
                    <a:lnTo>
                      <a:pt x="0" y="503116"/>
                    </a:lnTo>
                    <a:lnTo>
                      <a:pt x="505878" y="314025"/>
                    </a:lnTo>
                    <a:close/>
                  </a:path>
                </a:pathLst>
              </a:custGeom>
              <a:solidFill>
                <a:srgbClr val="738C8E"/>
              </a:solidFill>
              <a:ln w="351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25" name="圖片 24" descr="一張含有 文字 的圖片&#10;&#10;自動產生的描述">
            <a:extLst>
              <a:ext uri="{FF2B5EF4-FFF2-40B4-BE49-F238E27FC236}">
                <a16:creationId xmlns:a16="http://schemas.microsoft.com/office/drawing/2014/main" id="{7C86A958-0E45-4669-BA3A-04517A51BA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833" y="1872631"/>
            <a:ext cx="3969089" cy="1194888"/>
          </a:xfrm>
          <a:prstGeom prst="rect">
            <a:avLst/>
          </a:prstGeom>
        </p:spPr>
      </p:pic>
      <p:grpSp>
        <p:nvGrpSpPr>
          <p:cNvPr id="26" name="圖形 22">
            <a:extLst>
              <a:ext uri="{FF2B5EF4-FFF2-40B4-BE49-F238E27FC236}">
                <a16:creationId xmlns:a16="http://schemas.microsoft.com/office/drawing/2014/main" id="{C326A4D9-EC3E-4B41-8FD0-BE1918CF4917}"/>
              </a:ext>
            </a:extLst>
          </p:cNvPr>
          <p:cNvGrpSpPr/>
          <p:nvPr/>
        </p:nvGrpSpPr>
        <p:grpSpPr>
          <a:xfrm>
            <a:off x="6282658" y="4468888"/>
            <a:ext cx="4204367" cy="1713928"/>
            <a:chOff x="8360119" y="3780773"/>
            <a:chExt cx="3194583" cy="1302285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C239CD86-796D-4B50-B576-58F75BAFF7AC}"/>
                </a:ext>
              </a:extLst>
            </p:cNvPr>
            <p:cNvSpPr/>
            <p:nvPr/>
          </p:nvSpPr>
          <p:spPr>
            <a:xfrm>
              <a:off x="8360119" y="3780773"/>
              <a:ext cx="2668138" cy="1114116"/>
            </a:xfrm>
            <a:custGeom>
              <a:avLst/>
              <a:gdLst>
                <a:gd name="connsiteX0" fmla="*/ 0 w 2668138"/>
                <a:gd name="connsiteY0" fmla="*/ 0 h 2667832"/>
                <a:gd name="connsiteX1" fmla="*/ 2668139 w 2668138"/>
                <a:gd name="connsiteY1" fmla="*/ 0 h 2667832"/>
                <a:gd name="connsiteX2" fmla="*/ 2668139 w 2668138"/>
                <a:gd name="connsiteY2" fmla="*/ 2667833 h 2667832"/>
                <a:gd name="connsiteX3" fmla="*/ 0 w 2668138"/>
                <a:gd name="connsiteY3" fmla="*/ 2667833 h 266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8138" h="2667832">
                  <a:moveTo>
                    <a:pt x="0" y="0"/>
                  </a:moveTo>
                  <a:lnTo>
                    <a:pt x="2668139" y="0"/>
                  </a:lnTo>
                  <a:lnTo>
                    <a:pt x="2668139" y="2667833"/>
                  </a:lnTo>
                  <a:lnTo>
                    <a:pt x="0" y="2667833"/>
                  </a:lnTo>
                  <a:close/>
                </a:path>
              </a:pathLst>
            </a:custGeom>
            <a:solidFill>
              <a:srgbClr val="CBD4C7"/>
            </a:solidFill>
            <a:ln w="35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28" name="圖形 22">
              <a:extLst>
                <a:ext uri="{FF2B5EF4-FFF2-40B4-BE49-F238E27FC236}">
                  <a16:creationId xmlns:a16="http://schemas.microsoft.com/office/drawing/2014/main" id="{8DA56CDB-286E-4DDE-A9E5-BF592A9E0038}"/>
                </a:ext>
              </a:extLst>
            </p:cNvPr>
            <p:cNvGrpSpPr/>
            <p:nvPr/>
          </p:nvGrpSpPr>
          <p:grpSpPr>
            <a:xfrm>
              <a:off x="11027951" y="4213120"/>
              <a:ext cx="526751" cy="869938"/>
              <a:chOff x="11027951" y="4213120"/>
              <a:chExt cx="526751" cy="869938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7F4D01D1-77D3-4CB1-8362-2CF3EB9B15B1}"/>
                  </a:ext>
                </a:extLst>
              </p:cNvPr>
              <p:cNvSpPr/>
              <p:nvPr/>
            </p:nvSpPr>
            <p:spPr>
              <a:xfrm>
                <a:off x="11027951" y="4213120"/>
                <a:ext cx="526751" cy="681769"/>
              </a:xfrm>
              <a:custGeom>
                <a:avLst/>
                <a:gdLst>
                  <a:gd name="connsiteX0" fmla="*/ 0 w 526751"/>
                  <a:gd name="connsiteY0" fmla="*/ 0 h 681769"/>
                  <a:gd name="connsiteX1" fmla="*/ 526752 w 526751"/>
                  <a:gd name="connsiteY1" fmla="*/ 681769 h 681769"/>
                  <a:gd name="connsiteX2" fmla="*/ 0 w 526751"/>
                  <a:gd name="connsiteY2" fmla="*/ 681769 h 681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6751" h="681769">
                    <a:moveTo>
                      <a:pt x="0" y="0"/>
                    </a:moveTo>
                    <a:lnTo>
                      <a:pt x="526752" y="681769"/>
                    </a:lnTo>
                    <a:lnTo>
                      <a:pt x="0" y="681769"/>
                    </a:lnTo>
                    <a:close/>
                  </a:path>
                </a:pathLst>
              </a:custGeom>
              <a:solidFill>
                <a:srgbClr val="B7BCB5"/>
              </a:solidFill>
              <a:ln w="351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C6BE49AA-6A49-4D9D-94B2-885C848350FC}"/>
                  </a:ext>
                </a:extLst>
              </p:cNvPr>
              <p:cNvSpPr/>
              <p:nvPr/>
            </p:nvSpPr>
            <p:spPr>
              <a:xfrm>
                <a:off x="11047596" y="4579943"/>
                <a:ext cx="505878" cy="503115"/>
              </a:xfrm>
              <a:custGeom>
                <a:avLst/>
                <a:gdLst>
                  <a:gd name="connsiteX0" fmla="*/ 263683 w 505878"/>
                  <a:gd name="connsiteY0" fmla="*/ 0 h 503115"/>
                  <a:gd name="connsiteX1" fmla="*/ 0 w 505878"/>
                  <a:gd name="connsiteY1" fmla="*/ 503116 h 503115"/>
                  <a:gd name="connsiteX2" fmla="*/ 505878 w 505878"/>
                  <a:gd name="connsiteY2" fmla="*/ 314025 h 50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5878" h="503115">
                    <a:moveTo>
                      <a:pt x="263683" y="0"/>
                    </a:moveTo>
                    <a:lnTo>
                      <a:pt x="0" y="503116"/>
                    </a:lnTo>
                    <a:lnTo>
                      <a:pt x="505878" y="314025"/>
                    </a:lnTo>
                    <a:close/>
                  </a:path>
                </a:pathLst>
              </a:custGeom>
              <a:solidFill>
                <a:srgbClr val="CBD4C7"/>
              </a:solidFill>
              <a:ln w="351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31" name="圖片 30">
            <a:extLst>
              <a:ext uri="{FF2B5EF4-FFF2-40B4-BE49-F238E27FC236}">
                <a16:creationId xmlns:a16="http://schemas.microsoft.com/office/drawing/2014/main" id="{EDF9952E-F5BD-484D-8C96-8B2C767065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668" y="4080550"/>
            <a:ext cx="3089093" cy="16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1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矩形 116">
            <a:extLst>
              <a:ext uri="{FF2B5EF4-FFF2-40B4-BE49-F238E27FC236}">
                <a16:creationId xmlns:a16="http://schemas.microsoft.com/office/drawing/2014/main" id="{7CA28AA0-7930-4500-91A4-324BE7D53DEB}"/>
              </a:ext>
            </a:extLst>
          </p:cNvPr>
          <p:cNvSpPr/>
          <p:nvPr/>
        </p:nvSpPr>
        <p:spPr>
          <a:xfrm>
            <a:off x="4322213" y="2680898"/>
            <a:ext cx="7869787" cy="288326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微軟正黑體"/>
                <a:cs typeface="Arial"/>
              </a:rPr>
              <a:t>Single QSW-2104 in SOHO/SMB</a:t>
            </a:r>
            <a:r>
              <a:rPr lang="zh-TW" altLang="en-US">
                <a:ea typeface="微軟正黑體"/>
                <a:cs typeface="Arial"/>
              </a:rPr>
              <a:t> network</a:t>
            </a:r>
            <a:endParaRPr lang="en-US" altLang="zh-TW">
              <a:ea typeface="微軟正黑體"/>
              <a:cs typeface="Arial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6160059" y="1302276"/>
            <a:ext cx="553235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altLang="zh-TW"/>
              <a:t>Edge speed can upgrade from 1GbE</a:t>
            </a:r>
            <a:r>
              <a:rPr lang="zh-TW" altLang="en-US"/>
              <a:t> </a:t>
            </a:r>
            <a:r>
              <a:rPr lang="en-US" altLang="zh-TW"/>
              <a:t>to 2.5GbE</a:t>
            </a:r>
          </a:p>
          <a:p>
            <a:pPr marL="285750" indent="-285750" algn="l">
              <a:buFont typeface="Arial"/>
              <a:buChar char="•"/>
            </a:pPr>
            <a:r>
              <a:rPr lang="en-US" altLang="zh-TW"/>
              <a:t>Uplink</a:t>
            </a:r>
            <a:r>
              <a:rPr lang="zh-TW" altLang="en-US"/>
              <a:t> </a:t>
            </a:r>
            <a:r>
              <a:rPr lang="en-US" altLang="zh-TW"/>
              <a:t>goes to 10GbE</a:t>
            </a:r>
          </a:p>
          <a:p>
            <a:pPr marL="285750" indent="-285750">
              <a:buFont typeface="Arial"/>
              <a:buChar char="•"/>
            </a:pPr>
            <a:r>
              <a:rPr lang="en-US" altLang="zh-TW"/>
              <a:t>Connected 10GbE NAS to extend 10GbE port</a:t>
            </a:r>
          </a:p>
          <a:p>
            <a:pPr marL="285750" indent="-285750">
              <a:buFont typeface="Arial"/>
              <a:buChar char="•"/>
            </a:pPr>
            <a:r>
              <a:rPr lang="en-US" altLang="zh-TW"/>
              <a:t>Plug and play</a:t>
            </a:r>
          </a:p>
        </p:txBody>
      </p: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5D911701-BAA7-41D4-AD31-E2D92051C77B}"/>
              </a:ext>
            </a:extLst>
          </p:cNvPr>
          <p:cNvGrpSpPr/>
          <p:nvPr/>
        </p:nvGrpSpPr>
        <p:grpSpPr>
          <a:xfrm>
            <a:off x="5967336" y="5428370"/>
            <a:ext cx="1122751" cy="313347"/>
            <a:chOff x="5425338" y="3977872"/>
            <a:chExt cx="1035999" cy="403821"/>
          </a:xfrm>
        </p:grpSpPr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805F9037-9AD3-483D-8FF6-C242DC9D8E94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88" name="直線接點 87">
                <a:extLst>
                  <a:ext uri="{FF2B5EF4-FFF2-40B4-BE49-F238E27FC236}">
                    <a16:creationId xmlns:a16="http://schemas.microsoft.com/office/drawing/2014/main" id="{9B9DF21E-FD6D-4122-94D5-BA5E64CC79BF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接點 88">
                <a:extLst>
                  <a:ext uri="{FF2B5EF4-FFF2-40B4-BE49-F238E27FC236}">
                    <a16:creationId xmlns:a16="http://schemas.microsoft.com/office/drawing/2014/main" id="{4463FA66-EF33-4879-9ABA-6A19D9397F58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89">
                <a:extLst>
                  <a:ext uri="{FF2B5EF4-FFF2-40B4-BE49-F238E27FC236}">
                    <a16:creationId xmlns:a16="http://schemas.microsoft.com/office/drawing/2014/main" id="{D50D9A4C-5AB5-48BA-A6B3-D98A1567FB2A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D9CA8EAC-52A4-4A83-98A7-FEE22122EBDA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96CCA0B0-BFEB-421D-A11E-6BD623D04705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接點 92">
                <a:extLst>
                  <a:ext uri="{FF2B5EF4-FFF2-40B4-BE49-F238E27FC236}">
                    <a16:creationId xmlns:a16="http://schemas.microsoft.com/office/drawing/2014/main" id="{C2C01D85-C83A-4C9D-9A50-EACD949C0A1F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>
                <a:extLst>
                  <a:ext uri="{FF2B5EF4-FFF2-40B4-BE49-F238E27FC236}">
                    <a16:creationId xmlns:a16="http://schemas.microsoft.com/office/drawing/2014/main" id="{BE09DC3F-5EBE-4443-AF3E-22487FB5F24F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2D09C9A2-9CFB-421D-99ED-7C08BC44ECD8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9A269D08-1B73-4231-B217-CA1DC2C86348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80" name="直線接點 79">
                <a:extLst>
                  <a:ext uri="{FF2B5EF4-FFF2-40B4-BE49-F238E27FC236}">
                    <a16:creationId xmlns:a16="http://schemas.microsoft.com/office/drawing/2014/main" id="{4BEB5083-EDA7-4BC6-A306-5537C959E72F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1E690547-A7FA-444F-A698-C48629D0D4E1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A900E4A0-77AB-4801-8238-FC658FC57C3E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接點 82">
                <a:extLst>
                  <a:ext uri="{FF2B5EF4-FFF2-40B4-BE49-F238E27FC236}">
                    <a16:creationId xmlns:a16="http://schemas.microsoft.com/office/drawing/2014/main" id="{C2F9E060-CC34-4A60-BF80-468B5F52A35B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接點 83">
                <a:extLst>
                  <a:ext uri="{FF2B5EF4-FFF2-40B4-BE49-F238E27FC236}">
                    <a16:creationId xmlns:a16="http://schemas.microsoft.com/office/drawing/2014/main" id="{1DA9BFAD-5905-416F-9DE9-944871911BF3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接點 84">
                <a:extLst>
                  <a:ext uri="{FF2B5EF4-FFF2-40B4-BE49-F238E27FC236}">
                    <a16:creationId xmlns:a16="http://schemas.microsoft.com/office/drawing/2014/main" id="{AE6BF529-2608-46A9-A995-653807243893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85">
                <a:extLst>
                  <a:ext uri="{FF2B5EF4-FFF2-40B4-BE49-F238E27FC236}">
                    <a16:creationId xmlns:a16="http://schemas.microsoft.com/office/drawing/2014/main" id="{58576998-2188-47C7-86FB-CB9043BBE5AE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接點 86">
                <a:extLst>
                  <a:ext uri="{FF2B5EF4-FFF2-40B4-BE49-F238E27FC236}">
                    <a16:creationId xmlns:a16="http://schemas.microsoft.com/office/drawing/2014/main" id="{336191DE-1BA7-4B48-BD07-DD9CB3D29923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FB1FABC0-C2C6-492B-80C5-0AEBEDDD9CD5}"/>
              </a:ext>
            </a:extLst>
          </p:cNvPr>
          <p:cNvGrpSpPr/>
          <p:nvPr/>
        </p:nvGrpSpPr>
        <p:grpSpPr>
          <a:xfrm>
            <a:off x="6980268" y="5741717"/>
            <a:ext cx="1573993" cy="641358"/>
            <a:chOff x="1130181" y="2570669"/>
            <a:chExt cx="1406389" cy="573064"/>
          </a:xfrm>
        </p:grpSpPr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E548E1CE-AFCA-42C7-86D3-F78230984E95}"/>
                </a:ext>
              </a:extLst>
            </p:cNvPr>
            <p:cNvSpPr txBox="1"/>
            <p:nvPr/>
          </p:nvSpPr>
          <p:spPr>
            <a:xfrm>
              <a:off x="1644979" y="2805179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2.5GbE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9" name="群組 98">
              <a:extLst>
                <a:ext uri="{FF2B5EF4-FFF2-40B4-BE49-F238E27FC236}">
                  <a16:creationId xmlns:a16="http://schemas.microsoft.com/office/drawing/2014/main" id="{BECAA469-9EDC-4210-ADDB-0CBBCE9F7697}"/>
                </a:ext>
              </a:extLst>
            </p:cNvPr>
            <p:cNvGrpSpPr/>
            <p:nvPr/>
          </p:nvGrpSpPr>
          <p:grpSpPr>
            <a:xfrm>
              <a:off x="1130181" y="2746098"/>
              <a:ext cx="446083" cy="252984"/>
              <a:chOff x="8409709" y="379845"/>
              <a:chExt cx="1911928" cy="252984"/>
            </a:xfrm>
          </p:grpSpPr>
          <p:cxnSp>
            <p:nvCxnSpPr>
              <p:cNvPr id="101" name="直線接點 100">
                <a:extLst>
                  <a:ext uri="{FF2B5EF4-FFF2-40B4-BE49-F238E27FC236}">
                    <a16:creationId xmlns:a16="http://schemas.microsoft.com/office/drawing/2014/main" id="{F98A0B06-2ECE-4A01-BF38-6CDEFE1242E2}"/>
                  </a:ext>
                </a:extLst>
              </p:cNvPr>
              <p:cNvCxnSpPr/>
              <p:nvPr/>
            </p:nvCxnSpPr>
            <p:spPr>
              <a:xfrm>
                <a:off x="8409709" y="623592"/>
                <a:ext cx="1911928" cy="9237"/>
              </a:xfrm>
              <a:prstGeom prst="line">
                <a:avLst/>
              </a:prstGeom>
              <a:ln w="28575" cap="rnd" cmpd="sng">
                <a:solidFill>
                  <a:srgbClr val="C00000"/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接點 101">
                <a:extLst>
                  <a:ext uri="{FF2B5EF4-FFF2-40B4-BE49-F238E27FC236}">
                    <a16:creationId xmlns:a16="http://schemas.microsoft.com/office/drawing/2014/main" id="{7CA8D9C1-1A62-4969-AB35-69320F31D0E8}"/>
                  </a:ext>
                </a:extLst>
              </p:cNvPr>
              <p:cNvCxnSpPr/>
              <p:nvPr/>
            </p:nvCxnSpPr>
            <p:spPr>
              <a:xfrm>
                <a:off x="8409709" y="379845"/>
                <a:ext cx="1911928" cy="9237"/>
              </a:xfrm>
              <a:prstGeom prst="line">
                <a:avLst/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文字方塊 99">
              <a:extLst>
                <a:ext uri="{FF2B5EF4-FFF2-40B4-BE49-F238E27FC236}">
                  <a16:creationId xmlns:a16="http://schemas.microsoft.com/office/drawing/2014/main" id="{29F49FC9-8283-4E0B-80C7-0615986E91AC}"/>
                </a:ext>
              </a:extLst>
            </p:cNvPr>
            <p:cNvSpPr txBox="1"/>
            <p:nvPr/>
          </p:nvSpPr>
          <p:spPr>
            <a:xfrm>
              <a:off x="1644980" y="2570669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10GbE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D5B672CB-2AE9-4F34-9FB4-7325040215EC}"/>
              </a:ext>
            </a:extLst>
          </p:cNvPr>
          <p:cNvGrpSpPr/>
          <p:nvPr/>
        </p:nvGrpSpPr>
        <p:grpSpPr>
          <a:xfrm>
            <a:off x="6583599" y="2772526"/>
            <a:ext cx="5079424" cy="2706734"/>
            <a:chOff x="6967702" y="3227409"/>
            <a:chExt cx="4742026" cy="2526941"/>
          </a:xfrm>
        </p:grpSpPr>
        <p:grpSp>
          <p:nvGrpSpPr>
            <p:cNvPr id="104" name="群組 103">
              <a:extLst>
                <a:ext uri="{FF2B5EF4-FFF2-40B4-BE49-F238E27FC236}">
                  <a16:creationId xmlns:a16="http://schemas.microsoft.com/office/drawing/2014/main" id="{F0F80155-E555-4789-B631-7D9CC2351828}"/>
                </a:ext>
              </a:extLst>
            </p:cNvPr>
            <p:cNvGrpSpPr/>
            <p:nvPr/>
          </p:nvGrpSpPr>
          <p:grpSpPr>
            <a:xfrm>
              <a:off x="6967702" y="4123961"/>
              <a:ext cx="1132669" cy="689394"/>
              <a:chOff x="8565106" y="2459928"/>
              <a:chExt cx="1132669" cy="689394"/>
            </a:xfrm>
          </p:grpSpPr>
          <p:sp>
            <p:nvSpPr>
              <p:cNvPr id="115" name="手繪多邊形: 圖案 114">
                <a:extLst>
                  <a:ext uri="{FF2B5EF4-FFF2-40B4-BE49-F238E27FC236}">
                    <a16:creationId xmlns:a16="http://schemas.microsoft.com/office/drawing/2014/main" id="{5E0FF7A9-EEE0-453F-8177-5E1CFDDC3E19}"/>
                  </a:ext>
                </a:extLst>
              </p:cNvPr>
              <p:cNvSpPr/>
              <p:nvPr/>
            </p:nvSpPr>
            <p:spPr>
              <a:xfrm>
                <a:off x="8565106" y="2459928"/>
                <a:ext cx="1132669" cy="689394"/>
              </a:xfrm>
              <a:custGeom>
                <a:avLst/>
                <a:gdLst>
                  <a:gd name="connsiteX0" fmla="*/ 1822436 w 2185188"/>
                  <a:gd name="connsiteY0" fmla="*/ 1330002 h 1330002"/>
                  <a:gd name="connsiteX1" fmla="*/ 2185083 w 2185188"/>
                  <a:gd name="connsiteY1" fmla="*/ 949774 h 1330002"/>
                  <a:gd name="connsiteX2" fmla="*/ 1867572 w 2185188"/>
                  <a:gd name="connsiteY2" fmla="*/ 590959 h 1330002"/>
                  <a:gd name="connsiteX3" fmla="*/ 1689879 w 2185188"/>
                  <a:gd name="connsiteY3" fmla="*/ 301138 h 1330002"/>
                  <a:gd name="connsiteX4" fmla="*/ 1350883 w 2185188"/>
                  <a:gd name="connsiteY4" fmla="*/ 229871 h 1330002"/>
                  <a:gd name="connsiteX5" fmla="*/ 810676 w 2185188"/>
                  <a:gd name="connsiteY5" fmla="*/ 13931 h 1330002"/>
                  <a:gd name="connsiteX6" fmla="*/ 427258 w 2185188"/>
                  <a:gd name="connsiteY6" fmla="*/ 441535 h 1330002"/>
                  <a:gd name="connsiteX7" fmla="*/ 86124 w 2185188"/>
                  <a:gd name="connsiteY7" fmla="*/ 618516 h 1330002"/>
                  <a:gd name="connsiteX8" fmla="*/ 40513 w 2185188"/>
                  <a:gd name="connsiteY8" fmla="*/ 1073677 h 1330002"/>
                  <a:gd name="connsiteX9" fmla="*/ 414430 w 2185188"/>
                  <a:gd name="connsiteY9" fmla="*/ 1327389 h 1330002"/>
                  <a:gd name="connsiteX10" fmla="*/ 420844 w 2185188"/>
                  <a:gd name="connsiteY10" fmla="*/ 1179866 h 1330002"/>
                  <a:gd name="connsiteX11" fmla="*/ 172120 w 2185188"/>
                  <a:gd name="connsiteY11" fmla="*/ 1010962 h 1330002"/>
                  <a:gd name="connsiteX12" fmla="*/ 202290 w 2185188"/>
                  <a:gd name="connsiteY12" fmla="*/ 707600 h 1330002"/>
                  <a:gd name="connsiteX13" fmla="*/ 481658 w 2185188"/>
                  <a:gd name="connsiteY13" fmla="*/ 593572 h 1330002"/>
                  <a:gd name="connsiteX14" fmla="*/ 565992 w 2185188"/>
                  <a:gd name="connsiteY14" fmla="*/ 607588 h 1330002"/>
                  <a:gd name="connsiteX15" fmla="*/ 565992 w 2185188"/>
                  <a:gd name="connsiteY15" fmla="*/ 514465 h 1330002"/>
                  <a:gd name="connsiteX16" fmla="*/ 844172 w 2185188"/>
                  <a:gd name="connsiteY16" fmla="*/ 158128 h 1330002"/>
                  <a:gd name="connsiteX17" fmla="*/ 1251822 w 2185188"/>
                  <a:gd name="connsiteY17" fmla="*/ 348175 h 1330002"/>
                  <a:gd name="connsiteX18" fmla="*/ 1280566 w 2185188"/>
                  <a:gd name="connsiteY18" fmla="*/ 405426 h 1330002"/>
                  <a:gd name="connsiteX19" fmla="*/ 1340193 w 2185188"/>
                  <a:gd name="connsiteY19" fmla="*/ 384284 h 1330002"/>
                  <a:gd name="connsiteX20" fmla="*/ 1605545 w 2185188"/>
                  <a:gd name="connsiteY20" fmla="*/ 421343 h 1330002"/>
                  <a:gd name="connsiteX21" fmla="*/ 1727888 w 2185188"/>
                  <a:gd name="connsiteY21" fmla="*/ 661989 h 1330002"/>
                  <a:gd name="connsiteX22" fmla="*/ 1727888 w 2185188"/>
                  <a:gd name="connsiteY22" fmla="*/ 736107 h 1330002"/>
                  <a:gd name="connsiteX23" fmla="*/ 1824812 w 2185188"/>
                  <a:gd name="connsiteY23" fmla="*/ 736107 h 1330002"/>
                  <a:gd name="connsiteX24" fmla="*/ 2039353 w 2185188"/>
                  <a:gd name="connsiteY24" fmla="*/ 967386 h 1330002"/>
                  <a:gd name="connsiteX25" fmla="*/ 1822436 w 2185188"/>
                  <a:gd name="connsiteY25" fmla="*/ 1182004 h 133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85188" h="1330002">
                    <a:moveTo>
                      <a:pt x="1822436" y="1330002"/>
                    </a:moveTo>
                    <a:cubicBezTo>
                      <a:pt x="2027575" y="1325147"/>
                      <a:pt x="2189936" y="1154912"/>
                      <a:pt x="2185083" y="949774"/>
                    </a:cubicBezTo>
                    <a:cubicBezTo>
                      <a:pt x="2180797" y="768788"/>
                      <a:pt x="2046693" y="617236"/>
                      <a:pt x="1867572" y="590959"/>
                    </a:cubicBezTo>
                    <a:cubicBezTo>
                      <a:pt x="1848643" y="474786"/>
                      <a:pt x="1784828" y="370703"/>
                      <a:pt x="1689879" y="301138"/>
                    </a:cubicBezTo>
                    <a:cubicBezTo>
                      <a:pt x="1591610" y="231498"/>
                      <a:pt x="1468876" y="205695"/>
                      <a:pt x="1350883" y="229871"/>
                    </a:cubicBezTo>
                    <a:cubicBezTo>
                      <a:pt x="1234801" y="50648"/>
                      <a:pt x="1018316" y="-35890"/>
                      <a:pt x="810676" y="13931"/>
                    </a:cubicBezTo>
                    <a:cubicBezTo>
                      <a:pt x="608301" y="66049"/>
                      <a:pt x="457081" y="234696"/>
                      <a:pt x="427258" y="441535"/>
                    </a:cubicBezTo>
                    <a:cubicBezTo>
                      <a:pt x="292439" y="445156"/>
                      <a:pt x="166719" y="510380"/>
                      <a:pt x="86124" y="618516"/>
                    </a:cubicBezTo>
                    <a:cubicBezTo>
                      <a:pt x="-9370" y="751166"/>
                      <a:pt x="-26761" y="924714"/>
                      <a:pt x="40513" y="1073677"/>
                    </a:cubicBezTo>
                    <a:cubicBezTo>
                      <a:pt x="109090" y="1220507"/>
                      <a:pt x="252650" y="1317918"/>
                      <a:pt x="414430" y="1327389"/>
                    </a:cubicBezTo>
                    <a:close/>
                    <a:moveTo>
                      <a:pt x="420844" y="1179866"/>
                    </a:moveTo>
                    <a:cubicBezTo>
                      <a:pt x="313351" y="1173095"/>
                      <a:pt x="218055" y="1108382"/>
                      <a:pt x="172120" y="1010962"/>
                    </a:cubicBezTo>
                    <a:cubicBezTo>
                      <a:pt x="127548" y="911665"/>
                      <a:pt x="139034" y="796174"/>
                      <a:pt x="202290" y="707600"/>
                    </a:cubicBezTo>
                    <a:cubicBezTo>
                      <a:pt x="266963" y="620597"/>
                      <a:pt x="374577" y="576675"/>
                      <a:pt x="481658" y="593572"/>
                    </a:cubicBezTo>
                    <a:lnTo>
                      <a:pt x="565992" y="607588"/>
                    </a:lnTo>
                    <a:lnTo>
                      <a:pt x="565992" y="514465"/>
                    </a:lnTo>
                    <a:cubicBezTo>
                      <a:pt x="566816" y="346220"/>
                      <a:pt x="681155" y="199756"/>
                      <a:pt x="844172" y="158128"/>
                    </a:cubicBezTo>
                    <a:cubicBezTo>
                      <a:pt x="1007745" y="118689"/>
                      <a:pt x="1176865" y="197532"/>
                      <a:pt x="1251822" y="348175"/>
                    </a:cubicBezTo>
                    <a:lnTo>
                      <a:pt x="1280566" y="405426"/>
                    </a:lnTo>
                    <a:lnTo>
                      <a:pt x="1340193" y="384284"/>
                    </a:lnTo>
                    <a:cubicBezTo>
                      <a:pt x="1429408" y="352762"/>
                      <a:pt x="1528380" y="366586"/>
                      <a:pt x="1605545" y="421343"/>
                    </a:cubicBezTo>
                    <a:cubicBezTo>
                      <a:pt x="1682267" y="477544"/>
                      <a:pt x="1727688" y="566885"/>
                      <a:pt x="1727888" y="661989"/>
                    </a:cubicBezTo>
                    <a:lnTo>
                      <a:pt x="1727888" y="736107"/>
                    </a:lnTo>
                    <a:lnTo>
                      <a:pt x="1824812" y="736107"/>
                    </a:lnTo>
                    <a:cubicBezTo>
                      <a:pt x="1947921" y="740730"/>
                      <a:pt x="2043976" y="844277"/>
                      <a:pt x="2039353" y="967386"/>
                    </a:cubicBezTo>
                    <a:cubicBezTo>
                      <a:pt x="2034941" y="1084926"/>
                      <a:pt x="1940018" y="1178844"/>
                      <a:pt x="1822436" y="1182004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23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6" name="文字方塊 115">
                <a:extLst>
                  <a:ext uri="{FF2B5EF4-FFF2-40B4-BE49-F238E27FC236}">
                    <a16:creationId xmlns:a16="http://schemas.microsoft.com/office/drawing/2014/main" id="{4D0F21C1-D81E-48DD-A6B8-0CDF462457D7}"/>
                  </a:ext>
                </a:extLst>
              </p:cNvPr>
              <p:cNvSpPr txBox="1"/>
              <p:nvPr/>
            </p:nvSpPr>
            <p:spPr>
              <a:xfrm>
                <a:off x="8587106" y="2750080"/>
                <a:ext cx="105591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Internet</a:t>
                </a:r>
                <a:endParaRPr lang="zh-TW" alt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5" name="圖形 104">
              <a:extLst>
                <a:ext uri="{FF2B5EF4-FFF2-40B4-BE49-F238E27FC236}">
                  <a16:creationId xmlns:a16="http://schemas.microsoft.com/office/drawing/2014/main" id="{D13B8C54-D1A6-4D32-B29B-CDC9A54EB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15864" y="3227409"/>
              <a:ext cx="2179327" cy="1304164"/>
            </a:xfrm>
            <a:prstGeom prst="rect">
              <a:avLst/>
            </a:prstGeom>
          </p:spPr>
        </p:pic>
        <p:pic>
          <p:nvPicPr>
            <p:cNvPr id="106" name="圖形 105">
              <a:extLst>
                <a:ext uri="{FF2B5EF4-FFF2-40B4-BE49-F238E27FC236}">
                  <a16:creationId xmlns:a16="http://schemas.microsoft.com/office/drawing/2014/main" id="{194E63ED-2963-4810-B51A-94E2A24D1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3066" y="4872488"/>
              <a:ext cx="881862" cy="881862"/>
            </a:xfrm>
            <a:prstGeom prst="rect">
              <a:avLst/>
            </a:prstGeom>
          </p:spPr>
        </p:pic>
        <p:pic>
          <p:nvPicPr>
            <p:cNvPr id="107" name="圖形 106">
              <a:extLst>
                <a:ext uri="{FF2B5EF4-FFF2-40B4-BE49-F238E27FC236}">
                  <a16:creationId xmlns:a16="http://schemas.microsoft.com/office/drawing/2014/main" id="{AA888984-7D0C-4A0A-B972-F325CF08C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08797" y="4275561"/>
              <a:ext cx="1115459" cy="1357142"/>
            </a:xfrm>
            <a:prstGeom prst="rect">
              <a:avLst/>
            </a:prstGeom>
          </p:spPr>
        </p:pic>
        <p:pic>
          <p:nvPicPr>
            <p:cNvPr id="108" name="圖形 107">
              <a:extLst>
                <a:ext uri="{FF2B5EF4-FFF2-40B4-BE49-F238E27FC236}">
                  <a16:creationId xmlns:a16="http://schemas.microsoft.com/office/drawing/2014/main" id="{7C2922F9-FE72-4D22-A40E-48364B74D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52470" y="4404884"/>
              <a:ext cx="1259106" cy="1155618"/>
            </a:xfrm>
            <a:prstGeom prst="rect">
              <a:avLst/>
            </a:prstGeom>
          </p:spPr>
        </p:pic>
        <p:pic>
          <p:nvPicPr>
            <p:cNvPr id="109" name="圖形 108">
              <a:extLst>
                <a:ext uri="{FF2B5EF4-FFF2-40B4-BE49-F238E27FC236}">
                  <a16:creationId xmlns:a16="http://schemas.microsoft.com/office/drawing/2014/main" id="{8051094B-D6A9-40D5-9D61-165F062C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27866" y="3429000"/>
              <a:ext cx="881862" cy="881862"/>
            </a:xfrm>
            <a:prstGeom prst="rect">
              <a:avLst/>
            </a:prstGeom>
          </p:spPr>
        </p:pic>
        <p:cxnSp>
          <p:nvCxnSpPr>
            <p:cNvPr id="110" name="直線接點 109">
              <a:extLst>
                <a:ext uri="{FF2B5EF4-FFF2-40B4-BE49-F238E27FC236}">
                  <a16:creationId xmlns:a16="http://schemas.microsoft.com/office/drawing/2014/main" id="{92DCE995-FB7C-4288-B533-AD2512DB0878}"/>
                </a:ext>
              </a:extLst>
            </p:cNvPr>
            <p:cNvCxnSpPr>
              <a:cxnSpLocks/>
            </p:cNvCxnSpPr>
            <p:nvPr/>
          </p:nvCxnSpPr>
          <p:spPr>
            <a:xfrm>
              <a:off x="9731354" y="3916941"/>
              <a:ext cx="1115459" cy="0"/>
            </a:xfrm>
            <a:prstGeom prst="line">
              <a:avLst/>
            </a:prstGeom>
            <a:ln w="28575" cap="rnd" cmpd="sng">
              <a:solidFill>
                <a:srgbClr val="C00000"/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接點: 肘形 110">
              <a:extLst>
                <a:ext uri="{FF2B5EF4-FFF2-40B4-BE49-F238E27FC236}">
                  <a16:creationId xmlns:a16="http://schemas.microsoft.com/office/drawing/2014/main" id="{E4DD924F-66E5-4F39-9019-F0031C7FF9D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069248" y="3524346"/>
              <a:ext cx="379729" cy="1326324"/>
            </a:xfrm>
            <a:prstGeom prst="bentConnector3">
              <a:avLst>
                <a:gd name="adj1" fmla="val 50000"/>
              </a:avLst>
            </a:prstGeom>
            <a:ln w="28575" cap="rnd" cmpd="sng">
              <a:solidFill>
                <a:srgbClr val="C00000"/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接點 111">
              <a:extLst>
                <a:ext uri="{FF2B5EF4-FFF2-40B4-BE49-F238E27FC236}">
                  <a16:creationId xmlns:a16="http://schemas.microsoft.com/office/drawing/2014/main" id="{BBB746E5-46ED-4A4B-BB25-CE4B196A10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5787" y="4265268"/>
              <a:ext cx="1101979" cy="10293"/>
            </a:xfrm>
            <a:prstGeom prst="line">
              <a:avLst/>
            </a:prstGeom>
            <a:ln w="28575" cap="rnd" cmpd="sng">
              <a:solidFill>
                <a:schemeClr val="accent4">
                  <a:lumMod val="75000"/>
                </a:schemeClr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接點 112">
              <a:extLst>
                <a:ext uri="{FF2B5EF4-FFF2-40B4-BE49-F238E27FC236}">
                  <a16:creationId xmlns:a16="http://schemas.microsoft.com/office/drawing/2014/main" id="{FCC9C3B8-F854-4511-8B5F-D7C4C5F97D59}"/>
                </a:ext>
              </a:extLst>
            </p:cNvPr>
            <p:cNvCxnSpPr>
              <a:cxnSpLocks/>
            </p:cNvCxnSpPr>
            <p:nvPr/>
          </p:nvCxnSpPr>
          <p:spPr>
            <a:xfrm>
              <a:off x="9437460" y="4061707"/>
              <a:ext cx="0" cy="637154"/>
            </a:xfrm>
            <a:prstGeom prst="line">
              <a:avLst/>
            </a:prstGeom>
            <a:ln w="28575" cap="rnd" cmpd="sng">
              <a:solidFill>
                <a:srgbClr val="C00000"/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接點 113">
              <a:extLst>
                <a:ext uri="{FF2B5EF4-FFF2-40B4-BE49-F238E27FC236}">
                  <a16:creationId xmlns:a16="http://schemas.microsoft.com/office/drawing/2014/main" id="{CD4B4943-6446-429D-9398-FF2B00A420AF}"/>
                </a:ext>
              </a:extLst>
            </p:cNvPr>
            <p:cNvCxnSpPr>
              <a:cxnSpLocks/>
            </p:cNvCxnSpPr>
            <p:nvPr/>
          </p:nvCxnSpPr>
          <p:spPr>
            <a:xfrm>
              <a:off x="9122611" y="4197076"/>
              <a:ext cx="0" cy="887450"/>
            </a:xfrm>
            <a:prstGeom prst="line">
              <a:avLst/>
            </a:prstGeom>
            <a:ln w="28575" cap="rnd" cmpd="sng">
              <a:solidFill>
                <a:schemeClr val="accent4">
                  <a:lumMod val="75000"/>
                </a:schemeClr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圖形 44">
            <a:extLst>
              <a:ext uri="{FF2B5EF4-FFF2-40B4-BE49-F238E27FC236}">
                <a16:creationId xmlns:a16="http://schemas.microsoft.com/office/drawing/2014/main" id="{FCDF88E0-004C-4D0C-877E-C051F031D2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194" y="1429630"/>
            <a:ext cx="6368832" cy="51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0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微軟正黑體"/>
                <a:cs typeface="Arial"/>
              </a:rPr>
              <a:t>Single QSW-2104 in a</a:t>
            </a:r>
            <a:r>
              <a:rPr lang="en-US" altLang="zh-TW">
                <a:ea typeface="微軟正黑體"/>
                <a:cs typeface="Arial"/>
              </a:rPr>
              <a:t>t home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6395626" y="1258873"/>
            <a:ext cx="556312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TW"/>
              <a:t>Edge speed can upgrade from 1GbE</a:t>
            </a:r>
            <a:r>
              <a:rPr lang="zh-TW" altLang="en-US"/>
              <a:t> </a:t>
            </a:r>
            <a:r>
              <a:rPr lang="en-US" altLang="zh-TW"/>
              <a:t>to 2.5GbE</a:t>
            </a:r>
          </a:p>
          <a:p>
            <a:pPr marL="285750" indent="-285750" algn="l">
              <a:buFont typeface="Arial"/>
              <a:buChar char="•"/>
            </a:pPr>
            <a:r>
              <a:rPr lang="en-US" altLang="zh-TW">
                <a:ea typeface="新細明體"/>
                <a:cs typeface="Calibri"/>
              </a:rPr>
              <a:t>10GbE NAS</a:t>
            </a:r>
            <a:r>
              <a:rPr lang="zh-TW" altLang="en-US">
                <a:ea typeface="新細明體"/>
                <a:cs typeface="Calibri"/>
              </a:rPr>
              <a:t> </a:t>
            </a:r>
            <a:r>
              <a:rPr lang="en-US" altLang="zh-TW">
                <a:ea typeface="新細明體"/>
                <a:cs typeface="Calibri"/>
              </a:rPr>
              <a:t>or PC can connect and enjoy high network speed</a:t>
            </a:r>
          </a:p>
          <a:p>
            <a:pPr marL="285750" indent="-285750">
              <a:buFont typeface="Arial"/>
              <a:buChar char="•"/>
            </a:pPr>
            <a:r>
              <a:rPr lang="en-US" altLang="zh-TW">
                <a:ea typeface="新細明體"/>
                <a:cs typeface="Calibri"/>
              </a:rPr>
              <a:t>Plug and play</a:t>
            </a:r>
            <a:endParaRPr lang="zh-TW" altLang="en-US">
              <a:ea typeface="新細明體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TW">
                <a:ea typeface="新細明體"/>
                <a:cs typeface="Calibri"/>
              </a:rPr>
              <a:t>Compact housing let you can put into distribute box at home easily</a:t>
            </a:r>
            <a:endParaRPr lang="zh-TW" altLang="en-US">
              <a:ea typeface="新細明體"/>
              <a:cs typeface="Calibri"/>
            </a:endParaRP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14044C4F-C6D4-4B9B-99D9-90750A2B9701}"/>
              </a:ext>
            </a:extLst>
          </p:cNvPr>
          <p:cNvSpPr/>
          <p:nvPr/>
        </p:nvSpPr>
        <p:spPr>
          <a:xfrm>
            <a:off x="3940821" y="3108222"/>
            <a:ext cx="8251179" cy="2811582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2" name="圖形 131">
            <a:extLst>
              <a:ext uri="{FF2B5EF4-FFF2-40B4-BE49-F238E27FC236}">
                <a16:creationId xmlns:a16="http://schemas.microsoft.com/office/drawing/2014/main" id="{8613784B-508C-4005-9707-9BBB07826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962" y="1316184"/>
            <a:ext cx="6170331" cy="5203989"/>
          </a:xfrm>
          <a:prstGeom prst="rect">
            <a:avLst/>
          </a:prstGeom>
        </p:spPr>
      </p:pic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B0423B98-706F-433E-A70F-F356F8702C77}"/>
              </a:ext>
            </a:extLst>
          </p:cNvPr>
          <p:cNvGrpSpPr/>
          <p:nvPr/>
        </p:nvGrpSpPr>
        <p:grpSpPr>
          <a:xfrm>
            <a:off x="10936287" y="5806928"/>
            <a:ext cx="1122751" cy="313347"/>
            <a:chOff x="5425338" y="3977872"/>
            <a:chExt cx="1035999" cy="403821"/>
          </a:xfrm>
        </p:grpSpPr>
        <p:grpSp>
          <p:nvGrpSpPr>
            <p:cNvPr id="144" name="群組 143">
              <a:extLst>
                <a:ext uri="{FF2B5EF4-FFF2-40B4-BE49-F238E27FC236}">
                  <a16:creationId xmlns:a16="http://schemas.microsoft.com/office/drawing/2014/main" id="{3076A12B-4871-443C-B4D0-EE9CF72E2632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F609A322-BD1D-45E6-BAB8-5C87D4E49031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1E832DD4-A704-4DB5-BFF8-E608CCE96620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線接點 155">
                <a:extLst>
                  <a:ext uri="{FF2B5EF4-FFF2-40B4-BE49-F238E27FC236}">
                    <a16:creationId xmlns:a16="http://schemas.microsoft.com/office/drawing/2014/main" id="{F9904228-571F-4D18-8CC0-2F6EB0CF6310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線接點 156">
                <a:extLst>
                  <a:ext uri="{FF2B5EF4-FFF2-40B4-BE49-F238E27FC236}">
                    <a16:creationId xmlns:a16="http://schemas.microsoft.com/office/drawing/2014/main" id="{90513B13-07BE-4768-9904-E50253A28E83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57">
                <a:extLst>
                  <a:ext uri="{FF2B5EF4-FFF2-40B4-BE49-F238E27FC236}">
                    <a16:creationId xmlns:a16="http://schemas.microsoft.com/office/drawing/2014/main" id="{5D1EAB25-E616-4910-A38D-E6427C13F4DA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接點 158">
                <a:extLst>
                  <a:ext uri="{FF2B5EF4-FFF2-40B4-BE49-F238E27FC236}">
                    <a16:creationId xmlns:a16="http://schemas.microsoft.com/office/drawing/2014/main" id="{988F342C-9B56-4DCE-B1E5-BD1A1321362D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接點 159">
                <a:extLst>
                  <a:ext uri="{FF2B5EF4-FFF2-40B4-BE49-F238E27FC236}">
                    <a16:creationId xmlns:a16="http://schemas.microsoft.com/office/drawing/2014/main" id="{C632D485-9928-47EC-90E4-36B39F39BA5F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接點 160">
                <a:extLst>
                  <a:ext uri="{FF2B5EF4-FFF2-40B4-BE49-F238E27FC236}">
                    <a16:creationId xmlns:a16="http://schemas.microsoft.com/office/drawing/2014/main" id="{560DD448-9499-4FF6-A925-A73880D2F462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群組 144">
              <a:extLst>
                <a:ext uri="{FF2B5EF4-FFF2-40B4-BE49-F238E27FC236}">
                  <a16:creationId xmlns:a16="http://schemas.microsoft.com/office/drawing/2014/main" id="{E3C342C2-41D5-49E9-9511-E77ADBF57D9E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46" name="直線接點 145">
                <a:extLst>
                  <a:ext uri="{FF2B5EF4-FFF2-40B4-BE49-F238E27FC236}">
                    <a16:creationId xmlns:a16="http://schemas.microsoft.com/office/drawing/2014/main" id="{24E97E21-1930-4FDE-9C0C-58F6FF5E7EA1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接點 146">
                <a:extLst>
                  <a:ext uri="{FF2B5EF4-FFF2-40B4-BE49-F238E27FC236}">
                    <a16:creationId xmlns:a16="http://schemas.microsoft.com/office/drawing/2014/main" id="{4B98145E-CCDA-46D6-8FF8-D15CAE02CB6F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40B84FE9-5952-4A61-9A0D-38D9048C8DB7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D6CECF20-D498-4C91-85D7-B9030192D218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接點 149">
                <a:extLst>
                  <a:ext uri="{FF2B5EF4-FFF2-40B4-BE49-F238E27FC236}">
                    <a16:creationId xmlns:a16="http://schemas.microsoft.com/office/drawing/2014/main" id="{7FAD87A9-DF4B-43C3-9413-C175211F932E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線接點 150">
                <a:extLst>
                  <a:ext uri="{FF2B5EF4-FFF2-40B4-BE49-F238E27FC236}">
                    <a16:creationId xmlns:a16="http://schemas.microsoft.com/office/drawing/2014/main" id="{CE97F702-547B-4BF7-8643-97A0F66E5AEF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線接點 151">
                <a:extLst>
                  <a:ext uri="{FF2B5EF4-FFF2-40B4-BE49-F238E27FC236}">
                    <a16:creationId xmlns:a16="http://schemas.microsoft.com/office/drawing/2014/main" id="{9D74BA24-4D36-4AA7-B277-EE471D8D08C3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線接點 152">
                <a:extLst>
                  <a:ext uri="{FF2B5EF4-FFF2-40B4-BE49-F238E27FC236}">
                    <a16:creationId xmlns:a16="http://schemas.microsoft.com/office/drawing/2014/main" id="{3CEBC524-8298-41A0-8A31-702DF5034EF1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A9701995-08FE-42D6-B666-8DB3C0208B9A}"/>
              </a:ext>
            </a:extLst>
          </p:cNvPr>
          <p:cNvGrpSpPr/>
          <p:nvPr/>
        </p:nvGrpSpPr>
        <p:grpSpPr>
          <a:xfrm>
            <a:off x="6569374" y="5960264"/>
            <a:ext cx="1573993" cy="641358"/>
            <a:chOff x="1130181" y="2570669"/>
            <a:chExt cx="1406389" cy="573064"/>
          </a:xfrm>
        </p:grpSpPr>
        <p:sp>
          <p:nvSpPr>
            <p:cNvPr id="163" name="文字方塊 162">
              <a:extLst>
                <a:ext uri="{FF2B5EF4-FFF2-40B4-BE49-F238E27FC236}">
                  <a16:creationId xmlns:a16="http://schemas.microsoft.com/office/drawing/2014/main" id="{247BBA6A-5055-438D-BBE1-E052ACBE364B}"/>
                </a:ext>
              </a:extLst>
            </p:cNvPr>
            <p:cNvSpPr txBox="1"/>
            <p:nvPr/>
          </p:nvSpPr>
          <p:spPr>
            <a:xfrm>
              <a:off x="1644979" y="2805179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2.5GbE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776CBDEC-329B-4953-A75D-56E9D29FB7ED}"/>
                </a:ext>
              </a:extLst>
            </p:cNvPr>
            <p:cNvGrpSpPr/>
            <p:nvPr/>
          </p:nvGrpSpPr>
          <p:grpSpPr>
            <a:xfrm>
              <a:off x="1130181" y="2746098"/>
              <a:ext cx="446083" cy="252984"/>
              <a:chOff x="8409709" y="379845"/>
              <a:chExt cx="1911928" cy="252984"/>
            </a:xfrm>
          </p:grpSpPr>
          <p:cxnSp>
            <p:nvCxnSpPr>
              <p:cNvPr id="166" name="直線接點 165">
                <a:extLst>
                  <a:ext uri="{FF2B5EF4-FFF2-40B4-BE49-F238E27FC236}">
                    <a16:creationId xmlns:a16="http://schemas.microsoft.com/office/drawing/2014/main" id="{6D5D2F06-749A-4C6C-B5ED-ED5DF0E8FED0}"/>
                  </a:ext>
                </a:extLst>
              </p:cNvPr>
              <p:cNvCxnSpPr/>
              <p:nvPr/>
            </p:nvCxnSpPr>
            <p:spPr>
              <a:xfrm>
                <a:off x="8409709" y="623592"/>
                <a:ext cx="1911928" cy="9237"/>
              </a:xfrm>
              <a:prstGeom prst="line">
                <a:avLst/>
              </a:prstGeom>
              <a:ln w="28575" cap="rnd" cmpd="sng">
                <a:solidFill>
                  <a:srgbClr val="C00000"/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線接點 166">
                <a:extLst>
                  <a:ext uri="{FF2B5EF4-FFF2-40B4-BE49-F238E27FC236}">
                    <a16:creationId xmlns:a16="http://schemas.microsoft.com/office/drawing/2014/main" id="{E2702755-77CB-4B53-8BDC-2719D11A1C48}"/>
                  </a:ext>
                </a:extLst>
              </p:cNvPr>
              <p:cNvCxnSpPr/>
              <p:nvPr/>
            </p:nvCxnSpPr>
            <p:spPr>
              <a:xfrm>
                <a:off x="8409709" y="379845"/>
                <a:ext cx="1911928" cy="9237"/>
              </a:xfrm>
              <a:prstGeom prst="line">
                <a:avLst/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5" name="文字方塊 164">
              <a:extLst>
                <a:ext uri="{FF2B5EF4-FFF2-40B4-BE49-F238E27FC236}">
                  <a16:creationId xmlns:a16="http://schemas.microsoft.com/office/drawing/2014/main" id="{E179C553-106C-4CB1-A1E6-B2D4FD085F54}"/>
                </a:ext>
              </a:extLst>
            </p:cNvPr>
            <p:cNvSpPr txBox="1"/>
            <p:nvPr/>
          </p:nvSpPr>
          <p:spPr>
            <a:xfrm>
              <a:off x="1644980" y="2570669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10GbE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圖形 41">
            <a:extLst>
              <a:ext uri="{FF2B5EF4-FFF2-40B4-BE49-F238E27FC236}">
                <a16:creationId xmlns:a16="http://schemas.microsoft.com/office/drawing/2014/main" id="{6DEA088A-05FC-4ACE-9B31-011882BBD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1687" y="4720838"/>
            <a:ext cx="1210652" cy="737233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06F68851-4BA1-4759-83A4-99E69DB5BF32}"/>
              </a:ext>
            </a:extLst>
          </p:cNvPr>
          <p:cNvSpPr txBox="1"/>
          <p:nvPr/>
        </p:nvSpPr>
        <p:spPr>
          <a:xfrm>
            <a:off x="6666337" y="5418025"/>
            <a:ext cx="1370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QHora-301W</a:t>
            </a:r>
          </a:p>
        </p:txBody>
      </p:sp>
      <p:pic>
        <p:nvPicPr>
          <p:cNvPr id="44" name="圖形 43">
            <a:extLst>
              <a:ext uri="{FF2B5EF4-FFF2-40B4-BE49-F238E27FC236}">
                <a16:creationId xmlns:a16="http://schemas.microsoft.com/office/drawing/2014/main" id="{787BBE5E-538E-4BE5-BEF7-ADCA7A885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2597" y="3216007"/>
            <a:ext cx="2235168" cy="1337581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3C51685F-39AC-4D38-8B6C-15E92BE8EB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87378" y="4927090"/>
            <a:ext cx="904458" cy="904458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CEF57328-7E83-4AC8-93DE-3085245E1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79498" y="4295486"/>
            <a:ext cx="1144041" cy="1391916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6794C025-650C-4191-90F2-6AB8233EC6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38031" y="3290902"/>
            <a:ext cx="1291368" cy="1185228"/>
          </a:xfrm>
          <a:prstGeom prst="rect">
            <a:avLst/>
          </a:prstGeom>
        </p:spPr>
      </p:pic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14A4C132-DA09-4F8C-A8F6-7EAB068A9A66}"/>
              </a:ext>
            </a:extLst>
          </p:cNvPr>
          <p:cNvCxnSpPr>
            <a:cxnSpLocks/>
          </p:cNvCxnSpPr>
          <p:nvPr/>
        </p:nvCxnSpPr>
        <p:spPr>
          <a:xfrm>
            <a:off x="9339278" y="4000881"/>
            <a:ext cx="649254" cy="641625"/>
          </a:xfrm>
          <a:prstGeom prst="bentConnector3">
            <a:avLst>
              <a:gd name="adj1" fmla="val 1386"/>
            </a:avLst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接點: 肘形 48">
            <a:extLst>
              <a:ext uri="{FF2B5EF4-FFF2-40B4-BE49-F238E27FC236}">
                <a16:creationId xmlns:a16="http://schemas.microsoft.com/office/drawing/2014/main" id="{5CAE2275-32FC-4CB0-A29F-3CF08C8C4C17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84034" y="4234333"/>
            <a:ext cx="1055573" cy="567536"/>
          </a:xfrm>
          <a:prstGeom prst="bentConnector3">
            <a:avLst>
              <a:gd name="adj1" fmla="val 100129"/>
            </a:avLst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550AC11B-429F-4C14-8AFD-CF3AFE648A23}"/>
              </a:ext>
            </a:extLst>
          </p:cNvPr>
          <p:cNvCxnSpPr>
            <a:cxnSpLocks/>
          </p:cNvCxnSpPr>
          <p:nvPr/>
        </p:nvCxnSpPr>
        <p:spPr>
          <a:xfrm>
            <a:off x="9508011" y="3942420"/>
            <a:ext cx="826601" cy="0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A3629474-D249-4AAB-B9A6-63AD8D5AB855}"/>
              </a:ext>
            </a:extLst>
          </p:cNvPr>
          <p:cNvCxnSpPr>
            <a:cxnSpLocks/>
          </p:cNvCxnSpPr>
          <p:nvPr/>
        </p:nvCxnSpPr>
        <p:spPr>
          <a:xfrm flipV="1">
            <a:off x="8963075" y="4256722"/>
            <a:ext cx="0" cy="818721"/>
          </a:xfrm>
          <a:prstGeom prst="line">
            <a:avLst/>
          </a:prstGeom>
          <a:ln w="28575" cap="rnd" cmpd="sng">
            <a:solidFill>
              <a:schemeClr val="accent4">
                <a:lumMod val="75000"/>
              </a:schemeClr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752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HW spec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660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9B914B-27A7-48B0-95EA-C13AE4BE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HW comparism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FB3E9C3-6F62-410F-AE42-87D28E71D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0821"/>
              </p:ext>
            </p:extLst>
          </p:nvPr>
        </p:nvGraphicFramePr>
        <p:xfrm>
          <a:off x="380997" y="2806100"/>
          <a:ext cx="11381876" cy="29546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5469">
                  <a:extLst>
                    <a:ext uri="{9D8B030D-6E8A-4147-A177-3AD203B41FA5}">
                      <a16:colId xmlns:a16="http://schemas.microsoft.com/office/drawing/2014/main" val="664655156"/>
                    </a:ext>
                  </a:extLst>
                </a:gridCol>
                <a:gridCol w="2845469">
                  <a:extLst>
                    <a:ext uri="{9D8B030D-6E8A-4147-A177-3AD203B41FA5}">
                      <a16:colId xmlns:a16="http://schemas.microsoft.com/office/drawing/2014/main" val="2459497608"/>
                    </a:ext>
                  </a:extLst>
                </a:gridCol>
                <a:gridCol w="2845469">
                  <a:extLst>
                    <a:ext uri="{9D8B030D-6E8A-4147-A177-3AD203B41FA5}">
                      <a16:colId xmlns:a16="http://schemas.microsoft.com/office/drawing/2014/main" val="824113801"/>
                    </a:ext>
                  </a:extLst>
                </a:gridCol>
                <a:gridCol w="2845469">
                  <a:extLst>
                    <a:ext uri="{9D8B030D-6E8A-4147-A177-3AD203B41FA5}">
                      <a16:colId xmlns:a16="http://schemas.microsoft.com/office/drawing/2014/main" val="3976702793"/>
                    </a:ext>
                  </a:extLst>
                </a:gridCol>
              </a:tblGrid>
              <a:tr h="84786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QSW-2104-2S</a:t>
                      </a:r>
                    </a:p>
                  </a:txBody>
                  <a:tcPr anchor="ctr"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QSW-2104-2T</a:t>
                      </a:r>
                    </a:p>
                  </a:txBody>
                  <a:tcPr anchor="ctr"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QSW-1105-5T</a:t>
                      </a:r>
                    </a:p>
                  </a:txBody>
                  <a:tcPr anchor="ctr"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965319"/>
                  </a:ext>
                </a:extLst>
              </a:tr>
              <a:tr h="421352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2.5GbE RJ45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829977"/>
                  </a:ext>
                </a:extLst>
              </a:tr>
              <a:tr h="421352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SFP+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62017"/>
                  </a:ext>
                </a:extLst>
              </a:tr>
              <a:tr h="4213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RJ45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52748"/>
                  </a:ext>
                </a:extLst>
              </a:tr>
              <a:tr h="4213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 less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</a:t>
                      </a:r>
                      <a:endParaRPr lang="zh-TW" altLang="en-US" sz="1800" b="0" i="0" u="none" strike="noStrike" noProof="0"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533007"/>
                  </a:ext>
                </a:extLst>
              </a:tr>
              <a:tr h="4213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Loop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sz="1800" b="0" i="0" u="none" strike="noStrike" noProof="0"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altLang="zh-TW" sz="1800" b="0" i="0" u="none" strike="noStrike" noProof="0"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354542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CA3C22DC-4135-44F4-9AF5-9E4A1566A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527" y="1924288"/>
            <a:ext cx="2889847" cy="83368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647F62D-521A-4EED-AD05-317801899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216" y="1924288"/>
            <a:ext cx="2912691" cy="833686"/>
          </a:xfrm>
          <a:prstGeom prst="rect">
            <a:avLst/>
          </a:prstGeom>
        </p:spPr>
      </p:pic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FDDCA88-63A7-4F76-8148-A0FA111A60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7029" y="1960301"/>
            <a:ext cx="2776139" cy="79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9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91502-EB7B-4A3E-AAC2-D40A77AC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270" y="1803634"/>
            <a:ext cx="5366314" cy="1723937"/>
          </a:xfrm>
        </p:spPr>
        <p:txBody>
          <a:bodyPr/>
          <a:lstStyle/>
          <a:p>
            <a:r>
              <a:rPr lang="en-US" altLang="zh-TW"/>
              <a:t>The demand of network speed is getting higher at home or office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433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tx2">
                <a:lumMod val="7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+mj-lt"/>
                <a:ea typeface="微軟正黑體"/>
              </a:rPr>
              <a:t>QSW-2104-2S HW Panel</a:t>
            </a:r>
            <a:endParaRPr lang="zh-TW" altLang="en-US">
              <a:latin typeface="+mj-lt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DDA772F1-FA10-4D53-BB78-28727AB36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1" y="3504125"/>
            <a:ext cx="8109397" cy="2339463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7B0684F9-A446-4D4B-8A6C-AF4C19CDFFAF}"/>
              </a:ext>
            </a:extLst>
          </p:cNvPr>
          <p:cNvSpPr txBox="1"/>
          <p:nvPr/>
        </p:nvSpPr>
        <p:spPr>
          <a:xfrm>
            <a:off x="5629657" y="2276475"/>
            <a:ext cx="2673785" cy="447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10GbE SFP+ ports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D81220C-4B77-4A36-ABC2-615E8FBFD6A6}"/>
              </a:ext>
            </a:extLst>
          </p:cNvPr>
          <p:cNvSpPr txBox="1"/>
          <p:nvPr/>
        </p:nvSpPr>
        <p:spPr>
          <a:xfrm>
            <a:off x="8607453" y="2276475"/>
            <a:ext cx="1934955" cy="447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r>
              <a:rPr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RJ45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EE3D50A-2519-426E-B003-950B6229015F}"/>
              </a:ext>
            </a:extLst>
          </p:cNvPr>
          <p:cNvSpPr/>
          <p:nvPr/>
        </p:nvSpPr>
        <p:spPr>
          <a:xfrm>
            <a:off x="4549002" y="4380454"/>
            <a:ext cx="1708840" cy="1030339"/>
          </a:xfrm>
          <a:prstGeom prst="rect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2B98874-FDF0-44E9-A927-0A736988A623}"/>
              </a:ext>
            </a:extLst>
          </p:cNvPr>
          <p:cNvSpPr/>
          <p:nvPr/>
        </p:nvSpPr>
        <p:spPr>
          <a:xfrm>
            <a:off x="6313354" y="4380454"/>
            <a:ext cx="2846506" cy="1030339"/>
          </a:xfrm>
          <a:prstGeom prst="rect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092C0E46-119A-4A7C-8211-0BAB96F1826C}"/>
              </a:ext>
            </a:extLst>
          </p:cNvPr>
          <p:cNvCxnSpPr>
            <a:cxnSpLocks/>
          </p:cNvCxnSpPr>
          <p:nvPr/>
        </p:nvCxnSpPr>
        <p:spPr>
          <a:xfrm>
            <a:off x="6109493" y="2763624"/>
            <a:ext cx="0" cy="1616831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tx2"/>
                </a:gs>
                <a:gs pos="100000">
                  <a:schemeClr val="tx2"/>
                </a:gs>
              </a:gsLst>
              <a:lin ang="16200000" scaled="1"/>
              <a:tileRect/>
            </a:gra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2D62C117-BD74-4DC7-831A-B832E610FC76}"/>
              </a:ext>
            </a:extLst>
          </p:cNvPr>
          <p:cNvCxnSpPr>
            <a:cxnSpLocks/>
          </p:cNvCxnSpPr>
          <p:nvPr/>
        </p:nvCxnSpPr>
        <p:spPr>
          <a:xfrm>
            <a:off x="9006045" y="2763624"/>
            <a:ext cx="0" cy="1616831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tx2"/>
                </a:gs>
                <a:gs pos="100000">
                  <a:schemeClr val="tx2"/>
                </a:gs>
              </a:gsLst>
              <a:lin ang="16200000" scaled="1"/>
              <a:tileRect/>
            </a:gra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A9223EE5-6FF1-4AF0-A19A-CEA5182592B2}"/>
              </a:ext>
            </a:extLst>
          </p:cNvPr>
          <p:cNvSpPr txBox="1"/>
          <p:nvPr/>
        </p:nvSpPr>
        <p:spPr>
          <a:xfrm>
            <a:off x="1273091" y="2276475"/>
            <a:ext cx="1603404" cy="41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Status LED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A891C49-3D07-4697-B840-F52BE3E7B49D}"/>
              </a:ext>
            </a:extLst>
          </p:cNvPr>
          <p:cNvSpPr txBox="1"/>
          <p:nvPr/>
        </p:nvSpPr>
        <p:spPr>
          <a:xfrm>
            <a:off x="3054667" y="2281332"/>
            <a:ext cx="2024588" cy="41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Loop indicator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27C53491-2CA2-4D4E-8CC7-A73B7F19B42C}"/>
              </a:ext>
            </a:extLst>
          </p:cNvPr>
          <p:cNvGrpSpPr/>
          <p:nvPr/>
        </p:nvGrpSpPr>
        <p:grpSpPr>
          <a:xfrm flipV="1">
            <a:off x="2315118" y="2670376"/>
            <a:ext cx="1921623" cy="2330067"/>
            <a:chOff x="1886110" y="4267350"/>
            <a:chExt cx="2249928" cy="1460344"/>
          </a:xfrm>
        </p:grpSpPr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F4D0809E-9BCD-413A-AF0B-16A44FBD0078}"/>
                </a:ext>
              </a:extLst>
            </p:cNvPr>
            <p:cNvCxnSpPr>
              <a:cxnSpLocks/>
            </p:cNvCxnSpPr>
            <p:nvPr/>
          </p:nvCxnSpPr>
          <p:spPr>
            <a:xfrm>
              <a:off x="4136038" y="4394669"/>
              <a:ext cx="0" cy="1333025"/>
            </a:xfrm>
            <a:prstGeom prst="line">
              <a:avLst/>
            </a:prstGeom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1000">
                    <a:schemeClr val="tx2"/>
                  </a:gs>
                  <a:gs pos="100000">
                    <a:schemeClr val="tx2"/>
                  </a:gs>
                </a:gsLst>
                <a:lin ang="5400000" scaled="1"/>
              </a:gra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接點: 肘形 36">
              <a:extLst>
                <a:ext uri="{FF2B5EF4-FFF2-40B4-BE49-F238E27FC236}">
                  <a16:creationId xmlns:a16="http://schemas.microsoft.com/office/drawing/2014/main" id="{7E928535-A30F-4159-8195-D1EC0ADC28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30885" y="4322575"/>
              <a:ext cx="1425023" cy="1314574"/>
            </a:xfrm>
            <a:prstGeom prst="bentConnector3">
              <a:avLst>
                <a:gd name="adj1" fmla="val -287"/>
              </a:avLst>
            </a:prstGeom>
            <a:ln w="19050">
              <a:gradFill>
                <a:gsLst>
                  <a:gs pos="61000">
                    <a:srgbClr val="44546A"/>
                  </a:gs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chemeClr val="tx2"/>
                  </a:gs>
                </a:gsLst>
                <a:lin ang="5400000" scaled="1"/>
              </a:gra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124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+mj-lt"/>
                <a:ea typeface="微軟正黑體"/>
              </a:rPr>
              <a:t>QSW-2104-2T </a:t>
            </a:r>
            <a:r>
              <a:rPr lang="en-US">
                <a:latin typeface="+mj-lt"/>
                <a:ea typeface="微軟正黑體"/>
              </a:rPr>
              <a:t>HW Panel</a:t>
            </a:r>
            <a:endParaRPr lang="zh-TW" altLang="en-US" b="0">
              <a:latin typeface="微軟正黑體"/>
              <a:ea typeface="微軟正黑體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B9E4522-611B-4FFA-A1EC-A3C78A7EB6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717" y="3513521"/>
            <a:ext cx="8140671" cy="233006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464A056-E9A0-42E5-956B-F2288F2602F3}"/>
              </a:ext>
            </a:extLst>
          </p:cNvPr>
          <p:cNvSpPr/>
          <p:nvPr/>
        </p:nvSpPr>
        <p:spPr>
          <a:xfrm>
            <a:off x="4653618" y="4473254"/>
            <a:ext cx="1595603" cy="962062"/>
          </a:xfrm>
          <a:prstGeom prst="rect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E16B43-3F9B-4057-A2D6-083713A650D5}"/>
              </a:ext>
            </a:extLst>
          </p:cNvPr>
          <p:cNvSpPr/>
          <p:nvPr/>
        </p:nvSpPr>
        <p:spPr>
          <a:xfrm>
            <a:off x="6301053" y="4473254"/>
            <a:ext cx="2844909" cy="962062"/>
          </a:xfrm>
          <a:prstGeom prst="rect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6E27416-5165-4A5A-BEB5-369F1BBEBA53}"/>
              </a:ext>
            </a:extLst>
          </p:cNvPr>
          <p:cNvSpPr txBox="1"/>
          <p:nvPr/>
        </p:nvSpPr>
        <p:spPr>
          <a:xfrm>
            <a:off x="8607453" y="2276475"/>
            <a:ext cx="1934955" cy="447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r>
              <a:rPr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RJ45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A0D4F9F-BD1F-4E88-91DE-CA63DDDB0828}"/>
              </a:ext>
            </a:extLst>
          </p:cNvPr>
          <p:cNvSpPr txBox="1"/>
          <p:nvPr/>
        </p:nvSpPr>
        <p:spPr>
          <a:xfrm>
            <a:off x="1273091" y="2276475"/>
            <a:ext cx="1603404" cy="41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Status LED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F1BEC8B-AEBB-45B8-97FF-C75D371BB2E3}"/>
              </a:ext>
            </a:extLst>
          </p:cNvPr>
          <p:cNvSpPr txBox="1"/>
          <p:nvPr/>
        </p:nvSpPr>
        <p:spPr>
          <a:xfrm>
            <a:off x="3054667" y="2281332"/>
            <a:ext cx="2024588" cy="41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Loop indicator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8504D5FD-F49E-4BEB-98D4-2670ED085342}"/>
              </a:ext>
            </a:extLst>
          </p:cNvPr>
          <p:cNvGrpSpPr/>
          <p:nvPr/>
        </p:nvGrpSpPr>
        <p:grpSpPr>
          <a:xfrm flipV="1">
            <a:off x="2315118" y="2670376"/>
            <a:ext cx="1921623" cy="2330067"/>
            <a:chOff x="1886110" y="4267350"/>
            <a:chExt cx="2249928" cy="1460344"/>
          </a:xfrm>
        </p:grpSpPr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2BD3FFDD-D344-466B-9F46-1F35C29D9234}"/>
                </a:ext>
              </a:extLst>
            </p:cNvPr>
            <p:cNvCxnSpPr>
              <a:cxnSpLocks/>
            </p:cNvCxnSpPr>
            <p:nvPr/>
          </p:nvCxnSpPr>
          <p:spPr>
            <a:xfrm>
              <a:off x="4136038" y="4394669"/>
              <a:ext cx="0" cy="1333025"/>
            </a:xfrm>
            <a:prstGeom prst="line">
              <a:avLst/>
            </a:prstGeom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1000">
                    <a:schemeClr val="tx2"/>
                  </a:gs>
                  <a:gs pos="100000">
                    <a:schemeClr val="tx2"/>
                  </a:gs>
                </a:gsLst>
                <a:lin ang="5400000" scaled="1"/>
              </a:gra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接點: 肘形 33">
              <a:extLst>
                <a:ext uri="{FF2B5EF4-FFF2-40B4-BE49-F238E27FC236}">
                  <a16:creationId xmlns:a16="http://schemas.microsoft.com/office/drawing/2014/main" id="{14457262-3EBE-4AB2-BDA1-58D00A0497D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30885" y="4322575"/>
              <a:ext cx="1425023" cy="1314574"/>
            </a:xfrm>
            <a:prstGeom prst="bentConnector3">
              <a:avLst>
                <a:gd name="adj1" fmla="val -287"/>
              </a:avLst>
            </a:prstGeom>
            <a:ln w="19050">
              <a:gradFill>
                <a:gsLst>
                  <a:gs pos="61000">
                    <a:srgbClr val="44546A"/>
                  </a:gs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chemeClr val="tx2"/>
                  </a:gs>
                </a:gsLst>
                <a:lin ang="5400000" scaled="1"/>
              </a:gra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C076E91-78FA-4AE6-B336-00546FA0FE25}"/>
              </a:ext>
            </a:extLst>
          </p:cNvPr>
          <p:cNvSpPr txBox="1"/>
          <p:nvPr/>
        </p:nvSpPr>
        <p:spPr>
          <a:xfrm>
            <a:off x="5629657" y="227647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10GbE RJ45 ports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3D2EB95D-3B41-4929-9391-2334A685D683}"/>
              </a:ext>
            </a:extLst>
          </p:cNvPr>
          <p:cNvCxnSpPr>
            <a:cxnSpLocks/>
          </p:cNvCxnSpPr>
          <p:nvPr/>
        </p:nvCxnSpPr>
        <p:spPr>
          <a:xfrm>
            <a:off x="6109493" y="2763624"/>
            <a:ext cx="0" cy="1616831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tx2"/>
                </a:gs>
                <a:gs pos="100000">
                  <a:schemeClr val="tx2"/>
                </a:gs>
              </a:gsLst>
              <a:lin ang="16200000" scaled="1"/>
              <a:tileRect/>
            </a:gra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E1C054C0-005D-44E1-A683-B267F7DED342}"/>
              </a:ext>
            </a:extLst>
          </p:cNvPr>
          <p:cNvCxnSpPr>
            <a:cxnSpLocks/>
          </p:cNvCxnSpPr>
          <p:nvPr/>
        </p:nvCxnSpPr>
        <p:spPr>
          <a:xfrm>
            <a:off x="9006045" y="2763624"/>
            <a:ext cx="0" cy="1616831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tx2"/>
                </a:gs>
                <a:gs pos="100000">
                  <a:schemeClr val="tx2"/>
                </a:gs>
              </a:gsLst>
              <a:lin ang="16200000" scaled="1"/>
              <a:tileRect/>
            </a:gra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734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74C9DA5-271F-4DBB-A1CA-3E16B0183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0928"/>
          <a:stretch/>
        </p:blipFill>
        <p:spPr>
          <a:xfrm>
            <a:off x="292893" y="1517709"/>
            <a:ext cx="11596688" cy="509740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9E8D4D2-A19B-4A68-910A-F2F2BD5E6D53}"/>
              </a:ext>
            </a:extLst>
          </p:cNvPr>
          <p:cNvSpPr/>
          <p:nvPr/>
        </p:nvSpPr>
        <p:spPr>
          <a:xfrm>
            <a:off x="278466" y="1129977"/>
            <a:ext cx="11611115" cy="223711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Fan less design, without noising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955" y="1368425"/>
            <a:ext cx="1011222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2400"/>
              <a:t>Desktop with fan less presenting high quality of housing design</a:t>
            </a:r>
          </a:p>
          <a:p>
            <a:r>
              <a:rPr lang="en-US" altLang="zh-TW" sz="2400"/>
              <a:t>Enjoy the relax at home without any noise</a:t>
            </a:r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2217582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QSW-2104 have more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715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+mj-lt"/>
              </a:rPr>
              <a:t>Loop is not going happen on QSW-2104</a:t>
            </a:r>
            <a:endParaRPr lang="zh-TW" altLang="en-US">
              <a:latin typeface="+mj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94693" y="1345716"/>
            <a:ext cx="9567644" cy="1101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>
                <a:ea typeface="新細明體"/>
                <a:cs typeface="Calibri"/>
              </a:rPr>
              <a:t>HW loop guard helps to do that, and it is usually supported on high level managed switch</a:t>
            </a:r>
          </a:p>
          <a:p>
            <a:endParaRPr lang="en-US" altLang="zh-TW">
              <a:ea typeface="新細明體"/>
              <a:cs typeface="Calibri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0E474EE-DD66-410D-A2D0-3B506E22D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005" y="3513521"/>
            <a:ext cx="8140671" cy="2330067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A8CCDA16-8B1B-4B86-A171-292E92BB73A1}"/>
              </a:ext>
            </a:extLst>
          </p:cNvPr>
          <p:cNvGrpSpPr/>
          <p:nvPr/>
        </p:nvGrpSpPr>
        <p:grpSpPr>
          <a:xfrm>
            <a:off x="5955843" y="2868327"/>
            <a:ext cx="1404288" cy="2056309"/>
            <a:chOff x="10184904" y="2781199"/>
            <a:chExt cx="1266555" cy="2143438"/>
          </a:xfrm>
        </p:grpSpPr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927C6FDB-DD43-455E-89EA-60292487DAC2}"/>
                </a:ext>
              </a:extLst>
            </p:cNvPr>
            <p:cNvSpPr/>
            <p:nvPr/>
          </p:nvSpPr>
          <p:spPr>
            <a:xfrm>
              <a:off x="10213466" y="2790825"/>
              <a:ext cx="1161838" cy="22491"/>
            </a:xfrm>
            <a:custGeom>
              <a:avLst/>
              <a:gdLst>
                <a:gd name="connsiteX0" fmla="*/ 0 w 1730123"/>
                <a:gd name="connsiteY0" fmla="*/ 0 h 6307"/>
                <a:gd name="connsiteX1" fmla="*/ 1730123 w 1730123"/>
                <a:gd name="connsiteY1" fmla="*/ 0 h 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0123" h="6307">
                  <a:moveTo>
                    <a:pt x="0" y="0"/>
                  </a:moveTo>
                  <a:lnTo>
                    <a:pt x="1730123" y="0"/>
                  </a:lnTo>
                </a:path>
              </a:pathLst>
            </a:custGeom>
            <a:ln w="24251" cap="flat">
              <a:solidFill>
                <a:srgbClr val="FCB811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B346AEF3-07A5-4850-85DD-43C54B87FF90}"/>
                </a:ext>
              </a:extLst>
            </p:cNvPr>
            <p:cNvSpPr/>
            <p:nvPr/>
          </p:nvSpPr>
          <p:spPr>
            <a:xfrm>
              <a:off x="11394336" y="2781199"/>
              <a:ext cx="57123" cy="2143438"/>
            </a:xfrm>
            <a:custGeom>
              <a:avLst/>
              <a:gdLst>
                <a:gd name="connsiteX0" fmla="*/ 0 w 4861"/>
                <a:gd name="connsiteY0" fmla="*/ 0 h 295811"/>
                <a:gd name="connsiteX1" fmla="*/ 0 w 4861"/>
                <a:gd name="connsiteY1" fmla="*/ 295812 h 29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1" h="295811">
                  <a:moveTo>
                    <a:pt x="0" y="0"/>
                  </a:moveTo>
                  <a:lnTo>
                    <a:pt x="0" y="295812"/>
                  </a:lnTo>
                </a:path>
              </a:pathLst>
            </a:custGeom>
            <a:ln w="24251" cap="flat">
              <a:solidFill>
                <a:srgbClr val="FCB811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828EF0AC-6DCC-499A-90D4-2C457DEF5715}"/>
                </a:ext>
              </a:extLst>
            </p:cNvPr>
            <p:cNvSpPr/>
            <p:nvPr/>
          </p:nvSpPr>
          <p:spPr>
            <a:xfrm>
              <a:off x="10184904" y="2781199"/>
              <a:ext cx="57123" cy="2143438"/>
            </a:xfrm>
            <a:custGeom>
              <a:avLst/>
              <a:gdLst>
                <a:gd name="connsiteX0" fmla="*/ 0 w 4861"/>
                <a:gd name="connsiteY0" fmla="*/ 0 h 295811"/>
                <a:gd name="connsiteX1" fmla="*/ 0 w 4861"/>
                <a:gd name="connsiteY1" fmla="*/ 295812 h 29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1" h="295811">
                  <a:moveTo>
                    <a:pt x="0" y="0"/>
                  </a:moveTo>
                  <a:lnTo>
                    <a:pt x="0" y="295812"/>
                  </a:lnTo>
                </a:path>
              </a:pathLst>
            </a:custGeom>
            <a:ln w="24251" cap="flat">
              <a:solidFill>
                <a:srgbClr val="FCB811"/>
              </a:solidFill>
              <a:prstDash val="sysDash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25" name="禁止標誌 24">
            <a:extLst>
              <a:ext uri="{FF2B5EF4-FFF2-40B4-BE49-F238E27FC236}">
                <a16:creationId xmlns:a16="http://schemas.microsoft.com/office/drawing/2014/main" id="{A6311C9A-A191-4433-BBA4-5183A007B444}"/>
              </a:ext>
            </a:extLst>
          </p:cNvPr>
          <p:cNvSpPr/>
          <p:nvPr/>
        </p:nvSpPr>
        <p:spPr>
          <a:xfrm>
            <a:off x="6236158" y="2458216"/>
            <a:ext cx="761521" cy="775322"/>
          </a:xfrm>
          <a:prstGeom prst="noSmoking">
            <a:avLst>
              <a:gd name="adj" fmla="val 1297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73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天空, 窗戶, 個人 的圖片&#10;&#10;自動產生的描述">
            <a:extLst>
              <a:ext uri="{FF2B5EF4-FFF2-40B4-BE49-F238E27FC236}">
                <a16:creationId xmlns:a16="http://schemas.microsoft.com/office/drawing/2014/main" id="{5EC25108-98B1-4EBC-A512-6A331216A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 b="5680"/>
          <a:stretch/>
        </p:blipFill>
        <p:spPr>
          <a:xfrm>
            <a:off x="292893" y="1517709"/>
            <a:ext cx="11596688" cy="509740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E0551F3-85DA-497B-8DA6-D07B4C9F26E2}"/>
              </a:ext>
            </a:extLst>
          </p:cNvPr>
          <p:cNvSpPr/>
          <p:nvPr/>
        </p:nvSpPr>
        <p:spPr>
          <a:xfrm>
            <a:off x="275618" y="1129977"/>
            <a:ext cx="11611115" cy="548513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+mj-lt"/>
                <a:cs typeface="+mj-lt"/>
              </a:rPr>
              <a:t>Plug and play without any configurations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107" y="145743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>
                <a:ea typeface="+mn-lt"/>
                <a:cs typeface="+mn-lt"/>
              </a:rPr>
              <a:t>Any one can set it up</a:t>
            </a:r>
            <a:endParaRPr lang="en-US" alt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305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Perfect with QNAP</a:t>
            </a:r>
            <a:r>
              <a:rPr lang="zh-TW" altLang="en-US"/>
              <a:t> </a:t>
            </a:r>
            <a:r>
              <a:rPr lang="en-US" altLang="zh-TW"/>
              <a:t>high network speed solution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645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6139DD35-9E8B-4E22-A6C0-C161D5D1E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51" y="2717"/>
            <a:ext cx="10912854" cy="1133991"/>
          </a:xfrm>
        </p:spPr>
        <p:txBody>
          <a:bodyPr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ea typeface="+mj-lt"/>
                <a:cs typeface="+mj-lt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+mj-lt"/>
                <a:cs typeface="+mj-lt"/>
              </a:rPr>
              <a:t> </a:t>
            </a:r>
            <a:r>
              <a:rPr lang="en-US" altLang="zh-TW">
                <a:latin typeface="Arial" panose="020B0604020202020204" pitchFamily="34" charset="0"/>
                <a:ea typeface="+mj-lt"/>
                <a:cs typeface="+mj-lt"/>
              </a:rPr>
              <a:t>2.5GbE</a:t>
            </a:r>
            <a:r>
              <a:rPr lang="zh-TW" altLang="en-US">
                <a:latin typeface="Arial" panose="020B0604020202020204" pitchFamily="34" charset="0"/>
                <a:ea typeface="+mj-lt"/>
                <a:cs typeface="+mj-lt"/>
              </a:rPr>
              <a:t> </a:t>
            </a:r>
            <a:r>
              <a:rPr lang="en-US" altLang="zh-TW">
                <a:latin typeface="Arial" panose="020B0604020202020204" pitchFamily="34" charset="0"/>
                <a:ea typeface="+mj-lt"/>
                <a:cs typeface="+mj-lt"/>
              </a:rPr>
              <a:t>teams give you perfect experience of high speed network</a:t>
            </a:r>
            <a:endParaRPr lang="zh-TW" altLang="en-US">
              <a:latin typeface="Arial" panose="020B0604020202020204" pitchFamily="34" charset="0"/>
              <a:ea typeface="+mj-lt"/>
              <a:cs typeface="+mj-lt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422" y="2294310"/>
            <a:ext cx="2883477" cy="282594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51" y="2290339"/>
            <a:ext cx="5295564" cy="282594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550" y="2291298"/>
            <a:ext cx="2893954" cy="282594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265225" y="5179706"/>
            <a:ext cx="158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+mj-lt"/>
              </a:rPr>
              <a:t>TS-431P3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8932819" y="5179706"/>
            <a:ext cx="158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+mj-lt"/>
              </a:rPr>
              <a:t>TS-231P3</a:t>
            </a:r>
            <a:endParaRPr lang="zh-TW" altLang="en-US">
              <a:latin typeface="+mj-lt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828706" y="1581542"/>
            <a:ext cx="302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latin typeface="+mj-lt"/>
                <a:ea typeface="+mn-lt"/>
                <a:cs typeface="+mn-lt"/>
              </a:rPr>
              <a:t>Digital home with high quality of streaming</a:t>
            </a:r>
            <a:endParaRPr lang="zh-TW" altLang="zh-TW">
              <a:latin typeface="+mj-lt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41087" y="1890111"/>
            <a:ext cx="516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  <a:ea typeface="+mn-lt"/>
                <a:cs typeface="+mn-lt"/>
              </a:rPr>
              <a:t>Professional high efficiency network storage</a:t>
            </a:r>
            <a:endParaRPr lang="zh-TW" altLang="zh-TW">
              <a:latin typeface="+mj-lt"/>
              <a:ea typeface="+mn-lt"/>
              <a:cs typeface="+mn-lt"/>
            </a:endParaRPr>
          </a:p>
        </p:txBody>
      </p:sp>
      <p:pic>
        <p:nvPicPr>
          <p:cNvPr id="17" name="圖片 16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0" r="30205"/>
          <a:stretch/>
        </p:blipFill>
        <p:spPr>
          <a:xfrm>
            <a:off x="441087" y="3230583"/>
            <a:ext cx="5360184" cy="2253159"/>
          </a:xfrm>
          <a:prstGeom prst="rect">
            <a:avLst/>
          </a:prstGeom>
        </p:spPr>
      </p:pic>
      <p:pic>
        <p:nvPicPr>
          <p:cNvPr id="21" name="圖片 20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20910"/>
          <a:stretch/>
        </p:blipFill>
        <p:spPr>
          <a:xfrm>
            <a:off x="8848550" y="3230583"/>
            <a:ext cx="2883477" cy="217155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524498" y="2368244"/>
            <a:ext cx="348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+mj-lt"/>
                <a:ea typeface="微軟正黑體" panose="020B0604030504040204" pitchFamily="34" charset="-120"/>
              </a:rPr>
              <a:t>Intel Celeron J4125 4 cores 2.0GHz, 2 x 2.5GbE, </a:t>
            </a:r>
          </a:p>
          <a:p>
            <a:r>
              <a:rPr lang="en-US" altLang="zh-TW" sz="1200" b="1" err="1">
                <a:latin typeface="+mj-lt"/>
                <a:ea typeface="微軟正黑體" panose="020B0604030504040204" pitchFamily="34" charset="-120"/>
              </a:rPr>
              <a:t>PCIe</a:t>
            </a:r>
            <a:r>
              <a:rPr lang="en-US" altLang="zh-TW" sz="1200" b="1">
                <a:latin typeface="+mj-lt"/>
                <a:ea typeface="微軟正黑體" panose="020B0604030504040204" pitchFamily="34" charset="-120"/>
              </a:rPr>
              <a:t> extend</a:t>
            </a:r>
            <a:r>
              <a:rPr lang="en-US" altLang="zh-CN" sz="1200" b="1">
                <a:latin typeface="+mj-lt"/>
                <a:ea typeface="微軟正黑體" panose="020B0604030504040204" pitchFamily="34" charset="-120"/>
              </a:rPr>
              <a:t> M.2 </a:t>
            </a:r>
            <a:r>
              <a:rPr lang="en-US" altLang="zh-CN" sz="1200" b="1" err="1">
                <a:latin typeface="+mj-lt"/>
                <a:ea typeface="微軟正黑體" panose="020B0604030504040204" pitchFamily="34" charset="-120"/>
              </a:rPr>
              <a:t>NVMe</a:t>
            </a:r>
            <a:r>
              <a:rPr lang="en-US" altLang="zh-CN" sz="1200" b="1">
                <a:latin typeface="+mj-lt"/>
                <a:ea typeface="微軟正黑體" panose="020B0604030504040204" pitchFamily="34" charset="-120"/>
              </a:rPr>
              <a:t>/ SATA SSD or 10GbE</a:t>
            </a:r>
            <a:endParaRPr lang="zh-TW" altLang="en-US" sz="12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849547" y="2368244"/>
            <a:ext cx="2893954" cy="4791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 b="1">
                <a:latin typeface="+mj-lt"/>
                <a:ea typeface="微軟正黑體"/>
              </a:rPr>
              <a:t>Annapurna Labs AL-314 4 cores 1.7GHz, 1 x 10GbE SFP+, 1 x 2.5GbE</a:t>
            </a:r>
            <a:endParaRPr lang="zh-TW" altLang="en-US" sz="1200" b="1">
              <a:latin typeface="+mj-lt"/>
              <a:ea typeface="微軟正黑體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1E9D8B8-6278-BE4E-ACA1-EE9D0F168EAB}"/>
              </a:ext>
            </a:extLst>
          </p:cNvPr>
          <p:cNvSpPr txBox="1"/>
          <p:nvPr/>
        </p:nvSpPr>
        <p:spPr>
          <a:xfrm>
            <a:off x="8900813" y="2368244"/>
            <a:ext cx="2022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Annapurna Labs AL-314</a:t>
            </a:r>
          </a:p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cores 1.7GHz, 1 x 2.5GbE</a:t>
            </a:r>
            <a:endParaRPr lang="zh-TW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7" descr="cp_k_ww_4c_075.png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30" y="2385476"/>
            <a:ext cx="742328" cy="742424"/>
          </a:xfrm>
          <a:prstGeom prst="rect">
            <a:avLst/>
          </a:prstGeom>
          <a:effectLst/>
        </p:spPr>
      </p:pic>
      <p:pic>
        <p:nvPicPr>
          <p:cNvPr id="27" name="圖片 26" descr="未命名-2.png">
            <a:extLst>
              <a:ext uri="{FF2B5EF4-FFF2-40B4-BE49-F238E27FC236}">
                <a16:creationId xmlns:a16="http://schemas.microsoft.com/office/drawing/2014/main" id="{2CA2D264-B491-9145-8264-2B7FBC859D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678" y="2896362"/>
            <a:ext cx="1754897" cy="329091"/>
          </a:xfrm>
          <a:prstGeom prst="rect">
            <a:avLst/>
          </a:prstGeom>
        </p:spPr>
      </p:pic>
      <p:pic>
        <p:nvPicPr>
          <p:cNvPr id="25" name="圖片 24" descr="未命名-2.png">
            <a:extLst>
              <a:ext uri="{FF2B5EF4-FFF2-40B4-BE49-F238E27FC236}">
                <a16:creationId xmlns:a16="http://schemas.microsoft.com/office/drawing/2014/main" id="{393535F1-66A1-44C8-9D49-74A09FAE84E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347" y="2914250"/>
            <a:ext cx="1659504" cy="31120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493768" y="5179706"/>
            <a:ext cx="158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+mj-lt"/>
              </a:rPr>
              <a:t>TS-431X3</a:t>
            </a:r>
            <a:endParaRPr lang="zh-TW" altLang="en-US">
              <a:latin typeface="+mj-lt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537535" y="5179706"/>
            <a:ext cx="144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+mj-lt"/>
              </a:rPr>
              <a:t>TS-253D</a:t>
            </a:r>
            <a:endParaRPr lang="zh-TW" altLang="en-US">
              <a:latin typeface="+mj-lt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03765" y="5179706"/>
            <a:ext cx="144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+mj-lt"/>
              </a:rPr>
              <a:t>TS-453D</a:t>
            </a:r>
            <a:endParaRPr lang="zh-TW" altLang="en-US">
              <a:latin typeface="+mj-lt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70933" y="5179706"/>
            <a:ext cx="144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+mj-lt"/>
              </a:rPr>
              <a:t>TS-653D</a:t>
            </a:r>
            <a:endParaRPr lang="zh-TW" altLang="en-US">
              <a:latin typeface="+mj-lt"/>
            </a:endParaRPr>
          </a:p>
        </p:txBody>
      </p:sp>
      <p:pic>
        <p:nvPicPr>
          <p:cNvPr id="3" name="圖片 2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3D4844DA-165A-4756-8DAF-3F37C95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70" r="8728"/>
          <a:stretch/>
        </p:blipFill>
        <p:spPr>
          <a:xfrm>
            <a:off x="6393635" y="3225453"/>
            <a:ext cx="1752929" cy="22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63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>
            <a:extLst>
              <a:ext uri="{FF2B5EF4-FFF2-40B4-BE49-F238E27FC236}">
                <a16:creationId xmlns:a16="http://schemas.microsoft.com/office/drawing/2014/main" id="{824F2A70-2DD4-422A-A975-848763E7A01E}"/>
              </a:ext>
            </a:extLst>
          </p:cNvPr>
          <p:cNvSpPr/>
          <p:nvPr/>
        </p:nvSpPr>
        <p:spPr>
          <a:xfrm>
            <a:off x="365865" y="4011339"/>
            <a:ext cx="3667751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E2E2315-551C-4E47-B191-6AF9A1EC8166}"/>
              </a:ext>
            </a:extLst>
          </p:cNvPr>
          <p:cNvSpPr/>
          <p:nvPr/>
        </p:nvSpPr>
        <p:spPr>
          <a:xfrm>
            <a:off x="4320534" y="4011339"/>
            <a:ext cx="7445892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B1C7E8-95B0-4B7D-A1F1-D7B9758B01B7}"/>
              </a:ext>
            </a:extLst>
          </p:cNvPr>
          <p:cNvSpPr/>
          <p:nvPr/>
        </p:nvSpPr>
        <p:spPr>
          <a:xfrm>
            <a:off x="367687" y="1388640"/>
            <a:ext cx="11398739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Embedded 2.5/5/10GbE desktop NAS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14" name="圖片 13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BB2F51BC-F160-45DD-BC2E-A88A7B2E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487" y="4647007"/>
            <a:ext cx="1447454" cy="1167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F658B6C-7D29-41F8-8A71-01C2907FCD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235" y="4623639"/>
            <a:ext cx="2009513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2236218F-44F8-42EA-8F1F-5DFB636B4EEE}"/>
              </a:ext>
            </a:extLst>
          </p:cNvPr>
          <p:cNvSpPr/>
          <p:nvPr/>
        </p:nvSpPr>
        <p:spPr>
          <a:xfrm>
            <a:off x="6830303" y="3290399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TS-832PX</a:t>
            </a:r>
            <a:endParaRPr lang="zh-TW" altLang="en-US" sz="1400">
              <a:solidFill>
                <a:srgbClr val="000000"/>
              </a:solidFill>
              <a:latin typeface="Calibri" panose="020F0502020204030204"/>
              <a:ea typeface="新細明體" panose="02020500000000000000" pitchFamily="18" charset="-120"/>
              <a:cs typeface="Calibri" panose="020F0502020204030204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B13CB69-DAD7-485C-93FF-651B51A398D3}"/>
              </a:ext>
            </a:extLst>
          </p:cNvPr>
          <p:cNvSpPr/>
          <p:nvPr/>
        </p:nvSpPr>
        <p:spPr>
          <a:xfrm>
            <a:off x="4320534" y="4011339"/>
            <a:ext cx="7445892" cy="43214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2.5GbE BASE-T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2AB5A5A-CF4D-48CC-A01E-8215AC9C7BD8}"/>
              </a:ext>
            </a:extLst>
          </p:cNvPr>
          <p:cNvSpPr/>
          <p:nvPr/>
        </p:nvSpPr>
        <p:spPr>
          <a:xfrm>
            <a:off x="4715899" y="5909669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TS-h886 / TS-h686</a:t>
            </a:r>
            <a:endParaRPr lang="zh-TW" altLang="zh-TW" sz="1400"/>
          </a:p>
        </p:txBody>
      </p:sp>
      <p:pic>
        <p:nvPicPr>
          <p:cNvPr id="49" name="圖片 12" descr="一張含有 室內, 監視器, 影片, 遊戲 的圖片&#10;&#10;自動產生的描述">
            <a:extLst>
              <a:ext uri="{FF2B5EF4-FFF2-40B4-BE49-F238E27FC236}">
                <a16:creationId xmlns:a16="http://schemas.microsoft.com/office/drawing/2014/main" id="{A21CCCD0-0E21-48EE-AAC8-2F2ADFE2AA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482" y="4607874"/>
            <a:ext cx="2032095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0FFAAD79-E8FC-4FC1-A8BB-9FA2DDF71AC1}"/>
              </a:ext>
            </a:extLst>
          </p:cNvPr>
          <p:cNvSpPr/>
          <p:nvPr/>
        </p:nvSpPr>
        <p:spPr>
          <a:xfrm>
            <a:off x="9438814" y="5909669"/>
            <a:ext cx="21754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TS-431P3 / TS-231P3</a:t>
            </a:r>
            <a:endParaRPr lang="zh-TW" altLang="zh-TW" sz="140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7F3AAA4-7BD7-45DC-978D-98CA495B3557}"/>
              </a:ext>
            </a:extLst>
          </p:cNvPr>
          <p:cNvSpPr/>
          <p:nvPr/>
        </p:nvSpPr>
        <p:spPr>
          <a:xfrm>
            <a:off x="7140359" y="5878138"/>
            <a:ext cx="187063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TS-653D / TS-453D / TS-253D</a:t>
            </a:r>
            <a:endParaRPr lang="zh-TW" altLang="zh-TW" sz="140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ADA9AB3-07A8-4918-89D4-CE7122357BF6}"/>
              </a:ext>
            </a:extLst>
          </p:cNvPr>
          <p:cNvSpPr/>
          <p:nvPr/>
        </p:nvSpPr>
        <p:spPr>
          <a:xfrm>
            <a:off x="367687" y="4011339"/>
            <a:ext cx="3665929" cy="43214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5GbE BASE-T</a:t>
            </a:r>
          </a:p>
        </p:txBody>
      </p:sp>
      <p:pic>
        <p:nvPicPr>
          <p:cNvPr id="53" name="圖片 24" descr="一張含有 室內, 電子用品, 監視器, 電腦 的圖片&#10;&#10;自動產生的描述">
            <a:extLst>
              <a:ext uri="{FF2B5EF4-FFF2-40B4-BE49-F238E27FC236}">
                <a16:creationId xmlns:a16="http://schemas.microsoft.com/office/drawing/2014/main" id="{6734326E-5471-44FF-8CCC-9E04C8C59B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240" y="4614830"/>
            <a:ext cx="1987985" cy="1231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E54DC3F-9EB1-49CC-85C4-4226D22882EF}"/>
              </a:ext>
            </a:extLst>
          </p:cNvPr>
          <p:cNvSpPr/>
          <p:nvPr/>
        </p:nvSpPr>
        <p:spPr>
          <a:xfrm>
            <a:off x="990138" y="5909669"/>
            <a:ext cx="2154409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TVS-872N / TVS-672N</a:t>
            </a:r>
            <a:endParaRPr lang="zh-TW" altLang="zh-TW" sz="140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1A0167C-2C66-49BF-85F8-B8A465A94E58}"/>
              </a:ext>
            </a:extLst>
          </p:cNvPr>
          <p:cNvSpPr/>
          <p:nvPr/>
        </p:nvSpPr>
        <p:spPr>
          <a:xfrm>
            <a:off x="365865" y="1388640"/>
            <a:ext cx="11406146" cy="43214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9B8B4FF-E986-49AB-AC63-C62BF25F1E95}"/>
              </a:ext>
            </a:extLst>
          </p:cNvPr>
          <p:cNvSpPr/>
          <p:nvPr/>
        </p:nvSpPr>
        <p:spPr>
          <a:xfrm>
            <a:off x="571968" y="3290399"/>
            <a:ext cx="2398503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TVS-h1688X /TVS-h1288X</a:t>
            </a:r>
            <a:endParaRPr lang="zh-CN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2449CEC-FD1A-468D-9762-2324780F5588}"/>
              </a:ext>
            </a:extLst>
          </p:cNvPr>
          <p:cNvSpPr/>
          <p:nvPr/>
        </p:nvSpPr>
        <p:spPr>
          <a:xfrm>
            <a:off x="3416325" y="3290399"/>
            <a:ext cx="252227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TVS-872XT / TVS-672XT / TVS-472XT</a:t>
            </a:r>
          </a:p>
        </p:txBody>
      </p:sp>
      <p:pic>
        <p:nvPicPr>
          <p:cNvPr id="63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6A558BAF-0550-4605-AB18-8D7B22939D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 r="19308"/>
          <a:stretch/>
        </p:blipFill>
        <p:spPr>
          <a:xfrm>
            <a:off x="10125481" y="1985175"/>
            <a:ext cx="1343827" cy="1325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A99C2A84-E3F3-44B1-AADC-DE19CAD53AF6}"/>
              </a:ext>
            </a:extLst>
          </p:cNvPr>
          <p:cNvSpPr/>
          <p:nvPr/>
        </p:nvSpPr>
        <p:spPr>
          <a:xfrm>
            <a:off x="9928073" y="3290399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TS-431X3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2F41FCB-3CA4-4B2E-9908-3B39ED813214}"/>
              </a:ext>
            </a:extLst>
          </p:cNvPr>
          <p:cNvSpPr/>
          <p:nvPr/>
        </p:nvSpPr>
        <p:spPr>
          <a:xfrm>
            <a:off x="9959604" y="3539756"/>
            <a:ext cx="174345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10GbE + 2.5GbE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41D7608-767E-4764-9399-CE8E79537FC4}"/>
              </a:ext>
            </a:extLst>
          </p:cNvPr>
          <p:cNvSpPr/>
          <p:nvPr/>
        </p:nvSpPr>
        <p:spPr>
          <a:xfrm>
            <a:off x="1695027" y="1377226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With</a:t>
            </a:r>
            <a:r>
              <a:rPr lang="en-US" altLang="zh-CN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BASE-T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BF2E578-F058-4F66-B306-5E7C0EE47441}"/>
              </a:ext>
            </a:extLst>
          </p:cNvPr>
          <p:cNvSpPr/>
          <p:nvPr/>
        </p:nvSpPr>
        <p:spPr>
          <a:xfrm>
            <a:off x="7581457" y="1377226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With</a:t>
            </a:r>
            <a:r>
              <a:rPr lang="en-US" altLang="zh-CN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SFP+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FC7C71A-8C7B-4A1F-99C4-8C34FB6BA9EA}"/>
              </a:ext>
            </a:extLst>
          </p:cNvPr>
          <p:cNvSpPr/>
          <p:nvPr/>
        </p:nvSpPr>
        <p:spPr>
          <a:xfrm>
            <a:off x="5725837" y="1377226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｜</a:t>
            </a:r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1D6A42-7692-4405-BBB5-FEE4045B50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138" y="1894358"/>
            <a:ext cx="1559136" cy="1403089"/>
          </a:xfrm>
          <a:prstGeom prst="rect">
            <a:avLst/>
          </a:prstGeom>
        </p:spPr>
      </p:pic>
      <p:pic>
        <p:nvPicPr>
          <p:cNvPr id="6" name="圖片 5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CC657AA8-03E8-4CFE-ACE6-EA8261D45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682" y="2008961"/>
            <a:ext cx="2100213" cy="1237685"/>
          </a:xfrm>
          <a:prstGeom prst="rect">
            <a:avLst/>
          </a:prstGeom>
        </p:spPr>
      </p:pic>
      <p:pic>
        <p:nvPicPr>
          <p:cNvPr id="8" name="圖片 7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4822C896-6B5A-4190-942E-E48C801087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807" y="1929367"/>
            <a:ext cx="2234598" cy="13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19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0F4BCEF3-352E-48FF-B9F8-8FD102C8AD81}"/>
              </a:ext>
            </a:extLst>
          </p:cNvPr>
          <p:cNvSpPr/>
          <p:nvPr/>
        </p:nvSpPr>
        <p:spPr>
          <a:xfrm>
            <a:off x="9095464" y="1919012"/>
            <a:ext cx="2446496" cy="4137418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8" name="矩形: 圓角化同側角落 117">
            <a:extLst>
              <a:ext uri="{FF2B5EF4-FFF2-40B4-BE49-F238E27FC236}">
                <a16:creationId xmlns:a16="http://schemas.microsoft.com/office/drawing/2014/main" id="{BD5F15E2-BA4F-49A9-B0CB-B4395EFB7746}"/>
              </a:ext>
            </a:extLst>
          </p:cNvPr>
          <p:cNvSpPr/>
          <p:nvPr/>
        </p:nvSpPr>
        <p:spPr>
          <a:xfrm>
            <a:off x="9088576" y="1919013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F472F434-11C3-4588-BFFE-D44D229AAAD2}"/>
              </a:ext>
            </a:extLst>
          </p:cNvPr>
          <p:cNvSpPr/>
          <p:nvPr/>
        </p:nvSpPr>
        <p:spPr>
          <a:xfrm>
            <a:off x="6254783" y="1919012"/>
            <a:ext cx="2446496" cy="4137418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3" name="矩形: 圓角化同側角落 112">
            <a:extLst>
              <a:ext uri="{FF2B5EF4-FFF2-40B4-BE49-F238E27FC236}">
                <a16:creationId xmlns:a16="http://schemas.microsoft.com/office/drawing/2014/main" id="{A98AA334-C90E-4C99-AAB7-6AD4E122B3AE}"/>
              </a:ext>
            </a:extLst>
          </p:cNvPr>
          <p:cNvSpPr/>
          <p:nvPr/>
        </p:nvSpPr>
        <p:spPr>
          <a:xfrm>
            <a:off x="6247895" y="1919013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CAE4B7AF-62F8-4D7A-B917-883ADF6F420A}"/>
              </a:ext>
            </a:extLst>
          </p:cNvPr>
          <p:cNvSpPr/>
          <p:nvPr/>
        </p:nvSpPr>
        <p:spPr>
          <a:xfrm>
            <a:off x="3451054" y="4167340"/>
            <a:ext cx="2446496" cy="1877321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1" name="矩形: 圓角化同側角落 80">
            <a:extLst>
              <a:ext uri="{FF2B5EF4-FFF2-40B4-BE49-F238E27FC236}">
                <a16:creationId xmlns:a16="http://schemas.microsoft.com/office/drawing/2014/main" id="{1C794921-4309-4BBF-B6C2-A7D76D61BFCB}"/>
              </a:ext>
            </a:extLst>
          </p:cNvPr>
          <p:cNvSpPr/>
          <p:nvPr/>
        </p:nvSpPr>
        <p:spPr>
          <a:xfrm>
            <a:off x="3444166" y="4167341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E332BFD6-97F9-46B9-8C2B-92EAF4CB009E}"/>
              </a:ext>
            </a:extLst>
          </p:cNvPr>
          <p:cNvSpPr/>
          <p:nvPr/>
        </p:nvSpPr>
        <p:spPr>
          <a:xfrm>
            <a:off x="632867" y="4167340"/>
            <a:ext cx="2446496" cy="1877321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6" name="矩形: 圓角化同側角落 85">
            <a:extLst>
              <a:ext uri="{FF2B5EF4-FFF2-40B4-BE49-F238E27FC236}">
                <a16:creationId xmlns:a16="http://schemas.microsoft.com/office/drawing/2014/main" id="{060FB88D-92A3-4095-8657-D22F7D829616}"/>
              </a:ext>
            </a:extLst>
          </p:cNvPr>
          <p:cNvSpPr/>
          <p:nvPr/>
        </p:nvSpPr>
        <p:spPr>
          <a:xfrm>
            <a:off x="625979" y="4167341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0D4CD222-2F58-416C-AAD3-91C86B4DE184}"/>
              </a:ext>
            </a:extLst>
          </p:cNvPr>
          <p:cNvSpPr/>
          <p:nvPr/>
        </p:nvSpPr>
        <p:spPr>
          <a:xfrm>
            <a:off x="3451054" y="1919012"/>
            <a:ext cx="2446496" cy="1877321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4" name="矩形: 圓角化同側角落 73">
            <a:extLst>
              <a:ext uri="{FF2B5EF4-FFF2-40B4-BE49-F238E27FC236}">
                <a16:creationId xmlns:a16="http://schemas.microsoft.com/office/drawing/2014/main" id="{95059F8A-C201-4553-B911-5981F96E57D1}"/>
              </a:ext>
            </a:extLst>
          </p:cNvPr>
          <p:cNvSpPr/>
          <p:nvPr/>
        </p:nvSpPr>
        <p:spPr>
          <a:xfrm>
            <a:off x="3444166" y="1919013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CFC8B0E4-F1AC-4868-BEDE-70723C9D58E4}"/>
              </a:ext>
            </a:extLst>
          </p:cNvPr>
          <p:cNvSpPr/>
          <p:nvPr/>
        </p:nvSpPr>
        <p:spPr>
          <a:xfrm>
            <a:off x="632867" y="1919012"/>
            <a:ext cx="2446496" cy="1877321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矩形: 圓角化同側角落 65">
            <a:extLst>
              <a:ext uri="{FF2B5EF4-FFF2-40B4-BE49-F238E27FC236}">
                <a16:creationId xmlns:a16="http://schemas.microsoft.com/office/drawing/2014/main" id="{DD3AC38F-0679-43F8-B155-2C7F7E0E8A8B}"/>
              </a:ext>
            </a:extLst>
          </p:cNvPr>
          <p:cNvSpPr/>
          <p:nvPr/>
        </p:nvSpPr>
        <p:spPr>
          <a:xfrm>
            <a:off x="625979" y="1919013"/>
            <a:ext cx="2453384" cy="428185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Network extend</a:t>
            </a:r>
            <a:r>
              <a:rPr lang="zh-CN" altLang="en-US"/>
              <a:t>：</a:t>
            </a:r>
            <a:r>
              <a:rPr lang="en-US" altLang="zh-TW"/>
              <a:t>rich PCIe extension card</a:t>
            </a:r>
            <a:endParaRPr lang="zh-TW" altLang="en-US"/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10AF9926-CC44-460A-9FAE-DBA488DA6D82}"/>
              </a:ext>
            </a:extLst>
          </p:cNvPr>
          <p:cNvSpPr txBox="1"/>
          <p:nvPr/>
        </p:nvSpPr>
        <p:spPr>
          <a:xfrm>
            <a:off x="632866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QXG-10G2SF-CX4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6AE8CA91-956B-470C-B530-E7138CEF66F8}"/>
              </a:ext>
            </a:extLst>
          </p:cNvPr>
          <p:cNvSpPr/>
          <p:nvPr/>
        </p:nvSpPr>
        <p:spPr>
          <a:xfrm>
            <a:off x="392293" y="3089371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8" name="圖片 13" descr="一張含有 標誌 的圖片&#10;&#10;自動產生的描述">
            <a:extLst>
              <a:ext uri="{FF2B5EF4-FFF2-40B4-BE49-F238E27FC236}">
                <a16:creationId xmlns:a16="http://schemas.microsoft.com/office/drawing/2014/main" id="{FC167942-FC17-4EB3-B271-A9B1E81856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38" y="3269521"/>
            <a:ext cx="661918" cy="499509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9C6F2782-C46F-4D15-96AB-A444DA2A0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00" y="2435936"/>
            <a:ext cx="1607550" cy="1000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34BD01BB-511F-4BC4-994C-838D42273BF3}"/>
              </a:ext>
            </a:extLst>
          </p:cNvPr>
          <p:cNvSpPr txBox="1"/>
          <p:nvPr/>
        </p:nvSpPr>
        <p:spPr>
          <a:xfrm>
            <a:off x="1252100" y="3361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SFP+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E6EB8D22-7557-42F1-9666-632C696646AE}"/>
              </a:ext>
            </a:extLst>
          </p:cNvPr>
          <p:cNvSpPr txBox="1"/>
          <p:nvPr/>
        </p:nvSpPr>
        <p:spPr>
          <a:xfrm>
            <a:off x="3438659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LAN-10G2T-X550</a:t>
            </a:r>
            <a:endParaRPr lang="zh-TW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83C8A077-9D1F-4148-95B1-D3491EED973D}"/>
              </a:ext>
            </a:extLst>
          </p:cNvPr>
          <p:cNvSpPr txBox="1"/>
          <p:nvPr/>
        </p:nvSpPr>
        <p:spPr>
          <a:xfrm>
            <a:off x="4057893" y="3361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4" name="橢圓 83">
            <a:extLst>
              <a:ext uri="{FF2B5EF4-FFF2-40B4-BE49-F238E27FC236}">
                <a16:creationId xmlns:a16="http://schemas.microsoft.com/office/drawing/2014/main" id="{083F2FBB-38BF-4400-944E-4BD80422C582}"/>
              </a:ext>
            </a:extLst>
          </p:cNvPr>
          <p:cNvSpPr/>
          <p:nvPr/>
        </p:nvSpPr>
        <p:spPr>
          <a:xfrm>
            <a:off x="3198086" y="3089371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0" name="圖片 16" descr="一張含有 盤 的圖片&#10;&#10;自動產生的描述">
            <a:extLst>
              <a:ext uri="{FF2B5EF4-FFF2-40B4-BE49-F238E27FC236}">
                <a16:creationId xmlns:a16="http://schemas.microsoft.com/office/drawing/2014/main" id="{E6D20CBE-8C55-4784-8FDF-163F1FCCA2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680" y="3283169"/>
            <a:ext cx="720615" cy="479275"/>
          </a:xfrm>
          <a:prstGeom prst="rect">
            <a:avLst/>
          </a:prstGeom>
        </p:spPr>
      </p:pic>
      <p:pic>
        <p:nvPicPr>
          <p:cNvPr id="91" name="圖片 46" descr="LAN-10G2T_x550+bracket.png">
            <a:extLst>
              <a:ext uri="{FF2B5EF4-FFF2-40B4-BE49-F238E27FC236}">
                <a16:creationId xmlns:a16="http://schemas.microsoft.com/office/drawing/2014/main" id="{BE77DA05-3A98-4D52-9D7B-97CB04D521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2183" y="2418706"/>
            <a:ext cx="1612819" cy="995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1038BE5A-25D7-4794-85DC-F4C570F1ACA1}"/>
              </a:ext>
            </a:extLst>
          </p:cNvPr>
          <p:cNvSpPr txBox="1"/>
          <p:nvPr/>
        </p:nvSpPr>
        <p:spPr>
          <a:xfrm>
            <a:off x="632866" y="4201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QXG-10G2T-107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60CB53C-4FFB-4ACF-9251-C37579789DDD}"/>
              </a:ext>
            </a:extLst>
          </p:cNvPr>
          <p:cNvSpPr txBox="1"/>
          <p:nvPr/>
        </p:nvSpPr>
        <p:spPr>
          <a:xfrm>
            <a:off x="632866" y="5613099"/>
            <a:ext cx="243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A89FF757-EA67-479C-AEA4-EB6AAFCCBC98}"/>
              </a:ext>
            </a:extLst>
          </p:cNvPr>
          <p:cNvSpPr txBox="1"/>
          <p:nvPr/>
        </p:nvSpPr>
        <p:spPr>
          <a:xfrm>
            <a:off x="3438659" y="4201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QXG-10G1T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0D05536-922E-4567-8468-DF6602B6BD6C}"/>
              </a:ext>
            </a:extLst>
          </p:cNvPr>
          <p:cNvSpPr txBox="1"/>
          <p:nvPr/>
        </p:nvSpPr>
        <p:spPr>
          <a:xfrm>
            <a:off x="3438659" y="5613099"/>
            <a:ext cx="243960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latin typeface="Arial"/>
                <a:ea typeface="微軟正黑體"/>
                <a:cs typeface="Arial"/>
              </a:rPr>
              <a:t>1 x RJ45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A5F71AE3-BA82-4E55-AB96-455B7A843EC5}"/>
              </a:ext>
            </a:extLst>
          </p:cNvPr>
          <p:cNvSpPr/>
          <p:nvPr/>
        </p:nvSpPr>
        <p:spPr>
          <a:xfrm>
            <a:off x="2818479" y="4795287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0" name="圖片 15" descr="一張含有 畫畫 的圖片&#10;&#10;自動產生的描述">
            <a:extLst>
              <a:ext uri="{FF2B5EF4-FFF2-40B4-BE49-F238E27FC236}">
                <a16:creationId xmlns:a16="http://schemas.microsoft.com/office/drawing/2014/main" id="{D64D00AC-4A6A-4C52-B6C3-9AFD8BFCB2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1" t="9578" r="12471" b="11927"/>
          <a:stretch/>
        </p:blipFill>
        <p:spPr>
          <a:xfrm>
            <a:off x="2897654" y="5015956"/>
            <a:ext cx="712744" cy="416215"/>
          </a:xfrm>
          <a:prstGeom prst="rect">
            <a:avLst/>
          </a:prstGeom>
        </p:spPr>
      </p:pic>
      <p:pic>
        <p:nvPicPr>
          <p:cNvPr id="121" name="圖片 120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11A278F0-C75F-4153-B369-29414E8D2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86" y="4716549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圖片 12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A59F151-C22C-414F-BF7A-221352BE60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357" y="4717703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26963D3D-EC77-4B8D-B604-422E42691AC0}"/>
              </a:ext>
            </a:extLst>
          </p:cNvPr>
          <p:cNvSpPr txBox="1"/>
          <p:nvPr/>
        </p:nvSpPr>
        <p:spPr>
          <a:xfrm>
            <a:off x="632866" y="1340908"/>
            <a:ext cx="5245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953" algn="ctr"/>
            <a:r>
              <a:rPr lang="en-US" altLang="zh-TW" sz="2400" b="1" i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network extension card</a:t>
            </a: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9E81639E-1285-4F46-BB5D-07C450A5613D}"/>
              </a:ext>
            </a:extLst>
          </p:cNvPr>
          <p:cNvSpPr txBox="1"/>
          <p:nvPr/>
        </p:nvSpPr>
        <p:spPr>
          <a:xfrm>
            <a:off x="6251339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89B9A9E1-CE59-42B1-8AA3-0145592323C9}"/>
              </a:ext>
            </a:extLst>
          </p:cNvPr>
          <p:cNvSpPr txBox="1"/>
          <p:nvPr/>
        </p:nvSpPr>
        <p:spPr>
          <a:xfrm>
            <a:off x="6200663" y="1340908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tx2"/>
                </a:solidFill>
                <a:latin typeface="Arial"/>
                <a:ea typeface="微軟正黑體"/>
                <a:cs typeface="Arial"/>
              </a:rPr>
              <a:t>5GbE series</a:t>
            </a:r>
            <a:endParaRPr lang="zh-TW" altLang="en-US" sz="2400" b="1" i="1">
              <a:solidFill>
                <a:schemeClr val="tx2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29" name="圖片 3">
            <a:extLst>
              <a:ext uri="{FF2B5EF4-FFF2-40B4-BE49-F238E27FC236}">
                <a16:creationId xmlns:a16="http://schemas.microsoft.com/office/drawing/2014/main" id="{74EF7780-8A99-4412-B759-3148BAD2119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36" y="2447709"/>
            <a:ext cx="1605888" cy="998299"/>
          </a:xfrm>
          <a:prstGeom prst="rect">
            <a:avLst/>
          </a:prstGeom>
        </p:spPr>
      </p:pic>
      <p:pic>
        <p:nvPicPr>
          <p:cNvPr id="130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65581DCD-955C-455A-9933-17F2F581B43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042" y="3513045"/>
            <a:ext cx="1605887" cy="998298"/>
          </a:xfrm>
          <a:prstGeom prst="rect">
            <a:avLst/>
          </a:prstGeom>
        </p:spPr>
      </p:pic>
      <p:pic>
        <p:nvPicPr>
          <p:cNvPr id="13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3E1FDFD-8982-45F9-A58A-64DAE7A9832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121" y="4591857"/>
            <a:ext cx="1605887" cy="998298"/>
          </a:xfrm>
          <a:prstGeom prst="rect">
            <a:avLst/>
          </a:prstGeom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99DB1760-C67C-4C4A-BBC0-6F48B0589941}"/>
              </a:ext>
            </a:extLst>
          </p:cNvPr>
          <p:cNvSpPr txBox="1"/>
          <p:nvPr/>
        </p:nvSpPr>
        <p:spPr>
          <a:xfrm>
            <a:off x="7466148" y="2628067"/>
            <a:ext cx="123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F39A0F9D-30DF-401E-AFD9-608EBF09D89B}"/>
              </a:ext>
            </a:extLst>
          </p:cNvPr>
          <p:cNvSpPr txBox="1"/>
          <p:nvPr/>
        </p:nvSpPr>
        <p:spPr>
          <a:xfrm>
            <a:off x="7655024" y="3585188"/>
            <a:ext cx="10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CF5D735C-F6F5-4A2D-906B-5433FAF22B40}"/>
              </a:ext>
            </a:extLst>
          </p:cNvPr>
          <p:cNvSpPr txBox="1"/>
          <p:nvPr/>
        </p:nvSpPr>
        <p:spPr>
          <a:xfrm>
            <a:off x="7695968" y="4662579"/>
            <a:ext cx="98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9095463" y="1949949"/>
            <a:ext cx="24464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QXG-2.5G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9044787" y="1340908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tx2"/>
                </a:solidFill>
                <a:latin typeface="Arial"/>
                <a:ea typeface="微軟正黑體"/>
                <a:cs typeface="Arial"/>
              </a:rPr>
              <a:t>2.5GbE series</a:t>
            </a:r>
            <a:endParaRPr lang="zh-TW" altLang="en-US" sz="2400" b="1" i="1">
              <a:solidFill>
                <a:schemeClr val="tx2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10157028" y="2628067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10615333" y="3585188"/>
            <a:ext cx="9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10740176" y="4662579"/>
            <a:ext cx="7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845" y="2423542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104" y="3484746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210" y="4588693"/>
            <a:ext cx="1605887" cy="998298"/>
          </a:xfrm>
          <a:prstGeom prst="rect">
            <a:avLst/>
          </a:prstGeom>
        </p:spPr>
      </p:pic>
      <p:sp>
        <p:nvSpPr>
          <p:cNvPr id="98" name="橢圓 97">
            <a:extLst>
              <a:ext uri="{FF2B5EF4-FFF2-40B4-BE49-F238E27FC236}">
                <a16:creationId xmlns:a16="http://schemas.microsoft.com/office/drawing/2014/main" id="{D7645013-7D67-45D9-978A-CDA4772B0FB6}"/>
              </a:ext>
            </a:extLst>
          </p:cNvPr>
          <p:cNvSpPr/>
          <p:nvPr/>
        </p:nvSpPr>
        <p:spPr>
          <a:xfrm>
            <a:off x="7032509" y="5513492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9" name="圖片 15" descr="一張含有 畫畫 的圖片&#10;&#10;自動產生的描述">
            <a:extLst>
              <a:ext uri="{FF2B5EF4-FFF2-40B4-BE49-F238E27FC236}">
                <a16:creationId xmlns:a16="http://schemas.microsoft.com/office/drawing/2014/main" id="{0493308C-44B6-4F01-B53C-562EB60410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1" t="9578" r="12471" b="11927"/>
          <a:stretch/>
        </p:blipFill>
        <p:spPr>
          <a:xfrm>
            <a:off x="7111684" y="5734161"/>
            <a:ext cx="712744" cy="416215"/>
          </a:xfrm>
          <a:prstGeom prst="rect">
            <a:avLst/>
          </a:prstGeom>
        </p:spPr>
      </p:pic>
      <p:sp>
        <p:nvSpPr>
          <p:cNvPr id="104" name="橢圓 103">
            <a:extLst>
              <a:ext uri="{FF2B5EF4-FFF2-40B4-BE49-F238E27FC236}">
                <a16:creationId xmlns:a16="http://schemas.microsoft.com/office/drawing/2014/main" id="{82BBAA3A-0255-49A7-BA99-AAD578C1053F}"/>
              </a:ext>
            </a:extLst>
          </p:cNvPr>
          <p:cNvSpPr/>
          <p:nvPr/>
        </p:nvSpPr>
        <p:spPr>
          <a:xfrm>
            <a:off x="9873479" y="5510539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5" name="圖片 16" descr="一張含有 盤 的圖片&#10;&#10;自動產生的描述">
            <a:extLst>
              <a:ext uri="{FF2B5EF4-FFF2-40B4-BE49-F238E27FC236}">
                <a16:creationId xmlns:a16="http://schemas.microsoft.com/office/drawing/2014/main" id="{A0599DBD-7C4E-415A-9E5B-86B75F662D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073" y="5704337"/>
            <a:ext cx="720615" cy="47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0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Faster network speed is necessary for large data size files transferred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4585" y="1368425"/>
            <a:ext cx="11205050" cy="4351338"/>
          </a:xfrm>
        </p:spPr>
        <p:txBody>
          <a:bodyPr>
            <a:normAutofit/>
          </a:bodyPr>
          <a:lstStyle/>
          <a:p>
            <a:r>
              <a:rPr lang="en-US" altLang="zh-TW" sz="2400">
                <a:latin typeface="+mj-lt"/>
              </a:rPr>
              <a:t>Network efficiency will get worse without high network speed if file sizes getting larger.</a:t>
            </a:r>
          </a:p>
          <a:p>
            <a:endParaRPr lang="zh-TW" altLang="en-US" sz="2400">
              <a:latin typeface="+mj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B7006C-8ACB-43DD-AE02-FEC0143E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078" y="2141029"/>
            <a:ext cx="6153610" cy="4290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729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F4094C26-8CBC-4A94-A684-F94B59E813D6}"/>
              </a:ext>
            </a:extLst>
          </p:cNvPr>
          <p:cNvSpPr/>
          <p:nvPr/>
        </p:nvSpPr>
        <p:spPr>
          <a:xfrm>
            <a:off x="6409810" y="2058279"/>
            <a:ext cx="4511173" cy="3461653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矩形: 圓角化同側角落 29">
            <a:extLst>
              <a:ext uri="{FF2B5EF4-FFF2-40B4-BE49-F238E27FC236}">
                <a16:creationId xmlns:a16="http://schemas.microsoft.com/office/drawing/2014/main" id="{61CE1026-79EB-489D-90E8-41AE078BEED4}"/>
              </a:ext>
            </a:extLst>
          </p:cNvPr>
          <p:cNvSpPr/>
          <p:nvPr/>
        </p:nvSpPr>
        <p:spPr>
          <a:xfrm>
            <a:off x="6397109" y="2058281"/>
            <a:ext cx="4523874" cy="789544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ADBE637F-917D-4BE0-B66F-A68181D87472}"/>
              </a:ext>
            </a:extLst>
          </p:cNvPr>
          <p:cNvSpPr/>
          <p:nvPr/>
        </p:nvSpPr>
        <p:spPr>
          <a:xfrm>
            <a:off x="9751114" y="4111483"/>
            <a:ext cx="1763279" cy="176327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9F23181-4A26-4BFA-B4CA-F273B192C804}"/>
              </a:ext>
            </a:extLst>
          </p:cNvPr>
          <p:cNvSpPr/>
          <p:nvPr/>
        </p:nvSpPr>
        <p:spPr>
          <a:xfrm>
            <a:off x="815721" y="2058279"/>
            <a:ext cx="4511173" cy="3461653"/>
          </a:xfrm>
          <a:prstGeom prst="roundRect">
            <a:avLst>
              <a:gd name="adj" fmla="val 5481"/>
            </a:avLst>
          </a:prstGeom>
          <a:solidFill>
            <a:schemeClr val="tx2">
              <a:lumMod val="20000"/>
              <a:lumOff val="80000"/>
              <a:alpha val="0"/>
            </a:scheme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矩形: 圓角化同側角落 27">
            <a:extLst>
              <a:ext uri="{FF2B5EF4-FFF2-40B4-BE49-F238E27FC236}">
                <a16:creationId xmlns:a16="http://schemas.microsoft.com/office/drawing/2014/main" id="{B47D5697-A9D3-4B0D-AD71-18E3D550F144}"/>
              </a:ext>
            </a:extLst>
          </p:cNvPr>
          <p:cNvSpPr/>
          <p:nvPr/>
        </p:nvSpPr>
        <p:spPr>
          <a:xfrm>
            <a:off x="803020" y="2058281"/>
            <a:ext cx="4523874" cy="789544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61" y="2717"/>
            <a:ext cx="11345839" cy="1133991"/>
          </a:xfrm>
        </p:spPr>
        <p:txBody>
          <a:bodyPr/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Network extend </a:t>
            </a:r>
            <a:r>
              <a:rPr lang="zh-CN" altLang="en-US" b="1">
                <a:latin typeface="Arial"/>
                <a:ea typeface="微軟正黑體"/>
                <a:cs typeface="Arial"/>
              </a:rPr>
              <a:t>：</a:t>
            </a:r>
            <a:r>
              <a:rPr lang="en-US" altLang="zh-CN">
                <a:latin typeface="Arial"/>
                <a:ea typeface="微軟正黑體"/>
                <a:cs typeface="Arial"/>
              </a:rPr>
              <a:t>Portable network extension card</a:t>
            </a:r>
            <a:endParaRPr lang="zh-TW" altLang="en-US">
              <a:ea typeface="微軟正黑體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32996" y="4361134"/>
            <a:ext cx="2898952" cy="977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RJ45 NBASE-T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speed: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1032995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032996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032996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5B527A1F-F0EA-491C-8F46-FEB974257F17}"/>
              </a:ext>
            </a:extLst>
          </p:cNvPr>
          <p:cNvSpPr txBox="1"/>
          <p:nvPr/>
        </p:nvSpPr>
        <p:spPr>
          <a:xfrm>
            <a:off x="846161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400" b="1">
                <a:solidFill>
                  <a:schemeClr val="tx2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lang="zh-TW" sz="1400" b="1">
              <a:solidFill>
                <a:schemeClr val="tx2"/>
              </a:solidFill>
              <a:ea typeface="新細明體"/>
              <a:cs typeface="Calibri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4577A448-9B13-4A88-9AD2-A4938380FC8F}"/>
              </a:ext>
            </a:extLst>
          </p:cNvPr>
          <p:cNvSpPr/>
          <p:nvPr/>
        </p:nvSpPr>
        <p:spPr>
          <a:xfrm>
            <a:off x="4157025" y="4111483"/>
            <a:ext cx="1763279" cy="176327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312698" y="4445262"/>
            <a:ext cx="1491841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 your laptop or PC to 5GbE with portable USB dongle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672" y="243020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43B83A69-88CD-41B4-BF1C-0F5D23080B63}"/>
              </a:ext>
            </a:extLst>
          </p:cNvPr>
          <p:cNvSpPr txBox="1"/>
          <p:nvPr/>
        </p:nvSpPr>
        <p:spPr>
          <a:xfrm>
            <a:off x="6597758" y="4361134"/>
            <a:ext cx="322943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 speed:</a:t>
            </a:r>
            <a:r>
              <a:rPr lang="zh-TW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10G/5G/2.5G/1G/100M</a:t>
            </a:r>
          </a:p>
        </p:txBody>
      </p:sp>
      <p:sp>
        <p:nvSpPr>
          <p:cNvPr id="45" name="矩形 64">
            <a:extLst>
              <a:ext uri="{FF2B5EF4-FFF2-40B4-BE49-F238E27FC236}">
                <a16:creationId xmlns:a16="http://schemas.microsoft.com/office/drawing/2014/main" id="{64CB68B9-40AB-4633-AB5D-A0462D0C25F5}"/>
              </a:ext>
            </a:extLst>
          </p:cNvPr>
          <p:cNvSpPr/>
          <p:nvPr/>
        </p:nvSpPr>
        <p:spPr>
          <a:xfrm>
            <a:off x="6597758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17902DB0-39D4-4323-A880-3665F953F5A2}"/>
              </a:ext>
            </a:extLst>
          </p:cNvPr>
          <p:cNvSpPr txBox="1"/>
          <p:nvPr/>
        </p:nvSpPr>
        <p:spPr>
          <a:xfrm>
            <a:off x="6597759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altLang="zh-TW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ED070D3F-DB7A-4FC1-A7EE-8B8B5776DCE9}"/>
              </a:ext>
            </a:extLst>
          </p:cNvPr>
          <p:cNvCxnSpPr>
            <a:cxnSpLocks/>
          </p:cNvCxnSpPr>
          <p:nvPr/>
        </p:nvCxnSpPr>
        <p:spPr>
          <a:xfrm>
            <a:off x="6597759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6990426-9FBD-4132-A5A4-A0CC75CEFDD3}"/>
              </a:ext>
            </a:extLst>
          </p:cNvPr>
          <p:cNvSpPr txBox="1"/>
          <p:nvPr/>
        </p:nvSpPr>
        <p:spPr>
          <a:xfrm>
            <a:off x="6410924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zh-TW" sz="1400" b="1">
                <a:solidFill>
                  <a:schemeClr val="tx2"/>
                </a:solidFill>
                <a:ea typeface="+mn-lt"/>
                <a:cs typeface="+mn-lt"/>
                <a:hlinkClick r:id="rId5"/>
              </a:rPr>
              <a:t>https://www.qnap.com/en/product/qna-t</a:t>
            </a:r>
            <a:r>
              <a:rPr lang="en-US" altLang="zh-TW" sz="1400" b="1">
                <a:solidFill>
                  <a:schemeClr val="tx2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b-10gbe</a:t>
            </a:r>
            <a:endParaRPr lang="zh-TW" altLang="zh-TW" sz="1400" b="1">
              <a:solidFill>
                <a:schemeClr val="tx2"/>
              </a:solidFill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BE39369-8464-4B79-B816-FC52A8F99996}"/>
              </a:ext>
            </a:extLst>
          </p:cNvPr>
          <p:cNvSpPr txBox="1"/>
          <p:nvPr/>
        </p:nvSpPr>
        <p:spPr>
          <a:xfrm>
            <a:off x="9877461" y="4286976"/>
            <a:ext cx="1491841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 your laptop or PC to 10GbE with portable USB dongle by using Thunderbolt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片 14">
            <a:extLst>
              <a:ext uri="{FF2B5EF4-FFF2-40B4-BE49-F238E27FC236}">
                <a16:creationId xmlns:a16="http://schemas.microsoft.com/office/drawing/2014/main" id="{95DB3B0A-4515-4ACF-BE6B-AA1C05A1662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0162" y="2538418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DA8BAAC-DAD2-4366-90AF-3DFF6B810BE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79461" y="3002972"/>
            <a:ext cx="633870" cy="7702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7928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640DF6B-1DDB-47A3-889B-834EBF1AF2DC}"/>
              </a:ext>
            </a:extLst>
          </p:cNvPr>
          <p:cNvSpPr txBox="1"/>
          <p:nvPr/>
        </p:nvSpPr>
        <p:spPr>
          <a:xfrm>
            <a:off x="1123056" y="5924700"/>
            <a:ext cx="748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0" i="0" u="none" strike="noStrike" baseline="0">
                <a:latin typeface="Arial" panose="020B0604020202020204" pitchFamily="34" charset="0"/>
              </a:rPr>
              <a:t>Copyright © 2021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900"/>
          </a:p>
        </p:txBody>
      </p:sp>
    </p:spTree>
    <p:extLst>
      <p:ext uri="{BB962C8B-B14F-4D97-AF65-F5344CB8AC3E}">
        <p14:creationId xmlns:p14="http://schemas.microsoft.com/office/powerpoint/2010/main" val="361790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Cat5e cable can be used directly for 2.5GbE network speed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6687" y="1354751"/>
            <a:ext cx="7835117" cy="849300"/>
          </a:xfrm>
        </p:spPr>
        <p:txBody>
          <a:bodyPr>
            <a:normAutofit/>
          </a:bodyPr>
          <a:lstStyle/>
          <a:p>
            <a:r>
              <a:rPr lang="en-US" altLang="zh-TW" b="1">
                <a:solidFill>
                  <a:srgbClr val="44546A"/>
                </a:solidFill>
              </a:rPr>
              <a:t>Don’t need to worry about change the cables</a:t>
            </a:r>
          </a:p>
        </p:txBody>
      </p:sp>
      <p:sp>
        <p:nvSpPr>
          <p:cNvPr id="52" name="平行四邊形 51">
            <a:extLst>
              <a:ext uri="{FF2B5EF4-FFF2-40B4-BE49-F238E27FC236}">
                <a16:creationId xmlns:a16="http://schemas.microsoft.com/office/drawing/2014/main" id="{F2A52A17-AAE4-4CDB-8F3C-49C67AFE1A24}"/>
              </a:ext>
            </a:extLst>
          </p:cNvPr>
          <p:cNvSpPr/>
          <p:nvPr/>
        </p:nvSpPr>
        <p:spPr>
          <a:xfrm>
            <a:off x="5544219" y="3371355"/>
            <a:ext cx="2082837" cy="488861"/>
          </a:xfrm>
          <a:prstGeom prst="parallelogram">
            <a:avLst>
              <a:gd name="adj" fmla="val 90418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C2C3916C-AF98-4E55-924B-E0D901B10654}"/>
              </a:ext>
            </a:extLst>
          </p:cNvPr>
          <p:cNvGrpSpPr/>
          <p:nvPr/>
        </p:nvGrpSpPr>
        <p:grpSpPr>
          <a:xfrm>
            <a:off x="5329899" y="3741702"/>
            <a:ext cx="749004" cy="209038"/>
            <a:chOff x="5425338" y="3977872"/>
            <a:chExt cx="1035999" cy="403821"/>
          </a:xfrm>
        </p:grpSpPr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500E1AB5-FBCC-4939-A9AF-D65A306EB05C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64" name="直線接點 63">
                <a:extLst>
                  <a:ext uri="{FF2B5EF4-FFF2-40B4-BE49-F238E27FC236}">
                    <a16:creationId xmlns:a16="http://schemas.microsoft.com/office/drawing/2014/main" id="{40969311-5B55-4555-BB8C-F53BEBC24BB6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33AFD82D-0979-4067-9106-C31D316FB039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B0EC9A8B-991E-40E9-A45D-A34DB7C02F80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接點 66">
                <a:extLst>
                  <a:ext uri="{FF2B5EF4-FFF2-40B4-BE49-F238E27FC236}">
                    <a16:creationId xmlns:a16="http://schemas.microsoft.com/office/drawing/2014/main" id="{340CB188-29B1-4519-B526-E03B909311DE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接點 67">
                <a:extLst>
                  <a:ext uri="{FF2B5EF4-FFF2-40B4-BE49-F238E27FC236}">
                    <a16:creationId xmlns:a16="http://schemas.microsoft.com/office/drawing/2014/main" id="{312A9CDF-17E8-4BE8-B24F-04FD437C971D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3715D43A-78FA-41EF-9919-6804C9DE4C49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接點 69">
                <a:extLst>
                  <a:ext uri="{FF2B5EF4-FFF2-40B4-BE49-F238E27FC236}">
                    <a16:creationId xmlns:a16="http://schemas.microsoft.com/office/drawing/2014/main" id="{47A5EDCA-A563-4883-ACB4-7E95D72BB250}"/>
                  </a:ext>
                </a:extLst>
              </p:cNvPr>
              <p:cNvCxnSpPr/>
              <p:nvPr/>
            </p:nvCxnSpPr>
            <p:spPr>
              <a:xfrm flipH="1">
                <a:off x="611410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接點 70">
                <a:extLst>
                  <a:ext uri="{FF2B5EF4-FFF2-40B4-BE49-F238E27FC236}">
                    <a16:creationId xmlns:a16="http://schemas.microsoft.com/office/drawing/2014/main" id="{83CB8A3D-D52F-435D-90B8-8095AEC22C38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B60A9549-EAC4-4C9E-87E1-9B5CAB412E8F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56" name="直線接點 55">
                <a:extLst>
                  <a:ext uri="{FF2B5EF4-FFF2-40B4-BE49-F238E27FC236}">
                    <a16:creationId xmlns:a16="http://schemas.microsoft.com/office/drawing/2014/main" id="{C072FC78-F13E-4A58-B6AB-8453A0EF3FF4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接點 56">
                <a:extLst>
                  <a:ext uri="{FF2B5EF4-FFF2-40B4-BE49-F238E27FC236}">
                    <a16:creationId xmlns:a16="http://schemas.microsoft.com/office/drawing/2014/main" id="{FC8D2B06-C854-4744-AE2F-C907624413DF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接點 57">
                <a:extLst>
                  <a:ext uri="{FF2B5EF4-FFF2-40B4-BE49-F238E27FC236}">
                    <a16:creationId xmlns:a16="http://schemas.microsoft.com/office/drawing/2014/main" id="{BB973756-181A-4F4F-8A7D-8C6A5FC9155B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接點 58">
                <a:extLst>
                  <a:ext uri="{FF2B5EF4-FFF2-40B4-BE49-F238E27FC236}">
                    <a16:creationId xmlns:a16="http://schemas.microsoft.com/office/drawing/2014/main" id="{6B0F7026-D6B7-4EA4-9CFF-244756621458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8A11B7B2-5C92-4A50-98C1-2B0FC8CDDBA4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80D66B02-8CFB-4A38-AAC8-947F6E67A5FE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接點 61">
                <a:extLst>
                  <a:ext uri="{FF2B5EF4-FFF2-40B4-BE49-F238E27FC236}">
                    <a16:creationId xmlns:a16="http://schemas.microsoft.com/office/drawing/2014/main" id="{FEF04FB9-3B04-4A90-85E3-7C17848F3AAC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接點 62">
                <a:extLst>
                  <a:ext uri="{FF2B5EF4-FFF2-40B4-BE49-F238E27FC236}">
                    <a16:creationId xmlns:a16="http://schemas.microsoft.com/office/drawing/2014/main" id="{13164F4A-9651-4B7A-A219-DE898D9E6672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C0115A9A-6543-487B-8C7B-02E97051DAED}"/>
              </a:ext>
            </a:extLst>
          </p:cNvPr>
          <p:cNvSpPr txBox="1"/>
          <p:nvPr/>
        </p:nvSpPr>
        <p:spPr>
          <a:xfrm>
            <a:off x="5864583" y="3485017"/>
            <a:ext cx="1389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QSW-2104-2T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平行四邊形 72">
            <a:extLst>
              <a:ext uri="{FF2B5EF4-FFF2-40B4-BE49-F238E27FC236}">
                <a16:creationId xmlns:a16="http://schemas.microsoft.com/office/drawing/2014/main" id="{3866FB6D-00C7-48E9-8635-F499309FAD7B}"/>
              </a:ext>
            </a:extLst>
          </p:cNvPr>
          <p:cNvSpPr/>
          <p:nvPr/>
        </p:nvSpPr>
        <p:spPr>
          <a:xfrm>
            <a:off x="7778713" y="5133777"/>
            <a:ext cx="2082837" cy="488861"/>
          </a:xfrm>
          <a:prstGeom prst="parallelogram">
            <a:avLst>
              <a:gd name="adj" fmla="val 96805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6A845806-7865-419D-8037-791F422F9FB2}"/>
              </a:ext>
            </a:extLst>
          </p:cNvPr>
          <p:cNvSpPr txBox="1"/>
          <p:nvPr/>
        </p:nvSpPr>
        <p:spPr>
          <a:xfrm>
            <a:off x="8309242" y="5217983"/>
            <a:ext cx="1389061" cy="30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QSW-2104-2S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F47C70D9-7087-46A5-95D0-E38FC0D1C234}"/>
              </a:ext>
            </a:extLst>
          </p:cNvPr>
          <p:cNvGrpSpPr/>
          <p:nvPr/>
        </p:nvGrpSpPr>
        <p:grpSpPr>
          <a:xfrm>
            <a:off x="446670" y="4365858"/>
            <a:ext cx="8085134" cy="2627008"/>
            <a:chOff x="1233763" y="3377035"/>
            <a:chExt cx="10335971" cy="3358345"/>
          </a:xfrm>
        </p:grpSpPr>
        <p:pic>
          <p:nvPicPr>
            <p:cNvPr id="124" name="圖片 123">
              <a:extLst>
                <a:ext uri="{FF2B5EF4-FFF2-40B4-BE49-F238E27FC236}">
                  <a16:creationId xmlns:a16="http://schemas.microsoft.com/office/drawing/2014/main" id="{F6570851-6AC9-497F-9503-A31042478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763" y="3377035"/>
              <a:ext cx="10335971" cy="3167743"/>
            </a:xfrm>
            <a:prstGeom prst="rect">
              <a:avLst/>
            </a:prstGeom>
          </p:spPr>
        </p:pic>
        <p:pic>
          <p:nvPicPr>
            <p:cNvPr id="125" name="Picture 2" descr="C:\Users\user\Desktop\21_PPT對稿QNAP AQC107 10G網卡\29384737_xxl.png">
              <a:extLst>
                <a:ext uri="{FF2B5EF4-FFF2-40B4-BE49-F238E27FC236}">
                  <a16:creationId xmlns:a16="http://schemas.microsoft.com/office/drawing/2014/main" id="{2DE26096-02E4-4FF2-8571-AD1927599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1757" y="4822227"/>
              <a:ext cx="2065419" cy="191315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126" name="表格 8">
            <a:extLst>
              <a:ext uri="{FF2B5EF4-FFF2-40B4-BE49-F238E27FC236}">
                <a16:creationId xmlns:a16="http://schemas.microsoft.com/office/drawing/2014/main" id="{C5403265-41DD-414A-B866-DE7BD51A4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870602"/>
              </p:ext>
            </p:extLst>
          </p:nvPr>
        </p:nvGraphicFramePr>
        <p:xfrm>
          <a:off x="1013072" y="1953004"/>
          <a:ext cx="3810028" cy="2112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52507">
                  <a:extLst>
                    <a:ext uri="{9D8B030D-6E8A-4147-A177-3AD203B41FA5}">
                      <a16:colId xmlns:a16="http://schemas.microsoft.com/office/drawing/2014/main" val="3746152245"/>
                    </a:ext>
                  </a:extLst>
                </a:gridCol>
                <a:gridCol w="952507">
                  <a:extLst>
                    <a:ext uri="{9D8B030D-6E8A-4147-A177-3AD203B41FA5}">
                      <a16:colId xmlns:a16="http://schemas.microsoft.com/office/drawing/2014/main" val="2150739806"/>
                    </a:ext>
                  </a:extLst>
                </a:gridCol>
                <a:gridCol w="952507">
                  <a:extLst>
                    <a:ext uri="{9D8B030D-6E8A-4147-A177-3AD203B41FA5}">
                      <a16:colId xmlns:a16="http://schemas.microsoft.com/office/drawing/2014/main" val="2022999155"/>
                    </a:ext>
                  </a:extLst>
                </a:gridCol>
                <a:gridCol w="952507">
                  <a:extLst>
                    <a:ext uri="{9D8B030D-6E8A-4147-A177-3AD203B41FA5}">
                      <a16:colId xmlns:a16="http://schemas.microsoft.com/office/drawing/2014/main" val="2175820645"/>
                    </a:ext>
                  </a:extLst>
                </a:gridCol>
              </a:tblGrid>
              <a:tr h="352120">
                <a:tc>
                  <a:txBody>
                    <a:bodyPr/>
                    <a:lstStyle/>
                    <a:p>
                      <a:pPr algn="ctr"/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5e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6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6A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2688527913"/>
                  </a:ext>
                </a:extLst>
              </a:tr>
              <a:tr h="352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3292363442"/>
                  </a:ext>
                </a:extLst>
              </a:tr>
              <a:tr h="352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1G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472928367"/>
                  </a:ext>
                </a:extLst>
              </a:tr>
              <a:tr h="352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46067135"/>
                  </a:ext>
                </a:extLst>
              </a:tr>
              <a:tr h="352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5G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4078014677"/>
                  </a:ext>
                </a:extLst>
              </a:tr>
              <a:tr h="352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(55m)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27943" marB="27943" anchor="ctr"/>
                </a:tc>
                <a:extLst>
                  <a:ext uri="{0D108BD9-81ED-4DB2-BD59-A6C34878D82A}">
                    <a16:rowId xmlns:a16="http://schemas.microsoft.com/office/drawing/2014/main" val="60434968"/>
                  </a:ext>
                </a:extLst>
              </a:tr>
            </a:tbl>
          </a:graphicData>
        </a:graphic>
      </p:graphicFrame>
      <p:sp>
        <p:nvSpPr>
          <p:cNvPr id="127" name="平行四邊形 126">
            <a:extLst>
              <a:ext uri="{FF2B5EF4-FFF2-40B4-BE49-F238E27FC236}">
                <a16:creationId xmlns:a16="http://schemas.microsoft.com/office/drawing/2014/main" id="{D26784C7-DA6C-4925-8B0B-CB9C558E9369}"/>
              </a:ext>
            </a:extLst>
          </p:cNvPr>
          <p:cNvSpPr/>
          <p:nvPr/>
        </p:nvSpPr>
        <p:spPr>
          <a:xfrm>
            <a:off x="5544219" y="2187819"/>
            <a:ext cx="2082837" cy="488861"/>
          </a:xfrm>
          <a:prstGeom prst="parallelogram">
            <a:avLst>
              <a:gd name="adj" fmla="val 90418"/>
            </a:avLst>
          </a:prstGeom>
          <a:solidFill>
            <a:srgbClr val="FAB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BA6D3B34-9082-47D3-A820-9C7ECA7EA13D}"/>
              </a:ext>
            </a:extLst>
          </p:cNvPr>
          <p:cNvGrpSpPr/>
          <p:nvPr/>
        </p:nvGrpSpPr>
        <p:grpSpPr>
          <a:xfrm>
            <a:off x="5329899" y="2558166"/>
            <a:ext cx="749004" cy="209038"/>
            <a:chOff x="5425338" y="3977872"/>
            <a:chExt cx="1035999" cy="403821"/>
          </a:xfrm>
        </p:grpSpPr>
        <p:grpSp>
          <p:nvGrpSpPr>
            <p:cNvPr id="129" name="群組 128">
              <a:extLst>
                <a:ext uri="{FF2B5EF4-FFF2-40B4-BE49-F238E27FC236}">
                  <a16:creationId xmlns:a16="http://schemas.microsoft.com/office/drawing/2014/main" id="{F4535116-6BC1-459A-B584-347D1AA6FDF6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39" name="直線接點 138">
                <a:extLst>
                  <a:ext uri="{FF2B5EF4-FFF2-40B4-BE49-F238E27FC236}">
                    <a16:creationId xmlns:a16="http://schemas.microsoft.com/office/drawing/2014/main" id="{D9E8F386-1C75-477C-829A-168B1C0E368B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接點 139">
                <a:extLst>
                  <a:ext uri="{FF2B5EF4-FFF2-40B4-BE49-F238E27FC236}">
                    <a16:creationId xmlns:a16="http://schemas.microsoft.com/office/drawing/2014/main" id="{8B80ECBC-139C-4200-94DE-863375BE2DE6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 140">
                <a:extLst>
                  <a:ext uri="{FF2B5EF4-FFF2-40B4-BE49-F238E27FC236}">
                    <a16:creationId xmlns:a16="http://schemas.microsoft.com/office/drawing/2014/main" id="{E2908EC8-682B-42A3-8696-06BE0C01187B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接點 141">
                <a:extLst>
                  <a:ext uri="{FF2B5EF4-FFF2-40B4-BE49-F238E27FC236}">
                    <a16:creationId xmlns:a16="http://schemas.microsoft.com/office/drawing/2014/main" id="{BF179C76-94DB-4D9C-85B5-412722E35E38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線接點 142">
                <a:extLst>
                  <a:ext uri="{FF2B5EF4-FFF2-40B4-BE49-F238E27FC236}">
                    <a16:creationId xmlns:a16="http://schemas.microsoft.com/office/drawing/2014/main" id="{06CA1702-EB9C-48D8-A9F3-EB7FFAB72846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線接點 143">
                <a:extLst>
                  <a:ext uri="{FF2B5EF4-FFF2-40B4-BE49-F238E27FC236}">
                    <a16:creationId xmlns:a16="http://schemas.microsoft.com/office/drawing/2014/main" id="{0853C057-C07F-4866-B7EA-9FABC782EB9A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線接點 144">
                <a:extLst>
                  <a:ext uri="{FF2B5EF4-FFF2-40B4-BE49-F238E27FC236}">
                    <a16:creationId xmlns:a16="http://schemas.microsoft.com/office/drawing/2014/main" id="{1BC89FDC-FE84-471A-96DF-2525BCE302BA}"/>
                  </a:ext>
                </a:extLst>
              </p:cNvPr>
              <p:cNvCxnSpPr/>
              <p:nvPr/>
            </p:nvCxnSpPr>
            <p:spPr>
              <a:xfrm flipH="1">
                <a:off x="611410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線接點 145">
                <a:extLst>
                  <a:ext uri="{FF2B5EF4-FFF2-40B4-BE49-F238E27FC236}">
                    <a16:creationId xmlns:a16="http://schemas.microsoft.com/office/drawing/2014/main" id="{7996C666-4452-4658-ADC6-9948686FCA84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群組 129">
              <a:extLst>
                <a:ext uri="{FF2B5EF4-FFF2-40B4-BE49-F238E27FC236}">
                  <a16:creationId xmlns:a16="http://schemas.microsoft.com/office/drawing/2014/main" id="{97363C21-F5B0-47A0-AA23-32951BCC33B2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31" name="直線接點 130">
                <a:extLst>
                  <a:ext uri="{FF2B5EF4-FFF2-40B4-BE49-F238E27FC236}">
                    <a16:creationId xmlns:a16="http://schemas.microsoft.com/office/drawing/2014/main" id="{F1044D8F-BD6E-4C67-9AC5-6AAB1D93AAE0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接點 131">
                <a:extLst>
                  <a:ext uri="{FF2B5EF4-FFF2-40B4-BE49-F238E27FC236}">
                    <a16:creationId xmlns:a16="http://schemas.microsoft.com/office/drawing/2014/main" id="{294EBE29-B08E-4550-A16E-173A511A61EE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接點 132">
                <a:extLst>
                  <a:ext uri="{FF2B5EF4-FFF2-40B4-BE49-F238E27FC236}">
                    <a16:creationId xmlns:a16="http://schemas.microsoft.com/office/drawing/2014/main" id="{7F487A2F-3E2F-4B21-BC29-35943AEF9686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>
                <a:extLst>
                  <a:ext uri="{FF2B5EF4-FFF2-40B4-BE49-F238E27FC236}">
                    <a16:creationId xmlns:a16="http://schemas.microsoft.com/office/drawing/2014/main" id="{275A12C2-DF19-4188-8C85-150A758E9642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1C40407F-E1B4-47B5-B27A-6F787B4F847F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7E45F7C5-8514-4C52-B602-41FB8F26E600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接點 136">
                <a:extLst>
                  <a:ext uri="{FF2B5EF4-FFF2-40B4-BE49-F238E27FC236}">
                    <a16:creationId xmlns:a16="http://schemas.microsoft.com/office/drawing/2014/main" id="{B2FD105F-8FF7-465E-B719-2A515A501C15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37">
                <a:extLst>
                  <a:ext uri="{FF2B5EF4-FFF2-40B4-BE49-F238E27FC236}">
                    <a16:creationId xmlns:a16="http://schemas.microsoft.com/office/drawing/2014/main" id="{7E24DFA3-2C3E-496F-94C7-79BDE99D100B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E1159797-0AF2-4709-90DE-5ECCADDB59BF}"/>
              </a:ext>
            </a:extLst>
          </p:cNvPr>
          <p:cNvSpPr txBox="1"/>
          <p:nvPr/>
        </p:nvSpPr>
        <p:spPr>
          <a:xfrm>
            <a:off x="5864583" y="2301481"/>
            <a:ext cx="1389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QSW-1105-5T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8" name="圖片 147">
            <a:extLst>
              <a:ext uri="{FF2B5EF4-FFF2-40B4-BE49-F238E27FC236}">
                <a16:creationId xmlns:a16="http://schemas.microsoft.com/office/drawing/2014/main" id="{82B322B3-613A-49C3-AB2D-03A7403BC5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" r="18161" b="-1736"/>
          <a:stretch/>
        </p:blipFill>
        <p:spPr>
          <a:xfrm>
            <a:off x="6834729" y="1590576"/>
            <a:ext cx="5357271" cy="3128083"/>
          </a:xfrm>
          <a:prstGeom prst="rect">
            <a:avLst/>
          </a:prstGeom>
        </p:spPr>
      </p:pic>
      <p:grpSp>
        <p:nvGrpSpPr>
          <p:cNvPr id="149" name="群組 148">
            <a:extLst>
              <a:ext uri="{FF2B5EF4-FFF2-40B4-BE49-F238E27FC236}">
                <a16:creationId xmlns:a16="http://schemas.microsoft.com/office/drawing/2014/main" id="{302A54D8-E758-4BD0-9DC9-106C6870426D}"/>
              </a:ext>
            </a:extLst>
          </p:cNvPr>
          <p:cNvGrpSpPr/>
          <p:nvPr/>
        </p:nvGrpSpPr>
        <p:grpSpPr>
          <a:xfrm>
            <a:off x="8947410" y="5495691"/>
            <a:ext cx="749004" cy="209038"/>
            <a:chOff x="5425338" y="3977872"/>
            <a:chExt cx="1035999" cy="403821"/>
          </a:xfrm>
        </p:grpSpPr>
        <p:grpSp>
          <p:nvGrpSpPr>
            <p:cNvPr id="150" name="群組 149">
              <a:extLst>
                <a:ext uri="{FF2B5EF4-FFF2-40B4-BE49-F238E27FC236}">
                  <a16:creationId xmlns:a16="http://schemas.microsoft.com/office/drawing/2014/main" id="{C1081116-CB63-42C4-B067-F3DAC17F0FC9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60" name="直線接點 159">
                <a:extLst>
                  <a:ext uri="{FF2B5EF4-FFF2-40B4-BE49-F238E27FC236}">
                    <a16:creationId xmlns:a16="http://schemas.microsoft.com/office/drawing/2014/main" id="{7C9CA334-5F5A-41C9-A702-815FE0836F3B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接點 160">
                <a:extLst>
                  <a:ext uri="{FF2B5EF4-FFF2-40B4-BE49-F238E27FC236}">
                    <a16:creationId xmlns:a16="http://schemas.microsoft.com/office/drawing/2014/main" id="{CE48F710-9C22-40A4-9CF8-824A8722F59E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接點 161">
                <a:extLst>
                  <a:ext uri="{FF2B5EF4-FFF2-40B4-BE49-F238E27FC236}">
                    <a16:creationId xmlns:a16="http://schemas.microsoft.com/office/drawing/2014/main" id="{7B2C2FF7-2A0C-4AE3-9C9A-662B8BB11191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線接點 162">
                <a:extLst>
                  <a:ext uri="{FF2B5EF4-FFF2-40B4-BE49-F238E27FC236}">
                    <a16:creationId xmlns:a16="http://schemas.microsoft.com/office/drawing/2014/main" id="{9D19E709-89E9-4C04-A2EF-EE6F1117E297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線接點 163">
                <a:extLst>
                  <a:ext uri="{FF2B5EF4-FFF2-40B4-BE49-F238E27FC236}">
                    <a16:creationId xmlns:a16="http://schemas.microsoft.com/office/drawing/2014/main" id="{6959A348-07E0-480B-AACE-AF0E8D403C8A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線接點 164">
                <a:extLst>
                  <a:ext uri="{FF2B5EF4-FFF2-40B4-BE49-F238E27FC236}">
                    <a16:creationId xmlns:a16="http://schemas.microsoft.com/office/drawing/2014/main" id="{E8DEB87E-1E18-4FCF-BCF3-E5DF669172BC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線接點 165">
                <a:extLst>
                  <a:ext uri="{FF2B5EF4-FFF2-40B4-BE49-F238E27FC236}">
                    <a16:creationId xmlns:a16="http://schemas.microsoft.com/office/drawing/2014/main" id="{F676DDF8-E04A-41C3-9706-D0C41A208841}"/>
                  </a:ext>
                </a:extLst>
              </p:cNvPr>
              <p:cNvCxnSpPr/>
              <p:nvPr/>
            </p:nvCxnSpPr>
            <p:spPr>
              <a:xfrm flipH="1">
                <a:off x="611410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線接點 166">
                <a:extLst>
                  <a:ext uri="{FF2B5EF4-FFF2-40B4-BE49-F238E27FC236}">
                    <a16:creationId xmlns:a16="http://schemas.microsoft.com/office/drawing/2014/main" id="{4BAB5729-0ADC-434C-98D2-AD2AB1E0388B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群組 150">
              <a:extLst>
                <a:ext uri="{FF2B5EF4-FFF2-40B4-BE49-F238E27FC236}">
                  <a16:creationId xmlns:a16="http://schemas.microsoft.com/office/drawing/2014/main" id="{9E7A5E91-4138-4ED3-A5F3-6AA8FE66EBD2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52" name="直線接點 151">
                <a:extLst>
                  <a:ext uri="{FF2B5EF4-FFF2-40B4-BE49-F238E27FC236}">
                    <a16:creationId xmlns:a16="http://schemas.microsoft.com/office/drawing/2014/main" id="{38245D52-B64C-484A-BD1A-271A11007FC3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線接點 152">
                <a:extLst>
                  <a:ext uri="{FF2B5EF4-FFF2-40B4-BE49-F238E27FC236}">
                    <a16:creationId xmlns:a16="http://schemas.microsoft.com/office/drawing/2014/main" id="{554EFFCE-70B8-4AF3-95C0-4E823B86E622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81ECE033-AD39-4134-AAB7-F826A9BFD3D6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D7C992E6-6266-4793-AC22-1A26A135408A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線接點 155">
                <a:extLst>
                  <a:ext uri="{FF2B5EF4-FFF2-40B4-BE49-F238E27FC236}">
                    <a16:creationId xmlns:a16="http://schemas.microsoft.com/office/drawing/2014/main" id="{CA6A830D-7E45-4C59-AAE7-71F739ED665F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線接點 156">
                <a:extLst>
                  <a:ext uri="{FF2B5EF4-FFF2-40B4-BE49-F238E27FC236}">
                    <a16:creationId xmlns:a16="http://schemas.microsoft.com/office/drawing/2014/main" id="{365EB52A-F2CA-48A8-98D8-37AE4474738A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57">
                <a:extLst>
                  <a:ext uri="{FF2B5EF4-FFF2-40B4-BE49-F238E27FC236}">
                    <a16:creationId xmlns:a16="http://schemas.microsoft.com/office/drawing/2014/main" id="{8BF74E01-21D6-4E59-969C-711D3A3C8969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接點 158">
                <a:extLst>
                  <a:ext uri="{FF2B5EF4-FFF2-40B4-BE49-F238E27FC236}">
                    <a16:creationId xmlns:a16="http://schemas.microsoft.com/office/drawing/2014/main" id="{10B2470C-D446-43DF-9C3E-4274A0E491E7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2598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Getting faster without getting more expensive, why don’t you upgrade to 2.5GbE?</a:t>
            </a:r>
            <a:endParaRPr lang="zh-TW" altLang="en-US"/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CAFC532C-D288-4565-BA63-DD2139A67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0396" y="2332311"/>
            <a:ext cx="5437335" cy="53340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7F1D4F57-15A7-4E6D-BD3B-D78BA0D8C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1546" y="1457356"/>
            <a:ext cx="1820828" cy="1949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08D6C3BD-CF86-4C9A-8B75-F086B8AF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0396" y="4796630"/>
            <a:ext cx="5437335" cy="53340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19D9B5B4-00F4-4C43-B8EA-15B8AE9C5C51}"/>
              </a:ext>
            </a:extLst>
          </p:cNvPr>
          <p:cNvSpPr txBox="1"/>
          <p:nvPr/>
        </p:nvSpPr>
        <p:spPr>
          <a:xfrm>
            <a:off x="1328431" y="3425041"/>
            <a:ext cx="186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8K Full HD video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A5513C7-E618-4E38-89D1-F489B3F96B4D}"/>
              </a:ext>
            </a:extLst>
          </p:cNvPr>
          <p:cNvSpPr txBox="1"/>
          <p:nvPr/>
        </p:nvSpPr>
        <p:spPr>
          <a:xfrm>
            <a:off x="7061619" y="2872570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Slow…….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3758CCC-5FCF-4408-8991-7784A4CDC69D}"/>
              </a:ext>
            </a:extLst>
          </p:cNvPr>
          <p:cNvSpPr txBox="1"/>
          <p:nvPr/>
        </p:nvSpPr>
        <p:spPr>
          <a:xfrm>
            <a:off x="4976625" y="5416222"/>
            <a:ext cx="2927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YA! that’s what I talking about.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44C6F1A-A464-4271-9DFE-1790C44E88C1}"/>
              </a:ext>
            </a:extLst>
          </p:cNvPr>
          <p:cNvSpPr txBox="1"/>
          <p:nvPr/>
        </p:nvSpPr>
        <p:spPr>
          <a:xfrm>
            <a:off x="3485754" y="1978923"/>
            <a:ext cx="1612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F3FCC7CE-5BAB-4D9B-90CC-3A41C5898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2983" y="2102150"/>
            <a:ext cx="1447800" cy="62865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F1C2EF08-F16D-4B0C-A9C5-746947997AC3}"/>
              </a:ext>
            </a:extLst>
          </p:cNvPr>
          <p:cNvSpPr txBox="1"/>
          <p:nvPr/>
        </p:nvSpPr>
        <p:spPr>
          <a:xfrm>
            <a:off x="1328431" y="5889360"/>
            <a:ext cx="186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8K Full HD video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01060C9-4EF2-48D1-A1F0-76369981871C}"/>
              </a:ext>
            </a:extLst>
          </p:cNvPr>
          <p:cNvSpPr txBox="1"/>
          <p:nvPr/>
        </p:nvSpPr>
        <p:spPr>
          <a:xfrm>
            <a:off x="3485754" y="4443242"/>
            <a:ext cx="1612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444A11AC-D538-44CF-AFD5-C30F013C8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1546" y="3978981"/>
            <a:ext cx="1820828" cy="1949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F955FFB-EBD3-4349-8C7E-8A63FD8706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97" y="1882691"/>
            <a:ext cx="2771581" cy="1432639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A1FAF68-8937-4803-8BF6-F6A1D1DA37EB}"/>
              </a:ext>
            </a:extLst>
          </p:cNvPr>
          <p:cNvSpPr txBox="1"/>
          <p:nvPr/>
        </p:nvSpPr>
        <p:spPr>
          <a:xfrm>
            <a:off x="8805776" y="2097291"/>
            <a:ext cx="1004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>
                <a:solidFill>
                  <a:schemeClr val="tx1"/>
                </a:solidFill>
              </a:rPr>
              <a:t>TV</a:t>
            </a:r>
            <a:endParaRPr lang="zh-TW" altLang="en-US" sz="4800" b="1">
              <a:solidFill>
                <a:schemeClr val="tx1"/>
              </a:solidFill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E555921F-39C5-4CB5-A347-5BAB270892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97" y="4411787"/>
            <a:ext cx="2771581" cy="1432639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1216F776-9049-4542-930C-D884900D959A}"/>
              </a:ext>
            </a:extLst>
          </p:cNvPr>
          <p:cNvSpPr txBox="1"/>
          <p:nvPr/>
        </p:nvSpPr>
        <p:spPr>
          <a:xfrm>
            <a:off x="8805776" y="4626387"/>
            <a:ext cx="1004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>
                <a:solidFill>
                  <a:schemeClr val="tx1"/>
                </a:solidFill>
              </a:rPr>
              <a:t>TV</a:t>
            </a:r>
            <a:endParaRPr lang="zh-TW" altLang="en-US" sz="4800" b="1">
              <a:solidFill>
                <a:schemeClr val="tx1"/>
              </a:solidFill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73ACCEB9-7298-46A3-BD81-0F8119A28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81173" y="4508674"/>
            <a:ext cx="2568468" cy="69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8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F8937F-C727-4C17-A1C1-0A3E8DB4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The profolio of QNAP 2.5GbE switch for current</a:t>
            </a: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5A52A016-9DC5-43A2-A0A4-4633F524AFF5}"/>
              </a:ext>
            </a:extLst>
          </p:cNvPr>
          <p:cNvCxnSpPr>
            <a:cxnSpLocks/>
          </p:cNvCxnSpPr>
          <p:nvPr/>
        </p:nvCxnSpPr>
        <p:spPr>
          <a:xfrm>
            <a:off x="2314528" y="1513123"/>
            <a:ext cx="0" cy="4740803"/>
          </a:xfrm>
          <a:prstGeom prst="straightConnector1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CFE2F91D-79F3-438C-BB51-421090878734}"/>
              </a:ext>
            </a:extLst>
          </p:cNvPr>
          <p:cNvCxnSpPr>
            <a:cxnSpLocks/>
          </p:cNvCxnSpPr>
          <p:nvPr/>
        </p:nvCxnSpPr>
        <p:spPr>
          <a:xfrm flipV="1">
            <a:off x="1956721" y="5878784"/>
            <a:ext cx="9016078" cy="11819"/>
          </a:xfrm>
          <a:prstGeom prst="straightConnector1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F9ADF6D-F7F6-47C7-A00C-6F774EE72E9E}"/>
              </a:ext>
            </a:extLst>
          </p:cNvPr>
          <p:cNvSpPr txBox="1"/>
          <p:nvPr/>
        </p:nvSpPr>
        <p:spPr>
          <a:xfrm>
            <a:off x="650324" y="2007134"/>
            <a:ext cx="15496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b="1">
                <a:solidFill>
                  <a:schemeClr val="tx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Managed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92CB851-6D15-4318-8BFD-30BCDE85F91D}"/>
              </a:ext>
            </a:extLst>
          </p:cNvPr>
          <p:cNvSpPr txBox="1"/>
          <p:nvPr/>
        </p:nvSpPr>
        <p:spPr>
          <a:xfrm>
            <a:off x="650324" y="4671497"/>
            <a:ext cx="15496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b="1">
                <a:solidFill>
                  <a:schemeClr val="tx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Unmanaged</a:t>
            </a:r>
            <a:endParaRPr lang="zh-TW" altLang="en-US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FE04DC0-FFA8-4269-99C2-6EB0D586629F}"/>
              </a:ext>
            </a:extLst>
          </p:cNvPr>
          <p:cNvSpPr txBox="1"/>
          <p:nvPr/>
        </p:nvSpPr>
        <p:spPr>
          <a:xfrm>
            <a:off x="8776538" y="5942000"/>
            <a:ext cx="164416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solidFill>
                  <a:schemeClr val="tx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Full 2.5GbE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圖片 10">
            <a:extLst>
              <a:ext uri="{FF2B5EF4-FFF2-40B4-BE49-F238E27FC236}">
                <a16:creationId xmlns:a16="http://schemas.microsoft.com/office/drawing/2014/main" id="{A1ACDD8F-E911-4385-BB5E-6CD09C12DE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349" y="2047627"/>
            <a:ext cx="1590125" cy="351581"/>
          </a:xfrm>
          <a:prstGeom prst="rect">
            <a:avLst/>
          </a:prstGeom>
        </p:spPr>
      </p:pic>
      <p:pic>
        <p:nvPicPr>
          <p:cNvPr id="30" name="圖片 11">
            <a:extLst>
              <a:ext uri="{FF2B5EF4-FFF2-40B4-BE49-F238E27FC236}">
                <a16:creationId xmlns:a16="http://schemas.microsoft.com/office/drawing/2014/main" id="{780E1021-1C8C-49A2-BD99-803AD479F6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917" y="2025729"/>
            <a:ext cx="1689164" cy="373479"/>
          </a:xfrm>
          <a:prstGeom prst="rect">
            <a:avLst/>
          </a:prstGeom>
        </p:spPr>
      </p:pic>
      <p:pic>
        <p:nvPicPr>
          <p:cNvPr id="31" name="圖片 1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B04FD55-6E47-49F7-94A2-46805E323A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5427" y="1993581"/>
            <a:ext cx="1590125" cy="448380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0DCC2D17-CBFC-4AC1-A426-B21E9ECDB217}"/>
              </a:ext>
            </a:extLst>
          </p:cNvPr>
          <p:cNvSpPr txBox="1"/>
          <p:nvPr/>
        </p:nvSpPr>
        <p:spPr>
          <a:xfrm>
            <a:off x="8826986" y="5182001"/>
            <a:ext cx="1570023" cy="308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2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QSW-1105-5T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710B6879-450F-4893-97CC-5FB8A3CD7A3F}"/>
              </a:ext>
            </a:extLst>
          </p:cNvPr>
          <p:cNvSpPr txBox="1"/>
          <p:nvPr/>
        </p:nvSpPr>
        <p:spPr>
          <a:xfrm>
            <a:off x="6088081" y="2468593"/>
            <a:ext cx="1590119" cy="308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QSW-M2108R-2C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F158BF9-C57D-415A-8179-30BF9F66CFBE}"/>
              </a:ext>
            </a:extLst>
          </p:cNvPr>
          <p:cNvSpPr txBox="1"/>
          <p:nvPr/>
        </p:nvSpPr>
        <p:spPr>
          <a:xfrm>
            <a:off x="4002422" y="5942000"/>
            <a:ext cx="231452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solidFill>
                  <a:schemeClr val="tx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2.5GbE+10GbE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圖片 3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C857E7F-F618-4580-A6E1-A5118FEA4D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1534" y="4639026"/>
            <a:ext cx="2186787" cy="628335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159B3AD5-885F-4CF6-B05D-3DBF8542598F}"/>
              </a:ext>
            </a:extLst>
          </p:cNvPr>
          <p:cNvSpPr txBox="1"/>
          <p:nvPr/>
        </p:nvSpPr>
        <p:spPr>
          <a:xfrm>
            <a:off x="3927788" y="1478201"/>
            <a:ext cx="2686544" cy="4106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</a:t>
            </a:r>
            <a:r>
              <a:rPr lang="en-US" alt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-M2108</a:t>
            </a:r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Series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5050058E-88EA-4D48-811D-6DDB916A6692}"/>
              </a:ext>
            </a:extLst>
          </p:cNvPr>
          <p:cNvSpPr txBox="1"/>
          <p:nvPr/>
        </p:nvSpPr>
        <p:spPr>
          <a:xfrm>
            <a:off x="2913944" y="2462390"/>
            <a:ext cx="1590119" cy="30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QSW-M2108-2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</a:t>
            </a:r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1FADB46-9FB8-4355-8377-69029AC2453F}"/>
              </a:ext>
            </a:extLst>
          </p:cNvPr>
          <p:cNvSpPr txBox="1"/>
          <p:nvPr/>
        </p:nvSpPr>
        <p:spPr>
          <a:xfrm>
            <a:off x="4497963" y="2476212"/>
            <a:ext cx="1590118" cy="30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QSW-M2108-2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</a:t>
            </a:r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6C0D8C0-ADA7-45DE-9F8F-18245602675B}"/>
              </a:ext>
            </a:extLst>
          </p:cNvPr>
          <p:cNvSpPr/>
          <p:nvPr/>
        </p:nvSpPr>
        <p:spPr>
          <a:xfrm>
            <a:off x="2819757" y="3693007"/>
            <a:ext cx="5143660" cy="2006387"/>
          </a:xfrm>
          <a:prstGeom prst="rect">
            <a:avLst/>
          </a:prstGeom>
          <a:solidFill>
            <a:srgbClr val="C9BC9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 descr="一張含有 電子用品 的圖片&#10;&#10;自動產生的描述">
            <a:extLst>
              <a:ext uri="{FF2B5EF4-FFF2-40B4-BE49-F238E27FC236}">
                <a16:creationId xmlns:a16="http://schemas.microsoft.com/office/drawing/2014/main" id="{05016526-C78A-4CCC-9355-93CF7E8C56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093" y="4624252"/>
            <a:ext cx="2252235" cy="650619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0141E274-C868-440D-8085-296D290ED1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222" y="4604416"/>
            <a:ext cx="2284484" cy="670270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72416D01-5FF5-4C51-8A1B-1F99EC550717}"/>
              </a:ext>
            </a:extLst>
          </p:cNvPr>
          <p:cNvSpPr txBox="1"/>
          <p:nvPr/>
        </p:nvSpPr>
        <p:spPr>
          <a:xfrm>
            <a:off x="3883405" y="4018646"/>
            <a:ext cx="28658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QSW-2104 Series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FEC4EE4C-821B-4052-BC0B-7599947F95D6}"/>
              </a:ext>
            </a:extLst>
          </p:cNvPr>
          <p:cNvSpPr txBox="1"/>
          <p:nvPr/>
        </p:nvSpPr>
        <p:spPr>
          <a:xfrm>
            <a:off x="3442570" y="5183628"/>
            <a:ext cx="1696243" cy="328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QSW-210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4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-2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</a:t>
            </a:r>
            <a:endParaRPr lang="zh-TW" altLang="en-US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73740CB-E678-4C55-8D3B-0E03B9AFB588}"/>
              </a:ext>
            </a:extLst>
          </p:cNvPr>
          <p:cNvSpPr txBox="1"/>
          <p:nvPr/>
        </p:nvSpPr>
        <p:spPr>
          <a:xfrm>
            <a:off x="5841342" y="5183628"/>
            <a:ext cx="1696242" cy="328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QSW-210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4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-2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</a:t>
            </a:r>
            <a:endParaRPr lang="zh-TW" altLang="en-US"/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D1D4476E-8AE3-4B88-B42E-E8AAD6CEE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56688" y="2844477"/>
            <a:ext cx="2077273" cy="15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87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195271" y="1803634"/>
            <a:ext cx="4719544" cy="1723937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Why we also need 10GbE on the 2.5GbE switch?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156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8C36CD-D5A5-4A3B-B5AE-9046712E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/>
              <a:t>Can</a:t>
            </a:r>
            <a:r>
              <a:rPr lang="zh-TW" altLang="en-US"/>
              <a:t> </a:t>
            </a:r>
            <a:r>
              <a:rPr lang="en-US" altLang="zh-TW"/>
              <a:t>fully</a:t>
            </a:r>
            <a:r>
              <a:rPr lang="zh-TW" altLang="en-US"/>
              <a:t> </a:t>
            </a:r>
            <a:r>
              <a:rPr lang="en-US" altLang="zh-TW"/>
              <a:t>upgrade</a:t>
            </a:r>
            <a:r>
              <a:rPr lang="zh-TW" altLang="en-US"/>
              <a:t> </a:t>
            </a:r>
            <a:r>
              <a:rPr lang="en-US" altLang="zh-TW"/>
              <a:t>our</a:t>
            </a:r>
            <a:r>
              <a:rPr lang="zh-TW" altLang="en-US"/>
              <a:t> </a:t>
            </a:r>
            <a:r>
              <a:rPr lang="en-US" altLang="zh-TW"/>
              <a:t>backbone</a:t>
            </a:r>
            <a:r>
              <a:rPr lang="zh-TW" altLang="en-US"/>
              <a:t> </a:t>
            </a:r>
            <a:r>
              <a:rPr lang="en-US" altLang="zh-TW"/>
              <a:t>network</a:t>
            </a:r>
            <a:r>
              <a:rPr lang="zh-TW" altLang="en-US"/>
              <a:t> </a:t>
            </a:r>
            <a:r>
              <a:rPr lang="en-US" altLang="zh-TW"/>
              <a:t>speed!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F6DB57E1-8107-476B-A62B-23C7727EB5B8}"/>
              </a:ext>
            </a:extLst>
          </p:cNvPr>
          <p:cNvCxnSpPr/>
          <p:nvPr/>
        </p:nvCxnSpPr>
        <p:spPr>
          <a:xfrm>
            <a:off x="4143793" y="2778438"/>
            <a:ext cx="0" cy="2522219"/>
          </a:xfrm>
          <a:prstGeom prst="line">
            <a:avLst/>
          </a:prstGeom>
          <a:ln w="12700">
            <a:solidFill>
              <a:schemeClr val="accent3">
                <a:alpha val="2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8D705B7-63DA-46BC-B4A3-8F259EA7D7EB}"/>
              </a:ext>
            </a:extLst>
          </p:cNvPr>
          <p:cNvCxnSpPr/>
          <p:nvPr/>
        </p:nvCxnSpPr>
        <p:spPr>
          <a:xfrm>
            <a:off x="5895649" y="2778438"/>
            <a:ext cx="0" cy="2522219"/>
          </a:xfrm>
          <a:prstGeom prst="line">
            <a:avLst/>
          </a:prstGeom>
          <a:ln w="12700">
            <a:solidFill>
              <a:schemeClr val="accent3">
                <a:alpha val="2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737F1EE-3143-42C0-859C-C0004D802741}"/>
              </a:ext>
            </a:extLst>
          </p:cNvPr>
          <p:cNvCxnSpPr/>
          <p:nvPr/>
        </p:nvCxnSpPr>
        <p:spPr>
          <a:xfrm>
            <a:off x="7640816" y="2778438"/>
            <a:ext cx="0" cy="2522219"/>
          </a:xfrm>
          <a:prstGeom prst="line">
            <a:avLst/>
          </a:prstGeom>
          <a:ln w="12700">
            <a:solidFill>
              <a:schemeClr val="accent3">
                <a:alpha val="2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5E5EC3C-DFF4-4C6F-8266-D520967A67EA}"/>
              </a:ext>
            </a:extLst>
          </p:cNvPr>
          <p:cNvCxnSpPr/>
          <p:nvPr/>
        </p:nvCxnSpPr>
        <p:spPr>
          <a:xfrm>
            <a:off x="9392672" y="2778438"/>
            <a:ext cx="0" cy="2522219"/>
          </a:xfrm>
          <a:prstGeom prst="line">
            <a:avLst/>
          </a:prstGeom>
          <a:ln w="12700">
            <a:solidFill>
              <a:schemeClr val="accent3">
                <a:alpha val="2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1B9244FA-23FE-4565-87DD-71BEEBC9BF60}"/>
              </a:ext>
            </a:extLst>
          </p:cNvPr>
          <p:cNvSpPr/>
          <p:nvPr/>
        </p:nvSpPr>
        <p:spPr>
          <a:xfrm>
            <a:off x="2053587" y="4216870"/>
            <a:ext cx="7842355" cy="4093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E402C18-18B1-466D-970D-7C5F52F624B1}"/>
              </a:ext>
            </a:extLst>
          </p:cNvPr>
          <p:cNvCxnSpPr>
            <a:cxnSpLocks/>
          </p:cNvCxnSpPr>
          <p:nvPr/>
        </p:nvCxnSpPr>
        <p:spPr>
          <a:xfrm>
            <a:off x="637849" y="2783120"/>
            <a:ext cx="10515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DD24BDA-BA25-46C1-B5D3-00529E4A4C00}"/>
              </a:ext>
            </a:extLst>
          </p:cNvPr>
          <p:cNvCxnSpPr>
            <a:cxnSpLocks/>
          </p:cNvCxnSpPr>
          <p:nvPr/>
        </p:nvCxnSpPr>
        <p:spPr>
          <a:xfrm>
            <a:off x="637849" y="5022285"/>
            <a:ext cx="10515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9CFF806-75A0-4CD1-B95F-BEAE235CB86B}"/>
              </a:ext>
            </a:extLst>
          </p:cNvPr>
          <p:cNvSpPr txBox="1"/>
          <p:nvPr/>
        </p:nvSpPr>
        <p:spPr>
          <a:xfrm>
            <a:off x="3817249" y="5300657"/>
            <a:ext cx="65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E6B0967-FED8-4B1D-B67E-E7272EFA3D9E}"/>
              </a:ext>
            </a:extLst>
          </p:cNvPr>
          <p:cNvSpPr txBox="1"/>
          <p:nvPr/>
        </p:nvSpPr>
        <p:spPr>
          <a:xfrm>
            <a:off x="5905686" y="2385468"/>
            <a:ext cx="230941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 b="1">
                <a:latin typeface="+mj-lt"/>
                <a:ea typeface="微軟正黑體"/>
                <a:cs typeface="Arial"/>
              </a:rPr>
              <a:t>Transfer duration</a:t>
            </a:r>
            <a:endParaRPr lang="zh-TW" altLang="en-US" sz="1600" b="1">
              <a:solidFill>
                <a:schemeClr val="tx1"/>
              </a:solidFill>
              <a:latin typeface="+mj-lt"/>
              <a:ea typeface="微軟正黑體"/>
              <a:cs typeface="Arial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A468F39-B9CA-457F-929D-BC835F3F0770}"/>
              </a:ext>
            </a:extLst>
          </p:cNvPr>
          <p:cNvSpPr txBox="1"/>
          <p:nvPr/>
        </p:nvSpPr>
        <p:spPr>
          <a:xfrm>
            <a:off x="5579142" y="5300657"/>
            <a:ext cx="65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A20BE84-42A7-4FF6-AB4C-3A014B3E4B2F}"/>
              </a:ext>
            </a:extLst>
          </p:cNvPr>
          <p:cNvSpPr txBox="1"/>
          <p:nvPr/>
        </p:nvSpPr>
        <p:spPr>
          <a:xfrm>
            <a:off x="7300888" y="5300657"/>
            <a:ext cx="65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6E0555A-BF5F-4863-89C3-59A054906994}"/>
              </a:ext>
            </a:extLst>
          </p:cNvPr>
          <p:cNvSpPr txBox="1"/>
          <p:nvPr/>
        </p:nvSpPr>
        <p:spPr>
          <a:xfrm>
            <a:off x="9062781" y="5300657"/>
            <a:ext cx="65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9317E53-E871-43DA-B8E3-F49379B71C50}"/>
              </a:ext>
            </a:extLst>
          </p:cNvPr>
          <p:cNvSpPr txBox="1"/>
          <p:nvPr/>
        </p:nvSpPr>
        <p:spPr>
          <a:xfrm>
            <a:off x="9825529" y="4270159"/>
            <a:ext cx="1084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429 Sec</a:t>
            </a:r>
            <a:endParaRPr lang="zh-TW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7758B32-DB0F-4F33-983B-8F2902C4EEB1}"/>
              </a:ext>
            </a:extLst>
          </p:cNvPr>
          <p:cNvSpPr txBox="1"/>
          <p:nvPr/>
        </p:nvSpPr>
        <p:spPr>
          <a:xfrm>
            <a:off x="6146462" y="4221493"/>
            <a:ext cx="1174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838047B-95A5-42D2-954B-B1142CDC8309}"/>
              </a:ext>
            </a:extLst>
          </p:cNvPr>
          <p:cNvGrpSpPr/>
          <p:nvPr/>
        </p:nvGrpSpPr>
        <p:grpSpPr>
          <a:xfrm>
            <a:off x="3768785" y="3414453"/>
            <a:ext cx="770028" cy="214906"/>
            <a:chOff x="5425338" y="3977872"/>
            <a:chExt cx="1035999" cy="403821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BFC90AEB-D4D3-4022-9383-5E27486828F7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60238F61-850D-484B-A418-923210BA1DA8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B46C8D9C-1CA5-4673-925C-12CC011F0569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9FD43D2E-0E0E-404D-9371-7000F60CEC0B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3A881BC7-DFE4-4B4C-B395-445D378E362C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E6B024A1-E378-4412-B7D0-EDFEC66B5DD4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C25FDBAC-8E37-4B95-B5FB-5951EDA91E2E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47CCF830-1664-4D09-A014-CF0F54B4B887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7C8DF045-1A31-425F-B971-8304AD16DDCE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76B47148-0351-4DF6-A102-979030D98993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FA70FFCA-73E6-483E-954A-452FE656933C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AC9E9E6D-8768-49F1-B033-AB2F19EA4BCE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接點 23">
                <a:extLst>
                  <a:ext uri="{FF2B5EF4-FFF2-40B4-BE49-F238E27FC236}">
                    <a16:creationId xmlns:a16="http://schemas.microsoft.com/office/drawing/2014/main" id="{494EB22D-B550-4020-BA1B-3ED50C120952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DDD35F57-26D5-4F3E-9D80-F51A65519857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>
                <a:extLst>
                  <a:ext uri="{FF2B5EF4-FFF2-40B4-BE49-F238E27FC236}">
                    <a16:creationId xmlns:a16="http://schemas.microsoft.com/office/drawing/2014/main" id="{DE13D640-FD1B-44FF-90AA-B6C6919D6C0A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>
                <a:extLst>
                  <a:ext uri="{FF2B5EF4-FFF2-40B4-BE49-F238E27FC236}">
                    <a16:creationId xmlns:a16="http://schemas.microsoft.com/office/drawing/2014/main" id="{B3E8A422-D917-4327-836C-2967EFF905CE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>
                <a:extLst>
                  <a:ext uri="{FF2B5EF4-FFF2-40B4-BE49-F238E27FC236}">
                    <a16:creationId xmlns:a16="http://schemas.microsoft.com/office/drawing/2014/main" id="{D0083097-39A0-4F8F-8308-9F7DC38DC37A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>
                <a:extLst>
                  <a:ext uri="{FF2B5EF4-FFF2-40B4-BE49-F238E27FC236}">
                    <a16:creationId xmlns:a16="http://schemas.microsoft.com/office/drawing/2014/main" id="{08DE0944-DEAA-40FC-AFDC-00C078418E94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rgbClr val="FAB7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827B6B0-2BC2-416F-9CA0-D0A29A4F23EA}"/>
              </a:ext>
            </a:extLst>
          </p:cNvPr>
          <p:cNvSpPr txBox="1"/>
          <p:nvPr/>
        </p:nvSpPr>
        <p:spPr>
          <a:xfrm>
            <a:off x="3252409" y="3202511"/>
            <a:ext cx="1193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Sec</a:t>
            </a:r>
            <a:endParaRPr lang="zh-TW" altLang="en-US" sz="2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圖形 38">
            <a:extLst>
              <a:ext uri="{FF2B5EF4-FFF2-40B4-BE49-F238E27FC236}">
                <a16:creationId xmlns:a16="http://schemas.microsoft.com/office/drawing/2014/main" id="{F05907CC-3CB6-4B84-9604-9C3CDE9C9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77842">
            <a:off x="2690364" y="2253035"/>
            <a:ext cx="1431360" cy="1284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08238C9E-E2A3-4BC2-947E-22EA5AF89BFC}"/>
              </a:ext>
            </a:extLst>
          </p:cNvPr>
          <p:cNvSpPr/>
          <p:nvPr/>
        </p:nvSpPr>
        <p:spPr>
          <a:xfrm>
            <a:off x="2200130" y="3283434"/>
            <a:ext cx="1143095" cy="4093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5CDFE51-26C7-40A4-A3EC-9F98518504FB}"/>
              </a:ext>
            </a:extLst>
          </p:cNvPr>
          <p:cNvSpPr txBox="1"/>
          <p:nvPr/>
        </p:nvSpPr>
        <p:spPr>
          <a:xfrm>
            <a:off x="2247339" y="3278752"/>
            <a:ext cx="10865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endParaRPr lang="zh-TW" altLang="en-US" sz="20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48650E2-0260-498B-98BE-00D6AA526270}"/>
              </a:ext>
            </a:extLst>
          </p:cNvPr>
          <p:cNvSpPr/>
          <p:nvPr/>
        </p:nvSpPr>
        <p:spPr>
          <a:xfrm>
            <a:off x="637849" y="2783120"/>
            <a:ext cx="1744051" cy="22438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50278ADA-C66E-443B-868E-FD5CA25D3434}"/>
              </a:ext>
            </a:extLst>
          </p:cNvPr>
          <p:cNvSpPr txBox="1"/>
          <p:nvPr/>
        </p:nvSpPr>
        <p:spPr>
          <a:xfrm>
            <a:off x="703641" y="3443379"/>
            <a:ext cx="16124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50G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Blue-ray video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A0A188-6FEA-4ED2-97EA-F8B76B636887}"/>
              </a:ext>
            </a:extLst>
          </p:cNvPr>
          <p:cNvSpPr txBox="1"/>
          <p:nvPr/>
        </p:nvSpPr>
        <p:spPr>
          <a:xfrm>
            <a:off x="704850" y="1466850"/>
            <a:ext cx="52768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/>
              <a:t>10GbE</a:t>
            </a:r>
            <a:r>
              <a:rPr lang="en-US" altLang="zh-TW" b="1">
                <a:ea typeface="+mn-lt"/>
              </a:rPr>
              <a:t> lead transmit to next level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0954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SOHO/SMB</a:t>
            </a:r>
            <a:r>
              <a:rPr lang="zh-TW" altLang="en-US"/>
              <a:t> </a:t>
            </a:r>
            <a:r>
              <a:rPr lang="en-US" altLang="zh-TW"/>
              <a:t>need to have </a:t>
            </a:r>
            <a:r>
              <a:rPr lang="zh-TW" altLang="en-US"/>
              <a:t>10GbE </a:t>
            </a:r>
            <a:r>
              <a:rPr lang="en-US" altLang="zh-TW"/>
              <a:t>backbone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7815368" y="1230481"/>
            <a:ext cx="406552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TW"/>
              <a:t>Edge speed can upgrade from 1GbE</a:t>
            </a:r>
            <a:r>
              <a:rPr lang="zh-TW" altLang="en-US"/>
              <a:t> </a:t>
            </a:r>
            <a:r>
              <a:rPr lang="en-US" altLang="zh-TW"/>
              <a:t>to 2.5GbE</a:t>
            </a:r>
          </a:p>
          <a:p>
            <a:pPr marL="285750" indent="-285750">
              <a:buFont typeface="Arial"/>
              <a:buChar char="•"/>
            </a:pPr>
            <a:r>
              <a:rPr lang="en-US" altLang="zh-TW"/>
              <a:t>Uplink</a:t>
            </a:r>
            <a:r>
              <a:rPr lang="zh-TW" altLang="en-US"/>
              <a:t> </a:t>
            </a:r>
            <a:r>
              <a:rPr lang="en-US" altLang="zh-TW"/>
              <a:t>goes to 10GbE</a:t>
            </a:r>
          </a:p>
          <a:p>
            <a:pPr marL="285750" indent="-285750">
              <a:buFont typeface="Arial"/>
              <a:buChar char="•"/>
            </a:pPr>
            <a:r>
              <a:rPr lang="en-US" altLang="zh-TW">
                <a:ea typeface="新細明體"/>
                <a:cs typeface="Calibri"/>
              </a:rPr>
              <a:t>Upgrade backbone to 10GbE</a:t>
            </a:r>
          </a:p>
          <a:p>
            <a:pPr marL="285750" indent="-285750">
              <a:buFont typeface="Arial"/>
              <a:buChar char="•"/>
            </a:pPr>
            <a:r>
              <a:rPr lang="en-US" altLang="zh-TW"/>
              <a:t>Connected 10GbE NAS to extend 10GbE port</a:t>
            </a:r>
          </a:p>
          <a:p>
            <a:pPr marL="285750" indent="-285750">
              <a:buFont typeface="Arial"/>
              <a:buChar char="•"/>
            </a:pPr>
            <a:r>
              <a:rPr lang="en-US" altLang="zh-TW">
                <a:ea typeface="新細明體"/>
                <a:cs typeface="Calibri"/>
              </a:rPr>
              <a:t>Plug and play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144B6B43-E213-4644-91C5-6A0E7094D1EA}"/>
              </a:ext>
            </a:extLst>
          </p:cNvPr>
          <p:cNvSpPr/>
          <p:nvPr/>
        </p:nvSpPr>
        <p:spPr>
          <a:xfrm>
            <a:off x="638949" y="4091034"/>
            <a:ext cx="10998483" cy="2357715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918E1FED-6748-4F51-88AB-3BEC9FD0B584}"/>
              </a:ext>
            </a:extLst>
          </p:cNvPr>
          <p:cNvGrpSpPr/>
          <p:nvPr/>
        </p:nvGrpSpPr>
        <p:grpSpPr>
          <a:xfrm>
            <a:off x="329447" y="6211325"/>
            <a:ext cx="1122751" cy="313347"/>
            <a:chOff x="5425338" y="3977872"/>
            <a:chExt cx="1035999" cy="403821"/>
          </a:xfrm>
        </p:grpSpPr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B8770C53-63B8-4793-8DF2-E78724522579}"/>
                </a:ext>
              </a:extLst>
            </p:cNvPr>
            <p:cNvGrpSpPr/>
            <p:nvPr/>
          </p:nvGrpSpPr>
          <p:grpSpPr>
            <a:xfrm>
              <a:off x="5818860" y="3977872"/>
              <a:ext cx="642477" cy="403821"/>
              <a:chOff x="5818860" y="3977872"/>
              <a:chExt cx="642477" cy="403821"/>
            </a:xfrm>
          </p:grpSpPr>
          <p:cxnSp>
            <p:nvCxnSpPr>
              <p:cNvPr id="102" name="直線接點 101">
                <a:extLst>
                  <a:ext uri="{FF2B5EF4-FFF2-40B4-BE49-F238E27FC236}">
                    <a16:creationId xmlns:a16="http://schemas.microsoft.com/office/drawing/2014/main" id="{6578DEA3-1551-47BB-915E-B6EE65E6457F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接點 102">
                <a:extLst>
                  <a:ext uri="{FF2B5EF4-FFF2-40B4-BE49-F238E27FC236}">
                    <a16:creationId xmlns:a16="http://schemas.microsoft.com/office/drawing/2014/main" id="{59D2F1A9-2DEF-4188-A0AF-3F758A009761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線接點 103">
                <a:extLst>
                  <a:ext uri="{FF2B5EF4-FFF2-40B4-BE49-F238E27FC236}">
                    <a16:creationId xmlns:a16="http://schemas.microsoft.com/office/drawing/2014/main" id="{0F2D1568-3E73-4393-AEBB-64C9AD1F23C3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接點 104">
                <a:extLst>
                  <a:ext uri="{FF2B5EF4-FFF2-40B4-BE49-F238E27FC236}">
                    <a16:creationId xmlns:a16="http://schemas.microsoft.com/office/drawing/2014/main" id="{991D41E4-3D25-4F13-A939-A206F667CB3F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接點 105">
                <a:extLst>
                  <a:ext uri="{FF2B5EF4-FFF2-40B4-BE49-F238E27FC236}">
                    <a16:creationId xmlns:a16="http://schemas.microsoft.com/office/drawing/2014/main" id="{1E56A00D-71B9-4342-A7A7-C5FF70AE3124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線接點 106">
                <a:extLst>
                  <a:ext uri="{FF2B5EF4-FFF2-40B4-BE49-F238E27FC236}">
                    <a16:creationId xmlns:a16="http://schemas.microsoft.com/office/drawing/2014/main" id="{95FCC93B-1CEA-4880-9220-37F7EE254F8A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接點 107">
                <a:extLst>
                  <a:ext uri="{FF2B5EF4-FFF2-40B4-BE49-F238E27FC236}">
                    <a16:creationId xmlns:a16="http://schemas.microsoft.com/office/drawing/2014/main" id="{904C17A9-AE3C-4A4C-9404-F02C77932184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線接點 108">
                <a:extLst>
                  <a:ext uri="{FF2B5EF4-FFF2-40B4-BE49-F238E27FC236}">
                    <a16:creationId xmlns:a16="http://schemas.microsoft.com/office/drawing/2014/main" id="{A43111B6-C6FF-44A1-838E-7E304B6CA5A1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群組 92">
              <a:extLst>
                <a:ext uri="{FF2B5EF4-FFF2-40B4-BE49-F238E27FC236}">
                  <a16:creationId xmlns:a16="http://schemas.microsoft.com/office/drawing/2014/main" id="{AC659C6F-E8A2-4F50-B10C-BD03AF9A8582}"/>
                </a:ext>
              </a:extLst>
            </p:cNvPr>
            <p:cNvGrpSpPr/>
            <p:nvPr/>
          </p:nvGrpSpPr>
          <p:grpSpPr>
            <a:xfrm>
              <a:off x="5425338" y="3977872"/>
              <a:ext cx="642477" cy="403821"/>
              <a:chOff x="5818860" y="3977872"/>
              <a:chExt cx="642477" cy="403821"/>
            </a:xfrm>
          </p:grpSpPr>
          <p:cxnSp>
            <p:nvCxnSpPr>
              <p:cNvPr id="94" name="直線接點 93">
                <a:extLst>
                  <a:ext uri="{FF2B5EF4-FFF2-40B4-BE49-F238E27FC236}">
                    <a16:creationId xmlns:a16="http://schemas.microsoft.com/office/drawing/2014/main" id="{93E17965-44AE-4C65-BBC9-74718C1C1BA4}"/>
                  </a:ext>
                </a:extLst>
              </p:cNvPr>
              <p:cNvCxnSpPr/>
              <p:nvPr/>
            </p:nvCxnSpPr>
            <p:spPr>
              <a:xfrm flipH="1">
                <a:off x="5818860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5FC1BEC4-EA32-4A03-BAB5-5BAD91B23E2A}"/>
                  </a:ext>
                </a:extLst>
              </p:cNvPr>
              <p:cNvCxnSpPr/>
              <p:nvPr/>
            </p:nvCxnSpPr>
            <p:spPr>
              <a:xfrm flipH="1">
                <a:off x="586806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接點 95">
                <a:extLst>
                  <a:ext uri="{FF2B5EF4-FFF2-40B4-BE49-F238E27FC236}">
                    <a16:creationId xmlns:a16="http://schemas.microsoft.com/office/drawing/2014/main" id="{C0968DEE-0BC7-45DF-A174-995264CEDC2D}"/>
                  </a:ext>
                </a:extLst>
              </p:cNvPr>
              <p:cNvCxnSpPr/>
              <p:nvPr/>
            </p:nvCxnSpPr>
            <p:spPr>
              <a:xfrm flipH="1">
                <a:off x="5917274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08AF5DE8-C119-4CCE-A44C-CD8BA7E31588}"/>
                  </a:ext>
                </a:extLst>
              </p:cNvPr>
              <p:cNvCxnSpPr/>
              <p:nvPr/>
            </p:nvCxnSpPr>
            <p:spPr>
              <a:xfrm flipH="1">
                <a:off x="5966481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03A4F668-8180-4A53-AB17-A37997707A90}"/>
                  </a:ext>
                </a:extLst>
              </p:cNvPr>
              <p:cNvCxnSpPr/>
              <p:nvPr/>
            </p:nvCxnSpPr>
            <p:spPr>
              <a:xfrm flipH="1">
                <a:off x="6015688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線接點 98">
                <a:extLst>
                  <a:ext uri="{FF2B5EF4-FFF2-40B4-BE49-F238E27FC236}">
                    <a16:creationId xmlns:a16="http://schemas.microsoft.com/office/drawing/2014/main" id="{F5DE838F-8138-4934-B2DB-B2B1F8701A60}"/>
                  </a:ext>
                </a:extLst>
              </p:cNvPr>
              <p:cNvCxnSpPr/>
              <p:nvPr/>
            </p:nvCxnSpPr>
            <p:spPr>
              <a:xfrm flipH="1">
                <a:off x="6064895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接點 99">
                <a:extLst>
                  <a:ext uri="{FF2B5EF4-FFF2-40B4-BE49-F238E27FC236}">
                    <a16:creationId xmlns:a16="http://schemas.microsoft.com/office/drawing/2014/main" id="{B8CFF502-7B26-4683-80D5-AC607684CD97}"/>
                  </a:ext>
                </a:extLst>
              </p:cNvPr>
              <p:cNvCxnSpPr/>
              <p:nvPr/>
            </p:nvCxnSpPr>
            <p:spPr>
              <a:xfrm flipH="1">
                <a:off x="6114102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線接點 100">
                <a:extLst>
                  <a:ext uri="{FF2B5EF4-FFF2-40B4-BE49-F238E27FC236}">
                    <a16:creationId xmlns:a16="http://schemas.microsoft.com/office/drawing/2014/main" id="{9B90D0E5-22F8-4C1B-8DCF-C3145FB67C63}"/>
                  </a:ext>
                </a:extLst>
              </p:cNvPr>
              <p:cNvCxnSpPr/>
              <p:nvPr/>
            </p:nvCxnSpPr>
            <p:spPr>
              <a:xfrm flipH="1">
                <a:off x="6163307" y="3977872"/>
                <a:ext cx="298030" cy="403821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0" name="圖形 109">
            <a:extLst>
              <a:ext uri="{FF2B5EF4-FFF2-40B4-BE49-F238E27FC236}">
                <a16:creationId xmlns:a16="http://schemas.microsoft.com/office/drawing/2014/main" id="{BCC19423-87DF-4F2C-960B-643A18D12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137" y="1208408"/>
            <a:ext cx="7194254" cy="3198567"/>
          </a:xfrm>
          <a:prstGeom prst="rect">
            <a:avLst/>
          </a:prstGeom>
        </p:spPr>
      </p:pic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23F4C41E-ED0F-47B4-9362-8C6CBB1E70C9}"/>
              </a:ext>
            </a:extLst>
          </p:cNvPr>
          <p:cNvGrpSpPr/>
          <p:nvPr/>
        </p:nvGrpSpPr>
        <p:grpSpPr>
          <a:xfrm>
            <a:off x="10047089" y="3308335"/>
            <a:ext cx="1573993" cy="641358"/>
            <a:chOff x="1130181" y="2570669"/>
            <a:chExt cx="1406389" cy="573064"/>
          </a:xfrm>
        </p:grpSpPr>
        <p:sp>
          <p:nvSpPr>
            <p:cNvPr id="112" name="文字方塊 111">
              <a:extLst>
                <a:ext uri="{FF2B5EF4-FFF2-40B4-BE49-F238E27FC236}">
                  <a16:creationId xmlns:a16="http://schemas.microsoft.com/office/drawing/2014/main" id="{656D9DCC-894A-4CD4-BB9B-EC13B088BE4A}"/>
                </a:ext>
              </a:extLst>
            </p:cNvPr>
            <p:cNvSpPr txBox="1"/>
            <p:nvPr/>
          </p:nvSpPr>
          <p:spPr>
            <a:xfrm>
              <a:off x="1644979" y="2805179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2.5GbE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3912093A-B4F1-40A5-BAC7-874E3CBC2ADD}"/>
                </a:ext>
              </a:extLst>
            </p:cNvPr>
            <p:cNvGrpSpPr/>
            <p:nvPr/>
          </p:nvGrpSpPr>
          <p:grpSpPr>
            <a:xfrm>
              <a:off x="1130181" y="2746098"/>
              <a:ext cx="446083" cy="252984"/>
              <a:chOff x="8409709" y="379845"/>
              <a:chExt cx="1911928" cy="252984"/>
            </a:xfrm>
          </p:grpSpPr>
          <p:cxnSp>
            <p:nvCxnSpPr>
              <p:cNvPr id="115" name="直線接點 114">
                <a:extLst>
                  <a:ext uri="{FF2B5EF4-FFF2-40B4-BE49-F238E27FC236}">
                    <a16:creationId xmlns:a16="http://schemas.microsoft.com/office/drawing/2014/main" id="{0EFBBA32-F8B8-4310-B1F0-E3B1B83EFC3A}"/>
                  </a:ext>
                </a:extLst>
              </p:cNvPr>
              <p:cNvCxnSpPr/>
              <p:nvPr/>
            </p:nvCxnSpPr>
            <p:spPr>
              <a:xfrm>
                <a:off x="8409709" y="623592"/>
                <a:ext cx="1911928" cy="9237"/>
              </a:xfrm>
              <a:prstGeom prst="line">
                <a:avLst/>
              </a:prstGeom>
              <a:ln w="28575" cap="rnd" cmpd="sng">
                <a:solidFill>
                  <a:srgbClr val="C00000"/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接點 115">
                <a:extLst>
                  <a:ext uri="{FF2B5EF4-FFF2-40B4-BE49-F238E27FC236}">
                    <a16:creationId xmlns:a16="http://schemas.microsoft.com/office/drawing/2014/main" id="{6734D014-12DE-43FD-A732-E906690DC62B}"/>
                  </a:ext>
                </a:extLst>
              </p:cNvPr>
              <p:cNvCxnSpPr/>
              <p:nvPr/>
            </p:nvCxnSpPr>
            <p:spPr>
              <a:xfrm>
                <a:off x="8409709" y="379845"/>
                <a:ext cx="1911928" cy="9237"/>
              </a:xfrm>
              <a:prstGeom prst="line">
                <a:avLst/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文字方塊 113">
              <a:extLst>
                <a:ext uri="{FF2B5EF4-FFF2-40B4-BE49-F238E27FC236}">
                  <a16:creationId xmlns:a16="http://schemas.microsoft.com/office/drawing/2014/main" id="{17E762E5-E68B-4AFA-97F1-7B571DA2C546}"/>
                </a:ext>
              </a:extLst>
            </p:cNvPr>
            <p:cNvSpPr txBox="1"/>
            <p:nvPr/>
          </p:nvSpPr>
          <p:spPr>
            <a:xfrm>
              <a:off x="1644980" y="2570669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cs typeface="Arial" panose="020B0604020202020204" pitchFamily="34" charset="0"/>
                </a:rPr>
                <a:t>10GbE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C9326788-5B6B-479E-B9BD-67B97715D280}"/>
              </a:ext>
            </a:extLst>
          </p:cNvPr>
          <p:cNvGrpSpPr/>
          <p:nvPr/>
        </p:nvGrpSpPr>
        <p:grpSpPr>
          <a:xfrm>
            <a:off x="1293742" y="4062836"/>
            <a:ext cx="9301925" cy="2619579"/>
            <a:chOff x="949573" y="4251826"/>
            <a:chExt cx="8989813" cy="2531683"/>
          </a:xfrm>
        </p:grpSpPr>
        <p:grpSp>
          <p:nvGrpSpPr>
            <p:cNvPr id="118" name="群組 117">
              <a:extLst>
                <a:ext uri="{FF2B5EF4-FFF2-40B4-BE49-F238E27FC236}">
                  <a16:creationId xmlns:a16="http://schemas.microsoft.com/office/drawing/2014/main" id="{67E1FE65-7C1F-4E04-BD6C-C3A639108FBE}"/>
                </a:ext>
              </a:extLst>
            </p:cNvPr>
            <p:cNvGrpSpPr/>
            <p:nvPr/>
          </p:nvGrpSpPr>
          <p:grpSpPr>
            <a:xfrm>
              <a:off x="949573" y="4339294"/>
              <a:ext cx="4992401" cy="2444215"/>
              <a:chOff x="6323810" y="3114987"/>
              <a:chExt cx="4992401" cy="2444215"/>
            </a:xfrm>
          </p:grpSpPr>
          <p:grpSp>
            <p:nvGrpSpPr>
              <p:cNvPr id="130" name="群組 129">
                <a:extLst>
                  <a:ext uri="{FF2B5EF4-FFF2-40B4-BE49-F238E27FC236}">
                    <a16:creationId xmlns:a16="http://schemas.microsoft.com/office/drawing/2014/main" id="{5353963E-A5DA-438C-A35D-41D60C19A635}"/>
                  </a:ext>
                </a:extLst>
              </p:cNvPr>
              <p:cNvGrpSpPr/>
              <p:nvPr/>
            </p:nvGrpSpPr>
            <p:grpSpPr>
              <a:xfrm>
                <a:off x="6323810" y="3771901"/>
                <a:ext cx="1140116" cy="689394"/>
                <a:chOff x="7676804" y="3601621"/>
                <a:chExt cx="1140116" cy="689394"/>
              </a:xfrm>
            </p:grpSpPr>
            <p:sp>
              <p:nvSpPr>
                <p:cNvPr id="137" name="手繪多邊形: 圖案 136">
                  <a:extLst>
                    <a:ext uri="{FF2B5EF4-FFF2-40B4-BE49-F238E27FC236}">
                      <a16:creationId xmlns:a16="http://schemas.microsoft.com/office/drawing/2014/main" id="{9DDCE5C8-3521-4001-AB0E-774277FD6D32}"/>
                    </a:ext>
                  </a:extLst>
                </p:cNvPr>
                <p:cNvSpPr/>
                <p:nvPr/>
              </p:nvSpPr>
              <p:spPr>
                <a:xfrm>
                  <a:off x="7684251" y="3601621"/>
                  <a:ext cx="1132669" cy="689394"/>
                </a:xfrm>
                <a:custGeom>
                  <a:avLst/>
                  <a:gdLst>
                    <a:gd name="connsiteX0" fmla="*/ 1822436 w 2185188"/>
                    <a:gd name="connsiteY0" fmla="*/ 1330002 h 1330002"/>
                    <a:gd name="connsiteX1" fmla="*/ 2185083 w 2185188"/>
                    <a:gd name="connsiteY1" fmla="*/ 949774 h 1330002"/>
                    <a:gd name="connsiteX2" fmla="*/ 1867572 w 2185188"/>
                    <a:gd name="connsiteY2" fmla="*/ 590959 h 1330002"/>
                    <a:gd name="connsiteX3" fmla="*/ 1689879 w 2185188"/>
                    <a:gd name="connsiteY3" fmla="*/ 301138 h 1330002"/>
                    <a:gd name="connsiteX4" fmla="*/ 1350883 w 2185188"/>
                    <a:gd name="connsiteY4" fmla="*/ 229871 h 1330002"/>
                    <a:gd name="connsiteX5" fmla="*/ 810676 w 2185188"/>
                    <a:gd name="connsiteY5" fmla="*/ 13931 h 1330002"/>
                    <a:gd name="connsiteX6" fmla="*/ 427258 w 2185188"/>
                    <a:gd name="connsiteY6" fmla="*/ 441535 h 1330002"/>
                    <a:gd name="connsiteX7" fmla="*/ 86124 w 2185188"/>
                    <a:gd name="connsiteY7" fmla="*/ 618516 h 1330002"/>
                    <a:gd name="connsiteX8" fmla="*/ 40513 w 2185188"/>
                    <a:gd name="connsiteY8" fmla="*/ 1073677 h 1330002"/>
                    <a:gd name="connsiteX9" fmla="*/ 414430 w 2185188"/>
                    <a:gd name="connsiteY9" fmla="*/ 1327389 h 1330002"/>
                    <a:gd name="connsiteX10" fmla="*/ 420844 w 2185188"/>
                    <a:gd name="connsiteY10" fmla="*/ 1179866 h 1330002"/>
                    <a:gd name="connsiteX11" fmla="*/ 172120 w 2185188"/>
                    <a:gd name="connsiteY11" fmla="*/ 1010962 h 1330002"/>
                    <a:gd name="connsiteX12" fmla="*/ 202290 w 2185188"/>
                    <a:gd name="connsiteY12" fmla="*/ 707600 h 1330002"/>
                    <a:gd name="connsiteX13" fmla="*/ 481658 w 2185188"/>
                    <a:gd name="connsiteY13" fmla="*/ 593572 h 1330002"/>
                    <a:gd name="connsiteX14" fmla="*/ 565992 w 2185188"/>
                    <a:gd name="connsiteY14" fmla="*/ 607588 h 1330002"/>
                    <a:gd name="connsiteX15" fmla="*/ 565992 w 2185188"/>
                    <a:gd name="connsiteY15" fmla="*/ 514465 h 1330002"/>
                    <a:gd name="connsiteX16" fmla="*/ 844172 w 2185188"/>
                    <a:gd name="connsiteY16" fmla="*/ 158128 h 1330002"/>
                    <a:gd name="connsiteX17" fmla="*/ 1251822 w 2185188"/>
                    <a:gd name="connsiteY17" fmla="*/ 348175 h 1330002"/>
                    <a:gd name="connsiteX18" fmla="*/ 1280566 w 2185188"/>
                    <a:gd name="connsiteY18" fmla="*/ 405426 h 1330002"/>
                    <a:gd name="connsiteX19" fmla="*/ 1340193 w 2185188"/>
                    <a:gd name="connsiteY19" fmla="*/ 384284 h 1330002"/>
                    <a:gd name="connsiteX20" fmla="*/ 1605545 w 2185188"/>
                    <a:gd name="connsiteY20" fmla="*/ 421343 h 1330002"/>
                    <a:gd name="connsiteX21" fmla="*/ 1727888 w 2185188"/>
                    <a:gd name="connsiteY21" fmla="*/ 661989 h 1330002"/>
                    <a:gd name="connsiteX22" fmla="*/ 1727888 w 2185188"/>
                    <a:gd name="connsiteY22" fmla="*/ 736107 h 1330002"/>
                    <a:gd name="connsiteX23" fmla="*/ 1824812 w 2185188"/>
                    <a:gd name="connsiteY23" fmla="*/ 736107 h 1330002"/>
                    <a:gd name="connsiteX24" fmla="*/ 2039353 w 2185188"/>
                    <a:gd name="connsiteY24" fmla="*/ 967386 h 1330002"/>
                    <a:gd name="connsiteX25" fmla="*/ 1822436 w 2185188"/>
                    <a:gd name="connsiteY25" fmla="*/ 1182004 h 133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185188" h="1330002">
                      <a:moveTo>
                        <a:pt x="1822436" y="1330002"/>
                      </a:moveTo>
                      <a:cubicBezTo>
                        <a:pt x="2027575" y="1325147"/>
                        <a:pt x="2189936" y="1154912"/>
                        <a:pt x="2185083" y="949774"/>
                      </a:cubicBezTo>
                      <a:cubicBezTo>
                        <a:pt x="2180797" y="768788"/>
                        <a:pt x="2046693" y="617236"/>
                        <a:pt x="1867572" y="590959"/>
                      </a:cubicBezTo>
                      <a:cubicBezTo>
                        <a:pt x="1848643" y="474786"/>
                        <a:pt x="1784828" y="370703"/>
                        <a:pt x="1689879" y="301138"/>
                      </a:cubicBezTo>
                      <a:cubicBezTo>
                        <a:pt x="1591610" y="231498"/>
                        <a:pt x="1468876" y="205695"/>
                        <a:pt x="1350883" y="229871"/>
                      </a:cubicBezTo>
                      <a:cubicBezTo>
                        <a:pt x="1234801" y="50648"/>
                        <a:pt x="1018316" y="-35890"/>
                        <a:pt x="810676" y="13931"/>
                      </a:cubicBezTo>
                      <a:cubicBezTo>
                        <a:pt x="608301" y="66049"/>
                        <a:pt x="457081" y="234696"/>
                        <a:pt x="427258" y="441535"/>
                      </a:cubicBezTo>
                      <a:cubicBezTo>
                        <a:pt x="292439" y="445156"/>
                        <a:pt x="166719" y="510380"/>
                        <a:pt x="86124" y="618516"/>
                      </a:cubicBezTo>
                      <a:cubicBezTo>
                        <a:pt x="-9370" y="751166"/>
                        <a:pt x="-26761" y="924714"/>
                        <a:pt x="40513" y="1073677"/>
                      </a:cubicBezTo>
                      <a:cubicBezTo>
                        <a:pt x="109090" y="1220507"/>
                        <a:pt x="252650" y="1317918"/>
                        <a:pt x="414430" y="1327389"/>
                      </a:cubicBezTo>
                      <a:close/>
                      <a:moveTo>
                        <a:pt x="420844" y="1179866"/>
                      </a:moveTo>
                      <a:cubicBezTo>
                        <a:pt x="313351" y="1173095"/>
                        <a:pt x="218055" y="1108382"/>
                        <a:pt x="172120" y="1010962"/>
                      </a:cubicBezTo>
                      <a:cubicBezTo>
                        <a:pt x="127548" y="911665"/>
                        <a:pt x="139034" y="796174"/>
                        <a:pt x="202290" y="707600"/>
                      </a:cubicBezTo>
                      <a:cubicBezTo>
                        <a:pt x="266963" y="620597"/>
                        <a:pt x="374577" y="576675"/>
                        <a:pt x="481658" y="593572"/>
                      </a:cubicBezTo>
                      <a:lnTo>
                        <a:pt x="565992" y="607588"/>
                      </a:lnTo>
                      <a:lnTo>
                        <a:pt x="565992" y="514465"/>
                      </a:lnTo>
                      <a:cubicBezTo>
                        <a:pt x="566816" y="346220"/>
                        <a:pt x="681155" y="199756"/>
                        <a:pt x="844172" y="158128"/>
                      </a:cubicBezTo>
                      <a:cubicBezTo>
                        <a:pt x="1007745" y="118689"/>
                        <a:pt x="1176865" y="197532"/>
                        <a:pt x="1251822" y="348175"/>
                      </a:cubicBezTo>
                      <a:lnTo>
                        <a:pt x="1280566" y="405426"/>
                      </a:lnTo>
                      <a:lnTo>
                        <a:pt x="1340193" y="384284"/>
                      </a:lnTo>
                      <a:cubicBezTo>
                        <a:pt x="1429408" y="352762"/>
                        <a:pt x="1528380" y="366586"/>
                        <a:pt x="1605545" y="421343"/>
                      </a:cubicBezTo>
                      <a:cubicBezTo>
                        <a:pt x="1682267" y="477544"/>
                        <a:pt x="1727688" y="566885"/>
                        <a:pt x="1727888" y="661989"/>
                      </a:cubicBezTo>
                      <a:lnTo>
                        <a:pt x="1727888" y="736107"/>
                      </a:lnTo>
                      <a:lnTo>
                        <a:pt x="1824812" y="736107"/>
                      </a:lnTo>
                      <a:cubicBezTo>
                        <a:pt x="1947921" y="740730"/>
                        <a:pt x="2043976" y="844277"/>
                        <a:pt x="2039353" y="967386"/>
                      </a:cubicBezTo>
                      <a:cubicBezTo>
                        <a:pt x="2034941" y="1084926"/>
                        <a:pt x="1940018" y="1178844"/>
                        <a:pt x="1822436" y="1182004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237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8" name="文字方塊 137">
                  <a:extLst>
                    <a:ext uri="{FF2B5EF4-FFF2-40B4-BE49-F238E27FC236}">
                      <a16:creationId xmlns:a16="http://schemas.microsoft.com/office/drawing/2014/main" id="{DD5FE4E4-5D97-42FA-B87F-A43FCB0FD0DA}"/>
                    </a:ext>
                  </a:extLst>
                </p:cNvPr>
                <p:cNvSpPr txBox="1"/>
                <p:nvPr/>
              </p:nvSpPr>
              <p:spPr>
                <a:xfrm>
                  <a:off x="7676804" y="3887427"/>
                  <a:ext cx="1055915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TW" sz="1600" b="1">
                      <a:latin typeface="Arial" panose="020B0604020202020204" pitchFamily="34" charset="0"/>
                      <a:ea typeface="微軟正黑體"/>
                      <a:cs typeface="Arial" panose="020B0604020202020204" pitchFamily="34" charset="0"/>
                    </a:rPr>
                    <a:t>Internet</a:t>
                  </a:r>
                  <a:endParaRPr lang="zh-TW" altLang="en-US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1" name="群組 130">
                <a:extLst>
                  <a:ext uri="{FF2B5EF4-FFF2-40B4-BE49-F238E27FC236}">
                    <a16:creationId xmlns:a16="http://schemas.microsoft.com/office/drawing/2014/main" id="{CA4486BE-564A-4446-92C7-AEBA545B7F51}"/>
                  </a:ext>
                </a:extLst>
              </p:cNvPr>
              <p:cNvGrpSpPr/>
              <p:nvPr/>
            </p:nvGrpSpPr>
            <p:grpSpPr>
              <a:xfrm>
                <a:off x="7747160" y="3114987"/>
                <a:ext cx="3569051" cy="2444215"/>
                <a:chOff x="6717726" y="1130411"/>
                <a:chExt cx="3660501" cy="2506843"/>
              </a:xfrm>
            </p:grpSpPr>
            <p:pic>
              <p:nvPicPr>
                <p:cNvPr id="132" name="圖形 131">
                  <a:extLst>
                    <a:ext uri="{FF2B5EF4-FFF2-40B4-BE49-F238E27FC236}">
                      <a16:creationId xmlns:a16="http://schemas.microsoft.com/office/drawing/2014/main" id="{7D12C49A-FFA9-4BEF-A394-0BE2F59784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5679" y="1130411"/>
                  <a:ext cx="2235168" cy="1337581"/>
                </a:xfrm>
                <a:prstGeom prst="rect">
                  <a:avLst/>
                </a:prstGeom>
              </p:spPr>
            </p:pic>
            <p:pic>
              <p:nvPicPr>
                <p:cNvPr id="133" name="圖形 132">
                  <a:extLst>
                    <a:ext uri="{FF2B5EF4-FFF2-40B4-BE49-F238E27FC236}">
                      <a16:creationId xmlns:a16="http://schemas.microsoft.com/office/drawing/2014/main" id="{9035310B-A2CC-4F47-93A9-7096C6B21C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81368" y="2656121"/>
                  <a:ext cx="904458" cy="904458"/>
                </a:xfrm>
                <a:prstGeom prst="rect">
                  <a:avLst/>
                </a:prstGeom>
              </p:spPr>
            </p:pic>
            <p:pic>
              <p:nvPicPr>
                <p:cNvPr id="134" name="圖形 133">
                  <a:extLst>
                    <a:ext uri="{FF2B5EF4-FFF2-40B4-BE49-F238E27FC236}">
                      <a16:creationId xmlns:a16="http://schemas.microsoft.com/office/drawing/2014/main" id="{68678953-7BC0-4A00-8906-590010B40B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4186" y="1674259"/>
                  <a:ext cx="1144041" cy="1391916"/>
                </a:xfrm>
                <a:prstGeom prst="rect">
                  <a:avLst/>
                </a:prstGeom>
              </p:spPr>
            </p:pic>
            <p:pic>
              <p:nvPicPr>
                <p:cNvPr id="135" name="圖形 134">
                  <a:extLst>
                    <a:ext uri="{FF2B5EF4-FFF2-40B4-BE49-F238E27FC236}">
                      <a16:creationId xmlns:a16="http://schemas.microsoft.com/office/drawing/2014/main" id="{8D9D17B4-778D-4F79-94B5-14479228C3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7726" y="2452026"/>
                  <a:ext cx="1291368" cy="1185228"/>
                </a:xfrm>
                <a:prstGeom prst="rect">
                  <a:avLst/>
                </a:prstGeom>
              </p:spPr>
            </p:pic>
            <p:cxnSp>
              <p:nvCxnSpPr>
                <p:cNvPr id="136" name="接點: 肘形 135">
                  <a:extLst>
                    <a:ext uri="{FF2B5EF4-FFF2-40B4-BE49-F238E27FC236}">
                      <a16:creationId xmlns:a16="http://schemas.microsoft.com/office/drawing/2014/main" id="{2EA89B91-80A1-46B4-8D54-57121A9386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488322" y="2260387"/>
                  <a:ext cx="1121677" cy="574251"/>
                </a:xfrm>
                <a:prstGeom prst="bentConnector3">
                  <a:avLst>
                    <a:gd name="adj1" fmla="val 50000"/>
                  </a:avLst>
                </a:prstGeom>
                <a:ln w="28575" cap="rnd" cmpd="sng">
                  <a:solidFill>
                    <a:srgbClr val="C00000"/>
                  </a:solidFill>
                  <a:miter lim="800000"/>
                  <a:headEnd type="oval" w="lg" len="lg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19" name="圖形 118">
              <a:extLst>
                <a:ext uri="{FF2B5EF4-FFF2-40B4-BE49-F238E27FC236}">
                  <a16:creationId xmlns:a16="http://schemas.microsoft.com/office/drawing/2014/main" id="{2FA3E784-9D68-422D-BB9F-EE9CB720A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9769" y="4251826"/>
              <a:ext cx="2179327" cy="1304165"/>
            </a:xfrm>
            <a:prstGeom prst="rect">
              <a:avLst/>
            </a:prstGeom>
          </p:spPr>
        </p:pic>
        <p:pic>
          <p:nvPicPr>
            <p:cNvPr id="120" name="圖形 119">
              <a:extLst>
                <a:ext uri="{FF2B5EF4-FFF2-40B4-BE49-F238E27FC236}">
                  <a16:creationId xmlns:a16="http://schemas.microsoft.com/office/drawing/2014/main" id="{C87FE227-D208-456C-A731-EAEFD5F54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84949" y="5645705"/>
              <a:ext cx="881862" cy="881862"/>
            </a:xfrm>
            <a:prstGeom prst="rect">
              <a:avLst/>
            </a:prstGeom>
          </p:spPr>
        </p:pic>
        <p:pic>
          <p:nvPicPr>
            <p:cNvPr id="121" name="圖形 120">
              <a:extLst>
                <a:ext uri="{FF2B5EF4-FFF2-40B4-BE49-F238E27FC236}">
                  <a16:creationId xmlns:a16="http://schemas.microsoft.com/office/drawing/2014/main" id="{C119F181-9AE2-4B18-9F6E-B36FA79E7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23926" y="4471427"/>
              <a:ext cx="1115460" cy="1357142"/>
            </a:xfrm>
            <a:prstGeom prst="rect">
              <a:avLst/>
            </a:prstGeom>
          </p:spPr>
        </p:pic>
        <p:pic>
          <p:nvPicPr>
            <p:cNvPr id="122" name="圖形 121">
              <a:extLst>
                <a:ext uri="{FF2B5EF4-FFF2-40B4-BE49-F238E27FC236}">
                  <a16:creationId xmlns:a16="http://schemas.microsoft.com/office/drawing/2014/main" id="{0B1C8F64-F6A3-42C2-B878-1869329C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90194" y="5475441"/>
              <a:ext cx="1259106" cy="1155618"/>
            </a:xfrm>
            <a:prstGeom prst="rect">
              <a:avLst/>
            </a:prstGeom>
          </p:spPr>
        </p:pic>
        <p:cxnSp>
          <p:nvCxnSpPr>
            <p:cNvPr id="123" name="直線接點 122">
              <a:extLst>
                <a:ext uri="{FF2B5EF4-FFF2-40B4-BE49-F238E27FC236}">
                  <a16:creationId xmlns:a16="http://schemas.microsoft.com/office/drawing/2014/main" id="{E5C2A476-FAAF-49E8-B72D-7DBBB0D29B41}"/>
                </a:ext>
              </a:extLst>
            </p:cNvPr>
            <p:cNvCxnSpPr>
              <a:cxnSpLocks/>
            </p:cNvCxnSpPr>
            <p:nvPr/>
          </p:nvCxnSpPr>
          <p:spPr>
            <a:xfrm>
              <a:off x="2008444" y="5393606"/>
              <a:ext cx="1518813" cy="0"/>
            </a:xfrm>
            <a:prstGeom prst="line">
              <a:avLst/>
            </a:prstGeom>
            <a:ln w="28575" cap="rnd" cmpd="sng">
              <a:solidFill>
                <a:schemeClr val="accent4">
                  <a:lumMod val="75000"/>
                </a:schemeClr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接點 123">
              <a:extLst>
                <a:ext uri="{FF2B5EF4-FFF2-40B4-BE49-F238E27FC236}">
                  <a16:creationId xmlns:a16="http://schemas.microsoft.com/office/drawing/2014/main" id="{CB64AA65-0681-4A8C-93DF-3934E986477D}"/>
                </a:ext>
              </a:extLst>
            </p:cNvPr>
            <p:cNvCxnSpPr>
              <a:cxnSpLocks/>
            </p:cNvCxnSpPr>
            <p:nvPr/>
          </p:nvCxnSpPr>
          <p:spPr>
            <a:xfrm>
              <a:off x="8001431" y="5059143"/>
              <a:ext cx="0" cy="668925"/>
            </a:xfrm>
            <a:prstGeom prst="line">
              <a:avLst/>
            </a:prstGeom>
            <a:ln w="28575" cap="rnd" cmpd="sng">
              <a:solidFill>
                <a:srgbClr val="C00000"/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群組 124">
              <a:extLst>
                <a:ext uri="{FF2B5EF4-FFF2-40B4-BE49-F238E27FC236}">
                  <a16:creationId xmlns:a16="http://schemas.microsoft.com/office/drawing/2014/main" id="{7976115D-9FC1-43BF-A1B8-7B2688F783C1}"/>
                </a:ext>
              </a:extLst>
            </p:cNvPr>
            <p:cNvGrpSpPr/>
            <p:nvPr/>
          </p:nvGrpSpPr>
          <p:grpSpPr>
            <a:xfrm>
              <a:off x="3727891" y="4558115"/>
              <a:ext cx="3807355" cy="658356"/>
              <a:chOff x="3715253" y="4558115"/>
              <a:chExt cx="2960124" cy="658356"/>
            </a:xfrm>
          </p:grpSpPr>
          <p:cxnSp>
            <p:nvCxnSpPr>
              <p:cNvPr id="128" name="接點: 肘形 127">
                <a:extLst>
                  <a:ext uri="{FF2B5EF4-FFF2-40B4-BE49-F238E27FC236}">
                    <a16:creationId xmlns:a16="http://schemas.microsoft.com/office/drawing/2014/main" id="{0E3F48D0-D7CE-4958-BD74-5A46F3785D1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715253" y="4558115"/>
                <a:ext cx="2960124" cy="658356"/>
              </a:xfrm>
              <a:prstGeom prst="bentConnector3">
                <a:avLst>
                  <a:gd name="adj1" fmla="val 100074"/>
                </a:avLst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none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單箭頭接點 128">
                <a:extLst>
                  <a:ext uri="{FF2B5EF4-FFF2-40B4-BE49-F238E27FC236}">
                    <a16:creationId xmlns:a16="http://schemas.microsoft.com/office/drawing/2014/main" id="{8F4A2C7E-0953-4F7F-9469-AA423C2E5B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5377" y="4558116"/>
                <a:ext cx="0" cy="549684"/>
              </a:xfrm>
              <a:prstGeom prst="straightConnector1">
                <a:avLst/>
              </a:prstGeom>
              <a:ln w="28575" cap="rnd" cmpd="sng">
                <a:solidFill>
                  <a:schemeClr val="accent4">
                    <a:lumMod val="75000"/>
                  </a:schemeClr>
                </a:solidFill>
                <a:miter lim="800000"/>
                <a:headEnd type="none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6" name="直線接點 125">
              <a:extLst>
                <a:ext uri="{FF2B5EF4-FFF2-40B4-BE49-F238E27FC236}">
                  <a16:creationId xmlns:a16="http://schemas.microsoft.com/office/drawing/2014/main" id="{405BEA4D-65BA-4167-8298-B65844E0B43E}"/>
                </a:ext>
              </a:extLst>
            </p:cNvPr>
            <p:cNvCxnSpPr>
              <a:cxnSpLocks/>
            </p:cNvCxnSpPr>
            <p:nvPr/>
          </p:nvCxnSpPr>
          <p:spPr>
            <a:xfrm>
              <a:off x="7388732" y="5298170"/>
              <a:ext cx="0" cy="506982"/>
            </a:xfrm>
            <a:prstGeom prst="line">
              <a:avLst/>
            </a:prstGeom>
            <a:ln w="28575" cap="rnd" cmpd="sng">
              <a:solidFill>
                <a:schemeClr val="accent4">
                  <a:lumMod val="75000"/>
                </a:schemeClr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DCD78382-C25D-4761-ACBF-D342F3A340F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686" y="5107800"/>
              <a:ext cx="0" cy="793463"/>
            </a:xfrm>
            <a:prstGeom prst="line">
              <a:avLst/>
            </a:prstGeom>
            <a:ln w="28575" cap="rnd" cmpd="sng">
              <a:solidFill>
                <a:srgbClr val="C00000"/>
              </a:solidFill>
              <a:miter lim="800000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9" name="直線接點 138">
            <a:extLst>
              <a:ext uri="{FF2B5EF4-FFF2-40B4-BE49-F238E27FC236}">
                <a16:creationId xmlns:a16="http://schemas.microsoft.com/office/drawing/2014/main" id="{5755AC9A-8EA7-4C7F-9B81-D5C6AA207315}"/>
              </a:ext>
            </a:extLst>
          </p:cNvPr>
          <p:cNvCxnSpPr>
            <a:cxnSpLocks/>
          </p:cNvCxnSpPr>
          <p:nvPr/>
        </p:nvCxnSpPr>
        <p:spPr>
          <a:xfrm>
            <a:off x="8723868" y="4822892"/>
            <a:ext cx="928476" cy="0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接點 139">
            <a:extLst>
              <a:ext uri="{FF2B5EF4-FFF2-40B4-BE49-F238E27FC236}">
                <a16:creationId xmlns:a16="http://schemas.microsoft.com/office/drawing/2014/main" id="{AD6D6025-20CE-4FC7-BD9A-340AE0C1AB99}"/>
              </a:ext>
            </a:extLst>
          </p:cNvPr>
          <p:cNvCxnSpPr>
            <a:cxnSpLocks/>
          </p:cNvCxnSpPr>
          <p:nvPr/>
        </p:nvCxnSpPr>
        <p:spPr>
          <a:xfrm>
            <a:off x="4750484" y="4860025"/>
            <a:ext cx="800899" cy="0"/>
          </a:xfrm>
          <a:prstGeom prst="line">
            <a:avLst/>
          </a:prstGeom>
          <a:ln w="28575" cap="rnd" cmpd="sng">
            <a:solidFill>
              <a:srgbClr val="C00000"/>
            </a:solidFill>
            <a:miter lim="800000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859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1167</Words>
  <Application>Microsoft Office PowerPoint</Application>
  <PresentationFormat>寬螢幕</PresentationFormat>
  <Paragraphs>240</Paragraphs>
  <Slides>31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6" baseType="lpstr">
      <vt:lpstr>微軟正黑體</vt:lpstr>
      <vt:lpstr>Arial</vt:lpstr>
      <vt:lpstr>Calibri</vt:lpstr>
      <vt:lpstr>Wingdings</vt:lpstr>
      <vt:lpstr>Office 佈景主題</vt:lpstr>
      <vt:lpstr>PowerPoint 簡報</vt:lpstr>
      <vt:lpstr>The demand of network speed is getting higher at home or office</vt:lpstr>
      <vt:lpstr>Faster network speed is necessary for large data size files transferred</vt:lpstr>
      <vt:lpstr>Cat5e cable can be used directly for 2.5GbE network speed</vt:lpstr>
      <vt:lpstr>Getting faster without getting more expensive, why don’t you upgrade to 2.5GbE?</vt:lpstr>
      <vt:lpstr>The profolio of QNAP 2.5GbE switch for current</vt:lpstr>
      <vt:lpstr>Why we also need 10GbE on the 2.5GbE switch?</vt:lpstr>
      <vt:lpstr>Can fully upgrade our backbone network speed!</vt:lpstr>
      <vt:lpstr>SOHO/SMB need to have 10GbE backbone</vt:lpstr>
      <vt:lpstr>Upgrade your home backbone to 10GbE</vt:lpstr>
      <vt:lpstr>How do we choose the unmanaged 2.5GbE solutions?</vt:lpstr>
      <vt:lpstr>The number of network devices is not so much and neither have 10GbE demanded</vt:lpstr>
      <vt:lpstr>With 10G​bE demanded or multiple QSW usaged</vt:lpstr>
      <vt:lpstr>QSW-2104 series easily brings you upgrade to 2.5GbE and 10GbE at the same time</vt:lpstr>
      <vt:lpstr>To go with these 10GbE devices</vt:lpstr>
      <vt:lpstr>Single QSW-2104 in SOHO/SMB network</vt:lpstr>
      <vt:lpstr>Single QSW-2104 in at home</vt:lpstr>
      <vt:lpstr>HW spec</vt:lpstr>
      <vt:lpstr>HW comparism</vt:lpstr>
      <vt:lpstr>QSW-2104-2S HW Panel</vt:lpstr>
      <vt:lpstr>QSW-2104-2T HW Panel</vt:lpstr>
      <vt:lpstr>Fan less design, without noising</vt:lpstr>
      <vt:lpstr>QSW-2104 have more</vt:lpstr>
      <vt:lpstr>Loop is not going happen on QSW-2104</vt:lpstr>
      <vt:lpstr>Plug and play without any configurations</vt:lpstr>
      <vt:lpstr>Perfect with QNAP high network speed solution</vt:lpstr>
      <vt:lpstr>QNAP 2.5GbE teams give you perfect experience of high speed network</vt:lpstr>
      <vt:lpstr>Embedded 2.5/5/10GbE desktop NAS</vt:lpstr>
      <vt:lpstr>Network extend：rich PCIe extension card</vt:lpstr>
      <vt:lpstr>Network extend ：Portable network extension card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QSW-1105</dc:title>
  <dc:creator>Frank Liao</dc:creator>
  <cp:lastModifiedBy>QNAP_Yvonne Tsai</cp:lastModifiedBy>
  <cp:revision>2</cp:revision>
  <dcterms:created xsi:type="dcterms:W3CDTF">2020-05-19T06:26:29Z</dcterms:created>
  <dcterms:modified xsi:type="dcterms:W3CDTF">2021-04-22T08:56:32Z</dcterms:modified>
</cp:coreProperties>
</file>