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98" r:id="rId3"/>
  </p:sldMasterIdLst>
  <p:notesMasterIdLst>
    <p:notesMasterId r:id="rId55"/>
  </p:notesMasterIdLst>
  <p:handoutMasterIdLst>
    <p:handoutMasterId r:id="rId56"/>
  </p:handoutMasterIdLst>
  <p:sldIdLst>
    <p:sldId id="571" r:id="rId4"/>
    <p:sldId id="267" r:id="rId5"/>
    <p:sldId id="499" r:id="rId6"/>
    <p:sldId id="1434" r:id="rId7"/>
    <p:sldId id="1485" r:id="rId8"/>
    <p:sldId id="1483" r:id="rId9"/>
    <p:sldId id="1410" r:id="rId10"/>
    <p:sldId id="1433" r:id="rId11"/>
    <p:sldId id="579" r:id="rId12"/>
    <p:sldId id="1478" r:id="rId13"/>
    <p:sldId id="1484" r:id="rId14"/>
    <p:sldId id="541" r:id="rId15"/>
    <p:sldId id="1475" r:id="rId16"/>
    <p:sldId id="496" r:id="rId17"/>
    <p:sldId id="1479" r:id="rId18"/>
    <p:sldId id="1472" r:id="rId19"/>
    <p:sldId id="1480" r:id="rId20"/>
    <p:sldId id="505" r:id="rId21"/>
    <p:sldId id="509" r:id="rId22"/>
    <p:sldId id="511" r:id="rId23"/>
    <p:sldId id="1439" r:id="rId24"/>
    <p:sldId id="1438" r:id="rId25"/>
    <p:sldId id="1467" r:id="rId26"/>
    <p:sldId id="1466" r:id="rId27"/>
    <p:sldId id="575" r:id="rId28"/>
    <p:sldId id="516" r:id="rId29"/>
    <p:sldId id="560" r:id="rId30"/>
    <p:sldId id="564" r:id="rId31"/>
    <p:sldId id="514" r:id="rId32"/>
    <p:sldId id="519" r:id="rId33"/>
    <p:sldId id="1470" r:id="rId34"/>
    <p:sldId id="576" r:id="rId35"/>
    <p:sldId id="522" r:id="rId36"/>
    <p:sldId id="543" r:id="rId37"/>
    <p:sldId id="1441" r:id="rId38"/>
    <p:sldId id="577" r:id="rId39"/>
    <p:sldId id="1420" r:id="rId40"/>
    <p:sldId id="1437" r:id="rId41"/>
    <p:sldId id="517" r:id="rId42"/>
    <p:sldId id="527" r:id="rId43"/>
    <p:sldId id="578" r:id="rId44"/>
    <p:sldId id="528" r:id="rId45"/>
    <p:sldId id="566" r:id="rId46"/>
    <p:sldId id="1481" r:id="rId47"/>
    <p:sldId id="1469" r:id="rId48"/>
    <p:sldId id="1463" r:id="rId49"/>
    <p:sldId id="538" r:id="rId50"/>
    <p:sldId id="1471" r:id="rId51"/>
    <p:sldId id="1482" r:id="rId52"/>
    <p:sldId id="540" r:id="rId53"/>
    <p:sldId id="559" r:id="rId5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480"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000FF"/>
    <a:srgbClr val="FFD41D"/>
    <a:srgbClr val="E6E6E6"/>
    <a:srgbClr val="0066FF"/>
    <a:srgbClr val="000115"/>
    <a:srgbClr val="33CCCC"/>
    <a:srgbClr val="00FFCC"/>
    <a:srgbClr val="00FF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C68FB-D2F0-9F87-D923-DBE740D9C202}" v="1820" dt="2022-12-16T09:00:11.916"/>
    <p1510:client id="{F0116D70-3C53-7082-8878-4CEF32943264}" v="409" dt="2022-12-21T06:01:09.1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758" y="91"/>
      </p:cViewPr>
      <p:guideLst>
        <p:guide orient="horz" pos="148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61" Type="http://schemas.microsoft.com/office/2015/10/relationships/revisionInfo" Target="revisionInfo.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C8FA81D3-534A-4FE9-B2FE-98AAEAC106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6F2FCF8F-3FFD-4D03-9CE6-7F285C8D720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097F83-4D39-466F-B1DC-BE85538683AA}" type="datetimeFigureOut">
              <a:rPr lang="zh-TW" altLang="en-US" smtClean="0"/>
              <a:t>2022/12/23</a:t>
            </a:fld>
            <a:endParaRPr lang="zh-TW" altLang="en-US"/>
          </a:p>
        </p:txBody>
      </p:sp>
      <p:sp>
        <p:nvSpPr>
          <p:cNvPr id="4" name="頁尾版面配置區 3">
            <a:extLst>
              <a:ext uri="{FF2B5EF4-FFF2-40B4-BE49-F238E27FC236}">
                <a16:creationId xmlns:a16="http://schemas.microsoft.com/office/drawing/2014/main" id="{A062A20E-4BAB-4AC4-8356-96FE38330E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C115960C-7661-45EB-8981-DB6356F1AE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C87110-1705-4E64-9EA0-D5AEB155158F}" type="slidenum">
              <a:rPr lang="zh-TW" altLang="en-US" smtClean="0"/>
              <a:t>‹#›</a:t>
            </a:fld>
            <a:endParaRPr lang="zh-TW" altLang="en-US"/>
          </a:p>
        </p:txBody>
      </p:sp>
    </p:spTree>
    <p:extLst>
      <p:ext uri="{BB962C8B-B14F-4D97-AF65-F5344CB8AC3E}">
        <p14:creationId xmlns:p14="http://schemas.microsoft.com/office/powerpoint/2010/main" val="1072181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594FA-BE6C-438A-8707-AD4B69ADF3A7}" type="datetimeFigureOut">
              <a:rPr lang="en-US" altLang="zh-TW"/>
              <a:t>12/23/2022</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8F7E5-C7F0-4FB5-AC33-013975F44F1E}" type="slidenum">
              <a:rPr lang="en-US" altLang="zh-TW"/>
              <a:t>‹#›</a:t>
            </a:fld>
            <a:endParaRPr lang="zh-TW" altLang="en-US"/>
          </a:p>
        </p:txBody>
      </p:sp>
    </p:spTree>
    <p:extLst>
      <p:ext uri="{BB962C8B-B14F-4D97-AF65-F5344CB8AC3E}">
        <p14:creationId xmlns:p14="http://schemas.microsoft.com/office/powerpoint/2010/main" val="254091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2</a:t>
            </a:fld>
            <a:endParaRPr lang="zh-TW" altLang="en-US"/>
          </a:p>
        </p:txBody>
      </p:sp>
    </p:spTree>
    <p:extLst>
      <p:ext uri="{BB962C8B-B14F-4D97-AF65-F5344CB8AC3E}">
        <p14:creationId xmlns:p14="http://schemas.microsoft.com/office/powerpoint/2010/main" val="4240094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33</a:t>
            </a:fld>
            <a:endParaRPr lang="zh-TW" altLang="en-US"/>
          </a:p>
        </p:txBody>
      </p:sp>
    </p:spTree>
    <p:extLst>
      <p:ext uri="{BB962C8B-B14F-4D97-AF65-F5344CB8AC3E}">
        <p14:creationId xmlns:p14="http://schemas.microsoft.com/office/powerpoint/2010/main" val="375385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37</a:t>
            </a:fld>
            <a:endParaRPr kumimoji="1" lang="zh-TW" altLang="en-US"/>
          </a:p>
        </p:txBody>
      </p:sp>
    </p:spTree>
    <p:extLst>
      <p:ext uri="{BB962C8B-B14F-4D97-AF65-F5344CB8AC3E}">
        <p14:creationId xmlns:p14="http://schemas.microsoft.com/office/powerpoint/2010/main" val="206939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41</a:t>
            </a:fld>
            <a:endParaRPr lang="zh-TW" altLang="en-US"/>
          </a:p>
        </p:txBody>
      </p:sp>
    </p:spTree>
    <p:extLst>
      <p:ext uri="{BB962C8B-B14F-4D97-AF65-F5344CB8AC3E}">
        <p14:creationId xmlns:p14="http://schemas.microsoft.com/office/powerpoint/2010/main" val="1096930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42</a:t>
            </a:fld>
            <a:endParaRPr lang="zh-TW" altLang="en-US"/>
          </a:p>
        </p:txBody>
      </p:sp>
    </p:spTree>
    <p:extLst>
      <p:ext uri="{BB962C8B-B14F-4D97-AF65-F5344CB8AC3E}">
        <p14:creationId xmlns:p14="http://schemas.microsoft.com/office/powerpoint/2010/main" val="2561795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44</a:t>
            </a:fld>
            <a:endParaRPr lang="zh-TW" altLang="en-US"/>
          </a:p>
        </p:txBody>
      </p:sp>
    </p:spTree>
    <p:extLst>
      <p:ext uri="{BB962C8B-B14F-4D97-AF65-F5344CB8AC3E}">
        <p14:creationId xmlns:p14="http://schemas.microsoft.com/office/powerpoint/2010/main" val="2118561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A98F7E5-C7F0-4FB5-AC33-013975F44F1E}" type="slidenum">
              <a:rPr lang="en-US" altLang="zh-TW" smtClean="0"/>
              <a:t>51</a:t>
            </a:fld>
            <a:endParaRPr lang="zh-TW" altLang="en-US"/>
          </a:p>
        </p:txBody>
      </p:sp>
    </p:spTree>
    <p:extLst>
      <p:ext uri="{BB962C8B-B14F-4D97-AF65-F5344CB8AC3E}">
        <p14:creationId xmlns:p14="http://schemas.microsoft.com/office/powerpoint/2010/main" val="3757156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a:t>
            </a:fld>
            <a:endParaRPr kumimoji="1" lang="zh-TW" altLang="en-US"/>
          </a:p>
        </p:txBody>
      </p:sp>
    </p:spTree>
    <p:extLst>
      <p:ext uri="{BB962C8B-B14F-4D97-AF65-F5344CB8AC3E}">
        <p14:creationId xmlns:p14="http://schemas.microsoft.com/office/powerpoint/2010/main" val="2361533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5</a:t>
            </a:fld>
            <a:endParaRPr kumimoji="1" lang="zh-TW" altLang="en-US"/>
          </a:p>
        </p:txBody>
      </p:sp>
    </p:spTree>
    <p:extLst>
      <p:ext uri="{BB962C8B-B14F-4D97-AF65-F5344CB8AC3E}">
        <p14:creationId xmlns:p14="http://schemas.microsoft.com/office/powerpoint/2010/main" val="308339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6</a:t>
            </a:fld>
            <a:endParaRPr kumimoji="1" lang="zh-TW" altLang="en-US"/>
          </a:p>
        </p:txBody>
      </p:sp>
    </p:spTree>
    <p:extLst>
      <p:ext uri="{BB962C8B-B14F-4D97-AF65-F5344CB8AC3E}">
        <p14:creationId xmlns:p14="http://schemas.microsoft.com/office/powerpoint/2010/main" val="2027931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7</a:t>
            </a:fld>
            <a:endParaRPr kumimoji="1" lang="zh-TW" altLang="en-US"/>
          </a:p>
        </p:txBody>
      </p:sp>
    </p:spTree>
    <p:extLst>
      <p:ext uri="{BB962C8B-B14F-4D97-AF65-F5344CB8AC3E}">
        <p14:creationId xmlns:p14="http://schemas.microsoft.com/office/powerpoint/2010/main" val="9528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8</a:t>
            </a:fld>
            <a:endParaRPr kumimoji="1" lang="zh-TW" altLang="en-US"/>
          </a:p>
        </p:txBody>
      </p:sp>
    </p:spTree>
    <p:extLst>
      <p:ext uri="{BB962C8B-B14F-4D97-AF65-F5344CB8AC3E}">
        <p14:creationId xmlns:p14="http://schemas.microsoft.com/office/powerpoint/2010/main" val="178115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11</a:t>
            </a:fld>
            <a:endParaRPr lang="zh-TW" altLang="en-US"/>
          </a:p>
        </p:txBody>
      </p:sp>
    </p:spTree>
    <p:extLst>
      <p:ext uri="{BB962C8B-B14F-4D97-AF65-F5344CB8AC3E}">
        <p14:creationId xmlns:p14="http://schemas.microsoft.com/office/powerpoint/2010/main" val="959104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6A98F7E5-C7F0-4FB5-AC33-013975F44F1E}" type="slidenum">
              <a:rPr lang="en-US" altLang="zh-TW" smtClean="0"/>
              <a:t>15</a:t>
            </a:fld>
            <a:endParaRPr lang="zh-TW" altLang="en-US"/>
          </a:p>
        </p:txBody>
      </p:sp>
    </p:spTree>
    <p:extLst>
      <p:ext uri="{BB962C8B-B14F-4D97-AF65-F5344CB8AC3E}">
        <p14:creationId xmlns:p14="http://schemas.microsoft.com/office/powerpoint/2010/main" val="1263065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21</a:t>
            </a:fld>
            <a:endParaRPr kumimoji="1" lang="zh-TW" altLang="en-US"/>
          </a:p>
        </p:txBody>
      </p:sp>
    </p:spTree>
    <p:extLst>
      <p:ext uri="{BB962C8B-B14F-4D97-AF65-F5344CB8AC3E}">
        <p14:creationId xmlns:p14="http://schemas.microsoft.com/office/powerpoint/2010/main" val="259460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2" y="277"/>
            <a:ext cx="12191015"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a:defRPr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331293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3" y="277"/>
            <a:ext cx="12191013"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zh-TW" altLang="en-US" sz="44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142177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2" y="277"/>
            <a:ext cx="12191015"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Tree>
    <p:extLst>
      <p:ext uri="{BB962C8B-B14F-4D97-AF65-F5344CB8AC3E}">
        <p14:creationId xmlns:p14="http://schemas.microsoft.com/office/powerpoint/2010/main" val="1945094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4" y="277"/>
            <a:ext cx="12191011" cy="6857444"/>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Tree>
    <p:extLst>
      <p:ext uri="{BB962C8B-B14F-4D97-AF65-F5344CB8AC3E}">
        <p14:creationId xmlns:p14="http://schemas.microsoft.com/office/powerpoint/2010/main" val="2544079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只有標題">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781BC72-BA2D-4887-B1C8-1A77FCCA9197}"/>
              </a:ext>
            </a:extLst>
          </p:cNvPr>
          <p:cNvPicPr>
            <a:picLocks noChangeAspect="1"/>
          </p:cNvPicPr>
          <p:nvPr userDrawn="1"/>
        </p:nvPicPr>
        <p:blipFill>
          <a:blip r:embed="rId2"/>
          <a:srcRect/>
          <a:stretch/>
        </p:blipFill>
        <p:spPr>
          <a:xfrm>
            <a:off x="492" y="277"/>
            <a:ext cx="12191015" cy="6857445"/>
          </a:xfrm>
          <a:prstGeom prst="rect">
            <a:avLst/>
          </a:prstGeom>
        </p:spPr>
      </p:pic>
      <p:pic>
        <p:nvPicPr>
          <p:cNvPr id="7" name="圖片 6" descr="一張含有 路面, 藍色, 坐, 黑暗 的圖片&#10;&#10;自動產生的描述" hidden="1">
            <a:extLst>
              <a:ext uri="{FF2B5EF4-FFF2-40B4-BE49-F238E27FC236}">
                <a16:creationId xmlns:a16="http://schemas.microsoft.com/office/drawing/2014/main" id="{8CB7AF71-4C3D-40A8-A896-9511E42BA9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10" name="標題版面配置區 1">
            <a:extLst>
              <a:ext uri="{FF2B5EF4-FFF2-40B4-BE49-F238E27FC236}">
                <a16:creationId xmlns:a16="http://schemas.microsoft.com/office/drawing/2014/main" id="{D2C9D98B-F424-40C5-AC5F-A1A3977F3AC5}"/>
              </a:ext>
            </a:extLst>
          </p:cNvPr>
          <p:cNvSpPr>
            <a:spLocks noGrp="1"/>
          </p:cNvSpPr>
          <p:nvPr>
            <p:ph type="title"/>
          </p:nvPr>
        </p:nvSpPr>
        <p:spPr>
          <a:xfrm>
            <a:off x="301580" y="0"/>
            <a:ext cx="11523476" cy="132556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lang="zh-TW" altLang="en-US" sz="44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Tree>
    <p:extLst>
      <p:ext uri="{BB962C8B-B14F-4D97-AF65-F5344CB8AC3E}">
        <p14:creationId xmlns:p14="http://schemas.microsoft.com/office/powerpoint/2010/main" val="15377016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8332B95-DEEF-4FD4-A6C3-562209047A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511A3A5-E7F6-404C-B4D7-0D77E8EBB5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22EA856-FA3E-4A60-A055-9EEA95AFD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DA7FB5-E15A-4732-9B75-E22E1E002FC5}" type="datetimeFigureOut">
              <a:rPr lang="zh-TW" altLang="en-US" smtClean="0"/>
              <a:t>2022/12/23</a:t>
            </a:fld>
            <a:endParaRPr lang="zh-TW" altLang="en-US"/>
          </a:p>
        </p:txBody>
      </p:sp>
      <p:sp>
        <p:nvSpPr>
          <p:cNvPr id="5" name="頁尾版面配置區 4">
            <a:extLst>
              <a:ext uri="{FF2B5EF4-FFF2-40B4-BE49-F238E27FC236}">
                <a16:creationId xmlns:a16="http://schemas.microsoft.com/office/drawing/2014/main" id="{881F840E-AA54-4DF1-9CBC-457C397EB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FA38CD38-802F-416F-8F1F-B784E757D9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9FA9BB-BD83-4C3D-B08F-F76BF9F4F649}" type="slidenum">
              <a:rPr lang="zh-TW" altLang="en-US" smtClean="0"/>
              <a:t>‹#›</a:t>
            </a:fld>
            <a:endParaRPr lang="zh-TW" altLang="en-US"/>
          </a:p>
        </p:txBody>
      </p:sp>
      <p:pic>
        <p:nvPicPr>
          <p:cNvPr id="7" name="圖片 6">
            <a:extLst>
              <a:ext uri="{FF2B5EF4-FFF2-40B4-BE49-F238E27FC236}">
                <a16:creationId xmlns:a16="http://schemas.microsoft.com/office/drawing/2014/main" id="{D2CF9AD1-9644-4CAA-AAF0-2D3552D51F11}"/>
              </a:ext>
            </a:extLst>
          </p:cNvPr>
          <p:cNvPicPr>
            <a:picLocks noChangeAspect="1"/>
          </p:cNvPicPr>
          <p:nvPr userDrawn="1"/>
        </p:nvPicPr>
        <p:blipFill>
          <a:blip r:embed="rId7"/>
          <a:srcRect/>
          <a:stretch/>
        </p:blipFill>
        <p:spPr>
          <a:xfrm>
            <a:off x="492" y="277"/>
            <a:ext cx="12191015" cy="6857445"/>
          </a:xfrm>
          <a:prstGeom prst="rect">
            <a:avLst/>
          </a:prstGeom>
        </p:spPr>
      </p:pic>
    </p:spTree>
    <p:extLst>
      <p:ext uri="{BB962C8B-B14F-4D97-AF65-F5344CB8AC3E}">
        <p14:creationId xmlns:p14="http://schemas.microsoft.com/office/powerpoint/2010/main" val="3053221280"/>
      </p:ext>
    </p:extLst>
  </p:cSld>
  <p:clrMap bg1="lt1" tx1="dk1" bg2="lt2" tx2="dk2" accent1="accent1" accent2="accent2" accent3="accent3" accent4="accent4" accent5="accent5" accent6="accent6" hlink="hlink" folHlink="folHlink"/>
  <p:sldLayoutIdLst>
    <p:sldLayoutId id="2147483722" r:id="rId1"/>
    <p:sldLayoutId id="2147483729" r:id="rId2"/>
    <p:sldLayoutId id="2147483723" r:id="rId3"/>
    <p:sldLayoutId id="2147483724" r:id="rId4"/>
    <p:sldLayoutId id="2147483727" r:id="rId5"/>
  </p:sldLayoutIdLst>
  <p:txStyles>
    <p:title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1.sv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10.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5.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4.svg"/><Relationship Id="rId7" Type="http://schemas.openxmlformats.org/officeDocument/2006/relationships/image" Target="../media/image88.sv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slides/_rels/slide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100.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6.svg"/></Relationships>
</file>

<file path=ppt/slides/_rels/slide22.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png"/><Relationship Id="rId18" Type="http://schemas.openxmlformats.org/officeDocument/2006/relationships/image" Target="../media/image125.svg"/><Relationship Id="rId3" Type="http://schemas.openxmlformats.org/officeDocument/2006/relationships/image" Target="../media/image110.png"/><Relationship Id="rId21" Type="http://schemas.openxmlformats.org/officeDocument/2006/relationships/image" Target="../media/image128.png"/><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image" Target="../media/image124.png"/><Relationship Id="rId2" Type="http://schemas.openxmlformats.org/officeDocument/2006/relationships/image" Target="../media/image109.png"/><Relationship Id="rId16" Type="http://schemas.openxmlformats.org/officeDocument/2006/relationships/image" Target="../media/image123.png"/><Relationship Id="rId20" Type="http://schemas.openxmlformats.org/officeDocument/2006/relationships/image" Target="../media/image127.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image" Target="../media/image122.svg"/><Relationship Id="rId10" Type="http://schemas.openxmlformats.org/officeDocument/2006/relationships/image" Target="../media/image117.svg"/><Relationship Id="rId19" Type="http://schemas.openxmlformats.org/officeDocument/2006/relationships/image" Target="../media/image126.png"/><Relationship Id="rId4" Type="http://schemas.openxmlformats.org/officeDocument/2006/relationships/image" Target="../media/image111.pn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0.png"/><Relationship Id="rId3" Type="http://schemas.openxmlformats.org/officeDocument/2006/relationships/image" Target="../media/image131.svg"/><Relationship Id="rId7" Type="http://schemas.openxmlformats.org/officeDocument/2006/relationships/image" Target="../media/image135.png"/><Relationship Id="rId12" Type="http://schemas.openxmlformats.org/officeDocument/2006/relationships/image" Target="../media/image139.sv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8.png"/><Relationship Id="rId5" Type="http://schemas.openxmlformats.org/officeDocument/2006/relationships/image" Target="../media/image133.png"/><Relationship Id="rId15" Type="http://schemas.openxmlformats.org/officeDocument/2006/relationships/image" Target="../media/image142.png"/><Relationship Id="rId10" Type="http://schemas.openxmlformats.org/officeDocument/2006/relationships/image" Target="../media/image137.png"/><Relationship Id="rId4" Type="http://schemas.openxmlformats.org/officeDocument/2006/relationships/image" Target="../media/image132.png"/><Relationship Id="rId9" Type="http://schemas.microsoft.com/office/2007/relationships/hdphoto" Target="../media/hdphoto5.wdp"/><Relationship Id="rId14" Type="http://schemas.openxmlformats.org/officeDocument/2006/relationships/image" Target="../media/image141.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49.png"/><Relationship Id="rId7" Type="http://schemas.openxmlformats.org/officeDocument/2006/relationships/image" Target="../media/image151.png"/><Relationship Id="rId2" Type="http://schemas.openxmlformats.org/officeDocument/2006/relationships/image" Target="../media/image148.jpeg"/><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0.png"/><Relationship Id="rId9" Type="http://schemas.openxmlformats.org/officeDocument/2006/relationships/image" Target="../media/image152.png"/></Relationships>
</file>

<file path=ppt/slides/_rels/slide31.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3" Type="http://schemas.microsoft.com/office/2007/relationships/hdphoto" Target="../media/hdphoto7.wdp"/><Relationship Id="rId7" Type="http://schemas.openxmlformats.org/officeDocument/2006/relationships/image" Target="../media/image157.png"/><Relationship Id="rId12" Type="http://schemas.openxmlformats.org/officeDocument/2006/relationships/image" Target="../media/image162.sv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6.tiff"/><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sv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jpeg"/></Relationships>
</file>

<file path=ppt/slides/_rels/slide34.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svg"/><Relationship Id="rId7" Type="http://schemas.openxmlformats.org/officeDocument/2006/relationships/image" Target="../media/image176.svg"/><Relationship Id="rId2" Type="http://schemas.openxmlformats.org/officeDocument/2006/relationships/image" Target="../media/image171.png"/><Relationship Id="rId1" Type="http://schemas.openxmlformats.org/officeDocument/2006/relationships/slideLayout" Target="../slideLayouts/slideLayout2.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 Id="rId9"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184.jpeg"/><Relationship Id="rId3" Type="http://schemas.openxmlformats.org/officeDocument/2006/relationships/image" Target="../media/image179.png"/><Relationship Id="rId7" Type="http://schemas.openxmlformats.org/officeDocument/2006/relationships/image" Target="../media/image94.svg"/><Relationship Id="rId12" Type="http://schemas.openxmlformats.org/officeDocument/2006/relationships/image" Target="../media/image37.png"/><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183.jpeg"/><Relationship Id="rId5" Type="http://schemas.microsoft.com/office/2007/relationships/hdphoto" Target="../media/hdphoto6.wdp"/><Relationship Id="rId15" Type="http://schemas.openxmlformats.org/officeDocument/2006/relationships/image" Target="../media/image186.svg"/><Relationship Id="rId10" Type="http://schemas.openxmlformats.org/officeDocument/2006/relationships/image" Target="../media/image182.jpeg"/><Relationship Id="rId4" Type="http://schemas.openxmlformats.org/officeDocument/2006/relationships/image" Target="../media/image151.png"/><Relationship Id="rId9" Type="http://schemas.openxmlformats.org/officeDocument/2006/relationships/image" Target="../media/image181.jpeg"/><Relationship Id="rId14" Type="http://schemas.openxmlformats.org/officeDocument/2006/relationships/image" Target="../media/image18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92.svg"/><Relationship Id="rId13" Type="http://schemas.openxmlformats.org/officeDocument/2006/relationships/image" Target="../media/image197.svg"/><Relationship Id="rId3" Type="http://schemas.openxmlformats.org/officeDocument/2006/relationships/image" Target="../media/image187.png"/><Relationship Id="rId7" Type="http://schemas.openxmlformats.org/officeDocument/2006/relationships/image" Target="../media/image191.png"/><Relationship Id="rId12" Type="http://schemas.openxmlformats.org/officeDocument/2006/relationships/image" Target="../media/image19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0.svg"/><Relationship Id="rId11" Type="http://schemas.openxmlformats.org/officeDocument/2006/relationships/image" Target="../media/image195.svg"/><Relationship Id="rId5" Type="http://schemas.openxmlformats.org/officeDocument/2006/relationships/image" Target="../media/image189.png"/><Relationship Id="rId10" Type="http://schemas.openxmlformats.org/officeDocument/2006/relationships/image" Target="../media/image194.png"/><Relationship Id="rId4" Type="http://schemas.openxmlformats.org/officeDocument/2006/relationships/image" Target="../media/image188.png"/><Relationship Id="rId9" Type="http://schemas.openxmlformats.org/officeDocument/2006/relationships/image" Target="../media/image193.png"/></Relationships>
</file>

<file path=ppt/slides/_rels/slide38.xml.rels><?xml version="1.0" encoding="UTF-8" standalone="yes"?>
<Relationships xmlns="http://schemas.openxmlformats.org/package/2006/relationships"><Relationship Id="rId3" Type="http://schemas.openxmlformats.org/officeDocument/2006/relationships/image" Target="../media/image198.png"/><Relationship Id="rId7"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tiff"/><Relationship Id="rId4" Type="http://schemas.openxmlformats.org/officeDocument/2006/relationships/image" Target="../media/image199.png"/></Relationships>
</file>

<file path=ppt/slides/_rels/slide39.xml.rels><?xml version="1.0" encoding="UTF-8" standalone="yes"?>
<Relationships xmlns="http://schemas.openxmlformats.org/package/2006/relationships"><Relationship Id="rId3" Type="http://schemas.openxmlformats.org/officeDocument/2006/relationships/image" Target="../media/image203.sv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14.svg"/><Relationship Id="rId4" Type="http://schemas.openxmlformats.org/officeDocument/2006/relationships/image" Target="../media/image9.sv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209.png"/><Relationship Id="rId3" Type="http://schemas.openxmlformats.org/officeDocument/2006/relationships/image" Target="../media/image149.png"/><Relationship Id="rId7" Type="http://schemas.openxmlformats.org/officeDocument/2006/relationships/image" Target="../media/image9.svg"/><Relationship Id="rId12" Type="http://schemas.openxmlformats.org/officeDocument/2006/relationships/image" Target="../media/image208.png"/><Relationship Id="rId2" Type="http://schemas.openxmlformats.org/officeDocument/2006/relationships/image" Target="../media/image148.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07.png"/><Relationship Id="rId5" Type="http://schemas.openxmlformats.org/officeDocument/2006/relationships/image" Target="../media/image205.png"/><Relationship Id="rId10" Type="http://schemas.openxmlformats.org/officeDocument/2006/relationships/image" Target="../media/image206.png"/><Relationship Id="rId4" Type="http://schemas.openxmlformats.org/officeDocument/2006/relationships/image" Target="../media/image150.png"/><Relationship Id="rId9" Type="http://schemas.microsoft.com/office/2007/relationships/hdphoto" Target="../media/hdphoto6.wdp"/></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10.png"/><Relationship Id="rId7" Type="http://schemas.openxmlformats.org/officeDocument/2006/relationships/image" Target="../media/image2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3.svg"/><Relationship Id="rId5" Type="http://schemas.openxmlformats.org/officeDocument/2006/relationships/image" Target="../media/image212.png"/><Relationship Id="rId4" Type="http://schemas.openxmlformats.org/officeDocument/2006/relationships/image" Target="../media/image211.png"/></Relationships>
</file>

<file path=ppt/slides/_rels/slide43.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svg"/><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9.png"/><Relationship Id="rId5" Type="http://schemas.openxmlformats.org/officeDocument/2006/relationships/image" Target="../media/image218.svg"/><Relationship Id="rId4" Type="http://schemas.openxmlformats.org/officeDocument/2006/relationships/image" Target="../media/image217.png"/><Relationship Id="rId9" Type="http://schemas.openxmlformats.org/officeDocument/2006/relationships/image" Target="../media/image222.png"/></Relationships>
</file>

<file path=ppt/slides/_rels/slide44.xml.rels><?xml version="1.0" encoding="UTF-8" standalone="yes"?>
<Relationships xmlns="http://schemas.openxmlformats.org/package/2006/relationships"><Relationship Id="rId13" Type="http://schemas.openxmlformats.org/officeDocument/2006/relationships/image" Target="../media/image232.png"/><Relationship Id="rId18" Type="http://schemas.openxmlformats.org/officeDocument/2006/relationships/image" Target="../media/image237.png"/><Relationship Id="rId26" Type="http://schemas.openxmlformats.org/officeDocument/2006/relationships/image" Target="../media/image245.png"/><Relationship Id="rId39" Type="http://schemas.openxmlformats.org/officeDocument/2006/relationships/image" Target="../media/image257.svg"/><Relationship Id="rId21" Type="http://schemas.openxmlformats.org/officeDocument/2006/relationships/image" Target="../media/image240.png"/><Relationship Id="rId34" Type="http://schemas.openxmlformats.org/officeDocument/2006/relationships/image" Target="../media/image252.png"/><Relationship Id="rId42" Type="http://schemas.openxmlformats.org/officeDocument/2006/relationships/image" Target="../media/image110.png"/><Relationship Id="rId7" Type="http://schemas.openxmlformats.org/officeDocument/2006/relationships/image" Target="../media/image226.png"/><Relationship Id="rId2" Type="http://schemas.openxmlformats.org/officeDocument/2006/relationships/notesSlide" Target="../notesSlides/notesSlide14.xml"/><Relationship Id="rId16" Type="http://schemas.openxmlformats.org/officeDocument/2006/relationships/image" Target="../media/image235.png"/><Relationship Id="rId20" Type="http://schemas.openxmlformats.org/officeDocument/2006/relationships/image" Target="../media/image239.png"/><Relationship Id="rId29" Type="http://schemas.openxmlformats.org/officeDocument/2006/relationships/image" Target="../media/image248.png"/><Relationship Id="rId41" Type="http://schemas.openxmlformats.org/officeDocument/2006/relationships/image" Target="../media/image259.svg"/><Relationship Id="rId1" Type="http://schemas.openxmlformats.org/officeDocument/2006/relationships/slideLayout" Target="../slideLayouts/slideLayout2.xml"/><Relationship Id="rId6" Type="http://schemas.openxmlformats.org/officeDocument/2006/relationships/image" Target="../media/image225.png"/><Relationship Id="rId11" Type="http://schemas.openxmlformats.org/officeDocument/2006/relationships/image" Target="../media/image230.png"/><Relationship Id="rId24" Type="http://schemas.openxmlformats.org/officeDocument/2006/relationships/image" Target="../media/image243.png"/><Relationship Id="rId32" Type="http://schemas.openxmlformats.org/officeDocument/2006/relationships/image" Target="../media/image250.svg"/><Relationship Id="rId37" Type="http://schemas.openxmlformats.org/officeDocument/2006/relationships/image" Target="../media/image255.png"/><Relationship Id="rId40" Type="http://schemas.openxmlformats.org/officeDocument/2006/relationships/image" Target="../media/image258.png"/><Relationship Id="rId5" Type="http://schemas.openxmlformats.org/officeDocument/2006/relationships/image" Target="../media/image224.png"/><Relationship Id="rId15" Type="http://schemas.openxmlformats.org/officeDocument/2006/relationships/image" Target="../media/image234.png"/><Relationship Id="rId23" Type="http://schemas.openxmlformats.org/officeDocument/2006/relationships/image" Target="../media/image242.png"/><Relationship Id="rId28" Type="http://schemas.openxmlformats.org/officeDocument/2006/relationships/image" Target="../media/image247.png"/><Relationship Id="rId36" Type="http://schemas.openxmlformats.org/officeDocument/2006/relationships/image" Target="../media/image254.png"/><Relationship Id="rId10" Type="http://schemas.openxmlformats.org/officeDocument/2006/relationships/image" Target="../media/image229.png"/><Relationship Id="rId19" Type="http://schemas.openxmlformats.org/officeDocument/2006/relationships/image" Target="../media/image238.png"/><Relationship Id="rId31" Type="http://schemas.openxmlformats.org/officeDocument/2006/relationships/image" Target="../media/image249.png"/><Relationship Id="rId4" Type="http://schemas.microsoft.com/office/2007/relationships/hdphoto" Target="../media/hdphoto9.wdp"/><Relationship Id="rId9" Type="http://schemas.openxmlformats.org/officeDocument/2006/relationships/image" Target="../media/image228.png"/><Relationship Id="rId14" Type="http://schemas.openxmlformats.org/officeDocument/2006/relationships/image" Target="../media/image233.png"/><Relationship Id="rId22" Type="http://schemas.openxmlformats.org/officeDocument/2006/relationships/image" Target="../media/image241.png"/><Relationship Id="rId27" Type="http://schemas.openxmlformats.org/officeDocument/2006/relationships/image" Target="../media/image246.tiff"/><Relationship Id="rId30" Type="http://schemas.openxmlformats.org/officeDocument/2006/relationships/image" Target="../media/image37.png"/><Relationship Id="rId35" Type="http://schemas.openxmlformats.org/officeDocument/2006/relationships/image" Target="../media/image253.png"/><Relationship Id="rId8" Type="http://schemas.openxmlformats.org/officeDocument/2006/relationships/image" Target="../media/image227.png"/><Relationship Id="rId3" Type="http://schemas.openxmlformats.org/officeDocument/2006/relationships/image" Target="../media/image223.png"/><Relationship Id="rId12" Type="http://schemas.openxmlformats.org/officeDocument/2006/relationships/image" Target="../media/image231.png"/><Relationship Id="rId17" Type="http://schemas.openxmlformats.org/officeDocument/2006/relationships/image" Target="../media/image236.png"/><Relationship Id="rId25" Type="http://schemas.openxmlformats.org/officeDocument/2006/relationships/image" Target="../media/image244.png"/><Relationship Id="rId33" Type="http://schemas.openxmlformats.org/officeDocument/2006/relationships/image" Target="../media/image251.png"/><Relationship Id="rId38" Type="http://schemas.openxmlformats.org/officeDocument/2006/relationships/image" Target="../media/image256.png"/></Relationships>
</file>

<file path=ppt/slides/_rels/slide45.xml.rels><?xml version="1.0" encoding="UTF-8" standalone="yes"?>
<Relationships xmlns="http://schemas.openxmlformats.org/package/2006/relationships"><Relationship Id="rId8" Type="http://schemas.openxmlformats.org/officeDocument/2006/relationships/image" Target="../media/image266.png"/><Relationship Id="rId13" Type="http://schemas.openxmlformats.org/officeDocument/2006/relationships/image" Target="../media/image271.png"/><Relationship Id="rId3" Type="http://schemas.openxmlformats.org/officeDocument/2006/relationships/image" Target="../media/image261.svg"/><Relationship Id="rId7" Type="http://schemas.openxmlformats.org/officeDocument/2006/relationships/image" Target="../media/image265.svg"/><Relationship Id="rId12" Type="http://schemas.openxmlformats.org/officeDocument/2006/relationships/image" Target="../media/image270.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64.png"/><Relationship Id="rId11" Type="http://schemas.openxmlformats.org/officeDocument/2006/relationships/image" Target="../media/image269.svg"/><Relationship Id="rId5" Type="http://schemas.openxmlformats.org/officeDocument/2006/relationships/image" Target="../media/image263.svg"/><Relationship Id="rId10" Type="http://schemas.openxmlformats.org/officeDocument/2006/relationships/image" Target="../media/image268.png"/><Relationship Id="rId4" Type="http://schemas.openxmlformats.org/officeDocument/2006/relationships/image" Target="../media/image262.png"/><Relationship Id="rId9" Type="http://schemas.openxmlformats.org/officeDocument/2006/relationships/image" Target="../media/image267.svg"/><Relationship Id="rId14" Type="http://schemas.openxmlformats.org/officeDocument/2006/relationships/image" Target="../media/image272.svg"/></Relationships>
</file>

<file path=ppt/slides/_rels/slide46.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2.svg"/><Relationship Id="rId18" Type="http://schemas.openxmlformats.org/officeDocument/2006/relationships/image" Target="../media/image287.svg"/><Relationship Id="rId26" Type="http://schemas.openxmlformats.org/officeDocument/2006/relationships/image" Target="../media/image295.svg"/><Relationship Id="rId3" Type="http://schemas.openxmlformats.org/officeDocument/2006/relationships/image" Target="../media/image55.png"/><Relationship Id="rId21" Type="http://schemas.openxmlformats.org/officeDocument/2006/relationships/image" Target="../media/image290.png"/><Relationship Id="rId7" Type="http://schemas.openxmlformats.org/officeDocument/2006/relationships/image" Target="../media/image276.svg"/><Relationship Id="rId12" Type="http://schemas.openxmlformats.org/officeDocument/2006/relationships/image" Target="../media/image281.png"/><Relationship Id="rId17" Type="http://schemas.openxmlformats.org/officeDocument/2006/relationships/image" Target="../media/image286.png"/><Relationship Id="rId25" Type="http://schemas.openxmlformats.org/officeDocument/2006/relationships/image" Target="../media/image294.png"/><Relationship Id="rId2" Type="http://schemas.openxmlformats.org/officeDocument/2006/relationships/image" Target="../media/image56.png"/><Relationship Id="rId16" Type="http://schemas.openxmlformats.org/officeDocument/2006/relationships/image" Target="../media/image285.svg"/><Relationship Id="rId20" Type="http://schemas.openxmlformats.org/officeDocument/2006/relationships/image" Target="../media/image289.svg"/><Relationship Id="rId29"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image" Target="../media/image275.png"/><Relationship Id="rId11" Type="http://schemas.openxmlformats.org/officeDocument/2006/relationships/image" Target="../media/image280.svg"/><Relationship Id="rId24" Type="http://schemas.openxmlformats.org/officeDocument/2006/relationships/image" Target="../media/image293.svg"/><Relationship Id="rId5" Type="http://schemas.openxmlformats.org/officeDocument/2006/relationships/image" Target="../media/image274.svg"/><Relationship Id="rId15" Type="http://schemas.openxmlformats.org/officeDocument/2006/relationships/image" Target="../media/image284.png"/><Relationship Id="rId23" Type="http://schemas.openxmlformats.org/officeDocument/2006/relationships/image" Target="../media/image292.png"/><Relationship Id="rId28" Type="http://schemas.openxmlformats.org/officeDocument/2006/relationships/image" Target="../media/image297.svg"/><Relationship Id="rId10" Type="http://schemas.openxmlformats.org/officeDocument/2006/relationships/image" Target="../media/image279.png"/><Relationship Id="rId19" Type="http://schemas.openxmlformats.org/officeDocument/2006/relationships/image" Target="../media/image288.png"/><Relationship Id="rId4" Type="http://schemas.openxmlformats.org/officeDocument/2006/relationships/image" Target="../media/image273.png"/><Relationship Id="rId9" Type="http://schemas.openxmlformats.org/officeDocument/2006/relationships/image" Target="../media/image278.svg"/><Relationship Id="rId14" Type="http://schemas.openxmlformats.org/officeDocument/2006/relationships/image" Target="../media/image283.png"/><Relationship Id="rId22" Type="http://schemas.openxmlformats.org/officeDocument/2006/relationships/image" Target="../media/image291.svg"/><Relationship Id="rId27" Type="http://schemas.openxmlformats.org/officeDocument/2006/relationships/image" Target="../media/image296.png"/><Relationship Id="rId30" Type="http://schemas.openxmlformats.org/officeDocument/2006/relationships/image" Target="../media/image299.svg"/></Relationships>
</file>

<file path=ppt/slides/_rels/slide47.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02.png"/><Relationship Id="rId7" Type="http://schemas.openxmlformats.org/officeDocument/2006/relationships/image" Target="../media/image41.svg"/><Relationship Id="rId2" Type="http://schemas.openxmlformats.org/officeDocument/2006/relationships/image" Target="../media/image30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04.png"/><Relationship Id="rId4" Type="http://schemas.openxmlformats.org/officeDocument/2006/relationships/image" Target="../media/image303.png"/><Relationship Id="rId9" Type="http://schemas.openxmlformats.org/officeDocument/2006/relationships/image" Target="../media/image43.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svg"/><Relationship Id="rId3" Type="http://schemas.openxmlformats.org/officeDocument/2006/relationships/image" Target="../media/image10.png"/><Relationship Id="rId7" Type="http://schemas.openxmlformats.org/officeDocument/2006/relationships/image" Target="../media/image17.svg"/><Relationship Id="rId12"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microsoft.com/office/2007/relationships/hdphoto" Target="../media/hdphoto1.wdp"/><Relationship Id="rId9"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150.png"/><Relationship Id="rId7" Type="http://schemas.openxmlformats.org/officeDocument/2006/relationships/image" Target="../media/image308.png"/><Relationship Id="rId2" Type="http://schemas.openxmlformats.org/officeDocument/2006/relationships/image" Target="../media/image148.jpeg"/><Relationship Id="rId1" Type="http://schemas.openxmlformats.org/officeDocument/2006/relationships/slideLayout" Target="../slideLayouts/slideLayout1.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5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11.sv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13" Type="http://schemas.microsoft.com/office/2007/relationships/hdphoto" Target="../media/hdphoto1.wdp"/><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31.png"/><Relationship Id="rId5" Type="http://schemas.openxmlformats.org/officeDocument/2006/relationships/image" Target="../media/image26.png"/><Relationship Id="rId10" Type="http://schemas.openxmlformats.org/officeDocument/2006/relationships/image" Target="../media/image30.svg"/><Relationship Id="rId4" Type="http://schemas.openxmlformats.org/officeDocument/2006/relationships/image" Target="../media/image25.sv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3.wdp"/><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sv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字方塊 36">
            <a:extLst>
              <a:ext uri="{FF2B5EF4-FFF2-40B4-BE49-F238E27FC236}">
                <a16:creationId xmlns:a16="http://schemas.microsoft.com/office/drawing/2014/main" id="{FB0579E7-0A3D-4C41-B094-7F15DE9F41CD}"/>
              </a:ext>
            </a:extLst>
          </p:cNvPr>
          <p:cNvSpPr txBox="1"/>
          <p:nvPr/>
        </p:nvSpPr>
        <p:spPr>
          <a:xfrm>
            <a:off x="4394540" y="4741606"/>
            <a:ext cx="7983727" cy="978729"/>
          </a:xfrm>
          <a:prstGeom prst="rect">
            <a:avLst/>
          </a:prstGeom>
          <a:noFill/>
        </p:spPr>
        <p:txBody>
          <a:bodyPr wrap="square" lIns="91440" tIns="45720" rIns="91440" bIns="45720" rtlCol="0" anchor="t">
            <a:spAutoFit/>
          </a:bodyPr>
          <a:lstStyle/>
          <a:p>
            <a:pPr>
              <a:lnSpc>
                <a:spcPct val="120000"/>
              </a:lnSpc>
            </a:pPr>
            <a:r>
              <a:rPr lang="en-US" sz="2400" b="1" dirty="0" err="1">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SnapSync</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 </a:t>
            </a:r>
            <a:r>
              <a:rPr lang="en-US" altLang="ja-JP"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 </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災害時データ復旧</a:t>
            </a:r>
            <a:r>
              <a:rPr lang="en-US" sz="2400" b="1" dirty="0" err="1">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ソリューションを</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実現</a:t>
            </a:r>
            <a:endParaRPr lang="en-US" altLang="ja-JP"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endParaRPr>
          </a:p>
          <a:p>
            <a:pPr>
              <a:lnSpc>
                <a:spcPct val="120000"/>
              </a:lnSpc>
            </a:pPr>
            <a:r>
              <a:rPr 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QSAL : </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複数の</a:t>
            </a:r>
            <a:r>
              <a:rPr 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SSD</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が</a:t>
            </a:r>
            <a:r>
              <a:rPr lang="en-US" sz="2400" b="1" dirty="0" err="1">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同時</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に</a:t>
            </a:r>
            <a:r>
              <a:rPr lang="en-US" altLang="ja-JP"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TBW</a:t>
            </a:r>
            <a:r>
              <a:rPr lang="ja-JP" altLang="en-US" sz="24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に到達することを防止</a:t>
            </a:r>
            <a:endParaRPr lang="en-US" altLang="zh-TW" sz="105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85126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圖片 87">
            <a:extLst>
              <a:ext uri="{FF2B5EF4-FFF2-40B4-BE49-F238E27FC236}">
                <a16:creationId xmlns:a16="http://schemas.microsoft.com/office/drawing/2014/main" id="{C76B633A-8290-419B-B439-D7AF732B8D0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573376" y="1857676"/>
            <a:ext cx="3193812" cy="868539"/>
          </a:xfrm>
          <a:prstGeom prst="rect">
            <a:avLst/>
          </a:prstGeom>
          <a:effectLst>
            <a:outerShdw blurRad="50800" dist="38100" dir="2700000" algn="tl" rotWithShape="0">
              <a:prstClr val="black">
                <a:alpha val="40000"/>
              </a:prstClr>
            </a:outerShdw>
          </a:effectLst>
        </p:spPr>
      </p:pic>
      <p:pic>
        <p:nvPicPr>
          <p:cNvPr id="89" name="圖片 88">
            <a:extLst>
              <a:ext uri="{FF2B5EF4-FFF2-40B4-BE49-F238E27FC236}">
                <a16:creationId xmlns:a16="http://schemas.microsoft.com/office/drawing/2014/main" id="{A7041D6C-E82C-4CD1-A665-017A4F2955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4476470" y="1857676"/>
            <a:ext cx="3193812" cy="868539"/>
          </a:xfrm>
          <a:prstGeom prst="rect">
            <a:avLst/>
          </a:prstGeom>
          <a:effectLst>
            <a:outerShdw blurRad="50800" dist="38100" dir="2700000" algn="tl" rotWithShape="0">
              <a:prstClr val="black">
                <a:alpha val="40000"/>
              </a:prstClr>
            </a:outerShdw>
          </a:effectLst>
        </p:spPr>
      </p:pic>
      <p:pic>
        <p:nvPicPr>
          <p:cNvPr id="90" name="圖片 89">
            <a:extLst>
              <a:ext uri="{FF2B5EF4-FFF2-40B4-BE49-F238E27FC236}">
                <a16:creationId xmlns:a16="http://schemas.microsoft.com/office/drawing/2014/main" id="{BB6F558A-9436-454D-A903-D829BB756AF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8248253" y="1857676"/>
            <a:ext cx="3510854" cy="868539"/>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a:xfrm>
            <a:off x="301580" y="0"/>
            <a:ext cx="11890420" cy="1325563"/>
          </a:xfrm>
        </p:spPr>
        <p:txBody>
          <a:bodyPr>
            <a:noAutofit/>
          </a:bodyPr>
          <a:lstStyle/>
          <a:p>
            <a:pPr>
              <a:lnSpc>
                <a:spcPct val="100000"/>
              </a:lnSpc>
            </a:pPr>
            <a:r>
              <a:rPr lang="en-US" altLang="ja-JP" sz="3200" dirty="0">
                <a:latin typeface="Meiryo UI" panose="020B0604030504040204" pitchFamily="50" charset="-128"/>
                <a:ea typeface="Meiryo UI" panose="020B0604030504040204" pitchFamily="50" charset="-128"/>
                <a:cs typeface="Arial"/>
              </a:rPr>
              <a:t>QTS</a:t>
            </a:r>
            <a:r>
              <a:rPr lang="ja-JP" altLang="en-US" sz="3200" dirty="0">
                <a:latin typeface="Meiryo UI" panose="020B0604030504040204" pitchFamily="50" charset="-128"/>
                <a:ea typeface="Meiryo UI" panose="020B0604030504040204" pitchFamily="50" charset="-128"/>
                <a:cs typeface="Arial"/>
              </a:rPr>
              <a:t>と同様に、</a:t>
            </a:r>
            <a:r>
              <a:rPr lang="en-US" altLang="ja-JP" sz="3200" dirty="0">
                <a:latin typeface="Meiryo UI" panose="020B0604030504040204" pitchFamily="50" charset="-128"/>
                <a:ea typeface="Meiryo UI" panose="020B0604030504040204" pitchFamily="50" charset="-128"/>
                <a:cs typeface="Arial"/>
              </a:rPr>
              <a:t>h4.5.2</a:t>
            </a:r>
            <a:r>
              <a:rPr lang="ja-JP" altLang="en-US" sz="3200" dirty="0">
                <a:latin typeface="Meiryo UI" panose="020B0604030504040204" pitchFamily="50" charset="-128"/>
                <a:ea typeface="Meiryo UI" panose="020B0604030504040204" pitchFamily="50" charset="-128"/>
                <a:cs typeface="Arial"/>
              </a:rPr>
              <a:t>でも新しい</a:t>
            </a:r>
            <a:r>
              <a:rPr lang="en-US" altLang="ja-JP" sz="3200" dirty="0">
                <a:latin typeface="Meiryo UI" panose="020B0604030504040204" pitchFamily="50" charset="-128"/>
                <a:ea typeface="Meiryo UI" panose="020B0604030504040204" pitchFamily="50" charset="-128"/>
                <a:cs typeface="Arial"/>
              </a:rPr>
              <a:t>100GbE</a:t>
            </a:r>
            <a:r>
              <a:rPr lang="ja-JP" altLang="en-US" sz="3200" dirty="0">
                <a:latin typeface="Meiryo UI" panose="020B0604030504040204" pitchFamily="50" charset="-128"/>
                <a:ea typeface="Meiryo UI" panose="020B0604030504040204" pitchFamily="50" charset="-128"/>
                <a:cs typeface="Arial"/>
              </a:rPr>
              <a:t>アダプター、</a:t>
            </a:r>
            <a:r>
              <a:rPr lang="en-US" altLang="ja-JP" sz="3200" dirty="0">
                <a:latin typeface="Meiryo UI" panose="020B0604030504040204" pitchFamily="50" charset="-128"/>
                <a:ea typeface="Meiryo UI" panose="020B0604030504040204" pitchFamily="50" charset="-128"/>
                <a:cs typeface="Arial"/>
              </a:rPr>
              <a:t>SR-IOV</a:t>
            </a:r>
            <a:r>
              <a:rPr lang="ja-JP" altLang="en-US" sz="3200" dirty="0">
                <a:latin typeface="Meiryo UI" panose="020B0604030504040204" pitchFamily="50" charset="-128"/>
                <a:ea typeface="Meiryo UI" panose="020B0604030504040204" pitchFamily="50" charset="-128"/>
                <a:cs typeface="Arial"/>
              </a:rPr>
              <a:t>機能、アップデートされた</a:t>
            </a:r>
            <a:r>
              <a:rPr lang="en-US" altLang="ja-JP" sz="3200" dirty="0">
                <a:latin typeface="Meiryo UI" panose="020B0604030504040204" pitchFamily="50" charset="-128"/>
                <a:ea typeface="Meiryo UI" panose="020B0604030504040204" pitchFamily="50" charset="-128"/>
                <a:cs typeface="Arial"/>
              </a:rPr>
              <a:t>SNMP</a:t>
            </a:r>
            <a:r>
              <a:rPr lang="ja-JP" altLang="en-US" sz="3200" dirty="0">
                <a:latin typeface="Meiryo UI" panose="020B0604030504040204" pitchFamily="50" charset="-128"/>
                <a:ea typeface="Meiryo UI" panose="020B0604030504040204" pitchFamily="50" charset="-128"/>
                <a:cs typeface="Arial"/>
              </a:rPr>
              <a:t>モジュールに対応</a:t>
            </a:r>
            <a:endParaRPr lang="en-US" sz="3200" dirty="0">
              <a:latin typeface="Meiryo UI" panose="020B0604030504040204" pitchFamily="50" charset="-128"/>
              <a:ea typeface="Meiryo UI" panose="020B0604030504040204" pitchFamily="50" charset="-128"/>
            </a:endParaRPr>
          </a:p>
        </p:txBody>
      </p:sp>
      <p:sp>
        <p:nvSpPr>
          <p:cNvPr id="16" name="矩形 15">
            <a:extLst>
              <a:ext uri="{FF2B5EF4-FFF2-40B4-BE49-F238E27FC236}">
                <a16:creationId xmlns:a16="http://schemas.microsoft.com/office/drawing/2014/main" id="{F2BBB954-3F66-4FB0-9B4F-322D950766B9}"/>
              </a:ext>
            </a:extLst>
          </p:cNvPr>
          <p:cNvSpPr/>
          <p:nvPr/>
        </p:nvSpPr>
        <p:spPr>
          <a:xfrm>
            <a:off x="8215887" y="2765148"/>
            <a:ext cx="3648783" cy="28684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1" name="矩形 20">
            <a:extLst>
              <a:ext uri="{FF2B5EF4-FFF2-40B4-BE49-F238E27FC236}">
                <a16:creationId xmlns:a16="http://schemas.microsoft.com/office/drawing/2014/main" id="{FB3974BF-C8F0-4DC8-ACD0-C4F5CA143FFB}"/>
              </a:ext>
            </a:extLst>
          </p:cNvPr>
          <p:cNvSpPr/>
          <p:nvPr/>
        </p:nvSpPr>
        <p:spPr>
          <a:xfrm>
            <a:off x="4258586" y="2765148"/>
            <a:ext cx="3648783" cy="28684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2" name="矩形 21">
            <a:extLst>
              <a:ext uri="{FF2B5EF4-FFF2-40B4-BE49-F238E27FC236}">
                <a16:creationId xmlns:a16="http://schemas.microsoft.com/office/drawing/2014/main" id="{87777A2C-9F2A-46A6-865A-A5F504BF6720}"/>
              </a:ext>
            </a:extLst>
          </p:cNvPr>
          <p:cNvSpPr/>
          <p:nvPr/>
        </p:nvSpPr>
        <p:spPr>
          <a:xfrm>
            <a:off x="301580" y="2765148"/>
            <a:ext cx="3648783" cy="286844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4" name="文字方塊 23">
            <a:extLst>
              <a:ext uri="{FF2B5EF4-FFF2-40B4-BE49-F238E27FC236}">
                <a16:creationId xmlns:a16="http://schemas.microsoft.com/office/drawing/2014/main" id="{E7772CF8-D83D-4790-8715-BFEB23794781}"/>
              </a:ext>
            </a:extLst>
          </p:cNvPr>
          <p:cNvSpPr txBox="1"/>
          <p:nvPr/>
        </p:nvSpPr>
        <p:spPr>
          <a:xfrm>
            <a:off x="701952" y="1989747"/>
            <a:ext cx="2907419" cy="369332"/>
          </a:xfrm>
          <a:prstGeom prst="rect">
            <a:avLst/>
          </a:prstGeom>
          <a:noFill/>
        </p:spPr>
        <p:txBody>
          <a:bodyPr wrap="square" lIns="91440" tIns="45720" rIns="91440" bIns="45720" anchor="t">
            <a:spAutoFit/>
          </a:bodyPr>
          <a:lstStyle/>
          <a:p>
            <a:pPr algn="ctr"/>
            <a:r>
              <a:rPr lang="en-US" b="1" dirty="0">
                <a:solidFill>
                  <a:schemeClr val="bg1"/>
                </a:solidFill>
                <a:latin typeface="Meiryo UI" panose="020B0604030504040204" pitchFamily="50" charset="-128"/>
                <a:ea typeface="Meiryo UI" panose="020B0604030504040204" pitchFamily="50" charset="-128"/>
                <a:cs typeface="+mn-lt"/>
              </a:rPr>
              <a:t>SR-IOV</a:t>
            </a:r>
            <a:r>
              <a:rPr lang="zh-TW" altLang="en-US" b="1" dirty="0">
                <a:solidFill>
                  <a:schemeClr val="bg1"/>
                </a:solidFill>
                <a:latin typeface="Meiryo UI" panose="020B0604030504040204" pitchFamily="50" charset="-128"/>
                <a:ea typeface="Meiryo UI" panose="020B0604030504040204" pitchFamily="50" charset="-128"/>
                <a:cs typeface="+mn-lt"/>
              </a:rPr>
              <a:t>仮想化ネットワーク</a:t>
            </a:r>
            <a:endParaRPr lang="en-US" altLang="zh-TW" dirty="0">
              <a:solidFill>
                <a:schemeClr val="bg1"/>
              </a:solidFill>
              <a:latin typeface="Meiryo UI" panose="020B0604030504040204" pitchFamily="50" charset="-128"/>
              <a:ea typeface="Meiryo UI" panose="020B0604030504040204" pitchFamily="50" charset="-128"/>
              <a:cs typeface="Calibri"/>
            </a:endParaRPr>
          </a:p>
        </p:txBody>
      </p:sp>
      <p:sp>
        <p:nvSpPr>
          <p:cNvPr id="26" name="文字方塊 25">
            <a:extLst>
              <a:ext uri="{FF2B5EF4-FFF2-40B4-BE49-F238E27FC236}">
                <a16:creationId xmlns:a16="http://schemas.microsoft.com/office/drawing/2014/main" id="{6793A7BD-826A-43F6-B929-5AA553D9698E}"/>
              </a:ext>
            </a:extLst>
          </p:cNvPr>
          <p:cNvSpPr txBox="1"/>
          <p:nvPr/>
        </p:nvSpPr>
        <p:spPr>
          <a:xfrm>
            <a:off x="8248252" y="1980404"/>
            <a:ext cx="3510855" cy="646331"/>
          </a:xfrm>
          <a:prstGeom prst="rect">
            <a:avLst/>
          </a:prstGeom>
          <a:noFill/>
        </p:spPr>
        <p:txBody>
          <a:bodyPr wrap="square" lIns="91440" tIns="45720" rIns="91440" bIns="45720" anchor="t">
            <a:spAutoFit/>
          </a:bodyPr>
          <a:lstStyle>
            <a:defPPr>
              <a:defRPr lang="zh-TW"/>
            </a:defPPr>
            <a:lvl1pPr algn="ctr">
              <a:defRPr b="1">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r>
              <a:rPr lang="en-US" altLang="zh-TW" dirty="0">
                <a:latin typeface="Meiryo UI" panose="020B0604030504040204" pitchFamily="50" charset="-128"/>
                <a:ea typeface="Meiryo UI" panose="020B0604030504040204" pitchFamily="50" charset="-128"/>
                <a:cs typeface="Arial"/>
              </a:rPr>
              <a:t>100Gbps</a:t>
            </a:r>
            <a:r>
              <a:rPr lang="zh-TW" altLang="en-US">
                <a:latin typeface="Meiryo UI" panose="020B0604030504040204" pitchFamily="50" charset="-128"/>
                <a:ea typeface="Meiryo UI" panose="020B0604030504040204" pitchFamily="50" charset="-128"/>
                <a:cs typeface="Arial"/>
              </a:rPr>
              <a:t>超高速ネットワーク</a:t>
            </a:r>
            <a:r>
              <a:rPr lang="zh-TW">
                <a:latin typeface="Meiryo UI" panose="020B0604030504040204" pitchFamily="50" charset="-128"/>
                <a:ea typeface="Meiryo UI" panose="020B0604030504040204" pitchFamily="50" charset="-128"/>
                <a:cs typeface="Arial"/>
              </a:rPr>
              <a:t> QXG-100G2SF-E810</a:t>
            </a:r>
            <a:endParaRPr lang="en-US">
              <a:latin typeface="Meiryo UI" panose="020B0604030504040204" pitchFamily="50" charset="-128"/>
              <a:ea typeface="Meiryo UI" panose="020B0604030504040204" pitchFamily="50" charset="-128"/>
              <a:cs typeface="Arial"/>
            </a:endParaRPr>
          </a:p>
        </p:txBody>
      </p:sp>
      <p:sp>
        <p:nvSpPr>
          <p:cNvPr id="28" name="文字方塊 27">
            <a:extLst>
              <a:ext uri="{FF2B5EF4-FFF2-40B4-BE49-F238E27FC236}">
                <a16:creationId xmlns:a16="http://schemas.microsoft.com/office/drawing/2014/main" id="{D6DDDDF9-1B04-4C79-AF08-A045203B8EE5}"/>
              </a:ext>
            </a:extLst>
          </p:cNvPr>
          <p:cNvSpPr txBox="1"/>
          <p:nvPr/>
        </p:nvSpPr>
        <p:spPr>
          <a:xfrm>
            <a:off x="4566408" y="2106397"/>
            <a:ext cx="2907419" cy="369332"/>
          </a:xfrm>
          <a:prstGeom prst="rect">
            <a:avLst/>
          </a:prstGeom>
          <a:noFill/>
        </p:spPr>
        <p:txBody>
          <a:bodyPr wrap="square" lIns="91440" tIns="45720" rIns="91440" bIns="45720" anchor="t">
            <a:spAutoFit/>
          </a:bodyPr>
          <a:lstStyle/>
          <a:p>
            <a:pPr algn="ctr"/>
            <a:r>
              <a:rPr lang="en-US" b="1" dirty="0" err="1">
                <a:solidFill>
                  <a:schemeClr val="bg1"/>
                </a:solidFill>
                <a:latin typeface="Meiryo UI" panose="020B0604030504040204" pitchFamily="50" charset="-128"/>
                <a:ea typeface="Meiryo UI" panose="020B0604030504040204" pitchFamily="50" charset="-128"/>
                <a:cs typeface="+mn-lt"/>
              </a:rPr>
              <a:t>更新されたSNMP</a:t>
            </a:r>
            <a:r>
              <a:rPr lang="zh-TW" altLang="en-US" b="1">
                <a:solidFill>
                  <a:schemeClr val="bg1"/>
                </a:solidFill>
                <a:latin typeface="Meiryo UI" panose="020B0604030504040204" pitchFamily="50" charset="-128"/>
                <a:ea typeface="Meiryo UI" panose="020B0604030504040204" pitchFamily="50" charset="-128"/>
                <a:cs typeface="+mn-lt"/>
              </a:rPr>
              <a:t>モジュール</a:t>
            </a:r>
            <a:endParaRPr lang="en-US" altLang="zh-TW">
              <a:solidFill>
                <a:schemeClr val="bg1"/>
              </a:solidFill>
              <a:latin typeface="Meiryo UI" panose="020B0604030504040204" pitchFamily="50" charset="-128"/>
              <a:ea typeface="Meiryo UI" panose="020B0604030504040204" pitchFamily="50" charset="-128"/>
              <a:cs typeface="Calibri"/>
            </a:endParaRPr>
          </a:p>
        </p:txBody>
      </p:sp>
      <p:grpSp>
        <p:nvGrpSpPr>
          <p:cNvPr id="29" name="群組 28">
            <a:extLst>
              <a:ext uri="{FF2B5EF4-FFF2-40B4-BE49-F238E27FC236}">
                <a16:creationId xmlns:a16="http://schemas.microsoft.com/office/drawing/2014/main" id="{D7774E45-7A3C-40EB-B297-C6CCDEED378A}"/>
              </a:ext>
            </a:extLst>
          </p:cNvPr>
          <p:cNvGrpSpPr/>
          <p:nvPr/>
        </p:nvGrpSpPr>
        <p:grpSpPr>
          <a:xfrm>
            <a:off x="381712" y="3253228"/>
            <a:ext cx="3517252" cy="1909077"/>
            <a:chOff x="381712" y="3253228"/>
            <a:chExt cx="3517252" cy="1909077"/>
          </a:xfrm>
        </p:grpSpPr>
        <p:sp>
          <p:nvSpPr>
            <p:cNvPr id="30" name="矩形: 圓角 29">
              <a:extLst>
                <a:ext uri="{FF2B5EF4-FFF2-40B4-BE49-F238E27FC236}">
                  <a16:creationId xmlns:a16="http://schemas.microsoft.com/office/drawing/2014/main" id="{BE803FE3-F4E6-4143-A078-8A76A0F78A45}"/>
                </a:ext>
              </a:extLst>
            </p:cNvPr>
            <p:cNvSpPr/>
            <p:nvPr/>
          </p:nvSpPr>
          <p:spPr>
            <a:xfrm>
              <a:off x="422388" y="3887902"/>
              <a:ext cx="3476576" cy="590535"/>
            </a:xfrm>
            <a:prstGeom prst="roundRect">
              <a:avLst>
                <a:gd name="adj" fmla="val 11968"/>
              </a:avLst>
            </a:prstGeom>
            <a:solidFill>
              <a:srgbClr val="D7C4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1" name="矩形: 圓角 30">
              <a:extLst>
                <a:ext uri="{FF2B5EF4-FFF2-40B4-BE49-F238E27FC236}">
                  <a16:creationId xmlns:a16="http://schemas.microsoft.com/office/drawing/2014/main" id="{74C561AF-88D5-4BB9-BAE4-C17D956E9B8F}"/>
                </a:ext>
              </a:extLst>
            </p:cNvPr>
            <p:cNvSpPr/>
            <p:nvPr/>
          </p:nvSpPr>
          <p:spPr>
            <a:xfrm>
              <a:off x="422388" y="4571770"/>
              <a:ext cx="3476576" cy="590535"/>
            </a:xfrm>
            <a:prstGeom prst="roundRect">
              <a:avLst>
                <a:gd name="adj" fmla="val 11968"/>
              </a:avLst>
            </a:prstGeom>
            <a:solidFill>
              <a:srgbClr val="D7C4E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32" name="圖形 31">
              <a:extLst>
                <a:ext uri="{FF2B5EF4-FFF2-40B4-BE49-F238E27FC236}">
                  <a16:creationId xmlns:a16="http://schemas.microsoft.com/office/drawing/2014/main" id="{5251790B-73F7-4C65-999D-C89DEBA5EB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1684" y="3691887"/>
              <a:ext cx="143085" cy="884525"/>
            </a:xfrm>
            <a:prstGeom prst="rect">
              <a:avLst/>
            </a:prstGeom>
          </p:spPr>
        </p:pic>
        <p:pic>
          <p:nvPicPr>
            <p:cNvPr id="33" name="圖形 32">
              <a:extLst>
                <a:ext uri="{FF2B5EF4-FFF2-40B4-BE49-F238E27FC236}">
                  <a16:creationId xmlns:a16="http://schemas.microsoft.com/office/drawing/2014/main" id="{006D8792-BA43-4874-AADC-F27A288F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1386865" y="3772209"/>
              <a:ext cx="143085" cy="884525"/>
            </a:xfrm>
            <a:prstGeom prst="rect">
              <a:avLst/>
            </a:prstGeom>
          </p:spPr>
        </p:pic>
        <p:pic>
          <p:nvPicPr>
            <p:cNvPr id="34" name="圖形 33">
              <a:extLst>
                <a:ext uri="{FF2B5EF4-FFF2-40B4-BE49-F238E27FC236}">
                  <a16:creationId xmlns:a16="http://schemas.microsoft.com/office/drawing/2014/main" id="{D27892BB-23E7-4B7D-A1BF-E73B531D1B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55662" y="3691887"/>
              <a:ext cx="143085" cy="884525"/>
            </a:xfrm>
            <a:prstGeom prst="rect">
              <a:avLst/>
            </a:prstGeom>
          </p:spPr>
        </p:pic>
        <p:pic>
          <p:nvPicPr>
            <p:cNvPr id="35" name="圖形 34">
              <a:extLst>
                <a:ext uri="{FF2B5EF4-FFF2-40B4-BE49-F238E27FC236}">
                  <a16:creationId xmlns:a16="http://schemas.microsoft.com/office/drawing/2014/main" id="{6C5B0F0D-EE78-4887-AFFF-07FB859AE7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360843" y="3772209"/>
              <a:ext cx="143085" cy="884525"/>
            </a:xfrm>
            <a:prstGeom prst="rect">
              <a:avLst/>
            </a:prstGeom>
          </p:spPr>
        </p:pic>
        <p:pic>
          <p:nvPicPr>
            <p:cNvPr id="36" name="圖形 35">
              <a:extLst>
                <a:ext uri="{FF2B5EF4-FFF2-40B4-BE49-F238E27FC236}">
                  <a16:creationId xmlns:a16="http://schemas.microsoft.com/office/drawing/2014/main" id="{60FCECB4-60F6-49EE-9FC4-3A11126B27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74702" y="3691887"/>
              <a:ext cx="143085" cy="884525"/>
            </a:xfrm>
            <a:prstGeom prst="rect">
              <a:avLst/>
            </a:prstGeom>
          </p:spPr>
        </p:pic>
        <p:pic>
          <p:nvPicPr>
            <p:cNvPr id="37" name="圖形 36">
              <a:extLst>
                <a:ext uri="{FF2B5EF4-FFF2-40B4-BE49-F238E27FC236}">
                  <a16:creationId xmlns:a16="http://schemas.microsoft.com/office/drawing/2014/main" id="{98A30894-2F06-4216-AE7F-B5BDB6D09F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279883" y="3772209"/>
              <a:ext cx="143085" cy="884525"/>
            </a:xfrm>
            <a:prstGeom prst="rect">
              <a:avLst/>
            </a:prstGeom>
          </p:spPr>
        </p:pic>
        <p:sp>
          <p:nvSpPr>
            <p:cNvPr id="38" name="矩形: 圓角 37">
              <a:extLst>
                <a:ext uri="{FF2B5EF4-FFF2-40B4-BE49-F238E27FC236}">
                  <a16:creationId xmlns:a16="http://schemas.microsoft.com/office/drawing/2014/main" id="{9BD83444-7DC7-4F27-8F20-C1F3E23DB230}"/>
                </a:ext>
              </a:extLst>
            </p:cNvPr>
            <p:cNvSpPr/>
            <p:nvPr/>
          </p:nvSpPr>
          <p:spPr>
            <a:xfrm>
              <a:off x="103929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eiryo UI" panose="020B0604030504040204" pitchFamily="50" charset="-128"/>
                  <a:ea typeface="Meiryo UI" panose="020B0604030504040204" pitchFamily="50" charset="-128"/>
                  <a:cs typeface="Arial" panose="020B0604020202020204" pitchFamily="34" charset="0"/>
                </a:rPr>
                <a:t>VM</a:t>
              </a:r>
              <a:endParaRPr lang="zh-TW" altLang="en-US" sz="1100" b="1">
                <a:latin typeface="Meiryo UI" panose="020B0604030504040204" pitchFamily="50" charset="-128"/>
                <a:ea typeface="Meiryo UI" panose="020B0604030504040204" pitchFamily="50" charset="-128"/>
                <a:cs typeface="Arial" panose="020B0604020202020204" pitchFamily="34" charset="0"/>
              </a:endParaRPr>
            </a:p>
          </p:txBody>
        </p:sp>
        <p:sp>
          <p:nvSpPr>
            <p:cNvPr id="39" name="矩形 38">
              <a:extLst>
                <a:ext uri="{FF2B5EF4-FFF2-40B4-BE49-F238E27FC236}">
                  <a16:creationId xmlns:a16="http://schemas.microsoft.com/office/drawing/2014/main" id="{3C0EF03E-E76C-479D-B164-E3C71ADDCD98}"/>
                </a:ext>
              </a:extLst>
            </p:cNvPr>
            <p:cNvSpPr/>
            <p:nvPr/>
          </p:nvSpPr>
          <p:spPr>
            <a:xfrm>
              <a:off x="103929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Meiryo UI" panose="020B0604030504040204" pitchFamily="50" charset="-128"/>
                  <a:ea typeface="Meiryo UI" panose="020B0604030504040204" pitchFamily="50" charset="-128"/>
                  <a:cs typeface="Arial" panose="020B0604020202020204" pitchFamily="34" charset="0"/>
                </a:rPr>
                <a:t>VF Driver</a:t>
              </a:r>
              <a:endParaRPr lang="zh-TW" altLang="en-US" sz="800" b="1">
                <a:latin typeface="Meiryo UI" panose="020B0604030504040204" pitchFamily="50" charset="-128"/>
                <a:ea typeface="Meiryo UI" panose="020B0604030504040204" pitchFamily="50" charset="-128"/>
                <a:cs typeface="Arial" panose="020B0604020202020204" pitchFamily="34" charset="0"/>
              </a:endParaRPr>
            </a:p>
          </p:txBody>
        </p:sp>
        <p:sp>
          <p:nvSpPr>
            <p:cNvPr id="40" name="矩形: 圓角 39">
              <a:extLst>
                <a:ext uri="{FF2B5EF4-FFF2-40B4-BE49-F238E27FC236}">
                  <a16:creationId xmlns:a16="http://schemas.microsoft.com/office/drawing/2014/main" id="{2C57CC0E-9627-4991-B2BA-3BD3B4E1779C}"/>
                </a:ext>
              </a:extLst>
            </p:cNvPr>
            <p:cNvSpPr/>
            <p:nvPr/>
          </p:nvSpPr>
          <p:spPr>
            <a:xfrm>
              <a:off x="1983713"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eiryo UI" panose="020B0604030504040204" pitchFamily="50" charset="-128"/>
                  <a:ea typeface="Meiryo UI" panose="020B0604030504040204" pitchFamily="50" charset="-128"/>
                  <a:cs typeface="Arial" panose="020B0604020202020204" pitchFamily="34" charset="0"/>
                </a:rPr>
                <a:t>VM</a:t>
              </a:r>
              <a:endParaRPr lang="zh-TW" altLang="en-US" sz="1100" b="1">
                <a:latin typeface="Meiryo UI" panose="020B0604030504040204" pitchFamily="50" charset="-128"/>
                <a:ea typeface="Meiryo UI" panose="020B0604030504040204" pitchFamily="50" charset="-128"/>
                <a:cs typeface="Arial" panose="020B0604020202020204" pitchFamily="34" charset="0"/>
              </a:endParaRPr>
            </a:p>
          </p:txBody>
        </p:sp>
        <p:sp>
          <p:nvSpPr>
            <p:cNvPr id="41" name="矩形 40">
              <a:extLst>
                <a:ext uri="{FF2B5EF4-FFF2-40B4-BE49-F238E27FC236}">
                  <a16:creationId xmlns:a16="http://schemas.microsoft.com/office/drawing/2014/main" id="{D6683FC8-8B95-4A29-BED3-6C41E0AD5FF3}"/>
                </a:ext>
              </a:extLst>
            </p:cNvPr>
            <p:cNvSpPr/>
            <p:nvPr/>
          </p:nvSpPr>
          <p:spPr>
            <a:xfrm>
              <a:off x="1983713"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Meiryo UI" panose="020B0604030504040204" pitchFamily="50" charset="-128"/>
                  <a:ea typeface="Meiryo UI" panose="020B0604030504040204" pitchFamily="50" charset="-128"/>
                  <a:cs typeface="Arial" panose="020B0604020202020204" pitchFamily="34" charset="0"/>
                </a:rPr>
                <a:t>VF Driver</a:t>
              </a:r>
              <a:endParaRPr lang="zh-TW" altLang="en-US" sz="800" b="1">
                <a:latin typeface="Meiryo UI" panose="020B0604030504040204" pitchFamily="50" charset="-128"/>
                <a:ea typeface="Meiryo UI" panose="020B0604030504040204" pitchFamily="50" charset="-128"/>
                <a:cs typeface="Arial" panose="020B0604020202020204" pitchFamily="34" charset="0"/>
              </a:endParaRPr>
            </a:p>
          </p:txBody>
        </p:sp>
        <p:sp>
          <p:nvSpPr>
            <p:cNvPr id="42" name="矩形: 圓角 41">
              <a:extLst>
                <a:ext uri="{FF2B5EF4-FFF2-40B4-BE49-F238E27FC236}">
                  <a16:creationId xmlns:a16="http://schemas.microsoft.com/office/drawing/2014/main" id="{2A233E34-9EDE-4E9F-B356-156589467CA7}"/>
                </a:ext>
              </a:extLst>
            </p:cNvPr>
            <p:cNvSpPr/>
            <p:nvPr/>
          </p:nvSpPr>
          <p:spPr>
            <a:xfrm>
              <a:off x="2905904" y="3253228"/>
              <a:ext cx="673533" cy="299972"/>
            </a:xfrm>
            <a:prstGeom prst="roundRect">
              <a:avLst/>
            </a:prstGeom>
            <a:solidFill>
              <a:srgbClr val="00A0B8"/>
            </a:solidFill>
            <a:ln>
              <a:noFill/>
            </a:ln>
            <a:effectLst>
              <a:innerShdw blurRad="101600">
                <a:schemeClr val="tx2">
                  <a:lumMod val="50000"/>
                  <a:alpha val="68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eiryo UI" panose="020B0604030504040204" pitchFamily="50" charset="-128"/>
                  <a:ea typeface="Meiryo UI" panose="020B0604030504040204" pitchFamily="50" charset="-128"/>
                  <a:cs typeface="Arial" panose="020B0604020202020204" pitchFamily="34" charset="0"/>
                </a:rPr>
                <a:t>VM</a:t>
              </a:r>
              <a:endParaRPr lang="zh-TW" altLang="en-US" sz="1100" b="1">
                <a:latin typeface="Meiryo UI" panose="020B0604030504040204" pitchFamily="50" charset="-128"/>
                <a:ea typeface="Meiryo UI" panose="020B0604030504040204" pitchFamily="50" charset="-128"/>
                <a:cs typeface="Arial" panose="020B0604020202020204" pitchFamily="34" charset="0"/>
              </a:endParaRPr>
            </a:p>
          </p:txBody>
        </p:sp>
        <p:sp>
          <p:nvSpPr>
            <p:cNvPr id="43" name="矩形 42">
              <a:extLst>
                <a:ext uri="{FF2B5EF4-FFF2-40B4-BE49-F238E27FC236}">
                  <a16:creationId xmlns:a16="http://schemas.microsoft.com/office/drawing/2014/main" id="{15448C9A-3409-4C47-B204-D57024F06FA5}"/>
                </a:ext>
              </a:extLst>
            </p:cNvPr>
            <p:cNvSpPr/>
            <p:nvPr/>
          </p:nvSpPr>
          <p:spPr>
            <a:xfrm>
              <a:off x="2905904" y="3519577"/>
              <a:ext cx="673533" cy="228763"/>
            </a:xfrm>
            <a:prstGeom prst="rect">
              <a:avLst/>
            </a:prstGeom>
            <a:solidFill>
              <a:srgbClr val="7EC04F"/>
            </a:solidFill>
            <a:ln>
              <a:noFill/>
            </a:ln>
            <a:effectLst>
              <a:innerShdw blurRad="114300">
                <a:schemeClr val="accent6">
                  <a:lumMod val="50000"/>
                  <a:alpha val="67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Meiryo UI" panose="020B0604030504040204" pitchFamily="50" charset="-128"/>
                  <a:ea typeface="Meiryo UI" panose="020B0604030504040204" pitchFamily="50" charset="-128"/>
                  <a:cs typeface="Arial" panose="020B0604020202020204" pitchFamily="34" charset="0"/>
                </a:rPr>
                <a:t>VF Driver</a:t>
              </a:r>
              <a:endParaRPr lang="zh-TW" altLang="en-US" sz="800" b="1">
                <a:latin typeface="Meiryo UI" panose="020B0604030504040204" pitchFamily="50" charset="-128"/>
                <a:ea typeface="Meiryo UI" panose="020B0604030504040204" pitchFamily="50" charset="-128"/>
                <a:cs typeface="Arial" panose="020B0604020202020204" pitchFamily="34" charset="0"/>
              </a:endParaRPr>
            </a:p>
          </p:txBody>
        </p:sp>
        <p:sp>
          <p:nvSpPr>
            <p:cNvPr id="44" name="矩形 43">
              <a:extLst>
                <a:ext uri="{FF2B5EF4-FFF2-40B4-BE49-F238E27FC236}">
                  <a16:creationId xmlns:a16="http://schemas.microsoft.com/office/drawing/2014/main" id="{B1753D75-C0DF-49DD-A1DE-833004954EE4}"/>
                </a:ext>
              </a:extLst>
            </p:cNvPr>
            <p:cNvSpPr/>
            <p:nvPr/>
          </p:nvSpPr>
          <p:spPr>
            <a:xfrm>
              <a:off x="910292"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rgbClr val="17499D"/>
                  </a:solidFill>
                  <a:latin typeface="Meiryo UI" panose="020B0604030504040204" pitchFamily="50" charset="-128"/>
                  <a:ea typeface="Meiryo UI" panose="020B0604030504040204" pitchFamily="50" charset="-128"/>
                  <a:cs typeface="Arial" panose="020B0604020202020204" pitchFamily="34" charset="0"/>
                </a:rPr>
                <a:t>Virtual Function</a:t>
              </a:r>
              <a:endParaRPr lang="zh-TW" altLang="en-US" sz="800" b="1">
                <a:solidFill>
                  <a:srgbClr val="17499D"/>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5" name="矩形 44">
              <a:extLst>
                <a:ext uri="{FF2B5EF4-FFF2-40B4-BE49-F238E27FC236}">
                  <a16:creationId xmlns:a16="http://schemas.microsoft.com/office/drawing/2014/main" id="{65AE61F1-E07C-4803-B4A4-47AF9C48759D}"/>
                </a:ext>
              </a:extLst>
            </p:cNvPr>
            <p:cNvSpPr/>
            <p:nvPr/>
          </p:nvSpPr>
          <p:spPr>
            <a:xfrm>
              <a:off x="1900876"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rgbClr val="17499D"/>
                  </a:solidFill>
                  <a:latin typeface="Meiryo UI" panose="020B0604030504040204" pitchFamily="50" charset="-128"/>
                  <a:ea typeface="Meiryo UI" panose="020B0604030504040204" pitchFamily="50" charset="-128"/>
                  <a:cs typeface="Arial" panose="020B0604020202020204" pitchFamily="34" charset="0"/>
                </a:rPr>
                <a:t>Virtual Function</a:t>
              </a:r>
              <a:endParaRPr lang="zh-TW" altLang="en-US" sz="800" b="1">
                <a:solidFill>
                  <a:srgbClr val="17499D"/>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6" name="矩形 45">
              <a:extLst>
                <a:ext uri="{FF2B5EF4-FFF2-40B4-BE49-F238E27FC236}">
                  <a16:creationId xmlns:a16="http://schemas.microsoft.com/office/drawing/2014/main" id="{58D48C20-E24A-4145-9A7C-DA8402E7336B}"/>
                </a:ext>
              </a:extLst>
            </p:cNvPr>
            <p:cNvSpPr/>
            <p:nvPr/>
          </p:nvSpPr>
          <p:spPr>
            <a:xfrm>
              <a:off x="2891459" y="4612910"/>
              <a:ext cx="961235" cy="228763"/>
            </a:xfrm>
            <a:prstGeom prst="rect">
              <a:avLst/>
            </a:prstGeom>
            <a:solidFill>
              <a:srgbClr val="EFEA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rgbClr val="17499D"/>
                  </a:solidFill>
                  <a:latin typeface="Meiryo UI" panose="020B0604030504040204" pitchFamily="50" charset="-128"/>
                  <a:ea typeface="Meiryo UI" panose="020B0604030504040204" pitchFamily="50" charset="-128"/>
                  <a:cs typeface="Arial" panose="020B0604020202020204" pitchFamily="34" charset="0"/>
                </a:rPr>
                <a:t>Virtual Function</a:t>
              </a:r>
              <a:endParaRPr lang="zh-TW" altLang="en-US" sz="800" b="1">
                <a:solidFill>
                  <a:srgbClr val="17499D"/>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7" name="矩形 46">
              <a:extLst>
                <a:ext uri="{FF2B5EF4-FFF2-40B4-BE49-F238E27FC236}">
                  <a16:creationId xmlns:a16="http://schemas.microsoft.com/office/drawing/2014/main" id="{E262F2BF-5652-4CA3-9E79-E58103357624}"/>
                </a:ext>
              </a:extLst>
            </p:cNvPr>
            <p:cNvSpPr/>
            <p:nvPr/>
          </p:nvSpPr>
          <p:spPr>
            <a:xfrm>
              <a:off x="910292" y="4878403"/>
              <a:ext cx="2942402" cy="228763"/>
            </a:xfrm>
            <a:prstGeom prst="rect">
              <a:avLst/>
            </a:prstGeom>
            <a:solidFill>
              <a:srgbClr val="3856A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solidFill>
                    <a:schemeClr val="bg1"/>
                  </a:solidFill>
                  <a:latin typeface="Meiryo UI" panose="020B0604030504040204" pitchFamily="50" charset="-128"/>
                  <a:ea typeface="Meiryo UI" panose="020B0604030504040204" pitchFamily="50" charset="-128"/>
                  <a:cs typeface="Arial" panose="020B0604020202020204" pitchFamily="34" charset="0"/>
                </a:rPr>
                <a:t>Virtual Ethernet Bridge + Classifier</a:t>
              </a:r>
              <a:endParaRPr lang="zh-TW" altLang="en-US" sz="8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8" name="文字方塊 47">
              <a:extLst>
                <a:ext uri="{FF2B5EF4-FFF2-40B4-BE49-F238E27FC236}">
                  <a16:creationId xmlns:a16="http://schemas.microsoft.com/office/drawing/2014/main" id="{24A4CFD1-BADF-4295-A77D-F6183942606F}"/>
                </a:ext>
              </a:extLst>
            </p:cNvPr>
            <p:cNvSpPr txBox="1"/>
            <p:nvPr/>
          </p:nvSpPr>
          <p:spPr>
            <a:xfrm>
              <a:off x="381712" y="3872120"/>
              <a:ext cx="769051" cy="253916"/>
            </a:xfrm>
            <a:prstGeom prst="rect">
              <a:avLst/>
            </a:prstGeom>
            <a:noFill/>
          </p:spPr>
          <p:txBody>
            <a:bodyPr wrap="square">
              <a:spAutoFit/>
            </a:bodyPr>
            <a:lstStyle/>
            <a:p>
              <a:pPr algn="ctr"/>
              <a:r>
                <a:rPr lang="en-US" altLang="zh-TW" sz="1050" b="1">
                  <a:solidFill>
                    <a:srgbClr val="552579"/>
                  </a:solidFill>
                  <a:latin typeface="Meiryo UI" panose="020B0604030504040204" pitchFamily="50" charset="-128"/>
                  <a:ea typeface="Meiryo UI" panose="020B0604030504040204" pitchFamily="50" charset="-128"/>
                  <a:cs typeface="Arial" panose="020B0604020202020204" pitchFamily="34" charset="0"/>
                </a:rPr>
                <a:t>NAS</a:t>
              </a:r>
              <a:r>
                <a:rPr lang="zh-TW" altLang="en-US" sz="1050" b="1">
                  <a:solidFill>
                    <a:srgbClr val="552579"/>
                  </a:solidFill>
                  <a:latin typeface="Meiryo UI" panose="020B0604030504040204" pitchFamily="50" charset="-128"/>
                  <a:ea typeface="Meiryo UI" panose="020B0604030504040204" pitchFamily="50" charset="-128"/>
                  <a:cs typeface="Arial" panose="020B0604020202020204" pitchFamily="34" charset="0"/>
                </a:rPr>
                <a:t> </a:t>
              </a:r>
              <a:r>
                <a:rPr lang="en-US" altLang="zh-TW" sz="1050" b="1">
                  <a:solidFill>
                    <a:srgbClr val="552579"/>
                  </a:solidFill>
                  <a:latin typeface="Meiryo UI" panose="020B0604030504040204" pitchFamily="50" charset="-128"/>
                  <a:ea typeface="Meiryo UI" panose="020B0604030504040204" pitchFamily="50" charset="-128"/>
                  <a:cs typeface="Arial" panose="020B0604020202020204" pitchFamily="34" charset="0"/>
                </a:rPr>
                <a:t>OS</a:t>
              </a:r>
              <a:endParaRPr lang="zh-TW" altLang="en-US" sz="1050" b="1">
                <a:solidFill>
                  <a:srgbClr val="552579"/>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9" name="文字方塊 48">
              <a:extLst>
                <a:ext uri="{FF2B5EF4-FFF2-40B4-BE49-F238E27FC236}">
                  <a16:creationId xmlns:a16="http://schemas.microsoft.com/office/drawing/2014/main" id="{99BA1B0A-2229-426F-AAC2-AB4A86FEFCEC}"/>
                </a:ext>
              </a:extLst>
            </p:cNvPr>
            <p:cNvSpPr txBox="1"/>
            <p:nvPr/>
          </p:nvSpPr>
          <p:spPr>
            <a:xfrm>
              <a:off x="381712" y="4583098"/>
              <a:ext cx="575427" cy="253916"/>
            </a:xfrm>
            <a:prstGeom prst="rect">
              <a:avLst/>
            </a:prstGeom>
            <a:noFill/>
          </p:spPr>
          <p:txBody>
            <a:bodyPr wrap="square">
              <a:spAutoFit/>
            </a:bodyPr>
            <a:lstStyle/>
            <a:p>
              <a:pPr algn="ctr"/>
              <a:r>
                <a:rPr lang="en-US" altLang="zh-TW" sz="1050" b="1">
                  <a:solidFill>
                    <a:srgbClr val="552579"/>
                  </a:solidFill>
                  <a:latin typeface="Meiryo UI" panose="020B0604030504040204" pitchFamily="50" charset="-128"/>
                  <a:ea typeface="Meiryo UI" panose="020B0604030504040204" pitchFamily="50" charset="-128"/>
                  <a:cs typeface="Arial" panose="020B0604020202020204" pitchFamily="34" charset="0"/>
                </a:rPr>
                <a:t>NIC</a:t>
              </a:r>
              <a:endParaRPr lang="zh-TW" altLang="en-US" sz="1050" b="1">
                <a:solidFill>
                  <a:srgbClr val="552579"/>
                </a:solidFill>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50" name="群組 49">
            <a:extLst>
              <a:ext uri="{FF2B5EF4-FFF2-40B4-BE49-F238E27FC236}">
                <a16:creationId xmlns:a16="http://schemas.microsoft.com/office/drawing/2014/main" id="{E3D97E8B-19BC-4A8C-B4D8-BD01C78D0523}"/>
              </a:ext>
            </a:extLst>
          </p:cNvPr>
          <p:cNvGrpSpPr/>
          <p:nvPr/>
        </p:nvGrpSpPr>
        <p:grpSpPr>
          <a:xfrm>
            <a:off x="4301265" y="3249183"/>
            <a:ext cx="3451048" cy="1971725"/>
            <a:chOff x="4301265" y="3249183"/>
            <a:chExt cx="3451048" cy="1971725"/>
          </a:xfrm>
        </p:grpSpPr>
        <p:cxnSp>
          <p:nvCxnSpPr>
            <p:cNvPr id="51" name="直線接點 50">
              <a:extLst>
                <a:ext uri="{FF2B5EF4-FFF2-40B4-BE49-F238E27FC236}">
                  <a16:creationId xmlns:a16="http://schemas.microsoft.com/office/drawing/2014/main" id="{E13CFF20-1BAC-4E9F-816E-9599053100EE}"/>
                </a:ext>
              </a:extLst>
            </p:cNvPr>
            <p:cNvCxnSpPr/>
            <p:nvPr/>
          </p:nvCxnSpPr>
          <p:spPr>
            <a:xfrm>
              <a:off x="5305377" y="4231294"/>
              <a:ext cx="162921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52" name="圖形 51">
              <a:extLst>
                <a:ext uri="{FF2B5EF4-FFF2-40B4-BE49-F238E27FC236}">
                  <a16:creationId xmlns:a16="http://schemas.microsoft.com/office/drawing/2014/main" id="{EBC49E9F-B24B-4C4E-B6ED-0906D307E7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6023659" y="3305122"/>
              <a:ext cx="213747" cy="1321344"/>
            </a:xfrm>
            <a:prstGeom prst="rect">
              <a:avLst/>
            </a:prstGeom>
          </p:spPr>
        </p:pic>
        <p:pic>
          <p:nvPicPr>
            <p:cNvPr id="53" name="圖形 52">
              <a:extLst>
                <a:ext uri="{FF2B5EF4-FFF2-40B4-BE49-F238E27FC236}">
                  <a16:creationId xmlns:a16="http://schemas.microsoft.com/office/drawing/2014/main" id="{38E84D50-119F-444F-BC1E-2AF03EDCCE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023658" y="3825803"/>
              <a:ext cx="213747" cy="1321344"/>
            </a:xfrm>
            <a:prstGeom prst="rect">
              <a:avLst/>
            </a:prstGeom>
          </p:spPr>
        </p:pic>
        <p:grpSp>
          <p:nvGrpSpPr>
            <p:cNvPr id="54" name="群組 53">
              <a:extLst>
                <a:ext uri="{FF2B5EF4-FFF2-40B4-BE49-F238E27FC236}">
                  <a16:creationId xmlns:a16="http://schemas.microsoft.com/office/drawing/2014/main" id="{41E30999-7203-48DB-880A-BCC97F02A54A}"/>
                </a:ext>
              </a:extLst>
            </p:cNvPr>
            <p:cNvGrpSpPr/>
            <p:nvPr/>
          </p:nvGrpSpPr>
          <p:grpSpPr>
            <a:xfrm>
              <a:off x="4418696" y="3637948"/>
              <a:ext cx="1040364" cy="1179774"/>
              <a:chOff x="4914840" y="3671407"/>
              <a:chExt cx="790665" cy="896615"/>
            </a:xfrm>
          </p:grpSpPr>
          <p:grpSp>
            <p:nvGrpSpPr>
              <p:cNvPr id="76" name="群組 75">
                <a:extLst>
                  <a:ext uri="{FF2B5EF4-FFF2-40B4-BE49-F238E27FC236}">
                    <a16:creationId xmlns:a16="http://schemas.microsoft.com/office/drawing/2014/main" id="{4EEED9C8-3BDF-4BE7-8573-B88A6BCBE77F}"/>
                  </a:ext>
                </a:extLst>
              </p:cNvPr>
              <p:cNvGrpSpPr/>
              <p:nvPr/>
            </p:nvGrpSpPr>
            <p:grpSpPr>
              <a:xfrm>
                <a:off x="4914840" y="3671407"/>
                <a:ext cx="790665" cy="369902"/>
                <a:chOff x="4914840" y="3671407"/>
                <a:chExt cx="790665" cy="369902"/>
              </a:xfrm>
            </p:grpSpPr>
            <p:sp>
              <p:nvSpPr>
                <p:cNvPr id="84" name="手繪多邊形: 圖案 83">
                  <a:extLst>
                    <a:ext uri="{FF2B5EF4-FFF2-40B4-BE49-F238E27FC236}">
                      <a16:creationId xmlns:a16="http://schemas.microsoft.com/office/drawing/2014/main" id="{6A21697E-16D2-4C3E-A485-0C994FC0D539}"/>
                    </a:ext>
                  </a:extLst>
                </p:cNvPr>
                <p:cNvSpPr/>
                <p:nvPr/>
              </p:nvSpPr>
              <p:spPr>
                <a:xfrm>
                  <a:off x="4914840" y="3671407"/>
                  <a:ext cx="790665" cy="369902"/>
                </a:xfrm>
                <a:custGeom>
                  <a:avLst/>
                  <a:gdLst>
                    <a:gd name="connsiteX0" fmla="*/ 790666 w 790665"/>
                    <a:gd name="connsiteY0" fmla="*/ 684559 h 912517"/>
                    <a:gd name="connsiteX1" fmla="*/ 790666 w 790665"/>
                    <a:gd name="connsiteY1" fmla="*/ 227958 h 912517"/>
                    <a:gd name="connsiteX2" fmla="*/ 394991 w 790665"/>
                    <a:gd name="connsiteY2" fmla="*/ 0 h 912517"/>
                    <a:gd name="connsiteX3" fmla="*/ 0 w 790665"/>
                    <a:gd name="connsiteY3" fmla="*/ 227958 h 912517"/>
                    <a:gd name="connsiteX4" fmla="*/ 0 w 790665"/>
                    <a:gd name="connsiteY4" fmla="*/ 684559 h 912517"/>
                    <a:gd name="connsiteX5" fmla="*/ 394991 w 790665"/>
                    <a:gd name="connsiteY5" fmla="*/ 912517 h 9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665" h="912517">
                      <a:moveTo>
                        <a:pt x="790666" y="684559"/>
                      </a:moveTo>
                      <a:lnTo>
                        <a:pt x="790666" y="227958"/>
                      </a:lnTo>
                      <a:lnTo>
                        <a:pt x="394991" y="0"/>
                      </a:lnTo>
                      <a:lnTo>
                        <a:pt x="0" y="227958"/>
                      </a:lnTo>
                      <a:lnTo>
                        <a:pt x="0" y="684559"/>
                      </a:lnTo>
                      <a:lnTo>
                        <a:pt x="394991" y="912517"/>
                      </a:lnTo>
                      <a:close/>
                    </a:path>
                  </a:pathLst>
                </a:custGeom>
                <a:solidFill>
                  <a:srgbClr val="DDF9FF"/>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 name="手繪多邊形: 圖案 84">
                  <a:extLst>
                    <a:ext uri="{FF2B5EF4-FFF2-40B4-BE49-F238E27FC236}">
                      <a16:creationId xmlns:a16="http://schemas.microsoft.com/office/drawing/2014/main" id="{396CD3FA-B9CB-4E91-8874-FB256D3308E1}"/>
                    </a:ext>
                  </a:extLst>
                </p:cNvPr>
                <p:cNvSpPr/>
                <p:nvPr/>
              </p:nvSpPr>
              <p:spPr>
                <a:xfrm>
                  <a:off x="5309830" y="3763813"/>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6" name="手繪多邊形: 圖案 85">
                  <a:extLst>
                    <a:ext uri="{FF2B5EF4-FFF2-40B4-BE49-F238E27FC236}">
                      <a16:creationId xmlns:a16="http://schemas.microsoft.com/office/drawing/2014/main" id="{DE0D6CD9-5E24-4B53-8A2D-4178EA7581ED}"/>
                    </a:ext>
                  </a:extLst>
                </p:cNvPr>
                <p:cNvSpPr/>
                <p:nvPr/>
              </p:nvSpPr>
              <p:spPr>
                <a:xfrm>
                  <a:off x="4914840" y="3763813"/>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77" name="群組 76">
                <a:extLst>
                  <a:ext uri="{FF2B5EF4-FFF2-40B4-BE49-F238E27FC236}">
                    <a16:creationId xmlns:a16="http://schemas.microsoft.com/office/drawing/2014/main" id="{079F507E-2FA0-4FF4-B4DA-152A73D3D89B}"/>
                  </a:ext>
                </a:extLst>
              </p:cNvPr>
              <p:cNvGrpSpPr/>
              <p:nvPr/>
            </p:nvGrpSpPr>
            <p:grpSpPr>
              <a:xfrm>
                <a:off x="4914840" y="3978734"/>
                <a:ext cx="790665" cy="589288"/>
                <a:chOff x="4914840" y="3978734"/>
                <a:chExt cx="790665" cy="589288"/>
              </a:xfrm>
            </p:grpSpPr>
            <p:sp>
              <p:nvSpPr>
                <p:cNvPr id="78" name="手繪多邊形: 圖案 77">
                  <a:extLst>
                    <a:ext uri="{FF2B5EF4-FFF2-40B4-BE49-F238E27FC236}">
                      <a16:creationId xmlns:a16="http://schemas.microsoft.com/office/drawing/2014/main" id="{6E369E14-2FE1-4B54-A1D5-16E9EB7A58B0}"/>
                    </a:ext>
                  </a:extLst>
                </p:cNvPr>
                <p:cNvSpPr/>
                <p:nvPr/>
              </p:nvSpPr>
              <p:spPr>
                <a:xfrm>
                  <a:off x="5309830" y="3978734"/>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9" name="手繪多邊形: 圖案 78">
                  <a:extLst>
                    <a:ext uri="{FF2B5EF4-FFF2-40B4-BE49-F238E27FC236}">
                      <a16:creationId xmlns:a16="http://schemas.microsoft.com/office/drawing/2014/main" id="{1A8BCDD0-A15D-4E7D-BDD0-5CA76C268364}"/>
                    </a:ext>
                  </a:extLst>
                </p:cNvPr>
                <p:cNvSpPr/>
                <p:nvPr/>
              </p:nvSpPr>
              <p:spPr>
                <a:xfrm>
                  <a:off x="4914840" y="3978734"/>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0" name="手繪多邊形: 圖案 79">
                  <a:extLst>
                    <a:ext uri="{FF2B5EF4-FFF2-40B4-BE49-F238E27FC236}">
                      <a16:creationId xmlns:a16="http://schemas.microsoft.com/office/drawing/2014/main" id="{A881D4F1-06B4-483A-9D2F-18791721F710}"/>
                    </a:ext>
                  </a:extLst>
                </p:cNvPr>
                <p:cNvSpPr/>
                <p:nvPr/>
              </p:nvSpPr>
              <p:spPr>
                <a:xfrm>
                  <a:off x="5309830" y="4127101"/>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1" name="手繪多邊形: 圖案 80">
                  <a:extLst>
                    <a:ext uri="{FF2B5EF4-FFF2-40B4-BE49-F238E27FC236}">
                      <a16:creationId xmlns:a16="http://schemas.microsoft.com/office/drawing/2014/main" id="{2159B197-D661-4A61-9A37-A238B49CBD2A}"/>
                    </a:ext>
                  </a:extLst>
                </p:cNvPr>
                <p:cNvSpPr/>
                <p:nvPr/>
              </p:nvSpPr>
              <p:spPr>
                <a:xfrm>
                  <a:off x="4914840" y="4127101"/>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 name="手繪多邊形: 圖案 81">
                  <a:extLst>
                    <a:ext uri="{FF2B5EF4-FFF2-40B4-BE49-F238E27FC236}">
                      <a16:creationId xmlns:a16="http://schemas.microsoft.com/office/drawing/2014/main" id="{F68F3C3E-D71C-4CEF-9C42-31CD59D6CE44}"/>
                    </a:ext>
                  </a:extLst>
                </p:cNvPr>
                <p:cNvSpPr/>
                <p:nvPr/>
              </p:nvSpPr>
              <p:spPr>
                <a:xfrm>
                  <a:off x="5309830" y="4290526"/>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3" name="手繪多邊形: 圖案 82">
                  <a:extLst>
                    <a:ext uri="{FF2B5EF4-FFF2-40B4-BE49-F238E27FC236}">
                      <a16:creationId xmlns:a16="http://schemas.microsoft.com/office/drawing/2014/main" id="{2BA71358-585B-477E-8AC5-3B19AC7E8CD3}"/>
                    </a:ext>
                  </a:extLst>
                </p:cNvPr>
                <p:cNvSpPr/>
                <p:nvPr/>
              </p:nvSpPr>
              <p:spPr>
                <a:xfrm>
                  <a:off x="4914840" y="4290526"/>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grpSp>
          <p:nvGrpSpPr>
            <p:cNvPr id="55" name="群組 54">
              <a:extLst>
                <a:ext uri="{FF2B5EF4-FFF2-40B4-BE49-F238E27FC236}">
                  <a16:creationId xmlns:a16="http://schemas.microsoft.com/office/drawing/2014/main" id="{BBDDDBDC-6C55-4388-AF56-A110FE3578FA}"/>
                </a:ext>
              </a:extLst>
            </p:cNvPr>
            <p:cNvGrpSpPr/>
            <p:nvPr/>
          </p:nvGrpSpPr>
          <p:grpSpPr>
            <a:xfrm>
              <a:off x="6711949" y="4067697"/>
              <a:ext cx="1040364" cy="486720"/>
              <a:chOff x="4914840" y="3671407"/>
              <a:chExt cx="790665" cy="369902"/>
            </a:xfrm>
          </p:grpSpPr>
          <p:sp>
            <p:nvSpPr>
              <p:cNvPr id="73" name="手繪多邊形: 圖案 72">
                <a:extLst>
                  <a:ext uri="{FF2B5EF4-FFF2-40B4-BE49-F238E27FC236}">
                    <a16:creationId xmlns:a16="http://schemas.microsoft.com/office/drawing/2014/main" id="{6A8EAB71-9CE2-4215-8247-E6B52D4ADD5C}"/>
                  </a:ext>
                </a:extLst>
              </p:cNvPr>
              <p:cNvSpPr/>
              <p:nvPr/>
            </p:nvSpPr>
            <p:spPr>
              <a:xfrm>
                <a:off x="4914840" y="3671407"/>
                <a:ext cx="790665" cy="369902"/>
              </a:xfrm>
              <a:custGeom>
                <a:avLst/>
                <a:gdLst>
                  <a:gd name="connsiteX0" fmla="*/ 790666 w 790665"/>
                  <a:gd name="connsiteY0" fmla="*/ 684559 h 912517"/>
                  <a:gd name="connsiteX1" fmla="*/ 790666 w 790665"/>
                  <a:gd name="connsiteY1" fmla="*/ 227958 h 912517"/>
                  <a:gd name="connsiteX2" fmla="*/ 394991 w 790665"/>
                  <a:gd name="connsiteY2" fmla="*/ 0 h 912517"/>
                  <a:gd name="connsiteX3" fmla="*/ 0 w 790665"/>
                  <a:gd name="connsiteY3" fmla="*/ 227958 h 912517"/>
                  <a:gd name="connsiteX4" fmla="*/ 0 w 790665"/>
                  <a:gd name="connsiteY4" fmla="*/ 684559 h 912517"/>
                  <a:gd name="connsiteX5" fmla="*/ 394991 w 790665"/>
                  <a:gd name="connsiteY5" fmla="*/ 912517 h 9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0665" h="912517">
                    <a:moveTo>
                      <a:pt x="790666" y="684559"/>
                    </a:moveTo>
                    <a:lnTo>
                      <a:pt x="790666" y="227958"/>
                    </a:lnTo>
                    <a:lnTo>
                      <a:pt x="394991" y="0"/>
                    </a:lnTo>
                    <a:lnTo>
                      <a:pt x="0" y="227958"/>
                    </a:lnTo>
                    <a:lnTo>
                      <a:pt x="0" y="684559"/>
                    </a:lnTo>
                    <a:lnTo>
                      <a:pt x="394991" y="912517"/>
                    </a:lnTo>
                    <a:close/>
                  </a:path>
                </a:pathLst>
              </a:custGeom>
              <a:solidFill>
                <a:srgbClr val="DDF9FF"/>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4" name="手繪多邊形: 圖案 73">
                <a:extLst>
                  <a:ext uri="{FF2B5EF4-FFF2-40B4-BE49-F238E27FC236}">
                    <a16:creationId xmlns:a16="http://schemas.microsoft.com/office/drawing/2014/main" id="{4AE75925-22A2-4F1D-80FD-893BCADFBAEF}"/>
                  </a:ext>
                </a:extLst>
              </p:cNvPr>
              <p:cNvSpPr/>
              <p:nvPr/>
            </p:nvSpPr>
            <p:spPr>
              <a:xfrm>
                <a:off x="5309830" y="3763813"/>
                <a:ext cx="395675" cy="277496"/>
              </a:xfrm>
              <a:custGeom>
                <a:avLst/>
                <a:gdLst>
                  <a:gd name="connsiteX0" fmla="*/ 0 w 395675"/>
                  <a:gd name="connsiteY0" fmla="*/ 684559 h 684559"/>
                  <a:gd name="connsiteX1" fmla="*/ 395675 w 395675"/>
                  <a:gd name="connsiteY1" fmla="*/ 456601 h 684559"/>
                  <a:gd name="connsiteX2" fmla="*/ 395675 w 395675"/>
                  <a:gd name="connsiteY2" fmla="*/ 0 h 684559"/>
                  <a:gd name="connsiteX3" fmla="*/ 0 w 395675"/>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5675" h="684559">
                    <a:moveTo>
                      <a:pt x="0" y="684559"/>
                    </a:moveTo>
                    <a:lnTo>
                      <a:pt x="395675" y="456601"/>
                    </a:lnTo>
                    <a:lnTo>
                      <a:pt x="395675" y="0"/>
                    </a:lnTo>
                    <a:lnTo>
                      <a:pt x="0" y="228643"/>
                    </a:lnTo>
                    <a:close/>
                  </a:path>
                </a:pathLst>
              </a:custGeom>
              <a:solidFill>
                <a:schemeClr val="accent5">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5" name="手繪多邊形: 圖案 74">
                <a:extLst>
                  <a:ext uri="{FF2B5EF4-FFF2-40B4-BE49-F238E27FC236}">
                    <a16:creationId xmlns:a16="http://schemas.microsoft.com/office/drawing/2014/main" id="{8E4EFC44-B41C-4975-A59D-0E2167BD0937}"/>
                  </a:ext>
                </a:extLst>
              </p:cNvPr>
              <p:cNvSpPr/>
              <p:nvPr/>
            </p:nvSpPr>
            <p:spPr>
              <a:xfrm>
                <a:off x="4914840" y="3763813"/>
                <a:ext cx="394990" cy="277496"/>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tx2">
                  <a:lumMod val="60000"/>
                  <a:lumOff val="40000"/>
                </a:schemeClr>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56" name="群組 55">
              <a:extLst>
                <a:ext uri="{FF2B5EF4-FFF2-40B4-BE49-F238E27FC236}">
                  <a16:creationId xmlns:a16="http://schemas.microsoft.com/office/drawing/2014/main" id="{CF59B595-15B8-46E7-B047-8A3E6BC1D457}"/>
                </a:ext>
              </a:extLst>
            </p:cNvPr>
            <p:cNvGrpSpPr/>
            <p:nvPr/>
          </p:nvGrpSpPr>
          <p:grpSpPr>
            <a:xfrm>
              <a:off x="6873285" y="3799537"/>
              <a:ext cx="716789" cy="479177"/>
              <a:chOff x="3280098" y="4664655"/>
              <a:chExt cx="918750" cy="614189"/>
            </a:xfrm>
          </p:grpSpPr>
          <p:grpSp>
            <p:nvGrpSpPr>
              <p:cNvPr id="69" name="圖形 18">
                <a:extLst>
                  <a:ext uri="{FF2B5EF4-FFF2-40B4-BE49-F238E27FC236}">
                    <a16:creationId xmlns:a16="http://schemas.microsoft.com/office/drawing/2014/main" id="{8D226ADC-11E3-43D0-81AC-754537DDC950}"/>
                  </a:ext>
                </a:extLst>
              </p:cNvPr>
              <p:cNvGrpSpPr/>
              <p:nvPr/>
            </p:nvGrpSpPr>
            <p:grpSpPr>
              <a:xfrm>
                <a:off x="3280098" y="4664655"/>
                <a:ext cx="918750" cy="557178"/>
                <a:chOff x="2615896" y="4683535"/>
                <a:chExt cx="918750" cy="557177"/>
              </a:xfrm>
            </p:grpSpPr>
            <p:sp>
              <p:nvSpPr>
                <p:cNvPr id="71" name="手繪多邊形: 圖案 70">
                  <a:extLst>
                    <a:ext uri="{FF2B5EF4-FFF2-40B4-BE49-F238E27FC236}">
                      <a16:creationId xmlns:a16="http://schemas.microsoft.com/office/drawing/2014/main" id="{603D4372-7AA0-4BA6-89CD-B87130E7F2EF}"/>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2" name="手繪多邊形: 圖案 71">
                  <a:extLst>
                    <a:ext uri="{FF2B5EF4-FFF2-40B4-BE49-F238E27FC236}">
                      <a16:creationId xmlns:a16="http://schemas.microsoft.com/office/drawing/2014/main" id="{2B1E701C-0F07-4481-AF19-65E70A9F0EDD}"/>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sp>
            <p:nvSpPr>
              <p:cNvPr id="70" name="矩形 69">
                <a:extLst>
                  <a:ext uri="{FF2B5EF4-FFF2-40B4-BE49-F238E27FC236}">
                    <a16:creationId xmlns:a16="http://schemas.microsoft.com/office/drawing/2014/main" id="{EE43EFA1-B6D4-4C39-9028-7F3649676C5D}"/>
                  </a:ext>
                </a:extLst>
              </p:cNvPr>
              <p:cNvSpPr/>
              <p:nvPr/>
            </p:nvSpPr>
            <p:spPr>
              <a:xfrm>
                <a:off x="3373538" y="4884348"/>
                <a:ext cx="731871" cy="394496"/>
              </a:xfrm>
              <a:prstGeom prst="rect">
                <a:avLst/>
              </a:prstGeom>
            </p:spPr>
            <p:txBody>
              <a:bodyPr wrap="none">
                <a:spAutoFit/>
              </a:bodyPr>
              <a:lstStyle/>
              <a:p>
                <a:pPr algn="ctr"/>
                <a:r>
                  <a:rPr kumimoji="1"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MIB</a:t>
                </a:r>
                <a:endParaRPr kumimoji="1"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57" name="群組 56">
              <a:extLst>
                <a:ext uri="{FF2B5EF4-FFF2-40B4-BE49-F238E27FC236}">
                  <a16:creationId xmlns:a16="http://schemas.microsoft.com/office/drawing/2014/main" id="{C543BEAB-C155-48E7-AC84-0B00E7106644}"/>
                </a:ext>
              </a:extLst>
            </p:cNvPr>
            <p:cNvGrpSpPr/>
            <p:nvPr/>
          </p:nvGrpSpPr>
          <p:grpSpPr>
            <a:xfrm>
              <a:off x="4497951" y="4188264"/>
              <a:ext cx="301060" cy="213583"/>
              <a:chOff x="4475128" y="3925316"/>
              <a:chExt cx="364797" cy="258800"/>
            </a:xfrm>
          </p:grpSpPr>
          <p:sp>
            <p:nvSpPr>
              <p:cNvPr id="67" name="手繪多邊形: 圖案 66">
                <a:extLst>
                  <a:ext uri="{FF2B5EF4-FFF2-40B4-BE49-F238E27FC236}">
                    <a16:creationId xmlns:a16="http://schemas.microsoft.com/office/drawing/2014/main" id="{CF6EA41D-37EC-4EC1-AFD0-FDD3A053ED33}"/>
                  </a:ext>
                </a:extLst>
              </p:cNvPr>
              <p:cNvSpPr/>
              <p:nvPr/>
            </p:nvSpPr>
            <p:spPr>
              <a:xfrm>
                <a:off x="4475128" y="3943301"/>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rgbClr val="1B305E"/>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 name="手繪多邊形: 圖案 67">
                <a:extLst>
                  <a:ext uri="{FF2B5EF4-FFF2-40B4-BE49-F238E27FC236}">
                    <a16:creationId xmlns:a16="http://schemas.microsoft.com/office/drawing/2014/main" id="{218EB056-1A2C-4EFC-A1EB-E7556D975DB2}"/>
                  </a:ext>
                </a:extLst>
              </p:cNvPr>
              <p:cNvSpPr/>
              <p:nvPr/>
            </p:nvSpPr>
            <p:spPr>
              <a:xfrm>
                <a:off x="4497148" y="3925316"/>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bg1"/>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58" name="群組 57">
              <a:extLst>
                <a:ext uri="{FF2B5EF4-FFF2-40B4-BE49-F238E27FC236}">
                  <a16:creationId xmlns:a16="http://schemas.microsoft.com/office/drawing/2014/main" id="{3D2F4305-6416-4BAB-9CC5-FC59E459CE02}"/>
                </a:ext>
              </a:extLst>
            </p:cNvPr>
            <p:cNvGrpSpPr/>
            <p:nvPr/>
          </p:nvGrpSpPr>
          <p:grpSpPr>
            <a:xfrm>
              <a:off x="4497951" y="4431429"/>
              <a:ext cx="301060" cy="213583"/>
              <a:chOff x="4475128" y="3925316"/>
              <a:chExt cx="364797" cy="258800"/>
            </a:xfrm>
          </p:grpSpPr>
          <p:sp>
            <p:nvSpPr>
              <p:cNvPr id="65" name="手繪多邊形: 圖案 64">
                <a:extLst>
                  <a:ext uri="{FF2B5EF4-FFF2-40B4-BE49-F238E27FC236}">
                    <a16:creationId xmlns:a16="http://schemas.microsoft.com/office/drawing/2014/main" id="{39EA3CE2-77D6-47D6-B2E5-900CB72E46F6}"/>
                  </a:ext>
                </a:extLst>
              </p:cNvPr>
              <p:cNvSpPr/>
              <p:nvPr/>
            </p:nvSpPr>
            <p:spPr>
              <a:xfrm>
                <a:off x="4475128" y="3943301"/>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rgbClr val="1B305E"/>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6" name="手繪多邊形: 圖案 65">
                <a:extLst>
                  <a:ext uri="{FF2B5EF4-FFF2-40B4-BE49-F238E27FC236}">
                    <a16:creationId xmlns:a16="http://schemas.microsoft.com/office/drawing/2014/main" id="{40FD721D-7856-4AAE-B8DB-3B0BDDFAA5E4}"/>
                  </a:ext>
                </a:extLst>
              </p:cNvPr>
              <p:cNvSpPr/>
              <p:nvPr/>
            </p:nvSpPr>
            <p:spPr>
              <a:xfrm>
                <a:off x="4497148" y="3925316"/>
                <a:ext cx="342777" cy="240815"/>
              </a:xfrm>
              <a:custGeom>
                <a:avLst/>
                <a:gdLst>
                  <a:gd name="connsiteX0" fmla="*/ 394991 w 394990"/>
                  <a:gd name="connsiteY0" fmla="*/ 684559 h 684559"/>
                  <a:gd name="connsiteX1" fmla="*/ 0 w 394990"/>
                  <a:gd name="connsiteY1" fmla="*/ 456601 h 684559"/>
                  <a:gd name="connsiteX2" fmla="*/ 0 w 394990"/>
                  <a:gd name="connsiteY2" fmla="*/ 0 h 684559"/>
                  <a:gd name="connsiteX3" fmla="*/ 394991 w 394990"/>
                  <a:gd name="connsiteY3" fmla="*/ 228643 h 684559"/>
                </a:gdLst>
                <a:ahLst/>
                <a:cxnLst>
                  <a:cxn ang="0">
                    <a:pos x="connsiteX0" y="connsiteY0"/>
                  </a:cxn>
                  <a:cxn ang="0">
                    <a:pos x="connsiteX1" y="connsiteY1"/>
                  </a:cxn>
                  <a:cxn ang="0">
                    <a:pos x="connsiteX2" y="connsiteY2"/>
                  </a:cxn>
                  <a:cxn ang="0">
                    <a:pos x="connsiteX3" y="connsiteY3"/>
                  </a:cxn>
                </a:cxnLst>
                <a:rect l="l" t="t" r="r" b="b"/>
                <a:pathLst>
                  <a:path w="394990" h="684559">
                    <a:moveTo>
                      <a:pt x="394991" y="684559"/>
                    </a:moveTo>
                    <a:lnTo>
                      <a:pt x="0" y="456601"/>
                    </a:lnTo>
                    <a:lnTo>
                      <a:pt x="0" y="0"/>
                    </a:lnTo>
                    <a:lnTo>
                      <a:pt x="394991" y="228643"/>
                    </a:lnTo>
                    <a:close/>
                  </a:path>
                </a:pathLst>
              </a:custGeom>
              <a:solidFill>
                <a:schemeClr val="bg1"/>
              </a:solidFill>
              <a:ln w="6826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sp>
          <p:nvSpPr>
            <p:cNvPr id="59" name="文字方塊 58">
              <a:extLst>
                <a:ext uri="{FF2B5EF4-FFF2-40B4-BE49-F238E27FC236}">
                  <a16:creationId xmlns:a16="http://schemas.microsoft.com/office/drawing/2014/main" id="{9425D574-700B-48BC-BC88-44EC14F82AE5}"/>
                </a:ext>
              </a:extLst>
            </p:cNvPr>
            <p:cNvSpPr txBox="1"/>
            <p:nvPr/>
          </p:nvSpPr>
          <p:spPr>
            <a:xfrm>
              <a:off x="5318987" y="3505392"/>
              <a:ext cx="1565097" cy="415498"/>
            </a:xfrm>
            <a:prstGeom prst="rect">
              <a:avLst/>
            </a:prstGeom>
            <a:noFill/>
          </p:spPr>
          <p:txBody>
            <a:bodyPr wrap="square" rtlCol="0">
              <a:spAutoFit/>
            </a:bodyPr>
            <a:lstStyle/>
            <a:p>
              <a:pPr algn="ctr"/>
              <a:r>
                <a:rPr kumimoji="1" lang="en-US" altLang="zh-TW" sz="105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Get or set MIB objects values</a:t>
              </a:r>
            </a:p>
          </p:txBody>
        </p:sp>
        <p:sp>
          <p:nvSpPr>
            <p:cNvPr id="60" name="文字方塊 59">
              <a:extLst>
                <a:ext uri="{FF2B5EF4-FFF2-40B4-BE49-F238E27FC236}">
                  <a16:creationId xmlns:a16="http://schemas.microsoft.com/office/drawing/2014/main" id="{A37DDC8B-2D41-43EC-8B84-A489EC570DB4}"/>
                </a:ext>
              </a:extLst>
            </p:cNvPr>
            <p:cNvSpPr txBox="1"/>
            <p:nvPr/>
          </p:nvSpPr>
          <p:spPr>
            <a:xfrm>
              <a:off x="4301265" y="3249183"/>
              <a:ext cx="1168594" cy="507831"/>
            </a:xfrm>
            <a:prstGeom prst="rect">
              <a:avLst/>
            </a:prstGeom>
            <a:noFill/>
          </p:spPr>
          <p:txBody>
            <a:bodyPr wrap="square" rtlCol="0">
              <a:spAutoFit/>
            </a:bodyPr>
            <a:lstStyle/>
            <a:p>
              <a:pPr algn="ctr"/>
              <a:r>
                <a:rPr kumimoji="1" lang="en-US" altLang="zh-TW" sz="9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Host Running NMS Application</a:t>
              </a:r>
            </a:p>
          </p:txBody>
        </p:sp>
        <p:sp>
          <p:nvSpPr>
            <p:cNvPr id="61" name="文字方塊 60">
              <a:extLst>
                <a:ext uri="{FF2B5EF4-FFF2-40B4-BE49-F238E27FC236}">
                  <a16:creationId xmlns:a16="http://schemas.microsoft.com/office/drawing/2014/main" id="{1506614F-3E1E-4399-9105-629402884CD7}"/>
                </a:ext>
              </a:extLst>
            </p:cNvPr>
            <p:cNvSpPr txBox="1"/>
            <p:nvPr/>
          </p:nvSpPr>
          <p:spPr>
            <a:xfrm>
              <a:off x="6908717" y="3249183"/>
              <a:ext cx="749428"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Managed</a:t>
              </a:r>
            </a:p>
            <a:p>
              <a:pPr algn="ctr"/>
              <a:r>
                <a:rPr kumimoji="1" lang="en-US" altLang="zh-TW" sz="9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Device</a:t>
              </a:r>
            </a:p>
          </p:txBody>
        </p:sp>
        <p:sp>
          <p:nvSpPr>
            <p:cNvPr id="62" name="文字方塊 61">
              <a:extLst>
                <a:ext uri="{FF2B5EF4-FFF2-40B4-BE49-F238E27FC236}">
                  <a16:creationId xmlns:a16="http://schemas.microsoft.com/office/drawing/2014/main" id="{329F3AC2-0D75-4C6B-8D2A-B52575DCDED4}"/>
                </a:ext>
              </a:extLst>
            </p:cNvPr>
            <p:cNvSpPr txBox="1"/>
            <p:nvPr/>
          </p:nvSpPr>
          <p:spPr>
            <a:xfrm>
              <a:off x="6908717" y="4587857"/>
              <a:ext cx="749428"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SNMP Agent</a:t>
              </a:r>
            </a:p>
          </p:txBody>
        </p:sp>
        <p:sp>
          <p:nvSpPr>
            <p:cNvPr id="63" name="文字方塊 62">
              <a:extLst>
                <a:ext uri="{FF2B5EF4-FFF2-40B4-BE49-F238E27FC236}">
                  <a16:creationId xmlns:a16="http://schemas.microsoft.com/office/drawing/2014/main" id="{284CF090-C99F-40A0-815B-5FA6F49C52B4}"/>
                </a:ext>
              </a:extLst>
            </p:cNvPr>
            <p:cNvSpPr txBox="1"/>
            <p:nvPr/>
          </p:nvSpPr>
          <p:spPr>
            <a:xfrm>
              <a:off x="4555949" y="4851576"/>
              <a:ext cx="749428" cy="369332"/>
            </a:xfrm>
            <a:prstGeom prst="rect">
              <a:avLst/>
            </a:prstGeom>
            <a:noFill/>
          </p:spPr>
          <p:txBody>
            <a:bodyPr wrap="square" rtlCol="0">
              <a:spAutoFit/>
            </a:bodyPr>
            <a:lstStyle/>
            <a:p>
              <a:pPr algn="ctr"/>
              <a:r>
                <a:rPr kumimoji="1" lang="en-US" altLang="zh-TW" sz="9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SNMP Agent</a:t>
              </a:r>
            </a:p>
          </p:txBody>
        </p:sp>
        <p:sp>
          <p:nvSpPr>
            <p:cNvPr id="64" name="文字方塊 63">
              <a:extLst>
                <a:ext uri="{FF2B5EF4-FFF2-40B4-BE49-F238E27FC236}">
                  <a16:creationId xmlns:a16="http://schemas.microsoft.com/office/drawing/2014/main" id="{DECDEB4B-A264-4846-9D3D-B2C3A66EFB3D}"/>
                </a:ext>
              </a:extLst>
            </p:cNvPr>
            <p:cNvSpPr txBox="1"/>
            <p:nvPr/>
          </p:nvSpPr>
          <p:spPr>
            <a:xfrm>
              <a:off x="5444504" y="4612910"/>
              <a:ext cx="1321345" cy="577081"/>
            </a:xfrm>
            <a:prstGeom prst="rect">
              <a:avLst/>
            </a:prstGeom>
            <a:noFill/>
          </p:spPr>
          <p:txBody>
            <a:bodyPr wrap="square" rtlCol="0">
              <a:spAutoFit/>
            </a:bodyPr>
            <a:lstStyle/>
            <a:p>
              <a:pPr algn="ctr"/>
              <a:r>
                <a:rPr kumimoji="1" lang="en-US" altLang="zh-TW" sz="105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Respond or send notifications</a:t>
              </a:r>
            </a:p>
          </p:txBody>
        </p:sp>
      </p:grpSp>
      <p:pic>
        <p:nvPicPr>
          <p:cNvPr id="87" name="圖形 86">
            <a:extLst>
              <a:ext uri="{FF2B5EF4-FFF2-40B4-BE49-F238E27FC236}">
                <a16:creationId xmlns:a16="http://schemas.microsoft.com/office/drawing/2014/main" id="{BF33DD3D-BEBB-4B90-A546-FF4C5D56FC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3568" y="3356245"/>
            <a:ext cx="3445539" cy="1781596"/>
          </a:xfrm>
          <a:prstGeom prst="rect">
            <a:avLst/>
          </a:prstGeom>
        </p:spPr>
      </p:pic>
    </p:spTree>
    <p:extLst>
      <p:ext uri="{BB962C8B-B14F-4D97-AF65-F5344CB8AC3E}">
        <p14:creationId xmlns:p14="http://schemas.microsoft.com/office/powerpoint/2010/main" val="633327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圖形 8">
            <a:extLst>
              <a:ext uri="{FF2B5EF4-FFF2-40B4-BE49-F238E27FC236}">
                <a16:creationId xmlns:a16="http://schemas.microsoft.com/office/drawing/2014/main" id="{872B42D4-D159-43E5-BFB9-3DEF8D40E29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99016" y="5922579"/>
            <a:ext cx="1765561" cy="535972"/>
          </a:xfrm>
          <a:custGeom>
            <a:avLst/>
            <a:gdLst>
              <a:gd name="connsiteX0" fmla="*/ -433 w 6033644"/>
              <a:gd name="connsiteY0" fmla="*/ -289 h 4022468"/>
              <a:gd name="connsiteX1" fmla="*/ 6033212 w 6033644"/>
              <a:gd name="connsiteY1" fmla="*/ -289 h 4022468"/>
              <a:gd name="connsiteX2" fmla="*/ 6033212 w 6033644"/>
              <a:gd name="connsiteY2" fmla="*/ 4022180 h 4022468"/>
              <a:gd name="connsiteX3" fmla="*/ -433 w 6033644"/>
              <a:gd name="connsiteY3" fmla="*/ 4022180 h 4022468"/>
            </a:gdLst>
            <a:ahLst/>
            <a:cxnLst>
              <a:cxn ang="0">
                <a:pos x="connsiteX0" y="connsiteY0"/>
              </a:cxn>
              <a:cxn ang="0">
                <a:pos x="connsiteX1" y="connsiteY1"/>
              </a:cxn>
              <a:cxn ang="0">
                <a:pos x="connsiteX2" y="connsiteY2"/>
              </a:cxn>
              <a:cxn ang="0">
                <a:pos x="connsiteX3" y="connsiteY3"/>
              </a:cxn>
            </a:cxnLst>
            <a:rect l="l" t="t" r="r" b="b"/>
            <a:pathLst>
              <a:path w="6033644" h="4022468">
                <a:moveTo>
                  <a:pt x="-433" y="-289"/>
                </a:moveTo>
                <a:lnTo>
                  <a:pt x="6033212" y="-289"/>
                </a:lnTo>
                <a:lnTo>
                  <a:pt x="6033212" y="4022180"/>
                </a:lnTo>
                <a:lnTo>
                  <a:pt x="-433" y="4022180"/>
                </a:lnTo>
                <a:close/>
              </a:path>
            </a:pathLst>
          </a:custGeom>
        </p:spPr>
      </p:pic>
      <p:pic>
        <p:nvPicPr>
          <p:cNvPr id="60" name="圖片 59">
            <a:extLst>
              <a:ext uri="{FF2B5EF4-FFF2-40B4-BE49-F238E27FC236}">
                <a16:creationId xmlns:a16="http://schemas.microsoft.com/office/drawing/2014/main" id="{C3F3A0A9-BAA4-422B-89E3-17FFBDA4DE9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7921181" y="4751486"/>
            <a:ext cx="4072860" cy="1541995"/>
          </a:xfrm>
          <a:prstGeom prst="rect">
            <a:avLst/>
          </a:prstGeom>
          <a:effectLst>
            <a:outerShdw blurRad="50800" dist="38100" dir="2700000" algn="tl" rotWithShape="0">
              <a:prstClr val="black">
                <a:alpha val="40000"/>
              </a:prstClr>
            </a:outerShdw>
          </a:effectLst>
        </p:spPr>
      </p:pic>
      <p:pic>
        <p:nvPicPr>
          <p:cNvPr id="58" name="圖片 57">
            <a:extLst>
              <a:ext uri="{FF2B5EF4-FFF2-40B4-BE49-F238E27FC236}">
                <a16:creationId xmlns:a16="http://schemas.microsoft.com/office/drawing/2014/main" id="{365280B7-E9E4-409C-8EF2-07FC2F3C4A3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rcRect/>
          <a:stretch/>
        </p:blipFill>
        <p:spPr>
          <a:xfrm>
            <a:off x="186484" y="1421928"/>
            <a:ext cx="4555358" cy="1209191"/>
          </a:xfrm>
          <a:prstGeom prst="rect">
            <a:avLst/>
          </a:prstGeom>
          <a:effectLst>
            <a:outerShdw blurRad="50800" dist="38100" dir="2700000" algn="tl" rotWithShape="0">
              <a:prstClr val="black">
                <a:alpha val="40000"/>
              </a:prstClr>
            </a:outerShdw>
          </a:effectLst>
        </p:spPr>
      </p:pic>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p:txBody>
          <a:bodyPr>
            <a:noAutofit/>
          </a:bodyPr>
          <a:lstStyle/>
          <a:p>
            <a:r>
              <a:rPr lang="en-US" sz="4000" dirty="0">
                <a:latin typeface="Meiryo UI" panose="020B0604030504040204" pitchFamily="50" charset="-128"/>
                <a:ea typeface="Meiryo UI" panose="020B0604030504040204" pitchFamily="50" charset="-128"/>
                <a:cs typeface="Arial"/>
              </a:rPr>
              <a:t>ZFS</a:t>
            </a:r>
            <a:r>
              <a:rPr lang="ja-JP" altLang="en-US" sz="4000" dirty="0">
                <a:latin typeface="Meiryo UI" panose="020B0604030504040204" pitchFamily="50" charset="-128"/>
                <a:ea typeface="Meiryo UI" panose="020B0604030504040204" pitchFamily="50" charset="-128"/>
                <a:cs typeface="Arial"/>
              </a:rPr>
              <a:t>の</a:t>
            </a:r>
            <a:r>
              <a:rPr lang="en-US" sz="4000" dirty="0" err="1">
                <a:latin typeface="Meiryo UI" panose="020B0604030504040204" pitchFamily="50" charset="-128"/>
                <a:ea typeface="Meiryo UI" panose="020B0604030504040204" pitchFamily="50" charset="-128"/>
                <a:cs typeface="Arial"/>
              </a:rPr>
              <a:t>構造に関する</a:t>
            </a:r>
            <a:r>
              <a:rPr lang="ja-JP" altLang="en-US" sz="4000" dirty="0">
                <a:latin typeface="Meiryo UI" panose="020B0604030504040204" pitchFamily="50" charset="-128"/>
                <a:ea typeface="Meiryo UI" panose="020B0604030504040204" pitchFamily="50" charset="-128"/>
                <a:cs typeface="Arial"/>
              </a:rPr>
              <a:t>考察</a:t>
            </a:r>
            <a:r>
              <a:rPr lang="en-US" sz="4000" dirty="0">
                <a:latin typeface="Meiryo UI" panose="020B0604030504040204" pitchFamily="50" charset="-128"/>
                <a:ea typeface="Meiryo UI" panose="020B0604030504040204" pitchFamily="50" charset="-128"/>
                <a:cs typeface="Arial"/>
              </a:rPr>
              <a:t>: </a:t>
            </a:r>
            <a:br>
              <a:rPr lang="en-US" sz="2800" dirty="0">
                <a:latin typeface="Meiryo UI" panose="020B0604030504040204" pitchFamily="50" charset="-128"/>
                <a:ea typeface="Meiryo UI" panose="020B0604030504040204" pitchFamily="50" charset="-128"/>
                <a:cs typeface="Arial"/>
              </a:rPr>
            </a:br>
            <a:r>
              <a:rPr lang="ja-JP" altLang="en-US" sz="2800" dirty="0">
                <a:latin typeface="Meiryo UI" panose="020B0604030504040204" pitchFamily="50" charset="-128"/>
                <a:ea typeface="Meiryo UI" panose="020B0604030504040204" pitchFamily="50" charset="-128"/>
                <a:cs typeface="Arial"/>
              </a:rPr>
              <a:t>メモリサイズとストレージプール性能の関係について</a:t>
            </a:r>
            <a:endParaRPr lang="en-US" dirty="0">
              <a:latin typeface="Meiryo UI" panose="020B0604030504040204" pitchFamily="50" charset="-128"/>
              <a:ea typeface="Meiryo UI" panose="020B0604030504040204" pitchFamily="50" charset="-128"/>
            </a:endParaRPr>
          </a:p>
        </p:txBody>
      </p:sp>
      <p:sp>
        <p:nvSpPr>
          <p:cNvPr id="15" name="文字方塊 14">
            <a:extLst>
              <a:ext uri="{FF2B5EF4-FFF2-40B4-BE49-F238E27FC236}">
                <a16:creationId xmlns:a16="http://schemas.microsoft.com/office/drawing/2014/main" id="{0AB9CE1D-5ED2-45E5-B600-F6E0AFDFD2AB}"/>
              </a:ext>
            </a:extLst>
          </p:cNvPr>
          <p:cNvSpPr txBox="1"/>
          <p:nvPr/>
        </p:nvSpPr>
        <p:spPr>
          <a:xfrm>
            <a:off x="8013521" y="5219612"/>
            <a:ext cx="38245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b="1" dirty="0">
                <a:solidFill>
                  <a:schemeClr val="accent4">
                    <a:lumMod val="60000"/>
                    <a:lumOff val="4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より良いパフォーマンスを得るためには</a:t>
            </a:r>
            <a:r>
              <a:rPr lang="en-US" b="1" dirty="0">
                <a:solidFill>
                  <a:schemeClr val="accent4">
                    <a:lumMod val="60000"/>
                    <a:lumOff val="4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a:t>
            </a:r>
            <a:r>
              <a:rPr lang="ja-JP" altLang="en-US" b="1" dirty="0">
                <a:solidFill>
                  <a:schemeClr val="accent4">
                    <a:lumMod val="60000"/>
                    <a:lumOff val="4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ストレージプールの数に対して、</a:t>
            </a:r>
            <a:endParaRPr lang="en-US" altLang="ja-JP" b="1" dirty="0">
              <a:solidFill>
                <a:schemeClr val="accent4">
                  <a:lumMod val="60000"/>
                  <a:lumOff val="4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endParaRPr>
          </a:p>
          <a:p>
            <a:r>
              <a:rPr lang="ja-JP" altLang="en-US" b="1" dirty="0">
                <a:solidFill>
                  <a:schemeClr val="accent4">
                    <a:lumMod val="60000"/>
                    <a:lumOff val="40000"/>
                  </a:schemeClr>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適切なメモリ量を搭載してください。</a:t>
            </a:r>
            <a:endParaRPr lang="en-US" b="1" dirty="0">
              <a:solidFill>
                <a:schemeClr val="accent4">
                  <a:lumMod val="60000"/>
                  <a:lumOff val="40000"/>
                </a:schemeClr>
              </a:solidFill>
              <a:latin typeface="Meiryo UI" panose="020B0604030504040204" pitchFamily="50" charset="-128"/>
              <a:ea typeface="Meiryo UI" panose="020B0604030504040204" pitchFamily="50" charset="-128"/>
              <a:cs typeface="+mn-lt"/>
            </a:endParaRPr>
          </a:p>
        </p:txBody>
      </p:sp>
      <p:sp>
        <p:nvSpPr>
          <p:cNvPr id="20" name="文字方塊 19">
            <a:extLst>
              <a:ext uri="{FF2B5EF4-FFF2-40B4-BE49-F238E27FC236}">
                <a16:creationId xmlns:a16="http://schemas.microsoft.com/office/drawing/2014/main" id="{47F67EAA-98F5-384A-9F9C-5C9C02B190CA}"/>
              </a:ext>
            </a:extLst>
          </p:cNvPr>
          <p:cNvSpPr txBox="1"/>
          <p:nvPr/>
        </p:nvSpPr>
        <p:spPr>
          <a:xfrm>
            <a:off x="253623" y="1415026"/>
            <a:ext cx="4449544" cy="854080"/>
          </a:xfrm>
          <a:prstGeom prst="rect">
            <a:avLst/>
          </a:prstGeom>
          <a:noFill/>
        </p:spPr>
        <p:txBody>
          <a:bodyPr wrap="square" lIns="91440" tIns="45720" rIns="91440" bIns="45720" anchor="t">
            <a:spAutoFit/>
          </a:bodyPr>
          <a:lstStyle/>
          <a:p>
            <a:pPr>
              <a:lnSpc>
                <a:spcPct val="150000"/>
              </a:lnSpc>
            </a:pPr>
            <a:r>
              <a:rPr lang="en-US" sz="1100" b="1" dirty="0">
                <a:solidFill>
                  <a:schemeClr val="bg1"/>
                </a:solidFill>
                <a:latin typeface="Meiryo UI" panose="020B0604030504040204" pitchFamily="50" charset="-128"/>
                <a:ea typeface="Meiryo UI" panose="020B0604030504040204" pitchFamily="50" charset="-128"/>
                <a:cs typeface="+mn-lt"/>
              </a:rPr>
              <a:t>エントリーモデルのTS-h973AX</a:t>
            </a:r>
            <a:r>
              <a:rPr lang="ja-JP" altLang="en-US" sz="1100" b="1" dirty="0">
                <a:solidFill>
                  <a:schemeClr val="bg1"/>
                </a:solidFill>
                <a:latin typeface="Meiryo UI" panose="020B0604030504040204" pitchFamily="50" charset="-128"/>
                <a:ea typeface="Meiryo UI" panose="020B0604030504040204" pitchFamily="50" charset="-128"/>
                <a:cs typeface="+mn-lt"/>
              </a:rPr>
              <a:t>での</a:t>
            </a:r>
            <a:r>
              <a:rPr lang="en-US" sz="1100" b="1" dirty="0" err="1">
                <a:solidFill>
                  <a:schemeClr val="bg1"/>
                </a:solidFill>
                <a:latin typeface="Meiryo UI" panose="020B0604030504040204" pitchFamily="50" charset="-128"/>
                <a:ea typeface="Meiryo UI" panose="020B0604030504040204" pitchFamily="50" charset="-128"/>
                <a:cs typeface="+mn-lt"/>
              </a:rPr>
              <a:t>参考</a:t>
            </a:r>
            <a:r>
              <a:rPr lang="ja-JP" altLang="en-US" sz="1100" b="1" dirty="0">
                <a:solidFill>
                  <a:schemeClr val="bg1"/>
                </a:solidFill>
                <a:latin typeface="Meiryo UI" panose="020B0604030504040204" pitchFamily="50" charset="-128"/>
                <a:ea typeface="Meiryo UI" panose="020B0604030504040204" pitchFamily="50" charset="-128"/>
                <a:cs typeface="+mn-lt"/>
              </a:rPr>
              <a:t>データ</a:t>
            </a:r>
            <a:endParaRPr lang="en-US" dirty="0">
              <a:solidFill>
                <a:schemeClr val="bg1"/>
              </a:solidFill>
              <a:latin typeface="Meiryo UI" panose="020B0604030504040204" pitchFamily="50" charset="-128"/>
              <a:ea typeface="Meiryo UI" panose="020B0604030504040204" pitchFamily="50" charset="-128"/>
              <a:cs typeface="+mn-lt"/>
            </a:endParaRPr>
          </a:p>
          <a:p>
            <a:pPr>
              <a:lnSpc>
                <a:spcPct val="150000"/>
              </a:lnSpc>
            </a:pPr>
            <a:r>
              <a:rPr lang="en-US" sz="1100" dirty="0">
                <a:solidFill>
                  <a:schemeClr val="bg1"/>
                </a:solidFill>
                <a:latin typeface="Meiryo UI" panose="020B0604030504040204" pitchFamily="50" charset="-128"/>
                <a:ea typeface="Meiryo UI" panose="020B0604030504040204" pitchFamily="50" charset="-128"/>
                <a:cs typeface="+mn-lt"/>
              </a:rPr>
              <a:t>35TB</a:t>
            </a:r>
            <a:r>
              <a:rPr lang="ja-JP" altLang="en-US" sz="1100" dirty="0">
                <a:solidFill>
                  <a:schemeClr val="bg1"/>
                </a:solidFill>
                <a:latin typeface="Meiryo UI" panose="020B0604030504040204" pitchFamily="50" charset="-128"/>
                <a:ea typeface="Meiryo UI" panose="020B0604030504040204" pitchFamily="50" charset="-128"/>
                <a:cs typeface="+mn-lt"/>
              </a:rPr>
              <a:t>程度の</a:t>
            </a:r>
            <a:r>
              <a:rPr lang="en-US" altLang="ja-JP" sz="1100" dirty="0">
                <a:solidFill>
                  <a:schemeClr val="bg1"/>
                </a:solidFill>
                <a:latin typeface="Meiryo UI" panose="020B0604030504040204" pitchFamily="50" charset="-128"/>
                <a:ea typeface="Meiryo UI" panose="020B0604030504040204" pitchFamily="50" charset="-128"/>
                <a:cs typeface="+mn-lt"/>
              </a:rPr>
              <a:t>HDD</a:t>
            </a:r>
            <a:r>
              <a:rPr lang="ja-JP" altLang="en-US" sz="1100" dirty="0">
                <a:solidFill>
                  <a:schemeClr val="bg1"/>
                </a:solidFill>
                <a:latin typeface="Meiryo UI" panose="020B0604030504040204" pitchFamily="50" charset="-128"/>
                <a:ea typeface="Meiryo UI" panose="020B0604030504040204" pitchFamily="50" charset="-128"/>
                <a:cs typeface="+mn-lt"/>
              </a:rPr>
              <a:t>プールを作成</a:t>
            </a:r>
            <a:br>
              <a:rPr lang="en-US" altLang="ja-JP" sz="1100" dirty="0">
                <a:solidFill>
                  <a:schemeClr val="bg1"/>
                </a:solidFill>
                <a:latin typeface="Meiryo UI" panose="020B0604030504040204" pitchFamily="50" charset="-128"/>
                <a:ea typeface="Meiryo UI" panose="020B0604030504040204" pitchFamily="50" charset="-128"/>
                <a:cs typeface="+mn-lt"/>
              </a:rPr>
            </a:br>
            <a:r>
              <a:rPr lang="ja-JP" altLang="en-US" sz="1100" dirty="0">
                <a:solidFill>
                  <a:schemeClr val="bg1"/>
                </a:solidFill>
                <a:latin typeface="Meiryo UI" panose="020B0604030504040204" pitchFamily="50" charset="-128"/>
                <a:ea typeface="Meiryo UI" panose="020B0604030504040204" pitchFamily="50" charset="-128"/>
                <a:cs typeface="+mn-lt"/>
              </a:rPr>
              <a:t>各メモリサイズ設定でパフォーマンスを測定</a:t>
            </a:r>
            <a:endParaRPr lang="en-US" altLang="ja-JP" sz="1100" dirty="0">
              <a:solidFill>
                <a:schemeClr val="bg1"/>
              </a:solidFill>
              <a:latin typeface="Meiryo UI" panose="020B0604030504040204" pitchFamily="50" charset="-128"/>
              <a:ea typeface="Meiryo UI" panose="020B0604030504040204" pitchFamily="50" charset="-128"/>
              <a:cs typeface="+mn-lt"/>
            </a:endParaRPr>
          </a:p>
        </p:txBody>
      </p:sp>
      <p:pic>
        <p:nvPicPr>
          <p:cNvPr id="92" name="圖片 91" descr="一張含有 電腦, 微波爐, 監視器, 烤箱 的圖片&#10;&#10;自動產生的描述">
            <a:extLst>
              <a:ext uri="{FF2B5EF4-FFF2-40B4-BE49-F238E27FC236}">
                <a16:creationId xmlns:a16="http://schemas.microsoft.com/office/drawing/2014/main" id="{69EE5FD5-CEF1-BB40-8D1B-B83ED667CD9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591" y="5556679"/>
            <a:ext cx="1719742" cy="1073567"/>
          </a:xfrm>
          <a:prstGeom prst="rect">
            <a:avLst/>
          </a:prstGeom>
        </p:spPr>
      </p:pic>
      <p:pic>
        <p:nvPicPr>
          <p:cNvPr id="7" name="圖片 6">
            <a:extLst>
              <a:ext uri="{FF2B5EF4-FFF2-40B4-BE49-F238E27FC236}">
                <a16:creationId xmlns:a16="http://schemas.microsoft.com/office/drawing/2014/main" id="{1977A32F-FF95-4646-9F1B-B84267C0D4A5}"/>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510950" y="5800513"/>
            <a:ext cx="731504" cy="731504"/>
          </a:xfrm>
          <a:prstGeom prst="rect">
            <a:avLst/>
          </a:prstGeom>
          <a:effectLst>
            <a:outerShdw blurRad="63500" sx="102000" sy="102000" algn="ctr" rotWithShape="0">
              <a:prstClr val="black">
                <a:alpha val="40000"/>
              </a:prstClr>
            </a:outerShdw>
          </a:effectLst>
        </p:spPr>
      </p:pic>
      <p:pic>
        <p:nvPicPr>
          <p:cNvPr id="95" name="圖片 94">
            <a:extLst>
              <a:ext uri="{FF2B5EF4-FFF2-40B4-BE49-F238E27FC236}">
                <a16:creationId xmlns:a16="http://schemas.microsoft.com/office/drawing/2014/main" id="{ED2C9F6C-B2F3-2043-9F67-A046652BE8E3}"/>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2945057" y="5800513"/>
            <a:ext cx="730360" cy="731504"/>
          </a:xfrm>
          <a:prstGeom prst="rect">
            <a:avLst/>
          </a:prstGeom>
          <a:effectLst>
            <a:outerShdw blurRad="63500" sx="102000" sy="102000" algn="ctr" rotWithShape="0">
              <a:prstClr val="black">
                <a:alpha val="40000"/>
              </a:prstClr>
            </a:outerShdw>
          </a:effectLst>
        </p:spPr>
      </p:pic>
      <p:pic>
        <p:nvPicPr>
          <p:cNvPr id="96" name="圖片 95">
            <a:extLst>
              <a:ext uri="{FF2B5EF4-FFF2-40B4-BE49-F238E27FC236}">
                <a16:creationId xmlns:a16="http://schemas.microsoft.com/office/drawing/2014/main" id="{41F8B05A-6958-CF41-9ADF-25E77C1F39F6}"/>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341480" y="5794896"/>
            <a:ext cx="730359" cy="730359"/>
          </a:xfrm>
          <a:prstGeom prst="rect">
            <a:avLst/>
          </a:prstGeom>
          <a:effectLst>
            <a:outerShdw blurRad="63500" sx="102000" sy="102000" algn="ctr" rotWithShape="0">
              <a:prstClr val="black">
                <a:alpha val="40000"/>
              </a:prstClr>
            </a:outerShdw>
          </a:effectLst>
        </p:spPr>
      </p:pic>
      <p:sp>
        <p:nvSpPr>
          <p:cNvPr id="10" name="減 9">
            <a:extLst>
              <a:ext uri="{FF2B5EF4-FFF2-40B4-BE49-F238E27FC236}">
                <a16:creationId xmlns:a16="http://schemas.microsoft.com/office/drawing/2014/main" id="{3C0B6B3A-9B27-7E49-B3AF-39CB97D8EF16}"/>
              </a:ext>
            </a:extLst>
          </p:cNvPr>
          <p:cNvSpPr/>
          <p:nvPr/>
        </p:nvSpPr>
        <p:spPr>
          <a:xfrm>
            <a:off x="1802695" y="6093463"/>
            <a:ext cx="437191" cy="273612"/>
          </a:xfrm>
          <a:prstGeom prst="mathMinus">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eiryo UI" panose="020B0604030504040204" pitchFamily="50" charset="-128"/>
              <a:ea typeface="Meiryo UI" panose="020B0604030504040204" pitchFamily="50" charset="-128"/>
            </a:endParaRPr>
          </a:p>
        </p:txBody>
      </p:sp>
      <p:sp>
        <p:nvSpPr>
          <p:cNvPr id="38" name="等於 37">
            <a:extLst>
              <a:ext uri="{FF2B5EF4-FFF2-40B4-BE49-F238E27FC236}">
                <a16:creationId xmlns:a16="http://schemas.microsoft.com/office/drawing/2014/main" id="{F38E7271-9E63-5943-A1D1-A84B717F43B4}"/>
              </a:ext>
            </a:extLst>
          </p:cNvPr>
          <p:cNvSpPr/>
          <p:nvPr/>
        </p:nvSpPr>
        <p:spPr>
          <a:xfrm>
            <a:off x="4448848" y="6015875"/>
            <a:ext cx="492595" cy="396929"/>
          </a:xfrm>
          <a:prstGeom prst="mathEqual">
            <a:avLst>
              <a:gd name="adj1" fmla="val 16245"/>
              <a:gd name="adj2" fmla="val 28734"/>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Meiryo UI" panose="020B0604030504040204" pitchFamily="50" charset="-128"/>
              <a:ea typeface="Meiryo UI" panose="020B0604030504040204" pitchFamily="50" charset="-128"/>
            </a:endParaRPr>
          </a:p>
        </p:txBody>
      </p:sp>
      <p:pic>
        <p:nvPicPr>
          <p:cNvPr id="1028" name="Picture 4">
            <a:extLst>
              <a:ext uri="{FF2B5EF4-FFF2-40B4-BE49-F238E27FC236}">
                <a16:creationId xmlns:a16="http://schemas.microsoft.com/office/drawing/2014/main" id="{A03C9813-A9C6-3A44-BB5B-9B156E75425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010158" y="1447330"/>
            <a:ext cx="5981884" cy="3705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41460B2-E7CD-BA43-854C-CC25DE6FFAA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86484" y="2396464"/>
            <a:ext cx="4555358" cy="2837640"/>
          </a:xfrm>
          <a:prstGeom prst="rect">
            <a:avLst/>
          </a:prstGeom>
          <a:noFill/>
          <a:extLst>
            <a:ext uri="{909E8E84-426E-40DD-AFC4-6F175D3DCCD1}">
              <a14:hiddenFill xmlns:a14="http://schemas.microsoft.com/office/drawing/2010/main">
                <a:solidFill>
                  <a:srgbClr val="FFFFFF"/>
                </a:solidFill>
              </a14:hiddenFill>
            </a:ext>
          </a:extLst>
        </p:spPr>
      </p:pic>
      <p:sp>
        <p:nvSpPr>
          <p:cNvPr id="39" name="文字方塊 38">
            <a:extLst>
              <a:ext uri="{FF2B5EF4-FFF2-40B4-BE49-F238E27FC236}">
                <a16:creationId xmlns:a16="http://schemas.microsoft.com/office/drawing/2014/main" id="{25E972E3-93D8-0448-8B2E-29D728222A02}"/>
              </a:ext>
            </a:extLst>
          </p:cNvPr>
          <p:cNvSpPr txBox="1"/>
          <p:nvPr/>
        </p:nvSpPr>
        <p:spPr>
          <a:xfrm>
            <a:off x="1576080" y="2894290"/>
            <a:ext cx="624920" cy="230832"/>
          </a:xfrm>
          <a:prstGeom prst="rect">
            <a:avLst/>
          </a:prstGeom>
          <a:noFill/>
        </p:spPr>
        <p:txBody>
          <a:bodyPr wrap="square" rtlCol="0">
            <a:spAutoFit/>
          </a:bodyPr>
          <a:lstStyle/>
          <a:p>
            <a:r>
              <a:rPr kumimoji="1" lang="en-US" altLang="zh-TW" sz="900">
                <a:latin typeface="Meiryo UI" panose="020B0604030504040204" pitchFamily="50" charset="-128"/>
                <a:ea typeface="Meiryo UI" panose="020B0604030504040204" pitchFamily="50" charset="-128"/>
                <a:cs typeface="Arial" panose="020B0604020202020204" pitchFamily="34" charset="0"/>
              </a:rPr>
              <a:t>RAM</a:t>
            </a:r>
            <a:endParaRPr kumimoji="1" lang="zh-TW" altLang="en-US" sz="900">
              <a:latin typeface="Meiryo UI" panose="020B0604030504040204" pitchFamily="50" charset="-128"/>
              <a:ea typeface="Meiryo UI" panose="020B0604030504040204" pitchFamily="50" charset="-128"/>
              <a:cs typeface="Arial" panose="020B0604020202020204" pitchFamily="34" charset="0"/>
            </a:endParaRPr>
          </a:p>
        </p:txBody>
      </p:sp>
      <p:sp>
        <p:nvSpPr>
          <p:cNvPr id="40" name="文字方塊 39">
            <a:extLst>
              <a:ext uri="{FF2B5EF4-FFF2-40B4-BE49-F238E27FC236}">
                <a16:creationId xmlns:a16="http://schemas.microsoft.com/office/drawing/2014/main" id="{494D36E7-D230-FA4E-93B6-65632B34CF61}"/>
              </a:ext>
            </a:extLst>
          </p:cNvPr>
          <p:cNvSpPr txBox="1"/>
          <p:nvPr/>
        </p:nvSpPr>
        <p:spPr>
          <a:xfrm>
            <a:off x="1888540" y="4889537"/>
            <a:ext cx="1408370" cy="369332"/>
          </a:xfrm>
          <a:prstGeom prst="rect">
            <a:avLst/>
          </a:prstGeom>
          <a:solidFill>
            <a:schemeClr val="bg1"/>
          </a:solidFill>
        </p:spPr>
        <p:txBody>
          <a:bodyPr wrap="square" rtlCol="0">
            <a:spAutoFit/>
          </a:bodyPr>
          <a:lstStyle/>
          <a:p>
            <a:r>
              <a:rPr kumimoji="1" lang="en-US" altLang="zh-TW" sz="900">
                <a:latin typeface="Meiryo UI" panose="020B0604030504040204" pitchFamily="50" charset="-128"/>
                <a:ea typeface="Meiryo UI" panose="020B0604030504040204" pitchFamily="50" charset="-128"/>
                <a:cs typeface="Arial" panose="020B0604020202020204" pitchFamily="34" charset="0"/>
              </a:rPr>
              <a:t>Used Storage size (TB)</a:t>
            </a:r>
            <a:endParaRPr kumimoji="1" lang="zh-TW" altLang="en-US" sz="900">
              <a:latin typeface="Meiryo UI" panose="020B0604030504040204" pitchFamily="50" charset="-128"/>
              <a:ea typeface="Meiryo UI" panose="020B0604030504040204" pitchFamily="50" charset="-128"/>
              <a:cs typeface="Arial" panose="020B0604020202020204" pitchFamily="34" charset="0"/>
            </a:endParaRPr>
          </a:p>
        </p:txBody>
      </p:sp>
      <p:grpSp>
        <p:nvGrpSpPr>
          <p:cNvPr id="8" name="群組 7">
            <a:extLst>
              <a:ext uri="{FF2B5EF4-FFF2-40B4-BE49-F238E27FC236}">
                <a16:creationId xmlns:a16="http://schemas.microsoft.com/office/drawing/2014/main" id="{34A7CB88-C0B1-4F53-A02C-4CE17A4C2E8E}"/>
              </a:ext>
            </a:extLst>
          </p:cNvPr>
          <p:cNvGrpSpPr/>
          <p:nvPr/>
        </p:nvGrpSpPr>
        <p:grpSpPr>
          <a:xfrm>
            <a:off x="1157832" y="5249628"/>
            <a:ext cx="843836" cy="843836"/>
            <a:chOff x="1216572" y="5153132"/>
            <a:chExt cx="828000" cy="828000"/>
          </a:xfrm>
        </p:grpSpPr>
        <p:sp>
          <p:nvSpPr>
            <p:cNvPr id="5" name="橢圓 4">
              <a:extLst>
                <a:ext uri="{FF2B5EF4-FFF2-40B4-BE49-F238E27FC236}">
                  <a16:creationId xmlns:a16="http://schemas.microsoft.com/office/drawing/2014/main" id="{C97BCB19-2884-4F0F-A887-35AF82540919}"/>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4" name="圖形 3">
              <a:extLst>
                <a:ext uri="{FF2B5EF4-FFF2-40B4-BE49-F238E27FC236}">
                  <a16:creationId xmlns:a16="http://schemas.microsoft.com/office/drawing/2014/main" id="{169C7ECE-2EB1-4CB3-BCED-B093025B5B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nvGrpSpPr>
          <p:cNvPr id="52" name="群組 51">
            <a:extLst>
              <a:ext uri="{FF2B5EF4-FFF2-40B4-BE49-F238E27FC236}">
                <a16:creationId xmlns:a16="http://schemas.microsoft.com/office/drawing/2014/main" id="{BCD91564-BFB4-4450-9C1F-1468C965DDBD}"/>
              </a:ext>
            </a:extLst>
          </p:cNvPr>
          <p:cNvGrpSpPr/>
          <p:nvPr/>
        </p:nvGrpSpPr>
        <p:grpSpPr>
          <a:xfrm>
            <a:off x="3805666" y="5249628"/>
            <a:ext cx="843836" cy="843836"/>
            <a:chOff x="1216572" y="5153132"/>
            <a:chExt cx="828000" cy="828000"/>
          </a:xfrm>
        </p:grpSpPr>
        <p:sp>
          <p:nvSpPr>
            <p:cNvPr id="53" name="橢圓 52">
              <a:extLst>
                <a:ext uri="{FF2B5EF4-FFF2-40B4-BE49-F238E27FC236}">
                  <a16:creationId xmlns:a16="http://schemas.microsoft.com/office/drawing/2014/main" id="{50D795ED-26D5-4710-B323-768D91E5B062}"/>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54" name="圖形 53">
              <a:extLst>
                <a:ext uri="{FF2B5EF4-FFF2-40B4-BE49-F238E27FC236}">
                  <a16:creationId xmlns:a16="http://schemas.microsoft.com/office/drawing/2014/main" id="{D9317D16-17BE-43FB-B9D2-63FB1AD3C44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grpSp>
        <p:nvGrpSpPr>
          <p:cNvPr id="55" name="群組 54">
            <a:extLst>
              <a:ext uri="{FF2B5EF4-FFF2-40B4-BE49-F238E27FC236}">
                <a16:creationId xmlns:a16="http://schemas.microsoft.com/office/drawing/2014/main" id="{78A1A9AF-97A3-4456-BEAD-2A5B54A424F3}"/>
              </a:ext>
            </a:extLst>
          </p:cNvPr>
          <p:cNvGrpSpPr/>
          <p:nvPr/>
        </p:nvGrpSpPr>
        <p:grpSpPr>
          <a:xfrm>
            <a:off x="6288845" y="5249628"/>
            <a:ext cx="843836" cy="843836"/>
            <a:chOff x="1216572" y="5153132"/>
            <a:chExt cx="828000" cy="828000"/>
          </a:xfrm>
        </p:grpSpPr>
        <p:sp>
          <p:nvSpPr>
            <p:cNvPr id="56" name="橢圓 55">
              <a:extLst>
                <a:ext uri="{FF2B5EF4-FFF2-40B4-BE49-F238E27FC236}">
                  <a16:creationId xmlns:a16="http://schemas.microsoft.com/office/drawing/2014/main" id="{C0788CC3-EDA9-4121-860A-C3AA83625C14}"/>
                </a:ext>
              </a:extLst>
            </p:cNvPr>
            <p:cNvSpPr/>
            <p:nvPr/>
          </p:nvSpPr>
          <p:spPr>
            <a:xfrm>
              <a:off x="1216572" y="5153132"/>
              <a:ext cx="828000" cy="82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57" name="圖形 56">
              <a:extLst>
                <a:ext uri="{FF2B5EF4-FFF2-40B4-BE49-F238E27FC236}">
                  <a16:creationId xmlns:a16="http://schemas.microsoft.com/office/drawing/2014/main" id="{AB2F484F-2918-4793-8C72-AF179CD9205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2227" y="5168787"/>
              <a:ext cx="796691" cy="796691"/>
            </a:xfrm>
            <a:prstGeom prst="rect">
              <a:avLst/>
            </a:prstGeom>
          </p:spPr>
        </p:pic>
      </p:grpSp>
    </p:spTree>
    <p:extLst>
      <p:ext uri="{BB962C8B-B14F-4D97-AF65-F5344CB8AC3E}">
        <p14:creationId xmlns:p14="http://schemas.microsoft.com/office/powerpoint/2010/main" val="2488783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手繪多邊形: 圖案 14">
            <a:extLst>
              <a:ext uri="{FF2B5EF4-FFF2-40B4-BE49-F238E27FC236}">
                <a16:creationId xmlns:a16="http://schemas.microsoft.com/office/drawing/2014/main" id="{EFF12AAA-655F-466D-84BC-E3CE7EBD3AC3}"/>
              </a:ext>
            </a:extLst>
          </p:cNvPr>
          <p:cNvSpPr/>
          <p:nvPr/>
        </p:nvSpPr>
        <p:spPr>
          <a:xfrm>
            <a:off x="3512657" y="504242"/>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41" name="圖片 40">
            <a:extLst>
              <a:ext uri="{FF2B5EF4-FFF2-40B4-BE49-F238E27FC236}">
                <a16:creationId xmlns:a16="http://schemas.microsoft.com/office/drawing/2014/main" id="{21E7AB95-401A-40BF-B020-5820630076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24418"/>
          <a:stretch/>
        </p:blipFill>
        <p:spPr>
          <a:xfrm>
            <a:off x="3797617" y="1250564"/>
            <a:ext cx="3261643" cy="786452"/>
          </a:xfrm>
          <a:prstGeom prst="rect">
            <a:avLst/>
          </a:prstGeom>
        </p:spPr>
      </p:pic>
      <p:pic>
        <p:nvPicPr>
          <p:cNvPr id="42" name="圖片 41">
            <a:extLst>
              <a:ext uri="{FF2B5EF4-FFF2-40B4-BE49-F238E27FC236}">
                <a16:creationId xmlns:a16="http://schemas.microsoft.com/office/drawing/2014/main" id="{197D1E9C-3F5F-4F7D-8AA8-BF8B4A6320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7030"/>
          <a:stretch/>
        </p:blipFill>
        <p:spPr>
          <a:xfrm>
            <a:off x="4437753" y="2265975"/>
            <a:ext cx="3817090" cy="816935"/>
          </a:xfrm>
          <a:prstGeom prst="rect">
            <a:avLst/>
          </a:prstGeom>
        </p:spPr>
      </p:pic>
    </p:spTree>
    <p:extLst>
      <p:ext uri="{BB962C8B-B14F-4D97-AF65-F5344CB8AC3E}">
        <p14:creationId xmlns:p14="http://schemas.microsoft.com/office/powerpoint/2010/main" val="28340476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677BFF-F405-40BB-99B0-4BFB67813DA5}"/>
              </a:ext>
            </a:extLst>
          </p:cNvPr>
          <p:cNvSpPr>
            <a:spLocks noGrp="1"/>
          </p:cNvSpPr>
          <p:nvPr>
            <p:ph type="title" idx="4294967295"/>
          </p:nvPr>
        </p:nvSpPr>
        <p:spPr>
          <a:xfrm>
            <a:off x="0" y="1428288"/>
            <a:ext cx="12192000" cy="1325563"/>
          </a:xfrm>
        </p:spPr>
        <p:txBody>
          <a:bodyPr>
            <a:noAutofit/>
          </a:bodyPr>
          <a:lstStyle/>
          <a:p>
            <a:r>
              <a:rPr lang="en-US" altLang="zh-TW" sz="55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Arial"/>
              </a:rPr>
              <a:t> </a:t>
            </a:r>
            <a:r>
              <a:rPr lang="en-US" altLang="zh-TW" sz="5500" b="1" dirty="0">
                <a:solidFill>
                  <a:schemeClr val="bg1"/>
                </a:solidFill>
                <a:latin typeface="Meiryo UI" panose="020B0604030504040204" pitchFamily="50" charset="-128"/>
                <a:ea typeface="Meiryo UI" panose="020B0604030504040204" pitchFamily="50" charset="-128"/>
                <a:cs typeface="Arial"/>
              </a:rPr>
              <a:t>QuTS hero</a:t>
            </a:r>
            <a:r>
              <a:rPr lang="ja-JP" altLang="en-US" sz="5500" b="1" dirty="0">
                <a:solidFill>
                  <a:schemeClr val="bg1"/>
                </a:solidFill>
                <a:latin typeface="Meiryo UI" panose="020B0604030504040204" pitchFamily="50" charset="-128"/>
                <a:ea typeface="Meiryo UI" panose="020B0604030504040204" pitchFamily="50" charset="-128"/>
                <a:cs typeface="Arial"/>
              </a:rPr>
              <a:t> </a:t>
            </a:r>
            <a:r>
              <a:rPr lang="en-US" altLang="ja-JP" sz="5500" b="1" dirty="0">
                <a:solidFill>
                  <a:schemeClr val="bg1"/>
                </a:solidFill>
                <a:latin typeface="Meiryo UI" panose="020B0604030504040204" pitchFamily="50" charset="-128"/>
                <a:ea typeface="Meiryo UI" panose="020B0604030504040204" pitchFamily="50" charset="-128"/>
                <a:cs typeface="Arial"/>
              </a:rPr>
              <a:t>: </a:t>
            </a:r>
            <a:r>
              <a:rPr lang="en-US" altLang="zh-TW" sz="5500" b="1" dirty="0" err="1">
                <a:solidFill>
                  <a:schemeClr val="bg1"/>
                </a:solidFill>
                <a:latin typeface="Meiryo UI" panose="020B0604030504040204" pitchFamily="50" charset="-128"/>
                <a:ea typeface="Meiryo UI" panose="020B0604030504040204" pitchFamily="50" charset="-128"/>
                <a:cs typeface="Arial"/>
              </a:rPr>
              <a:t>総括</a:t>
            </a:r>
            <a:endParaRPr lang="zh-TW" altLang="en-US" sz="55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3981923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FE84C67-525C-44D0-81B7-CA4F0A8792CC}"/>
              </a:ext>
            </a:extLst>
          </p:cNvPr>
          <p:cNvSpPr>
            <a:spLocks noGrp="1"/>
          </p:cNvSpPr>
          <p:nvPr>
            <p:ph type="title"/>
          </p:nvPr>
        </p:nvSpPr>
        <p:spPr>
          <a:xfrm>
            <a:off x="149179" y="0"/>
            <a:ext cx="13537517" cy="1325563"/>
          </a:xfrm>
          <a:noFill/>
        </p:spPr>
        <p:txBody>
          <a:bodyPr vert="horz" lIns="91440" tIns="45720" rIns="91440" bIns="45720" rtlCol="0" anchor="ctr">
            <a:normAutofit/>
          </a:bodyPr>
          <a:lstStyle/>
          <a:p>
            <a:r>
              <a:rPr lang="en-US" altLang="zh-TW" sz="4000" dirty="0">
                <a:latin typeface="Meiryo UI" panose="020B0604030504040204" pitchFamily="50" charset="-128"/>
                <a:ea typeface="Meiryo UI" panose="020B0604030504040204" pitchFamily="50" charset="-128"/>
                <a:cs typeface="Arial"/>
                <a:sym typeface="Arial" panose="020B0604020202020204" pitchFamily="34" charset="0"/>
              </a:rPr>
              <a:t>QuTS hero: </a:t>
            </a:r>
            <a:r>
              <a:rPr lang="en-US" sz="4000" dirty="0" err="1">
                <a:solidFill>
                  <a:schemeClr val="accent4">
                    <a:lumMod val="60000"/>
                    <a:lumOff val="40000"/>
                  </a:schemeClr>
                </a:solidFill>
                <a:latin typeface="Meiryo UI" panose="020B0604030504040204" pitchFamily="50" charset="-128"/>
                <a:ea typeface="Meiryo UI" panose="020B0604030504040204" pitchFamily="50" charset="-128"/>
                <a:cs typeface="Arial"/>
                <a:sym typeface="Arial" panose="020B0604020202020204" pitchFamily="34" charset="0"/>
              </a:rPr>
              <a:t>最高のユニファイドハイブリッド</a:t>
            </a:r>
            <a:r>
              <a:rPr lang="ja-JP" altLang="en-US" sz="4000" dirty="0">
                <a:solidFill>
                  <a:schemeClr val="accent4">
                    <a:lumMod val="60000"/>
                    <a:lumOff val="40000"/>
                  </a:schemeClr>
                </a:solidFill>
                <a:latin typeface="Meiryo UI" panose="020B0604030504040204" pitchFamily="50" charset="-128"/>
                <a:ea typeface="Meiryo UI" panose="020B0604030504040204" pitchFamily="50" charset="-128"/>
                <a:cs typeface="Arial"/>
                <a:sym typeface="Arial" panose="020B0604020202020204" pitchFamily="34" charset="0"/>
              </a:rPr>
              <a:t>ストレージ</a:t>
            </a:r>
            <a:endParaRPr lang="en-US" altLang="zh-TW" sz="4000" dirty="0">
              <a:solidFill>
                <a:schemeClr val="accent4">
                  <a:lumMod val="60000"/>
                  <a:lumOff val="40000"/>
                </a:schemeClr>
              </a:solidFill>
              <a:latin typeface="Meiryo UI" panose="020B0604030504040204" pitchFamily="50" charset="-128"/>
              <a:ea typeface="Meiryo UI" panose="020B0604030504040204" pitchFamily="50" charset="-128"/>
            </a:endParaRPr>
          </a:p>
        </p:txBody>
      </p:sp>
      <p:grpSp>
        <p:nvGrpSpPr>
          <p:cNvPr id="31" name="群組 30">
            <a:extLst>
              <a:ext uri="{FF2B5EF4-FFF2-40B4-BE49-F238E27FC236}">
                <a16:creationId xmlns:a16="http://schemas.microsoft.com/office/drawing/2014/main" id="{E1FE1F13-8F91-41AF-9D3E-2FAEDDB827CF}"/>
              </a:ext>
            </a:extLst>
          </p:cNvPr>
          <p:cNvGrpSpPr/>
          <p:nvPr/>
        </p:nvGrpSpPr>
        <p:grpSpPr>
          <a:xfrm>
            <a:off x="7975391" y="1659165"/>
            <a:ext cx="3037166" cy="4515547"/>
            <a:chOff x="272088" y="1547562"/>
            <a:chExt cx="3680787" cy="4515547"/>
          </a:xfrm>
        </p:grpSpPr>
        <p:pic>
          <p:nvPicPr>
            <p:cNvPr id="38" name="圖形 37">
              <a:extLst>
                <a:ext uri="{FF2B5EF4-FFF2-40B4-BE49-F238E27FC236}">
                  <a16:creationId xmlns:a16="http://schemas.microsoft.com/office/drawing/2014/main" id="{75D9A31A-B489-4F1C-A0B7-7DE135D4E8C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1547562"/>
              <a:ext cx="3680787" cy="1337027"/>
            </a:xfrm>
            <a:prstGeom prst="rect">
              <a:avLst/>
            </a:prstGeom>
          </p:spPr>
        </p:pic>
        <p:pic>
          <p:nvPicPr>
            <p:cNvPr id="46" name="圖形 45">
              <a:extLst>
                <a:ext uri="{FF2B5EF4-FFF2-40B4-BE49-F238E27FC236}">
                  <a16:creationId xmlns:a16="http://schemas.microsoft.com/office/drawing/2014/main" id="{8933BE60-0F88-48BF-91BD-C16D76062DA3}"/>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3109108"/>
              <a:ext cx="3680787" cy="1337027"/>
            </a:xfrm>
            <a:prstGeom prst="rect">
              <a:avLst/>
            </a:prstGeom>
          </p:spPr>
        </p:pic>
        <p:pic>
          <p:nvPicPr>
            <p:cNvPr id="47" name="圖形 46">
              <a:extLst>
                <a:ext uri="{FF2B5EF4-FFF2-40B4-BE49-F238E27FC236}">
                  <a16:creationId xmlns:a16="http://schemas.microsoft.com/office/drawing/2014/main" id="{01EB5516-3A77-45F4-A080-1C0BE323D4D7}"/>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4726082"/>
              <a:ext cx="3680787" cy="1337027"/>
            </a:xfrm>
            <a:prstGeom prst="rect">
              <a:avLst/>
            </a:prstGeom>
          </p:spPr>
        </p:pic>
      </p:grpSp>
      <p:grpSp>
        <p:nvGrpSpPr>
          <p:cNvPr id="48" name="群組 47">
            <a:extLst>
              <a:ext uri="{FF2B5EF4-FFF2-40B4-BE49-F238E27FC236}">
                <a16:creationId xmlns:a16="http://schemas.microsoft.com/office/drawing/2014/main" id="{940AD2A7-F325-40DD-B5DD-961B01B896E0}"/>
              </a:ext>
            </a:extLst>
          </p:cNvPr>
          <p:cNvGrpSpPr/>
          <p:nvPr/>
        </p:nvGrpSpPr>
        <p:grpSpPr>
          <a:xfrm>
            <a:off x="578678" y="1659165"/>
            <a:ext cx="3142541" cy="4515547"/>
            <a:chOff x="272088" y="1547562"/>
            <a:chExt cx="3680787" cy="4515547"/>
          </a:xfrm>
        </p:grpSpPr>
        <p:pic>
          <p:nvPicPr>
            <p:cNvPr id="49" name="圖形 48">
              <a:extLst>
                <a:ext uri="{FF2B5EF4-FFF2-40B4-BE49-F238E27FC236}">
                  <a16:creationId xmlns:a16="http://schemas.microsoft.com/office/drawing/2014/main" id="{FB6A469E-3611-42CF-8D89-F836A5EC0086}"/>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1547562"/>
              <a:ext cx="3680787" cy="1337027"/>
            </a:xfrm>
            <a:prstGeom prst="rect">
              <a:avLst/>
            </a:prstGeom>
          </p:spPr>
        </p:pic>
        <p:pic>
          <p:nvPicPr>
            <p:cNvPr id="50" name="圖形 49">
              <a:extLst>
                <a:ext uri="{FF2B5EF4-FFF2-40B4-BE49-F238E27FC236}">
                  <a16:creationId xmlns:a16="http://schemas.microsoft.com/office/drawing/2014/main" id="{5943A546-ECCD-42D2-9978-CE642517617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3109108"/>
              <a:ext cx="3680787" cy="1337027"/>
            </a:xfrm>
            <a:prstGeom prst="rect">
              <a:avLst/>
            </a:prstGeom>
          </p:spPr>
        </p:pic>
        <p:pic>
          <p:nvPicPr>
            <p:cNvPr id="51" name="圖形 50">
              <a:extLst>
                <a:ext uri="{FF2B5EF4-FFF2-40B4-BE49-F238E27FC236}">
                  <a16:creationId xmlns:a16="http://schemas.microsoft.com/office/drawing/2014/main" id="{DEE03045-78D0-4961-A470-3BD3DB933571}"/>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2088" y="4726082"/>
              <a:ext cx="3680787" cy="1337027"/>
            </a:xfrm>
            <a:prstGeom prst="rect">
              <a:avLst/>
            </a:prstGeom>
          </p:spPr>
        </p:pic>
      </p:grpSp>
      <p:sp>
        <p:nvSpPr>
          <p:cNvPr id="52" name="文字方塊 51">
            <a:extLst>
              <a:ext uri="{FF2B5EF4-FFF2-40B4-BE49-F238E27FC236}">
                <a16:creationId xmlns:a16="http://schemas.microsoft.com/office/drawing/2014/main" id="{749D801A-B89E-4845-A7FA-4C3A910D5A97}"/>
              </a:ext>
            </a:extLst>
          </p:cNvPr>
          <p:cNvSpPr txBox="1"/>
          <p:nvPr/>
        </p:nvSpPr>
        <p:spPr>
          <a:xfrm>
            <a:off x="891584" y="3605981"/>
            <a:ext cx="2533650" cy="492443"/>
          </a:xfrm>
          <a:prstGeom prst="rect">
            <a:avLst/>
          </a:prstGeom>
          <a:noFill/>
        </p:spPr>
        <p:txBody>
          <a:bodyPr wrap="square" lIns="91440" tIns="45720" rIns="91440" bIns="45720" rtlCol="0" anchor="t">
            <a:spAutoFit/>
          </a:bodyPr>
          <a:lstStyle/>
          <a:p>
            <a:pPr algn="ctr"/>
            <a:r>
              <a:rPr lang="en-US" sz="26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クラウド対応</a:t>
            </a:r>
            <a:endParaRPr lang="en-US" altLang="zh-TW" dirty="0">
              <a:solidFill>
                <a:schemeClr val="bg1"/>
              </a:solidFill>
              <a:latin typeface="Meiryo UI" panose="020B0604030504040204" pitchFamily="50" charset="-128"/>
              <a:ea typeface="Meiryo UI" panose="020B0604030504040204" pitchFamily="50" charset="-128"/>
              <a:cs typeface="Calibri"/>
            </a:endParaRPr>
          </a:p>
        </p:txBody>
      </p:sp>
      <p:sp>
        <p:nvSpPr>
          <p:cNvPr id="53" name="文字方塊 52">
            <a:extLst>
              <a:ext uri="{FF2B5EF4-FFF2-40B4-BE49-F238E27FC236}">
                <a16:creationId xmlns:a16="http://schemas.microsoft.com/office/drawing/2014/main" id="{422DE527-6A90-4277-86F8-C0586B23FC53}"/>
              </a:ext>
            </a:extLst>
          </p:cNvPr>
          <p:cNvSpPr txBox="1"/>
          <p:nvPr/>
        </p:nvSpPr>
        <p:spPr>
          <a:xfrm>
            <a:off x="644065" y="2037856"/>
            <a:ext cx="3011766" cy="492443"/>
          </a:xfrm>
          <a:prstGeom prst="rect">
            <a:avLst/>
          </a:prstGeom>
          <a:noFill/>
        </p:spPr>
        <p:txBody>
          <a:bodyPr wrap="square" lIns="91440" tIns="45720" rIns="91440" bIns="45720" rtlCol="0" anchor="t">
            <a:spAutoFit/>
          </a:bodyPr>
          <a:lstStyle/>
          <a:p>
            <a:pPr algn="ctr"/>
            <a:r>
              <a:rPr lang="en-US" sz="26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データの自己修復</a:t>
            </a:r>
            <a:endParaRPr lang="en-US" altLang="zh-TW">
              <a:solidFill>
                <a:schemeClr val="bg1"/>
              </a:solidFill>
              <a:latin typeface="Meiryo UI" panose="020B0604030504040204" pitchFamily="50" charset="-128"/>
              <a:ea typeface="Meiryo UI" panose="020B0604030504040204" pitchFamily="50" charset="-128"/>
              <a:cs typeface="Calibri"/>
            </a:endParaRPr>
          </a:p>
        </p:txBody>
      </p:sp>
      <p:sp>
        <p:nvSpPr>
          <p:cNvPr id="54" name="文字方塊 53">
            <a:extLst>
              <a:ext uri="{FF2B5EF4-FFF2-40B4-BE49-F238E27FC236}">
                <a16:creationId xmlns:a16="http://schemas.microsoft.com/office/drawing/2014/main" id="{9CF978F9-265F-4450-91C5-85E679A2D58A}"/>
              </a:ext>
            </a:extLst>
          </p:cNvPr>
          <p:cNvSpPr txBox="1"/>
          <p:nvPr/>
        </p:nvSpPr>
        <p:spPr>
          <a:xfrm>
            <a:off x="856523" y="5087942"/>
            <a:ext cx="2533650" cy="492443"/>
          </a:xfrm>
          <a:prstGeom prst="rect">
            <a:avLst/>
          </a:prstGeom>
          <a:noFill/>
        </p:spPr>
        <p:txBody>
          <a:bodyPr wrap="square" lIns="91440" tIns="45720" rIns="91440" bIns="45720" rtlCol="0" anchor="t">
            <a:spAutoFit/>
          </a:bodyPr>
          <a:lstStyle/>
          <a:p>
            <a:pPr algn="ctr"/>
            <a:r>
              <a:rPr lang="en-US" sz="26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仮想化対応</a:t>
            </a:r>
            <a:endParaRPr lang="en-US" altLang="zh-TW" dirty="0" err="1">
              <a:solidFill>
                <a:schemeClr val="bg1"/>
              </a:solidFill>
              <a:latin typeface="Meiryo UI" panose="020B0604030504040204" pitchFamily="50" charset="-128"/>
              <a:ea typeface="Meiryo UI" panose="020B0604030504040204" pitchFamily="50" charset="-128"/>
              <a:cs typeface="+mn-lt"/>
            </a:endParaRPr>
          </a:p>
        </p:txBody>
      </p:sp>
      <p:sp>
        <p:nvSpPr>
          <p:cNvPr id="55" name="文字方塊 54">
            <a:extLst>
              <a:ext uri="{FF2B5EF4-FFF2-40B4-BE49-F238E27FC236}">
                <a16:creationId xmlns:a16="http://schemas.microsoft.com/office/drawing/2014/main" id="{6F0F7DB9-F4F6-4DF8-80ED-97A89F66E260}"/>
              </a:ext>
            </a:extLst>
          </p:cNvPr>
          <p:cNvSpPr txBox="1"/>
          <p:nvPr/>
        </p:nvSpPr>
        <p:spPr>
          <a:xfrm>
            <a:off x="7975391" y="3429000"/>
            <a:ext cx="3037166" cy="892552"/>
          </a:xfrm>
          <a:prstGeom prst="rect">
            <a:avLst/>
          </a:prstGeom>
          <a:noFill/>
        </p:spPr>
        <p:txBody>
          <a:bodyPr wrap="square" lIns="91440" tIns="45720" rIns="91440" bIns="45720" rtlCol="0" anchor="t">
            <a:spAutoFit/>
          </a:bodyPr>
          <a:lstStyle/>
          <a:p>
            <a:pPr algn="ctr"/>
            <a:r>
              <a:rPr lang="en-US" altLang="zh-TW" sz="26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SSD</a:t>
            </a:r>
            <a:r>
              <a:rPr lang="ja-JP" altLang="en-US" sz="26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対応</a:t>
            </a:r>
            <a:endParaRPr lang="en-US" altLang="ja-JP" sz="26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endParaRPr>
          </a:p>
          <a:p>
            <a:pPr algn="ctr"/>
            <a:r>
              <a:rPr lang="en-US" altLang="ja-JP" sz="26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TBW/DWPD</a:t>
            </a:r>
            <a:endParaRPr lang="en-US" altLang="zh-TW" dirty="0">
              <a:solidFill>
                <a:schemeClr val="bg1"/>
              </a:solidFill>
              <a:latin typeface="Meiryo UI" panose="020B0604030504040204" pitchFamily="50" charset="-128"/>
              <a:ea typeface="Meiryo UI" panose="020B0604030504040204" pitchFamily="50" charset="-128"/>
            </a:endParaRPr>
          </a:p>
        </p:txBody>
      </p:sp>
      <p:sp>
        <p:nvSpPr>
          <p:cNvPr id="56" name="文字方塊 55">
            <a:extLst>
              <a:ext uri="{FF2B5EF4-FFF2-40B4-BE49-F238E27FC236}">
                <a16:creationId xmlns:a16="http://schemas.microsoft.com/office/drawing/2014/main" id="{407C01B6-EB5E-4DDB-A7FC-D2220EA98DB6}"/>
              </a:ext>
            </a:extLst>
          </p:cNvPr>
          <p:cNvSpPr txBox="1"/>
          <p:nvPr/>
        </p:nvSpPr>
        <p:spPr>
          <a:xfrm>
            <a:off x="8255429" y="2046475"/>
            <a:ext cx="2533650" cy="492443"/>
          </a:xfrm>
          <a:prstGeom prst="rect">
            <a:avLst/>
          </a:prstGeom>
          <a:noFill/>
        </p:spPr>
        <p:txBody>
          <a:bodyPr wrap="square" lIns="91440" tIns="45720" rIns="91440" bIns="45720" rtlCol="0" anchor="t">
            <a:spAutoFit/>
          </a:bodyPr>
          <a:lstStyle/>
          <a:p>
            <a:pPr algn="ctr"/>
            <a:r>
              <a:rPr lang="en-US" sz="26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Linux + ZFS</a:t>
            </a:r>
            <a:endParaRPr lang="en-US" altLang="zh-TW" dirty="0">
              <a:solidFill>
                <a:schemeClr val="bg1"/>
              </a:solidFill>
              <a:latin typeface="Meiryo UI" panose="020B0604030504040204" pitchFamily="50" charset="-128"/>
              <a:ea typeface="Meiryo UI" panose="020B0604030504040204" pitchFamily="50" charset="-128"/>
              <a:cs typeface="Calibri"/>
            </a:endParaRPr>
          </a:p>
        </p:txBody>
      </p:sp>
      <p:sp>
        <p:nvSpPr>
          <p:cNvPr id="57" name="文字方塊 56">
            <a:extLst>
              <a:ext uri="{FF2B5EF4-FFF2-40B4-BE49-F238E27FC236}">
                <a16:creationId xmlns:a16="http://schemas.microsoft.com/office/drawing/2014/main" id="{076E2A71-581D-422F-ADA9-77D8B89444F5}"/>
              </a:ext>
            </a:extLst>
          </p:cNvPr>
          <p:cNvSpPr txBox="1"/>
          <p:nvPr/>
        </p:nvSpPr>
        <p:spPr>
          <a:xfrm>
            <a:off x="8227149" y="5084310"/>
            <a:ext cx="2533650" cy="892552"/>
          </a:xfrm>
          <a:prstGeom prst="rect">
            <a:avLst/>
          </a:prstGeom>
          <a:noFill/>
        </p:spPr>
        <p:txBody>
          <a:bodyPr wrap="square" lIns="91440" tIns="45720" rIns="91440" bIns="45720" rtlCol="0" anchor="t">
            <a:spAutoFit/>
          </a:bodyPr>
          <a:lstStyle/>
          <a:p>
            <a:pPr algn="ctr"/>
            <a:r>
              <a:rPr lang="en-US" altLang="zh-TW" sz="2600" b="1"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65,536</a:t>
            </a:r>
            <a:endParaRPr lang="zh-TW" altLang="en-US" sz="2600" b="1">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algn="ctr"/>
            <a:r>
              <a:rPr lang="zh-TW" altLang="en-US" sz="2600" b="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スナップショット</a:t>
            </a:r>
            <a:endParaRPr lang="zh-TW" altLang="en-US" sz="26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8" name="圖片 27">
            <a:extLst>
              <a:ext uri="{FF2B5EF4-FFF2-40B4-BE49-F238E27FC236}">
                <a16:creationId xmlns:a16="http://schemas.microsoft.com/office/drawing/2014/main" id="{A20FA6F8-D7B2-44D1-9D53-BC11968DC9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034146" y="2417185"/>
            <a:ext cx="5419039" cy="1877739"/>
          </a:xfrm>
          <a:prstGeom prst="rect">
            <a:avLst/>
          </a:prstGeom>
        </p:spPr>
      </p:pic>
      <p:sp>
        <p:nvSpPr>
          <p:cNvPr id="59" name="Rectangle 24">
            <a:extLst>
              <a:ext uri="{FF2B5EF4-FFF2-40B4-BE49-F238E27FC236}">
                <a16:creationId xmlns:a16="http://schemas.microsoft.com/office/drawing/2014/main" id="{D3F6EAB4-B630-402C-B7BA-EE31585E7B1D}"/>
              </a:ext>
            </a:extLst>
          </p:cNvPr>
          <p:cNvSpPr/>
          <p:nvPr/>
        </p:nvSpPr>
        <p:spPr>
          <a:xfrm>
            <a:off x="2881010" y="1325563"/>
            <a:ext cx="6048890" cy="107721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ja-JP" altLang="en-US" sz="3200" b="1">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最も手頃な価格の</a:t>
            </a:r>
            <a:endParaRPr lang="en-US" altLang="zh-CN">
              <a:solidFill>
                <a:srgbClr val="0070C0"/>
              </a:solidFill>
              <a:latin typeface="Meiryo UI" panose="020B0604030504040204" pitchFamily="50" charset="-128"/>
              <a:ea typeface="Meiryo UI" panose="020B0604030504040204" pitchFamily="50" charset="-128"/>
              <a:cs typeface="+mn-lt"/>
            </a:endParaRPr>
          </a:p>
          <a:p>
            <a:pPr algn="ctr">
              <a:defRPr/>
            </a:pPr>
            <a:r>
              <a:rPr lang="ja-JP" altLang="en-US" sz="3200" b="1">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ハイブリッド</a:t>
            </a:r>
            <a:r>
              <a:rPr lang="en-US" sz="3200" b="1" dirty="0" err="1">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ストレージ</a:t>
            </a:r>
            <a:endParaRPr lang="en-US" altLang="zh-CN" dirty="0" err="1">
              <a:solidFill>
                <a:srgbClr val="0070C0"/>
              </a:solidFill>
              <a:latin typeface="Meiryo UI" panose="020B0604030504040204" pitchFamily="50" charset="-128"/>
              <a:ea typeface="Meiryo UI" panose="020B0604030504040204" pitchFamily="50" charset="-128"/>
              <a:cs typeface="Calibri" panose="020F0502020204030204"/>
            </a:endParaRPr>
          </a:p>
        </p:txBody>
      </p:sp>
      <p:grpSp>
        <p:nvGrpSpPr>
          <p:cNvPr id="60" name="Group 18">
            <a:extLst>
              <a:ext uri="{FF2B5EF4-FFF2-40B4-BE49-F238E27FC236}">
                <a16:creationId xmlns:a16="http://schemas.microsoft.com/office/drawing/2014/main" id="{049FD83D-C170-4700-BA5E-28D2E0C6C972}"/>
              </a:ext>
            </a:extLst>
          </p:cNvPr>
          <p:cNvGrpSpPr>
            <a:grpSpLocks/>
          </p:cNvGrpSpPr>
          <p:nvPr/>
        </p:nvGrpSpPr>
        <p:grpSpPr bwMode="auto">
          <a:xfrm>
            <a:off x="5413841" y="3923101"/>
            <a:ext cx="1267678" cy="1008000"/>
            <a:chOff x="5646515" y="4205878"/>
            <a:chExt cx="1023768" cy="816280"/>
          </a:xfrm>
        </p:grpSpPr>
        <p:grpSp>
          <p:nvGrpSpPr>
            <p:cNvPr id="61" name="Group 105">
              <a:extLst>
                <a:ext uri="{FF2B5EF4-FFF2-40B4-BE49-F238E27FC236}">
                  <a16:creationId xmlns:a16="http://schemas.microsoft.com/office/drawing/2014/main" id="{87F346E4-2447-44AD-B29C-CFA18559430F}"/>
                </a:ext>
              </a:extLst>
            </p:cNvPr>
            <p:cNvGrpSpPr>
              <a:grpSpLocks/>
            </p:cNvGrpSpPr>
            <p:nvPr/>
          </p:nvGrpSpPr>
          <p:grpSpPr bwMode="auto">
            <a:xfrm>
              <a:off x="5646515" y="4205878"/>
              <a:ext cx="814054" cy="816280"/>
              <a:chOff x="5646002" y="4206228"/>
              <a:chExt cx="910417" cy="756444"/>
            </a:xfrm>
          </p:grpSpPr>
          <p:sp>
            <p:nvSpPr>
              <p:cNvPr id="63" name="Rounded Rectangle 67">
                <a:extLst>
                  <a:ext uri="{FF2B5EF4-FFF2-40B4-BE49-F238E27FC236}">
                    <a16:creationId xmlns:a16="http://schemas.microsoft.com/office/drawing/2014/main" id="{AAEFFCB0-FE79-42C5-85CB-F87962CC06AF}"/>
                  </a:ext>
                </a:extLst>
              </p:cNvPr>
              <p:cNvSpPr/>
              <p:nvPr/>
            </p:nvSpPr>
            <p:spPr bwMode="gray">
              <a:xfrm>
                <a:off x="5646002" y="4206228"/>
                <a:ext cx="910417" cy="756444"/>
              </a:xfrm>
              <a:prstGeom prst="ellipse">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90000"/>
                  </a:lnSpc>
                  <a:defRPr/>
                </a:pPr>
                <a:endParaRPr lang="zh-TW" altLang="en-US" sz="1867">
                  <a:solidFill>
                    <a:srgbClr val="FFFFF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4" name="Rounded Rectangle 64">
                <a:extLst>
                  <a:ext uri="{FF2B5EF4-FFF2-40B4-BE49-F238E27FC236}">
                    <a16:creationId xmlns:a16="http://schemas.microsoft.com/office/drawing/2014/main" id="{5300E3D1-77E2-4193-A6A7-F4A516AF61A4}"/>
                  </a:ext>
                </a:extLst>
              </p:cNvPr>
              <p:cNvSpPr/>
              <p:nvPr/>
            </p:nvSpPr>
            <p:spPr bwMode="gray">
              <a:xfrm>
                <a:off x="5700517" y="4251840"/>
                <a:ext cx="812873" cy="673221"/>
              </a:xfrm>
              <a:prstGeom prst="ellipse">
                <a:avLst/>
              </a:prstGeom>
              <a:solidFill>
                <a:srgbClr val="1B305E"/>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tabLst>
                    <a:tab pos="154505" algn="l"/>
                  </a:tabLst>
                  <a:defRPr/>
                </a:pPr>
                <a:r>
                  <a:rPr lang="en-US" altLang="zh-TW" sz="2133">
                    <a:solidFill>
                      <a:srgbClr val="FFFFF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Unified</a:t>
                </a:r>
                <a:endParaRPr lang="en-US" altLang="zh-TW" sz="2400">
                  <a:solidFill>
                    <a:srgbClr val="FFFFFF"/>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grpSp>
        <p:pic>
          <p:nvPicPr>
            <p:cNvPr id="62" name="Picture 20">
              <a:extLst>
                <a:ext uri="{FF2B5EF4-FFF2-40B4-BE49-F238E27FC236}">
                  <a16:creationId xmlns:a16="http://schemas.microsoft.com/office/drawing/2014/main" id="{BF1B9FDD-4DB5-43CA-A999-050967A144C4}"/>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64403" y="4637854"/>
              <a:ext cx="405880" cy="3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 name="群組 70">
            <a:extLst>
              <a:ext uri="{FF2B5EF4-FFF2-40B4-BE49-F238E27FC236}">
                <a16:creationId xmlns:a16="http://schemas.microsoft.com/office/drawing/2014/main" id="{6636C59A-3F5D-434A-A6C3-9CE187D740F8}"/>
              </a:ext>
            </a:extLst>
          </p:cNvPr>
          <p:cNvGrpSpPr/>
          <p:nvPr/>
        </p:nvGrpSpPr>
        <p:grpSpPr>
          <a:xfrm>
            <a:off x="3931765" y="4890880"/>
            <a:ext cx="3957009" cy="1346746"/>
            <a:chOff x="3931766" y="4912421"/>
            <a:chExt cx="3679972" cy="1252458"/>
          </a:xfrm>
        </p:grpSpPr>
        <p:pic>
          <p:nvPicPr>
            <p:cNvPr id="72" name="圖片 71" descr="一張含有 文字 的圖片&#10;&#10;自動產生的描述">
              <a:extLst>
                <a:ext uri="{FF2B5EF4-FFF2-40B4-BE49-F238E27FC236}">
                  <a16:creationId xmlns:a16="http://schemas.microsoft.com/office/drawing/2014/main" id="{5E2DCAD6-B886-4FD7-85D9-723CF78BEC1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3880" y="4955600"/>
              <a:ext cx="827858" cy="827858"/>
            </a:xfrm>
            <a:prstGeom prst="rect">
              <a:avLst/>
            </a:prstGeom>
          </p:spPr>
        </p:pic>
        <p:pic>
          <p:nvPicPr>
            <p:cNvPr id="73" name="圖片 72" descr="一張含有 文字, 餐具, 盤, 向量圖形 的圖片&#10;&#10;自動產生的描述">
              <a:extLst>
                <a:ext uri="{FF2B5EF4-FFF2-40B4-BE49-F238E27FC236}">
                  <a16:creationId xmlns:a16="http://schemas.microsoft.com/office/drawing/2014/main" id="{69CF33AA-CFED-4DAE-8912-820C9ABB4F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6990" y="5137902"/>
              <a:ext cx="725840" cy="434294"/>
            </a:xfrm>
            <a:prstGeom prst="rect">
              <a:avLst/>
            </a:prstGeom>
          </p:spPr>
        </p:pic>
        <p:pic>
          <p:nvPicPr>
            <p:cNvPr id="74" name="圖片 73">
              <a:extLst>
                <a:ext uri="{FF2B5EF4-FFF2-40B4-BE49-F238E27FC236}">
                  <a16:creationId xmlns:a16="http://schemas.microsoft.com/office/drawing/2014/main" id="{3BF6F505-CE2B-448B-807B-82B9A9117E6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90431" y="4912421"/>
              <a:ext cx="1277186" cy="835493"/>
            </a:xfrm>
            <a:prstGeom prst="rect">
              <a:avLst/>
            </a:prstGeom>
          </p:spPr>
        </p:pic>
        <p:pic>
          <p:nvPicPr>
            <p:cNvPr id="75" name="圖片 74">
              <a:extLst>
                <a:ext uri="{FF2B5EF4-FFF2-40B4-BE49-F238E27FC236}">
                  <a16:creationId xmlns:a16="http://schemas.microsoft.com/office/drawing/2014/main" id="{16E2A0C4-BE50-464D-B8E5-9CA15F4EC4C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931766" y="5177536"/>
              <a:ext cx="985746" cy="333182"/>
            </a:xfrm>
            <a:prstGeom prst="rect">
              <a:avLst/>
            </a:prstGeom>
          </p:spPr>
        </p:pic>
        <p:pic>
          <p:nvPicPr>
            <p:cNvPr id="76" name="圖片 75" descr="一張含有 文字 的圖片&#10;&#10;自動產生的描述">
              <a:extLst>
                <a:ext uri="{FF2B5EF4-FFF2-40B4-BE49-F238E27FC236}">
                  <a16:creationId xmlns:a16="http://schemas.microsoft.com/office/drawing/2014/main" id="{2380EA20-DF84-4861-9ACE-E52FCB81E94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96000" y="5848063"/>
              <a:ext cx="1375762" cy="316816"/>
            </a:xfrm>
            <a:prstGeom prst="rect">
              <a:avLst/>
            </a:prstGeom>
          </p:spPr>
        </p:pic>
        <p:pic>
          <p:nvPicPr>
            <p:cNvPr id="77" name="圖片 76">
              <a:extLst>
                <a:ext uri="{FF2B5EF4-FFF2-40B4-BE49-F238E27FC236}">
                  <a16:creationId xmlns:a16="http://schemas.microsoft.com/office/drawing/2014/main" id="{F0B1668A-3D5E-4E80-AAD5-61BF9DF3549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001257" y="5732677"/>
              <a:ext cx="1775274" cy="379570"/>
            </a:xfrm>
            <a:prstGeom prst="rect">
              <a:avLst/>
            </a:prstGeom>
          </p:spPr>
        </p:pic>
      </p:grpSp>
    </p:spTree>
    <p:extLst>
      <p:ext uri="{BB962C8B-B14F-4D97-AF65-F5344CB8AC3E}">
        <p14:creationId xmlns:p14="http://schemas.microsoft.com/office/powerpoint/2010/main" val="944560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2AC9CE-2BDD-440D-BE9C-FACB25E18514}"/>
              </a:ext>
            </a:extLst>
          </p:cNvPr>
          <p:cNvSpPr>
            <a:spLocks noGrp="1"/>
          </p:cNvSpPr>
          <p:nvPr>
            <p:ph type="title"/>
          </p:nvPr>
        </p:nvSpPr>
        <p:spPr/>
        <p:txBody>
          <a:bodyPr/>
          <a:lstStyle/>
          <a:p>
            <a:r>
              <a:rPr lang="zh-TW" altLang="en-US" dirty="0">
                <a:latin typeface="Meiryo UI" panose="020B0604030504040204" pitchFamily="50" charset="-128"/>
                <a:ea typeface="Meiryo UI" panose="020B0604030504040204" pitchFamily="50" charset="-128"/>
                <a:cs typeface="Arial"/>
                <a:sym typeface="Arial" panose="020B0604020202020204" pitchFamily="34" charset="0"/>
              </a:rPr>
              <a:t>Q</a:t>
            </a:r>
            <a:r>
              <a:rPr lang="en-US" altLang="zh-TW" dirty="0">
                <a:latin typeface="Meiryo UI" panose="020B0604030504040204" pitchFamily="50" charset="-128"/>
                <a:ea typeface="Meiryo UI" panose="020B0604030504040204" pitchFamily="50" charset="-128"/>
                <a:cs typeface="Arial"/>
                <a:sym typeface="Arial" panose="020B0604020202020204" pitchFamily="34" charset="0"/>
              </a:rPr>
              <a:t>u</a:t>
            </a:r>
            <a:r>
              <a:rPr lang="zh-TW" altLang="en-US" dirty="0">
                <a:latin typeface="Meiryo UI" panose="020B0604030504040204" pitchFamily="50" charset="-128"/>
                <a:ea typeface="Meiryo UI" panose="020B0604030504040204" pitchFamily="50" charset="-128"/>
                <a:cs typeface="Arial"/>
                <a:sym typeface="Arial" panose="020B0604020202020204" pitchFamily="34" charset="0"/>
              </a:rPr>
              <a:t>TS hero </a:t>
            </a:r>
            <a:r>
              <a:rPr lang="en-US" altLang="zh-TW" dirty="0">
                <a:latin typeface="Meiryo UI" panose="020B0604030504040204" pitchFamily="50" charset="-128"/>
                <a:ea typeface="Meiryo UI" panose="020B0604030504040204" pitchFamily="50" charset="-128"/>
                <a:cs typeface="Arial"/>
                <a:sym typeface="Arial" panose="020B0604020202020204" pitchFamily="34" charset="0"/>
              </a:rPr>
              <a:t>: </a:t>
            </a:r>
            <a:r>
              <a:rPr lang="zh-TW" altLang="en-US" dirty="0">
                <a:latin typeface="Meiryo UI" panose="020B0604030504040204" pitchFamily="50" charset="-128"/>
                <a:ea typeface="Meiryo UI" panose="020B0604030504040204" pitchFamily="50" charset="-128"/>
                <a:cs typeface="Arial"/>
                <a:sym typeface="Arial" panose="020B0604020202020204" pitchFamily="34" charset="0"/>
              </a:rPr>
              <a:t>ハイライト</a:t>
            </a:r>
            <a:endParaRPr lang="zh-TW" altLang="en-US" dirty="0">
              <a:latin typeface="Meiryo UI" panose="020B0604030504040204" pitchFamily="50" charset="-128"/>
              <a:ea typeface="Meiryo UI" panose="020B0604030504040204" pitchFamily="50" charset="-128"/>
              <a:sym typeface="Arial" panose="020B0604020202020204" pitchFamily="34" charset="0"/>
            </a:endParaRPr>
          </a:p>
        </p:txBody>
      </p:sp>
      <p:sp>
        <p:nvSpPr>
          <p:cNvPr id="30" name="矩形: 圓角 29">
            <a:extLst>
              <a:ext uri="{FF2B5EF4-FFF2-40B4-BE49-F238E27FC236}">
                <a16:creationId xmlns:a16="http://schemas.microsoft.com/office/drawing/2014/main" id="{B26D5E2E-10E6-4A9A-B73A-7E0CEB3C339F}"/>
              </a:ext>
            </a:extLst>
          </p:cNvPr>
          <p:cNvSpPr/>
          <p:nvPr/>
        </p:nvSpPr>
        <p:spPr>
          <a:xfrm>
            <a:off x="7357248"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1" name="矩形: 圓角 30">
            <a:extLst>
              <a:ext uri="{FF2B5EF4-FFF2-40B4-BE49-F238E27FC236}">
                <a16:creationId xmlns:a16="http://schemas.microsoft.com/office/drawing/2014/main" id="{41B2DF84-1AEF-465C-9DA5-52FB4A2A6077}"/>
              </a:ext>
            </a:extLst>
          </p:cNvPr>
          <p:cNvSpPr/>
          <p:nvPr/>
        </p:nvSpPr>
        <p:spPr>
          <a:xfrm>
            <a:off x="9684133"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2" name="矩形: 圓角 31">
            <a:extLst>
              <a:ext uri="{FF2B5EF4-FFF2-40B4-BE49-F238E27FC236}">
                <a16:creationId xmlns:a16="http://schemas.microsoft.com/office/drawing/2014/main" id="{F4A2E073-0B67-47AE-9B12-E9D7EB607A3A}"/>
              </a:ext>
            </a:extLst>
          </p:cNvPr>
          <p:cNvSpPr/>
          <p:nvPr/>
        </p:nvSpPr>
        <p:spPr>
          <a:xfrm>
            <a:off x="5030363"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5" name="矩形: 圓角 44">
            <a:extLst>
              <a:ext uri="{FF2B5EF4-FFF2-40B4-BE49-F238E27FC236}">
                <a16:creationId xmlns:a16="http://schemas.microsoft.com/office/drawing/2014/main" id="{DA524A63-8E52-4A90-91F0-BC641DFE61BD}"/>
              </a:ext>
            </a:extLst>
          </p:cNvPr>
          <p:cNvSpPr/>
          <p:nvPr/>
        </p:nvSpPr>
        <p:spPr>
          <a:xfrm>
            <a:off x="2703478"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6" name="矩形: 圓角 45">
            <a:extLst>
              <a:ext uri="{FF2B5EF4-FFF2-40B4-BE49-F238E27FC236}">
                <a16:creationId xmlns:a16="http://schemas.microsoft.com/office/drawing/2014/main" id="{B5C15758-7AA7-42EA-8C60-F9498431E210}"/>
              </a:ext>
            </a:extLst>
          </p:cNvPr>
          <p:cNvSpPr/>
          <p:nvPr/>
        </p:nvSpPr>
        <p:spPr>
          <a:xfrm>
            <a:off x="376593" y="1306566"/>
            <a:ext cx="1980000" cy="1980000"/>
          </a:xfrm>
          <a:prstGeom prst="roundRect">
            <a:avLst>
              <a:gd name="adj" fmla="val 14597"/>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7" name="Google Shape;298;p16">
            <a:extLst>
              <a:ext uri="{FF2B5EF4-FFF2-40B4-BE49-F238E27FC236}">
                <a16:creationId xmlns:a16="http://schemas.microsoft.com/office/drawing/2014/main" id="{D1190658-4ABD-4442-9BE5-C07CB289A137}"/>
              </a:ext>
            </a:extLst>
          </p:cNvPr>
          <p:cNvSpPr/>
          <p:nvPr/>
        </p:nvSpPr>
        <p:spPr>
          <a:xfrm>
            <a:off x="5047818" y="3286566"/>
            <a:ext cx="1953650" cy="2512179"/>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spcBef>
                <a:spcPts val="800"/>
              </a:spcBef>
              <a:buClrTx/>
              <a:buSzPct val="50000"/>
              <a:buFont typeface="Wingdings" panose="05000000000000000000" pitchFamily="2" charset="2"/>
              <a:buChar char="u"/>
            </a:pPr>
            <a:r>
              <a:rPr lang="en-US" sz="1250" dirty="0">
                <a:latin typeface="Meiryo UI" panose="020B0604030504040204" pitchFamily="50" charset="-128"/>
                <a:ea typeface="Meiryo UI" panose="020B0604030504040204" pitchFamily="50" charset="-128"/>
                <a:sym typeface="Arial" panose="020B0604020202020204" pitchFamily="34" charset="0"/>
              </a:rPr>
              <a:t>QuTS hero</a:t>
            </a:r>
            <a:r>
              <a:rPr lang="ja-JP" altLang="en-US" sz="1250" dirty="0">
                <a:latin typeface="Meiryo UI" panose="020B0604030504040204" pitchFamily="50" charset="-128"/>
                <a:ea typeface="Meiryo UI" panose="020B0604030504040204" pitchFamily="50" charset="-128"/>
                <a:sym typeface="Arial" panose="020B0604020202020204" pitchFamily="34" charset="0"/>
              </a:rPr>
              <a:t>は</a:t>
            </a:r>
            <a:r>
              <a:rPr lang="en-US" sz="1250" dirty="0">
                <a:latin typeface="Meiryo UI" panose="020B0604030504040204" pitchFamily="50" charset="-128"/>
                <a:ea typeface="Meiryo UI" panose="020B0604030504040204" pitchFamily="50" charset="-128"/>
                <a:sym typeface="Arial" panose="020B0604020202020204" pitchFamily="34" charset="0"/>
              </a:rPr>
              <a:t>、</a:t>
            </a:r>
            <a:r>
              <a:rPr lang="ja-JP" altLang="en-US" sz="1250" dirty="0">
                <a:latin typeface="Meiryo UI" panose="020B0604030504040204" pitchFamily="50" charset="-128"/>
                <a:ea typeface="Meiryo UI" panose="020B0604030504040204" pitchFamily="50" charset="-128"/>
                <a:sym typeface="Arial" panose="020B0604020202020204" pitchFamily="34" charset="0"/>
              </a:rPr>
              <a:t>ファイル</a:t>
            </a:r>
            <a:r>
              <a:rPr lang="en-US" sz="1250" dirty="0">
                <a:latin typeface="Meiryo UI" panose="020B0604030504040204" pitchFamily="50" charset="-128"/>
                <a:ea typeface="Meiryo UI" panose="020B0604030504040204" pitchFamily="50" charset="-128"/>
                <a:sym typeface="Arial" panose="020B0604020202020204" pitchFamily="34" charset="0"/>
              </a:rPr>
              <a:t> </a:t>
            </a:r>
            <a:r>
              <a:rPr lang="ja-JP" altLang="en-US" sz="1250" dirty="0">
                <a:latin typeface="Meiryo UI" panose="020B0604030504040204" pitchFamily="50" charset="-128"/>
                <a:ea typeface="Meiryo UI" panose="020B0604030504040204" pitchFamily="50" charset="-128"/>
                <a:sym typeface="Arial" panose="020B0604020202020204" pitchFamily="34" charset="0"/>
              </a:rPr>
              <a:t>システム</a:t>
            </a:r>
            <a:r>
              <a:rPr lang="en-US" sz="1250" dirty="0">
                <a:latin typeface="Meiryo UI" panose="020B0604030504040204" pitchFamily="50" charset="-128"/>
                <a:ea typeface="Meiryo UI" panose="020B0604030504040204" pitchFamily="50" charset="-128"/>
                <a:sym typeface="Arial" panose="020B0604020202020204" pitchFamily="34" charset="0"/>
              </a:rPr>
              <a:t> </a:t>
            </a:r>
            <a:r>
              <a:rPr lang="ja-JP" altLang="en-US" sz="1250" dirty="0">
                <a:latin typeface="Meiryo UI" panose="020B0604030504040204" pitchFamily="50" charset="-128"/>
                <a:ea typeface="Meiryo UI" panose="020B0604030504040204" pitchFamily="50" charset="-128"/>
                <a:sym typeface="Arial" panose="020B0604020202020204" pitchFamily="34" charset="0"/>
              </a:rPr>
              <a:t>チェック</a:t>
            </a:r>
            <a:r>
              <a:rPr lang="en-US" sz="1250" dirty="0">
                <a:latin typeface="Meiryo UI" panose="020B0604030504040204" pitchFamily="50" charset="-128"/>
                <a:ea typeface="Meiryo UI" panose="020B0604030504040204" pitchFamily="50" charset="-128"/>
                <a:sym typeface="Arial" panose="020B0604020202020204" pitchFamily="34" charset="0"/>
              </a:rPr>
              <a:t>（FSCK）</a:t>
            </a:r>
            <a:r>
              <a:rPr lang="ja-JP" altLang="en-US" sz="1250" dirty="0">
                <a:latin typeface="Meiryo UI" panose="020B0604030504040204" pitchFamily="50" charset="-128"/>
                <a:ea typeface="Meiryo UI" panose="020B0604030504040204" pitchFamily="50" charset="-128"/>
                <a:sym typeface="Arial" panose="020B0604020202020204" pitchFamily="34" charset="0"/>
              </a:rPr>
              <a:t>を必要としなくなりました</a:t>
            </a:r>
            <a:r>
              <a:rPr lang="en-US" sz="1250" dirty="0">
                <a:latin typeface="Meiryo UI" panose="020B0604030504040204" pitchFamily="50" charset="-128"/>
                <a:ea typeface="Meiryo UI" panose="020B0604030504040204" pitchFamily="50" charset="-128"/>
                <a:sym typeface="Arial" panose="020B0604020202020204" pitchFamily="34" charset="0"/>
              </a:rPr>
              <a:t>。ZFS </a:t>
            </a:r>
            <a:r>
              <a:rPr lang="ja-JP" altLang="en-US" sz="1250" dirty="0">
                <a:latin typeface="Meiryo UI" panose="020B0604030504040204" pitchFamily="50" charset="-128"/>
                <a:ea typeface="Meiryo UI" panose="020B0604030504040204" pitchFamily="50" charset="-128"/>
                <a:sym typeface="Arial" panose="020B0604020202020204" pitchFamily="34" charset="0"/>
              </a:rPr>
              <a:t>ミラー</a:t>
            </a:r>
            <a:r>
              <a:rPr lang="en-US" sz="1250" dirty="0">
                <a:latin typeface="Meiryo UI" panose="020B0604030504040204" pitchFamily="50" charset="-128"/>
                <a:ea typeface="Meiryo UI" panose="020B0604030504040204" pitchFamily="50" charset="-128"/>
                <a:sym typeface="Arial" panose="020B0604020202020204" pitchFamily="34" charset="0"/>
              </a:rPr>
              <a:t> </a:t>
            </a:r>
            <a:r>
              <a:rPr lang="ja-JP" altLang="en-US" sz="1250" dirty="0">
                <a:latin typeface="Meiryo UI" panose="020B0604030504040204" pitchFamily="50" charset="-128"/>
                <a:ea typeface="Meiryo UI" panose="020B0604030504040204" pitchFamily="50" charset="-128"/>
                <a:sym typeface="Arial" panose="020B0604020202020204" pitchFamily="34" charset="0"/>
              </a:rPr>
              <a:t>レイヤ</a:t>
            </a:r>
            <a:r>
              <a:rPr lang="en-US" sz="1250" dirty="0">
                <a:latin typeface="Meiryo UI" panose="020B0604030504040204" pitchFamily="50" charset="-128"/>
                <a:ea typeface="Meiryo UI" panose="020B0604030504040204" pitchFamily="50" charset="-128"/>
                <a:sym typeface="Arial" panose="020B0604020202020204" pitchFamily="34" charset="0"/>
              </a:rPr>
              <a:t>、COW（</a:t>
            </a:r>
            <a:r>
              <a:rPr lang="ja-JP" altLang="en-US" sz="1250" dirty="0">
                <a:latin typeface="Meiryo UI" panose="020B0604030504040204" pitchFamily="50" charset="-128"/>
                <a:ea typeface="Meiryo UI" panose="020B0604030504040204" pitchFamily="50" charset="-128"/>
                <a:sym typeface="Arial" panose="020B0604020202020204" pitchFamily="34" charset="0"/>
              </a:rPr>
              <a:t>書き込み時のコピー</a:t>
            </a:r>
            <a:r>
              <a:rPr lang="en-US" sz="1250" dirty="0">
                <a:latin typeface="Meiryo UI" panose="020B0604030504040204" pitchFamily="50" charset="-128"/>
                <a:ea typeface="Meiryo UI" panose="020B0604030504040204" pitchFamily="50" charset="-128"/>
                <a:sym typeface="Arial" panose="020B0604020202020204" pitchFamily="34" charset="0"/>
              </a:rPr>
              <a:t>）</a:t>
            </a:r>
            <a:r>
              <a:rPr lang="ja-JP" altLang="en-US" sz="1250" dirty="0">
                <a:latin typeface="Meiryo UI" panose="020B0604030504040204" pitchFamily="50" charset="-128"/>
                <a:ea typeface="Meiryo UI" panose="020B0604030504040204" pitchFamily="50" charset="-128"/>
                <a:sym typeface="Arial" panose="020B0604020202020204" pitchFamily="34" charset="0"/>
              </a:rPr>
              <a:t>により</a:t>
            </a:r>
            <a:r>
              <a:rPr lang="en-US" sz="1250" dirty="0">
                <a:latin typeface="Meiryo UI" panose="020B0604030504040204" pitchFamily="50" charset="-128"/>
                <a:ea typeface="Meiryo UI" panose="020B0604030504040204" pitchFamily="50" charset="-128"/>
                <a:sym typeface="Arial" panose="020B0604020202020204" pitchFamily="34" charset="0"/>
              </a:rPr>
              <a:t>、</a:t>
            </a:r>
            <a:r>
              <a:rPr lang="ja-JP" altLang="en-US" sz="1250" dirty="0">
                <a:latin typeface="Meiryo UI" panose="020B0604030504040204" pitchFamily="50" charset="-128"/>
                <a:ea typeface="Meiryo UI" panose="020B0604030504040204" pitchFamily="50" charset="-128"/>
                <a:sym typeface="Arial" panose="020B0604020202020204" pitchFamily="34" charset="0"/>
              </a:rPr>
              <a:t>データの整合性を維持できます</a:t>
            </a:r>
            <a:r>
              <a:rPr lang="en-US" sz="1250" dirty="0">
                <a:latin typeface="Meiryo UI" panose="020B0604030504040204" pitchFamily="50" charset="-128"/>
                <a:ea typeface="Meiryo UI" panose="020B0604030504040204" pitchFamily="50" charset="-128"/>
                <a:sym typeface="Arial" panose="020B0604020202020204" pitchFamily="34" charset="0"/>
              </a:rPr>
              <a:t>。</a:t>
            </a:r>
            <a:endParaRPr lang="en-US" sz="1250" dirty="0">
              <a:solidFill>
                <a:schemeClr val="tx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48" name="Google Shape;239;p16">
            <a:extLst>
              <a:ext uri="{FF2B5EF4-FFF2-40B4-BE49-F238E27FC236}">
                <a16:creationId xmlns:a16="http://schemas.microsoft.com/office/drawing/2014/main" id="{BA1AAD94-AFEB-4B63-8B54-D9E98B690614}"/>
              </a:ext>
            </a:extLst>
          </p:cNvPr>
          <p:cNvSpPr txBox="1"/>
          <p:nvPr/>
        </p:nvSpPr>
        <p:spPr>
          <a:xfrm>
            <a:off x="326502" y="2679193"/>
            <a:ext cx="2134257" cy="338553"/>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pPr>
            <a:r>
              <a:rPr lang="en-US" sz="2000" b="1" dirty="0" err="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データ効率</a:t>
            </a:r>
            <a:endParaRPr lang="en-US" altLang="zh-TW">
              <a:solidFill>
                <a:schemeClr val="accent4">
                  <a:lumMod val="60000"/>
                  <a:lumOff val="40000"/>
                </a:schemeClr>
              </a:solidFill>
              <a:latin typeface="Meiryo UI" panose="020B0604030504040204" pitchFamily="50" charset="-128"/>
              <a:ea typeface="Meiryo UI" panose="020B0604030504040204" pitchFamily="50" charset="-128"/>
              <a:cs typeface="Calibri"/>
            </a:endParaRPr>
          </a:p>
        </p:txBody>
      </p:sp>
      <p:sp>
        <p:nvSpPr>
          <p:cNvPr id="49" name="Google Shape;240;p16">
            <a:extLst>
              <a:ext uri="{FF2B5EF4-FFF2-40B4-BE49-F238E27FC236}">
                <a16:creationId xmlns:a16="http://schemas.microsoft.com/office/drawing/2014/main" id="{8678AC73-EFD7-40CD-9E15-B109192A762B}"/>
              </a:ext>
            </a:extLst>
          </p:cNvPr>
          <p:cNvSpPr/>
          <p:nvPr/>
        </p:nvSpPr>
        <p:spPr>
          <a:xfrm>
            <a:off x="351189" y="3286566"/>
            <a:ext cx="1980000" cy="1970900"/>
          </a:xfrm>
          <a:prstGeom prst="rect">
            <a:avLst/>
          </a:prstGeom>
          <a:noFill/>
          <a:ln>
            <a:noFill/>
          </a:ln>
        </p:spPr>
        <p:txBody>
          <a:bodyPr spcFirstLastPara="1" wrap="square" lIns="91425" tIns="45700" rIns="91425" bIns="45700" anchor="t" anchorCtr="0">
            <a:noAutofit/>
          </a:bodyPr>
          <a:lstStyle/>
          <a:p>
            <a:pPr marL="285750" lvl="0" indent="-285750">
              <a:spcBef>
                <a:spcPts val="800"/>
              </a:spcBef>
              <a:buSzPct val="50000"/>
              <a:buFont typeface="Wingdings" panose="05000000000000000000" pitchFamily="2" charset="2"/>
              <a:buChar char="u"/>
            </a:pP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インライン圧縮とインライン重複排除により、ストレージをより</a:t>
            </a:r>
            <a:r>
              <a:rPr lang="zh-TW" altLang="en-US" sz="1250">
                <a:latin typeface="Meiryo UI" panose="020B0604030504040204" pitchFamily="50" charset="-128"/>
                <a:ea typeface="Meiryo UI" panose="020B0604030504040204" pitchFamily="50" charset="-128"/>
                <a:cs typeface="+mn-lt"/>
                <a:sym typeface="Arial" panose="020B0604020202020204" pitchFamily="34" charset="0"/>
              </a:rPr>
              <a:t>有効</a:t>
            </a: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に</a:t>
            </a:r>
            <a:r>
              <a:rPr lang="zh-TW" altLang="en-US" sz="1250">
                <a:latin typeface="Meiryo UI" panose="020B0604030504040204" pitchFamily="50" charset="-128"/>
                <a:ea typeface="Meiryo UI" panose="020B0604030504040204" pitchFamily="50" charset="-128"/>
                <a:cs typeface="+mn-lt"/>
                <a:sym typeface="Arial" panose="020B0604020202020204" pitchFamily="34" charset="0"/>
              </a:rPr>
              <a:t>活用</a:t>
            </a: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することができます</a:t>
            </a:r>
            <a:r>
              <a:rPr lang="zh-TW" altLang="en-US" sz="1250">
                <a:latin typeface="Meiryo UI" panose="020B0604030504040204" pitchFamily="50" charset="-128"/>
                <a:ea typeface="Meiryo UI" panose="020B0604030504040204" pitchFamily="50" charset="-128"/>
                <a:cs typeface="+mn-lt"/>
                <a:sym typeface="Arial" panose="020B0604020202020204" pitchFamily="34" charset="0"/>
              </a:rPr>
              <a:t>。</a:t>
            </a:r>
            <a:endParaRPr lang="en-US" altLang="zh-TW" sz="1250">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800"/>
              </a:spcBef>
              <a:buSzPct val="50000"/>
              <a:buFont typeface="Wingdings" panose="05000000000000000000" pitchFamily="2" charset="2"/>
              <a:buChar char="u"/>
            </a:pPr>
            <a:r>
              <a:rPr lang="en-US" altLang="zh-TW" sz="1250" dirty="0">
                <a:latin typeface="Meiryo UI" panose="020B0604030504040204" pitchFamily="50" charset="-128"/>
                <a:ea typeface="Meiryo UI" panose="020B0604030504040204" pitchFamily="50" charset="-128"/>
                <a:cs typeface="Arial"/>
                <a:sym typeface="Arial" panose="020B0604020202020204" pitchFamily="34" charset="0"/>
              </a:rPr>
              <a:t>ZIL &amp; L2ARC</a:t>
            </a:r>
            <a:endParaRPr lang="en-US" altLang="zh-TW" sz="1250">
              <a:latin typeface="Meiryo UI" panose="020B0604030504040204" pitchFamily="50" charset="-128"/>
              <a:ea typeface="Meiryo UI" panose="020B0604030504040204" pitchFamily="50" charset="-128"/>
              <a:cs typeface="Arial"/>
            </a:endParaRPr>
          </a:p>
          <a:p>
            <a:pPr marL="285750" indent="-285750">
              <a:spcBef>
                <a:spcPts val="800"/>
              </a:spcBef>
              <a:buSzPct val="50000"/>
              <a:buFont typeface="Wingdings" panose="05000000000000000000" pitchFamily="2" charset="2"/>
              <a:buChar char="u"/>
            </a:pPr>
            <a:r>
              <a:rPr lang="en-US" altLang="zh-TW" sz="1250" dirty="0" err="1">
                <a:latin typeface="Meiryo UI" panose="020B0604030504040204" pitchFamily="50" charset="-128"/>
                <a:ea typeface="Meiryo UI" panose="020B0604030504040204" pitchFamily="50" charset="-128"/>
                <a:cs typeface="Arial"/>
              </a:rPr>
              <a:t>書き込み結合</a:t>
            </a:r>
            <a:endParaRPr lang="en-US" altLang="zh-TW" sz="1250">
              <a:latin typeface="Meiryo UI" panose="020B0604030504040204" pitchFamily="50" charset="-128"/>
              <a:ea typeface="Meiryo UI" panose="020B0604030504040204" pitchFamily="50" charset="-128"/>
              <a:cs typeface="Arial"/>
            </a:endParaRPr>
          </a:p>
          <a:p>
            <a:pPr marL="285750" indent="-285750">
              <a:spcBef>
                <a:spcPts val="800"/>
              </a:spcBef>
              <a:buSzPct val="50000"/>
              <a:buFont typeface="Wingdings" panose="05000000000000000000" pitchFamily="2" charset="2"/>
              <a:buChar char="u"/>
            </a:pPr>
            <a:r>
              <a:rPr lang="en-US" sz="1250" dirty="0" err="1">
                <a:latin typeface="Meiryo UI" panose="020B0604030504040204" pitchFamily="50" charset="-128"/>
                <a:ea typeface="Meiryo UI" panose="020B0604030504040204" pitchFamily="50" charset="-128"/>
                <a:cs typeface="+mn-lt"/>
              </a:rPr>
              <a:t>プールオーバープロビジョニング</a:t>
            </a:r>
            <a:endParaRPr lang="zh-TW" altLang="en-US" sz="1250" dirty="0" err="1">
              <a:latin typeface="Meiryo UI" panose="020B0604030504040204" pitchFamily="50" charset="-128"/>
              <a:ea typeface="Meiryo UI" panose="020B0604030504040204" pitchFamily="50" charset="-128"/>
              <a:cs typeface="Arial"/>
            </a:endParaRPr>
          </a:p>
          <a:p>
            <a:pPr marL="285750" lvl="0" indent="-285750">
              <a:spcBef>
                <a:spcPts val="800"/>
              </a:spcBef>
              <a:buSzPct val="50000"/>
              <a:buFont typeface="Wingdings" panose="05000000000000000000" pitchFamily="2" charset="2"/>
              <a:buChar char="u"/>
            </a:pPr>
            <a:endParaRPr lang="zh-TW" altLang="en-US" sz="1250" i="0" u="none" strike="noStrike" cap="none">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50" name="Google Shape;242;p16">
            <a:extLst>
              <a:ext uri="{FF2B5EF4-FFF2-40B4-BE49-F238E27FC236}">
                <a16:creationId xmlns:a16="http://schemas.microsoft.com/office/drawing/2014/main" id="{51F108DB-0664-4E22-BB92-A77A0302492F}"/>
              </a:ext>
            </a:extLst>
          </p:cNvPr>
          <p:cNvSpPr txBox="1"/>
          <p:nvPr/>
        </p:nvSpPr>
        <p:spPr>
          <a:xfrm>
            <a:off x="4713456" y="2682017"/>
            <a:ext cx="2592811" cy="440154"/>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pPr>
            <a:r>
              <a:rPr lang="en-US" sz="2000" b="1" dirty="0" err="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データの整合性</a:t>
            </a:r>
            <a:endParaRPr lang="en-US" altLang="zh-TW" dirty="0">
              <a:solidFill>
                <a:schemeClr val="accent4">
                  <a:lumMod val="60000"/>
                  <a:lumOff val="40000"/>
                </a:schemeClr>
              </a:solidFill>
              <a:latin typeface="Meiryo UI" panose="020B0604030504040204" pitchFamily="50" charset="-128"/>
              <a:ea typeface="Meiryo UI" panose="020B0604030504040204" pitchFamily="50" charset="-128"/>
              <a:cs typeface="Calibri"/>
            </a:endParaRPr>
          </a:p>
        </p:txBody>
      </p:sp>
      <p:sp>
        <p:nvSpPr>
          <p:cNvPr id="51" name="Google Shape;245;p16">
            <a:extLst>
              <a:ext uri="{FF2B5EF4-FFF2-40B4-BE49-F238E27FC236}">
                <a16:creationId xmlns:a16="http://schemas.microsoft.com/office/drawing/2014/main" id="{EA8A87F7-4EB6-4287-95D5-763AD867A349}"/>
              </a:ext>
            </a:extLst>
          </p:cNvPr>
          <p:cNvSpPr txBox="1"/>
          <p:nvPr/>
        </p:nvSpPr>
        <p:spPr>
          <a:xfrm>
            <a:off x="2672848" y="2679192"/>
            <a:ext cx="2069420" cy="338553"/>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pPr>
            <a:r>
              <a:rPr lang="en-US" sz="2000" b="1" dirty="0" err="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データ保護</a:t>
            </a:r>
            <a:endParaRPr lang="en-US" altLang="zh-TW">
              <a:solidFill>
                <a:schemeClr val="accent4">
                  <a:lumMod val="60000"/>
                  <a:lumOff val="40000"/>
                </a:schemeClr>
              </a:solidFill>
              <a:latin typeface="Meiryo UI" panose="020B0604030504040204" pitchFamily="50" charset="-128"/>
              <a:ea typeface="Meiryo UI" panose="020B0604030504040204" pitchFamily="50" charset="-128"/>
              <a:cs typeface="Calibri"/>
            </a:endParaRPr>
          </a:p>
        </p:txBody>
      </p:sp>
      <p:sp>
        <p:nvSpPr>
          <p:cNvPr id="52" name="Google Shape;248;p16">
            <a:extLst>
              <a:ext uri="{FF2B5EF4-FFF2-40B4-BE49-F238E27FC236}">
                <a16:creationId xmlns:a16="http://schemas.microsoft.com/office/drawing/2014/main" id="{676E84F8-CB2A-45D4-8CFE-BE2725E7E40B}"/>
              </a:ext>
            </a:extLst>
          </p:cNvPr>
          <p:cNvSpPr txBox="1"/>
          <p:nvPr/>
        </p:nvSpPr>
        <p:spPr>
          <a:xfrm>
            <a:off x="7129144" y="2670122"/>
            <a:ext cx="2435640" cy="338554"/>
          </a:xfrm>
          <a:prstGeom prst="rect">
            <a:avLst/>
          </a:prstGeom>
          <a:noFill/>
          <a:ln>
            <a:noFill/>
          </a:ln>
        </p:spPr>
        <p:txBody>
          <a:bodyPr spcFirstLastPara="1" wrap="square" lIns="91425" tIns="45700" rIns="91425" bIns="45700" anchor="t" anchorCtr="0">
            <a:noAutofit/>
          </a:bodyPr>
          <a:lstStyle/>
          <a:p>
            <a:pPr marR="0" lvl="0" algn="ctr">
              <a:lnSpc>
                <a:spcPct val="100000"/>
              </a:lnSpc>
              <a:spcBef>
                <a:spcPts val="0"/>
              </a:spcBef>
              <a:spcAft>
                <a:spcPts val="0"/>
              </a:spcAft>
            </a:pPr>
            <a:r>
              <a:rPr lang="en-US" sz="2000" b="1" dirty="0" err="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安定性と拡張性</a:t>
            </a:r>
            <a:endParaRPr lang="en-US" altLang="zh-TW" dirty="0">
              <a:solidFill>
                <a:schemeClr val="accent4">
                  <a:lumMod val="60000"/>
                  <a:lumOff val="40000"/>
                </a:schemeClr>
              </a:solidFill>
              <a:latin typeface="Meiryo UI" panose="020B0604030504040204" pitchFamily="50" charset="-128"/>
              <a:ea typeface="Meiryo UI" panose="020B0604030504040204" pitchFamily="50" charset="-128"/>
              <a:cs typeface="Calibri"/>
            </a:endParaRPr>
          </a:p>
        </p:txBody>
      </p:sp>
      <p:sp>
        <p:nvSpPr>
          <p:cNvPr id="53" name="Google Shape;251;p16">
            <a:extLst>
              <a:ext uri="{FF2B5EF4-FFF2-40B4-BE49-F238E27FC236}">
                <a16:creationId xmlns:a16="http://schemas.microsoft.com/office/drawing/2014/main" id="{6A2EFFEC-D067-4E7D-B6CD-7E6F8A64667D}"/>
              </a:ext>
            </a:extLst>
          </p:cNvPr>
          <p:cNvSpPr txBox="1"/>
          <p:nvPr/>
        </p:nvSpPr>
        <p:spPr>
          <a:xfrm>
            <a:off x="9611591" y="2680005"/>
            <a:ext cx="2160393" cy="338554"/>
          </a:xfrm>
          <a:prstGeom prst="rect">
            <a:avLst/>
          </a:prstGeom>
          <a:noFill/>
          <a:ln>
            <a:noFill/>
          </a:ln>
        </p:spPr>
        <p:txBody>
          <a:bodyPr spcFirstLastPara="1" wrap="square" lIns="91425" tIns="45700" rIns="91425" bIns="45700" anchor="t" anchorCtr="0">
            <a:noAutofit/>
          </a:bodyPr>
          <a:lstStyle/>
          <a:p>
            <a:pPr algn="ctr"/>
            <a:r>
              <a:rPr lang="ja-JP" altLang="en-US" sz="2000" b="1" dirty="0">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アプリ</a:t>
            </a:r>
            <a:endParaRPr lang="en-US" sz="2000" b="1" dirty="0" err="1">
              <a:solidFill>
                <a:schemeClr val="accent4">
                  <a:lumMod val="60000"/>
                  <a:lumOff val="40000"/>
                </a:schemeClr>
              </a:solidFill>
              <a:latin typeface="Meiryo UI" panose="020B0604030504040204" pitchFamily="50" charset="-128"/>
              <a:ea typeface="Meiryo UI" panose="020B0604030504040204" pitchFamily="50" charset="-128"/>
              <a:cs typeface="+mn-lt"/>
            </a:endParaRPr>
          </a:p>
        </p:txBody>
      </p:sp>
      <p:pic>
        <p:nvPicPr>
          <p:cNvPr id="54" name="圖形 53">
            <a:extLst>
              <a:ext uri="{FF2B5EF4-FFF2-40B4-BE49-F238E27FC236}">
                <a16:creationId xmlns:a16="http://schemas.microsoft.com/office/drawing/2014/main" id="{A84D5B1E-33E8-4AC8-9DC4-84CAB7C416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7638" y="1661398"/>
            <a:ext cx="920417" cy="911393"/>
          </a:xfrm>
          <a:prstGeom prst="rect">
            <a:avLst/>
          </a:prstGeom>
        </p:spPr>
      </p:pic>
      <p:pic>
        <p:nvPicPr>
          <p:cNvPr id="55" name="圖形 54">
            <a:extLst>
              <a:ext uri="{FF2B5EF4-FFF2-40B4-BE49-F238E27FC236}">
                <a16:creationId xmlns:a16="http://schemas.microsoft.com/office/drawing/2014/main" id="{789C9F8A-7DED-4A5F-ABC4-937156E241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20063" y="1598191"/>
            <a:ext cx="1031098" cy="1031098"/>
          </a:xfrm>
          <a:prstGeom prst="rect">
            <a:avLst/>
          </a:prstGeom>
        </p:spPr>
      </p:pic>
      <p:pic>
        <p:nvPicPr>
          <p:cNvPr id="56" name="圖形 55">
            <a:extLst>
              <a:ext uri="{FF2B5EF4-FFF2-40B4-BE49-F238E27FC236}">
                <a16:creationId xmlns:a16="http://schemas.microsoft.com/office/drawing/2014/main" id="{B2586895-B0B6-4B7E-A669-9EAE4D9452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94303" y="1615856"/>
            <a:ext cx="869216" cy="869216"/>
          </a:xfrm>
          <a:prstGeom prst="rect">
            <a:avLst/>
          </a:prstGeom>
        </p:spPr>
      </p:pic>
      <p:pic>
        <p:nvPicPr>
          <p:cNvPr id="57" name="圖形 56">
            <a:extLst>
              <a:ext uri="{FF2B5EF4-FFF2-40B4-BE49-F238E27FC236}">
                <a16:creationId xmlns:a16="http://schemas.microsoft.com/office/drawing/2014/main" id="{E4DF788C-C945-4A4A-9172-6B1D5ADC48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57006" y="1598191"/>
            <a:ext cx="961146" cy="961146"/>
          </a:xfrm>
          <a:prstGeom prst="rect">
            <a:avLst/>
          </a:prstGeom>
        </p:spPr>
      </p:pic>
      <p:pic>
        <p:nvPicPr>
          <p:cNvPr id="65" name="圖形 64">
            <a:extLst>
              <a:ext uri="{FF2B5EF4-FFF2-40B4-BE49-F238E27FC236}">
                <a16:creationId xmlns:a16="http://schemas.microsoft.com/office/drawing/2014/main" id="{3B4E5935-5D96-4919-A69A-1189FF81A49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39351" y="1598027"/>
            <a:ext cx="904875" cy="904875"/>
          </a:xfrm>
          <a:prstGeom prst="rect">
            <a:avLst/>
          </a:prstGeom>
        </p:spPr>
      </p:pic>
      <p:sp>
        <p:nvSpPr>
          <p:cNvPr id="68" name="Google Shape;246;p16">
            <a:extLst>
              <a:ext uri="{FF2B5EF4-FFF2-40B4-BE49-F238E27FC236}">
                <a16:creationId xmlns:a16="http://schemas.microsoft.com/office/drawing/2014/main" id="{A75B351A-292D-40C6-A19B-875DCE59BE8A}"/>
              </a:ext>
            </a:extLst>
          </p:cNvPr>
          <p:cNvSpPr/>
          <p:nvPr/>
        </p:nvSpPr>
        <p:spPr>
          <a:xfrm>
            <a:off x="2488894" y="3286566"/>
            <a:ext cx="2422688" cy="3416402"/>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u"/>
              <a:tabLst>
                <a:tab pos="88900" algn="l"/>
              </a:tabLst>
            </a:pP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ネイティブの</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 ZFS </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スナップショット機能により、保証されたスナップショットの柔軟な定義が可能</a:t>
            </a:r>
            <a:endParaRPr lang="en-US" sz="1250" dirty="0">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800"/>
              </a:spcBef>
              <a:buSzPct val="50000"/>
              <a:buFont typeface="Wingdings" panose="05000000000000000000" pitchFamily="2" charset="2"/>
              <a:buChar char="u"/>
              <a:tabLst>
                <a:tab pos="88900" algn="l"/>
              </a:tabLst>
            </a:pP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ほぼ無制限の</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 65,536 </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個のスナップショット</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フォルダー</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/LUN </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をサポート</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a:t>
            </a:r>
            <a:endParaRPr lang="en-US" sz="1250" dirty="0">
              <a:latin typeface="Meiryo UI" panose="020B0604030504040204" pitchFamily="50" charset="-128"/>
              <a:ea typeface="Meiryo UI" panose="020B0604030504040204" pitchFamily="50" charset="-128"/>
              <a:cs typeface="+mn-lt"/>
            </a:endParaRPr>
          </a:p>
          <a:p>
            <a:pPr marL="285750" lvl="0" indent="-285750">
              <a:spcBef>
                <a:spcPts val="800"/>
              </a:spcBef>
              <a:buSzPct val="50000"/>
              <a:buFont typeface="Wingdings" panose="05000000000000000000" pitchFamily="2" charset="2"/>
              <a:buChar char="u"/>
              <a:tabLst>
                <a:tab pos="88900" algn="l"/>
              </a:tabLst>
            </a:pPr>
            <a:r>
              <a:rPr lang="en-US" sz="1250" dirty="0" err="1">
                <a:latin typeface="Meiryo UI" panose="020B0604030504040204" pitchFamily="50" charset="-128"/>
                <a:ea typeface="Meiryo UI" panose="020B0604030504040204" pitchFamily="50" charset="-128"/>
                <a:cs typeface="Arial"/>
                <a:sym typeface="Arial" panose="020B0604020202020204" pitchFamily="34" charset="0"/>
              </a:rPr>
              <a:t>SnapSync</a:t>
            </a:r>
            <a:endParaRPr lang="en-US" sz="1250" dirty="0">
              <a:latin typeface="Meiryo UI" panose="020B0604030504040204" pitchFamily="50" charset="-128"/>
              <a:ea typeface="Meiryo UI" panose="020B0604030504040204" pitchFamily="50" charset="-128"/>
              <a:cs typeface="Arial"/>
            </a:endParaRPr>
          </a:p>
          <a:p>
            <a:pPr marL="285750" indent="-285750">
              <a:spcBef>
                <a:spcPts val="800"/>
              </a:spcBef>
              <a:buSzPct val="50000"/>
              <a:buFont typeface="Wingdings" panose="05000000000000000000" pitchFamily="2" charset="2"/>
              <a:buChar char="u"/>
              <a:tabLst>
                <a:tab pos="88900" algn="l"/>
              </a:tabLst>
            </a:pP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より多くの</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 RAID </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タイプが利用可能</a:t>
            </a:r>
            <a:endParaRPr lang="en-US" sz="1250" dirty="0">
              <a:latin typeface="Meiryo UI" panose="020B0604030504040204" pitchFamily="50" charset="-128"/>
              <a:ea typeface="Meiryo UI" panose="020B0604030504040204" pitchFamily="50" charset="-128"/>
              <a:cs typeface="+mn-lt"/>
            </a:endParaRPr>
          </a:p>
          <a:p>
            <a:pPr marL="285750" lvl="0" indent="-285750">
              <a:spcBef>
                <a:spcPts val="800"/>
              </a:spcBef>
              <a:buSzPct val="50000"/>
              <a:buFont typeface="Wingdings" panose="05000000000000000000" pitchFamily="2" charset="2"/>
              <a:buChar char="u"/>
              <a:tabLst>
                <a:tab pos="88900" algn="l"/>
              </a:tabLst>
            </a:pPr>
            <a:r>
              <a:rPr lang="en-US" sz="1250" dirty="0">
                <a:latin typeface="Meiryo UI" panose="020B0604030504040204" pitchFamily="50" charset="-128"/>
                <a:ea typeface="Meiryo UI" panose="020B0604030504040204" pitchFamily="50" charset="-128"/>
                <a:cs typeface="Arial"/>
                <a:sym typeface="Arial" panose="020B0604020202020204" pitchFamily="34" charset="0"/>
              </a:rPr>
              <a:t>WORM (write once read many)​</a:t>
            </a:r>
            <a:endParaRPr lang="en-US" sz="1250" dirty="0">
              <a:latin typeface="Meiryo UI" panose="020B0604030504040204" pitchFamily="50" charset="-128"/>
              <a:ea typeface="Meiryo UI" panose="020B0604030504040204" pitchFamily="50" charset="-128"/>
              <a:cs typeface="Arial"/>
            </a:endParaRPr>
          </a:p>
          <a:p>
            <a:pPr marL="285750" marR="0" lvl="0" indent="-285750" algn="l" rtl="0">
              <a:lnSpc>
                <a:spcPct val="100000"/>
              </a:lnSpc>
              <a:spcBef>
                <a:spcPts val="800"/>
              </a:spcBef>
              <a:spcAft>
                <a:spcPts val="0"/>
              </a:spcAft>
              <a:buSzPct val="50000"/>
              <a:buFont typeface="Wingdings" panose="05000000000000000000" pitchFamily="2" charset="2"/>
              <a:buChar char="u"/>
              <a:tabLst>
                <a:tab pos="180975" algn="l"/>
              </a:tabLst>
            </a:pPr>
            <a:endParaRPr lang="zh-TW" altLang="en-US" sz="1250" dirty="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69" name="Google Shape;249;p16">
            <a:extLst>
              <a:ext uri="{FF2B5EF4-FFF2-40B4-BE49-F238E27FC236}">
                <a16:creationId xmlns:a16="http://schemas.microsoft.com/office/drawing/2014/main" id="{77373B03-5155-4F92-8707-13281DB68AA3}"/>
              </a:ext>
            </a:extLst>
          </p:cNvPr>
          <p:cNvSpPr/>
          <p:nvPr/>
        </p:nvSpPr>
        <p:spPr>
          <a:xfrm>
            <a:off x="7306076" y="3286566"/>
            <a:ext cx="2024453" cy="2891238"/>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u"/>
            </a:pPr>
            <a:r>
              <a:rPr lang="en-US" sz="1250" dirty="0" err="1">
                <a:latin typeface="Meiryo UI" panose="020B0604030504040204" pitchFamily="50" charset="-128"/>
                <a:ea typeface="Meiryo UI" panose="020B0604030504040204" pitchFamily="50" charset="-128"/>
                <a:cs typeface="+mn-lt"/>
                <a:sym typeface="Arial" panose="020B0604020202020204" pitchFamily="34" charset="0"/>
              </a:rPr>
              <a:t>エンタープライズ</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en-US" sz="1250" dirty="0" err="1">
                <a:latin typeface="Meiryo UI" panose="020B0604030504040204" pitchFamily="50" charset="-128"/>
                <a:ea typeface="Meiryo UI" panose="020B0604030504040204" pitchFamily="50" charset="-128"/>
                <a:cs typeface="+mn-lt"/>
                <a:sym typeface="Arial" panose="020B0604020202020204" pitchFamily="34" charset="0"/>
              </a:rPr>
              <a:t>レベルの安定性を実現する</a:t>
            </a:r>
            <a:r>
              <a:rPr lang="en-US" sz="1250" dirty="0">
                <a:latin typeface="Meiryo UI" panose="020B0604030504040204" pitchFamily="50" charset="-128"/>
                <a:ea typeface="Meiryo UI" panose="020B0604030504040204" pitchFamily="50" charset="-128"/>
                <a:cs typeface="+mn-lt"/>
                <a:sym typeface="Arial" panose="020B0604020202020204" pitchFamily="34" charset="0"/>
              </a:rPr>
              <a:t> ECC RAM </a:t>
            </a:r>
            <a:r>
              <a:rPr lang="en-US" sz="1250" dirty="0" err="1">
                <a:latin typeface="Meiryo UI" panose="020B0604030504040204" pitchFamily="50" charset="-128"/>
                <a:ea typeface="Meiryo UI" panose="020B0604030504040204" pitchFamily="50" charset="-128"/>
                <a:cs typeface="+mn-lt"/>
                <a:sym typeface="Arial" panose="020B0604020202020204" pitchFamily="34" charset="0"/>
              </a:rPr>
              <a:t>対応モデルを提供</a:t>
            </a:r>
            <a:endParaRPr lang="en-US" altLang="zh-TW" sz="1250" dirty="0" err="1">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800"/>
              </a:spcBef>
              <a:buSzPct val="50000"/>
              <a:buFont typeface="Wingdings" panose="05000000000000000000" pitchFamily="2" charset="2"/>
              <a:buChar char="u"/>
            </a:pPr>
            <a:r>
              <a:rPr lang="en-US" sz="1250" dirty="0">
                <a:latin typeface="Meiryo UI" panose="020B0604030504040204" pitchFamily="50" charset="-128"/>
                <a:ea typeface="Meiryo UI" panose="020B0604030504040204" pitchFamily="50" charset="-128"/>
                <a:cs typeface="+mn-lt"/>
                <a:sym typeface="Arial" panose="020B0604020202020204" pitchFamily="34" charset="0"/>
              </a:rPr>
              <a:t>SSD/</a:t>
            </a:r>
            <a:r>
              <a:rPr lang="en-US" sz="1250" dirty="0" err="1">
                <a:latin typeface="Meiryo UI" panose="020B0604030504040204" pitchFamily="50" charset="-128"/>
                <a:ea typeface="Meiryo UI" panose="020B0604030504040204" pitchFamily="50" charset="-128"/>
                <a:cs typeface="+mn-lt"/>
                <a:sym typeface="Arial" panose="020B0604020202020204" pitchFamily="34" charset="0"/>
              </a:rPr>
              <a:t>HDDの寿命予測サービスを提供</a:t>
            </a:r>
            <a:endParaRPr lang="en-US" sz="1250" dirty="0" err="1">
              <a:latin typeface="Meiryo UI" panose="020B0604030504040204" pitchFamily="50" charset="-128"/>
              <a:ea typeface="Meiryo UI" panose="020B0604030504040204" pitchFamily="50" charset="-128"/>
              <a:cs typeface="+mn-lt"/>
            </a:endParaRPr>
          </a:p>
          <a:p>
            <a:pPr marL="285750" indent="-285750">
              <a:spcBef>
                <a:spcPts val="800"/>
              </a:spcBef>
              <a:buSzPct val="50000"/>
              <a:buFont typeface="Wingdings" panose="05000000000000000000" pitchFamily="2" charset="2"/>
              <a:buChar char="u"/>
            </a:pPr>
            <a:r>
              <a:rPr lang="en-US" sz="1250" dirty="0">
                <a:latin typeface="Meiryo UI" panose="020B0604030504040204" pitchFamily="50" charset="-128"/>
                <a:ea typeface="Meiryo UI" panose="020B0604030504040204" pitchFamily="50" charset="-128"/>
                <a:cs typeface="+mn-lt"/>
              </a:rPr>
              <a:t>PB </a:t>
            </a:r>
            <a:r>
              <a:rPr lang="en-US" sz="1250" dirty="0" err="1">
                <a:latin typeface="Meiryo UI" panose="020B0604030504040204" pitchFamily="50" charset="-128"/>
                <a:ea typeface="Meiryo UI" panose="020B0604030504040204" pitchFamily="50" charset="-128"/>
                <a:cs typeface="+mn-lt"/>
              </a:rPr>
              <a:t>レベルのストレージ</a:t>
            </a:r>
            <a:r>
              <a:rPr lang="en-US" sz="1250" dirty="0">
                <a:latin typeface="Meiryo UI" panose="020B0604030504040204" pitchFamily="50" charset="-128"/>
                <a:ea typeface="Meiryo UI" panose="020B0604030504040204" pitchFamily="50" charset="-128"/>
                <a:cs typeface="+mn-lt"/>
              </a:rPr>
              <a:t> </a:t>
            </a:r>
            <a:r>
              <a:rPr lang="en-US" sz="1250" dirty="0" err="1">
                <a:latin typeface="Meiryo UI" panose="020B0604030504040204" pitchFamily="50" charset="-128"/>
                <a:ea typeface="Meiryo UI" panose="020B0604030504040204" pitchFamily="50" charset="-128"/>
                <a:cs typeface="+mn-lt"/>
              </a:rPr>
              <a:t>スペースに簡単に拡張できます</a:t>
            </a:r>
            <a:r>
              <a:rPr lang="en-US" sz="1250" dirty="0">
                <a:latin typeface="Meiryo UI" panose="020B0604030504040204" pitchFamily="50" charset="-128"/>
                <a:ea typeface="Meiryo UI" panose="020B0604030504040204" pitchFamily="50" charset="-128"/>
                <a:cs typeface="+mn-lt"/>
              </a:rPr>
              <a:t>。</a:t>
            </a:r>
            <a:endParaRPr lang="zh-TW" altLang="en-US" sz="1250" dirty="0">
              <a:latin typeface="Meiryo UI" panose="020B0604030504040204" pitchFamily="50" charset="-128"/>
              <a:ea typeface="Meiryo UI" panose="020B0604030504040204" pitchFamily="50" charset="-128"/>
              <a:cs typeface="Arial" panose="020B0604020202020204" pitchFamily="34" charset="0"/>
            </a:endParaRPr>
          </a:p>
          <a:p>
            <a:pPr marL="285750" indent="-285750">
              <a:spcBef>
                <a:spcPts val="800"/>
              </a:spcBef>
              <a:buSzPct val="50000"/>
              <a:buFont typeface="Wingdings" panose="05000000000000000000" pitchFamily="2" charset="2"/>
              <a:buChar char="u"/>
            </a:pPr>
            <a:endParaRPr lang="en-US" sz="1250">
              <a:latin typeface="Meiryo UI" panose="020B0604030504040204" pitchFamily="50" charset="-128"/>
              <a:ea typeface="Meiryo UI" panose="020B0604030504040204" pitchFamily="50" charset="-128"/>
              <a:cs typeface="Arial" panose="020B0604020202020204" pitchFamily="34" charset="0"/>
            </a:endParaRPr>
          </a:p>
        </p:txBody>
      </p:sp>
      <p:sp>
        <p:nvSpPr>
          <p:cNvPr id="70" name="Google Shape;252;p16">
            <a:extLst>
              <a:ext uri="{FF2B5EF4-FFF2-40B4-BE49-F238E27FC236}">
                <a16:creationId xmlns:a16="http://schemas.microsoft.com/office/drawing/2014/main" id="{70061C0B-7E1C-4164-AC8E-68806BBA7684}"/>
              </a:ext>
            </a:extLst>
          </p:cNvPr>
          <p:cNvSpPr/>
          <p:nvPr/>
        </p:nvSpPr>
        <p:spPr>
          <a:xfrm>
            <a:off x="9645909" y="3286566"/>
            <a:ext cx="1991010" cy="2891236"/>
          </a:xfrm>
          <a:prstGeom prst="rect">
            <a:avLst/>
          </a:prstGeom>
          <a:noFill/>
          <a:ln>
            <a:noFill/>
          </a:ln>
        </p:spPr>
        <p:txBody>
          <a:bodyPr spcFirstLastPara="1" wrap="square" lIns="91425" tIns="45700" rIns="91425" bIns="45700" anchor="t" anchorCtr="0">
            <a:noAutofit/>
          </a:bodyPr>
          <a:lstStyle/>
          <a:p>
            <a:pPr marL="285750" indent="-285750">
              <a:spcBef>
                <a:spcPts val="800"/>
              </a:spcBef>
              <a:buSzPct val="50000"/>
              <a:buFont typeface="Wingdings" panose="05000000000000000000" pitchFamily="2" charset="2"/>
              <a:buChar char="u"/>
            </a:pP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すべてのアプリ、</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VM</a:t>
            </a: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、コンテナをサポートします。</a:t>
            </a:r>
            <a:r>
              <a:rPr lang="en-US" altLang="ja-JP" sz="1250" dirty="0" err="1">
                <a:latin typeface="Meiryo UI" panose="020B0604030504040204" pitchFamily="50" charset="-128"/>
                <a:ea typeface="Meiryo UI" panose="020B0604030504040204" pitchFamily="50" charset="-128"/>
                <a:cs typeface="+mn-lt"/>
                <a:sym typeface="Arial" panose="020B0604020202020204" pitchFamily="34" charset="0"/>
              </a:rPr>
              <a:t>vRouter</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en-US" altLang="ja-JP" sz="1250" dirty="0" err="1">
                <a:latin typeface="Meiryo UI" panose="020B0604030504040204" pitchFamily="50" charset="-128"/>
                <a:ea typeface="Meiryo UI" panose="020B0604030504040204" pitchFamily="50" charset="-128"/>
                <a:cs typeface="+mn-lt"/>
                <a:sym typeface="Arial" panose="020B0604020202020204" pitchFamily="34" charset="0"/>
              </a:rPr>
              <a:t>vFirewall</a:t>
            </a: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を簡単に導入でき、</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nginx/</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httpd/</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en-US" altLang="ja-JP" sz="1250" dirty="0" err="1">
                <a:latin typeface="Meiryo UI" panose="020B0604030504040204" pitchFamily="50" charset="-128"/>
                <a:ea typeface="Meiryo UI" panose="020B0604030504040204" pitchFamily="50" charset="-128"/>
                <a:cs typeface="+mn-lt"/>
                <a:sym typeface="Arial" panose="020B0604020202020204" pitchFamily="34" charset="0"/>
              </a:rPr>
              <a:t>mangoDB</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en-US" altLang="ja-JP" sz="1250" dirty="0" err="1">
                <a:latin typeface="Meiryo UI" panose="020B0604030504040204" pitchFamily="50" charset="-128"/>
                <a:ea typeface="Meiryo UI" panose="020B0604030504040204" pitchFamily="50" charset="-128"/>
                <a:cs typeface="+mn-lt"/>
                <a:sym typeface="Arial" panose="020B0604020202020204" pitchFamily="34" charset="0"/>
              </a:rPr>
              <a:t>redis</a:t>
            </a:r>
            <a:r>
              <a:rPr lang="en-US" altLang="ja-JP" sz="1250" dirty="0">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250" dirty="0">
                <a:latin typeface="Meiryo UI" panose="020B0604030504040204" pitchFamily="50" charset="-128"/>
                <a:ea typeface="Meiryo UI" panose="020B0604030504040204" pitchFamily="50" charset="-128"/>
                <a:cs typeface="+mn-lt"/>
                <a:sym typeface="Arial" panose="020B0604020202020204" pitchFamily="34" charset="0"/>
              </a:rPr>
              <a:t> </a:t>
            </a:r>
            <a:r>
              <a:rPr lang="en-US" altLang="ja-JP" sz="1250" dirty="0" err="1">
                <a:latin typeface="Meiryo UI" panose="020B0604030504040204" pitchFamily="50" charset="-128"/>
                <a:ea typeface="Meiryo UI" panose="020B0604030504040204" pitchFamily="50" charset="-128"/>
                <a:cs typeface="+mn-lt"/>
                <a:sym typeface="Arial" panose="020B0604020202020204" pitchFamily="34" charset="0"/>
              </a:rPr>
              <a:t>ShadowSocks</a:t>
            </a:r>
            <a:r>
              <a:rPr lang="ja-JP" altLang="en-US" sz="1250">
                <a:latin typeface="Meiryo UI" panose="020B0604030504040204" pitchFamily="50" charset="-128"/>
                <a:ea typeface="Meiryo UI" panose="020B0604030504040204" pitchFamily="50" charset="-128"/>
                <a:cs typeface="+mn-lt"/>
                <a:sym typeface="Arial" panose="020B0604020202020204" pitchFamily="34" charset="0"/>
              </a:rPr>
              <a:t>などの人気パッケージが利</a:t>
            </a:r>
            <a:r>
              <a:rPr lang="ja-JP" sz="1250">
                <a:latin typeface="Meiryo UI" panose="020B0604030504040204" pitchFamily="50" charset="-128"/>
                <a:ea typeface="Meiryo UI" panose="020B0604030504040204" pitchFamily="50" charset="-128"/>
                <a:cs typeface="+mn-lt"/>
                <a:sym typeface="Arial" panose="020B0604020202020204" pitchFamily="34" charset="0"/>
              </a:rPr>
              <a:t>用可能です。</a:t>
            </a:r>
            <a:endParaRPr lang="en-US" sz="125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a:p>
            <a:pPr marL="285750" marR="0" lvl="0" indent="-285750" algn="l" rtl="0">
              <a:lnSpc>
                <a:spcPct val="100000"/>
              </a:lnSpc>
              <a:spcBef>
                <a:spcPts val="800"/>
              </a:spcBef>
              <a:spcAft>
                <a:spcPts val="0"/>
              </a:spcAft>
              <a:buSzPct val="50000"/>
              <a:buFont typeface="Wingdings" panose="05000000000000000000" pitchFamily="2" charset="2"/>
              <a:buChar char="u"/>
            </a:pPr>
            <a:endParaRPr lang="en-US" sz="1250" i="0" u="none" strike="noStrike" cap="none">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707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2A6A369C-499D-4638-9584-A550063DAE39}"/>
              </a:ext>
            </a:extLst>
          </p:cNvPr>
          <p:cNvGrpSpPr/>
          <p:nvPr/>
        </p:nvGrpSpPr>
        <p:grpSpPr>
          <a:xfrm>
            <a:off x="3684233" y="984149"/>
            <a:ext cx="4823534" cy="1017579"/>
            <a:chOff x="1595870" y="1601495"/>
            <a:chExt cx="4290152" cy="905056"/>
          </a:xfrm>
        </p:grpSpPr>
        <p:sp>
          <p:nvSpPr>
            <p:cNvPr id="10" name="副標題 2">
              <a:extLst>
                <a:ext uri="{FF2B5EF4-FFF2-40B4-BE49-F238E27FC236}">
                  <a16:creationId xmlns:a16="http://schemas.microsoft.com/office/drawing/2014/main" id="{7FC581C5-2EFA-4081-9E19-0ED097CBB3B7}"/>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Meiryo UI" panose="020B0604030504040204" pitchFamily="50" charset="-128"/>
                  <a:ea typeface="Meiryo UI" panose="020B0604030504040204" pitchFamily="50" charset="-128"/>
                  <a:sym typeface="Arial" panose="020B0604020202020204" pitchFamily="34" charset="0"/>
                </a:rPr>
                <a:t>01</a:t>
              </a: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1" name="矩形 10">
              <a:extLst>
                <a:ext uri="{FF2B5EF4-FFF2-40B4-BE49-F238E27FC236}">
                  <a16:creationId xmlns:a16="http://schemas.microsoft.com/office/drawing/2014/main" id="{1EC9EC21-D1E8-4E56-A9F8-F2BBD15840C4}"/>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2" name="文字方塊 11">
              <a:extLst>
                <a:ext uri="{FF2B5EF4-FFF2-40B4-BE49-F238E27FC236}">
                  <a16:creationId xmlns:a16="http://schemas.microsoft.com/office/drawing/2014/main" id="{FBB2A853-FB2B-4D4C-B691-D7BDBC27CDE2}"/>
                </a:ext>
              </a:extLst>
            </p:cNvPr>
            <p:cNvSpPr txBox="1"/>
            <p:nvPr/>
          </p:nvSpPr>
          <p:spPr>
            <a:xfrm>
              <a:off x="3054364" y="1601495"/>
              <a:ext cx="1378101" cy="378507"/>
            </a:xfrm>
            <a:prstGeom prst="rect">
              <a:avLst/>
            </a:prstGeom>
            <a:noFill/>
          </p:spPr>
          <p:txBody>
            <a:bodyPr wrap="square" rtlCol="0">
              <a:spAutoFit/>
            </a:bodyPr>
            <a:lstStyle/>
            <a:p>
              <a:pPr algn="ctr">
                <a:lnSpc>
                  <a:spcPts val="3200"/>
                </a:lnSpc>
              </a:pPr>
              <a:r>
                <a:rPr lang="en-US" altLang="zh-TW" sz="100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Chapter</a:t>
              </a:r>
            </a:p>
          </p:txBody>
        </p:sp>
      </p:grpSp>
      <p:sp>
        <p:nvSpPr>
          <p:cNvPr id="13" name="標題 1">
            <a:extLst>
              <a:ext uri="{FF2B5EF4-FFF2-40B4-BE49-F238E27FC236}">
                <a16:creationId xmlns:a16="http://schemas.microsoft.com/office/drawing/2014/main" id="{DD312506-207C-414B-BB46-D91246C16602}"/>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a:lnSpc>
                <a:spcPct val="100000"/>
              </a:lnSpc>
              <a:spcBef>
                <a:spcPts val="0"/>
              </a:spcBef>
              <a:spcAft>
                <a:spcPts val="0"/>
              </a:spcAft>
              <a:buNone/>
              <a:tabLst/>
              <a:defRPr/>
            </a:pPr>
            <a:r>
              <a:rPr lang="en-US" sz="4000" dirty="0" err="1">
                <a:latin typeface="Meiryo UI" panose="020B0604030504040204" pitchFamily="50" charset="-128"/>
                <a:ea typeface="Meiryo UI" panose="020B0604030504040204" pitchFamily="50" charset="-128"/>
                <a:cs typeface="Arial"/>
                <a:sym typeface="Arial" panose="020B0604020202020204" pitchFamily="34" charset="0"/>
              </a:rPr>
              <a:t>データ効率</a:t>
            </a:r>
            <a:endParaRPr lang="en-US" altLang="zh-TW" dirty="0" err="1">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1275326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3F0382-5D92-4C74-AF6F-F7A7BC5F584A}"/>
              </a:ext>
            </a:extLst>
          </p:cNvPr>
          <p:cNvSpPr>
            <a:spLocks noGrp="1"/>
          </p:cNvSpPr>
          <p:nvPr>
            <p:ph type="title"/>
          </p:nvPr>
        </p:nvSpPr>
        <p:spPr/>
        <p:txBody>
          <a:bodyPr/>
          <a:lstStyle/>
          <a:p>
            <a:r>
              <a:rPr lang="en-US" err="1">
                <a:latin typeface="Meiryo UI" panose="020B0604030504040204" pitchFamily="50" charset="-128"/>
                <a:ea typeface="Meiryo UI" panose="020B0604030504040204" pitchFamily="50" charset="-128"/>
                <a:cs typeface="Arial"/>
              </a:rPr>
              <a:t>強力なデータ削減</a:t>
            </a:r>
            <a:endParaRPr lang="en-US" altLang="zh-TW" err="1">
              <a:latin typeface="Meiryo UI" panose="020B0604030504040204" pitchFamily="50" charset="-128"/>
              <a:ea typeface="Meiryo UI" panose="020B0604030504040204" pitchFamily="50" charset="-128"/>
            </a:endParaRPr>
          </a:p>
        </p:txBody>
      </p:sp>
      <p:sp>
        <p:nvSpPr>
          <p:cNvPr id="22" name="矩形: 圓角 21">
            <a:extLst>
              <a:ext uri="{FF2B5EF4-FFF2-40B4-BE49-F238E27FC236}">
                <a16:creationId xmlns:a16="http://schemas.microsoft.com/office/drawing/2014/main" id="{8C42D511-6D7E-4371-85C2-E74258E9E935}"/>
              </a:ext>
            </a:extLst>
          </p:cNvPr>
          <p:cNvSpPr/>
          <p:nvPr/>
        </p:nvSpPr>
        <p:spPr>
          <a:xfrm>
            <a:off x="4988729" y="1629000"/>
            <a:ext cx="1800000" cy="1800000"/>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3" name="矩形: 圓角 22">
            <a:extLst>
              <a:ext uri="{FF2B5EF4-FFF2-40B4-BE49-F238E27FC236}">
                <a16:creationId xmlns:a16="http://schemas.microsoft.com/office/drawing/2014/main" id="{D11CB6AD-246D-4A1C-B34A-E4323F35DF7E}"/>
              </a:ext>
            </a:extLst>
          </p:cNvPr>
          <p:cNvSpPr/>
          <p:nvPr/>
        </p:nvSpPr>
        <p:spPr>
          <a:xfrm>
            <a:off x="8924510" y="1629000"/>
            <a:ext cx="1800000" cy="1800000"/>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4" name="矩形: 圓角 23">
            <a:extLst>
              <a:ext uri="{FF2B5EF4-FFF2-40B4-BE49-F238E27FC236}">
                <a16:creationId xmlns:a16="http://schemas.microsoft.com/office/drawing/2014/main" id="{85128D28-A540-49EE-A4CB-60C3198B46AB}"/>
              </a:ext>
            </a:extLst>
          </p:cNvPr>
          <p:cNvSpPr/>
          <p:nvPr/>
        </p:nvSpPr>
        <p:spPr>
          <a:xfrm>
            <a:off x="1062645" y="1629000"/>
            <a:ext cx="1800000" cy="1800000"/>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5" name="文字方塊 24">
            <a:extLst>
              <a:ext uri="{FF2B5EF4-FFF2-40B4-BE49-F238E27FC236}">
                <a16:creationId xmlns:a16="http://schemas.microsoft.com/office/drawing/2014/main" id="{6F39A3AD-22E3-4462-9BFE-5D3673814499}"/>
              </a:ext>
            </a:extLst>
          </p:cNvPr>
          <p:cNvSpPr txBox="1"/>
          <p:nvPr/>
        </p:nvSpPr>
        <p:spPr>
          <a:xfrm>
            <a:off x="7962044" y="3553449"/>
            <a:ext cx="3859901" cy="2339102"/>
          </a:xfrm>
          <a:prstGeom prst="rect">
            <a:avLst/>
          </a:prstGeom>
          <a:noFill/>
        </p:spPr>
        <p:txBody>
          <a:bodyPr wrap="square" lIns="91440" tIns="45720" rIns="91440" bIns="45720" rtlCol="0" anchor="t">
            <a:spAutoFit/>
          </a:bodyPr>
          <a:lstStyle/>
          <a:p>
            <a:r>
              <a:rPr lang="en-US" sz="2000" b="1" dirty="0" err="1">
                <a:latin typeface="Meiryo UI" panose="020B0604030504040204" pitchFamily="50" charset="-128"/>
                <a:ea typeface="Meiryo UI" panose="020B0604030504040204" pitchFamily="50" charset="-128"/>
                <a:cs typeface="+mn-lt"/>
              </a:rPr>
              <a:t>インライン</a:t>
            </a:r>
            <a:r>
              <a:rPr lang="en-US" sz="2000" b="1" dirty="0">
                <a:latin typeface="Meiryo UI" panose="020B0604030504040204" pitchFamily="50" charset="-128"/>
                <a:ea typeface="Meiryo UI" panose="020B0604030504040204" pitchFamily="50" charset="-128"/>
                <a:cs typeface="+mn-lt"/>
              </a:rPr>
              <a:t> </a:t>
            </a:r>
            <a:r>
              <a:rPr lang="en-US" sz="2000" b="1" dirty="0" err="1">
                <a:latin typeface="Meiryo UI" panose="020B0604030504040204" pitchFamily="50" charset="-128"/>
                <a:ea typeface="Meiryo UI" panose="020B0604030504040204" pitchFamily="50" charset="-128"/>
                <a:cs typeface="+mn-lt"/>
              </a:rPr>
              <a:t>データ重複排除</a:t>
            </a:r>
            <a:endParaRPr lang="en-US" dirty="0" err="1">
              <a:latin typeface="Meiryo UI" panose="020B0604030504040204" pitchFamily="50" charset="-128"/>
              <a:ea typeface="Meiryo UI" panose="020B0604030504040204" pitchFamily="50" charset="-128"/>
            </a:endParaRPr>
          </a:p>
          <a:p>
            <a:pPr fontAlgn="base"/>
            <a:endParaRPr lang="en-US" altLang="zh-TW" b="0" i="0" dirty="0">
              <a:effectLst/>
              <a:latin typeface="Meiryo UI" panose="020B0604030504040204" pitchFamily="50" charset="-128"/>
              <a:ea typeface="Meiryo UI" panose="020B0604030504040204" pitchFamily="50" charset="-128"/>
              <a:cs typeface="Arial" panose="020B0604020202020204" pitchFamily="34" charset="0"/>
            </a:endParaRPr>
          </a:p>
          <a:p>
            <a:endParaRPr lang="en-US" altLang="zh-TW" dirty="0">
              <a:latin typeface="Meiryo UI" panose="020B0604030504040204" pitchFamily="50" charset="-128"/>
              <a:ea typeface="Meiryo UI" panose="020B0604030504040204" pitchFamily="50" charset="-128"/>
              <a:cs typeface="Arial"/>
            </a:endParaRPr>
          </a:p>
          <a:p>
            <a:r>
              <a:rPr lang="en-US" dirty="0" err="1">
                <a:latin typeface="Meiryo UI" panose="020B0604030504040204" pitchFamily="50" charset="-128"/>
                <a:ea typeface="Meiryo UI" panose="020B0604030504040204" pitchFamily="50" charset="-128"/>
                <a:cs typeface="+mn-lt"/>
              </a:rPr>
              <a:t>インライン重複排除はブロックベースで</a:t>
            </a:r>
            <a:r>
              <a:rPr lang="en-US" dirty="0">
                <a:latin typeface="Meiryo UI" panose="020B0604030504040204" pitchFamily="50" charset="-128"/>
                <a:ea typeface="Meiryo UI" panose="020B0604030504040204" pitchFamily="50" charset="-128"/>
                <a:cs typeface="+mn-lt"/>
              </a:rPr>
              <a:t>、</a:t>
            </a:r>
            <a:r>
              <a:rPr lang="ja-JP" altLang="en-US" dirty="0">
                <a:latin typeface="Meiryo UI" panose="020B0604030504040204" pitchFamily="50" charset="-128"/>
                <a:ea typeface="Meiryo UI" panose="020B0604030504040204" pitchFamily="50" charset="-128"/>
                <a:cs typeface="+mn-lt"/>
              </a:rPr>
              <a:t>データがストレージへの書き込み時に実行されます</a:t>
            </a:r>
            <a:r>
              <a:rPr lang="en-US" dirty="0">
                <a:latin typeface="Meiryo UI" panose="020B0604030504040204" pitchFamily="50" charset="-128"/>
                <a:ea typeface="Meiryo UI" panose="020B0604030504040204" pitchFamily="50" charset="-128"/>
                <a:cs typeface="+mn-lt"/>
              </a:rPr>
              <a:t>。</a:t>
            </a:r>
            <a:r>
              <a:rPr lang="en-US" dirty="0" err="1">
                <a:latin typeface="Meiryo UI" panose="020B0604030504040204" pitchFamily="50" charset="-128"/>
                <a:ea typeface="Meiryo UI" panose="020B0604030504040204" pitchFamily="50" charset="-128"/>
                <a:cs typeface="+mn-lt"/>
              </a:rPr>
              <a:t>これにより、ストレージの使用量が大幅に最適化され</a:t>
            </a:r>
            <a:r>
              <a:rPr lang="en-US" dirty="0">
                <a:latin typeface="Meiryo UI" panose="020B0604030504040204" pitchFamily="50" charset="-128"/>
                <a:ea typeface="Meiryo UI" panose="020B0604030504040204" pitchFamily="50" charset="-128"/>
                <a:cs typeface="+mn-lt"/>
              </a:rPr>
              <a:t>、</a:t>
            </a:r>
            <a:r>
              <a:rPr lang="ja-JP" altLang="en-US" dirty="0">
                <a:latin typeface="Meiryo UI" panose="020B0604030504040204" pitchFamily="50" charset="-128"/>
                <a:ea typeface="Meiryo UI" panose="020B0604030504040204" pitchFamily="50" charset="-128"/>
                <a:cs typeface="+mn-lt"/>
              </a:rPr>
              <a:t>ストレージの容量要件が大幅に削減されます。</a:t>
            </a:r>
            <a:endParaRPr lang="zh-TW" dirty="0">
              <a:latin typeface="Meiryo UI" panose="020B0604030504040204" pitchFamily="50" charset="-128"/>
              <a:ea typeface="Meiryo UI" panose="020B0604030504040204" pitchFamily="50" charset="-128"/>
              <a:cs typeface="+mn-lt"/>
            </a:endParaRPr>
          </a:p>
        </p:txBody>
      </p:sp>
      <p:sp>
        <p:nvSpPr>
          <p:cNvPr id="26" name="文字方塊 25">
            <a:extLst>
              <a:ext uri="{FF2B5EF4-FFF2-40B4-BE49-F238E27FC236}">
                <a16:creationId xmlns:a16="http://schemas.microsoft.com/office/drawing/2014/main" id="{3C588463-C5C0-4E38-8F99-478695F600E4}"/>
              </a:ext>
            </a:extLst>
          </p:cNvPr>
          <p:cNvSpPr txBox="1"/>
          <p:nvPr/>
        </p:nvSpPr>
        <p:spPr>
          <a:xfrm>
            <a:off x="3958779" y="3553449"/>
            <a:ext cx="3859901" cy="2646878"/>
          </a:xfrm>
          <a:prstGeom prst="rect">
            <a:avLst/>
          </a:prstGeom>
          <a:noFill/>
        </p:spPr>
        <p:txBody>
          <a:bodyPr wrap="square" lIns="91440" tIns="45720" rIns="91440" bIns="45720" rtlCol="0" anchor="t">
            <a:spAutoFit/>
          </a:bodyPr>
          <a:lstStyle/>
          <a:p>
            <a:pPr algn="ctr"/>
            <a:r>
              <a:rPr lang="en-US" sz="2000" b="1" dirty="0" err="1">
                <a:latin typeface="Meiryo UI" panose="020B0604030504040204" pitchFamily="50" charset="-128"/>
                <a:ea typeface="Meiryo UI" panose="020B0604030504040204" pitchFamily="50" charset="-128"/>
                <a:cs typeface="+mn-lt"/>
              </a:rPr>
              <a:t>インライン</a:t>
            </a:r>
            <a:r>
              <a:rPr lang="en-US" sz="2000" b="1" dirty="0">
                <a:latin typeface="Meiryo UI" panose="020B0604030504040204" pitchFamily="50" charset="-128"/>
                <a:ea typeface="Meiryo UI" panose="020B0604030504040204" pitchFamily="50" charset="-128"/>
                <a:cs typeface="+mn-lt"/>
              </a:rPr>
              <a:t> </a:t>
            </a:r>
            <a:r>
              <a:rPr lang="en-US" sz="2000" b="1" dirty="0" err="1">
                <a:latin typeface="Meiryo UI" panose="020B0604030504040204" pitchFamily="50" charset="-128"/>
                <a:ea typeface="Meiryo UI" panose="020B0604030504040204" pitchFamily="50" charset="-128"/>
                <a:cs typeface="+mn-lt"/>
              </a:rPr>
              <a:t>データ圧縮</a:t>
            </a:r>
            <a:br>
              <a:rPr lang="en-US" altLang="zh-TW" b="1" i="0" dirty="0">
                <a:effectLst/>
                <a:latin typeface="Meiryo UI" panose="020B0604030504040204" pitchFamily="50" charset="-128"/>
                <a:ea typeface="Meiryo UI" panose="020B0604030504040204" pitchFamily="50" charset="-128"/>
                <a:cs typeface="Arial" panose="020B0604020202020204" pitchFamily="34" charset="0"/>
              </a:rPr>
            </a:br>
            <a:endParaRPr lang="en-US" sz="2000" b="1" dirty="0">
              <a:latin typeface="Meiryo UI" panose="020B0604030504040204" pitchFamily="50" charset="-128"/>
              <a:ea typeface="Meiryo UI" panose="020B0604030504040204" pitchFamily="50" charset="-128"/>
              <a:cs typeface="Calibri"/>
            </a:endParaRPr>
          </a:p>
          <a:p>
            <a:pPr algn="ctr"/>
            <a:endParaRPr lang="en-US" altLang="zh-TW" b="1" dirty="0">
              <a:latin typeface="Meiryo UI" panose="020B0604030504040204" pitchFamily="50" charset="-128"/>
              <a:ea typeface="Meiryo UI" panose="020B0604030504040204" pitchFamily="50" charset="-128"/>
              <a:cs typeface="Arial"/>
            </a:endParaRPr>
          </a:p>
          <a:p>
            <a:r>
              <a:rPr lang="en-US" dirty="0" err="1">
                <a:latin typeface="Meiryo UI" panose="020B0604030504040204" pitchFamily="50" charset="-128"/>
                <a:ea typeface="Meiryo UI" panose="020B0604030504040204" pitchFamily="50" charset="-128"/>
                <a:cs typeface="+mn-lt"/>
              </a:rPr>
              <a:t>インライン圧縮は</a:t>
            </a:r>
            <a:r>
              <a:rPr lang="ja-JP" altLang="en-US" dirty="0">
                <a:latin typeface="Meiryo UI" panose="020B0604030504040204" pitchFamily="50" charset="-128"/>
                <a:ea typeface="Meiryo UI" panose="020B0604030504040204" pitchFamily="50" charset="-128"/>
                <a:cs typeface="+mn-lt"/>
              </a:rPr>
              <a:t>、物理的なストレージスペースを節約し</a:t>
            </a:r>
            <a:r>
              <a:rPr lang="en-US" dirty="0">
                <a:latin typeface="Meiryo UI" panose="020B0604030504040204" pitchFamily="50" charset="-128"/>
                <a:ea typeface="Meiryo UI" panose="020B0604030504040204" pitchFamily="50" charset="-128"/>
                <a:cs typeface="+mn-lt"/>
              </a:rPr>
              <a:t>、I/O</a:t>
            </a:r>
            <a:r>
              <a:rPr lang="ja-JP" altLang="en-US" dirty="0">
                <a:latin typeface="Meiryo UI" panose="020B0604030504040204" pitchFamily="50" charset="-128"/>
                <a:ea typeface="Meiryo UI" panose="020B0604030504040204" pitchFamily="50" charset="-128"/>
                <a:cs typeface="+mn-lt"/>
              </a:rPr>
              <a:t>帯域幅とメモリ使用量を向上させ</a:t>
            </a:r>
            <a:r>
              <a:rPr lang="en-US" dirty="0">
                <a:latin typeface="Meiryo UI" panose="020B0604030504040204" pitchFamily="50" charset="-128"/>
                <a:ea typeface="Meiryo UI" panose="020B0604030504040204" pitchFamily="50" charset="-128"/>
                <a:cs typeface="+mn-lt"/>
              </a:rPr>
              <a:t>、</a:t>
            </a:r>
            <a:r>
              <a:rPr lang="ja-JP" altLang="en-US" dirty="0">
                <a:latin typeface="Meiryo UI" panose="020B0604030504040204" pitchFamily="50" charset="-128"/>
                <a:ea typeface="Meiryo UI" panose="020B0604030504040204" pitchFamily="50" charset="-128"/>
                <a:cs typeface="+mn-lt"/>
              </a:rPr>
              <a:t>システム全体のパフォーマンスを良好にします</a:t>
            </a:r>
            <a:r>
              <a:rPr lang="en-US" altLang="ja-JP" dirty="0">
                <a:latin typeface="Meiryo UI" panose="020B0604030504040204" pitchFamily="50" charset="-128"/>
                <a:ea typeface="Meiryo UI" panose="020B0604030504040204" pitchFamily="50" charset="-128"/>
                <a:cs typeface="+mn-lt"/>
              </a:rPr>
              <a:t>(</a:t>
            </a:r>
            <a:r>
              <a:rPr lang="ja-JP" altLang="en-US" dirty="0">
                <a:latin typeface="Meiryo UI" panose="020B0604030504040204" pitchFamily="50" charset="-128"/>
                <a:ea typeface="Meiryo UI" panose="020B0604030504040204" pitchFamily="50" charset="-128"/>
                <a:cs typeface="+mn-lt"/>
              </a:rPr>
              <a:t>オフィスドキュメント等圧縮率が高いファイルが中心の場合</a:t>
            </a:r>
            <a:r>
              <a:rPr lang="en-US" altLang="ja-JP" dirty="0">
                <a:latin typeface="Meiryo UI" panose="020B0604030504040204" pitchFamily="50" charset="-128"/>
                <a:ea typeface="Meiryo UI" panose="020B0604030504040204" pitchFamily="50" charset="-128"/>
                <a:cs typeface="+mn-lt"/>
              </a:rPr>
              <a:t>)</a:t>
            </a:r>
            <a:endParaRPr lang="zh-TW" dirty="0">
              <a:latin typeface="Meiryo UI" panose="020B0604030504040204" pitchFamily="50" charset="-128"/>
              <a:ea typeface="Meiryo UI" panose="020B0604030504040204" pitchFamily="50" charset="-128"/>
              <a:cs typeface="+mn-lt"/>
            </a:endParaRPr>
          </a:p>
          <a:p>
            <a:pPr algn="l"/>
            <a:endParaRPr lang="en-US" altLang="zh-TW" dirty="0">
              <a:latin typeface="Meiryo UI" panose="020B0604030504040204" pitchFamily="50" charset="-128"/>
              <a:ea typeface="Meiryo UI" panose="020B0604030504040204" pitchFamily="50" charset="-128"/>
              <a:cs typeface="Arial" panose="020B0604020202020204" pitchFamily="34" charset="0"/>
            </a:endParaRPr>
          </a:p>
        </p:txBody>
      </p:sp>
      <p:sp>
        <p:nvSpPr>
          <p:cNvPr id="27" name="文字方塊 26">
            <a:extLst>
              <a:ext uri="{FF2B5EF4-FFF2-40B4-BE49-F238E27FC236}">
                <a16:creationId xmlns:a16="http://schemas.microsoft.com/office/drawing/2014/main" id="{F5CA281A-D691-43BD-99AC-5CB5251B3B8E}"/>
              </a:ext>
            </a:extLst>
          </p:cNvPr>
          <p:cNvSpPr txBox="1"/>
          <p:nvPr/>
        </p:nvSpPr>
        <p:spPr>
          <a:xfrm>
            <a:off x="351224" y="3553449"/>
            <a:ext cx="3222843" cy="2646878"/>
          </a:xfrm>
          <a:prstGeom prst="rect">
            <a:avLst/>
          </a:prstGeom>
          <a:noFill/>
        </p:spPr>
        <p:txBody>
          <a:bodyPr wrap="square" lIns="91440" tIns="45720" rIns="91440" bIns="45720" rtlCol="0" anchor="t">
            <a:spAutoFit/>
          </a:bodyPr>
          <a:lstStyle/>
          <a:p>
            <a:pPr algn="ctr" fontAlgn="base"/>
            <a:r>
              <a:rPr lang="en-US" altLang="zh-TW" sz="2000" b="1" dirty="0">
                <a:latin typeface="Meiryo UI" panose="020B0604030504040204" pitchFamily="50" charset="-128"/>
                <a:ea typeface="Meiryo UI" panose="020B0604030504040204" pitchFamily="50" charset="-128"/>
                <a:cs typeface="Arial"/>
              </a:rPr>
              <a:t>Thin </a:t>
            </a:r>
            <a:r>
              <a:rPr lang="en-US" sz="2000" b="1" dirty="0" err="1">
                <a:latin typeface="Meiryo UI" panose="020B0604030504040204" pitchFamily="50" charset="-128"/>
                <a:ea typeface="Meiryo UI" panose="020B0604030504040204" pitchFamily="50" charset="-128"/>
                <a:cs typeface="+mn-lt"/>
              </a:rPr>
              <a:t>共有フォルダ</a:t>
            </a:r>
            <a:r>
              <a:rPr lang="en-US" altLang="zh-TW" sz="2000" b="1" dirty="0">
                <a:latin typeface="Meiryo UI" panose="020B0604030504040204" pitchFamily="50" charset="-128"/>
                <a:ea typeface="Meiryo UI" panose="020B0604030504040204" pitchFamily="50" charset="-128"/>
                <a:cs typeface="Arial"/>
              </a:rPr>
              <a:t> </a:t>
            </a:r>
            <a:r>
              <a:rPr lang="zh-TW" altLang="en-US" sz="2000" b="1" dirty="0">
                <a:latin typeface="Meiryo UI" panose="020B0604030504040204" pitchFamily="50" charset="-128"/>
                <a:ea typeface="Meiryo UI" panose="020B0604030504040204" pitchFamily="50" charset="-128"/>
                <a:cs typeface="Arial"/>
              </a:rPr>
              <a:t>/ </a:t>
            </a:r>
            <a:endParaRPr lang="en-US" altLang="zh-TW" sz="2000" b="1" dirty="0">
              <a:latin typeface="Meiryo UI" panose="020B0604030504040204" pitchFamily="50" charset="-128"/>
              <a:ea typeface="Meiryo UI" panose="020B0604030504040204" pitchFamily="50" charset="-128"/>
              <a:cs typeface="Arial" panose="020B0604020202020204" pitchFamily="34" charset="0"/>
            </a:endParaRPr>
          </a:p>
          <a:p>
            <a:pPr algn="ctr" fontAlgn="base"/>
            <a:r>
              <a:rPr lang="en-US" altLang="zh-TW" sz="2000" b="1" dirty="0">
                <a:latin typeface="Meiryo UI" panose="020B0604030504040204" pitchFamily="50" charset="-128"/>
                <a:ea typeface="Meiryo UI" panose="020B0604030504040204" pitchFamily="50" charset="-128"/>
                <a:cs typeface="Arial"/>
              </a:rPr>
              <a:t>Thin </a:t>
            </a:r>
            <a:r>
              <a:rPr lang="zh-TW" altLang="en-US" sz="2000" b="1" dirty="0">
                <a:latin typeface="Meiryo UI" panose="020B0604030504040204" pitchFamily="50" charset="-128"/>
                <a:ea typeface="Meiryo UI" panose="020B0604030504040204" pitchFamily="50" charset="-128"/>
                <a:cs typeface="Arial"/>
              </a:rPr>
              <a:t>LUN </a:t>
            </a:r>
            <a:br>
              <a:rPr lang="en-US" altLang="zh-TW" b="1" i="0" dirty="0">
                <a:effectLst/>
                <a:latin typeface="Meiryo UI" panose="020B0604030504040204" pitchFamily="50" charset="-128"/>
                <a:ea typeface="Meiryo UI" panose="020B0604030504040204" pitchFamily="50" charset="-128"/>
                <a:cs typeface="Arial" panose="020B0604020202020204" pitchFamily="34" charset="0"/>
              </a:rPr>
            </a:br>
            <a:endParaRPr lang="en-US" altLang="zh-TW" dirty="0">
              <a:latin typeface="Meiryo UI" panose="020B0604030504040204" pitchFamily="50" charset="-128"/>
              <a:ea typeface="Meiryo UI" panose="020B0604030504040204" pitchFamily="50" charset="-128"/>
              <a:cs typeface="Arial" panose="020B0604020202020204" pitchFamily="34" charset="0"/>
            </a:endParaRPr>
          </a:p>
          <a:p>
            <a:r>
              <a:rPr lang="ja-JP" altLang="en-US" dirty="0">
                <a:latin typeface="Meiryo UI" panose="020B0604030504040204" pitchFamily="50" charset="-128"/>
                <a:ea typeface="Meiryo UI" panose="020B0604030504040204" pitchFamily="50" charset="-128"/>
                <a:cs typeface="+mn-lt"/>
              </a:rPr>
              <a:t>シンプロビジョニングをデフォルトとし</a:t>
            </a:r>
            <a:r>
              <a:rPr lang="en-US" dirty="0">
                <a:latin typeface="Meiryo UI" panose="020B0604030504040204" pitchFamily="50" charset="-128"/>
                <a:ea typeface="Meiryo UI" panose="020B0604030504040204" pitchFamily="50" charset="-128"/>
                <a:cs typeface="+mn-lt"/>
              </a:rPr>
              <a:t>、</a:t>
            </a:r>
            <a:r>
              <a:rPr lang="ja-JP" altLang="en-US" dirty="0">
                <a:latin typeface="Meiryo UI" panose="020B0604030504040204" pitchFamily="50" charset="-128"/>
                <a:ea typeface="Meiryo UI" panose="020B0604030504040204" pitchFamily="50" charset="-128"/>
                <a:cs typeface="+mn-lt"/>
              </a:rPr>
              <a:t>利用ニーズに応じて動的にサイズを調整可能。これまでにない効果的なスペース利用を実現します</a:t>
            </a:r>
            <a:r>
              <a:rPr lang="en-US" dirty="0">
                <a:latin typeface="Meiryo UI" panose="020B0604030504040204" pitchFamily="50" charset="-128"/>
                <a:ea typeface="Meiryo UI" panose="020B0604030504040204" pitchFamily="50" charset="-128"/>
                <a:cs typeface="+mn-lt"/>
              </a:rPr>
              <a:t>。</a:t>
            </a:r>
            <a:endParaRPr lang="zh-TW" dirty="0">
              <a:latin typeface="Meiryo UI" panose="020B0604030504040204" pitchFamily="50" charset="-128"/>
              <a:ea typeface="Meiryo UI" panose="020B0604030504040204" pitchFamily="50" charset="-128"/>
              <a:cs typeface="+mn-lt"/>
            </a:endParaRPr>
          </a:p>
          <a:p>
            <a:endParaRPr lang="zh-TW" altLang="en-US" dirty="0">
              <a:latin typeface="Meiryo UI" panose="020B0604030504040204" pitchFamily="50" charset="-128"/>
              <a:ea typeface="Meiryo UI" panose="020B0604030504040204" pitchFamily="50" charset="-128"/>
              <a:cs typeface="Arial" panose="020B0604020202020204" pitchFamily="34" charset="0"/>
            </a:endParaRPr>
          </a:p>
        </p:txBody>
      </p:sp>
      <p:pic>
        <p:nvPicPr>
          <p:cNvPr id="28" name="圖形 27">
            <a:extLst>
              <a:ext uri="{FF2B5EF4-FFF2-40B4-BE49-F238E27FC236}">
                <a16:creationId xmlns:a16="http://schemas.microsoft.com/office/drawing/2014/main" id="{59599D56-C9C6-4932-BD3D-D7DBB548B8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32094" y="1933943"/>
            <a:ext cx="1513271" cy="1266924"/>
          </a:xfrm>
          <a:prstGeom prst="rect">
            <a:avLst/>
          </a:prstGeom>
        </p:spPr>
      </p:pic>
      <p:pic>
        <p:nvPicPr>
          <p:cNvPr id="29" name="圖形 28">
            <a:extLst>
              <a:ext uri="{FF2B5EF4-FFF2-40B4-BE49-F238E27FC236}">
                <a16:creationId xmlns:a16="http://schemas.microsoft.com/office/drawing/2014/main" id="{2944F3F2-320F-4292-A133-59451D50020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29952" y="1813505"/>
            <a:ext cx="1189116" cy="1435001"/>
          </a:xfrm>
          <a:prstGeom prst="rect">
            <a:avLst/>
          </a:prstGeom>
        </p:spPr>
      </p:pic>
      <p:pic>
        <p:nvPicPr>
          <p:cNvPr id="30" name="圖形 29">
            <a:extLst>
              <a:ext uri="{FF2B5EF4-FFF2-40B4-BE49-F238E27FC236}">
                <a16:creationId xmlns:a16="http://schemas.microsoft.com/office/drawing/2014/main" id="{701C38C1-74C3-4325-8A04-531E2FA95F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74019" y="2000846"/>
            <a:ext cx="1377253" cy="1122635"/>
          </a:xfrm>
          <a:prstGeom prst="rect">
            <a:avLst/>
          </a:prstGeom>
        </p:spPr>
      </p:pic>
    </p:spTree>
    <p:extLst>
      <p:ext uri="{BB962C8B-B14F-4D97-AF65-F5344CB8AC3E}">
        <p14:creationId xmlns:p14="http://schemas.microsoft.com/office/powerpoint/2010/main" val="4153208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7C45B2E-149D-4589-A166-A07394629D83}"/>
              </a:ext>
            </a:extLst>
          </p:cNvPr>
          <p:cNvSpPr/>
          <p:nvPr/>
        </p:nvSpPr>
        <p:spPr>
          <a:xfrm>
            <a:off x="55337" y="1181652"/>
            <a:ext cx="12192000" cy="5436655"/>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7" name="矩形 56">
            <a:extLst>
              <a:ext uri="{FF2B5EF4-FFF2-40B4-BE49-F238E27FC236}">
                <a16:creationId xmlns:a16="http://schemas.microsoft.com/office/drawing/2014/main" id="{12CB8C0A-D31C-49BA-B6F2-4C83D8D46EA2}"/>
              </a:ext>
            </a:extLst>
          </p:cNvPr>
          <p:cNvSpPr/>
          <p:nvPr/>
        </p:nvSpPr>
        <p:spPr>
          <a:xfrm rot="16200000">
            <a:off x="1687439" y="1620532"/>
            <a:ext cx="1530252" cy="4149660"/>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6" name="矩形 55">
            <a:extLst>
              <a:ext uri="{FF2B5EF4-FFF2-40B4-BE49-F238E27FC236}">
                <a16:creationId xmlns:a16="http://schemas.microsoft.com/office/drawing/2014/main" id="{D49C2B3B-7DF4-47C9-8A28-C15E4CCDF5B6}"/>
              </a:ext>
            </a:extLst>
          </p:cNvPr>
          <p:cNvSpPr/>
          <p:nvPr/>
        </p:nvSpPr>
        <p:spPr>
          <a:xfrm rot="16200000">
            <a:off x="2042132" y="-276046"/>
            <a:ext cx="1487536" cy="4812216"/>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3F647B48-461A-4044-85C4-5A5C42BE6107}"/>
              </a:ext>
            </a:extLst>
          </p:cNvPr>
          <p:cNvSpPr>
            <a:spLocks noGrp="1"/>
          </p:cNvSpPr>
          <p:nvPr>
            <p:ph type="title"/>
          </p:nvPr>
        </p:nvSpPr>
        <p:spPr/>
        <p:txBody>
          <a:bodyPr>
            <a:noAutofit/>
          </a:bodyPr>
          <a:lstStyle/>
          <a:p>
            <a:r>
              <a:rPr lang="zh-TW" altLang="en-US" sz="4000" dirty="0">
                <a:latin typeface="Meiryo UI" panose="020B0604030504040204" pitchFamily="50" charset="-128"/>
                <a:ea typeface="Meiryo UI" panose="020B0604030504040204" pitchFamily="50" charset="-128"/>
                <a:cs typeface="Arial"/>
                <a:sym typeface="Arial" panose="020B0604020202020204" pitchFamily="34" charset="0"/>
              </a:rPr>
              <a:t>書き込みを減らす</a:t>
            </a:r>
            <a:r>
              <a:rPr lang="ja-JP" altLang="en-US" sz="4000" dirty="0">
                <a:latin typeface="Meiryo UI" panose="020B0604030504040204" pitchFamily="50" charset="-128"/>
                <a:ea typeface="Meiryo UI" panose="020B0604030504040204" pitchFamily="50" charset="-128"/>
                <a:cs typeface="Arial"/>
                <a:sym typeface="Arial" panose="020B0604020202020204" pitchFamily="34" charset="0"/>
              </a:rPr>
              <a:t> </a:t>
            </a:r>
            <a:r>
              <a:rPr lang="en-US" altLang="ja-JP" sz="4000" dirty="0">
                <a:latin typeface="Meiryo UI" panose="020B0604030504040204" pitchFamily="50" charset="-128"/>
                <a:ea typeface="Meiryo UI" panose="020B0604030504040204" pitchFamily="50" charset="-128"/>
                <a:cs typeface="Arial"/>
                <a:sym typeface="Arial" panose="020B0604020202020204" pitchFamily="34" charset="0"/>
              </a:rPr>
              <a:t>= </a:t>
            </a:r>
            <a:r>
              <a:rPr lang="zh-TW" sz="4000" dirty="0">
                <a:latin typeface="Meiryo UI" panose="020B0604030504040204" pitchFamily="50" charset="-128"/>
                <a:ea typeface="Meiryo UI" panose="020B0604030504040204" pitchFamily="50" charset="-128"/>
                <a:cs typeface="Arial"/>
                <a:sym typeface="Arial" panose="020B0604020202020204" pitchFamily="34" charset="0"/>
              </a:rPr>
              <a:t>SSD の耐久性を高めること</a:t>
            </a:r>
            <a:br>
              <a:rPr lang="en-US" altLang="zh-TW" sz="4000" dirty="0">
                <a:latin typeface="Meiryo UI" panose="020B0604030504040204" pitchFamily="50" charset="-128"/>
                <a:ea typeface="Meiryo UI" panose="020B0604030504040204" pitchFamily="50" charset="-128"/>
                <a:cs typeface="Arial"/>
                <a:sym typeface="Arial" panose="020B0604020202020204" pitchFamily="34" charset="0"/>
              </a:rPr>
            </a:br>
            <a:endParaRPr lang="en-US" altLang="zh-TW" dirty="0">
              <a:latin typeface="Meiryo UI" panose="020B0604030504040204" pitchFamily="50" charset="-128"/>
              <a:ea typeface="Meiryo UI" panose="020B0604030504040204" pitchFamily="50" charset="-128"/>
            </a:endParaRPr>
          </a:p>
        </p:txBody>
      </p:sp>
      <p:sp>
        <p:nvSpPr>
          <p:cNvPr id="3" name="Google Shape;426;p24">
            <a:extLst>
              <a:ext uri="{FF2B5EF4-FFF2-40B4-BE49-F238E27FC236}">
                <a16:creationId xmlns:a16="http://schemas.microsoft.com/office/drawing/2014/main" id="{98EBE656-2B31-4AFC-BE42-144A6681956A}"/>
              </a:ext>
            </a:extLst>
          </p:cNvPr>
          <p:cNvSpPr txBox="1"/>
          <p:nvPr/>
        </p:nvSpPr>
        <p:spPr>
          <a:xfrm>
            <a:off x="394359" y="1462158"/>
            <a:ext cx="4451533" cy="1316898"/>
          </a:xfrm>
          <a:prstGeom prst="rect">
            <a:avLst/>
          </a:prstGeom>
          <a:noFill/>
          <a:ln>
            <a:noFill/>
          </a:ln>
        </p:spPr>
        <p:txBody>
          <a:bodyPr spcFirstLastPara="1" wrap="square" lIns="45675" tIns="45675" rIns="45675" bIns="45675" anchor="t" anchorCtr="0">
            <a:noAutofit/>
          </a:bodyPr>
          <a:lstStyle/>
          <a:p>
            <a:pPr marL="112395"/>
            <a:r>
              <a:rPr lang="ja-JP" altLang="en-US" sz="2000" b="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インライン重複排除圧縮機能を備えた</a:t>
            </a:r>
            <a:endParaRPr lang="en-US" altLang="ja-JP">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endParaRPr>
          </a:p>
          <a:p>
            <a:pPr marL="112395"/>
            <a:r>
              <a:rPr lang="en-US" sz="2000" b="1" dirty="0">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ZFS </a:t>
            </a:r>
            <a:r>
              <a:rPr lang="ja-JP" altLang="en-US" sz="2000" b="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ファイル</a:t>
            </a:r>
            <a:r>
              <a:rPr lang="en-US" sz="2000" b="1" dirty="0">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 </a:t>
            </a:r>
            <a:r>
              <a:rPr lang="ja-JP" altLang="en-US" sz="2000" b="1">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システム</a:t>
            </a:r>
            <a:endParaRPr lang="en-US">
              <a:solidFill>
                <a:schemeClr val="accent4">
                  <a:lumMod val="60000"/>
                  <a:lumOff val="40000"/>
                </a:schemeClr>
              </a:solidFill>
              <a:latin typeface="Meiryo UI" panose="020B0604030504040204" pitchFamily="50" charset="-128"/>
              <a:ea typeface="Meiryo UI" panose="020B0604030504040204" pitchFamily="50" charset="-128"/>
              <a:cs typeface="Calibri"/>
            </a:endParaRPr>
          </a:p>
          <a:p>
            <a:pPr marL="112395" lvl="0">
              <a:buClr>
                <a:schemeClr val="accent2"/>
              </a:buClr>
              <a:buSzPts val="2400"/>
            </a:pPr>
            <a:endParaRPr lang="en-US" sz="2200" b="1" dirty="0">
              <a:solidFill>
                <a:schemeClr val="accent4">
                  <a:lumMod val="60000"/>
                  <a:lumOff val="40000"/>
                </a:schemeClr>
              </a:solidFill>
              <a:latin typeface="Meiryo UI" panose="020B0604030504040204" pitchFamily="50" charset="-128"/>
              <a:ea typeface="Meiryo UI" panose="020B0604030504040204" pitchFamily="50" charset="-128"/>
              <a:cs typeface="Microsoft JhengHei"/>
            </a:endParaRPr>
          </a:p>
        </p:txBody>
      </p:sp>
      <p:sp>
        <p:nvSpPr>
          <p:cNvPr id="4" name="Google Shape;427;p24">
            <a:extLst>
              <a:ext uri="{FF2B5EF4-FFF2-40B4-BE49-F238E27FC236}">
                <a16:creationId xmlns:a16="http://schemas.microsoft.com/office/drawing/2014/main" id="{97B19075-B7D2-44D0-9FFC-5CAA2F79AD86}"/>
              </a:ext>
            </a:extLst>
          </p:cNvPr>
          <p:cNvSpPr txBox="1"/>
          <p:nvPr/>
        </p:nvSpPr>
        <p:spPr>
          <a:xfrm>
            <a:off x="321065" y="2970991"/>
            <a:ext cx="2722246" cy="1440431"/>
          </a:xfrm>
          <a:prstGeom prst="rect">
            <a:avLst/>
          </a:prstGeom>
          <a:noFill/>
          <a:ln>
            <a:noFill/>
          </a:ln>
        </p:spPr>
        <p:txBody>
          <a:bodyPr spcFirstLastPara="1" wrap="square" lIns="91425" tIns="91425" rIns="91425" bIns="91425" anchor="t" anchorCtr="0">
            <a:noAutofit/>
          </a:bodyPr>
          <a:lstStyle/>
          <a:p>
            <a:pPr marL="139700"/>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SSD</a:t>
            </a:r>
            <a:r>
              <a:rPr lang="ja-JP" altLang="en-US" sz="1400" b="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に直接書き込む必要があるデータサイズやパターンを減らすことができるので</a:t>
            </a: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400" b="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オールフラッシュや</a:t>
            </a: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SSD</a:t>
            </a:r>
            <a:r>
              <a:rPr lang="ja-JP" altLang="en-US" sz="1400" b="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のストレージとの組み合わせに最適です</a:t>
            </a: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dirty="0">
              <a:solidFill>
                <a:schemeClr val="bg1"/>
              </a:solidFill>
              <a:latin typeface="Meiryo UI" panose="020B0604030504040204" pitchFamily="50" charset="-128"/>
              <a:ea typeface="Meiryo UI" panose="020B0604030504040204" pitchFamily="50" charset="-128"/>
              <a:cs typeface="+mn-lt"/>
            </a:endParaRPr>
          </a:p>
        </p:txBody>
      </p:sp>
      <p:grpSp>
        <p:nvGrpSpPr>
          <p:cNvPr id="92" name="群組 49">
            <a:extLst>
              <a:ext uri="{FF2B5EF4-FFF2-40B4-BE49-F238E27FC236}">
                <a16:creationId xmlns:a16="http://schemas.microsoft.com/office/drawing/2014/main" id="{65A068EF-92C5-4B36-B214-0C4DF289A85C}"/>
              </a:ext>
            </a:extLst>
          </p:cNvPr>
          <p:cNvGrpSpPr/>
          <p:nvPr/>
        </p:nvGrpSpPr>
        <p:grpSpPr>
          <a:xfrm rot="5400000">
            <a:off x="3707771" y="3691315"/>
            <a:ext cx="1150188" cy="896250"/>
            <a:chOff x="2641159" y="3469016"/>
            <a:chExt cx="1085362" cy="896250"/>
          </a:xfrm>
        </p:grpSpPr>
        <p:sp>
          <p:nvSpPr>
            <p:cNvPr id="93" name="Google Shape;455;p24">
              <a:extLst>
                <a:ext uri="{FF2B5EF4-FFF2-40B4-BE49-F238E27FC236}">
                  <a16:creationId xmlns:a16="http://schemas.microsoft.com/office/drawing/2014/main" id="{87862E58-CAD1-48DF-B545-4C871DD0BE2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Meiryo UI" panose="020B0604030504040204" pitchFamily="50" charset="-128"/>
                <a:ea typeface="Meiryo UI" panose="020B0604030504040204" pitchFamily="50" charset="-128"/>
                <a:cs typeface="+mn-ea"/>
                <a:sym typeface="+mn-lt"/>
              </a:endParaRPr>
            </a:p>
          </p:txBody>
        </p:sp>
        <p:sp>
          <p:nvSpPr>
            <p:cNvPr id="94" name="Google Shape;456;p24">
              <a:extLst>
                <a:ext uri="{FF2B5EF4-FFF2-40B4-BE49-F238E27FC236}">
                  <a16:creationId xmlns:a16="http://schemas.microsoft.com/office/drawing/2014/main" id="{C5050708-8DCB-4F9B-AA3B-1F8A1F093D2C}"/>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Meiryo UI" panose="020B0604030504040204" pitchFamily="50" charset="-128"/>
                <a:ea typeface="Meiryo UI" panose="020B0604030504040204" pitchFamily="50" charset="-128"/>
                <a:cs typeface="+mn-ea"/>
                <a:sym typeface="+mn-lt"/>
              </a:endParaRPr>
            </a:p>
          </p:txBody>
        </p:sp>
        <p:sp>
          <p:nvSpPr>
            <p:cNvPr id="95" name="Google Shape;457;p24">
              <a:extLst>
                <a:ext uri="{FF2B5EF4-FFF2-40B4-BE49-F238E27FC236}">
                  <a16:creationId xmlns:a16="http://schemas.microsoft.com/office/drawing/2014/main" id="{6C3941AA-316E-4C4E-B104-EA092B9C67D0}"/>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Meiryo UI" panose="020B0604030504040204" pitchFamily="50" charset="-128"/>
                <a:ea typeface="Meiryo UI" panose="020B0604030504040204" pitchFamily="50" charset="-128"/>
                <a:cs typeface="+mn-ea"/>
                <a:sym typeface="+mn-lt"/>
              </a:endParaRPr>
            </a:p>
          </p:txBody>
        </p:sp>
      </p:grpSp>
      <p:grpSp>
        <p:nvGrpSpPr>
          <p:cNvPr id="96" name="群組 95">
            <a:extLst>
              <a:ext uri="{FF2B5EF4-FFF2-40B4-BE49-F238E27FC236}">
                <a16:creationId xmlns:a16="http://schemas.microsoft.com/office/drawing/2014/main" id="{3D36507B-0F34-4897-8E1A-19C77A261609}"/>
              </a:ext>
            </a:extLst>
          </p:cNvPr>
          <p:cNvGrpSpPr/>
          <p:nvPr/>
        </p:nvGrpSpPr>
        <p:grpSpPr>
          <a:xfrm>
            <a:off x="3078515" y="2293560"/>
            <a:ext cx="2900202" cy="1863606"/>
            <a:chOff x="2777649" y="1648820"/>
            <a:chExt cx="2384666" cy="1532335"/>
          </a:xfrm>
        </p:grpSpPr>
        <p:pic>
          <p:nvPicPr>
            <p:cNvPr id="97" name="Google Shape;465;p24">
              <a:extLst>
                <a:ext uri="{FF2B5EF4-FFF2-40B4-BE49-F238E27FC236}">
                  <a16:creationId xmlns:a16="http://schemas.microsoft.com/office/drawing/2014/main" id="{5A736930-C988-4642-AE91-248F17F9915B}"/>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98" name="Google Shape;419;p23">
              <a:extLst>
                <a:ext uri="{FF2B5EF4-FFF2-40B4-BE49-F238E27FC236}">
                  <a16:creationId xmlns:a16="http://schemas.microsoft.com/office/drawing/2014/main" id="{97199485-D1B5-460F-A69F-3AF958A073A7}"/>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99" name="手繪多邊形: 圖案 98">
            <a:extLst>
              <a:ext uri="{FF2B5EF4-FFF2-40B4-BE49-F238E27FC236}">
                <a16:creationId xmlns:a16="http://schemas.microsoft.com/office/drawing/2014/main" id="{F0AD5FE8-ABB9-4E30-8C17-4BF06F9AC287}"/>
              </a:ext>
            </a:extLst>
          </p:cNvPr>
          <p:cNvSpPr/>
          <p:nvPr/>
        </p:nvSpPr>
        <p:spPr>
          <a:xfrm>
            <a:off x="3554686" y="1380309"/>
            <a:ext cx="7736621"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100" name="Google Shape;419;p23">
            <a:extLst>
              <a:ext uri="{FF2B5EF4-FFF2-40B4-BE49-F238E27FC236}">
                <a16:creationId xmlns:a16="http://schemas.microsoft.com/office/drawing/2014/main" id="{955364A5-DC0E-4289-8735-95A36393029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357595" y="1401384"/>
            <a:ext cx="5929657" cy="1571625"/>
          </a:xfrm>
          <a:prstGeom prst="rect">
            <a:avLst/>
          </a:prstGeom>
          <a:noFill/>
          <a:ln w="28575">
            <a:solidFill>
              <a:srgbClr val="00B0F0"/>
            </a:solidFill>
          </a:ln>
          <a:effectLst/>
        </p:spPr>
      </p:pic>
      <p:pic>
        <p:nvPicPr>
          <p:cNvPr id="105" name="Google Shape;516;p26">
            <a:extLst>
              <a:ext uri="{FF2B5EF4-FFF2-40B4-BE49-F238E27FC236}">
                <a16:creationId xmlns:a16="http://schemas.microsoft.com/office/drawing/2014/main" id="{21FB027F-6EFC-487C-8901-A7DD49F219E2}"/>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7500720" y="3052584"/>
            <a:ext cx="3786532" cy="1604581"/>
          </a:xfrm>
          <a:prstGeom prst="rect">
            <a:avLst/>
          </a:prstGeom>
          <a:noFill/>
          <a:ln w="31750">
            <a:solidFill>
              <a:srgbClr val="00FF99"/>
            </a:solidFill>
          </a:ln>
          <a:effectLst/>
        </p:spPr>
      </p:pic>
      <p:grpSp>
        <p:nvGrpSpPr>
          <p:cNvPr id="196" name="群組 195">
            <a:extLst>
              <a:ext uri="{FF2B5EF4-FFF2-40B4-BE49-F238E27FC236}">
                <a16:creationId xmlns:a16="http://schemas.microsoft.com/office/drawing/2014/main" id="{754D5B3F-F0A5-4C41-9ECD-ECD40D4F4169}"/>
              </a:ext>
            </a:extLst>
          </p:cNvPr>
          <p:cNvGrpSpPr/>
          <p:nvPr/>
        </p:nvGrpSpPr>
        <p:grpSpPr>
          <a:xfrm>
            <a:off x="7416269" y="4894500"/>
            <a:ext cx="1793870" cy="1015324"/>
            <a:chOff x="9717799" y="4066229"/>
            <a:chExt cx="2786007" cy="1576868"/>
          </a:xfrm>
        </p:grpSpPr>
        <p:pic>
          <p:nvPicPr>
            <p:cNvPr id="234" name="圖形 48">
              <a:extLst>
                <a:ext uri="{FF2B5EF4-FFF2-40B4-BE49-F238E27FC236}">
                  <a16:creationId xmlns:a16="http://schemas.microsoft.com/office/drawing/2014/main" id="{9A649608-E709-423A-BE3D-C74B6AB045B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17799" y="4066229"/>
              <a:ext cx="2786007" cy="1576868"/>
            </a:xfrm>
            <a:prstGeom prst="rect">
              <a:avLst/>
            </a:prstGeom>
          </p:spPr>
        </p:pic>
        <p:grpSp>
          <p:nvGrpSpPr>
            <p:cNvPr id="235" name="群組 234">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236"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A</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37"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C</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38"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B</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39"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D</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grpSp>
        <p:nvGrpSpPr>
          <p:cNvPr id="197" name="群組 196">
            <a:extLst>
              <a:ext uri="{FF2B5EF4-FFF2-40B4-BE49-F238E27FC236}">
                <a16:creationId xmlns:a16="http://schemas.microsoft.com/office/drawing/2014/main" id="{2B5FF71A-0367-45BF-A2D9-FE22B6E16730}"/>
              </a:ext>
            </a:extLst>
          </p:cNvPr>
          <p:cNvGrpSpPr/>
          <p:nvPr/>
        </p:nvGrpSpPr>
        <p:grpSpPr>
          <a:xfrm>
            <a:off x="5349562" y="4894500"/>
            <a:ext cx="3911184" cy="1015324"/>
            <a:chOff x="6147389" y="4066228"/>
            <a:chExt cx="6074346" cy="1576868"/>
          </a:xfrm>
        </p:grpSpPr>
        <p:pic>
          <p:nvPicPr>
            <p:cNvPr id="232" name="圖形 45">
              <a:extLst>
                <a:ext uri="{FF2B5EF4-FFF2-40B4-BE49-F238E27FC236}">
                  <a16:creationId xmlns:a16="http://schemas.microsoft.com/office/drawing/2014/main" id="{D2632166-490E-4EA4-B14A-227D9496A54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47389" y="4066228"/>
              <a:ext cx="2786007" cy="1576868"/>
            </a:xfrm>
            <a:prstGeom prst="rect">
              <a:avLst/>
            </a:prstGeom>
          </p:spPr>
        </p:pic>
        <p:sp>
          <p:nvSpPr>
            <p:cNvPr id="233" name="Google Shape;448;p24">
              <a:extLst>
                <a:ext uri="{FF2B5EF4-FFF2-40B4-BE49-F238E27FC236}">
                  <a16:creationId xmlns:a16="http://schemas.microsoft.com/office/drawing/2014/main" id="{18FD0C58-9769-4DCF-B38C-2A2EF3D85822}"/>
                </a:ext>
              </a:extLst>
            </p:cNvPr>
            <p:cNvSpPr/>
            <p:nvPr/>
          </p:nvSpPr>
          <p:spPr>
            <a:xfrm>
              <a:off x="9478037" y="5070177"/>
              <a:ext cx="2743698" cy="315096"/>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Deduplicated Data</a:t>
              </a:r>
              <a:endParaRPr lang="en-US" sz="140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198" name="群組 197">
            <a:extLst>
              <a:ext uri="{FF2B5EF4-FFF2-40B4-BE49-F238E27FC236}">
                <a16:creationId xmlns:a16="http://schemas.microsoft.com/office/drawing/2014/main" id="{B7BDF2F5-4ABC-4884-8AA5-BAEA6B5CD11E}"/>
              </a:ext>
            </a:extLst>
          </p:cNvPr>
          <p:cNvGrpSpPr/>
          <p:nvPr/>
        </p:nvGrpSpPr>
        <p:grpSpPr>
          <a:xfrm>
            <a:off x="3338587" y="4894500"/>
            <a:ext cx="1793870" cy="1015324"/>
            <a:chOff x="2576979" y="4066229"/>
            <a:chExt cx="2786007" cy="1576868"/>
          </a:xfrm>
        </p:grpSpPr>
        <p:pic>
          <p:nvPicPr>
            <p:cNvPr id="221" name="圖形 42">
              <a:extLst>
                <a:ext uri="{FF2B5EF4-FFF2-40B4-BE49-F238E27FC236}">
                  <a16:creationId xmlns:a16="http://schemas.microsoft.com/office/drawing/2014/main" id="{2A15936A-3FFB-466B-BA5E-6F0F2333DFA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76979" y="4066229"/>
              <a:ext cx="2786007" cy="1576868"/>
            </a:xfrm>
            <a:prstGeom prst="rect">
              <a:avLst/>
            </a:prstGeom>
          </p:spPr>
        </p:pic>
        <p:grpSp>
          <p:nvGrpSpPr>
            <p:cNvPr id="222" name="群組 221">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24"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A</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5"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C</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6"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B</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7"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D</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8"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A</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29"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C</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30"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B</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31"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D</a:t>
                </a:r>
                <a:endParaRPr>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223"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Original Data</a:t>
              </a:r>
              <a:endParaRPr lang="en-US" sz="140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grpSp>
      <p:grpSp>
        <p:nvGrpSpPr>
          <p:cNvPr id="199" name="群組 198">
            <a:extLst>
              <a:ext uri="{FF2B5EF4-FFF2-40B4-BE49-F238E27FC236}">
                <a16:creationId xmlns:a16="http://schemas.microsoft.com/office/drawing/2014/main" id="{F3E25E67-72A2-4986-ABE9-C286DB5DCFFF}"/>
              </a:ext>
            </a:extLst>
          </p:cNvPr>
          <p:cNvGrpSpPr/>
          <p:nvPr/>
        </p:nvGrpSpPr>
        <p:grpSpPr>
          <a:xfrm>
            <a:off x="9493382" y="4894500"/>
            <a:ext cx="1793870" cy="1015324"/>
            <a:chOff x="9725980" y="1758187"/>
            <a:chExt cx="2786007" cy="1576868"/>
          </a:xfrm>
        </p:grpSpPr>
        <p:pic>
          <p:nvPicPr>
            <p:cNvPr id="216" name="圖形 44">
              <a:extLst>
                <a:ext uri="{FF2B5EF4-FFF2-40B4-BE49-F238E27FC236}">
                  <a16:creationId xmlns:a16="http://schemas.microsoft.com/office/drawing/2014/main" id="{6FF2E2DC-2E4B-4621-AF67-7B63265E3C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5980" y="1758187"/>
              <a:ext cx="2786007" cy="1576868"/>
            </a:xfrm>
            <a:prstGeom prst="rect">
              <a:avLst/>
            </a:prstGeom>
          </p:spPr>
        </p:pic>
        <p:sp>
          <p:nvSpPr>
            <p:cNvPr id="217" name="Google Shape;453;p24">
              <a:extLst>
                <a:ext uri="{FF2B5EF4-FFF2-40B4-BE49-F238E27FC236}">
                  <a16:creationId xmlns:a16="http://schemas.microsoft.com/office/drawing/2014/main" id="{A242DB51-E193-437B-80F1-DEA63DBD66A5}"/>
                </a:ext>
              </a:extLst>
            </p:cNvPr>
            <p:cNvSpPr/>
            <p:nvPr/>
          </p:nvSpPr>
          <p:spPr>
            <a:xfrm>
              <a:off x="10415735" y="2858884"/>
              <a:ext cx="1457100" cy="253500"/>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SSD Pool</a:t>
              </a:r>
              <a:endParaRPr lang="en-US" sz="140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pic>
          <p:nvPicPr>
            <p:cNvPr id="218"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0036" y="2014501"/>
              <a:ext cx="617065" cy="785355"/>
            </a:xfrm>
            <a:prstGeom prst="rect">
              <a:avLst/>
            </a:prstGeom>
          </p:spPr>
        </p:pic>
        <p:pic>
          <p:nvPicPr>
            <p:cNvPr id="219"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17667" y="2014501"/>
              <a:ext cx="617065" cy="785355"/>
            </a:xfrm>
            <a:prstGeom prst="rect">
              <a:avLst/>
            </a:prstGeom>
          </p:spPr>
        </p:pic>
        <p:pic>
          <p:nvPicPr>
            <p:cNvPr id="220"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90669" y="2014501"/>
              <a:ext cx="617065" cy="785355"/>
            </a:xfrm>
            <a:prstGeom prst="rect">
              <a:avLst/>
            </a:prstGeom>
          </p:spPr>
        </p:pic>
      </p:grpSp>
      <p:sp>
        <p:nvSpPr>
          <p:cNvPr id="200" name="Google Shape;460;p24">
            <a:extLst>
              <a:ext uri="{FF2B5EF4-FFF2-40B4-BE49-F238E27FC236}">
                <a16:creationId xmlns:a16="http://schemas.microsoft.com/office/drawing/2014/main" id="{E2032D9E-7439-40F4-A1F0-9782FBC0BC50}"/>
              </a:ext>
            </a:extLst>
          </p:cNvPr>
          <p:cNvSpPr/>
          <p:nvPr/>
        </p:nvSpPr>
        <p:spPr>
          <a:xfrm>
            <a:off x="8605149" y="5973232"/>
            <a:ext cx="2613316" cy="519530"/>
          </a:xfrm>
          <a:prstGeom prst="rect">
            <a:avLst/>
          </a:prstGeom>
          <a:noFill/>
          <a:ln>
            <a:noFill/>
          </a:ln>
        </p:spPr>
        <p:txBody>
          <a:bodyPr spcFirstLastPara="1" wrap="square" lIns="91425" tIns="91425" rIns="91425" bIns="91425"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a:lnSpc>
                <a:spcPct val="100000"/>
              </a:lnSpc>
              <a:spcBef>
                <a:spcPts val="0"/>
              </a:spcBef>
              <a:spcAft>
                <a:spcPts val="0"/>
              </a:spcAft>
              <a:buNone/>
            </a:pPr>
            <a:r>
              <a:rPr lang="ja-JP" altLang="en-US" sz="1300" dirty="0">
                <a:solidFill>
                  <a:srgbClr val="FF0000"/>
                </a:solidFill>
                <a:latin typeface="Meiryo UI" panose="020B0604030504040204" pitchFamily="50" charset="-128"/>
                <a:ea typeface="Meiryo UI" panose="020B0604030504040204" pitchFamily="50" charset="-128"/>
                <a:cs typeface="+mn-lt"/>
                <a:sym typeface="+mn-lt"/>
              </a:rPr>
              <a:t>可能な限りシーケンシャルに</a:t>
            </a:r>
            <a:endParaRPr lang="en-US" altLang="ja-JP" sz="1300" dirty="0">
              <a:solidFill>
                <a:srgbClr val="FF0000"/>
              </a:solidFill>
              <a:latin typeface="Meiryo UI" panose="020B0604030504040204" pitchFamily="50" charset="-128"/>
              <a:ea typeface="Meiryo UI" panose="020B0604030504040204" pitchFamily="50" charset="-128"/>
              <a:cs typeface="+mn-lt"/>
              <a:sym typeface="+mn-lt"/>
            </a:endParaRPr>
          </a:p>
          <a:p>
            <a:pPr marL="0" marR="0" lvl="0" indent="0" algn="ctr">
              <a:lnSpc>
                <a:spcPct val="100000"/>
              </a:lnSpc>
              <a:spcBef>
                <a:spcPts val="0"/>
              </a:spcBef>
              <a:spcAft>
                <a:spcPts val="0"/>
              </a:spcAft>
              <a:buNone/>
            </a:pPr>
            <a:r>
              <a:rPr lang="ja-JP" altLang="en-US" sz="1300" dirty="0">
                <a:solidFill>
                  <a:srgbClr val="FF0000"/>
                </a:solidFill>
                <a:latin typeface="Meiryo UI" panose="020B0604030504040204" pitchFamily="50" charset="-128"/>
                <a:ea typeface="Meiryo UI" panose="020B0604030504040204" pitchFamily="50" charset="-128"/>
                <a:cs typeface="+mn-lt"/>
                <a:sym typeface="+mn-lt"/>
              </a:rPr>
              <a:t>ドライブに書き込み</a:t>
            </a:r>
            <a:endParaRPr lang="en-US" dirty="0">
              <a:solidFill>
                <a:srgbClr val="FF0000"/>
              </a:solidFill>
              <a:latin typeface="Meiryo UI" panose="020B0604030504040204" pitchFamily="50" charset="-128"/>
              <a:ea typeface="Meiryo UI" panose="020B0604030504040204" pitchFamily="50" charset="-128"/>
              <a:cs typeface="Calibri"/>
            </a:endParaRPr>
          </a:p>
        </p:txBody>
      </p:sp>
      <p:sp>
        <p:nvSpPr>
          <p:cNvPr id="201" name="Google Shape;459;p24">
            <a:extLst>
              <a:ext uri="{FF2B5EF4-FFF2-40B4-BE49-F238E27FC236}">
                <a16:creationId xmlns:a16="http://schemas.microsoft.com/office/drawing/2014/main" id="{473E2F7E-3B44-4FC5-B8C0-A378FA58AEA6}"/>
              </a:ext>
            </a:extLst>
          </p:cNvPr>
          <p:cNvSpPr/>
          <p:nvPr/>
        </p:nvSpPr>
        <p:spPr>
          <a:xfrm>
            <a:off x="4655700" y="5999797"/>
            <a:ext cx="1384890" cy="253500"/>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D8D8D8"/>
              </a:buClr>
              <a:buSzPts val="1200"/>
              <a:buFont typeface="Arial"/>
            </a:pPr>
            <a:r>
              <a:rPr lang="ja-JP" altLang="en-US" sz="1300">
                <a:solidFill>
                  <a:srgbClr val="FF0000"/>
                </a:solidFill>
                <a:latin typeface="Meiryo UI" panose="020B0604030504040204" pitchFamily="50" charset="-128"/>
                <a:ea typeface="Meiryo UI" panose="020B0604030504040204" pitchFamily="50" charset="-128"/>
                <a:cs typeface="Arial"/>
              </a:rPr>
              <a:t>圧縮</a:t>
            </a:r>
            <a:endParaRPr lang="en-US" sz="1300" dirty="0">
              <a:solidFill>
                <a:srgbClr val="FF0000"/>
              </a:solidFill>
              <a:latin typeface="Meiryo UI" panose="020B0604030504040204" pitchFamily="50" charset="-128"/>
              <a:ea typeface="Meiryo UI" panose="020B0604030504040204" pitchFamily="50" charset="-128"/>
              <a:cs typeface="Arial"/>
            </a:endParaRPr>
          </a:p>
        </p:txBody>
      </p:sp>
      <p:sp>
        <p:nvSpPr>
          <p:cNvPr id="202" name="Google Shape;458;p24">
            <a:extLst>
              <a:ext uri="{FF2B5EF4-FFF2-40B4-BE49-F238E27FC236}">
                <a16:creationId xmlns:a16="http://schemas.microsoft.com/office/drawing/2014/main" id="{1D93076F-B5CD-48F4-BBA9-23138847AF7E}"/>
              </a:ext>
            </a:extLst>
          </p:cNvPr>
          <p:cNvSpPr/>
          <p:nvPr/>
        </p:nvSpPr>
        <p:spPr>
          <a:xfrm>
            <a:off x="6709729" y="6016928"/>
            <a:ext cx="1465977" cy="215438"/>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nSpc>
                <a:spcPct val="100000"/>
              </a:lnSpc>
              <a:spcBef>
                <a:spcPts val="0"/>
              </a:spcBef>
              <a:spcAft>
                <a:spcPts val="0"/>
              </a:spcAft>
              <a:buNone/>
            </a:pPr>
            <a:r>
              <a:rPr lang="ja-JP" altLang="en-US" sz="1300">
                <a:solidFill>
                  <a:srgbClr val="FF0000"/>
                </a:solidFill>
                <a:latin typeface="Meiryo UI" panose="020B0604030504040204" pitchFamily="50" charset="-128"/>
                <a:ea typeface="Meiryo UI" panose="020B0604030504040204" pitchFamily="50" charset="-128"/>
                <a:cs typeface="+mn-lt"/>
                <a:sym typeface="+mn-lt"/>
              </a:rPr>
              <a:t>重複排除</a:t>
            </a:r>
            <a:endParaRPr lang="en-US">
              <a:solidFill>
                <a:srgbClr val="FF0000"/>
              </a:solidFill>
              <a:latin typeface="Meiryo UI" panose="020B0604030504040204" pitchFamily="50" charset="-128"/>
              <a:ea typeface="Meiryo UI" panose="020B0604030504040204" pitchFamily="50" charset="-128"/>
              <a:cs typeface="Calibri" panose="020F0502020204030204"/>
            </a:endParaRPr>
          </a:p>
        </p:txBody>
      </p:sp>
      <p:grpSp>
        <p:nvGrpSpPr>
          <p:cNvPr id="203" name="群組 202">
            <a:extLst>
              <a:ext uri="{FF2B5EF4-FFF2-40B4-BE49-F238E27FC236}">
                <a16:creationId xmlns:a16="http://schemas.microsoft.com/office/drawing/2014/main" id="{6E4E9887-AE26-4F2E-A7CD-FC520DE690C5}"/>
              </a:ext>
            </a:extLst>
          </p:cNvPr>
          <p:cNvGrpSpPr/>
          <p:nvPr/>
        </p:nvGrpSpPr>
        <p:grpSpPr>
          <a:xfrm>
            <a:off x="4953012" y="5209693"/>
            <a:ext cx="4683818" cy="454500"/>
            <a:chOff x="5102577" y="5060423"/>
            <a:chExt cx="4683818" cy="454500"/>
          </a:xfrm>
        </p:grpSpPr>
        <p:sp>
          <p:nvSpPr>
            <p:cNvPr id="213"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4"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5"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endParaRPr>
            </a:p>
          </p:txBody>
        </p:sp>
      </p:grpSp>
      <p:sp>
        <p:nvSpPr>
          <p:cNvPr id="204" name="Google Shape;449;p24">
            <a:extLst>
              <a:ext uri="{FF2B5EF4-FFF2-40B4-BE49-F238E27FC236}">
                <a16:creationId xmlns:a16="http://schemas.microsoft.com/office/drawing/2014/main" id="{CCA07573-BE7E-4210-AC85-68A50B5029B4}"/>
              </a:ext>
            </a:extLst>
          </p:cNvPr>
          <p:cNvSpPr/>
          <p:nvPr/>
        </p:nvSpPr>
        <p:spPr>
          <a:xfrm>
            <a:off x="5317676" y="5660740"/>
            <a:ext cx="1915736" cy="201244"/>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rPr>
              <a:t>Compressed Data</a:t>
            </a:r>
            <a:endParaRPr lang="en-US" sz="1400">
              <a:solidFill>
                <a:srgbClr val="00FFFF"/>
              </a:solidFill>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05" name="Google Shape;442;p24">
            <a:extLst>
              <a:ext uri="{FF2B5EF4-FFF2-40B4-BE49-F238E27FC236}">
                <a16:creationId xmlns:a16="http://schemas.microsoft.com/office/drawing/2014/main" id="{2B8F21C5-35D3-4671-AE21-69D73C7CBE55}"/>
              </a:ext>
            </a:extLst>
          </p:cNvPr>
          <p:cNvSpPr/>
          <p:nvPr/>
        </p:nvSpPr>
        <p:spPr>
          <a:xfrm>
            <a:off x="5817009" y="5062389"/>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A</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06" name="Google Shape;443;p24">
            <a:extLst>
              <a:ext uri="{FF2B5EF4-FFF2-40B4-BE49-F238E27FC236}">
                <a16:creationId xmlns:a16="http://schemas.microsoft.com/office/drawing/2014/main" id="{7288F7F0-05F2-4881-A1D3-67A36AA06CB7}"/>
              </a:ext>
            </a:extLst>
          </p:cNvPr>
          <p:cNvSpPr/>
          <p:nvPr/>
        </p:nvSpPr>
        <p:spPr>
          <a:xfrm>
            <a:off x="6281765" y="5062389"/>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C</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07" name="Google Shape;444;p24">
            <a:extLst>
              <a:ext uri="{FF2B5EF4-FFF2-40B4-BE49-F238E27FC236}">
                <a16:creationId xmlns:a16="http://schemas.microsoft.com/office/drawing/2014/main" id="{E47CCF98-D4F9-4A35-A917-8971B8083CC7}"/>
              </a:ext>
            </a:extLst>
          </p:cNvPr>
          <p:cNvSpPr/>
          <p:nvPr/>
        </p:nvSpPr>
        <p:spPr>
          <a:xfrm>
            <a:off x="6049387" y="5062389"/>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B</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08" name="Google Shape;445;p24">
            <a:extLst>
              <a:ext uri="{FF2B5EF4-FFF2-40B4-BE49-F238E27FC236}">
                <a16:creationId xmlns:a16="http://schemas.microsoft.com/office/drawing/2014/main" id="{5AE9B2E0-7364-479B-B112-72380EE61265}"/>
              </a:ext>
            </a:extLst>
          </p:cNvPr>
          <p:cNvSpPr/>
          <p:nvPr/>
        </p:nvSpPr>
        <p:spPr>
          <a:xfrm>
            <a:off x="6514142" y="5062389"/>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D</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09" name="Google Shape;442;p24">
            <a:extLst>
              <a:ext uri="{FF2B5EF4-FFF2-40B4-BE49-F238E27FC236}">
                <a16:creationId xmlns:a16="http://schemas.microsoft.com/office/drawing/2014/main" id="{7C84B846-9693-4EF5-BF6B-B69E44F8F645}"/>
              </a:ext>
            </a:extLst>
          </p:cNvPr>
          <p:cNvSpPr/>
          <p:nvPr/>
        </p:nvSpPr>
        <p:spPr>
          <a:xfrm>
            <a:off x="6302835" y="5396656"/>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A</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0" name="Google Shape;443;p24">
            <a:extLst>
              <a:ext uri="{FF2B5EF4-FFF2-40B4-BE49-F238E27FC236}">
                <a16:creationId xmlns:a16="http://schemas.microsoft.com/office/drawing/2014/main" id="{F01A9A03-CE81-41F9-878F-F0C196157510}"/>
              </a:ext>
            </a:extLst>
          </p:cNvPr>
          <p:cNvSpPr/>
          <p:nvPr/>
        </p:nvSpPr>
        <p:spPr>
          <a:xfrm>
            <a:off x="6061129" y="5406180"/>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C</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1" name="Google Shape;444;p24">
            <a:extLst>
              <a:ext uri="{FF2B5EF4-FFF2-40B4-BE49-F238E27FC236}">
                <a16:creationId xmlns:a16="http://schemas.microsoft.com/office/drawing/2014/main" id="{02045C6F-3850-47E0-BEBC-A74E5A1870E9}"/>
              </a:ext>
            </a:extLst>
          </p:cNvPr>
          <p:cNvSpPr/>
          <p:nvPr/>
        </p:nvSpPr>
        <p:spPr>
          <a:xfrm>
            <a:off x="6535428" y="5396655"/>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B</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12" name="Google Shape;445;p24">
            <a:extLst>
              <a:ext uri="{FF2B5EF4-FFF2-40B4-BE49-F238E27FC236}">
                <a16:creationId xmlns:a16="http://schemas.microsoft.com/office/drawing/2014/main" id="{7FD82018-5F2F-4933-8212-081B85D26573}"/>
              </a:ext>
            </a:extLst>
          </p:cNvPr>
          <p:cNvSpPr/>
          <p:nvPr/>
        </p:nvSpPr>
        <p:spPr>
          <a:xfrm>
            <a:off x="5828495" y="5406181"/>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Meiryo UI" panose="020B0604030504040204" pitchFamily="50" charset="-128"/>
                <a:ea typeface="Meiryo UI" panose="020B0604030504040204" pitchFamily="50" charset="-128"/>
                <a:cs typeface="Arial" panose="020B0604020202020204" pitchFamily="34" charset="0"/>
                <a:sym typeface="+mn-lt"/>
              </a:rPr>
              <a:t>D</a:t>
            </a:r>
            <a:endParaRPr lang="en-US">
              <a:latin typeface="Meiryo UI" panose="020B0604030504040204" pitchFamily="50" charset="-128"/>
              <a:ea typeface="Meiryo UI" panose="020B0604030504040204" pitchFamily="50" charset="-128"/>
              <a:cs typeface="Arial" panose="020B0604020202020204" pitchFamily="34" charset="0"/>
              <a:sym typeface="+mn-lt"/>
            </a:endParaRPr>
          </a:p>
        </p:txBody>
      </p:sp>
      <p:grpSp>
        <p:nvGrpSpPr>
          <p:cNvPr id="63" name="群組 62">
            <a:extLst>
              <a:ext uri="{FF2B5EF4-FFF2-40B4-BE49-F238E27FC236}">
                <a16:creationId xmlns:a16="http://schemas.microsoft.com/office/drawing/2014/main" id="{92A3E76C-5B09-2344-825B-471A9591CE03}"/>
              </a:ext>
            </a:extLst>
          </p:cNvPr>
          <p:cNvGrpSpPr/>
          <p:nvPr/>
        </p:nvGrpSpPr>
        <p:grpSpPr>
          <a:xfrm>
            <a:off x="5050763" y="746197"/>
            <a:ext cx="6501400" cy="870911"/>
            <a:chOff x="162746" y="1744345"/>
            <a:chExt cx="11866508" cy="1155702"/>
          </a:xfrm>
        </p:grpSpPr>
        <p:pic>
          <p:nvPicPr>
            <p:cNvPr id="64" name="圖片 63">
              <a:extLst>
                <a:ext uri="{FF2B5EF4-FFF2-40B4-BE49-F238E27FC236}">
                  <a16:creationId xmlns:a16="http://schemas.microsoft.com/office/drawing/2014/main" id="{6A77A0BB-50A7-2446-8F51-02E15254F554}"/>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65" name="圖片 64">
              <a:extLst>
                <a:ext uri="{FF2B5EF4-FFF2-40B4-BE49-F238E27FC236}">
                  <a16:creationId xmlns:a16="http://schemas.microsoft.com/office/drawing/2014/main" id="{52594696-479D-044F-B24D-15F955513E2A}"/>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66" name="矩形 65">
            <a:extLst>
              <a:ext uri="{FF2B5EF4-FFF2-40B4-BE49-F238E27FC236}">
                <a16:creationId xmlns:a16="http://schemas.microsoft.com/office/drawing/2014/main" id="{16F2BA85-2AC7-A546-B909-13153BA3D403}"/>
              </a:ext>
            </a:extLst>
          </p:cNvPr>
          <p:cNvSpPr/>
          <p:nvPr/>
        </p:nvSpPr>
        <p:spPr>
          <a:xfrm>
            <a:off x="6134163" y="899420"/>
            <a:ext cx="4376518" cy="400110"/>
          </a:xfrm>
          <a:prstGeom prst="rect">
            <a:avLst/>
          </a:prstGeom>
          <a:noFill/>
        </p:spPr>
        <p:txBody>
          <a:bodyPr wrap="none" lIns="91440" tIns="45720" rIns="91440" bIns="45720" anchor="t">
            <a:spAutoFit/>
          </a:bodyPr>
          <a:lstStyle/>
          <a:p>
            <a:pPr algn="ctr"/>
            <a:r>
              <a:rPr lang="en-US" sz="2000" b="1" dirty="0" err="1">
                <a:solidFill>
                  <a:srgbClr val="C00000"/>
                </a:solidFill>
                <a:latin typeface="Meiryo UI" panose="020B0604030504040204" pitchFamily="50" charset="-128"/>
                <a:ea typeface="Meiryo UI" panose="020B0604030504040204" pitchFamily="50" charset="-128"/>
                <a:cs typeface="+mn-lt"/>
              </a:rPr>
              <a:t>書き込み</a:t>
            </a:r>
            <a:r>
              <a:rPr lang="ja-JP" altLang="en-US" sz="2000" b="1" dirty="0">
                <a:solidFill>
                  <a:srgbClr val="C00000"/>
                </a:solidFill>
                <a:latin typeface="Meiryo UI" panose="020B0604030504040204" pitchFamily="50" charset="-128"/>
                <a:ea typeface="Meiryo UI" panose="020B0604030504040204" pitchFamily="50" charset="-128"/>
                <a:cs typeface="+mn-lt"/>
              </a:rPr>
              <a:t>時</a:t>
            </a:r>
            <a:r>
              <a:rPr lang="en-US" sz="2000" b="1" dirty="0" err="1">
                <a:solidFill>
                  <a:srgbClr val="C00000"/>
                </a:solidFill>
                <a:latin typeface="Meiryo UI" panose="020B0604030504040204" pitchFamily="50" charset="-128"/>
                <a:ea typeface="Meiryo UI" panose="020B0604030504040204" pitchFamily="50" charset="-128"/>
                <a:cs typeface="+mn-lt"/>
              </a:rPr>
              <a:t>のインライン処理</a:t>
            </a:r>
            <a:r>
              <a:rPr lang="ja-JP" altLang="en-US" sz="2000" b="1" dirty="0">
                <a:solidFill>
                  <a:srgbClr val="C00000"/>
                </a:solidFill>
                <a:latin typeface="Meiryo UI" panose="020B0604030504040204" pitchFamily="50" charset="-128"/>
                <a:ea typeface="Meiryo UI" panose="020B0604030504040204" pitchFamily="50" charset="-128"/>
                <a:cs typeface="+mn-lt"/>
              </a:rPr>
              <a:t>で</a:t>
            </a:r>
            <a:r>
              <a:rPr lang="en-US" sz="2000" b="1" dirty="0" err="1">
                <a:solidFill>
                  <a:srgbClr val="C00000"/>
                </a:solidFill>
                <a:latin typeface="Meiryo UI" panose="020B0604030504040204" pitchFamily="50" charset="-128"/>
                <a:ea typeface="Meiryo UI" panose="020B0604030504040204" pitchFamily="50" charset="-128"/>
                <a:cs typeface="+mn-lt"/>
              </a:rPr>
              <a:t>のみ</a:t>
            </a:r>
            <a:r>
              <a:rPr lang="ja-JP" altLang="en-US" sz="2000" b="1" dirty="0">
                <a:solidFill>
                  <a:srgbClr val="C00000"/>
                </a:solidFill>
                <a:latin typeface="Meiryo UI" panose="020B0604030504040204" pitchFamily="50" charset="-128"/>
                <a:ea typeface="Meiryo UI" panose="020B0604030504040204" pitchFamily="50" charset="-128"/>
                <a:cs typeface="+mn-lt"/>
              </a:rPr>
              <a:t>実施</a:t>
            </a:r>
            <a:endParaRPr lang="en-US" dirty="0">
              <a:solidFill>
                <a:srgbClr val="C00000"/>
              </a:solidFill>
              <a:latin typeface="Meiryo UI" panose="020B0604030504040204" pitchFamily="50" charset="-128"/>
              <a:ea typeface="Meiryo UI" panose="020B0604030504040204" pitchFamily="50" charset="-128"/>
              <a:cs typeface="Calibri"/>
            </a:endParaRPr>
          </a:p>
        </p:txBody>
      </p:sp>
      <p:sp>
        <p:nvSpPr>
          <p:cNvPr id="69" name="矩形: 圓角 68">
            <a:extLst>
              <a:ext uri="{FF2B5EF4-FFF2-40B4-BE49-F238E27FC236}">
                <a16:creationId xmlns:a16="http://schemas.microsoft.com/office/drawing/2014/main" id="{C20EA785-F9D0-4B0F-9604-28DDF4AB8019}"/>
              </a:ext>
            </a:extLst>
          </p:cNvPr>
          <p:cNvSpPr/>
          <p:nvPr/>
        </p:nvSpPr>
        <p:spPr>
          <a:xfrm>
            <a:off x="375448" y="5475624"/>
            <a:ext cx="2844492" cy="1015324"/>
          </a:xfrm>
          <a:prstGeom prst="roundRect">
            <a:avLst>
              <a:gd name="adj" fmla="val 2988"/>
            </a:avLst>
          </a:prstGeom>
          <a:gradFill>
            <a:gsLst>
              <a:gs pos="100000">
                <a:srgbClr val="C42A00"/>
              </a:gs>
              <a:gs pos="0">
                <a:srgbClr val="F23400"/>
              </a:gs>
            </a:gsLst>
            <a:lin ang="5400000" scaled="0"/>
          </a:gradFill>
          <a:ln w="38100" cmpd="dbl">
            <a:solidFill>
              <a:srgbClr val="C5C5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591">
              <a:latin typeface="Meiryo UI" panose="020B0604030504040204" pitchFamily="50" charset="-128"/>
              <a:ea typeface="Meiryo UI" panose="020B0604030504040204" pitchFamily="50" charset="-128"/>
              <a:cs typeface="Arial" panose="020B0604020202020204" pitchFamily="34" charset="0"/>
            </a:endParaRPr>
          </a:p>
        </p:txBody>
      </p:sp>
      <p:sp>
        <p:nvSpPr>
          <p:cNvPr id="70" name="Google Shape;426;p24">
            <a:extLst>
              <a:ext uri="{FF2B5EF4-FFF2-40B4-BE49-F238E27FC236}">
                <a16:creationId xmlns:a16="http://schemas.microsoft.com/office/drawing/2014/main" id="{5FED67D4-29DB-4E8B-81A9-095F4BF8ECCF}"/>
              </a:ext>
            </a:extLst>
          </p:cNvPr>
          <p:cNvSpPr txBox="1"/>
          <p:nvPr/>
        </p:nvSpPr>
        <p:spPr>
          <a:xfrm>
            <a:off x="383791" y="5574680"/>
            <a:ext cx="2882256" cy="834487"/>
          </a:xfrm>
          <a:prstGeom prst="rect">
            <a:avLst/>
          </a:prstGeom>
          <a:noFill/>
          <a:ln>
            <a:noFill/>
          </a:ln>
        </p:spPr>
        <p:txBody>
          <a:bodyPr spcFirstLastPara="1" wrap="square" lIns="34256" tIns="34256" rIns="34256" bIns="34256" anchor="ctr" anchorCtr="0">
            <a:noAutofit/>
          </a:bodyPr>
          <a:lstStyle/>
          <a:p>
            <a:pPr marL="84455"/>
            <a:r>
              <a:rPr lang="ja-JP" altLang="en-US" sz="1400" b="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重複排除の要件</a:t>
            </a: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r>
              <a:rPr lang="en-US" altLang="zh-TW" sz="1400" b="1"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 </a:t>
            </a:r>
            <a:endParaRPr lang="en-US">
              <a:solidFill>
                <a:schemeClr val="bg1"/>
              </a:solidFill>
              <a:latin typeface="Meiryo UI" panose="020B0604030504040204" pitchFamily="50" charset="-128"/>
              <a:ea typeface="Meiryo UI" panose="020B0604030504040204" pitchFamily="50" charset="-128"/>
              <a:cs typeface="Calibri"/>
            </a:endParaRPr>
          </a:p>
          <a:p>
            <a:pPr marL="370205" indent="-285750">
              <a:buClr>
                <a:schemeClr val="bg1"/>
              </a:buClr>
              <a:buSzPct val="100000"/>
              <a:buFont typeface="Wingdings" panose="05000000000000000000" pitchFamily="2" charset="2"/>
              <a:buChar char="l"/>
            </a:pPr>
            <a:r>
              <a:rPr lang="en-US" sz="14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最小</a:t>
            </a: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16 GB の RAM</a:t>
            </a:r>
            <a:endParaRPr lang="en-US" sz="1400" b="1">
              <a:solidFill>
                <a:schemeClr val="bg1"/>
              </a:solidFill>
              <a:latin typeface="Meiryo UI" panose="020B0604030504040204" pitchFamily="50" charset="-128"/>
              <a:ea typeface="Meiryo UI" panose="020B0604030504040204" pitchFamily="50" charset="-128"/>
              <a:cs typeface="+mn-lt"/>
            </a:endParaRPr>
          </a:p>
          <a:p>
            <a:pPr marL="370205" indent="-285750">
              <a:buClr>
                <a:schemeClr val="bg1"/>
              </a:buClr>
              <a:buSzPct val="100000"/>
              <a:buFont typeface="Wingdings" panose="05000000000000000000" pitchFamily="2" charset="2"/>
              <a:buChar char="l"/>
            </a:pP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64GB </a:t>
            </a:r>
            <a:r>
              <a:rPr lang="en-US" sz="14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以上の</a:t>
            </a:r>
            <a:r>
              <a:rPr lang="en-US" sz="14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RAM </a:t>
            </a:r>
            <a:r>
              <a:rPr lang="en-US" sz="14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を推奨</a:t>
            </a:r>
            <a:endParaRPr lang="zh-TW" altLang="en-US" sz="14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1" name="Google Shape;461;p24">
            <a:extLst>
              <a:ext uri="{FF2B5EF4-FFF2-40B4-BE49-F238E27FC236}">
                <a16:creationId xmlns:a16="http://schemas.microsoft.com/office/drawing/2014/main" id="{63090706-5567-4B5D-A874-C37DABE39CCD}"/>
              </a:ext>
            </a:extLst>
          </p:cNvPr>
          <p:cNvSpPr/>
          <p:nvPr/>
        </p:nvSpPr>
        <p:spPr>
          <a:xfrm>
            <a:off x="4666310" y="4264856"/>
            <a:ext cx="1340196" cy="322695"/>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ja-JP" altLang="en-US" sz="1200" b="1">
                <a:latin typeface="Meiryo UI" panose="020B0604030504040204" pitchFamily="50" charset="-128"/>
                <a:ea typeface="Meiryo UI" panose="020B0604030504040204" pitchFamily="50" charset="-128"/>
                <a:cs typeface="Arial"/>
              </a:rPr>
              <a:t>書き込み</a:t>
            </a:r>
            <a:endParaRPr lang="en-US" sz="1200" b="1" dirty="0">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2987273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34B27866-B31F-483A-948C-5A2C67E746A8}"/>
              </a:ext>
            </a:extLst>
          </p:cNvPr>
          <p:cNvSpPr/>
          <p:nvPr/>
        </p:nvSpPr>
        <p:spPr>
          <a:xfrm rot="16200000">
            <a:off x="6702506" y="1605078"/>
            <a:ext cx="1278013"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0" name="矩形 19">
            <a:extLst>
              <a:ext uri="{FF2B5EF4-FFF2-40B4-BE49-F238E27FC236}">
                <a16:creationId xmlns:a16="http://schemas.microsoft.com/office/drawing/2014/main" id="{F414130C-78CF-4CC1-8105-347217029105}"/>
              </a:ext>
            </a:extLst>
          </p:cNvPr>
          <p:cNvSpPr/>
          <p:nvPr/>
        </p:nvSpPr>
        <p:spPr>
          <a:xfrm rot="16200000">
            <a:off x="6751243" y="220376"/>
            <a:ext cx="118053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eiryo UI" panose="020B0604030504040204" pitchFamily="50" charset="-128"/>
              <a:ea typeface="Meiryo UI" panose="020B0604030504040204" pitchFamily="50" charset="-128"/>
            </a:endParaRPr>
          </a:p>
        </p:txBody>
      </p:sp>
      <p:sp>
        <p:nvSpPr>
          <p:cNvPr id="26" name="矩形 25">
            <a:extLst>
              <a:ext uri="{FF2B5EF4-FFF2-40B4-BE49-F238E27FC236}">
                <a16:creationId xmlns:a16="http://schemas.microsoft.com/office/drawing/2014/main" id="{4C2643AE-7D43-49A5-99BF-EDF0F71B53E4}"/>
              </a:ext>
            </a:extLst>
          </p:cNvPr>
          <p:cNvSpPr/>
          <p:nvPr/>
        </p:nvSpPr>
        <p:spPr>
          <a:xfrm rot="5400000">
            <a:off x="8501474" y="942987"/>
            <a:ext cx="2613978" cy="3667533"/>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4" name="Google Shape;525;p27">
            <a:extLst>
              <a:ext uri="{FF2B5EF4-FFF2-40B4-BE49-F238E27FC236}">
                <a16:creationId xmlns:a16="http://schemas.microsoft.com/office/drawing/2014/main" id="{054DFED7-019D-4244-8B35-AA021E67C8BE}"/>
              </a:ext>
            </a:extLst>
          </p:cNvPr>
          <p:cNvPicPr preferRelativeResize="0"/>
          <p:nvPr/>
        </p:nvPicPr>
        <p:blipFill rotWithShape="1">
          <a:blip r:embed="rId2" cstate="print">
            <a:alphaModFix/>
            <a:extLst>
              <a:ext uri="{28A0092B-C50C-407E-A947-70E740481C1C}">
                <a14:useLocalDpi xmlns:a14="http://schemas.microsoft.com/office/drawing/2010/main"/>
              </a:ext>
            </a:extLst>
          </a:blip>
          <a:srcRect b="26246"/>
          <a:stretch/>
        </p:blipFill>
        <p:spPr>
          <a:xfrm>
            <a:off x="6571250" y="4448524"/>
            <a:ext cx="4331732" cy="1996764"/>
          </a:xfrm>
          <a:prstGeom prst="rect">
            <a:avLst/>
          </a:prstGeom>
          <a:noFill/>
          <a:ln>
            <a:noFill/>
          </a:ln>
        </p:spPr>
      </p:pic>
      <p:sp>
        <p:nvSpPr>
          <p:cNvPr id="9" name="矩形 8">
            <a:extLst>
              <a:ext uri="{FF2B5EF4-FFF2-40B4-BE49-F238E27FC236}">
                <a16:creationId xmlns:a16="http://schemas.microsoft.com/office/drawing/2014/main" id="{9E5B7EA0-C6C3-4DB1-8782-6BC7A5D7BEF5}"/>
              </a:ext>
            </a:extLst>
          </p:cNvPr>
          <p:cNvSpPr/>
          <p:nvPr/>
        </p:nvSpPr>
        <p:spPr>
          <a:xfrm rot="16200000">
            <a:off x="3246349" y="1416733"/>
            <a:ext cx="2233017" cy="8009265"/>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8" name="矩形 7">
            <a:extLst>
              <a:ext uri="{FF2B5EF4-FFF2-40B4-BE49-F238E27FC236}">
                <a16:creationId xmlns:a16="http://schemas.microsoft.com/office/drawing/2014/main" id="{AA9DA022-A71C-42FC-9B44-C5FFD6421D1A}"/>
              </a:ext>
            </a:extLst>
          </p:cNvPr>
          <p:cNvSpPr/>
          <p:nvPr/>
        </p:nvSpPr>
        <p:spPr>
          <a:xfrm rot="16200000">
            <a:off x="3006338" y="-1184240"/>
            <a:ext cx="2713037" cy="8009264"/>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EE862BEB-0B98-46DC-9ADE-BE2B762597A1}"/>
              </a:ext>
            </a:extLst>
          </p:cNvPr>
          <p:cNvSpPr>
            <a:spLocks noGrp="1"/>
          </p:cNvSpPr>
          <p:nvPr>
            <p:ph type="title"/>
          </p:nvPr>
        </p:nvSpPr>
        <p:spPr>
          <a:xfrm>
            <a:off x="339680" y="0"/>
            <a:ext cx="12755376" cy="1338263"/>
          </a:xfrm>
        </p:spPr>
        <p:txBody>
          <a:bodyPr>
            <a:normAutofit/>
          </a:bodyPr>
          <a:lstStyle/>
          <a:p>
            <a:r>
              <a:rPr lang="en-US" sz="4000" dirty="0" err="1">
                <a:latin typeface="Meiryo UI" panose="020B0604030504040204" pitchFamily="50" charset="-128"/>
                <a:ea typeface="Meiryo UI" panose="020B0604030504040204" pitchFamily="50" charset="-128"/>
                <a:cs typeface="Arial"/>
                <a:sym typeface="Arial" panose="020B0604020202020204" pitchFamily="34" charset="0"/>
              </a:rPr>
              <a:t>電力損失</a:t>
            </a:r>
            <a:r>
              <a:rPr lang="ja-JP" altLang="en-US" sz="4000" dirty="0">
                <a:latin typeface="Meiryo UI" panose="020B0604030504040204" pitchFamily="50" charset="-128"/>
                <a:ea typeface="Meiryo UI" panose="020B0604030504040204" pitchFamily="50" charset="-128"/>
                <a:cs typeface="Arial"/>
                <a:sym typeface="Arial" panose="020B0604020202020204" pitchFamily="34" charset="0"/>
              </a:rPr>
              <a:t>時の</a:t>
            </a:r>
            <a:r>
              <a:rPr lang="en-US" sz="4000" dirty="0" err="1">
                <a:latin typeface="Meiryo UI" panose="020B0604030504040204" pitchFamily="50" charset="-128"/>
                <a:ea typeface="Meiryo UI" panose="020B0604030504040204" pitchFamily="50" charset="-128"/>
                <a:cs typeface="Arial"/>
                <a:sym typeface="Arial" panose="020B0604020202020204" pitchFamily="34" charset="0"/>
              </a:rPr>
              <a:t>保護を提供</a:t>
            </a:r>
            <a:r>
              <a:rPr lang="ja-JP" altLang="en-US" sz="4000" dirty="0">
                <a:latin typeface="Meiryo UI" panose="020B0604030504040204" pitchFamily="50" charset="-128"/>
                <a:ea typeface="Meiryo UI" panose="020B0604030504040204" pitchFamily="50" charset="-128"/>
                <a:cs typeface="Arial"/>
                <a:sym typeface="Arial" panose="020B0604020202020204" pitchFamily="34" charset="0"/>
              </a:rPr>
              <a:t> </a:t>
            </a:r>
            <a:r>
              <a:rPr lang="en-US" altLang="ja-JP" sz="4000" dirty="0">
                <a:latin typeface="Meiryo UI" panose="020B0604030504040204" pitchFamily="50" charset="-128"/>
                <a:ea typeface="Meiryo UI" panose="020B0604030504040204" pitchFamily="50" charset="-128"/>
                <a:cs typeface="Arial"/>
                <a:sym typeface="Arial" panose="020B0604020202020204" pitchFamily="34" charset="0"/>
              </a:rPr>
              <a:t>: </a:t>
            </a:r>
            <a:r>
              <a:rPr lang="en-US" sz="4000" dirty="0">
                <a:latin typeface="Meiryo UI" panose="020B0604030504040204" pitchFamily="50" charset="-128"/>
                <a:ea typeface="Meiryo UI" panose="020B0604030504040204" pitchFamily="50" charset="-128"/>
                <a:cs typeface="Arial"/>
                <a:sym typeface="Arial" panose="020B0604020202020204" pitchFamily="34" charset="0"/>
              </a:rPr>
              <a:t>L2ARCキャッシュとZIL</a:t>
            </a:r>
            <a:endParaRPr lang="en-US" dirty="0">
              <a:latin typeface="Meiryo UI" panose="020B0604030504040204" pitchFamily="50" charset="-128"/>
              <a:ea typeface="Meiryo UI" panose="020B0604030504040204" pitchFamily="50" charset="-128"/>
              <a:cs typeface="Arial"/>
            </a:endParaRPr>
          </a:p>
        </p:txBody>
      </p:sp>
      <p:sp>
        <p:nvSpPr>
          <p:cNvPr id="5" name="矩形 4">
            <a:extLst>
              <a:ext uri="{FF2B5EF4-FFF2-40B4-BE49-F238E27FC236}">
                <a16:creationId xmlns:a16="http://schemas.microsoft.com/office/drawing/2014/main" id="{BDEF6D01-23AF-4374-A7A2-895226659B35}"/>
              </a:ext>
            </a:extLst>
          </p:cNvPr>
          <p:cNvSpPr/>
          <p:nvPr/>
        </p:nvSpPr>
        <p:spPr>
          <a:xfrm>
            <a:off x="5871836" y="3382646"/>
            <a:ext cx="237566" cy="276999"/>
          </a:xfrm>
          <a:prstGeom prst="rect">
            <a:avLst/>
          </a:prstGeom>
        </p:spPr>
        <p:txBody>
          <a:bodyPr wrap="none">
            <a:spAutoFit/>
          </a:bodyPr>
          <a:lstStyle/>
          <a:p>
            <a:r>
              <a:rPr lang="zh-TW" altLang="en-US" sz="1200">
                <a:solidFill>
                  <a:srgbClr val="000000"/>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 </a:t>
            </a:r>
            <a:endParaRPr lang="zh-TW" altLang="en-US" sz="120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
        <p:nvSpPr>
          <p:cNvPr id="7" name="矩形 6">
            <a:extLst>
              <a:ext uri="{FF2B5EF4-FFF2-40B4-BE49-F238E27FC236}">
                <a16:creationId xmlns:a16="http://schemas.microsoft.com/office/drawing/2014/main" id="{C39DB4C6-CEE1-4253-8E40-4973D2F75C37}"/>
              </a:ext>
            </a:extLst>
          </p:cNvPr>
          <p:cNvSpPr/>
          <p:nvPr/>
        </p:nvSpPr>
        <p:spPr>
          <a:xfrm>
            <a:off x="569233" y="1510858"/>
            <a:ext cx="6770698" cy="4847481"/>
          </a:xfrm>
          <a:prstGeom prst="rect">
            <a:avLst/>
          </a:prstGeom>
        </p:spPr>
        <p:txBody>
          <a:bodyPr wrap="square" lIns="91440" tIns="45720" rIns="91440" bIns="45720" anchor="t">
            <a:spAutoFit/>
          </a:bodyPr>
          <a:lstStyle/>
          <a:p>
            <a:pPr>
              <a:lnSpc>
                <a:spcPct val="150000"/>
              </a:lnSpc>
            </a:pPr>
            <a:r>
              <a:rPr lang="en-US" b="1" dirty="0">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レイヤー2 Adaptive Replacement Cache</a:t>
            </a:r>
            <a:endParaRPr lang="en-US" dirty="0">
              <a:solidFill>
                <a:schemeClr val="accent4">
                  <a:lumMod val="60000"/>
                  <a:lumOff val="40000"/>
                </a:schemeClr>
              </a:solidFill>
              <a:latin typeface="Meiryo UI" panose="020B0604030504040204" pitchFamily="50" charset="-128"/>
              <a:ea typeface="Meiryo UI" panose="020B0604030504040204" pitchFamily="50" charset="-128"/>
              <a:cs typeface="Arial"/>
              <a:sym typeface="Arial" panose="020B0604020202020204" pitchFamily="34" charset="0"/>
            </a:endParaRPr>
          </a:p>
          <a:p>
            <a:pPr>
              <a:lnSpc>
                <a:spcPct val="150000"/>
              </a:lnSpc>
            </a:pPr>
            <a:r>
              <a:rPr lang="en-US" sz="2000" b="1" dirty="0">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 (L2ARC)</a:t>
            </a:r>
            <a:r>
              <a:rPr lang="en-US" altLang="zh-TW" sz="2000" dirty="0">
                <a:solidFill>
                  <a:schemeClr val="accent4">
                    <a:lumMod val="60000"/>
                    <a:lumOff val="40000"/>
                  </a:schemeClr>
                </a:solidFill>
                <a:latin typeface="Meiryo UI" panose="020B0604030504040204" pitchFamily="50" charset="-128"/>
                <a:ea typeface="Meiryo UI" panose="020B0604030504040204" pitchFamily="50" charset="-128"/>
                <a:cs typeface="Arial"/>
                <a:sym typeface="Arial" panose="020B0604020202020204" pitchFamily="34" charset="0"/>
              </a:rPr>
              <a:t> ​</a:t>
            </a:r>
            <a:endParaRPr lang="en-US" dirty="0">
              <a:solidFill>
                <a:schemeClr val="accent4">
                  <a:lumMod val="60000"/>
                  <a:lumOff val="40000"/>
                </a:schemeClr>
              </a:solidFill>
              <a:latin typeface="Meiryo UI" panose="020B0604030504040204" pitchFamily="50" charset="-128"/>
              <a:ea typeface="Meiryo UI" panose="020B0604030504040204" pitchFamily="50" charset="-128"/>
              <a:cs typeface="Arial"/>
            </a:endParaRPr>
          </a:p>
          <a:p>
            <a:pPr marL="552450" indent="-285750" fontAlgn="base">
              <a:lnSpc>
                <a:spcPct val="150000"/>
              </a:lnSpc>
              <a:buSzPct val="50000"/>
              <a:buFont typeface="Wingdings" panose="05000000000000000000" pitchFamily="2" charset="2"/>
              <a:buChar char="u"/>
            </a:pPr>
            <a:r>
              <a:rPr lang="en-US"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SSD </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読み取りキャッシュに最適</a:t>
            </a:r>
            <a:endParaRPr lang="en-US" altLang="zh-TW" dirty="0">
              <a:solidFill>
                <a:schemeClr val="bg1"/>
              </a:solidFill>
              <a:latin typeface="Meiryo UI" panose="020B0604030504040204" pitchFamily="50" charset="-128"/>
              <a:ea typeface="Meiryo UI" panose="020B0604030504040204" pitchFamily="50" charset="-128"/>
              <a:cs typeface="Arial"/>
            </a:endParaRPr>
          </a:p>
          <a:p>
            <a:pPr marL="552450" indent="-285750" fontAlgn="base">
              <a:lnSpc>
                <a:spcPct val="150000"/>
              </a:lnSpc>
              <a:buSzPct val="50000"/>
              <a:buFont typeface="Wingdings" panose="05000000000000000000" pitchFamily="2" charset="2"/>
              <a:buChar char="u"/>
            </a:pP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大規模な「ハイブリッド」キャッシュ</a:t>
            </a:r>
            <a:endParaRPr lang="en-US" altLang="zh-TW" dirty="0">
              <a:solidFill>
                <a:schemeClr val="bg1"/>
              </a:solidFill>
              <a:latin typeface="Meiryo UI" panose="020B0604030504040204" pitchFamily="50" charset="-128"/>
              <a:ea typeface="Meiryo UI" panose="020B0604030504040204" pitchFamily="50" charset="-128"/>
              <a:cs typeface="Arial"/>
            </a:endParaRPr>
          </a:p>
          <a:p>
            <a:pPr marL="552450" indent="-285750" fontAlgn="base">
              <a:lnSpc>
                <a:spcPct val="150000"/>
              </a:lnSpc>
              <a:buSzPct val="50000"/>
              <a:buFont typeface="Wingdings" panose="05000000000000000000" pitchFamily="2" charset="2"/>
              <a:buChar char="u"/>
            </a:pP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読み取りパフォーマンスの強化</a:t>
            </a:r>
            <a:endParaRPr lang="en-US" altLang="zh-TW" dirty="0" err="1">
              <a:solidFill>
                <a:schemeClr val="bg1"/>
              </a:solidFill>
              <a:latin typeface="Meiryo UI" panose="020B0604030504040204" pitchFamily="50" charset="-128"/>
              <a:ea typeface="Meiryo UI" panose="020B0604030504040204" pitchFamily="50" charset="-128"/>
              <a:cs typeface="Arial"/>
            </a:endParaRPr>
          </a:p>
          <a:p>
            <a:pPr marL="266700" fontAlgn="base">
              <a:lnSpc>
                <a:spcPct val="150000"/>
              </a:lnSpc>
              <a:buSzPct val="50000"/>
            </a:pPr>
            <a:endParaRPr lang="en-US" altLang="zh-TW" dirty="0">
              <a:solidFill>
                <a:srgbClr val="FFFFFF"/>
              </a:solidFill>
              <a:latin typeface="Meiryo UI" panose="020B0604030504040204" pitchFamily="50" charset="-128"/>
              <a:ea typeface="Meiryo UI" panose="020B0604030504040204" pitchFamily="50" charset="-128"/>
              <a:sym typeface="Arial" panose="020B0604020202020204" pitchFamily="34" charset="0"/>
            </a:endParaRPr>
          </a:p>
          <a:p>
            <a:pPr marL="266700">
              <a:lnSpc>
                <a:spcPct val="150000"/>
              </a:lnSpc>
            </a:pPr>
            <a:endParaRPr lang="en-US" altLang="zh-TW" dirty="0">
              <a:solidFill>
                <a:srgbClr val="FFFFFF"/>
              </a:solidFill>
              <a:latin typeface="Meiryo UI" panose="020B0604030504040204" pitchFamily="50" charset="-128"/>
              <a:ea typeface="Meiryo UI" panose="020B0604030504040204" pitchFamily="50" charset="-128"/>
              <a:cs typeface="Arial"/>
            </a:endParaRPr>
          </a:p>
          <a:p>
            <a:pPr>
              <a:lnSpc>
                <a:spcPct val="150000"/>
              </a:lnSpc>
            </a:pPr>
            <a:r>
              <a:rPr lang="en-US" sz="2400" b="1" dirty="0">
                <a:solidFill>
                  <a:schemeClr val="accent4">
                    <a:lumMod val="60000"/>
                    <a:lumOff val="40000"/>
                  </a:schemeClr>
                </a:solidFill>
                <a:latin typeface="Meiryo UI" panose="020B0604030504040204" pitchFamily="50" charset="-128"/>
                <a:ea typeface="Meiryo UI" panose="020B0604030504040204" pitchFamily="50" charset="-128"/>
                <a:cs typeface="+mn-lt"/>
                <a:sym typeface="Arial" panose="020B0604020202020204" pitchFamily="34" charset="0"/>
              </a:rPr>
              <a:t>ZFS Intent Log: (ZIL)</a:t>
            </a:r>
            <a:endParaRPr lang="en-US" dirty="0">
              <a:solidFill>
                <a:schemeClr val="accent4">
                  <a:lumMod val="60000"/>
                  <a:lumOff val="40000"/>
                </a:schemeClr>
              </a:solidFill>
              <a:latin typeface="Meiryo UI" panose="020B0604030504040204" pitchFamily="50" charset="-128"/>
              <a:ea typeface="Meiryo UI" panose="020B0604030504040204" pitchFamily="50" charset="-128"/>
              <a:cs typeface="+mn-lt"/>
            </a:endParaRPr>
          </a:p>
          <a:p>
            <a:pPr marL="552450" indent="-285750" fontAlgn="base">
              <a:lnSpc>
                <a:spcPct val="150000"/>
              </a:lnSpc>
              <a:buSzPct val="50000"/>
              <a:buFont typeface="Wingdings" panose="05000000000000000000" pitchFamily="2" charset="2"/>
              <a:buChar char="u"/>
            </a:pPr>
            <a:r>
              <a:rPr lang="en-US"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SSD </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書き込みログに最適</a:t>
            </a:r>
            <a:r>
              <a:rPr lang="en-US" altLang="zh-TW"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a:t>
            </a:r>
            <a:endParaRPr lang="en-US" altLang="zh-TW" dirty="0">
              <a:solidFill>
                <a:schemeClr val="bg1"/>
              </a:solidFill>
              <a:latin typeface="Meiryo UI" panose="020B0604030504040204" pitchFamily="50" charset="-128"/>
              <a:ea typeface="Meiryo UI" panose="020B0604030504040204" pitchFamily="50" charset="-128"/>
              <a:cs typeface="Arial"/>
            </a:endParaRPr>
          </a:p>
          <a:p>
            <a:pPr marL="552450" indent="-285750" fontAlgn="base">
              <a:lnSpc>
                <a:spcPct val="150000"/>
              </a:lnSpc>
              <a:buSzPct val="50000"/>
              <a:buFont typeface="Wingdings" panose="05000000000000000000" pitchFamily="2" charset="2"/>
              <a:buChar char="u"/>
            </a:pP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書き込みデータの整合性</a:t>
            </a:r>
            <a:r>
              <a:rPr lang="en-US"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(COW)</a:t>
            </a:r>
            <a:endParaRPr lang="en-US" b="1" dirty="0">
              <a:solidFill>
                <a:schemeClr val="bg1"/>
              </a:solidFill>
              <a:latin typeface="Meiryo UI" panose="020B0604030504040204" pitchFamily="50" charset="-128"/>
              <a:ea typeface="Meiryo UI" panose="020B0604030504040204" pitchFamily="50" charset="-128"/>
              <a:cs typeface="+mn-lt"/>
            </a:endParaRPr>
          </a:p>
          <a:p>
            <a:pPr marL="552450" indent="-285750" fontAlgn="base">
              <a:lnSpc>
                <a:spcPct val="150000"/>
              </a:lnSpc>
              <a:buSzPct val="50000"/>
              <a:buFont typeface="Wingdings" panose="05000000000000000000" pitchFamily="2" charset="2"/>
              <a:buChar char="u"/>
            </a:pP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データ書き込</a:t>
            </a:r>
            <a:r>
              <a:rPr lang="ja-JP" altLang="en-US"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みに対する</a:t>
            </a:r>
            <a:r>
              <a:rPr lang="en-US" b="1" dirty="0" err="1">
                <a:solidFill>
                  <a:srgbClr val="0099FF"/>
                </a:solidFill>
                <a:latin typeface="Meiryo UI" panose="020B0604030504040204" pitchFamily="50" charset="-128"/>
                <a:ea typeface="Meiryo UI" panose="020B0604030504040204" pitchFamily="50" charset="-128"/>
                <a:cs typeface="+mn-lt"/>
                <a:sym typeface="Arial" panose="020B0604020202020204" pitchFamily="34" charset="0"/>
              </a:rPr>
              <a:t>電力損失保護</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を提供</a:t>
            </a:r>
            <a:endParaRPr lang="en-US" altLang="zh-TW" dirty="0">
              <a:solidFill>
                <a:schemeClr val="bg1"/>
              </a:solidFill>
              <a:latin typeface="Meiryo UI" panose="020B0604030504040204" pitchFamily="50" charset="-128"/>
              <a:ea typeface="Meiryo UI" panose="020B0604030504040204" pitchFamily="50" charset="-128"/>
              <a:cs typeface="Arial"/>
            </a:endParaRPr>
          </a:p>
        </p:txBody>
      </p:sp>
      <p:pic>
        <p:nvPicPr>
          <p:cNvPr id="10" name="圖形 9">
            <a:extLst>
              <a:ext uri="{FF2B5EF4-FFF2-40B4-BE49-F238E27FC236}">
                <a16:creationId xmlns:a16="http://schemas.microsoft.com/office/drawing/2014/main" id="{A5006E1A-74CC-4DC3-A623-9828C815D9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09891" y="2164899"/>
            <a:ext cx="977231" cy="721506"/>
          </a:xfrm>
          <a:prstGeom prst="rect">
            <a:avLst/>
          </a:prstGeom>
        </p:spPr>
      </p:pic>
      <p:pic>
        <p:nvPicPr>
          <p:cNvPr id="13" name="圖形 12">
            <a:extLst>
              <a:ext uri="{FF2B5EF4-FFF2-40B4-BE49-F238E27FC236}">
                <a16:creationId xmlns:a16="http://schemas.microsoft.com/office/drawing/2014/main" id="{C8173BB2-F6E3-4358-88BE-61BBECC2E7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09891" y="3030472"/>
            <a:ext cx="977231" cy="721506"/>
          </a:xfrm>
          <a:prstGeom prst="rect">
            <a:avLst/>
          </a:prstGeom>
        </p:spPr>
      </p:pic>
      <p:pic>
        <p:nvPicPr>
          <p:cNvPr id="14" name="圖形 13">
            <a:extLst>
              <a:ext uri="{FF2B5EF4-FFF2-40B4-BE49-F238E27FC236}">
                <a16:creationId xmlns:a16="http://schemas.microsoft.com/office/drawing/2014/main" id="{74776991-FB08-4A29-9943-1554430BA2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9814" y="3227482"/>
            <a:ext cx="977231" cy="721506"/>
          </a:xfrm>
          <a:prstGeom prst="rect">
            <a:avLst/>
          </a:prstGeom>
        </p:spPr>
      </p:pic>
      <p:sp>
        <p:nvSpPr>
          <p:cNvPr id="17" name="文字方塊 16">
            <a:extLst>
              <a:ext uri="{FF2B5EF4-FFF2-40B4-BE49-F238E27FC236}">
                <a16:creationId xmlns:a16="http://schemas.microsoft.com/office/drawing/2014/main" id="{29D459AD-122C-43BB-8331-FDB79A72E269}"/>
              </a:ext>
            </a:extLst>
          </p:cNvPr>
          <p:cNvSpPr txBox="1"/>
          <p:nvPr/>
        </p:nvSpPr>
        <p:spPr>
          <a:xfrm>
            <a:off x="5590732" y="2832843"/>
            <a:ext cx="1878892" cy="307777"/>
          </a:xfrm>
          <a:prstGeom prst="rect">
            <a:avLst/>
          </a:prstGeom>
          <a:noFill/>
        </p:spPr>
        <p:txBody>
          <a:bodyPr wrap="square" rtlCol="0">
            <a:spAutoFit/>
          </a:bodyPr>
          <a:lstStyle/>
          <a:p>
            <a:r>
              <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rPr>
              <a:t>SSD Read Cache</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 name="文字方塊 18">
            <a:extLst>
              <a:ext uri="{FF2B5EF4-FFF2-40B4-BE49-F238E27FC236}">
                <a16:creationId xmlns:a16="http://schemas.microsoft.com/office/drawing/2014/main" id="{0B3EA936-25E8-40D9-B89B-E9903272C340}"/>
              </a:ext>
            </a:extLst>
          </p:cNvPr>
          <p:cNvSpPr txBox="1"/>
          <p:nvPr/>
        </p:nvSpPr>
        <p:spPr>
          <a:xfrm>
            <a:off x="9573483" y="2304610"/>
            <a:ext cx="804737" cy="461665"/>
          </a:xfrm>
          <a:prstGeom prst="rect">
            <a:avLst/>
          </a:prstGeom>
          <a:noFill/>
        </p:spPr>
        <p:txBody>
          <a:bodyPr wrap="square" rtlCol="0">
            <a:spAutoFit/>
          </a:bodyPr>
          <a:lstStyle/>
          <a:p>
            <a:r>
              <a:rPr lang="en-US" altLang="zh-TW" sz="1200">
                <a:solidFill>
                  <a:srgbClr val="FFD41D"/>
                </a:solidFill>
                <a:latin typeface="Meiryo UI" panose="020B0604030504040204" pitchFamily="50" charset="-128"/>
                <a:ea typeface="Meiryo UI" panose="020B0604030504040204" pitchFamily="50" charset="-128"/>
                <a:cs typeface="Arial" panose="020B0604020202020204" pitchFamily="34" charset="0"/>
              </a:rPr>
              <a:t>RAID 1</a:t>
            </a:r>
          </a:p>
          <a:p>
            <a:r>
              <a:rPr lang="en-US" altLang="zh-TW" sz="1200">
                <a:solidFill>
                  <a:srgbClr val="FFD41D"/>
                </a:solidFill>
                <a:latin typeface="Meiryo UI" panose="020B0604030504040204" pitchFamily="50" charset="-128"/>
                <a:ea typeface="Meiryo UI" panose="020B0604030504040204" pitchFamily="50" charset="-128"/>
                <a:cs typeface="Arial" panose="020B0604020202020204" pitchFamily="34" charset="0"/>
              </a:rPr>
              <a:t>Mirror</a:t>
            </a:r>
            <a:endParaRPr lang="zh-TW" altLang="en-US" sz="1200">
              <a:solidFill>
                <a:srgbClr val="FFD41D"/>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1" name="圖形 10">
            <a:extLst>
              <a:ext uri="{FF2B5EF4-FFF2-40B4-BE49-F238E27FC236}">
                <a16:creationId xmlns:a16="http://schemas.microsoft.com/office/drawing/2014/main" id="{459AEF63-C2EC-4253-8E2B-DE856FCF32C6}"/>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71836" y="1831785"/>
            <a:ext cx="1100415" cy="852709"/>
          </a:xfrm>
          <a:prstGeom prst="rect">
            <a:avLst/>
          </a:prstGeom>
        </p:spPr>
      </p:pic>
      <p:sp>
        <p:nvSpPr>
          <p:cNvPr id="16" name="文字方塊 15">
            <a:extLst>
              <a:ext uri="{FF2B5EF4-FFF2-40B4-BE49-F238E27FC236}">
                <a16:creationId xmlns:a16="http://schemas.microsoft.com/office/drawing/2014/main" id="{79170282-779E-4CC4-8CC5-31E011AA9266}"/>
              </a:ext>
            </a:extLst>
          </p:cNvPr>
          <p:cNvSpPr txBox="1"/>
          <p:nvPr/>
        </p:nvSpPr>
        <p:spPr>
          <a:xfrm>
            <a:off x="5590732" y="1518084"/>
            <a:ext cx="1878892" cy="307777"/>
          </a:xfrm>
          <a:prstGeom prst="rect">
            <a:avLst/>
          </a:prstGeom>
          <a:noFill/>
        </p:spPr>
        <p:txBody>
          <a:bodyPr wrap="square" rtlCol="0">
            <a:spAutoFit/>
          </a:bodyPr>
          <a:lstStyle/>
          <a:p>
            <a:r>
              <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rPr>
              <a:t>RAM Read Cache</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cxnSp>
        <p:nvCxnSpPr>
          <p:cNvPr id="28" name="直線接點 27">
            <a:extLst>
              <a:ext uri="{FF2B5EF4-FFF2-40B4-BE49-F238E27FC236}">
                <a16:creationId xmlns:a16="http://schemas.microsoft.com/office/drawing/2014/main" id="{E7D134B4-6F4C-4577-AB57-00EBE4E9FC91}"/>
              </a:ext>
            </a:extLst>
          </p:cNvPr>
          <p:cNvCxnSpPr>
            <a:cxnSpLocks/>
          </p:cNvCxnSpPr>
          <p:nvPr/>
        </p:nvCxnSpPr>
        <p:spPr>
          <a:xfrm>
            <a:off x="7174123" y="2323649"/>
            <a:ext cx="9620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D0D0EE61-7B3C-41A4-8A25-17D8BD817E6B}"/>
              </a:ext>
            </a:extLst>
          </p:cNvPr>
          <p:cNvCxnSpPr>
            <a:cxnSpLocks/>
          </p:cNvCxnSpPr>
          <p:nvPr/>
        </p:nvCxnSpPr>
        <p:spPr>
          <a:xfrm>
            <a:off x="7174123" y="3257099"/>
            <a:ext cx="4254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9558CEDD-8F58-4D69-9B28-0189D79AA3AA}"/>
              </a:ext>
            </a:extLst>
          </p:cNvPr>
          <p:cNvCxnSpPr>
            <a:cxnSpLocks/>
          </p:cNvCxnSpPr>
          <p:nvPr/>
        </p:nvCxnSpPr>
        <p:spPr>
          <a:xfrm>
            <a:off x="9599264" y="3257099"/>
            <a:ext cx="710627" cy="0"/>
          </a:xfrm>
          <a:prstGeom prst="line">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cxnSp>
        <p:nvCxnSpPr>
          <p:cNvPr id="41" name="接點: 肘形 40">
            <a:extLst>
              <a:ext uri="{FF2B5EF4-FFF2-40B4-BE49-F238E27FC236}">
                <a16:creationId xmlns:a16="http://schemas.microsoft.com/office/drawing/2014/main" id="{59CE3873-2AB8-4A93-9611-2044D670EBF0}"/>
              </a:ext>
            </a:extLst>
          </p:cNvPr>
          <p:cNvCxnSpPr>
            <a:cxnSpLocks/>
          </p:cNvCxnSpPr>
          <p:nvPr/>
        </p:nvCxnSpPr>
        <p:spPr>
          <a:xfrm rot="5400000">
            <a:off x="9892478" y="2839686"/>
            <a:ext cx="504174" cy="330653"/>
          </a:xfrm>
          <a:prstGeom prst="bentConnector3">
            <a:avLst>
              <a:gd name="adj1" fmla="val 880"/>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grpSp>
        <p:nvGrpSpPr>
          <p:cNvPr id="25" name="圖形 4">
            <a:extLst>
              <a:ext uri="{FF2B5EF4-FFF2-40B4-BE49-F238E27FC236}">
                <a16:creationId xmlns:a16="http://schemas.microsoft.com/office/drawing/2014/main" id="{943DA978-1108-4FBD-9690-23C59FD2EDB3}"/>
              </a:ext>
            </a:extLst>
          </p:cNvPr>
          <p:cNvGrpSpPr/>
          <p:nvPr/>
        </p:nvGrpSpPr>
        <p:grpSpPr>
          <a:xfrm>
            <a:off x="6487738" y="1341748"/>
            <a:ext cx="4573835" cy="3961091"/>
            <a:chOff x="6887488" y="1483976"/>
            <a:chExt cx="4573835" cy="3961091"/>
          </a:xfrm>
        </p:grpSpPr>
        <p:sp>
          <p:nvSpPr>
            <p:cNvPr id="27" name="手繪多邊形: 圖案 26">
              <a:extLst>
                <a:ext uri="{FF2B5EF4-FFF2-40B4-BE49-F238E27FC236}">
                  <a16:creationId xmlns:a16="http://schemas.microsoft.com/office/drawing/2014/main" id="{ECC45DA4-43EF-491F-BEA8-4E451991D377}"/>
                </a:ext>
              </a:extLst>
            </p:cNvPr>
            <p:cNvSpPr/>
            <p:nvPr/>
          </p:nvSpPr>
          <p:spPr>
            <a:xfrm>
              <a:off x="6887488" y="1483976"/>
              <a:ext cx="4573835" cy="3961091"/>
            </a:xfrm>
            <a:custGeom>
              <a:avLst/>
              <a:gdLst>
                <a:gd name="connsiteX0" fmla="*/ 2286918 w 4573835"/>
                <a:gd name="connsiteY0" fmla="*/ 0 h 3961091"/>
                <a:gd name="connsiteX1" fmla="*/ 0 w 4573835"/>
                <a:gd name="connsiteY1" fmla="*/ 3961092 h 3961091"/>
                <a:gd name="connsiteX2" fmla="*/ 4573836 w 4573835"/>
                <a:gd name="connsiteY2" fmla="*/ 3961092 h 3961091"/>
              </a:gdLst>
              <a:ahLst/>
              <a:cxnLst>
                <a:cxn ang="0">
                  <a:pos x="connsiteX0" y="connsiteY0"/>
                </a:cxn>
                <a:cxn ang="0">
                  <a:pos x="connsiteX1" y="connsiteY1"/>
                </a:cxn>
                <a:cxn ang="0">
                  <a:pos x="connsiteX2" y="connsiteY2"/>
                </a:cxn>
              </a:cxnLst>
              <a:rect l="l" t="t" r="r" b="b"/>
              <a:pathLst>
                <a:path w="4573835" h="3961091">
                  <a:moveTo>
                    <a:pt x="2286918" y="0"/>
                  </a:moveTo>
                  <a:lnTo>
                    <a:pt x="0" y="3961092"/>
                  </a:lnTo>
                  <a:lnTo>
                    <a:pt x="4573836" y="3961092"/>
                  </a:lnTo>
                  <a:close/>
                </a:path>
              </a:pathLst>
            </a:custGeom>
            <a:noFill/>
            <a:ln w="11336" cap="flat">
              <a:solidFill>
                <a:srgbClr val="FFFFFF"/>
              </a:solid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29" name="手繪多邊形: 圖案 28">
              <a:extLst>
                <a:ext uri="{FF2B5EF4-FFF2-40B4-BE49-F238E27FC236}">
                  <a16:creationId xmlns:a16="http://schemas.microsoft.com/office/drawing/2014/main" id="{6355215C-03CA-4936-BDE7-12BC04FF7425}"/>
                </a:ext>
              </a:extLst>
            </p:cNvPr>
            <p:cNvSpPr/>
            <p:nvPr/>
          </p:nvSpPr>
          <p:spPr>
            <a:xfrm>
              <a:off x="7107920" y="1738444"/>
              <a:ext cx="4132970" cy="3579333"/>
            </a:xfrm>
            <a:custGeom>
              <a:avLst/>
              <a:gdLst>
                <a:gd name="connsiteX0" fmla="*/ 2330596 w 4132970"/>
                <a:gd name="connsiteY0" fmla="*/ 1292871 h 3579333"/>
                <a:gd name="connsiteX1" fmla="*/ 2812870 w 4132970"/>
                <a:gd name="connsiteY1" fmla="*/ 1292871 h 3579333"/>
                <a:gd name="connsiteX2" fmla="*/ 3313070 w 4132970"/>
                <a:gd name="connsiteY2" fmla="*/ 2159286 h 3579333"/>
                <a:gd name="connsiteX3" fmla="*/ 2330596 w 4132970"/>
                <a:gd name="connsiteY3" fmla="*/ 2159286 h 3579333"/>
                <a:gd name="connsiteX4" fmla="*/ 2330596 w 4132970"/>
                <a:gd name="connsiteY4" fmla="*/ 1292871 h 3579333"/>
                <a:gd name="connsiteX5" fmla="*/ 2259576 w 4132970"/>
                <a:gd name="connsiteY5" fmla="*/ 1221852 h 3579333"/>
                <a:gd name="connsiteX6" fmla="*/ 2330596 w 4132970"/>
                <a:gd name="connsiteY6" fmla="*/ 1221852 h 3579333"/>
                <a:gd name="connsiteX7" fmla="*/ 2771915 w 4132970"/>
                <a:gd name="connsiteY7" fmla="*/ 1221852 h 3579333"/>
                <a:gd name="connsiteX8" fmla="*/ 2066485 w 4132970"/>
                <a:gd name="connsiteY8" fmla="*/ 0 h 3579333"/>
                <a:gd name="connsiteX9" fmla="*/ 1361055 w 4132970"/>
                <a:gd name="connsiteY9" fmla="*/ 1221852 h 3579333"/>
                <a:gd name="connsiteX10" fmla="*/ 2259576 w 4132970"/>
                <a:gd name="connsiteY10" fmla="*/ 1221852 h 3579333"/>
                <a:gd name="connsiteX11" fmla="*/ 3354139 w 4132970"/>
                <a:gd name="connsiteY11" fmla="*/ 2230305 h 3579333"/>
                <a:gd name="connsiteX12" fmla="*/ 2330709 w 4132970"/>
                <a:gd name="connsiteY12" fmla="*/ 2230305 h 3579333"/>
                <a:gd name="connsiteX13" fmla="*/ 2259690 w 4132970"/>
                <a:gd name="connsiteY13" fmla="*/ 2230305 h 3579333"/>
                <a:gd name="connsiteX14" fmla="*/ 778832 w 4132970"/>
                <a:gd name="connsiteY14" fmla="*/ 2230305 h 3579333"/>
                <a:gd name="connsiteX15" fmla="*/ 0 w 4132970"/>
                <a:gd name="connsiteY15" fmla="*/ 3579334 h 3579333"/>
                <a:gd name="connsiteX16" fmla="*/ 4132970 w 4132970"/>
                <a:gd name="connsiteY16" fmla="*/ 3579334 h 3579333"/>
                <a:gd name="connsiteX17" fmla="*/ 3354139 w 4132970"/>
                <a:gd name="connsiteY17" fmla="*/ 2230305 h 3579333"/>
                <a:gd name="connsiteX18" fmla="*/ 2259576 w 4132970"/>
                <a:gd name="connsiteY18" fmla="*/ 2159286 h 3579333"/>
                <a:gd name="connsiteX19" fmla="*/ 2259576 w 4132970"/>
                <a:gd name="connsiteY19" fmla="*/ 1292871 h 3579333"/>
                <a:gd name="connsiteX20" fmla="*/ 1319986 w 4132970"/>
                <a:gd name="connsiteY20" fmla="*/ 1292871 h 3579333"/>
                <a:gd name="connsiteX21" fmla="*/ 819787 w 4132970"/>
                <a:gd name="connsiteY21" fmla="*/ 2159286 h 3579333"/>
                <a:gd name="connsiteX22" fmla="*/ 2259576 w 4132970"/>
                <a:gd name="connsiteY22" fmla="*/ 2159286 h 35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2970" h="3579333">
                  <a:moveTo>
                    <a:pt x="2330596" y="1292871"/>
                  </a:moveTo>
                  <a:lnTo>
                    <a:pt x="2812870" y="1292871"/>
                  </a:lnTo>
                  <a:lnTo>
                    <a:pt x="3313070" y="2159286"/>
                  </a:lnTo>
                  <a:lnTo>
                    <a:pt x="2330596" y="2159286"/>
                  </a:lnTo>
                  <a:lnTo>
                    <a:pt x="2330596" y="1292871"/>
                  </a:lnTo>
                  <a:close/>
                  <a:moveTo>
                    <a:pt x="2259576" y="1221852"/>
                  </a:moveTo>
                  <a:lnTo>
                    <a:pt x="2330596" y="1221852"/>
                  </a:lnTo>
                  <a:lnTo>
                    <a:pt x="2771915" y="1221852"/>
                  </a:lnTo>
                  <a:lnTo>
                    <a:pt x="2066485" y="0"/>
                  </a:lnTo>
                  <a:lnTo>
                    <a:pt x="1361055" y="1221852"/>
                  </a:lnTo>
                  <a:lnTo>
                    <a:pt x="2259576" y="1221852"/>
                  </a:lnTo>
                  <a:close/>
                  <a:moveTo>
                    <a:pt x="3354139" y="2230305"/>
                  </a:moveTo>
                  <a:lnTo>
                    <a:pt x="2330709" y="2230305"/>
                  </a:lnTo>
                  <a:lnTo>
                    <a:pt x="2259690" y="2230305"/>
                  </a:lnTo>
                  <a:lnTo>
                    <a:pt x="778832" y="2230305"/>
                  </a:lnTo>
                  <a:lnTo>
                    <a:pt x="0" y="3579334"/>
                  </a:lnTo>
                  <a:lnTo>
                    <a:pt x="4132970" y="3579334"/>
                  </a:lnTo>
                  <a:lnTo>
                    <a:pt x="3354139" y="2230305"/>
                  </a:lnTo>
                  <a:close/>
                  <a:moveTo>
                    <a:pt x="2259576" y="2159286"/>
                  </a:moveTo>
                  <a:lnTo>
                    <a:pt x="2259576" y="1292871"/>
                  </a:lnTo>
                  <a:lnTo>
                    <a:pt x="1319986" y="1292871"/>
                  </a:lnTo>
                  <a:lnTo>
                    <a:pt x="819787" y="2159286"/>
                  </a:lnTo>
                  <a:lnTo>
                    <a:pt x="2259576" y="2159286"/>
                  </a:lnTo>
                  <a:close/>
                </a:path>
              </a:pathLst>
            </a:custGeom>
            <a:gradFill>
              <a:gsLst>
                <a:gs pos="0">
                  <a:srgbClr val="3C5AA2"/>
                </a:gs>
                <a:gs pos="53000">
                  <a:srgbClr val="00B0F0"/>
                </a:gs>
                <a:gs pos="100000">
                  <a:srgbClr val="2742BA">
                    <a:shade val="100000"/>
                    <a:satMod val="115000"/>
                  </a:srgbClr>
                </a:gs>
              </a:gsLst>
              <a:lin ang="13500000" scaled="1"/>
            </a:gradFill>
            <a:ln w="1133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0" name="手繪多邊形: 圖案 29">
              <a:extLst>
                <a:ext uri="{FF2B5EF4-FFF2-40B4-BE49-F238E27FC236}">
                  <a16:creationId xmlns:a16="http://schemas.microsoft.com/office/drawing/2014/main" id="{6807A23E-DEFA-4F0E-890B-2233229CDC7E}"/>
                </a:ext>
              </a:extLst>
            </p:cNvPr>
            <p:cNvSpPr/>
            <p:nvPr/>
          </p:nvSpPr>
          <p:spPr>
            <a:xfrm>
              <a:off x="8905870" y="2396338"/>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1" name="文字方塊 30">
              <a:extLst>
                <a:ext uri="{FF2B5EF4-FFF2-40B4-BE49-F238E27FC236}">
                  <a16:creationId xmlns:a16="http://schemas.microsoft.com/office/drawing/2014/main" id="{AD737666-6557-4C5A-8C59-F62B0C0CD5DC}"/>
                </a:ext>
              </a:extLst>
            </p:cNvPr>
            <p:cNvSpPr txBox="1"/>
            <p:nvPr/>
          </p:nvSpPr>
          <p:spPr>
            <a:xfrm>
              <a:off x="8703866" y="2314276"/>
              <a:ext cx="954107" cy="545983"/>
            </a:xfrm>
            <a:prstGeom prst="rect">
              <a:avLst/>
            </a:prstGeom>
            <a:noFill/>
          </p:spPr>
          <p:txBody>
            <a:bodyPr wrap="none" rtlCol="0">
              <a:spAutoFit/>
            </a:bodyPr>
            <a:lstStyle/>
            <a:p>
              <a:pPr algn="l"/>
              <a:r>
                <a:rPr lang="zh-TW" altLang="en-US" sz="2948" spc="0" baseline="0">
                  <a:solidFill>
                    <a:srgbClr val="FFFFFF"/>
                  </a:solidFill>
                  <a:latin typeface="Meiryo UI" panose="020B0604030504040204" pitchFamily="50" charset="-128"/>
                  <a:ea typeface="Meiryo UI" panose="020B0604030504040204" pitchFamily="50" charset="-128"/>
                  <a:cs typeface="Arial"/>
                  <a:sym typeface="Arial"/>
                  <a:rtl val="0"/>
                </a:rPr>
                <a:t>ARC</a:t>
              </a:r>
            </a:p>
          </p:txBody>
        </p:sp>
        <p:sp>
          <p:nvSpPr>
            <p:cNvPr id="32" name="手繪多邊形: 圖案 31">
              <a:extLst>
                <a:ext uri="{FF2B5EF4-FFF2-40B4-BE49-F238E27FC236}">
                  <a16:creationId xmlns:a16="http://schemas.microsoft.com/office/drawing/2014/main" id="{C404E2EC-539C-4DAE-8BA8-CD07ECFAA729}"/>
                </a:ext>
              </a:extLst>
            </p:cNvPr>
            <p:cNvSpPr/>
            <p:nvPr/>
          </p:nvSpPr>
          <p:spPr>
            <a:xfrm>
              <a:off x="8444130" y="3299170"/>
              <a:ext cx="825686" cy="509502"/>
            </a:xfrm>
            <a:custGeom>
              <a:avLst/>
              <a:gdLst>
                <a:gd name="connsiteX0" fmla="*/ 0 w 825686"/>
                <a:gd name="connsiteY0" fmla="*/ 0 h 509502"/>
                <a:gd name="connsiteX1" fmla="*/ 825686 w 825686"/>
                <a:gd name="connsiteY1" fmla="*/ 0 h 509502"/>
                <a:gd name="connsiteX2" fmla="*/ 825686 w 825686"/>
                <a:gd name="connsiteY2" fmla="*/ 509502 h 509502"/>
                <a:gd name="connsiteX3" fmla="*/ 0 w 825686"/>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825686" h="509502">
                  <a:moveTo>
                    <a:pt x="0" y="0"/>
                  </a:moveTo>
                  <a:lnTo>
                    <a:pt x="825686" y="0"/>
                  </a:lnTo>
                  <a:lnTo>
                    <a:pt x="825686" y="509502"/>
                  </a:lnTo>
                  <a:lnTo>
                    <a:pt x="0" y="509502"/>
                  </a:lnTo>
                  <a:close/>
                </a:path>
              </a:pathLst>
            </a:custGeom>
            <a:noFill/>
            <a:ln w="1133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4" name="文字方塊 33">
              <a:extLst>
                <a:ext uri="{FF2B5EF4-FFF2-40B4-BE49-F238E27FC236}">
                  <a16:creationId xmlns:a16="http://schemas.microsoft.com/office/drawing/2014/main" id="{210B8722-3DA0-4BCD-8CB6-0554E198E966}"/>
                </a:ext>
              </a:extLst>
            </p:cNvPr>
            <p:cNvSpPr txBox="1"/>
            <p:nvPr/>
          </p:nvSpPr>
          <p:spPr>
            <a:xfrm>
              <a:off x="8056719" y="3240087"/>
              <a:ext cx="1398140" cy="545983"/>
            </a:xfrm>
            <a:prstGeom prst="rect">
              <a:avLst/>
            </a:prstGeom>
            <a:noFill/>
          </p:spPr>
          <p:txBody>
            <a:bodyPr wrap="none" rtlCol="0">
              <a:spAutoFit/>
            </a:bodyPr>
            <a:lstStyle/>
            <a:p>
              <a:pPr algn="l"/>
              <a:r>
                <a:rPr lang="zh-TW" altLang="en-US" sz="2948" spc="0" baseline="0">
                  <a:solidFill>
                    <a:srgbClr val="FFFFFF"/>
                  </a:solidFill>
                  <a:latin typeface="Meiryo UI" panose="020B0604030504040204" pitchFamily="50" charset="-128"/>
                  <a:ea typeface="Meiryo UI" panose="020B0604030504040204" pitchFamily="50" charset="-128"/>
                  <a:cs typeface="Arial"/>
                  <a:sym typeface="Arial"/>
                  <a:rtl val="0"/>
                </a:rPr>
                <a:t>L2ARC</a:t>
              </a:r>
            </a:p>
          </p:txBody>
        </p:sp>
        <p:sp>
          <p:nvSpPr>
            <p:cNvPr id="36" name="手繪多邊形: 圖案 35">
              <a:extLst>
                <a:ext uri="{FF2B5EF4-FFF2-40B4-BE49-F238E27FC236}">
                  <a16:creationId xmlns:a16="http://schemas.microsoft.com/office/drawing/2014/main" id="{BFF00072-CDFA-41FA-B8F9-0D622A80C848}"/>
                </a:ext>
              </a:extLst>
            </p:cNvPr>
            <p:cNvSpPr/>
            <p:nvPr/>
          </p:nvSpPr>
          <p:spPr>
            <a:xfrm>
              <a:off x="9583618" y="3299170"/>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7" name="文字方塊 36">
              <a:extLst>
                <a:ext uri="{FF2B5EF4-FFF2-40B4-BE49-F238E27FC236}">
                  <a16:creationId xmlns:a16="http://schemas.microsoft.com/office/drawing/2014/main" id="{E1B59464-19D6-4FF1-BD16-814CFF22FE10}"/>
                </a:ext>
              </a:extLst>
            </p:cNvPr>
            <p:cNvSpPr txBox="1"/>
            <p:nvPr/>
          </p:nvSpPr>
          <p:spPr>
            <a:xfrm>
              <a:off x="9492121" y="3229478"/>
              <a:ext cx="793807" cy="545983"/>
            </a:xfrm>
            <a:prstGeom prst="rect">
              <a:avLst/>
            </a:prstGeom>
            <a:noFill/>
          </p:spPr>
          <p:txBody>
            <a:bodyPr wrap="none" rtlCol="0">
              <a:spAutoFit/>
            </a:bodyPr>
            <a:lstStyle/>
            <a:p>
              <a:pPr algn="l"/>
              <a:r>
                <a:rPr lang="zh-TW" altLang="en-US" sz="2948" spc="0" baseline="0">
                  <a:solidFill>
                    <a:srgbClr val="FFFFFF"/>
                  </a:solidFill>
                  <a:latin typeface="Meiryo UI" panose="020B0604030504040204" pitchFamily="50" charset="-128"/>
                  <a:ea typeface="Meiryo UI" panose="020B0604030504040204" pitchFamily="50" charset="-128"/>
                  <a:cs typeface="Arial"/>
                  <a:sym typeface="Arial"/>
                  <a:rtl val="0"/>
                </a:rPr>
                <a:t>ZIL</a:t>
              </a:r>
            </a:p>
          </p:txBody>
        </p:sp>
        <p:sp>
          <p:nvSpPr>
            <p:cNvPr id="38" name="手繪多邊形: 圖案 37">
              <a:extLst>
                <a:ext uri="{FF2B5EF4-FFF2-40B4-BE49-F238E27FC236}">
                  <a16:creationId xmlns:a16="http://schemas.microsoft.com/office/drawing/2014/main" id="{7077D9D5-5FB1-49C3-951A-BDDB38F59980}"/>
                </a:ext>
              </a:extLst>
            </p:cNvPr>
            <p:cNvSpPr/>
            <p:nvPr/>
          </p:nvSpPr>
          <p:spPr>
            <a:xfrm>
              <a:off x="7986815" y="4202115"/>
              <a:ext cx="2375067" cy="831245"/>
            </a:xfrm>
            <a:custGeom>
              <a:avLst/>
              <a:gdLst>
                <a:gd name="connsiteX0" fmla="*/ 0 w 2375067"/>
                <a:gd name="connsiteY0" fmla="*/ 0 h 831245"/>
                <a:gd name="connsiteX1" fmla="*/ 2375068 w 2375067"/>
                <a:gd name="connsiteY1" fmla="*/ 0 h 831245"/>
                <a:gd name="connsiteX2" fmla="*/ 2375068 w 2375067"/>
                <a:gd name="connsiteY2" fmla="*/ 831245 h 831245"/>
                <a:gd name="connsiteX3" fmla="*/ 0 w 2375067"/>
                <a:gd name="connsiteY3" fmla="*/ 831245 h 831245"/>
              </a:gdLst>
              <a:ahLst/>
              <a:cxnLst>
                <a:cxn ang="0">
                  <a:pos x="connsiteX0" y="connsiteY0"/>
                </a:cxn>
                <a:cxn ang="0">
                  <a:pos x="connsiteX1" y="connsiteY1"/>
                </a:cxn>
                <a:cxn ang="0">
                  <a:pos x="connsiteX2" y="connsiteY2"/>
                </a:cxn>
                <a:cxn ang="0">
                  <a:pos x="connsiteX3" y="connsiteY3"/>
                </a:cxn>
              </a:cxnLst>
              <a:rect l="l" t="t" r="r" b="b"/>
              <a:pathLst>
                <a:path w="2375067" h="831245">
                  <a:moveTo>
                    <a:pt x="0" y="0"/>
                  </a:moveTo>
                  <a:lnTo>
                    <a:pt x="2375068" y="0"/>
                  </a:lnTo>
                  <a:lnTo>
                    <a:pt x="2375068" y="831245"/>
                  </a:lnTo>
                  <a:lnTo>
                    <a:pt x="0" y="831245"/>
                  </a:lnTo>
                  <a:close/>
                </a:path>
              </a:pathLst>
            </a:custGeom>
            <a:noFill/>
            <a:ln w="1133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39" name="文字方塊 38">
              <a:extLst>
                <a:ext uri="{FF2B5EF4-FFF2-40B4-BE49-F238E27FC236}">
                  <a16:creationId xmlns:a16="http://schemas.microsoft.com/office/drawing/2014/main" id="{2EECB74F-F44C-447F-9F24-F19704EBAD59}"/>
                </a:ext>
              </a:extLst>
            </p:cNvPr>
            <p:cNvSpPr txBox="1"/>
            <p:nvPr/>
          </p:nvSpPr>
          <p:spPr>
            <a:xfrm>
              <a:off x="8727553" y="4165635"/>
              <a:ext cx="960519" cy="545983"/>
            </a:xfrm>
            <a:prstGeom prst="rect">
              <a:avLst/>
            </a:prstGeom>
            <a:noFill/>
          </p:spPr>
          <p:txBody>
            <a:bodyPr wrap="none" rtlCol="0">
              <a:spAutoFit/>
            </a:bodyPr>
            <a:lstStyle/>
            <a:p>
              <a:pPr algn="l"/>
              <a:r>
                <a:rPr lang="zh-TW" altLang="en-US" sz="2948" spc="0" baseline="0">
                  <a:solidFill>
                    <a:srgbClr val="FFFFFF"/>
                  </a:solidFill>
                  <a:latin typeface="Meiryo UI" panose="020B0604030504040204" pitchFamily="50" charset="-128"/>
                  <a:ea typeface="Meiryo UI" panose="020B0604030504040204" pitchFamily="50" charset="-128"/>
                  <a:cs typeface="Arial"/>
                  <a:sym typeface="Arial"/>
                  <a:rtl val="0"/>
                </a:rPr>
                <a:t>Disk</a:t>
              </a:r>
            </a:p>
          </p:txBody>
        </p:sp>
        <p:sp>
          <p:nvSpPr>
            <p:cNvPr id="40" name="文字方塊 39">
              <a:extLst>
                <a:ext uri="{FF2B5EF4-FFF2-40B4-BE49-F238E27FC236}">
                  <a16:creationId xmlns:a16="http://schemas.microsoft.com/office/drawing/2014/main" id="{6699C86A-1AF9-4F65-98C4-163926A01ADC}"/>
                </a:ext>
              </a:extLst>
            </p:cNvPr>
            <p:cNvSpPr txBox="1"/>
            <p:nvPr/>
          </p:nvSpPr>
          <p:spPr>
            <a:xfrm>
              <a:off x="8144477" y="4564934"/>
              <a:ext cx="2497863" cy="545983"/>
            </a:xfrm>
            <a:prstGeom prst="rect">
              <a:avLst/>
            </a:prstGeom>
            <a:noFill/>
          </p:spPr>
          <p:txBody>
            <a:bodyPr wrap="none" rtlCol="0">
              <a:spAutoFit/>
            </a:bodyPr>
            <a:lstStyle/>
            <a:p>
              <a:pPr algn="l"/>
              <a:r>
                <a:rPr lang="zh-TW" altLang="en-US" sz="2948" spc="0" baseline="0">
                  <a:solidFill>
                    <a:srgbClr val="FFFFFF"/>
                  </a:solidFill>
                  <a:latin typeface="Meiryo UI" panose="020B0604030504040204" pitchFamily="50" charset="-128"/>
                  <a:ea typeface="Meiryo UI" panose="020B0604030504040204" pitchFamily="50" charset="-128"/>
                  <a:cs typeface="Arial"/>
                  <a:sym typeface="Arial"/>
                  <a:rtl val="0"/>
                </a:rPr>
                <a:t>Storage Pool</a:t>
              </a:r>
            </a:p>
          </p:txBody>
        </p:sp>
      </p:grpSp>
      <p:sp>
        <p:nvSpPr>
          <p:cNvPr id="42" name="文字方塊 13">
            <a:extLst>
              <a:ext uri="{FF2B5EF4-FFF2-40B4-BE49-F238E27FC236}">
                <a16:creationId xmlns:a16="http://schemas.microsoft.com/office/drawing/2014/main" id="{9883F86E-005A-4AB3-BD99-5A5470766CB6}"/>
              </a:ext>
            </a:extLst>
          </p:cNvPr>
          <p:cNvSpPr txBox="1"/>
          <p:nvPr/>
        </p:nvSpPr>
        <p:spPr>
          <a:xfrm>
            <a:off x="10326686" y="1616875"/>
            <a:ext cx="1035755"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400">
                <a:solidFill>
                  <a:schemeClr val="bg1"/>
                </a:solidFill>
                <a:latin typeface="Meiryo UI" panose="020B0604030504040204" pitchFamily="50" charset="-128"/>
                <a:ea typeface="Meiryo UI" panose="020B0604030504040204" pitchFamily="50" charset="-128"/>
                <a:cs typeface="Arial" panose="020B0604020202020204" pitchFamily="34" charset="0"/>
              </a:rPr>
              <a:t>SSD write journal</a:t>
            </a:r>
            <a:endParaRPr lang="zh-TW" altLang="en-US" sz="14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Tree>
    <p:extLst>
      <p:ext uri="{BB962C8B-B14F-4D97-AF65-F5344CB8AC3E}">
        <p14:creationId xmlns:p14="http://schemas.microsoft.com/office/powerpoint/2010/main" val="1458640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圖片 42" descr="一張含有 路面, 藍色, 坐, 黑暗 的圖片&#10;&#10;自動產生的描述">
            <a:extLst>
              <a:ext uri="{FF2B5EF4-FFF2-40B4-BE49-F238E27FC236}">
                <a16:creationId xmlns:a16="http://schemas.microsoft.com/office/drawing/2014/main" id="{0CEF9B77-53FC-4DB1-8087-06F63B046BDA}"/>
              </a:ext>
            </a:extLst>
          </p:cNvPr>
          <p:cNvPicPr>
            <a:picLocks noChangeAspect="1"/>
          </p:cNvPicPr>
          <p:nvPr/>
        </p:nvPicPr>
        <p:blipFill>
          <a:blip r:embed="rId3" cstate="print">
            <a:alphaModFix amt="35000"/>
            <a:extLst>
              <a:ext uri="{28A0092B-C50C-407E-A947-70E740481C1C}">
                <a14:useLocalDpi xmlns:a14="http://schemas.microsoft.com/office/drawing/2010/main"/>
              </a:ext>
            </a:extLst>
          </a:blip>
          <a:stretch>
            <a:fillRect/>
          </a:stretch>
        </p:blipFill>
        <p:spPr>
          <a:xfrm>
            <a:off x="492" y="0"/>
            <a:ext cx="12191015" cy="6858000"/>
          </a:xfrm>
          <a:prstGeom prst="rect">
            <a:avLst/>
          </a:prstGeom>
        </p:spPr>
      </p:pic>
      <p:sp>
        <p:nvSpPr>
          <p:cNvPr id="29" name="矩形 28">
            <a:extLst>
              <a:ext uri="{FF2B5EF4-FFF2-40B4-BE49-F238E27FC236}">
                <a16:creationId xmlns:a16="http://schemas.microsoft.com/office/drawing/2014/main" id="{FE9F6D16-6D5A-4DD1-8252-13CB31E3E2F9}"/>
              </a:ext>
            </a:extLst>
          </p:cNvPr>
          <p:cNvSpPr/>
          <p:nvPr/>
        </p:nvSpPr>
        <p:spPr>
          <a:xfrm>
            <a:off x="0" y="-331304"/>
            <a:ext cx="12192000" cy="8734465"/>
          </a:xfrm>
          <a:prstGeom prst="rect">
            <a:avLst/>
          </a:prstGeom>
          <a:gradFill>
            <a:gsLst>
              <a:gs pos="70000">
                <a:srgbClr val="01011F">
                  <a:alpha val="80000"/>
                </a:srgbClr>
              </a:gs>
              <a:gs pos="32000">
                <a:srgbClr val="000328">
                  <a:alpha val="80000"/>
                </a:srgbClr>
              </a:gs>
              <a:gs pos="0">
                <a:srgbClr val="082577">
                  <a:alpha val="0"/>
                </a:srgbClr>
              </a:gs>
              <a:gs pos="100000">
                <a:srgbClr val="01032A">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nvGrpSpPr>
          <p:cNvPr id="9" name="群組 8">
            <a:extLst>
              <a:ext uri="{FF2B5EF4-FFF2-40B4-BE49-F238E27FC236}">
                <a16:creationId xmlns:a16="http://schemas.microsoft.com/office/drawing/2014/main" id="{2E52A1E0-646C-463D-82C7-9E5A6641F559}"/>
              </a:ext>
            </a:extLst>
          </p:cNvPr>
          <p:cNvGrpSpPr/>
          <p:nvPr/>
        </p:nvGrpSpPr>
        <p:grpSpPr>
          <a:xfrm>
            <a:off x="628216" y="1215601"/>
            <a:ext cx="5862229" cy="1077218"/>
            <a:chOff x="558209" y="1689752"/>
            <a:chExt cx="5862229" cy="1077218"/>
          </a:xfrm>
        </p:grpSpPr>
        <p:sp>
          <p:nvSpPr>
            <p:cNvPr id="15" name="矩形 14">
              <a:extLst>
                <a:ext uri="{FF2B5EF4-FFF2-40B4-BE49-F238E27FC236}">
                  <a16:creationId xmlns:a16="http://schemas.microsoft.com/office/drawing/2014/main" id="{80CD9C91-CEB4-440C-BC05-896C118778B2}"/>
                </a:ext>
              </a:extLst>
            </p:cNvPr>
            <p:cNvSpPr/>
            <p:nvPr/>
          </p:nvSpPr>
          <p:spPr>
            <a:xfrm>
              <a:off x="1653943" y="1689752"/>
              <a:ext cx="4766495" cy="1077218"/>
            </a:xfrm>
            <a:prstGeom prst="rect">
              <a:avLst/>
            </a:prstGeom>
          </p:spPr>
          <p:txBody>
            <a:bodyPr wrap="square" lIns="91440" tIns="45720" rIns="91440" bIns="45720" anchor="t">
              <a:spAutoFit/>
            </a:bodyPr>
            <a:lstStyle/>
            <a:p>
              <a:pPr defTabSz="1219170">
                <a:buClr>
                  <a:srgbClr val="000000"/>
                </a:buClr>
              </a:pPr>
              <a:r>
                <a:rPr lang="en-US" altLang="zh-TW" sz="3200" b="1" kern="0" spc="3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h4.5.2 </a:t>
              </a:r>
              <a:r>
                <a:rPr lang="en-US" altLang="zh-TW" sz="3200" b="1" kern="0" spc="3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での</a:t>
              </a:r>
              <a:endParaRPr lang="zh-TW" altLang="en-US" sz="3200" kern="0" spc="300" dirty="0" err="1">
                <a:solidFill>
                  <a:schemeClr val="bg1"/>
                </a:solidFill>
                <a:latin typeface="Meiryo UI" panose="020B0604030504040204" pitchFamily="50" charset="-128"/>
                <a:ea typeface="Meiryo UI" panose="020B0604030504040204" pitchFamily="50" charset="-128"/>
                <a:cs typeface="Calibri" panose="020F0502020204030204"/>
              </a:endParaRPr>
            </a:p>
            <a:p>
              <a:pPr defTabSz="1219170"/>
              <a:r>
                <a:rPr lang="en-US" altLang="zh-TW" sz="3200" b="1" kern="0" spc="3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最新の変更点</a:t>
              </a:r>
              <a:endParaRPr lang="zh-TW" sz="3200" kern="0" spc="300" dirty="0" err="1">
                <a:solidFill>
                  <a:schemeClr val="bg1"/>
                </a:solidFill>
                <a:latin typeface="Meiryo UI" panose="020B0604030504040204" pitchFamily="50" charset="-128"/>
                <a:ea typeface="Meiryo UI" panose="020B0604030504040204" pitchFamily="50" charset="-128"/>
                <a:cs typeface="+mn-lt"/>
              </a:endParaRPr>
            </a:p>
          </p:txBody>
        </p:sp>
        <p:grpSp>
          <p:nvGrpSpPr>
            <p:cNvPr id="8" name="群組 7">
              <a:extLst>
                <a:ext uri="{FF2B5EF4-FFF2-40B4-BE49-F238E27FC236}">
                  <a16:creationId xmlns:a16="http://schemas.microsoft.com/office/drawing/2014/main" id="{3F4818B3-D273-4669-ADB0-D58330E78046}"/>
                </a:ext>
              </a:extLst>
            </p:cNvPr>
            <p:cNvGrpSpPr/>
            <p:nvPr/>
          </p:nvGrpSpPr>
          <p:grpSpPr>
            <a:xfrm>
              <a:off x="558209" y="1931285"/>
              <a:ext cx="1143000" cy="817530"/>
              <a:chOff x="0" y="-817529"/>
              <a:chExt cx="1143000" cy="817530"/>
            </a:xfrm>
          </p:grpSpPr>
          <p:sp>
            <p:nvSpPr>
              <p:cNvPr id="25" name="Title 1">
                <a:extLst>
                  <a:ext uri="{FF2B5EF4-FFF2-40B4-BE49-F238E27FC236}">
                    <a16:creationId xmlns:a16="http://schemas.microsoft.com/office/drawing/2014/main" id="{FD191317-3079-40EC-B3AE-EC6DE9D7B0F6}"/>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rPr>
                  <a:t>01</a:t>
                </a:r>
                <a:endParaRPr 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7" name="直線接點 6">
                <a:extLst>
                  <a:ext uri="{FF2B5EF4-FFF2-40B4-BE49-F238E27FC236}">
                    <a16:creationId xmlns:a16="http://schemas.microsoft.com/office/drawing/2014/main" id="{A8D81DFA-174D-45B2-81CF-83FE6B4570E6}"/>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0" name="群組 29">
            <a:extLst>
              <a:ext uri="{FF2B5EF4-FFF2-40B4-BE49-F238E27FC236}">
                <a16:creationId xmlns:a16="http://schemas.microsoft.com/office/drawing/2014/main" id="{4EC5B283-03A6-4BF1-9C64-400C4C4299D3}"/>
              </a:ext>
            </a:extLst>
          </p:cNvPr>
          <p:cNvGrpSpPr/>
          <p:nvPr/>
        </p:nvGrpSpPr>
        <p:grpSpPr>
          <a:xfrm>
            <a:off x="628216" y="2749424"/>
            <a:ext cx="5351722" cy="817530"/>
            <a:chOff x="558209" y="1931285"/>
            <a:chExt cx="5351722" cy="817530"/>
          </a:xfrm>
        </p:grpSpPr>
        <p:sp>
          <p:nvSpPr>
            <p:cNvPr id="31" name="矩形 30">
              <a:extLst>
                <a:ext uri="{FF2B5EF4-FFF2-40B4-BE49-F238E27FC236}">
                  <a16:creationId xmlns:a16="http://schemas.microsoft.com/office/drawing/2014/main" id="{0B910E13-8D32-405A-9566-078B9C4AE484}"/>
                </a:ext>
              </a:extLst>
            </p:cNvPr>
            <p:cNvSpPr/>
            <p:nvPr/>
          </p:nvSpPr>
          <p:spPr>
            <a:xfrm>
              <a:off x="1653943" y="2033781"/>
              <a:ext cx="4255988" cy="584775"/>
            </a:xfrm>
            <a:prstGeom prst="rect">
              <a:avLst/>
            </a:prstGeom>
          </p:spPr>
          <p:txBody>
            <a:bodyPr wrap="square" lIns="91440" tIns="45720" rIns="91440" bIns="45720" anchor="t">
              <a:spAutoFit/>
            </a:bodyPr>
            <a:lstStyle/>
            <a:p>
              <a:pPr defTabSz="1219170">
                <a:buClr>
                  <a:srgbClr val="000000"/>
                </a:buClr>
              </a:pPr>
              <a:r>
                <a:rPr lang="en-US" altLang="zh-TW" sz="3200" b="1" kern="0" spc="300" dirty="0" err="1">
                  <a:solidFill>
                    <a:schemeClr val="bg1"/>
                  </a:solidFill>
                  <a:latin typeface="Meiryo UI" panose="020B0604030504040204" pitchFamily="50" charset="-128"/>
                  <a:ea typeface="Meiryo UI" panose="020B0604030504040204" pitchFamily="50" charset="-128"/>
                  <a:cs typeface="Arial"/>
                </a:rPr>
                <a:t>ライブデモ</a:t>
              </a:r>
            </a:p>
          </p:txBody>
        </p:sp>
        <p:grpSp>
          <p:nvGrpSpPr>
            <p:cNvPr id="32" name="群組 31">
              <a:extLst>
                <a:ext uri="{FF2B5EF4-FFF2-40B4-BE49-F238E27FC236}">
                  <a16:creationId xmlns:a16="http://schemas.microsoft.com/office/drawing/2014/main" id="{4A01D34B-4FA2-4A2A-AB08-2AE894F980D8}"/>
                </a:ext>
              </a:extLst>
            </p:cNvPr>
            <p:cNvGrpSpPr/>
            <p:nvPr/>
          </p:nvGrpSpPr>
          <p:grpSpPr>
            <a:xfrm>
              <a:off x="558209" y="1931285"/>
              <a:ext cx="1143000" cy="817530"/>
              <a:chOff x="0" y="-817529"/>
              <a:chExt cx="1143000" cy="817530"/>
            </a:xfrm>
          </p:grpSpPr>
          <p:sp>
            <p:nvSpPr>
              <p:cNvPr id="33" name="Title 1">
                <a:extLst>
                  <a:ext uri="{FF2B5EF4-FFF2-40B4-BE49-F238E27FC236}">
                    <a16:creationId xmlns:a16="http://schemas.microsoft.com/office/drawing/2014/main" id="{8F41F911-6A10-4CF6-972B-EEB2A0BC25DE}"/>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rPr>
                  <a:t>02</a:t>
                </a:r>
                <a:endParaRPr 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34" name="直線接點 33">
                <a:extLst>
                  <a:ext uri="{FF2B5EF4-FFF2-40B4-BE49-F238E27FC236}">
                    <a16:creationId xmlns:a16="http://schemas.microsoft.com/office/drawing/2014/main" id="{F4BCF3D5-343B-4F89-A57E-7D7D87FD8E89}"/>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5" name="群組 34">
            <a:extLst>
              <a:ext uri="{FF2B5EF4-FFF2-40B4-BE49-F238E27FC236}">
                <a16:creationId xmlns:a16="http://schemas.microsoft.com/office/drawing/2014/main" id="{409224EE-5AE9-439F-8568-B493AD3692CF}"/>
              </a:ext>
            </a:extLst>
          </p:cNvPr>
          <p:cNvGrpSpPr/>
          <p:nvPr/>
        </p:nvGrpSpPr>
        <p:grpSpPr>
          <a:xfrm>
            <a:off x="628215" y="5402414"/>
            <a:ext cx="6494037" cy="817530"/>
            <a:chOff x="558209" y="1931285"/>
            <a:chExt cx="6223846" cy="817530"/>
          </a:xfrm>
        </p:grpSpPr>
        <p:sp>
          <p:nvSpPr>
            <p:cNvPr id="36" name="矩形 35">
              <a:extLst>
                <a:ext uri="{FF2B5EF4-FFF2-40B4-BE49-F238E27FC236}">
                  <a16:creationId xmlns:a16="http://schemas.microsoft.com/office/drawing/2014/main" id="{CA8E9CCC-5ED3-4F1F-8622-044B82911ECC}"/>
                </a:ext>
              </a:extLst>
            </p:cNvPr>
            <p:cNvSpPr/>
            <p:nvPr/>
          </p:nvSpPr>
          <p:spPr>
            <a:xfrm>
              <a:off x="1653942" y="2033781"/>
              <a:ext cx="5128113" cy="584775"/>
            </a:xfrm>
            <a:prstGeom prst="rect">
              <a:avLst/>
            </a:prstGeom>
          </p:spPr>
          <p:txBody>
            <a:bodyPr wrap="square" lIns="91440" tIns="45720" rIns="91440" bIns="45720" anchor="t">
              <a:spAutoFit/>
            </a:bodyPr>
            <a:lstStyle/>
            <a:p>
              <a:pPr defTabSz="1219170">
                <a:buClr>
                  <a:srgbClr val="000000"/>
                </a:buClr>
              </a:pPr>
              <a:r>
                <a:rPr lang="en-US" altLang="zh-TW" sz="3200" b="1" kern="0" spc="300" dirty="0" err="1">
                  <a:solidFill>
                    <a:schemeClr val="bg1"/>
                  </a:solidFill>
                  <a:latin typeface="Meiryo UI" panose="020B0604030504040204" pitchFamily="50" charset="-128"/>
                  <a:ea typeface="Meiryo UI" panose="020B0604030504040204" pitchFamily="50" charset="-128"/>
                  <a:cs typeface="Arial"/>
                </a:rPr>
                <a:t>推奨モデル</a:t>
              </a:r>
              <a:endParaRPr lang="en-US" altLang="zh-TW" sz="3200" b="1" kern="0" spc="300" dirty="0">
                <a:solidFill>
                  <a:schemeClr val="bg1"/>
                </a:solidFill>
                <a:latin typeface="Meiryo UI" panose="020B0604030504040204" pitchFamily="50" charset="-128"/>
                <a:ea typeface="Meiryo UI" panose="020B0604030504040204" pitchFamily="50" charset="-128"/>
                <a:cs typeface="Arial"/>
              </a:endParaRPr>
            </a:p>
          </p:txBody>
        </p:sp>
        <p:grpSp>
          <p:nvGrpSpPr>
            <p:cNvPr id="37" name="群組 36">
              <a:extLst>
                <a:ext uri="{FF2B5EF4-FFF2-40B4-BE49-F238E27FC236}">
                  <a16:creationId xmlns:a16="http://schemas.microsoft.com/office/drawing/2014/main" id="{8D803F09-C311-4D63-92BE-128A52F99656}"/>
                </a:ext>
              </a:extLst>
            </p:cNvPr>
            <p:cNvGrpSpPr/>
            <p:nvPr/>
          </p:nvGrpSpPr>
          <p:grpSpPr>
            <a:xfrm>
              <a:off x="558209" y="1931285"/>
              <a:ext cx="1143000" cy="817530"/>
              <a:chOff x="0" y="-817529"/>
              <a:chExt cx="1143000" cy="817530"/>
            </a:xfrm>
          </p:grpSpPr>
          <p:sp>
            <p:nvSpPr>
              <p:cNvPr id="38" name="Title 1">
                <a:extLst>
                  <a:ext uri="{FF2B5EF4-FFF2-40B4-BE49-F238E27FC236}">
                    <a16:creationId xmlns:a16="http://schemas.microsoft.com/office/drawing/2014/main" id="{6659A3F1-A702-462E-88D9-F6CAB3C94967}"/>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04</a:t>
                </a:r>
                <a:endParaRPr 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39" name="直線接點 38">
                <a:extLst>
                  <a:ext uri="{FF2B5EF4-FFF2-40B4-BE49-F238E27FC236}">
                    <a16:creationId xmlns:a16="http://schemas.microsoft.com/office/drawing/2014/main" id="{F2A26B0E-F24A-4CBF-8217-FFC3FE8E1BA1}"/>
                  </a:ext>
                </a:extLst>
              </p:cNvPr>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 name="標題 2">
            <a:extLst>
              <a:ext uri="{FF2B5EF4-FFF2-40B4-BE49-F238E27FC236}">
                <a16:creationId xmlns:a16="http://schemas.microsoft.com/office/drawing/2014/main" id="{20B8D0AC-6267-4479-B6B5-BB0D1765DAA9}"/>
              </a:ext>
            </a:extLst>
          </p:cNvPr>
          <p:cNvSpPr>
            <a:spLocks noGrp="1"/>
          </p:cNvSpPr>
          <p:nvPr>
            <p:ph type="title"/>
          </p:nvPr>
        </p:nvSpPr>
        <p:spPr/>
        <p:txBody>
          <a:bodyPr/>
          <a:lstStyle/>
          <a:p>
            <a:r>
              <a:rPr lang="en-US" altLang="zh-TW" dirty="0" err="1">
                <a:latin typeface="Meiryo UI" panose="020B0604030504040204" pitchFamily="50" charset="-128"/>
                <a:ea typeface="Meiryo UI" panose="020B0604030504040204" pitchFamily="50" charset="-128"/>
                <a:cs typeface="Arial"/>
                <a:sym typeface="Arial" panose="020B0604020202020204" pitchFamily="34" charset="0"/>
              </a:rPr>
              <a:t>議題</a:t>
            </a:r>
            <a:endParaRPr lang="en-US" altLang="zh-TW">
              <a:latin typeface="Meiryo UI" panose="020B0604030504040204" pitchFamily="50" charset="-128"/>
              <a:ea typeface="Meiryo UI" panose="020B0604030504040204" pitchFamily="50" charset="-128"/>
            </a:endParaRPr>
          </a:p>
        </p:txBody>
      </p:sp>
      <p:pic>
        <p:nvPicPr>
          <p:cNvPr id="28" name="圖片 27" descr="一張含有 室內, 桌, 電腦, 書 的圖片&#10;&#10;自動產生的描述">
            <a:extLst>
              <a:ext uri="{FF2B5EF4-FFF2-40B4-BE49-F238E27FC236}">
                <a16:creationId xmlns:a16="http://schemas.microsoft.com/office/drawing/2014/main" id="{838E82C9-071C-440F-AC3C-B440A8D3402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03976" y="0"/>
            <a:ext cx="5688024" cy="5307703"/>
          </a:xfrm>
          <a:prstGeom prst="rect">
            <a:avLst/>
          </a:prstGeom>
        </p:spPr>
      </p:pic>
      <p:sp>
        <p:nvSpPr>
          <p:cNvPr id="2" name="圖形 19">
            <a:extLst>
              <a:ext uri="{FF2B5EF4-FFF2-40B4-BE49-F238E27FC236}">
                <a16:creationId xmlns:a16="http://schemas.microsoft.com/office/drawing/2014/main" id="{2BBD8D47-0257-448D-9B92-9F93474BB282}"/>
              </a:ext>
            </a:extLst>
          </p:cNvPr>
          <p:cNvSpPr/>
          <p:nvPr/>
        </p:nvSpPr>
        <p:spPr>
          <a:xfrm>
            <a:off x="539078" y="2377160"/>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0" name="圖形 19">
            <a:extLst>
              <a:ext uri="{FF2B5EF4-FFF2-40B4-BE49-F238E27FC236}">
                <a16:creationId xmlns:a16="http://schemas.microsoft.com/office/drawing/2014/main" id="{2B4C1E8F-5AC2-430B-B6FC-87DBB472F636}"/>
              </a:ext>
            </a:extLst>
          </p:cNvPr>
          <p:cNvSpPr/>
          <p:nvPr/>
        </p:nvSpPr>
        <p:spPr>
          <a:xfrm>
            <a:off x="539078" y="3797350"/>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41" name="圖形 19">
            <a:extLst>
              <a:ext uri="{FF2B5EF4-FFF2-40B4-BE49-F238E27FC236}">
                <a16:creationId xmlns:a16="http://schemas.microsoft.com/office/drawing/2014/main" id="{B7669308-D91D-4E25-B8A6-693C41E304DA}"/>
              </a:ext>
            </a:extLst>
          </p:cNvPr>
          <p:cNvSpPr/>
          <p:nvPr/>
        </p:nvSpPr>
        <p:spPr>
          <a:xfrm>
            <a:off x="539078" y="5154596"/>
            <a:ext cx="5556922" cy="46113"/>
          </a:xfrm>
          <a:custGeom>
            <a:avLst/>
            <a:gdLst>
              <a:gd name="connsiteX0" fmla="*/ 0 w 5556922"/>
              <a:gd name="connsiteY0" fmla="*/ 0 h 46113"/>
              <a:gd name="connsiteX1" fmla="*/ 5556923 w 5556922"/>
              <a:gd name="connsiteY1" fmla="*/ 0 h 46113"/>
              <a:gd name="connsiteX2" fmla="*/ 5556923 w 5556922"/>
              <a:gd name="connsiteY2" fmla="*/ 46114 h 46113"/>
              <a:gd name="connsiteX3" fmla="*/ 0 w 5556922"/>
              <a:gd name="connsiteY3" fmla="*/ 46114 h 46113"/>
            </a:gdLst>
            <a:ahLst/>
            <a:cxnLst>
              <a:cxn ang="0">
                <a:pos x="connsiteX0" y="connsiteY0"/>
              </a:cxn>
              <a:cxn ang="0">
                <a:pos x="connsiteX1" y="connsiteY1"/>
              </a:cxn>
              <a:cxn ang="0">
                <a:pos x="connsiteX2" y="connsiteY2"/>
              </a:cxn>
              <a:cxn ang="0">
                <a:pos x="connsiteX3" y="connsiteY3"/>
              </a:cxn>
            </a:cxnLst>
            <a:rect l="l" t="t" r="r" b="b"/>
            <a:pathLst>
              <a:path w="5556922" h="46113">
                <a:moveTo>
                  <a:pt x="0" y="0"/>
                </a:moveTo>
                <a:lnTo>
                  <a:pt x="5556923" y="0"/>
                </a:lnTo>
                <a:lnTo>
                  <a:pt x="5556923" y="46114"/>
                </a:lnTo>
                <a:lnTo>
                  <a:pt x="0" y="46114"/>
                </a:lnTo>
                <a:close/>
              </a:path>
            </a:pathLst>
          </a:custGeom>
          <a:gradFill>
            <a:gsLst>
              <a:gs pos="0">
                <a:srgbClr val="3DD66A"/>
              </a:gs>
              <a:gs pos="100000">
                <a:srgbClr val="3BCCD0"/>
              </a:gs>
            </a:gsLst>
            <a:lin ang="0" scaled="0"/>
          </a:gradFill>
          <a:ln w="3814"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nvGrpSpPr>
          <p:cNvPr id="44" name="群組 34">
            <a:extLst>
              <a:ext uri="{FF2B5EF4-FFF2-40B4-BE49-F238E27FC236}">
                <a16:creationId xmlns:a16="http://schemas.microsoft.com/office/drawing/2014/main" id="{3425059E-4BD9-4FA7-8758-C6ED70CEF6EF}"/>
              </a:ext>
            </a:extLst>
          </p:cNvPr>
          <p:cNvGrpSpPr/>
          <p:nvPr/>
        </p:nvGrpSpPr>
        <p:grpSpPr>
          <a:xfrm>
            <a:off x="628216" y="4147355"/>
            <a:ext cx="5862231" cy="817530"/>
            <a:chOff x="558209" y="1931285"/>
            <a:chExt cx="5862231" cy="817530"/>
          </a:xfrm>
        </p:grpSpPr>
        <p:sp>
          <p:nvSpPr>
            <p:cNvPr id="45" name="矩形 35">
              <a:extLst>
                <a:ext uri="{FF2B5EF4-FFF2-40B4-BE49-F238E27FC236}">
                  <a16:creationId xmlns:a16="http://schemas.microsoft.com/office/drawing/2014/main" id="{162EFDE7-A8E1-4D92-A4D5-6CE0164813B9}"/>
                </a:ext>
              </a:extLst>
            </p:cNvPr>
            <p:cNvSpPr/>
            <p:nvPr/>
          </p:nvSpPr>
          <p:spPr>
            <a:xfrm>
              <a:off x="1653943" y="2033781"/>
              <a:ext cx="4766497" cy="584775"/>
            </a:xfrm>
            <a:prstGeom prst="rect">
              <a:avLst/>
            </a:prstGeom>
          </p:spPr>
          <p:txBody>
            <a:bodyPr wrap="square" lIns="91440" tIns="45720" rIns="91440" bIns="45720" anchor="t">
              <a:spAutoFit/>
            </a:bodyPr>
            <a:lstStyle/>
            <a:p>
              <a:pPr defTabSz="1219170"/>
              <a:r>
                <a:rPr lang="en-US" altLang="zh-TW" sz="3200" b="1" kern="0" spc="3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QuTS hero</a:t>
              </a:r>
              <a:r>
                <a:rPr lang="ja-JP" altLang="en-US" sz="3200" b="1" kern="0" spc="3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altLang="ja-JP" sz="3200" b="1" kern="0" spc="300" dirty="0">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altLang="zh-TW" sz="3200" b="1" kern="0" spc="3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総括</a:t>
              </a:r>
              <a:endParaRPr lang="en-US" altLang="zh-TW" dirty="0">
                <a:solidFill>
                  <a:schemeClr val="bg1"/>
                </a:solidFill>
                <a:latin typeface="Meiryo UI" panose="020B0604030504040204" pitchFamily="50" charset="-128"/>
                <a:ea typeface="Meiryo UI" panose="020B0604030504040204" pitchFamily="50" charset="-128"/>
                <a:cs typeface="Calibri" panose="020F0502020204030204"/>
              </a:endParaRPr>
            </a:p>
          </p:txBody>
        </p:sp>
        <p:grpSp>
          <p:nvGrpSpPr>
            <p:cNvPr id="46" name="群組 36">
              <a:extLst>
                <a:ext uri="{FF2B5EF4-FFF2-40B4-BE49-F238E27FC236}">
                  <a16:creationId xmlns:a16="http://schemas.microsoft.com/office/drawing/2014/main" id="{39719BD6-6541-4718-842B-D62BEB3F8C89}"/>
                </a:ext>
              </a:extLst>
            </p:cNvPr>
            <p:cNvGrpSpPr/>
            <p:nvPr/>
          </p:nvGrpSpPr>
          <p:grpSpPr>
            <a:xfrm>
              <a:off x="558209" y="1931285"/>
              <a:ext cx="1143000" cy="817530"/>
              <a:chOff x="0" y="-817529"/>
              <a:chExt cx="1143000" cy="817530"/>
            </a:xfrm>
          </p:grpSpPr>
          <p:sp>
            <p:nvSpPr>
              <p:cNvPr id="48" name="Title 1">
                <a:extLst>
                  <a:ext uri="{FF2B5EF4-FFF2-40B4-BE49-F238E27FC236}">
                    <a16:creationId xmlns:a16="http://schemas.microsoft.com/office/drawing/2014/main" id="{9E06E1F8-FC1B-41AD-BEA1-17D9164A6777}"/>
                  </a:ext>
                </a:extLst>
              </p:cNvPr>
              <p:cNvSpPr txBox="1">
                <a:spLocks/>
              </p:cNvSpPr>
              <p:nvPr/>
            </p:nvSpPr>
            <p:spPr>
              <a:xfrm>
                <a:off x="0" y="-817529"/>
                <a:ext cx="1143000" cy="817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en-US" alt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rPr>
                  <a:t>03</a:t>
                </a:r>
                <a:endParaRPr lang="zh-TW" sz="4800"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49" name="直線接點 38">
                <a:extLst>
                  <a:ext uri="{FF2B5EF4-FFF2-40B4-BE49-F238E27FC236}">
                    <a16:creationId xmlns:a16="http://schemas.microsoft.com/office/drawing/2014/main" id="{BCD77C7B-8604-4C49-88B0-F5F903248B14}"/>
                  </a:ext>
                </a:extLst>
              </p:cNvPr>
              <p:cNvCxnSpPr>
                <a:cxnSpLocks/>
              </p:cNvCxnSpPr>
              <p:nvPr/>
            </p:nvCxnSpPr>
            <p:spPr>
              <a:xfrm>
                <a:off x="925033" y="-738963"/>
                <a:ext cx="0" cy="63263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173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D25CB9-B02A-42D2-815A-E22889BCCE9D}"/>
              </a:ext>
            </a:extLst>
          </p:cNvPr>
          <p:cNvSpPr>
            <a:spLocks noGrp="1"/>
          </p:cNvSpPr>
          <p:nvPr>
            <p:ph type="title"/>
          </p:nvPr>
        </p:nvSpPr>
        <p:spPr/>
        <p:txBody>
          <a:bodyPr>
            <a:normAutofit/>
          </a:bodyPr>
          <a:lstStyle/>
          <a:p>
            <a:r>
              <a:rPr lang="en-US" sz="4200" dirty="0">
                <a:latin typeface="Meiryo UI" panose="020B0604030504040204" pitchFamily="50" charset="-128"/>
                <a:ea typeface="Meiryo UI" panose="020B0604030504040204" pitchFamily="50" charset="-128"/>
                <a:cs typeface="Arial"/>
                <a:sym typeface="Arial" panose="020B0604020202020204" pitchFamily="34" charset="0"/>
              </a:rPr>
              <a:t>Write Coalescing : </a:t>
            </a:r>
            <a:br>
              <a:rPr lang="en-US" sz="4200" dirty="0">
                <a:latin typeface="Meiryo UI" panose="020B0604030504040204" pitchFamily="50" charset="-128"/>
                <a:ea typeface="Meiryo UI" panose="020B0604030504040204" pitchFamily="50" charset="-128"/>
                <a:cs typeface="Arial"/>
                <a:sym typeface="Arial" panose="020B0604020202020204" pitchFamily="34" charset="0"/>
              </a:rPr>
            </a:br>
            <a:r>
              <a:rPr lang="en-US" sz="4200" dirty="0" err="1">
                <a:latin typeface="Meiryo UI" panose="020B0604030504040204" pitchFamily="50" charset="-128"/>
                <a:ea typeface="Meiryo UI" panose="020B0604030504040204" pitchFamily="50" charset="-128"/>
                <a:cs typeface="Arial"/>
                <a:sym typeface="Arial" panose="020B0604020202020204" pitchFamily="34" charset="0"/>
              </a:rPr>
              <a:t>ランダムアクセスを改善します</a:t>
            </a:r>
            <a:endParaRPr lang="en-US" altLang="en-US" sz="4200" dirty="0">
              <a:latin typeface="Meiryo UI" panose="020B0604030504040204" pitchFamily="50" charset="-128"/>
              <a:ea typeface="Meiryo UI" panose="020B0604030504040204" pitchFamily="50" charset="-128"/>
            </a:endParaRPr>
          </a:p>
        </p:txBody>
      </p:sp>
      <p:pic>
        <p:nvPicPr>
          <p:cNvPr id="5" name="圖片 4" descr="一張含有 玩具, 小, 影片, 螢幕 的圖片&#10;&#10;自動產生的描述">
            <a:extLst>
              <a:ext uri="{FF2B5EF4-FFF2-40B4-BE49-F238E27FC236}">
                <a16:creationId xmlns:a16="http://schemas.microsoft.com/office/drawing/2014/main" id="{0E8B0141-6B3F-4B70-B30A-B85EB35EB0C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8460" y="4042842"/>
            <a:ext cx="4147200" cy="2562006"/>
          </a:xfrm>
          <a:prstGeom prst="rect">
            <a:avLst/>
          </a:prstGeom>
        </p:spPr>
      </p:pic>
      <p:pic>
        <p:nvPicPr>
          <p:cNvPr id="42" name="圖片 41" descr="一張含有 螢幕擷取畫面 的圖片&#10;&#10;自動產生的描述">
            <a:extLst>
              <a:ext uri="{FF2B5EF4-FFF2-40B4-BE49-F238E27FC236}">
                <a16:creationId xmlns:a16="http://schemas.microsoft.com/office/drawing/2014/main" id="{025725EB-C34E-4201-962A-27EDCDA6E87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6494" y="1654840"/>
            <a:ext cx="5341292" cy="4776004"/>
          </a:xfrm>
          <a:prstGeom prst="rect">
            <a:avLst/>
          </a:prstGeom>
          <a:effectLst>
            <a:outerShdw blurRad="88900" dist="241300" dir="120000" sx="97000" sy="97000" algn="l" rotWithShape="0">
              <a:prstClr val="black">
                <a:alpha val="40000"/>
              </a:prstClr>
            </a:outerShdw>
          </a:effectLst>
        </p:spPr>
      </p:pic>
      <p:sp>
        <p:nvSpPr>
          <p:cNvPr id="44" name="矩形 43">
            <a:extLst>
              <a:ext uri="{FF2B5EF4-FFF2-40B4-BE49-F238E27FC236}">
                <a16:creationId xmlns:a16="http://schemas.microsoft.com/office/drawing/2014/main" id="{CDCA6B24-27AF-4497-B4BD-ADD038169C86}"/>
              </a:ext>
            </a:extLst>
          </p:cNvPr>
          <p:cNvSpPr/>
          <p:nvPr/>
        </p:nvSpPr>
        <p:spPr>
          <a:xfrm>
            <a:off x="660773" y="1845662"/>
            <a:ext cx="4468788" cy="1569660"/>
          </a:xfrm>
          <a:prstGeom prst="rect">
            <a:avLst/>
          </a:prstGeom>
        </p:spPr>
        <p:txBody>
          <a:bodyPr wrap="square" lIns="91440" tIns="45720" rIns="91440" bIns="45720" anchor="t">
            <a:spAutoFit/>
          </a:bodyPr>
          <a:lstStyle/>
          <a:p>
            <a:r>
              <a:rPr lang="en-US" sz="2400" dirty="0" err="1">
                <a:latin typeface="Meiryo UI" panose="020B0604030504040204" pitchFamily="50" charset="-128"/>
                <a:ea typeface="Meiryo UI" panose="020B0604030504040204" pitchFamily="50" charset="-128"/>
                <a:cs typeface="+mn-lt"/>
              </a:rPr>
              <a:t>QNAP</a:t>
            </a:r>
            <a:r>
              <a:rPr lang="ja-JP" altLang="en-US" sz="2400" dirty="0">
                <a:latin typeface="Meiryo UI" panose="020B0604030504040204" pitchFamily="50" charset="-128"/>
                <a:ea typeface="Meiryo UI" panose="020B0604030504040204" pitchFamily="50" charset="-128"/>
                <a:cs typeface="+mn-lt"/>
              </a:rPr>
              <a:t>独自の</a:t>
            </a:r>
            <a:r>
              <a:rPr lang="en-US" sz="2400" dirty="0" err="1">
                <a:latin typeface="Meiryo UI" panose="020B0604030504040204" pitchFamily="50" charset="-128"/>
                <a:ea typeface="Meiryo UI" panose="020B0604030504040204" pitchFamily="50" charset="-128"/>
                <a:cs typeface="+mn-lt"/>
              </a:rPr>
              <a:t>Write</a:t>
            </a:r>
            <a:r>
              <a:rPr lang="en-US" sz="2400" dirty="0">
                <a:latin typeface="Meiryo UI" panose="020B0604030504040204" pitchFamily="50" charset="-128"/>
                <a:ea typeface="Meiryo UI" panose="020B0604030504040204" pitchFamily="50" charset="-128"/>
                <a:cs typeface="+mn-lt"/>
              </a:rPr>
              <a:t> Coalescing</a:t>
            </a:r>
            <a:r>
              <a:rPr lang="ja-JP" altLang="en-US" sz="2400" dirty="0">
                <a:latin typeface="Meiryo UI" panose="020B0604030504040204" pitchFamily="50" charset="-128"/>
                <a:ea typeface="Meiryo UI" panose="020B0604030504040204" pitchFamily="50" charset="-128"/>
                <a:cs typeface="+mn-lt"/>
              </a:rPr>
              <a:t>アルゴリズムにより</a:t>
            </a:r>
            <a:r>
              <a:rPr lang="en-US" sz="2400" dirty="0">
                <a:latin typeface="Meiryo UI" panose="020B0604030504040204" pitchFamily="50" charset="-128"/>
                <a:ea typeface="Meiryo UI" panose="020B0604030504040204" pitchFamily="50" charset="-128"/>
                <a:cs typeface="+mn-lt"/>
              </a:rPr>
              <a:t>、</a:t>
            </a:r>
            <a:r>
              <a:rPr lang="en-US" sz="2400" dirty="0" err="1">
                <a:latin typeface="Meiryo UI" panose="020B0604030504040204" pitchFamily="50" charset="-128"/>
                <a:ea typeface="Meiryo UI" panose="020B0604030504040204" pitchFamily="50" charset="-128"/>
                <a:cs typeface="+mn-lt"/>
              </a:rPr>
              <a:t>すべてのランダム書き込みをシーケンシャル書き込みに変換し、I</a:t>
            </a:r>
            <a:r>
              <a:rPr lang="en-US" sz="2400" dirty="0">
                <a:latin typeface="Meiryo UI" panose="020B0604030504040204" pitchFamily="50" charset="-128"/>
                <a:ea typeface="Meiryo UI" panose="020B0604030504040204" pitchFamily="50" charset="-128"/>
                <a:cs typeface="+mn-lt"/>
              </a:rPr>
              <a:t>/O</a:t>
            </a:r>
            <a:r>
              <a:rPr lang="ja-JP" altLang="en-US" sz="2400" dirty="0">
                <a:latin typeface="Meiryo UI" panose="020B0604030504040204" pitchFamily="50" charset="-128"/>
                <a:ea typeface="Meiryo UI" panose="020B0604030504040204" pitchFamily="50" charset="-128"/>
                <a:cs typeface="+mn-lt"/>
              </a:rPr>
              <a:t>を削減します</a:t>
            </a:r>
            <a:r>
              <a:rPr lang="en-US" sz="2400" dirty="0">
                <a:latin typeface="Meiryo UI" panose="020B0604030504040204" pitchFamily="50" charset="-128"/>
                <a:ea typeface="Meiryo UI" panose="020B0604030504040204" pitchFamily="50" charset="-128"/>
                <a:cs typeface="+mn-lt"/>
              </a:rPr>
              <a:t>。</a:t>
            </a:r>
            <a:endParaRPr lang="en-US" dirty="0">
              <a:latin typeface="Meiryo UI" panose="020B0604030504040204" pitchFamily="50" charset="-128"/>
              <a:ea typeface="Meiryo UI" panose="020B0604030504040204" pitchFamily="50" charset="-128"/>
              <a:cs typeface="+mn-lt"/>
            </a:endParaRPr>
          </a:p>
        </p:txBody>
      </p:sp>
    </p:spTree>
    <p:extLst>
      <p:ext uri="{BB962C8B-B14F-4D97-AF65-F5344CB8AC3E}">
        <p14:creationId xmlns:p14="http://schemas.microsoft.com/office/powerpoint/2010/main" val="2208138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8E7FCA-E71C-4B1C-A792-3B6F22075999}"/>
              </a:ext>
            </a:extLst>
          </p:cNvPr>
          <p:cNvSpPr>
            <a:spLocks noGrp="1"/>
          </p:cNvSpPr>
          <p:nvPr>
            <p:ph type="title"/>
          </p:nvPr>
        </p:nvSpPr>
        <p:spPr/>
        <p:txBody>
          <a:bodyPr>
            <a:noAutofit/>
          </a:bodyPr>
          <a:lstStyle/>
          <a:p>
            <a:pPr>
              <a:lnSpc>
                <a:spcPct val="100000"/>
              </a:lnSpc>
            </a:pPr>
            <a:r>
              <a:rPr lang="en-US" sz="3200" dirty="0" err="1">
                <a:latin typeface="Meiryo UI" panose="020B0604030504040204" pitchFamily="50" charset="-128"/>
                <a:ea typeface="Meiryo UI" panose="020B0604030504040204" pitchFamily="50" charset="-128"/>
                <a:cs typeface="Arial"/>
              </a:rPr>
              <a:t>プールオーバープロビジョニング</a:t>
            </a:r>
            <a:r>
              <a:rPr lang="en-US" sz="3200" dirty="0">
                <a:latin typeface="Meiryo UI" panose="020B0604030504040204" pitchFamily="50" charset="-128"/>
                <a:ea typeface="Meiryo UI" panose="020B0604030504040204" pitchFamily="50" charset="-128"/>
                <a:cs typeface="Arial"/>
              </a:rPr>
              <a:t>: </a:t>
            </a:r>
            <a:r>
              <a:rPr lang="ja-JP" altLang="en-US" sz="3200" dirty="0">
                <a:latin typeface="Meiryo UI" panose="020B0604030504040204" pitchFamily="50" charset="-128"/>
                <a:ea typeface="Meiryo UI" panose="020B0604030504040204" pitchFamily="50" charset="-128"/>
                <a:cs typeface="Arial"/>
              </a:rPr>
              <a:t>断片化されたプールの</a:t>
            </a:r>
            <a:br>
              <a:rPr lang="en-US" sz="3200" dirty="0">
                <a:latin typeface="Meiryo UI" panose="020B0604030504040204" pitchFamily="50" charset="-128"/>
                <a:ea typeface="Meiryo UI" panose="020B0604030504040204" pitchFamily="50" charset="-128"/>
                <a:cs typeface="Arial"/>
              </a:rPr>
            </a:br>
            <a:r>
              <a:rPr lang="ja-JP" altLang="en-US" sz="3200" dirty="0">
                <a:latin typeface="Meiryo UI" panose="020B0604030504040204" pitchFamily="50" charset="-128"/>
                <a:ea typeface="Meiryo UI" panose="020B0604030504040204" pitchFamily="50" charset="-128"/>
                <a:cs typeface="Arial"/>
              </a:rPr>
              <a:t>パフォーマンスを向上させます</a:t>
            </a:r>
            <a:r>
              <a:rPr lang="en-US" sz="1600" dirty="0">
                <a:latin typeface="Meiryo UI" panose="020B0604030504040204" pitchFamily="50" charset="-128"/>
                <a:ea typeface="Meiryo UI" panose="020B0604030504040204" pitchFamily="50" charset="-128"/>
                <a:cs typeface="Arial"/>
              </a:rPr>
              <a:t>（HDD</a:t>
            </a:r>
            <a:r>
              <a:rPr lang="ja-JP" sz="1600" dirty="0">
                <a:latin typeface="Meiryo UI" panose="020B0604030504040204" pitchFamily="50" charset="-128"/>
                <a:ea typeface="Meiryo UI" panose="020B0604030504040204" pitchFamily="50" charset="-128"/>
                <a:cs typeface="Arial"/>
              </a:rPr>
              <a:t>に大きなブロックが書き込まれた場合</a:t>
            </a:r>
            <a:r>
              <a:rPr lang="en-US" sz="1600" dirty="0">
                <a:latin typeface="Meiryo UI" panose="020B0604030504040204" pitchFamily="50" charset="-128"/>
                <a:ea typeface="Meiryo UI" panose="020B0604030504040204" pitchFamily="50" charset="-128"/>
                <a:cs typeface="Arial"/>
              </a:rPr>
              <a:t>）</a:t>
            </a:r>
            <a:endParaRPr lang="en-US" altLang="zh-TW" sz="1600" dirty="0">
              <a:latin typeface="Meiryo UI" panose="020B0604030504040204" pitchFamily="50" charset="-128"/>
              <a:ea typeface="Meiryo UI" panose="020B0604030504040204" pitchFamily="50" charset="-128"/>
            </a:endParaRPr>
          </a:p>
        </p:txBody>
      </p:sp>
      <p:sp>
        <p:nvSpPr>
          <p:cNvPr id="13" name="文字方塊 12">
            <a:extLst>
              <a:ext uri="{FF2B5EF4-FFF2-40B4-BE49-F238E27FC236}">
                <a16:creationId xmlns:a16="http://schemas.microsoft.com/office/drawing/2014/main" id="{EDCD4C0E-5D6D-4A0B-915F-12FB647160C8}"/>
              </a:ext>
            </a:extLst>
          </p:cNvPr>
          <p:cNvSpPr txBox="1"/>
          <p:nvPr/>
        </p:nvSpPr>
        <p:spPr>
          <a:xfrm>
            <a:off x="109406" y="1753646"/>
            <a:ext cx="1201611" cy="489493"/>
          </a:xfrm>
          <a:prstGeom prst="rect">
            <a:avLst/>
          </a:prstGeom>
          <a:noFill/>
        </p:spPr>
        <p:txBody>
          <a:bodyPr wrap="none" rtlCol="0">
            <a:spAutoFit/>
          </a:bodyPr>
          <a:lstStyle/>
          <a:p>
            <a:pPr>
              <a:lnSpc>
                <a:spcPct val="150000"/>
              </a:lnSpc>
              <a:buClr>
                <a:schemeClr val="tx1"/>
              </a:buClr>
              <a:buSzPct val="90000"/>
            </a:pPr>
            <a:r>
              <a:rPr kumimoji="1" lang="en-US" altLang="zh-TW"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rPr>
              <a:t>w/o OP</a:t>
            </a:r>
            <a:endParaRPr kumimoji="1" lang="zh-TW" altLang="en-US"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4" name="矩形: 圓角 13">
            <a:extLst>
              <a:ext uri="{FF2B5EF4-FFF2-40B4-BE49-F238E27FC236}">
                <a16:creationId xmlns:a16="http://schemas.microsoft.com/office/drawing/2014/main" id="{376C7798-D4B6-4FAB-A6F1-D7CE637AD896}"/>
              </a:ext>
            </a:extLst>
          </p:cNvPr>
          <p:cNvSpPr/>
          <p:nvPr/>
        </p:nvSpPr>
        <p:spPr>
          <a:xfrm>
            <a:off x="72621" y="1780727"/>
            <a:ext cx="1233755" cy="555764"/>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Meiryo UI" panose="020B0604030504040204" pitchFamily="50" charset="-128"/>
              <a:ea typeface="Meiryo UI" panose="020B0604030504040204" pitchFamily="50" charset="-128"/>
              <a:cs typeface="Calibri"/>
              <a:sym typeface="Arial" panose="020B0604020202020204" pitchFamily="34" charset="0"/>
            </a:endParaRPr>
          </a:p>
        </p:txBody>
      </p:sp>
      <p:sp>
        <p:nvSpPr>
          <p:cNvPr id="164" name="文字方塊 163">
            <a:extLst>
              <a:ext uri="{FF2B5EF4-FFF2-40B4-BE49-F238E27FC236}">
                <a16:creationId xmlns:a16="http://schemas.microsoft.com/office/drawing/2014/main" id="{43974D95-091D-446E-8C8D-77046CE98FD6}"/>
              </a:ext>
            </a:extLst>
          </p:cNvPr>
          <p:cNvSpPr txBox="1"/>
          <p:nvPr/>
        </p:nvSpPr>
        <p:spPr>
          <a:xfrm>
            <a:off x="10892361" y="1763520"/>
            <a:ext cx="1034899" cy="489493"/>
          </a:xfrm>
          <a:prstGeom prst="rect">
            <a:avLst/>
          </a:prstGeom>
          <a:noFill/>
        </p:spPr>
        <p:txBody>
          <a:bodyPr wrap="none" rtlCol="0">
            <a:spAutoFit/>
          </a:bodyPr>
          <a:lstStyle/>
          <a:p>
            <a:pPr>
              <a:lnSpc>
                <a:spcPct val="150000"/>
              </a:lnSpc>
              <a:buClr>
                <a:schemeClr val="tx1"/>
              </a:buClr>
              <a:buSzPct val="90000"/>
            </a:pPr>
            <a:r>
              <a:rPr kumimoji="1" lang="en-US" altLang="zh-TW"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rPr>
              <a:t>w/ OP</a:t>
            </a:r>
            <a:endParaRPr kumimoji="1" lang="zh-TW" altLang="en-US"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66" name="矩形: 圓角 165">
            <a:extLst>
              <a:ext uri="{FF2B5EF4-FFF2-40B4-BE49-F238E27FC236}">
                <a16:creationId xmlns:a16="http://schemas.microsoft.com/office/drawing/2014/main" id="{991F807C-C116-44B1-9273-F0093DF8F66D}"/>
              </a:ext>
            </a:extLst>
          </p:cNvPr>
          <p:cNvSpPr/>
          <p:nvPr/>
        </p:nvSpPr>
        <p:spPr>
          <a:xfrm>
            <a:off x="10821351" y="1780727"/>
            <a:ext cx="1261243" cy="555090"/>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Meiryo UI" panose="020B0604030504040204" pitchFamily="50" charset="-128"/>
              <a:ea typeface="Meiryo UI" panose="020B0604030504040204" pitchFamily="50" charset="-128"/>
              <a:cs typeface="Calibri"/>
              <a:sym typeface="Arial" panose="020B0604020202020204" pitchFamily="34" charset="0"/>
            </a:endParaRPr>
          </a:p>
        </p:txBody>
      </p:sp>
      <p:pic>
        <p:nvPicPr>
          <p:cNvPr id="94" name="圖形 93">
            <a:extLst>
              <a:ext uri="{FF2B5EF4-FFF2-40B4-BE49-F238E27FC236}">
                <a16:creationId xmlns:a16="http://schemas.microsoft.com/office/drawing/2014/main" id="{91418171-2E8F-48E2-907F-AF87A7CC3D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6802" y="1462708"/>
            <a:ext cx="9162979" cy="5054418"/>
          </a:xfrm>
          <a:prstGeom prst="rect">
            <a:avLst/>
          </a:prstGeom>
        </p:spPr>
      </p:pic>
    </p:spTree>
    <p:extLst>
      <p:ext uri="{BB962C8B-B14F-4D97-AF65-F5344CB8AC3E}">
        <p14:creationId xmlns:p14="http://schemas.microsoft.com/office/powerpoint/2010/main" val="32136726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字方塊 71">
            <a:extLst>
              <a:ext uri="{FF2B5EF4-FFF2-40B4-BE49-F238E27FC236}">
                <a16:creationId xmlns:a16="http://schemas.microsoft.com/office/drawing/2014/main" id="{01A90C4D-DF38-D84B-B146-031ABC7ABD31}"/>
              </a:ext>
            </a:extLst>
          </p:cNvPr>
          <p:cNvSpPr txBox="1"/>
          <p:nvPr/>
        </p:nvSpPr>
        <p:spPr>
          <a:xfrm>
            <a:off x="109406" y="1753646"/>
            <a:ext cx="1201611" cy="489493"/>
          </a:xfrm>
          <a:prstGeom prst="rect">
            <a:avLst/>
          </a:prstGeom>
          <a:noFill/>
        </p:spPr>
        <p:txBody>
          <a:bodyPr wrap="none" rtlCol="0">
            <a:spAutoFit/>
          </a:bodyPr>
          <a:lstStyle/>
          <a:p>
            <a:pPr>
              <a:lnSpc>
                <a:spcPct val="150000"/>
              </a:lnSpc>
              <a:buClr>
                <a:schemeClr val="tx1"/>
              </a:buClr>
              <a:buSzPct val="90000"/>
            </a:pPr>
            <a:r>
              <a:rPr kumimoji="1" lang="en-US" altLang="zh-TW"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rPr>
              <a:t>w/o OP</a:t>
            </a:r>
            <a:endParaRPr kumimoji="1" lang="zh-TW" altLang="en-US"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3" name="矩形: 圓角 13">
            <a:extLst>
              <a:ext uri="{FF2B5EF4-FFF2-40B4-BE49-F238E27FC236}">
                <a16:creationId xmlns:a16="http://schemas.microsoft.com/office/drawing/2014/main" id="{35F6A830-3BE8-8B42-8C9D-E61287C7163A}"/>
              </a:ext>
            </a:extLst>
          </p:cNvPr>
          <p:cNvSpPr/>
          <p:nvPr/>
        </p:nvSpPr>
        <p:spPr>
          <a:xfrm>
            <a:off x="72621" y="1780727"/>
            <a:ext cx="1233755" cy="555764"/>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Meiryo UI" panose="020B0604030504040204" pitchFamily="50" charset="-128"/>
              <a:ea typeface="Meiryo UI" panose="020B0604030504040204" pitchFamily="50" charset="-128"/>
              <a:cs typeface="Calibri"/>
              <a:sym typeface="Arial" panose="020B0604020202020204" pitchFamily="34" charset="0"/>
            </a:endParaRPr>
          </a:p>
        </p:txBody>
      </p:sp>
      <p:sp>
        <p:nvSpPr>
          <p:cNvPr id="74" name="文字方塊 73">
            <a:extLst>
              <a:ext uri="{FF2B5EF4-FFF2-40B4-BE49-F238E27FC236}">
                <a16:creationId xmlns:a16="http://schemas.microsoft.com/office/drawing/2014/main" id="{0CD91A2E-E046-394C-93D7-065276085FA4}"/>
              </a:ext>
            </a:extLst>
          </p:cNvPr>
          <p:cNvSpPr txBox="1"/>
          <p:nvPr/>
        </p:nvSpPr>
        <p:spPr>
          <a:xfrm>
            <a:off x="10892361" y="1763520"/>
            <a:ext cx="1034899" cy="489493"/>
          </a:xfrm>
          <a:prstGeom prst="rect">
            <a:avLst/>
          </a:prstGeom>
          <a:noFill/>
        </p:spPr>
        <p:txBody>
          <a:bodyPr wrap="none" rtlCol="0">
            <a:spAutoFit/>
          </a:bodyPr>
          <a:lstStyle/>
          <a:p>
            <a:pPr>
              <a:lnSpc>
                <a:spcPct val="150000"/>
              </a:lnSpc>
              <a:buClr>
                <a:schemeClr val="tx1"/>
              </a:buClr>
              <a:buSzPct val="90000"/>
            </a:pPr>
            <a:r>
              <a:rPr kumimoji="1" lang="en-US" altLang="zh-TW"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rPr>
              <a:t>w/ OP</a:t>
            </a:r>
            <a:endParaRPr kumimoji="1" lang="zh-TW" altLang="en-US" sz="2000" b="1" dirty="0">
              <a:solidFill>
                <a:schemeClr val="tx1">
                  <a:lumMod val="85000"/>
                  <a:lumOff val="1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75" name="矩形: 圓角 165">
            <a:extLst>
              <a:ext uri="{FF2B5EF4-FFF2-40B4-BE49-F238E27FC236}">
                <a16:creationId xmlns:a16="http://schemas.microsoft.com/office/drawing/2014/main" id="{43A55AF5-C816-CB4D-802B-077BEECD41AA}"/>
              </a:ext>
            </a:extLst>
          </p:cNvPr>
          <p:cNvSpPr/>
          <p:nvPr/>
        </p:nvSpPr>
        <p:spPr>
          <a:xfrm>
            <a:off x="10821351" y="1780727"/>
            <a:ext cx="1261243" cy="555090"/>
          </a:xfrm>
          <a:prstGeom prst="roundRect">
            <a:avLst>
              <a:gd name="adj" fmla="val 6697"/>
            </a:avLst>
          </a:prstGeom>
          <a:noFill/>
          <a:ln w="19050">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Meiryo UI" panose="020B0604030504040204" pitchFamily="50" charset="-128"/>
              <a:ea typeface="Meiryo UI" panose="020B0604030504040204" pitchFamily="50" charset="-128"/>
              <a:cs typeface="Calibri"/>
              <a:sym typeface="Arial" panose="020B0604020202020204" pitchFamily="34" charset="0"/>
            </a:endParaRPr>
          </a:p>
        </p:txBody>
      </p:sp>
      <p:pic>
        <p:nvPicPr>
          <p:cNvPr id="77" name="圖形 76">
            <a:extLst>
              <a:ext uri="{FF2B5EF4-FFF2-40B4-BE49-F238E27FC236}">
                <a16:creationId xmlns:a16="http://schemas.microsoft.com/office/drawing/2014/main" id="{A2542D98-82B6-4A02-BF27-89443AB907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8013" y="1612256"/>
            <a:ext cx="8818644" cy="4864478"/>
          </a:xfrm>
          <a:prstGeom prst="rect">
            <a:avLst/>
          </a:prstGeom>
        </p:spPr>
      </p:pic>
      <p:sp>
        <p:nvSpPr>
          <p:cNvPr id="7" name="標題 6">
            <a:extLst>
              <a:ext uri="{FF2B5EF4-FFF2-40B4-BE49-F238E27FC236}">
                <a16:creationId xmlns:a16="http://schemas.microsoft.com/office/drawing/2014/main" id="{B984D904-473B-49B0-9E9F-2D1E94229125}"/>
              </a:ext>
            </a:extLst>
          </p:cNvPr>
          <p:cNvSpPr>
            <a:spLocks noGrp="1"/>
          </p:cNvSpPr>
          <p:nvPr>
            <p:ph type="title"/>
          </p:nvPr>
        </p:nvSpPr>
        <p:spPr/>
        <p:txBody>
          <a:bodyPr/>
          <a:lstStyle/>
          <a:p>
            <a:r>
              <a:rPr lang="en-US" sz="3200" dirty="0" err="1">
                <a:latin typeface="Meiryo UI" panose="020B0604030504040204" pitchFamily="50" charset="-128"/>
                <a:ea typeface="Meiryo UI" panose="020B0604030504040204" pitchFamily="50" charset="-128"/>
                <a:cs typeface="Arial"/>
              </a:rPr>
              <a:t>プールのオーバープロビジョニング</a:t>
            </a:r>
            <a:r>
              <a:rPr kumimoji="0" lang="en-US" sz="32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a:rPr>
              <a:t>: </a:t>
            </a:r>
            <a:r>
              <a:rPr lang="ja-JP" altLang="en-US" sz="3200">
                <a:latin typeface="Meiryo UI" panose="020B0604030504040204" pitchFamily="50" charset="-128"/>
                <a:ea typeface="Meiryo UI" panose="020B0604030504040204" pitchFamily="50" charset="-128"/>
                <a:cs typeface="Arial"/>
              </a:rPr>
              <a:t>断片化されたプールの</a:t>
            </a:r>
            <a:br>
              <a:rPr lang="en-US" sz="3200" dirty="0">
                <a:latin typeface="Meiryo UI" panose="020B0604030504040204" pitchFamily="50" charset="-128"/>
                <a:ea typeface="Meiryo UI" panose="020B0604030504040204" pitchFamily="50" charset="-128"/>
                <a:cs typeface="Arial"/>
              </a:rPr>
            </a:br>
            <a:r>
              <a:rPr lang="ja-JP" altLang="en-US" sz="3200">
                <a:latin typeface="Meiryo UI" panose="020B0604030504040204" pitchFamily="50" charset="-128"/>
                <a:ea typeface="Meiryo UI" panose="020B0604030504040204" pitchFamily="50" charset="-128"/>
                <a:cs typeface="Arial"/>
              </a:rPr>
              <a:t>パフォーマンスを向上させます</a:t>
            </a:r>
            <a:r>
              <a:rPr lang="en-US" sz="1600" dirty="0">
                <a:latin typeface="Meiryo UI" panose="020B0604030504040204" pitchFamily="50" charset="-128"/>
                <a:ea typeface="Meiryo UI" panose="020B0604030504040204" pitchFamily="50" charset="-128"/>
                <a:cs typeface="Arial"/>
              </a:rPr>
              <a:t>（</a:t>
            </a:r>
            <a:r>
              <a:rPr kumimoji="0" lang="en-US" sz="16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a:rPr>
              <a:t>HDD</a:t>
            </a:r>
            <a:r>
              <a:rPr lang="ja-JP" altLang="en-US" sz="1600">
                <a:latin typeface="Meiryo UI" panose="020B0604030504040204" pitchFamily="50" charset="-128"/>
                <a:ea typeface="Meiryo UI" panose="020B0604030504040204" pitchFamily="50" charset="-128"/>
                <a:cs typeface="Arial"/>
              </a:rPr>
              <a:t>に大きなブロックが書き込まれた場合</a:t>
            </a:r>
            <a:r>
              <a:rPr lang="en-US" sz="1600" dirty="0">
                <a:latin typeface="Meiryo UI" panose="020B0604030504040204" pitchFamily="50" charset="-128"/>
                <a:ea typeface="Meiryo UI" panose="020B0604030504040204" pitchFamily="50" charset="-128"/>
                <a:cs typeface="Arial"/>
              </a:rPr>
              <a:t>）</a:t>
            </a:r>
            <a:endParaRPr lang="en-US" altLang="zh-TW"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68117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183C74F-1BDF-42F9-AD03-FA048C61C904}"/>
              </a:ext>
            </a:extLst>
          </p:cNvPr>
          <p:cNvSpPr/>
          <p:nvPr/>
        </p:nvSpPr>
        <p:spPr>
          <a:xfrm>
            <a:off x="5650890" y="1940538"/>
            <a:ext cx="1592337" cy="490129"/>
          </a:xfrm>
          <a:prstGeom prst="rect">
            <a:avLst/>
          </a:prstGeom>
          <a:solidFill>
            <a:schemeClr val="accent5">
              <a:lumMod val="60000"/>
              <a:lumOff val="4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nvGrpSpPr>
          <p:cNvPr id="5" name="群組 4">
            <a:extLst>
              <a:ext uri="{FF2B5EF4-FFF2-40B4-BE49-F238E27FC236}">
                <a16:creationId xmlns:a16="http://schemas.microsoft.com/office/drawing/2014/main" id="{5719046D-A21B-4BBF-8393-CD916A1C9780}"/>
              </a:ext>
            </a:extLst>
          </p:cNvPr>
          <p:cNvGrpSpPr/>
          <p:nvPr/>
        </p:nvGrpSpPr>
        <p:grpSpPr>
          <a:xfrm>
            <a:off x="5600728" y="1550691"/>
            <a:ext cx="1250992" cy="131010"/>
            <a:chOff x="4333409" y="1661359"/>
            <a:chExt cx="617358" cy="131010"/>
          </a:xfrm>
        </p:grpSpPr>
        <p:cxnSp>
          <p:nvCxnSpPr>
            <p:cNvPr id="63" name="接點: 肘形 62">
              <a:extLst>
                <a:ext uri="{FF2B5EF4-FFF2-40B4-BE49-F238E27FC236}">
                  <a16:creationId xmlns:a16="http://schemas.microsoft.com/office/drawing/2014/main" id="{92DA949D-CBE3-43E7-81EB-4CCAD5080B54}"/>
                </a:ext>
              </a:extLst>
            </p:cNvPr>
            <p:cNvCxnSpPr>
              <a:cxnSpLocks/>
            </p:cNvCxnSpPr>
            <p:nvPr/>
          </p:nvCxnSpPr>
          <p:spPr>
            <a:xfrm flipV="1">
              <a:off x="4333409" y="1661359"/>
              <a:ext cx="617358" cy="1"/>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99" name="接點: 肘形 62">
              <a:extLst>
                <a:ext uri="{FF2B5EF4-FFF2-40B4-BE49-F238E27FC236}">
                  <a16:creationId xmlns:a16="http://schemas.microsoft.com/office/drawing/2014/main" id="{01E1CD63-AC8C-A54A-B0C8-D0DCDC0F8C05}"/>
                </a:ext>
              </a:extLst>
            </p:cNvPr>
            <p:cNvCxnSpPr>
              <a:cxnSpLocks/>
            </p:cNvCxnSpPr>
            <p:nvPr/>
          </p:nvCxnSpPr>
          <p:spPr>
            <a:xfrm flipV="1">
              <a:off x="4333409" y="1792368"/>
              <a:ext cx="617358" cy="1"/>
            </a:xfrm>
            <a:prstGeom prst="bentConnector3">
              <a:avLst>
                <a:gd name="adj1" fmla="val 50000"/>
              </a:avLst>
            </a:prstGeom>
            <a:noFill/>
            <a:ln w="19050" cap="flat" cmpd="sng">
              <a:solidFill>
                <a:srgbClr val="EE6D2B"/>
              </a:solidFill>
              <a:prstDash val="solid"/>
              <a:round/>
              <a:headEnd type="none" w="sm" len="sm"/>
              <a:tailEnd type="oval" w="sm" len="sm"/>
            </a:ln>
            <a:effectLst/>
          </p:spPr>
        </p:cxnSp>
      </p:grpSp>
      <p:grpSp>
        <p:nvGrpSpPr>
          <p:cNvPr id="162" name="群組 161">
            <a:extLst>
              <a:ext uri="{FF2B5EF4-FFF2-40B4-BE49-F238E27FC236}">
                <a16:creationId xmlns:a16="http://schemas.microsoft.com/office/drawing/2014/main" id="{EA502D6A-5D5A-4024-B370-ACFBF7F75BAA}"/>
              </a:ext>
            </a:extLst>
          </p:cNvPr>
          <p:cNvGrpSpPr/>
          <p:nvPr/>
        </p:nvGrpSpPr>
        <p:grpSpPr>
          <a:xfrm>
            <a:off x="7115384" y="4077840"/>
            <a:ext cx="1576075" cy="1342844"/>
            <a:chOff x="145461" y="1338660"/>
            <a:chExt cx="929946" cy="792331"/>
          </a:xfrm>
        </p:grpSpPr>
        <p:pic>
          <p:nvPicPr>
            <p:cNvPr id="163" name="圖片 162">
              <a:extLst>
                <a:ext uri="{FF2B5EF4-FFF2-40B4-BE49-F238E27FC236}">
                  <a16:creationId xmlns:a16="http://schemas.microsoft.com/office/drawing/2014/main" id="{9F5E8AC5-6852-43E0-A3BA-B42AE6DFC05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64" name="矩形 163">
              <a:extLst>
                <a:ext uri="{FF2B5EF4-FFF2-40B4-BE49-F238E27FC236}">
                  <a16:creationId xmlns:a16="http://schemas.microsoft.com/office/drawing/2014/main" id="{CA93C66B-FE4F-4473-ACFD-74FD6F4D1C4B}"/>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165" name="群組 164">
            <a:extLst>
              <a:ext uri="{FF2B5EF4-FFF2-40B4-BE49-F238E27FC236}">
                <a16:creationId xmlns:a16="http://schemas.microsoft.com/office/drawing/2014/main" id="{A0923087-19FE-4501-969F-8558C96E8DBE}"/>
              </a:ext>
            </a:extLst>
          </p:cNvPr>
          <p:cNvGrpSpPr/>
          <p:nvPr/>
        </p:nvGrpSpPr>
        <p:grpSpPr>
          <a:xfrm>
            <a:off x="6062242" y="4487591"/>
            <a:ext cx="1327956" cy="884671"/>
            <a:chOff x="1199171" y="2298260"/>
            <a:chExt cx="1066888" cy="710750"/>
          </a:xfrm>
        </p:grpSpPr>
        <p:pic>
          <p:nvPicPr>
            <p:cNvPr id="166" name="圖片 165">
              <a:extLst>
                <a:ext uri="{FF2B5EF4-FFF2-40B4-BE49-F238E27FC236}">
                  <a16:creationId xmlns:a16="http://schemas.microsoft.com/office/drawing/2014/main" id="{DEDB76BD-F1FA-445B-8FFE-63683F1B29B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67" name="矩形 166">
              <a:extLst>
                <a:ext uri="{FF2B5EF4-FFF2-40B4-BE49-F238E27FC236}">
                  <a16:creationId xmlns:a16="http://schemas.microsoft.com/office/drawing/2014/main" id="{A8510DAE-1660-49AC-B520-1C753B4CA912}"/>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152" name="群組 151">
            <a:extLst>
              <a:ext uri="{FF2B5EF4-FFF2-40B4-BE49-F238E27FC236}">
                <a16:creationId xmlns:a16="http://schemas.microsoft.com/office/drawing/2014/main" id="{EBFC192B-C712-44C9-9EE0-8F154F04E81C}"/>
              </a:ext>
            </a:extLst>
          </p:cNvPr>
          <p:cNvGrpSpPr/>
          <p:nvPr/>
        </p:nvGrpSpPr>
        <p:grpSpPr>
          <a:xfrm>
            <a:off x="4169632" y="4105069"/>
            <a:ext cx="1576075" cy="1342844"/>
            <a:chOff x="145461" y="1338660"/>
            <a:chExt cx="929946" cy="792331"/>
          </a:xfrm>
        </p:grpSpPr>
        <p:pic>
          <p:nvPicPr>
            <p:cNvPr id="153" name="圖片 152">
              <a:extLst>
                <a:ext uri="{FF2B5EF4-FFF2-40B4-BE49-F238E27FC236}">
                  <a16:creationId xmlns:a16="http://schemas.microsoft.com/office/drawing/2014/main" id="{A2B4B802-C908-4B97-A0B2-6581086F12F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54" name="矩形 153">
              <a:extLst>
                <a:ext uri="{FF2B5EF4-FFF2-40B4-BE49-F238E27FC236}">
                  <a16:creationId xmlns:a16="http://schemas.microsoft.com/office/drawing/2014/main" id="{B786B5BC-30AE-4F2E-ADE0-1BE5B72C4580}"/>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155" name="群組 154">
            <a:extLst>
              <a:ext uri="{FF2B5EF4-FFF2-40B4-BE49-F238E27FC236}">
                <a16:creationId xmlns:a16="http://schemas.microsoft.com/office/drawing/2014/main" id="{AA9EC0F8-578E-4018-A97F-E2F1D3F64819}"/>
              </a:ext>
            </a:extLst>
          </p:cNvPr>
          <p:cNvGrpSpPr/>
          <p:nvPr/>
        </p:nvGrpSpPr>
        <p:grpSpPr>
          <a:xfrm>
            <a:off x="3047285" y="4455236"/>
            <a:ext cx="1327956" cy="884671"/>
            <a:chOff x="1199171" y="2298260"/>
            <a:chExt cx="1066888" cy="710750"/>
          </a:xfrm>
        </p:grpSpPr>
        <p:pic>
          <p:nvPicPr>
            <p:cNvPr id="156" name="圖片 155">
              <a:extLst>
                <a:ext uri="{FF2B5EF4-FFF2-40B4-BE49-F238E27FC236}">
                  <a16:creationId xmlns:a16="http://schemas.microsoft.com/office/drawing/2014/main" id="{373DCB42-D5D6-4FD6-B249-16B460E2426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57" name="矩形 156">
              <a:extLst>
                <a:ext uri="{FF2B5EF4-FFF2-40B4-BE49-F238E27FC236}">
                  <a16:creationId xmlns:a16="http://schemas.microsoft.com/office/drawing/2014/main" id="{B1FF7BA3-627F-4F74-9577-7A866E68A4F5}"/>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141" name="群組 140">
            <a:extLst>
              <a:ext uri="{FF2B5EF4-FFF2-40B4-BE49-F238E27FC236}">
                <a16:creationId xmlns:a16="http://schemas.microsoft.com/office/drawing/2014/main" id="{5F058F87-E030-485A-87B0-A2E7E458A3B9}"/>
              </a:ext>
            </a:extLst>
          </p:cNvPr>
          <p:cNvGrpSpPr/>
          <p:nvPr/>
        </p:nvGrpSpPr>
        <p:grpSpPr>
          <a:xfrm>
            <a:off x="269776" y="1615383"/>
            <a:ext cx="1239928" cy="1056441"/>
            <a:chOff x="145461" y="1338660"/>
            <a:chExt cx="929946" cy="792331"/>
          </a:xfrm>
        </p:grpSpPr>
        <p:pic>
          <p:nvPicPr>
            <p:cNvPr id="73" name="圖片 72">
              <a:extLst>
                <a:ext uri="{FF2B5EF4-FFF2-40B4-BE49-F238E27FC236}">
                  <a16:creationId xmlns:a16="http://schemas.microsoft.com/office/drawing/2014/main" id="{A9F3FFB3-0A89-48CF-B917-5D473295601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40" name="矩形 139">
              <a:extLst>
                <a:ext uri="{FF2B5EF4-FFF2-40B4-BE49-F238E27FC236}">
                  <a16:creationId xmlns:a16="http://schemas.microsoft.com/office/drawing/2014/main" id="{8CE46F9C-F128-4661-81ED-F9A85EF8C042}"/>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142" name="群組 141">
            <a:extLst>
              <a:ext uri="{FF2B5EF4-FFF2-40B4-BE49-F238E27FC236}">
                <a16:creationId xmlns:a16="http://schemas.microsoft.com/office/drawing/2014/main" id="{9BF3A26D-DD4E-4CA9-8042-EA7C96E89C72}"/>
              </a:ext>
            </a:extLst>
          </p:cNvPr>
          <p:cNvGrpSpPr/>
          <p:nvPr/>
        </p:nvGrpSpPr>
        <p:grpSpPr>
          <a:xfrm>
            <a:off x="917652" y="2358590"/>
            <a:ext cx="1239928" cy="1056441"/>
            <a:chOff x="145461" y="1338660"/>
            <a:chExt cx="929946" cy="792331"/>
          </a:xfrm>
        </p:grpSpPr>
        <p:pic>
          <p:nvPicPr>
            <p:cNvPr id="143" name="圖片 142">
              <a:extLst>
                <a:ext uri="{FF2B5EF4-FFF2-40B4-BE49-F238E27FC236}">
                  <a16:creationId xmlns:a16="http://schemas.microsoft.com/office/drawing/2014/main" id="{A508DFD2-1EE4-48F4-A2DE-A17374E0117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145461" y="1338660"/>
              <a:ext cx="929946" cy="792331"/>
            </a:xfrm>
            <a:prstGeom prst="rect">
              <a:avLst/>
            </a:prstGeom>
          </p:spPr>
        </p:pic>
        <p:sp>
          <p:nvSpPr>
            <p:cNvPr id="144" name="矩形 143">
              <a:extLst>
                <a:ext uri="{FF2B5EF4-FFF2-40B4-BE49-F238E27FC236}">
                  <a16:creationId xmlns:a16="http://schemas.microsoft.com/office/drawing/2014/main" id="{9A989460-7E2B-41F6-BEFB-D0CA03ED79E9}"/>
                </a:ext>
              </a:extLst>
            </p:cNvPr>
            <p:cNvSpPr/>
            <p:nvPr/>
          </p:nvSpPr>
          <p:spPr>
            <a:xfrm>
              <a:off x="201668" y="1404415"/>
              <a:ext cx="816107" cy="445344"/>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cxnSp>
        <p:nvCxnSpPr>
          <p:cNvPr id="108" name="接點: 肘形 107">
            <a:extLst>
              <a:ext uri="{FF2B5EF4-FFF2-40B4-BE49-F238E27FC236}">
                <a16:creationId xmlns:a16="http://schemas.microsoft.com/office/drawing/2014/main" id="{9C535612-1F82-450D-9B68-5C4A644829CC}"/>
              </a:ext>
            </a:extLst>
          </p:cNvPr>
          <p:cNvCxnSpPr>
            <a:cxnSpLocks/>
          </p:cNvCxnSpPr>
          <p:nvPr/>
        </p:nvCxnSpPr>
        <p:spPr>
          <a:xfrm rot="16200000" flipH="1">
            <a:off x="3877855" y="2973283"/>
            <a:ext cx="1763764" cy="453452"/>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111" name="接點: 肘形 110">
            <a:extLst>
              <a:ext uri="{FF2B5EF4-FFF2-40B4-BE49-F238E27FC236}">
                <a16:creationId xmlns:a16="http://schemas.microsoft.com/office/drawing/2014/main" id="{D5B3DABF-8D81-4334-8DCA-C8771EF03F6C}"/>
              </a:ext>
            </a:extLst>
          </p:cNvPr>
          <p:cNvCxnSpPr>
            <a:cxnSpLocks/>
          </p:cNvCxnSpPr>
          <p:nvPr/>
        </p:nvCxnSpPr>
        <p:spPr>
          <a:xfrm rot="16200000" flipH="1">
            <a:off x="5604867" y="2033441"/>
            <a:ext cx="2004053" cy="1976976"/>
          </a:xfrm>
          <a:prstGeom prst="bentConnector3">
            <a:avLst>
              <a:gd name="adj1" fmla="val 72642"/>
            </a:avLst>
          </a:prstGeom>
          <a:noFill/>
          <a:ln w="19050" cap="flat" cmpd="sng">
            <a:solidFill>
              <a:srgbClr val="EE6D2B"/>
            </a:solidFill>
            <a:prstDash val="solid"/>
            <a:round/>
            <a:headEnd type="none" w="sm" len="sm"/>
            <a:tailEnd type="oval" w="sm" len="sm"/>
          </a:ln>
          <a:effectLst/>
        </p:spPr>
      </p:cxnSp>
      <p:cxnSp>
        <p:nvCxnSpPr>
          <p:cNvPr id="118" name="接點: 肘形 117">
            <a:extLst>
              <a:ext uri="{FF2B5EF4-FFF2-40B4-BE49-F238E27FC236}">
                <a16:creationId xmlns:a16="http://schemas.microsoft.com/office/drawing/2014/main" id="{E56D4B98-CFD1-4797-80CA-A1E3E8BD156C}"/>
              </a:ext>
            </a:extLst>
          </p:cNvPr>
          <p:cNvCxnSpPr>
            <a:cxnSpLocks/>
          </p:cNvCxnSpPr>
          <p:nvPr/>
        </p:nvCxnSpPr>
        <p:spPr>
          <a:xfrm rot="16200000" flipH="1">
            <a:off x="4854225" y="2536205"/>
            <a:ext cx="2281368" cy="1446595"/>
          </a:xfrm>
          <a:prstGeom prst="bentConnector3">
            <a:avLst>
              <a:gd name="adj1" fmla="val 75016"/>
            </a:avLst>
          </a:prstGeom>
          <a:noFill/>
          <a:ln w="19050" cap="flat" cmpd="sng">
            <a:solidFill>
              <a:srgbClr val="EE6D2B"/>
            </a:solidFill>
            <a:prstDash val="solid"/>
            <a:round/>
            <a:headEnd type="none" w="sm" len="sm"/>
            <a:tailEnd type="oval" w="sm" len="sm"/>
          </a:ln>
          <a:effectLst/>
        </p:spPr>
      </p:cxnSp>
      <p:cxnSp>
        <p:nvCxnSpPr>
          <p:cNvPr id="97" name="接點: 肘形 96">
            <a:extLst>
              <a:ext uri="{FF2B5EF4-FFF2-40B4-BE49-F238E27FC236}">
                <a16:creationId xmlns:a16="http://schemas.microsoft.com/office/drawing/2014/main" id="{E5B0D288-D362-413E-8253-FBB0B7ADED10}"/>
              </a:ext>
            </a:extLst>
          </p:cNvPr>
          <p:cNvCxnSpPr>
            <a:cxnSpLocks/>
          </p:cNvCxnSpPr>
          <p:nvPr/>
        </p:nvCxnSpPr>
        <p:spPr>
          <a:xfrm rot="5400000">
            <a:off x="2863963" y="2965248"/>
            <a:ext cx="2259255" cy="574937"/>
          </a:xfrm>
          <a:prstGeom prst="bentConnector3">
            <a:avLst>
              <a:gd name="adj1" fmla="val 74345"/>
            </a:avLst>
          </a:prstGeom>
          <a:noFill/>
          <a:ln w="19050" cap="flat" cmpd="sng">
            <a:solidFill>
              <a:srgbClr val="EE6D2B"/>
            </a:solidFill>
            <a:prstDash val="solid"/>
            <a:round/>
            <a:headEnd type="none" w="sm" len="sm"/>
            <a:tailEnd type="oval" w="sm" len="sm"/>
          </a:ln>
          <a:effectLst/>
        </p:spPr>
      </p:cxnSp>
      <p:cxnSp>
        <p:nvCxnSpPr>
          <p:cNvPr id="89" name="接點: 肘形 88">
            <a:extLst>
              <a:ext uri="{FF2B5EF4-FFF2-40B4-BE49-F238E27FC236}">
                <a16:creationId xmlns:a16="http://schemas.microsoft.com/office/drawing/2014/main" id="{A67FC7F2-3A46-40DF-A80F-CAF008A611A5}"/>
              </a:ext>
            </a:extLst>
          </p:cNvPr>
          <p:cNvCxnSpPr>
            <a:cxnSpLocks/>
          </p:cNvCxnSpPr>
          <p:nvPr/>
        </p:nvCxnSpPr>
        <p:spPr>
          <a:xfrm rot="10800000" flipV="1">
            <a:off x="3067804" y="2147943"/>
            <a:ext cx="1550057" cy="1182515"/>
          </a:xfrm>
          <a:prstGeom prst="bentConnector3">
            <a:avLst>
              <a:gd name="adj1" fmla="val 44382"/>
            </a:avLst>
          </a:prstGeom>
          <a:noFill/>
          <a:ln w="19050" cap="flat" cmpd="sng">
            <a:solidFill>
              <a:srgbClr val="EE6D2B"/>
            </a:solidFill>
            <a:prstDash val="solid"/>
            <a:round/>
            <a:headEnd type="none" w="sm" len="sm"/>
            <a:tailEnd type="oval" w="sm" len="sm"/>
          </a:ln>
          <a:effectLst/>
        </p:spPr>
      </p:cxnSp>
      <p:cxnSp>
        <p:nvCxnSpPr>
          <p:cNvPr id="86" name="接點: 肘形 85">
            <a:extLst>
              <a:ext uri="{FF2B5EF4-FFF2-40B4-BE49-F238E27FC236}">
                <a16:creationId xmlns:a16="http://schemas.microsoft.com/office/drawing/2014/main" id="{ADDA97E1-C61E-4503-A043-3AA0C5DF3F7F}"/>
              </a:ext>
            </a:extLst>
          </p:cNvPr>
          <p:cNvCxnSpPr>
            <a:cxnSpLocks/>
          </p:cNvCxnSpPr>
          <p:nvPr/>
        </p:nvCxnSpPr>
        <p:spPr>
          <a:xfrm rot="10800000" flipV="1">
            <a:off x="2337728" y="2084267"/>
            <a:ext cx="2317705" cy="587556"/>
          </a:xfrm>
          <a:prstGeom prst="bentConnector3">
            <a:avLst>
              <a:gd name="adj1" fmla="val 50000"/>
            </a:avLst>
          </a:prstGeom>
          <a:noFill/>
          <a:ln w="19050" cap="flat" cmpd="sng">
            <a:solidFill>
              <a:srgbClr val="EE6D2B"/>
            </a:solidFill>
            <a:prstDash val="solid"/>
            <a:round/>
            <a:headEnd type="none" w="sm" len="sm"/>
            <a:tailEnd type="oval" w="sm" len="sm"/>
          </a:ln>
          <a:effectLst/>
        </p:spPr>
      </p:cxnSp>
      <p:cxnSp>
        <p:nvCxnSpPr>
          <p:cNvPr id="55" name="接點: 肘形 54">
            <a:extLst>
              <a:ext uri="{FF2B5EF4-FFF2-40B4-BE49-F238E27FC236}">
                <a16:creationId xmlns:a16="http://schemas.microsoft.com/office/drawing/2014/main" id="{875D8B8A-BC0E-4E6F-94FE-0FFDFBF700B3}"/>
              </a:ext>
            </a:extLst>
          </p:cNvPr>
          <p:cNvCxnSpPr>
            <a:cxnSpLocks/>
          </p:cNvCxnSpPr>
          <p:nvPr/>
        </p:nvCxnSpPr>
        <p:spPr>
          <a:xfrm>
            <a:off x="8390673" y="3020779"/>
            <a:ext cx="2289417" cy="1760580"/>
          </a:xfrm>
          <a:prstGeom prst="bentConnector3">
            <a:avLst>
              <a:gd name="adj1" fmla="val 99759"/>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34" name="接點: 肘形 33">
            <a:extLst>
              <a:ext uri="{FF2B5EF4-FFF2-40B4-BE49-F238E27FC236}">
                <a16:creationId xmlns:a16="http://schemas.microsoft.com/office/drawing/2014/main" id="{DBFC173B-68D9-4488-84C1-8CAEA4D85C70}"/>
              </a:ext>
            </a:extLst>
          </p:cNvPr>
          <p:cNvCxnSpPr>
            <a:cxnSpLocks/>
          </p:cNvCxnSpPr>
          <p:nvPr/>
        </p:nvCxnSpPr>
        <p:spPr>
          <a:xfrm rot="10800000">
            <a:off x="1536666" y="2055102"/>
            <a:ext cx="2351041" cy="205251"/>
          </a:xfrm>
          <a:prstGeom prst="bentConnector3">
            <a:avLst>
              <a:gd name="adj1" fmla="val 50000"/>
            </a:avLst>
          </a:prstGeom>
          <a:noFill/>
          <a:ln w="19050" cap="flat" cmpd="sng">
            <a:solidFill>
              <a:srgbClr val="EE6D2B"/>
            </a:solidFill>
            <a:prstDash val="solid"/>
            <a:round/>
            <a:headEnd type="none" w="sm" len="sm"/>
            <a:tailEnd type="oval" w="sm" len="sm"/>
          </a:ln>
          <a:effectLst/>
        </p:spPr>
      </p:cxnSp>
      <p:sp>
        <p:nvSpPr>
          <p:cNvPr id="2" name="標題 1">
            <a:extLst>
              <a:ext uri="{FF2B5EF4-FFF2-40B4-BE49-F238E27FC236}">
                <a16:creationId xmlns:a16="http://schemas.microsoft.com/office/drawing/2014/main" id="{0FD1DCFD-0124-46EC-AF86-04CADB24A94C}"/>
              </a:ext>
            </a:extLst>
          </p:cNvPr>
          <p:cNvSpPr>
            <a:spLocks noGrp="1"/>
          </p:cNvSpPr>
          <p:nvPr>
            <p:ph type="title"/>
          </p:nvPr>
        </p:nvSpPr>
        <p:spPr>
          <a:xfrm>
            <a:off x="301580" y="0"/>
            <a:ext cx="12107676" cy="1300163"/>
          </a:xfrm>
        </p:spPr>
        <p:txBody>
          <a:bodyPr>
            <a:normAutofit/>
          </a:bodyPr>
          <a:lstStyle/>
          <a:p>
            <a:r>
              <a:rPr lang="ja-JP" altLang="en-US">
                <a:latin typeface="Meiryo UI" panose="020B0604030504040204" pitchFamily="50" charset="-128"/>
                <a:ea typeface="Meiryo UI" panose="020B0604030504040204" pitchFamily="50" charset="-128"/>
                <a:cs typeface="Arial"/>
                <a:sym typeface="Arial" panose="020B0604020202020204" pitchFamily="34" charset="0"/>
              </a:rPr>
              <a:t>マルチエディターによる共同作業をサポート</a:t>
            </a:r>
            <a:endParaRPr lang="en-US">
              <a:latin typeface="Meiryo UI" panose="020B0604030504040204" pitchFamily="50" charset="-128"/>
              <a:ea typeface="Meiryo UI" panose="020B0604030504040204" pitchFamily="50" charset="-128"/>
            </a:endParaRPr>
          </a:p>
        </p:txBody>
      </p:sp>
      <p:sp>
        <p:nvSpPr>
          <p:cNvPr id="7" name="TextBox 27">
            <a:extLst>
              <a:ext uri="{FF2B5EF4-FFF2-40B4-BE49-F238E27FC236}">
                <a16:creationId xmlns:a16="http://schemas.microsoft.com/office/drawing/2014/main" id="{C05E9B26-2D1D-4CE1-8CE5-1A51160F1350}"/>
              </a:ext>
            </a:extLst>
          </p:cNvPr>
          <p:cNvSpPr txBox="1"/>
          <p:nvPr/>
        </p:nvSpPr>
        <p:spPr>
          <a:xfrm>
            <a:off x="8793973" y="3301818"/>
            <a:ext cx="1682027" cy="46166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err="1">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バックアップ</a:t>
            </a:r>
            <a:r>
              <a:rPr lang="en-US" sz="1200" b="1" dirty="0">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重複排除と</a:t>
            </a:r>
            <a:r>
              <a:rPr lang="en-US" sz="1200" b="1" dirty="0">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 BBR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を使用</a:t>
            </a:r>
            <a:r>
              <a:rPr lang="en-US" sz="1200" b="1" dirty="0">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a:solidFill>
                <a:schemeClr val="accent4">
                  <a:lumMod val="75000"/>
                </a:schemeClr>
              </a:solidFill>
              <a:latin typeface="Meiryo UI" panose="020B0604030504040204" pitchFamily="50" charset="-128"/>
              <a:ea typeface="Meiryo UI" panose="020B0604030504040204" pitchFamily="50" charset="-128"/>
              <a:cs typeface="+mn-lt"/>
            </a:endParaRPr>
          </a:p>
        </p:txBody>
      </p:sp>
      <p:sp>
        <p:nvSpPr>
          <p:cNvPr id="9" name="TextBox 27">
            <a:extLst>
              <a:ext uri="{FF2B5EF4-FFF2-40B4-BE49-F238E27FC236}">
                <a16:creationId xmlns:a16="http://schemas.microsoft.com/office/drawing/2014/main" id="{EBB14487-8250-4CF2-BFA9-2960A63795C3}"/>
              </a:ext>
            </a:extLst>
          </p:cNvPr>
          <p:cNvSpPr txBox="1"/>
          <p:nvPr/>
        </p:nvSpPr>
        <p:spPr>
          <a:xfrm>
            <a:off x="297529" y="4185987"/>
            <a:ext cx="2908801" cy="43088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err="1">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マルチユーザー共同編集</a:t>
            </a:r>
            <a:endParaRPr lang="en-US">
              <a:solidFill>
                <a:schemeClr val="accent5">
                  <a:lumMod val="75000"/>
                </a:schemeClr>
              </a:solidFill>
              <a:latin typeface="Meiryo UI" panose="020B0604030504040204" pitchFamily="50" charset="-128"/>
              <a:ea typeface="Meiryo UI" panose="020B0604030504040204" pitchFamily="50" charset="-128"/>
              <a:cs typeface="Calibri"/>
            </a:endParaRPr>
          </a:p>
          <a:p>
            <a:r>
              <a:rPr lang="en-US" sz="1100" b="1" dirty="0">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DaVinci Resolve + PostgreSQL </a:t>
            </a:r>
            <a:r>
              <a:rPr lang="en-US" sz="1100" b="1" dirty="0" err="1">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を使用</a:t>
            </a:r>
            <a:endParaRPr lang="en-US">
              <a:solidFill>
                <a:schemeClr val="accent5">
                  <a:lumMod val="75000"/>
                </a:schemeClr>
              </a:solidFill>
              <a:latin typeface="Meiryo UI" panose="020B0604030504040204" pitchFamily="50" charset="-128"/>
              <a:ea typeface="Meiryo UI" panose="020B0604030504040204" pitchFamily="50" charset="-128"/>
              <a:cs typeface="Calibri" panose="020F0502020204030204"/>
            </a:endParaRPr>
          </a:p>
        </p:txBody>
      </p:sp>
      <p:sp>
        <p:nvSpPr>
          <p:cNvPr id="10" name="TextBox 27">
            <a:extLst>
              <a:ext uri="{FF2B5EF4-FFF2-40B4-BE49-F238E27FC236}">
                <a16:creationId xmlns:a16="http://schemas.microsoft.com/office/drawing/2014/main" id="{A3285E5F-4000-4C17-99E5-A97752635447}"/>
              </a:ext>
            </a:extLst>
          </p:cNvPr>
          <p:cNvSpPr txBox="1"/>
          <p:nvPr/>
        </p:nvSpPr>
        <p:spPr>
          <a:xfrm>
            <a:off x="2707594" y="5419248"/>
            <a:ext cx="3195573" cy="43088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FCPX </a:t>
            </a:r>
            <a:r>
              <a:rPr lang="en-US" sz="1100" b="1" dirty="0" err="1">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およびモーション</a:t>
            </a:r>
            <a:r>
              <a:rPr lang="en-US" sz="1100" b="1" dirty="0">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 </a:t>
            </a:r>
            <a:r>
              <a:rPr lang="ja-JP" altLang="en-US" sz="1100" b="1" dirty="0" err="1">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エディタの</a:t>
            </a:r>
            <a:endParaRPr lang="en-US" sz="1100" b="1" dirty="0" err="1">
              <a:solidFill>
                <a:schemeClr val="accent5">
                  <a:lumMod val="75000"/>
                </a:schemeClr>
              </a:solidFill>
              <a:latin typeface="Meiryo UI" panose="020B0604030504040204" pitchFamily="50" charset="-128"/>
              <a:ea typeface="Meiryo UI" panose="020B0604030504040204" pitchFamily="50" charset="-128"/>
              <a:cs typeface="+mn-lt"/>
            </a:endParaRPr>
          </a:p>
          <a:p>
            <a:pPr algn="ctr"/>
            <a:r>
              <a:rPr lang="ja-JP" altLang="en-US" sz="1100" b="1">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ライブラリ</a:t>
            </a:r>
            <a:endParaRPr lang="en-US">
              <a:solidFill>
                <a:schemeClr val="accent5">
                  <a:lumMod val="75000"/>
                </a:schemeClr>
              </a:solidFill>
              <a:latin typeface="Meiryo UI" panose="020B0604030504040204" pitchFamily="50" charset="-128"/>
              <a:ea typeface="Meiryo UI" panose="020B0604030504040204" pitchFamily="50" charset="-128"/>
              <a:cs typeface="+mn-lt"/>
            </a:endParaRPr>
          </a:p>
        </p:txBody>
      </p:sp>
      <p:sp>
        <p:nvSpPr>
          <p:cNvPr id="11" name="TextBox 27">
            <a:extLst>
              <a:ext uri="{FF2B5EF4-FFF2-40B4-BE49-F238E27FC236}">
                <a16:creationId xmlns:a16="http://schemas.microsoft.com/office/drawing/2014/main" id="{070F90A9-20D9-402B-8C1F-B75409DC8C35}"/>
              </a:ext>
            </a:extLst>
          </p:cNvPr>
          <p:cNvSpPr txBox="1"/>
          <p:nvPr/>
        </p:nvSpPr>
        <p:spPr>
          <a:xfrm>
            <a:off x="5782311" y="5331828"/>
            <a:ext cx="3657600" cy="430887"/>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b="1" dirty="0">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Adobe Creative Suite </a:t>
            </a:r>
            <a:r>
              <a:rPr lang="ja-JP" altLang="en-US" sz="1100" b="1" dirty="0">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の</a:t>
            </a:r>
            <a:endParaRPr lang="en-US" dirty="0">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endParaRPr>
          </a:p>
          <a:p>
            <a:pPr algn="ctr"/>
            <a:r>
              <a:rPr lang="ja-JP" altLang="en-US" sz="1100" b="1" dirty="0" err="1">
                <a:solidFill>
                  <a:schemeClr val="accent5">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プロジェクト</a:t>
            </a:r>
            <a:endParaRPr lang="en-US" dirty="0" err="1">
              <a:solidFill>
                <a:schemeClr val="accent5">
                  <a:lumMod val="75000"/>
                </a:schemeClr>
              </a:solidFill>
              <a:latin typeface="Meiryo UI" panose="020B0604030504040204" pitchFamily="50" charset="-128"/>
              <a:ea typeface="Meiryo UI" panose="020B0604030504040204" pitchFamily="50" charset="-128"/>
              <a:cs typeface="Calibri" panose="020F0502020204030204"/>
            </a:endParaRPr>
          </a:p>
        </p:txBody>
      </p:sp>
      <p:pic>
        <p:nvPicPr>
          <p:cNvPr id="18" name="圖片 17" descr="一張含有 電腦, 微波爐, 監視器, 烤箱 的圖片&#10;&#10;自動產生的描述">
            <a:extLst>
              <a:ext uri="{FF2B5EF4-FFF2-40B4-BE49-F238E27FC236}">
                <a16:creationId xmlns:a16="http://schemas.microsoft.com/office/drawing/2014/main" id="{B33AC815-3815-492A-B988-9481CFDEC1A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50691" y="1588278"/>
            <a:ext cx="2756459" cy="1720749"/>
          </a:xfrm>
          <a:prstGeom prst="rect">
            <a:avLst/>
          </a:prstGeom>
        </p:spPr>
      </p:pic>
      <p:pic>
        <p:nvPicPr>
          <p:cNvPr id="33" name="圖片 32" descr="一張含有 電子用品, 電腦 的圖片&#10;&#10;自動產生的描述">
            <a:extLst>
              <a:ext uri="{FF2B5EF4-FFF2-40B4-BE49-F238E27FC236}">
                <a16:creationId xmlns:a16="http://schemas.microsoft.com/office/drawing/2014/main" id="{A4AE3230-5100-44FC-86CE-B766BA2632A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715711" y="1761163"/>
            <a:ext cx="3225788" cy="803575"/>
          </a:xfrm>
          <a:prstGeom prst="rect">
            <a:avLst/>
          </a:prstGeom>
        </p:spPr>
      </p:pic>
      <p:pic>
        <p:nvPicPr>
          <p:cNvPr id="40" name="圖片 39">
            <a:extLst>
              <a:ext uri="{FF2B5EF4-FFF2-40B4-BE49-F238E27FC236}">
                <a16:creationId xmlns:a16="http://schemas.microsoft.com/office/drawing/2014/main" id="{4B8B3B1D-54DD-4CE4-B517-3C3A09EFD9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32823" y="2621187"/>
            <a:ext cx="708212" cy="708212"/>
          </a:xfrm>
          <a:prstGeom prst="rect">
            <a:avLst/>
          </a:prstGeom>
        </p:spPr>
      </p:pic>
      <p:pic>
        <p:nvPicPr>
          <p:cNvPr id="45" name="圖片 44" descr="一張含有 室內, 監視器, 坐, 微波爐 的圖片&#10;&#10;自動產生的描述">
            <a:extLst>
              <a:ext uri="{FF2B5EF4-FFF2-40B4-BE49-F238E27FC236}">
                <a16:creationId xmlns:a16="http://schemas.microsoft.com/office/drawing/2014/main" id="{F710947C-DBE8-46CE-B12B-6C8BA1383F7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506243" y="4858153"/>
            <a:ext cx="2205317" cy="757533"/>
          </a:xfrm>
          <a:prstGeom prst="rect">
            <a:avLst/>
          </a:prstGeom>
        </p:spPr>
      </p:pic>
      <p:grpSp>
        <p:nvGrpSpPr>
          <p:cNvPr id="85" name="群組 84">
            <a:extLst>
              <a:ext uri="{FF2B5EF4-FFF2-40B4-BE49-F238E27FC236}">
                <a16:creationId xmlns:a16="http://schemas.microsoft.com/office/drawing/2014/main" id="{62D09B19-9EEF-4FA5-A7C0-5AF5599B4BE6}"/>
              </a:ext>
            </a:extLst>
          </p:cNvPr>
          <p:cNvGrpSpPr/>
          <p:nvPr/>
        </p:nvGrpSpPr>
        <p:grpSpPr>
          <a:xfrm>
            <a:off x="9277881" y="3780509"/>
            <a:ext cx="2803576" cy="1409326"/>
            <a:chOff x="6495474" y="2941878"/>
            <a:chExt cx="2102682" cy="1056995"/>
          </a:xfrm>
        </p:grpSpPr>
        <p:pic>
          <p:nvPicPr>
            <p:cNvPr id="77" name="圖形 76" descr="雲朵">
              <a:extLst>
                <a:ext uri="{FF2B5EF4-FFF2-40B4-BE49-F238E27FC236}">
                  <a16:creationId xmlns:a16="http://schemas.microsoft.com/office/drawing/2014/main" id="{52EDA661-6344-48AC-AE87-912FA14854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11048" y="2957136"/>
              <a:ext cx="987108" cy="987108"/>
            </a:xfrm>
            <a:prstGeom prst="rect">
              <a:avLst/>
            </a:prstGeom>
          </p:spPr>
        </p:pic>
        <p:sp>
          <p:nvSpPr>
            <p:cNvPr id="78" name="文字方塊 77">
              <a:extLst>
                <a:ext uri="{FF2B5EF4-FFF2-40B4-BE49-F238E27FC236}">
                  <a16:creationId xmlns:a16="http://schemas.microsoft.com/office/drawing/2014/main" id="{2E1EF123-2C16-4E72-868A-3F75752319D1}"/>
                </a:ext>
              </a:extLst>
            </p:cNvPr>
            <p:cNvSpPr txBox="1"/>
            <p:nvPr/>
          </p:nvSpPr>
          <p:spPr>
            <a:xfrm>
              <a:off x="7773180" y="3375625"/>
              <a:ext cx="684132" cy="623248"/>
            </a:xfrm>
            <a:prstGeom prst="rect">
              <a:avLst/>
            </a:prstGeom>
            <a:noFill/>
          </p:spPr>
          <p:txBody>
            <a:bodyPr wrap="square" rtlCol="0">
              <a:spAutoFit/>
            </a:bodyPr>
            <a:lstStyle/>
            <a:p>
              <a:r>
                <a:rPr lang="en-US" altLang="zh-TW" sz="2400" b="1">
                  <a:latin typeface="Meiryo UI" panose="020B0604030504040204" pitchFamily="50" charset="-128"/>
                  <a:ea typeface="Meiryo UI" panose="020B0604030504040204" pitchFamily="50" charset="-128"/>
                </a:rPr>
                <a:t>AWS</a:t>
              </a:r>
              <a:endParaRPr lang="zh-TW" altLang="en-US" sz="2400" b="1">
                <a:latin typeface="Meiryo UI" panose="020B0604030504040204" pitchFamily="50" charset="-128"/>
                <a:ea typeface="Meiryo UI" panose="020B0604030504040204" pitchFamily="50" charset="-128"/>
              </a:endParaRPr>
            </a:p>
          </p:txBody>
        </p:sp>
        <p:pic>
          <p:nvPicPr>
            <p:cNvPr id="79" name="圖形 78" descr="雲朵">
              <a:extLst>
                <a:ext uri="{FF2B5EF4-FFF2-40B4-BE49-F238E27FC236}">
                  <a16:creationId xmlns:a16="http://schemas.microsoft.com/office/drawing/2014/main" id="{90A8A88D-EAF8-4823-998A-D5A8D15F3A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95474" y="2941878"/>
              <a:ext cx="1019708" cy="1019708"/>
            </a:xfrm>
            <a:prstGeom prst="rect">
              <a:avLst/>
            </a:prstGeom>
          </p:spPr>
        </p:pic>
        <p:grpSp>
          <p:nvGrpSpPr>
            <p:cNvPr id="84" name="群組 83">
              <a:extLst>
                <a:ext uri="{FF2B5EF4-FFF2-40B4-BE49-F238E27FC236}">
                  <a16:creationId xmlns:a16="http://schemas.microsoft.com/office/drawing/2014/main" id="{46673E13-C342-4EF6-B43B-1A0A446E46FE}"/>
                </a:ext>
              </a:extLst>
            </p:cNvPr>
            <p:cNvGrpSpPr/>
            <p:nvPr/>
          </p:nvGrpSpPr>
          <p:grpSpPr>
            <a:xfrm>
              <a:off x="6718005" y="3283333"/>
              <a:ext cx="684132" cy="433649"/>
              <a:chOff x="6786541" y="3272539"/>
              <a:chExt cx="684132" cy="433649"/>
            </a:xfrm>
          </p:grpSpPr>
          <p:sp>
            <p:nvSpPr>
              <p:cNvPr id="82" name="文字方塊 81">
                <a:extLst>
                  <a:ext uri="{FF2B5EF4-FFF2-40B4-BE49-F238E27FC236}">
                    <a16:creationId xmlns:a16="http://schemas.microsoft.com/office/drawing/2014/main" id="{1EA16DD0-92AE-42D6-9A5C-D8DB407FF4A4}"/>
                  </a:ext>
                </a:extLst>
              </p:cNvPr>
              <p:cNvSpPr txBox="1"/>
              <p:nvPr/>
            </p:nvSpPr>
            <p:spPr>
              <a:xfrm>
                <a:off x="6786541" y="3452272"/>
                <a:ext cx="684132" cy="253916"/>
              </a:xfrm>
              <a:prstGeom prst="rect">
                <a:avLst/>
              </a:prstGeom>
              <a:noFill/>
            </p:spPr>
            <p:txBody>
              <a:bodyPr wrap="square" rtlCol="0">
                <a:spAutoFit/>
              </a:bodyPr>
              <a:lstStyle/>
              <a:p>
                <a:r>
                  <a:rPr lang="en-US" altLang="zh-TW" sz="1600" b="1">
                    <a:latin typeface="Meiryo UI" panose="020B0604030504040204" pitchFamily="50" charset="-128"/>
                    <a:ea typeface="Meiryo UI" panose="020B0604030504040204" pitchFamily="50" charset="-128"/>
                  </a:rPr>
                  <a:t>Azure</a:t>
                </a:r>
                <a:endParaRPr lang="zh-TW" altLang="en-US" sz="1600" b="1">
                  <a:latin typeface="Meiryo UI" panose="020B0604030504040204" pitchFamily="50" charset="-128"/>
                  <a:ea typeface="Meiryo UI" panose="020B0604030504040204" pitchFamily="50" charset="-128"/>
                </a:endParaRPr>
              </a:p>
            </p:txBody>
          </p:sp>
          <p:pic>
            <p:nvPicPr>
              <p:cNvPr id="83" name="圖形 82">
                <a:extLst>
                  <a:ext uri="{FF2B5EF4-FFF2-40B4-BE49-F238E27FC236}">
                    <a16:creationId xmlns:a16="http://schemas.microsoft.com/office/drawing/2014/main" id="{8F36C602-A800-45B7-96C9-018EF7962B74}"/>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885422" y="3272539"/>
                <a:ext cx="224293" cy="222115"/>
              </a:xfrm>
              <a:prstGeom prst="rect">
                <a:avLst/>
              </a:prstGeom>
            </p:spPr>
          </p:pic>
        </p:grpSp>
      </p:grpSp>
      <p:pic>
        <p:nvPicPr>
          <p:cNvPr id="93" name="圖片 8" descr="一張含有 瓶 的圖片&#10;&#10;自動產生的描述">
            <a:extLst>
              <a:ext uri="{FF2B5EF4-FFF2-40B4-BE49-F238E27FC236}">
                <a16:creationId xmlns:a16="http://schemas.microsoft.com/office/drawing/2014/main" id="{866DC072-9C6F-4047-B54F-55973572D6D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3749293" y="2602596"/>
            <a:ext cx="372439" cy="603261"/>
          </a:xfrm>
          <a:prstGeom prst="rect">
            <a:avLst/>
          </a:prstGeom>
        </p:spPr>
      </p:pic>
      <p:grpSp>
        <p:nvGrpSpPr>
          <p:cNvPr id="96" name="群組 95">
            <a:extLst>
              <a:ext uri="{FF2B5EF4-FFF2-40B4-BE49-F238E27FC236}">
                <a16:creationId xmlns:a16="http://schemas.microsoft.com/office/drawing/2014/main" id="{89483E3B-BFE9-440C-BDDB-B0B20E1F8272}"/>
              </a:ext>
            </a:extLst>
          </p:cNvPr>
          <p:cNvGrpSpPr/>
          <p:nvPr/>
        </p:nvGrpSpPr>
        <p:grpSpPr>
          <a:xfrm>
            <a:off x="431065" y="3339309"/>
            <a:ext cx="2502852" cy="874839"/>
            <a:chOff x="266427" y="2631605"/>
            <a:chExt cx="1877139" cy="656129"/>
          </a:xfrm>
        </p:grpSpPr>
        <p:pic>
          <p:nvPicPr>
            <p:cNvPr id="41" name="圖形 40">
              <a:extLst>
                <a:ext uri="{FF2B5EF4-FFF2-40B4-BE49-F238E27FC236}">
                  <a16:creationId xmlns:a16="http://schemas.microsoft.com/office/drawing/2014/main" id="{99254D34-2DB2-4D22-AD74-2E8C1320F476}"/>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6427" y="2631605"/>
              <a:ext cx="647283" cy="656129"/>
            </a:xfrm>
            <a:prstGeom prst="rect">
              <a:avLst/>
            </a:prstGeom>
          </p:spPr>
        </p:pic>
        <p:pic>
          <p:nvPicPr>
            <p:cNvPr id="95" name="圖片 94" descr="一張含有 食物, 畫畫, 光 的圖片&#10;&#10;自動產生的描述">
              <a:extLst>
                <a:ext uri="{FF2B5EF4-FFF2-40B4-BE49-F238E27FC236}">
                  <a16:creationId xmlns:a16="http://schemas.microsoft.com/office/drawing/2014/main" id="{46188ADB-07FC-4AC6-9D79-AB8462E2EC58}"/>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822241" y="3064204"/>
              <a:ext cx="1321325" cy="204192"/>
            </a:xfrm>
            <a:prstGeom prst="rect">
              <a:avLst/>
            </a:prstGeom>
          </p:spPr>
        </p:pic>
      </p:grpSp>
      <p:pic>
        <p:nvPicPr>
          <p:cNvPr id="98" name="圖片 8" descr="一張含有 瓶 的圖片&#10;&#10;自動產生的描述">
            <a:extLst>
              <a:ext uri="{FF2B5EF4-FFF2-40B4-BE49-F238E27FC236}">
                <a16:creationId xmlns:a16="http://schemas.microsoft.com/office/drawing/2014/main" id="{EA3DEF5E-1037-4FCC-8D88-1F86BEA5A436}"/>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4086737" y="2602441"/>
            <a:ext cx="372439" cy="603261"/>
          </a:xfrm>
          <a:prstGeom prst="rect">
            <a:avLst/>
          </a:prstGeom>
        </p:spPr>
      </p:pic>
      <p:pic>
        <p:nvPicPr>
          <p:cNvPr id="135" name="圖形 134">
            <a:extLst>
              <a:ext uri="{FF2B5EF4-FFF2-40B4-BE49-F238E27FC236}">
                <a16:creationId xmlns:a16="http://schemas.microsoft.com/office/drawing/2014/main" id="{611BF1BF-9B84-46A9-A9FC-600042E189D2}"/>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l="42941"/>
          <a:stretch/>
        </p:blipFill>
        <p:spPr>
          <a:xfrm>
            <a:off x="7321911" y="4302453"/>
            <a:ext cx="1163799" cy="539029"/>
          </a:xfrm>
          <a:prstGeom prst="rect">
            <a:avLst/>
          </a:prstGeom>
        </p:spPr>
      </p:pic>
      <p:pic>
        <p:nvPicPr>
          <p:cNvPr id="137" name="圖形 136">
            <a:extLst>
              <a:ext uri="{FF2B5EF4-FFF2-40B4-BE49-F238E27FC236}">
                <a16:creationId xmlns:a16="http://schemas.microsoft.com/office/drawing/2014/main" id="{83AB7D7B-4390-4337-A494-65907305611B}"/>
              </a:ext>
            </a:extLst>
          </p:cNvPr>
          <p:cNvPicPr>
            <a:picLocks noChangeAspect="1"/>
          </p:cNvPicPr>
          <p:nvPr/>
        </p:nvPicPr>
        <p:blipFill rotWithShape="1">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rcRect r="56394"/>
          <a:stretch/>
        </p:blipFill>
        <p:spPr>
          <a:xfrm>
            <a:off x="6301318" y="4595458"/>
            <a:ext cx="889396" cy="539029"/>
          </a:xfrm>
          <a:prstGeom prst="rect">
            <a:avLst/>
          </a:prstGeom>
        </p:spPr>
      </p:pic>
      <p:grpSp>
        <p:nvGrpSpPr>
          <p:cNvPr id="147" name="群組 146">
            <a:extLst>
              <a:ext uri="{FF2B5EF4-FFF2-40B4-BE49-F238E27FC236}">
                <a16:creationId xmlns:a16="http://schemas.microsoft.com/office/drawing/2014/main" id="{082916EB-6E5D-4C5C-87CA-8693962C7265}"/>
              </a:ext>
            </a:extLst>
          </p:cNvPr>
          <p:cNvGrpSpPr/>
          <p:nvPr/>
        </p:nvGrpSpPr>
        <p:grpSpPr>
          <a:xfrm>
            <a:off x="1674723" y="2894849"/>
            <a:ext cx="1422517" cy="947667"/>
            <a:chOff x="1199171" y="2298260"/>
            <a:chExt cx="1066888" cy="710750"/>
          </a:xfrm>
        </p:grpSpPr>
        <p:pic>
          <p:nvPicPr>
            <p:cNvPr id="70" name="圖片 69">
              <a:extLst>
                <a:ext uri="{FF2B5EF4-FFF2-40B4-BE49-F238E27FC236}">
                  <a16:creationId xmlns:a16="http://schemas.microsoft.com/office/drawing/2014/main" id="{270B69C4-180B-42D0-9DD5-2F93E09A9EFD}"/>
                </a:ext>
              </a:extLst>
            </p:cNvPr>
            <p:cNvPicPr>
              <a:picLocks noChangeAspect="1"/>
            </p:cNvPicPr>
            <p:nvPr/>
          </p:nvPicPr>
          <p:blipFill>
            <a:blip r:embed="rId19"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46" name="矩形 145">
              <a:extLst>
                <a:ext uri="{FF2B5EF4-FFF2-40B4-BE49-F238E27FC236}">
                  <a16:creationId xmlns:a16="http://schemas.microsoft.com/office/drawing/2014/main" id="{7EBCAB8E-AC4F-4FFB-8210-7B5FFCCA9C20}"/>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pic>
        <p:nvPicPr>
          <p:cNvPr id="149" name="圖片 148" descr="一張含有 坐 的圖片&#10;&#10;自動產生的描述">
            <a:extLst>
              <a:ext uri="{FF2B5EF4-FFF2-40B4-BE49-F238E27FC236}">
                <a16:creationId xmlns:a16="http://schemas.microsoft.com/office/drawing/2014/main" id="{A06B3F17-7872-4F5D-9253-8325BA5C3C2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89525" y="1767121"/>
            <a:ext cx="545167" cy="526812"/>
          </a:xfrm>
          <a:prstGeom prst="rect">
            <a:avLst/>
          </a:prstGeom>
        </p:spPr>
      </p:pic>
      <p:pic>
        <p:nvPicPr>
          <p:cNvPr id="150" name="圖片 149" descr="一張含有 坐 的圖片&#10;&#10;自動產生的描述">
            <a:extLst>
              <a:ext uri="{FF2B5EF4-FFF2-40B4-BE49-F238E27FC236}">
                <a16:creationId xmlns:a16="http://schemas.microsoft.com/office/drawing/2014/main" id="{2BB6A6B7-C897-4B31-9C08-618604F7C24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1247985" y="2505408"/>
            <a:ext cx="545167" cy="526812"/>
          </a:xfrm>
          <a:prstGeom prst="rect">
            <a:avLst/>
          </a:prstGeom>
        </p:spPr>
      </p:pic>
      <p:pic>
        <p:nvPicPr>
          <p:cNvPr id="151" name="圖片 150" descr="一張含有 坐 的圖片&#10;&#10;自動產生的描述">
            <a:extLst>
              <a:ext uri="{FF2B5EF4-FFF2-40B4-BE49-F238E27FC236}">
                <a16:creationId xmlns:a16="http://schemas.microsoft.com/office/drawing/2014/main" id="{30086BDA-3894-4529-A512-EB271F15AEF0}"/>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104243" y="3073045"/>
            <a:ext cx="545167" cy="526812"/>
          </a:xfrm>
          <a:prstGeom prst="rect">
            <a:avLst/>
          </a:prstGeom>
        </p:spPr>
      </p:pic>
      <p:pic>
        <p:nvPicPr>
          <p:cNvPr id="159" name="圖片 158" descr="一張含有 室內, 小, 桌, 坐 的圖片&#10;&#10;自動產生的描述">
            <a:extLst>
              <a:ext uri="{FF2B5EF4-FFF2-40B4-BE49-F238E27FC236}">
                <a16:creationId xmlns:a16="http://schemas.microsoft.com/office/drawing/2014/main" id="{BFD0489A-5D63-4504-9D3A-74247457DFEA}"/>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4352777" y="4415055"/>
            <a:ext cx="1209904" cy="413384"/>
          </a:xfrm>
          <a:prstGeom prst="rect">
            <a:avLst/>
          </a:prstGeom>
        </p:spPr>
      </p:pic>
      <p:pic>
        <p:nvPicPr>
          <p:cNvPr id="161" name="圖片 160" descr="一張含有 室內, 小, 桌, 坐 的圖片&#10;&#10;自動產生的描述">
            <a:extLst>
              <a:ext uri="{FF2B5EF4-FFF2-40B4-BE49-F238E27FC236}">
                <a16:creationId xmlns:a16="http://schemas.microsoft.com/office/drawing/2014/main" id="{E87BBAED-442D-4626-A04C-CA4E10911F4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3406394" y="4588586"/>
            <a:ext cx="529117" cy="544288"/>
          </a:xfrm>
          <a:prstGeom prst="rect">
            <a:avLst/>
          </a:prstGeom>
        </p:spPr>
      </p:pic>
      <p:sp>
        <p:nvSpPr>
          <p:cNvPr id="170" name="TextBox 27">
            <a:extLst>
              <a:ext uri="{FF2B5EF4-FFF2-40B4-BE49-F238E27FC236}">
                <a16:creationId xmlns:a16="http://schemas.microsoft.com/office/drawing/2014/main" id="{852307C2-23D5-4D43-B1CC-46ECB509FF35}"/>
              </a:ext>
            </a:extLst>
          </p:cNvPr>
          <p:cNvSpPr txBox="1"/>
          <p:nvPr/>
        </p:nvSpPr>
        <p:spPr>
          <a:xfrm>
            <a:off x="7314172" y="3114813"/>
            <a:ext cx="1556336"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TVS-h1288X</a:t>
            </a:r>
          </a:p>
        </p:txBody>
      </p:sp>
      <p:grpSp>
        <p:nvGrpSpPr>
          <p:cNvPr id="75" name="群組 74">
            <a:extLst>
              <a:ext uri="{FF2B5EF4-FFF2-40B4-BE49-F238E27FC236}">
                <a16:creationId xmlns:a16="http://schemas.microsoft.com/office/drawing/2014/main" id="{CCE2F8B7-579F-4C4D-A740-0DA130E27CB0}"/>
              </a:ext>
            </a:extLst>
          </p:cNvPr>
          <p:cNvGrpSpPr/>
          <p:nvPr/>
        </p:nvGrpSpPr>
        <p:grpSpPr>
          <a:xfrm>
            <a:off x="9920146" y="1379478"/>
            <a:ext cx="1881123" cy="1106171"/>
            <a:chOff x="5933194" y="3398168"/>
            <a:chExt cx="1410842" cy="829628"/>
          </a:xfrm>
        </p:grpSpPr>
        <p:grpSp>
          <p:nvGrpSpPr>
            <p:cNvPr id="76" name="群組 75">
              <a:extLst>
                <a:ext uri="{FF2B5EF4-FFF2-40B4-BE49-F238E27FC236}">
                  <a16:creationId xmlns:a16="http://schemas.microsoft.com/office/drawing/2014/main" id="{33C5A6A6-0BFD-4803-9037-DB556AE1023E}"/>
                </a:ext>
              </a:extLst>
            </p:cNvPr>
            <p:cNvGrpSpPr/>
            <p:nvPr/>
          </p:nvGrpSpPr>
          <p:grpSpPr>
            <a:xfrm>
              <a:off x="5933194" y="3398168"/>
              <a:ext cx="1410842" cy="829628"/>
              <a:chOff x="2341034" y="925924"/>
              <a:chExt cx="4916338" cy="2138943"/>
            </a:xfrm>
          </p:grpSpPr>
          <p:sp>
            <p:nvSpPr>
              <p:cNvPr id="91" name="矩形: 圓角 90">
                <a:extLst>
                  <a:ext uri="{FF2B5EF4-FFF2-40B4-BE49-F238E27FC236}">
                    <a16:creationId xmlns:a16="http://schemas.microsoft.com/office/drawing/2014/main" id="{16CE06A2-B4AE-4C29-8CDB-35C213F7001D}"/>
                  </a:ext>
                </a:extLst>
              </p:cNvPr>
              <p:cNvSpPr/>
              <p:nvPr/>
            </p:nvSpPr>
            <p:spPr>
              <a:xfrm>
                <a:off x="2472132" y="1008371"/>
                <a:ext cx="4785240" cy="2056496"/>
              </a:xfrm>
              <a:prstGeom prst="roundRect">
                <a:avLst>
                  <a:gd name="adj" fmla="val 436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sp>
            <p:nvSpPr>
              <p:cNvPr id="92" name="矩形: 圓角 91">
                <a:extLst>
                  <a:ext uri="{FF2B5EF4-FFF2-40B4-BE49-F238E27FC236}">
                    <a16:creationId xmlns:a16="http://schemas.microsoft.com/office/drawing/2014/main" id="{1178A586-A2F2-4CE8-93CA-326E7C86C7A1}"/>
                  </a:ext>
                </a:extLst>
              </p:cNvPr>
              <p:cNvSpPr/>
              <p:nvPr/>
            </p:nvSpPr>
            <p:spPr>
              <a:xfrm>
                <a:off x="2341034" y="925924"/>
                <a:ext cx="4785239" cy="2056497"/>
              </a:xfrm>
              <a:prstGeom prst="roundRect">
                <a:avLst>
                  <a:gd name="adj"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80" name="群組 79">
              <a:extLst>
                <a:ext uri="{FF2B5EF4-FFF2-40B4-BE49-F238E27FC236}">
                  <a16:creationId xmlns:a16="http://schemas.microsoft.com/office/drawing/2014/main" id="{D666A332-BDF7-4A77-8FDD-466DB33F2D0C}"/>
                </a:ext>
              </a:extLst>
            </p:cNvPr>
            <p:cNvGrpSpPr/>
            <p:nvPr/>
          </p:nvGrpSpPr>
          <p:grpSpPr>
            <a:xfrm>
              <a:off x="6115702" y="3678786"/>
              <a:ext cx="928307" cy="361855"/>
              <a:chOff x="6115702" y="3678786"/>
              <a:chExt cx="1126485" cy="361855"/>
            </a:xfrm>
          </p:grpSpPr>
          <p:cxnSp>
            <p:nvCxnSpPr>
              <p:cNvPr id="88" name="直線單箭頭接點 87">
                <a:extLst>
                  <a:ext uri="{FF2B5EF4-FFF2-40B4-BE49-F238E27FC236}">
                    <a16:creationId xmlns:a16="http://schemas.microsoft.com/office/drawing/2014/main" id="{DF771D69-89D9-49FD-81B6-F1227AEEA621}"/>
                  </a:ext>
                </a:extLst>
              </p:cNvPr>
              <p:cNvCxnSpPr/>
              <p:nvPr/>
            </p:nvCxnSpPr>
            <p:spPr>
              <a:xfrm>
                <a:off x="6115702" y="4040641"/>
                <a:ext cx="1126485" cy="0"/>
              </a:xfrm>
              <a:prstGeom prst="straightConnector1">
                <a:avLst/>
              </a:prstGeom>
              <a:ln w="19050">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90" name="直線單箭頭接點 89">
                <a:extLst>
                  <a:ext uri="{FF2B5EF4-FFF2-40B4-BE49-F238E27FC236}">
                    <a16:creationId xmlns:a16="http://schemas.microsoft.com/office/drawing/2014/main" id="{B8F549BF-004E-41CD-9E2B-E342F3066251}"/>
                  </a:ext>
                </a:extLst>
              </p:cNvPr>
              <p:cNvCxnSpPr/>
              <p:nvPr/>
            </p:nvCxnSpPr>
            <p:spPr>
              <a:xfrm>
                <a:off x="6115702" y="3678786"/>
                <a:ext cx="1126485" cy="0"/>
              </a:xfrm>
              <a:prstGeom prst="straightConnector1">
                <a:avLst/>
              </a:prstGeom>
              <a:noFill/>
              <a:ln w="19050" cap="flat" cmpd="sng">
                <a:solidFill>
                  <a:srgbClr val="EE6D2B"/>
                </a:solidFill>
                <a:prstDash val="solid"/>
                <a:round/>
                <a:headEnd type="none" w="sm" len="sm"/>
                <a:tailEnd type="oval" w="sm" len="sm"/>
              </a:ln>
              <a:effectLst/>
            </p:spPr>
          </p:cxnSp>
        </p:grpSp>
        <p:sp>
          <p:nvSpPr>
            <p:cNvPr id="81" name="TextBox 27">
              <a:extLst>
                <a:ext uri="{FF2B5EF4-FFF2-40B4-BE49-F238E27FC236}">
                  <a16:creationId xmlns:a16="http://schemas.microsoft.com/office/drawing/2014/main" id="{91EB08B5-57CC-4479-8B5C-BAC848C0E5F5}"/>
                </a:ext>
              </a:extLst>
            </p:cNvPr>
            <p:cNvSpPr txBox="1"/>
            <p:nvPr/>
          </p:nvSpPr>
          <p:spPr>
            <a:xfrm>
              <a:off x="6244251" y="3425225"/>
              <a:ext cx="607628" cy="25391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EE6D2B"/>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10G</a:t>
              </a:r>
            </a:p>
          </p:txBody>
        </p:sp>
        <p:sp>
          <p:nvSpPr>
            <p:cNvPr id="87" name="TextBox 27">
              <a:extLst>
                <a:ext uri="{FF2B5EF4-FFF2-40B4-BE49-F238E27FC236}">
                  <a16:creationId xmlns:a16="http://schemas.microsoft.com/office/drawing/2014/main" id="{25874843-3B45-4E63-B440-AD229B2011AF}"/>
                </a:ext>
              </a:extLst>
            </p:cNvPr>
            <p:cNvSpPr txBox="1"/>
            <p:nvPr/>
          </p:nvSpPr>
          <p:spPr>
            <a:xfrm>
              <a:off x="6009037" y="3798243"/>
              <a:ext cx="1155167" cy="25391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1G</a:t>
              </a:r>
            </a:p>
          </p:txBody>
        </p:sp>
      </p:grpSp>
      <p:sp>
        <p:nvSpPr>
          <p:cNvPr id="3" name="TextBox 27">
            <a:extLst>
              <a:ext uri="{FF2B5EF4-FFF2-40B4-BE49-F238E27FC236}">
                <a16:creationId xmlns:a16="http://schemas.microsoft.com/office/drawing/2014/main" id="{978212A8-78EE-4647-A790-24A2A9BFEF63}"/>
              </a:ext>
            </a:extLst>
          </p:cNvPr>
          <p:cNvSpPr txBox="1"/>
          <p:nvPr/>
        </p:nvSpPr>
        <p:spPr>
          <a:xfrm>
            <a:off x="2871267" y="1290923"/>
            <a:ext cx="2275439" cy="461665"/>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dirty="0">
                <a:latin typeface="Meiryo UI" panose="020B0604030504040204" pitchFamily="50" charset="-128"/>
                <a:ea typeface="Meiryo UI" panose="020B0604030504040204" pitchFamily="50" charset="-128"/>
                <a:cs typeface="+mn-lt"/>
                <a:sym typeface="Arial" panose="020B0604020202020204" pitchFamily="34" charset="0"/>
              </a:rPr>
              <a:t>QSW M1208</a:t>
            </a:r>
            <a:r>
              <a:rPr lang="en-US" altLang="zh-TW" sz="1200" b="1" dirty="0">
                <a:latin typeface="Meiryo UI" panose="020B0604030504040204" pitchFamily="50" charset="-128"/>
                <a:ea typeface="Meiryo UI" panose="020B0604030504040204" pitchFamily="50" charset="-128"/>
                <a:cs typeface="+mn-lt"/>
                <a:sym typeface="Arial" panose="020B0604020202020204" pitchFamily="34" charset="0"/>
              </a:rPr>
              <a:t> </a:t>
            </a:r>
            <a:r>
              <a:rPr lang="en-US" sz="1200" b="1" dirty="0">
                <a:latin typeface="Meiryo UI" panose="020B0604030504040204" pitchFamily="50" charset="-128"/>
                <a:ea typeface="Meiryo UI" panose="020B0604030504040204" pitchFamily="50" charset="-128"/>
                <a:cs typeface="+mn-lt"/>
                <a:sym typeface="Arial" panose="020B0604020202020204" pitchFamily="34" charset="0"/>
              </a:rPr>
              <a:t>12</a:t>
            </a:r>
            <a:r>
              <a:rPr lang="en-US" altLang="zh-TW" sz="1200" b="1" dirty="0">
                <a:latin typeface="Meiryo UI" panose="020B0604030504040204" pitchFamily="50" charset="-128"/>
                <a:ea typeface="Meiryo UI" panose="020B0604030504040204" pitchFamily="50" charset="-128"/>
                <a:cs typeface="+mn-lt"/>
                <a:sym typeface="Arial" panose="020B0604020202020204" pitchFamily="34" charset="0"/>
              </a:rPr>
              <a:t> </a:t>
            </a:r>
            <a:r>
              <a:rPr lang="en-US" sz="1200" b="1" dirty="0" err="1">
                <a:latin typeface="Meiryo UI" panose="020B0604030504040204" pitchFamily="50" charset="-128"/>
                <a:ea typeface="Meiryo UI" panose="020B0604030504040204" pitchFamily="50" charset="-128"/>
                <a:cs typeface="+mn-lt"/>
                <a:sym typeface="Arial" panose="020B0604020202020204" pitchFamily="34" charset="0"/>
              </a:rPr>
              <a:t>ポート</a:t>
            </a:r>
            <a:r>
              <a:rPr lang="en-US" sz="1200" b="1" dirty="0">
                <a:latin typeface="Meiryo UI" panose="020B0604030504040204" pitchFamily="50" charset="-128"/>
                <a:ea typeface="Meiryo UI" panose="020B0604030504040204" pitchFamily="50" charset="-128"/>
                <a:cs typeface="+mn-lt"/>
                <a:sym typeface="Arial" panose="020B0604020202020204" pitchFamily="34" charset="0"/>
              </a:rPr>
              <a:t> 10GbE </a:t>
            </a:r>
            <a:r>
              <a:rPr lang="en-US" sz="1200" b="1" dirty="0" err="1">
                <a:latin typeface="Meiryo UI" panose="020B0604030504040204" pitchFamily="50" charset="-128"/>
                <a:ea typeface="Meiryo UI" panose="020B0604030504040204" pitchFamily="50" charset="-128"/>
                <a:cs typeface="+mn-lt"/>
                <a:sym typeface="Arial" panose="020B0604020202020204" pitchFamily="34" charset="0"/>
              </a:rPr>
              <a:t>マネージド</a:t>
            </a:r>
            <a:r>
              <a:rPr lang="en-US" sz="1200" b="1" dirty="0">
                <a:latin typeface="Meiryo UI" panose="020B0604030504040204" pitchFamily="50" charset="-128"/>
                <a:ea typeface="Meiryo UI" panose="020B0604030504040204" pitchFamily="50" charset="-128"/>
                <a:cs typeface="+mn-lt"/>
                <a:sym typeface="Arial" panose="020B0604020202020204" pitchFamily="34" charset="0"/>
              </a:rPr>
              <a:t> </a:t>
            </a:r>
            <a:r>
              <a:rPr lang="en-US" sz="1200" b="1" dirty="0" err="1">
                <a:latin typeface="Meiryo UI" panose="020B0604030504040204" pitchFamily="50" charset="-128"/>
                <a:ea typeface="Meiryo UI" panose="020B0604030504040204" pitchFamily="50" charset="-128"/>
                <a:cs typeface="+mn-lt"/>
                <a:sym typeface="Arial" panose="020B0604020202020204" pitchFamily="34" charset="0"/>
              </a:rPr>
              <a:t>スイッチ</a:t>
            </a:r>
            <a:endParaRPr lang="en-US" dirty="0" err="1">
              <a:latin typeface="Meiryo UI" panose="020B0604030504040204" pitchFamily="50" charset="-128"/>
              <a:ea typeface="Meiryo UI" panose="020B0604030504040204" pitchFamily="50" charset="-128"/>
            </a:endParaRPr>
          </a:p>
        </p:txBody>
      </p:sp>
      <p:sp>
        <p:nvSpPr>
          <p:cNvPr id="4" name="TextBox 27">
            <a:extLst>
              <a:ext uri="{FF2B5EF4-FFF2-40B4-BE49-F238E27FC236}">
                <a16:creationId xmlns:a16="http://schemas.microsoft.com/office/drawing/2014/main" id="{2E905D44-8E20-4CBD-9F10-3F1FAA0BCE50}"/>
              </a:ext>
            </a:extLst>
          </p:cNvPr>
          <p:cNvSpPr txBox="1"/>
          <p:nvPr/>
        </p:nvSpPr>
        <p:spPr>
          <a:xfrm>
            <a:off x="5745707" y="1670750"/>
            <a:ext cx="992756" cy="27699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LACP</a:t>
            </a:r>
            <a:endParaRPr lang="en-US" sz="1200" b="1">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290CCE-B2BF-439A-AA53-F154A7F1A304}"/>
              </a:ext>
            </a:extLst>
          </p:cNvPr>
          <p:cNvSpPr>
            <a:spLocks noGrp="1"/>
          </p:cNvSpPr>
          <p:nvPr>
            <p:ph type="title"/>
          </p:nvPr>
        </p:nvSpPr>
        <p:spPr/>
        <p:txBody>
          <a:bodyPr>
            <a:noAutofit/>
          </a:bodyPr>
          <a:lstStyle/>
          <a:p>
            <a:r>
              <a:rPr lang="ja-JP" dirty="0">
                <a:latin typeface="Meiryo UI" panose="020B0604030504040204" pitchFamily="50" charset="-128"/>
                <a:ea typeface="Meiryo UI" panose="020B0604030504040204" pitchFamily="50" charset="-128"/>
                <a:cs typeface="Arial"/>
              </a:rPr>
              <a:t>複数のユーザーがNASに直</a:t>
            </a:r>
            <a:r>
              <a:rPr lang="ja-JP" altLang="en-US" dirty="0">
                <a:latin typeface="Meiryo UI" panose="020B0604030504040204" pitchFamily="50" charset="-128"/>
                <a:ea typeface="Meiryo UI" panose="020B0604030504040204" pitchFamily="50" charset="-128"/>
                <a:cs typeface="Arial"/>
              </a:rPr>
              <a:t>接接続し</a:t>
            </a:r>
            <a:br>
              <a:rPr lang="ja-JP" altLang="en-US" dirty="0">
                <a:latin typeface="Meiryo UI" panose="020B0604030504040204" pitchFamily="50" charset="-128"/>
                <a:ea typeface="Meiryo UI" panose="020B0604030504040204" pitchFamily="50" charset="-128"/>
                <a:cs typeface="Arial"/>
              </a:rPr>
            </a:br>
            <a:r>
              <a:rPr lang="ja-JP" dirty="0">
                <a:latin typeface="Meiryo UI" panose="020B0604030504040204" pitchFamily="50" charset="-128"/>
                <a:ea typeface="Meiryo UI" panose="020B0604030504040204" pitchFamily="50" charset="-128"/>
                <a:cs typeface="Arial"/>
              </a:rPr>
              <a:t>ファイル共有や動画編集</a:t>
            </a:r>
            <a:r>
              <a:rPr lang="ja-JP" altLang="en-US" dirty="0">
                <a:latin typeface="Meiryo UI" panose="020B0604030504040204" pitchFamily="50" charset="-128"/>
                <a:ea typeface="Meiryo UI" panose="020B0604030504040204" pitchFamily="50" charset="-128"/>
                <a:cs typeface="Arial"/>
              </a:rPr>
              <a:t>が</a:t>
            </a:r>
            <a:r>
              <a:rPr lang="ja-JP" dirty="0">
                <a:latin typeface="Meiryo UI" panose="020B0604030504040204" pitchFamily="50" charset="-128"/>
                <a:ea typeface="Meiryo UI" panose="020B0604030504040204" pitchFamily="50" charset="-128"/>
                <a:cs typeface="Arial"/>
              </a:rPr>
              <a:t>可能</a:t>
            </a:r>
            <a:endParaRPr lang="en-US" dirty="0">
              <a:latin typeface="Meiryo UI" panose="020B0604030504040204" pitchFamily="50" charset="-128"/>
              <a:ea typeface="Meiryo UI" panose="020B0604030504040204" pitchFamily="50" charset="-128"/>
            </a:endParaRPr>
          </a:p>
        </p:txBody>
      </p:sp>
      <p:pic>
        <p:nvPicPr>
          <p:cNvPr id="11" name="圖形 10">
            <a:extLst>
              <a:ext uri="{FF2B5EF4-FFF2-40B4-BE49-F238E27FC236}">
                <a16:creationId xmlns:a16="http://schemas.microsoft.com/office/drawing/2014/main" id="{CC0F5104-013E-419C-9619-5BEE64CF7F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23074" y="3037967"/>
            <a:ext cx="1389260" cy="1406772"/>
          </a:xfrm>
          <a:prstGeom prst="rect">
            <a:avLst/>
          </a:prstGeom>
        </p:spPr>
      </p:pic>
      <p:pic>
        <p:nvPicPr>
          <p:cNvPr id="6" name="圖片 5">
            <a:extLst>
              <a:ext uri="{FF2B5EF4-FFF2-40B4-BE49-F238E27FC236}">
                <a16:creationId xmlns:a16="http://schemas.microsoft.com/office/drawing/2014/main" id="{F7A5BB3A-E704-4FB9-9F54-51D03F812B5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07958" y="2038931"/>
            <a:ext cx="3770435" cy="2356103"/>
          </a:xfrm>
          <a:prstGeom prst="rect">
            <a:avLst/>
          </a:prstGeom>
        </p:spPr>
      </p:pic>
      <p:pic>
        <p:nvPicPr>
          <p:cNvPr id="77" name="圖片 76" descr="一張含有 電子用品, 電腦, 監視器, 室內 的圖片&#10;&#10;自動產生的描述">
            <a:extLst>
              <a:ext uri="{FF2B5EF4-FFF2-40B4-BE49-F238E27FC236}">
                <a16:creationId xmlns:a16="http://schemas.microsoft.com/office/drawing/2014/main" id="{58CB7030-972E-4EAB-BD6A-9B9F9CCD4E4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30201" y="1534970"/>
            <a:ext cx="2515489" cy="1534448"/>
          </a:xfrm>
          <a:prstGeom prst="rect">
            <a:avLst/>
          </a:prstGeom>
        </p:spPr>
      </p:pic>
      <p:pic>
        <p:nvPicPr>
          <p:cNvPr id="79" name="圖片 78">
            <a:extLst>
              <a:ext uri="{FF2B5EF4-FFF2-40B4-BE49-F238E27FC236}">
                <a16:creationId xmlns:a16="http://schemas.microsoft.com/office/drawing/2014/main" id="{1578A8E3-8D69-4FB8-BFC9-703B8E9117D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752174" y="3463941"/>
            <a:ext cx="1745110" cy="1114172"/>
          </a:xfrm>
          <a:prstGeom prst="rect">
            <a:avLst/>
          </a:prstGeom>
        </p:spPr>
      </p:pic>
      <p:grpSp>
        <p:nvGrpSpPr>
          <p:cNvPr id="126" name="群組 125">
            <a:extLst>
              <a:ext uri="{FF2B5EF4-FFF2-40B4-BE49-F238E27FC236}">
                <a16:creationId xmlns:a16="http://schemas.microsoft.com/office/drawing/2014/main" id="{3BAD2704-F8A9-40CC-8354-459459AF231C}"/>
              </a:ext>
            </a:extLst>
          </p:cNvPr>
          <p:cNvGrpSpPr/>
          <p:nvPr/>
        </p:nvGrpSpPr>
        <p:grpSpPr>
          <a:xfrm>
            <a:off x="8278393" y="5238660"/>
            <a:ext cx="1744257" cy="1045392"/>
            <a:chOff x="5933196" y="3398167"/>
            <a:chExt cx="1410841" cy="845564"/>
          </a:xfrm>
        </p:grpSpPr>
        <p:grpSp>
          <p:nvGrpSpPr>
            <p:cNvPr id="123" name="群組 122">
              <a:extLst>
                <a:ext uri="{FF2B5EF4-FFF2-40B4-BE49-F238E27FC236}">
                  <a16:creationId xmlns:a16="http://schemas.microsoft.com/office/drawing/2014/main" id="{E2AAC00D-B181-4EBD-9B52-6F84CA822F64}"/>
                </a:ext>
              </a:extLst>
            </p:cNvPr>
            <p:cNvGrpSpPr/>
            <p:nvPr/>
          </p:nvGrpSpPr>
          <p:grpSpPr>
            <a:xfrm>
              <a:off x="5933196" y="3398167"/>
              <a:ext cx="1410841" cy="829629"/>
              <a:chOff x="2341040" y="925920"/>
              <a:chExt cx="4916333" cy="2138943"/>
            </a:xfrm>
          </p:grpSpPr>
          <p:sp>
            <p:nvSpPr>
              <p:cNvPr id="124" name="矩形: 圓角 123">
                <a:extLst>
                  <a:ext uri="{FF2B5EF4-FFF2-40B4-BE49-F238E27FC236}">
                    <a16:creationId xmlns:a16="http://schemas.microsoft.com/office/drawing/2014/main" id="{F300357E-09F0-4F36-B0B5-D268EF68944F}"/>
                  </a:ext>
                </a:extLst>
              </p:cNvPr>
              <p:cNvSpPr/>
              <p:nvPr/>
            </p:nvSpPr>
            <p:spPr>
              <a:xfrm>
                <a:off x="2472133" y="1008367"/>
                <a:ext cx="4785240" cy="2056496"/>
              </a:xfrm>
              <a:prstGeom prst="roundRect">
                <a:avLst>
                  <a:gd name="adj" fmla="val 436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sp>
            <p:nvSpPr>
              <p:cNvPr id="125" name="矩形: 圓角 124">
                <a:extLst>
                  <a:ext uri="{FF2B5EF4-FFF2-40B4-BE49-F238E27FC236}">
                    <a16:creationId xmlns:a16="http://schemas.microsoft.com/office/drawing/2014/main" id="{241EBE14-37B0-47AC-8D50-1CE7698866FE}"/>
                  </a:ext>
                </a:extLst>
              </p:cNvPr>
              <p:cNvSpPr/>
              <p:nvPr/>
            </p:nvSpPr>
            <p:spPr>
              <a:xfrm>
                <a:off x="2341040" y="925920"/>
                <a:ext cx="4785240" cy="2056498"/>
              </a:xfrm>
              <a:prstGeom prst="roundRect">
                <a:avLst>
                  <a:gd name="adj" fmla="val 436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grpSp>
          <p:nvGrpSpPr>
            <p:cNvPr id="118" name="群組 117">
              <a:extLst>
                <a:ext uri="{FF2B5EF4-FFF2-40B4-BE49-F238E27FC236}">
                  <a16:creationId xmlns:a16="http://schemas.microsoft.com/office/drawing/2014/main" id="{4E1B25F9-2294-4367-B2DB-ECEA602E18D2}"/>
                </a:ext>
              </a:extLst>
            </p:cNvPr>
            <p:cNvGrpSpPr/>
            <p:nvPr/>
          </p:nvGrpSpPr>
          <p:grpSpPr>
            <a:xfrm>
              <a:off x="6115702" y="3678786"/>
              <a:ext cx="928307" cy="361855"/>
              <a:chOff x="6115702" y="3678786"/>
              <a:chExt cx="1126485" cy="361855"/>
            </a:xfrm>
          </p:grpSpPr>
          <p:cxnSp>
            <p:nvCxnSpPr>
              <p:cNvPr id="116" name="直線單箭頭接點 115">
                <a:extLst>
                  <a:ext uri="{FF2B5EF4-FFF2-40B4-BE49-F238E27FC236}">
                    <a16:creationId xmlns:a16="http://schemas.microsoft.com/office/drawing/2014/main" id="{FD90BBBA-0ED4-4DF3-80F1-09463AE966A4}"/>
                  </a:ext>
                </a:extLst>
              </p:cNvPr>
              <p:cNvCxnSpPr/>
              <p:nvPr/>
            </p:nvCxnSpPr>
            <p:spPr>
              <a:xfrm>
                <a:off x="6115702" y="4040641"/>
                <a:ext cx="1126485" cy="0"/>
              </a:xfrm>
              <a:prstGeom prst="straightConnector1">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117" name="直線單箭頭接點 116">
                <a:extLst>
                  <a:ext uri="{FF2B5EF4-FFF2-40B4-BE49-F238E27FC236}">
                    <a16:creationId xmlns:a16="http://schemas.microsoft.com/office/drawing/2014/main" id="{46B12F81-48E7-4C43-8DE3-BA43194E8063}"/>
                  </a:ext>
                </a:extLst>
              </p:cNvPr>
              <p:cNvCxnSpPr/>
              <p:nvPr/>
            </p:nvCxnSpPr>
            <p:spPr>
              <a:xfrm>
                <a:off x="6115702" y="3678786"/>
                <a:ext cx="1126485" cy="0"/>
              </a:xfrm>
              <a:prstGeom prst="straightConnector1">
                <a:avLst/>
              </a:prstGeom>
              <a:noFill/>
              <a:ln w="28575" cap="flat" cmpd="sng">
                <a:solidFill>
                  <a:srgbClr val="EE6D2B"/>
                </a:solidFill>
                <a:prstDash val="solid"/>
                <a:round/>
                <a:headEnd type="none" w="sm" len="sm"/>
                <a:tailEnd type="oval" w="sm" len="sm"/>
              </a:ln>
              <a:effectLst/>
            </p:spPr>
          </p:cxnSp>
        </p:grpSp>
        <p:sp>
          <p:nvSpPr>
            <p:cNvPr id="120" name="TextBox 27">
              <a:extLst>
                <a:ext uri="{FF2B5EF4-FFF2-40B4-BE49-F238E27FC236}">
                  <a16:creationId xmlns:a16="http://schemas.microsoft.com/office/drawing/2014/main" id="{326AD8CC-1C1F-4AC6-988F-EB13A7B405A0}"/>
                </a:ext>
              </a:extLst>
            </p:cNvPr>
            <p:cNvSpPr txBox="1"/>
            <p:nvPr/>
          </p:nvSpPr>
          <p:spPr>
            <a:xfrm>
              <a:off x="6244251" y="3425225"/>
              <a:ext cx="607628" cy="273839"/>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rgbClr val="EE6D2B"/>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10G</a:t>
              </a:r>
            </a:p>
          </p:txBody>
        </p:sp>
        <p:sp>
          <p:nvSpPr>
            <p:cNvPr id="122" name="TextBox 27">
              <a:extLst>
                <a:ext uri="{FF2B5EF4-FFF2-40B4-BE49-F238E27FC236}">
                  <a16:creationId xmlns:a16="http://schemas.microsoft.com/office/drawing/2014/main" id="{7CCEE60A-67C9-480F-B23B-CA05AA2AF5C3}"/>
                </a:ext>
              </a:extLst>
            </p:cNvPr>
            <p:cNvSpPr txBox="1"/>
            <p:nvPr/>
          </p:nvSpPr>
          <p:spPr>
            <a:xfrm>
              <a:off x="6009037" y="3770736"/>
              <a:ext cx="1225458" cy="472995"/>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Thunderbolt 3</a:t>
              </a:r>
            </a:p>
          </p:txBody>
        </p:sp>
      </p:grpSp>
      <p:pic>
        <p:nvPicPr>
          <p:cNvPr id="69" name="圖片 68" descr="一張含有 電腦 的圖片&#10;&#10;自動產生的描述">
            <a:extLst>
              <a:ext uri="{FF2B5EF4-FFF2-40B4-BE49-F238E27FC236}">
                <a16:creationId xmlns:a16="http://schemas.microsoft.com/office/drawing/2014/main" id="{28F3AA96-9284-448D-8C2B-C3B62294F5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7219" y="3540781"/>
            <a:ext cx="1861073" cy="1351604"/>
          </a:xfrm>
          <a:prstGeom prst="rect">
            <a:avLst/>
          </a:prstGeom>
        </p:spPr>
      </p:pic>
      <p:pic>
        <p:nvPicPr>
          <p:cNvPr id="3" name="圖片 2">
            <a:extLst>
              <a:ext uri="{FF2B5EF4-FFF2-40B4-BE49-F238E27FC236}">
                <a16:creationId xmlns:a16="http://schemas.microsoft.com/office/drawing/2014/main" id="{1DDF8450-BA5A-473E-8272-5D4901A1475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3585109" y="2106969"/>
            <a:ext cx="861410" cy="1006811"/>
          </a:xfrm>
          <a:prstGeom prst="rect">
            <a:avLst/>
          </a:prstGeom>
          <a:effectLst/>
        </p:spPr>
      </p:pic>
      <p:pic>
        <p:nvPicPr>
          <p:cNvPr id="32" name="圖片 31" descr="一張含有 電子用品, 電路 的圖片&#10;&#10;自動產生的描述">
            <a:extLst>
              <a:ext uri="{FF2B5EF4-FFF2-40B4-BE49-F238E27FC236}">
                <a16:creationId xmlns:a16="http://schemas.microsoft.com/office/drawing/2014/main" id="{7BAEA561-7E98-46EF-9C80-6AE4E692D78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10000" contrast="5000"/>
                    </a14:imgEffect>
                  </a14:imgLayer>
                </a14:imgProps>
              </a:ext>
              <a:ext uri="{28A0092B-C50C-407E-A947-70E740481C1C}">
                <a14:useLocalDpi xmlns:a14="http://schemas.microsoft.com/office/drawing/2010/main"/>
              </a:ext>
            </a:extLst>
          </a:blip>
          <a:srcRect l="24160" r="22491"/>
          <a:stretch/>
        </p:blipFill>
        <p:spPr>
          <a:xfrm>
            <a:off x="4342302" y="3068256"/>
            <a:ext cx="861410" cy="1006811"/>
          </a:xfrm>
          <a:prstGeom prst="rect">
            <a:avLst/>
          </a:prstGeom>
          <a:effectLst/>
        </p:spPr>
      </p:pic>
      <p:pic>
        <p:nvPicPr>
          <p:cNvPr id="70" name="圖片 69">
            <a:extLst>
              <a:ext uri="{FF2B5EF4-FFF2-40B4-BE49-F238E27FC236}">
                <a16:creationId xmlns:a16="http://schemas.microsoft.com/office/drawing/2014/main" id="{C3718183-04A4-4A37-A0C9-4EB9AEDBE9A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622878" y="4889483"/>
            <a:ext cx="2283056" cy="1731452"/>
          </a:xfrm>
          <a:custGeom>
            <a:avLst/>
            <a:gdLst>
              <a:gd name="connsiteX0" fmla="*/ -188 w 1451907"/>
              <a:gd name="connsiteY0" fmla="*/ 89 h 1101115"/>
              <a:gd name="connsiteX1" fmla="*/ 1451719 w 1451907"/>
              <a:gd name="connsiteY1" fmla="*/ 89 h 1101115"/>
              <a:gd name="connsiteX2" fmla="*/ 1451719 w 1451907"/>
              <a:gd name="connsiteY2" fmla="*/ 1101204 h 1101115"/>
              <a:gd name="connsiteX3" fmla="*/ -188 w 1451907"/>
              <a:gd name="connsiteY3" fmla="*/ 1101204 h 1101115"/>
            </a:gdLst>
            <a:ahLst/>
            <a:cxnLst>
              <a:cxn ang="0">
                <a:pos x="connsiteX0" y="connsiteY0"/>
              </a:cxn>
              <a:cxn ang="0">
                <a:pos x="connsiteX1" y="connsiteY1"/>
              </a:cxn>
              <a:cxn ang="0">
                <a:pos x="connsiteX2" y="connsiteY2"/>
              </a:cxn>
              <a:cxn ang="0">
                <a:pos x="connsiteX3" y="connsiteY3"/>
              </a:cxn>
            </a:cxnLst>
            <a:rect l="l" t="t" r="r" b="b"/>
            <a:pathLst>
              <a:path w="1451907" h="1101115">
                <a:moveTo>
                  <a:pt x="-188" y="89"/>
                </a:moveTo>
                <a:lnTo>
                  <a:pt x="1451719" y="89"/>
                </a:lnTo>
                <a:lnTo>
                  <a:pt x="1451719" y="1101204"/>
                </a:lnTo>
                <a:lnTo>
                  <a:pt x="-188" y="1101204"/>
                </a:lnTo>
                <a:close/>
              </a:path>
            </a:pathLst>
          </a:custGeom>
        </p:spPr>
      </p:pic>
      <p:cxnSp>
        <p:nvCxnSpPr>
          <p:cNvPr id="4" name="接點: 肘形 3">
            <a:extLst>
              <a:ext uri="{FF2B5EF4-FFF2-40B4-BE49-F238E27FC236}">
                <a16:creationId xmlns:a16="http://schemas.microsoft.com/office/drawing/2014/main" id="{244072B4-B782-4A0B-97F0-849FD7C256DC}"/>
              </a:ext>
            </a:extLst>
          </p:cNvPr>
          <p:cNvCxnSpPr>
            <a:cxnSpLocks/>
          </p:cNvCxnSpPr>
          <p:nvPr/>
        </p:nvCxnSpPr>
        <p:spPr>
          <a:xfrm rot="5400000">
            <a:off x="4502879" y="2952013"/>
            <a:ext cx="869138" cy="252963"/>
          </a:xfrm>
          <a:prstGeom prst="bentConnector3">
            <a:avLst>
              <a:gd name="adj1" fmla="val 31207"/>
            </a:avLst>
          </a:prstGeom>
          <a:noFill/>
          <a:ln w="28575" cap="flat" cmpd="sng">
            <a:solidFill>
              <a:srgbClr val="EE6D2B"/>
            </a:solidFill>
            <a:prstDash val="solid"/>
            <a:round/>
            <a:headEnd type="none" w="sm" len="sm"/>
            <a:tailEnd type="oval" w="sm" len="sm"/>
          </a:ln>
          <a:effectLst/>
        </p:spPr>
      </p:cxnSp>
      <p:cxnSp>
        <p:nvCxnSpPr>
          <p:cNvPr id="97" name="接點: 肘形 96">
            <a:extLst>
              <a:ext uri="{FF2B5EF4-FFF2-40B4-BE49-F238E27FC236}">
                <a16:creationId xmlns:a16="http://schemas.microsoft.com/office/drawing/2014/main" id="{98C79391-1487-4A17-AFE8-E1A4CA14255C}"/>
              </a:ext>
            </a:extLst>
          </p:cNvPr>
          <p:cNvCxnSpPr>
            <a:cxnSpLocks/>
          </p:cNvCxnSpPr>
          <p:nvPr/>
        </p:nvCxnSpPr>
        <p:spPr>
          <a:xfrm rot="5400000">
            <a:off x="2660845" y="3113919"/>
            <a:ext cx="1437731" cy="657311"/>
          </a:xfrm>
          <a:prstGeom prst="bentConnector2">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88" name="接點: 肘形 87">
            <a:extLst>
              <a:ext uri="{FF2B5EF4-FFF2-40B4-BE49-F238E27FC236}">
                <a16:creationId xmlns:a16="http://schemas.microsoft.com/office/drawing/2014/main" id="{845FA9FB-D965-42FF-B411-CF43D5B0F1E9}"/>
              </a:ext>
            </a:extLst>
          </p:cNvPr>
          <p:cNvCxnSpPr>
            <a:cxnSpLocks/>
          </p:cNvCxnSpPr>
          <p:nvPr/>
        </p:nvCxnSpPr>
        <p:spPr>
          <a:xfrm rot="10800000">
            <a:off x="4064817" y="2392542"/>
            <a:ext cx="1022852" cy="62427"/>
          </a:xfrm>
          <a:prstGeom prst="bentConnector3">
            <a:avLst>
              <a:gd name="adj1" fmla="val 50000"/>
            </a:avLst>
          </a:prstGeom>
          <a:noFill/>
          <a:ln w="28575" cap="flat" cmpd="sng">
            <a:solidFill>
              <a:srgbClr val="EE6D2B"/>
            </a:solidFill>
            <a:prstDash val="solid"/>
            <a:round/>
            <a:headEnd type="none" w="sm" len="sm"/>
            <a:tailEnd type="oval" w="sm" len="sm"/>
          </a:ln>
          <a:effectLst/>
        </p:spPr>
      </p:cxnSp>
      <p:grpSp>
        <p:nvGrpSpPr>
          <p:cNvPr id="47" name="群組 46">
            <a:extLst>
              <a:ext uri="{FF2B5EF4-FFF2-40B4-BE49-F238E27FC236}">
                <a16:creationId xmlns:a16="http://schemas.microsoft.com/office/drawing/2014/main" id="{7E2E42D1-79C4-4C4E-A0D6-05036E85A112}"/>
              </a:ext>
            </a:extLst>
          </p:cNvPr>
          <p:cNvGrpSpPr/>
          <p:nvPr/>
        </p:nvGrpSpPr>
        <p:grpSpPr>
          <a:xfrm>
            <a:off x="4270424" y="3376334"/>
            <a:ext cx="2459256" cy="1831339"/>
            <a:chOff x="2794833" y="1895453"/>
            <a:chExt cx="2129927" cy="3457409"/>
          </a:xfrm>
        </p:grpSpPr>
        <p:cxnSp>
          <p:nvCxnSpPr>
            <p:cNvPr id="33" name="接點: 肘形 32">
              <a:extLst>
                <a:ext uri="{FF2B5EF4-FFF2-40B4-BE49-F238E27FC236}">
                  <a16:creationId xmlns:a16="http://schemas.microsoft.com/office/drawing/2014/main" id="{6D593288-311C-4784-A4DE-8DC111B8E9E8}"/>
                </a:ext>
              </a:extLst>
            </p:cNvPr>
            <p:cNvCxnSpPr>
              <a:cxnSpLocks/>
            </p:cNvCxnSpPr>
            <p:nvPr/>
          </p:nvCxnSpPr>
          <p:spPr>
            <a:xfrm rot="16200000" flipH="1">
              <a:off x="2886637" y="2561313"/>
              <a:ext cx="2103468" cy="1972779"/>
            </a:xfrm>
            <a:prstGeom prst="bentConnector3">
              <a:avLst>
                <a:gd name="adj1" fmla="val 75848"/>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cxnSp>
          <p:nvCxnSpPr>
            <p:cNvPr id="101" name="接點: 肘形 100">
              <a:extLst>
                <a:ext uri="{FF2B5EF4-FFF2-40B4-BE49-F238E27FC236}">
                  <a16:creationId xmlns:a16="http://schemas.microsoft.com/office/drawing/2014/main" id="{15F300CA-5D56-4C36-815F-19E294A19A24}"/>
                </a:ext>
              </a:extLst>
            </p:cNvPr>
            <p:cNvCxnSpPr>
              <a:cxnSpLocks/>
            </p:cNvCxnSpPr>
            <p:nvPr/>
          </p:nvCxnSpPr>
          <p:spPr>
            <a:xfrm rot="5400000">
              <a:off x="1126531" y="3563755"/>
              <a:ext cx="3457409" cy="120805"/>
            </a:xfrm>
            <a:prstGeom prst="bentConnector3">
              <a:avLst>
                <a:gd name="adj1" fmla="val -229"/>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grpSp>
      <p:grpSp>
        <p:nvGrpSpPr>
          <p:cNvPr id="12" name="群組 11">
            <a:extLst>
              <a:ext uri="{FF2B5EF4-FFF2-40B4-BE49-F238E27FC236}">
                <a16:creationId xmlns:a16="http://schemas.microsoft.com/office/drawing/2014/main" id="{40D90729-F3F3-4D40-90A3-68261BAE7E5D}"/>
              </a:ext>
            </a:extLst>
          </p:cNvPr>
          <p:cNvGrpSpPr/>
          <p:nvPr/>
        </p:nvGrpSpPr>
        <p:grpSpPr>
          <a:xfrm>
            <a:off x="5827634" y="2469500"/>
            <a:ext cx="3044669" cy="1224917"/>
            <a:chOff x="3891057" y="1692756"/>
            <a:chExt cx="2799344" cy="990773"/>
          </a:xfrm>
        </p:grpSpPr>
        <p:cxnSp>
          <p:nvCxnSpPr>
            <p:cNvPr id="57" name="接點: 肘形 56">
              <a:extLst>
                <a:ext uri="{FF2B5EF4-FFF2-40B4-BE49-F238E27FC236}">
                  <a16:creationId xmlns:a16="http://schemas.microsoft.com/office/drawing/2014/main" id="{5FD73A2D-C47C-4C42-88CE-2D240DE31E07}"/>
                </a:ext>
              </a:extLst>
            </p:cNvPr>
            <p:cNvCxnSpPr>
              <a:cxnSpLocks/>
            </p:cNvCxnSpPr>
            <p:nvPr/>
          </p:nvCxnSpPr>
          <p:spPr>
            <a:xfrm>
              <a:off x="3891057" y="1705040"/>
              <a:ext cx="2799344" cy="978489"/>
            </a:xfrm>
            <a:prstGeom prst="bentConnector3">
              <a:avLst>
                <a:gd name="adj1" fmla="val 196"/>
              </a:avLst>
            </a:prstGeom>
            <a:noFill/>
            <a:ln w="28575" cap="flat" cmpd="sng">
              <a:solidFill>
                <a:srgbClr val="EE6D2B"/>
              </a:solidFill>
              <a:prstDash val="solid"/>
              <a:round/>
              <a:headEnd type="none" w="sm" len="sm"/>
              <a:tailEnd type="oval" w="sm" len="sm"/>
            </a:ln>
            <a:effectLst/>
          </p:spPr>
        </p:cxnSp>
        <p:cxnSp>
          <p:nvCxnSpPr>
            <p:cNvPr id="10" name="直線接點 9">
              <a:extLst>
                <a:ext uri="{FF2B5EF4-FFF2-40B4-BE49-F238E27FC236}">
                  <a16:creationId xmlns:a16="http://schemas.microsoft.com/office/drawing/2014/main" id="{FEFA6D25-7BF8-44C5-8505-F18C95CC4DD5}"/>
                </a:ext>
              </a:extLst>
            </p:cNvPr>
            <p:cNvCxnSpPr/>
            <p:nvPr/>
          </p:nvCxnSpPr>
          <p:spPr>
            <a:xfrm>
              <a:off x="4034121" y="1692756"/>
              <a:ext cx="2656280" cy="0"/>
            </a:xfrm>
            <a:prstGeom prst="line">
              <a:avLst/>
            </a:prstGeom>
            <a:noFill/>
            <a:ln w="28575" cap="flat" cmpd="sng">
              <a:solidFill>
                <a:srgbClr val="EE6D2B"/>
              </a:solidFill>
              <a:prstDash val="solid"/>
              <a:round/>
              <a:headEnd type="none" w="sm" len="sm"/>
              <a:tailEnd type="oval" w="sm" len="sm"/>
            </a:ln>
            <a:effectLst/>
          </p:spPr>
        </p:cxnSp>
      </p:grpSp>
      <p:cxnSp>
        <p:nvCxnSpPr>
          <p:cNvPr id="18" name="直線接點 17">
            <a:extLst>
              <a:ext uri="{FF2B5EF4-FFF2-40B4-BE49-F238E27FC236}">
                <a16:creationId xmlns:a16="http://schemas.microsoft.com/office/drawing/2014/main" id="{475820C4-4762-4C93-AABB-00688DD33D0F}"/>
              </a:ext>
            </a:extLst>
          </p:cNvPr>
          <p:cNvCxnSpPr>
            <a:cxnSpLocks/>
          </p:cNvCxnSpPr>
          <p:nvPr/>
        </p:nvCxnSpPr>
        <p:spPr>
          <a:xfrm flipH="1">
            <a:off x="3035847" y="2392541"/>
            <a:ext cx="616777" cy="0"/>
          </a:xfrm>
          <a:prstGeom prst="line">
            <a:avLst/>
          </a:prstGeom>
          <a:ln w="28575">
            <a:headEnd type="none" w="sm" len="sm"/>
            <a:tailEnd type="oval" w="sm" len="sm"/>
          </a:ln>
        </p:spPr>
        <p:style>
          <a:lnRef idx="1">
            <a:schemeClr val="accent4"/>
          </a:lnRef>
          <a:fillRef idx="0">
            <a:schemeClr val="accent4"/>
          </a:fillRef>
          <a:effectRef idx="0">
            <a:schemeClr val="accent4"/>
          </a:effectRef>
          <a:fontRef idx="minor">
            <a:schemeClr val="tx1"/>
          </a:fontRef>
        </p:style>
      </p:cxnSp>
      <p:sp>
        <p:nvSpPr>
          <p:cNvPr id="30" name="文字方塊 29">
            <a:extLst>
              <a:ext uri="{FF2B5EF4-FFF2-40B4-BE49-F238E27FC236}">
                <a16:creationId xmlns:a16="http://schemas.microsoft.com/office/drawing/2014/main" id="{10DE99CE-D1FE-B64A-BF00-76EB611C73E7}"/>
              </a:ext>
            </a:extLst>
          </p:cNvPr>
          <p:cNvSpPr txBox="1"/>
          <p:nvPr/>
        </p:nvSpPr>
        <p:spPr>
          <a:xfrm>
            <a:off x="3389714" y="1546242"/>
            <a:ext cx="3374868" cy="553998"/>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altLang="zh-TW" sz="1400" b="1" cap="all" dirty="0">
                <a:solidFill>
                  <a:srgbClr val="323231"/>
                </a:solidFill>
                <a:latin typeface="Meiryo UI" panose="020B0604030504040204" pitchFamily="50" charset="-128"/>
                <a:ea typeface="Meiryo UI" panose="020B0604030504040204" pitchFamily="50" charset="-128"/>
                <a:cs typeface="Arial"/>
              </a:rPr>
              <a:t>QXP-T32P </a:t>
            </a:r>
            <a:endParaRPr lang="en-US" altLang="zh-TW" sz="1400" b="1" cap="all">
              <a:solidFill>
                <a:srgbClr val="323231"/>
              </a:solidFill>
              <a:latin typeface="Meiryo UI" panose="020B0604030504040204" pitchFamily="50" charset="-128"/>
              <a:ea typeface="Meiryo UI" panose="020B0604030504040204" pitchFamily="50" charset="-128"/>
              <a:cs typeface="Arial" panose="020B0604020202020204" pitchFamily="34" charset="0"/>
            </a:endParaRPr>
          </a:p>
          <a:p>
            <a:r>
              <a:rPr lang="en-US" sz="1400" dirty="0" err="1">
                <a:latin typeface="Meiryo UI" panose="020B0604030504040204" pitchFamily="50" charset="-128"/>
                <a:ea typeface="Meiryo UI" panose="020B0604030504040204" pitchFamily="50" charset="-128"/>
                <a:cs typeface="+mn-lt"/>
              </a:rPr>
              <a:t>デュアルポート</a:t>
            </a:r>
            <a:r>
              <a:rPr lang="en-US" sz="1400" dirty="0">
                <a:latin typeface="Meiryo UI" panose="020B0604030504040204" pitchFamily="50" charset="-128"/>
                <a:ea typeface="Meiryo UI" panose="020B0604030504040204" pitchFamily="50" charset="-128"/>
                <a:cs typeface="+mn-lt"/>
              </a:rPr>
              <a:t> Thunderbolt 3 </a:t>
            </a:r>
            <a:r>
              <a:rPr lang="en-US" sz="1400" dirty="0" err="1">
                <a:latin typeface="Meiryo UI" panose="020B0604030504040204" pitchFamily="50" charset="-128"/>
                <a:ea typeface="Meiryo UI" panose="020B0604030504040204" pitchFamily="50" charset="-128"/>
                <a:cs typeface="+mn-lt"/>
              </a:rPr>
              <a:t>カード</a:t>
            </a:r>
            <a:endParaRPr lang="zh-TW" dirty="0" err="1">
              <a:latin typeface="Meiryo UI" panose="020B0604030504040204" pitchFamily="50" charset="-128"/>
              <a:ea typeface="Meiryo UI" panose="020B0604030504040204" pitchFamily="50" charset="-128"/>
            </a:endParaRPr>
          </a:p>
        </p:txBody>
      </p:sp>
      <p:pic>
        <p:nvPicPr>
          <p:cNvPr id="5" name="圖形 4">
            <a:extLst>
              <a:ext uri="{FF2B5EF4-FFF2-40B4-BE49-F238E27FC236}">
                <a16:creationId xmlns:a16="http://schemas.microsoft.com/office/drawing/2014/main" id="{BF8AC801-46EA-46D7-846D-53DAF4D823B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310" y="1325563"/>
            <a:ext cx="1101265" cy="1284811"/>
          </a:xfrm>
          <a:prstGeom prst="rect">
            <a:avLst/>
          </a:prstGeom>
        </p:spPr>
      </p:pic>
      <p:pic>
        <p:nvPicPr>
          <p:cNvPr id="7" name="圖片 6" descr="一張含有 電腦 的圖片&#10;&#10;自動產生的描述">
            <a:extLst>
              <a:ext uri="{FF2B5EF4-FFF2-40B4-BE49-F238E27FC236}">
                <a16:creationId xmlns:a16="http://schemas.microsoft.com/office/drawing/2014/main" id="{DDBF27B3-87F0-4807-A587-4C8FB30F08D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74776" y="2189176"/>
            <a:ext cx="1861071" cy="1351604"/>
          </a:xfrm>
          <a:prstGeom prst="rect">
            <a:avLst/>
          </a:prstGeom>
        </p:spPr>
      </p:pic>
      <p:pic>
        <p:nvPicPr>
          <p:cNvPr id="8" name="圖形 7">
            <a:extLst>
              <a:ext uri="{FF2B5EF4-FFF2-40B4-BE49-F238E27FC236}">
                <a16:creationId xmlns:a16="http://schemas.microsoft.com/office/drawing/2014/main" id="{244A68BA-BE60-4A98-9767-4A1E7C8517C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24732" y="5283545"/>
            <a:ext cx="1421686" cy="1347218"/>
          </a:xfrm>
          <a:prstGeom prst="rect">
            <a:avLst/>
          </a:prstGeom>
        </p:spPr>
      </p:pic>
      <p:pic>
        <p:nvPicPr>
          <p:cNvPr id="9" name="圖片 8">
            <a:extLst>
              <a:ext uri="{FF2B5EF4-FFF2-40B4-BE49-F238E27FC236}">
                <a16:creationId xmlns:a16="http://schemas.microsoft.com/office/drawing/2014/main" id="{464900D2-8BAC-4D78-BF91-E5B2147E13B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3295329" y="5320422"/>
            <a:ext cx="1989494" cy="1074701"/>
          </a:xfrm>
          <a:custGeom>
            <a:avLst/>
            <a:gdLst>
              <a:gd name="connsiteX0" fmla="*/ -332 w 1340099"/>
              <a:gd name="connsiteY0" fmla="*/ 260 h 723905"/>
              <a:gd name="connsiteX1" fmla="*/ 1339768 w 1340099"/>
              <a:gd name="connsiteY1" fmla="*/ 260 h 723905"/>
              <a:gd name="connsiteX2" fmla="*/ 1339768 w 1340099"/>
              <a:gd name="connsiteY2" fmla="*/ 724166 h 723905"/>
              <a:gd name="connsiteX3" fmla="*/ -332 w 1340099"/>
              <a:gd name="connsiteY3" fmla="*/ 724166 h 723905"/>
            </a:gdLst>
            <a:ahLst/>
            <a:cxnLst>
              <a:cxn ang="0">
                <a:pos x="connsiteX0" y="connsiteY0"/>
              </a:cxn>
              <a:cxn ang="0">
                <a:pos x="connsiteX1" y="connsiteY1"/>
              </a:cxn>
              <a:cxn ang="0">
                <a:pos x="connsiteX2" y="connsiteY2"/>
              </a:cxn>
              <a:cxn ang="0">
                <a:pos x="connsiteX3" y="connsiteY3"/>
              </a:cxn>
            </a:cxnLst>
            <a:rect l="l" t="t" r="r" b="b"/>
            <a:pathLst>
              <a:path w="1340099" h="723905">
                <a:moveTo>
                  <a:pt x="-332" y="260"/>
                </a:moveTo>
                <a:lnTo>
                  <a:pt x="1339768" y="260"/>
                </a:lnTo>
                <a:lnTo>
                  <a:pt x="1339768" y="724166"/>
                </a:lnTo>
                <a:lnTo>
                  <a:pt x="-332" y="724166"/>
                </a:lnTo>
                <a:close/>
              </a:path>
            </a:pathLst>
          </a:custGeom>
        </p:spPr>
      </p:pic>
    </p:spTree>
    <p:extLst>
      <p:ext uri="{BB962C8B-B14F-4D97-AF65-F5344CB8AC3E}">
        <p14:creationId xmlns:p14="http://schemas.microsoft.com/office/powerpoint/2010/main" val="77355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8D2D9C4D-F048-45E0-93C1-CE718228882D}"/>
              </a:ext>
            </a:extLst>
          </p:cNvPr>
          <p:cNvGrpSpPr/>
          <p:nvPr/>
        </p:nvGrpSpPr>
        <p:grpSpPr>
          <a:xfrm>
            <a:off x="3684233" y="984149"/>
            <a:ext cx="4823534" cy="1017579"/>
            <a:chOff x="1595870" y="1601495"/>
            <a:chExt cx="4290152" cy="905056"/>
          </a:xfrm>
        </p:grpSpPr>
        <p:sp>
          <p:nvSpPr>
            <p:cNvPr id="10" name="副標題 2">
              <a:extLst>
                <a:ext uri="{FF2B5EF4-FFF2-40B4-BE49-F238E27FC236}">
                  <a16:creationId xmlns:a16="http://schemas.microsoft.com/office/drawing/2014/main" id="{4F68A36F-C583-4D18-B656-198BEA25D977}"/>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Meiryo UI" panose="020B0604030504040204" pitchFamily="50" charset="-128"/>
                  <a:ea typeface="Meiryo UI" panose="020B0604030504040204" pitchFamily="50" charset="-128"/>
                  <a:sym typeface="Arial" panose="020B0604020202020204" pitchFamily="34" charset="0"/>
                </a:rPr>
                <a:t>02</a:t>
              </a: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1" name="矩形 10">
              <a:extLst>
                <a:ext uri="{FF2B5EF4-FFF2-40B4-BE49-F238E27FC236}">
                  <a16:creationId xmlns:a16="http://schemas.microsoft.com/office/drawing/2014/main" id="{5D667AF8-61CD-4C48-8363-CD8BCAC95724}"/>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2" name="文字方塊 11">
              <a:extLst>
                <a:ext uri="{FF2B5EF4-FFF2-40B4-BE49-F238E27FC236}">
                  <a16:creationId xmlns:a16="http://schemas.microsoft.com/office/drawing/2014/main" id="{AFC84A00-43E2-488C-95DA-3B8B36F05B81}"/>
                </a:ext>
              </a:extLst>
            </p:cNvPr>
            <p:cNvSpPr txBox="1"/>
            <p:nvPr/>
          </p:nvSpPr>
          <p:spPr>
            <a:xfrm>
              <a:off x="3054364" y="1601495"/>
              <a:ext cx="1378101" cy="378507"/>
            </a:xfrm>
            <a:prstGeom prst="rect">
              <a:avLst/>
            </a:prstGeom>
            <a:noFill/>
          </p:spPr>
          <p:txBody>
            <a:bodyPr wrap="square" rtlCol="0">
              <a:spAutoFit/>
            </a:bodyPr>
            <a:lstStyle/>
            <a:p>
              <a:pPr algn="ctr">
                <a:lnSpc>
                  <a:spcPts val="3200"/>
                </a:lnSpc>
              </a:pPr>
              <a:r>
                <a:rPr lang="en-US" altLang="zh-TW" sz="100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Chapter</a:t>
              </a:r>
            </a:p>
          </p:txBody>
        </p:sp>
      </p:grpSp>
      <p:sp>
        <p:nvSpPr>
          <p:cNvPr id="13" name="標題 1">
            <a:extLst>
              <a:ext uri="{FF2B5EF4-FFF2-40B4-BE49-F238E27FC236}">
                <a16:creationId xmlns:a16="http://schemas.microsoft.com/office/drawing/2014/main" id="{82639B2A-A430-437A-A077-34CC3B1D9D2A}"/>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a:lnSpc>
                <a:spcPct val="100000"/>
              </a:lnSpc>
              <a:spcBef>
                <a:spcPts val="0"/>
              </a:spcBef>
              <a:spcAft>
                <a:spcPts val="0"/>
              </a:spcAft>
              <a:buNone/>
              <a:tabLst/>
              <a:defRPr/>
            </a:pPr>
            <a:r>
              <a:rPr lang="en-US" sz="40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データ保護</a:t>
            </a:r>
            <a:endParaRPr lang="en-US" altLang="zh-TW" dirty="0" err="1">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21058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409F5610-9070-418C-9DAA-09DF5F1DB585}"/>
              </a:ext>
            </a:extLst>
          </p:cNvPr>
          <p:cNvSpPr/>
          <p:nvPr/>
        </p:nvSpPr>
        <p:spPr>
          <a:xfrm rot="16200000">
            <a:off x="9510158" y="-624634"/>
            <a:ext cx="921211" cy="5337996"/>
          </a:xfrm>
          <a:prstGeom prst="rect">
            <a:avLst/>
          </a:prstGeom>
          <a:noFill/>
          <a:ln w="28575">
            <a:gradFill>
              <a:gsLst>
                <a:gs pos="6300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7CF306A0-39EE-4DE8-A699-B79A56A3694D}"/>
              </a:ext>
            </a:extLst>
          </p:cNvPr>
          <p:cNvSpPr>
            <a:spLocks noGrp="1"/>
          </p:cNvSpPr>
          <p:nvPr>
            <p:ph type="title"/>
          </p:nvPr>
        </p:nvSpPr>
        <p:spPr>
          <a:xfrm>
            <a:off x="301580" y="0"/>
            <a:ext cx="11904476" cy="1325563"/>
          </a:xfrm>
        </p:spPr>
        <p:txBody>
          <a:bodyPr>
            <a:normAutofit/>
          </a:bodyPr>
          <a:lstStyle/>
          <a:p>
            <a:r>
              <a:rPr lang="en-US" dirty="0" err="1">
                <a:latin typeface="Meiryo UI" panose="020B0604030504040204" pitchFamily="50" charset="-128"/>
                <a:ea typeface="Meiryo UI" panose="020B0604030504040204" pitchFamily="50" charset="-128"/>
                <a:cs typeface="Arial"/>
                <a:sym typeface="Arial" panose="020B0604020202020204" pitchFamily="34" charset="0"/>
              </a:rPr>
              <a:t>新しいRAIDでストレージプールを作成</a:t>
            </a:r>
            <a:endParaRPr lang="en-US" altLang="zh-TW" dirty="0">
              <a:latin typeface="Meiryo UI" panose="020B0604030504040204" pitchFamily="50" charset="-128"/>
              <a:ea typeface="Meiryo UI" panose="020B0604030504040204" pitchFamily="50" charset="-128"/>
            </a:endParaRPr>
          </a:p>
        </p:txBody>
      </p:sp>
      <p:pic>
        <p:nvPicPr>
          <p:cNvPr id="3" name="Google Shape;608;p31" descr="一張含有 螢幕擷取畫面 的圖片&#10;&#10;描述是以非常高的可信度產生">
            <a:extLst>
              <a:ext uri="{FF2B5EF4-FFF2-40B4-BE49-F238E27FC236}">
                <a16:creationId xmlns:a16="http://schemas.microsoft.com/office/drawing/2014/main" id="{36F885C2-AE83-4DCA-B7C0-E2FA418FCC41}"/>
              </a:ext>
            </a:extLst>
          </p:cNvPr>
          <p:cNvPicPr preferRelativeResize="0"/>
          <p:nvPr/>
        </p:nvPicPr>
        <p:blipFill rotWithShape="1">
          <a:blip r:embed="rId2">
            <a:alphaModFix/>
          </a:blip>
          <a:srcRect/>
          <a:stretch/>
        </p:blipFill>
        <p:spPr>
          <a:xfrm>
            <a:off x="374876" y="1473200"/>
            <a:ext cx="6699250" cy="4254499"/>
          </a:xfrm>
          <a:prstGeom prst="rect">
            <a:avLst/>
          </a:prstGeom>
          <a:noFill/>
          <a:ln>
            <a:noFill/>
          </a:ln>
          <a:effectLst>
            <a:reflection blurRad="38100" stA="33000" endPos="19000" dist="50800" dir="5400000" sy="-100000" algn="bl" rotWithShape="0"/>
          </a:effectLst>
        </p:spPr>
      </p:pic>
      <p:sp>
        <p:nvSpPr>
          <p:cNvPr id="4" name="Google Shape;609;p31">
            <a:extLst>
              <a:ext uri="{FF2B5EF4-FFF2-40B4-BE49-F238E27FC236}">
                <a16:creationId xmlns:a16="http://schemas.microsoft.com/office/drawing/2014/main" id="{245DAFD8-5C2C-4C44-9220-DB52D4BE961B}"/>
              </a:ext>
            </a:extLst>
          </p:cNvPr>
          <p:cNvSpPr txBox="1"/>
          <p:nvPr/>
        </p:nvSpPr>
        <p:spPr>
          <a:xfrm>
            <a:off x="7383201" y="1716557"/>
            <a:ext cx="4732600" cy="1521150"/>
          </a:xfrm>
          <a:prstGeom prst="rect">
            <a:avLst/>
          </a:prstGeom>
          <a:noFill/>
          <a:ln>
            <a:noFill/>
          </a:ln>
        </p:spPr>
        <p:txBody>
          <a:bodyPr spcFirstLastPara="1" wrap="square" lIns="0" tIns="0" rIns="0" bIns="0" anchor="t" anchorCtr="0">
            <a:noAutofit/>
          </a:bodyPr>
          <a:lstStyle/>
          <a:p>
            <a:pPr>
              <a:lnSpc>
                <a:spcPct val="90000"/>
              </a:lnSpc>
            </a:pPr>
            <a:r>
              <a:rPr lang="ja-JP" altLang="en-US" sz="2200" b="1" dirty="0">
                <a:latin typeface="Meiryo UI" panose="020B0604030504040204" pitchFamily="50" charset="-128"/>
                <a:ea typeface="Meiryo UI" panose="020B0604030504040204" pitchFamily="50" charset="-128"/>
                <a:cs typeface="+mn-lt"/>
                <a:sym typeface="Arial" panose="020B0604020202020204" pitchFamily="34" charset="0"/>
              </a:rPr>
              <a:t>静的</a:t>
            </a:r>
            <a:r>
              <a:rPr lang="en-US" sz="2200" b="1" dirty="0" err="1">
                <a:latin typeface="Meiryo UI" panose="020B0604030504040204" pitchFamily="50" charset="-128"/>
                <a:ea typeface="Meiryo UI" panose="020B0604030504040204" pitchFamily="50" charset="-128"/>
                <a:cs typeface="+mn-lt"/>
                <a:sym typeface="Arial" panose="020B0604020202020204" pitchFamily="34" charset="0"/>
              </a:rPr>
              <a:t>ボリュームは</a:t>
            </a:r>
            <a:r>
              <a:rPr lang="en-US" sz="2200" b="1" dirty="0">
                <a:latin typeface="Meiryo UI" panose="020B0604030504040204" pitchFamily="50" charset="-128"/>
                <a:ea typeface="Meiryo UI" panose="020B0604030504040204" pitchFamily="50" charset="-128"/>
                <a:cs typeface="+mn-lt"/>
                <a:sym typeface="Arial" panose="020B0604020202020204" pitchFamily="34" charset="0"/>
              </a:rPr>
              <a:t> QuTS hero</a:t>
            </a:r>
            <a:r>
              <a:rPr lang="ja-JP" altLang="en-US" sz="2200" b="1" dirty="0">
                <a:latin typeface="Meiryo UI" panose="020B0604030504040204" pitchFamily="50" charset="-128"/>
                <a:ea typeface="Meiryo UI" panose="020B0604030504040204" pitchFamily="50" charset="-128"/>
                <a:cs typeface="+mn-lt"/>
                <a:sym typeface="Arial" panose="020B0604020202020204" pitchFamily="34" charset="0"/>
              </a:rPr>
              <a:t>では</a:t>
            </a:r>
            <a:br>
              <a:rPr lang="en-US" altLang="ja-JP" sz="2200" b="1" dirty="0">
                <a:latin typeface="Meiryo UI" panose="020B0604030504040204" pitchFamily="50" charset="-128"/>
                <a:ea typeface="Meiryo UI" panose="020B0604030504040204" pitchFamily="50" charset="-128"/>
                <a:cs typeface="+mn-lt"/>
                <a:sym typeface="Arial" panose="020B0604020202020204" pitchFamily="34" charset="0"/>
              </a:rPr>
            </a:br>
            <a:r>
              <a:rPr lang="ja-JP" altLang="en-US" sz="2200" b="1" dirty="0">
                <a:latin typeface="Meiryo UI" panose="020B0604030504040204" pitchFamily="50" charset="-128"/>
                <a:ea typeface="Meiryo UI" panose="020B0604030504040204" pitchFamily="50" charset="-128"/>
                <a:cs typeface="+mn-lt"/>
                <a:sym typeface="Arial" panose="020B0604020202020204" pitchFamily="34" charset="0"/>
              </a:rPr>
              <a:t>非サポート</a:t>
            </a:r>
            <a:endParaRPr lang="en-US" sz="2200" b="1" dirty="0">
              <a:latin typeface="Meiryo UI" panose="020B0604030504040204" pitchFamily="50" charset="-128"/>
              <a:ea typeface="Meiryo UI" panose="020B0604030504040204" pitchFamily="50" charset="-128"/>
              <a:cs typeface="+mn-lt"/>
              <a:sym typeface="Arial" panose="020B0604020202020204" pitchFamily="34" charset="0"/>
            </a:endParaRPr>
          </a:p>
          <a:p>
            <a:pPr>
              <a:lnSpc>
                <a:spcPct val="90000"/>
              </a:lnSpc>
            </a:pPr>
            <a:endParaRPr lang="en-US" dirty="0">
              <a:latin typeface="Meiryo UI" panose="020B0604030504040204" pitchFamily="50" charset="-128"/>
              <a:ea typeface="Meiryo UI" panose="020B0604030504040204" pitchFamily="50" charset="-128"/>
            </a:endParaRPr>
          </a:p>
          <a:p>
            <a:pPr marL="0" marR="0" lvl="0" indent="0" algn="l" rtl="0">
              <a:lnSpc>
                <a:spcPct val="90000"/>
              </a:lnSpc>
              <a:spcBef>
                <a:spcPts val="0"/>
              </a:spcBef>
              <a:spcAft>
                <a:spcPts val="0"/>
              </a:spcAft>
              <a:buClr>
                <a:srgbClr val="F2F2F2"/>
              </a:buClr>
              <a:buSzPts val="2400"/>
              <a:buFont typeface="Arial"/>
              <a:buNone/>
            </a:pPr>
            <a:endParaRPr lang="en-US" altLang="zh-TW" sz="2200" b="1" dirty="0">
              <a:latin typeface="Meiryo UI" panose="020B0604030504040204" pitchFamily="50" charset="-128"/>
              <a:ea typeface="Meiryo UI" panose="020B0604030504040204" pitchFamily="50" charset="-128"/>
              <a:cs typeface="Microsoft JhengHei"/>
              <a:sym typeface="Arial" panose="020B0604020202020204" pitchFamily="34" charset="0"/>
            </a:endParaRPr>
          </a:p>
          <a:p>
            <a:pPr>
              <a:lnSpc>
                <a:spcPct val="90000"/>
              </a:lnSpc>
              <a:buSzPts val="2400"/>
              <a:buFont typeface="Arial"/>
            </a:pPr>
            <a:r>
              <a:rPr lang="en-US" sz="2200" b="1" dirty="0" err="1">
                <a:latin typeface="Meiryo UI" panose="020B0604030504040204" pitchFamily="50" charset="-128"/>
                <a:ea typeface="Meiryo UI" panose="020B0604030504040204" pitchFamily="50" charset="-128"/>
                <a:cs typeface="+mn-lt"/>
                <a:sym typeface="Arial" panose="020B0604020202020204" pitchFamily="34" charset="0"/>
              </a:rPr>
              <a:t>高度なRAID</a:t>
            </a:r>
            <a:r>
              <a:rPr lang="en-US" sz="2200" b="1" dirty="0">
                <a:latin typeface="Meiryo UI" panose="020B0604030504040204" pitchFamily="50" charset="-128"/>
                <a:ea typeface="Meiryo UI" panose="020B0604030504040204" pitchFamily="50" charset="-128"/>
                <a:cs typeface="+mn-lt"/>
                <a:sym typeface="Arial" panose="020B0604020202020204" pitchFamily="34" charset="0"/>
              </a:rPr>
              <a:t> </a:t>
            </a:r>
            <a:r>
              <a:rPr lang="ja-JP" altLang="en-US" sz="2200" b="1" dirty="0">
                <a:latin typeface="Meiryo UI" panose="020B0604030504040204" pitchFamily="50" charset="-128"/>
                <a:ea typeface="Meiryo UI" panose="020B0604030504040204" pitchFamily="50" charset="-128"/>
                <a:cs typeface="+mn-lt"/>
                <a:sym typeface="Arial" panose="020B0604020202020204" pitchFamily="34" charset="0"/>
              </a:rPr>
              <a:t>タイプを利用するには</a:t>
            </a:r>
            <a:r>
              <a:rPr lang="en-US" sz="2200" b="1" dirty="0">
                <a:latin typeface="Meiryo UI" panose="020B0604030504040204" pitchFamily="50" charset="-128"/>
                <a:ea typeface="Meiryo UI" panose="020B0604030504040204" pitchFamily="50" charset="-128"/>
                <a:cs typeface="+mn-lt"/>
                <a:sym typeface="Arial" panose="020B0604020202020204" pitchFamily="34" charset="0"/>
              </a:rPr>
              <a:t>、</a:t>
            </a:r>
            <a:br>
              <a:rPr lang="en-US" sz="2200" b="1" dirty="0">
                <a:latin typeface="Meiryo UI" panose="020B0604030504040204" pitchFamily="50" charset="-128"/>
                <a:ea typeface="Meiryo UI" panose="020B0604030504040204" pitchFamily="50" charset="-128"/>
                <a:cs typeface="+mn-lt"/>
                <a:sym typeface="Arial" panose="020B0604020202020204" pitchFamily="34" charset="0"/>
              </a:rPr>
            </a:br>
            <a:r>
              <a:rPr lang="en-US" sz="2200" b="1" dirty="0" err="1">
                <a:latin typeface="Meiryo UI" panose="020B0604030504040204" pitchFamily="50" charset="-128"/>
                <a:ea typeface="Meiryo UI" panose="020B0604030504040204" pitchFamily="50" charset="-128"/>
                <a:cs typeface="+mn-lt"/>
                <a:sym typeface="Arial" panose="020B0604020202020204" pitchFamily="34" charset="0"/>
              </a:rPr>
              <a:t>ストレージプールが必須</a:t>
            </a:r>
            <a:endParaRPr lang="en-US" dirty="0">
              <a:latin typeface="Meiryo UI" panose="020B0604030504040204" pitchFamily="50" charset="-128"/>
              <a:ea typeface="Meiryo UI" panose="020B0604030504040204" pitchFamily="50" charset="-128"/>
            </a:endParaRPr>
          </a:p>
        </p:txBody>
      </p:sp>
      <p:pic>
        <p:nvPicPr>
          <p:cNvPr id="8" name="圖片 7" descr="一張含有 坐, 小, 相片, 電腦 的圖片&#10;&#10;自動產生的描述">
            <a:extLst>
              <a:ext uri="{FF2B5EF4-FFF2-40B4-BE49-F238E27FC236}">
                <a16:creationId xmlns:a16="http://schemas.microsoft.com/office/drawing/2014/main" id="{BA991392-62AA-4171-AA34-487A6312D86F}"/>
              </a:ext>
            </a:extLst>
          </p:cNvPr>
          <p:cNvPicPr>
            <a:picLocks noChangeAspect="1"/>
          </p:cNvPicPr>
          <p:nvPr/>
        </p:nvPicPr>
        <p:blipFill>
          <a:blip r:embed="rId3"/>
          <a:stretch>
            <a:fillRect/>
          </a:stretch>
        </p:blipFill>
        <p:spPr>
          <a:xfrm>
            <a:off x="7140018" y="3600450"/>
            <a:ext cx="4500782" cy="2839993"/>
          </a:xfrm>
          <a:prstGeom prst="rect">
            <a:avLst/>
          </a:prstGeom>
        </p:spPr>
      </p:pic>
      <p:sp>
        <p:nvSpPr>
          <p:cNvPr id="9" name="平行四邊形 8">
            <a:extLst>
              <a:ext uri="{FF2B5EF4-FFF2-40B4-BE49-F238E27FC236}">
                <a16:creationId xmlns:a16="http://schemas.microsoft.com/office/drawing/2014/main" id="{D0376E4B-F4ED-4B2E-8620-4E463F67A2EB}"/>
              </a:ext>
            </a:extLst>
          </p:cNvPr>
          <p:cNvSpPr/>
          <p:nvPr/>
        </p:nvSpPr>
        <p:spPr>
          <a:xfrm>
            <a:off x="505201" y="5875336"/>
            <a:ext cx="6155864" cy="636426"/>
          </a:xfrm>
          <a:prstGeom prst="parallelogram">
            <a:avLst>
              <a:gd name="adj" fmla="val 49849"/>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900"/>
              </a:spcBef>
              <a:spcAft>
                <a:spcPts val="0"/>
              </a:spcAft>
              <a:buClr>
                <a:srgbClr val="000000"/>
              </a:buClr>
              <a:buSzTx/>
              <a:tabLst/>
              <a:defRPr/>
            </a:pPr>
            <a:r>
              <a:rPr kumimoji="0" lang="en-US" altLang="zh-TW" sz="1600" b="1" i="0" u="none" strike="noStrike" kern="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Arial"/>
                <a:sym typeface="Arial"/>
              </a:rPr>
              <a:t>Here RAID 5 = ZFS RAIDz1, RAID 6 = ZFS RAIDz2, TP = Triple Parity = ZFS RAIDz3</a:t>
            </a:r>
            <a:endParaRPr lang="en-US" altLang="zh-CN" sz="1600" b="1" kern="0" dirty="0">
              <a:solidFill>
                <a:schemeClr val="bg1"/>
              </a:solidFill>
              <a:latin typeface="Meiryo UI" panose="020B0604030504040204" pitchFamily="50" charset="-128"/>
              <a:ea typeface="Meiryo UI" panose="020B0604030504040204" pitchFamily="50" charset="-128"/>
              <a:cs typeface="Arial"/>
              <a:sym typeface="Arial"/>
            </a:endParaRPr>
          </a:p>
        </p:txBody>
      </p:sp>
      <p:sp>
        <p:nvSpPr>
          <p:cNvPr id="12" name="矩形 11">
            <a:extLst>
              <a:ext uri="{FF2B5EF4-FFF2-40B4-BE49-F238E27FC236}">
                <a16:creationId xmlns:a16="http://schemas.microsoft.com/office/drawing/2014/main" id="{05A075F2-AA37-4172-AE20-B6D127CDDD5C}"/>
              </a:ext>
            </a:extLst>
          </p:cNvPr>
          <p:cNvSpPr/>
          <p:nvPr/>
        </p:nvSpPr>
        <p:spPr>
          <a:xfrm rot="16200000">
            <a:off x="9510158" y="581409"/>
            <a:ext cx="921211" cy="5337996"/>
          </a:xfrm>
          <a:prstGeom prst="rect">
            <a:avLst/>
          </a:prstGeom>
          <a:noFill/>
          <a:ln w="28575">
            <a:gradFill>
              <a:gsLst>
                <a:gs pos="6300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9226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BF61-B1E8-4F64-A802-A9D9EDAD138E}"/>
              </a:ext>
            </a:extLst>
          </p:cNvPr>
          <p:cNvSpPr>
            <a:spLocks noGrp="1"/>
          </p:cNvSpPr>
          <p:nvPr>
            <p:ph type="title"/>
          </p:nvPr>
        </p:nvSpPr>
        <p:spPr>
          <a:xfrm>
            <a:off x="301580" y="0"/>
            <a:ext cx="11839868" cy="1325563"/>
          </a:xfrm>
        </p:spPr>
        <p:txBody>
          <a:bodyPr>
            <a:normAutofit/>
          </a:bodyPr>
          <a:lstStyle/>
          <a:p>
            <a:r>
              <a:rPr lang="en-US" err="1">
                <a:latin typeface="Meiryo UI" panose="020B0604030504040204" pitchFamily="50" charset="-128"/>
                <a:ea typeface="Meiryo UI" panose="020B0604030504040204" pitchFamily="50" charset="-128"/>
                <a:cs typeface="Arial"/>
                <a:sym typeface="Arial" panose="020B0604020202020204" pitchFamily="34" charset="0"/>
              </a:rPr>
              <a:t>より安全な</a:t>
            </a:r>
            <a:r>
              <a:rPr lang="en-US" dirty="0">
                <a:latin typeface="Meiryo UI" panose="020B0604030504040204" pitchFamily="50" charset="-128"/>
                <a:ea typeface="Meiryo UI" panose="020B0604030504040204" pitchFamily="50" charset="-128"/>
                <a:cs typeface="Arial"/>
                <a:sym typeface="Arial" panose="020B0604020202020204" pitchFamily="34" charset="0"/>
              </a:rPr>
              <a:t> RAID </a:t>
            </a:r>
            <a:r>
              <a:rPr lang="en-US" err="1">
                <a:latin typeface="Meiryo UI" panose="020B0604030504040204" pitchFamily="50" charset="-128"/>
                <a:ea typeface="Meiryo UI" panose="020B0604030504040204" pitchFamily="50" charset="-128"/>
                <a:cs typeface="Arial"/>
                <a:sym typeface="Arial" panose="020B0604020202020204" pitchFamily="34" charset="0"/>
              </a:rPr>
              <a:t>タイプ</a:t>
            </a:r>
            <a:r>
              <a:rPr lang="en-US">
                <a:latin typeface="Meiryo UI" panose="020B0604030504040204" pitchFamily="50" charset="-128"/>
                <a:ea typeface="Meiryo UI" panose="020B0604030504040204" pitchFamily="50" charset="-128"/>
                <a:cs typeface="Arial"/>
                <a:sym typeface="Arial" panose="020B0604020202020204" pitchFamily="34" charset="0"/>
              </a:rPr>
              <a:t>:</a:t>
            </a:r>
            <a:br>
              <a:rPr lang="en-US" altLang="en-US" dirty="0">
                <a:latin typeface="Meiryo UI" panose="020B0604030504040204" pitchFamily="50" charset="-128"/>
                <a:ea typeface="Meiryo UI" panose="020B0604030504040204" pitchFamily="50" charset="-128"/>
                <a:cs typeface="Arial"/>
              </a:rPr>
            </a:br>
            <a:r>
              <a:rPr lang="ja-JP" altLang="en-US">
                <a:latin typeface="Meiryo UI" panose="020B0604030504040204" pitchFamily="50" charset="-128"/>
                <a:ea typeface="Meiryo UI" panose="020B0604030504040204" pitchFamily="50" charset="-128"/>
                <a:cs typeface="Arial"/>
                <a:sym typeface="Arial" panose="020B0604020202020204" pitchFamily="34" charset="0"/>
              </a:rPr>
              <a:t>トリプルパリティ &amp; トリプルミラー</a:t>
            </a:r>
            <a:endParaRPr lang="en-US" altLang="zh-TW">
              <a:latin typeface="Meiryo UI" panose="020B0604030504040204" pitchFamily="50" charset="-128"/>
              <a:ea typeface="Meiryo UI" panose="020B0604030504040204" pitchFamily="50" charset="-128"/>
            </a:endParaRPr>
          </a:p>
        </p:txBody>
      </p:sp>
      <p:sp>
        <p:nvSpPr>
          <p:cNvPr id="10" name="TextBox 5">
            <a:extLst>
              <a:ext uri="{FF2B5EF4-FFF2-40B4-BE49-F238E27FC236}">
                <a16:creationId xmlns:a16="http://schemas.microsoft.com/office/drawing/2014/main" id="{6E4D60E2-7FC2-4885-BBA5-B9ADF8C519AA}"/>
              </a:ext>
            </a:extLst>
          </p:cNvPr>
          <p:cNvSpPr txBox="1"/>
          <p:nvPr/>
        </p:nvSpPr>
        <p:spPr>
          <a:xfrm>
            <a:off x="306414" y="1430692"/>
            <a:ext cx="6392977" cy="646331"/>
          </a:xfrm>
          <a:prstGeom prst="rect">
            <a:avLst/>
          </a:prstGeom>
          <a:noFill/>
        </p:spPr>
        <p:txBody>
          <a:bodyPr wrap="square" lIns="91440" tIns="45720" rIns="91440" bIns="45720" rtlCol="0" anchor="t">
            <a:spAutoFit/>
          </a:bodyPr>
          <a:lstStyle/>
          <a:p>
            <a:r>
              <a:rPr lang="en-US" dirty="0">
                <a:latin typeface="Meiryo UI" panose="020B0604030504040204" pitchFamily="50" charset="-128"/>
                <a:ea typeface="Meiryo UI" panose="020B0604030504040204" pitchFamily="50" charset="-128"/>
                <a:cs typeface="+mn-lt"/>
                <a:sym typeface="Arial" panose="020B0604020202020204" pitchFamily="34" charset="0"/>
              </a:rPr>
              <a:t>3台のハードディスクが同時に</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破損した場合でも</a:t>
            </a:r>
            <a:r>
              <a:rPr lang="en-US" dirty="0">
                <a:latin typeface="Meiryo UI" panose="020B0604030504040204" pitchFamily="50" charset="-128"/>
                <a:ea typeface="Meiryo UI" panose="020B0604030504040204" pitchFamily="50" charset="-128"/>
                <a:cs typeface="+mn-lt"/>
                <a:sym typeface="Arial" panose="020B0604020202020204" pitchFamily="34" charset="0"/>
              </a:rPr>
              <a:t>、RAID</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上のデータが保護されます</a:t>
            </a:r>
            <a:r>
              <a:rPr lang="en-US" dirty="0">
                <a:latin typeface="Meiryo UI" panose="020B0604030504040204" pitchFamily="50" charset="-128"/>
                <a:ea typeface="Meiryo UI" panose="020B0604030504040204" pitchFamily="50" charset="-128"/>
                <a:cs typeface="+mn-lt"/>
                <a:sym typeface="Arial" panose="020B0604020202020204" pitchFamily="34" charset="0"/>
              </a:rPr>
              <a:t> (3セットのパリティ情報の冗長許容)</a:t>
            </a:r>
            <a:endParaRPr lang="en-US" altLang="zh-TW" dirty="0">
              <a:latin typeface="Meiryo UI" panose="020B0604030504040204" pitchFamily="50" charset="-128"/>
              <a:ea typeface="Meiryo UI" panose="020B0604030504040204" pitchFamily="50" charset="-128"/>
            </a:endParaRPr>
          </a:p>
        </p:txBody>
      </p:sp>
      <p:sp>
        <p:nvSpPr>
          <p:cNvPr id="11" name="TextBox 7">
            <a:extLst>
              <a:ext uri="{FF2B5EF4-FFF2-40B4-BE49-F238E27FC236}">
                <a16:creationId xmlns:a16="http://schemas.microsoft.com/office/drawing/2014/main" id="{0A7A38DC-2A03-4557-ABAD-60010E0B1050}"/>
              </a:ext>
            </a:extLst>
          </p:cNvPr>
          <p:cNvSpPr txBox="1"/>
          <p:nvPr/>
        </p:nvSpPr>
        <p:spPr>
          <a:xfrm>
            <a:off x="7247877" y="1443756"/>
            <a:ext cx="4299890" cy="646331"/>
          </a:xfrm>
          <a:prstGeom prst="rect">
            <a:avLst/>
          </a:prstGeom>
          <a:noFill/>
        </p:spPr>
        <p:txBody>
          <a:bodyPr wrap="square" lIns="91440" tIns="45720" rIns="91440" bIns="45720" rtlCol="0" anchor="t">
            <a:spAutoFit/>
          </a:bodyPr>
          <a:lstStyle/>
          <a:p>
            <a:r>
              <a:rPr lang="en-US" dirty="0">
                <a:latin typeface="Meiryo UI" panose="020B0604030504040204" pitchFamily="50" charset="-128"/>
                <a:ea typeface="Meiryo UI" panose="020B0604030504040204" pitchFamily="50" charset="-128"/>
                <a:cs typeface="+mn-lt"/>
                <a:sym typeface="Arial" panose="020B0604020202020204" pitchFamily="34" charset="0"/>
              </a:rPr>
              <a:t>3セットの同一データで冗長性を確保することで、3倍の保護性能を発揮します。</a:t>
            </a:r>
            <a:endParaRPr lang="en-US" dirty="0">
              <a:latin typeface="Meiryo UI" panose="020B0604030504040204" pitchFamily="50" charset="-128"/>
              <a:ea typeface="Meiryo UI" panose="020B0604030504040204" pitchFamily="50" charset="-128"/>
            </a:endParaRPr>
          </a:p>
        </p:txBody>
      </p:sp>
      <p:sp>
        <p:nvSpPr>
          <p:cNvPr id="28" name="矩形 27">
            <a:extLst>
              <a:ext uri="{FF2B5EF4-FFF2-40B4-BE49-F238E27FC236}">
                <a16:creationId xmlns:a16="http://schemas.microsoft.com/office/drawing/2014/main" id="{45B23532-4C71-4826-838B-7E0A47093ADE}"/>
              </a:ext>
            </a:extLst>
          </p:cNvPr>
          <p:cNvSpPr/>
          <p:nvPr/>
        </p:nvSpPr>
        <p:spPr>
          <a:xfrm>
            <a:off x="557807"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1</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5" name="矩形 44">
            <a:extLst>
              <a:ext uri="{FF2B5EF4-FFF2-40B4-BE49-F238E27FC236}">
                <a16:creationId xmlns:a16="http://schemas.microsoft.com/office/drawing/2014/main" id="{24992800-7C34-4C55-AEEA-6AC85AEDE0F8}"/>
              </a:ext>
            </a:extLst>
          </p:cNvPr>
          <p:cNvSpPr/>
          <p:nvPr/>
        </p:nvSpPr>
        <p:spPr>
          <a:xfrm>
            <a:off x="1830114"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2</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2" name="矩形 61">
            <a:extLst>
              <a:ext uri="{FF2B5EF4-FFF2-40B4-BE49-F238E27FC236}">
                <a16:creationId xmlns:a16="http://schemas.microsoft.com/office/drawing/2014/main" id="{FF3A0822-E58A-4807-B9DA-CB450FE997FF}"/>
              </a:ext>
            </a:extLst>
          </p:cNvPr>
          <p:cNvSpPr/>
          <p:nvPr/>
        </p:nvSpPr>
        <p:spPr>
          <a:xfrm>
            <a:off x="3126409"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3</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79" name="矩形 78">
            <a:extLst>
              <a:ext uri="{FF2B5EF4-FFF2-40B4-BE49-F238E27FC236}">
                <a16:creationId xmlns:a16="http://schemas.microsoft.com/office/drawing/2014/main" id="{50C34A7B-A892-42FC-8468-305D6A5E0C0E}"/>
              </a:ext>
            </a:extLst>
          </p:cNvPr>
          <p:cNvSpPr/>
          <p:nvPr/>
        </p:nvSpPr>
        <p:spPr>
          <a:xfrm>
            <a:off x="4421809"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4</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6" name="矩形 95">
            <a:extLst>
              <a:ext uri="{FF2B5EF4-FFF2-40B4-BE49-F238E27FC236}">
                <a16:creationId xmlns:a16="http://schemas.microsoft.com/office/drawing/2014/main" id="{2F92304F-B1E0-4060-A023-2568C84A3122}"/>
              </a:ext>
            </a:extLst>
          </p:cNvPr>
          <p:cNvSpPr/>
          <p:nvPr/>
        </p:nvSpPr>
        <p:spPr>
          <a:xfrm>
            <a:off x="5717209"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5</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17" name="矩形 116">
            <a:extLst>
              <a:ext uri="{FF2B5EF4-FFF2-40B4-BE49-F238E27FC236}">
                <a16:creationId xmlns:a16="http://schemas.microsoft.com/office/drawing/2014/main" id="{CB1170FB-DD06-47A5-A5C3-877C7C67551B}"/>
              </a:ext>
            </a:extLst>
          </p:cNvPr>
          <p:cNvSpPr/>
          <p:nvPr/>
        </p:nvSpPr>
        <p:spPr>
          <a:xfrm>
            <a:off x="7645227"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1</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32" name="矩形 131">
            <a:extLst>
              <a:ext uri="{FF2B5EF4-FFF2-40B4-BE49-F238E27FC236}">
                <a16:creationId xmlns:a16="http://schemas.microsoft.com/office/drawing/2014/main" id="{D18D8E9D-01B1-4EA1-9839-3EF8FF478647}"/>
              </a:ext>
            </a:extLst>
          </p:cNvPr>
          <p:cNvSpPr/>
          <p:nvPr/>
        </p:nvSpPr>
        <p:spPr>
          <a:xfrm>
            <a:off x="8927180"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2</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47" name="矩形 146">
            <a:extLst>
              <a:ext uri="{FF2B5EF4-FFF2-40B4-BE49-F238E27FC236}">
                <a16:creationId xmlns:a16="http://schemas.microsoft.com/office/drawing/2014/main" id="{F2DE9E63-EFF2-4EDB-9A18-919893A5FA3D}"/>
              </a:ext>
            </a:extLst>
          </p:cNvPr>
          <p:cNvSpPr/>
          <p:nvPr/>
        </p:nvSpPr>
        <p:spPr>
          <a:xfrm>
            <a:off x="10211376" y="6126579"/>
            <a:ext cx="941284" cy="369332"/>
          </a:xfrm>
          <a:prstGeom prst="rect">
            <a:avLst/>
          </a:prstGeom>
          <a:ln>
            <a:noFill/>
          </a:ln>
        </p:spPr>
        <p:txBody>
          <a:bodyPr wrap="none">
            <a:spAutoFit/>
          </a:bodyPr>
          <a:lstStyle/>
          <a:p>
            <a:pPr algn="ctr"/>
            <a:r>
              <a:rPr lang="en-US" altLang="zh-TW" b="1">
                <a:solidFill>
                  <a:schemeClr val="bg1"/>
                </a:solidFill>
                <a:latin typeface="Meiryo UI" panose="020B0604030504040204" pitchFamily="50" charset="-128"/>
                <a:ea typeface="Meiryo UI" panose="020B0604030504040204" pitchFamily="50" charset="-128"/>
                <a:sym typeface="Arial" panose="020B0604020202020204" pitchFamily="34" charset="0"/>
              </a:rPr>
              <a:t>Disk 3</a:t>
            </a:r>
            <a:endParaRPr lang="zh-TW" altLang="en-US" b="1">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60" name="矩形: 圓角 22">
            <a:extLst>
              <a:ext uri="{FF2B5EF4-FFF2-40B4-BE49-F238E27FC236}">
                <a16:creationId xmlns:a16="http://schemas.microsoft.com/office/drawing/2014/main" id="{E71FD6AF-D74C-4A0C-9ED4-525F0DB7D03F}"/>
              </a:ext>
            </a:extLst>
          </p:cNvPr>
          <p:cNvSpPr/>
          <p:nvPr/>
        </p:nvSpPr>
        <p:spPr>
          <a:xfrm>
            <a:off x="7361655" y="2444819"/>
            <a:ext cx="3888065"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Meiryo UI" panose="020B0604030504040204" pitchFamily="50" charset="-128"/>
              <a:ea typeface="Meiryo UI" panose="020B0604030504040204" pitchFamily="50" charset="-128"/>
            </a:endParaRPr>
          </a:p>
        </p:txBody>
      </p:sp>
      <p:sp>
        <p:nvSpPr>
          <p:cNvPr id="161" name="矩形: 圓角 22">
            <a:extLst>
              <a:ext uri="{FF2B5EF4-FFF2-40B4-BE49-F238E27FC236}">
                <a16:creationId xmlns:a16="http://schemas.microsoft.com/office/drawing/2014/main" id="{812A57D9-B431-4A1D-81C5-B2768B6F029D}"/>
              </a:ext>
            </a:extLst>
          </p:cNvPr>
          <p:cNvSpPr/>
          <p:nvPr/>
        </p:nvSpPr>
        <p:spPr>
          <a:xfrm>
            <a:off x="301580" y="2444819"/>
            <a:ext cx="6392977" cy="3847821"/>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Meiryo UI" panose="020B0604030504040204" pitchFamily="50" charset="-128"/>
              <a:ea typeface="Meiryo UI" panose="020B0604030504040204" pitchFamily="50" charset="-128"/>
            </a:endParaRPr>
          </a:p>
        </p:txBody>
      </p:sp>
      <p:sp>
        <p:nvSpPr>
          <p:cNvPr id="162" name="手繪多邊形: 圖案 161">
            <a:extLst>
              <a:ext uri="{FF2B5EF4-FFF2-40B4-BE49-F238E27FC236}">
                <a16:creationId xmlns:a16="http://schemas.microsoft.com/office/drawing/2014/main" id="{491F2051-63BB-4AA7-A4E0-3DDF9D19643C}"/>
              </a:ext>
            </a:extLst>
          </p:cNvPr>
          <p:cNvSpPr/>
          <p:nvPr/>
        </p:nvSpPr>
        <p:spPr>
          <a:xfrm>
            <a:off x="561503"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163" name="群組 162">
            <a:extLst>
              <a:ext uri="{FF2B5EF4-FFF2-40B4-BE49-F238E27FC236}">
                <a16:creationId xmlns:a16="http://schemas.microsoft.com/office/drawing/2014/main" id="{DFCADC7D-7CDC-4A6C-A57A-791FA3098289}"/>
              </a:ext>
            </a:extLst>
          </p:cNvPr>
          <p:cNvGrpSpPr/>
          <p:nvPr/>
        </p:nvGrpSpPr>
        <p:grpSpPr>
          <a:xfrm>
            <a:off x="549975" y="4525605"/>
            <a:ext cx="1086084" cy="670467"/>
            <a:chOff x="-623618" y="2698102"/>
            <a:chExt cx="1189675" cy="734415"/>
          </a:xfrm>
          <a:solidFill>
            <a:srgbClr val="7030A0"/>
          </a:solidFill>
        </p:grpSpPr>
        <p:sp>
          <p:nvSpPr>
            <p:cNvPr id="164" name="手繪多邊形: 圖案 163">
              <a:extLst>
                <a:ext uri="{FF2B5EF4-FFF2-40B4-BE49-F238E27FC236}">
                  <a16:creationId xmlns:a16="http://schemas.microsoft.com/office/drawing/2014/main" id="{51057C75-0BAA-4BFA-AA9D-9C2441533C8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Meiryo UI" panose="020B0604030504040204" pitchFamily="50" charset="-128"/>
                  <a:ea typeface="Meiryo UI" panose="020B0604030504040204" pitchFamily="50" charset="-128"/>
                  <a:sym typeface="Arial" panose="020B0604020202020204" pitchFamily="34" charset="0"/>
                </a:rPr>
                <a:t>Er</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165" name="橢圓 164">
              <a:extLst>
                <a:ext uri="{FF2B5EF4-FFF2-40B4-BE49-F238E27FC236}">
                  <a16:creationId xmlns:a16="http://schemas.microsoft.com/office/drawing/2014/main" id="{7AC8FCA1-F217-4E55-8524-3F4241F3FC0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66" name="群組 165">
            <a:extLst>
              <a:ext uri="{FF2B5EF4-FFF2-40B4-BE49-F238E27FC236}">
                <a16:creationId xmlns:a16="http://schemas.microsoft.com/office/drawing/2014/main" id="{ADB5C1B5-6622-4976-A84C-7C8EA0319388}"/>
              </a:ext>
            </a:extLst>
          </p:cNvPr>
          <p:cNvGrpSpPr/>
          <p:nvPr/>
        </p:nvGrpSpPr>
        <p:grpSpPr>
          <a:xfrm>
            <a:off x="549975" y="4182758"/>
            <a:ext cx="1086084" cy="670467"/>
            <a:chOff x="-623618" y="2698102"/>
            <a:chExt cx="1189675" cy="734415"/>
          </a:xfrm>
          <a:solidFill>
            <a:srgbClr val="01507A"/>
          </a:solidFill>
        </p:grpSpPr>
        <p:sp>
          <p:nvSpPr>
            <p:cNvPr id="167" name="手繪多邊形: 圖案 166">
              <a:extLst>
                <a:ext uri="{FF2B5EF4-FFF2-40B4-BE49-F238E27FC236}">
                  <a16:creationId xmlns:a16="http://schemas.microsoft.com/office/drawing/2014/main" id="{51E702EA-4DE6-4CBC-9544-64A6C933665B}"/>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Meiryo UI" panose="020B0604030504040204" pitchFamily="50" charset="-128"/>
                  <a:ea typeface="Meiryo UI" panose="020B0604030504040204" pitchFamily="50" charset="-128"/>
                  <a:sym typeface="Arial" panose="020B0604020202020204" pitchFamily="34" charset="0"/>
                </a:rPr>
                <a:t>Dq</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168" name="橢圓 167">
              <a:extLst>
                <a:ext uri="{FF2B5EF4-FFF2-40B4-BE49-F238E27FC236}">
                  <a16:creationId xmlns:a16="http://schemas.microsoft.com/office/drawing/2014/main" id="{29253022-628C-4F5A-A09D-CCE811D3F3F4}"/>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69" name="群組 168">
            <a:extLst>
              <a:ext uri="{FF2B5EF4-FFF2-40B4-BE49-F238E27FC236}">
                <a16:creationId xmlns:a16="http://schemas.microsoft.com/office/drawing/2014/main" id="{4A754B18-9164-43B0-8135-EF9B9BBBD0D8}"/>
              </a:ext>
            </a:extLst>
          </p:cNvPr>
          <p:cNvGrpSpPr/>
          <p:nvPr/>
        </p:nvGrpSpPr>
        <p:grpSpPr>
          <a:xfrm>
            <a:off x="549975" y="3845170"/>
            <a:ext cx="1086084" cy="670467"/>
            <a:chOff x="-623618" y="2698102"/>
            <a:chExt cx="1189675" cy="734415"/>
          </a:xfrm>
          <a:solidFill>
            <a:srgbClr val="0070C0"/>
          </a:solidFill>
        </p:grpSpPr>
        <p:sp>
          <p:nvSpPr>
            <p:cNvPr id="170" name="手繪多邊形: 圖案 169">
              <a:extLst>
                <a:ext uri="{FF2B5EF4-FFF2-40B4-BE49-F238E27FC236}">
                  <a16:creationId xmlns:a16="http://schemas.microsoft.com/office/drawing/2014/main" id="{A50A5572-D3BD-458C-8D70-95706446C70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Cp</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71" name="橢圓 170">
              <a:extLst>
                <a:ext uri="{FF2B5EF4-FFF2-40B4-BE49-F238E27FC236}">
                  <a16:creationId xmlns:a16="http://schemas.microsoft.com/office/drawing/2014/main" id="{4740EB3A-F5CD-4228-BCD5-41DC5CCDB60F}"/>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72" name="群組 171">
            <a:extLst>
              <a:ext uri="{FF2B5EF4-FFF2-40B4-BE49-F238E27FC236}">
                <a16:creationId xmlns:a16="http://schemas.microsoft.com/office/drawing/2014/main" id="{6E455064-C658-4AA8-9553-8065856CD4F6}"/>
              </a:ext>
            </a:extLst>
          </p:cNvPr>
          <p:cNvGrpSpPr/>
          <p:nvPr/>
        </p:nvGrpSpPr>
        <p:grpSpPr>
          <a:xfrm>
            <a:off x="549975" y="3516638"/>
            <a:ext cx="1086084" cy="670467"/>
            <a:chOff x="-623618" y="2698102"/>
            <a:chExt cx="1189675" cy="734415"/>
          </a:xfrm>
          <a:solidFill>
            <a:srgbClr val="00B0F0"/>
          </a:solidFill>
        </p:grpSpPr>
        <p:sp>
          <p:nvSpPr>
            <p:cNvPr id="173" name="手繪多邊形: 圖案 172">
              <a:extLst>
                <a:ext uri="{FF2B5EF4-FFF2-40B4-BE49-F238E27FC236}">
                  <a16:creationId xmlns:a16="http://schemas.microsoft.com/office/drawing/2014/main" id="{692402B3-C260-47CA-85EA-1D8CEFB9CC9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B1</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74" name="橢圓 173">
              <a:extLst>
                <a:ext uri="{FF2B5EF4-FFF2-40B4-BE49-F238E27FC236}">
                  <a16:creationId xmlns:a16="http://schemas.microsoft.com/office/drawing/2014/main" id="{C21035B1-E1A2-45C0-A82D-60571F43CD5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75" name="群組 174">
            <a:extLst>
              <a:ext uri="{FF2B5EF4-FFF2-40B4-BE49-F238E27FC236}">
                <a16:creationId xmlns:a16="http://schemas.microsoft.com/office/drawing/2014/main" id="{6F6C7792-4596-4FD8-B24D-5855738E5574}"/>
              </a:ext>
            </a:extLst>
          </p:cNvPr>
          <p:cNvGrpSpPr/>
          <p:nvPr/>
        </p:nvGrpSpPr>
        <p:grpSpPr>
          <a:xfrm>
            <a:off x="549975" y="3177630"/>
            <a:ext cx="1086084" cy="670467"/>
            <a:chOff x="-623618" y="2709825"/>
            <a:chExt cx="1189675" cy="734415"/>
          </a:xfrm>
        </p:grpSpPr>
        <p:sp>
          <p:nvSpPr>
            <p:cNvPr id="176" name="手繪多邊形: 圖案 175">
              <a:extLst>
                <a:ext uri="{FF2B5EF4-FFF2-40B4-BE49-F238E27FC236}">
                  <a16:creationId xmlns:a16="http://schemas.microsoft.com/office/drawing/2014/main" id="{80D857F5-5924-49DD-90AA-3FA08963B699}"/>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A1</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77" name="橢圓 176">
              <a:extLst>
                <a:ext uri="{FF2B5EF4-FFF2-40B4-BE49-F238E27FC236}">
                  <a16:creationId xmlns:a16="http://schemas.microsoft.com/office/drawing/2014/main" id="{6E5F052C-96F2-4D34-BABA-EECB0E165027}"/>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178" name="矩形 177">
            <a:extLst>
              <a:ext uri="{FF2B5EF4-FFF2-40B4-BE49-F238E27FC236}">
                <a16:creationId xmlns:a16="http://schemas.microsoft.com/office/drawing/2014/main" id="{0198E11D-4B7D-4ABD-AAC0-486EA5F1331D}"/>
              </a:ext>
            </a:extLst>
          </p:cNvPr>
          <p:cNvSpPr/>
          <p:nvPr/>
        </p:nvSpPr>
        <p:spPr>
          <a:xfrm>
            <a:off x="696655"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1</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79" name="手繪多邊形: 圖案 178">
            <a:extLst>
              <a:ext uri="{FF2B5EF4-FFF2-40B4-BE49-F238E27FC236}">
                <a16:creationId xmlns:a16="http://schemas.microsoft.com/office/drawing/2014/main" id="{7F5A6DFD-721B-4D49-A43B-89929FB8B7C9}"/>
              </a:ext>
            </a:extLst>
          </p:cNvPr>
          <p:cNvSpPr/>
          <p:nvPr/>
        </p:nvSpPr>
        <p:spPr>
          <a:xfrm>
            <a:off x="1723025"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180" name="群組 179">
            <a:extLst>
              <a:ext uri="{FF2B5EF4-FFF2-40B4-BE49-F238E27FC236}">
                <a16:creationId xmlns:a16="http://schemas.microsoft.com/office/drawing/2014/main" id="{07DD842C-7C6D-4329-B60B-F22B82C10467}"/>
              </a:ext>
            </a:extLst>
          </p:cNvPr>
          <p:cNvGrpSpPr/>
          <p:nvPr/>
        </p:nvGrpSpPr>
        <p:grpSpPr>
          <a:xfrm>
            <a:off x="1711496" y="4525605"/>
            <a:ext cx="1086084" cy="670467"/>
            <a:chOff x="-623618" y="2698102"/>
            <a:chExt cx="1189675" cy="734415"/>
          </a:xfrm>
          <a:solidFill>
            <a:srgbClr val="7030A0"/>
          </a:solidFill>
        </p:grpSpPr>
        <p:sp>
          <p:nvSpPr>
            <p:cNvPr id="181" name="手繪多邊形: 圖案 180">
              <a:extLst>
                <a:ext uri="{FF2B5EF4-FFF2-40B4-BE49-F238E27FC236}">
                  <a16:creationId xmlns:a16="http://schemas.microsoft.com/office/drawing/2014/main" id="{4483B751-0FAA-4F96-89D1-087A98A7408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E1</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182" name="橢圓 181">
              <a:extLst>
                <a:ext uri="{FF2B5EF4-FFF2-40B4-BE49-F238E27FC236}">
                  <a16:creationId xmlns:a16="http://schemas.microsoft.com/office/drawing/2014/main" id="{A558E538-135C-4A35-B990-38003800E32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83" name="群組 182">
            <a:extLst>
              <a:ext uri="{FF2B5EF4-FFF2-40B4-BE49-F238E27FC236}">
                <a16:creationId xmlns:a16="http://schemas.microsoft.com/office/drawing/2014/main" id="{E73F30A4-9556-4502-A590-B1AE19E91DA8}"/>
              </a:ext>
            </a:extLst>
          </p:cNvPr>
          <p:cNvGrpSpPr/>
          <p:nvPr/>
        </p:nvGrpSpPr>
        <p:grpSpPr>
          <a:xfrm>
            <a:off x="1711496" y="4182758"/>
            <a:ext cx="1086084" cy="670467"/>
            <a:chOff x="-623618" y="2698102"/>
            <a:chExt cx="1189675" cy="734415"/>
          </a:xfrm>
          <a:solidFill>
            <a:srgbClr val="01507A"/>
          </a:solidFill>
        </p:grpSpPr>
        <p:sp>
          <p:nvSpPr>
            <p:cNvPr id="184" name="手繪多邊形: 圖案 183">
              <a:extLst>
                <a:ext uri="{FF2B5EF4-FFF2-40B4-BE49-F238E27FC236}">
                  <a16:creationId xmlns:a16="http://schemas.microsoft.com/office/drawing/2014/main" id="{1B77CEC7-AABB-449A-B847-2AF6C0F76E9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Dr</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185" name="橢圓 184">
              <a:extLst>
                <a:ext uri="{FF2B5EF4-FFF2-40B4-BE49-F238E27FC236}">
                  <a16:creationId xmlns:a16="http://schemas.microsoft.com/office/drawing/2014/main" id="{DA8C86E8-2D57-482B-B6AF-A1AE76F6DAE0}"/>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86" name="群組 185">
            <a:extLst>
              <a:ext uri="{FF2B5EF4-FFF2-40B4-BE49-F238E27FC236}">
                <a16:creationId xmlns:a16="http://schemas.microsoft.com/office/drawing/2014/main" id="{BD4C410A-3057-4FF8-8B1A-715D46F06E69}"/>
              </a:ext>
            </a:extLst>
          </p:cNvPr>
          <p:cNvGrpSpPr/>
          <p:nvPr/>
        </p:nvGrpSpPr>
        <p:grpSpPr>
          <a:xfrm>
            <a:off x="1711496" y="3845170"/>
            <a:ext cx="1086084" cy="670467"/>
            <a:chOff x="-623618" y="2698102"/>
            <a:chExt cx="1189675" cy="734415"/>
          </a:xfrm>
          <a:solidFill>
            <a:srgbClr val="0070C0"/>
          </a:solidFill>
        </p:grpSpPr>
        <p:sp>
          <p:nvSpPr>
            <p:cNvPr id="187" name="手繪多邊形: 圖案 186">
              <a:extLst>
                <a:ext uri="{FF2B5EF4-FFF2-40B4-BE49-F238E27FC236}">
                  <a16:creationId xmlns:a16="http://schemas.microsoft.com/office/drawing/2014/main" id="{14064497-AE52-4610-BF1B-6ACD07E18F5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Meiryo UI" panose="020B0604030504040204" pitchFamily="50" charset="-128"/>
                  <a:ea typeface="Meiryo UI" panose="020B0604030504040204" pitchFamily="50" charset="-128"/>
                  <a:sym typeface="Arial" panose="020B0604020202020204" pitchFamily="34" charset="0"/>
                </a:rPr>
                <a:t>Cq</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88" name="橢圓 187">
              <a:extLst>
                <a:ext uri="{FF2B5EF4-FFF2-40B4-BE49-F238E27FC236}">
                  <a16:creationId xmlns:a16="http://schemas.microsoft.com/office/drawing/2014/main" id="{79AEB5DC-3086-47C8-9C88-7166C75DF15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89" name="群組 188">
            <a:extLst>
              <a:ext uri="{FF2B5EF4-FFF2-40B4-BE49-F238E27FC236}">
                <a16:creationId xmlns:a16="http://schemas.microsoft.com/office/drawing/2014/main" id="{C8FE0A4B-1983-4368-9BCF-8EE24CA2850B}"/>
              </a:ext>
            </a:extLst>
          </p:cNvPr>
          <p:cNvGrpSpPr/>
          <p:nvPr/>
        </p:nvGrpSpPr>
        <p:grpSpPr>
          <a:xfrm>
            <a:off x="1711496" y="3516638"/>
            <a:ext cx="1086084" cy="670467"/>
            <a:chOff x="-623618" y="2698102"/>
            <a:chExt cx="1189675" cy="734415"/>
          </a:xfrm>
          <a:solidFill>
            <a:srgbClr val="00B0F0"/>
          </a:solidFill>
        </p:grpSpPr>
        <p:sp>
          <p:nvSpPr>
            <p:cNvPr id="190" name="手繪多邊形: 圖案 189">
              <a:extLst>
                <a:ext uri="{FF2B5EF4-FFF2-40B4-BE49-F238E27FC236}">
                  <a16:creationId xmlns:a16="http://schemas.microsoft.com/office/drawing/2014/main" id="{113A2213-360D-480A-B308-63397A60ECC7}"/>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Bp</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91" name="橢圓 190">
              <a:extLst>
                <a:ext uri="{FF2B5EF4-FFF2-40B4-BE49-F238E27FC236}">
                  <a16:creationId xmlns:a16="http://schemas.microsoft.com/office/drawing/2014/main" id="{3FB81958-0016-48E4-BCF4-DF6632EBB82F}"/>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192" name="群組 191">
            <a:extLst>
              <a:ext uri="{FF2B5EF4-FFF2-40B4-BE49-F238E27FC236}">
                <a16:creationId xmlns:a16="http://schemas.microsoft.com/office/drawing/2014/main" id="{7D3A6D34-4E4A-4A92-9DCD-0FEF15D036FA}"/>
              </a:ext>
            </a:extLst>
          </p:cNvPr>
          <p:cNvGrpSpPr/>
          <p:nvPr/>
        </p:nvGrpSpPr>
        <p:grpSpPr>
          <a:xfrm>
            <a:off x="1711496" y="3177630"/>
            <a:ext cx="1086084" cy="670467"/>
            <a:chOff x="-623618" y="2709825"/>
            <a:chExt cx="1189675" cy="734415"/>
          </a:xfrm>
        </p:grpSpPr>
        <p:sp>
          <p:nvSpPr>
            <p:cNvPr id="193" name="手繪多邊形: 圖案 192">
              <a:extLst>
                <a:ext uri="{FF2B5EF4-FFF2-40B4-BE49-F238E27FC236}">
                  <a16:creationId xmlns:a16="http://schemas.microsoft.com/office/drawing/2014/main" id="{EF54A91B-E08B-4641-8852-8E871F894CEA}"/>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A2</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94" name="橢圓 193">
              <a:extLst>
                <a:ext uri="{FF2B5EF4-FFF2-40B4-BE49-F238E27FC236}">
                  <a16:creationId xmlns:a16="http://schemas.microsoft.com/office/drawing/2014/main" id="{F7ABF5E1-153F-4826-830A-E29699620B3D}"/>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195" name="矩形 194">
            <a:extLst>
              <a:ext uri="{FF2B5EF4-FFF2-40B4-BE49-F238E27FC236}">
                <a16:creationId xmlns:a16="http://schemas.microsoft.com/office/drawing/2014/main" id="{876B9ABE-C16E-4166-8955-7C167A453B38}"/>
              </a:ext>
            </a:extLst>
          </p:cNvPr>
          <p:cNvSpPr/>
          <p:nvPr/>
        </p:nvSpPr>
        <p:spPr>
          <a:xfrm>
            <a:off x="1858177"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2</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96" name="手繪多邊形: 圖案 195">
            <a:extLst>
              <a:ext uri="{FF2B5EF4-FFF2-40B4-BE49-F238E27FC236}">
                <a16:creationId xmlns:a16="http://schemas.microsoft.com/office/drawing/2014/main" id="{4AB527D1-0A4A-4E4A-B597-DC4E8C546C19}"/>
              </a:ext>
            </a:extLst>
          </p:cNvPr>
          <p:cNvSpPr/>
          <p:nvPr/>
        </p:nvSpPr>
        <p:spPr>
          <a:xfrm>
            <a:off x="2906446"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197" name="群組 196">
            <a:extLst>
              <a:ext uri="{FF2B5EF4-FFF2-40B4-BE49-F238E27FC236}">
                <a16:creationId xmlns:a16="http://schemas.microsoft.com/office/drawing/2014/main" id="{D054457E-C990-4FE8-A421-F8C5729E1B8A}"/>
              </a:ext>
            </a:extLst>
          </p:cNvPr>
          <p:cNvGrpSpPr/>
          <p:nvPr/>
        </p:nvGrpSpPr>
        <p:grpSpPr>
          <a:xfrm>
            <a:off x="2894919" y="4525605"/>
            <a:ext cx="1086084" cy="670467"/>
            <a:chOff x="-623618" y="2698102"/>
            <a:chExt cx="1189675" cy="734415"/>
          </a:xfrm>
          <a:solidFill>
            <a:srgbClr val="7030A0"/>
          </a:solidFill>
        </p:grpSpPr>
        <p:sp>
          <p:nvSpPr>
            <p:cNvPr id="198" name="手繪多邊形: 圖案 197">
              <a:extLst>
                <a:ext uri="{FF2B5EF4-FFF2-40B4-BE49-F238E27FC236}">
                  <a16:creationId xmlns:a16="http://schemas.microsoft.com/office/drawing/2014/main" id="{A0854E4C-59E0-4080-877B-FC8EB1BF0A82}"/>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E2</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199" name="橢圓 198">
              <a:extLst>
                <a:ext uri="{FF2B5EF4-FFF2-40B4-BE49-F238E27FC236}">
                  <a16:creationId xmlns:a16="http://schemas.microsoft.com/office/drawing/2014/main" id="{5A7B00BC-1330-4B20-96F4-4F43CCF865B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00" name="群組 199">
            <a:extLst>
              <a:ext uri="{FF2B5EF4-FFF2-40B4-BE49-F238E27FC236}">
                <a16:creationId xmlns:a16="http://schemas.microsoft.com/office/drawing/2014/main" id="{1B3FC26D-0109-497B-AED6-3A859DD75C09}"/>
              </a:ext>
            </a:extLst>
          </p:cNvPr>
          <p:cNvGrpSpPr/>
          <p:nvPr/>
        </p:nvGrpSpPr>
        <p:grpSpPr>
          <a:xfrm>
            <a:off x="2894919" y="4182758"/>
            <a:ext cx="1086084" cy="670467"/>
            <a:chOff x="-623618" y="2698102"/>
            <a:chExt cx="1189675" cy="734415"/>
          </a:xfrm>
          <a:solidFill>
            <a:srgbClr val="01507A"/>
          </a:solidFill>
        </p:grpSpPr>
        <p:sp>
          <p:nvSpPr>
            <p:cNvPr id="201" name="手繪多邊形: 圖案 200">
              <a:extLst>
                <a:ext uri="{FF2B5EF4-FFF2-40B4-BE49-F238E27FC236}">
                  <a16:creationId xmlns:a16="http://schemas.microsoft.com/office/drawing/2014/main" id="{A9A4AD5D-A3C1-441A-BF8C-1E1625100C9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D1</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02" name="橢圓 201">
              <a:extLst>
                <a:ext uri="{FF2B5EF4-FFF2-40B4-BE49-F238E27FC236}">
                  <a16:creationId xmlns:a16="http://schemas.microsoft.com/office/drawing/2014/main" id="{6BBDB869-3091-4D63-83B5-9D79B645A869}"/>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03" name="群組 202">
            <a:extLst>
              <a:ext uri="{FF2B5EF4-FFF2-40B4-BE49-F238E27FC236}">
                <a16:creationId xmlns:a16="http://schemas.microsoft.com/office/drawing/2014/main" id="{D6EE964B-0D84-427F-9070-3690506CEADA}"/>
              </a:ext>
            </a:extLst>
          </p:cNvPr>
          <p:cNvGrpSpPr/>
          <p:nvPr/>
        </p:nvGrpSpPr>
        <p:grpSpPr>
          <a:xfrm>
            <a:off x="2894919" y="3845170"/>
            <a:ext cx="1086084" cy="670467"/>
            <a:chOff x="-623618" y="2698102"/>
            <a:chExt cx="1189675" cy="734415"/>
          </a:xfrm>
          <a:solidFill>
            <a:srgbClr val="0070C0"/>
          </a:solidFill>
        </p:grpSpPr>
        <p:sp>
          <p:nvSpPr>
            <p:cNvPr id="204" name="手繪多邊形: 圖案 203">
              <a:extLst>
                <a:ext uri="{FF2B5EF4-FFF2-40B4-BE49-F238E27FC236}">
                  <a16:creationId xmlns:a16="http://schemas.microsoft.com/office/drawing/2014/main" id="{91665D92-E17F-4445-BD9F-320285A7A9D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Cr</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05" name="橢圓 204">
              <a:extLst>
                <a:ext uri="{FF2B5EF4-FFF2-40B4-BE49-F238E27FC236}">
                  <a16:creationId xmlns:a16="http://schemas.microsoft.com/office/drawing/2014/main" id="{240A118E-7C04-4E2B-B3A8-72E19D1CA8D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06" name="群組 205">
            <a:extLst>
              <a:ext uri="{FF2B5EF4-FFF2-40B4-BE49-F238E27FC236}">
                <a16:creationId xmlns:a16="http://schemas.microsoft.com/office/drawing/2014/main" id="{F8647D2B-0B6E-46BC-BA73-8D1B1A4649DD}"/>
              </a:ext>
            </a:extLst>
          </p:cNvPr>
          <p:cNvGrpSpPr/>
          <p:nvPr/>
        </p:nvGrpSpPr>
        <p:grpSpPr>
          <a:xfrm>
            <a:off x="2894919" y="3516638"/>
            <a:ext cx="1086084" cy="670467"/>
            <a:chOff x="-623618" y="2698102"/>
            <a:chExt cx="1189675" cy="734415"/>
          </a:xfrm>
          <a:solidFill>
            <a:srgbClr val="00B0F0"/>
          </a:solidFill>
        </p:grpSpPr>
        <p:sp>
          <p:nvSpPr>
            <p:cNvPr id="207" name="手繪多邊形: 圖案 206">
              <a:extLst>
                <a:ext uri="{FF2B5EF4-FFF2-40B4-BE49-F238E27FC236}">
                  <a16:creationId xmlns:a16="http://schemas.microsoft.com/office/drawing/2014/main" id="{82B1BAAA-C83B-4705-9589-589D60C96CCE}"/>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Meiryo UI" panose="020B0604030504040204" pitchFamily="50" charset="-128"/>
                  <a:ea typeface="Meiryo UI" panose="020B0604030504040204" pitchFamily="50" charset="-128"/>
                  <a:sym typeface="Arial" panose="020B0604020202020204" pitchFamily="34" charset="0"/>
                </a:rPr>
                <a:t>Bq</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08" name="橢圓 207">
              <a:extLst>
                <a:ext uri="{FF2B5EF4-FFF2-40B4-BE49-F238E27FC236}">
                  <a16:creationId xmlns:a16="http://schemas.microsoft.com/office/drawing/2014/main" id="{B2617F8B-78C8-447E-B9A5-7AA15411479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09" name="群組 208">
            <a:extLst>
              <a:ext uri="{FF2B5EF4-FFF2-40B4-BE49-F238E27FC236}">
                <a16:creationId xmlns:a16="http://schemas.microsoft.com/office/drawing/2014/main" id="{3E9A6848-1265-4F99-906D-9B1DCE2A79DA}"/>
              </a:ext>
            </a:extLst>
          </p:cNvPr>
          <p:cNvGrpSpPr/>
          <p:nvPr/>
        </p:nvGrpSpPr>
        <p:grpSpPr>
          <a:xfrm>
            <a:off x="2894919" y="3177630"/>
            <a:ext cx="1086084" cy="670467"/>
            <a:chOff x="-623618" y="2709825"/>
            <a:chExt cx="1189675" cy="734415"/>
          </a:xfrm>
        </p:grpSpPr>
        <p:sp>
          <p:nvSpPr>
            <p:cNvPr id="210" name="手繪多邊形: 圖案 209">
              <a:extLst>
                <a:ext uri="{FF2B5EF4-FFF2-40B4-BE49-F238E27FC236}">
                  <a16:creationId xmlns:a16="http://schemas.microsoft.com/office/drawing/2014/main" id="{1ECEF4AD-202E-4FAB-9DAD-35BE7B142FD0}"/>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Ap</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11" name="橢圓 210">
              <a:extLst>
                <a:ext uri="{FF2B5EF4-FFF2-40B4-BE49-F238E27FC236}">
                  <a16:creationId xmlns:a16="http://schemas.microsoft.com/office/drawing/2014/main" id="{179A0AB1-6FD7-494F-AA57-D472D5C9B07C}"/>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212" name="矩形 211">
            <a:extLst>
              <a:ext uri="{FF2B5EF4-FFF2-40B4-BE49-F238E27FC236}">
                <a16:creationId xmlns:a16="http://schemas.microsoft.com/office/drawing/2014/main" id="{A264AB0C-5B09-4E06-875C-5BCB6F10CF67}"/>
              </a:ext>
            </a:extLst>
          </p:cNvPr>
          <p:cNvSpPr/>
          <p:nvPr/>
        </p:nvSpPr>
        <p:spPr>
          <a:xfrm>
            <a:off x="3041598"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3</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13" name="手繪多邊形: 圖案 212">
            <a:extLst>
              <a:ext uri="{FF2B5EF4-FFF2-40B4-BE49-F238E27FC236}">
                <a16:creationId xmlns:a16="http://schemas.microsoft.com/office/drawing/2014/main" id="{27B33FDF-6DEC-403E-9543-B8D2303E97CF}"/>
              </a:ext>
            </a:extLst>
          </p:cNvPr>
          <p:cNvSpPr/>
          <p:nvPr/>
        </p:nvSpPr>
        <p:spPr>
          <a:xfrm>
            <a:off x="4089050"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214" name="群組 213">
            <a:extLst>
              <a:ext uri="{FF2B5EF4-FFF2-40B4-BE49-F238E27FC236}">
                <a16:creationId xmlns:a16="http://schemas.microsoft.com/office/drawing/2014/main" id="{321D35DA-1411-41E4-B249-94B6281A22C4}"/>
              </a:ext>
            </a:extLst>
          </p:cNvPr>
          <p:cNvGrpSpPr/>
          <p:nvPr/>
        </p:nvGrpSpPr>
        <p:grpSpPr>
          <a:xfrm>
            <a:off x="4077523" y="4525605"/>
            <a:ext cx="1086084" cy="670467"/>
            <a:chOff x="-623618" y="2698102"/>
            <a:chExt cx="1189675" cy="734415"/>
          </a:xfrm>
          <a:solidFill>
            <a:srgbClr val="7030A0"/>
          </a:solidFill>
        </p:grpSpPr>
        <p:sp>
          <p:nvSpPr>
            <p:cNvPr id="215" name="手繪多邊形: 圖案 214">
              <a:extLst>
                <a:ext uri="{FF2B5EF4-FFF2-40B4-BE49-F238E27FC236}">
                  <a16:creationId xmlns:a16="http://schemas.microsoft.com/office/drawing/2014/main" id="{07D34038-C820-4519-A096-CEFCC2DAF2D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Ep</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16" name="橢圓 215">
              <a:extLst>
                <a:ext uri="{FF2B5EF4-FFF2-40B4-BE49-F238E27FC236}">
                  <a16:creationId xmlns:a16="http://schemas.microsoft.com/office/drawing/2014/main" id="{05847B79-E125-4EC8-AE72-C4D663FD322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17" name="群組 216">
            <a:extLst>
              <a:ext uri="{FF2B5EF4-FFF2-40B4-BE49-F238E27FC236}">
                <a16:creationId xmlns:a16="http://schemas.microsoft.com/office/drawing/2014/main" id="{E167CBD3-6F76-402A-996A-2EACB566E3F0}"/>
              </a:ext>
            </a:extLst>
          </p:cNvPr>
          <p:cNvGrpSpPr/>
          <p:nvPr/>
        </p:nvGrpSpPr>
        <p:grpSpPr>
          <a:xfrm>
            <a:off x="4077523" y="4182758"/>
            <a:ext cx="1086084" cy="670467"/>
            <a:chOff x="-623618" y="2698102"/>
            <a:chExt cx="1189675" cy="734415"/>
          </a:xfrm>
          <a:solidFill>
            <a:srgbClr val="01507A"/>
          </a:solidFill>
        </p:grpSpPr>
        <p:sp>
          <p:nvSpPr>
            <p:cNvPr id="218" name="手繪多邊形: 圖案 217">
              <a:extLst>
                <a:ext uri="{FF2B5EF4-FFF2-40B4-BE49-F238E27FC236}">
                  <a16:creationId xmlns:a16="http://schemas.microsoft.com/office/drawing/2014/main" id="{54F9C8D5-E862-4F1F-BDEC-003DA5EDE78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D2</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19" name="橢圓 218">
              <a:extLst>
                <a:ext uri="{FF2B5EF4-FFF2-40B4-BE49-F238E27FC236}">
                  <a16:creationId xmlns:a16="http://schemas.microsoft.com/office/drawing/2014/main" id="{8298DD7B-EAEF-4868-966E-7BF2014843A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20" name="群組 219">
            <a:extLst>
              <a:ext uri="{FF2B5EF4-FFF2-40B4-BE49-F238E27FC236}">
                <a16:creationId xmlns:a16="http://schemas.microsoft.com/office/drawing/2014/main" id="{BD2BF3BC-FD66-4D65-B9C0-C36178AD4383}"/>
              </a:ext>
            </a:extLst>
          </p:cNvPr>
          <p:cNvGrpSpPr/>
          <p:nvPr/>
        </p:nvGrpSpPr>
        <p:grpSpPr>
          <a:xfrm>
            <a:off x="4077523" y="3845170"/>
            <a:ext cx="1086084" cy="670467"/>
            <a:chOff x="-623618" y="2698102"/>
            <a:chExt cx="1189675" cy="734415"/>
          </a:xfrm>
          <a:solidFill>
            <a:srgbClr val="0070C0"/>
          </a:solidFill>
        </p:grpSpPr>
        <p:sp>
          <p:nvSpPr>
            <p:cNvPr id="221" name="手繪多邊形: 圖案 220">
              <a:extLst>
                <a:ext uri="{FF2B5EF4-FFF2-40B4-BE49-F238E27FC236}">
                  <a16:creationId xmlns:a16="http://schemas.microsoft.com/office/drawing/2014/main" id="{077E1D43-47EB-490E-A880-D58CB0A22C66}"/>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C1</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22" name="橢圓 221">
              <a:extLst>
                <a:ext uri="{FF2B5EF4-FFF2-40B4-BE49-F238E27FC236}">
                  <a16:creationId xmlns:a16="http://schemas.microsoft.com/office/drawing/2014/main" id="{664A68FE-9713-41B5-92EE-7D575581E89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23" name="群組 222">
            <a:extLst>
              <a:ext uri="{FF2B5EF4-FFF2-40B4-BE49-F238E27FC236}">
                <a16:creationId xmlns:a16="http://schemas.microsoft.com/office/drawing/2014/main" id="{CDA58243-4DBB-43EC-B98A-5A5631F59EDB}"/>
              </a:ext>
            </a:extLst>
          </p:cNvPr>
          <p:cNvGrpSpPr/>
          <p:nvPr/>
        </p:nvGrpSpPr>
        <p:grpSpPr>
          <a:xfrm>
            <a:off x="4077523" y="3516638"/>
            <a:ext cx="1086084" cy="670467"/>
            <a:chOff x="-623618" y="2698102"/>
            <a:chExt cx="1189675" cy="734415"/>
          </a:xfrm>
          <a:solidFill>
            <a:srgbClr val="00B0F0"/>
          </a:solidFill>
        </p:grpSpPr>
        <p:sp>
          <p:nvSpPr>
            <p:cNvPr id="224" name="手繪多邊形: 圖案 223">
              <a:extLst>
                <a:ext uri="{FF2B5EF4-FFF2-40B4-BE49-F238E27FC236}">
                  <a16:creationId xmlns:a16="http://schemas.microsoft.com/office/drawing/2014/main" id="{AA1F7A17-D5A8-454E-A877-97843FB8889D}"/>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Br</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25" name="橢圓 224">
              <a:extLst>
                <a:ext uri="{FF2B5EF4-FFF2-40B4-BE49-F238E27FC236}">
                  <a16:creationId xmlns:a16="http://schemas.microsoft.com/office/drawing/2014/main" id="{FCE4068A-1F1B-4352-AC79-06E7BDC2D996}"/>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26" name="群組 225">
            <a:extLst>
              <a:ext uri="{FF2B5EF4-FFF2-40B4-BE49-F238E27FC236}">
                <a16:creationId xmlns:a16="http://schemas.microsoft.com/office/drawing/2014/main" id="{B0F4FB47-ACE8-427C-AAE5-D3DE4B9E51C2}"/>
              </a:ext>
            </a:extLst>
          </p:cNvPr>
          <p:cNvGrpSpPr/>
          <p:nvPr/>
        </p:nvGrpSpPr>
        <p:grpSpPr>
          <a:xfrm>
            <a:off x="4077523" y="3177630"/>
            <a:ext cx="1086084" cy="670467"/>
            <a:chOff x="-623618" y="2709825"/>
            <a:chExt cx="1189675" cy="734415"/>
          </a:xfrm>
        </p:grpSpPr>
        <p:sp>
          <p:nvSpPr>
            <p:cNvPr id="227" name="手繪多邊形: 圖案 226">
              <a:extLst>
                <a:ext uri="{FF2B5EF4-FFF2-40B4-BE49-F238E27FC236}">
                  <a16:creationId xmlns:a16="http://schemas.microsoft.com/office/drawing/2014/main" id="{1141FEAB-301C-4476-BF5D-EF6ED3AB7AED}"/>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Meiryo UI" panose="020B0604030504040204" pitchFamily="50" charset="-128"/>
                  <a:ea typeface="Meiryo UI" panose="020B0604030504040204" pitchFamily="50" charset="-128"/>
                  <a:sym typeface="Arial" panose="020B0604020202020204" pitchFamily="34" charset="0"/>
                </a:rPr>
                <a:t>Aq</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28" name="橢圓 227">
              <a:extLst>
                <a:ext uri="{FF2B5EF4-FFF2-40B4-BE49-F238E27FC236}">
                  <a16:creationId xmlns:a16="http://schemas.microsoft.com/office/drawing/2014/main" id="{57E3A6B1-0307-40FD-81D2-95719BF8CCB3}"/>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229" name="矩形 228">
            <a:extLst>
              <a:ext uri="{FF2B5EF4-FFF2-40B4-BE49-F238E27FC236}">
                <a16:creationId xmlns:a16="http://schemas.microsoft.com/office/drawing/2014/main" id="{E7BF407E-75E0-4E62-8EDD-F3F4BCCEA54F}"/>
              </a:ext>
            </a:extLst>
          </p:cNvPr>
          <p:cNvSpPr/>
          <p:nvPr/>
        </p:nvSpPr>
        <p:spPr>
          <a:xfrm>
            <a:off x="4224202"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4</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30" name="手繪多邊形: 圖案 229">
            <a:extLst>
              <a:ext uri="{FF2B5EF4-FFF2-40B4-BE49-F238E27FC236}">
                <a16:creationId xmlns:a16="http://schemas.microsoft.com/office/drawing/2014/main" id="{E83F8E39-91A1-49C7-A67D-D623C72AA360}"/>
              </a:ext>
            </a:extLst>
          </p:cNvPr>
          <p:cNvSpPr/>
          <p:nvPr/>
        </p:nvSpPr>
        <p:spPr>
          <a:xfrm>
            <a:off x="5261519" y="5023214"/>
            <a:ext cx="1081851" cy="845788"/>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926459">
                <a:moveTo>
                  <a:pt x="6220" y="0"/>
                </a:moveTo>
                <a:lnTo>
                  <a:pt x="1175466" y="31102"/>
                </a:lnTo>
                <a:cubicBezTo>
                  <a:pt x="1177539" y="265175"/>
                  <a:pt x="1179613" y="499249"/>
                  <a:pt x="1181686" y="733322"/>
                </a:cubicBezTo>
                <a:lnTo>
                  <a:pt x="1185036" y="743579"/>
                </a:lnTo>
                <a:cubicBezTo>
                  <a:pt x="1185036" y="844581"/>
                  <a:pt x="919757" y="926459"/>
                  <a:pt x="592518" y="926459"/>
                </a:cubicBezTo>
                <a:cubicBezTo>
                  <a:pt x="265279" y="926459"/>
                  <a:pt x="0" y="844581"/>
                  <a:pt x="0" y="743579"/>
                </a:cubicBezTo>
                <a:cubicBezTo>
                  <a:pt x="0" y="743578"/>
                  <a:pt x="1" y="743577"/>
                  <a:pt x="1" y="743576"/>
                </a:cubicBezTo>
                <a:lnTo>
                  <a:pt x="0" y="743576"/>
                </a:lnTo>
                <a:cubicBezTo>
                  <a:pt x="2073" y="495717"/>
                  <a:pt x="4147" y="247859"/>
                  <a:pt x="6220" y="0"/>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231" name="群組 230">
            <a:extLst>
              <a:ext uri="{FF2B5EF4-FFF2-40B4-BE49-F238E27FC236}">
                <a16:creationId xmlns:a16="http://schemas.microsoft.com/office/drawing/2014/main" id="{DAF7F83B-5DE8-4E1D-8C5B-35A199417F34}"/>
              </a:ext>
            </a:extLst>
          </p:cNvPr>
          <p:cNvGrpSpPr/>
          <p:nvPr/>
        </p:nvGrpSpPr>
        <p:grpSpPr>
          <a:xfrm>
            <a:off x="5260127" y="4525605"/>
            <a:ext cx="1086084" cy="670467"/>
            <a:chOff x="-623618" y="2698102"/>
            <a:chExt cx="1189675" cy="734415"/>
          </a:xfrm>
          <a:solidFill>
            <a:srgbClr val="7030A0"/>
          </a:solidFill>
        </p:grpSpPr>
        <p:sp>
          <p:nvSpPr>
            <p:cNvPr id="232" name="手繪多邊形: 圖案 231">
              <a:extLst>
                <a:ext uri="{FF2B5EF4-FFF2-40B4-BE49-F238E27FC236}">
                  <a16:creationId xmlns:a16="http://schemas.microsoft.com/office/drawing/2014/main" id="{968FA3CB-6E26-4331-95C6-C606061685A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latin typeface="Meiryo UI" panose="020B0604030504040204" pitchFamily="50" charset="-128"/>
                  <a:ea typeface="Meiryo UI" panose="020B0604030504040204" pitchFamily="50" charset="-128"/>
                  <a:sym typeface="Arial" panose="020B0604020202020204" pitchFamily="34" charset="0"/>
                </a:rPr>
                <a:t>Eq</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33" name="橢圓 232">
              <a:extLst>
                <a:ext uri="{FF2B5EF4-FFF2-40B4-BE49-F238E27FC236}">
                  <a16:creationId xmlns:a16="http://schemas.microsoft.com/office/drawing/2014/main" id="{A67DD529-93B8-4619-8F69-B0808C2B9ABB}"/>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34" name="群組 233">
            <a:extLst>
              <a:ext uri="{FF2B5EF4-FFF2-40B4-BE49-F238E27FC236}">
                <a16:creationId xmlns:a16="http://schemas.microsoft.com/office/drawing/2014/main" id="{80C8FF8E-1BC4-4473-A5E0-0BB89A139385}"/>
              </a:ext>
            </a:extLst>
          </p:cNvPr>
          <p:cNvGrpSpPr/>
          <p:nvPr/>
        </p:nvGrpSpPr>
        <p:grpSpPr>
          <a:xfrm>
            <a:off x="5260127" y="4182758"/>
            <a:ext cx="1086084" cy="670467"/>
            <a:chOff x="-623618" y="2698102"/>
            <a:chExt cx="1189675" cy="734415"/>
          </a:xfrm>
          <a:solidFill>
            <a:srgbClr val="01507A"/>
          </a:solidFill>
        </p:grpSpPr>
        <p:sp>
          <p:nvSpPr>
            <p:cNvPr id="235" name="手繪多邊形: 圖案 234">
              <a:extLst>
                <a:ext uri="{FF2B5EF4-FFF2-40B4-BE49-F238E27FC236}">
                  <a16:creationId xmlns:a16="http://schemas.microsoft.com/office/drawing/2014/main" id="{95BC56DA-0469-4CAC-B9A0-E40AA04F3FC0}"/>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latin typeface="Meiryo UI" panose="020B0604030504040204" pitchFamily="50" charset="-128"/>
                  <a:ea typeface="Meiryo UI" panose="020B0604030504040204" pitchFamily="50" charset="-128"/>
                  <a:sym typeface="Arial" panose="020B0604020202020204" pitchFamily="34" charset="0"/>
                </a:rPr>
                <a:t>Dq</a:t>
              </a:r>
              <a:endParaRPr lang="zh-TW" altLang="en-US" err="1">
                <a:latin typeface="Meiryo UI" panose="020B0604030504040204" pitchFamily="50" charset="-128"/>
                <a:ea typeface="Meiryo UI" panose="020B0604030504040204" pitchFamily="50" charset="-128"/>
                <a:sym typeface="Arial" panose="020B0604020202020204" pitchFamily="34" charset="0"/>
              </a:endParaRPr>
            </a:p>
          </p:txBody>
        </p:sp>
        <p:sp>
          <p:nvSpPr>
            <p:cNvPr id="236" name="橢圓 235">
              <a:extLst>
                <a:ext uri="{FF2B5EF4-FFF2-40B4-BE49-F238E27FC236}">
                  <a16:creationId xmlns:a16="http://schemas.microsoft.com/office/drawing/2014/main" id="{546EA6C4-D7CB-4703-A807-1D61616130E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37" name="群組 236">
            <a:extLst>
              <a:ext uri="{FF2B5EF4-FFF2-40B4-BE49-F238E27FC236}">
                <a16:creationId xmlns:a16="http://schemas.microsoft.com/office/drawing/2014/main" id="{99F3BAC5-4E14-4B74-8E64-14770024BD6E}"/>
              </a:ext>
            </a:extLst>
          </p:cNvPr>
          <p:cNvGrpSpPr/>
          <p:nvPr/>
        </p:nvGrpSpPr>
        <p:grpSpPr>
          <a:xfrm>
            <a:off x="5260127" y="3845170"/>
            <a:ext cx="1086084" cy="670467"/>
            <a:chOff x="-623618" y="2698102"/>
            <a:chExt cx="1189675" cy="734415"/>
          </a:xfrm>
          <a:solidFill>
            <a:srgbClr val="0070C0"/>
          </a:solidFill>
        </p:grpSpPr>
        <p:sp>
          <p:nvSpPr>
            <p:cNvPr id="238" name="手繪多邊形: 圖案 237">
              <a:extLst>
                <a:ext uri="{FF2B5EF4-FFF2-40B4-BE49-F238E27FC236}">
                  <a16:creationId xmlns:a16="http://schemas.microsoft.com/office/drawing/2014/main" id="{A50857CE-4DDB-4DB8-BAF1-6E1BD2BCB904}"/>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C2</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39" name="橢圓 238">
              <a:extLst>
                <a:ext uri="{FF2B5EF4-FFF2-40B4-BE49-F238E27FC236}">
                  <a16:creationId xmlns:a16="http://schemas.microsoft.com/office/drawing/2014/main" id="{50973B59-7C41-42AA-8F39-C1489486CF32}"/>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40" name="群組 239">
            <a:extLst>
              <a:ext uri="{FF2B5EF4-FFF2-40B4-BE49-F238E27FC236}">
                <a16:creationId xmlns:a16="http://schemas.microsoft.com/office/drawing/2014/main" id="{7CC08187-375E-4660-AD5E-BED124CD61DA}"/>
              </a:ext>
            </a:extLst>
          </p:cNvPr>
          <p:cNvGrpSpPr/>
          <p:nvPr/>
        </p:nvGrpSpPr>
        <p:grpSpPr>
          <a:xfrm>
            <a:off x="5260127" y="3516638"/>
            <a:ext cx="1086084" cy="670467"/>
            <a:chOff x="-623618" y="2698102"/>
            <a:chExt cx="1189675" cy="734415"/>
          </a:xfrm>
          <a:solidFill>
            <a:srgbClr val="00B0F0"/>
          </a:solidFill>
        </p:grpSpPr>
        <p:sp>
          <p:nvSpPr>
            <p:cNvPr id="241" name="手繪多邊形: 圖案 240">
              <a:extLst>
                <a:ext uri="{FF2B5EF4-FFF2-40B4-BE49-F238E27FC236}">
                  <a16:creationId xmlns:a16="http://schemas.microsoft.com/office/drawing/2014/main" id="{9B6ECF5A-0C66-4E4E-98BB-CC746BB25165}"/>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B2</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42" name="橢圓 241">
              <a:extLst>
                <a:ext uri="{FF2B5EF4-FFF2-40B4-BE49-F238E27FC236}">
                  <a16:creationId xmlns:a16="http://schemas.microsoft.com/office/drawing/2014/main" id="{3C486EA3-03B9-4572-BD28-3CDE0A077BD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43" name="群組 242">
            <a:extLst>
              <a:ext uri="{FF2B5EF4-FFF2-40B4-BE49-F238E27FC236}">
                <a16:creationId xmlns:a16="http://schemas.microsoft.com/office/drawing/2014/main" id="{D9826173-BAEC-43E6-9326-3EA156199B1A}"/>
              </a:ext>
            </a:extLst>
          </p:cNvPr>
          <p:cNvGrpSpPr/>
          <p:nvPr/>
        </p:nvGrpSpPr>
        <p:grpSpPr>
          <a:xfrm>
            <a:off x="5260127" y="3177630"/>
            <a:ext cx="1086084" cy="670467"/>
            <a:chOff x="-623618" y="2709825"/>
            <a:chExt cx="1189675" cy="734415"/>
          </a:xfrm>
        </p:grpSpPr>
        <p:sp>
          <p:nvSpPr>
            <p:cNvPr id="244" name="手繪多邊形: 圖案 243">
              <a:extLst>
                <a:ext uri="{FF2B5EF4-FFF2-40B4-BE49-F238E27FC236}">
                  <a16:creationId xmlns:a16="http://schemas.microsoft.com/office/drawing/2014/main" id="{60B81466-CE09-4649-AAF0-DC10A34183A5}"/>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err="1">
                  <a:solidFill>
                    <a:schemeClr val="tx1"/>
                  </a:solidFill>
                  <a:latin typeface="Meiryo UI" panose="020B0604030504040204" pitchFamily="50" charset="-128"/>
                  <a:ea typeface="Meiryo UI" panose="020B0604030504040204" pitchFamily="50" charset="-128"/>
                  <a:sym typeface="Arial" panose="020B0604020202020204" pitchFamily="34" charset="0"/>
                </a:rPr>
                <a:t>Ar</a:t>
              </a:r>
              <a:endParaRPr lang="zh-TW" altLang="en-US" err="1">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45" name="橢圓 244">
              <a:extLst>
                <a:ext uri="{FF2B5EF4-FFF2-40B4-BE49-F238E27FC236}">
                  <a16:creationId xmlns:a16="http://schemas.microsoft.com/office/drawing/2014/main" id="{32B3798E-88E7-4ED2-845A-9C8A3D68F147}"/>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246" name="矩形 245">
            <a:extLst>
              <a:ext uri="{FF2B5EF4-FFF2-40B4-BE49-F238E27FC236}">
                <a16:creationId xmlns:a16="http://schemas.microsoft.com/office/drawing/2014/main" id="{CD20C68E-1E85-4633-B484-11D51EB7E90C}"/>
              </a:ext>
            </a:extLst>
          </p:cNvPr>
          <p:cNvSpPr/>
          <p:nvPr/>
        </p:nvSpPr>
        <p:spPr>
          <a:xfrm>
            <a:off x="5406806"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5</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47" name="矩形 246">
            <a:extLst>
              <a:ext uri="{FF2B5EF4-FFF2-40B4-BE49-F238E27FC236}">
                <a16:creationId xmlns:a16="http://schemas.microsoft.com/office/drawing/2014/main" id="{C0D43315-DB7B-43E9-A6E0-F4C61F9E077E}"/>
              </a:ext>
            </a:extLst>
          </p:cNvPr>
          <p:cNvSpPr/>
          <p:nvPr/>
        </p:nvSpPr>
        <p:spPr>
          <a:xfrm>
            <a:off x="2213594" y="2488054"/>
            <a:ext cx="2501916" cy="461665"/>
          </a:xfrm>
          <a:prstGeom prst="rect">
            <a:avLst/>
          </a:prstGeom>
        </p:spPr>
        <p:txBody>
          <a:bodyPr wrap="square">
            <a:spAutoFit/>
          </a:bodyPr>
          <a:lstStyle/>
          <a:p>
            <a:pPr algn="ctr"/>
            <a:r>
              <a:rPr lang="en-US" altLang="zh-TW" sz="2400" b="1" dirty="0">
                <a:solidFill>
                  <a:srgbClr val="FF6600"/>
                </a:solidFill>
                <a:latin typeface="Meiryo UI" panose="020B0604030504040204" pitchFamily="50" charset="-128"/>
                <a:ea typeface="Meiryo UI" panose="020B0604030504040204" pitchFamily="50" charset="-128"/>
                <a:sym typeface="Arial" panose="020B0604020202020204" pitchFamily="34" charset="0"/>
              </a:rPr>
              <a:t>Triple Parity</a:t>
            </a:r>
            <a:endParaRPr lang="zh-TW" altLang="en-US" sz="2400" b="1" dirty="0">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248" name="接點: 肘形 247">
            <a:extLst>
              <a:ext uri="{FF2B5EF4-FFF2-40B4-BE49-F238E27FC236}">
                <a16:creationId xmlns:a16="http://schemas.microsoft.com/office/drawing/2014/main" id="{781D00F0-0BC9-4DF0-8B3A-3782FC77B319}"/>
              </a:ext>
            </a:extLst>
          </p:cNvPr>
          <p:cNvCxnSpPr>
            <a:cxnSpLocks/>
          </p:cNvCxnSpPr>
          <p:nvPr/>
        </p:nvCxnSpPr>
        <p:spPr>
          <a:xfrm>
            <a:off x="3642381" y="2984696"/>
            <a:ext cx="2268887" cy="385283"/>
          </a:xfrm>
          <a:prstGeom prst="bentConnector3">
            <a:avLst>
              <a:gd name="adj1" fmla="val 94340"/>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49" name="直線接點 248">
            <a:extLst>
              <a:ext uri="{FF2B5EF4-FFF2-40B4-BE49-F238E27FC236}">
                <a16:creationId xmlns:a16="http://schemas.microsoft.com/office/drawing/2014/main" id="{1CD450A9-E7B2-4C5C-BCB5-BCFC15DA70D7}"/>
              </a:ext>
            </a:extLst>
          </p:cNvPr>
          <p:cNvCxnSpPr>
            <a:cxnSpLocks/>
          </p:cNvCxnSpPr>
          <p:nvPr/>
        </p:nvCxnSpPr>
        <p:spPr>
          <a:xfrm>
            <a:off x="4584182"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0" name="接點: 肘形 249">
            <a:extLst>
              <a:ext uri="{FF2B5EF4-FFF2-40B4-BE49-F238E27FC236}">
                <a16:creationId xmlns:a16="http://schemas.microsoft.com/office/drawing/2014/main" id="{5D9C17B0-CEA1-44FD-835B-2B2161F82BF0}"/>
              </a:ext>
            </a:extLst>
          </p:cNvPr>
          <p:cNvCxnSpPr>
            <a:cxnSpLocks/>
          </p:cNvCxnSpPr>
          <p:nvPr/>
        </p:nvCxnSpPr>
        <p:spPr>
          <a:xfrm rot="10800000" flipV="1">
            <a:off x="1105937" y="2984696"/>
            <a:ext cx="2589957" cy="363880"/>
          </a:xfrm>
          <a:prstGeom prst="bentConnector3">
            <a:avLst>
              <a:gd name="adj1" fmla="val 100413"/>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1" name="直線接點 250">
            <a:extLst>
              <a:ext uri="{FF2B5EF4-FFF2-40B4-BE49-F238E27FC236}">
                <a16:creationId xmlns:a16="http://schemas.microsoft.com/office/drawing/2014/main" id="{457E320E-7F82-4A6E-BEDF-F13DA1564173}"/>
              </a:ext>
            </a:extLst>
          </p:cNvPr>
          <p:cNvCxnSpPr>
            <a:cxnSpLocks/>
          </p:cNvCxnSpPr>
          <p:nvPr/>
        </p:nvCxnSpPr>
        <p:spPr>
          <a:xfrm flipH="1">
            <a:off x="2236339"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252" name="直線接點 251">
            <a:extLst>
              <a:ext uri="{FF2B5EF4-FFF2-40B4-BE49-F238E27FC236}">
                <a16:creationId xmlns:a16="http://schemas.microsoft.com/office/drawing/2014/main" id="{C5F3C1FE-B0F5-4BD4-8A30-70E5AF69BFF6}"/>
              </a:ext>
            </a:extLst>
          </p:cNvPr>
          <p:cNvCxnSpPr>
            <a:cxnSpLocks/>
          </p:cNvCxnSpPr>
          <p:nvPr/>
        </p:nvCxnSpPr>
        <p:spPr>
          <a:xfrm flipH="1">
            <a:off x="3460441" y="2995399"/>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253" name="手繪多邊形: 圖案 252">
            <a:extLst>
              <a:ext uri="{FF2B5EF4-FFF2-40B4-BE49-F238E27FC236}">
                <a16:creationId xmlns:a16="http://schemas.microsoft.com/office/drawing/2014/main" id="{D02AB3C3-2368-4028-9730-5B60DE559B02}"/>
              </a:ext>
            </a:extLst>
          </p:cNvPr>
          <p:cNvSpPr/>
          <p:nvPr/>
        </p:nvSpPr>
        <p:spPr>
          <a:xfrm>
            <a:off x="7547225" y="4665316"/>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54" name="橢圓 253">
            <a:extLst>
              <a:ext uri="{FF2B5EF4-FFF2-40B4-BE49-F238E27FC236}">
                <a16:creationId xmlns:a16="http://schemas.microsoft.com/office/drawing/2014/main" id="{5DBA86FB-BECF-4E90-B0A7-6A0620E7811A}"/>
              </a:ext>
            </a:extLst>
          </p:cNvPr>
          <p:cNvSpPr/>
          <p:nvPr/>
        </p:nvSpPr>
        <p:spPr>
          <a:xfrm>
            <a:off x="7535696" y="4524786"/>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56" name="手繪多邊形: 圖案 255">
            <a:extLst>
              <a:ext uri="{FF2B5EF4-FFF2-40B4-BE49-F238E27FC236}">
                <a16:creationId xmlns:a16="http://schemas.microsoft.com/office/drawing/2014/main" id="{80869214-26C4-4B9E-AE81-FFD5D3343748}"/>
              </a:ext>
            </a:extLst>
          </p:cNvPr>
          <p:cNvSpPr/>
          <p:nvPr/>
        </p:nvSpPr>
        <p:spPr>
          <a:xfrm>
            <a:off x="7539931" y="4364383"/>
            <a:ext cx="1081849" cy="488026"/>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A4</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grpSp>
        <p:nvGrpSpPr>
          <p:cNvPr id="258" name="群組 257">
            <a:extLst>
              <a:ext uri="{FF2B5EF4-FFF2-40B4-BE49-F238E27FC236}">
                <a16:creationId xmlns:a16="http://schemas.microsoft.com/office/drawing/2014/main" id="{D23CC835-2BC4-4B0B-A22E-963DE0BA23F5}"/>
              </a:ext>
            </a:extLst>
          </p:cNvPr>
          <p:cNvGrpSpPr/>
          <p:nvPr/>
        </p:nvGrpSpPr>
        <p:grpSpPr>
          <a:xfrm>
            <a:off x="7535696" y="3844352"/>
            <a:ext cx="1086084" cy="670467"/>
            <a:chOff x="-623618" y="2698102"/>
            <a:chExt cx="1189675" cy="734415"/>
          </a:xfrm>
          <a:solidFill>
            <a:srgbClr val="0070C0"/>
          </a:solidFill>
        </p:grpSpPr>
        <p:sp>
          <p:nvSpPr>
            <p:cNvPr id="259" name="手繪多邊形: 圖案 258">
              <a:extLst>
                <a:ext uri="{FF2B5EF4-FFF2-40B4-BE49-F238E27FC236}">
                  <a16:creationId xmlns:a16="http://schemas.microsoft.com/office/drawing/2014/main" id="{53383054-C6C4-4841-8455-8F2A4DE537CC}"/>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A3</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60" name="橢圓 259">
              <a:extLst>
                <a:ext uri="{FF2B5EF4-FFF2-40B4-BE49-F238E27FC236}">
                  <a16:creationId xmlns:a16="http://schemas.microsoft.com/office/drawing/2014/main" id="{0E8653E2-79C1-4939-958E-85F629470C68}"/>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61" name="群組 260">
            <a:extLst>
              <a:ext uri="{FF2B5EF4-FFF2-40B4-BE49-F238E27FC236}">
                <a16:creationId xmlns:a16="http://schemas.microsoft.com/office/drawing/2014/main" id="{C701C3FA-58A6-4FF5-88D4-977278D0968B}"/>
              </a:ext>
            </a:extLst>
          </p:cNvPr>
          <p:cNvGrpSpPr/>
          <p:nvPr/>
        </p:nvGrpSpPr>
        <p:grpSpPr>
          <a:xfrm>
            <a:off x="7535696" y="3515821"/>
            <a:ext cx="1086084" cy="670467"/>
            <a:chOff x="-623618" y="2698102"/>
            <a:chExt cx="1189675" cy="734415"/>
          </a:xfrm>
          <a:solidFill>
            <a:srgbClr val="00B0F0"/>
          </a:solidFill>
        </p:grpSpPr>
        <p:sp>
          <p:nvSpPr>
            <p:cNvPr id="262" name="手繪多邊形: 圖案 261">
              <a:extLst>
                <a:ext uri="{FF2B5EF4-FFF2-40B4-BE49-F238E27FC236}">
                  <a16:creationId xmlns:a16="http://schemas.microsoft.com/office/drawing/2014/main" id="{B148B481-BA74-4C4E-9AC0-A8734B8B43F1}"/>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A2</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63" name="橢圓 262">
              <a:extLst>
                <a:ext uri="{FF2B5EF4-FFF2-40B4-BE49-F238E27FC236}">
                  <a16:creationId xmlns:a16="http://schemas.microsoft.com/office/drawing/2014/main" id="{C3F6AE16-894D-497D-9AAE-249C7A694A9E}"/>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64" name="群組 263">
            <a:extLst>
              <a:ext uri="{FF2B5EF4-FFF2-40B4-BE49-F238E27FC236}">
                <a16:creationId xmlns:a16="http://schemas.microsoft.com/office/drawing/2014/main" id="{E538009D-DF13-44D1-9A04-E7C0C0476337}"/>
              </a:ext>
            </a:extLst>
          </p:cNvPr>
          <p:cNvGrpSpPr/>
          <p:nvPr/>
        </p:nvGrpSpPr>
        <p:grpSpPr>
          <a:xfrm>
            <a:off x="7535696" y="3176812"/>
            <a:ext cx="1086084" cy="670467"/>
            <a:chOff x="-623618" y="2709825"/>
            <a:chExt cx="1189675" cy="734415"/>
          </a:xfrm>
          <a:solidFill>
            <a:srgbClr val="00FFFF"/>
          </a:solidFill>
        </p:grpSpPr>
        <p:sp>
          <p:nvSpPr>
            <p:cNvPr id="265" name="手繪多邊形: 圖案 264">
              <a:extLst>
                <a:ext uri="{FF2B5EF4-FFF2-40B4-BE49-F238E27FC236}">
                  <a16:creationId xmlns:a16="http://schemas.microsoft.com/office/drawing/2014/main" id="{407432D5-F882-4716-83CC-BAC6EE13BB8B}"/>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A1</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66" name="橢圓 265">
              <a:extLst>
                <a:ext uri="{FF2B5EF4-FFF2-40B4-BE49-F238E27FC236}">
                  <a16:creationId xmlns:a16="http://schemas.microsoft.com/office/drawing/2014/main" id="{77DBCD7F-FD13-4052-9C2D-1AF58B66B3F6}"/>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267" name="矩形 266">
            <a:extLst>
              <a:ext uri="{FF2B5EF4-FFF2-40B4-BE49-F238E27FC236}">
                <a16:creationId xmlns:a16="http://schemas.microsoft.com/office/drawing/2014/main" id="{52759A05-E2CF-4B35-A081-F5E66C5845FB}"/>
              </a:ext>
            </a:extLst>
          </p:cNvPr>
          <p:cNvSpPr/>
          <p:nvPr/>
        </p:nvSpPr>
        <p:spPr>
          <a:xfrm>
            <a:off x="7682375"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1</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68" name="手繪多邊形: 圖案 267">
            <a:extLst>
              <a:ext uri="{FF2B5EF4-FFF2-40B4-BE49-F238E27FC236}">
                <a16:creationId xmlns:a16="http://schemas.microsoft.com/office/drawing/2014/main" id="{CB9A76C3-B2CE-4CFC-9950-803EAE943FC1}"/>
              </a:ext>
            </a:extLst>
          </p:cNvPr>
          <p:cNvSpPr/>
          <p:nvPr/>
        </p:nvSpPr>
        <p:spPr>
          <a:xfrm>
            <a:off x="8717551" y="4700098"/>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69" name="橢圓 268">
            <a:extLst>
              <a:ext uri="{FF2B5EF4-FFF2-40B4-BE49-F238E27FC236}">
                <a16:creationId xmlns:a16="http://schemas.microsoft.com/office/drawing/2014/main" id="{26E0E08D-1803-48B9-9338-6B20EBE10F19}"/>
              </a:ext>
            </a:extLst>
          </p:cNvPr>
          <p:cNvSpPr/>
          <p:nvPr/>
        </p:nvSpPr>
        <p:spPr>
          <a:xfrm>
            <a:off x="8706026" y="4559569"/>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270" name="群組 269">
            <a:extLst>
              <a:ext uri="{FF2B5EF4-FFF2-40B4-BE49-F238E27FC236}">
                <a16:creationId xmlns:a16="http://schemas.microsoft.com/office/drawing/2014/main" id="{521A3C95-5967-4247-B4CD-5D649021B248}"/>
              </a:ext>
            </a:extLst>
          </p:cNvPr>
          <p:cNvGrpSpPr/>
          <p:nvPr/>
        </p:nvGrpSpPr>
        <p:grpSpPr>
          <a:xfrm>
            <a:off x="8706025" y="4216724"/>
            <a:ext cx="1086084" cy="670467"/>
            <a:chOff x="-623618" y="2698102"/>
            <a:chExt cx="1189675" cy="734415"/>
          </a:xfrm>
          <a:solidFill>
            <a:srgbClr val="01507A"/>
          </a:solidFill>
        </p:grpSpPr>
        <p:sp>
          <p:nvSpPr>
            <p:cNvPr id="271" name="手繪多邊形: 圖案 270">
              <a:extLst>
                <a:ext uri="{FF2B5EF4-FFF2-40B4-BE49-F238E27FC236}">
                  <a16:creationId xmlns:a16="http://schemas.microsoft.com/office/drawing/2014/main" id="{5EBA313B-EA16-45A4-8408-7EEB72595FAE}"/>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A4</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72" name="橢圓 271">
              <a:extLst>
                <a:ext uri="{FF2B5EF4-FFF2-40B4-BE49-F238E27FC236}">
                  <a16:creationId xmlns:a16="http://schemas.microsoft.com/office/drawing/2014/main" id="{E5C00D5C-0124-492C-AD32-53EB12D7320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73" name="群組 272">
            <a:extLst>
              <a:ext uri="{FF2B5EF4-FFF2-40B4-BE49-F238E27FC236}">
                <a16:creationId xmlns:a16="http://schemas.microsoft.com/office/drawing/2014/main" id="{950062FE-5DD1-4CE7-8828-4AF2BCACC829}"/>
              </a:ext>
            </a:extLst>
          </p:cNvPr>
          <p:cNvGrpSpPr/>
          <p:nvPr/>
        </p:nvGrpSpPr>
        <p:grpSpPr>
          <a:xfrm>
            <a:off x="8706025" y="3879134"/>
            <a:ext cx="1086084" cy="670467"/>
            <a:chOff x="-623618" y="2698102"/>
            <a:chExt cx="1189675" cy="734415"/>
          </a:xfrm>
          <a:solidFill>
            <a:srgbClr val="0070C0"/>
          </a:solidFill>
        </p:grpSpPr>
        <p:sp>
          <p:nvSpPr>
            <p:cNvPr id="274" name="手繪多邊形: 圖案 273">
              <a:extLst>
                <a:ext uri="{FF2B5EF4-FFF2-40B4-BE49-F238E27FC236}">
                  <a16:creationId xmlns:a16="http://schemas.microsoft.com/office/drawing/2014/main" id="{E6B5CB8B-8340-4F74-8325-1AB8B2558AE8}"/>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A3</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75" name="橢圓 274">
              <a:extLst>
                <a:ext uri="{FF2B5EF4-FFF2-40B4-BE49-F238E27FC236}">
                  <a16:creationId xmlns:a16="http://schemas.microsoft.com/office/drawing/2014/main" id="{CCF87F5B-803E-4003-A95F-66297E8B2013}"/>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76" name="群組 275">
            <a:extLst>
              <a:ext uri="{FF2B5EF4-FFF2-40B4-BE49-F238E27FC236}">
                <a16:creationId xmlns:a16="http://schemas.microsoft.com/office/drawing/2014/main" id="{050EC6B8-1054-4FF7-AA77-5161272EAAE2}"/>
              </a:ext>
            </a:extLst>
          </p:cNvPr>
          <p:cNvGrpSpPr/>
          <p:nvPr/>
        </p:nvGrpSpPr>
        <p:grpSpPr>
          <a:xfrm>
            <a:off x="8706025" y="3550604"/>
            <a:ext cx="1086084" cy="670467"/>
            <a:chOff x="-623618" y="2698102"/>
            <a:chExt cx="1189675" cy="734415"/>
          </a:xfrm>
          <a:solidFill>
            <a:srgbClr val="00B0F0"/>
          </a:solidFill>
        </p:grpSpPr>
        <p:sp>
          <p:nvSpPr>
            <p:cNvPr id="277" name="手繪多邊形: 圖案 276">
              <a:extLst>
                <a:ext uri="{FF2B5EF4-FFF2-40B4-BE49-F238E27FC236}">
                  <a16:creationId xmlns:a16="http://schemas.microsoft.com/office/drawing/2014/main" id="{DF03649F-AACB-4789-8762-C71B3297F15D}"/>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A2</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78" name="橢圓 277">
              <a:extLst>
                <a:ext uri="{FF2B5EF4-FFF2-40B4-BE49-F238E27FC236}">
                  <a16:creationId xmlns:a16="http://schemas.microsoft.com/office/drawing/2014/main" id="{1C1BE1EE-19AB-42DC-AFB1-2F5C3A9A2D4C}"/>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79" name="群組 278">
            <a:extLst>
              <a:ext uri="{FF2B5EF4-FFF2-40B4-BE49-F238E27FC236}">
                <a16:creationId xmlns:a16="http://schemas.microsoft.com/office/drawing/2014/main" id="{E83D6B29-9073-4BC2-9230-49D591EB2B47}"/>
              </a:ext>
            </a:extLst>
          </p:cNvPr>
          <p:cNvGrpSpPr/>
          <p:nvPr/>
        </p:nvGrpSpPr>
        <p:grpSpPr>
          <a:xfrm>
            <a:off x="8706025" y="3211594"/>
            <a:ext cx="1086084" cy="670467"/>
            <a:chOff x="-623618" y="2709825"/>
            <a:chExt cx="1189675" cy="734415"/>
          </a:xfrm>
          <a:solidFill>
            <a:srgbClr val="00FFFF"/>
          </a:solidFill>
        </p:grpSpPr>
        <p:sp>
          <p:nvSpPr>
            <p:cNvPr id="280" name="手繪多邊形: 圖案 279">
              <a:extLst>
                <a:ext uri="{FF2B5EF4-FFF2-40B4-BE49-F238E27FC236}">
                  <a16:creationId xmlns:a16="http://schemas.microsoft.com/office/drawing/2014/main" id="{122DD875-C4C0-4131-90A1-13D7872AC9C7}"/>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A1</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81" name="橢圓 280">
              <a:extLst>
                <a:ext uri="{FF2B5EF4-FFF2-40B4-BE49-F238E27FC236}">
                  <a16:creationId xmlns:a16="http://schemas.microsoft.com/office/drawing/2014/main" id="{BA49741E-FBC9-4D9D-B6F1-826BA71B92D8}"/>
                </a:ext>
              </a:extLst>
            </p:cNvPr>
            <p:cNvSpPr/>
            <p:nvPr/>
          </p:nvSpPr>
          <p:spPr>
            <a:xfrm>
              <a:off x="-623618" y="2709825"/>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282" name="矩形 281">
            <a:extLst>
              <a:ext uri="{FF2B5EF4-FFF2-40B4-BE49-F238E27FC236}">
                <a16:creationId xmlns:a16="http://schemas.microsoft.com/office/drawing/2014/main" id="{EBA26AC1-C77E-41A8-804E-773F0F0C06C8}"/>
              </a:ext>
            </a:extLst>
          </p:cNvPr>
          <p:cNvSpPr/>
          <p:nvPr/>
        </p:nvSpPr>
        <p:spPr>
          <a:xfrm>
            <a:off x="8852703"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2</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83" name="手繪多邊形: 圖案 282">
            <a:extLst>
              <a:ext uri="{FF2B5EF4-FFF2-40B4-BE49-F238E27FC236}">
                <a16:creationId xmlns:a16="http://schemas.microsoft.com/office/drawing/2014/main" id="{F0C94E51-F700-4AB4-8F5A-DE671EE18B06}"/>
              </a:ext>
            </a:extLst>
          </p:cNvPr>
          <p:cNvSpPr/>
          <p:nvPr/>
        </p:nvSpPr>
        <p:spPr>
          <a:xfrm>
            <a:off x="9879793" y="4700098"/>
            <a:ext cx="1081851" cy="1202867"/>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 name="connsiteX0" fmla="*/ 0 w 1185036"/>
              <a:gd name="connsiteY0" fmla="*/ 367005 h 901578"/>
              <a:gd name="connsiteX1" fmla="*/ 1156805 w 1185036"/>
              <a:gd name="connsiteY1" fmla="*/ 0 h 901578"/>
              <a:gd name="connsiteX2" fmla="*/ 1181686 w 1185036"/>
              <a:gd name="connsiteY2" fmla="*/ 708441 h 901578"/>
              <a:gd name="connsiteX3" fmla="*/ 1185036 w 1185036"/>
              <a:gd name="connsiteY3" fmla="*/ 718698 h 901578"/>
              <a:gd name="connsiteX4" fmla="*/ 592518 w 1185036"/>
              <a:gd name="connsiteY4" fmla="*/ 901578 h 901578"/>
              <a:gd name="connsiteX5" fmla="*/ 0 w 1185036"/>
              <a:gd name="connsiteY5" fmla="*/ 718698 h 901578"/>
              <a:gd name="connsiteX6" fmla="*/ 1 w 1185036"/>
              <a:gd name="connsiteY6" fmla="*/ 718695 h 901578"/>
              <a:gd name="connsiteX7" fmla="*/ 0 w 1185036"/>
              <a:gd name="connsiteY7" fmla="*/ 718695 h 901578"/>
              <a:gd name="connsiteX8" fmla="*/ 0 w 1185036"/>
              <a:gd name="connsiteY8" fmla="*/ 367005 h 901578"/>
              <a:gd name="connsiteX0" fmla="*/ 18661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18661 w 1185036"/>
              <a:gd name="connsiteY8" fmla="*/ 0 h 926459"/>
              <a:gd name="connsiteX0" fmla="*/ 6220 w 1185036"/>
              <a:gd name="connsiteY0" fmla="*/ 0 h 926459"/>
              <a:gd name="connsiteX1" fmla="*/ 1156805 w 1185036"/>
              <a:gd name="connsiteY1" fmla="*/ 24881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0 h 926459"/>
              <a:gd name="connsiteX1" fmla="*/ 1175466 w 1185036"/>
              <a:gd name="connsiteY1" fmla="*/ 31102 h 926459"/>
              <a:gd name="connsiteX2" fmla="*/ 1181686 w 1185036"/>
              <a:gd name="connsiteY2" fmla="*/ 733322 h 926459"/>
              <a:gd name="connsiteX3" fmla="*/ 1185036 w 1185036"/>
              <a:gd name="connsiteY3" fmla="*/ 743579 h 926459"/>
              <a:gd name="connsiteX4" fmla="*/ 592518 w 1185036"/>
              <a:gd name="connsiteY4" fmla="*/ 926459 h 926459"/>
              <a:gd name="connsiteX5" fmla="*/ 0 w 1185036"/>
              <a:gd name="connsiteY5" fmla="*/ 743579 h 926459"/>
              <a:gd name="connsiteX6" fmla="*/ 1 w 1185036"/>
              <a:gd name="connsiteY6" fmla="*/ 743576 h 926459"/>
              <a:gd name="connsiteX7" fmla="*/ 0 w 1185036"/>
              <a:gd name="connsiteY7" fmla="*/ 743576 h 926459"/>
              <a:gd name="connsiteX8" fmla="*/ 6220 w 1185036"/>
              <a:gd name="connsiteY8" fmla="*/ 0 h 926459"/>
              <a:gd name="connsiteX0" fmla="*/ 6220 w 1185036"/>
              <a:gd name="connsiteY0" fmla="*/ 377689 h 1304148"/>
              <a:gd name="connsiteX1" fmla="*/ 1164708 w 1185036"/>
              <a:gd name="connsiteY1" fmla="*/ 0 h 1304148"/>
              <a:gd name="connsiteX2" fmla="*/ 1181686 w 1185036"/>
              <a:gd name="connsiteY2" fmla="*/ 1111011 h 1304148"/>
              <a:gd name="connsiteX3" fmla="*/ 1185036 w 1185036"/>
              <a:gd name="connsiteY3" fmla="*/ 1121268 h 1304148"/>
              <a:gd name="connsiteX4" fmla="*/ 592518 w 1185036"/>
              <a:gd name="connsiteY4" fmla="*/ 1304148 h 1304148"/>
              <a:gd name="connsiteX5" fmla="*/ 0 w 1185036"/>
              <a:gd name="connsiteY5" fmla="*/ 1121268 h 1304148"/>
              <a:gd name="connsiteX6" fmla="*/ 1 w 1185036"/>
              <a:gd name="connsiteY6" fmla="*/ 1121265 h 1304148"/>
              <a:gd name="connsiteX7" fmla="*/ 0 w 1185036"/>
              <a:gd name="connsiteY7" fmla="*/ 1121265 h 1304148"/>
              <a:gd name="connsiteX8" fmla="*/ 6220 w 1185036"/>
              <a:gd name="connsiteY8" fmla="*/ 377689 h 1304148"/>
              <a:gd name="connsiteX0" fmla="*/ 6220 w 1185036"/>
              <a:gd name="connsiteY0" fmla="*/ 0 h 1313734"/>
              <a:gd name="connsiteX1" fmla="*/ 1164708 w 1185036"/>
              <a:gd name="connsiteY1" fmla="*/ 9586 h 1313734"/>
              <a:gd name="connsiteX2" fmla="*/ 1181686 w 1185036"/>
              <a:gd name="connsiteY2" fmla="*/ 1120597 h 1313734"/>
              <a:gd name="connsiteX3" fmla="*/ 1185036 w 1185036"/>
              <a:gd name="connsiteY3" fmla="*/ 1130854 h 1313734"/>
              <a:gd name="connsiteX4" fmla="*/ 592518 w 1185036"/>
              <a:gd name="connsiteY4" fmla="*/ 1313734 h 1313734"/>
              <a:gd name="connsiteX5" fmla="*/ 0 w 1185036"/>
              <a:gd name="connsiteY5" fmla="*/ 1130854 h 1313734"/>
              <a:gd name="connsiteX6" fmla="*/ 1 w 1185036"/>
              <a:gd name="connsiteY6" fmla="*/ 1130851 h 1313734"/>
              <a:gd name="connsiteX7" fmla="*/ 0 w 1185036"/>
              <a:gd name="connsiteY7" fmla="*/ 1130851 h 1313734"/>
              <a:gd name="connsiteX8" fmla="*/ 6220 w 1185036"/>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18572"/>
              <a:gd name="connsiteY0" fmla="*/ 0 h 1313734"/>
              <a:gd name="connsiteX1" fmla="*/ 1218496 w 1218572"/>
              <a:gd name="connsiteY1" fmla="*/ 9586 h 1313734"/>
              <a:gd name="connsiteX2" fmla="*/ 1181686 w 1218572"/>
              <a:gd name="connsiteY2" fmla="*/ 1120597 h 1313734"/>
              <a:gd name="connsiteX3" fmla="*/ 1185036 w 1218572"/>
              <a:gd name="connsiteY3" fmla="*/ 1130854 h 1313734"/>
              <a:gd name="connsiteX4" fmla="*/ 592518 w 1218572"/>
              <a:gd name="connsiteY4" fmla="*/ 1313734 h 1313734"/>
              <a:gd name="connsiteX5" fmla="*/ 0 w 1218572"/>
              <a:gd name="connsiteY5" fmla="*/ 1130854 h 1313734"/>
              <a:gd name="connsiteX6" fmla="*/ 1 w 1218572"/>
              <a:gd name="connsiteY6" fmla="*/ 1130851 h 1313734"/>
              <a:gd name="connsiteX7" fmla="*/ 0 w 1218572"/>
              <a:gd name="connsiteY7" fmla="*/ 1130851 h 1313734"/>
              <a:gd name="connsiteX8" fmla="*/ 6220 w 1218572"/>
              <a:gd name="connsiteY8" fmla="*/ 0 h 1313734"/>
              <a:gd name="connsiteX0" fmla="*/ 6220 w 1207840"/>
              <a:gd name="connsiteY0" fmla="*/ 0 h 1313734"/>
              <a:gd name="connsiteX1" fmla="*/ 1207738 w 1207840"/>
              <a:gd name="connsiteY1" fmla="*/ 9586 h 1313734"/>
              <a:gd name="connsiteX2" fmla="*/ 1181686 w 1207840"/>
              <a:gd name="connsiteY2" fmla="*/ 1120597 h 1313734"/>
              <a:gd name="connsiteX3" fmla="*/ 1185036 w 1207840"/>
              <a:gd name="connsiteY3" fmla="*/ 1130854 h 1313734"/>
              <a:gd name="connsiteX4" fmla="*/ 592518 w 1207840"/>
              <a:gd name="connsiteY4" fmla="*/ 1313734 h 1313734"/>
              <a:gd name="connsiteX5" fmla="*/ 0 w 1207840"/>
              <a:gd name="connsiteY5" fmla="*/ 1130854 h 1313734"/>
              <a:gd name="connsiteX6" fmla="*/ 1 w 1207840"/>
              <a:gd name="connsiteY6" fmla="*/ 1130851 h 1313734"/>
              <a:gd name="connsiteX7" fmla="*/ 0 w 1207840"/>
              <a:gd name="connsiteY7" fmla="*/ 1130851 h 1313734"/>
              <a:gd name="connsiteX8" fmla="*/ 6220 w 1207840"/>
              <a:gd name="connsiteY8" fmla="*/ 0 h 1313734"/>
              <a:gd name="connsiteX0" fmla="*/ 6220 w 1197136"/>
              <a:gd name="connsiteY0" fmla="*/ 0 h 1313734"/>
              <a:gd name="connsiteX1" fmla="*/ 1196981 w 1197136"/>
              <a:gd name="connsiteY1" fmla="*/ 9586 h 1313734"/>
              <a:gd name="connsiteX2" fmla="*/ 1181686 w 1197136"/>
              <a:gd name="connsiteY2" fmla="*/ 1120597 h 1313734"/>
              <a:gd name="connsiteX3" fmla="*/ 1185036 w 1197136"/>
              <a:gd name="connsiteY3" fmla="*/ 1130854 h 1313734"/>
              <a:gd name="connsiteX4" fmla="*/ 592518 w 1197136"/>
              <a:gd name="connsiteY4" fmla="*/ 1313734 h 1313734"/>
              <a:gd name="connsiteX5" fmla="*/ 0 w 1197136"/>
              <a:gd name="connsiteY5" fmla="*/ 1130854 h 1313734"/>
              <a:gd name="connsiteX6" fmla="*/ 1 w 1197136"/>
              <a:gd name="connsiteY6" fmla="*/ 1130851 h 1313734"/>
              <a:gd name="connsiteX7" fmla="*/ 0 w 1197136"/>
              <a:gd name="connsiteY7" fmla="*/ 1130851 h 1313734"/>
              <a:gd name="connsiteX8" fmla="*/ 6220 w 1197136"/>
              <a:gd name="connsiteY8" fmla="*/ 0 h 1313734"/>
              <a:gd name="connsiteX0" fmla="*/ 6220 w 1185036"/>
              <a:gd name="connsiteY0" fmla="*/ 3861 h 1317595"/>
              <a:gd name="connsiteX1" fmla="*/ 1183534 w 1185036"/>
              <a:gd name="connsiteY1" fmla="*/ 0 h 1317595"/>
              <a:gd name="connsiteX2" fmla="*/ 1181686 w 1185036"/>
              <a:gd name="connsiteY2" fmla="*/ 1124458 h 1317595"/>
              <a:gd name="connsiteX3" fmla="*/ 1185036 w 1185036"/>
              <a:gd name="connsiteY3" fmla="*/ 1134715 h 1317595"/>
              <a:gd name="connsiteX4" fmla="*/ 592518 w 1185036"/>
              <a:gd name="connsiteY4" fmla="*/ 1317595 h 1317595"/>
              <a:gd name="connsiteX5" fmla="*/ 0 w 1185036"/>
              <a:gd name="connsiteY5" fmla="*/ 1134715 h 1317595"/>
              <a:gd name="connsiteX6" fmla="*/ 1 w 1185036"/>
              <a:gd name="connsiteY6" fmla="*/ 1134712 h 1317595"/>
              <a:gd name="connsiteX7" fmla="*/ 0 w 1185036"/>
              <a:gd name="connsiteY7" fmla="*/ 1134712 h 1317595"/>
              <a:gd name="connsiteX8" fmla="*/ 6220 w 1185036"/>
              <a:gd name="connsiteY8" fmla="*/ 3861 h 131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5036" h="1317595">
                <a:moveTo>
                  <a:pt x="6220" y="3861"/>
                </a:moveTo>
                <a:lnTo>
                  <a:pt x="1183534" y="0"/>
                </a:lnTo>
                <a:cubicBezTo>
                  <a:pt x="1185607" y="234073"/>
                  <a:pt x="1179613" y="890385"/>
                  <a:pt x="1181686" y="1124458"/>
                </a:cubicBezTo>
                <a:lnTo>
                  <a:pt x="1185036" y="1134715"/>
                </a:lnTo>
                <a:cubicBezTo>
                  <a:pt x="1185036" y="1235717"/>
                  <a:pt x="919757" y="1317595"/>
                  <a:pt x="592518" y="1317595"/>
                </a:cubicBezTo>
                <a:cubicBezTo>
                  <a:pt x="265279" y="1317595"/>
                  <a:pt x="0" y="1235717"/>
                  <a:pt x="0" y="1134715"/>
                </a:cubicBezTo>
                <a:cubicBezTo>
                  <a:pt x="0" y="1134714"/>
                  <a:pt x="1" y="1134713"/>
                  <a:pt x="1" y="1134712"/>
                </a:cubicBezTo>
                <a:lnTo>
                  <a:pt x="0" y="1134712"/>
                </a:lnTo>
                <a:cubicBezTo>
                  <a:pt x="2073" y="886853"/>
                  <a:pt x="4147" y="251720"/>
                  <a:pt x="6220" y="3861"/>
                </a:cubicBezTo>
                <a:close/>
              </a:path>
            </a:pathLst>
          </a:custGeom>
          <a:gradFill>
            <a:gsLst>
              <a:gs pos="100000">
                <a:srgbClr val="1DBDFF"/>
              </a:gs>
              <a:gs pos="0">
                <a:srgbClr val="031B73">
                  <a:alpha val="23000"/>
                </a:srgbClr>
              </a:gs>
            </a:gsLst>
            <a:lin ang="5400000" scaled="1"/>
          </a:gra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84" name="橢圓 283">
            <a:extLst>
              <a:ext uri="{FF2B5EF4-FFF2-40B4-BE49-F238E27FC236}">
                <a16:creationId xmlns:a16="http://schemas.microsoft.com/office/drawing/2014/main" id="{22EA79C7-81A2-4438-B23A-4862DCBA70CF}"/>
              </a:ext>
            </a:extLst>
          </p:cNvPr>
          <p:cNvSpPr/>
          <p:nvPr/>
        </p:nvSpPr>
        <p:spPr>
          <a:xfrm>
            <a:off x="9878400" y="4559569"/>
            <a:ext cx="1081849" cy="333912"/>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nvGrpSpPr>
          <p:cNvPr id="285" name="群組 284">
            <a:extLst>
              <a:ext uri="{FF2B5EF4-FFF2-40B4-BE49-F238E27FC236}">
                <a16:creationId xmlns:a16="http://schemas.microsoft.com/office/drawing/2014/main" id="{4F52FDE6-A9D1-4E63-A93F-3AD76AD3FC81}"/>
              </a:ext>
            </a:extLst>
          </p:cNvPr>
          <p:cNvGrpSpPr/>
          <p:nvPr/>
        </p:nvGrpSpPr>
        <p:grpSpPr>
          <a:xfrm>
            <a:off x="9878400" y="4216724"/>
            <a:ext cx="1086084" cy="670467"/>
            <a:chOff x="-623618" y="2698102"/>
            <a:chExt cx="1189675" cy="734415"/>
          </a:xfrm>
          <a:solidFill>
            <a:srgbClr val="01507A"/>
          </a:solidFill>
        </p:grpSpPr>
        <p:sp>
          <p:nvSpPr>
            <p:cNvPr id="286" name="手繪多邊形: 圖案 285">
              <a:extLst>
                <a:ext uri="{FF2B5EF4-FFF2-40B4-BE49-F238E27FC236}">
                  <a16:creationId xmlns:a16="http://schemas.microsoft.com/office/drawing/2014/main" id="{D26C5CD7-F3C9-4DAF-8AEB-17CA67CBD689}"/>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A4</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87" name="橢圓 286">
              <a:extLst>
                <a:ext uri="{FF2B5EF4-FFF2-40B4-BE49-F238E27FC236}">
                  <a16:creationId xmlns:a16="http://schemas.microsoft.com/office/drawing/2014/main" id="{54556CEC-BFB6-4BC0-ACAB-4E09308587D4}"/>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88" name="群組 287">
            <a:extLst>
              <a:ext uri="{FF2B5EF4-FFF2-40B4-BE49-F238E27FC236}">
                <a16:creationId xmlns:a16="http://schemas.microsoft.com/office/drawing/2014/main" id="{57956BE3-7366-4C04-8F2B-44E1128794A1}"/>
              </a:ext>
            </a:extLst>
          </p:cNvPr>
          <p:cNvGrpSpPr/>
          <p:nvPr/>
        </p:nvGrpSpPr>
        <p:grpSpPr>
          <a:xfrm>
            <a:off x="9878400" y="3879134"/>
            <a:ext cx="1086084" cy="670467"/>
            <a:chOff x="-623618" y="2698102"/>
            <a:chExt cx="1189675" cy="734415"/>
          </a:xfrm>
          <a:solidFill>
            <a:srgbClr val="0070C0"/>
          </a:solidFill>
        </p:grpSpPr>
        <p:sp>
          <p:nvSpPr>
            <p:cNvPr id="289" name="手繪多邊形: 圖案 288">
              <a:extLst>
                <a:ext uri="{FF2B5EF4-FFF2-40B4-BE49-F238E27FC236}">
                  <a16:creationId xmlns:a16="http://schemas.microsoft.com/office/drawing/2014/main" id="{9A2773EF-458E-4BF3-A060-AB25D3EFA51F}"/>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A3</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90" name="橢圓 289">
              <a:extLst>
                <a:ext uri="{FF2B5EF4-FFF2-40B4-BE49-F238E27FC236}">
                  <a16:creationId xmlns:a16="http://schemas.microsoft.com/office/drawing/2014/main" id="{0892D532-9A55-452C-8CEB-5E388AF4D7B5}"/>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91" name="群組 290">
            <a:extLst>
              <a:ext uri="{FF2B5EF4-FFF2-40B4-BE49-F238E27FC236}">
                <a16:creationId xmlns:a16="http://schemas.microsoft.com/office/drawing/2014/main" id="{435E1873-B3BB-4DE5-B2DC-CB351E5FBAE7}"/>
              </a:ext>
            </a:extLst>
          </p:cNvPr>
          <p:cNvGrpSpPr/>
          <p:nvPr/>
        </p:nvGrpSpPr>
        <p:grpSpPr>
          <a:xfrm>
            <a:off x="9878400" y="3550604"/>
            <a:ext cx="1086084" cy="670467"/>
            <a:chOff x="-623618" y="2698102"/>
            <a:chExt cx="1189675" cy="734415"/>
          </a:xfrm>
          <a:solidFill>
            <a:srgbClr val="00B0F0"/>
          </a:solidFill>
        </p:grpSpPr>
        <p:sp>
          <p:nvSpPr>
            <p:cNvPr id="292" name="手繪多邊形: 圖案 291">
              <a:extLst>
                <a:ext uri="{FF2B5EF4-FFF2-40B4-BE49-F238E27FC236}">
                  <a16:creationId xmlns:a16="http://schemas.microsoft.com/office/drawing/2014/main" id="{DAF8B2D3-6154-4B2B-B9AF-1C1AC60BCF23}"/>
                </a:ext>
              </a:extLst>
            </p:cNvPr>
            <p:cNvSpPr/>
            <p:nvPr/>
          </p:nvSpPr>
          <p:spPr>
            <a:xfrm>
              <a:off x="-618979" y="2897944"/>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A2</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93" name="橢圓 292">
              <a:extLst>
                <a:ext uri="{FF2B5EF4-FFF2-40B4-BE49-F238E27FC236}">
                  <a16:creationId xmlns:a16="http://schemas.microsoft.com/office/drawing/2014/main" id="{9D5DD043-FE85-4F99-A918-5B5D8F5F5C1D}"/>
                </a:ext>
              </a:extLst>
            </p:cNvPr>
            <p:cNvSpPr/>
            <p:nvPr/>
          </p:nvSpPr>
          <p:spPr>
            <a:xfrm>
              <a:off x="-623618" y="2698102"/>
              <a:ext cx="1185035" cy="365760"/>
            </a:xfrm>
            <a:prstGeom prst="ellipse">
              <a:avLst/>
            </a:prstGeom>
            <a:grp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grpSp>
        <p:nvGrpSpPr>
          <p:cNvPr id="294" name="群組 293">
            <a:extLst>
              <a:ext uri="{FF2B5EF4-FFF2-40B4-BE49-F238E27FC236}">
                <a16:creationId xmlns:a16="http://schemas.microsoft.com/office/drawing/2014/main" id="{97C8840F-AB87-4D58-9654-B37CFE5FDAA3}"/>
              </a:ext>
            </a:extLst>
          </p:cNvPr>
          <p:cNvGrpSpPr/>
          <p:nvPr/>
        </p:nvGrpSpPr>
        <p:grpSpPr>
          <a:xfrm>
            <a:off x="9878400" y="3211594"/>
            <a:ext cx="1086084" cy="670467"/>
            <a:chOff x="-623618" y="2709825"/>
            <a:chExt cx="1189675" cy="734415"/>
          </a:xfrm>
        </p:grpSpPr>
        <p:sp>
          <p:nvSpPr>
            <p:cNvPr id="295" name="手繪多邊形: 圖案 294">
              <a:extLst>
                <a:ext uri="{FF2B5EF4-FFF2-40B4-BE49-F238E27FC236}">
                  <a16:creationId xmlns:a16="http://schemas.microsoft.com/office/drawing/2014/main" id="{503E1ED9-646F-4738-A0B8-B51AE43081AA}"/>
                </a:ext>
              </a:extLst>
            </p:cNvPr>
            <p:cNvSpPr/>
            <p:nvPr/>
          </p:nvSpPr>
          <p:spPr>
            <a:xfrm>
              <a:off x="-618979" y="2909667"/>
              <a:ext cx="1185036" cy="534573"/>
            </a:xfrm>
            <a:custGeom>
              <a:avLst/>
              <a:gdLst>
                <a:gd name="connsiteX0" fmla="*/ 0 w 1185036"/>
                <a:gd name="connsiteY0" fmla="*/ 0 h 534573"/>
                <a:gd name="connsiteX1" fmla="*/ 1181686 w 1185036"/>
                <a:gd name="connsiteY1" fmla="*/ 0 h 534573"/>
                <a:gd name="connsiteX2" fmla="*/ 1181686 w 1185036"/>
                <a:gd name="connsiteY2" fmla="*/ 341436 h 534573"/>
                <a:gd name="connsiteX3" fmla="*/ 1185036 w 1185036"/>
                <a:gd name="connsiteY3" fmla="*/ 351693 h 534573"/>
                <a:gd name="connsiteX4" fmla="*/ 592518 w 1185036"/>
                <a:gd name="connsiteY4" fmla="*/ 534573 h 534573"/>
                <a:gd name="connsiteX5" fmla="*/ 0 w 1185036"/>
                <a:gd name="connsiteY5" fmla="*/ 351693 h 534573"/>
                <a:gd name="connsiteX6" fmla="*/ 1 w 1185036"/>
                <a:gd name="connsiteY6" fmla="*/ 351690 h 534573"/>
                <a:gd name="connsiteX7" fmla="*/ 0 w 1185036"/>
                <a:gd name="connsiteY7" fmla="*/ 351690 h 53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5036" h="534573">
                  <a:moveTo>
                    <a:pt x="0" y="0"/>
                  </a:moveTo>
                  <a:lnTo>
                    <a:pt x="1181686" y="0"/>
                  </a:lnTo>
                  <a:lnTo>
                    <a:pt x="1181686" y="341436"/>
                  </a:lnTo>
                  <a:lnTo>
                    <a:pt x="1185036" y="351693"/>
                  </a:lnTo>
                  <a:cubicBezTo>
                    <a:pt x="1185036" y="452695"/>
                    <a:pt x="919757" y="534573"/>
                    <a:pt x="592518" y="534573"/>
                  </a:cubicBezTo>
                  <a:cubicBezTo>
                    <a:pt x="265279" y="534573"/>
                    <a:pt x="0" y="452695"/>
                    <a:pt x="0" y="351693"/>
                  </a:cubicBezTo>
                  <a:lnTo>
                    <a:pt x="1" y="351690"/>
                  </a:lnTo>
                  <a:lnTo>
                    <a:pt x="0" y="351690"/>
                  </a:lnTo>
                  <a:close/>
                </a:path>
              </a:pathLst>
            </a:cu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altLang="zh-TW">
                  <a:solidFill>
                    <a:schemeClr val="tx1"/>
                  </a:solidFill>
                  <a:latin typeface="Meiryo UI" panose="020B0604030504040204" pitchFamily="50" charset="-128"/>
                  <a:ea typeface="Meiryo UI" panose="020B0604030504040204" pitchFamily="50" charset="-128"/>
                  <a:sym typeface="Arial" panose="020B0604020202020204" pitchFamily="34" charset="0"/>
                </a:rPr>
                <a:t>A1</a:t>
              </a:r>
              <a:endParaRPr lang="zh-TW" altLang="en-US">
                <a:solidFill>
                  <a:schemeClr val="tx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96" name="橢圓 295">
              <a:extLst>
                <a:ext uri="{FF2B5EF4-FFF2-40B4-BE49-F238E27FC236}">
                  <a16:creationId xmlns:a16="http://schemas.microsoft.com/office/drawing/2014/main" id="{7DB609A1-2436-43EF-806B-9DBD73AF66EE}"/>
                </a:ext>
              </a:extLst>
            </p:cNvPr>
            <p:cNvSpPr/>
            <p:nvPr/>
          </p:nvSpPr>
          <p:spPr>
            <a:xfrm>
              <a:off x="-623618" y="2709825"/>
              <a:ext cx="1185035" cy="365760"/>
            </a:xfrm>
            <a:prstGeom prst="ellipse">
              <a:avLst/>
            </a:prstGeom>
            <a:solidFill>
              <a:srgbClr val="00FFFF"/>
            </a:solidFill>
            <a:ln>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grpSp>
      <p:sp>
        <p:nvSpPr>
          <p:cNvPr id="297" name="矩形 296">
            <a:extLst>
              <a:ext uri="{FF2B5EF4-FFF2-40B4-BE49-F238E27FC236}">
                <a16:creationId xmlns:a16="http://schemas.microsoft.com/office/drawing/2014/main" id="{093D1EA6-0221-42C0-B24F-791525C31D56}"/>
              </a:ext>
            </a:extLst>
          </p:cNvPr>
          <p:cNvSpPr/>
          <p:nvPr/>
        </p:nvSpPr>
        <p:spPr>
          <a:xfrm>
            <a:off x="10025079" y="5881660"/>
            <a:ext cx="845275" cy="318100"/>
          </a:xfrm>
          <a:prstGeom prst="rect">
            <a:avLst/>
          </a:prstGeom>
          <a:ln>
            <a:noFill/>
          </a:ln>
        </p:spPr>
        <p:txBody>
          <a:bodyPr wrap="square">
            <a:spAutoFit/>
          </a:bodyPr>
          <a:lstStyle/>
          <a:p>
            <a:pPr algn="ctr"/>
            <a:r>
              <a:rPr lang="en-US" altLang="zh-TW" sz="1467" b="1">
                <a:solidFill>
                  <a:srgbClr val="FF6600"/>
                </a:solidFill>
                <a:latin typeface="Meiryo UI" panose="020B0604030504040204" pitchFamily="50" charset="-128"/>
                <a:ea typeface="Meiryo UI" panose="020B0604030504040204" pitchFamily="50" charset="-128"/>
                <a:sym typeface="Arial" panose="020B0604020202020204" pitchFamily="34" charset="0"/>
              </a:rPr>
              <a:t>Disk 3</a:t>
            </a:r>
            <a:endParaRPr lang="zh-TW" altLang="en-US" sz="1467" b="1">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98" name="矩形 297">
            <a:extLst>
              <a:ext uri="{FF2B5EF4-FFF2-40B4-BE49-F238E27FC236}">
                <a16:creationId xmlns:a16="http://schemas.microsoft.com/office/drawing/2014/main" id="{946243FF-98C4-4924-8728-ECB8D9DA861C}"/>
              </a:ext>
            </a:extLst>
          </p:cNvPr>
          <p:cNvSpPr/>
          <p:nvPr/>
        </p:nvSpPr>
        <p:spPr>
          <a:xfrm>
            <a:off x="7961214" y="2509458"/>
            <a:ext cx="2427006" cy="461665"/>
          </a:xfrm>
          <a:prstGeom prst="rect">
            <a:avLst/>
          </a:prstGeom>
        </p:spPr>
        <p:txBody>
          <a:bodyPr wrap="square">
            <a:spAutoFit/>
          </a:bodyPr>
          <a:lstStyle/>
          <a:p>
            <a:pPr algn="ctr"/>
            <a:r>
              <a:rPr lang="en-US" altLang="zh-TW" sz="2400" b="1" dirty="0">
                <a:solidFill>
                  <a:srgbClr val="FF6600"/>
                </a:solidFill>
                <a:latin typeface="Meiryo UI" panose="020B0604030504040204" pitchFamily="50" charset="-128"/>
                <a:ea typeface="Meiryo UI" panose="020B0604030504040204" pitchFamily="50" charset="-128"/>
                <a:sym typeface="Arial" panose="020B0604020202020204" pitchFamily="34" charset="0"/>
              </a:rPr>
              <a:t>Triple Mirror</a:t>
            </a:r>
            <a:endParaRPr lang="zh-TW" altLang="en-US" sz="2400" b="1" dirty="0">
              <a:solidFill>
                <a:srgbClr val="FF6600"/>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299" name="直線接點 298">
            <a:extLst>
              <a:ext uri="{FF2B5EF4-FFF2-40B4-BE49-F238E27FC236}">
                <a16:creationId xmlns:a16="http://schemas.microsoft.com/office/drawing/2014/main" id="{51842626-7C55-4D5F-B713-4B8BA7584821}"/>
              </a:ext>
            </a:extLst>
          </p:cNvPr>
          <p:cNvCxnSpPr>
            <a:cxnSpLocks/>
          </p:cNvCxnSpPr>
          <p:nvPr/>
        </p:nvCxnSpPr>
        <p:spPr>
          <a:xfrm>
            <a:off x="8080413" y="3016803"/>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00" name="接點: 肘形 299">
            <a:extLst>
              <a:ext uri="{FF2B5EF4-FFF2-40B4-BE49-F238E27FC236}">
                <a16:creationId xmlns:a16="http://schemas.microsoft.com/office/drawing/2014/main" id="{A1A6DFCC-3A0D-41B4-B9F5-AA18455AAC5B}"/>
              </a:ext>
            </a:extLst>
          </p:cNvPr>
          <p:cNvCxnSpPr>
            <a:cxnSpLocks/>
          </p:cNvCxnSpPr>
          <p:nvPr/>
        </p:nvCxnSpPr>
        <p:spPr>
          <a:xfrm>
            <a:off x="8069711" y="3006101"/>
            <a:ext cx="2268887" cy="385283"/>
          </a:xfrm>
          <a:prstGeom prst="bentConnector3">
            <a:avLst>
              <a:gd name="adj1" fmla="val 100472"/>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62554A09-8890-4D85-8D73-027F7DE84696}"/>
              </a:ext>
            </a:extLst>
          </p:cNvPr>
          <p:cNvCxnSpPr>
            <a:cxnSpLocks/>
          </p:cNvCxnSpPr>
          <p:nvPr/>
        </p:nvCxnSpPr>
        <p:spPr>
          <a:xfrm>
            <a:off x="9193451" y="3016803"/>
            <a:ext cx="0" cy="321069"/>
          </a:xfrm>
          <a:prstGeom prst="line">
            <a:avLst/>
          </a:prstGeom>
          <a:ln w="25400">
            <a:solidFill>
              <a:srgbClr val="00FFCC"/>
            </a:solidFill>
          </a:ln>
        </p:spPr>
        <p:style>
          <a:lnRef idx="1">
            <a:schemeClr val="accent1"/>
          </a:lnRef>
          <a:fillRef idx="0">
            <a:schemeClr val="accent1"/>
          </a:fillRef>
          <a:effectRef idx="0">
            <a:schemeClr val="accent1"/>
          </a:effectRef>
          <a:fontRef idx="minor">
            <a:schemeClr val="tx1"/>
          </a:fontRef>
        </p:style>
      </p:cxnSp>
      <p:sp>
        <p:nvSpPr>
          <p:cNvPr id="302" name="橢圓 301">
            <a:extLst>
              <a:ext uri="{FF2B5EF4-FFF2-40B4-BE49-F238E27FC236}">
                <a16:creationId xmlns:a16="http://schemas.microsoft.com/office/drawing/2014/main" id="{80BE32F9-F3DD-46A2-8AF7-3A49949ABAB6}"/>
              </a:ext>
            </a:extLst>
          </p:cNvPr>
          <p:cNvSpPr/>
          <p:nvPr/>
        </p:nvSpPr>
        <p:spPr>
          <a:xfrm>
            <a:off x="554255"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3" name="橢圓 302">
            <a:extLst>
              <a:ext uri="{FF2B5EF4-FFF2-40B4-BE49-F238E27FC236}">
                <a16:creationId xmlns:a16="http://schemas.microsoft.com/office/drawing/2014/main" id="{B1B389AB-477A-4159-B1AF-E20B5F86A616}"/>
              </a:ext>
            </a:extLst>
          </p:cNvPr>
          <p:cNvSpPr/>
          <p:nvPr/>
        </p:nvSpPr>
        <p:spPr>
          <a:xfrm>
            <a:off x="1711496"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4" name="橢圓 303">
            <a:extLst>
              <a:ext uri="{FF2B5EF4-FFF2-40B4-BE49-F238E27FC236}">
                <a16:creationId xmlns:a16="http://schemas.microsoft.com/office/drawing/2014/main" id="{ECDDE3CA-E45F-43F8-AD8A-32136B273E3D}"/>
              </a:ext>
            </a:extLst>
          </p:cNvPr>
          <p:cNvSpPr/>
          <p:nvPr/>
        </p:nvSpPr>
        <p:spPr>
          <a:xfrm>
            <a:off x="2889211"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5" name="橢圓 304">
            <a:extLst>
              <a:ext uri="{FF2B5EF4-FFF2-40B4-BE49-F238E27FC236}">
                <a16:creationId xmlns:a16="http://schemas.microsoft.com/office/drawing/2014/main" id="{57EC207C-9EBE-48DB-A353-F9304F7800E0}"/>
              </a:ext>
            </a:extLst>
          </p:cNvPr>
          <p:cNvSpPr/>
          <p:nvPr/>
        </p:nvSpPr>
        <p:spPr>
          <a:xfrm>
            <a:off x="4072912"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6" name="橢圓 305">
            <a:extLst>
              <a:ext uri="{FF2B5EF4-FFF2-40B4-BE49-F238E27FC236}">
                <a16:creationId xmlns:a16="http://schemas.microsoft.com/office/drawing/2014/main" id="{4F50D3B3-6DD0-4BDE-98DA-EE6A53875CF3}"/>
              </a:ext>
            </a:extLst>
          </p:cNvPr>
          <p:cNvSpPr/>
          <p:nvPr/>
        </p:nvSpPr>
        <p:spPr>
          <a:xfrm>
            <a:off x="5260126" y="5529592"/>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7" name="橢圓 306">
            <a:extLst>
              <a:ext uri="{FF2B5EF4-FFF2-40B4-BE49-F238E27FC236}">
                <a16:creationId xmlns:a16="http://schemas.microsoft.com/office/drawing/2014/main" id="{5F87A4F4-1D37-4D80-B39C-78BF0C958673}"/>
              </a:ext>
            </a:extLst>
          </p:cNvPr>
          <p:cNvSpPr/>
          <p:nvPr/>
        </p:nvSpPr>
        <p:spPr>
          <a:xfrm>
            <a:off x="752878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8" name="橢圓 307">
            <a:extLst>
              <a:ext uri="{FF2B5EF4-FFF2-40B4-BE49-F238E27FC236}">
                <a16:creationId xmlns:a16="http://schemas.microsoft.com/office/drawing/2014/main" id="{1F167F28-01A4-4731-B7DD-7D0032CF7D24}"/>
              </a:ext>
            </a:extLst>
          </p:cNvPr>
          <p:cNvSpPr/>
          <p:nvPr/>
        </p:nvSpPr>
        <p:spPr>
          <a:xfrm>
            <a:off x="871248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09" name="橢圓 308">
            <a:extLst>
              <a:ext uri="{FF2B5EF4-FFF2-40B4-BE49-F238E27FC236}">
                <a16:creationId xmlns:a16="http://schemas.microsoft.com/office/drawing/2014/main" id="{38EB4461-82FD-416D-B78B-9B8E4119DE95}"/>
              </a:ext>
            </a:extLst>
          </p:cNvPr>
          <p:cNvSpPr/>
          <p:nvPr/>
        </p:nvSpPr>
        <p:spPr>
          <a:xfrm>
            <a:off x="9874727" y="5547748"/>
            <a:ext cx="1081849" cy="333912"/>
          </a:xfrm>
          <a:prstGeom prst="ellipse">
            <a:avLst/>
          </a:prstGeom>
          <a:gradFill>
            <a:gsLst>
              <a:gs pos="100000">
                <a:schemeClr val="bg1">
                  <a:alpha val="0"/>
                </a:schemeClr>
              </a:gs>
              <a:gs pos="0">
                <a:schemeClr val="bg1">
                  <a:alpha val="7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Tree>
    <p:extLst>
      <p:ext uri="{BB962C8B-B14F-4D97-AF65-F5344CB8AC3E}">
        <p14:creationId xmlns:p14="http://schemas.microsoft.com/office/powerpoint/2010/main" val="423908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Google Shape;653;p34">
            <a:extLst>
              <a:ext uri="{FF2B5EF4-FFF2-40B4-BE49-F238E27FC236}">
                <a16:creationId xmlns:a16="http://schemas.microsoft.com/office/drawing/2014/main" id="{302507A3-EFD9-4623-9E70-6F7DFC6079E8}"/>
              </a:ext>
            </a:extLst>
          </p:cNvPr>
          <p:cNvSpPr/>
          <p:nvPr/>
        </p:nvSpPr>
        <p:spPr>
          <a:xfrm>
            <a:off x="2670213" y="3774927"/>
            <a:ext cx="2536270" cy="2536270"/>
          </a:xfrm>
          <a:prstGeom prst="chevron">
            <a:avLst>
              <a:gd name="adj" fmla="val 50000"/>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50" name="Google Shape;661;p34">
            <a:extLst>
              <a:ext uri="{FF2B5EF4-FFF2-40B4-BE49-F238E27FC236}">
                <a16:creationId xmlns:a16="http://schemas.microsoft.com/office/drawing/2014/main" id="{7EE756DC-B17D-487B-9033-D6203A96AAF1}"/>
              </a:ext>
            </a:extLst>
          </p:cNvPr>
          <p:cNvSpPr/>
          <p:nvPr/>
        </p:nvSpPr>
        <p:spPr>
          <a:xfrm>
            <a:off x="3026303" y="5665297"/>
            <a:ext cx="645900" cy="645900"/>
          </a:xfrm>
          <a:prstGeom prst="chevron">
            <a:avLst>
              <a:gd name="adj" fmla="val 50000"/>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 name="Title 1">
            <a:extLst>
              <a:ext uri="{FF2B5EF4-FFF2-40B4-BE49-F238E27FC236}">
                <a16:creationId xmlns:a16="http://schemas.microsoft.com/office/drawing/2014/main" id="{31E08B93-3CC9-4B24-9740-73D924588F94}"/>
              </a:ext>
            </a:extLst>
          </p:cNvPr>
          <p:cNvSpPr>
            <a:spLocks noGrp="1"/>
          </p:cNvSpPr>
          <p:nvPr>
            <p:ph type="title"/>
          </p:nvPr>
        </p:nvSpPr>
        <p:spPr/>
        <p:txBody>
          <a:bodyPr>
            <a:normAutofit/>
          </a:bodyPr>
          <a:lstStyle/>
          <a:p>
            <a:r>
              <a:rPr lang="en-US" dirty="0" err="1">
                <a:latin typeface="Meiryo UI" panose="020B0604030504040204" pitchFamily="50" charset="-128"/>
                <a:ea typeface="Meiryo UI" panose="020B0604030504040204" pitchFamily="50" charset="-128"/>
                <a:cs typeface="Arial"/>
                <a:sym typeface="Arial" panose="020B0604020202020204" pitchFamily="34" charset="0"/>
              </a:rPr>
              <a:t>容量</a:t>
            </a:r>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拡張</a:t>
            </a:r>
            <a:r>
              <a:rPr lang="en-US" dirty="0" err="1">
                <a:latin typeface="Meiryo UI" panose="020B0604030504040204" pitchFamily="50" charset="-128"/>
                <a:ea typeface="Meiryo UI" panose="020B0604030504040204" pitchFamily="50" charset="-128"/>
                <a:cs typeface="Arial"/>
                <a:sym typeface="Arial" panose="020B0604020202020204" pitchFamily="34" charset="0"/>
              </a:rPr>
              <a:t>方法</a:t>
            </a:r>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について</a:t>
            </a:r>
            <a:r>
              <a:rPr lang="en-US" altLang="ja-JP" dirty="0">
                <a:latin typeface="Meiryo UI" panose="020B0604030504040204" pitchFamily="50" charset="-128"/>
                <a:ea typeface="Meiryo UI" panose="020B0604030504040204" pitchFamily="50" charset="-128"/>
                <a:cs typeface="Arial"/>
                <a:sym typeface="Arial" panose="020B0604020202020204" pitchFamily="34" charset="0"/>
              </a:rPr>
              <a:t>(QTS</a:t>
            </a:r>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と条件異なります</a:t>
            </a:r>
            <a:r>
              <a:rPr lang="en-US" altLang="ja-JP" dirty="0">
                <a:latin typeface="Meiryo UI" panose="020B0604030504040204" pitchFamily="50" charset="-128"/>
                <a:ea typeface="Meiryo UI" panose="020B0604030504040204" pitchFamily="50" charset="-128"/>
                <a:cs typeface="Arial"/>
                <a:sym typeface="Arial" panose="020B0604020202020204" pitchFamily="34" charset="0"/>
              </a:rPr>
              <a:t>)</a:t>
            </a:r>
            <a:endParaRPr lang="en-US" altLang="zh-TW" dirty="0">
              <a:latin typeface="Meiryo UI" panose="020B0604030504040204" pitchFamily="50" charset="-128"/>
              <a:ea typeface="Meiryo UI" panose="020B0604030504040204" pitchFamily="50" charset="-128"/>
            </a:endParaRPr>
          </a:p>
        </p:txBody>
      </p:sp>
      <p:sp>
        <p:nvSpPr>
          <p:cNvPr id="3" name="TextBox 2">
            <a:extLst>
              <a:ext uri="{FF2B5EF4-FFF2-40B4-BE49-F238E27FC236}">
                <a16:creationId xmlns:a16="http://schemas.microsoft.com/office/drawing/2014/main" id="{0B027D6A-70BF-4095-8B18-D236020EC19C}"/>
              </a:ext>
            </a:extLst>
          </p:cNvPr>
          <p:cNvSpPr txBox="1"/>
          <p:nvPr/>
        </p:nvSpPr>
        <p:spPr>
          <a:xfrm>
            <a:off x="438745" y="1438565"/>
            <a:ext cx="12176815" cy="1338828"/>
          </a:xfrm>
          <a:prstGeom prst="rect">
            <a:avLst/>
          </a:prstGeom>
          <a:noFill/>
        </p:spPr>
        <p:txBody>
          <a:bodyPr wrap="square" lIns="91440" tIns="45720" rIns="91440" bIns="45720" rtlCol="0" anchor="t">
            <a:spAutoFit/>
          </a:bodyPr>
          <a:lstStyle/>
          <a:p>
            <a:pPr marL="285750" indent="-285750">
              <a:lnSpc>
                <a:spcPct val="150000"/>
              </a:lnSpc>
              <a:buSzPct val="50000"/>
              <a:buFont typeface="Wingdings" panose="05000000000000000000" pitchFamily="2" charset="2"/>
              <a:buChar char="l"/>
            </a:pPr>
            <a:r>
              <a:rPr lang="en-US" altLang="ja-JP" dirty="0">
                <a:latin typeface="Meiryo UI" panose="020B0604030504040204" pitchFamily="50" charset="-128"/>
                <a:ea typeface="Meiryo UI" panose="020B0604030504040204" pitchFamily="50" charset="-128"/>
                <a:cs typeface="+mn-lt"/>
                <a:sym typeface="Arial" panose="020B0604020202020204" pitchFamily="34" charset="0"/>
              </a:rPr>
              <a:t>QuTS hero</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の</a:t>
            </a:r>
            <a:r>
              <a:rPr lang="en-US" altLang="ja-JP" dirty="0">
                <a:latin typeface="Meiryo UI" panose="020B0604030504040204" pitchFamily="50" charset="-128"/>
                <a:ea typeface="Meiryo UI" panose="020B0604030504040204" pitchFamily="50" charset="-128"/>
                <a:cs typeface="+mn-lt"/>
                <a:sym typeface="Arial" panose="020B0604020202020204" pitchFamily="34" charset="0"/>
              </a:rPr>
              <a:t>ZFS RAID</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拡張方法は</a:t>
            </a:r>
            <a:r>
              <a:rPr lang="en-US" altLang="ja-JP" dirty="0">
                <a:latin typeface="Meiryo UI" panose="020B0604030504040204" pitchFamily="50" charset="-128"/>
                <a:ea typeface="Meiryo UI" panose="020B0604030504040204" pitchFamily="50" charset="-128"/>
                <a:cs typeface="+mn-lt"/>
                <a:sym typeface="Arial" panose="020B0604020202020204" pitchFamily="34" charset="0"/>
              </a:rPr>
              <a:t>QTS EXT4</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と異なり、ディスク追加によるオンライン拡張はできません。</a:t>
            </a:r>
            <a:endParaRPr lang="en-US" dirty="0">
              <a:latin typeface="Meiryo UI" panose="020B0604030504040204" pitchFamily="50" charset="-128"/>
              <a:ea typeface="Meiryo UI" panose="020B0604030504040204" pitchFamily="50" charset="-128"/>
              <a:cs typeface="Calibri"/>
            </a:endParaRPr>
          </a:p>
          <a:p>
            <a:pPr marL="285750" indent="-285750">
              <a:lnSpc>
                <a:spcPct val="150000"/>
              </a:lnSpc>
              <a:buSzPct val="50000"/>
              <a:buFont typeface="Wingdings" panose="05000000000000000000" pitchFamily="2" charset="2"/>
              <a:buChar char="l"/>
            </a:pPr>
            <a:r>
              <a:rPr lang="en-US" dirty="0">
                <a:latin typeface="Meiryo UI" panose="020B0604030504040204" pitchFamily="50" charset="-128"/>
                <a:ea typeface="Meiryo UI" panose="020B0604030504040204" pitchFamily="50" charset="-128"/>
                <a:cs typeface="+mn-lt"/>
                <a:sym typeface="Arial" panose="020B0604020202020204" pitchFamily="34" charset="0"/>
              </a:rPr>
              <a:t>1～2個の空</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き</a:t>
            </a:r>
            <a:r>
              <a:rPr lang="en-US" dirty="0" err="1">
                <a:latin typeface="Meiryo UI" panose="020B0604030504040204" pitchFamily="50" charset="-128"/>
                <a:ea typeface="Meiryo UI" panose="020B0604030504040204" pitchFamily="50" charset="-128"/>
                <a:cs typeface="+mn-lt"/>
                <a:sym typeface="Arial" panose="020B0604020202020204" pitchFamily="34" charset="0"/>
              </a:rPr>
              <a:t>ベイ</a:t>
            </a:r>
            <a:r>
              <a:rPr lang="en-US" dirty="0">
                <a:latin typeface="Meiryo UI" panose="020B0604030504040204" pitchFamily="50" charset="-128"/>
                <a:ea typeface="Meiryo UI" panose="020B0604030504040204" pitchFamily="50" charset="-128"/>
                <a:cs typeface="+mn-lt"/>
                <a:sym typeface="Arial" panose="020B0604020202020204" pitchFamily="34" charset="0"/>
              </a:rPr>
              <a:t>/</a:t>
            </a:r>
            <a:r>
              <a:rPr lang="en-US" dirty="0" err="1">
                <a:latin typeface="Meiryo UI" panose="020B0604030504040204" pitchFamily="50" charset="-128"/>
                <a:ea typeface="Meiryo UI" panose="020B0604030504040204" pitchFamily="50" charset="-128"/>
                <a:cs typeface="+mn-lt"/>
                <a:sym typeface="Arial" panose="020B0604020202020204" pitchFamily="34" charset="0"/>
              </a:rPr>
              <a:t>スロットのみホットスペアとして使用可能</a:t>
            </a:r>
            <a:r>
              <a:rPr lang="en-US" dirty="0">
                <a:latin typeface="Meiryo UI" panose="020B0604030504040204" pitchFamily="50" charset="-128"/>
                <a:ea typeface="Meiryo UI" panose="020B0604030504040204" pitchFamily="50" charset="-128"/>
                <a:cs typeface="+mn-lt"/>
                <a:sym typeface="Arial" panose="020B0604020202020204" pitchFamily="34" charset="0"/>
              </a:rPr>
              <a:t>。</a:t>
            </a:r>
            <a:endParaRPr lang="en-US" altLang="zh-TW" dirty="0">
              <a:latin typeface="Meiryo UI" panose="020B0604030504040204" pitchFamily="50" charset="-128"/>
              <a:ea typeface="Meiryo UI" panose="020B0604030504040204" pitchFamily="50" charset="-128"/>
              <a:cs typeface="Arial"/>
            </a:endParaRPr>
          </a:p>
          <a:p>
            <a:pPr marL="285750" indent="-285750">
              <a:lnSpc>
                <a:spcPct val="150000"/>
              </a:lnSpc>
              <a:buSzPct val="50000"/>
              <a:buFont typeface="Wingdings" panose="05000000000000000000" pitchFamily="2" charset="2"/>
              <a:buChar char="l"/>
            </a:pP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複数のスロットを予約。一度に</a:t>
            </a:r>
            <a:r>
              <a:rPr lang="en-US" altLang="ja-JP" dirty="0">
                <a:latin typeface="Meiryo UI" panose="020B0604030504040204" pitchFamily="50" charset="-128"/>
                <a:ea typeface="Meiryo UI" panose="020B0604030504040204" pitchFamily="50" charset="-128"/>
                <a:cs typeface="+mn-lt"/>
                <a:sym typeface="Arial" panose="020B0604020202020204" pitchFamily="34" charset="0"/>
              </a:rPr>
              <a:t>HDD</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を追加して</a:t>
            </a:r>
            <a:r>
              <a:rPr lang="en-US" altLang="ja-JP" dirty="0">
                <a:latin typeface="Meiryo UI" panose="020B0604030504040204" pitchFamily="50" charset="-128"/>
                <a:ea typeface="Meiryo UI" panose="020B0604030504040204" pitchFamily="50" charset="-128"/>
                <a:cs typeface="+mn-lt"/>
                <a:sym typeface="Arial" panose="020B0604020202020204" pitchFamily="34" charset="0"/>
              </a:rPr>
              <a:t>RAID</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を構成。複数の</a:t>
            </a:r>
            <a:r>
              <a:rPr lang="en-US" altLang="ja-JP" dirty="0">
                <a:latin typeface="Meiryo UI" panose="020B0604030504040204" pitchFamily="50" charset="-128"/>
                <a:ea typeface="Meiryo UI" panose="020B0604030504040204" pitchFamily="50" charset="-128"/>
                <a:cs typeface="+mn-lt"/>
                <a:sym typeface="Arial" panose="020B0604020202020204" pitchFamily="34" charset="0"/>
              </a:rPr>
              <a:t>RAID</a:t>
            </a:r>
            <a:r>
              <a:rPr lang="ja-JP" altLang="en-US" dirty="0">
                <a:latin typeface="Meiryo UI" panose="020B0604030504040204" pitchFamily="50" charset="-128"/>
                <a:ea typeface="Meiryo UI" panose="020B0604030504040204" pitchFamily="50" charset="-128"/>
                <a:cs typeface="+mn-lt"/>
                <a:sym typeface="Arial" panose="020B0604020202020204" pitchFamily="34" charset="0"/>
              </a:rPr>
              <a:t>を構築することで全体の容量を拡張します。</a:t>
            </a:r>
            <a:endParaRPr lang="en-US" altLang="zh-TW" dirty="0">
              <a:latin typeface="Meiryo UI" panose="020B0604030504040204" pitchFamily="50" charset="-128"/>
              <a:ea typeface="Meiryo UI" panose="020B0604030504040204" pitchFamily="50" charset="-128"/>
              <a:cs typeface="Arial"/>
            </a:endParaRPr>
          </a:p>
        </p:txBody>
      </p:sp>
      <p:grpSp>
        <p:nvGrpSpPr>
          <p:cNvPr id="8" name="群組 7">
            <a:extLst>
              <a:ext uri="{FF2B5EF4-FFF2-40B4-BE49-F238E27FC236}">
                <a16:creationId xmlns:a16="http://schemas.microsoft.com/office/drawing/2014/main" id="{8FDBCF8A-C074-457A-A563-D11A5E9B37FE}"/>
              </a:ext>
            </a:extLst>
          </p:cNvPr>
          <p:cNvGrpSpPr/>
          <p:nvPr/>
        </p:nvGrpSpPr>
        <p:grpSpPr>
          <a:xfrm>
            <a:off x="574698" y="4425293"/>
            <a:ext cx="5888393" cy="1174369"/>
            <a:chOff x="574698" y="4182533"/>
            <a:chExt cx="5888393" cy="1174369"/>
          </a:xfrm>
        </p:grpSpPr>
        <p:sp>
          <p:nvSpPr>
            <p:cNvPr id="20" name="矩形 19">
              <a:extLst>
                <a:ext uri="{FF2B5EF4-FFF2-40B4-BE49-F238E27FC236}">
                  <a16:creationId xmlns:a16="http://schemas.microsoft.com/office/drawing/2014/main" id="{3E65A117-1945-4628-BC38-F0B9CB0824A5}"/>
                </a:ext>
              </a:extLst>
            </p:cNvPr>
            <p:cNvSpPr/>
            <p:nvPr/>
          </p:nvSpPr>
          <p:spPr>
            <a:xfrm>
              <a:off x="574698" y="4182533"/>
              <a:ext cx="2756042" cy="1174369"/>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1" name="矩形 20">
              <a:extLst>
                <a:ext uri="{FF2B5EF4-FFF2-40B4-BE49-F238E27FC236}">
                  <a16:creationId xmlns:a16="http://schemas.microsoft.com/office/drawing/2014/main" id="{4A194D6A-E6D4-41AA-B45B-F7C3954F5763}"/>
                </a:ext>
              </a:extLst>
            </p:cNvPr>
            <p:cNvSpPr/>
            <p:nvPr/>
          </p:nvSpPr>
          <p:spPr>
            <a:xfrm>
              <a:off x="3707049" y="4182533"/>
              <a:ext cx="2756042" cy="1174369"/>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7" name="矩形 26">
              <a:extLst>
                <a:ext uri="{FF2B5EF4-FFF2-40B4-BE49-F238E27FC236}">
                  <a16:creationId xmlns:a16="http://schemas.microsoft.com/office/drawing/2014/main" id="{ACE79D39-8090-4771-A5AC-DDE8CB0BDD39}"/>
                </a:ext>
              </a:extLst>
            </p:cNvPr>
            <p:cNvSpPr/>
            <p:nvPr/>
          </p:nvSpPr>
          <p:spPr>
            <a:xfrm>
              <a:off x="574698" y="4794371"/>
              <a:ext cx="2756041" cy="400110"/>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lt1"/>
                  </a:solidFill>
                  <a:latin typeface="Meiryo UI" panose="020B0604030504040204" pitchFamily="50" charset="-128"/>
                  <a:ea typeface="Meiryo UI" panose="020B0604030504040204" pitchFamily="50" charset="-128"/>
                  <a:sym typeface="Arial" panose="020B0604020202020204" pitchFamily="34" charset="0"/>
                </a:rPr>
                <a:t>RAID 5</a:t>
              </a:r>
              <a:endParaRPr lang="zh-TW" altLang="en-US" sz="2400">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28" name="矩形 27">
              <a:extLst>
                <a:ext uri="{FF2B5EF4-FFF2-40B4-BE49-F238E27FC236}">
                  <a16:creationId xmlns:a16="http://schemas.microsoft.com/office/drawing/2014/main" id="{83C86E3E-04DC-49EE-8589-5542288C3A53}"/>
                </a:ext>
              </a:extLst>
            </p:cNvPr>
            <p:cNvSpPr/>
            <p:nvPr/>
          </p:nvSpPr>
          <p:spPr>
            <a:xfrm>
              <a:off x="3707048" y="4794371"/>
              <a:ext cx="2756041" cy="400110"/>
            </a:xfrm>
            <a:prstGeom prst="rect">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lt1"/>
                  </a:solidFill>
                  <a:latin typeface="Meiryo UI" panose="020B0604030504040204" pitchFamily="50" charset="-128"/>
                  <a:ea typeface="Meiryo UI" panose="020B0604030504040204" pitchFamily="50" charset="-128"/>
                  <a:sym typeface="Arial" panose="020B0604020202020204" pitchFamily="34" charset="0"/>
                </a:rPr>
                <a:t>RAID 5 + RAID 5</a:t>
              </a:r>
              <a:endParaRPr lang="zh-TW" altLang="en-US" sz="2400">
                <a:solidFill>
                  <a:schemeClr val="lt1"/>
                </a:solidFill>
                <a:latin typeface="Meiryo UI" panose="020B0604030504040204" pitchFamily="50" charset="-128"/>
                <a:ea typeface="Meiryo UI" panose="020B0604030504040204" pitchFamily="50" charset="-128"/>
                <a:sym typeface="Arial" panose="020B0604020202020204" pitchFamily="34" charset="0"/>
              </a:endParaRPr>
            </a:p>
          </p:txBody>
        </p:sp>
      </p:grpSp>
      <p:sp>
        <p:nvSpPr>
          <p:cNvPr id="46" name="矩形 45">
            <a:extLst>
              <a:ext uri="{FF2B5EF4-FFF2-40B4-BE49-F238E27FC236}">
                <a16:creationId xmlns:a16="http://schemas.microsoft.com/office/drawing/2014/main" id="{6CA727A4-F1EA-462B-9934-94523302BF75}"/>
              </a:ext>
            </a:extLst>
          </p:cNvPr>
          <p:cNvSpPr/>
          <p:nvPr/>
        </p:nvSpPr>
        <p:spPr>
          <a:xfrm>
            <a:off x="6657985" y="3157045"/>
            <a:ext cx="5167071" cy="3640738"/>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aphicFrame>
        <p:nvGraphicFramePr>
          <p:cNvPr id="7" name="Table 6">
            <a:extLst>
              <a:ext uri="{FF2B5EF4-FFF2-40B4-BE49-F238E27FC236}">
                <a16:creationId xmlns:a16="http://schemas.microsoft.com/office/drawing/2014/main" id="{05C94323-6EC9-4B10-A4C2-E23AC929B189}"/>
              </a:ext>
            </a:extLst>
          </p:cNvPr>
          <p:cNvGraphicFramePr>
            <a:graphicFrameLocks noGrp="1"/>
          </p:cNvGraphicFramePr>
          <p:nvPr>
            <p:extLst>
              <p:ext uri="{D42A27DB-BD31-4B8C-83A1-F6EECF244321}">
                <p14:modId xmlns:p14="http://schemas.microsoft.com/office/powerpoint/2010/main" val="197117280"/>
              </p:ext>
            </p:extLst>
          </p:nvPr>
        </p:nvGraphicFramePr>
        <p:xfrm>
          <a:off x="6829721" y="3176058"/>
          <a:ext cx="4860150" cy="2631208"/>
        </p:xfrm>
        <a:graphic>
          <a:graphicData uri="http://schemas.openxmlformats.org/drawingml/2006/table">
            <a:tbl>
              <a:tblPr firstRow="1" firstCol="1" bandRow="1">
                <a:tableStyleId>{5C22544A-7EE6-4342-B048-85BDC9FD1C3A}</a:tableStyleId>
              </a:tblPr>
              <a:tblGrid>
                <a:gridCol w="166165">
                  <a:extLst>
                    <a:ext uri="{9D8B030D-6E8A-4147-A177-3AD203B41FA5}">
                      <a16:colId xmlns:a16="http://schemas.microsoft.com/office/drawing/2014/main" val="2948340622"/>
                    </a:ext>
                  </a:extLst>
                </a:gridCol>
                <a:gridCol w="2496457">
                  <a:extLst>
                    <a:ext uri="{9D8B030D-6E8A-4147-A177-3AD203B41FA5}">
                      <a16:colId xmlns:a16="http://schemas.microsoft.com/office/drawing/2014/main" val="2667742991"/>
                    </a:ext>
                  </a:extLst>
                </a:gridCol>
                <a:gridCol w="1098764">
                  <a:extLst>
                    <a:ext uri="{9D8B030D-6E8A-4147-A177-3AD203B41FA5}">
                      <a16:colId xmlns:a16="http://schemas.microsoft.com/office/drawing/2014/main" val="121359013"/>
                    </a:ext>
                  </a:extLst>
                </a:gridCol>
                <a:gridCol w="1098764">
                  <a:extLst>
                    <a:ext uri="{9D8B030D-6E8A-4147-A177-3AD203B41FA5}">
                      <a16:colId xmlns:a16="http://schemas.microsoft.com/office/drawing/2014/main" val="724315791"/>
                    </a:ext>
                  </a:extLst>
                </a:gridCol>
              </a:tblGrid>
              <a:tr h="650100">
                <a:tc gridSpan="2">
                  <a:txBody>
                    <a:bodyPr/>
                    <a:lstStyle/>
                    <a:p>
                      <a:pPr algn="ctr">
                        <a:spcAft>
                          <a:spcPts val="0"/>
                        </a:spcAft>
                      </a:pPr>
                      <a:r>
                        <a:rPr lang="en-US" altLang="zh-TW" sz="1800" b="1" u="none" kern="10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Capacity Upgrade</a:t>
                      </a: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hMerge="1">
                  <a:txBody>
                    <a:bodyPr/>
                    <a:lstStyle/>
                    <a:p>
                      <a:pPr algn="ctr">
                        <a:spcAft>
                          <a:spcPts val="0"/>
                        </a:spcAft>
                      </a:pP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a:txBody>
                    <a:bodyPr/>
                    <a:lstStyle/>
                    <a:p>
                      <a:pPr algn="ctr">
                        <a:spcAft>
                          <a:spcPts val="0"/>
                        </a:spcAft>
                      </a:pPr>
                      <a:r>
                        <a:rPr lang="en-US" sz="1800" b="1" u="none" kern="100" dirty="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QuTS hero</a:t>
                      </a:r>
                      <a:endParaRPr lang="zh-TW" sz="1800" b="1" u="none" kern="100" dirty="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000066">
                        <a:alpha val="50196"/>
                      </a:srgbClr>
                    </a:solidFill>
                  </a:tcPr>
                </a:tc>
                <a:tc>
                  <a:txBody>
                    <a:bodyPr/>
                    <a:lstStyle/>
                    <a:p>
                      <a:pPr algn="ctr">
                        <a:spcAft>
                          <a:spcPts val="0"/>
                        </a:spcAft>
                      </a:pPr>
                      <a:r>
                        <a:rPr lang="en-US" sz="1800" b="1" u="none" kern="100">
                          <a:solidFill>
                            <a:srgbClr val="00FFFF"/>
                          </a:solidFill>
                          <a:effectLst/>
                          <a:latin typeface="Arial" panose="020B0604020202020204" pitchFamily="34" charset="0"/>
                          <a:ea typeface="微軟正黑體" panose="020B0604030504040204" pitchFamily="34" charset="-120"/>
                          <a:sym typeface="Arial" panose="020B0604020202020204" pitchFamily="34" charset="0"/>
                        </a:rPr>
                        <a:t>QTS</a:t>
                      </a:r>
                      <a:endParaRPr lang="zh-TW" sz="1800" b="1" u="none" kern="100">
                        <a:solidFill>
                          <a:srgbClr val="00FFFF"/>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000066">
                        <a:alpha val="50196"/>
                      </a:srgbClr>
                    </a:solidFill>
                  </a:tcPr>
                </a:tc>
                <a:extLst>
                  <a:ext uri="{0D108BD9-81ED-4DB2-BD59-A6C34878D82A}">
                    <a16:rowId xmlns:a16="http://schemas.microsoft.com/office/drawing/2014/main" val="1185929477"/>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Add disk to online expansion</a:t>
                      </a: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800" b="1" u="none" kern="100">
                          <a:solidFill>
                            <a:srgbClr val="FF0000"/>
                          </a:solidFill>
                          <a:effectLst/>
                          <a:latin typeface="Arial" panose="020B0604020202020204" pitchFamily="34" charset="0"/>
                          <a:ea typeface="微軟正黑體" panose="020B0604030504040204" pitchFamily="34" charset="-120"/>
                          <a:sym typeface="Arial" panose="020B0604020202020204" pitchFamily="34" charset="0"/>
                        </a:rPr>
                        <a:t>X</a:t>
                      </a:r>
                      <a:endParaRPr lang="zh-TW" sz="1800" b="1" u="none" kern="100">
                        <a:solidFill>
                          <a:srgbClr val="FF0000"/>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0066CC">
                        <a:alpha val="80000"/>
                      </a:srgbClr>
                    </a:solidFill>
                  </a:tcPr>
                </a:tc>
                <a:extLst>
                  <a:ext uri="{0D108BD9-81ED-4DB2-BD59-A6C34878D82A}">
                    <a16:rowId xmlns:a16="http://schemas.microsoft.com/office/drawing/2014/main" val="3285852038"/>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Add entire RAID to Storage Pool </a:t>
                      </a: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1041708"/>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l">
                        <a:spcAft>
                          <a:spcPts val="0"/>
                        </a:spcAft>
                      </a:pPr>
                      <a:r>
                        <a:rPr lang="en-US" altLang="zh-TW"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Replace Disks one by one</a:t>
                      </a: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altLang="zh-TW"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alt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0066CC">
                        <a:alpha val="80000"/>
                      </a:srgbClr>
                    </a:solid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0066CC">
                        <a:alpha val="80000"/>
                      </a:srgbClr>
                    </a:solidFill>
                  </a:tcPr>
                </a:tc>
                <a:extLst>
                  <a:ext uri="{0D108BD9-81ED-4DB2-BD59-A6C34878D82A}">
                    <a16:rowId xmlns:a16="http://schemas.microsoft.com/office/drawing/2014/main" val="2102872526"/>
                  </a:ext>
                </a:extLst>
              </a:tr>
              <a:tr h="495277">
                <a:tc>
                  <a:txBody>
                    <a:bodyPr/>
                    <a:lstStyle/>
                    <a:p>
                      <a:pPr algn="l">
                        <a:spcAft>
                          <a:spcPts val="0"/>
                        </a:spcAft>
                      </a:pP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spcAft>
                          <a:spcPts val="0"/>
                        </a:spcAft>
                      </a:pPr>
                      <a:r>
                        <a:rPr lang="en-US" sz="1200" b="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JBOD expansion</a:t>
                      </a:r>
                      <a:endParaRPr lang="zh-TW" sz="1200" b="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ap="flat" cmpd="sng" algn="ctr">
                      <a:solidFill>
                        <a:srgbClr val="9DC3E6">
                          <a:alpha val="40000"/>
                        </a:srgb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spcAft>
                          <a:spcPts val="0"/>
                        </a:spcAft>
                      </a:pPr>
                      <a:r>
                        <a:rPr lang="en-US" sz="1200" u="none" kern="10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V</a:t>
                      </a:r>
                      <a:endParaRPr lang="zh-TW" sz="1200" u="none" kern="100" dirty="0">
                        <a:solidFill>
                          <a:schemeClr val="bg1"/>
                        </a:solidFill>
                        <a:effectLst/>
                        <a:latin typeface="Arial" panose="020B0604020202020204" pitchFamily="34" charset="0"/>
                        <a:ea typeface="微軟正黑體" panose="020B0604030504040204" pitchFamily="34" charset="-120"/>
                        <a:cs typeface="Times New Roman" panose="02020603050405020304" pitchFamily="18" charset="0"/>
                        <a:sym typeface="Arial" panose="020B0604020202020204" pitchFamily="34" charset="0"/>
                      </a:endParaRPr>
                    </a:p>
                  </a:txBody>
                  <a:tcPr marL="68580" marR="68580" marT="0" marB="0" anchor="ctr">
                    <a:lnL w="12700" cap="flat" cmpd="sng" algn="ctr">
                      <a:solidFill>
                        <a:srgbClr val="9DC3E6">
                          <a:alpha val="40000"/>
                        </a:srgbClr>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94420778"/>
                  </a:ext>
                </a:extLst>
              </a:tr>
            </a:tbl>
          </a:graphicData>
        </a:graphic>
      </p:graphicFrame>
      <p:pic>
        <p:nvPicPr>
          <p:cNvPr id="19" name="圖片 18" descr="一張含有 監視器, 螢幕, 坐, 電腦 的圖片&#10;&#10;自動產生的描述">
            <a:extLst>
              <a:ext uri="{FF2B5EF4-FFF2-40B4-BE49-F238E27FC236}">
                <a16:creationId xmlns:a16="http://schemas.microsoft.com/office/drawing/2014/main" id="{98DF01EB-4E24-4C0D-9904-347FDF55AE0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645220" y="3238807"/>
            <a:ext cx="2879701" cy="1729397"/>
          </a:xfrm>
          <a:prstGeom prst="rect">
            <a:avLst/>
          </a:prstGeom>
        </p:spPr>
      </p:pic>
      <p:sp>
        <p:nvSpPr>
          <p:cNvPr id="30" name="圖形 73">
            <a:extLst>
              <a:ext uri="{FF2B5EF4-FFF2-40B4-BE49-F238E27FC236}">
                <a16:creationId xmlns:a16="http://schemas.microsoft.com/office/drawing/2014/main" id="{AC5B280E-C04A-4C26-897D-BAEBE0BDC513}"/>
              </a:ext>
            </a:extLst>
          </p:cNvPr>
          <p:cNvSpPr/>
          <p:nvPr/>
        </p:nvSpPr>
        <p:spPr>
          <a:xfrm rot="16200000">
            <a:off x="3081237" y="3877912"/>
            <a:ext cx="906626" cy="535273"/>
          </a:xfrm>
          <a:custGeom>
            <a:avLst/>
            <a:gdLst>
              <a:gd name="connsiteX0" fmla="*/ 591323 w 822535"/>
              <a:gd name="connsiteY0" fmla="*/ 357104 h 768353"/>
              <a:gd name="connsiteX1" fmla="*/ 591323 w 822535"/>
              <a:gd name="connsiteY1" fmla="*/ 0 h 768353"/>
              <a:gd name="connsiteX2" fmla="*/ 231212 w 822535"/>
              <a:gd name="connsiteY2" fmla="*/ 0 h 768353"/>
              <a:gd name="connsiteX3" fmla="*/ 231212 w 822535"/>
              <a:gd name="connsiteY3" fmla="*/ 357104 h 768353"/>
              <a:gd name="connsiteX4" fmla="*/ 0 w 822535"/>
              <a:gd name="connsiteY4" fmla="*/ 357104 h 768353"/>
              <a:gd name="connsiteX5" fmla="*/ 411268 w 822535"/>
              <a:gd name="connsiteY5" fmla="*/ 768354 h 768353"/>
              <a:gd name="connsiteX6" fmla="*/ 822536 w 822535"/>
              <a:gd name="connsiteY6" fmla="*/ 357104 h 76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35" h="768353">
                <a:moveTo>
                  <a:pt x="591323" y="357104"/>
                </a:moveTo>
                <a:lnTo>
                  <a:pt x="591323" y="0"/>
                </a:lnTo>
                <a:lnTo>
                  <a:pt x="231212" y="0"/>
                </a:lnTo>
                <a:lnTo>
                  <a:pt x="231212" y="357104"/>
                </a:lnTo>
                <a:lnTo>
                  <a:pt x="0" y="357104"/>
                </a:lnTo>
                <a:lnTo>
                  <a:pt x="411268" y="768354"/>
                </a:lnTo>
                <a:lnTo>
                  <a:pt x="822536" y="357104"/>
                </a:lnTo>
                <a:close/>
              </a:path>
            </a:pathLst>
          </a:custGeom>
          <a:gradFill>
            <a:gsLst>
              <a:gs pos="100000">
                <a:schemeClr val="bg1"/>
              </a:gs>
              <a:gs pos="0">
                <a:srgbClr val="031B71">
                  <a:alpha val="20000"/>
                </a:srgbClr>
              </a:gs>
            </a:gsLst>
            <a:lin ang="5400000" scaled="0"/>
          </a:gradFill>
          <a:ln w="1773"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pic>
        <p:nvPicPr>
          <p:cNvPr id="5" name="圖片 4" descr="一張含有 監視器, 螢幕, 坐, 電腦 的圖片&#10;&#10;自動產生的描述">
            <a:extLst>
              <a:ext uri="{FF2B5EF4-FFF2-40B4-BE49-F238E27FC236}">
                <a16:creationId xmlns:a16="http://schemas.microsoft.com/office/drawing/2014/main" id="{13231412-F8AF-4857-B332-C339561CE15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02128" y="3238807"/>
            <a:ext cx="2879701" cy="1729397"/>
          </a:xfrm>
          <a:prstGeom prst="rect">
            <a:avLst/>
          </a:prstGeom>
        </p:spPr>
      </p:pic>
      <p:grpSp>
        <p:nvGrpSpPr>
          <p:cNvPr id="35" name="群組 34">
            <a:extLst>
              <a:ext uri="{FF2B5EF4-FFF2-40B4-BE49-F238E27FC236}">
                <a16:creationId xmlns:a16="http://schemas.microsoft.com/office/drawing/2014/main" id="{B1DB463D-F219-4669-ADF6-CEA95383C9F5}"/>
              </a:ext>
            </a:extLst>
          </p:cNvPr>
          <p:cNvGrpSpPr/>
          <p:nvPr/>
        </p:nvGrpSpPr>
        <p:grpSpPr>
          <a:xfrm>
            <a:off x="641982" y="3760149"/>
            <a:ext cx="1144584" cy="1019875"/>
            <a:chOff x="1777999" y="3533889"/>
            <a:chExt cx="1144584" cy="1019875"/>
          </a:xfrm>
        </p:grpSpPr>
        <p:sp>
          <p:nvSpPr>
            <p:cNvPr id="31" name="矩形 30">
              <a:extLst>
                <a:ext uri="{FF2B5EF4-FFF2-40B4-BE49-F238E27FC236}">
                  <a16:creationId xmlns:a16="http://schemas.microsoft.com/office/drawing/2014/main" id="{85C65627-9EA1-4BCB-A0FA-91B5DDA79005}"/>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2" name="矩形 31">
              <a:extLst>
                <a:ext uri="{FF2B5EF4-FFF2-40B4-BE49-F238E27FC236}">
                  <a16:creationId xmlns:a16="http://schemas.microsoft.com/office/drawing/2014/main" id="{9ED05B54-C4E9-459C-A416-E8B8FEC455ED}"/>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3" name="矩形 32">
              <a:extLst>
                <a:ext uri="{FF2B5EF4-FFF2-40B4-BE49-F238E27FC236}">
                  <a16:creationId xmlns:a16="http://schemas.microsoft.com/office/drawing/2014/main" id="{9E82E3EC-18E3-4756-9C98-678C915D3494}"/>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4" name="矩形 33">
              <a:extLst>
                <a:ext uri="{FF2B5EF4-FFF2-40B4-BE49-F238E27FC236}">
                  <a16:creationId xmlns:a16="http://schemas.microsoft.com/office/drawing/2014/main" id="{AA7F6020-B995-41E2-88E0-2F9C02C77F55}"/>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grpSp>
        <p:nvGrpSpPr>
          <p:cNvPr id="36" name="群組 35">
            <a:extLst>
              <a:ext uri="{FF2B5EF4-FFF2-40B4-BE49-F238E27FC236}">
                <a16:creationId xmlns:a16="http://schemas.microsoft.com/office/drawing/2014/main" id="{0A87E8F9-2874-452B-BC73-79C69DF4BC8C}"/>
              </a:ext>
            </a:extLst>
          </p:cNvPr>
          <p:cNvGrpSpPr/>
          <p:nvPr/>
        </p:nvGrpSpPr>
        <p:grpSpPr>
          <a:xfrm>
            <a:off x="3787898" y="3776649"/>
            <a:ext cx="1144584" cy="1019875"/>
            <a:chOff x="1777999" y="3533889"/>
            <a:chExt cx="1144584" cy="1019875"/>
          </a:xfrm>
        </p:grpSpPr>
        <p:sp>
          <p:nvSpPr>
            <p:cNvPr id="37" name="矩形 36">
              <a:extLst>
                <a:ext uri="{FF2B5EF4-FFF2-40B4-BE49-F238E27FC236}">
                  <a16:creationId xmlns:a16="http://schemas.microsoft.com/office/drawing/2014/main" id="{1F10FFC7-7F7E-4DC7-BBFF-BC6DA91D4379}"/>
                </a:ext>
              </a:extLst>
            </p:cNvPr>
            <p:cNvSpPr/>
            <p:nvPr/>
          </p:nvSpPr>
          <p:spPr>
            <a:xfrm>
              <a:off x="1777999" y="3537043"/>
              <a:ext cx="283815" cy="1009556"/>
            </a:xfrm>
            <a:prstGeom prst="rect">
              <a:avLst/>
            </a:prstGeom>
            <a:solidFill>
              <a:srgbClr val="FF33C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8" name="矩形 37">
              <a:extLst>
                <a:ext uri="{FF2B5EF4-FFF2-40B4-BE49-F238E27FC236}">
                  <a16:creationId xmlns:a16="http://schemas.microsoft.com/office/drawing/2014/main" id="{9EE0F72D-D66B-45F4-BBEF-F68964161A78}"/>
                </a:ext>
              </a:extLst>
            </p:cNvPr>
            <p:cNvSpPr/>
            <p:nvPr/>
          </p:nvSpPr>
          <p:spPr>
            <a:xfrm>
              <a:off x="2061814" y="3537043"/>
              <a:ext cx="283815" cy="1009555"/>
            </a:xfrm>
            <a:prstGeom prst="rect">
              <a:avLst/>
            </a:prstGeom>
            <a:solidFill>
              <a:srgbClr val="00FF99">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9" name="矩形 38">
              <a:extLst>
                <a:ext uri="{FF2B5EF4-FFF2-40B4-BE49-F238E27FC236}">
                  <a16:creationId xmlns:a16="http://schemas.microsoft.com/office/drawing/2014/main" id="{BA00B748-81E9-4748-B0CE-E7075C9BB88C}"/>
                </a:ext>
              </a:extLst>
            </p:cNvPr>
            <p:cNvSpPr/>
            <p:nvPr/>
          </p:nvSpPr>
          <p:spPr>
            <a:xfrm>
              <a:off x="2336305" y="3533889"/>
              <a:ext cx="293139" cy="1009555"/>
            </a:xfrm>
            <a:prstGeom prst="rect">
              <a:avLst/>
            </a:prstGeom>
            <a:solidFill>
              <a:srgbClr val="00B0F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0" name="矩形 39">
              <a:extLst>
                <a:ext uri="{FF2B5EF4-FFF2-40B4-BE49-F238E27FC236}">
                  <a16:creationId xmlns:a16="http://schemas.microsoft.com/office/drawing/2014/main" id="{8E18BAA1-D3CF-412B-9900-5A4A261169B8}"/>
                </a:ext>
              </a:extLst>
            </p:cNvPr>
            <p:cNvSpPr/>
            <p:nvPr/>
          </p:nvSpPr>
          <p:spPr>
            <a:xfrm>
              <a:off x="2629444" y="3544209"/>
              <a:ext cx="293139" cy="1009555"/>
            </a:xfrm>
            <a:prstGeom prst="rect">
              <a:avLst/>
            </a:prstGeom>
            <a:solidFill>
              <a:srgbClr val="FFC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grpSp>
        <p:nvGrpSpPr>
          <p:cNvPr id="41" name="群組 40">
            <a:extLst>
              <a:ext uri="{FF2B5EF4-FFF2-40B4-BE49-F238E27FC236}">
                <a16:creationId xmlns:a16="http://schemas.microsoft.com/office/drawing/2014/main" id="{81A6EBF9-2BF9-4375-A702-DAE4055000E7}"/>
              </a:ext>
            </a:extLst>
          </p:cNvPr>
          <p:cNvGrpSpPr/>
          <p:nvPr/>
        </p:nvGrpSpPr>
        <p:grpSpPr>
          <a:xfrm>
            <a:off x="4923160" y="3724202"/>
            <a:ext cx="1130465" cy="1094665"/>
            <a:chOff x="1777999" y="3537043"/>
            <a:chExt cx="1144584" cy="1016721"/>
          </a:xfrm>
        </p:grpSpPr>
        <p:sp>
          <p:nvSpPr>
            <p:cNvPr id="42" name="矩形 41">
              <a:extLst>
                <a:ext uri="{FF2B5EF4-FFF2-40B4-BE49-F238E27FC236}">
                  <a16:creationId xmlns:a16="http://schemas.microsoft.com/office/drawing/2014/main" id="{99530EAD-79C8-4D05-A8B2-CDEB9009B494}"/>
                </a:ext>
              </a:extLst>
            </p:cNvPr>
            <p:cNvSpPr/>
            <p:nvPr/>
          </p:nvSpPr>
          <p:spPr>
            <a:xfrm>
              <a:off x="1777999" y="3537043"/>
              <a:ext cx="283815" cy="1009556"/>
            </a:xfrm>
            <a:prstGeom prst="rect">
              <a:avLst/>
            </a:prstGeom>
            <a:solidFill>
              <a:srgbClr val="FF33CC">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3" name="矩形 42">
              <a:extLst>
                <a:ext uri="{FF2B5EF4-FFF2-40B4-BE49-F238E27FC236}">
                  <a16:creationId xmlns:a16="http://schemas.microsoft.com/office/drawing/2014/main" id="{8EAA9810-1A74-48D6-92AC-C3DFDD8D72CC}"/>
                </a:ext>
              </a:extLst>
            </p:cNvPr>
            <p:cNvSpPr/>
            <p:nvPr/>
          </p:nvSpPr>
          <p:spPr>
            <a:xfrm>
              <a:off x="2061814" y="3537043"/>
              <a:ext cx="283815" cy="1009555"/>
            </a:xfrm>
            <a:prstGeom prst="rect">
              <a:avLst/>
            </a:prstGeom>
            <a:solidFill>
              <a:srgbClr val="00FF99">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4" name="矩形 43">
              <a:extLst>
                <a:ext uri="{FF2B5EF4-FFF2-40B4-BE49-F238E27FC236}">
                  <a16:creationId xmlns:a16="http://schemas.microsoft.com/office/drawing/2014/main" id="{6AB787FB-35DD-4512-8D73-D6B88D80691F}"/>
                </a:ext>
              </a:extLst>
            </p:cNvPr>
            <p:cNvSpPr/>
            <p:nvPr/>
          </p:nvSpPr>
          <p:spPr>
            <a:xfrm>
              <a:off x="2336305" y="3544208"/>
              <a:ext cx="293139" cy="999236"/>
            </a:xfrm>
            <a:prstGeom prst="rect">
              <a:avLst/>
            </a:prstGeom>
            <a:solidFill>
              <a:srgbClr val="00B0F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5" name="矩形 44">
              <a:extLst>
                <a:ext uri="{FF2B5EF4-FFF2-40B4-BE49-F238E27FC236}">
                  <a16:creationId xmlns:a16="http://schemas.microsoft.com/office/drawing/2014/main" id="{3EB49502-D85C-4B82-8A08-2D599A9398C6}"/>
                </a:ext>
              </a:extLst>
            </p:cNvPr>
            <p:cNvSpPr/>
            <p:nvPr/>
          </p:nvSpPr>
          <p:spPr>
            <a:xfrm>
              <a:off x="2629444" y="3544209"/>
              <a:ext cx="293139" cy="1009555"/>
            </a:xfrm>
            <a:prstGeom prst="rect">
              <a:avLst/>
            </a:prstGeom>
            <a:solidFill>
              <a:srgbClr val="FFC000">
                <a:alpha val="3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sp>
        <p:nvSpPr>
          <p:cNvPr id="48" name="Google Shape;1015;p59">
            <a:extLst>
              <a:ext uri="{FF2B5EF4-FFF2-40B4-BE49-F238E27FC236}">
                <a16:creationId xmlns:a16="http://schemas.microsoft.com/office/drawing/2014/main" id="{916D78EE-BBEA-4E0A-8EA9-C2B104D49DE8}"/>
              </a:ext>
            </a:extLst>
          </p:cNvPr>
          <p:cNvSpPr/>
          <p:nvPr/>
        </p:nvSpPr>
        <p:spPr>
          <a:xfrm>
            <a:off x="-24711" y="5751949"/>
            <a:ext cx="6878409" cy="780795"/>
          </a:xfrm>
          <a:prstGeom prst="chevron">
            <a:avLst>
              <a:gd name="adj" fmla="val 69585"/>
            </a:avLst>
          </a:prstGeom>
          <a:noFill/>
          <a:ln>
            <a:noFill/>
          </a:ln>
          <a:effectLst/>
        </p:spPr>
        <p:txBody>
          <a:bodyPr spcFirstLastPara="1" wrap="square" lIns="121900" tIns="60925" rIns="121900" bIns="60925" anchor="ctr" anchorCtr="0">
            <a:noAutofit/>
          </a:bodyPr>
          <a:lstStyle/>
          <a:p>
            <a:r>
              <a:rPr lang="en-US" sz="1500" b="1" dirty="0" err="1">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将来の容量拡張のニーズに対応できるように、十分なディスク</a:t>
            </a:r>
            <a:r>
              <a:rPr lang="en-US" sz="1500" b="1" dirty="0">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1500" b="1" dirty="0" err="1">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スロットを予約するか、拡張</a:t>
            </a:r>
            <a:r>
              <a:rPr lang="en-US" sz="1500" b="1" dirty="0">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 JBOD </a:t>
            </a:r>
            <a:r>
              <a:rPr lang="en-US" sz="1500" b="1" dirty="0" err="1">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を検討して、容量の増加に対する需要を満たす必要があります</a:t>
            </a:r>
            <a:r>
              <a:rPr lang="en-US" sz="1500" b="1" dirty="0">
                <a:solidFill>
                  <a:schemeClr val="accent4">
                    <a:lumMod val="75000"/>
                  </a:schemeClr>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altLang="zh-TW" dirty="0">
              <a:solidFill>
                <a:schemeClr val="accent4">
                  <a:lumMod val="7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766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23;p33">
            <a:extLst>
              <a:ext uri="{FF2B5EF4-FFF2-40B4-BE49-F238E27FC236}">
                <a16:creationId xmlns:a16="http://schemas.microsoft.com/office/drawing/2014/main" id="{D9084D8D-88AA-4A98-BC11-4F639EADB44D}"/>
              </a:ext>
            </a:extLst>
          </p:cNvPr>
          <p:cNvSpPr txBox="1"/>
          <p:nvPr/>
        </p:nvSpPr>
        <p:spPr>
          <a:xfrm>
            <a:off x="371920" y="1254700"/>
            <a:ext cx="4276667" cy="890784"/>
          </a:xfrm>
          <a:prstGeom prst="rect">
            <a:avLst/>
          </a:prstGeom>
          <a:noFill/>
          <a:ln>
            <a:noFill/>
          </a:ln>
        </p:spPr>
        <p:txBody>
          <a:bodyPr spcFirstLastPara="1" wrap="square" lIns="121900" tIns="121900" rIns="121900" bIns="121900" anchor="t" anchorCtr="0">
            <a:noAutofit/>
          </a:bodyPr>
          <a:lstStyle/>
          <a:p>
            <a:pPr marL="101600" marR="0" lvl="0" algn="l" rtl="0">
              <a:lnSpc>
                <a:spcPct val="200000"/>
              </a:lnSpc>
              <a:spcBef>
                <a:spcPts val="0"/>
              </a:spcBef>
              <a:spcAft>
                <a:spcPts val="0"/>
              </a:spcAft>
              <a:buClr>
                <a:srgbClr val="00B0F0"/>
              </a:buClr>
              <a:buSzPct val="50000"/>
            </a:pPr>
            <a:r>
              <a:rPr lang="ja-JP" altLang="en-US" sz="2000" dirty="0">
                <a:latin typeface="Meiryo UI" panose="020B0604030504040204" pitchFamily="50" charset="-128"/>
                <a:ea typeface="Meiryo UI" panose="020B0604030504040204" pitchFamily="50" charset="-128"/>
                <a:cs typeface="Microsoft JhengHei"/>
              </a:rPr>
              <a:t>共有フォルダのスナップショット</a:t>
            </a:r>
            <a:endParaRPr lang="en-US" sz="2000" dirty="0">
              <a:latin typeface="Meiryo UI" panose="020B0604030504040204" pitchFamily="50" charset="-128"/>
              <a:ea typeface="Meiryo UI" panose="020B0604030504040204" pitchFamily="50" charset="-128"/>
              <a:cs typeface="Microsoft JhengHei"/>
            </a:endParaRPr>
          </a:p>
        </p:txBody>
      </p:sp>
      <p:sp>
        <p:nvSpPr>
          <p:cNvPr id="34" name="矩形 33">
            <a:extLst>
              <a:ext uri="{FF2B5EF4-FFF2-40B4-BE49-F238E27FC236}">
                <a16:creationId xmlns:a16="http://schemas.microsoft.com/office/drawing/2014/main" id="{0C9C1433-648F-48C6-8C20-AF7DD8EB97FB}"/>
              </a:ext>
            </a:extLst>
          </p:cNvPr>
          <p:cNvSpPr/>
          <p:nvPr/>
        </p:nvSpPr>
        <p:spPr>
          <a:xfrm>
            <a:off x="587027" y="3916827"/>
            <a:ext cx="2006380" cy="22082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5" name="矩形 34">
            <a:extLst>
              <a:ext uri="{FF2B5EF4-FFF2-40B4-BE49-F238E27FC236}">
                <a16:creationId xmlns:a16="http://schemas.microsoft.com/office/drawing/2014/main" id="{8A1AE704-C2D2-464F-B971-AE26BD32FC94}"/>
              </a:ext>
            </a:extLst>
          </p:cNvPr>
          <p:cNvSpPr/>
          <p:nvPr/>
        </p:nvSpPr>
        <p:spPr>
          <a:xfrm>
            <a:off x="2663074" y="3916827"/>
            <a:ext cx="2006380" cy="22082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13B85588-2E03-4C38-AC4B-C56459CC7E92}"/>
              </a:ext>
            </a:extLst>
          </p:cNvPr>
          <p:cNvSpPr>
            <a:spLocks noGrp="1"/>
          </p:cNvSpPr>
          <p:nvPr>
            <p:ph type="title"/>
          </p:nvPr>
        </p:nvSpPr>
        <p:spPr/>
        <p:txBody>
          <a:bodyPr>
            <a:normAutofit/>
          </a:bodyPr>
          <a:lstStyle/>
          <a:p>
            <a:r>
              <a:rPr lang="en-US" dirty="0" err="1">
                <a:latin typeface="Meiryo UI" panose="020B0604030504040204" pitchFamily="50" charset="-128"/>
                <a:ea typeface="Meiryo UI" panose="020B0604030504040204" pitchFamily="50" charset="-128"/>
                <a:cs typeface="Arial"/>
                <a:sym typeface="Arial" panose="020B0604020202020204" pitchFamily="34" charset="0"/>
              </a:rPr>
              <a:t>スナップショット保護</a:t>
            </a:r>
            <a:r>
              <a:rPr lang="en-US" dirty="0">
                <a:latin typeface="Meiryo UI" panose="020B0604030504040204" pitchFamily="50" charset="-128"/>
                <a:ea typeface="Meiryo UI" panose="020B0604030504040204" pitchFamily="50" charset="-128"/>
                <a:cs typeface="Arial"/>
                <a:sym typeface="Arial" panose="020B0604020202020204" pitchFamily="34" charset="0"/>
              </a:rPr>
              <a:t> (65,536)</a:t>
            </a:r>
            <a:endParaRPr lang="en-US" dirty="0">
              <a:latin typeface="Meiryo UI" panose="020B0604030504040204" pitchFamily="50" charset="-128"/>
              <a:ea typeface="Meiryo UI" panose="020B0604030504040204" pitchFamily="50" charset="-128"/>
              <a:cs typeface="Arial"/>
            </a:endParaRPr>
          </a:p>
        </p:txBody>
      </p:sp>
      <p:pic>
        <p:nvPicPr>
          <p:cNvPr id="4" name="Google Shape;622;p33" descr="一張含有 螢幕擷取畫面 的圖片&#10;&#10;描述是以非常高的可信度產生">
            <a:extLst>
              <a:ext uri="{FF2B5EF4-FFF2-40B4-BE49-F238E27FC236}">
                <a16:creationId xmlns:a16="http://schemas.microsoft.com/office/drawing/2014/main" id="{8B869F99-6767-4F25-A5D2-581F22F9760D}"/>
              </a:ext>
            </a:extLst>
          </p:cNvPr>
          <p:cNvPicPr preferRelativeResize="0"/>
          <p:nvPr/>
        </p:nvPicPr>
        <p:blipFill rotWithShape="1">
          <a:blip r:embed="rId2">
            <a:alphaModFix/>
          </a:blip>
          <a:srcRect/>
          <a:stretch/>
        </p:blipFill>
        <p:spPr>
          <a:xfrm>
            <a:off x="5039970" y="2468176"/>
            <a:ext cx="6690824" cy="3810850"/>
          </a:xfrm>
          <a:prstGeom prst="rect">
            <a:avLst/>
          </a:prstGeom>
          <a:noFill/>
          <a:ln>
            <a:noFill/>
          </a:ln>
          <a:effectLst>
            <a:outerShdw blurRad="139700" dist="50800" dir="5400000" algn="ctr" rotWithShape="0">
              <a:srgbClr val="000000">
                <a:alpha val="43137"/>
              </a:srgbClr>
            </a:outerShdw>
          </a:effectLst>
        </p:spPr>
      </p:pic>
      <p:sp>
        <p:nvSpPr>
          <p:cNvPr id="28" name="Google Shape;646;p33">
            <a:extLst>
              <a:ext uri="{FF2B5EF4-FFF2-40B4-BE49-F238E27FC236}">
                <a16:creationId xmlns:a16="http://schemas.microsoft.com/office/drawing/2014/main" id="{F4711CB6-62D1-46F0-A8AC-A6219FF208F5}"/>
              </a:ext>
            </a:extLst>
          </p:cNvPr>
          <p:cNvSpPr txBox="1"/>
          <p:nvPr/>
        </p:nvSpPr>
        <p:spPr>
          <a:xfrm>
            <a:off x="5019102" y="1372829"/>
            <a:ext cx="7172897" cy="1399500"/>
          </a:xfrm>
          <a:prstGeom prst="rect">
            <a:avLst/>
          </a:prstGeom>
          <a:noFill/>
          <a:ln>
            <a:noFill/>
          </a:ln>
        </p:spPr>
        <p:txBody>
          <a:bodyPr spcFirstLastPara="1" wrap="square" lIns="0" tIns="0" rIns="0" bIns="0" anchor="t" anchorCtr="0">
            <a:noAutofit/>
          </a:bodyPr>
          <a:lstStyle/>
          <a:p>
            <a:pPr>
              <a:lnSpc>
                <a:spcPts val="2400"/>
              </a:lnSpc>
            </a:pPr>
            <a:r>
              <a:rPr lang="en-US" sz="2400" b="1" dirty="0" err="1">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スナップショット</a:t>
            </a:r>
            <a:r>
              <a:rPr lang="en-US" sz="2400" b="1" dirty="0">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2400" b="1" dirty="0" err="1">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マネージャ</a:t>
            </a:r>
            <a:r>
              <a:rPr lang="en-US" sz="2400" b="1" dirty="0">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ー</a:t>
            </a:r>
            <a:r>
              <a:rPr lang="en-US" altLang="zh-TW" sz="2400" b="1" dirty="0">
                <a:solidFill>
                  <a:schemeClr val="accent2"/>
                </a:solidFill>
                <a:latin typeface="Meiryo UI" panose="020B0604030504040204" pitchFamily="50" charset="-128"/>
                <a:ea typeface="Meiryo UI" panose="020B0604030504040204" pitchFamily="50" charset="-128"/>
                <a:cs typeface="Arial"/>
                <a:sym typeface="Arial" panose="020B0604020202020204" pitchFamily="34" charset="0"/>
              </a:rPr>
              <a:t> </a:t>
            </a:r>
            <a:r>
              <a:rPr lang="en-US" sz="2400" dirty="0" err="1">
                <a:latin typeface="Meiryo UI" panose="020B0604030504040204" pitchFamily="50" charset="-128"/>
                <a:ea typeface="Meiryo UI" panose="020B0604030504040204" pitchFamily="50" charset="-128"/>
                <a:cs typeface="+mn-lt"/>
                <a:sym typeface="Arial" panose="020B0604020202020204" pitchFamily="34" charset="0"/>
              </a:rPr>
              <a:t>は共有フォルダ</a:t>
            </a:r>
            <a:r>
              <a:rPr lang="en-US" sz="2400" dirty="0">
                <a:latin typeface="Meiryo UI" panose="020B0604030504040204" pitchFamily="50" charset="-128"/>
                <a:ea typeface="Meiryo UI" panose="020B0604030504040204" pitchFamily="50" charset="-128"/>
                <a:cs typeface="+mn-lt"/>
                <a:sym typeface="Arial" panose="020B0604020202020204" pitchFamily="34" charset="0"/>
              </a:rPr>
              <a:t>ー</a:t>
            </a:r>
            <a:r>
              <a:rPr lang="ja-JP" altLang="en-US" sz="2400" dirty="0">
                <a:latin typeface="Meiryo UI" panose="020B0604030504040204" pitchFamily="50" charset="-128"/>
                <a:ea typeface="Meiryo UI" panose="020B0604030504040204" pitchFamily="50" charset="-128"/>
                <a:cs typeface="+mn-lt"/>
                <a:sym typeface="Arial" panose="020B0604020202020204" pitchFamily="34" charset="0"/>
              </a:rPr>
              <a:t>毎に</a:t>
            </a:r>
            <a:r>
              <a:rPr lang="en-US" sz="2400" dirty="0" err="1">
                <a:latin typeface="Meiryo UI" panose="020B0604030504040204" pitchFamily="50" charset="-128"/>
                <a:ea typeface="Meiryo UI" panose="020B0604030504040204" pitchFamily="50" charset="-128"/>
                <a:cs typeface="+mn-lt"/>
                <a:sym typeface="Arial" panose="020B0604020202020204" pitchFamily="34" charset="0"/>
              </a:rPr>
              <a:t>動作</a:t>
            </a:r>
            <a:r>
              <a:rPr lang="en-US" sz="2400" dirty="0">
                <a:latin typeface="Meiryo UI" panose="020B0604030504040204" pitchFamily="50" charset="-128"/>
                <a:ea typeface="Meiryo UI" panose="020B0604030504040204" pitchFamily="50" charset="-128"/>
                <a:cs typeface="+mn-lt"/>
                <a:sym typeface="Arial" panose="020B0604020202020204" pitchFamily="34" charset="0"/>
              </a:rPr>
              <a:t>。</a:t>
            </a:r>
            <a:br>
              <a:rPr lang="en-US" sz="2400" dirty="0">
                <a:latin typeface="Meiryo UI" panose="020B0604030504040204" pitchFamily="50" charset="-128"/>
                <a:ea typeface="Meiryo UI" panose="020B0604030504040204" pitchFamily="50" charset="-128"/>
                <a:cs typeface="+mn-lt"/>
                <a:sym typeface="Arial" panose="020B0604020202020204" pitchFamily="34" charset="0"/>
              </a:rPr>
            </a:br>
            <a:r>
              <a:rPr lang="en-US" sz="2400" dirty="0">
                <a:latin typeface="Meiryo UI" panose="020B0604030504040204" pitchFamily="50" charset="-128"/>
                <a:ea typeface="Meiryo UI" panose="020B0604030504040204" pitchFamily="50" charset="-128"/>
                <a:cs typeface="+mn-lt"/>
                <a:sym typeface="Arial" panose="020B0604020202020204" pitchFamily="34" charset="0"/>
              </a:rPr>
              <a:t>[</a:t>
            </a:r>
            <a:r>
              <a:rPr lang="en-US" sz="2400" dirty="0" err="1">
                <a:latin typeface="Meiryo UI" panose="020B0604030504040204" pitchFamily="50" charset="-128"/>
                <a:ea typeface="Meiryo UI" panose="020B0604030504040204" pitchFamily="50" charset="-128"/>
                <a:cs typeface="+mn-lt"/>
                <a:sym typeface="Arial" panose="020B0604020202020204" pitchFamily="34" charset="0"/>
              </a:rPr>
              <a:t>クローン</a:t>
            </a:r>
            <a:r>
              <a:rPr lang="en-US" sz="2400" dirty="0">
                <a:latin typeface="Meiryo UI" panose="020B0604030504040204" pitchFamily="50" charset="-128"/>
                <a:ea typeface="Meiryo UI" panose="020B0604030504040204" pitchFamily="50" charset="-128"/>
                <a:cs typeface="+mn-lt"/>
                <a:sym typeface="Arial" panose="020B0604020202020204" pitchFamily="34" charset="0"/>
              </a:rPr>
              <a:t>]、[</a:t>
            </a:r>
            <a:r>
              <a:rPr lang="en-US" sz="2400" dirty="0" err="1">
                <a:latin typeface="Meiryo UI" panose="020B0604030504040204" pitchFamily="50" charset="-128"/>
                <a:ea typeface="Meiryo UI" panose="020B0604030504040204" pitchFamily="50" charset="-128"/>
                <a:cs typeface="+mn-lt"/>
                <a:sym typeface="Arial" panose="020B0604020202020204" pitchFamily="34" charset="0"/>
              </a:rPr>
              <a:t>復元</a:t>
            </a:r>
            <a:r>
              <a:rPr lang="en-US" sz="2400" dirty="0">
                <a:latin typeface="Meiryo UI" panose="020B0604030504040204" pitchFamily="50" charset="-128"/>
                <a:ea typeface="Meiryo UI" panose="020B0604030504040204" pitchFamily="50" charset="-128"/>
                <a:cs typeface="+mn-lt"/>
                <a:sym typeface="Arial" panose="020B0604020202020204" pitchFamily="34" charset="0"/>
              </a:rPr>
              <a:t>]、[</a:t>
            </a:r>
            <a:r>
              <a:rPr lang="en-US" sz="2400" dirty="0" err="1">
                <a:latin typeface="Meiryo UI" panose="020B0604030504040204" pitchFamily="50" charset="-128"/>
                <a:ea typeface="Meiryo UI" panose="020B0604030504040204" pitchFamily="50" charset="-128"/>
                <a:cs typeface="+mn-lt"/>
                <a:sym typeface="Arial" panose="020B0604020202020204" pitchFamily="34" charset="0"/>
              </a:rPr>
              <a:t>フォルダーの復元</a:t>
            </a:r>
            <a:r>
              <a:rPr lang="en-US" sz="2400" dirty="0">
                <a:latin typeface="Meiryo UI" panose="020B0604030504040204" pitchFamily="50" charset="-128"/>
                <a:ea typeface="Meiryo UI" panose="020B0604030504040204" pitchFamily="50" charset="-128"/>
                <a:cs typeface="+mn-lt"/>
                <a:sym typeface="Arial" panose="020B0604020202020204" pitchFamily="34" charset="0"/>
              </a:rPr>
              <a:t>] </a:t>
            </a:r>
            <a:r>
              <a:rPr lang="en-US" sz="2400" dirty="0" err="1">
                <a:latin typeface="Meiryo UI" panose="020B0604030504040204" pitchFamily="50" charset="-128"/>
                <a:ea typeface="Meiryo UI" panose="020B0604030504040204" pitchFamily="50" charset="-128"/>
                <a:cs typeface="+mn-lt"/>
                <a:sym typeface="Arial" panose="020B0604020202020204" pitchFamily="34" charset="0"/>
              </a:rPr>
              <a:t>をサポート</a:t>
            </a:r>
            <a:endParaRPr lang="zh-TW" altLang="en-US" sz="2000" dirty="0" err="1">
              <a:latin typeface="Meiryo UI" panose="020B0604030504040204" pitchFamily="50" charset="-128"/>
              <a:ea typeface="Meiryo UI" panose="020B0604030504040204" pitchFamily="50" charset="-128"/>
              <a:cs typeface="Arial"/>
            </a:endParaRPr>
          </a:p>
        </p:txBody>
      </p:sp>
      <p:grpSp>
        <p:nvGrpSpPr>
          <p:cNvPr id="10" name="Google Shape;628;p33">
            <a:extLst>
              <a:ext uri="{FF2B5EF4-FFF2-40B4-BE49-F238E27FC236}">
                <a16:creationId xmlns:a16="http://schemas.microsoft.com/office/drawing/2014/main" id="{696D66C4-51B0-4009-83AB-BFA7D8EF88FC}"/>
              </a:ext>
            </a:extLst>
          </p:cNvPr>
          <p:cNvGrpSpPr/>
          <p:nvPr/>
        </p:nvGrpSpPr>
        <p:grpSpPr>
          <a:xfrm>
            <a:off x="3160232" y="4796587"/>
            <a:ext cx="1150347" cy="401224"/>
            <a:chOff x="5308956" y="3452803"/>
            <a:chExt cx="1046404" cy="343200"/>
          </a:xfrm>
        </p:grpSpPr>
        <p:sp>
          <p:nvSpPr>
            <p:cNvPr id="25" name="Google Shape;629;p33">
              <a:extLst>
                <a:ext uri="{FF2B5EF4-FFF2-40B4-BE49-F238E27FC236}">
                  <a16:creationId xmlns:a16="http://schemas.microsoft.com/office/drawing/2014/main" id="{19FB3E55-6490-4865-B112-179CC593580E}"/>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6" name="Google Shape;630;p33">
              <a:extLst>
                <a:ext uri="{FF2B5EF4-FFF2-40B4-BE49-F238E27FC236}">
                  <a16:creationId xmlns:a16="http://schemas.microsoft.com/office/drawing/2014/main" id="{1540901D-C4C1-4548-AB3E-E23775C230BE}"/>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7" name="Google Shape;631;p33">
              <a:extLst>
                <a:ext uri="{FF2B5EF4-FFF2-40B4-BE49-F238E27FC236}">
                  <a16:creationId xmlns:a16="http://schemas.microsoft.com/office/drawing/2014/main" id="{989F3349-B8F8-49A2-8065-BB51EF84E929}"/>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grpSp>
      <p:grpSp>
        <p:nvGrpSpPr>
          <p:cNvPr id="11" name="Google Shape;632;p33">
            <a:extLst>
              <a:ext uri="{FF2B5EF4-FFF2-40B4-BE49-F238E27FC236}">
                <a16:creationId xmlns:a16="http://schemas.microsoft.com/office/drawing/2014/main" id="{1A8BAAA9-35B1-4746-8108-330330ECD68A}"/>
              </a:ext>
            </a:extLst>
          </p:cNvPr>
          <p:cNvGrpSpPr/>
          <p:nvPr/>
        </p:nvGrpSpPr>
        <p:grpSpPr>
          <a:xfrm>
            <a:off x="3162086" y="5197769"/>
            <a:ext cx="1150347" cy="401224"/>
            <a:chOff x="5308956" y="3452803"/>
            <a:chExt cx="1046404" cy="343200"/>
          </a:xfrm>
        </p:grpSpPr>
        <p:sp>
          <p:nvSpPr>
            <p:cNvPr id="22" name="Google Shape;633;p33">
              <a:extLst>
                <a:ext uri="{FF2B5EF4-FFF2-40B4-BE49-F238E27FC236}">
                  <a16:creationId xmlns:a16="http://schemas.microsoft.com/office/drawing/2014/main" id="{000EC3B4-DD9E-43A4-8A16-12B22C0FE96A}"/>
                </a:ext>
              </a:extLst>
            </p:cNvPr>
            <p:cNvSpPr/>
            <p:nvPr/>
          </p:nvSpPr>
          <p:spPr>
            <a:xfrm>
              <a:off x="5308956"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3" name="Google Shape;634;p33">
              <a:extLst>
                <a:ext uri="{FF2B5EF4-FFF2-40B4-BE49-F238E27FC236}">
                  <a16:creationId xmlns:a16="http://schemas.microsoft.com/office/drawing/2014/main" id="{54EA438E-037F-4479-8A81-D95C02F5F4C1}"/>
                </a:ext>
              </a:extLst>
            </p:cNvPr>
            <p:cNvSpPr/>
            <p:nvPr/>
          </p:nvSpPr>
          <p:spPr>
            <a:xfrm>
              <a:off x="5660558"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4" name="Google Shape;635;p33">
              <a:extLst>
                <a:ext uri="{FF2B5EF4-FFF2-40B4-BE49-F238E27FC236}">
                  <a16:creationId xmlns:a16="http://schemas.microsoft.com/office/drawing/2014/main" id="{B06AECD4-8B73-43FE-BB5A-825D48D7EDB0}"/>
                </a:ext>
              </a:extLst>
            </p:cNvPr>
            <p:cNvSpPr/>
            <p:nvPr/>
          </p:nvSpPr>
          <p:spPr>
            <a:xfrm>
              <a:off x="6012160" y="3452803"/>
              <a:ext cx="343200" cy="343200"/>
            </a:xfrm>
            <a:prstGeom prst="rect">
              <a:avLst/>
            </a:prstGeom>
            <a:solidFill>
              <a:srgbClr val="91A000"/>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grpSp>
      <p:grpSp>
        <p:nvGrpSpPr>
          <p:cNvPr id="12" name="Google Shape;636;p33">
            <a:extLst>
              <a:ext uri="{FF2B5EF4-FFF2-40B4-BE49-F238E27FC236}">
                <a16:creationId xmlns:a16="http://schemas.microsoft.com/office/drawing/2014/main" id="{38B6BC86-950F-417E-A1AD-D3B0C3A73AF0}"/>
              </a:ext>
            </a:extLst>
          </p:cNvPr>
          <p:cNvGrpSpPr/>
          <p:nvPr/>
        </p:nvGrpSpPr>
        <p:grpSpPr>
          <a:xfrm>
            <a:off x="3160232" y="5606838"/>
            <a:ext cx="1150347" cy="401224"/>
            <a:chOff x="5308956" y="3452803"/>
            <a:chExt cx="1046404" cy="343200"/>
          </a:xfrm>
        </p:grpSpPr>
        <p:sp>
          <p:nvSpPr>
            <p:cNvPr id="19" name="Google Shape;637;p33">
              <a:extLst>
                <a:ext uri="{FF2B5EF4-FFF2-40B4-BE49-F238E27FC236}">
                  <a16:creationId xmlns:a16="http://schemas.microsoft.com/office/drawing/2014/main" id="{703CCD54-7350-4D18-8C76-EFA03D9DE334}"/>
                </a:ext>
              </a:extLst>
            </p:cNvPr>
            <p:cNvSpPr/>
            <p:nvPr/>
          </p:nvSpPr>
          <p:spPr>
            <a:xfrm>
              <a:off x="5308956"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0" name="Google Shape;638;p33">
              <a:extLst>
                <a:ext uri="{FF2B5EF4-FFF2-40B4-BE49-F238E27FC236}">
                  <a16:creationId xmlns:a16="http://schemas.microsoft.com/office/drawing/2014/main" id="{D1CD6617-6CCD-4D13-B002-5FEFBBF4DF52}"/>
                </a:ext>
              </a:extLst>
            </p:cNvPr>
            <p:cNvSpPr/>
            <p:nvPr/>
          </p:nvSpPr>
          <p:spPr>
            <a:xfrm>
              <a:off x="5660558"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21" name="Google Shape;639;p33">
              <a:extLst>
                <a:ext uri="{FF2B5EF4-FFF2-40B4-BE49-F238E27FC236}">
                  <a16:creationId xmlns:a16="http://schemas.microsoft.com/office/drawing/2014/main" id="{8C63B4A6-8740-4242-BE93-70FD497BD132}"/>
                </a:ext>
              </a:extLst>
            </p:cNvPr>
            <p:cNvSpPr/>
            <p:nvPr/>
          </p:nvSpPr>
          <p:spPr>
            <a:xfrm>
              <a:off x="6012160" y="3452803"/>
              <a:ext cx="343200" cy="343200"/>
            </a:xfrm>
            <a:prstGeom prst="rect">
              <a:avLst/>
            </a:prstGeom>
            <a:solidFill>
              <a:srgbClr val="CACACA"/>
            </a:solidFill>
            <a:ln w="127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grpSp>
      <p:sp>
        <p:nvSpPr>
          <p:cNvPr id="13" name="Google Shape;640;p33">
            <a:extLst>
              <a:ext uri="{FF2B5EF4-FFF2-40B4-BE49-F238E27FC236}">
                <a16:creationId xmlns:a16="http://schemas.microsoft.com/office/drawing/2014/main" id="{AE6B0B03-7678-4FD5-B035-8323E64DE02D}"/>
              </a:ext>
            </a:extLst>
          </p:cNvPr>
          <p:cNvSpPr/>
          <p:nvPr/>
        </p:nvSpPr>
        <p:spPr>
          <a:xfrm>
            <a:off x="3289143" y="5050400"/>
            <a:ext cx="820872" cy="670577"/>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14" name="Google Shape;641;p33">
            <a:extLst>
              <a:ext uri="{FF2B5EF4-FFF2-40B4-BE49-F238E27FC236}">
                <a16:creationId xmlns:a16="http://schemas.microsoft.com/office/drawing/2014/main" id="{7C1A22B3-43F3-47ED-9BC6-FD60D5816102}"/>
              </a:ext>
            </a:extLst>
          </p:cNvPr>
          <p:cNvSpPr/>
          <p:nvPr/>
        </p:nvSpPr>
        <p:spPr>
          <a:xfrm>
            <a:off x="2706155" y="3991117"/>
            <a:ext cx="1963299" cy="755451"/>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Meiryo UI" panose="020B0604030504040204" pitchFamily="50" charset="-128"/>
                <a:ea typeface="Meiryo UI" panose="020B0604030504040204" pitchFamily="50" charset="-128"/>
                <a:cs typeface="Microsoft JhengHei"/>
                <a:sym typeface="Arial" panose="020B0604020202020204" pitchFamily="34" charset="0"/>
              </a:rPr>
              <a:t>iSCSI LUN Snapshot</a:t>
            </a:r>
            <a:endParaRPr sz="200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5" name="Google Shape;642;p33">
            <a:extLst>
              <a:ext uri="{FF2B5EF4-FFF2-40B4-BE49-F238E27FC236}">
                <a16:creationId xmlns:a16="http://schemas.microsoft.com/office/drawing/2014/main" id="{799DB947-B503-4693-97DF-A8FAE3B92609}"/>
              </a:ext>
            </a:extLst>
          </p:cNvPr>
          <p:cNvSpPr/>
          <p:nvPr/>
        </p:nvSpPr>
        <p:spPr>
          <a:xfrm>
            <a:off x="468065" y="4014886"/>
            <a:ext cx="2231231" cy="602537"/>
          </a:xfrm>
          <a:prstGeom prst="rect">
            <a:avLst/>
          </a:prstGeom>
          <a:noFill/>
          <a:ln>
            <a:noFill/>
          </a:ln>
        </p:spPr>
        <p:txBody>
          <a:bodyPr spcFirstLastPara="1" wrap="square" lIns="121900" tIns="60925" rIns="121900" bIns="60925" anchor="t" anchorCtr="0">
            <a:noAutofit/>
          </a:bodyPr>
          <a:lstStyle/>
          <a:p>
            <a:pPr marL="0" marR="0" lvl="1" indent="0" algn="ctr" rtl="0">
              <a:lnSpc>
                <a:spcPct val="100000"/>
              </a:lnSpc>
              <a:spcBef>
                <a:spcPts val="0"/>
              </a:spcBef>
              <a:spcAft>
                <a:spcPts val="0"/>
              </a:spcAft>
              <a:buClr>
                <a:srgbClr val="F2F2F2"/>
              </a:buClr>
              <a:buSzPts val="550"/>
              <a:buFont typeface="Microsoft JhengHei"/>
              <a:buNone/>
            </a:pPr>
            <a:r>
              <a:rPr lang="en-US" sz="2000" b="1" i="0" u="none" strike="noStrike" cap="none">
                <a:solidFill>
                  <a:schemeClr val="bg1"/>
                </a:solidFill>
                <a:latin typeface="Meiryo UI" panose="020B0604030504040204" pitchFamily="50" charset="-128"/>
                <a:ea typeface="Meiryo UI" panose="020B0604030504040204" pitchFamily="50" charset="-128"/>
                <a:cs typeface="Microsoft JhengHei"/>
                <a:sym typeface="Arial" panose="020B0604020202020204" pitchFamily="34" charset="0"/>
              </a:rPr>
              <a:t>Shared Folder Snapshot</a:t>
            </a:r>
            <a:endParaRPr sz="2000" b="1" i="0" u="none" strike="noStrike" cap="none">
              <a:solidFill>
                <a:schemeClr val="bg1"/>
              </a:solidFill>
              <a:latin typeface="Meiryo UI" panose="020B0604030504040204" pitchFamily="50" charset="-128"/>
              <a:ea typeface="Meiryo UI" panose="020B0604030504040204" pitchFamily="50" charset="-128"/>
              <a:cs typeface="Microsoft JhengHei"/>
              <a:sym typeface="Arial" panose="020B0604020202020204" pitchFamily="34" charset="0"/>
            </a:endParaRPr>
          </a:p>
        </p:txBody>
      </p:sp>
      <p:pic>
        <p:nvPicPr>
          <p:cNvPr id="16" name="Google Shape;643;p33">
            <a:extLst>
              <a:ext uri="{FF2B5EF4-FFF2-40B4-BE49-F238E27FC236}">
                <a16:creationId xmlns:a16="http://schemas.microsoft.com/office/drawing/2014/main" id="{618566F9-7632-4B41-8CB6-65A684109E03}"/>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64394" y="4736560"/>
            <a:ext cx="1318705" cy="1215042"/>
          </a:xfrm>
          <a:prstGeom prst="rect">
            <a:avLst/>
          </a:prstGeom>
          <a:noFill/>
          <a:ln>
            <a:noFill/>
          </a:ln>
        </p:spPr>
      </p:pic>
      <p:sp>
        <p:nvSpPr>
          <p:cNvPr id="17" name="Google Shape;644;p33">
            <a:extLst>
              <a:ext uri="{FF2B5EF4-FFF2-40B4-BE49-F238E27FC236}">
                <a16:creationId xmlns:a16="http://schemas.microsoft.com/office/drawing/2014/main" id="{FD623670-3081-4E8F-A25E-C73B3349942D}"/>
              </a:ext>
            </a:extLst>
          </p:cNvPr>
          <p:cNvSpPr/>
          <p:nvPr/>
        </p:nvSpPr>
        <p:spPr>
          <a:xfrm>
            <a:off x="1248831" y="5100824"/>
            <a:ext cx="1044147" cy="852951"/>
          </a:xfrm>
          <a:custGeom>
            <a:avLst/>
            <a:gdLst/>
            <a:ahLst/>
            <a:cxnLst/>
            <a:rect l="l" t="t" r="r" b="b"/>
            <a:pathLst>
              <a:path w="120000" h="120000" extrusionOk="0">
                <a:moveTo>
                  <a:pt x="72212" y="50082"/>
                </a:moveTo>
                <a:cubicBezTo>
                  <a:pt x="82409" y="50082"/>
                  <a:pt x="90676" y="60844"/>
                  <a:pt x="90676" y="74119"/>
                </a:cubicBezTo>
                <a:cubicBezTo>
                  <a:pt x="90676" y="87395"/>
                  <a:pt x="82409" y="98157"/>
                  <a:pt x="72212" y="98157"/>
                </a:cubicBezTo>
                <a:cubicBezTo>
                  <a:pt x="62015" y="98157"/>
                  <a:pt x="53748" y="87395"/>
                  <a:pt x="53748" y="74119"/>
                </a:cubicBezTo>
                <a:cubicBezTo>
                  <a:pt x="53748" y="60844"/>
                  <a:pt x="62015" y="50082"/>
                  <a:pt x="72212" y="50082"/>
                </a:cubicBezTo>
                <a:close/>
                <a:moveTo>
                  <a:pt x="72212" y="40585"/>
                </a:moveTo>
                <a:cubicBezTo>
                  <a:pt x="57986" y="40585"/>
                  <a:pt x="46453" y="55599"/>
                  <a:pt x="46453" y="74119"/>
                </a:cubicBezTo>
                <a:cubicBezTo>
                  <a:pt x="46453" y="92640"/>
                  <a:pt x="57986" y="107654"/>
                  <a:pt x="72212" y="107654"/>
                </a:cubicBezTo>
                <a:cubicBezTo>
                  <a:pt x="86438" y="107654"/>
                  <a:pt x="97971" y="92640"/>
                  <a:pt x="97971" y="74119"/>
                </a:cubicBezTo>
                <a:cubicBezTo>
                  <a:pt x="97971" y="55599"/>
                  <a:pt x="86438" y="40585"/>
                  <a:pt x="72212" y="40585"/>
                </a:cubicBezTo>
                <a:close/>
                <a:moveTo>
                  <a:pt x="41883" y="33132"/>
                </a:moveTo>
                <a:lnTo>
                  <a:pt x="41883" y="40696"/>
                </a:lnTo>
                <a:lnTo>
                  <a:pt x="50017" y="40696"/>
                </a:lnTo>
                <a:lnTo>
                  <a:pt x="50017" y="33132"/>
                </a:lnTo>
                <a:close/>
                <a:moveTo>
                  <a:pt x="97379" y="30708"/>
                </a:moveTo>
                <a:lnTo>
                  <a:pt x="97379" y="40696"/>
                </a:lnTo>
                <a:lnTo>
                  <a:pt x="113015" y="40696"/>
                </a:lnTo>
                <a:lnTo>
                  <a:pt x="113015" y="30708"/>
                </a:lnTo>
                <a:close/>
                <a:moveTo>
                  <a:pt x="60010" y="5304"/>
                </a:moveTo>
                <a:lnTo>
                  <a:pt x="60010" y="21221"/>
                </a:lnTo>
                <a:lnTo>
                  <a:pt x="84414" y="21221"/>
                </a:lnTo>
                <a:lnTo>
                  <a:pt x="84414" y="5304"/>
                </a:lnTo>
                <a:close/>
                <a:moveTo>
                  <a:pt x="54694" y="0"/>
                </a:moveTo>
                <a:lnTo>
                  <a:pt x="89730" y="0"/>
                </a:lnTo>
                <a:cubicBezTo>
                  <a:pt x="91626" y="0"/>
                  <a:pt x="93163" y="2000"/>
                  <a:pt x="93163" y="4468"/>
                </a:cubicBezTo>
                <a:lnTo>
                  <a:pt x="93163" y="21221"/>
                </a:lnTo>
                <a:lnTo>
                  <a:pt x="110442" y="21221"/>
                </a:lnTo>
                <a:cubicBezTo>
                  <a:pt x="115721" y="21221"/>
                  <a:pt x="120000" y="26792"/>
                  <a:pt x="120000" y="33663"/>
                </a:cubicBezTo>
                <a:lnTo>
                  <a:pt x="120000" y="107557"/>
                </a:lnTo>
                <a:cubicBezTo>
                  <a:pt x="120000" y="114429"/>
                  <a:pt x="115721" y="119999"/>
                  <a:pt x="110442" y="119999"/>
                </a:cubicBezTo>
                <a:lnTo>
                  <a:pt x="9557" y="119999"/>
                </a:lnTo>
                <a:cubicBezTo>
                  <a:pt x="4278" y="119999"/>
                  <a:pt x="0" y="114429"/>
                  <a:pt x="0" y="107557"/>
                </a:cubicBezTo>
                <a:lnTo>
                  <a:pt x="0" y="33663"/>
                </a:lnTo>
                <a:cubicBezTo>
                  <a:pt x="0" y="26792"/>
                  <a:pt x="4278" y="21221"/>
                  <a:pt x="9557" y="21221"/>
                </a:cubicBezTo>
                <a:lnTo>
                  <a:pt x="11563" y="21221"/>
                </a:lnTo>
                <a:lnTo>
                  <a:pt x="11563" y="15351"/>
                </a:lnTo>
                <a:cubicBezTo>
                  <a:pt x="11563" y="14117"/>
                  <a:pt x="12331" y="13117"/>
                  <a:pt x="13279" y="13117"/>
                </a:cubicBezTo>
                <a:lnTo>
                  <a:pt x="30797" y="13117"/>
                </a:lnTo>
                <a:cubicBezTo>
                  <a:pt x="31745" y="13117"/>
                  <a:pt x="32514" y="14117"/>
                  <a:pt x="32514" y="15351"/>
                </a:cubicBezTo>
                <a:lnTo>
                  <a:pt x="32514" y="21221"/>
                </a:lnTo>
                <a:lnTo>
                  <a:pt x="51261" y="21221"/>
                </a:lnTo>
                <a:lnTo>
                  <a:pt x="51261" y="4468"/>
                </a:lnTo>
                <a:cubicBezTo>
                  <a:pt x="51261" y="2000"/>
                  <a:pt x="52798" y="0"/>
                  <a:pt x="54694" y="0"/>
                </a:cubicBezTo>
                <a:close/>
              </a:path>
            </a:pathLst>
          </a:custGeom>
          <a:solidFill>
            <a:schemeClr val="lt1">
              <a:alpha val="69019"/>
            </a:schemeClr>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7" name="文字方塊 6">
            <a:extLst>
              <a:ext uri="{FF2B5EF4-FFF2-40B4-BE49-F238E27FC236}">
                <a16:creationId xmlns:a16="http://schemas.microsoft.com/office/drawing/2014/main" id="{07C45A35-2731-4035-A630-B63315ABAD8C}"/>
              </a:ext>
            </a:extLst>
          </p:cNvPr>
          <p:cNvSpPr txBox="1"/>
          <p:nvPr/>
        </p:nvSpPr>
        <p:spPr>
          <a:xfrm>
            <a:off x="531949" y="3066287"/>
            <a:ext cx="3933814" cy="1138773"/>
          </a:xfrm>
          <a:prstGeom prst="rect">
            <a:avLst/>
          </a:prstGeom>
          <a:noFill/>
        </p:spPr>
        <p:txBody>
          <a:bodyPr wrap="square" lIns="91440" tIns="45720" rIns="91440" bIns="45720" rtlCol="0" anchor="t">
            <a:spAutoFit/>
          </a:bodyPr>
          <a:lstStyle/>
          <a:p>
            <a:r>
              <a:rPr lang="en-US" altLang="zh-TW" sz="2000" dirty="0">
                <a:latin typeface="Meiryo UI" panose="020B0604030504040204" pitchFamily="50" charset="-128"/>
                <a:ea typeface="Meiryo UI" panose="020B0604030504040204" pitchFamily="50" charset="-128"/>
                <a:cs typeface="Arial"/>
                <a:sym typeface="Arial" panose="020B0604020202020204" pitchFamily="34" charset="0"/>
              </a:rPr>
              <a:t>NAS </a:t>
            </a:r>
            <a:r>
              <a:rPr lang="en-US" altLang="zh-TW" sz="2000" dirty="0" err="1">
                <a:latin typeface="Meiryo UI" panose="020B0604030504040204" pitchFamily="50" charset="-128"/>
                <a:ea typeface="Meiryo UI" panose="020B0604030504040204" pitchFamily="50" charset="-128"/>
                <a:cs typeface="Arial"/>
                <a:sym typeface="Arial" panose="020B0604020202020204" pitchFamily="34" charset="0"/>
              </a:rPr>
              <a:t>最大スナップショット</a:t>
            </a:r>
            <a:endParaRPr lang="en-US" altLang="zh-TW" sz="2400" dirty="0">
              <a:latin typeface="Meiryo UI" panose="020B0604030504040204" pitchFamily="50" charset="-128"/>
              <a:ea typeface="Meiryo UI" panose="020B0604030504040204" pitchFamily="50" charset="-128"/>
              <a:cs typeface="Arial"/>
            </a:endParaRPr>
          </a:p>
          <a:p>
            <a:r>
              <a:rPr lang="en-US" altLang="zh-TW" sz="2400" dirty="0">
                <a:latin typeface="Meiryo UI" panose="020B0604030504040204" pitchFamily="50" charset="-128"/>
                <a:ea typeface="Meiryo UI" panose="020B0604030504040204" pitchFamily="50" charset="-128"/>
                <a:cs typeface="Arial"/>
                <a:sym typeface="Arial" panose="020B0604020202020204" pitchFamily="34" charset="0"/>
              </a:rPr>
              <a:t> </a:t>
            </a:r>
            <a:r>
              <a:rPr lang="en-US" altLang="zh-TW" sz="2400" b="1" dirty="0">
                <a:solidFill>
                  <a:schemeClr val="accent2"/>
                </a:solidFill>
                <a:latin typeface="Meiryo UI" panose="020B0604030504040204" pitchFamily="50" charset="-128"/>
                <a:ea typeface="Meiryo UI" panose="020B0604030504040204" pitchFamily="50" charset="-128"/>
                <a:cs typeface="Arial"/>
                <a:sym typeface="Arial" panose="020B0604020202020204" pitchFamily="34" charset="0"/>
              </a:rPr>
              <a:t>65,536</a:t>
            </a:r>
            <a:endParaRPr lang="en-US">
              <a:solidFill>
                <a:schemeClr val="accent2"/>
              </a:solidFill>
              <a:latin typeface="Meiryo UI" panose="020B0604030504040204" pitchFamily="50" charset="-128"/>
              <a:ea typeface="Meiryo UI" panose="020B0604030504040204" pitchFamily="50" charset="-128"/>
              <a:cs typeface="Calibri" panose="020F0502020204030204"/>
            </a:endParaRPr>
          </a:p>
          <a:p>
            <a:endParaRPr lang="zh-TW" altLang="en-US" sz="2400">
              <a:latin typeface="Meiryo UI" panose="020B0604030504040204" pitchFamily="50" charset="-128"/>
              <a:ea typeface="Meiryo UI" panose="020B0604030504040204" pitchFamily="50" charset="-128"/>
            </a:endParaRPr>
          </a:p>
        </p:txBody>
      </p:sp>
      <p:sp>
        <p:nvSpPr>
          <p:cNvPr id="36" name="矩形 35">
            <a:extLst>
              <a:ext uri="{FF2B5EF4-FFF2-40B4-BE49-F238E27FC236}">
                <a16:creationId xmlns:a16="http://schemas.microsoft.com/office/drawing/2014/main" id="{1369E8A5-E595-481D-B01A-48E60C0A1C95}"/>
              </a:ext>
            </a:extLst>
          </p:cNvPr>
          <p:cNvSpPr/>
          <p:nvPr/>
        </p:nvSpPr>
        <p:spPr>
          <a:xfrm rot="16200000">
            <a:off x="1791640" y="1662148"/>
            <a:ext cx="3292108" cy="5952974"/>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7" name="矩形 36">
            <a:extLst>
              <a:ext uri="{FF2B5EF4-FFF2-40B4-BE49-F238E27FC236}">
                <a16:creationId xmlns:a16="http://schemas.microsoft.com/office/drawing/2014/main" id="{211AD257-CD7A-4BB5-9298-DD06660A9F45}"/>
              </a:ext>
            </a:extLst>
          </p:cNvPr>
          <p:cNvSpPr/>
          <p:nvPr/>
        </p:nvSpPr>
        <p:spPr>
          <a:xfrm rot="16200000">
            <a:off x="2661348" y="-744859"/>
            <a:ext cx="571388" cy="4971671"/>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8" name="矩形 37">
            <a:extLst>
              <a:ext uri="{FF2B5EF4-FFF2-40B4-BE49-F238E27FC236}">
                <a16:creationId xmlns:a16="http://schemas.microsoft.com/office/drawing/2014/main" id="{B4EA809B-945B-43E0-9DE0-C053276F17EC}"/>
              </a:ext>
            </a:extLst>
          </p:cNvPr>
          <p:cNvSpPr/>
          <p:nvPr/>
        </p:nvSpPr>
        <p:spPr>
          <a:xfrm rot="16200000">
            <a:off x="2661347" y="-4638"/>
            <a:ext cx="571388" cy="4971670"/>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1" name="Google Shape;623;p33">
            <a:extLst>
              <a:ext uri="{FF2B5EF4-FFF2-40B4-BE49-F238E27FC236}">
                <a16:creationId xmlns:a16="http://schemas.microsoft.com/office/drawing/2014/main" id="{D9084D8D-88AA-4A98-BC11-4F639EADB44D}"/>
              </a:ext>
            </a:extLst>
          </p:cNvPr>
          <p:cNvSpPr txBox="1"/>
          <p:nvPr/>
        </p:nvSpPr>
        <p:spPr>
          <a:xfrm>
            <a:off x="392787" y="1989910"/>
            <a:ext cx="4276667" cy="968412"/>
          </a:xfrm>
          <a:prstGeom prst="rect">
            <a:avLst/>
          </a:prstGeom>
          <a:noFill/>
          <a:ln>
            <a:noFill/>
          </a:ln>
        </p:spPr>
        <p:txBody>
          <a:bodyPr spcFirstLastPara="1" wrap="square" lIns="121900" tIns="121900" rIns="121900" bIns="121900" anchor="t" anchorCtr="0">
            <a:noAutofit/>
          </a:bodyPr>
          <a:lstStyle/>
          <a:p>
            <a:pPr marL="101600" marR="0" lvl="0" algn="l" rtl="0">
              <a:lnSpc>
                <a:spcPct val="200000"/>
              </a:lnSpc>
              <a:spcBef>
                <a:spcPts val="0"/>
              </a:spcBef>
              <a:spcAft>
                <a:spcPts val="0"/>
              </a:spcAft>
              <a:buClr>
                <a:srgbClr val="00B0F0"/>
              </a:buClr>
              <a:buSzPct val="50000"/>
            </a:pPr>
            <a:r>
              <a:rPr lang="en-US" sz="2000" i="0" u="none" strike="noStrike" cap="none" dirty="0">
                <a:latin typeface="Meiryo UI" panose="020B0604030504040204" pitchFamily="50" charset="-128"/>
                <a:ea typeface="Meiryo UI" panose="020B0604030504040204" pitchFamily="50" charset="-128"/>
                <a:cs typeface="Microsoft JhengHei"/>
                <a:sym typeface="Arial" panose="020B0604020202020204" pitchFamily="34" charset="0"/>
              </a:rPr>
              <a:t>LUN </a:t>
            </a:r>
            <a:r>
              <a:rPr lang="ja-JP" altLang="en-US" sz="2000" dirty="0">
                <a:latin typeface="Meiryo UI" panose="020B0604030504040204" pitchFamily="50" charset="-128"/>
                <a:ea typeface="Meiryo UI" panose="020B0604030504040204" pitchFamily="50" charset="-128"/>
                <a:cs typeface="Microsoft JhengHei"/>
                <a:sym typeface="Arial" panose="020B0604020202020204" pitchFamily="34" charset="0"/>
              </a:rPr>
              <a:t>スナップショット</a:t>
            </a:r>
            <a:endParaRPr lang="en-US" altLang="zh-TW" sz="2400" i="0" u="none" strike="noStrike" cap="none" dirty="0">
              <a:latin typeface="Meiryo UI" panose="020B0604030504040204" pitchFamily="50" charset="-128"/>
              <a:ea typeface="Meiryo UI" panose="020B0604030504040204" pitchFamily="50" charset="-128"/>
              <a:cs typeface="Microsoft JhengHei"/>
            </a:endParaRPr>
          </a:p>
        </p:txBody>
      </p:sp>
    </p:spTree>
    <p:extLst>
      <p:ext uri="{BB962C8B-B14F-4D97-AF65-F5344CB8AC3E}">
        <p14:creationId xmlns:p14="http://schemas.microsoft.com/office/powerpoint/2010/main" val="4139089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677BFF-F405-40BB-99B0-4BFB67813DA5}"/>
              </a:ext>
            </a:extLst>
          </p:cNvPr>
          <p:cNvSpPr>
            <a:spLocks noGrp="1"/>
          </p:cNvSpPr>
          <p:nvPr>
            <p:ph type="title" idx="4294967295"/>
          </p:nvPr>
        </p:nvSpPr>
        <p:spPr>
          <a:xfrm>
            <a:off x="0" y="1428288"/>
            <a:ext cx="12192000" cy="1325563"/>
          </a:xfrm>
        </p:spPr>
        <p:txBody>
          <a:bodyPr vert="horz" lIns="91440" tIns="45720" rIns="91440" bIns="45720" rtlCol="0" anchor="ctr">
            <a:noAutofit/>
          </a:bodyPr>
          <a:lstStyle/>
          <a:p>
            <a:r>
              <a:rPr lang="en-US" altLang="zh-TW" sz="55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Arial"/>
              </a:rPr>
              <a:t> </a:t>
            </a:r>
            <a:r>
              <a:rPr lang="en-US" sz="55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Arial"/>
              </a:rPr>
              <a:t>h4.5.2 </a:t>
            </a:r>
            <a:r>
              <a:rPr lang="en-US" sz="5500" b="1" dirty="0" err="1">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Arial"/>
              </a:rPr>
              <a:t>の最新の変更点</a:t>
            </a:r>
            <a:endParaRPr lang="zh-TW" altLang="en-US" sz="5500" b="1" dirty="0" err="1">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692919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880C7892-2F72-4025-9AD3-6C68980E5E12}"/>
              </a:ext>
            </a:extLst>
          </p:cNvPr>
          <p:cNvSpPr/>
          <p:nvPr/>
        </p:nvSpPr>
        <p:spPr>
          <a:xfrm rot="16200000">
            <a:off x="3682862" y="1683709"/>
            <a:ext cx="1197610" cy="8243791"/>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1" name="矩形 20">
            <a:extLst>
              <a:ext uri="{FF2B5EF4-FFF2-40B4-BE49-F238E27FC236}">
                <a16:creationId xmlns:a16="http://schemas.microsoft.com/office/drawing/2014/main" id="{5C3C02AC-E037-4A62-BDFD-3FEBD7F2AAE1}"/>
              </a:ext>
            </a:extLst>
          </p:cNvPr>
          <p:cNvSpPr/>
          <p:nvPr/>
        </p:nvSpPr>
        <p:spPr>
          <a:xfrm rot="16200000">
            <a:off x="3648987" y="370074"/>
            <a:ext cx="1265367" cy="8243791"/>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2" name="矩形 21">
            <a:extLst>
              <a:ext uri="{FF2B5EF4-FFF2-40B4-BE49-F238E27FC236}">
                <a16:creationId xmlns:a16="http://schemas.microsoft.com/office/drawing/2014/main" id="{55D05D70-2395-4D6E-AD45-87F864D05452}"/>
              </a:ext>
            </a:extLst>
          </p:cNvPr>
          <p:cNvSpPr/>
          <p:nvPr/>
        </p:nvSpPr>
        <p:spPr>
          <a:xfrm rot="16200000">
            <a:off x="3071097" y="-1569668"/>
            <a:ext cx="2421139" cy="8243790"/>
          </a:xfrm>
          <a:prstGeom prst="rect">
            <a:avLst/>
          </a:prstGeom>
          <a:noFill/>
          <a:ln w="28575">
            <a:gradFill>
              <a:gsLst>
                <a:gs pos="0">
                  <a:srgbClr val="00A0B8"/>
                </a:gs>
                <a:gs pos="100000">
                  <a:schemeClr val="accent1">
                    <a:lumMod val="30000"/>
                    <a:lumOff val="7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14" name="圖片 13" descr="一張含有 光, 彩色, 走路中, 傘 的圖片&#10;&#10;自動產生的描述">
            <a:extLst>
              <a:ext uri="{FF2B5EF4-FFF2-40B4-BE49-F238E27FC236}">
                <a16:creationId xmlns:a16="http://schemas.microsoft.com/office/drawing/2014/main" id="{1EC2CEE9-883E-487C-B2D8-AAE5E5CBEB9B}"/>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6117304" y="3488724"/>
            <a:ext cx="262192" cy="185352"/>
          </a:xfrm>
          <a:prstGeom prst="rect">
            <a:avLst/>
          </a:prstGeom>
        </p:spPr>
      </p:pic>
      <p:pic>
        <p:nvPicPr>
          <p:cNvPr id="15" name="圖片 14" descr="一張含有 電子用品, 電腦, 立體 的圖片&#10;&#10;自動產生的描述">
            <a:extLst>
              <a:ext uri="{FF2B5EF4-FFF2-40B4-BE49-F238E27FC236}">
                <a16:creationId xmlns:a16="http://schemas.microsoft.com/office/drawing/2014/main" id="{CD2A8251-3D1A-4125-B5AB-BD624CB62E00}"/>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6314322" y="4131274"/>
            <a:ext cx="1477128" cy="369868"/>
          </a:xfrm>
          <a:prstGeom prst="rect">
            <a:avLst/>
          </a:prstGeom>
        </p:spPr>
      </p:pic>
      <p:pic>
        <p:nvPicPr>
          <p:cNvPr id="16" name="圖片 15" descr="一張含有 電子用品, 監視器, 電腦, 相片 的圖片&#10;&#10;自動產生的描述">
            <a:extLst>
              <a:ext uri="{FF2B5EF4-FFF2-40B4-BE49-F238E27FC236}">
                <a16:creationId xmlns:a16="http://schemas.microsoft.com/office/drawing/2014/main" id="{486BC31F-19A2-4C4A-BE45-2DC35F9BC0BD}"/>
              </a:ext>
            </a:extLst>
          </p:cNvPr>
          <p:cNvPicPr>
            <a:picLocks noChangeAspect="1"/>
          </p:cNvPicPr>
          <p:nvPr/>
        </p:nvPicPr>
        <p:blipFill>
          <a:blip r:embed="rId4" cstate="print">
            <a:alphaModFix amt="0"/>
            <a:extLst>
              <a:ext uri="{28A0092B-C50C-407E-A947-70E740481C1C}">
                <a14:useLocalDpi xmlns:a14="http://schemas.microsoft.com/office/drawing/2010/main"/>
              </a:ext>
            </a:extLst>
          </a:blip>
          <a:stretch>
            <a:fillRect/>
          </a:stretch>
        </p:blipFill>
        <p:spPr>
          <a:xfrm>
            <a:off x="4795679" y="4275274"/>
            <a:ext cx="1375956" cy="207835"/>
          </a:xfrm>
          <a:prstGeom prst="rect">
            <a:avLst/>
          </a:prstGeom>
        </p:spPr>
      </p:pic>
      <p:pic>
        <p:nvPicPr>
          <p:cNvPr id="18" name="圖形 17">
            <a:extLst>
              <a:ext uri="{FF2B5EF4-FFF2-40B4-BE49-F238E27FC236}">
                <a16:creationId xmlns:a16="http://schemas.microsoft.com/office/drawing/2014/main" id="{A98B3D2D-26F2-4C95-B19A-1C3A1087F2F4}"/>
              </a:ext>
            </a:extLst>
          </p:cNvPr>
          <p:cNvPicPr>
            <a:picLocks noChangeAspect="1"/>
          </p:cNvPicPr>
          <p:nvPr/>
        </p:nvPicPr>
        <p:blipFill>
          <a:blip r:embed="rId5" cstate="print">
            <a:alphaModFix amt="0"/>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94916" y="6404411"/>
            <a:ext cx="954080" cy="279758"/>
          </a:xfrm>
          <a:prstGeom prst="rect">
            <a:avLst/>
          </a:prstGeom>
        </p:spPr>
      </p:pic>
      <p:pic>
        <p:nvPicPr>
          <p:cNvPr id="13" name="blur" descr="一張含有 監視器, 坐, 汽車, 路面 的圖片&#10;&#10;自動產生的描述">
            <a:extLst>
              <a:ext uri="{FF2B5EF4-FFF2-40B4-BE49-F238E27FC236}">
                <a16:creationId xmlns:a16="http://schemas.microsoft.com/office/drawing/2014/main" id="{4D785549-D58F-4484-BD4F-81BB316FD251}"/>
              </a:ext>
            </a:extLst>
          </p:cNvPr>
          <p:cNvPicPr>
            <a:picLocks noChangeAspect="1"/>
          </p:cNvPicPr>
          <p:nvPr/>
        </p:nvPicPr>
        <p:blipFill>
          <a:blip r:embed="rId7" cstate="print">
            <a:alphaModFix amt="0"/>
            <a:extLst>
              <a:ext uri="{BEBA8EAE-BF5A-486C-A8C5-ECC9F3942E4B}">
                <a14:imgProps xmlns:a14="http://schemas.microsoft.com/office/drawing/2010/main">
                  <a14:imgLayer r:embed="rId8">
                    <a14:imgEffect>
                      <a14:artisticBlur radius="41"/>
                    </a14:imgEffect>
                  </a14:imgLayer>
                </a14:imgProps>
              </a:ext>
              <a:ext uri="{28A0092B-C50C-407E-A947-70E740481C1C}">
                <a14:useLocalDpi xmlns:a14="http://schemas.microsoft.com/office/drawing/2010/main"/>
              </a:ext>
            </a:extLst>
          </a:blip>
          <a:stretch>
            <a:fillRect/>
          </a:stretch>
        </p:blipFill>
        <p:spPr>
          <a:xfrm>
            <a:off x="5419209" y="3104356"/>
            <a:ext cx="1341990" cy="754930"/>
          </a:xfrm>
          <a:prstGeom prst="rect">
            <a:avLst/>
          </a:prstGeom>
          <a:effectLst>
            <a:softEdge rad="1016000"/>
          </a:effectLst>
        </p:spPr>
      </p:pic>
      <p:sp>
        <p:nvSpPr>
          <p:cNvPr id="2" name="標題 1">
            <a:extLst>
              <a:ext uri="{FF2B5EF4-FFF2-40B4-BE49-F238E27FC236}">
                <a16:creationId xmlns:a16="http://schemas.microsoft.com/office/drawing/2014/main" id="{816F0AD9-C47A-4E2F-BA57-700EA826D111}"/>
              </a:ext>
            </a:extLst>
          </p:cNvPr>
          <p:cNvSpPr>
            <a:spLocks noGrp="1"/>
          </p:cNvSpPr>
          <p:nvPr>
            <p:ph type="title"/>
          </p:nvPr>
        </p:nvSpPr>
        <p:spPr/>
        <p:txBody>
          <a:bodyPr>
            <a:normAutofit/>
          </a:bodyPr>
          <a:lstStyle/>
          <a:p>
            <a:r>
              <a:rPr lang="en-US" altLang="zh-TW">
                <a:latin typeface="Meiryo UI" panose="020B0604030504040204" pitchFamily="50" charset="-128"/>
                <a:ea typeface="Meiryo UI" panose="020B0604030504040204" pitchFamily="50" charset="-128"/>
                <a:cs typeface="Microsoft JhengHei"/>
                <a:sym typeface="Arial" panose="020B0604020202020204" pitchFamily="34" charset="0"/>
              </a:rPr>
              <a:t>WORM (Write Once Read Many times)</a:t>
            </a: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3" name="Google Shape;667;p35">
            <a:extLst>
              <a:ext uri="{FF2B5EF4-FFF2-40B4-BE49-F238E27FC236}">
                <a16:creationId xmlns:a16="http://schemas.microsoft.com/office/drawing/2014/main" id="{10D41615-C241-4CF2-8D62-2C8682453D42}"/>
              </a:ext>
            </a:extLst>
          </p:cNvPr>
          <p:cNvSpPr txBox="1"/>
          <p:nvPr/>
        </p:nvSpPr>
        <p:spPr>
          <a:xfrm>
            <a:off x="278624" y="1500385"/>
            <a:ext cx="4678499" cy="2081015"/>
          </a:xfrm>
          <a:prstGeom prst="rect">
            <a:avLst/>
          </a:prstGeom>
          <a:noFill/>
          <a:ln>
            <a:noFill/>
          </a:ln>
        </p:spPr>
        <p:txBody>
          <a:bodyPr spcFirstLastPara="1" wrap="square" lIns="45675" tIns="45675" rIns="45675" bIns="45675" anchor="t" anchorCtr="0">
            <a:noAutofit/>
          </a:bodyPr>
          <a:lstStyle/>
          <a:p>
            <a:pPr>
              <a:lnSpc>
                <a:spcPct val="130000"/>
              </a:lnSpc>
            </a:pPr>
            <a:r>
              <a:rPr lang="en-US" altLang="ja-JP" sz="2000" dirty="0">
                <a:latin typeface="Meiryo UI" panose="020B0604030504040204" pitchFamily="50" charset="-128"/>
                <a:ea typeface="Meiryo UI" panose="020B0604030504040204" pitchFamily="50" charset="-128"/>
                <a:cs typeface="+mn-lt"/>
                <a:sym typeface="Arial" panose="020B0604020202020204" pitchFamily="34" charset="0"/>
              </a:rPr>
              <a:t>WORM</a:t>
            </a:r>
            <a:r>
              <a:rPr lang="ja-JP" altLang="en-US" sz="2000" dirty="0">
                <a:latin typeface="Meiryo UI" panose="020B0604030504040204" pitchFamily="50" charset="-128"/>
                <a:ea typeface="Meiryo UI" panose="020B0604030504040204" pitchFamily="50" charset="-128"/>
                <a:cs typeface="+mn-lt"/>
                <a:sym typeface="Arial" panose="020B0604020202020204" pitchFamily="34" charset="0"/>
              </a:rPr>
              <a:t>は、保存データの改ざんを避けるために使用されます。この機能を有効にすると、共有フォルダー内のデータは読み込みのみ可能で、削除や変更はできないため、データの整合性が確保されます。 </a:t>
            </a:r>
          </a:p>
        </p:txBody>
      </p:sp>
      <p:pic>
        <p:nvPicPr>
          <p:cNvPr id="6" name="Picture 6" descr="A screenshot of a cell phone&#10;&#10;Description generated with very high confidence">
            <a:extLst>
              <a:ext uri="{FF2B5EF4-FFF2-40B4-BE49-F238E27FC236}">
                <a16:creationId xmlns:a16="http://schemas.microsoft.com/office/drawing/2014/main" id="{0D037AF3-6625-43C3-88DA-4BA679B58B25}"/>
              </a:ext>
            </a:extLst>
          </p:cNvPr>
          <p:cNvPicPr>
            <a:picLocks noChangeAspect="1"/>
          </p:cNvPicPr>
          <p:nvPr/>
        </p:nvPicPr>
        <p:blipFill>
          <a:blip r:embed="rId9"/>
          <a:stretch>
            <a:fillRect/>
          </a:stretch>
        </p:blipFill>
        <p:spPr>
          <a:xfrm>
            <a:off x="5200015" y="1325561"/>
            <a:ext cx="7156553" cy="3357907"/>
          </a:xfrm>
          <a:prstGeom prst="rect">
            <a:avLst/>
          </a:prstGeom>
          <a:effectLst>
            <a:reflection blurRad="25400" stA="52000" endA="300" endPos="66000" dir="5400000" sy="-100000" algn="bl" rotWithShape="0"/>
          </a:effectLst>
        </p:spPr>
      </p:pic>
      <p:sp>
        <p:nvSpPr>
          <p:cNvPr id="24" name="文字方塊 23">
            <a:extLst>
              <a:ext uri="{FF2B5EF4-FFF2-40B4-BE49-F238E27FC236}">
                <a16:creationId xmlns:a16="http://schemas.microsoft.com/office/drawing/2014/main" id="{BF68E583-B59D-4E78-AD5D-71E90E86ABB7}"/>
              </a:ext>
            </a:extLst>
          </p:cNvPr>
          <p:cNvSpPr txBox="1"/>
          <p:nvPr/>
        </p:nvSpPr>
        <p:spPr>
          <a:xfrm>
            <a:off x="159771" y="3975277"/>
            <a:ext cx="4962487" cy="1015663"/>
          </a:xfrm>
          <a:prstGeom prst="rect">
            <a:avLst/>
          </a:prstGeom>
          <a:noFill/>
        </p:spPr>
        <p:txBody>
          <a:bodyPr wrap="square" lIns="91440" tIns="45720" rIns="91440" bIns="45720" anchor="t">
            <a:spAutoFit/>
          </a:bodyPr>
          <a:lstStyle/>
          <a:p>
            <a:r>
              <a:rPr lang="en-US" sz="2000" b="1" dirty="0" err="1">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エンタープライズ</a:t>
            </a:r>
            <a:r>
              <a:rPr lang="en-US" sz="2000" b="1" dirty="0">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2000" b="1" dirty="0" err="1">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モード</a:t>
            </a:r>
            <a:r>
              <a:rPr kumimoji="0" lang="en-US" sz="2000" b="1" i="0" u="none" strike="noStrike" kern="1200" cap="none" spc="0" normalizeH="0" baseline="0" noProof="0" dirty="0">
                <a:ln>
                  <a:noFill/>
                </a:ln>
                <a:solidFill>
                  <a:schemeClr val="accent2"/>
                </a:solidFill>
                <a:effectLst/>
                <a:uLnTx/>
                <a:uFillTx/>
                <a:latin typeface="Meiryo UI" panose="020B0604030504040204" pitchFamily="50" charset="-128"/>
                <a:ea typeface="Meiryo UI" panose="020B0604030504040204" pitchFamily="50" charset="-128"/>
                <a:cs typeface="+mn-lt"/>
                <a:sym typeface="Arial" panose="020B0604020202020204" pitchFamily="34" charset="0"/>
              </a:rPr>
              <a:t>:</a:t>
            </a:r>
            <a:endParaRPr lang="en-US" altLang="zh-TW" dirty="0">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endParaRPr>
          </a:p>
          <a:p>
            <a:r>
              <a:rPr lang="en-US" altLang="ja-JP" sz="2000" dirty="0">
                <a:latin typeface="Meiryo UI" panose="020B0604030504040204" pitchFamily="50" charset="-128"/>
                <a:ea typeface="Meiryo UI" panose="020B0604030504040204" pitchFamily="50" charset="-128"/>
                <a:cs typeface="+mn-lt"/>
                <a:sym typeface="Arial" panose="020B0604020202020204" pitchFamily="34" charset="0"/>
              </a:rPr>
              <a:t>QuTS hero UI</a:t>
            </a:r>
            <a:r>
              <a:rPr lang="ja-JP" altLang="en-US" sz="2000" dirty="0">
                <a:latin typeface="Meiryo UI" panose="020B0604030504040204" pitchFamily="50" charset="-128"/>
                <a:ea typeface="Meiryo UI" panose="020B0604030504040204" pitchFamily="50" charset="-128"/>
                <a:cs typeface="+mn-lt"/>
                <a:sym typeface="Arial" panose="020B0604020202020204" pitchFamily="34" charset="0"/>
              </a:rPr>
              <a:t>または</a:t>
            </a:r>
            <a:r>
              <a:rPr lang="en-US" altLang="ja-JP" sz="2000" dirty="0">
                <a:latin typeface="Meiryo UI" panose="020B0604030504040204" pitchFamily="50" charset="-128"/>
                <a:ea typeface="Meiryo UI" panose="020B0604030504040204" pitchFamily="50" charset="-128"/>
                <a:cs typeface="+mn-lt"/>
                <a:sym typeface="Arial" panose="020B0604020202020204" pitchFamily="34" charset="0"/>
              </a:rPr>
              <a:t>SSH</a:t>
            </a:r>
            <a:r>
              <a:rPr lang="ja-JP" altLang="en-US" sz="2000" dirty="0">
                <a:latin typeface="Meiryo UI" panose="020B0604030504040204" pitchFamily="50" charset="-128"/>
                <a:ea typeface="Meiryo UI" panose="020B0604030504040204" pitchFamily="50" charset="-128"/>
                <a:cs typeface="+mn-lt"/>
                <a:sym typeface="Arial" panose="020B0604020202020204" pitchFamily="34" charset="0"/>
              </a:rPr>
              <a:t>コマンド（</a:t>
            </a:r>
            <a:r>
              <a:rPr lang="en-US" altLang="ja-JP" sz="2000" dirty="0">
                <a:latin typeface="Meiryo UI" panose="020B0604030504040204" pitchFamily="50" charset="-128"/>
                <a:ea typeface="Meiryo UI" panose="020B0604030504040204" pitchFamily="50" charset="-128"/>
                <a:cs typeface="+mn-lt"/>
                <a:sym typeface="Arial" panose="020B0604020202020204" pitchFamily="34" charset="0"/>
              </a:rPr>
              <a:t>QCLI</a:t>
            </a:r>
            <a:r>
              <a:rPr lang="ja-JP" altLang="en-US" sz="2000" dirty="0">
                <a:latin typeface="Meiryo UI" panose="020B0604030504040204" pitchFamily="50" charset="-128"/>
                <a:ea typeface="Meiryo UI" panose="020B0604030504040204" pitchFamily="50" charset="-128"/>
                <a:cs typeface="+mn-lt"/>
                <a:sym typeface="Arial" panose="020B0604020202020204" pitchFamily="34" charset="0"/>
              </a:rPr>
              <a:t>）で共有フォルダーを削除します。</a:t>
            </a:r>
            <a:endParaRPr lang="en-US" altLang="zh-TW" dirty="0">
              <a:latin typeface="Meiryo UI" panose="020B0604030504040204" pitchFamily="50" charset="-128"/>
              <a:ea typeface="Meiryo UI" panose="020B0604030504040204" pitchFamily="50" charset="-128"/>
            </a:endParaRPr>
          </a:p>
        </p:txBody>
      </p:sp>
      <p:sp>
        <p:nvSpPr>
          <p:cNvPr id="27" name="文字方塊 26">
            <a:extLst>
              <a:ext uri="{FF2B5EF4-FFF2-40B4-BE49-F238E27FC236}">
                <a16:creationId xmlns:a16="http://schemas.microsoft.com/office/drawing/2014/main" id="{7628E70C-052A-4037-8602-8B41313456CA}"/>
              </a:ext>
            </a:extLst>
          </p:cNvPr>
          <p:cNvSpPr txBox="1"/>
          <p:nvPr/>
        </p:nvSpPr>
        <p:spPr>
          <a:xfrm>
            <a:off x="291324" y="5297772"/>
            <a:ext cx="4924387" cy="1015663"/>
          </a:xfrm>
          <a:prstGeom prst="rect">
            <a:avLst/>
          </a:prstGeom>
          <a:noFill/>
        </p:spPr>
        <p:txBody>
          <a:bodyPr wrap="square" lIns="91440" tIns="45720" rIns="91440" bIns="45720" anchor="t">
            <a:spAutoFit/>
          </a:bodyPr>
          <a:lstStyle/>
          <a:p>
            <a:r>
              <a:rPr lang="en-US" sz="2000" b="1" dirty="0" err="1">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コンプライアンス</a:t>
            </a:r>
            <a:r>
              <a:rPr lang="en-US" sz="2000" b="1" dirty="0">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2000" b="1" dirty="0" err="1">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rPr>
              <a:t>モード</a:t>
            </a:r>
            <a:r>
              <a:rPr kumimoji="0" lang="en-US" sz="2000" b="1" i="0" u="none" strike="noStrike" kern="1200" cap="none" spc="0" normalizeH="0" baseline="0" noProof="0" dirty="0">
                <a:ln>
                  <a:noFill/>
                </a:ln>
                <a:solidFill>
                  <a:schemeClr val="accent2"/>
                </a:solidFill>
                <a:effectLst/>
                <a:uLnTx/>
                <a:uFillTx/>
                <a:latin typeface="Meiryo UI" panose="020B0604030504040204" pitchFamily="50" charset="-128"/>
                <a:ea typeface="Meiryo UI" panose="020B0604030504040204" pitchFamily="50" charset="-128"/>
                <a:cs typeface="+mn-lt"/>
                <a:sym typeface="Arial" panose="020B0604020202020204" pitchFamily="34" charset="0"/>
              </a:rPr>
              <a:t>:</a:t>
            </a:r>
            <a:endParaRPr lang="en-US" altLang="zh-TW" dirty="0">
              <a:solidFill>
                <a:schemeClr val="accent2"/>
              </a:solidFill>
              <a:latin typeface="Meiryo UI" panose="020B0604030504040204" pitchFamily="50" charset="-128"/>
              <a:ea typeface="Meiryo UI" panose="020B0604030504040204" pitchFamily="50" charset="-128"/>
              <a:cs typeface="+mn-lt"/>
              <a:sym typeface="Arial" panose="020B0604020202020204" pitchFamily="34" charset="0"/>
            </a:endParaRPr>
          </a:p>
          <a:p>
            <a:r>
              <a:rPr lang="ja-JP" altLang="en-US" sz="2000" dirty="0">
                <a:latin typeface="Meiryo UI" panose="020B0604030504040204" pitchFamily="50" charset="-128"/>
                <a:ea typeface="Meiryo UI" panose="020B0604030504040204" pitchFamily="50" charset="-128"/>
                <a:cs typeface="+mn-lt"/>
                <a:sym typeface="Arial" panose="020B0604020202020204" pitchFamily="34" charset="0"/>
              </a:rPr>
              <a:t>データを削除する場合は、ストレージプールをオフラインにして、プールを削除する必要があります。</a:t>
            </a:r>
          </a:p>
        </p:txBody>
      </p:sp>
    </p:spTree>
    <p:extLst>
      <p:ext uri="{BB962C8B-B14F-4D97-AF65-F5344CB8AC3E}">
        <p14:creationId xmlns:p14="http://schemas.microsoft.com/office/powerpoint/2010/main" val="3919823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圖片 115">
            <a:extLst>
              <a:ext uri="{FF2B5EF4-FFF2-40B4-BE49-F238E27FC236}">
                <a16:creationId xmlns:a16="http://schemas.microsoft.com/office/drawing/2014/main" id="{261D866B-BFCD-4774-835E-1A0A532E5AA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45743" y="1431634"/>
            <a:ext cx="3404656" cy="1441149"/>
          </a:xfrm>
          <a:prstGeom prst="rect">
            <a:avLst/>
          </a:prstGeom>
        </p:spPr>
      </p:pic>
      <p:pic>
        <p:nvPicPr>
          <p:cNvPr id="114" name="圖片 113">
            <a:extLst>
              <a:ext uri="{FF2B5EF4-FFF2-40B4-BE49-F238E27FC236}">
                <a16:creationId xmlns:a16="http://schemas.microsoft.com/office/drawing/2014/main" id="{C5D0C88E-630C-4C41-B452-8BBCC41E2F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358606" y="2493626"/>
            <a:ext cx="3500442" cy="2246540"/>
          </a:xfrm>
          <a:prstGeom prst="rect">
            <a:avLst/>
          </a:prstGeom>
        </p:spPr>
      </p:pic>
      <p:pic>
        <p:nvPicPr>
          <p:cNvPr id="112" name="圖片 111">
            <a:extLst>
              <a:ext uri="{FF2B5EF4-FFF2-40B4-BE49-F238E27FC236}">
                <a16:creationId xmlns:a16="http://schemas.microsoft.com/office/drawing/2014/main" id="{46A74B90-2109-4A9F-95EA-8CA5D3A8B90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tretch>
            <a:fillRect/>
          </a:stretch>
        </p:blipFill>
        <p:spPr>
          <a:xfrm flipH="1">
            <a:off x="8496734" y="4252183"/>
            <a:ext cx="3328322" cy="1540712"/>
          </a:xfrm>
          <a:prstGeom prst="rect">
            <a:avLst/>
          </a:prstGeom>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Autofit/>
          </a:bodyPr>
          <a:lstStyle/>
          <a:p>
            <a:pPr>
              <a:lnSpc>
                <a:spcPct val="100000"/>
              </a:lnSpc>
            </a:pPr>
            <a:r>
              <a:rPr lang="en-US" sz="3200" dirty="0">
                <a:latin typeface="Meiryo UI" panose="020B0604030504040204" pitchFamily="50" charset="-128"/>
                <a:ea typeface="Meiryo UI" panose="020B0604030504040204" pitchFamily="50" charset="-128"/>
                <a:cs typeface="Arial"/>
              </a:rPr>
              <a:t>Three-layer </a:t>
            </a:r>
            <a:r>
              <a:rPr lang="en-US" sz="3200" dirty="0" err="1">
                <a:latin typeface="Meiryo UI" panose="020B0604030504040204" pitchFamily="50" charset="-128"/>
                <a:ea typeface="Meiryo UI" panose="020B0604030504040204" pitchFamily="50" charset="-128"/>
                <a:cs typeface="Arial"/>
              </a:rPr>
              <a:t>バックアップ</a:t>
            </a:r>
            <a:r>
              <a:rPr lang="en-US" sz="3200" dirty="0">
                <a:latin typeface="Meiryo UI" panose="020B0604030504040204" pitchFamily="50" charset="-128"/>
                <a:ea typeface="Meiryo UI" panose="020B0604030504040204" pitchFamily="50" charset="-128"/>
                <a:cs typeface="Arial"/>
              </a:rPr>
              <a:t> </a:t>
            </a:r>
            <a:r>
              <a:rPr lang="en-US" sz="3200" dirty="0" err="1">
                <a:latin typeface="Meiryo UI" panose="020B0604030504040204" pitchFamily="50" charset="-128"/>
                <a:ea typeface="Meiryo UI" panose="020B0604030504040204" pitchFamily="50" charset="-128"/>
                <a:cs typeface="Arial"/>
              </a:rPr>
              <a:t>ソリューション</a:t>
            </a:r>
            <a:r>
              <a:rPr lang="en-US" sz="3200" dirty="0">
                <a:latin typeface="Meiryo UI" panose="020B0604030504040204" pitchFamily="50" charset="-128"/>
                <a:ea typeface="Meiryo UI" panose="020B0604030504040204" pitchFamily="50" charset="-128"/>
                <a:cs typeface="Arial"/>
              </a:rPr>
              <a:t>:</a:t>
            </a:r>
            <a:r>
              <a:rPr lang="en-US" sz="3200" b="0" dirty="0">
                <a:latin typeface="Meiryo UI" panose="020B0604030504040204" pitchFamily="50" charset="-128"/>
                <a:ea typeface="Meiryo UI" panose="020B0604030504040204" pitchFamily="50" charset="-128"/>
                <a:cs typeface="Arial"/>
              </a:rPr>
              <a:t> </a:t>
            </a:r>
            <a:br>
              <a:rPr lang="en-US" sz="3200" b="0" dirty="0">
                <a:latin typeface="Meiryo UI" panose="020B0604030504040204" pitchFamily="50" charset="-128"/>
                <a:ea typeface="Meiryo UI" panose="020B0604030504040204" pitchFamily="50" charset="-128"/>
                <a:cs typeface="Arial"/>
              </a:rPr>
            </a:br>
            <a:r>
              <a:rPr lang="en-US" sz="3200" b="0" dirty="0" err="1">
                <a:latin typeface="Meiryo UI" panose="020B0604030504040204" pitchFamily="50" charset="-128"/>
                <a:ea typeface="Meiryo UI" panose="020B0604030504040204" pitchFamily="50" charset="-128"/>
                <a:cs typeface="Arial"/>
              </a:rPr>
              <a:t>最も完全なデータ</a:t>
            </a:r>
            <a:r>
              <a:rPr lang="en-US" sz="3200" b="0" dirty="0">
                <a:latin typeface="Meiryo UI" panose="020B0604030504040204" pitchFamily="50" charset="-128"/>
                <a:ea typeface="Meiryo UI" panose="020B0604030504040204" pitchFamily="50" charset="-128"/>
                <a:cs typeface="Arial"/>
              </a:rPr>
              <a:t> </a:t>
            </a:r>
            <a:r>
              <a:rPr lang="en-US" sz="3200" b="0" dirty="0" err="1">
                <a:latin typeface="Meiryo UI" panose="020B0604030504040204" pitchFamily="50" charset="-128"/>
                <a:ea typeface="Meiryo UI" panose="020B0604030504040204" pitchFamily="50" charset="-128"/>
                <a:cs typeface="Arial"/>
              </a:rPr>
              <a:t>バックアップ保護を提供します</a:t>
            </a:r>
            <a:endParaRPr lang="en-US" altLang="zh-TW" sz="3200" b="0" dirty="0">
              <a:latin typeface="Meiryo UI" panose="020B0604030504040204" pitchFamily="50" charset="-128"/>
              <a:ea typeface="Meiryo UI" panose="020B0604030504040204" pitchFamily="50" charset="-128"/>
            </a:endParaRPr>
          </a:p>
        </p:txBody>
      </p:sp>
      <p:sp>
        <p:nvSpPr>
          <p:cNvPr id="3" name="文字方塊 2">
            <a:extLst>
              <a:ext uri="{FF2B5EF4-FFF2-40B4-BE49-F238E27FC236}">
                <a16:creationId xmlns:a16="http://schemas.microsoft.com/office/drawing/2014/main" id="{43B6A619-9153-4132-8AC3-81C0C84205CE}"/>
              </a:ext>
            </a:extLst>
          </p:cNvPr>
          <p:cNvSpPr txBox="1"/>
          <p:nvPr/>
        </p:nvSpPr>
        <p:spPr>
          <a:xfrm>
            <a:off x="8910695" y="1614988"/>
            <a:ext cx="2430489" cy="900246"/>
          </a:xfrm>
          <a:prstGeom prst="rect">
            <a:avLst/>
          </a:prstGeom>
          <a:noFill/>
        </p:spPr>
        <p:txBody>
          <a:bodyPr wrap="square" lIns="91440" tIns="45720" rIns="91440" bIns="45720" rtlCol="0" anchor="t">
            <a:spAutoFit/>
          </a:bodyPr>
          <a:lstStyle/>
          <a:p>
            <a:pPr>
              <a:lnSpc>
                <a:spcPts val="2100"/>
              </a:lnSpc>
              <a:spcBef>
                <a:spcPts val="200"/>
              </a:spcBef>
            </a:pPr>
            <a:r>
              <a:rPr lang="en-US" altLang="zh-TW" sz="1600" b="1" dirty="0">
                <a:latin typeface="Meiryo UI" panose="020B0604030504040204" pitchFamily="50" charset="-128"/>
                <a:ea typeface="Meiryo UI" panose="020B0604030504040204" pitchFamily="50" charset="-128"/>
                <a:cs typeface="Arial"/>
              </a:rPr>
              <a:t>HBS 3: </a:t>
            </a:r>
            <a:br>
              <a:rPr lang="en-US" altLang="zh-TW" sz="1400" dirty="0">
                <a:latin typeface="Meiryo UI" panose="020B0604030504040204" pitchFamily="50" charset="-128"/>
                <a:ea typeface="Meiryo UI" panose="020B0604030504040204" pitchFamily="50" charset="-128"/>
                <a:cs typeface="Arial" panose="020B0604020202020204" pitchFamily="34" charset="0"/>
              </a:rPr>
            </a:br>
            <a:r>
              <a:rPr lang="en-US" sz="1400" dirty="0" err="1">
                <a:latin typeface="Meiryo UI" panose="020B0604030504040204" pitchFamily="50" charset="-128"/>
                <a:ea typeface="Meiryo UI" panose="020B0604030504040204" pitchFamily="50" charset="-128"/>
                <a:cs typeface="+mn-lt"/>
              </a:rPr>
              <a:t>ファイル</a:t>
            </a:r>
            <a:r>
              <a:rPr lang="en-US" sz="1400" dirty="0">
                <a:latin typeface="Meiryo UI" panose="020B0604030504040204" pitchFamily="50" charset="-128"/>
                <a:ea typeface="Meiryo UI" panose="020B0604030504040204" pitchFamily="50" charset="-128"/>
                <a:cs typeface="+mn-lt"/>
              </a:rPr>
              <a:t> </a:t>
            </a:r>
            <a:r>
              <a:rPr lang="en-US" sz="1400" dirty="0" err="1">
                <a:latin typeface="Meiryo UI" panose="020B0604030504040204" pitchFamily="50" charset="-128"/>
                <a:ea typeface="Meiryo UI" panose="020B0604030504040204" pitchFamily="50" charset="-128"/>
                <a:cs typeface="+mn-lt"/>
              </a:rPr>
              <a:t>レベルのマルチバージョン管理</a:t>
            </a:r>
            <a:endParaRPr lang="en-US" altLang="zh-TW" sz="1400" dirty="0" err="1">
              <a:latin typeface="Meiryo UI" panose="020B0604030504040204" pitchFamily="50" charset="-128"/>
              <a:ea typeface="Meiryo UI" panose="020B0604030504040204" pitchFamily="50" charset="-128"/>
              <a:cs typeface="Arial" panose="020B0604020202020204" pitchFamily="34" charset="0"/>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8929509" y="2719920"/>
            <a:ext cx="2709783" cy="1764586"/>
          </a:xfrm>
          <a:prstGeom prst="rect">
            <a:avLst/>
          </a:prstGeom>
          <a:noFill/>
        </p:spPr>
        <p:txBody>
          <a:bodyPr wrap="square" lIns="91440" tIns="45720" rIns="91440" bIns="45720" rtlCol="0" anchor="t">
            <a:spAutoFit/>
          </a:bodyPr>
          <a:lstStyle/>
          <a:p>
            <a:r>
              <a:rPr lang="en-US" sz="1600" b="1" dirty="0" err="1">
                <a:latin typeface="Meiryo UI" panose="020B0604030504040204" pitchFamily="50" charset="-128"/>
                <a:ea typeface="Meiryo UI" panose="020B0604030504040204" pitchFamily="50" charset="-128"/>
                <a:cs typeface="+mn-lt"/>
              </a:rPr>
              <a:t>スナップショットとレプリカ</a:t>
            </a:r>
            <a:r>
              <a:rPr lang="en-US" sz="1600" b="1" dirty="0">
                <a:latin typeface="Meiryo UI" panose="020B0604030504040204" pitchFamily="50" charset="-128"/>
                <a:ea typeface="Meiryo UI" panose="020B0604030504040204" pitchFamily="50" charset="-128"/>
                <a:cs typeface="+mn-lt"/>
              </a:rPr>
              <a:t>:</a:t>
            </a:r>
            <a:endParaRPr lang="en-US" b="1" dirty="0">
              <a:latin typeface="Meiryo UI" panose="020B0604030504040204" pitchFamily="50" charset="-128"/>
              <a:ea typeface="Meiryo UI" panose="020B0604030504040204" pitchFamily="50" charset="-128"/>
              <a:cs typeface="+mn-lt"/>
            </a:endParaRPr>
          </a:p>
          <a:p>
            <a:r>
              <a:rPr lang="zh-TW" altLang="en-US" sz="1400">
                <a:latin typeface="Meiryo UI" panose="020B0604030504040204" pitchFamily="50" charset="-128"/>
                <a:ea typeface="Meiryo UI" panose="020B0604030504040204" pitchFamily="50" charset="-128"/>
                <a:cs typeface="+mn-lt"/>
              </a:rPr>
              <a:t>ブロックレベル</a:t>
            </a:r>
            <a:r>
              <a:rPr lang="en-US" sz="1400" dirty="0">
                <a:latin typeface="Meiryo UI" panose="020B0604030504040204" pitchFamily="50" charset="-128"/>
                <a:ea typeface="Meiryo UI" panose="020B0604030504040204" pitchFamily="50" charset="-128"/>
                <a:cs typeface="+mn-lt"/>
              </a:rPr>
              <a:t>、</a:t>
            </a:r>
            <a:r>
              <a:rPr lang="ja-JP" altLang="en-US" sz="1400">
                <a:latin typeface="Meiryo UI" panose="020B0604030504040204" pitchFamily="50" charset="-128"/>
                <a:ea typeface="Meiryo UI" panose="020B0604030504040204" pitchFamily="50" charset="-128"/>
                <a:cs typeface="+mn-lt"/>
              </a:rPr>
              <a:t>マルチバージョン管理で</a:t>
            </a:r>
            <a:r>
              <a:rPr lang="en-US" sz="1400" dirty="0">
                <a:latin typeface="Meiryo UI" panose="020B0604030504040204" pitchFamily="50" charset="-128"/>
                <a:ea typeface="Meiryo UI" panose="020B0604030504040204" pitchFamily="50" charset="-128"/>
                <a:cs typeface="+mn-lt"/>
              </a:rPr>
              <a:t>、ZFS</a:t>
            </a:r>
            <a:r>
              <a:rPr lang="ja-JP" altLang="en-US" sz="1400">
                <a:latin typeface="Meiryo UI" panose="020B0604030504040204" pitchFamily="50" charset="-128"/>
                <a:ea typeface="Meiryo UI" panose="020B0604030504040204" pitchFamily="50" charset="-128"/>
                <a:cs typeface="+mn-lt"/>
              </a:rPr>
              <a:t>はストレージ性能に全く影響を与えることなく</a:t>
            </a:r>
            <a:r>
              <a:rPr lang="en-US" sz="1400" dirty="0">
                <a:latin typeface="Meiryo UI" panose="020B0604030504040204" pitchFamily="50" charset="-128"/>
                <a:ea typeface="Meiryo UI" panose="020B0604030504040204" pitchFamily="50" charset="-128"/>
                <a:cs typeface="+mn-lt"/>
              </a:rPr>
              <a:t>、</a:t>
            </a:r>
            <a:r>
              <a:rPr lang="en-US" sz="1400" dirty="0" err="1">
                <a:latin typeface="Meiryo UI" panose="020B0604030504040204" pitchFamily="50" charset="-128"/>
                <a:ea typeface="Meiryo UI" panose="020B0604030504040204" pitchFamily="50" charset="-128"/>
                <a:cs typeface="+mn-lt"/>
              </a:rPr>
              <a:t>最も軽量なスナップショットを提供します</a:t>
            </a:r>
            <a:r>
              <a:rPr lang="en-US" sz="1400" dirty="0">
                <a:latin typeface="Meiryo UI" panose="020B0604030504040204" pitchFamily="50" charset="-128"/>
                <a:ea typeface="Meiryo UI" panose="020B0604030504040204" pitchFamily="50" charset="-128"/>
                <a:cs typeface="+mn-lt"/>
              </a:rPr>
              <a:t>。</a:t>
            </a:r>
            <a:endParaRPr lang="en-US" dirty="0">
              <a:latin typeface="Meiryo UI" panose="020B0604030504040204" pitchFamily="50" charset="-128"/>
              <a:ea typeface="Meiryo UI" panose="020B0604030504040204" pitchFamily="50" charset="-128"/>
            </a:endParaRPr>
          </a:p>
          <a:p>
            <a:pPr>
              <a:lnSpc>
                <a:spcPts val="2100"/>
              </a:lnSpc>
              <a:spcBef>
                <a:spcPts val="200"/>
              </a:spcBef>
            </a:pPr>
            <a:br>
              <a:rPr lang="en-US" dirty="0">
                <a:latin typeface="Meiryo UI" panose="020B0604030504040204" pitchFamily="50" charset="-128"/>
                <a:ea typeface="Meiryo UI" panose="020B0604030504040204" pitchFamily="50" charset="-128"/>
              </a:rPr>
            </a:br>
            <a:endParaRPr lang="en-US">
              <a:latin typeface="Meiryo UI" panose="020B0604030504040204" pitchFamily="50" charset="-128"/>
              <a:ea typeface="Meiryo UI" panose="020B0604030504040204" pitchFamily="50" charset="-128"/>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8923144" y="4451444"/>
            <a:ext cx="2829405" cy="925894"/>
          </a:xfrm>
          <a:prstGeom prst="rect">
            <a:avLst/>
          </a:prstGeom>
          <a:noFill/>
        </p:spPr>
        <p:txBody>
          <a:bodyPr wrap="square" lIns="91440" tIns="45720" rIns="91440" bIns="45720" rtlCol="0" anchor="t">
            <a:spAutoFit/>
          </a:bodyPr>
          <a:lstStyle/>
          <a:p>
            <a:pPr>
              <a:lnSpc>
                <a:spcPts val="2100"/>
              </a:lnSpc>
              <a:spcBef>
                <a:spcPts val="200"/>
              </a:spcBef>
            </a:pPr>
            <a:r>
              <a:rPr lang="en-US" sz="1400" b="1" dirty="0" err="1">
                <a:latin typeface="Meiryo UI" panose="020B0604030504040204" pitchFamily="50" charset="-128"/>
                <a:ea typeface="Meiryo UI" panose="020B0604030504040204" pitchFamily="50" charset="-128"/>
                <a:cs typeface="+mn-lt"/>
              </a:rPr>
              <a:t>SnapSync</a:t>
            </a:r>
            <a:r>
              <a:rPr lang="en-US" sz="1400" b="1" dirty="0">
                <a:latin typeface="Meiryo UI" panose="020B0604030504040204" pitchFamily="50" charset="-128"/>
                <a:ea typeface="Meiryo UI" panose="020B0604030504040204" pitchFamily="50" charset="-128"/>
                <a:cs typeface="+mn-lt"/>
              </a:rPr>
              <a:t>:</a:t>
            </a:r>
            <a:r>
              <a:rPr lang="en-US" sz="1400" dirty="0">
                <a:latin typeface="Meiryo UI" panose="020B0604030504040204" pitchFamily="50" charset="-128"/>
                <a:ea typeface="Meiryo UI" panose="020B0604030504040204" pitchFamily="50" charset="-128"/>
                <a:cs typeface="+mn-lt"/>
              </a:rPr>
              <a:t> </a:t>
            </a:r>
            <a:endParaRPr lang="en-US" dirty="0">
              <a:latin typeface="Meiryo UI" panose="020B0604030504040204" pitchFamily="50" charset="-128"/>
              <a:ea typeface="Meiryo UI" panose="020B0604030504040204" pitchFamily="50" charset="-128"/>
              <a:cs typeface="+mn-lt"/>
            </a:endParaRPr>
          </a:p>
          <a:p>
            <a:pPr>
              <a:lnSpc>
                <a:spcPts val="2100"/>
              </a:lnSpc>
              <a:spcBef>
                <a:spcPts val="200"/>
              </a:spcBef>
            </a:pPr>
            <a:r>
              <a:rPr lang="ja-JP" altLang="en-US" sz="1200">
                <a:latin typeface="Meiryo UI" panose="020B0604030504040204" pitchFamily="50" charset="-128"/>
                <a:ea typeface="Meiryo UI" panose="020B0604030504040204" pitchFamily="50" charset="-128"/>
                <a:cs typeface="+mn-lt"/>
              </a:rPr>
              <a:t>ブロックレベル</a:t>
            </a:r>
            <a:r>
              <a:rPr lang="en-US" sz="1200" dirty="0">
                <a:latin typeface="Meiryo UI" panose="020B0604030504040204" pitchFamily="50" charset="-128"/>
                <a:ea typeface="Meiryo UI" panose="020B0604030504040204" pitchFamily="50" charset="-128"/>
                <a:cs typeface="+mn-lt"/>
              </a:rPr>
              <a:t>、</a:t>
            </a:r>
            <a:r>
              <a:rPr lang="ja-JP" altLang="en-US" sz="1200">
                <a:latin typeface="Meiryo UI" panose="020B0604030504040204" pitchFamily="50" charset="-128"/>
                <a:ea typeface="Meiryo UI" panose="020B0604030504040204" pitchFamily="50" charset="-128"/>
                <a:cs typeface="+mn-lt"/>
              </a:rPr>
              <a:t>ミラーデータコピー</a:t>
            </a:r>
            <a:r>
              <a:rPr lang="en-US" sz="1200" dirty="0">
                <a:latin typeface="Meiryo UI" panose="020B0604030504040204" pitchFamily="50" charset="-128"/>
                <a:ea typeface="Meiryo UI" panose="020B0604030504040204" pitchFamily="50" charset="-128"/>
                <a:cs typeface="+mn-lt"/>
              </a:rPr>
              <a:t>、</a:t>
            </a:r>
            <a:r>
              <a:rPr lang="ja-JP" altLang="en-US" sz="1200">
                <a:latin typeface="Meiryo UI" panose="020B0604030504040204" pitchFamily="50" charset="-128"/>
                <a:ea typeface="Meiryo UI" panose="020B0604030504040204" pitchFamily="50" charset="-128"/>
                <a:cs typeface="+mn-lt"/>
              </a:rPr>
              <a:t>常に最新の状態に保ちます</a:t>
            </a:r>
            <a:r>
              <a:rPr lang="en-US" sz="1200" dirty="0">
                <a:latin typeface="Meiryo UI" panose="020B0604030504040204" pitchFamily="50" charset="-128"/>
                <a:ea typeface="Meiryo UI" panose="020B0604030504040204" pitchFamily="50" charset="-128"/>
                <a:cs typeface="+mn-lt"/>
              </a:rPr>
              <a:t>。</a:t>
            </a:r>
            <a:endParaRPr lang="en-US">
              <a:latin typeface="Meiryo UI" panose="020B0604030504040204" pitchFamily="50" charset="-128"/>
              <a:ea typeface="Meiryo UI" panose="020B0604030504040204" pitchFamily="50" charset="-128"/>
              <a:cs typeface="Calibri" panose="020F0502020204030204"/>
            </a:endParaRPr>
          </a:p>
        </p:txBody>
      </p:sp>
      <p:grpSp>
        <p:nvGrpSpPr>
          <p:cNvPr id="32" name="群組 31">
            <a:extLst>
              <a:ext uri="{FF2B5EF4-FFF2-40B4-BE49-F238E27FC236}">
                <a16:creationId xmlns:a16="http://schemas.microsoft.com/office/drawing/2014/main" id="{EA932699-3B69-4046-B389-50722CD4B146}"/>
              </a:ext>
            </a:extLst>
          </p:cNvPr>
          <p:cNvGrpSpPr/>
          <p:nvPr/>
        </p:nvGrpSpPr>
        <p:grpSpPr>
          <a:xfrm rot="10800000">
            <a:off x="1810817" y="2097543"/>
            <a:ext cx="604753" cy="2772081"/>
            <a:chOff x="1923615" y="2228329"/>
            <a:chExt cx="3103033" cy="2772081"/>
          </a:xfrm>
        </p:grpSpPr>
        <p:cxnSp>
          <p:nvCxnSpPr>
            <p:cNvPr id="33" name="直線單箭頭接點 32">
              <a:extLst>
                <a:ext uri="{FF2B5EF4-FFF2-40B4-BE49-F238E27FC236}">
                  <a16:creationId xmlns:a16="http://schemas.microsoft.com/office/drawing/2014/main" id="{809A62EC-A945-4DD2-8F7C-8D53ACE810F8}"/>
                </a:ext>
              </a:extLst>
            </p:cNvPr>
            <p:cNvCxnSpPr/>
            <p:nvPr/>
          </p:nvCxnSpPr>
          <p:spPr>
            <a:xfrm>
              <a:off x="1923615" y="5000410"/>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9F897CC6-A6E3-4031-8922-523C832F9C1A}"/>
                </a:ext>
              </a:extLst>
            </p:cNvPr>
            <p:cNvCxnSpPr/>
            <p:nvPr/>
          </p:nvCxnSpPr>
          <p:spPr>
            <a:xfrm>
              <a:off x="1923615" y="2228329"/>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E4CB0978-CD46-4DD9-ABB9-C2B4C37120FB}"/>
                </a:ext>
              </a:extLst>
            </p:cNvPr>
            <p:cNvCxnSpPr/>
            <p:nvPr/>
          </p:nvCxnSpPr>
          <p:spPr>
            <a:xfrm>
              <a:off x="1923615" y="3637665"/>
              <a:ext cx="3103033" cy="0"/>
            </a:xfrm>
            <a:prstGeom prst="straightConnector1">
              <a:avLst/>
            </a:prstGeom>
            <a:ln w="38100">
              <a:solidFill>
                <a:srgbClr val="32323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群組 35">
            <a:extLst>
              <a:ext uri="{FF2B5EF4-FFF2-40B4-BE49-F238E27FC236}">
                <a16:creationId xmlns:a16="http://schemas.microsoft.com/office/drawing/2014/main" id="{16FB5407-B094-4871-B073-388BA2328C9D}"/>
              </a:ext>
            </a:extLst>
          </p:cNvPr>
          <p:cNvGrpSpPr/>
          <p:nvPr/>
        </p:nvGrpSpPr>
        <p:grpSpPr>
          <a:xfrm>
            <a:off x="6717015" y="2122460"/>
            <a:ext cx="538742" cy="2772081"/>
            <a:chOff x="1923615" y="2228329"/>
            <a:chExt cx="3103033" cy="2772081"/>
          </a:xfrm>
        </p:grpSpPr>
        <p:cxnSp>
          <p:nvCxnSpPr>
            <p:cNvPr id="37" name="直線單箭頭接點 36">
              <a:extLst>
                <a:ext uri="{FF2B5EF4-FFF2-40B4-BE49-F238E27FC236}">
                  <a16:creationId xmlns:a16="http://schemas.microsoft.com/office/drawing/2014/main" id="{47A13CB7-39C8-448E-B6B5-A3E0DA8D5A1F}"/>
                </a:ext>
              </a:extLst>
            </p:cNvPr>
            <p:cNvCxnSpPr/>
            <p:nvPr/>
          </p:nvCxnSpPr>
          <p:spPr>
            <a:xfrm>
              <a:off x="1923615" y="5000410"/>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7DFFCFBA-2843-4928-968D-B0B4EEEA4C7B}"/>
                </a:ext>
              </a:extLst>
            </p:cNvPr>
            <p:cNvCxnSpPr/>
            <p:nvPr/>
          </p:nvCxnSpPr>
          <p:spPr>
            <a:xfrm>
              <a:off x="1923615" y="2228329"/>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A95D804C-B8BB-4C73-BF25-4B614DD9E711}"/>
                </a:ext>
              </a:extLst>
            </p:cNvPr>
            <p:cNvCxnSpPr/>
            <p:nvPr/>
          </p:nvCxnSpPr>
          <p:spPr>
            <a:xfrm>
              <a:off x="1923615" y="3608673"/>
              <a:ext cx="3103033" cy="0"/>
            </a:xfrm>
            <a:prstGeom prst="straightConnector1">
              <a:avLst/>
            </a:prstGeom>
            <a:ln w="38100" cap="flat">
              <a:solidFill>
                <a:srgbClr val="323231"/>
              </a:solidFill>
              <a:bevel/>
              <a:tailEnd type="triangle" w="lg" len="lg"/>
            </a:ln>
          </p:spPr>
          <p:style>
            <a:lnRef idx="1">
              <a:schemeClr val="accent1"/>
            </a:lnRef>
            <a:fillRef idx="0">
              <a:schemeClr val="accent1"/>
            </a:fillRef>
            <a:effectRef idx="0">
              <a:schemeClr val="accent1"/>
            </a:effectRef>
            <a:fontRef idx="minor">
              <a:schemeClr val="tx1"/>
            </a:fontRef>
          </p:style>
        </p:cxnSp>
      </p:grpSp>
      <p:sp>
        <p:nvSpPr>
          <p:cNvPr id="40" name="矩形: 圓角 39">
            <a:extLst>
              <a:ext uri="{FF2B5EF4-FFF2-40B4-BE49-F238E27FC236}">
                <a16:creationId xmlns:a16="http://schemas.microsoft.com/office/drawing/2014/main" id="{D071CAB8-1755-4D8B-9F2E-45E81409D1EA}"/>
              </a:ext>
            </a:extLst>
          </p:cNvPr>
          <p:cNvSpPr/>
          <p:nvPr/>
        </p:nvSpPr>
        <p:spPr>
          <a:xfrm>
            <a:off x="2413441" y="1776853"/>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1" name="矩形: 圓角 40">
            <a:extLst>
              <a:ext uri="{FF2B5EF4-FFF2-40B4-BE49-F238E27FC236}">
                <a16:creationId xmlns:a16="http://schemas.microsoft.com/office/drawing/2014/main" id="{003BF71C-3552-40A4-8564-823F2A8FDA25}"/>
              </a:ext>
            </a:extLst>
          </p:cNvPr>
          <p:cNvSpPr/>
          <p:nvPr/>
        </p:nvSpPr>
        <p:spPr>
          <a:xfrm>
            <a:off x="2413441" y="3168526"/>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2" name="矩形: 圓角 41">
            <a:extLst>
              <a:ext uri="{FF2B5EF4-FFF2-40B4-BE49-F238E27FC236}">
                <a16:creationId xmlns:a16="http://schemas.microsoft.com/office/drawing/2014/main" id="{F0329CAE-D5CB-4808-9497-CD5C77F34B29}"/>
              </a:ext>
            </a:extLst>
          </p:cNvPr>
          <p:cNvSpPr/>
          <p:nvPr/>
        </p:nvSpPr>
        <p:spPr>
          <a:xfrm>
            <a:off x="2413441" y="4560198"/>
            <a:ext cx="4316974" cy="641383"/>
          </a:xfrm>
          <a:prstGeom prst="roundRect">
            <a:avLst>
              <a:gd name="adj" fmla="val 18078"/>
            </a:avLst>
          </a:prstGeom>
          <a:gradFill>
            <a:gsLst>
              <a:gs pos="0">
                <a:srgbClr val="0070C0">
                  <a:alpha val="80000"/>
                </a:srgbClr>
              </a:gs>
              <a:gs pos="100000">
                <a:srgbClr val="031B71"/>
              </a:gs>
            </a:gsLst>
            <a:lin ang="5400000" scaled="0"/>
          </a:gradFill>
          <a:ln w="15875">
            <a:gradFill flip="none" rotWithShape="1">
              <a:gsLst>
                <a:gs pos="0">
                  <a:srgbClr val="FBFCFE">
                    <a:alpha val="0"/>
                  </a:srgbClr>
                </a:gs>
                <a:gs pos="50000">
                  <a:schemeClr val="accent1">
                    <a:lumMod val="5000"/>
                    <a:lumOff val="95000"/>
                  </a:schemeClr>
                </a:gs>
                <a:gs pos="100000">
                  <a:schemeClr val="bg1">
                    <a:alpha val="0"/>
                  </a:schemeClr>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cxnSp>
        <p:nvCxnSpPr>
          <p:cNvPr id="43" name="Google Shape;1027;p60">
            <a:extLst>
              <a:ext uri="{FF2B5EF4-FFF2-40B4-BE49-F238E27FC236}">
                <a16:creationId xmlns:a16="http://schemas.microsoft.com/office/drawing/2014/main" id="{777749B1-716F-46C3-AA4C-AE385F62F0BE}"/>
              </a:ext>
            </a:extLst>
          </p:cNvPr>
          <p:cNvCxnSpPr>
            <a:cxnSpLocks/>
          </p:cNvCxnSpPr>
          <p:nvPr/>
        </p:nvCxnSpPr>
        <p:spPr>
          <a:xfrm flipV="1">
            <a:off x="2432145" y="6385438"/>
            <a:ext cx="4844955" cy="33937"/>
          </a:xfrm>
          <a:prstGeom prst="straightConnector1">
            <a:avLst/>
          </a:prstGeom>
          <a:noFill/>
          <a:ln w="38100" cap="flat" cmpd="sng">
            <a:solidFill>
              <a:schemeClr val="bg1"/>
            </a:solidFill>
            <a:prstDash val="solid"/>
            <a:round/>
            <a:headEnd type="none" w="sm" len="sm"/>
            <a:tailEnd type="none" w="sm" len="sm"/>
          </a:ln>
        </p:spPr>
      </p:cxnSp>
      <p:sp>
        <p:nvSpPr>
          <p:cNvPr id="44" name="Google Shape;1026;p60">
            <a:extLst>
              <a:ext uri="{FF2B5EF4-FFF2-40B4-BE49-F238E27FC236}">
                <a16:creationId xmlns:a16="http://schemas.microsoft.com/office/drawing/2014/main" id="{3D0D8183-4A27-4D4F-A3A0-66A081BE223E}"/>
              </a:ext>
            </a:extLst>
          </p:cNvPr>
          <p:cNvSpPr/>
          <p:nvPr/>
        </p:nvSpPr>
        <p:spPr>
          <a:xfrm>
            <a:off x="1132945" y="6122982"/>
            <a:ext cx="963725"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QTS 4.4.x</a:t>
            </a:r>
            <a:endParaRPr>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45" name="Google Shape;1028;p60">
            <a:extLst>
              <a:ext uri="{FF2B5EF4-FFF2-40B4-BE49-F238E27FC236}">
                <a16:creationId xmlns:a16="http://schemas.microsoft.com/office/drawing/2014/main" id="{1FD91843-5056-442E-803C-C40A2D4A147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68138" y="5607881"/>
            <a:ext cx="2251515" cy="1407197"/>
          </a:xfrm>
          <a:prstGeom prst="rect">
            <a:avLst/>
          </a:prstGeom>
          <a:noFill/>
          <a:ln>
            <a:noFill/>
          </a:ln>
          <a:effectLst>
            <a:outerShdw blurRad="101600" dist="38100" dir="2700000" algn="tl" rotWithShape="0">
              <a:prstClr val="black">
                <a:alpha val="40000"/>
              </a:prstClr>
            </a:outerShdw>
          </a:effectLst>
        </p:spPr>
      </p:pic>
      <p:pic>
        <p:nvPicPr>
          <p:cNvPr id="46" name="圖片 27">
            <a:extLst>
              <a:ext uri="{FF2B5EF4-FFF2-40B4-BE49-F238E27FC236}">
                <a16:creationId xmlns:a16="http://schemas.microsoft.com/office/drawing/2014/main" id="{366EF8F2-C639-4770-955F-DDF67AB5948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9650" y="5667620"/>
            <a:ext cx="3258961" cy="1129255"/>
          </a:xfrm>
          <a:prstGeom prst="rect">
            <a:avLst/>
          </a:prstGeom>
          <a:effectLst>
            <a:outerShdw blurRad="101600" dist="38100" dir="2700000" algn="tl" rotWithShape="0">
              <a:prstClr val="black">
                <a:alpha val="40000"/>
              </a:prstClr>
            </a:outerShdw>
          </a:effectLst>
        </p:spPr>
      </p:pic>
      <p:pic>
        <p:nvPicPr>
          <p:cNvPr id="47" name="圖片 46">
            <a:extLst>
              <a:ext uri="{FF2B5EF4-FFF2-40B4-BE49-F238E27FC236}">
                <a16:creationId xmlns:a16="http://schemas.microsoft.com/office/drawing/2014/main" id="{7E331108-968B-4717-A8CA-AB3C0228D65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224025" y="5504041"/>
            <a:ext cx="3386056" cy="1292834"/>
          </a:xfrm>
          <a:prstGeom prst="rect">
            <a:avLst/>
          </a:prstGeom>
          <a:effectLst>
            <a:outerShdw blurRad="101600" dist="38100" dir="2700000" algn="tl" rotWithShape="0">
              <a:prstClr val="black">
                <a:alpha val="40000"/>
              </a:prstClr>
            </a:outerShdw>
          </a:effectLst>
        </p:spPr>
      </p:pic>
      <p:sp>
        <p:nvSpPr>
          <p:cNvPr id="48" name="矩形 47">
            <a:extLst>
              <a:ext uri="{FF2B5EF4-FFF2-40B4-BE49-F238E27FC236}">
                <a16:creationId xmlns:a16="http://schemas.microsoft.com/office/drawing/2014/main" id="{4B0AA9A2-FB90-4CA4-92B1-5676F27B12F0}"/>
              </a:ext>
            </a:extLst>
          </p:cNvPr>
          <p:cNvSpPr/>
          <p:nvPr/>
        </p:nvSpPr>
        <p:spPr>
          <a:xfrm>
            <a:off x="3144064" y="4790920"/>
            <a:ext cx="2855729" cy="297517"/>
          </a:xfrm>
          <a:prstGeom prst="rect">
            <a:avLst/>
          </a:prstGeom>
          <a:noFill/>
        </p:spPr>
        <p:txBody>
          <a:bodyPr wrap="square" lIns="91440" tIns="45720" rIns="91440" bIns="45720" rtlCol="0" anchor="t">
            <a:spAutoFit/>
          </a:bodyPr>
          <a:lstStyle/>
          <a:p>
            <a:pPr algn="ctr">
              <a:lnSpc>
                <a:spcPts val="1575"/>
              </a:lnSpc>
              <a:spcBef>
                <a:spcPts val="150"/>
              </a:spcBef>
            </a:pPr>
            <a:r>
              <a:rPr lang="en-US" altLang="zh-TW" b="1" dirty="0">
                <a:solidFill>
                  <a:schemeClr val="bg1"/>
                </a:solidFill>
                <a:latin typeface="Meiryo UI" panose="020B0604030504040204" pitchFamily="50" charset="-128"/>
                <a:ea typeface="Meiryo UI" panose="020B0604030504040204" pitchFamily="50" charset="-128"/>
                <a:cs typeface="Arial"/>
              </a:rPr>
              <a:t>RPO: </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リアルタイム</a:t>
            </a:r>
            <a:endParaRPr lang="en-US" altLang="zh-TW"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9" name="矩形 48">
            <a:extLst>
              <a:ext uri="{FF2B5EF4-FFF2-40B4-BE49-F238E27FC236}">
                <a16:creationId xmlns:a16="http://schemas.microsoft.com/office/drawing/2014/main" id="{EF9A0AEB-B8DA-4EA8-B3B7-26162409AB84}"/>
              </a:ext>
            </a:extLst>
          </p:cNvPr>
          <p:cNvSpPr/>
          <p:nvPr/>
        </p:nvSpPr>
        <p:spPr>
          <a:xfrm>
            <a:off x="2858827" y="3329945"/>
            <a:ext cx="3426203" cy="297517"/>
          </a:xfrm>
          <a:prstGeom prst="rect">
            <a:avLst/>
          </a:prstGeom>
          <a:noFill/>
        </p:spPr>
        <p:txBody>
          <a:bodyPr wrap="square" lIns="91440" tIns="45720" rIns="91440" bIns="45720" rtlCol="0" anchor="t">
            <a:spAutoFit/>
          </a:bodyPr>
          <a:lstStyle/>
          <a:p>
            <a:pPr algn="ctr">
              <a:lnSpc>
                <a:spcPts val="1575"/>
              </a:lnSpc>
              <a:spcBef>
                <a:spcPts val="150"/>
              </a:spcBef>
            </a:pPr>
            <a:r>
              <a:rPr lang="en-US" altLang="zh-TW" b="1" dirty="0">
                <a:solidFill>
                  <a:schemeClr val="bg1"/>
                </a:solidFill>
                <a:latin typeface="Meiryo UI" panose="020B0604030504040204" pitchFamily="50" charset="-128"/>
                <a:ea typeface="Meiryo UI" panose="020B0604030504040204" pitchFamily="50" charset="-128"/>
                <a:cs typeface="Arial"/>
              </a:rPr>
              <a:t>RPO: </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時間単位</a:t>
            </a:r>
            <a:endParaRPr lang="en-US" altLang="zh-TW"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0" name="矩形 49">
            <a:extLst>
              <a:ext uri="{FF2B5EF4-FFF2-40B4-BE49-F238E27FC236}">
                <a16:creationId xmlns:a16="http://schemas.microsoft.com/office/drawing/2014/main" id="{37FD926F-8EE2-499A-845A-05E53437120B}"/>
              </a:ext>
            </a:extLst>
          </p:cNvPr>
          <p:cNvSpPr/>
          <p:nvPr/>
        </p:nvSpPr>
        <p:spPr>
          <a:xfrm>
            <a:off x="2891792" y="1955978"/>
            <a:ext cx="3360272" cy="302647"/>
          </a:xfrm>
          <a:prstGeom prst="rect">
            <a:avLst/>
          </a:prstGeom>
          <a:noFill/>
        </p:spPr>
        <p:txBody>
          <a:bodyPr wrap="square" lIns="91440" tIns="45720" rIns="91440" bIns="45720" rtlCol="0" anchor="t">
            <a:spAutoFit/>
          </a:bodyPr>
          <a:lstStyle/>
          <a:p>
            <a:pPr algn="ctr">
              <a:lnSpc>
                <a:spcPts val="1575"/>
              </a:lnSpc>
              <a:spcBef>
                <a:spcPts val="150"/>
              </a:spcBef>
            </a:pPr>
            <a:r>
              <a:rPr lang="en-US" altLang="zh-TW" b="1" dirty="0">
                <a:solidFill>
                  <a:schemeClr val="bg1"/>
                </a:solidFill>
                <a:latin typeface="Meiryo UI" panose="020B0604030504040204" pitchFamily="50" charset="-128"/>
                <a:ea typeface="Meiryo UI" panose="020B0604030504040204" pitchFamily="50" charset="-128"/>
                <a:cs typeface="Arial"/>
              </a:rPr>
              <a:t>RPO: </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日次</a:t>
            </a:r>
            <a:r>
              <a:rPr lang="en-US"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 </a:t>
            </a:r>
            <a:r>
              <a:rPr lang="en-US"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スケジュール</a:t>
            </a:r>
            <a:endParaRPr lang="en-US" altLang="zh-TW"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1" name="圖形 50">
            <a:extLst>
              <a:ext uri="{FF2B5EF4-FFF2-40B4-BE49-F238E27FC236}">
                <a16:creationId xmlns:a16="http://schemas.microsoft.com/office/drawing/2014/main" id="{C7AB9B43-2D4C-4F0A-9BB8-036F1481B2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815" y="1651475"/>
            <a:ext cx="987525" cy="987525"/>
          </a:xfrm>
          <a:prstGeom prst="rect">
            <a:avLst/>
          </a:prstGeom>
          <a:effectLst>
            <a:glow rad="101600">
              <a:schemeClr val="bg1">
                <a:alpha val="20000"/>
              </a:schemeClr>
            </a:glow>
          </a:effectLst>
        </p:spPr>
      </p:pic>
      <p:pic>
        <p:nvPicPr>
          <p:cNvPr id="52" name="圖形 51">
            <a:extLst>
              <a:ext uri="{FF2B5EF4-FFF2-40B4-BE49-F238E27FC236}">
                <a16:creationId xmlns:a16="http://schemas.microsoft.com/office/drawing/2014/main" id="{F37CE7E4-04EE-4AF3-9E7A-4262772D2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78754" y="2936099"/>
            <a:ext cx="952671" cy="952671"/>
          </a:xfrm>
          <a:prstGeom prst="rect">
            <a:avLst/>
          </a:prstGeom>
          <a:effectLst>
            <a:glow rad="101600">
              <a:schemeClr val="bg1">
                <a:alpha val="20000"/>
              </a:schemeClr>
            </a:glow>
          </a:effectLst>
        </p:spPr>
      </p:pic>
      <p:pic>
        <p:nvPicPr>
          <p:cNvPr id="53" name="圖形 52">
            <a:extLst>
              <a:ext uri="{FF2B5EF4-FFF2-40B4-BE49-F238E27FC236}">
                <a16:creationId xmlns:a16="http://schemas.microsoft.com/office/drawing/2014/main" id="{70457B10-7FDE-4523-90BA-9574F6E4B4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8377" y="4417178"/>
            <a:ext cx="952671" cy="952671"/>
          </a:xfrm>
          <a:prstGeom prst="rect">
            <a:avLst/>
          </a:prstGeom>
          <a:effectLst>
            <a:glow rad="101600">
              <a:schemeClr val="bg1">
                <a:alpha val="20000"/>
              </a:schemeClr>
            </a:glow>
          </a:effectLst>
        </p:spPr>
      </p:pic>
      <p:pic>
        <p:nvPicPr>
          <p:cNvPr id="54" name="圖形 53">
            <a:extLst>
              <a:ext uri="{FF2B5EF4-FFF2-40B4-BE49-F238E27FC236}">
                <a16:creationId xmlns:a16="http://schemas.microsoft.com/office/drawing/2014/main" id="{37BF7D6B-1ECD-4440-896D-E6510DF59F0D}"/>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2621" y="3991120"/>
            <a:ext cx="997323" cy="1306042"/>
          </a:xfrm>
          <a:prstGeom prst="rect">
            <a:avLst/>
          </a:prstGeom>
        </p:spPr>
      </p:pic>
      <p:pic>
        <p:nvPicPr>
          <p:cNvPr id="55" name="圖形 54">
            <a:extLst>
              <a:ext uri="{FF2B5EF4-FFF2-40B4-BE49-F238E27FC236}">
                <a16:creationId xmlns:a16="http://schemas.microsoft.com/office/drawing/2014/main" id="{B07CDBAC-A151-4F66-AF22-BB53E24F63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3254" y="1652086"/>
            <a:ext cx="987525" cy="987525"/>
          </a:xfrm>
          <a:prstGeom prst="rect">
            <a:avLst/>
          </a:prstGeom>
          <a:effectLst>
            <a:glow rad="101600">
              <a:schemeClr val="bg1">
                <a:alpha val="20000"/>
              </a:schemeClr>
            </a:glow>
          </a:effectLst>
        </p:spPr>
      </p:pic>
      <p:pic>
        <p:nvPicPr>
          <p:cNvPr id="56" name="圖形 55">
            <a:extLst>
              <a:ext uri="{FF2B5EF4-FFF2-40B4-BE49-F238E27FC236}">
                <a16:creationId xmlns:a16="http://schemas.microsoft.com/office/drawing/2014/main" id="{F118C304-931C-4806-BBC0-90122C2E5E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6277" y="2942167"/>
            <a:ext cx="952671" cy="952671"/>
          </a:xfrm>
          <a:prstGeom prst="rect">
            <a:avLst/>
          </a:prstGeom>
          <a:effectLst>
            <a:glow rad="101600">
              <a:schemeClr val="bg1">
                <a:alpha val="20000"/>
              </a:schemeClr>
            </a:glow>
          </a:effectLst>
        </p:spPr>
      </p:pic>
      <p:pic>
        <p:nvPicPr>
          <p:cNvPr id="57" name="圖形 56">
            <a:extLst>
              <a:ext uri="{FF2B5EF4-FFF2-40B4-BE49-F238E27FC236}">
                <a16:creationId xmlns:a16="http://schemas.microsoft.com/office/drawing/2014/main" id="{D1C64ADC-2AB4-4A60-A82E-3F63605B4B3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26278" y="4411885"/>
            <a:ext cx="952671" cy="952671"/>
          </a:xfrm>
          <a:prstGeom prst="rect">
            <a:avLst/>
          </a:prstGeom>
          <a:effectLst>
            <a:glow rad="101600">
              <a:schemeClr val="bg1">
                <a:alpha val="20000"/>
              </a:schemeClr>
            </a:glow>
          </a:effectLst>
        </p:spPr>
      </p:pic>
    </p:spTree>
    <p:extLst>
      <p:ext uri="{BB962C8B-B14F-4D97-AF65-F5344CB8AC3E}">
        <p14:creationId xmlns:p14="http://schemas.microsoft.com/office/powerpoint/2010/main" val="597510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C2C18055-E948-4C47-94D4-B19D78F3FD69}"/>
              </a:ext>
            </a:extLst>
          </p:cNvPr>
          <p:cNvGrpSpPr/>
          <p:nvPr/>
        </p:nvGrpSpPr>
        <p:grpSpPr>
          <a:xfrm>
            <a:off x="3684233" y="984149"/>
            <a:ext cx="4823534" cy="1017579"/>
            <a:chOff x="1595870" y="1601495"/>
            <a:chExt cx="4290152" cy="905056"/>
          </a:xfrm>
        </p:grpSpPr>
        <p:sp>
          <p:nvSpPr>
            <p:cNvPr id="11" name="副標題 2">
              <a:extLst>
                <a:ext uri="{FF2B5EF4-FFF2-40B4-BE49-F238E27FC236}">
                  <a16:creationId xmlns:a16="http://schemas.microsoft.com/office/drawing/2014/main" id="{7BB7D74C-E09C-4212-86D3-4D38F872E6F8}"/>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Meiryo UI" panose="020B0604030504040204" pitchFamily="50" charset="-128"/>
                  <a:ea typeface="Meiryo UI" panose="020B0604030504040204" pitchFamily="50" charset="-128"/>
                  <a:sym typeface="Arial" panose="020B0604020202020204" pitchFamily="34" charset="0"/>
                </a:rPr>
                <a:t>03</a:t>
              </a: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2" name="矩形 11">
              <a:extLst>
                <a:ext uri="{FF2B5EF4-FFF2-40B4-BE49-F238E27FC236}">
                  <a16:creationId xmlns:a16="http://schemas.microsoft.com/office/drawing/2014/main" id="{9D1AA518-A409-4A51-A3AC-307B988BADD8}"/>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3" name="文字方塊 12">
              <a:extLst>
                <a:ext uri="{FF2B5EF4-FFF2-40B4-BE49-F238E27FC236}">
                  <a16:creationId xmlns:a16="http://schemas.microsoft.com/office/drawing/2014/main" id="{D5628BBE-F6F3-420F-804F-673CB522DB05}"/>
                </a:ext>
              </a:extLst>
            </p:cNvPr>
            <p:cNvSpPr txBox="1"/>
            <p:nvPr/>
          </p:nvSpPr>
          <p:spPr>
            <a:xfrm>
              <a:off x="3054364" y="1601495"/>
              <a:ext cx="1378101" cy="378507"/>
            </a:xfrm>
            <a:prstGeom prst="rect">
              <a:avLst/>
            </a:prstGeom>
            <a:noFill/>
          </p:spPr>
          <p:txBody>
            <a:bodyPr wrap="square" rtlCol="0">
              <a:spAutoFit/>
            </a:bodyPr>
            <a:lstStyle/>
            <a:p>
              <a:pPr algn="ctr">
                <a:lnSpc>
                  <a:spcPts val="3200"/>
                </a:lnSpc>
              </a:pPr>
              <a:r>
                <a:rPr lang="en-US" altLang="zh-TW" sz="100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Chapter</a:t>
              </a:r>
            </a:p>
          </p:txBody>
        </p:sp>
      </p:grpSp>
      <p:sp>
        <p:nvSpPr>
          <p:cNvPr id="14" name="標題 1">
            <a:extLst>
              <a:ext uri="{FF2B5EF4-FFF2-40B4-BE49-F238E27FC236}">
                <a16:creationId xmlns:a16="http://schemas.microsoft.com/office/drawing/2014/main" id="{02573EB4-7EA5-46AF-A697-5211B6C3AC60}"/>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a:lnSpc>
                <a:spcPct val="100000"/>
              </a:lnSpc>
              <a:spcBef>
                <a:spcPts val="0"/>
              </a:spcBef>
              <a:spcAft>
                <a:spcPts val="0"/>
              </a:spcAft>
              <a:buNone/>
              <a:tabLst/>
              <a:defRPr/>
            </a:pPr>
            <a:r>
              <a:rPr lang="en-US" sz="40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データの整合性</a:t>
            </a:r>
            <a:endParaRPr lang="en-US" altLang="zh-TW">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303576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E83E7F1-4280-44F2-8E82-C6259CF52653}"/>
              </a:ext>
            </a:extLst>
          </p:cNvPr>
          <p:cNvSpPr>
            <a:spLocks noGrp="1"/>
          </p:cNvSpPr>
          <p:nvPr>
            <p:ph type="title"/>
          </p:nvPr>
        </p:nvSpPr>
        <p:spPr>
          <a:xfrm>
            <a:off x="301580" y="-161631"/>
            <a:ext cx="11523476" cy="1325563"/>
          </a:xfrm>
        </p:spPr>
        <p:txBody>
          <a:bodyPr>
            <a:normAutofit/>
          </a:bodyPr>
          <a:lstStyle/>
          <a:p>
            <a:r>
              <a:rPr lang="en-US" altLang="zh-TW" dirty="0" err="1">
                <a:latin typeface="Meiryo UI" panose="020B0604030504040204" pitchFamily="50" charset="-128"/>
                <a:ea typeface="Meiryo UI" panose="020B0604030504040204" pitchFamily="50" charset="-128"/>
                <a:cs typeface="Arial"/>
              </a:rPr>
              <a:t>データ</a:t>
            </a:r>
            <a:r>
              <a:rPr lang="ja-JP" altLang="en-US" dirty="0">
                <a:latin typeface="Meiryo UI" panose="020B0604030504040204" pitchFamily="50" charset="-128"/>
                <a:ea typeface="Meiryo UI" panose="020B0604030504040204" pitchFamily="50" charset="-128"/>
                <a:cs typeface="Arial"/>
              </a:rPr>
              <a:t>化けは想像よりも頻繁に発生します</a:t>
            </a:r>
            <a:endParaRPr lang="en-US" altLang="zh-TW" dirty="0">
              <a:latin typeface="Meiryo UI" panose="020B0604030504040204" pitchFamily="50" charset="-128"/>
              <a:ea typeface="Meiryo UI" panose="020B0604030504040204" pitchFamily="50" charset="-128"/>
            </a:endParaRPr>
          </a:p>
        </p:txBody>
      </p:sp>
      <p:sp>
        <p:nvSpPr>
          <p:cNvPr id="4" name="Google Shape;681;p37">
            <a:extLst>
              <a:ext uri="{FF2B5EF4-FFF2-40B4-BE49-F238E27FC236}">
                <a16:creationId xmlns:a16="http://schemas.microsoft.com/office/drawing/2014/main" id="{E01FE7C1-3338-48DD-B497-78173BE9C336}"/>
              </a:ext>
            </a:extLst>
          </p:cNvPr>
          <p:cNvSpPr txBox="1"/>
          <p:nvPr/>
        </p:nvSpPr>
        <p:spPr>
          <a:xfrm>
            <a:off x="380937" y="822218"/>
            <a:ext cx="6362034" cy="1428239"/>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D8D8D8"/>
              </a:buClr>
              <a:buSzPts val="2400"/>
              <a:buFont typeface="Helvetica Neue"/>
              <a:buNone/>
            </a:pPr>
            <a:r>
              <a:rPr lang="ja-JP" altLang="en-US" sz="2400" dirty="0">
                <a:solidFill>
                  <a:srgbClr val="FFFFFF"/>
                </a:solidFill>
                <a:latin typeface="Meiryo UI" panose="020B0604030504040204" pitchFamily="50" charset="-128"/>
                <a:ea typeface="Meiryo UI" panose="020B0604030504040204" pitchFamily="50" charset="-128"/>
                <a:cs typeface="Arial"/>
              </a:rPr>
              <a:t>一見すると大丈夫そうですが…</a:t>
            </a:r>
            <a:endParaRPr lang="en-US" sz="2400" b="0" i="0" u="none" strike="noStrike" cap="none" dirty="0">
              <a:solidFill>
                <a:srgbClr val="FFFFFF"/>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9" name="Google Shape;683;p37">
            <a:extLst>
              <a:ext uri="{FF2B5EF4-FFF2-40B4-BE49-F238E27FC236}">
                <a16:creationId xmlns:a16="http://schemas.microsoft.com/office/drawing/2014/main" id="{1982C4F4-7C6D-4600-AFB6-744F0BE97C32}"/>
              </a:ext>
            </a:extLst>
          </p:cNvPr>
          <p:cNvPicPr preferRelativeResize="0"/>
          <p:nvPr/>
        </p:nvPicPr>
        <p:blipFill rotWithShape="1">
          <a:blip r:embed="rId3">
            <a:alphaModFix/>
          </a:blip>
          <a:srcRect/>
          <a:stretch/>
        </p:blipFill>
        <p:spPr>
          <a:xfrm>
            <a:off x="2213905" y="1536700"/>
            <a:ext cx="7764190" cy="5067844"/>
          </a:xfrm>
          <a:prstGeom prst="rect">
            <a:avLst/>
          </a:prstGeom>
          <a:noFill/>
          <a:ln>
            <a:noFill/>
          </a:ln>
          <a:effectLst>
            <a:outerShdw blurRad="520700" dist="330200" dir="10800000" algn="r" rotWithShape="0">
              <a:prstClr val="black">
                <a:alpha val="19000"/>
              </a:prstClr>
            </a:outerShdw>
          </a:effectLst>
        </p:spPr>
      </p:pic>
      <p:pic>
        <p:nvPicPr>
          <p:cNvPr id="10" name="Google Shape;688;p37" descr="http://windowsitpro.com/site-files/windowsitpro.com/files/archive/windowsitpro.com/content/content/99686/savillfaqs_070908_hypervvhderror.jpg">
            <a:extLst>
              <a:ext uri="{FF2B5EF4-FFF2-40B4-BE49-F238E27FC236}">
                <a16:creationId xmlns:a16="http://schemas.microsoft.com/office/drawing/2014/main" id="{49E69271-BE8A-46EA-AC63-421EC3C166E3}"/>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64918" y="4663660"/>
            <a:ext cx="7347639" cy="1316765"/>
          </a:xfrm>
          <a:prstGeom prst="rect">
            <a:avLst/>
          </a:prstGeom>
          <a:noFill/>
          <a:ln>
            <a:noFill/>
          </a:ln>
          <a:effectLst>
            <a:outerShdw blurRad="50800" dist="38100" dir="13500000" algn="br" rotWithShape="0">
              <a:srgbClr val="000000">
                <a:alpha val="40000"/>
              </a:srgbClr>
            </a:outerShdw>
          </a:effectLst>
        </p:spPr>
      </p:pic>
      <p:pic>
        <p:nvPicPr>
          <p:cNvPr id="12" name="Google Shape;682;p37">
            <a:extLst>
              <a:ext uri="{FF2B5EF4-FFF2-40B4-BE49-F238E27FC236}">
                <a16:creationId xmlns:a16="http://schemas.microsoft.com/office/drawing/2014/main" id="{073C2030-A3FC-4B6A-9045-CFA2E61D870D}"/>
              </a:ext>
            </a:extLst>
          </p:cNvPr>
          <p:cNvPicPr preferRelativeResize="0"/>
          <p:nvPr/>
        </p:nvPicPr>
        <p:blipFill rotWithShape="1">
          <a:blip r:embed="rId5">
            <a:alphaModFix/>
          </a:blip>
          <a:srcRect/>
          <a:stretch/>
        </p:blipFill>
        <p:spPr>
          <a:xfrm>
            <a:off x="958302" y="2204299"/>
            <a:ext cx="5560782" cy="2005250"/>
          </a:xfrm>
          <a:prstGeom prst="rect">
            <a:avLst/>
          </a:prstGeom>
          <a:noFill/>
          <a:ln>
            <a:noFill/>
          </a:ln>
          <a:effectLst>
            <a:outerShdw blurRad="50800" dist="38100" dir="13500000" algn="br" rotWithShape="0">
              <a:srgbClr val="000000">
                <a:alpha val="40000"/>
              </a:srgbClr>
            </a:outerShdw>
          </a:effectLst>
        </p:spPr>
      </p:pic>
      <p:pic>
        <p:nvPicPr>
          <p:cNvPr id="13" name="Google Shape;687;p37">
            <a:extLst>
              <a:ext uri="{FF2B5EF4-FFF2-40B4-BE49-F238E27FC236}">
                <a16:creationId xmlns:a16="http://schemas.microsoft.com/office/drawing/2014/main" id="{4BB41FC4-810E-4328-B8E2-CD8C3AFC715E}"/>
              </a:ext>
            </a:extLst>
          </p:cNvPr>
          <p:cNvPicPr preferRelativeResize="0"/>
          <p:nvPr/>
        </p:nvPicPr>
        <p:blipFill rotWithShape="1">
          <a:blip r:embed="rId6">
            <a:alphaModFix/>
          </a:blip>
          <a:srcRect/>
          <a:stretch/>
        </p:blipFill>
        <p:spPr>
          <a:xfrm>
            <a:off x="5820207" y="2906728"/>
            <a:ext cx="6197208" cy="2029033"/>
          </a:xfrm>
          <a:prstGeom prst="rect">
            <a:avLst/>
          </a:prstGeom>
          <a:noFill/>
          <a:ln>
            <a:noFill/>
          </a:ln>
          <a:effectLst>
            <a:outerShdw blurRad="50800" dist="38100" dir="13500000" algn="br" rotWithShape="0">
              <a:srgbClr val="000000">
                <a:alpha val="40000"/>
              </a:srgbClr>
            </a:outerShdw>
          </a:effectLst>
        </p:spPr>
      </p:pic>
      <p:pic>
        <p:nvPicPr>
          <p:cNvPr id="17" name="圖形 16">
            <a:extLst>
              <a:ext uri="{FF2B5EF4-FFF2-40B4-BE49-F238E27FC236}">
                <a16:creationId xmlns:a16="http://schemas.microsoft.com/office/drawing/2014/main" id="{30FC9FA6-D661-4969-AF21-596F77F80F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4585" y="3446624"/>
            <a:ext cx="3274825" cy="3187029"/>
          </a:xfrm>
          <a:prstGeom prst="rect">
            <a:avLst/>
          </a:prstGeom>
        </p:spPr>
      </p:pic>
    </p:spTree>
    <p:extLst>
      <p:ext uri="{BB962C8B-B14F-4D97-AF65-F5344CB8AC3E}">
        <p14:creationId xmlns:p14="http://schemas.microsoft.com/office/powerpoint/2010/main" val="151987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 fill="hold"/>
                                        <p:tgtEl>
                                          <p:spTgt spid="10"/>
                                        </p:tgtEl>
                                        <p:attrNameLst>
                                          <p:attrName>ppt_w</p:attrName>
                                        </p:attrNameLst>
                                      </p:cBhvr>
                                      <p:tavLst>
                                        <p:tav tm="0">
                                          <p:val>
                                            <p:strVal val="#ppt_w*0.70"/>
                                          </p:val>
                                        </p:tav>
                                        <p:tav tm="100000">
                                          <p:val>
                                            <p:strVal val="#ppt_w"/>
                                          </p:val>
                                        </p:tav>
                                      </p:tavLst>
                                    </p:anim>
                                    <p:anim calcmode="lin" valueType="num">
                                      <p:cBhvr>
                                        <p:cTn id="8" dur="150" fill="hold"/>
                                        <p:tgtEl>
                                          <p:spTgt spid="10"/>
                                        </p:tgtEl>
                                        <p:attrNameLst>
                                          <p:attrName>ppt_h</p:attrName>
                                        </p:attrNameLst>
                                      </p:cBhvr>
                                      <p:tavLst>
                                        <p:tav tm="0">
                                          <p:val>
                                            <p:strVal val="#ppt_h"/>
                                          </p:val>
                                        </p:tav>
                                        <p:tav tm="100000">
                                          <p:val>
                                            <p:strVal val="#ppt_h"/>
                                          </p:val>
                                        </p:tav>
                                      </p:tavLst>
                                    </p:anim>
                                    <p:animEffect transition="in" filter="fade">
                                      <p:cBhvr>
                                        <p:cTn id="9" dur="150"/>
                                        <p:tgtEl>
                                          <p:spTgt spid="10"/>
                                        </p:tgtEl>
                                      </p:cBhvr>
                                    </p:animEffect>
                                  </p:childTnLst>
                                </p:cTn>
                              </p:par>
                            </p:childTnLst>
                          </p:cTn>
                        </p:par>
                        <p:par>
                          <p:cTn id="10" fill="hold">
                            <p:stCondLst>
                              <p:cond delay="1150"/>
                            </p:stCondLst>
                            <p:childTnLst>
                              <p:par>
                                <p:cTn id="11" presetID="55"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50" fill="hold"/>
                                        <p:tgtEl>
                                          <p:spTgt spid="12"/>
                                        </p:tgtEl>
                                        <p:attrNameLst>
                                          <p:attrName>ppt_w</p:attrName>
                                        </p:attrNameLst>
                                      </p:cBhvr>
                                      <p:tavLst>
                                        <p:tav tm="0">
                                          <p:val>
                                            <p:strVal val="#ppt_w*0.70"/>
                                          </p:val>
                                        </p:tav>
                                        <p:tav tm="100000">
                                          <p:val>
                                            <p:strVal val="#ppt_w"/>
                                          </p:val>
                                        </p:tav>
                                      </p:tavLst>
                                    </p:anim>
                                    <p:anim calcmode="lin" valueType="num">
                                      <p:cBhvr>
                                        <p:cTn id="14" dur="150" fill="hold"/>
                                        <p:tgtEl>
                                          <p:spTgt spid="12"/>
                                        </p:tgtEl>
                                        <p:attrNameLst>
                                          <p:attrName>ppt_h</p:attrName>
                                        </p:attrNameLst>
                                      </p:cBhvr>
                                      <p:tavLst>
                                        <p:tav tm="0">
                                          <p:val>
                                            <p:strVal val="#ppt_h"/>
                                          </p:val>
                                        </p:tav>
                                        <p:tav tm="100000">
                                          <p:val>
                                            <p:strVal val="#ppt_h"/>
                                          </p:val>
                                        </p:tav>
                                      </p:tavLst>
                                    </p:anim>
                                    <p:animEffect transition="in" filter="fade">
                                      <p:cBhvr>
                                        <p:cTn id="15" dur="150"/>
                                        <p:tgtEl>
                                          <p:spTgt spid="12"/>
                                        </p:tgtEl>
                                      </p:cBhvr>
                                    </p:animEffect>
                                  </p:childTnLst>
                                </p:cTn>
                              </p:par>
                            </p:childTnLst>
                          </p:cTn>
                        </p:par>
                        <p:par>
                          <p:cTn id="16" fill="hold">
                            <p:stCondLst>
                              <p:cond delay="1300"/>
                            </p:stCondLst>
                            <p:childTnLst>
                              <p:par>
                                <p:cTn id="17" presetID="55"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50" fill="hold"/>
                                        <p:tgtEl>
                                          <p:spTgt spid="13"/>
                                        </p:tgtEl>
                                        <p:attrNameLst>
                                          <p:attrName>ppt_w</p:attrName>
                                        </p:attrNameLst>
                                      </p:cBhvr>
                                      <p:tavLst>
                                        <p:tav tm="0">
                                          <p:val>
                                            <p:strVal val="#ppt_w*0.70"/>
                                          </p:val>
                                        </p:tav>
                                        <p:tav tm="100000">
                                          <p:val>
                                            <p:strVal val="#ppt_w"/>
                                          </p:val>
                                        </p:tav>
                                      </p:tavLst>
                                    </p:anim>
                                    <p:anim calcmode="lin" valueType="num">
                                      <p:cBhvr>
                                        <p:cTn id="20" dur="150" fill="hold"/>
                                        <p:tgtEl>
                                          <p:spTgt spid="13"/>
                                        </p:tgtEl>
                                        <p:attrNameLst>
                                          <p:attrName>ppt_h</p:attrName>
                                        </p:attrNameLst>
                                      </p:cBhvr>
                                      <p:tavLst>
                                        <p:tav tm="0">
                                          <p:val>
                                            <p:strVal val="#ppt_h"/>
                                          </p:val>
                                        </p:tav>
                                        <p:tav tm="100000">
                                          <p:val>
                                            <p:strVal val="#ppt_h"/>
                                          </p:val>
                                        </p:tav>
                                      </p:tavLst>
                                    </p:anim>
                                    <p:animEffect transition="in" filter="fade">
                                      <p:cBhvr>
                                        <p:cTn id="21" dur="1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54">
            <a:extLst>
              <a:ext uri="{FF2B5EF4-FFF2-40B4-BE49-F238E27FC236}">
                <a16:creationId xmlns:a16="http://schemas.microsoft.com/office/drawing/2014/main" id="{79F93A18-A0E8-4835-88A2-0A0BA1E3E8A0}"/>
              </a:ext>
            </a:extLst>
          </p:cNvPr>
          <p:cNvSpPr/>
          <p:nvPr/>
        </p:nvSpPr>
        <p:spPr>
          <a:xfrm>
            <a:off x="4210527" y="7684182"/>
            <a:ext cx="2913880"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9" name="矩形 58">
            <a:extLst>
              <a:ext uri="{FF2B5EF4-FFF2-40B4-BE49-F238E27FC236}">
                <a16:creationId xmlns:a16="http://schemas.microsoft.com/office/drawing/2014/main" id="{3F0796FF-AE15-4522-AD3B-4A65716124FD}"/>
              </a:ext>
            </a:extLst>
          </p:cNvPr>
          <p:cNvSpPr/>
          <p:nvPr/>
        </p:nvSpPr>
        <p:spPr>
          <a:xfrm>
            <a:off x="7246008" y="7684182"/>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52" name="矩形 51">
            <a:extLst>
              <a:ext uri="{FF2B5EF4-FFF2-40B4-BE49-F238E27FC236}">
                <a16:creationId xmlns:a16="http://schemas.microsoft.com/office/drawing/2014/main" id="{6A9E1FF8-2A2C-45D8-A0B3-B46D249F78AB}"/>
              </a:ext>
            </a:extLst>
          </p:cNvPr>
          <p:cNvSpPr/>
          <p:nvPr/>
        </p:nvSpPr>
        <p:spPr>
          <a:xfrm>
            <a:off x="1278743" y="7684182"/>
            <a:ext cx="2821865" cy="3890759"/>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Title 1">
            <a:extLst>
              <a:ext uri="{FF2B5EF4-FFF2-40B4-BE49-F238E27FC236}">
                <a16:creationId xmlns:a16="http://schemas.microsoft.com/office/drawing/2014/main" id="{115A0A66-3BA6-4B49-841F-9C817DF42937}"/>
              </a:ext>
            </a:extLst>
          </p:cNvPr>
          <p:cNvSpPr>
            <a:spLocks noGrp="1"/>
          </p:cNvSpPr>
          <p:nvPr>
            <p:ph type="title"/>
          </p:nvPr>
        </p:nvSpPr>
        <p:spPr>
          <a:xfrm>
            <a:off x="517480" y="0"/>
            <a:ext cx="11307576" cy="1325563"/>
          </a:xfrm>
        </p:spPr>
        <p:txBody>
          <a:bodyPr>
            <a:normAutofit/>
          </a:bodyPr>
          <a:lstStyle/>
          <a:p>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気付かないデータ化け</a:t>
            </a:r>
            <a:r>
              <a:rPr lang="en-US" altLang="ja-JP" dirty="0">
                <a:latin typeface="Meiryo UI" panose="020B0604030504040204" pitchFamily="50" charset="-128"/>
                <a:ea typeface="Meiryo UI" panose="020B0604030504040204" pitchFamily="50" charset="-128"/>
                <a:cs typeface="Arial"/>
                <a:sym typeface="Arial" panose="020B0604020202020204" pitchFamily="34" charset="0"/>
              </a:rPr>
              <a:t>(</a:t>
            </a:r>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サイレントデータ破損</a:t>
            </a:r>
            <a:r>
              <a:rPr lang="en-US" altLang="ja-JP" dirty="0">
                <a:latin typeface="Meiryo UI" panose="020B0604030504040204" pitchFamily="50" charset="-128"/>
                <a:ea typeface="Meiryo UI" panose="020B0604030504040204" pitchFamily="50" charset="-128"/>
                <a:cs typeface="Arial"/>
                <a:sym typeface="Arial" panose="020B0604020202020204" pitchFamily="34" charset="0"/>
              </a:rPr>
              <a:t>)</a:t>
            </a:r>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と</a:t>
            </a:r>
            <a:br>
              <a:rPr lang="en-US" altLang="ja-JP" dirty="0">
                <a:latin typeface="Meiryo UI" panose="020B0604030504040204" pitchFamily="50" charset="-128"/>
                <a:ea typeface="Meiryo UI" panose="020B0604030504040204" pitchFamily="50" charset="-128"/>
                <a:cs typeface="Arial"/>
                <a:sym typeface="Arial" panose="020B0604020202020204" pitchFamily="34" charset="0"/>
              </a:rPr>
            </a:br>
            <a:r>
              <a:rPr lang="ja-JP" altLang="en-US" dirty="0">
                <a:latin typeface="Meiryo UI" panose="020B0604030504040204" pitchFamily="50" charset="-128"/>
                <a:ea typeface="Meiryo UI" panose="020B0604030504040204" pitchFamily="50" charset="-128"/>
                <a:cs typeface="Arial"/>
                <a:sym typeface="Arial" panose="020B0604020202020204" pitchFamily="34" charset="0"/>
              </a:rPr>
              <a:t>データの自己</a:t>
            </a:r>
            <a:r>
              <a:rPr lang="ja-JP" dirty="0">
                <a:latin typeface="Meiryo UI" panose="020B0604030504040204" pitchFamily="50" charset="-128"/>
                <a:ea typeface="Meiryo UI" panose="020B0604030504040204" pitchFamily="50" charset="-128"/>
                <a:cs typeface="Arial"/>
                <a:sym typeface="Arial" panose="020B0604020202020204" pitchFamily="34" charset="0"/>
              </a:rPr>
              <a:t>修復（チェックサム）</a:t>
            </a:r>
            <a:endParaRPr lang="en-US" altLang="ja-JP" dirty="0">
              <a:latin typeface="Meiryo UI" panose="020B0604030504040204" pitchFamily="50" charset="-128"/>
              <a:ea typeface="Meiryo UI" panose="020B0604030504040204" pitchFamily="50" charset="-128"/>
            </a:endParaRPr>
          </a:p>
        </p:txBody>
      </p:sp>
      <p:sp>
        <p:nvSpPr>
          <p:cNvPr id="5" name="TextBox 4">
            <a:extLst>
              <a:ext uri="{FF2B5EF4-FFF2-40B4-BE49-F238E27FC236}">
                <a16:creationId xmlns:a16="http://schemas.microsoft.com/office/drawing/2014/main" id="{57CE231B-486B-44E8-9674-C8AC3F59E576}"/>
              </a:ext>
            </a:extLst>
          </p:cNvPr>
          <p:cNvSpPr txBox="1"/>
          <p:nvPr/>
        </p:nvSpPr>
        <p:spPr>
          <a:xfrm>
            <a:off x="2662412" y="6031257"/>
            <a:ext cx="788625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b="1" dirty="0">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稼働中</a:t>
            </a:r>
            <a:r>
              <a:rPr lang="en-US" sz="2000" b="1" dirty="0" err="1">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のシステムで発生したサイレント</a:t>
            </a:r>
            <a:r>
              <a:rPr lang="ja-JP" altLang="en-US" sz="2000" b="1" dirty="0">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データ</a:t>
            </a:r>
            <a:r>
              <a:rPr lang="en-US" sz="2000" b="1" dirty="0" err="1">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破損を</a:t>
            </a:r>
            <a:r>
              <a:rPr lang="ja-JP" altLang="en-US" sz="2000" b="1" dirty="0">
                <a:solidFill>
                  <a:srgbClr val="0070C0"/>
                </a:solidFill>
                <a:latin typeface="Meiryo UI" panose="020B0604030504040204" pitchFamily="50" charset="-128"/>
                <a:ea typeface="Meiryo UI" panose="020B0604030504040204" pitchFamily="50" charset="-128"/>
                <a:cs typeface="+mn-lt"/>
                <a:sym typeface="Arial" panose="020B0604020202020204" pitchFamily="34" charset="0"/>
              </a:rPr>
              <a:t>自動修復</a:t>
            </a:r>
            <a:endParaRPr lang="en-US" dirty="0">
              <a:solidFill>
                <a:srgbClr val="0070C0"/>
              </a:solidFill>
              <a:latin typeface="Meiryo UI" panose="020B0604030504040204" pitchFamily="50" charset="-128"/>
              <a:ea typeface="Meiryo UI" panose="020B0604030504040204" pitchFamily="50" charset="-128"/>
              <a:cs typeface="Calibri" panose="020F0502020204030204"/>
            </a:endParaRPr>
          </a:p>
        </p:txBody>
      </p:sp>
      <p:grpSp>
        <p:nvGrpSpPr>
          <p:cNvPr id="7" name="群組 6">
            <a:extLst>
              <a:ext uri="{FF2B5EF4-FFF2-40B4-BE49-F238E27FC236}">
                <a16:creationId xmlns:a16="http://schemas.microsoft.com/office/drawing/2014/main" id="{6CFC2550-04F2-473B-B3ED-EEEA4E10FCF1}"/>
              </a:ext>
            </a:extLst>
          </p:cNvPr>
          <p:cNvGrpSpPr/>
          <p:nvPr/>
        </p:nvGrpSpPr>
        <p:grpSpPr>
          <a:xfrm>
            <a:off x="1284821" y="8008465"/>
            <a:ext cx="8633985" cy="2591650"/>
            <a:chOff x="239037" y="2072004"/>
            <a:chExt cx="8633985" cy="2591650"/>
          </a:xfrm>
        </p:grpSpPr>
        <p:grpSp>
          <p:nvGrpSpPr>
            <p:cNvPr id="8" name="群組 7">
              <a:extLst>
                <a:ext uri="{FF2B5EF4-FFF2-40B4-BE49-F238E27FC236}">
                  <a16:creationId xmlns:a16="http://schemas.microsoft.com/office/drawing/2014/main" id="{1BA3DEBA-B871-46A1-B717-FD941B216A3E}"/>
                </a:ext>
              </a:extLst>
            </p:cNvPr>
            <p:cNvGrpSpPr/>
            <p:nvPr/>
          </p:nvGrpSpPr>
          <p:grpSpPr>
            <a:xfrm>
              <a:off x="6759929" y="3428240"/>
              <a:ext cx="1847268" cy="683987"/>
              <a:chOff x="756833" y="3456247"/>
              <a:chExt cx="1847268" cy="683987"/>
            </a:xfrm>
          </p:grpSpPr>
          <p:cxnSp>
            <p:nvCxnSpPr>
              <p:cNvPr id="64" name="Straight Connector 8">
                <a:extLst>
                  <a:ext uri="{FF2B5EF4-FFF2-40B4-BE49-F238E27FC236}">
                    <a16:creationId xmlns:a16="http://schemas.microsoft.com/office/drawing/2014/main" id="{AE811065-271A-4DFF-86E8-1402DE7F2611}"/>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10">
                <a:extLst>
                  <a:ext uri="{FF2B5EF4-FFF2-40B4-BE49-F238E27FC236}">
                    <a16:creationId xmlns:a16="http://schemas.microsoft.com/office/drawing/2014/main" id="{A978525B-A5E5-40F5-BC44-AA7FD67E9C6B}"/>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1170566F-9941-4967-847D-E84CB7F9A6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06662" y="3954538"/>
              <a:ext cx="666360" cy="671486"/>
            </a:xfrm>
            <a:prstGeom prst="rect">
              <a:avLst/>
            </a:prstGeom>
          </p:spPr>
        </p:pic>
        <p:pic>
          <p:nvPicPr>
            <p:cNvPr id="11" name="圖形 10">
              <a:extLst>
                <a:ext uri="{FF2B5EF4-FFF2-40B4-BE49-F238E27FC236}">
                  <a16:creationId xmlns:a16="http://schemas.microsoft.com/office/drawing/2014/main" id="{F1B9359E-0615-4050-A608-55C636D2A9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5363" y="3964161"/>
              <a:ext cx="666360" cy="671486"/>
            </a:xfrm>
            <a:prstGeom prst="rect">
              <a:avLst/>
            </a:prstGeom>
          </p:spPr>
        </p:pic>
        <p:sp>
          <p:nvSpPr>
            <p:cNvPr id="13" name="Rectangle 20">
              <a:extLst>
                <a:ext uri="{FF2B5EF4-FFF2-40B4-BE49-F238E27FC236}">
                  <a16:creationId xmlns:a16="http://schemas.microsoft.com/office/drawing/2014/main" id="{997BA8EE-D5ED-41AB-9851-B93F7B71BED7}"/>
                </a:ext>
              </a:extLst>
            </p:cNvPr>
            <p:cNvSpPr/>
            <p:nvPr/>
          </p:nvSpPr>
          <p:spPr>
            <a:xfrm>
              <a:off x="8114155" y="44009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grpSp>
          <p:nvGrpSpPr>
            <p:cNvPr id="14" name="群組 13">
              <a:extLst>
                <a:ext uri="{FF2B5EF4-FFF2-40B4-BE49-F238E27FC236}">
                  <a16:creationId xmlns:a16="http://schemas.microsoft.com/office/drawing/2014/main" id="{47C532D0-5AAD-4A83-981D-BE24A4BBA27B}"/>
                </a:ext>
              </a:extLst>
            </p:cNvPr>
            <p:cNvGrpSpPr/>
            <p:nvPr/>
          </p:nvGrpSpPr>
          <p:grpSpPr>
            <a:xfrm>
              <a:off x="3302139" y="3437863"/>
              <a:ext cx="2523443" cy="1207407"/>
              <a:chOff x="346483" y="3456247"/>
              <a:chExt cx="2523443" cy="1207407"/>
            </a:xfrm>
          </p:grpSpPr>
          <p:grpSp>
            <p:nvGrpSpPr>
              <p:cNvPr id="54" name="群組 53">
                <a:extLst>
                  <a:ext uri="{FF2B5EF4-FFF2-40B4-BE49-F238E27FC236}">
                    <a16:creationId xmlns:a16="http://schemas.microsoft.com/office/drawing/2014/main" id="{C5DBBF5E-9D3F-4587-8981-9E1105FBD122}"/>
                  </a:ext>
                </a:extLst>
              </p:cNvPr>
              <p:cNvGrpSpPr/>
              <p:nvPr/>
            </p:nvGrpSpPr>
            <p:grpSpPr>
              <a:xfrm>
                <a:off x="756833" y="3456247"/>
                <a:ext cx="1847268" cy="683987"/>
                <a:chOff x="756833" y="3456247"/>
                <a:chExt cx="1847268" cy="683987"/>
              </a:xfrm>
            </p:grpSpPr>
            <p:cxnSp>
              <p:nvCxnSpPr>
                <p:cNvPr id="61" name="Straight Connector 8">
                  <a:extLst>
                    <a:ext uri="{FF2B5EF4-FFF2-40B4-BE49-F238E27FC236}">
                      <a16:creationId xmlns:a16="http://schemas.microsoft.com/office/drawing/2014/main" id="{0758E718-3722-4C5D-A450-7CBF01EDA05C}"/>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10">
                  <a:extLst>
                    <a:ext uri="{FF2B5EF4-FFF2-40B4-BE49-F238E27FC236}">
                      <a16:creationId xmlns:a16="http://schemas.microsoft.com/office/drawing/2014/main" id="{4B9DFA8A-A875-4E8C-83A4-7059F7B02A4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56" name="圖形 55">
                <a:extLst>
                  <a:ext uri="{FF2B5EF4-FFF2-40B4-BE49-F238E27FC236}">
                    <a16:creationId xmlns:a16="http://schemas.microsoft.com/office/drawing/2014/main" id="{FDF1C9E0-85B1-4DA3-B7B4-B857D1A9E6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566" y="3982545"/>
                <a:ext cx="666360" cy="671486"/>
              </a:xfrm>
              <a:prstGeom prst="rect">
                <a:avLst/>
              </a:prstGeom>
            </p:spPr>
          </p:pic>
          <p:pic>
            <p:nvPicPr>
              <p:cNvPr id="57" name="圖形 56">
                <a:extLst>
                  <a:ext uri="{FF2B5EF4-FFF2-40B4-BE49-F238E27FC236}">
                    <a16:creationId xmlns:a16="http://schemas.microsoft.com/office/drawing/2014/main" id="{48870A07-0113-4D07-8AB8-9E074FBD87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267" y="3992168"/>
                <a:ext cx="666360" cy="671486"/>
              </a:xfrm>
              <a:prstGeom prst="rect">
                <a:avLst/>
              </a:prstGeom>
            </p:spPr>
          </p:pic>
          <p:sp>
            <p:nvSpPr>
              <p:cNvPr id="58" name="Rectangle 18">
                <a:extLst>
                  <a:ext uri="{FF2B5EF4-FFF2-40B4-BE49-F238E27FC236}">
                    <a16:creationId xmlns:a16="http://schemas.microsoft.com/office/drawing/2014/main" id="{450E947A-5FAC-408A-A027-6CAD54ABF20F}"/>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sp>
            <p:nvSpPr>
              <p:cNvPr id="60" name="Rectangle 20">
                <a:extLst>
                  <a:ext uri="{FF2B5EF4-FFF2-40B4-BE49-F238E27FC236}">
                    <a16:creationId xmlns:a16="http://schemas.microsoft.com/office/drawing/2014/main" id="{4B37CAE8-ECBB-4F1E-ABB0-E15BCF3FD05F}"/>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grpSp>
        <p:grpSp>
          <p:nvGrpSpPr>
            <p:cNvPr id="15" name="群組 14">
              <a:extLst>
                <a:ext uri="{FF2B5EF4-FFF2-40B4-BE49-F238E27FC236}">
                  <a16:creationId xmlns:a16="http://schemas.microsoft.com/office/drawing/2014/main" id="{EF04BE64-1B6C-4815-B49C-B1E5D61498C6}"/>
                </a:ext>
              </a:extLst>
            </p:cNvPr>
            <p:cNvGrpSpPr/>
            <p:nvPr/>
          </p:nvGrpSpPr>
          <p:grpSpPr>
            <a:xfrm>
              <a:off x="355636" y="3456247"/>
              <a:ext cx="2514290" cy="1207407"/>
              <a:chOff x="355636" y="3456247"/>
              <a:chExt cx="2514290" cy="1207407"/>
            </a:xfrm>
          </p:grpSpPr>
          <p:grpSp>
            <p:nvGrpSpPr>
              <p:cNvPr id="44" name="群組 43">
                <a:extLst>
                  <a:ext uri="{FF2B5EF4-FFF2-40B4-BE49-F238E27FC236}">
                    <a16:creationId xmlns:a16="http://schemas.microsoft.com/office/drawing/2014/main" id="{712C6FE1-9CBE-4C00-B8E7-D8F8232C3DFF}"/>
                  </a:ext>
                </a:extLst>
              </p:cNvPr>
              <p:cNvGrpSpPr/>
              <p:nvPr/>
            </p:nvGrpSpPr>
            <p:grpSpPr>
              <a:xfrm>
                <a:off x="756833" y="3456247"/>
                <a:ext cx="1847268" cy="683987"/>
                <a:chOff x="756833" y="3456247"/>
                <a:chExt cx="1847268" cy="683987"/>
              </a:xfrm>
            </p:grpSpPr>
            <p:cxnSp>
              <p:nvCxnSpPr>
                <p:cNvPr id="51" name="Straight Connector 8">
                  <a:extLst>
                    <a:ext uri="{FF2B5EF4-FFF2-40B4-BE49-F238E27FC236}">
                      <a16:creationId xmlns:a16="http://schemas.microsoft.com/office/drawing/2014/main" id="{8E2B6EA7-1EE8-48D4-91D8-10D5651558C2}"/>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10">
                  <a:extLst>
                    <a:ext uri="{FF2B5EF4-FFF2-40B4-BE49-F238E27FC236}">
                      <a16:creationId xmlns:a16="http://schemas.microsoft.com/office/drawing/2014/main" id="{9877181D-DBD9-4326-A774-748E3E4A9433}"/>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6" name="圖形 45">
                <a:extLst>
                  <a:ext uri="{FF2B5EF4-FFF2-40B4-BE49-F238E27FC236}">
                    <a16:creationId xmlns:a16="http://schemas.microsoft.com/office/drawing/2014/main" id="{A4BCAF82-F219-4A32-8DF5-20E80A4803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566" y="3982545"/>
                <a:ext cx="666360" cy="671486"/>
              </a:xfrm>
              <a:prstGeom prst="rect">
                <a:avLst/>
              </a:prstGeom>
            </p:spPr>
          </p:pic>
          <p:pic>
            <p:nvPicPr>
              <p:cNvPr id="47" name="圖形 46">
                <a:extLst>
                  <a:ext uri="{FF2B5EF4-FFF2-40B4-BE49-F238E27FC236}">
                    <a16:creationId xmlns:a16="http://schemas.microsoft.com/office/drawing/2014/main" id="{06B7F5A6-135F-4707-BFF4-2FFCFFF7D8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2267" y="3992168"/>
                <a:ext cx="666360" cy="671486"/>
              </a:xfrm>
              <a:prstGeom prst="rect">
                <a:avLst/>
              </a:prstGeom>
            </p:spPr>
          </p:pic>
          <p:sp>
            <p:nvSpPr>
              <p:cNvPr id="48" name="Rectangle 18">
                <a:extLst>
                  <a:ext uri="{FF2B5EF4-FFF2-40B4-BE49-F238E27FC236}">
                    <a16:creationId xmlns:a16="http://schemas.microsoft.com/office/drawing/2014/main" id="{1BC05735-987E-4FC9-9078-44E3F047376D}"/>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sp>
            <p:nvSpPr>
              <p:cNvPr id="50" name="Rectangle 20">
                <a:extLst>
                  <a:ext uri="{FF2B5EF4-FFF2-40B4-BE49-F238E27FC236}">
                    <a16:creationId xmlns:a16="http://schemas.microsoft.com/office/drawing/2014/main" id="{602A61B5-D12C-4637-97AE-C536DB81A604}"/>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grpSp>
        <p:sp>
          <p:nvSpPr>
            <p:cNvPr id="17" name="Rectangle 12">
              <a:extLst>
                <a:ext uri="{FF2B5EF4-FFF2-40B4-BE49-F238E27FC236}">
                  <a16:creationId xmlns:a16="http://schemas.microsoft.com/office/drawing/2014/main" id="{7F6D5036-3E17-4BD1-A8DC-B1B54AD5B946}"/>
                </a:ext>
              </a:extLst>
            </p:cNvPr>
            <p:cNvSpPr/>
            <p:nvPr/>
          </p:nvSpPr>
          <p:spPr>
            <a:xfrm>
              <a:off x="656472"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Meiryo UI" panose="020B0604030504040204" pitchFamily="50" charset="-128"/>
                  <a:ea typeface="Meiryo UI" panose="020B0604030504040204" pitchFamily="50" charset="-128"/>
                  <a:cs typeface="Arial" panose="020B0604020202020204" pitchFamily="34" charset="0"/>
                </a:rPr>
                <a:t>ZFS mirror</a:t>
              </a:r>
            </a:p>
          </p:txBody>
        </p:sp>
        <p:sp>
          <p:nvSpPr>
            <p:cNvPr id="18" name="Rectangle 13">
              <a:extLst>
                <a:ext uri="{FF2B5EF4-FFF2-40B4-BE49-F238E27FC236}">
                  <a16:creationId xmlns:a16="http://schemas.microsoft.com/office/drawing/2014/main" id="{5F71F1D5-0513-477E-80B7-35A2108ACC0D}"/>
                </a:ext>
              </a:extLst>
            </p:cNvPr>
            <p:cNvSpPr/>
            <p:nvPr/>
          </p:nvSpPr>
          <p:spPr>
            <a:xfrm>
              <a:off x="656472" y="2072004"/>
              <a:ext cx="1990475" cy="487979"/>
            </a:xfrm>
            <a:prstGeom prst="rect">
              <a:avLst/>
            </a:prstGeom>
            <a:gradFill>
              <a:gsLst>
                <a:gs pos="100000">
                  <a:srgbClr val="F10140"/>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Meiryo UI" panose="020B0604030504040204" pitchFamily="50" charset="-128"/>
                  <a:ea typeface="Meiryo UI" panose="020B0604030504040204" pitchFamily="50" charset="-128"/>
                  <a:cs typeface="Arial" panose="020B0604020202020204" pitchFamily="34" charset="0"/>
                </a:rPr>
                <a:t>Application</a:t>
              </a:r>
            </a:p>
          </p:txBody>
        </p:sp>
        <p:cxnSp>
          <p:nvCxnSpPr>
            <p:cNvPr id="19" name="Straight Connector 17">
              <a:extLst>
                <a:ext uri="{FF2B5EF4-FFF2-40B4-BE49-F238E27FC236}">
                  <a16:creationId xmlns:a16="http://schemas.microsoft.com/office/drawing/2014/main" id="{AF1E04AC-262E-48B9-81EB-96748A3D38A7}"/>
                </a:ext>
              </a:extLst>
            </p:cNvPr>
            <p:cNvCxnSpPr>
              <a:cxnSpLocks/>
              <a:stCxn id="18" idx="2"/>
              <a:endCxn id="17" idx="0"/>
            </p:cNvCxnSpPr>
            <p:nvPr/>
          </p:nvCxnSpPr>
          <p:spPr>
            <a:xfrm>
              <a:off x="1651710"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0" name="Rectangle 21">
              <a:extLst>
                <a:ext uri="{FF2B5EF4-FFF2-40B4-BE49-F238E27FC236}">
                  <a16:creationId xmlns:a16="http://schemas.microsoft.com/office/drawing/2014/main" id="{37493F10-3285-443C-9C35-7B02202B09CF}"/>
                </a:ext>
              </a:extLst>
            </p:cNvPr>
            <p:cNvSpPr/>
            <p:nvPr/>
          </p:nvSpPr>
          <p:spPr>
            <a:xfrm>
              <a:off x="835636" y="3357681"/>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pic>
          <p:nvPicPr>
            <p:cNvPr id="23" name="Graphic 33" descr="Warning">
              <a:extLst>
                <a:ext uri="{FF2B5EF4-FFF2-40B4-BE49-F238E27FC236}">
                  <a16:creationId xmlns:a16="http://schemas.microsoft.com/office/drawing/2014/main" id="{52205941-D5B9-4BB0-BA12-72FCA9F83E03}"/>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9037" y="3417424"/>
              <a:ext cx="595164" cy="595164"/>
            </a:xfrm>
            <a:prstGeom prst="rect">
              <a:avLst/>
            </a:prstGeom>
          </p:spPr>
        </p:pic>
        <p:sp>
          <p:nvSpPr>
            <p:cNvPr id="24" name="Rectangle 25">
              <a:extLst>
                <a:ext uri="{FF2B5EF4-FFF2-40B4-BE49-F238E27FC236}">
                  <a16:creationId xmlns:a16="http://schemas.microsoft.com/office/drawing/2014/main" id="{3FD3B5A8-3C89-466A-9384-AFCD964AA969}"/>
                </a:ext>
              </a:extLst>
            </p:cNvPr>
            <p:cNvSpPr/>
            <p:nvPr/>
          </p:nvSpPr>
          <p:spPr>
            <a:xfrm>
              <a:off x="3619896"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Meiryo UI" panose="020B0604030504040204" pitchFamily="50" charset="-128"/>
                  <a:ea typeface="Meiryo UI" panose="020B0604030504040204" pitchFamily="50" charset="-128"/>
                  <a:cs typeface="Arial" panose="020B0604020202020204" pitchFamily="34" charset="0"/>
                </a:rPr>
                <a:t>ZFS </a:t>
              </a:r>
              <a:r>
                <a:rPr lang="en-US" altLang="zh-TW" sz="1400">
                  <a:solidFill>
                    <a:schemeClr val="tx1"/>
                  </a:solidFill>
                  <a:latin typeface="Meiryo UI" panose="020B0604030504040204" pitchFamily="50" charset="-128"/>
                  <a:ea typeface="Meiryo UI" panose="020B0604030504040204" pitchFamily="50" charset="-128"/>
                  <a:cs typeface="Arial" panose="020B0604020202020204" pitchFamily="34" charset="0"/>
                </a:rPr>
                <a:t>mirror</a:t>
              </a:r>
              <a:endParaRPr lang="en-US" sz="140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5" name="Rectangle 26">
              <a:extLst>
                <a:ext uri="{FF2B5EF4-FFF2-40B4-BE49-F238E27FC236}">
                  <a16:creationId xmlns:a16="http://schemas.microsoft.com/office/drawing/2014/main" id="{05CDBDA1-9CC1-44A0-BDF2-186B388879A2}"/>
                </a:ext>
              </a:extLst>
            </p:cNvPr>
            <p:cNvSpPr/>
            <p:nvPr/>
          </p:nvSpPr>
          <p:spPr>
            <a:xfrm>
              <a:off x="3619896" y="2072004"/>
              <a:ext cx="1990475" cy="487979"/>
            </a:xfrm>
            <a:prstGeom prst="rect">
              <a:avLst/>
            </a:prstGeom>
            <a:gradFill>
              <a:gsLst>
                <a:gs pos="100000">
                  <a:srgbClr val="F90142"/>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Meiryo UI" panose="020B0604030504040204" pitchFamily="50" charset="-128"/>
                  <a:ea typeface="Meiryo UI" panose="020B0604030504040204" pitchFamily="50" charset="-128"/>
                  <a:cs typeface="Arial" panose="020B0604020202020204" pitchFamily="34" charset="0"/>
                </a:rPr>
                <a:t>Application</a:t>
              </a:r>
            </a:p>
          </p:txBody>
        </p:sp>
        <p:cxnSp>
          <p:nvCxnSpPr>
            <p:cNvPr id="26" name="Straight Connector 30">
              <a:extLst>
                <a:ext uri="{FF2B5EF4-FFF2-40B4-BE49-F238E27FC236}">
                  <a16:creationId xmlns:a16="http://schemas.microsoft.com/office/drawing/2014/main" id="{C92D6715-F98B-42A3-982B-5DADD7616B23}"/>
                </a:ext>
              </a:extLst>
            </p:cNvPr>
            <p:cNvCxnSpPr>
              <a:cxnSpLocks/>
              <a:stCxn id="25" idx="2"/>
              <a:endCxn id="24" idx="0"/>
            </p:cNvCxnSpPr>
            <p:nvPr/>
          </p:nvCxnSpPr>
          <p:spPr>
            <a:xfrm>
              <a:off x="4615134"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9" name="Rectangle 36">
              <a:extLst>
                <a:ext uri="{FF2B5EF4-FFF2-40B4-BE49-F238E27FC236}">
                  <a16:creationId xmlns:a16="http://schemas.microsoft.com/office/drawing/2014/main" id="{936D0798-FC13-46BE-B930-8C2401F15677}"/>
                </a:ext>
              </a:extLst>
            </p:cNvPr>
            <p:cNvSpPr/>
            <p:nvPr/>
          </p:nvSpPr>
          <p:spPr>
            <a:xfrm>
              <a:off x="3824376" y="335768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cxnSp>
          <p:nvCxnSpPr>
            <p:cNvPr id="32" name="Straight Connector 39">
              <a:extLst>
                <a:ext uri="{FF2B5EF4-FFF2-40B4-BE49-F238E27FC236}">
                  <a16:creationId xmlns:a16="http://schemas.microsoft.com/office/drawing/2014/main" id="{40700AF8-A0B8-4E5A-8A08-D2643A242DE6}"/>
                </a:ext>
              </a:extLst>
            </p:cNvPr>
            <p:cNvCxnSpPr>
              <a:cxnSpLocks/>
              <a:endCxn id="60" idx="1"/>
            </p:cNvCxnSpPr>
            <p:nvPr/>
          </p:nvCxnSpPr>
          <p:spPr>
            <a:xfrm>
              <a:off x="4023770" y="3571598"/>
              <a:ext cx="1008916" cy="93207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Rectangle 40">
              <a:extLst>
                <a:ext uri="{FF2B5EF4-FFF2-40B4-BE49-F238E27FC236}">
                  <a16:creationId xmlns:a16="http://schemas.microsoft.com/office/drawing/2014/main" id="{C7ADC24C-E850-446E-AD02-2ABB35B5D75C}"/>
                </a:ext>
              </a:extLst>
            </p:cNvPr>
            <p:cNvSpPr/>
            <p:nvPr/>
          </p:nvSpPr>
          <p:spPr>
            <a:xfrm>
              <a:off x="6660893" y="2982927"/>
              <a:ext cx="1990475" cy="487227"/>
            </a:xfrm>
            <a:prstGeom prst="rect">
              <a:avLst/>
            </a:prstGeom>
            <a:gradFill>
              <a:gsLst>
                <a:gs pos="0">
                  <a:schemeClr val="bg1">
                    <a:lumMod val="50000"/>
                  </a:schemeClr>
                </a:gs>
                <a:gs pos="100000">
                  <a:schemeClr val="bg1">
                    <a:lumMod val="85000"/>
                  </a:schemeClr>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chemeClr val="tx1"/>
                  </a:solidFill>
                  <a:latin typeface="Meiryo UI" panose="020B0604030504040204" pitchFamily="50" charset="-128"/>
                  <a:ea typeface="Meiryo UI" panose="020B0604030504040204" pitchFamily="50" charset="-128"/>
                  <a:cs typeface="Arial" panose="020B0604020202020204" pitchFamily="34" charset="0"/>
                </a:rPr>
                <a:t>ZFS </a:t>
              </a:r>
              <a:r>
                <a:rPr lang="en-US" altLang="zh-TW" sz="1400">
                  <a:solidFill>
                    <a:schemeClr val="tx1"/>
                  </a:solidFill>
                  <a:latin typeface="Meiryo UI" panose="020B0604030504040204" pitchFamily="50" charset="-128"/>
                  <a:ea typeface="Meiryo UI" panose="020B0604030504040204" pitchFamily="50" charset="-128"/>
                  <a:cs typeface="Arial" panose="020B0604020202020204" pitchFamily="34" charset="0"/>
                </a:rPr>
                <a:t>mirror</a:t>
              </a:r>
              <a:endParaRPr lang="en-US" sz="1400">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4" name="Rectangle 41">
              <a:extLst>
                <a:ext uri="{FF2B5EF4-FFF2-40B4-BE49-F238E27FC236}">
                  <a16:creationId xmlns:a16="http://schemas.microsoft.com/office/drawing/2014/main" id="{ED1FEE47-76B7-4E73-B7F1-9CD765B86F8A}"/>
                </a:ext>
              </a:extLst>
            </p:cNvPr>
            <p:cNvSpPr/>
            <p:nvPr/>
          </p:nvSpPr>
          <p:spPr>
            <a:xfrm>
              <a:off x="6660893" y="2072004"/>
              <a:ext cx="1990475" cy="487979"/>
            </a:xfrm>
            <a:prstGeom prst="rect">
              <a:avLst/>
            </a:prstGeom>
            <a:gradFill>
              <a:gsLst>
                <a:gs pos="100000">
                  <a:srgbClr val="ED013F"/>
                </a:gs>
                <a:gs pos="0">
                  <a:srgbClr val="E5013D"/>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bg1"/>
                  </a:solidFill>
                  <a:latin typeface="Meiryo UI" panose="020B0604030504040204" pitchFamily="50" charset="-128"/>
                  <a:ea typeface="Meiryo UI" panose="020B0604030504040204" pitchFamily="50" charset="-128"/>
                  <a:cs typeface="Arial" panose="020B0604020202020204" pitchFamily="34" charset="0"/>
                </a:rPr>
                <a:t>Application</a:t>
              </a:r>
            </a:p>
          </p:txBody>
        </p:sp>
        <p:cxnSp>
          <p:nvCxnSpPr>
            <p:cNvPr id="35" name="Straight Connector 45">
              <a:extLst>
                <a:ext uri="{FF2B5EF4-FFF2-40B4-BE49-F238E27FC236}">
                  <a16:creationId xmlns:a16="http://schemas.microsoft.com/office/drawing/2014/main" id="{45DBF88C-1A64-45E0-9F75-124E6C816014}"/>
                </a:ext>
              </a:extLst>
            </p:cNvPr>
            <p:cNvCxnSpPr>
              <a:cxnSpLocks/>
              <a:stCxn id="34" idx="2"/>
              <a:endCxn id="33" idx="0"/>
            </p:cNvCxnSpPr>
            <p:nvPr/>
          </p:nvCxnSpPr>
          <p:spPr>
            <a:xfrm>
              <a:off x="7656131" y="2559983"/>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6" name="Rectangle 46">
              <a:extLst>
                <a:ext uri="{FF2B5EF4-FFF2-40B4-BE49-F238E27FC236}">
                  <a16:creationId xmlns:a16="http://schemas.microsoft.com/office/drawing/2014/main" id="{6CE9B946-56B0-4210-B0C3-F55DF1851634}"/>
                </a:ext>
              </a:extLst>
            </p:cNvPr>
            <p:cNvSpPr/>
            <p:nvPr/>
          </p:nvSpPr>
          <p:spPr>
            <a:xfrm>
              <a:off x="6388283" y="4423500"/>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cxnSp>
          <p:nvCxnSpPr>
            <p:cNvPr id="37" name="Straight Connector 49">
              <a:extLst>
                <a:ext uri="{FF2B5EF4-FFF2-40B4-BE49-F238E27FC236}">
                  <a16:creationId xmlns:a16="http://schemas.microsoft.com/office/drawing/2014/main" id="{2F1EA549-8BAE-487D-B1CC-AD755A7D0916}"/>
                </a:ext>
              </a:extLst>
            </p:cNvPr>
            <p:cNvCxnSpPr>
              <a:cxnSpLocks/>
              <a:stCxn id="36" idx="0"/>
              <a:endCxn id="67" idx="2"/>
            </p:cNvCxnSpPr>
            <p:nvPr/>
          </p:nvCxnSpPr>
          <p:spPr>
            <a:xfrm flipV="1">
              <a:off x="6467732" y="3544063"/>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40" name="Rectangle 52">
              <a:extLst>
                <a:ext uri="{FF2B5EF4-FFF2-40B4-BE49-F238E27FC236}">
                  <a16:creationId xmlns:a16="http://schemas.microsoft.com/office/drawing/2014/main" id="{789119A1-92A1-4386-9DB6-34B3C8DE96B1}"/>
                </a:ext>
              </a:extLst>
            </p:cNvPr>
            <p:cNvSpPr/>
            <p:nvPr/>
          </p:nvSpPr>
          <p:spPr>
            <a:xfrm>
              <a:off x="6815928" y="247586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cxnSp>
          <p:nvCxnSpPr>
            <p:cNvPr id="41" name="Straight Connector 53">
              <a:extLst>
                <a:ext uri="{FF2B5EF4-FFF2-40B4-BE49-F238E27FC236}">
                  <a16:creationId xmlns:a16="http://schemas.microsoft.com/office/drawing/2014/main" id="{F893E2A7-4F88-4563-A627-B4E3FD4653C7}"/>
                </a:ext>
              </a:extLst>
            </p:cNvPr>
            <p:cNvCxnSpPr>
              <a:cxnSpLocks/>
              <a:endCxn id="67" idx="0"/>
            </p:cNvCxnSpPr>
            <p:nvPr/>
          </p:nvCxnSpPr>
          <p:spPr>
            <a:xfrm>
              <a:off x="6895376" y="2651498"/>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Rectangle 52">
              <a:extLst>
                <a:ext uri="{FF2B5EF4-FFF2-40B4-BE49-F238E27FC236}">
                  <a16:creationId xmlns:a16="http://schemas.microsoft.com/office/drawing/2014/main" id="{A9D12525-277B-4B2B-8D75-35CEDF2E3C73}"/>
                </a:ext>
              </a:extLst>
            </p:cNvPr>
            <p:cNvSpPr/>
            <p:nvPr/>
          </p:nvSpPr>
          <p:spPr>
            <a:xfrm>
              <a:off x="6815928" y="336843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Meiryo UI" panose="020B0604030504040204" pitchFamily="50" charset="-128"/>
                <a:ea typeface="Meiryo UI" panose="020B0604030504040204" pitchFamily="50" charset="-128"/>
              </a:endParaRPr>
            </a:p>
          </p:txBody>
        </p:sp>
      </p:grpSp>
      <p:pic>
        <p:nvPicPr>
          <p:cNvPr id="62" name="圖形 61">
            <a:extLst>
              <a:ext uri="{FF2B5EF4-FFF2-40B4-BE49-F238E27FC236}">
                <a16:creationId xmlns:a16="http://schemas.microsoft.com/office/drawing/2014/main" id="{3C1F3D40-CE72-4754-888C-23CB934907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2740" y="1508438"/>
            <a:ext cx="9770846" cy="3372004"/>
          </a:xfrm>
          <a:prstGeom prst="rect">
            <a:avLst/>
          </a:prstGeom>
          <a:effectLst>
            <a:outerShdw blurRad="50800" dist="38100" dir="2700000" algn="tl" rotWithShape="0">
              <a:prstClr val="black">
                <a:alpha val="40000"/>
              </a:prstClr>
            </a:outerShdw>
          </a:effectLst>
        </p:spPr>
      </p:pic>
      <p:pic>
        <p:nvPicPr>
          <p:cNvPr id="65" name="圖片 64" descr="一張含有 火車, 電腦 的圖片&#10;&#10;自動產生的描述">
            <a:extLst>
              <a:ext uri="{FF2B5EF4-FFF2-40B4-BE49-F238E27FC236}">
                <a16:creationId xmlns:a16="http://schemas.microsoft.com/office/drawing/2014/main" id="{C27A1076-B43F-412D-8F86-BAA6F100BB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8569" y="3930555"/>
            <a:ext cx="2044171" cy="2762186"/>
          </a:xfrm>
          <a:prstGeom prst="rect">
            <a:avLst/>
          </a:prstGeom>
        </p:spPr>
      </p:pic>
      <p:pic>
        <p:nvPicPr>
          <p:cNvPr id="68" name="圖片 67">
            <a:extLst>
              <a:ext uri="{FF2B5EF4-FFF2-40B4-BE49-F238E27FC236}">
                <a16:creationId xmlns:a16="http://schemas.microsoft.com/office/drawing/2014/main" id="{5C2FD9AF-8244-47E2-AB3A-696A17BE12E9}"/>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2164868" y="4957665"/>
            <a:ext cx="2895685" cy="859892"/>
          </a:xfrm>
          <a:prstGeom prst="rect">
            <a:avLst/>
          </a:prstGeom>
          <a:effectLst>
            <a:outerShdw blurRad="50800" dist="38100" dir="2700000" algn="tl" rotWithShape="0">
              <a:prstClr val="black">
                <a:alpha val="40000"/>
              </a:prstClr>
            </a:outerShdw>
          </a:effectLst>
        </p:spPr>
      </p:pic>
      <p:sp>
        <p:nvSpPr>
          <p:cNvPr id="69" name="文字方塊 68">
            <a:extLst>
              <a:ext uri="{FF2B5EF4-FFF2-40B4-BE49-F238E27FC236}">
                <a16:creationId xmlns:a16="http://schemas.microsoft.com/office/drawing/2014/main" id="{C2DA21B5-8E7C-487B-96C5-32D5EDED23B2}"/>
              </a:ext>
            </a:extLst>
          </p:cNvPr>
          <p:cNvSpPr txBox="1"/>
          <p:nvPr/>
        </p:nvSpPr>
        <p:spPr>
          <a:xfrm>
            <a:off x="2125110" y="4978186"/>
            <a:ext cx="2944444" cy="1138773"/>
          </a:xfrm>
          <a:prstGeom prst="rect">
            <a:avLst/>
          </a:prstGeom>
          <a:noFill/>
        </p:spPr>
        <p:txBody>
          <a:bodyPr wrap="square" lIns="91440" tIns="45720" rIns="91440" bIns="45720" rtlCol="0" anchor="t">
            <a:spAutoFit/>
          </a:bodyPr>
          <a:lstStyle/>
          <a:p>
            <a:r>
              <a:rPr lang="ja-JP" altLang="en-US" sz="1600" b="1" dirty="0">
                <a:solidFill>
                  <a:schemeClr val="bg1"/>
                </a:solidFill>
                <a:latin typeface="Meiryo UI" panose="020B0604030504040204" pitchFamily="50" charset="-128"/>
                <a:ea typeface="Meiryo UI" panose="020B0604030504040204" pitchFamily="50" charset="-128"/>
                <a:cs typeface="+mn-lt"/>
              </a:rPr>
              <a:t>チェックサムとデータが一致せず</a:t>
            </a:r>
            <a:r>
              <a:rPr lang="en-US" sz="1600" b="1" dirty="0">
                <a:solidFill>
                  <a:schemeClr val="bg1"/>
                </a:solidFill>
                <a:latin typeface="Meiryo UI" panose="020B0604030504040204" pitchFamily="50" charset="-128"/>
                <a:ea typeface="Meiryo UI" panose="020B0604030504040204" pitchFamily="50" charset="-128"/>
                <a:cs typeface="+mn-lt"/>
              </a:rPr>
              <a:t>、</a:t>
            </a:r>
            <a:r>
              <a:rPr lang="ja-JP" altLang="en-US" sz="1600" b="1" dirty="0">
                <a:solidFill>
                  <a:schemeClr val="bg1"/>
                </a:solidFill>
                <a:latin typeface="Meiryo UI" panose="020B0604030504040204" pitchFamily="50" charset="-128"/>
                <a:ea typeface="Meiryo UI" panose="020B0604030504040204" pitchFamily="50" charset="-128"/>
                <a:cs typeface="+mn-lt"/>
              </a:rPr>
              <a:t>データが破損していることが判明</a:t>
            </a:r>
            <a:endParaRPr lang="en-US" dirty="0">
              <a:solidFill>
                <a:schemeClr val="bg1"/>
              </a:solidFill>
              <a:latin typeface="Meiryo UI" panose="020B0604030504040204" pitchFamily="50" charset="-128"/>
              <a:ea typeface="Meiryo UI" panose="020B0604030504040204" pitchFamily="50" charset="-128"/>
              <a:cs typeface="Calibri" panose="020F0502020204030204"/>
            </a:endParaRPr>
          </a:p>
          <a:p>
            <a:pPr algn="ctr"/>
            <a:br>
              <a:rPr lang="en-US" dirty="0">
                <a:latin typeface="Meiryo UI" panose="020B0604030504040204" pitchFamily="50" charset="-128"/>
                <a:ea typeface="Meiryo UI" panose="020B0604030504040204" pitchFamily="50" charset="-128"/>
              </a:rPr>
            </a:br>
            <a:endParaRPr lang="en-US" altLang="zh-TW" dirty="0">
              <a:latin typeface="Meiryo UI" panose="020B0604030504040204" pitchFamily="50" charset="-128"/>
              <a:ea typeface="Meiryo UI" panose="020B0604030504040204" pitchFamily="50" charset="-128"/>
            </a:endParaRPr>
          </a:p>
        </p:txBody>
      </p:sp>
      <p:pic>
        <p:nvPicPr>
          <p:cNvPr id="70" name="圖片 69">
            <a:extLst>
              <a:ext uri="{FF2B5EF4-FFF2-40B4-BE49-F238E27FC236}">
                <a16:creationId xmlns:a16="http://schemas.microsoft.com/office/drawing/2014/main" id="{BC2C9E4E-60A9-45E8-A812-E6512E6231DD}"/>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5551122" y="4956833"/>
            <a:ext cx="2895685" cy="859892"/>
          </a:xfrm>
          <a:prstGeom prst="rect">
            <a:avLst/>
          </a:prstGeom>
          <a:effectLst>
            <a:outerShdw blurRad="50800" dist="38100" dir="2700000" algn="tl" rotWithShape="0">
              <a:prstClr val="black">
                <a:alpha val="40000"/>
              </a:prstClr>
            </a:outerShdw>
          </a:effectLst>
        </p:spPr>
      </p:pic>
      <p:sp>
        <p:nvSpPr>
          <p:cNvPr id="71" name="文字方塊 70">
            <a:extLst>
              <a:ext uri="{FF2B5EF4-FFF2-40B4-BE49-F238E27FC236}">
                <a16:creationId xmlns:a16="http://schemas.microsoft.com/office/drawing/2014/main" id="{68796A56-7DAB-475F-93C2-D321F91E4C1B}"/>
              </a:ext>
            </a:extLst>
          </p:cNvPr>
          <p:cNvSpPr txBox="1"/>
          <p:nvPr/>
        </p:nvSpPr>
        <p:spPr>
          <a:xfrm>
            <a:off x="5710233" y="5091313"/>
            <a:ext cx="2657060" cy="590931"/>
          </a:xfrm>
          <a:prstGeom prst="rect">
            <a:avLst/>
          </a:prstGeom>
          <a:noFill/>
        </p:spPr>
        <p:txBody>
          <a:bodyPr wrap="square" lIns="91440" tIns="45720" rIns="91440" bIns="45720" rtlCol="0" anchor="t">
            <a:spAutoFit/>
          </a:bodyPr>
          <a:lstStyle/>
          <a:p>
            <a:r>
              <a:rPr lang="ja-JP" altLang="en-US" sz="1600" b="1" dirty="0">
                <a:solidFill>
                  <a:schemeClr val="bg1"/>
                </a:solidFill>
                <a:latin typeface="Meiryo UI" panose="020B0604030504040204" pitchFamily="50" charset="-128"/>
                <a:ea typeface="Meiryo UI" panose="020B0604030504040204" pitchFamily="50" charset="-128"/>
                <a:cs typeface="+mn-lt"/>
              </a:rPr>
              <a:t>データコピーから正しいデータを取得</a:t>
            </a:r>
            <a:endParaRPr lang="en-US" dirty="0">
              <a:solidFill>
                <a:schemeClr val="bg1"/>
              </a:solidFill>
              <a:latin typeface="Meiryo UI" panose="020B0604030504040204" pitchFamily="50" charset="-128"/>
              <a:ea typeface="Meiryo UI" panose="020B0604030504040204" pitchFamily="50" charset="-128"/>
            </a:endParaRPr>
          </a:p>
        </p:txBody>
      </p:sp>
      <p:pic>
        <p:nvPicPr>
          <p:cNvPr id="72" name="圖片 71">
            <a:extLst>
              <a:ext uri="{FF2B5EF4-FFF2-40B4-BE49-F238E27FC236}">
                <a16:creationId xmlns:a16="http://schemas.microsoft.com/office/drawing/2014/main" id="{E3212364-0C51-4938-BD29-C10FE50642F3}"/>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8971508" y="4977152"/>
            <a:ext cx="3012304" cy="868963"/>
          </a:xfrm>
          <a:prstGeom prst="rect">
            <a:avLst/>
          </a:prstGeom>
          <a:effectLst>
            <a:outerShdw blurRad="50800" dist="38100" dir="2700000" algn="tl" rotWithShape="0">
              <a:prstClr val="black">
                <a:alpha val="40000"/>
              </a:prstClr>
            </a:outerShdw>
          </a:effectLst>
        </p:spPr>
      </p:pic>
      <p:sp>
        <p:nvSpPr>
          <p:cNvPr id="73" name="文字方塊 72">
            <a:extLst>
              <a:ext uri="{FF2B5EF4-FFF2-40B4-BE49-F238E27FC236}">
                <a16:creationId xmlns:a16="http://schemas.microsoft.com/office/drawing/2014/main" id="{64E2B97F-56CB-423A-9B17-C8C42CC24549}"/>
              </a:ext>
            </a:extLst>
          </p:cNvPr>
          <p:cNvSpPr txBox="1"/>
          <p:nvPr/>
        </p:nvSpPr>
        <p:spPr>
          <a:xfrm>
            <a:off x="8976367" y="4977152"/>
            <a:ext cx="3007445" cy="784830"/>
          </a:xfrm>
          <a:prstGeom prst="rect">
            <a:avLst/>
          </a:prstGeom>
          <a:noFill/>
        </p:spPr>
        <p:txBody>
          <a:bodyPr wrap="square" lIns="91440" tIns="45720" rIns="91440" bIns="45720" rtlCol="0" anchor="t">
            <a:spAutoFit/>
          </a:bodyPr>
          <a:lstStyle/>
          <a:p>
            <a:r>
              <a:rPr lang="en-US" sz="1500" b="1" dirty="0" err="1">
                <a:solidFill>
                  <a:schemeClr val="bg1"/>
                </a:solidFill>
                <a:latin typeface="Meiryo UI" panose="020B0604030504040204" pitchFamily="50" charset="-128"/>
                <a:ea typeface="Meiryo UI" panose="020B0604030504040204" pitchFamily="50" charset="-128"/>
                <a:cs typeface="+mn-lt"/>
              </a:rPr>
              <a:t>正しいデータをアプリケーションに送信し、破損したデータを自動的に修復</a:t>
            </a:r>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837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a:extLst>
              <a:ext uri="{FF2B5EF4-FFF2-40B4-BE49-F238E27FC236}">
                <a16:creationId xmlns:a16="http://schemas.microsoft.com/office/drawing/2014/main" id="{DA17298B-DD7F-40EC-8933-8027A1698B1E}"/>
              </a:ext>
            </a:extLst>
          </p:cNvPr>
          <p:cNvGrpSpPr/>
          <p:nvPr/>
        </p:nvGrpSpPr>
        <p:grpSpPr>
          <a:xfrm>
            <a:off x="7971068" y="4614332"/>
            <a:ext cx="3559366" cy="987370"/>
            <a:chOff x="162746" y="1744345"/>
            <a:chExt cx="11866508" cy="1155702"/>
          </a:xfrm>
        </p:grpSpPr>
        <p:pic>
          <p:nvPicPr>
            <p:cNvPr id="37" name="圖片 36">
              <a:extLst>
                <a:ext uri="{FF2B5EF4-FFF2-40B4-BE49-F238E27FC236}">
                  <a16:creationId xmlns:a16="http://schemas.microsoft.com/office/drawing/2014/main" id="{F564EDCB-8ED3-4132-B68C-7DD1A3D218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39" name="圖片 38">
              <a:extLst>
                <a:ext uri="{FF2B5EF4-FFF2-40B4-BE49-F238E27FC236}">
                  <a16:creationId xmlns:a16="http://schemas.microsoft.com/office/drawing/2014/main" id="{29E720DA-CA54-49E0-82A4-EEBF4D66C2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41" name="文字方塊 40">
            <a:extLst>
              <a:ext uri="{FF2B5EF4-FFF2-40B4-BE49-F238E27FC236}">
                <a16:creationId xmlns:a16="http://schemas.microsoft.com/office/drawing/2014/main" id="{B601C1F3-546C-4619-AC53-0A1BB5BE3684}"/>
              </a:ext>
            </a:extLst>
          </p:cNvPr>
          <p:cNvSpPr txBox="1"/>
          <p:nvPr/>
        </p:nvSpPr>
        <p:spPr>
          <a:xfrm>
            <a:off x="7814674" y="4693986"/>
            <a:ext cx="3855674" cy="646331"/>
          </a:xfrm>
          <a:prstGeom prst="rect">
            <a:avLst/>
          </a:prstGeom>
          <a:noFill/>
        </p:spPr>
        <p:txBody>
          <a:bodyPr wrap="square" lIns="91440" tIns="45720" rIns="91440" bIns="45720" anchor="t">
            <a:spAutoFit/>
          </a:bodyPr>
          <a:lstStyle/>
          <a:p>
            <a:pPr algn="ctr"/>
            <a:r>
              <a:rPr lang="en-US" b="1" dirty="0" err="1">
                <a:solidFill>
                  <a:srgbClr val="C00000"/>
                </a:solidFill>
                <a:latin typeface="Meiryo UI" panose="020B0604030504040204" pitchFamily="50" charset="-128"/>
                <a:ea typeface="Meiryo UI" panose="020B0604030504040204" pitchFamily="50" charset="-128"/>
                <a:cs typeface="+mn-lt"/>
                <a:sym typeface="Arial" panose="020B0604020202020204" pitchFamily="34" charset="0"/>
              </a:rPr>
              <a:t>もう「ファイルシステムをチェックする</a:t>
            </a:r>
            <a:r>
              <a:rPr lang="en-US" b="1" dirty="0">
                <a:solidFill>
                  <a:srgbClr val="C00000"/>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altLang="zh-TW" dirty="0">
              <a:solidFill>
                <a:srgbClr val="C00000"/>
              </a:solidFill>
              <a:latin typeface="Meiryo UI" panose="020B0604030504040204" pitchFamily="50" charset="-128"/>
              <a:ea typeface="Meiryo UI" panose="020B0604030504040204" pitchFamily="50" charset="-128"/>
              <a:cs typeface="+mn-lt"/>
              <a:sym typeface="Arial" panose="020B0604020202020204" pitchFamily="34" charset="0"/>
            </a:endParaRPr>
          </a:p>
          <a:p>
            <a:pPr lvl="0" algn="ctr"/>
            <a:r>
              <a:rPr lang="en-US" b="1" dirty="0" err="1">
                <a:solidFill>
                  <a:srgbClr val="C00000"/>
                </a:solidFill>
                <a:latin typeface="Meiryo UI" panose="020B0604030504040204" pitchFamily="50" charset="-128"/>
                <a:ea typeface="Meiryo UI" panose="020B0604030504040204" pitchFamily="50" charset="-128"/>
                <a:cs typeface="+mn-lt"/>
                <a:sym typeface="Arial" panose="020B0604020202020204" pitchFamily="34" charset="0"/>
              </a:rPr>
              <a:t>必要はありません</a:t>
            </a:r>
            <a:endParaRPr lang="en-US" altLang="zh-TW" dirty="0" err="1">
              <a:solidFill>
                <a:srgbClr val="C00000"/>
              </a:solidFill>
              <a:latin typeface="Meiryo UI" panose="020B0604030504040204" pitchFamily="50" charset="-128"/>
              <a:ea typeface="Meiryo UI" panose="020B0604030504040204" pitchFamily="50" charset="-128"/>
            </a:endParaRPr>
          </a:p>
        </p:txBody>
      </p:sp>
      <p:sp>
        <p:nvSpPr>
          <p:cNvPr id="11" name="矩形: 圓角 10">
            <a:extLst>
              <a:ext uri="{FF2B5EF4-FFF2-40B4-BE49-F238E27FC236}">
                <a16:creationId xmlns:a16="http://schemas.microsoft.com/office/drawing/2014/main" id="{2728DF64-8B48-4B2A-9126-B4CB07D0FC5C}"/>
              </a:ext>
            </a:extLst>
          </p:cNvPr>
          <p:cNvSpPr/>
          <p:nvPr/>
        </p:nvSpPr>
        <p:spPr>
          <a:xfrm>
            <a:off x="4761573" y="4897551"/>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Meiryo UI" panose="020B0604030504040204" pitchFamily="50" charset="-128"/>
              <a:ea typeface="Meiryo UI" panose="020B0604030504040204" pitchFamily="50" charset="-128"/>
            </a:endParaRPr>
          </a:p>
        </p:txBody>
      </p:sp>
      <p:sp>
        <p:nvSpPr>
          <p:cNvPr id="10" name="矩形: 圓角 9">
            <a:extLst>
              <a:ext uri="{FF2B5EF4-FFF2-40B4-BE49-F238E27FC236}">
                <a16:creationId xmlns:a16="http://schemas.microsoft.com/office/drawing/2014/main" id="{FBA64108-C486-4C08-95DA-43FA6F2218DA}"/>
              </a:ext>
            </a:extLst>
          </p:cNvPr>
          <p:cNvSpPr/>
          <p:nvPr/>
        </p:nvSpPr>
        <p:spPr>
          <a:xfrm>
            <a:off x="691256" y="4897551"/>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Meiryo UI" panose="020B0604030504040204" pitchFamily="50" charset="-128"/>
              <a:ea typeface="Meiryo UI" panose="020B0604030504040204" pitchFamily="50" charset="-128"/>
            </a:endParaRPr>
          </a:p>
        </p:txBody>
      </p:sp>
      <p:sp>
        <p:nvSpPr>
          <p:cNvPr id="9" name="矩形: 圓角 8">
            <a:extLst>
              <a:ext uri="{FF2B5EF4-FFF2-40B4-BE49-F238E27FC236}">
                <a16:creationId xmlns:a16="http://schemas.microsoft.com/office/drawing/2014/main" id="{B92C1E1C-A90A-4A4A-B7DA-E6E4F5C5B849}"/>
              </a:ext>
            </a:extLst>
          </p:cNvPr>
          <p:cNvSpPr/>
          <p:nvPr/>
        </p:nvSpPr>
        <p:spPr>
          <a:xfrm>
            <a:off x="4719123" y="2812086"/>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Meiryo UI" panose="020B0604030504040204" pitchFamily="50" charset="-128"/>
              <a:ea typeface="Meiryo UI" panose="020B0604030504040204" pitchFamily="50" charset="-128"/>
            </a:endParaRPr>
          </a:p>
        </p:txBody>
      </p:sp>
      <p:sp>
        <p:nvSpPr>
          <p:cNvPr id="3" name="矩形: 圓角 2">
            <a:extLst>
              <a:ext uri="{FF2B5EF4-FFF2-40B4-BE49-F238E27FC236}">
                <a16:creationId xmlns:a16="http://schemas.microsoft.com/office/drawing/2014/main" id="{0E0EE305-59ED-4836-B995-96C00F59CCC6}"/>
              </a:ext>
            </a:extLst>
          </p:cNvPr>
          <p:cNvSpPr/>
          <p:nvPr/>
        </p:nvSpPr>
        <p:spPr>
          <a:xfrm>
            <a:off x="715405" y="2812086"/>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8EF85F0D-897B-472B-8FF3-8CBC2692137E}"/>
              </a:ext>
            </a:extLst>
          </p:cNvPr>
          <p:cNvSpPr>
            <a:spLocks noGrp="1"/>
          </p:cNvSpPr>
          <p:nvPr>
            <p:ph type="title"/>
          </p:nvPr>
        </p:nvSpPr>
        <p:spPr/>
        <p:txBody>
          <a:bodyPr>
            <a:normAutofit/>
          </a:bodyPr>
          <a:lstStyle/>
          <a:p>
            <a:pPr>
              <a:lnSpc>
                <a:spcPts val="4800"/>
              </a:lnSpc>
            </a:pPr>
            <a:r>
              <a:rPr lang="en-US" dirty="0" err="1">
                <a:latin typeface="Meiryo UI" panose="020B0604030504040204" pitchFamily="50" charset="-128"/>
                <a:ea typeface="Meiryo UI" panose="020B0604030504040204" pitchFamily="50" charset="-128"/>
                <a:cs typeface="Arial"/>
              </a:rPr>
              <a:t>COW（Copy</a:t>
            </a:r>
            <a:r>
              <a:rPr lang="en-US" dirty="0">
                <a:latin typeface="Meiryo UI" panose="020B0604030504040204" pitchFamily="50" charset="-128"/>
                <a:ea typeface="Meiryo UI" panose="020B0604030504040204" pitchFamily="50" charset="-128"/>
                <a:cs typeface="Arial"/>
              </a:rPr>
              <a:t> on </a:t>
            </a:r>
            <a:r>
              <a:rPr lang="en-US" dirty="0" err="1">
                <a:latin typeface="Meiryo UI" panose="020B0604030504040204" pitchFamily="50" charset="-128"/>
                <a:ea typeface="Meiryo UI" panose="020B0604030504040204" pitchFamily="50" charset="-128"/>
                <a:cs typeface="Arial"/>
              </a:rPr>
              <a:t>Write）により</a:t>
            </a:r>
            <a:r>
              <a:rPr lang="en-US" dirty="0">
                <a:latin typeface="Meiryo UI" panose="020B0604030504040204" pitchFamily="50" charset="-128"/>
                <a:ea typeface="Meiryo UI" panose="020B0604030504040204" pitchFamily="50" charset="-128"/>
                <a:cs typeface="Arial"/>
              </a:rPr>
              <a:t>、</a:t>
            </a:r>
            <a:br>
              <a:rPr lang="en-US" altLang="ja-JP" dirty="0">
                <a:latin typeface="Meiryo UI" panose="020B0604030504040204" pitchFamily="50" charset="-128"/>
                <a:ea typeface="Meiryo UI" panose="020B0604030504040204" pitchFamily="50" charset="-128"/>
              </a:rPr>
            </a:br>
            <a:r>
              <a:rPr lang="ja-JP" dirty="0">
                <a:latin typeface="Meiryo UI" panose="020B0604030504040204" pitchFamily="50" charset="-128"/>
                <a:ea typeface="Meiryo UI" panose="020B0604030504040204" pitchFamily="50" charset="-128"/>
                <a:cs typeface="Arial"/>
              </a:rPr>
              <a:t>停電時のデータ損失を回避</a:t>
            </a:r>
            <a:endParaRPr lang="en-US" dirty="0">
              <a:latin typeface="Meiryo UI" panose="020B0604030504040204" pitchFamily="50" charset="-128"/>
              <a:ea typeface="Meiryo UI" panose="020B0604030504040204" pitchFamily="50" charset="-128"/>
            </a:endParaRPr>
          </a:p>
        </p:txBody>
      </p:sp>
      <p:pic>
        <p:nvPicPr>
          <p:cNvPr id="4" name="圖片 3" descr="一張含有 電子用品, 監視器, 電腦, 相片 的圖片&#10;&#10;自動產生的描述">
            <a:extLst>
              <a:ext uri="{FF2B5EF4-FFF2-40B4-BE49-F238E27FC236}">
                <a16:creationId xmlns:a16="http://schemas.microsoft.com/office/drawing/2014/main" id="{1BE73738-D56F-41F4-9CC4-AD1CB01C63A1}"/>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4940273" y="3779660"/>
            <a:ext cx="1875593" cy="283304"/>
          </a:xfrm>
          <a:prstGeom prst="rect">
            <a:avLst/>
          </a:prstGeom>
        </p:spPr>
      </p:pic>
      <p:pic>
        <p:nvPicPr>
          <p:cNvPr id="5" name="blur" descr="一張含有 監視器, 坐, 汽車, 路面 的圖片&#10;&#10;自動產生的描述">
            <a:extLst>
              <a:ext uri="{FF2B5EF4-FFF2-40B4-BE49-F238E27FC236}">
                <a16:creationId xmlns:a16="http://schemas.microsoft.com/office/drawing/2014/main" id="{98AA73DE-5410-4140-9B3A-123313F5DA89}"/>
              </a:ext>
            </a:extLst>
          </p:cNvPr>
          <p:cNvPicPr>
            <a:picLocks noChangeAspect="1"/>
          </p:cNvPicPr>
          <p:nvPr/>
        </p:nvPicPr>
        <p:blipFill>
          <a:blip r:embed="rId4" cstate="print">
            <a:alphaModFix amt="0"/>
            <a:extLst>
              <a:ext uri="{BEBA8EAE-BF5A-486C-A8C5-ECC9F3942E4B}">
                <a14:imgProps xmlns:a14="http://schemas.microsoft.com/office/drawing/2010/main">
                  <a14:imgLayer r:embed="rId5">
                    <a14:imgEffect>
                      <a14:artisticBlur radius="41"/>
                    </a14:imgEffect>
                  </a14:imgLayer>
                </a14:imgProps>
              </a:ext>
              <a:ext uri="{28A0092B-C50C-407E-A947-70E740481C1C}">
                <a14:useLocalDpi xmlns:a14="http://schemas.microsoft.com/office/drawing/2010/main"/>
              </a:ext>
            </a:extLst>
          </a:blip>
          <a:stretch>
            <a:fillRect/>
          </a:stretch>
        </p:blipFill>
        <p:spPr>
          <a:xfrm>
            <a:off x="2927343" y="2271632"/>
            <a:ext cx="1341990" cy="754930"/>
          </a:xfrm>
          <a:prstGeom prst="rect">
            <a:avLst/>
          </a:prstGeom>
          <a:effectLst>
            <a:softEdge rad="1016000"/>
          </a:effectLst>
        </p:spPr>
      </p:pic>
      <p:grpSp>
        <p:nvGrpSpPr>
          <p:cNvPr id="16" name="群組 15">
            <a:extLst>
              <a:ext uri="{FF2B5EF4-FFF2-40B4-BE49-F238E27FC236}">
                <a16:creationId xmlns:a16="http://schemas.microsoft.com/office/drawing/2014/main" id="{B247AF03-1105-487A-AA61-263D889F4EC6}"/>
              </a:ext>
            </a:extLst>
          </p:cNvPr>
          <p:cNvGrpSpPr/>
          <p:nvPr/>
        </p:nvGrpSpPr>
        <p:grpSpPr>
          <a:xfrm>
            <a:off x="8097281" y="2349500"/>
            <a:ext cx="3330992" cy="2266705"/>
            <a:chOff x="7500938" y="2456128"/>
            <a:chExt cx="4546098" cy="2573072"/>
          </a:xfrm>
        </p:grpSpPr>
        <p:pic>
          <p:nvPicPr>
            <p:cNvPr id="17" name="圖形 16">
              <a:extLst>
                <a:ext uri="{FF2B5EF4-FFF2-40B4-BE49-F238E27FC236}">
                  <a16:creationId xmlns:a16="http://schemas.microsoft.com/office/drawing/2014/main" id="{F1813BC9-FF4C-4AA2-BB4C-89D76AFF445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500938" y="2456128"/>
              <a:ext cx="4546098" cy="2573072"/>
            </a:xfrm>
            <a:prstGeom prst="rect">
              <a:avLst/>
            </a:prstGeom>
          </p:spPr>
        </p:pic>
        <p:pic>
          <p:nvPicPr>
            <p:cNvPr id="18" name="Google Shape;696;p38">
              <a:extLst>
                <a:ext uri="{FF2B5EF4-FFF2-40B4-BE49-F238E27FC236}">
                  <a16:creationId xmlns:a16="http://schemas.microsoft.com/office/drawing/2014/main" id="{8B2F36B6-0A40-475A-936F-77CA1FD6D5D1}"/>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771825" y="2773774"/>
              <a:ext cx="4004323" cy="1778288"/>
            </a:xfrm>
            <a:prstGeom prst="rect">
              <a:avLst/>
            </a:prstGeom>
            <a:noFill/>
            <a:ln>
              <a:noFill/>
            </a:ln>
          </p:spPr>
        </p:pic>
      </p:grpSp>
      <p:sp>
        <p:nvSpPr>
          <p:cNvPr id="19" name="文字方塊 18">
            <a:extLst>
              <a:ext uri="{FF2B5EF4-FFF2-40B4-BE49-F238E27FC236}">
                <a16:creationId xmlns:a16="http://schemas.microsoft.com/office/drawing/2014/main" id="{D35FE9A8-023B-4E66-9C0A-10BB5AB07D33}"/>
              </a:ext>
            </a:extLst>
          </p:cNvPr>
          <p:cNvSpPr txBox="1"/>
          <p:nvPr/>
        </p:nvSpPr>
        <p:spPr>
          <a:xfrm>
            <a:off x="64898" y="1460004"/>
            <a:ext cx="13798303" cy="830997"/>
          </a:xfrm>
          <a:prstGeom prst="rect">
            <a:avLst/>
          </a:prstGeom>
          <a:noFill/>
        </p:spPr>
        <p:txBody>
          <a:bodyPr wrap="square" lIns="91440" tIns="45720" rIns="91440" bIns="45720" rtlCol="0" anchor="t">
            <a:spAutoFit/>
          </a:bodyPr>
          <a:lstStyle/>
          <a:p>
            <a:pPr marL="271145" indent="-160020">
              <a:lnSpc>
                <a:spcPct val="150000"/>
              </a:lnSpc>
              <a:buClr>
                <a:srgbClr val="000000"/>
              </a:buClr>
              <a:buSzPct val="90000"/>
              <a:buFont typeface="Arial" panose="020B0604020202020204" pitchFamily="34" charset="0"/>
              <a:buChar char="•"/>
            </a:pPr>
            <a:r>
              <a:rPr lang="en-US" sz="1600" b="1" dirty="0">
                <a:latin typeface="Meiryo UI" panose="020B0604030504040204" pitchFamily="50" charset="-128"/>
                <a:ea typeface="Meiryo UI" panose="020B0604030504040204" pitchFamily="50" charset="-128"/>
                <a:cs typeface="+mn-lt"/>
                <a:sym typeface="Arial" panose="020B0604020202020204" pitchFamily="34" charset="0"/>
              </a:rPr>
              <a:t>　</a:t>
            </a:r>
            <a:r>
              <a:rPr lang="en-US" altLang="ja-JP" sz="1600" b="1" dirty="0">
                <a:latin typeface="Meiryo UI" panose="020B0604030504040204" pitchFamily="50" charset="-128"/>
                <a:ea typeface="Meiryo UI" panose="020B0604030504040204" pitchFamily="50" charset="-128"/>
                <a:cs typeface="+mn-lt"/>
                <a:sym typeface="Arial" panose="020B0604020202020204" pitchFamily="34" charset="0"/>
              </a:rPr>
              <a:t>ZFS</a:t>
            </a:r>
            <a:r>
              <a:rPr lang="ja-JP" altLang="en-US" sz="1600" b="1" dirty="0">
                <a:latin typeface="Meiryo UI" panose="020B0604030504040204" pitchFamily="50" charset="-128"/>
                <a:ea typeface="Meiryo UI" panose="020B0604030504040204" pitchFamily="50" charset="-128"/>
                <a:cs typeface="+mn-lt"/>
                <a:sym typeface="Arial" panose="020B0604020202020204" pitchFamily="34" charset="0"/>
              </a:rPr>
              <a:t>では、メタデータはインプレース</a:t>
            </a:r>
            <a:r>
              <a:rPr lang="en-US" altLang="ja-JP" sz="1600" b="1" dirty="0">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600" b="1" dirty="0">
                <a:latin typeface="Meiryo UI" panose="020B0604030504040204" pitchFamily="50" charset="-128"/>
                <a:ea typeface="Meiryo UI" panose="020B0604030504040204" pitchFamily="50" charset="-128"/>
                <a:cs typeface="+mn-lt"/>
                <a:sym typeface="Arial" panose="020B0604020202020204" pitchFamily="34" charset="0"/>
              </a:rPr>
              <a:t>同一アドレス上</a:t>
            </a:r>
            <a:r>
              <a:rPr lang="en-US" altLang="ja-JP" sz="1600" b="1" dirty="0">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600" b="1" dirty="0">
                <a:latin typeface="Meiryo UI" panose="020B0604030504040204" pitchFamily="50" charset="-128"/>
                <a:ea typeface="Meiryo UI" panose="020B0604030504040204" pitchFamily="50" charset="-128"/>
                <a:cs typeface="+mn-lt"/>
                <a:sym typeface="Arial" panose="020B0604020202020204" pitchFamily="34" charset="0"/>
              </a:rPr>
              <a:t>で更新されることがないため、従来のようにジャーナルを使用した保護は不要です。</a:t>
            </a:r>
            <a:endParaRPr lang="en-US" b="1" dirty="0">
              <a:latin typeface="Meiryo UI" panose="020B0604030504040204" pitchFamily="50" charset="-128"/>
              <a:ea typeface="Meiryo UI" panose="020B0604030504040204" pitchFamily="50" charset="-128"/>
            </a:endParaRPr>
          </a:p>
          <a:p>
            <a:pPr marL="396875" indent="-285750">
              <a:lnSpc>
                <a:spcPct val="150000"/>
              </a:lnSpc>
              <a:buClr>
                <a:srgbClr val="000000"/>
              </a:buClr>
              <a:buSzPct val="90000"/>
              <a:buFont typeface="Arial" panose="020B0604020202020204" pitchFamily="34" charset="0"/>
              <a:buChar char="•"/>
            </a:pPr>
            <a:r>
              <a:rPr lang="en-US" sz="1600" b="1" dirty="0">
                <a:latin typeface="Meiryo UI" panose="020B0604030504040204" pitchFamily="50" charset="-128"/>
                <a:ea typeface="Meiryo UI" panose="020B0604030504040204" pitchFamily="50" charset="-128"/>
                <a:cs typeface="+mn-lt"/>
                <a:sym typeface="Arial" panose="020B0604020202020204" pitchFamily="34" charset="0"/>
              </a:rPr>
              <a:t>COW </a:t>
            </a:r>
            <a:r>
              <a:rPr lang="en-US" sz="1600" b="1" dirty="0" err="1">
                <a:latin typeface="Meiryo UI" panose="020B0604030504040204" pitchFamily="50" charset="-128"/>
                <a:ea typeface="Meiryo UI" panose="020B0604030504040204" pitchFamily="50" charset="-128"/>
                <a:cs typeface="+mn-lt"/>
                <a:sym typeface="Arial" panose="020B0604020202020204" pitchFamily="34" charset="0"/>
              </a:rPr>
              <a:t>メカニズムは、書き込まれたデータを新しいブロックにコピーし、書き込み後にインデックスを新しいブロックにリダイレクトします</a:t>
            </a:r>
            <a:r>
              <a:rPr lang="en-US" sz="1600" b="1" dirty="0">
                <a:latin typeface="Meiryo UI" panose="020B0604030504040204" pitchFamily="50" charset="-128"/>
                <a:ea typeface="Meiryo UI" panose="020B0604030504040204" pitchFamily="50" charset="-128"/>
                <a:cs typeface="+mn-lt"/>
                <a:sym typeface="Arial" panose="020B0604020202020204" pitchFamily="34" charset="0"/>
              </a:rPr>
              <a:t>。</a:t>
            </a:r>
            <a:endParaRPr lang="en-US" b="1" dirty="0">
              <a:latin typeface="Meiryo UI" panose="020B0604030504040204" pitchFamily="50" charset="-128"/>
              <a:ea typeface="Meiryo UI" panose="020B0604030504040204" pitchFamily="50" charset="-128"/>
            </a:endParaRPr>
          </a:p>
        </p:txBody>
      </p:sp>
      <p:pic>
        <p:nvPicPr>
          <p:cNvPr id="23" name="圖片 22">
            <a:extLst>
              <a:ext uri="{FF2B5EF4-FFF2-40B4-BE49-F238E27FC236}">
                <a16:creationId xmlns:a16="http://schemas.microsoft.com/office/drawing/2014/main" id="{10D84550-CF8D-423E-A7BA-75B9652E2643}"/>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025563" y="2966047"/>
            <a:ext cx="1971005" cy="1300025"/>
          </a:xfrm>
          <a:prstGeom prst="rect">
            <a:avLst/>
          </a:prstGeom>
        </p:spPr>
      </p:pic>
      <p:pic>
        <p:nvPicPr>
          <p:cNvPr id="25" name="圖片 24">
            <a:extLst>
              <a:ext uri="{FF2B5EF4-FFF2-40B4-BE49-F238E27FC236}">
                <a16:creationId xmlns:a16="http://schemas.microsoft.com/office/drawing/2014/main" id="{3EED3840-FB6B-478E-A411-EBBC04697B6A}"/>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8585" y="5062750"/>
            <a:ext cx="1869057" cy="1220199"/>
          </a:xfrm>
          <a:prstGeom prst="rect">
            <a:avLst/>
          </a:prstGeom>
        </p:spPr>
      </p:pic>
      <p:pic>
        <p:nvPicPr>
          <p:cNvPr id="27" name="圖片 26">
            <a:extLst>
              <a:ext uri="{FF2B5EF4-FFF2-40B4-BE49-F238E27FC236}">
                <a16:creationId xmlns:a16="http://schemas.microsoft.com/office/drawing/2014/main" id="{0E57A84C-F1DA-4818-8AF8-BD0D5EEBB267}"/>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08936" y="5062751"/>
            <a:ext cx="1894128" cy="1220199"/>
          </a:xfrm>
          <a:prstGeom prst="rect">
            <a:avLst/>
          </a:prstGeom>
        </p:spPr>
      </p:pic>
      <p:pic>
        <p:nvPicPr>
          <p:cNvPr id="29" name="圖片 28">
            <a:extLst>
              <a:ext uri="{FF2B5EF4-FFF2-40B4-BE49-F238E27FC236}">
                <a16:creationId xmlns:a16="http://schemas.microsoft.com/office/drawing/2014/main" id="{38B9932B-B887-4730-8E95-9768080852CD}"/>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02705" y="2381637"/>
            <a:ext cx="2642249" cy="536911"/>
          </a:xfrm>
          <a:prstGeom prst="rect">
            <a:avLst/>
          </a:prstGeom>
          <a:effectLst>
            <a:outerShdw blurRad="50800" dist="38100" dir="2700000" algn="tl" rotWithShape="0">
              <a:prstClr val="black">
                <a:alpha val="40000"/>
              </a:prstClr>
            </a:outerShdw>
          </a:effectLst>
        </p:spPr>
      </p:pic>
      <p:sp>
        <p:nvSpPr>
          <p:cNvPr id="30" name="文字方塊 29">
            <a:extLst>
              <a:ext uri="{FF2B5EF4-FFF2-40B4-BE49-F238E27FC236}">
                <a16:creationId xmlns:a16="http://schemas.microsoft.com/office/drawing/2014/main" id="{77FF5CB6-6DBB-4211-9912-B5357C40B8A7}"/>
              </a:ext>
            </a:extLst>
          </p:cNvPr>
          <p:cNvSpPr txBox="1"/>
          <p:nvPr/>
        </p:nvSpPr>
        <p:spPr>
          <a:xfrm>
            <a:off x="731066" y="2496836"/>
            <a:ext cx="2561724" cy="369332"/>
          </a:xfrm>
          <a:prstGeom prst="rect">
            <a:avLst/>
          </a:prstGeom>
          <a:noFill/>
        </p:spPr>
        <p:txBody>
          <a:bodyPr wrap="square" lIns="91440" tIns="45720" rIns="91440" bIns="45720" rtlCol="0" anchor="t">
            <a:spAutoFit/>
          </a:bodyPr>
          <a:lstStyle/>
          <a:p>
            <a:pPr algn="ctr"/>
            <a:r>
              <a:rPr lang="en-US" b="1" dirty="0" err="1">
                <a:solidFill>
                  <a:schemeClr val="bg1"/>
                </a:solidFill>
                <a:latin typeface="Meiryo UI" panose="020B0604030504040204" pitchFamily="50" charset="-128"/>
                <a:ea typeface="Meiryo UI" panose="020B0604030504040204" pitchFamily="50" charset="-128"/>
                <a:cs typeface="+mn-lt"/>
              </a:rPr>
              <a:t>オリジナルブロック構造</a:t>
            </a:r>
            <a:endParaRPr lang="en-US" altLang="zh-TW" sz="2000" dirty="0">
              <a:solidFill>
                <a:schemeClr val="bg1"/>
              </a:solidFill>
              <a:latin typeface="Meiryo UI" panose="020B0604030504040204" pitchFamily="50" charset="-128"/>
              <a:ea typeface="Meiryo UI" panose="020B0604030504040204" pitchFamily="50" charset="-128"/>
              <a:cs typeface="Calibri"/>
            </a:endParaRPr>
          </a:p>
        </p:txBody>
      </p:sp>
      <p:pic>
        <p:nvPicPr>
          <p:cNvPr id="32" name="圖片 31">
            <a:extLst>
              <a:ext uri="{FF2B5EF4-FFF2-40B4-BE49-F238E27FC236}">
                <a16:creationId xmlns:a16="http://schemas.microsoft.com/office/drawing/2014/main" id="{D5A65CF2-FA4C-4D18-BEE3-974FDEBA04D2}"/>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715402" y="2381636"/>
            <a:ext cx="2642249" cy="536912"/>
          </a:xfrm>
          <a:prstGeom prst="rect">
            <a:avLst/>
          </a:prstGeom>
          <a:effectLst>
            <a:outerShdw blurRad="50800" dist="38100" dir="2700000" algn="tl" rotWithShape="0">
              <a:prstClr val="black">
                <a:alpha val="40000"/>
              </a:prstClr>
            </a:outerShdw>
          </a:effectLst>
        </p:spPr>
      </p:pic>
      <p:sp>
        <p:nvSpPr>
          <p:cNvPr id="34" name="文字方塊 33">
            <a:extLst>
              <a:ext uri="{FF2B5EF4-FFF2-40B4-BE49-F238E27FC236}">
                <a16:creationId xmlns:a16="http://schemas.microsoft.com/office/drawing/2014/main" id="{1FD4E5DC-5FEB-466E-A639-E1ABA9F22A14}"/>
              </a:ext>
            </a:extLst>
          </p:cNvPr>
          <p:cNvSpPr txBox="1"/>
          <p:nvPr/>
        </p:nvSpPr>
        <p:spPr>
          <a:xfrm>
            <a:off x="4720344" y="2343226"/>
            <a:ext cx="2608045" cy="646331"/>
          </a:xfrm>
          <a:prstGeom prst="rect">
            <a:avLst/>
          </a:prstGeom>
          <a:noFill/>
        </p:spPr>
        <p:txBody>
          <a:bodyPr wrap="square" lIns="91440" tIns="45720" rIns="91440" bIns="45720" rtlCol="0" anchor="t">
            <a:spAutoFit/>
          </a:bodyPr>
          <a:lstStyle/>
          <a:p>
            <a:pPr algn="ctr"/>
            <a:r>
              <a:rPr lang="en-US" b="1" dirty="0" err="1">
                <a:solidFill>
                  <a:schemeClr val="bg1"/>
                </a:solidFill>
                <a:latin typeface="Meiryo UI" panose="020B0604030504040204" pitchFamily="50" charset="-128"/>
                <a:ea typeface="Meiryo UI" panose="020B0604030504040204" pitchFamily="50" charset="-128"/>
                <a:cs typeface="+mn-lt"/>
              </a:rPr>
              <a:t>変更時のCOW新しいブロック</a:t>
            </a:r>
            <a:endParaRPr lang="en-US" altLang="zh-TW" dirty="0" err="1">
              <a:solidFill>
                <a:schemeClr val="bg1"/>
              </a:solidFill>
              <a:latin typeface="Meiryo UI" panose="020B0604030504040204" pitchFamily="50" charset="-128"/>
              <a:ea typeface="Meiryo UI" panose="020B0604030504040204" pitchFamily="50" charset="-128"/>
            </a:endParaRPr>
          </a:p>
        </p:txBody>
      </p:sp>
      <p:pic>
        <p:nvPicPr>
          <p:cNvPr id="36" name="圖片 35">
            <a:extLst>
              <a:ext uri="{FF2B5EF4-FFF2-40B4-BE49-F238E27FC236}">
                <a16:creationId xmlns:a16="http://schemas.microsoft.com/office/drawing/2014/main" id="{99C084B7-9A93-4FAA-8743-2EDE39999A5D}"/>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683523" y="4414232"/>
            <a:ext cx="2642249" cy="544400"/>
          </a:xfrm>
          <a:prstGeom prst="rect">
            <a:avLst/>
          </a:prstGeom>
          <a:effectLst>
            <a:outerShdw blurRad="50800" dist="38100" dir="2700000" algn="tl" rotWithShape="0">
              <a:prstClr val="black">
                <a:alpha val="40000"/>
              </a:prstClr>
            </a:outerShdw>
          </a:effectLst>
        </p:spPr>
      </p:pic>
      <p:sp>
        <p:nvSpPr>
          <p:cNvPr id="38" name="文字方塊 37">
            <a:extLst>
              <a:ext uri="{FF2B5EF4-FFF2-40B4-BE49-F238E27FC236}">
                <a16:creationId xmlns:a16="http://schemas.microsoft.com/office/drawing/2014/main" id="{DC957B21-0A0D-4BC6-9EC4-EE3EC042E9DB}"/>
              </a:ext>
            </a:extLst>
          </p:cNvPr>
          <p:cNvSpPr txBox="1"/>
          <p:nvPr/>
        </p:nvSpPr>
        <p:spPr>
          <a:xfrm>
            <a:off x="661567" y="4365160"/>
            <a:ext cx="2760024" cy="646331"/>
          </a:xfrm>
          <a:prstGeom prst="rect">
            <a:avLst/>
          </a:prstGeom>
          <a:noFill/>
        </p:spPr>
        <p:txBody>
          <a:bodyPr wrap="square" lIns="91440" tIns="45720" rIns="91440" bIns="45720" rtlCol="0" anchor="t">
            <a:spAutoFit/>
          </a:bodyPr>
          <a:lstStyle/>
          <a:p>
            <a:pPr algn="ctr"/>
            <a:r>
              <a:rPr lang="en-US" b="1" dirty="0" err="1">
                <a:solidFill>
                  <a:schemeClr val="bg1"/>
                </a:solidFill>
                <a:latin typeface="Meiryo UI" panose="020B0604030504040204" pitchFamily="50" charset="-128"/>
                <a:ea typeface="Meiryo UI" panose="020B0604030504040204" pitchFamily="50" charset="-128"/>
                <a:cs typeface="+mn-lt"/>
              </a:rPr>
              <a:t>書き込み後に新しいブロックにリダイレクト</a:t>
            </a:r>
            <a:endParaRPr lang="en-US" altLang="zh-TW" dirty="0" err="1">
              <a:solidFill>
                <a:schemeClr val="bg1"/>
              </a:solidFill>
              <a:latin typeface="Meiryo UI" panose="020B0604030504040204" pitchFamily="50" charset="-128"/>
              <a:ea typeface="Meiryo UI" panose="020B0604030504040204" pitchFamily="50" charset="-128"/>
              <a:cs typeface="Calibri" panose="020F0502020204030204"/>
            </a:endParaRPr>
          </a:p>
        </p:txBody>
      </p:sp>
      <p:pic>
        <p:nvPicPr>
          <p:cNvPr id="40" name="圖片 39">
            <a:extLst>
              <a:ext uri="{FF2B5EF4-FFF2-40B4-BE49-F238E27FC236}">
                <a16:creationId xmlns:a16="http://schemas.microsoft.com/office/drawing/2014/main" id="{6ED9B333-3253-41A1-8E6B-6E22551B044D}"/>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4757863" y="4414232"/>
            <a:ext cx="2642249" cy="544400"/>
          </a:xfrm>
          <a:prstGeom prst="rect">
            <a:avLst/>
          </a:prstGeom>
          <a:effectLst>
            <a:outerShdw blurRad="50800" dist="38100" dir="2700000" algn="tl" rotWithShape="0">
              <a:prstClr val="black">
                <a:alpha val="40000"/>
              </a:prstClr>
            </a:outerShdw>
          </a:effectLst>
        </p:spPr>
      </p:pic>
      <p:sp>
        <p:nvSpPr>
          <p:cNvPr id="42" name="文字方塊 41">
            <a:extLst>
              <a:ext uri="{FF2B5EF4-FFF2-40B4-BE49-F238E27FC236}">
                <a16:creationId xmlns:a16="http://schemas.microsoft.com/office/drawing/2014/main" id="{9664A4AF-9D45-4905-B715-61B1F2CE9400}"/>
              </a:ext>
            </a:extLst>
          </p:cNvPr>
          <p:cNvSpPr txBox="1"/>
          <p:nvPr/>
        </p:nvSpPr>
        <p:spPr>
          <a:xfrm>
            <a:off x="4774254" y="4532712"/>
            <a:ext cx="2621835" cy="369332"/>
          </a:xfrm>
          <a:prstGeom prst="rect">
            <a:avLst/>
          </a:prstGeom>
          <a:noFill/>
        </p:spPr>
        <p:txBody>
          <a:bodyPr wrap="square" lIns="91440" tIns="45720" rIns="91440" bIns="45720" rtlCol="0" anchor="t">
            <a:spAutoFit/>
          </a:bodyPr>
          <a:lstStyle/>
          <a:p>
            <a:pPr algn="ctr"/>
            <a:r>
              <a:rPr lang="en-US" b="1" dirty="0" err="1">
                <a:solidFill>
                  <a:schemeClr val="bg1"/>
                </a:solidFill>
                <a:latin typeface="Meiryo UI" panose="020B0604030504040204" pitchFamily="50" charset="-128"/>
                <a:ea typeface="Meiryo UI" panose="020B0604030504040204" pitchFamily="50" charset="-128"/>
                <a:cs typeface="+mn-lt"/>
              </a:rPr>
              <a:t>古いブロックデータを削除</a:t>
            </a:r>
            <a:endParaRPr lang="en-US" b="1" dirty="0">
              <a:solidFill>
                <a:schemeClr val="bg1"/>
              </a:solidFill>
              <a:latin typeface="Meiryo UI" panose="020B0604030504040204" pitchFamily="50" charset="-128"/>
              <a:ea typeface="Meiryo UI" panose="020B0604030504040204" pitchFamily="50" charset="-128"/>
              <a:cs typeface="+mn-lt"/>
            </a:endParaRPr>
          </a:p>
        </p:txBody>
      </p:sp>
      <p:pic>
        <p:nvPicPr>
          <p:cNvPr id="21" name="圖片 20">
            <a:extLst>
              <a:ext uri="{FF2B5EF4-FFF2-40B4-BE49-F238E27FC236}">
                <a16:creationId xmlns:a16="http://schemas.microsoft.com/office/drawing/2014/main" id="{D567EFDE-B355-47AB-AC53-4FD8D0C206A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65574" y="2980215"/>
            <a:ext cx="1907519" cy="1288622"/>
          </a:xfrm>
          <a:prstGeom prst="rect">
            <a:avLst/>
          </a:prstGeom>
        </p:spPr>
      </p:pic>
      <p:pic>
        <p:nvPicPr>
          <p:cNvPr id="43" name="圖形 42">
            <a:extLst>
              <a:ext uri="{FF2B5EF4-FFF2-40B4-BE49-F238E27FC236}">
                <a16:creationId xmlns:a16="http://schemas.microsoft.com/office/drawing/2014/main" id="{31A7FEEE-C1AC-4816-A998-F0EA1F34AA6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313091" y="3071967"/>
            <a:ext cx="1388348" cy="596053"/>
          </a:xfrm>
          <a:prstGeom prst="rect">
            <a:avLst/>
          </a:prstGeom>
        </p:spPr>
      </p:pic>
      <p:pic>
        <p:nvPicPr>
          <p:cNvPr id="44" name="圖形 43">
            <a:extLst>
              <a:ext uri="{FF2B5EF4-FFF2-40B4-BE49-F238E27FC236}">
                <a16:creationId xmlns:a16="http://schemas.microsoft.com/office/drawing/2014/main" id="{13118E7C-29C9-4B8D-952B-7926AFE1289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69665" y="5620752"/>
            <a:ext cx="1434667" cy="596053"/>
          </a:xfrm>
          <a:prstGeom prst="rect">
            <a:avLst/>
          </a:prstGeom>
        </p:spPr>
      </p:pic>
      <p:pic>
        <p:nvPicPr>
          <p:cNvPr id="45" name="圖形 44">
            <a:extLst>
              <a:ext uri="{FF2B5EF4-FFF2-40B4-BE49-F238E27FC236}">
                <a16:creationId xmlns:a16="http://schemas.microsoft.com/office/drawing/2014/main" id="{275FFEA1-60B3-4389-903C-B78808D9919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558346">
            <a:off x="3447816" y="4318972"/>
            <a:ext cx="1155883" cy="422183"/>
          </a:xfrm>
          <a:prstGeom prst="rect">
            <a:avLst/>
          </a:prstGeom>
        </p:spPr>
      </p:pic>
    </p:spTree>
    <p:extLst>
      <p:ext uri="{BB962C8B-B14F-4D97-AF65-F5344CB8AC3E}">
        <p14:creationId xmlns:p14="http://schemas.microsoft.com/office/powerpoint/2010/main" val="2374462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4A624B2-3469-454D-921E-1C314D36175B}"/>
              </a:ext>
            </a:extLst>
          </p:cNvPr>
          <p:cNvGrpSpPr/>
          <p:nvPr/>
        </p:nvGrpSpPr>
        <p:grpSpPr>
          <a:xfrm>
            <a:off x="3684233" y="984149"/>
            <a:ext cx="4823534" cy="1017579"/>
            <a:chOff x="1595870" y="1601495"/>
            <a:chExt cx="4290152" cy="905056"/>
          </a:xfrm>
        </p:grpSpPr>
        <p:sp>
          <p:nvSpPr>
            <p:cNvPr id="8" name="副標題 2">
              <a:extLst>
                <a:ext uri="{FF2B5EF4-FFF2-40B4-BE49-F238E27FC236}">
                  <a16:creationId xmlns:a16="http://schemas.microsoft.com/office/drawing/2014/main" id="{DEE1D5EE-89A0-4A96-8E08-A70672D7241C}"/>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Meiryo UI" panose="020B0604030504040204" pitchFamily="50" charset="-128"/>
                  <a:ea typeface="Meiryo UI" panose="020B0604030504040204" pitchFamily="50" charset="-128"/>
                  <a:sym typeface="Arial" panose="020B0604020202020204" pitchFamily="34" charset="0"/>
                </a:rPr>
                <a:t>04</a:t>
              </a: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9" name="矩形 8">
              <a:extLst>
                <a:ext uri="{FF2B5EF4-FFF2-40B4-BE49-F238E27FC236}">
                  <a16:creationId xmlns:a16="http://schemas.microsoft.com/office/drawing/2014/main" id="{011A0989-070F-47C9-BAE8-F03541984B38}"/>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10" name="文字方塊 9">
              <a:extLst>
                <a:ext uri="{FF2B5EF4-FFF2-40B4-BE49-F238E27FC236}">
                  <a16:creationId xmlns:a16="http://schemas.microsoft.com/office/drawing/2014/main" id="{76DCCE65-A12E-4D8F-9DAB-3DF883F2A27B}"/>
                </a:ext>
              </a:extLst>
            </p:cNvPr>
            <p:cNvSpPr txBox="1"/>
            <p:nvPr/>
          </p:nvSpPr>
          <p:spPr>
            <a:xfrm>
              <a:off x="3054364" y="1601495"/>
              <a:ext cx="1378101" cy="378507"/>
            </a:xfrm>
            <a:prstGeom prst="rect">
              <a:avLst/>
            </a:prstGeom>
            <a:noFill/>
          </p:spPr>
          <p:txBody>
            <a:bodyPr wrap="square" rtlCol="0">
              <a:spAutoFit/>
            </a:bodyPr>
            <a:lstStyle/>
            <a:p>
              <a:pPr algn="ctr">
                <a:lnSpc>
                  <a:spcPts val="3200"/>
                </a:lnSpc>
              </a:pPr>
              <a:r>
                <a:rPr lang="en-US" altLang="zh-TW" sz="100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Chapter</a:t>
              </a:r>
            </a:p>
          </p:txBody>
        </p:sp>
      </p:grpSp>
      <p:sp>
        <p:nvSpPr>
          <p:cNvPr id="11" name="標題 1">
            <a:extLst>
              <a:ext uri="{FF2B5EF4-FFF2-40B4-BE49-F238E27FC236}">
                <a16:creationId xmlns:a16="http://schemas.microsoft.com/office/drawing/2014/main" id="{8A656539-44C3-4DFA-A22A-45368C1CF618}"/>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a:lnSpc>
                <a:spcPct val="100000"/>
              </a:lnSpc>
              <a:spcBef>
                <a:spcPts val="0"/>
              </a:spcBef>
              <a:spcAft>
                <a:spcPts val="0"/>
              </a:spcAft>
              <a:buNone/>
              <a:tabLst/>
              <a:defRPr/>
            </a:pPr>
            <a:r>
              <a:rPr lang="en-US" sz="40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安定性と拡張性</a:t>
            </a:r>
            <a:endParaRPr lang="en-US" altLang="zh-TW">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23109795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矩形 103">
            <a:extLst>
              <a:ext uri="{FF2B5EF4-FFF2-40B4-BE49-F238E27FC236}">
                <a16:creationId xmlns:a16="http://schemas.microsoft.com/office/drawing/2014/main" id="{F8A8214A-AA0E-42E0-A182-C40A1AC76806}"/>
              </a:ext>
            </a:extLst>
          </p:cNvPr>
          <p:cNvSpPr/>
          <p:nvPr/>
        </p:nvSpPr>
        <p:spPr>
          <a:xfrm>
            <a:off x="1033671" y="3632388"/>
            <a:ext cx="10031898" cy="258900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Meiryo UI" panose="020B0604030504040204" pitchFamily="50" charset="-128"/>
              <a:ea typeface="Meiryo UI" panose="020B0604030504040204" pitchFamily="50" charset="-128"/>
            </a:endParaRPr>
          </a:p>
        </p:txBody>
      </p:sp>
      <p:sp>
        <p:nvSpPr>
          <p:cNvPr id="108" name="矩形 107">
            <a:extLst>
              <a:ext uri="{FF2B5EF4-FFF2-40B4-BE49-F238E27FC236}">
                <a16:creationId xmlns:a16="http://schemas.microsoft.com/office/drawing/2014/main" id="{B48C953E-7109-4FAC-832B-3097B3456F95}"/>
              </a:ext>
            </a:extLst>
          </p:cNvPr>
          <p:cNvSpPr/>
          <p:nvPr/>
        </p:nvSpPr>
        <p:spPr>
          <a:xfrm rot="16200000">
            <a:off x="2153279" y="2340500"/>
            <a:ext cx="2606348" cy="5190125"/>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56" name="矩形 155">
            <a:extLst>
              <a:ext uri="{FF2B5EF4-FFF2-40B4-BE49-F238E27FC236}">
                <a16:creationId xmlns:a16="http://schemas.microsoft.com/office/drawing/2014/main" id="{C0A1C10E-509A-4FC5-B751-97DE1C55CFA2}"/>
              </a:ext>
            </a:extLst>
          </p:cNvPr>
          <p:cNvSpPr/>
          <p:nvPr/>
        </p:nvSpPr>
        <p:spPr>
          <a:xfrm rot="10800000">
            <a:off x="861390" y="3635470"/>
            <a:ext cx="10204175" cy="2588642"/>
          </a:xfrm>
          <a:prstGeom prst="rect">
            <a:avLst/>
          </a:prstGeom>
          <a:gradFill>
            <a:gsLst>
              <a:gs pos="0">
                <a:srgbClr val="0070C0">
                  <a:alpha val="78000"/>
                </a:srgbClr>
              </a:gs>
              <a:gs pos="100000">
                <a:srgbClr val="031B71">
                  <a:alpha val="27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788">
              <a:latin typeface="Meiryo UI" panose="020B0604030504040204" pitchFamily="50" charset="-128"/>
              <a:ea typeface="Meiryo UI" panose="020B0604030504040204" pitchFamily="50" charset="-128"/>
            </a:endParaRPr>
          </a:p>
        </p:txBody>
      </p:sp>
      <p:sp>
        <p:nvSpPr>
          <p:cNvPr id="137" name="Rectangle 3">
            <a:extLst>
              <a:ext uri="{FF2B5EF4-FFF2-40B4-BE49-F238E27FC236}">
                <a16:creationId xmlns:a16="http://schemas.microsoft.com/office/drawing/2014/main" id="{52F5ECAB-0EB7-4DAA-9A8F-EAAC72547245}"/>
              </a:ext>
            </a:extLst>
          </p:cNvPr>
          <p:cNvSpPr/>
          <p:nvPr/>
        </p:nvSpPr>
        <p:spPr>
          <a:xfrm>
            <a:off x="5087240" y="1698787"/>
            <a:ext cx="6216844" cy="1157744"/>
          </a:xfrm>
          <a:prstGeom prst="roundRect">
            <a:avLst>
              <a:gd name="adj" fmla="val 50000"/>
            </a:avLst>
          </a:prstGeom>
          <a:gradFill>
            <a:gsLst>
              <a:gs pos="16000">
                <a:srgbClr val="D925DF">
                  <a:alpha val="80000"/>
                </a:srgbClr>
              </a:gs>
              <a:gs pos="85000">
                <a:srgbClr val="0F94E0">
                  <a:alpha val="8000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800" b="1">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rPr>
              <a:t> </a:t>
            </a:r>
            <a:endParaRPr lang="zh-TW" altLang="en-US" sz="2800" b="1">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Calibri"/>
            </a:endParaRPr>
          </a:p>
        </p:txBody>
      </p:sp>
      <p:sp>
        <p:nvSpPr>
          <p:cNvPr id="140" name="箭號: 向下 36">
            <a:extLst>
              <a:ext uri="{FF2B5EF4-FFF2-40B4-BE49-F238E27FC236}">
                <a16:creationId xmlns:a16="http://schemas.microsoft.com/office/drawing/2014/main" id="{1B9716D7-2D30-4D6F-BD76-B8F6EC523F74}"/>
              </a:ext>
            </a:extLst>
          </p:cNvPr>
          <p:cNvSpPr/>
          <p:nvPr/>
        </p:nvSpPr>
        <p:spPr>
          <a:xfrm>
            <a:off x="3993670" y="3060004"/>
            <a:ext cx="665797" cy="785826"/>
          </a:xfrm>
          <a:prstGeom prst="downArrow">
            <a:avLst/>
          </a:prstGeom>
          <a:gradFill>
            <a:gsLst>
              <a:gs pos="100000">
                <a:srgbClr val="21FAFF"/>
              </a:gs>
              <a:gs pos="18000">
                <a:srgbClr val="21FAFF">
                  <a:alpha val="60000"/>
                </a:srgbClr>
              </a:gs>
              <a:gs pos="0">
                <a:srgbClr val="21FAFF">
                  <a:alpha val="0"/>
                </a:srgb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latin typeface="Meiryo UI" panose="020B0604030504040204" pitchFamily="50" charset="-128"/>
              <a:ea typeface="Meiryo UI" panose="020B0604030504040204" pitchFamily="50" charset="-128"/>
            </a:endParaRPr>
          </a:p>
        </p:txBody>
      </p:sp>
      <p:grpSp>
        <p:nvGrpSpPr>
          <p:cNvPr id="141" name="群組 140">
            <a:extLst>
              <a:ext uri="{FF2B5EF4-FFF2-40B4-BE49-F238E27FC236}">
                <a16:creationId xmlns:a16="http://schemas.microsoft.com/office/drawing/2014/main" id="{032CF139-15B9-4A29-B839-A984ED66B01D}"/>
              </a:ext>
            </a:extLst>
          </p:cNvPr>
          <p:cNvGrpSpPr/>
          <p:nvPr/>
        </p:nvGrpSpPr>
        <p:grpSpPr>
          <a:xfrm>
            <a:off x="9825757" y="1768444"/>
            <a:ext cx="2119894" cy="2242379"/>
            <a:chOff x="9586675" y="2847073"/>
            <a:chExt cx="1407777" cy="1489118"/>
          </a:xfrm>
        </p:grpSpPr>
        <p:pic>
          <p:nvPicPr>
            <p:cNvPr id="142" name="圖片 141" descr="一張含有 時鐘 的圖片&#10;&#10;自動產生的描述">
              <a:extLst>
                <a:ext uri="{FF2B5EF4-FFF2-40B4-BE49-F238E27FC236}">
                  <a16:creationId xmlns:a16="http://schemas.microsoft.com/office/drawing/2014/main" id="{051340D1-83F5-451F-87F9-CD85C005E4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54436" y="3716401"/>
              <a:ext cx="484184" cy="619790"/>
            </a:xfrm>
            <a:prstGeom prst="rect">
              <a:avLst/>
            </a:prstGeom>
          </p:spPr>
        </p:pic>
        <p:pic>
          <p:nvPicPr>
            <p:cNvPr id="143" name="圖片 142">
              <a:extLst>
                <a:ext uri="{FF2B5EF4-FFF2-40B4-BE49-F238E27FC236}">
                  <a16:creationId xmlns:a16="http://schemas.microsoft.com/office/drawing/2014/main" id="{9B3802DE-B295-40C8-968A-FF5A6F01C48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586675" y="2847073"/>
              <a:ext cx="1407777" cy="1355750"/>
            </a:xfrm>
            <a:prstGeom prst="rect">
              <a:avLst/>
            </a:prstGeom>
          </p:spPr>
        </p:pic>
      </p:grpSp>
      <p:grpSp>
        <p:nvGrpSpPr>
          <p:cNvPr id="175" name="群組 174">
            <a:extLst>
              <a:ext uri="{FF2B5EF4-FFF2-40B4-BE49-F238E27FC236}">
                <a16:creationId xmlns:a16="http://schemas.microsoft.com/office/drawing/2014/main" id="{C06EC06A-B8B9-428A-9600-3E77FAAFBA5A}"/>
              </a:ext>
            </a:extLst>
          </p:cNvPr>
          <p:cNvGrpSpPr/>
          <p:nvPr/>
        </p:nvGrpSpPr>
        <p:grpSpPr>
          <a:xfrm>
            <a:off x="1842669" y="2563597"/>
            <a:ext cx="908680" cy="924346"/>
            <a:chOff x="1789725" y="2436569"/>
            <a:chExt cx="908680" cy="924346"/>
          </a:xfrm>
        </p:grpSpPr>
        <p:pic>
          <p:nvPicPr>
            <p:cNvPr id="176" name="圖形 175">
              <a:extLst>
                <a:ext uri="{FF2B5EF4-FFF2-40B4-BE49-F238E27FC236}">
                  <a16:creationId xmlns:a16="http://schemas.microsoft.com/office/drawing/2014/main" id="{824542EC-335F-4934-BC9F-34C4471338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9725" y="2436569"/>
              <a:ext cx="711070" cy="910169"/>
            </a:xfrm>
            <a:prstGeom prst="rect">
              <a:avLst/>
            </a:prstGeom>
          </p:spPr>
        </p:pic>
        <p:grpSp>
          <p:nvGrpSpPr>
            <p:cNvPr id="177" name="群組 176">
              <a:extLst>
                <a:ext uri="{FF2B5EF4-FFF2-40B4-BE49-F238E27FC236}">
                  <a16:creationId xmlns:a16="http://schemas.microsoft.com/office/drawing/2014/main" id="{74071B37-32D7-4161-AC1A-1E4AE141BA5D}"/>
                </a:ext>
              </a:extLst>
            </p:cNvPr>
            <p:cNvGrpSpPr/>
            <p:nvPr/>
          </p:nvGrpSpPr>
          <p:grpSpPr>
            <a:xfrm>
              <a:off x="2066713" y="3008591"/>
              <a:ext cx="631692" cy="166970"/>
              <a:chOff x="-837281" y="2833789"/>
              <a:chExt cx="883221" cy="233455"/>
            </a:xfrm>
          </p:grpSpPr>
          <p:sp>
            <p:nvSpPr>
              <p:cNvPr id="185" name="手繪多邊形: 圖案 184">
                <a:extLst>
                  <a:ext uri="{FF2B5EF4-FFF2-40B4-BE49-F238E27FC236}">
                    <a16:creationId xmlns:a16="http://schemas.microsoft.com/office/drawing/2014/main" id="{73CA9B75-E50D-4B58-A273-4D91A403E17E}"/>
                  </a:ext>
                </a:extLst>
              </p:cNvPr>
              <p:cNvSpPr/>
              <p:nvPr/>
            </p:nvSpPr>
            <p:spPr>
              <a:xfrm>
                <a:off x="-837281" y="2833789"/>
                <a:ext cx="883221" cy="233455"/>
              </a:xfrm>
              <a:custGeom>
                <a:avLst/>
                <a:gdLst>
                  <a:gd name="connsiteX0" fmla="*/ 837221 w 883221"/>
                  <a:gd name="connsiteY0" fmla="*/ 233456 h 233455"/>
                  <a:gd name="connsiteX1" fmla="*/ 46001 w 883221"/>
                  <a:gd name="connsiteY1" fmla="*/ 233456 h 233455"/>
                  <a:gd name="connsiteX2" fmla="*/ 0 w 883221"/>
                  <a:gd name="connsiteY2" fmla="*/ 187455 h 233455"/>
                  <a:gd name="connsiteX3" fmla="*/ 0 w 883221"/>
                  <a:gd name="connsiteY3" fmla="*/ 46001 h 233455"/>
                  <a:gd name="connsiteX4" fmla="*/ 46001 w 883221"/>
                  <a:gd name="connsiteY4" fmla="*/ 0 h 233455"/>
                  <a:gd name="connsiteX5" fmla="*/ 837221 w 883221"/>
                  <a:gd name="connsiteY5" fmla="*/ 0 h 233455"/>
                  <a:gd name="connsiteX6" fmla="*/ 883222 w 883221"/>
                  <a:gd name="connsiteY6" fmla="*/ 46001 h 233455"/>
                  <a:gd name="connsiteX7" fmla="*/ 883222 w 883221"/>
                  <a:gd name="connsiteY7" fmla="*/ 187455 h 233455"/>
                  <a:gd name="connsiteX8" fmla="*/ 837221 w 883221"/>
                  <a:gd name="connsiteY8" fmla="*/ 233456 h 23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221" h="233455">
                    <a:moveTo>
                      <a:pt x="837221" y="233456"/>
                    </a:moveTo>
                    <a:lnTo>
                      <a:pt x="46001" y="233456"/>
                    </a:lnTo>
                    <a:cubicBezTo>
                      <a:pt x="20701" y="233456"/>
                      <a:pt x="0" y="212755"/>
                      <a:pt x="0" y="187455"/>
                    </a:cubicBezTo>
                    <a:lnTo>
                      <a:pt x="0" y="46001"/>
                    </a:lnTo>
                    <a:cubicBezTo>
                      <a:pt x="0" y="20701"/>
                      <a:pt x="20701" y="0"/>
                      <a:pt x="46001" y="0"/>
                    </a:cubicBezTo>
                    <a:lnTo>
                      <a:pt x="837221" y="0"/>
                    </a:lnTo>
                    <a:cubicBezTo>
                      <a:pt x="862521" y="0"/>
                      <a:pt x="883222" y="20701"/>
                      <a:pt x="883222" y="46001"/>
                    </a:cubicBezTo>
                    <a:lnTo>
                      <a:pt x="883222" y="187455"/>
                    </a:lnTo>
                    <a:cubicBezTo>
                      <a:pt x="883222" y="212755"/>
                      <a:pt x="862521" y="233456"/>
                      <a:pt x="837221" y="233456"/>
                    </a:cubicBezTo>
                    <a:close/>
                  </a:path>
                </a:pathLst>
              </a:custGeom>
              <a:solidFill>
                <a:schemeClr val="bg2">
                  <a:lumMod val="25000"/>
                </a:schemeClr>
              </a:solidFill>
              <a:ln w="34443" cap="flat">
                <a:no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6" name="手繪多邊形: 圖案 185">
                <a:extLst>
                  <a:ext uri="{FF2B5EF4-FFF2-40B4-BE49-F238E27FC236}">
                    <a16:creationId xmlns:a16="http://schemas.microsoft.com/office/drawing/2014/main" id="{4E11242E-357A-4037-A0C3-9D8F73224149}"/>
                  </a:ext>
                </a:extLst>
              </p:cNvPr>
              <p:cNvSpPr/>
              <p:nvPr/>
            </p:nvSpPr>
            <p:spPr>
              <a:xfrm rot="16997148">
                <a:off x="-118897" y="2910725"/>
                <a:ext cx="62099" cy="62099"/>
              </a:xfrm>
              <a:custGeom>
                <a:avLst/>
                <a:gdLst>
                  <a:gd name="connsiteX0" fmla="*/ 62099 w 62099"/>
                  <a:gd name="connsiteY0" fmla="*/ 31050 h 62099"/>
                  <a:gd name="connsiteX1" fmla="*/ 31050 w 62099"/>
                  <a:gd name="connsiteY1" fmla="*/ 62099 h 62099"/>
                  <a:gd name="connsiteX2" fmla="*/ 0 w 62099"/>
                  <a:gd name="connsiteY2" fmla="*/ 31050 h 62099"/>
                  <a:gd name="connsiteX3" fmla="*/ 31050 w 62099"/>
                  <a:gd name="connsiteY3" fmla="*/ 0 h 62099"/>
                  <a:gd name="connsiteX4" fmla="*/ 62099 w 62099"/>
                  <a:gd name="connsiteY4" fmla="*/ 31050 h 6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9" h="62099">
                    <a:moveTo>
                      <a:pt x="62099" y="31050"/>
                    </a:moveTo>
                    <a:cubicBezTo>
                      <a:pt x="62099" y="48198"/>
                      <a:pt x="48198" y="62099"/>
                      <a:pt x="31050" y="62099"/>
                    </a:cubicBezTo>
                    <a:cubicBezTo>
                      <a:pt x="13901" y="62099"/>
                      <a:pt x="0" y="48198"/>
                      <a:pt x="0" y="31050"/>
                    </a:cubicBezTo>
                    <a:cubicBezTo>
                      <a:pt x="0" y="13901"/>
                      <a:pt x="13901" y="0"/>
                      <a:pt x="31050" y="0"/>
                    </a:cubicBezTo>
                    <a:cubicBezTo>
                      <a:pt x="48198" y="0"/>
                      <a:pt x="62099" y="13901"/>
                      <a:pt x="62099" y="31050"/>
                    </a:cubicBezTo>
                    <a:close/>
                  </a:path>
                </a:pathLst>
              </a:custGeom>
              <a:noFill/>
              <a:ln w="34442"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7" name="手繪多邊形: 圖案 186">
                <a:extLst>
                  <a:ext uri="{FF2B5EF4-FFF2-40B4-BE49-F238E27FC236}">
                    <a16:creationId xmlns:a16="http://schemas.microsoft.com/office/drawing/2014/main" id="{E5C75ECB-6F75-45F8-AFBC-22C1027B9EEF}"/>
                  </a:ext>
                </a:extLst>
              </p:cNvPr>
              <p:cNvSpPr/>
              <p:nvPr/>
            </p:nvSpPr>
            <p:spPr>
              <a:xfrm>
                <a:off x="-509523"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8" name="手繪多邊形: 圖案 187">
                <a:extLst>
                  <a:ext uri="{FF2B5EF4-FFF2-40B4-BE49-F238E27FC236}">
                    <a16:creationId xmlns:a16="http://schemas.microsoft.com/office/drawing/2014/main" id="{EA44BB4A-D882-4B86-B2E3-37AEEB2066D2}"/>
                  </a:ext>
                </a:extLst>
              </p:cNvPr>
              <p:cNvSpPr/>
              <p:nvPr/>
            </p:nvSpPr>
            <p:spPr>
              <a:xfrm>
                <a:off x="-449721"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9" name="手繪多邊形: 圖案 188">
                <a:extLst>
                  <a:ext uri="{FF2B5EF4-FFF2-40B4-BE49-F238E27FC236}">
                    <a16:creationId xmlns:a16="http://schemas.microsoft.com/office/drawing/2014/main" id="{74CC2EA0-971C-4B83-A87F-2A7B2602C023}"/>
                  </a:ext>
                </a:extLst>
              </p:cNvPr>
              <p:cNvSpPr/>
              <p:nvPr/>
            </p:nvSpPr>
            <p:spPr>
              <a:xfrm>
                <a:off x="-389920"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90" name="手繪多邊形: 圖案 189">
                <a:extLst>
                  <a:ext uri="{FF2B5EF4-FFF2-40B4-BE49-F238E27FC236}">
                    <a16:creationId xmlns:a16="http://schemas.microsoft.com/office/drawing/2014/main" id="{BAF67749-F6FD-4873-8576-3167C392DFFF}"/>
                  </a:ext>
                </a:extLst>
              </p:cNvPr>
              <p:cNvSpPr/>
              <p:nvPr/>
            </p:nvSpPr>
            <p:spPr>
              <a:xfrm>
                <a:off x="-331268"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grpSp>
        <p:grpSp>
          <p:nvGrpSpPr>
            <p:cNvPr id="178" name="群組 177">
              <a:extLst>
                <a:ext uri="{FF2B5EF4-FFF2-40B4-BE49-F238E27FC236}">
                  <a16:creationId xmlns:a16="http://schemas.microsoft.com/office/drawing/2014/main" id="{CA6C768C-F43E-46C6-8D3F-CBF2A4E38A9C}"/>
                </a:ext>
              </a:extLst>
            </p:cNvPr>
            <p:cNvGrpSpPr/>
            <p:nvPr/>
          </p:nvGrpSpPr>
          <p:grpSpPr>
            <a:xfrm>
              <a:off x="2066713" y="3193945"/>
              <a:ext cx="631692" cy="166970"/>
              <a:chOff x="-837281" y="2833789"/>
              <a:chExt cx="883221" cy="233455"/>
            </a:xfrm>
          </p:grpSpPr>
          <p:sp>
            <p:nvSpPr>
              <p:cNvPr id="179" name="手繪多邊形: 圖案 178">
                <a:extLst>
                  <a:ext uri="{FF2B5EF4-FFF2-40B4-BE49-F238E27FC236}">
                    <a16:creationId xmlns:a16="http://schemas.microsoft.com/office/drawing/2014/main" id="{86A7A960-BD31-4553-8FA0-A001B107B265}"/>
                  </a:ext>
                </a:extLst>
              </p:cNvPr>
              <p:cNvSpPr/>
              <p:nvPr/>
            </p:nvSpPr>
            <p:spPr>
              <a:xfrm>
                <a:off x="-837281" y="2833789"/>
                <a:ext cx="883221" cy="233455"/>
              </a:xfrm>
              <a:custGeom>
                <a:avLst/>
                <a:gdLst>
                  <a:gd name="connsiteX0" fmla="*/ 837221 w 883221"/>
                  <a:gd name="connsiteY0" fmla="*/ 233456 h 233455"/>
                  <a:gd name="connsiteX1" fmla="*/ 46001 w 883221"/>
                  <a:gd name="connsiteY1" fmla="*/ 233456 h 233455"/>
                  <a:gd name="connsiteX2" fmla="*/ 0 w 883221"/>
                  <a:gd name="connsiteY2" fmla="*/ 187455 h 233455"/>
                  <a:gd name="connsiteX3" fmla="*/ 0 w 883221"/>
                  <a:gd name="connsiteY3" fmla="*/ 46001 h 233455"/>
                  <a:gd name="connsiteX4" fmla="*/ 46001 w 883221"/>
                  <a:gd name="connsiteY4" fmla="*/ 0 h 233455"/>
                  <a:gd name="connsiteX5" fmla="*/ 837221 w 883221"/>
                  <a:gd name="connsiteY5" fmla="*/ 0 h 233455"/>
                  <a:gd name="connsiteX6" fmla="*/ 883222 w 883221"/>
                  <a:gd name="connsiteY6" fmla="*/ 46001 h 233455"/>
                  <a:gd name="connsiteX7" fmla="*/ 883222 w 883221"/>
                  <a:gd name="connsiteY7" fmla="*/ 187455 h 233455"/>
                  <a:gd name="connsiteX8" fmla="*/ 837221 w 883221"/>
                  <a:gd name="connsiteY8" fmla="*/ 233456 h 23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3221" h="233455">
                    <a:moveTo>
                      <a:pt x="837221" y="233456"/>
                    </a:moveTo>
                    <a:lnTo>
                      <a:pt x="46001" y="233456"/>
                    </a:lnTo>
                    <a:cubicBezTo>
                      <a:pt x="20701" y="233456"/>
                      <a:pt x="0" y="212755"/>
                      <a:pt x="0" y="187455"/>
                    </a:cubicBezTo>
                    <a:lnTo>
                      <a:pt x="0" y="46001"/>
                    </a:lnTo>
                    <a:cubicBezTo>
                      <a:pt x="0" y="20701"/>
                      <a:pt x="20701" y="0"/>
                      <a:pt x="46001" y="0"/>
                    </a:cubicBezTo>
                    <a:lnTo>
                      <a:pt x="837221" y="0"/>
                    </a:lnTo>
                    <a:cubicBezTo>
                      <a:pt x="862521" y="0"/>
                      <a:pt x="883222" y="20701"/>
                      <a:pt x="883222" y="46001"/>
                    </a:cubicBezTo>
                    <a:lnTo>
                      <a:pt x="883222" y="187455"/>
                    </a:lnTo>
                    <a:cubicBezTo>
                      <a:pt x="883222" y="212755"/>
                      <a:pt x="862521" y="233456"/>
                      <a:pt x="837221" y="233456"/>
                    </a:cubicBezTo>
                    <a:close/>
                  </a:path>
                </a:pathLst>
              </a:custGeom>
              <a:solidFill>
                <a:schemeClr val="bg2">
                  <a:lumMod val="25000"/>
                </a:schemeClr>
              </a:solidFill>
              <a:ln w="34443" cap="flat">
                <a:no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0" name="手繪多邊形: 圖案 179">
                <a:extLst>
                  <a:ext uri="{FF2B5EF4-FFF2-40B4-BE49-F238E27FC236}">
                    <a16:creationId xmlns:a16="http://schemas.microsoft.com/office/drawing/2014/main" id="{594B3903-8D37-4429-B3B9-FCBCAD0DDC39}"/>
                  </a:ext>
                </a:extLst>
              </p:cNvPr>
              <p:cNvSpPr/>
              <p:nvPr/>
            </p:nvSpPr>
            <p:spPr>
              <a:xfrm rot="16997148">
                <a:off x="-118897" y="2910725"/>
                <a:ext cx="62099" cy="62099"/>
              </a:xfrm>
              <a:custGeom>
                <a:avLst/>
                <a:gdLst>
                  <a:gd name="connsiteX0" fmla="*/ 62099 w 62099"/>
                  <a:gd name="connsiteY0" fmla="*/ 31050 h 62099"/>
                  <a:gd name="connsiteX1" fmla="*/ 31050 w 62099"/>
                  <a:gd name="connsiteY1" fmla="*/ 62099 h 62099"/>
                  <a:gd name="connsiteX2" fmla="*/ 0 w 62099"/>
                  <a:gd name="connsiteY2" fmla="*/ 31050 h 62099"/>
                  <a:gd name="connsiteX3" fmla="*/ 31050 w 62099"/>
                  <a:gd name="connsiteY3" fmla="*/ 0 h 62099"/>
                  <a:gd name="connsiteX4" fmla="*/ 62099 w 62099"/>
                  <a:gd name="connsiteY4" fmla="*/ 31050 h 62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99" h="62099">
                    <a:moveTo>
                      <a:pt x="62099" y="31050"/>
                    </a:moveTo>
                    <a:cubicBezTo>
                      <a:pt x="62099" y="48198"/>
                      <a:pt x="48198" y="62099"/>
                      <a:pt x="31050" y="62099"/>
                    </a:cubicBezTo>
                    <a:cubicBezTo>
                      <a:pt x="13901" y="62099"/>
                      <a:pt x="0" y="48198"/>
                      <a:pt x="0" y="31050"/>
                    </a:cubicBezTo>
                    <a:cubicBezTo>
                      <a:pt x="0" y="13901"/>
                      <a:pt x="13901" y="0"/>
                      <a:pt x="31050" y="0"/>
                    </a:cubicBezTo>
                    <a:cubicBezTo>
                      <a:pt x="48198" y="0"/>
                      <a:pt x="62099" y="13901"/>
                      <a:pt x="62099" y="31050"/>
                    </a:cubicBezTo>
                    <a:close/>
                  </a:path>
                </a:pathLst>
              </a:custGeom>
              <a:noFill/>
              <a:ln w="34442"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1" name="手繪多邊形: 圖案 180">
                <a:extLst>
                  <a:ext uri="{FF2B5EF4-FFF2-40B4-BE49-F238E27FC236}">
                    <a16:creationId xmlns:a16="http://schemas.microsoft.com/office/drawing/2014/main" id="{7872733E-D531-46FA-95B1-826385D9957A}"/>
                  </a:ext>
                </a:extLst>
              </p:cNvPr>
              <p:cNvSpPr/>
              <p:nvPr/>
            </p:nvSpPr>
            <p:spPr>
              <a:xfrm>
                <a:off x="-509523"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2" name="手繪多邊形: 圖案 181">
                <a:extLst>
                  <a:ext uri="{FF2B5EF4-FFF2-40B4-BE49-F238E27FC236}">
                    <a16:creationId xmlns:a16="http://schemas.microsoft.com/office/drawing/2014/main" id="{269C6A33-088D-4D30-9CB8-738E8C39F92B}"/>
                  </a:ext>
                </a:extLst>
              </p:cNvPr>
              <p:cNvSpPr/>
              <p:nvPr/>
            </p:nvSpPr>
            <p:spPr>
              <a:xfrm>
                <a:off x="-449721"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3" name="手繪多邊形: 圖案 182">
                <a:extLst>
                  <a:ext uri="{FF2B5EF4-FFF2-40B4-BE49-F238E27FC236}">
                    <a16:creationId xmlns:a16="http://schemas.microsoft.com/office/drawing/2014/main" id="{2C18EDC6-8BB8-457C-9640-E8BF52D19158}"/>
                  </a:ext>
                </a:extLst>
              </p:cNvPr>
              <p:cNvSpPr/>
              <p:nvPr/>
            </p:nvSpPr>
            <p:spPr>
              <a:xfrm>
                <a:off x="-389920"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sp>
            <p:nvSpPr>
              <p:cNvPr id="184" name="手繪多邊形: 圖案 183">
                <a:extLst>
                  <a:ext uri="{FF2B5EF4-FFF2-40B4-BE49-F238E27FC236}">
                    <a16:creationId xmlns:a16="http://schemas.microsoft.com/office/drawing/2014/main" id="{2FA8BF58-01E1-4119-AAE4-71C2E517D1EC}"/>
                  </a:ext>
                </a:extLst>
              </p:cNvPr>
              <p:cNvSpPr/>
              <p:nvPr/>
            </p:nvSpPr>
            <p:spPr>
              <a:xfrm>
                <a:off x="-331268" y="2910840"/>
                <a:ext cx="11500" cy="70151"/>
              </a:xfrm>
              <a:custGeom>
                <a:avLst/>
                <a:gdLst>
                  <a:gd name="connsiteX0" fmla="*/ 0 w 11500"/>
                  <a:gd name="connsiteY0" fmla="*/ 0 h 70151"/>
                  <a:gd name="connsiteX1" fmla="*/ 0 w 11500"/>
                  <a:gd name="connsiteY1" fmla="*/ 70152 h 70151"/>
                </a:gdLst>
                <a:ahLst/>
                <a:cxnLst>
                  <a:cxn ang="0">
                    <a:pos x="connsiteX0" y="connsiteY0"/>
                  </a:cxn>
                  <a:cxn ang="0">
                    <a:pos x="connsiteX1" y="connsiteY1"/>
                  </a:cxn>
                </a:cxnLst>
                <a:rect l="l" t="t" r="r" b="b"/>
                <a:pathLst>
                  <a:path w="11500" h="70151">
                    <a:moveTo>
                      <a:pt x="0" y="0"/>
                    </a:moveTo>
                    <a:lnTo>
                      <a:pt x="0" y="70152"/>
                    </a:lnTo>
                  </a:path>
                </a:pathLst>
              </a:custGeom>
              <a:ln w="34443" cap="flat">
                <a:solidFill>
                  <a:schemeClr val="bg1"/>
                </a:solidFill>
                <a:prstDash val="solid"/>
                <a:round/>
              </a:ln>
            </p:spPr>
            <p:txBody>
              <a:bodyPr rtlCol="0" anchor="ctr"/>
              <a:lstStyle/>
              <a:p>
                <a:endParaRPr lang="zh-TW" altLang="en-US" sz="1400">
                  <a:latin typeface="Meiryo UI" panose="020B0604030504040204" pitchFamily="50" charset="-128"/>
                  <a:ea typeface="Meiryo UI" panose="020B0604030504040204" pitchFamily="50" charset="-128"/>
                </a:endParaRPr>
              </a:p>
            </p:txBody>
          </p:sp>
        </p:grpSp>
      </p:grpSp>
      <p:grpSp>
        <p:nvGrpSpPr>
          <p:cNvPr id="191" name="群組 190">
            <a:extLst>
              <a:ext uri="{FF2B5EF4-FFF2-40B4-BE49-F238E27FC236}">
                <a16:creationId xmlns:a16="http://schemas.microsoft.com/office/drawing/2014/main" id="{267DC7D3-2146-4955-B096-3BC63A6316B8}"/>
              </a:ext>
            </a:extLst>
          </p:cNvPr>
          <p:cNvGrpSpPr/>
          <p:nvPr/>
        </p:nvGrpSpPr>
        <p:grpSpPr>
          <a:xfrm>
            <a:off x="542773" y="2209177"/>
            <a:ext cx="1758843" cy="1219749"/>
            <a:chOff x="605255" y="2467939"/>
            <a:chExt cx="1385716" cy="960987"/>
          </a:xfrm>
        </p:grpSpPr>
        <p:pic>
          <p:nvPicPr>
            <p:cNvPr id="192" name="圖形 191">
              <a:extLst>
                <a:ext uri="{FF2B5EF4-FFF2-40B4-BE49-F238E27FC236}">
                  <a16:creationId xmlns:a16="http://schemas.microsoft.com/office/drawing/2014/main" id="{0773DD0E-105D-4F06-A2E9-270328E718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298" y="2467939"/>
              <a:ext cx="960987" cy="960987"/>
            </a:xfrm>
            <a:prstGeom prst="rect">
              <a:avLst/>
            </a:prstGeom>
          </p:spPr>
        </p:pic>
        <p:sp>
          <p:nvSpPr>
            <p:cNvPr id="193" name="文字方塊 192">
              <a:extLst>
                <a:ext uri="{FF2B5EF4-FFF2-40B4-BE49-F238E27FC236}">
                  <a16:creationId xmlns:a16="http://schemas.microsoft.com/office/drawing/2014/main" id="{241F6797-66BB-4169-9F7F-A918F0BBFBFF}"/>
                </a:ext>
              </a:extLst>
            </p:cNvPr>
            <p:cNvSpPr txBox="1"/>
            <p:nvPr/>
          </p:nvSpPr>
          <p:spPr>
            <a:xfrm>
              <a:off x="605255" y="2720073"/>
              <a:ext cx="1385716" cy="460719"/>
            </a:xfrm>
            <a:prstGeom prst="rect">
              <a:avLst/>
            </a:prstGeom>
            <a:noFill/>
          </p:spPr>
          <p:txBody>
            <a:bodyPr wrap="square" lIns="91440" tIns="45720" rIns="91440" bIns="45720" anchor="t">
              <a:spAutoFit/>
            </a:bodyPr>
            <a:lstStyle/>
            <a:p>
              <a:pPr algn="ctr">
                <a:defRPr/>
              </a:pPr>
              <a:r>
                <a:rPr kumimoji="0" lang="en-US" altLang="zh-TW"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a:rPr>
                <a:t>200TB</a:t>
              </a:r>
              <a:r>
                <a:rPr lang="en-US" altLang="zh-TW" sz="1600" b="1" dirty="0">
                  <a:latin typeface="Meiryo UI" panose="020B0604030504040204" pitchFamily="50" charset="-128"/>
                  <a:ea typeface="Meiryo UI" panose="020B0604030504040204" pitchFamily="50" charset="-128"/>
                  <a:cs typeface="Arial"/>
                </a:rPr>
                <a:t> </a:t>
              </a:r>
              <a:r>
                <a:rPr lang="en-US" altLang="zh-TW" sz="1600" b="1" dirty="0" err="1">
                  <a:latin typeface="Meiryo UI" panose="020B0604030504040204" pitchFamily="50" charset="-128"/>
                  <a:ea typeface="Meiryo UI" panose="020B0604030504040204" pitchFamily="50" charset="-128"/>
                  <a:cs typeface="Arial"/>
                </a:rPr>
                <a:t>では</a:t>
              </a:r>
              <a:endParaRPr lang="en-US" altLang="zh-TW" sz="1600" b="1" dirty="0" err="1">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914400">
                <a:lnSpc>
                  <a:spcPct val="100000"/>
                </a:lnSpc>
                <a:spcBef>
                  <a:spcPts val="0"/>
                </a:spcBef>
                <a:spcAft>
                  <a:spcPts val="0"/>
                </a:spcAft>
                <a:buClrTx/>
                <a:buSzTx/>
                <a:buFontTx/>
                <a:buNone/>
                <a:tabLst/>
                <a:defRPr/>
              </a:pPr>
              <a:r>
                <a:rPr lang="en-US" altLang="zh-TW" sz="1600" b="1" dirty="0" err="1">
                  <a:latin typeface="Meiryo UI" panose="020B0604030504040204" pitchFamily="50" charset="-128"/>
                  <a:ea typeface="Meiryo UI" panose="020B0604030504040204" pitchFamily="50" charset="-128"/>
                  <a:cs typeface="Arial"/>
                </a:rPr>
                <a:t>足りません</a:t>
              </a:r>
              <a:endParaRPr lang="en-US" altLang="zh-TW" sz="16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endParaRPr>
            </a:p>
          </p:txBody>
        </p:sp>
      </p:grpSp>
      <p:sp>
        <p:nvSpPr>
          <p:cNvPr id="194" name="文字方塊 193">
            <a:extLst>
              <a:ext uri="{FF2B5EF4-FFF2-40B4-BE49-F238E27FC236}">
                <a16:creationId xmlns:a16="http://schemas.microsoft.com/office/drawing/2014/main" id="{D48F10E8-F556-4540-B7D9-FD2994C94AF7}"/>
              </a:ext>
            </a:extLst>
          </p:cNvPr>
          <p:cNvSpPr txBox="1"/>
          <p:nvPr/>
        </p:nvSpPr>
        <p:spPr>
          <a:xfrm>
            <a:off x="5676309" y="1779170"/>
            <a:ext cx="5620116" cy="707886"/>
          </a:xfrm>
          <a:prstGeom prst="rect">
            <a:avLst/>
          </a:prstGeom>
          <a:noFill/>
        </p:spPr>
        <p:txBody>
          <a:bodyPr wrap="square" lIns="91440" tIns="45720" rIns="91440" bIns="45720" anchor="t">
            <a:spAutoFit/>
          </a:bodyPr>
          <a:lstStyle/>
          <a:p>
            <a:pPr>
              <a:defRPr/>
            </a:pPr>
            <a:r>
              <a:rPr lang="ja-JP" altLang="en-US" sz="20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膨大なデータマトリックスを保存するためには、</a:t>
            </a:r>
            <a:endParaRPr lang="en-US" altLang="ja-JP" sz="20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endParaRPr>
          </a:p>
          <a:p>
            <a:pPr>
              <a:defRPr/>
            </a:pPr>
            <a:r>
              <a:rPr lang="en-US" altLang="ja-JP" sz="20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PB</a:t>
            </a:r>
            <a:r>
              <a:rPr lang="ja-JP" altLang="en-US" sz="2000" b="1" dirty="0">
                <a:solidFill>
                  <a:schemeClr val="bg1"/>
                </a:solidFill>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レベルの共有フォルダが必要です</a:t>
            </a:r>
            <a:endParaRPr lang="en-US" altLang="zh-TW" dirty="0">
              <a:solidFill>
                <a:schemeClr val="bg1"/>
              </a:solidFill>
              <a:latin typeface="Meiryo UI" panose="020B0604030504040204" pitchFamily="50" charset="-128"/>
              <a:ea typeface="Meiryo UI" panose="020B0604030504040204" pitchFamily="50" charset="-128"/>
              <a:cs typeface="Calibri"/>
            </a:endParaRPr>
          </a:p>
        </p:txBody>
      </p:sp>
      <p:sp>
        <p:nvSpPr>
          <p:cNvPr id="2" name="標題 1">
            <a:extLst>
              <a:ext uri="{FF2B5EF4-FFF2-40B4-BE49-F238E27FC236}">
                <a16:creationId xmlns:a16="http://schemas.microsoft.com/office/drawing/2014/main" id="{A5D1FB43-94E8-4AAF-AB14-426164AFB321}"/>
              </a:ext>
            </a:extLst>
          </p:cNvPr>
          <p:cNvSpPr>
            <a:spLocks noGrp="1"/>
          </p:cNvSpPr>
          <p:nvPr>
            <p:ph type="title"/>
          </p:nvPr>
        </p:nvSpPr>
        <p:spPr/>
        <p:txBody>
          <a:bodyPr>
            <a:noAutofit/>
          </a:bodyPr>
          <a:lstStyle/>
          <a:p>
            <a:pPr>
              <a:lnSpc>
                <a:spcPts val="5100"/>
              </a:lnSpc>
            </a:pPr>
            <a:r>
              <a:rPr lang="zh-TW" altLang="en-US" sz="3600">
                <a:latin typeface="Meiryo UI" panose="020B0604030504040204" pitchFamily="50" charset="-128"/>
                <a:ea typeface="Meiryo UI" panose="020B0604030504040204" pitchFamily="50" charset="-128"/>
                <a:cs typeface="Arial"/>
              </a:rPr>
              <a:t>驚くべき大容量ストレージ</a:t>
            </a:r>
            <a:r>
              <a:rPr lang="en-US" sz="3600" dirty="0">
                <a:latin typeface="Meiryo UI" panose="020B0604030504040204" pitchFamily="50" charset="-128"/>
                <a:ea typeface="Meiryo UI" panose="020B0604030504040204" pitchFamily="50" charset="-128"/>
                <a:cs typeface="Arial"/>
              </a:rPr>
              <a:t>: </a:t>
            </a:r>
            <a:br>
              <a:rPr lang="en-US" sz="3600">
                <a:latin typeface="Meiryo UI" panose="020B0604030504040204" pitchFamily="50" charset="-128"/>
                <a:ea typeface="Meiryo UI" panose="020B0604030504040204" pitchFamily="50" charset="-128"/>
                <a:cs typeface="Arial"/>
              </a:rPr>
            </a:br>
            <a:r>
              <a:rPr lang="en-US" sz="2400" b="0" err="1">
                <a:latin typeface="Meiryo UI" panose="020B0604030504040204" pitchFamily="50" charset="-128"/>
                <a:ea typeface="Meiryo UI" panose="020B0604030504040204" pitchFamily="50" charset="-128"/>
                <a:cs typeface="Arial"/>
              </a:rPr>
              <a:t>ビッグデータ分析</a:t>
            </a:r>
            <a:r>
              <a:rPr lang="en-US" sz="2400" b="0" dirty="0">
                <a:latin typeface="Meiryo UI" panose="020B0604030504040204" pitchFamily="50" charset="-128"/>
                <a:ea typeface="Meiryo UI" panose="020B0604030504040204" pitchFamily="50" charset="-128"/>
                <a:cs typeface="Arial"/>
              </a:rPr>
              <a:t>/</a:t>
            </a:r>
            <a:r>
              <a:rPr lang="en-US" sz="2400" b="0" err="1">
                <a:latin typeface="Meiryo UI" panose="020B0604030504040204" pitchFamily="50" charset="-128"/>
                <a:ea typeface="Meiryo UI" panose="020B0604030504040204" pitchFamily="50" charset="-128"/>
                <a:cs typeface="Arial"/>
              </a:rPr>
              <a:t>エッジ</a:t>
            </a:r>
            <a:r>
              <a:rPr lang="en-US" sz="2400" b="0">
                <a:latin typeface="Meiryo UI" panose="020B0604030504040204" pitchFamily="50" charset="-128"/>
                <a:ea typeface="Meiryo UI" panose="020B0604030504040204" pitchFamily="50" charset="-128"/>
                <a:cs typeface="Arial"/>
              </a:rPr>
              <a:t> </a:t>
            </a:r>
            <a:r>
              <a:rPr lang="en-US" sz="2400" b="0" err="1">
                <a:latin typeface="Meiryo UI" panose="020B0604030504040204" pitchFamily="50" charset="-128"/>
                <a:ea typeface="Meiryo UI" panose="020B0604030504040204" pitchFamily="50" charset="-128"/>
                <a:cs typeface="Arial"/>
              </a:rPr>
              <a:t>コンピューティング</a:t>
            </a:r>
            <a:r>
              <a:rPr lang="en-US" sz="2400" b="0" dirty="0">
                <a:latin typeface="Meiryo UI" panose="020B0604030504040204" pitchFamily="50" charset="-128"/>
                <a:ea typeface="Meiryo UI" panose="020B0604030504040204" pitchFamily="50" charset="-128"/>
                <a:cs typeface="Arial"/>
              </a:rPr>
              <a:t>/AI </a:t>
            </a:r>
            <a:r>
              <a:rPr lang="en-US" sz="2400" b="0" err="1">
                <a:latin typeface="Meiryo UI" panose="020B0604030504040204" pitchFamily="50" charset="-128"/>
                <a:ea typeface="Meiryo UI" panose="020B0604030504040204" pitchFamily="50" charset="-128"/>
                <a:cs typeface="Arial"/>
              </a:rPr>
              <a:t>推論の最高のデータ</a:t>
            </a:r>
            <a:r>
              <a:rPr lang="en-US" sz="2400" b="0">
                <a:latin typeface="Meiryo UI" panose="020B0604030504040204" pitchFamily="50" charset="-128"/>
                <a:ea typeface="Meiryo UI" panose="020B0604030504040204" pitchFamily="50" charset="-128"/>
                <a:cs typeface="Arial"/>
              </a:rPr>
              <a:t> </a:t>
            </a:r>
            <a:r>
              <a:rPr lang="en-US" sz="2400" b="0" err="1">
                <a:latin typeface="Meiryo UI" panose="020B0604030504040204" pitchFamily="50" charset="-128"/>
                <a:ea typeface="Meiryo UI" panose="020B0604030504040204" pitchFamily="50" charset="-128"/>
                <a:cs typeface="Arial"/>
              </a:rPr>
              <a:t>キャリア</a:t>
            </a:r>
            <a:endParaRPr lang="en-US" altLang="zh-TW" sz="2400" b="0">
              <a:latin typeface="Meiryo UI" panose="020B0604030504040204" pitchFamily="50" charset="-128"/>
              <a:ea typeface="Meiryo UI" panose="020B0604030504040204" pitchFamily="50" charset="-128"/>
            </a:endParaRPr>
          </a:p>
        </p:txBody>
      </p:sp>
      <p:pic>
        <p:nvPicPr>
          <p:cNvPr id="8" name="Google Shape;130;p15">
            <a:extLst>
              <a:ext uri="{FF2B5EF4-FFF2-40B4-BE49-F238E27FC236}">
                <a16:creationId xmlns:a16="http://schemas.microsoft.com/office/drawing/2014/main" id="{8DF16FBF-DD34-4C9A-AEA1-88CC3276AC83}"/>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422586" y="3946305"/>
            <a:ext cx="9251978" cy="1257299"/>
          </a:xfrm>
          <a:prstGeom prst="rect">
            <a:avLst/>
          </a:prstGeom>
          <a:noFill/>
          <a:ln>
            <a:noFill/>
          </a:ln>
        </p:spPr>
      </p:pic>
      <p:sp>
        <p:nvSpPr>
          <p:cNvPr id="155" name="矩形: 圓角 154">
            <a:extLst>
              <a:ext uri="{FF2B5EF4-FFF2-40B4-BE49-F238E27FC236}">
                <a16:creationId xmlns:a16="http://schemas.microsoft.com/office/drawing/2014/main" id="{D62A5D04-BEE1-498B-94BC-A50860DE6354}"/>
              </a:ext>
            </a:extLst>
          </p:cNvPr>
          <p:cNvSpPr/>
          <p:nvPr/>
        </p:nvSpPr>
        <p:spPr>
          <a:xfrm>
            <a:off x="4464103" y="6011272"/>
            <a:ext cx="3082196" cy="454929"/>
          </a:xfrm>
          <a:prstGeom prst="roundRect">
            <a:avLst>
              <a:gd name="adj" fmla="val 50000"/>
            </a:avLst>
          </a:prstGeom>
          <a:gradFill>
            <a:gsLst>
              <a:gs pos="100000">
                <a:srgbClr val="FD8F3D"/>
              </a:gs>
              <a:gs pos="0">
                <a:srgbClr val="FFFC0C"/>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95" name="矩形 194">
            <a:extLst>
              <a:ext uri="{FF2B5EF4-FFF2-40B4-BE49-F238E27FC236}">
                <a16:creationId xmlns:a16="http://schemas.microsoft.com/office/drawing/2014/main" id="{0D71DEF4-2096-4738-9FEB-EFE3B8B332B6}"/>
              </a:ext>
            </a:extLst>
          </p:cNvPr>
          <p:cNvSpPr/>
          <p:nvPr/>
        </p:nvSpPr>
        <p:spPr>
          <a:xfrm>
            <a:off x="4724715" y="5977795"/>
            <a:ext cx="2550186" cy="517065"/>
          </a:xfrm>
          <a:prstGeom prst="rect">
            <a:avLst/>
          </a:prstGeom>
        </p:spPr>
        <p:txBody>
          <a:bodyPr wrap="none" anchor="t">
            <a:spAutoFit/>
          </a:bodyPr>
          <a:lstStyle/>
          <a:p>
            <a:pPr lvl="0" algn="ctr">
              <a:lnSpc>
                <a:spcPct val="115000"/>
              </a:lnSpc>
            </a:pPr>
            <a:r>
              <a:rPr lang="en-US" altLang="zh-TW" sz="2400" b="1" dirty="0">
                <a:latin typeface="Meiryo UI" panose="020B0604030504040204" pitchFamily="50" charset="-128"/>
                <a:ea typeface="Meiryo UI" panose="020B0604030504040204" pitchFamily="50" charset="-128"/>
                <a:cs typeface="Arial" panose="020B0604020202020204" pitchFamily="34" charset="0"/>
                <a:sym typeface="Arial"/>
              </a:rPr>
              <a:t>Deep Learning</a:t>
            </a:r>
            <a:endParaRPr lang="en-US" altLang="zh-TW" sz="2400" b="1" dirty="0">
              <a:latin typeface="Meiryo UI" panose="020B0604030504040204" pitchFamily="50" charset="-128"/>
              <a:ea typeface="Meiryo UI" panose="020B0604030504040204" pitchFamily="50" charset="-128"/>
              <a:cs typeface="Arial" panose="020B0604020202020204" pitchFamily="34" charset="0"/>
            </a:endParaRPr>
          </a:p>
        </p:txBody>
      </p:sp>
      <p:sp>
        <p:nvSpPr>
          <p:cNvPr id="196" name="Google Shape;121;p15">
            <a:extLst>
              <a:ext uri="{FF2B5EF4-FFF2-40B4-BE49-F238E27FC236}">
                <a16:creationId xmlns:a16="http://schemas.microsoft.com/office/drawing/2014/main" id="{0FBCFFC4-1D68-49C3-BAB1-313CB8376CAE}"/>
              </a:ext>
            </a:extLst>
          </p:cNvPr>
          <p:cNvSpPr/>
          <p:nvPr/>
        </p:nvSpPr>
        <p:spPr>
          <a:xfrm>
            <a:off x="1614834" y="5348049"/>
            <a:ext cx="1485269"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b="1">
                <a:solidFill>
                  <a:schemeClr val="lt1"/>
                </a:solidFill>
                <a:latin typeface="Meiryo UI" panose="020B0604030504040204" pitchFamily="50" charset="-128"/>
                <a:ea typeface="Meiryo UI" panose="020B0604030504040204" pitchFamily="50" charset="-128"/>
                <a:cs typeface="Arial"/>
              </a:rPr>
              <a:t>データ</a:t>
            </a:r>
            <a:endParaRPr lang="en-US" sz="1800" b="1"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7" name="Google Shape;117;p15">
            <a:extLst>
              <a:ext uri="{FF2B5EF4-FFF2-40B4-BE49-F238E27FC236}">
                <a16:creationId xmlns:a16="http://schemas.microsoft.com/office/drawing/2014/main" id="{4B6917CA-716E-4575-B0B0-D69A84F6DADC}"/>
              </a:ext>
            </a:extLst>
          </p:cNvPr>
          <p:cNvSpPr/>
          <p:nvPr/>
        </p:nvSpPr>
        <p:spPr>
          <a:xfrm>
            <a:off x="4208679" y="5378256"/>
            <a:ext cx="1421324"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b="1">
                <a:solidFill>
                  <a:schemeClr val="lt1"/>
                </a:solidFill>
                <a:latin typeface="Meiryo UI" panose="020B0604030504040204" pitchFamily="50" charset="-128"/>
                <a:ea typeface="Meiryo UI" panose="020B0604030504040204" pitchFamily="50" charset="-128"/>
                <a:cs typeface="Arial"/>
                <a:sym typeface="Arial"/>
              </a:rPr>
              <a:t>モデル構築</a:t>
            </a:r>
            <a:endParaRPr lang="en-US" sz="1800" b="1"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8" name="Google Shape;119;p15">
            <a:extLst>
              <a:ext uri="{FF2B5EF4-FFF2-40B4-BE49-F238E27FC236}">
                <a16:creationId xmlns:a16="http://schemas.microsoft.com/office/drawing/2014/main" id="{B3C1C490-AADF-449C-83D1-045B94B53D9D}"/>
              </a:ext>
            </a:extLst>
          </p:cNvPr>
          <p:cNvSpPr/>
          <p:nvPr/>
        </p:nvSpPr>
        <p:spPr>
          <a:xfrm>
            <a:off x="8551340" y="5374066"/>
            <a:ext cx="2017512" cy="3974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b="1">
                <a:solidFill>
                  <a:schemeClr val="lt1"/>
                </a:solidFill>
                <a:latin typeface="Meiryo UI" panose="020B0604030504040204" pitchFamily="50" charset="-128"/>
                <a:ea typeface="Meiryo UI" panose="020B0604030504040204" pitchFamily="50" charset="-128"/>
                <a:cs typeface="Arial"/>
              </a:rPr>
              <a:t>パラメータ調整</a:t>
            </a:r>
            <a:endParaRPr lang="en-US" sz="1800" b="1" i="0" u="none" strike="noStrike" cap="none">
              <a:solidFill>
                <a:schemeClr val="lt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99" name="Google Shape;117;p15">
            <a:extLst>
              <a:ext uri="{FF2B5EF4-FFF2-40B4-BE49-F238E27FC236}">
                <a16:creationId xmlns:a16="http://schemas.microsoft.com/office/drawing/2014/main" id="{2751CA49-CDED-4DDE-A5E1-CC7FD90A8B90}"/>
              </a:ext>
            </a:extLst>
          </p:cNvPr>
          <p:cNvSpPr/>
          <p:nvPr/>
        </p:nvSpPr>
        <p:spPr>
          <a:xfrm>
            <a:off x="6243120" y="5378256"/>
            <a:ext cx="1967424" cy="4355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ja-JP" altLang="en-US" b="1" dirty="0" err="1">
                <a:solidFill>
                  <a:schemeClr val="lt1"/>
                </a:solidFill>
                <a:latin typeface="Meiryo UI" panose="020B0604030504040204" pitchFamily="50" charset="-128"/>
                <a:ea typeface="Meiryo UI" panose="020B0604030504040204" pitchFamily="50" charset="-128"/>
                <a:cs typeface="Arial"/>
              </a:rPr>
              <a:t>モデルの検証</a:t>
            </a:r>
            <a:endParaRPr lang="en-US" sz="1800" b="1" i="0" u="none" strike="noStrike" cap="none" dirty="0">
              <a:solidFill>
                <a:schemeClr val="lt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38" name="圖形 137">
            <a:extLst>
              <a:ext uri="{FF2B5EF4-FFF2-40B4-BE49-F238E27FC236}">
                <a16:creationId xmlns:a16="http://schemas.microsoft.com/office/drawing/2014/main" id="{351D6251-FBE9-4C0D-821D-742E125900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98263" y="1568963"/>
            <a:ext cx="2108269" cy="1608804"/>
          </a:xfrm>
          <a:prstGeom prst="rect">
            <a:avLst/>
          </a:prstGeom>
        </p:spPr>
      </p:pic>
      <p:grpSp>
        <p:nvGrpSpPr>
          <p:cNvPr id="144" name="群組 143">
            <a:extLst>
              <a:ext uri="{FF2B5EF4-FFF2-40B4-BE49-F238E27FC236}">
                <a16:creationId xmlns:a16="http://schemas.microsoft.com/office/drawing/2014/main" id="{4258113C-5552-4500-857E-DC55711EC749}"/>
              </a:ext>
            </a:extLst>
          </p:cNvPr>
          <p:cNvGrpSpPr/>
          <p:nvPr/>
        </p:nvGrpSpPr>
        <p:grpSpPr>
          <a:xfrm>
            <a:off x="4890990" y="2387378"/>
            <a:ext cx="769698" cy="985213"/>
            <a:chOff x="6360769" y="2648156"/>
            <a:chExt cx="735076" cy="940897"/>
          </a:xfrm>
        </p:grpSpPr>
        <p:pic>
          <p:nvPicPr>
            <p:cNvPr id="145" name="圖形 144">
              <a:extLst>
                <a:ext uri="{FF2B5EF4-FFF2-40B4-BE49-F238E27FC236}">
                  <a16:creationId xmlns:a16="http://schemas.microsoft.com/office/drawing/2014/main" id="{6E190EE1-9D3D-4E87-808B-C3E65A893E8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0769" y="2648156"/>
              <a:ext cx="735076" cy="940897"/>
            </a:xfrm>
            <a:prstGeom prst="rect">
              <a:avLst/>
            </a:prstGeom>
          </p:spPr>
        </p:pic>
        <p:grpSp>
          <p:nvGrpSpPr>
            <p:cNvPr id="146" name="圖形 152">
              <a:extLst>
                <a:ext uri="{FF2B5EF4-FFF2-40B4-BE49-F238E27FC236}">
                  <a16:creationId xmlns:a16="http://schemas.microsoft.com/office/drawing/2014/main" id="{5ECE80F5-BECC-458B-844B-91B7D42B45C0}"/>
                </a:ext>
              </a:extLst>
            </p:cNvPr>
            <p:cNvGrpSpPr/>
            <p:nvPr/>
          </p:nvGrpSpPr>
          <p:grpSpPr>
            <a:xfrm flipH="1">
              <a:off x="6499337" y="2982027"/>
              <a:ext cx="503197" cy="428812"/>
              <a:chOff x="9361890" y="5300763"/>
              <a:chExt cx="289158" cy="246412"/>
            </a:xfrm>
            <a:solidFill>
              <a:srgbClr val="1B305E"/>
            </a:solidFill>
          </p:grpSpPr>
          <p:sp>
            <p:nvSpPr>
              <p:cNvPr id="147" name="手繪多邊形: 圖案 146">
                <a:extLst>
                  <a:ext uri="{FF2B5EF4-FFF2-40B4-BE49-F238E27FC236}">
                    <a16:creationId xmlns:a16="http://schemas.microsoft.com/office/drawing/2014/main" id="{CDF01613-5992-4AA7-8A3A-C3977A75AF51}"/>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48" name="手繪多邊形: 圖案 147">
                <a:extLst>
                  <a:ext uri="{FF2B5EF4-FFF2-40B4-BE49-F238E27FC236}">
                    <a16:creationId xmlns:a16="http://schemas.microsoft.com/office/drawing/2014/main" id="{5BF796B9-4411-4EE0-A535-A03EA6ACBB19}"/>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49" name="手繪多邊形: 圖案 148">
                <a:extLst>
                  <a:ext uri="{FF2B5EF4-FFF2-40B4-BE49-F238E27FC236}">
                    <a16:creationId xmlns:a16="http://schemas.microsoft.com/office/drawing/2014/main" id="{ECA0A456-7268-41BD-9D9D-1A048C0B126C}"/>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0" name="手繪多邊形: 圖案 149">
                <a:extLst>
                  <a:ext uri="{FF2B5EF4-FFF2-40B4-BE49-F238E27FC236}">
                    <a16:creationId xmlns:a16="http://schemas.microsoft.com/office/drawing/2014/main" id="{E0DEEAD6-419A-4803-9AAB-2BFFF9C67C5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1" name="手繪多邊形: 圖案 150">
                <a:extLst>
                  <a:ext uri="{FF2B5EF4-FFF2-40B4-BE49-F238E27FC236}">
                    <a16:creationId xmlns:a16="http://schemas.microsoft.com/office/drawing/2014/main" id="{86C10A75-6D63-4A72-9E17-9A20B547B5EA}"/>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2" name="手繪多邊形: 圖案 151">
                <a:extLst>
                  <a:ext uri="{FF2B5EF4-FFF2-40B4-BE49-F238E27FC236}">
                    <a16:creationId xmlns:a16="http://schemas.microsoft.com/office/drawing/2014/main" id="{614C6351-6C64-414C-9C81-CFA2DCDD8E2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3" name="手繪多邊形: 圖案 152">
                <a:extLst>
                  <a:ext uri="{FF2B5EF4-FFF2-40B4-BE49-F238E27FC236}">
                    <a16:creationId xmlns:a16="http://schemas.microsoft.com/office/drawing/2014/main" id="{9AB6C869-0285-4DD1-8996-46B2CEAB410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4" name="手繪多邊形: 圖案 153">
                <a:extLst>
                  <a:ext uri="{FF2B5EF4-FFF2-40B4-BE49-F238E27FC236}">
                    <a16:creationId xmlns:a16="http://schemas.microsoft.com/office/drawing/2014/main" id="{640493F5-DF3D-4C97-B58F-4A1C2DFC67B4}"/>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7" name="手繪多邊形: 圖案 156">
                <a:extLst>
                  <a:ext uri="{FF2B5EF4-FFF2-40B4-BE49-F238E27FC236}">
                    <a16:creationId xmlns:a16="http://schemas.microsoft.com/office/drawing/2014/main" id="{3D3D33CE-5B3D-4B88-B242-4AB0DED4142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59" name="手繪多邊形: 圖案 158">
                <a:extLst>
                  <a:ext uri="{FF2B5EF4-FFF2-40B4-BE49-F238E27FC236}">
                    <a16:creationId xmlns:a16="http://schemas.microsoft.com/office/drawing/2014/main" id="{87C26221-70CA-4353-AF0E-170AC17DE56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60" name="手繪多邊形: 圖案 159">
                <a:extLst>
                  <a:ext uri="{FF2B5EF4-FFF2-40B4-BE49-F238E27FC236}">
                    <a16:creationId xmlns:a16="http://schemas.microsoft.com/office/drawing/2014/main" id="{090D2A67-5586-4882-8A06-735BFE71736D}"/>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grpSp>
      <p:grpSp>
        <p:nvGrpSpPr>
          <p:cNvPr id="161" name="群組 160">
            <a:extLst>
              <a:ext uri="{FF2B5EF4-FFF2-40B4-BE49-F238E27FC236}">
                <a16:creationId xmlns:a16="http://schemas.microsoft.com/office/drawing/2014/main" id="{63045FF7-64E6-4AE6-8564-857E8D51F226}"/>
              </a:ext>
            </a:extLst>
          </p:cNvPr>
          <p:cNvGrpSpPr/>
          <p:nvPr/>
        </p:nvGrpSpPr>
        <p:grpSpPr>
          <a:xfrm>
            <a:off x="5476139" y="2587686"/>
            <a:ext cx="769698" cy="985213"/>
            <a:chOff x="6360769" y="2648156"/>
            <a:chExt cx="735076" cy="940897"/>
          </a:xfrm>
        </p:grpSpPr>
        <p:pic>
          <p:nvPicPr>
            <p:cNvPr id="162" name="圖形 161">
              <a:extLst>
                <a:ext uri="{FF2B5EF4-FFF2-40B4-BE49-F238E27FC236}">
                  <a16:creationId xmlns:a16="http://schemas.microsoft.com/office/drawing/2014/main" id="{7DC54FBF-FC35-42D2-88A2-4EF0E29E0A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60769" y="2648156"/>
              <a:ext cx="735076" cy="940897"/>
            </a:xfrm>
            <a:prstGeom prst="rect">
              <a:avLst/>
            </a:prstGeom>
          </p:spPr>
        </p:pic>
        <p:grpSp>
          <p:nvGrpSpPr>
            <p:cNvPr id="163" name="圖形 152">
              <a:extLst>
                <a:ext uri="{FF2B5EF4-FFF2-40B4-BE49-F238E27FC236}">
                  <a16:creationId xmlns:a16="http://schemas.microsoft.com/office/drawing/2014/main" id="{3422B250-A1D2-4B9B-B712-874F95499291}"/>
                </a:ext>
              </a:extLst>
            </p:cNvPr>
            <p:cNvGrpSpPr/>
            <p:nvPr/>
          </p:nvGrpSpPr>
          <p:grpSpPr>
            <a:xfrm flipH="1">
              <a:off x="6499337" y="2982027"/>
              <a:ext cx="503197" cy="428812"/>
              <a:chOff x="9361890" y="5300763"/>
              <a:chExt cx="289158" cy="246412"/>
            </a:xfrm>
            <a:solidFill>
              <a:srgbClr val="1B305E"/>
            </a:solidFill>
          </p:grpSpPr>
          <p:sp>
            <p:nvSpPr>
              <p:cNvPr id="164" name="手繪多邊形: 圖案 163">
                <a:extLst>
                  <a:ext uri="{FF2B5EF4-FFF2-40B4-BE49-F238E27FC236}">
                    <a16:creationId xmlns:a16="http://schemas.microsoft.com/office/drawing/2014/main" id="{20050758-4229-4201-A2A7-1F15EB00D11F}"/>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65" name="手繪多邊形: 圖案 164">
                <a:extLst>
                  <a:ext uri="{FF2B5EF4-FFF2-40B4-BE49-F238E27FC236}">
                    <a16:creationId xmlns:a16="http://schemas.microsoft.com/office/drawing/2014/main" id="{64FA51B8-A12F-43FD-8A44-4A5EA2E297EB}"/>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66" name="手繪多邊形: 圖案 165">
                <a:extLst>
                  <a:ext uri="{FF2B5EF4-FFF2-40B4-BE49-F238E27FC236}">
                    <a16:creationId xmlns:a16="http://schemas.microsoft.com/office/drawing/2014/main" id="{DA93D85C-F1B5-4861-A358-F4A0936F1237}"/>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67" name="手繪多邊形: 圖案 166">
                <a:extLst>
                  <a:ext uri="{FF2B5EF4-FFF2-40B4-BE49-F238E27FC236}">
                    <a16:creationId xmlns:a16="http://schemas.microsoft.com/office/drawing/2014/main" id="{ACF7DDD0-9685-4CCE-9ED0-B5BDE6573E13}"/>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68" name="手繪多邊形: 圖案 167">
                <a:extLst>
                  <a:ext uri="{FF2B5EF4-FFF2-40B4-BE49-F238E27FC236}">
                    <a16:creationId xmlns:a16="http://schemas.microsoft.com/office/drawing/2014/main" id="{B332AD6A-7A02-4064-8999-FACF6E945E84}"/>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69" name="手繪多邊形: 圖案 168">
                <a:extLst>
                  <a:ext uri="{FF2B5EF4-FFF2-40B4-BE49-F238E27FC236}">
                    <a16:creationId xmlns:a16="http://schemas.microsoft.com/office/drawing/2014/main" id="{6E0F7D57-88F5-4176-A872-93030323CD1B}"/>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70" name="手繪多邊形: 圖案 169">
                <a:extLst>
                  <a:ext uri="{FF2B5EF4-FFF2-40B4-BE49-F238E27FC236}">
                    <a16:creationId xmlns:a16="http://schemas.microsoft.com/office/drawing/2014/main" id="{B77932DB-D166-489A-8E76-FE9C5DCE2316}"/>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71" name="手繪多邊形: 圖案 170">
                <a:extLst>
                  <a:ext uri="{FF2B5EF4-FFF2-40B4-BE49-F238E27FC236}">
                    <a16:creationId xmlns:a16="http://schemas.microsoft.com/office/drawing/2014/main" id="{1B3E92AA-19A3-492D-A189-843951559A5B}"/>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72" name="手繪多邊形: 圖案 171">
                <a:extLst>
                  <a:ext uri="{FF2B5EF4-FFF2-40B4-BE49-F238E27FC236}">
                    <a16:creationId xmlns:a16="http://schemas.microsoft.com/office/drawing/2014/main" id="{319D4C18-3A59-469D-9289-F886530AD7D4}"/>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73" name="手繪多邊形: 圖案 172">
                <a:extLst>
                  <a:ext uri="{FF2B5EF4-FFF2-40B4-BE49-F238E27FC236}">
                    <a16:creationId xmlns:a16="http://schemas.microsoft.com/office/drawing/2014/main" id="{91F178D2-D771-4B36-B980-FFC7526AA40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174" name="手繪多邊形: 圖案 173">
                <a:extLst>
                  <a:ext uri="{FF2B5EF4-FFF2-40B4-BE49-F238E27FC236}">
                    <a16:creationId xmlns:a16="http://schemas.microsoft.com/office/drawing/2014/main" id="{102A81DC-5101-4725-9257-2B22B473977B}"/>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grpFill/>
              <a:ln w="9331"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grpSp>
      </p:grpSp>
    </p:spTree>
    <p:extLst>
      <p:ext uri="{BB962C8B-B14F-4D97-AF65-F5344CB8AC3E}">
        <p14:creationId xmlns:p14="http://schemas.microsoft.com/office/powerpoint/2010/main" val="3981796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8">
            <a:extLst>
              <a:ext uri="{FF2B5EF4-FFF2-40B4-BE49-F238E27FC236}">
                <a16:creationId xmlns:a16="http://schemas.microsoft.com/office/drawing/2014/main" id="{4376A936-023F-439A-AA25-DFB203E75309}"/>
              </a:ext>
            </a:extLst>
          </p:cNvPr>
          <p:cNvSpPr/>
          <p:nvPr/>
        </p:nvSpPr>
        <p:spPr>
          <a:xfrm>
            <a:off x="6470138" y="4074909"/>
            <a:ext cx="5550941" cy="2074607"/>
          </a:xfrm>
          <a:prstGeom prst="roundRect">
            <a:avLst>
              <a:gd name="adj" fmla="val 843"/>
            </a:avLst>
          </a:prstGeom>
          <a:solidFill>
            <a:schemeClr val="bg1">
              <a:alpha val="83000"/>
            </a:schemeClr>
          </a:solidFill>
          <a:ln w="19050">
            <a:solidFill>
              <a:schemeClr val="accent1">
                <a:lumMod val="20000"/>
                <a:lumOff val="80000"/>
              </a:schemeClr>
            </a:solidFill>
          </a:ln>
          <a:effectLst>
            <a:outerShdw blurRad="279400" dist="139700" dir="25200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solidFill>
                <a:schemeClr val="tx1"/>
              </a:solidFill>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C5E69DDB-80D0-7845-84C5-D165AC9F34DD}"/>
              </a:ext>
            </a:extLst>
          </p:cNvPr>
          <p:cNvSpPr>
            <a:spLocks noGrp="1"/>
          </p:cNvSpPr>
          <p:nvPr>
            <p:ph type="title"/>
          </p:nvPr>
        </p:nvSpPr>
        <p:spPr/>
        <p:txBody>
          <a:bodyPr>
            <a:normAutofit/>
          </a:bodyPr>
          <a:lstStyle/>
          <a:p>
            <a:r>
              <a:rPr lang="en-US" altLang="zh-TW">
                <a:latin typeface="Meiryo UI" panose="020B0604030504040204" pitchFamily="50" charset="-128"/>
                <a:ea typeface="Meiryo UI" panose="020B0604030504040204" pitchFamily="50" charset="-128"/>
                <a:cs typeface="Arial"/>
              </a:rPr>
              <a:t>SAS 12Gb/s JBOD</a:t>
            </a:r>
            <a:r>
              <a:rPr lang="zh-TW" altLang="en-US">
                <a:latin typeface="Meiryo UI" panose="020B0604030504040204" pitchFamily="50" charset="-128"/>
                <a:ea typeface="Meiryo UI" panose="020B0604030504040204" pitchFamily="50" charset="-128"/>
                <a:cs typeface="Arial"/>
              </a:rPr>
              <a:t> 拡張</a:t>
            </a:r>
            <a:endParaRPr lang="en-US" altLang="zh-TW">
              <a:latin typeface="Meiryo UI" panose="020B0604030504040204" pitchFamily="50" charset="-128"/>
              <a:ea typeface="Meiryo UI" panose="020B0604030504040204" pitchFamily="50" charset="-128"/>
            </a:endParaRPr>
          </a:p>
        </p:txBody>
      </p:sp>
      <p:sp>
        <p:nvSpPr>
          <p:cNvPr id="5" name="文字方塊 4">
            <a:extLst>
              <a:ext uri="{FF2B5EF4-FFF2-40B4-BE49-F238E27FC236}">
                <a16:creationId xmlns:a16="http://schemas.microsoft.com/office/drawing/2014/main" id="{7F5831BD-BC06-124F-B6F0-F6FFC22C20B1}"/>
              </a:ext>
            </a:extLst>
          </p:cNvPr>
          <p:cNvSpPr txBox="1"/>
          <p:nvPr/>
        </p:nvSpPr>
        <p:spPr>
          <a:xfrm>
            <a:off x="6198345" y="4323454"/>
            <a:ext cx="5691623" cy="1579920"/>
          </a:xfrm>
          <a:prstGeom prst="rect">
            <a:avLst/>
          </a:prstGeom>
          <a:noFill/>
        </p:spPr>
        <p:txBody>
          <a:bodyPr wrap="square" lIns="91440" tIns="45720" rIns="91440" bIns="45720" rtlCol="0" anchor="t">
            <a:spAutoFit/>
          </a:bodyPr>
          <a:lstStyle/>
          <a:p>
            <a:pPr marL="715010" lvl="1" indent="-257810">
              <a:lnSpc>
                <a:spcPts val="2667"/>
              </a:lnSpc>
              <a:spcBef>
                <a:spcPts val="800"/>
              </a:spcBef>
              <a:buSzPct val="80000"/>
              <a:buFont typeface="Arial" panose="020B0604020202020204" pitchFamily="34" charset="0"/>
              <a:buChar char="•"/>
            </a:pPr>
            <a:r>
              <a:rPr lang="en-US" sz="1850" dirty="0">
                <a:latin typeface="Meiryo UI" panose="020B0604030504040204" pitchFamily="50" charset="-128"/>
                <a:ea typeface="Meiryo UI" panose="020B0604030504040204" pitchFamily="50" charset="-128"/>
                <a:cs typeface="+mn-lt"/>
              </a:rPr>
              <a:t>各NAS</a:t>
            </a:r>
            <a:r>
              <a:rPr lang="en-US" sz="1850" dirty="0">
                <a:latin typeface="Meiryo UI" panose="020B0604030504040204" pitchFamily="50" charset="-128"/>
                <a:ea typeface="Meiryo UI" panose="020B0604030504040204" pitchFamily="50" charset="-128"/>
                <a:cs typeface="+mn-lt"/>
                <a:sym typeface="Arial" panose="020B0604020202020204" pitchFamily="34" charset="0"/>
              </a:rPr>
              <a:t>は最大16個のJBODを接続できます</a:t>
            </a:r>
            <a:r>
              <a:rPr lang="en-US" sz="1850" dirty="0">
                <a:latin typeface="Meiryo UI" panose="020B0604030504040204" pitchFamily="50" charset="-128"/>
                <a:ea typeface="Meiryo UI" panose="020B0604030504040204" pitchFamily="50" charset="-128"/>
                <a:cs typeface="+mn-lt"/>
              </a:rPr>
              <a:t> (REXP/TL-R1220Sep/TL-R1620Sep)</a:t>
            </a:r>
            <a:endParaRPr lang="zh-TW" sz="1850" dirty="0">
              <a:latin typeface="Meiryo UI" panose="020B0604030504040204" pitchFamily="50" charset="-128"/>
              <a:ea typeface="Meiryo UI" panose="020B0604030504040204" pitchFamily="50" charset="-128"/>
              <a:cs typeface="+mn-lt"/>
            </a:endParaRPr>
          </a:p>
          <a:p>
            <a:pPr marL="715010" lvl="1" indent="-257810">
              <a:lnSpc>
                <a:spcPts val="2667"/>
              </a:lnSpc>
              <a:spcBef>
                <a:spcPts val="800"/>
              </a:spcBef>
              <a:buSzPct val="80000"/>
              <a:buFont typeface="Arial" panose="020B0604020202020204" pitchFamily="34" charset="0"/>
              <a:buChar char="•"/>
            </a:pPr>
            <a:r>
              <a:rPr lang="en-US" sz="1850" dirty="0">
                <a:latin typeface="Meiryo UI" panose="020B0604030504040204" pitchFamily="50" charset="-128"/>
                <a:ea typeface="Meiryo UI" panose="020B0604030504040204" pitchFamily="50" charset="-128"/>
                <a:cs typeface="+mn-lt"/>
              </a:rPr>
              <a:t>各NASは、4.6PBの物理容量で256台のHDDドライブをサポートします</a:t>
            </a:r>
            <a:endParaRPr lang="en-US" dirty="0">
              <a:latin typeface="Meiryo UI" panose="020B0604030504040204" pitchFamily="50" charset="-128"/>
              <a:ea typeface="Meiryo UI" panose="020B0604030504040204" pitchFamily="50" charset="-128"/>
            </a:endParaRPr>
          </a:p>
        </p:txBody>
      </p:sp>
      <p:sp>
        <p:nvSpPr>
          <p:cNvPr id="6" name="文字方塊 5">
            <a:extLst>
              <a:ext uri="{FF2B5EF4-FFF2-40B4-BE49-F238E27FC236}">
                <a16:creationId xmlns:a16="http://schemas.microsoft.com/office/drawing/2014/main" id="{27F25206-2E59-8D46-AE1D-32786FBBDDD0}"/>
              </a:ext>
            </a:extLst>
          </p:cNvPr>
          <p:cNvSpPr txBox="1"/>
          <p:nvPr/>
        </p:nvSpPr>
        <p:spPr>
          <a:xfrm>
            <a:off x="5840952" y="1853469"/>
            <a:ext cx="6218006" cy="400110"/>
          </a:xfrm>
          <a:prstGeom prst="rect">
            <a:avLst/>
          </a:prstGeom>
          <a:noFill/>
        </p:spPr>
        <p:txBody>
          <a:bodyPr wrap="square" lIns="91440" tIns="45720" rIns="91440" bIns="45720" rtlCol="0" anchor="t">
            <a:spAutoFit/>
          </a:bodyPr>
          <a:lstStyle/>
          <a:p>
            <a:pPr lvl="1" fontAlgn="base"/>
            <a:r>
              <a:rPr lang="en-US" altLang="zh-CN" sz="2000" b="1" dirty="0">
                <a:latin typeface="Meiryo UI" panose="020B0604030504040204" pitchFamily="50" charset="-128"/>
                <a:ea typeface="Meiryo UI" panose="020B0604030504040204" pitchFamily="50" charset="-128"/>
                <a:cs typeface="Arial"/>
              </a:rPr>
              <a:t>QXP-820S/1620S SAS</a:t>
            </a:r>
            <a:r>
              <a:rPr lang="zh-TW" altLang="en-US" sz="2000" b="1" dirty="0">
                <a:latin typeface="Meiryo UI" panose="020B0604030504040204" pitchFamily="50" charset="-128"/>
                <a:ea typeface="Meiryo UI" panose="020B0604030504040204" pitchFamily="50" charset="-128"/>
                <a:cs typeface="Arial"/>
              </a:rPr>
              <a:t> </a:t>
            </a:r>
            <a:r>
              <a:rPr lang="en-US" altLang="zh-TW" sz="2000" b="1" dirty="0">
                <a:latin typeface="Meiryo UI" panose="020B0604030504040204" pitchFamily="50" charset="-128"/>
                <a:ea typeface="Meiryo UI" panose="020B0604030504040204" pitchFamily="50" charset="-128"/>
                <a:cs typeface="Arial"/>
              </a:rPr>
              <a:t>HBA</a:t>
            </a:r>
            <a:r>
              <a:rPr lang="zh-TW" altLang="en-US" sz="2000" b="1" dirty="0">
                <a:latin typeface="Meiryo UI" panose="020B0604030504040204" pitchFamily="50" charset="-128"/>
                <a:ea typeface="Meiryo UI" panose="020B0604030504040204" pitchFamily="50" charset="-128"/>
                <a:cs typeface="Arial"/>
              </a:rPr>
              <a:t> </a:t>
            </a:r>
            <a:r>
              <a:rPr lang="en-US" altLang="zh-CN" sz="2000" b="1" dirty="0">
                <a:latin typeface="Meiryo UI" panose="020B0604030504040204" pitchFamily="50" charset="-128"/>
                <a:ea typeface="Meiryo UI" panose="020B0604030504040204" pitchFamily="50" charset="-128"/>
                <a:cs typeface="Arial"/>
              </a:rPr>
              <a:t>(</a:t>
            </a:r>
            <a:r>
              <a:rPr lang="en-US" altLang="zh-CN" sz="2000" b="1" dirty="0" err="1">
                <a:latin typeface="Meiryo UI" panose="020B0604030504040204" pitchFamily="50" charset="-128"/>
                <a:ea typeface="Meiryo UI" panose="020B0604030504040204" pitchFamily="50" charset="-128"/>
                <a:cs typeface="Arial"/>
              </a:rPr>
              <a:t>オプション</a:t>
            </a:r>
            <a:r>
              <a:rPr lang="en-US" altLang="zh-CN" sz="2000" b="1" dirty="0">
                <a:latin typeface="Meiryo UI" panose="020B0604030504040204" pitchFamily="50" charset="-128"/>
                <a:ea typeface="Meiryo UI" panose="020B0604030504040204" pitchFamily="50" charset="-128"/>
                <a:cs typeface="Arial"/>
              </a:rPr>
              <a:t>)</a:t>
            </a:r>
            <a:endParaRPr lang="en-US" altLang="zh-CN" sz="2000" b="1" dirty="0">
              <a:latin typeface="Meiryo UI" panose="020B0604030504040204" pitchFamily="50" charset="-128"/>
              <a:ea typeface="Meiryo UI" panose="020B0604030504040204" pitchFamily="50" charset="-128"/>
              <a:cs typeface="Arial" panose="020B0604020202020204" pitchFamily="34" charset="0"/>
            </a:endParaRP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6820271" y="2485567"/>
            <a:ext cx="4660376" cy="1918483"/>
            <a:chOff x="5012337" y="1790725"/>
            <a:chExt cx="3931063" cy="1618255"/>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1790725"/>
              <a:ext cx="3621825" cy="1316742"/>
              <a:chOff x="-30157" y="0"/>
              <a:chExt cx="14147690" cy="5143500"/>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0"/>
                <a:ext cx="8225212" cy="5143500"/>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0"/>
                <a:ext cx="8225212" cy="5143500"/>
              </a:xfrm>
              <a:prstGeom prst="rect">
                <a:avLst/>
              </a:prstGeom>
            </p:spPr>
          </p:pic>
        </p:grpSp>
      </p:grpSp>
      <p:grpSp>
        <p:nvGrpSpPr>
          <p:cNvPr id="34" name="群組 33">
            <a:extLst>
              <a:ext uri="{FF2B5EF4-FFF2-40B4-BE49-F238E27FC236}">
                <a16:creationId xmlns:a16="http://schemas.microsoft.com/office/drawing/2014/main" id="{C01476AC-A0AF-4690-9EA0-C4B2CA16CF3B}"/>
              </a:ext>
            </a:extLst>
          </p:cNvPr>
          <p:cNvGrpSpPr/>
          <p:nvPr/>
        </p:nvGrpSpPr>
        <p:grpSpPr>
          <a:xfrm>
            <a:off x="154869" y="1636348"/>
            <a:ext cx="6316799" cy="4458552"/>
            <a:chOff x="183104" y="1543827"/>
            <a:chExt cx="4737599" cy="3343914"/>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896092" y="4340595"/>
              <a:ext cx="1054615" cy="223091"/>
            </a:xfrm>
            <a:prstGeom prst="rect">
              <a:avLst/>
            </a:prstGeom>
            <a:noFill/>
          </p:spPr>
          <p:txBody>
            <a:bodyPr wrap="none" rtlCol="0">
              <a:spAutoFit/>
            </a:bodyPr>
            <a:lstStyle/>
            <a:p>
              <a:r>
                <a:rPr lang="en-US" sz="1333" b="1">
                  <a:latin typeface="Meiryo UI" panose="020B0604030504040204" pitchFamily="50" charset="-128"/>
                  <a:ea typeface="Meiryo UI" panose="020B0604030504040204" pitchFamily="50" charset="-128"/>
                  <a:sym typeface="Arial" panose="020B0604020202020204" pitchFamily="34" charset="0"/>
                </a:rPr>
                <a:t>TL-R1620Sep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3115735" y="4340594"/>
              <a:ext cx="1050927" cy="223091"/>
            </a:xfrm>
            <a:prstGeom prst="rect">
              <a:avLst/>
            </a:prstGeom>
            <a:noFill/>
          </p:spPr>
          <p:txBody>
            <a:bodyPr wrap="square" rtlCol="0">
              <a:spAutoFit/>
            </a:bodyPr>
            <a:lstStyle/>
            <a:p>
              <a:r>
                <a:rPr lang="en-US" altLang="zh-TW" sz="1333" b="1">
                  <a:latin typeface="Meiryo UI" panose="020B0604030504040204" pitchFamily="50" charset="-128"/>
                  <a:ea typeface="Meiryo UI" panose="020B0604030504040204" pitchFamily="50" charset="-128"/>
                  <a:sym typeface="Arial" panose="020B0604020202020204" pitchFamily="34" charset="0"/>
                </a:rPr>
                <a:t>TL-R1620Sep</a:t>
              </a:r>
            </a:p>
          </p:txBody>
        </p:sp>
        <p:pic>
          <p:nvPicPr>
            <p:cNvPr id="11" name="圖片 10">
              <a:extLst>
                <a:ext uri="{FF2B5EF4-FFF2-40B4-BE49-F238E27FC236}">
                  <a16:creationId xmlns:a16="http://schemas.microsoft.com/office/drawing/2014/main" id="{AAC06B00-4A8D-6146-B8B8-5999421C108C}"/>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836" b="89959" l="6803" r="90000">
                          <a14:foregroundMark x1="89426" y1="45492" x2="89426" y2="45492"/>
                          <a14:foregroundMark x1="6803" y1="42008" x2="6803" y2="42008"/>
                        </a14:backgroundRemoval>
                      </a14:imgEffect>
                    </a14:imgLayer>
                  </a14:imgProps>
                </a:ext>
                <a:ext uri="{28A0092B-C50C-407E-A947-70E740481C1C}">
                  <a14:useLocalDpi xmlns:a14="http://schemas.microsoft.com/office/drawing/2010/main"/>
                </a:ext>
              </a:extLst>
            </a:blip>
            <a:stretch>
              <a:fillRect/>
            </a:stretch>
          </p:blipFill>
          <p:spPr>
            <a:xfrm>
              <a:off x="1051421" y="1543827"/>
              <a:ext cx="2928521" cy="1171408"/>
            </a:xfrm>
            <a:prstGeom prst="rect">
              <a:avLst/>
            </a:prstGeom>
          </p:spPr>
        </p:pic>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spTree>
    <p:extLst>
      <p:ext uri="{BB962C8B-B14F-4D97-AF65-F5344CB8AC3E}">
        <p14:creationId xmlns:p14="http://schemas.microsoft.com/office/powerpoint/2010/main" val="22508455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40D8A40C-CBC5-476A-971A-9285F909230B}"/>
              </a:ext>
            </a:extLst>
          </p:cNvPr>
          <p:cNvPicPr>
            <a:picLocks noChangeAspect="1"/>
          </p:cNvPicPr>
          <p:nvPr/>
        </p:nvPicPr>
        <p:blipFill rotWithShape="1">
          <a:blip r:embed="rId2" cstate="print">
            <a:alphaModFix amt="60000"/>
            <a:extLst>
              <a:ext uri="{28A0092B-C50C-407E-A947-70E740481C1C}">
                <a14:useLocalDpi xmlns:a14="http://schemas.microsoft.com/office/drawing/2010/main"/>
              </a:ext>
              <a:ext uri="{96DAC541-7B7A-43D3-8B79-37D633B846F1}">
                <asvg:svgBlip xmlns:asvg="http://schemas.microsoft.com/office/drawing/2016/SVG/main" r:embed="rId3"/>
              </a:ext>
            </a:extLst>
          </a:blip>
          <a:srcRect l="13744" t="24483" b="20736"/>
          <a:stretch/>
        </p:blipFill>
        <p:spPr>
          <a:xfrm>
            <a:off x="-1" y="2062096"/>
            <a:ext cx="7971044" cy="3371547"/>
          </a:xfrm>
          <a:prstGeom prst="rect">
            <a:avLst/>
          </a:prstGeom>
        </p:spPr>
      </p:pic>
      <p:sp>
        <p:nvSpPr>
          <p:cNvPr id="2" name="標題 1">
            <a:extLst>
              <a:ext uri="{FF2B5EF4-FFF2-40B4-BE49-F238E27FC236}">
                <a16:creationId xmlns:a16="http://schemas.microsoft.com/office/drawing/2014/main" id="{816F0AD9-C47A-4E2F-BA57-700EA826D111}"/>
              </a:ext>
            </a:extLst>
          </p:cNvPr>
          <p:cNvSpPr>
            <a:spLocks noGrp="1"/>
          </p:cNvSpPr>
          <p:nvPr>
            <p:ph type="title"/>
          </p:nvPr>
        </p:nvSpPr>
        <p:spPr/>
        <p:txBody>
          <a:bodyPr>
            <a:noAutofit/>
          </a:bodyPr>
          <a:lstStyle/>
          <a:p>
            <a:r>
              <a:rPr lang="en-US" sz="4000" dirty="0" err="1">
                <a:latin typeface="Meiryo UI" panose="020B0604030504040204" pitchFamily="50" charset="-128"/>
                <a:ea typeface="Meiryo UI" panose="020B0604030504040204" pitchFamily="50" charset="-128"/>
                <a:cs typeface="Arial"/>
                <a:sym typeface="Arial" panose="020B0604020202020204" pitchFamily="34" charset="0"/>
              </a:rPr>
              <a:t>ECC</a:t>
            </a:r>
            <a:r>
              <a:rPr lang="en-US" sz="4000" err="1">
                <a:latin typeface="Meiryo UI" panose="020B0604030504040204" pitchFamily="50" charset="-128"/>
                <a:ea typeface="Meiryo UI" panose="020B0604030504040204" pitchFamily="50" charset="-128"/>
                <a:cs typeface="Arial"/>
                <a:sym typeface="Arial" panose="020B0604020202020204" pitchFamily="34" charset="0"/>
              </a:rPr>
              <a:t>メモリ（エラー訂正コード）の使用を推奨</a:t>
            </a:r>
            <a:endParaRPr lang="en-US" altLang="zh-TW" err="1">
              <a:latin typeface="Meiryo UI" panose="020B0604030504040204" pitchFamily="50" charset="-128"/>
              <a:ea typeface="Meiryo UI" panose="020B0604030504040204" pitchFamily="50" charset="-128"/>
            </a:endParaRPr>
          </a:p>
        </p:txBody>
      </p:sp>
      <p:grpSp>
        <p:nvGrpSpPr>
          <p:cNvPr id="5" name="群組 4">
            <a:extLst>
              <a:ext uri="{FF2B5EF4-FFF2-40B4-BE49-F238E27FC236}">
                <a16:creationId xmlns:a16="http://schemas.microsoft.com/office/drawing/2014/main" id="{51E8A469-FA05-4E34-9808-E4EED5ED64E5}"/>
              </a:ext>
            </a:extLst>
          </p:cNvPr>
          <p:cNvGrpSpPr/>
          <p:nvPr/>
        </p:nvGrpSpPr>
        <p:grpSpPr>
          <a:xfrm>
            <a:off x="6261553" y="1382751"/>
            <a:ext cx="5878854" cy="4159984"/>
            <a:chOff x="6680609" y="2151369"/>
            <a:chExt cx="5233405" cy="3703254"/>
          </a:xfrm>
        </p:grpSpPr>
        <p:sp>
          <p:nvSpPr>
            <p:cNvPr id="8" name="矩形 7">
              <a:extLst>
                <a:ext uri="{FF2B5EF4-FFF2-40B4-BE49-F238E27FC236}">
                  <a16:creationId xmlns:a16="http://schemas.microsoft.com/office/drawing/2014/main" id="{5CB4018E-66F1-43C0-AF80-5ED20468952A}"/>
                </a:ext>
              </a:extLst>
            </p:cNvPr>
            <p:cNvSpPr/>
            <p:nvPr/>
          </p:nvSpPr>
          <p:spPr>
            <a:xfrm>
              <a:off x="6683032" y="5140357"/>
              <a:ext cx="5228559" cy="580138"/>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14" name="Google Shape;697;p38">
              <a:extLst>
                <a:ext uri="{FF2B5EF4-FFF2-40B4-BE49-F238E27FC236}">
                  <a16:creationId xmlns:a16="http://schemas.microsoft.com/office/drawing/2014/main" id="{8DC60412-2861-4362-9AC2-F79BE64630B7}"/>
                </a:ext>
              </a:extLst>
            </p:cNvPr>
            <p:cNvSpPr/>
            <p:nvPr/>
          </p:nvSpPr>
          <p:spPr>
            <a:xfrm>
              <a:off x="6680609" y="5315122"/>
              <a:ext cx="5230981" cy="539501"/>
            </a:xfrm>
            <a:prstGeom prst="rect">
              <a:avLst/>
            </a:prstGeom>
            <a:noFill/>
            <a:ln>
              <a:noFill/>
            </a:ln>
          </p:spPr>
          <p:txBody>
            <a:bodyPr spcFirstLastPara="1" wrap="square" lIns="91425" tIns="45700" rIns="91425" bIns="45700" anchor="t" anchorCtr="0">
              <a:noAutofit/>
            </a:bodyPr>
            <a:lstStyle/>
            <a:p>
              <a:pPr algn="ctr">
                <a:buClr>
                  <a:srgbClr val="D8D8D8"/>
                </a:buClr>
                <a:buSzPts val="1400"/>
              </a:pPr>
              <a:r>
                <a:rPr lang="en-US" altLang="zh-TW" sz="2000" b="1">
                  <a:solidFill>
                    <a:srgbClr val="FFD41D"/>
                  </a:solidFill>
                  <a:latin typeface="Meiryo UI" panose="020B0604030504040204" pitchFamily="50" charset="-128"/>
                  <a:ea typeface="Meiryo UI" panose="020B0604030504040204" pitchFamily="50" charset="-128"/>
                  <a:sym typeface="Arial" panose="020B0604020202020204" pitchFamily="34" charset="0"/>
                </a:rPr>
                <a:t>Order more</a:t>
              </a:r>
              <a:r>
                <a:rPr lang="zh-TW" altLang="en-US" sz="2000" b="1">
                  <a:solidFill>
                    <a:srgbClr val="FFD41D"/>
                  </a:solidFill>
                  <a:latin typeface="Meiryo UI" panose="020B0604030504040204" pitchFamily="50" charset="-128"/>
                  <a:ea typeface="Meiryo UI" panose="020B0604030504040204" pitchFamily="50" charset="-128"/>
                  <a:sym typeface="Arial" panose="020B0604020202020204" pitchFamily="34" charset="0"/>
                </a:rPr>
                <a:t> </a:t>
              </a:r>
              <a:r>
                <a:rPr lang="en-US" altLang="zh-TW" sz="2000" b="1">
                  <a:solidFill>
                    <a:srgbClr val="FFD41D"/>
                  </a:solidFill>
                  <a:latin typeface="Meiryo UI" panose="020B0604030504040204" pitchFamily="50" charset="-128"/>
                  <a:ea typeface="Meiryo UI" panose="020B0604030504040204" pitchFamily="50" charset="-128"/>
                  <a:sym typeface="Arial" panose="020B0604020202020204" pitchFamily="34" charset="0"/>
                </a:rPr>
                <a:t>RAM on QNAP website</a:t>
              </a:r>
              <a:endParaRPr lang="zh-TW" altLang="en-US" sz="2000" b="1">
                <a:solidFill>
                  <a:srgbClr val="FFD41D"/>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3" name="Google Shape;789;p41">
              <a:extLst>
                <a:ext uri="{FF2B5EF4-FFF2-40B4-BE49-F238E27FC236}">
                  <a16:creationId xmlns:a16="http://schemas.microsoft.com/office/drawing/2014/main" id="{0234DE6E-D7FA-418B-8487-D08D48E9B69C}"/>
                </a:ext>
              </a:extLst>
            </p:cNvPr>
            <p:cNvPicPr preferRelativeResize="0"/>
            <p:nvPr/>
          </p:nvPicPr>
          <p:blipFill rotWithShape="1">
            <a:blip r:embed="rId4">
              <a:alphaModFix/>
            </a:blip>
            <a:srcRect/>
            <a:stretch/>
          </p:blipFill>
          <p:spPr>
            <a:xfrm>
              <a:off x="6685455" y="2151369"/>
              <a:ext cx="5228559" cy="3075014"/>
            </a:xfrm>
            <a:prstGeom prst="rect">
              <a:avLst/>
            </a:prstGeom>
            <a:noFill/>
            <a:ln>
              <a:noFill/>
            </a:ln>
            <a:effectLst>
              <a:outerShdw blurRad="533400" dir="10800000" algn="r" rotWithShape="0">
                <a:prstClr val="black">
                  <a:alpha val="40000"/>
                </a:prstClr>
              </a:outerShdw>
            </a:effectLst>
          </p:spPr>
        </p:pic>
      </p:grpSp>
      <p:grpSp>
        <p:nvGrpSpPr>
          <p:cNvPr id="9" name="群組 8">
            <a:extLst>
              <a:ext uri="{FF2B5EF4-FFF2-40B4-BE49-F238E27FC236}">
                <a16:creationId xmlns:a16="http://schemas.microsoft.com/office/drawing/2014/main" id="{A0FE11B7-CF62-4381-893C-36BB03C82E85}"/>
              </a:ext>
            </a:extLst>
          </p:cNvPr>
          <p:cNvGrpSpPr/>
          <p:nvPr/>
        </p:nvGrpSpPr>
        <p:grpSpPr>
          <a:xfrm>
            <a:off x="349611" y="1424252"/>
            <a:ext cx="6071747" cy="419982"/>
            <a:chOff x="2943158" y="2855795"/>
            <a:chExt cx="6071747" cy="419982"/>
          </a:xfrm>
        </p:grpSpPr>
        <p:sp>
          <p:nvSpPr>
            <p:cNvPr id="10" name="TextBox 6">
              <a:extLst>
                <a:ext uri="{FF2B5EF4-FFF2-40B4-BE49-F238E27FC236}">
                  <a16:creationId xmlns:a16="http://schemas.microsoft.com/office/drawing/2014/main" id="{F2470A42-E59C-4F2B-804F-EED33A11D846}"/>
                </a:ext>
              </a:extLst>
            </p:cNvPr>
            <p:cNvSpPr txBox="1"/>
            <p:nvPr/>
          </p:nvSpPr>
          <p:spPr>
            <a:xfrm>
              <a:off x="4049956" y="2855795"/>
              <a:ext cx="4964949" cy="400110"/>
            </a:xfrm>
            <a:prstGeom prst="rect">
              <a:avLst/>
            </a:prstGeom>
            <a:noFill/>
          </p:spPr>
          <p:txBody>
            <a:bodyPr wrap="none" rtlCol="0" anchor="t">
              <a:spAutoFit/>
            </a:bodyPr>
            <a:lstStyle/>
            <a:p>
              <a:r>
                <a:rPr lang="en-US" altLang="zh-CN" sz="2000" b="1">
                  <a:solidFill>
                    <a:srgbClr val="323231"/>
                  </a:solidFill>
                  <a:latin typeface="Meiryo UI" panose="020B0604030504040204" pitchFamily="50" charset="-128"/>
                  <a:ea typeface="Meiryo UI" panose="020B0604030504040204" pitchFamily="50" charset="-128"/>
                </a:rPr>
                <a:t>Higher reliability and data integrity</a:t>
              </a:r>
              <a:endParaRPr lang="en-US" sz="2000" b="1">
                <a:solidFill>
                  <a:srgbClr val="323231"/>
                </a:solidFill>
                <a:latin typeface="Meiryo UI" panose="020B0604030504040204" pitchFamily="50" charset="-128"/>
                <a:ea typeface="Meiryo UI" panose="020B0604030504040204" pitchFamily="50" charset="-128"/>
              </a:endParaRPr>
            </a:p>
          </p:txBody>
        </p:sp>
        <p:grpSp>
          <p:nvGrpSpPr>
            <p:cNvPr id="12" name="圖形 3">
              <a:extLst>
                <a:ext uri="{FF2B5EF4-FFF2-40B4-BE49-F238E27FC236}">
                  <a16:creationId xmlns:a16="http://schemas.microsoft.com/office/drawing/2014/main" id="{D493552C-4844-4E73-B1EE-E54DF138611F}"/>
                </a:ext>
              </a:extLst>
            </p:cNvPr>
            <p:cNvGrpSpPr/>
            <p:nvPr/>
          </p:nvGrpSpPr>
          <p:grpSpPr>
            <a:xfrm>
              <a:off x="2943158" y="2888491"/>
              <a:ext cx="1084412" cy="387286"/>
              <a:chOff x="7943850" y="1388633"/>
              <a:chExt cx="1084412" cy="387286"/>
            </a:xfrm>
            <a:solidFill>
              <a:srgbClr val="4D655A"/>
            </a:solidFill>
          </p:grpSpPr>
          <p:sp>
            <p:nvSpPr>
              <p:cNvPr id="13" name="手繪多邊形: 圖案 12">
                <a:extLst>
                  <a:ext uri="{FF2B5EF4-FFF2-40B4-BE49-F238E27FC236}">
                    <a16:creationId xmlns:a16="http://schemas.microsoft.com/office/drawing/2014/main" id="{30ABF18C-3F54-4388-8FEB-FCB4F2AE4C75}"/>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grpFill/>
              <a:ln w="929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5" name="手繪多邊形: 圖案 14">
                <a:extLst>
                  <a:ext uri="{FF2B5EF4-FFF2-40B4-BE49-F238E27FC236}">
                    <a16:creationId xmlns:a16="http://schemas.microsoft.com/office/drawing/2014/main" id="{D65B788E-309B-447A-9F85-F4B8CA5CD4B9}"/>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grpFill/>
              <a:ln w="929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6" name="手繪多邊形: 圖案 15">
                <a:extLst>
                  <a:ext uri="{FF2B5EF4-FFF2-40B4-BE49-F238E27FC236}">
                    <a16:creationId xmlns:a16="http://schemas.microsoft.com/office/drawing/2014/main" id="{6A5CDCF4-3C69-4B7B-A447-4DC318567BFF}"/>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grpFill/>
              <a:ln w="9296"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sp>
        <p:nvSpPr>
          <p:cNvPr id="18" name="文字方塊 17">
            <a:extLst>
              <a:ext uri="{FF2B5EF4-FFF2-40B4-BE49-F238E27FC236}">
                <a16:creationId xmlns:a16="http://schemas.microsoft.com/office/drawing/2014/main" id="{19EA6A55-5538-4D60-B458-D1392893D532}"/>
              </a:ext>
            </a:extLst>
          </p:cNvPr>
          <p:cNvSpPr txBox="1"/>
          <p:nvPr/>
        </p:nvSpPr>
        <p:spPr>
          <a:xfrm>
            <a:off x="3068635" y="4287442"/>
            <a:ext cx="184731" cy="369332"/>
          </a:xfrm>
          <a:prstGeom prst="rect">
            <a:avLst/>
          </a:prstGeom>
          <a:noFill/>
        </p:spPr>
        <p:txBody>
          <a:bodyPr wrap="none" rtlCol="0">
            <a:spAutoFit/>
          </a:bodyPr>
          <a:lstStyle/>
          <a:p>
            <a:endParaRPr kumimoji="1" lang="zh-TW" altLang="en-US" sz="1800">
              <a:latin typeface="Meiryo UI" panose="020B0604030504040204" pitchFamily="50" charset="-128"/>
              <a:ea typeface="Meiryo UI" panose="020B0604030504040204" pitchFamily="50" charset="-128"/>
            </a:endParaRPr>
          </a:p>
        </p:txBody>
      </p:sp>
      <p:sp>
        <p:nvSpPr>
          <p:cNvPr id="19" name="平行四邊形 18">
            <a:extLst>
              <a:ext uri="{FF2B5EF4-FFF2-40B4-BE49-F238E27FC236}">
                <a16:creationId xmlns:a16="http://schemas.microsoft.com/office/drawing/2014/main" id="{89FB7CF9-1E2A-43C7-B5F6-1EF855334E68}"/>
              </a:ext>
            </a:extLst>
          </p:cNvPr>
          <p:cNvSpPr/>
          <p:nvPr/>
        </p:nvSpPr>
        <p:spPr>
          <a:xfrm>
            <a:off x="139699" y="5711646"/>
            <a:ext cx="11223626" cy="811658"/>
          </a:xfrm>
          <a:prstGeom prst="parallelogram">
            <a:avLst>
              <a:gd name="adj" fmla="val 49849"/>
            </a:avLst>
          </a:prstGeom>
          <a:solidFill>
            <a:srgbClr val="3232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spcBef>
                <a:spcPts val="900"/>
              </a:spcBef>
              <a:defRPr/>
            </a:pPr>
            <a:r>
              <a:rPr lang="en-US" altLang="zh-TW" sz="1400" b="1" kern="0" dirty="0">
                <a:latin typeface="Meiryo UI" panose="020B0604030504040204" pitchFamily="50" charset="-128"/>
                <a:ea typeface="Meiryo UI" panose="020B0604030504040204" pitchFamily="50" charset="-128"/>
                <a:cs typeface="+mn-lt"/>
                <a:sym typeface="Arial"/>
              </a:rPr>
              <a:t>N</a:t>
            </a:r>
            <a:r>
              <a:rPr lang="en-US" altLang="zh-TW" sz="1400" b="1" kern="0" dirty="0">
                <a:latin typeface="Meiryo UI" panose="020B0604030504040204" pitchFamily="50" charset="-128"/>
                <a:ea typeface="Meiryo UI" panose="020B0604030504040204" pitchFamily="50" charset="-128"/>
                <a:cs typeface="+mn-lt"/>
              </a:rPr>
              <a:t>AS</a:t>
            </a:r>
            <a:r>
              <a:rPr lang="zh-TW" sz="1400" b="1" kern="0" dirty="0">
                <a:latin typeface="Meiryo UI" panose="020B0604030504040204" pitchFamily="50" charset="-128"/>
                <a:ea typeface="Meiryo UI" panose="020B0604030504040204" pitchFamily="50" charset="-128"/>
                <a:cs typeface="+mn-lt"/>
              </a:rPr>
              <a:t>は、自動エラー訂正</a:t>
            </a:r>
            <a:r>
              <a:rPr lang="ja-JP" altLang="en-US" sz="1400" b="1" kern="0" dirty="0">
                <a:latin typeface="Meiryo UI" panose="020B0604030504040204" pitchFamily="50" charset="-128"/>
                <a:ea typeface="Meiryo UI" panose="020B0604030504040204" pitchFamily="50" charset="-128"/>
                <a:cs typeface="+mn-lt"/>
              </a:rPr>
              <a:t>が可能な</a:t>
            </a:r>
            <a:r>
              <a:rPr lang="zh-TW" sz="1400" b="1" kern="0" dirty="0">
                <a:latin typeface="Meiryo UI" panose="020B0604030504040204" pitchFamily="50" charset="-128"/>
                <a:ea typeface="Meiryo UI" panose="020B0604030504040204" pitchFamily="50" charset="-128"/>
                <a:cs typeface="+mn-lt"/>
              </a:rPr>
              <a:t>E</a:t>
            </a:r>
            <a:r>
              <a:rPr lang="en-US" altLang="zh-TW" sz="1400" b="1" kern="0" dirty="0">
                <a:latin typeface="Meiryo UI" panose="020B0604030504040204" pitchFamily="50" charset="-128"/>
                <a:ea typeface="Meiryo UI" panose="020B0604030504040204" pitchFamily="50" charset="-128"/>
                <a:cs typeface="+mn-lt"/>
              </a:rPr>
              <a:t>CC</a:t>
            </a:r>
            <a:r>
              <a:rPr lang="zh-TW" sz="1400" b="1" kern="0" dirty="0">
                <a:latin typeface="Meiryo UI" panose="020B0604030504040204" pitchFamily="50" charset="-128"/>
                <a:ea typeface="Meiryo UI" panose="020B0604030504040204" pitchFamily="50" charset="-128"/>
                <a:cs typeface="+mn-lt"/>
              </a:rPr>
              <a:t>メモリーをサポートしています。EC</a:t>
            </a:r>
            <a:r>
              <a:rPr lang="en-US" altLang="zh-TW" sz="1400" b="1" kern="0" dirty="0">
                <a:latin typeface="Meiryo UI" panose="020B0604030504040204" pitchFamily="50" charset="-128"/>
                <a:ea typeface="Meiryo UI" panose="020B0604030504040204" pitchFamily="50" charset="-128"/>
                <a:cs typeface="+mn-lt"/>
              </a:rPr>
              <a:t>C</a:t>
            </a:r>
            <a:r>
              <a:rPr lang="zh-TW" sz="1400" b="1" kern="0" dirty="0">
                <a:latin typeface="Meiryo UI" panose="020B0604030504040204" pitchFamily="50" charset="-128"/>
                <a:ea typeface="Meiryo UI" panose="020B0604030504040204" pitchFamily="50" charset="-128"/>
                <a:cs typeface="+mn-lt"/>
              </a:rPr>
              <a:t>はZFSに必須ではありません。ただ</a:t>
            </a:r>
            <a:r>
              <a:rPr lang="ja-JP" altLang="en-US" sz="1400" b="1" kern="0" dirty="0">
                <a:latin typeface="Meiryo UI" panose="020B0604030504040204" pitchFamily="50" charset="-128"/>
                <a:ea typeface="Meiryo UI" panose="020B0604030504040204" pitchFamily="50" charset="-128"/>
                <a:cs typeface="+mn-lt"/>
              </a:rPr>
              <a:t>し、考え方のポイントとしては、</a:t>
            </a:r>
            <a:r>
              <a:rPr lang="zh-TW" sz="1400" b="1" kern="0" dirty="0">
                <a:latin typeface="Meiryo UI" panose="020B0604030504040204" pitchFamily="50" charset="-128"/>
                <a:ea typeface="Meiryo UI" panose="020B0604030504040204" pitchFamily="50" charset="-128"/>
                <a:cs typeface="+mn-lt"/>
              </a:rPr>
              <a:t>これにより、</a:t>
            </a:r>
            <a:r>
              <a:rPr lang="en-US" altLang="zh-TW" sz="1400" b="1" kern="0" dirty="0">
                <a:latin typeface="Meiryo UI" panose="020B0604030504040204" pitchFamily="50" charset="-128"/>
                <a:ea typeface="Meiryo UI" panose="020B0604030504040204" pitchFamily="50" charset="-128"/>
                <a:cs typeface="+mn-lt"/>
              </a:rPr>
              <a:t>ZFS</a:t>
            </a:r>
            <a:r>
              <a:rPr lang="zh-TW" sz="1400" b="1" kern="0" dirty="0">
                <a:latin typeface="Meiryo UI" panose="020B0604030504040204" pitchFamily="50" charset="-128"/>
                <a:ea typeface="Meiryo UI" panose="020B0604030504040204" pitchFamily="50" charset="-128"/>
                <a:cs typeface="+mn-lt"/>
              </a:rPr>
              <a:t>が主張するデータ整合性の保証</a:t>
            </a:r>
            <a:r>
              <a:rPr lang="ja-JP" altLang="en-US" sz="1400" b="1" kern="0" dirty="0">
                <a:latin typeface="Meiryo UI" panose="020B0604030504040204" pitchFamily="50" charset="-128"/>
                <a:ea typeface="Meiryo UI" panose="020B0604030504040204" pitchFamily="50" charset="-128"/>
                <a:cs typeface="+mn-lt"/>
              </a:rPr>
              <a:t>とあわせて、システム全体の整合性を担保することができます。</a:t>
            </a:r>
            <a:r>
              <a:rPr lang="zh-TW" sz="1400" b="1" kern="0" dirty="0">
                <a:latin typeface="Meiryo UI" panose="020B0604030504040204" pitchFamily="50" charset="-128"/>
                <a:ea typeface="Meiryo UI" panose="020B0604030504040204" pitchFamily="50" charset="-128"/>
                <a:cs typeface="+mn-lt"/>
              </a:rPr>
              <a:t>どのようなファイルシステム上のどのようなデータストレージでも、</a:t>
            </a:r>
            <a:r>
              <a:rPr lang="en-US" altLang="zh-TW" sz="1400" b="1" kern="0" dirty="0">
                <a:latin typeface="Meiryo UI" panose="020B0604030504040204" pitchFamily="50" charset="-128"/>
                <a:ea typeface="Meiryo UI" panose="020B0604030504040204" pitchFamily="50" charset="-128"/>
                <a:cs typeface="+mn-lt"/>
              </a:rPr>
              <a:t>ECC</a:t>
            </a:r>
            <a:r>
              <a:rPr lang="zh-TW" altLang="en-US" sz="1400" b="1" kern="0" dirty="0">
                <a:latin typeface="Meiryo UI" panose="020B0604030504040204" pitchFamily="50" charset="-128"/>
                <a:ea typeface="Meiryo UI" panose="020B0604030504040204" pitchFamily="50" charset="-128"/>
                <a:cs typeface="+mn-lt"/>
              </a:rPr>
              <a:t> </a:t>
            </a:r>
            <a:r>
              <a:rPr lang="en-US" altLang="zh-TW" sz="1400" b="1" kern="0" dirty="0">
                <a:latin typeface="Meiryo UI" panose="020B0604030504040204" pitchFamily="50" charset="-128"/>
                <a:ea typeface="Meiryo UI" panose="020B0604030504040204" pitchFamily="50" charset="-128"/>
                <a:cs typeface="+mn-lt"/>
              </a:rPr>
              <a:t>RAM</a:t>
            </a:r>
            <a:r>
              <a:rPr lang="zh-TW" sz="1400" b="1" kern="0" dirty="0">
                <a:latin typeface="Meiryo UI" panose="020B0604030504040204" pitchFamily="50" charset="-128"/>
                <a:ea typeface="Meiryo UI" panose="020B0604030504040204" pitchFamily="50" charset="-128"/>
                <a:cs typeface="+mn-lt"/>
              </a:rPr>
              <a:t>の恩恵を受けることができます。</a:t>
            </a:r>
            <a:endParaRPr 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5547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Autofit/>
          </a:bodyPr>
          <a:lstStyle/>
          <a:p>
            <a:pPr>
              <a:lnSpc>
                <a:spcPts val="5100"/>
              </a:lnSpc>
            </a:pPr>
            <a:r>
              <a:rPr lang="en-US" sz="3600" dirty="0" err="1">
                <a:latin typeface="Meiryo UI" panose="020B0604030504040204" pitchFamily="50" charset="-128"/>
                <a:ea typeface="Meiryo UI" panose="020B0604030504040204" pitchFamily="50" charset="-128"/>
                <a:cs typeface="Arial"/>
              </a:rPr>
              <a:t>SnapSync</a:t>
            </a:r>
            <a:r>
              <a:rPr lang="en-US" sz="3600" dirty="0">
                <a:latin typeface="Meiryo UI" panose="020B0604030504040204" pitchFamily="50" charset="-128"/>
                <a:ea typeface="Meiryo UI" panose="020B0604030504040204" pitchFamily="50" charset="-128"/>
                <a:cs typeface="Arial"/>
              </a:rPr>
              <a:t> –</a:t>
            </a:r>
            <a:r>
              <a:rPr lang="en-US" sz="3600" dirty="0" err="1">
                <a:latin typeface="Meiryo UI" panose="020B0604030504040204" pitchFamily="50" charset="-128"/>
                <a:ea typeface="Meiryo UI" panose="020B0604030504040204" pitchFamily="50" charset="-128"/>
                <a:cs typeface="Arial"/>
              </a:rPr>
              <a:t>災害</a:t>
            </a:r>
            <a:r>
              <a:rPr lang="ja-JP" altLang="en-US" sz="3600" dirty="0">
                <a:latin typeface="Meiryo UI" panose="020B0604030504040204" pitchFamily="50" charset="-128"/>
                <a:ea typeface="Meiryo UI" panose="020B0604030504040204" pitchFamily="50" charset="-128"/>
                <a:cs typeface="Arial"/>
              </a:rPr>
              <a:t>時データ</a:t>
            </a:r>
            <a:r>
              <a:rPr lang="en-US" sz="3600" dirty="0" err="1">
                <a:latin typeface="Meiryo UI" panose="020B0604030504040204" pitchFamily="50" charset="-128"/>
                <a:ea typeface="Meiryo UI" panose="020B0604030504040204" pitchFamily="50" charset="-128"/>
                <a:cs typeface="Arial"/>
              </a:rPr>
              <a:t>復旧のための</a:t>
            </a:r>
            <a:r>
              <a:rPr lang="en-US" altLang="ja-JP" sz="3600" dirty="0" err="1">
                <a:latin typeface="Meiryo UI" panose="020B0604030504040204" pitchFamily="50" charset="-128"/>
                <a:ea typeface="Meiryo UI" panose="020B0604030504040204" pitchFamily="50" charset="-128"/>
                <a:cs typeface="Arial"/>
              </a:rPr>
              <a:t>バックアップ</a:t>
            </a:r>
            <a:r>
              <a:rPr lang="en-US" altLang="ja-JP" sz="3600" dirty="0">
                <a:latin typeface="Meiryo UI" panose="020B0604030504040204" pitchFamily="50" charset="-128"/>
                <a:ea typeface="Meiryo UI" panose="020B0604030504040204" pitchFamily="50" charset="-128"/>
                <a:cs typeface="Arial"/>
              </a:rPr>
              <a:t>、</a:t>
            </a:r>
            <a:br>
              <a:rPr lang="en-US" altLang="ja-JP" sz="3600" dirty="0">
                <a:latin typeface="Meiryo UI" panose="020B0604030504040204" pitchFamily="50" charset="-128"/>
                <a:ea typeface="Meiryo UI" panose="020B0604030504040204" pitchFamily="50" charset="-128"/>
                <a:cs typeface="Arial"/>
              </a:rPr>
            </a:br>
            <a:r>
              <a:rPr lang="en-US" altLang="ja-JP" sz="3600" dirty="0" err="1">
                <a:latin typeface="Meiryo UI" panose="020B0604030504040204" pitchFamily="50" charset="-128"/>
                <a:ea typeface="Meiryo UI" panose="020B0604030504040204" pitchFamily="50" charset="-128"/>
                <a:cs typeface="Arial"/>
              </a:rPr>
              <a:t>データ保護ソリューション</a:t>
            </a:r>
            <a:r>
              <a:rPr lang="ja-JP" altLang="en-US" sz="3600" dirty="0">
                <a:latin typeface="Meiryo UI" panose="020B0604030504040204" pitchFamily="50" charset="-128"/>
                <a:ea typeface="Meiryo UI" panose="020B0604030504040204" pitchFamily="50" charset="-128"/>
                <a:cs typeface="Arial"/>
              </a:rPr>
              <a:t>を高い</a:t>
            </a:r>
            <a:r>
              <a:rPr lang="en-US" sz="3600" dirty="0" err="1">
                <a:latin typeface="Meiryo UI" panose="020B0604030504040204" pitchFamily="50" charset="-128"/>
                <a:ea typeface="Meiryo UI" panose="020B0604030504040204" pitchFamily="50" charset="-128"/>
                <a:cs typeface="Arial"/>
              </a:rPr>
              <a:t>費用対効果</a:t>
            </a:r>
            <a:r>
              <a:rPr lang="ja-JP" altLang="en-US" sz="3600" dirty="0">
                <a:latin typeface="Meiryo UI" panose="020B0604030504040204" pitchFamily="50" charset="-128"/>
                <a:ea typeface="Meiryo UI" panose="020B0604030504040204" pitchFamily="50" charset="-128"/>
                <a:cs typeface="Arial"/>
              </a:rPr>
              <a:t>で実現</a:t>
            </a:r>
            <a:endParaRPr lang="en-US" altLang="zh-TW" dirty="0">
              <a:latin typeface="Meiryo UI" panose="020B0604030504040204" pitchFamily="50" charset="-128"/>
              <a:ea typeface="Meiryo UI" panose="020B0604030504040204" pitchFamily="50" charset="-128"/>
            </a:endParaRPr>
          </a:p>
        </p:txBody>
      </p:sp>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3" cstate="print">
            <a:alphaModFix amt="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5137" y="6139617"/>
            <a:ext cx="954080" cy="279758"/>
          </a:xfrm>
          <a:prstGeom prst="rect">
            <a:avLst/>
          </a:prstGeom>
        </p:spPr>
      </p:pic>
      <p:grpSp>
        <p:nvGrpSpPr>
          <p:cNvPr id="249" name="群組 248">
            <a:extLst>
              <a:ext uri="{FF2B5EF4-FFF2-40B4-BE49-F238E27FC236}">
                <a16:creationId xmlns:a16="http://schemas.microsoft.com/office/drawing/2014/main" id="{8A133EF2-9638-42B7-A92D-5A1B28E346BA}"/>
              </a:ext>
            </a:extLst>
          </p:cNvPr>
          <p:cNvGrpSpPr/>
          <p:nvPr/>
        </p:nvGrpSpPr>
        <p:grpSpPr>
          <a:xfrm>
            <a:off x="271754" y="1687388"/>
            <a:ext cx="11654285" cy="4194003"/>
            <a:chOff x="271754" y="1687388"/>
            <a:chExt cx="11654285" cy="4194003"/>
          </a:xfrm>
        </p:grpSpPr>
        <p:sp>
          <p:nvSpPr>
            <p:cNvPr id="261" name="矩形: 圓角 53">
              <a:extLst>
                <a:ext uri="{FF2B5EF4-FFF2-40B4-BE49-F238E27FC236}">
                  <a16:creationId xmlns:a16="http://schemas.microsoft.com/office/drawing/2014/main" id="{A2CB7B7D-28B7-41A0-BD82-C17E6262F877}"/>
                </a:ext>
              </a:extLst>
            </p:cNvPr>
            <p:cNvSpPr/>
            <p:nvPr/>
          </p:nvSpPr>
          <p:spPr>
            <a:xfrm>
              <a:off x="6192008" y="1687459"/>
              <a:ext cx="5734031"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endParaRPr>
            </a:p>
          </p:txBody>
        </p:sp>
        <p:pic>
          <p:nvPicPr>
            <p:cNvPr id="27" name="圖片 26">
              <a:extLst>
                <a:ext uri="{FF2B5EF4-FFF2-40B4-BE49-F238E27FC236}">
                  <a16:creationId xmlns:a16="http://schemas.microsoft.com/office/drawing/2014/main" id="{9F9CF50B-FC42-46AB-B2AB-B951545CE9A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6391883" y="1687388"/>
              <a:ext cx="3950141" cy="448591"/>
            </a:xfrm>
            <a:prstGeom prst="rect">
              <a:avLst/>
            </a:prstGeom>
            <a:effectLst>
              <a:outerShdw blurRad="50800" dist="38100" dir="2700000" algn="tl" rotWithShape="0">
                <a:prstClr val="black">
                  <a:alpha val="40000"/>
                </a:prstClr>
              </a:outerShdw>
            </a:effectLst>
          </p:spPr>
        </p:pic>
        <p:pic>
          <p:nvPicPr>
            <p:cNvPr id="250" name="圖形 249">
              <a:extLst>
                <a:ext uri="{FF2B5EF4-FFF2-40B4-BE49-F238E27FC236}">
                  <a16:creationId xmlns:a16="http://schemas.microsoft.com/office/drawing/2014/main" id="{382D699D-C050-40DE-9D81-39592D44A5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3250" y="2544539"/>
              <a:ext cx="5125888" cy="3248920"/>
            </a:xfrm>
            <a:prstGeom prst="rect">
              <a:avLst/>
            </a:prstGeom>
            <a:effectLst>
              <a:outerShdw blurRad="50800" dist="38100" dir="2700000" algn="tl" rotWithShape="0">
                <a:prstClr val="black">
                  <a:alpha val="40000"/>
                </a:prstClr>
              </a:outerShdw>
            </a:effectLst>
          </p:spPr>
        </p:pic>
        <p:pic>
          <p:nvPicPr>
            <p:cNvPr id="251" name="圖形 250">
              <a:extLst>
                <a:ext uri="{FF2B5EF4-FFF2-40B4-BE49-F238E27FC236}">
                  <a16:creationId xmlns:a16="http://schemas.microsoft.com/office/drawing/2014/main" id="{68373ECE-3237-4864-ABCA-E34671D811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2676" y="2327438"/>
              <a:ext cx="5620967" cy="3276954"/>
            </a:xfrm>
            <a:prstGeom prst="rect">
              <a:avLst/>
            </a:prstGeom>
            <a:effectLst>
              <a:outerShdw blurRad="50800" dist="38100" dir="2700000" algn="tl" rotWithShape="0">
                <a:prstClr val="black">
                  <a:alpha val="40000"/>
                </a:prstClr>
              </a:outerShdw>
            </a:effectLst>
          </p:spPr>
        </p:pic>
        <p:sp>
          <p:nvSpPr>
            <p:cNvPr id="252" name="文字方塊 251">
              <a:extLst>
                <a:ext uri="{FF2B5EF4-FFF2-40B4-BE49-F238E27FC236}">
                  <a16:creationId xmlns:a16="http://schemas.microsoft.com/office/drawing/2014/main" id="{529BEB01-8B1E-4F17-BD27-34724485D3DF}"/>
                </a:ext>
              </a:extLst>
            </p:cNvPr>
            <p:cNvSpPr txBox="1"/>
            <p:nvPr/>
          </p:nvSpPr>
          <p:spPr>
            <a:xfrm>
              <a:off x="7388701" y="4341908"/>
              <a:ext cx="884835" cy="307777"/>
            </a:xfrm>
            <a:prstGeom prst="rect">
              <a:avLst/>
            </a:prstGeom>
            <a:noFill/>
          </p:spPr>
          <p:txBody>
            <a:bodyPr wrap="square" rtlCol="0">
              <a:spAutoFit/>
            </a:bodyPr>
            <a:lstStyle/>
            <a:p>
              <a:r>
                <a:rPr lang="en-US" altLang="zh-TW" sz="1400">
                  <a:solidFill>
                    <a:srgbClr val="002060"/>
                  </a:solidFill>
                  <a:latin typeface="Meiryo UI" panose="020B0604030504040204" pitchFamily="50" charset="-128"/>
                  <a:ea typeface="Meiryo UI" panose="020B0604030504040204" pitchFamily="50" charset="-128"/>
                  <a:cs typeface="Arial" panose="020B0604020202020204" pitchFamily="34" charset="0"/>
                </a:rPr>
                <a:t>Normal</a:t>
              </a:r>
              <a:endParaRPr lang="zh-TW" altLang="en-US" sz="140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54" name="文字方塊 253">
              <a:extLst>
                <a:ext uri="{FF2B5EF4-FFF2-40B4-BE49-F238E27FC236}">
                  <a16:creationId xmlns:a16="http://schemas.microsoft.com/office/drawing/2014/main" id="{898E6AC5-02FF-45B8-B550-0D82756D0079}"/>
                </a:ext>
              </a:extLst>
            </p:cNvPr>
            <p:cNvSpPr txBox="1"/>
            <p:nvPr/>
          </p:nvSpPr>
          <p:spPr>
            <a:xfrm>
              <a:off x="6496813" y="5564316"/>
              <a:ext cx="1490170" cy="27699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Arial" panose="020B0604020202020204" pitchFamily="34" charset="0"/>
                </a:rPr>
                <a:t>Primary NAS</a:t>
              </a:r>
              <a:endParaRPr lang="zh-TW" altLang="en-US" sz="12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55" name="文字方塊 254">
              <a:extLst>
                <a:ext uri="{FF2B5EF4-FFF2-40B4-BE49-F238E27FC236}">
                  <a16:creationId xmlns:a16="http://schemas.microsoft.com/office/drawing/2014/main" id="{9BD3D07C-8526-40A8-89BE-FAE7E809D251}"/>
                </a:ext>
              </a:extLst>
            </p:cNvPr>
            <p:cNvSpPr txBox="1"/>
            <p:nvPr/>
          </p:nvSpPr>
          <p:spPr>
            <a:xfrm>
              <a:off x="9752363" y="5564316"/>
              <a:ext cx="1813150" cy="27699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Arial" panose="020B0604020202020204" pitchFamily="34" charset="0"/>
                </a:rPr>
                <a:t>Secondary NAS</a:t>
              </a:r>
              <a:endParaRPr lang="zh-TW" altLang="en-US" sz="12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56" name="文字方塊 255">
              <a:extLst>
                <a:ext uri="{FF2B5EF4-FFF2-40B4-BE49-F238E27FC236}">
                  <a16:creationId xmlns:a16="http://schemas.microsoft.com/office/drawing/2014/main" id="{7F43C227-DEB4-4B02-9EF8-9CC6636BBEE9}"/>
                </a:ext>
              </a:extLst>
            </p:cNvPr>
            <p:cNvSpPr txBox="1"/>
            <p:nvPr/>
          </p:nvSpPr>
          <p:spPr>
            <a:xfrm>
              <a:off x="8771767" y="3664343"/>
              <a:ext cx="2036619" cy="523220"/>
            </a:xfrm>
            <a:prstGeom prst="rect">
              <a:avLst/>
            </a:prstGeom>
            <a:noFill/>
          </p:spPr>
          <p:txBody>
            <a:bodyPr wrap="square" rtlCol="0">
              <a:spAutoFit/>
            </a:bodyPr>
            <a:lstStyle/>
            <a:p>
              <a:pPr algn="ctr"/>
              <a:r>
                <a:rPr lang="en-US" altLang="zh-TW" sz="1400">
                  <a:solidFill>
                    <a:srgbClr val="002060"/>
                  </a:solidFill>
                  <a:latin typeface="Meiryo UI" panose="020B0604030504040204" pitchFamily="50" charset="-128"/>
                  <a:ea typeface="Meiryo UI" panose="020B0604030504040204" pitchFamily="50" charset="-128"/>
                  <a:cs typeface="Arial" panose="020B0604020202020204" pitchFamily="34" charset="0"/>
                </a:rPr>
                <a:t>Disaster</a:t>
              </a:r>
              <a:r>
                <a:rPr lang="zh-TW" altLang="en-US" sz="1400">
                  <a:solidFill>
                    <a:srgbClr val="002060"/>
                  </a:solidFill>
                  <a:latin typeface="Meiryo UI" panose="020B0604030504040204" pitchFamily="50" charset="-128"/>
                  <a:ea typeface="Meiryo UI" panose="020B0604030504040204" pitchFamily="50" charset="-128"/>
                  <a:cs typeface="Arial" panose="020B0604020202020204" pitchFamily="34" charset="0"/>
                </a:rPr>
                <a:t> </a:t>
              </a:r>
              <a:r>
                <a:rPr lang="en-US" altLang="zh-TW" sz="1400">
                  <a:solidFill>
                    <a:srgbClr val="002060"/>
                  </a:solidFill>
                  <a:latin typeface="Meiryo UI" panose="020B0604030504040204" pitchFamily="50" charset="-128"/>
                  <a:ea typeface="Meiryo UI" panose="020B0604030504040204" pitchFamily="50" charset="-128"/>
                  <a:cs typeface="Arial" panose="020B0604020202020204" pitchFamily="34" charset="0"/>
                </a:rPr>
                <a:t>Recovery</a:t>
              </a:r>
            </a:p>
            <a:p>
              <a:pPr algn="ctr"/>
              <a:r>
                <a:rPr lang="en-US" altLang="zh-TW" sz="1400">
                  <a:solidFill>
                    <a:srgbClr val="002060"/>
                  </a:solidFill>
                  <a:latin typeface="Meiryo UI" panose="020B0604030504040204" pitchFamily="50" charset="-128"/>
                  <a:ea typeface="Meiryo UI" panose="020B0604030504040204" pitchFamily="50" charset="-128"/>
                  <a:cs typeface="Arial" panose="020B0604020202020204" pitchFamily="34" charset="0"/>
                </a:rPr>
                <a:t>( RPO=0 )</a:t>
              </a:r>
              <a:endParaRPr lang="zh-TW" altLang="en-US" sz="140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62" name="文字方塊 261">
              <a:extLst>
                <a:ext uri="{FF2B5EF4-FFF2-40B4-BE49-F238E27FC236}">
                  <a16:creationId xmlns:a16="http://schemas.microsoft.com/office/drawing/2014/main" id="{8F41C929-BF6B-4A75-AF5A-03DD644029C0}"/>
                </a:ext>
              </a:extLst>
            </p:cNvPr>
            <p:cNvSpPr txBox="1"/>
            <p:nvPr/>
          </p:nvSpPr>
          <p:spPr>
            <a:xfrm>
              <a:off x="6306875" y="2196345"/>
              <a:ext cx="5565904" cy="307777"/>
            </a:xfrm>
            <a:prstGeom prst="rect">
              <a:avLst/>
            </a:prstGeom>
            <a:noFill/>
          </p:spPr>
          <p:txBody>
            <a:bodyPr wrap="square" lIns="91440" tIns="45720" rIns="91440" bIns="45720" rtlCol="0" anchor="t">
              <a:spAutoFit/>
            </a:bodyPr>
            <a:lstStyle/>
            <a:p>
              <a:r>
                <a:rPr lang="en-US" altLang="zh-TW" sz="1400" b="1" dirty="0" err="1">
                  <a:solidFill>
                    <a:srgbClr val="C00000"/>
                  </a:solidFill>
                  <a:latin typeface="Meiryo UI" panose="020B0604030504040204" pitchFamily="50" charset="-128"/>
                  <a:ea typeface="Meiryo UI" panose="020B0604030504040204" pitchFamily="50" charset="-128"/>
                  <a:cs typeface="Arial"/>
                </a:rPr>
                <a:t>本番サーバ</a:t>
              </a:r>
              <a:r>
                <a:rPr lang="en-US" altLang="zh-TW" sz="1400" b="1" dirty="0">
                  <a:solidFill>
                    <a:srgbClr val="C00000"/>
                  </a:solidFill>
                  <a:latin typeface="Meiryo UI" panose="020B0604030504040204" pitchFamily="50" charset="-128"/>
                  <a:ea typeface="Meiryo UI" panose="020B0604030504040204" pitchFamily="50" charset="-128"/>
                  <a:cs typeface="Arial"/>
                </a:rPr>
                <a:t>ー (VMware / Windows DFS / </a:t>
              </a:r>
              <a:r>
                <a:rPr lang="en-US" altLang="zh-TW" sz="1400" b="1" dirty="0" err="1">
                  <a:solidFill>
                    <a:srgbClr val="C00000"/>
                  </a:solidFill>
                  <a:latin typeface="Meiryo UI" panose="020B0604030504040204" pitchFamily="50" charset="-128"/>
                  <a:ea typeface="Meiryo UI" panose="020B0604030504040204" pitchFamily="50" charset="-128"/>
                  <a:cs typeface="Arial"/>
                </a:rPr>
                <a:t>Proxmox</a:t>
              </a:r>
              <a:r>
                <a:rPr lang="en-US" altLang="zh-TW" sz="1400" b="1" dirty="0">
                  <a:solidFill>
                    <a:srgbClr val="C00000"/>
                  </a:solidFill>
                  <a:latin typeface="Meiryo UI" panose="020B0604030504040204" pitchFamily="50" charset="-128"/>
                  <a:ea typeface="Meiryo UI" panose="020B0604030504040204" pitchFamily="50" charset="-128"/>
                  <a:cs typeface="Arial"/>
                </a:rPr>
                <a:t>... etc.)</a:t>
              </a:r>
              <a:endParaRPr lang="zh-TW" altLang="en-US" sz="1400" b="1">
                <a:solidFill>
                  <a:srgbClr val="C0000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63" name="矩形: 圓角 53">
              <a:extLst>
                <a:ext uri="{FF2B5EF4-FFF2-40B4-BE49-F238E27FC236}">
                  <a16:creationId xmlns:a16="http://schemas.microsoft.com/office/drawing/2014/main" id="{AFEDF057-65C5-4443-B9D6-B6A53B45D37C}"/>
                </a:ext>
              </a:extLst>
            </p:cNvPr>
            <p:cNvSpPr/>
            <p:nvPr/>
          </p:nvSpPr>
          <p:spPr>
            <a:xfrm>
              <a:off x="271754" y="1687458"/>
              <a:ext cx="5734031" cy="3334937"/>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endParaRPr>
            </a:p>
          </p:txBody>
        </p:sp>
        <p:sp>
          <p:nvSpPr>
            <p:cNvPr id="264" name="矩形 901">
              <a:extLst>
                <a:ext uri="{FF2B5EF4-FFF2-40B4-BE49-F238E27FC236}">
                  <a16:creationId xmlns:a16="http://schemas.microsoft.com/office/drawing/2014/main" id="{5E972252-63C0-4B88-9C19-761AE0441B03}"/>
                </a:ext>
              </a:extLst>
            </p:cNvPr>
            <p:cNvSpPr/>
            <p:nvPr/>
          </p:nvSpPr>
          <p:spPr>
            <a:xfrm>
              <a:off x="8005518" y="4984139"/>
              <a:ext cx="1877630" cy="276999"/>
            </a:xfrm>
            <a:prstGeom prst="rect">
              <a:avLst/>
            </a:prstGeom>
          </p:spPr>
          <p:txBody>
            <a:bodyPr wrap="square" lIns="91440" tIns="45720" rIns="91440" bIns="45720" anchor="t">
              <a:spAutoFit/>
            </a:bodyPr>
            <a:lstStyle/>
            <a:p>
              <a:pPr algn="ctr"/>
              <a:r>
                <a:rPr lang="en-US" altLang="zh-TW" sz="1200" b="1">
                  <a:solidFill>
                    <a:schemeClr val="accent2">
                      <a:lumMod val="75000"/>
                    </a:schemeClr>
                  </a:solidFill>
                  <a:latin typeface="Meiryo UI" panose="020B0604030504040204" pitchFamily="50" charset="-128"/>
                  <a:ea typeface="Meiryo UI" panose="020B0604030504040204" pitchFamily="50" charset="-128"/>
                  <a:cs typeface="Arial"/>
                </a:rPr>
                <a:t>Real-time </a:t>
              </a:r>
              <a:r>
                <a:rPr lang="en-US" altLang="zh-TW" sz="1200" b="1" err="1">
                  <a:solidFill>
                    <a:schemeClr val="accent2">
                      <a:lumMod val="75000"/>
                    </a:schemeClr>
                  </a:solidFill>
                  <a:latin typeface="Meiryo UI" panose="020B0604030504040204" pitchFamily="50" charset="-128"/>
                  <a:ea typeface="Meiryo UI" panose="020B0604030504040204" pitchFamily="50" charset="-128"/>
                  <a:cs typeface="Arial"/>
                </a:rPr>
                <a:t>SnapSync</a:t>
              </a:r>
              <a:endParaRPr lang="en-US" sz="1200" err="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65" name="矩形 901">
              <a:extLst>
                <a:ext uri="{FF2B5EF4-FFF2-40B4-BE49-F238E27FC236}">
                  <a16:creationId xmlns:a16="http://schemas.microsoft.com/office/drawing/2014/main" id="{BD9FC8EC-2968-4B42-B41A-E907805EB2CB}"/>
                </a:ext>
              </a:extLst>
            </p:cNvPr>
            <p:cNvSpPr/>
            <p:nvPr/>
          </p:nvSpPr>
          <p:spPr>
            <a:xfrm>
              <a:off x="8168225" y="5420109"/>
              <a:ext cx="1470987" cy="400110"/>
            </a:xfrm>
            <a:prstGeom prst="rect">
              <a:avLst/>
            </a:prstGeom>
          </p:spPr>
          <p:txBody>
            <a:bodyPr wrap="square" anchor="t">
              <a:spAutoFit/>
            </a:bodyPr>
            <a:lstStyle/>
            <a:p>
              <a:r>
                <a:rPr lang="en-US" sz="1000" b="1">
                  <a:solidFill>
                    <a:srgbClr val="0066FF"/>
                  </a:solidFill>
                  <a:latin typeface="Meiryo UI" panose="020B0604030504040204" pitchFamily="50" charset="-128"/>
                  <a:ea typeface="Meiryo UI" panose="020B0604030504040204" pitchFamily="50" charset="-128"/>
                  <a:cs typeface="Arial" panose="020B0604020202020204" pitchFamily="34" charset="0"/>
                </a:rPr>
                <a:t>Direct Connected via 25GbE</a:t>
              </a:r>
              <a:endParaRPr lang="en-US" sz="1000">
                <a:solidFill>
                  <a:srgbClr val="0066FF"/>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266" name="圖片 265">
              <a:extLst>
                <a:ext uri="{FF2B5EF4-FFF2-40B4-BE49-F238E27FC236}">
                  <a16:creationId xmlns:a16="http://schemas.microsoft.com/office/drawing/2014/main" id="{33272BF7-286F-484F-9B72-FCE381F4D1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49279" y="1687388"/>
              <a:ext cx="3950141" cy="448591"/>
            </a:xfrm>
            <a:prstGeom prst="rect">
              <a:avLst/>
            </a:prstGeom>
            <a:effectLst>
              <a:outerShdw blurRad="50800" dist="38100" dir="2700000" algn="tl" rotWithShape="0">
                <a:prstClr val="black">
                  <a:alpha val="40000"/>
                </a:prstClr>
              </a:outerShdw>
            </a:effectLst>
          </p:spPr>
        </p:pic>
        <p:sp>
          <p:nvSpPr>
            <p:cNvPr id="268" name="文字方塊 267">
              <a:extLst>
                <a:ext uri="{FF2B5EF4-FFF2-40B4-BE49-F238E27FC236}">
                  <a16:creationId xmlns:a16="http://schemas.microsoft.com/office/drawing/2014/main" id="{4A681BDA-FF0A-41DF-B3EC-2CF5D5A35712}"/>
                </a:ext>
              </a:extLst>
            </p:cNvPr>
            <p:cNvSpPr txBox="1"/>
            <p:nvPr/>
          </p:nvSpPr>
          <p:spPr>
            <a:xfrm>
              <a:off x="304349" y="1715969"/>
              <a:ext cx="4254942" cy="353943"/>
            </a:xfrm>
            <a:prstGeom prst="rect">
              <a:avLst/>
            </a:prstGeom>
            <a:noFill/>
          </p:spPr>
          <p:txBody>
            <a:bodyPr wrap="square" lIns="91440" tIns="45720" rIns="91440" bIns="45720" anchor="t">
              <a:spAutoFit/>
            </a:bodyPr>
            <a:lstStyle/>
            <a:p>
              <a:pPr algn="ctr"/>
              <a:r>
                <a:rPr lang="en-US" sz="1700" dirty="0">
                  <a:solidFill>
                    <a:schemeClr val="bg1"/>
                  </a:solidFill>
                  <a:latin typeface="Meiryo UI" panose="020B0604030504040204" pitchFamily="50" charset="-128"/>
                  <a:ea typeface="Meiryo UI" panose="020B0604030504040204" pitchFamily="50" charset="-128"/>
                  <a:cs typeface="+mn-lt"/>
                </a:rPr>
                <a:t>SnapSyncのスケジュール：5分～60分</a:t>
              </a:r>
              <a:endParaRPr lang="en-US" altLang="zh-TW">
                <a:solidFill>
                  <a:schemeClr val="bg1"/>
                </a:solidFill>
                <a:latin typeface="Meiryo UI" panose="020B0604030504040204" pitchFamily="50" charset="-128"/>
                <a:ea typeface="Meiryo UI" panose="020B0604030504040204" pitchFamily="50" charset="-128"/>
                <a:cs typeface="Calibri"/>
              </a:endParaRPr>
            </a:p>
          </p:txBody>
        </p:sp>
        <p:sp>
          <p:nvSpPr>
            <p:cNvPr id="269" name="文字方塊 268">
              <a:extLst>
                <a:ext uri="{FF2B5EF4-FFF2-40B4-BE49-F238E27FC236}">
                  <a16:creationId xmlns:a16="http://schemas.microsoft.com/office/drawing/2014/main" id="{47EEDDCD-802C-46EF-9D62-66D527A4686D}"/>
                </a:ext>
              </a:extLst>
            </p:cNvPr>
            <p:cNvSpPr txBox="1"/>
            <p:nvPr/>
          </p:nvSpPr>
          <p:spPr>
            <a:xfrm>
              <a:off x="5845783" y="1714466"/>
              <a:ext cx="4606847" cy="366643"/>
            </a:xfrm>
            <a:prstGeom prst="rect">
              <a:avLst/>
            </a:prstGeom>
            <a:noFill/>
          </p:spPr>
          <p:txBody>
            <a:bodyPr wrap="square" lIns="91440" tIns="45720" rIns="91440" bIns="45720" anchor="t">
              <a:spAutoFit/>
            </a:bodyPr>
            <a:lstStyle/>
            <a:p>
              <a:pPr algn="ctr"/>
              <a:r>
                <a:rPr lang="en-US" altLang="zh-TW" sz="1700" b="1" dirty="0" err="1">
                  <a:solidFill>
                    <a:schemeClr val="bg1"/>
                  </a:solidFill>
                  <a:latin typeface="Meiryo UI" panose="020B0604030504040204" pitchFamily="50" charset="-128"/>
                  <a:ea typeface="Meiryo UI" panose="020B0604030504040204" pitchFamily="50" charset="-128"/>
                  <a:cs typeface="Arial"/>
                </a:rPr>
                <a:t>リアルタイム</a:t>
              </a:r>
              <a:r>
                <a:rPr lang="en-US" altLang="zh-TW" sz="1700" b="1" dirty="0">
                  <a:solidFill>
                    <a:schemeClr val="bg1"/>
                  </a:solidFill>
                  <a:latin typeface="Meiryo UI" panose="020B0604030504040204" pitchFamily="50" charset="-128"/>
                  <a:ea typeface="Meiryo UI" panose="020B0604030504040204" pitchFamily="50" charset="-128"/>
                  <a:cs typeface="Arial"/>
                </a:rPr>
                <a:t> </a:t>
              </a:r>
              <a:r>
                <a:rPr lang="en-US" altLang="zh-TW" sz="1700" b="1" dirty="0" err="1">
                  <a:solidFill>
                    <a:schemeClr val="bg1"/>
                  </a:solidFill>
                  <a:latin typeface="Meiryo UI" panose="020B0604030504040204" pitchFamily="50" charset="-128"/>
                  <a:ea typeface="Meiryo UI" panose="020B0604030504040204" pitchFamily="50" charset="-128"/>
                  <a:cs typeface="Arial"/>
                </a:rPr>
                <a:t>SnapSync</a:t>
              </a:r>
              <a:r>
                <a:rPr lang="en-US" altLang="zh-TW" sz="1700" b="1" dirty="0">
                  <a:solidFill>
                    <a:schemeClr val="bg1"/>
                  </a:solidFill>
                  <a:latin typeface="Meiryo UI" panose="020B0604030504040204" pitchFamily="50" charset="-128"/>
                  <a:ea typeface="Meiryo UI" panose="020B0604030504040204" pitchFamily="50" charset="-128"/>
                  <a:cs typeface="Arial"/>
                </a:rPr>
                <a:t> RPO=0</a:t>
              </a:r>
            </a:p>
          </p:txBody>
        </p:sp>
        <p:sp>
          <p:nvSpPr>
            <p:cNvPr id="270" name="矩形 901">
              <a:extLst>
                <a:ext uri="{FF2B5EF4-FFF2-40B4-BE49-F238E27FC236}">
                  <a16:creationId xmlns:a16="http://schemas.microsoft.com/office/drawing/2014/main" id="{4B9211D1-E1BA-4408-85C5-924B1911AE8B}"/>
                </a:ext>
              </a:extLst>
            </p:cNvPr>
            <p:cNvSpPr/>
            <p:nvPr/>
          </p:nvSpPr>
          <p:spPr>
            <a:xfrm>
              <a:off x="6306875" y="3935138"/>
              <a:ext cx="1065067" cy="869469"/>
            </a:xfrm>
            <a:prstGeom prst="rect">
              <a:avLst/>
            </a:prstGeom>
          </p:spPr>
          <p:txBody>
            <a:bodyPr wrap="square" anchor="t">
              <a:spAutoFit/>
            </a:bodyPr>
            <a:lstStyle/>
            <a:p>
              <a:r>
                <a:rPr lang="en-US" sz="105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10GbE</a:t>
              </a:r>
              <a:br>
                <a:rPr lang="en-US" sz="100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br>
              <a:r>
                <a:rPr lang="en-US" sz="100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(around 1000MB/s, decreased by 10~15%)</a:t>
              </a:r>
            </a:p>
          </p:txBody>
        </p:sp>
        <p:sp>
          <p:nvSpPr>
            <p:cNvPr id="271" name="矩形 901">
              <a:extLst>
                <a:ext uri="{FF2B5EF4-FFF2-40B4-BE49-F238E27FC236}">
                  <a16:creationId xmlns:a16="http://schemas.microsoft.com/office/drawing/2014/main" id="{6A331090-0456-4BB3-8EA0-55DBAD5CFA7E}"/>
                </a:ext>
              </a:extLst>
            </p:cNvPr>
            <p:cNvSpPr/>
            <p:nvPr/>
          </p:nvSpPr>
          <p:spPr>
            <a:xfrm>
              <a:off x="372257" y="4032053"/>
              <a:ext cx="946317" cy="584775"/>
            </a:xfrm>
            <a:prstGeom prst="rect">
              <a:avLst/>
            </a:prstGeom>
          </p:spPr>
          <p:txBody>
            <a:bodyPr wrap="square" anchor="t">
              <a:spAutoFit/>
            </a:bodyPr>
            <a:lstStyle/>
            <a:p>
              <a:r>
                <a:rPr lang="en-US" sz="110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10GbE</a:t>
              </a:r>
              <a:br>
                <a:rPr lang="en-US" sz="105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br>
              <a:r>
                <a:rPr lang="en-US" sz="105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(around 1150MB/s)</a:t>
              </a:r>
            </a:p>
          </p:txBody>
        </p:sp>
        <p:sp>
          <p:nvSpPr>
            <p:cNvPr id="272" name="文字方塊 271">
              <a:extLst>
                <a:ext uri="{FF2B5EF4-FFF2-40B4-BE49-F238E27FC236}">
                  <a16:creationId xmlns:a16="http://schemas.microsoft.com/office/drawing/2014/main" id="{FA8E8074-5844-452E-8BD3-7CC93E5B1DB7}"/>
                </a:ext>
              </a:extLst>
            </p:cNvPr>
            <p:cNvSpPr txBox="1"/>
            <p:nvPr/>
          </p:nvSpPr>
          <p:spPr>
            <a:xfrm>
              <a:off x="1520125" y="4117901"/>
              <a:ext cx="1032089" cy="307777"/>
            </a:xfrm>
            <a:prstGeom prst="rect">
              <a:avLst/>
            </a:prstGeom>
            <a:noFill/>
          </p:spPr>
          <p:txBody>
            <a:bodyPr wrap="square" rtlCol="0">
              <a:spAutoFit/>
            </a:bodyPr>
            <a:lstStyle/>
            <a:p>
              <a:r>
                <a:rPr lang="en-US" altLang="zh-TW" sz="1400">
                  <a:solidFill>
                    <a:srgbClr val="002060"/>
                  </a:solidFill>
                  <a:latin typeface="Meiryo UI" panose="020B0604030504040204" pitchFamily="50" charset="-128"/>
                  <a:ea typeface="Meiryo UI" panose="020B0604030504040204" pitchFamily="50" charset="-128"/>
                  <a:cs typeface="Arial" panose="020B0604020202020204" pitchFamily="34" charset="0"/>
                </a:rPr>
                <a:t>Normal</a:t>
              </a:r>
              <a:endParaRPr lang="zh-TW" altLang="en-US" sz="140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3" name="文字方塊 272">
              <a:extLst>
                <a:ext uri="{FF2B5EF4-FFF2-40B4-BE49-F238E27FC236}">
                  <a16:creationId xmlns:a16="http://schemas.microsoft.com/office/drawing/2014/main" id="{7C1D4079-83AA-46DA-9CBD-5E00CA6DEE89}"/>
                </a:ext>
              </a:extLst>
            </p:cNvPr>
            <p:cNvSpPr txBox="1"/>
            <p:nvPr/>
          </p:nvSpPr>
          <p:spPr>
            <a:xfrm>
              <a:off x="745828" y="5604392"/>
              <a:ext cx="1348144" cy="27699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Arial" panose="020B0604020202020204" pitchFamily="34" charset="0"/>
                </a:rPr>
                <a:t>Primary NAS</a:t>
              </a:r>
              <a:endParaRPr lang="zh-TW" altLang="en-US" sz="12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4" name="文字方塊 273">
              <a:extLst>
                <a:ext uri="{FF2B5EF4-FFF2-40B4-BE49-F238E27FC236}">
                  <a16:creationId xmlns:a16="http://schemas.microsoft.com/office/drawing/2014/main" id="{6B98C402-C49D-4D4B-A2FA-78C183A451CF}"/>
                </a:ext>
              </a:extLst>
            </p:cNvPr>
            <p:cNvSpPr txBox="1"/>
            <p:nvPr/>
          </p:nvSpPr>
          <p:spPr>
            <a:xfrm>
              <a:off x="4020856" y="5604392"/>
              <a:ext cx="2075144" cy="27699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Arial" panose="020B0604020202020204" pitchFamily="34" charset="0"/>
                </a:rPr>
                <a:t>Secondary NAS</a:t>
              </a:r>
              <a:endParaRPr lang="zh-TW" altLang="en-US" sz="12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5" name="文字方塊 274">
              <a:extLst>
                <a:ext uri="{FF2B5EF4-FFF2-40B4-BE49-F238E27FC236}">
                  <a16:creationId xmlns:a16="http://schemas.microsoft.com/office/drawing/2014/main" id="{6313B0D9-1B6E-41A3-AFF0-14E95C9A57DB}"/>
                </a:ext>
              </a:extLst>
            </p:cNvPr>
            <p:cNvSpPr txBox="1"/>
            <p:nvPr/>
          </p:nvSpPr>
          <p:spPr>
            <a:xfrm>
              <a:off x="2399171" y="5429857"/>
              <a:ext cx="1733672" cy="307777"/>
            </a:xfrm>
            <a:prstGeom prst="rect">
              <a:avLst/>
            </a:prstGeom>
            <a:noFill/>
          </p:spPr>
          <p:txBody>
            <a:bodyPr wrap="square" rtlCol="0">
              <a:spAutoFit/>
            </a:bodyPr>
            <a:lstStyle/>
            <a:p>
              <a:pPr algn="ctr"/>
              <a:r>
                <a:rPr lang="en-US" altLang="zh-TW" sz="1400">
                  <a:solidFill>
                    <a:srgbClr val="002060"/>
                  </a:solidFill>
                  <a:latin typeface="Meiryo UI" panose="020B0604030504040204" pitchFamily="50" charset="-128"/>
                  <a:ea typeface="Meiryo UI" panose="020B0604030504040204" pitchFamily="50" charset="-128"/>
                  <a:cs typeface="Arial" panose="020B0604020202020204" pitchFamily="34" charset="0"/>
                </a:rPr>
                <a:t>Snapshot send</a:t>
              </a:r>
              <a:endParaRPr lang="zh-TW" altLang="en-US" sz="140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6" name="文字方塊 275">
              <a:extLst>
                <a:ext uri="{FF2B5EF4-FFF2-40B4-BE49-F238E27FC236}">
                  <a16:creationId xmlns:a16="http://schemas.microsoft.com/office/drawing/2014/main" id="{A72DAA84-F4A3-4B33-8242-019055DAA621}"/>
                </a:ext>
              </a:extLst>
            </p:cNvPr>
            <p:cNvSpPr txBox="1"/>
            <p:nvPr/>
          </p:nvSpPr>
          <p:spPr>
            <a:xfrm>
              <a:off x="2399170" y="4889245"/>
              <a:ext cx="1733677" cy="338554"/>
            </a:xfrm>
            <a:prstGeom prst="rect">
              <a:avLst/>
            </a:prstGeom>
            <a:noFill/>
          </p:spPr>
          <p:txBody>
            <a:bodyPr wrap="square" rtlCol="0">
              <a:spAutoFit/>
            </a:bodyPr>
            <a:lstStyle/>
            <a:p>
              <a:pPr algn="ctr"/>
              <a:r>
                <a:rPr lang="en-US" altLang="zh-TW" sz="160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by Schedule</a:t>
              </a:r>
              <a:endParaRPr lang="zh-TW" altLang="en-US" sz="160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3492360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圖片 17" descr="一張含有 光, 彩色, 走路中, 傘 的圖片&#10;&#10;自動產生的描述">
            <a:extLst>
              <a:ext uri="{FF2B5EF4-FFF2-40B4-BE49-F238E27FC236}">
                <a16:creationId xmlns:a16="http://schemas.microsoft.com/office/drawing/2014/main" id="{180AD962-2087-412D-930D-8A9C3700A2EB}"/>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5964904" y="3336324"/>
            <a:ext cx="262192" cy="185352"/>
          </a:xfrm>
          <a:prstGeom prst="rect">
            <a:avLst/>
          </a:prstGeom>
        </p:spPr>
      </p:pic>
      <p:pic>
        <p:nvPicPr>
          <p:cNvPr id="19" name="圖片 18" descr="一張含有 電子用品, 電腦, 立體 的圖片&#10;&#10;自動產生的描述">
            <a:extLst>
              <a:ext uri="{FF2B5EF4-FFF2-40B4-BE49-F238E27FC236}">
                <a16:creationId xmlns:a16="http://schemas.microsoft.com/office/drawing/2014/main" id="{67A5CE8D-35BC-492D-9519-3ACB16F5713F}"/>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6161922" y="3978874"/>
            <a:ext cx="1477128" cy="369868"/>
          </a:xfrm>
          <a:prstGeom prst="rect">
            <a:avLst/>
          </a:prstGeom>
        </p:spPr>
      </p:pic>
      <p:pic>
        <p:nvPicPr>
          <p:cNvPr id="20" name="圖片 19" descr="一張含有 電子用品, 監視器, 電腦, 相片 的圖片&#10;&#10;自動產生的描述">
            <a:extLst>
              <a:ext uri="{FF2B5EF4-FFF2-40B4-BE49-F238E27FC236}">
                <a16:creationId xmlns:a16="http://schemas.microsoft.com/office/drawing/2014/main" id="{52DED5BA-0680-46AC-9C97-3A54343B4C0A}"/>
              </a:ext>
            </a:extLst>
          </p:cNvPr>
          <p:cNvPicPr>
            <a:picLocks noChangeAspect="1"/>
          </p:cNvPicPr>
          <p:nvPr/>
        </p:nvPicPr>
        <p:blipFill>
          <a:blip r:embed="rId4" cstate="print">
            <a:alphaModFix amt="0"/>
            <a:extLst>
              <a:ext uri="{28A0092B-C50C-407E-A947-70E740481C1C}">
                <a14:useLocalDpi xmlns:a14="http://schemas.microsoft.com/office/drawing/2010/main"/>
              </a:ext>
            </a:extLst>
          </a:blip>
          <a:stretch>
            <a:fillRect/>
          </a:stretch>
        </p:blipFill>
        <p:spPr>
          <a:xfrm>
            <a:off x="4643279" y="4122874"/>
            <a:ext cx="1375956" cy="207835"/>
          </a:xfrm>
          <a:prstGeom prst="rect">
            <a:avLst/>
          </a:prstGeom>
        </p:spPr>
      </p:pic>
      <p:pic>
        <p:nvPicPr>
          <p:cNvPr id="21" name="圖片 20">
            <a:extLst>
              <a:ext uri="{FF2B5EF4-FFF2-40B4-BE49-F238E27FC236}">
                <a16:creationId xmlns:a16="http://schemas.microsoft.com/office/drawing/2014/main" id="{E54116F3-45F4-450B-B58A-4259EF644ED6}"/>
              </a:ext>
            </a:extLst>
          </p:cNvPr>
          <p:cNvPicPr>
            <a:picLocks noChangeAspect="1"/>
          </p:cNvPicPr>
          <p:nvPr/>
        </p:nvPicPr>
        <p:blipFill>
          <a:blip r:embed="rId5">
            <a:alphaModFix amt="0"/>
          </a:blip>
          <a:stretch>
            <a:fillRect/>
          </a:stretch>
        </p:blipFill>
        <p:spPr>
          <a:xfrm>
            <a:off x="258264" y="6150506"/>
            <a:ext cx="3286029" cy="536494"/>
          </a:xfrm>
          <a:prstGeom prst="rect">
            <a:avLst/>
          </a:prstGeom>
        </p:spPr>
      </p:pic>
      <p:pic>
        <p:nvPicPr>
          <p:cNvPr id="22" name="圖形 21">
            <a:extLst>
              <a:ext uri="{FF2B5EF4-FFF2-40B4-BE49-F238E27FC236}">
                <a16:creationId xmlns:a16="http://schemas.microsoft.com/office/drawing/2014/main" id="{1AA4089A-E310-4D9D-BC07-1629192B103E}"/>
              </a:ext>
            </a:extLst>
          </p:cNvPr>
          <p:cNvPicPr>
            <a:picLocks noChangeAspect="1"/>
          </p:cNvPicPr>
          <p:nvPr/>
        </p:nvPicPr>
        <p:blipFill>
          <a:blip r:embed="rId6" cstate="print">
            <a:alphaModFix amt="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7316" y="6252011"/>
            <a:ext cx="954080" cy="279758"/>
          </a:xfrm>
          <a:prstGeom prst="rect">
            <a:avLst/>
          </a:prstGeom>
        </p:spPr>
      </p:pic>
      <p:pic>
        <p:nvPicPr>
          <p:cNvPr id="23" name="圖形 22">
            <a:extLst>
              <a:ext uri="{FF2B5EF4-FFF2-40B4-BE49-F238E27FC236}">
                <a16:creationId xmlns:a16="http://schemas.microsoft.com/office/drawing/2014/main" id="{79C913EE-163D-4197-A2AB-E44868051DA0}"/>
              </a:ext>
            </a:extLst>
          </p:cNvPr>
          <p:cNvPicPr>
            <a:picLocks noChangeAspect="1"/>
          </p:cNvPicPr>
          <p:nvPr/>
        </p:nvPicPr>
        <p:blipFill>
          <a:blip r:embed="rId6" cstate="print">
            <a:alphaModFix amt="0"/>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57185" y="6252011"/>
            <a:ext cx="954080" cy="279758"/>
          </a:xfrm>
          <a:prstGeom prst="rect">
            <a:avLst/>
          </a:prstGeom>
        </p:spPr>
      </p:pic>
      <p:pic>
        <p:nvPicPr>
          <p:cNvPr id="24" name="blur" descr="一張含有 監視器, 坐, 汽車, 路面 的圖片&#10;&#10;自動產生的描述">
            <a:extLst>
              <a:ext uri="{FF2B5EF4-FFF2-40B4-BE49-F238E27FC236}">
                <a16:creationId xmlns:a16="http://schemas.microsoft.com/office/drawing/2014/main" id="{76203C08-D0B0-45BE-A5A7-6C706AF98409}"/>
              </a:ext>
            </a:extLst>
          </p:cNvPr>
          <p:cNvPicPr>
            <a:picLocks noChangeAspect="1"/>
          </p:cNvPicPr>
          <p:nvPr/>
        </p:nvPicPr>
        <p:blipFill>
          <a:blip r:embed="rId8" cstate="print">
            <a:alphaModFix amt="0"/>
            <a:extLst>
              <a:ext uri="{BEBA8EAE-BF5A-486C-A8C5-ECC9F3942E4B}">
                <a14:imgProps xmlns:a14="http://schemas.microsoft.com/office/drawing/2010/main">
                  <a14:imgLayer r:embed="rId9">
                    <a14:imgEffect>
                      <a14:artisticBlur radius="41"/>
                    </a14:imgEffect>
                  </a14:imgLayer>
                </a14:imgProps>
              </a:ext>
              <a:ext uri="{28A0092B-C50C-407E-A947-70E740481C1C}">
                <a14:useLocalDpi xmlns:a14="http://schemas.microsoft.com/office/drawing/2010/main"/>
              </a:ext>
            </a:extLst>
          </a:blip>
          <a:stretch>
            <a:fillRect/>
          </a:stretch>
        </p:blipFill>
        <p:spPr>
          <a:xfrm>
            <a:off x="5419209" y="3104356"/>
            <a:ext cx="1341990" cy="754930"/>
          </a:xfrm>
          <a:prstGeom prst="rect">
            <a:avLst/>
          </a:prstGeom>
          <a:effectLst>
            <a:softEdge rad="1016000"/>
          </a:effectLst>
        </p:spPr>
      </p:pic>
      <p:sp>
        <p:nvSpPr>
          <p:cNvPr id="2" name="標題 1">
            <a:extLst>
              <a:ext uri="{FF2B5EF4-FFF2-40B4-BE49-F238E27FC236}">
                <a16:creationId xmlns:a16="http://schemas.microsoft.com/office/drawing/2014/main" id="{C6F44A37-4042-4E23-A5F1-D5C658EA532F}"/>
              </a:ext>
            </a:extLst>
          </p:cNvPr>
          <p:cNvSpPr>
            <a:spLocks noGrp="1"/>
          </p:cNvSpPr>
          <p:nvPr>
            <p:ph type="title"/>
          </p:nvPr>
        </p:nvSpPr>
        <p:spPr/>
        <p:txBody>
          <a:bodyPr>
            <a:normAutofit/>
          </a:bodyPr>
          <a:lstStyle/>
          <a:p>
            <a:r>
              <a:rPr lang="en-US" dirty="0">
                <a:latin typeface="Meiryo UI" panose="020B0604030504040204" pitchFamily="50" charset="-128"/>
                <a:ea typeface="Meiryo UI" panose="020B0604030504040204" pitchFamily="50" charset="-128"/>
                <a:cs typeface="Arial"/>
                <a:sym typeface="Arial" panose="020B0604020202020204" pitchFamily="34" charset="0"/>
              </a:rPr>
              <a:t>SSD/</a:t>
            </a:r>
            <a:r>
              <a:rPr lang="en-US" dirty="0" err="1">
                <a:latin typeface="Meiryo UI" panose="020B0604030504040204" pitchFamily="50" charset="-128"/>
                <a:ea typeface="Meiryo UI" panose="020B0604030504040204" pitchFamily="50" charset="-128"/>
                <a:cs typeface="Arial"/>
                <a:sym typeface="Arial" panose="020B0604020202020204" pitchFamily="34" charset="0"/>
              </a:rPr>
              <a:t>HDDの寿命予測</a:t>
            </a:r>
            <a:endParaRPr lang="en-US" altLang="zh-TW" dirty="0" err="1">
              <a:latin typeface="Meiryo UI" panose="020B0604030504040204" pitchFamily="50" charset="-128"/>
              <a:ea typeface="Meiryo UI" panose="020B0604030504040204" pitchFamily="50" charset="-128"/>
            </a:endParaRPr>
          </a:p>
        </p:txBody>
      </p:sp>
      <p:pic>
        <p:nvPicPr>
          <p:cNvPr id="38" name="圖片 37">
            <a:extLst>
              <a:ext uri="{FF2B5EF4-FFF2-40B4-BE49-F238E27FC236}">
                <a16:creationId xmlns:a16="http://schemas.microsoft.com/office/drawing/2014/main" id="{671A1701-2714-40B1-8019-6B272C279347}"/>
              </a:ext>
            </a:extLst>
          </p:cNvPr>
          <p:cNvPicPr>
            <a:picLocks noChangeAspect="1"/>
          </p:cNvPicPr>
          <p:nvPr/>
        </p:nvPicPr>
        <p:blipFill>
          <a:blip r:embed="rId10"/>
          <a:stretch>
            <a:fillRect/>
          </a:stretch>
        </p:blipFill>
        <p:spPr>
          <a:xfrm>
            <a:off x="446641" y="1188135"/>
            <a:ext cx="11287125" cy="2819400"/>
          </a:xfrm>
          <a:prstGeom prst="rect">
            <a:avLst/>
          </a:prstGeom>
        </p:spPr>
      </p:pic>
      <p:sp>
        <p:nvSpPr>
          <p:cNvPr id="41" name="Google Shape;808;p43">
            <a:extLst>
              <a:ext uri="{FF2B5EF4-FFF2-40B4-BE49-F238E27FC236}">
                <a16:creationId xmlns:a16="http://schemas.microsoft.com/office/drawing/2014/main" id="{C8076D8D-C76E-4A17-8A30-D015507824DB}"/>
              </a:ext>
            </a:extLst>
          </p:cNvPr>
          <p:cNvSpPr txBox="1"/>
          <p:nvPr/>
        </p:nvSpPr>
        <p:spPr>
          <a:xfrm>
            <a:off x="492083" y="1189590"/>
            <a:ext cx="11275532" cy="590008"/>
          </a:xfrm>
          <a:prstGeom prst="rect">
            <a:avLst/>
          </a:prstGeom>
          <a:noFill/>
          <a:ln>
            <a:noFill/>
          </a:ln>
        </p:spPr>
        <p:txBody>
          <a:bodyPr spcFirstLastPara="1" wrap="square" lIns="91425" tIns="45700" rIns="91425" bIns="45700" anchor="t" anchorCtr="0">
            <a:noAutofit/>
          </a:bodyPr>
          <a:lstStyle/>
          <a:p>
            <a:r>
              <a:rPr lang="en-US" sz="2000" i="0" u="none" strike="noStrike" cap="none"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ULINK</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を搭載した</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2000" i="0" u="none" strike="noStrike" cap="none"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DA Drive Analyzer </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は</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クラウドベースの</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a:t>
            </a:r>
            <a:r>
              <a:rPr lang="en-US" sz="2000" i="0" u="none" strike="noStrike" cap="none"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AI </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を活用して</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故障する前にドライブの交換を推奨することで</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サーバーのダウンタイムとデータ損失から保護します</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a:solidFill>
                <a:schemeClr val="bg1"/>
              </a:solidFill>
              <a:latin typeface="Meiryo UI" panose="020B0604030504040204" pitchFamily="50" charset="-128"/>
              <a:ea typeface="Meiryo UI" panose="020B0604030504040204" pitchFamily="50" charset="-128"/>
              <a:cs typeface="Calibri"/>
            </a:endParaRPr>
          </a:p>
        </p:txBody>
      </p:sp>
      <p:pic>
        <p:nvPicPr>
          <p:cNvPr id="42" name="Picture 4">
            <a:extLst>
              <a:ext uri="{FF2B5EF4-FFF2-40B4-BE49-F238E27FC236}">
                <a16:creationId xmlns:a16="http://schemas.microsoft.com/office/drawing/2014/main" id="{369AB7E8-D13D-409D-B35D-29EABD3AF73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48791" y="3803509"/>
            <a:ext cx="5914527" cy="284797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9F587C3F-BEFF-423F-A79F-C35ACC8C837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172791" y="3817437"/>
            <a:ext cx="5914527" cy="2834044"/>
          </a:xfrm>
          <a:prstGeom prst="rect">
            <a:avLst/>
          </a:prstGeom>
          <a:noFill/>
          <a:extLst>
            <a:ext uri="{909E8E84-426E-40DD-AFC4-6F175D3DCCD1}">
              <a14:hiddenFill xmlns:a14="http://schemas.microsoft.com/office/drawing/2010/main">
                <a:solidFill>
                  <a:srgbClr val="FFFFFF"/>
                </a:solidFill>
              </a14:hiddenFill>
            </a:ext>
          </a:extLst>
        </p:spPr>
      </p:pic>
      <p:pic>
        <p:nvPicPr>
          <p:cNvPr id="40" name="圖片 39">
            <a:extLst>
              <a:ext uri="{FF2B5EF4-FFF2-40B4-BE49-F238E27FC236}">
                <a16:creationId xmlns:a16="http://schemas.microsoft.com/office/drawing/2014/main" id="{CED236CD-585A-4EF5-A9FD-2E1E517D5D98}"/>
              </a:ext>
            </a:extLst>
          </p:cNvPr>
          <p:cNvPicPr>
            <a:picLocks noChangeAspect="1"/>
          </p:cNvPicPr>
          <p:nvPr/>
        </p:nvPicPr>
        <p:blipFill>
          <a:blip r:embed="rId13"/>
          <a:stretch>
            <a:fillRect/>
          </a:stretch>
        </p:blipFill>
        <p:spPr>
          <a:xfrm>
            <a:off x="10532218" y="668907"/>
            <a:ext cx="1292838" cy="371347"/>
          </a:xfrm>
          <a:prstGeom prst="rect">
            <a:avLst/>
          </a:prstGeom>
        </p:spPr>
      </p:pic>
    </p:spTree>
    <p:extLst>
      <p:ext uri="{BB962C8B-B14F-4D97-AF65-F5344CB8AC3E}">
        <p14:creationId xmlns:p14="http://schemas.microsoft.com/office/powerpoint/2010/main" val="587988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2119DF11-2B4C-4C6F-B3D4-82219261951F}"/>
              </a:ext>
            </a:extLst>
          </p:cNvPr>
          <p:cNvGrpSpPr/>
          <p:nvPr/>
        </p:nvGrpSpPr>
        <p:grpSpPr>
          <a:xfrm>
            <a:off x="3684233" y="984149"/>
            <a:ext cx="4823534" cy="1017579"/>
            <a:chOff x="1595870" y="1601495"/>
            <a:chExt cx="4290152" cy="905056"/>
          </a:xfrm>
        </p:grpSpPr>
        <p:sp>
          <p:nvSpPr>
            <p:cNvPr id="3" name="副標題 2">
              <a:extLst>
                <a:ext uri="{FF2B5EF4-FFF2-40B4-BE49-F238E27FC236}">
                  <a16:creationId xmlns:a16="http://schemas.microsoft.com/office/drawing/2014/main" id="{BEA5985F-49DF-441E-B050-FB1B42D07E23}"/>
                </a:ext>
              </a:extLst>
            </p:cNvPr>
            <p:cNvSpPr txBox="1">
              <a:spLocks/>
            </p:cNvSpPr>
            <p:nvPr/>
          </p:nvSpPr>
          <p:spPr>
            <a:xfrm>
              <a:off x="1612496" y="1958368"/>
              <a:ext cx="4273526" cy="500334"/>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3600" b="1" kern="1200">
                  <a:solidFill>
                    <a:schemeClr val="tx1"/>
                  </a:solidFill>
                  <a:latin typeface="Arial Narrow" panose="020B0606020202030204" pitchFamily="34" charset="0"/>
                  <a:ea typeface="微軟正黑體" panose="020B0604030504040204" pitchFamily="34" charset="-12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微軟正黑體" panose="020B0604030504040204" pitchFamily="34" charset="-120"/>
                  <a:ea typeface="微軟正黑體" panose="020B0604030504040204" pitchFamily="34" charset="-120"/>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微軟正黑體" panose="020B0604030504040204" pitchFamily="34" charset="-120"/>
                  <a:ea typeface="微軟正黑體" panose="020B0604030504040204" pitchFamily="34" charset="-120"/>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微軟正黑體" panose="020B0604030504040204" pitchFamily="34" charset="-120"/>
                  <a:ea typeface="微軟正黑體" panose="020B0604030504040204" pitchFamily="34" charset="-120"/>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TW">
                  <a:solidFill>
                    <a:schemeClr val="bg1"/>
                  </a:solidFill>
                  <a:latin typeface="Meiryo UI" panose="020B0604030504040204" pitchFamily="50" charset="-128"/>
                  <a:ea typeface="Meiryo UI" panose="020B0604030504040204" pitchFamily="50" charset="-128"/>
                  <a:sym typeface="Arial" panose="020B0604020202020204" pitchFamily="34" charset="0"/>
                </a:rPr>
                <a:t>05</a:t>
              </a: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4" name="矩形 3">
              <a:extLst>
                <a:ext uri="{FF2B5EF4-FFF2-40B4-BE49-F238E27FC236}">
                  <a16:creationId xmlns:a16="http://schemas.microsoft.com/office/drawing/2014/main" id="{593BB590-DEF1-4BEA-A7FF-D8E5CA727D29}"/>
                </a:ext>
              </a:extLst>
            </p:cNvPr>
            <p:cNvSpPr/>
            <p:nvPr/>
          </p:nvSpPr>
          <p:spPr>
            <a:xfrm>
              <a:off x="1595870" y="1779250"/>
              <a:ext cx="4281526" cy="727301"/>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5" name="文字方塊 4">
              <a:extLst>
                <a:ext uri="{FF2B5EF4-FFF2-40B4-BE49-F238E27FC236}">
                  <a16:creationId xmlns:a16="http://schemas.microsoft.com/office/drawing/2014/main" id="{072F4288-66B9-47EC-A2E4-5D19EE4E7BDC}"/>
                </a:ext>
              </a:extLst>
            </p:cNvPr>
            <p:cNvSpPr txBox="1"/>
            <p:nvPr/>
          </p:nvSpPr>
          <p:spPr>
            <a:xfrm>
              <a:off x="3054364" y="1601495"/>
              <a:ext cx="1378101" cy="378507"/>
            </a:xfrm>
            <a:prstGeom prst="rect">
              <a:avLst/>
            </a:prstGeom>
            <a:noFill/>
          </p:spPr>
          <p:txBody>
            <a:bodyPr wrap="square" rtlCol="0">
              <a:spAutoFit/>
            </a:bodyPr>
            <a:lstStyle/>
            <a:p>
              <a:pPr algn="ctr">
                <a:lnSpc>
                  <a:spcPts val="3200"/>
                </a:lnSpc>
              </a:pPr>
              <a:r>
                <a:rPr lang="en-US" altLang="zh-TW" sz="100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Chapter</a:t>
              </a:r>
            </a:p>
          </p:txBody>
        </p:sp>
      </p:grpSp>
      <p:sp>
        <p:nvSpPr>
          <p:cNvPr id="8" name="標題 1">
            <a:extLst>
              <a:ext uri="{FF2B5EF4-FFF2-40B4-BE49-F238E27FC236}">
                <a16:creationId xmlns:a16="http://schemas.microsoft.com/office/drawing/2014/main" id="{5B536810-68D3-400B-8F10-BBC0786DCFDF}"/>
              </a:ext>
            </a:extLst>
          </p:cNvPr>
          <p:cNvSpPr txBox="1">
            <a:spLocks/>
          </p:cNvSpPr>
          <p:nvPr/>
        </p:nvSpPr>
        <p:spPr>
          <a:xfrm>
            <a:off x="3352799" y="2224602"/>
            <a:ext cx="5486401"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pPr marL="0" marR="0" lvl="0" indent="0" algn="ctr" defTabSz="914400">
              <a:lnSpc>
                <a:spcPct val="100000"/>
              </a:lnSpc>
              <a:spcBef>
                <a:spcPts val="0"/>
              </a:spcBef>
              <a:spcAft>
                <a:spcPts val="0"/>
              </a:spcAft>
              <a:buNone/>
              <a:tabLst/>
              <a:defRPr/>
            </a:pPr>
            <a:r>
              <a:rPr lang="en-US" sz="40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アプリ</a:t>
            </a:r>
            <a:endParaRPr lang="en-US" altLang="zh-TW" dirty="0">
              <a:solidFill>
                <a:schemeClr val="bg1"/>
              </a:solidFill>
              <a:latin typeface="Meiryo UI" panose="020B0604030504040204" pitchFamily="50" charset="-128"/>
              <a:ea typeface="Meiryo UI" panose="020B0604030504040204" pitchFamily="50" charset="-128"/>
              <a:cs typeface="Arial"/>
            </a:endParaRPr>
          </a:p>
        </p:txBody>
      </p:sp>
    </p:spTree>
    <p:extLst>
      <p:ext uri="{BB962C8B-B14F-4D97-AF65-F5344CB8AC3E}">
        <p14:creationId xmlns:p14="http://schemas.microsoft.com/office/powerpoint/2010/main" val="4242056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群組 22">
            <a:extLst>
              <a:ext uri="{FF2B5EF4-FFF2-40B4-BE49-F238E27FC236}">
                <a16:creationId xmlns:a16="http://schemas.microsoft.com/office/drawing/2014/main" id="{FB71B564-AF08-408A-B104-C9DAFD3AE416}"/>
              </a:ext>
            </a:extLst>
          </p:cNvPr>
          <p:cNvGrpSpPr/>
          <p:nvPr/>
        </p:nvGrpSpPr>
        <p:grpSpPr>
          <a:xfrm>
            <a:off x="3868795" y="2472554"/>
            <a:ext cx="548869" cy="2730356"/>
            <a:chOff x="3868795" y="2472554"/>
            <a:chExt cx="4383665" cy="2730356"/>
          </a:xfrm>
          <a:noFill/>
        </p:grpSpPr>
        <p:sp>
          <p:nvSpPr>
            <p:cNvPr id="24" name="矩形: 圓角 23">
              <a:extLst>
                <a:ext uri="{FF2B5EF4-FFF2-40B4-BE49-F238E27FC236}">
                  <a16:creationId xmlns:a16="http://schemas.microsoft.com/office/drawing/2014/main" id="{A1B1C811-75BF-409E-83D1-8CF39DFFE48A}"/>
                </a:ext>
              </a:extLst>
            </p:cNvPr>
            <p:cNvSpPr/>
            <p:nvPr/>
          </p:nvSpPr>
          <p:spPr>
            <a:xfrm>
              <a:off x="3868795" y="2472554"/>
              <a:ext cx="4383665" cy="219456"/>
            </a:xfrm>
            <a:prstGeom prst="roundRect">
              <a:avLst>
                <a:gd name="adj" fmla="val 50000"/>
              </a:avLst>
            </a:prstGeom>
            <a:grp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5" name="矩形: 圓角 24">
              <a:extLst>
                <a:ext uri="{FF2B5EF4-FFF2-40B4-BE49-F238E27FC236}">
                  <a16:creationId xmlns:a16="http://schemas.microsoft.com/office/drawing/2014/main" id="{784D3C93-373B-4E4D-AD1A-42EB0129E852}"/>
                </a:ext>
              </a:extLst>
            </p:cNvPr>
            <p:cNvSpPr/>
            <p:nvPr/>
          </p:nvSpPr>
          <p:spPr>
            <a:xfrm>
              <a:off x="3890962" y="2494283"/>
              <a:ext cx="1647101" cy="1759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6" name="矩形: 圓角 25">
              <a:extLst>
                <a:ext uri="{FF2B5EF4-FFF2-40B4-BE49-F238E27FC236}">
                  <a16:creationId xmlns:a16="http://schemas.microsoft.com/office/drawing/2014/main" id="{7E410BE1-3572-4A06-8748-1507F07054E2}"/>
                </a:ext>
              </a:extLst>
            </p:cNvPr>
            <p:cNvSpPr/>
            <p:nvPr/>
          </p:nvSpPr>
          <p:spPr>
            <a:xfrm>
              <a:off x="3868795" y="4983454"/>
              <a:ext cx="4383665" cy="219456"/>
            </a:xfrm>
            <a:prstGeom prst="roundRect">
              <a:avLst>
                <a:gd name="adj" fmla="val 50000"/>
              </a:avLst>
            </a:prstGeom>
            <a:grpFill/>
            <a:ln>
              <a:gradFill>
                <a:gsLst>
                  <a:gs pos="0">
                    <a:schemeClr val="accent1">
                      <a:lumMod val="45000"/>
                      <a:lumOff val="55000"/>
                      <a:alpha val="13000"/>
                    </a:schemeClr>
                  </a:gs>
                  <a:gs pos="100000">
                    <a:schemeClr val="accent1">
                      <a:lumMod val="30000"/>
                      <a:lumOff val="70000"/>
                      <a:alpha val="4500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7" name="矩形: 圓角 26">
              <a:extLst>
                <a:ext uri="{FF2B5EF4-FFF2-40B4-BE49-F238E27FC236}">
                  <a16:creationId xmlns:a16="http://schemas.microsoft.com/office/drawing/2014/main" id="{A5400242-A3A1-4FF1-A4C4-059FB9031ABB}"/>
                </a:ext>
              </a:extLst>
            </p:cNvPr>
            <p:cNvSpPr/>
            <p:nvPr/>
          </p:nvSpPr>
          <p:spPr>
            <a:xfrm>
              <a:off x="3890961" y="5005183"/>
              <a:ext cx="4345421" cy="17599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pic>
        <p:nvPicPr>
          <p:cNvPr id="11" name="圖片 10" descr="一張含有 監視器, 電子用品, 室內, 黑色 的圖片&#10;&#10;自動產生的描述">
            <a:extLst>
              <a:ext uri="{FF2B5EF4-FFF2-40B4-BE49-F238E27FC236}">
                <a16:creationId xmlns:a16="http://schemas.microsoft.com/office/drawing/2014/main" id="{847AEFB8-10C3-4747-B23F-580522936EBE}"/>
              </a:ext>
            </a:extLst>
          </p:cNvPr>
          <p:cNvPicPr>
            <a:picLocks noChangeAspect="1"/>
          </p:cNvPicPr>
          <p:nvPr/>
        </p:nvPicPr>
        <p:blipFill>
          <a:blip r:embed="rId3"/>
          <a:stretch>
            <a:fillRect/>
          </a:stretch>
        </p:blipFill>
        <p:spPr>
          <a:xfrm>
            <a:off x="-512182" y="2086729"/>
            <a:ext cx="8498895" cy="4630432"/>
          </a:xfrm>
          <a:prstGeom prst="rect">
            <a:avLst/>
          </a:prstGeom>
          <a:effectLst>
            <a:reflection blurRad="38100" stA="20000" endPos="90000" dir="5400000" sy="-100000" algn="bl" rotWithShape="0"/>
          </a:effectLst>
        </p:spPr>
      </p:pic>
      <p:sp>
        <p:nvSpPr>
          <p:cNvPr id="14" name="矩形 13">
            <a:extLst>
              <a:ext uri="{FF2B5EF4-FFF2-40B4-BE49-F238E27FC236}">
                <a16:creationId xmlns:a16="http://schemas.microsoft.com/office/drawing/2014/main" id="{1CE88C0D-23E2-48A6-85FB-6CBD734966B2}"/>
              </a:ext>
            </a:extLst>
          </p:cNvPr>
          <p:cNvSpPr/>
          <p:nvPr/>
        </p:nvSpPr>
        <p:spPr>
          <a:xfrm>
            <a:off x="646113" y="2329310"/>
            <a:ext cx="6155220" cy="38227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2" name="標題 1">
            <a:extLst>
              <a:ext uri="{FF2B5EF4-FFF2-40B4-BE49-F238E27FC236}">
                <a16:creationId xmlns:a16="http://schemas.microsoft.com/office/drawing/2014/main" id="{653C1DE6-1A32-4D30-8E59-213471545124}"/>
              </a:ext>
            </a:extLst>
          </p:cNvPr>
          <p:cNvSpPr>
            <a:spLocks noGrp="1"/>
          </p:cNvSpPr>
          <p:nvPr>
            <p:ph type="title"/>
          </p:nvPr>
        </p:nvSpPr>
        <p:spPr/>
        <p:txBody>
          <a:bodyPr>
            <a:normAutofit/>
          </a:bodyPr>
          <a:lstStyle/>
          <a:p>
            <a:r>
              <a:rPr lang="en-US" dirty="0" err="1">
                <a:latin typeface="Meiryo UI" panose="020B0604030504040204" pitchFamily="50" charset="-128"/>
                <a:ea typeface="Meiryo UI" panose="020B0604030504040204" pitchFamily="50" charset="-128"/>
                <a:cs typeface="Arial"/>
                <a:sym typeface="Arial" panose="020B0604020202020204" pitchFamily="34" charset="0"/>
              </a:rPr>
              <a:t>より詳細なアクセス制御</a:t>
            </a:r>
            <a:endParaRPr lang="en-US" altLang="zh-TW" dirty="0" err="1">
              <a:latin typeface="Meiryo UI" panose="020B0604030504040204" pitchFamily="50" charset="-128"/>
              <a:ea typeface="Meiryo UI" panose="020B0604030504040204" pitchFamily="50" charset="-128"/>
            </a:endParaRPr>
          </a:p>
        </p:txBody>
      </p:sp>
      <p:pic>
        <p:nvPicPr>
          <p:cNvPr id="3" name="Google Shape;839;p47">
            <a:extLst>
              <a:ext uri="{FF2B5EF4-FFF2-40B4-BE49-F238E27FC236}">
                <a16:creationId xmlns:a16="http://schemas.microsoft.com/office/drawing/2014/main" id="{549437DB-A8D1-48C9-9526-27829801D4EA}"/>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1182" y="2586188"/>
            <a:ext cx="5914143" cy="3298221"/>
          </a:xfrm>
          <a:prstGeom prst="rect">
            <a:avLst/>
          </a:prstGeom>
          <a:noFill/>
          <a:ln>
            <a:solidFill>
              <a:schemeClr val="bg1">
                <a:lumMod val="85000"/>
              </a:schemeClr>
            </a:solidFill>
          </a:ln>
        </p:spPr>
      </p:pic>
      <p:sp>
        <p:nvSpPr>
          <p:cNvPr id="6" name="文字方塊 5">
            <a:extLst>
              <a:ext uri="{FF2B5EF4-FFF2-40B4-BE49-F238E27FC236}">
                <a16:creationId xmlns:a16="http://schemas.microsoft.com/office/drawing/2014/main" id="{71AACB86-1944-4F10-9994-D7646158707B}"/>
              </a:ext>
            </a:extLst>
          </p:cNvPr>
          <p:cNvSpPr txBox="1"/>
          <p:nvPr/>
        </p:nvSpPr>
        <p:spPr>
          <a:xfrm>
            <a:off x="301580" y="1270369"/>
            <a:ext cx="11521633" cy="646331"/>
          </a:xfrm>
          <a:prstGeom prst="rect">
            <a:avLst/>
          </a:prstGeom>
          <a:noFill/>
        </p:spPr>
        <p:txBody>
          <a:bodyPr wrap="square" lIns="91440" tIns="45720" rIns="91440" bIns="45720" rtlCol="0" anchor="t">
            <a:spAutoFit/>
          </a:bodyPr>
          <a:lstStyle/>
          <a:p>
            <a:pPr algn="ctr"/>
            <a:r>
              <a:rPr lang="en-US" altLang="zh-TW" sz="3600" b="1" dirty="0">
                <a:solidFill>
                  <a:srgbClr val="FF0000"/>
                </a:solidFill>
                <a:latin typeface="Meiryo UI" panose="020B0604030504040204" pitchFamily="50" charset="-128"/>
                <a:ea typeface="Meiryo UI" panose="020B0604030504040204" pitchFamily="50" charset="-128"/>
                <a:cs typeface="Microsoft JhengHei"/>
                <a:sym typeface="Arial" panose="020B0604020202020204" pitchFamily="34" charset="0"/>
              </a:rPr>
              <a:t>14 </a:t>
            </a:r>
            <a:r>
              <a:rPr lang="en-US" sz="3600" b="1" dirty="0">
                <a:solidFill>
                  <a:srgbClr val="002060"/>
                </a:solidFill>
                <a:latin typeface="Meiryo UI" panose="020B0604030504040204" pitchFamily="50" charset="-128"/>
                <a:ea typeface="Meiryo UI" panose="020B0604030504040204" pitchFamily="50" charset="-128"/>
                <a:cs typeface="+mn-lt"/>
                <a:sym typeface="Arial" panose="020B0604020202020204" pitchFamily="34" charset="0"/>
              </a:rPr>
              <a:t>Windows ACL </a:t>
            </a:r>
            <a:r>
              <a:rPr lang="en-US" sz="3600" b="1" dirty="0" err="1">
                <a:solidFill>
                  <a:srgbClr val="002060"/>
                </a:solidFill>
                <a:latin typeface="Meiryo UI" panose="020B0604030504040204" pitchFamily="50" charset="-128"/>
                <a:ea typeface="Meiryo UI" panose="020B0604030504040204" pitchFamily="50" charset="-128"/>
                <a:cs typeface="+mn-lt"/>
                <a:sym typeface="Arial" panose="020B0604020202020204" pitchFamily="34" charset="0"/>
              </a:rPr>
              <a:t>アクセス</a:t>
            </a:r>
            <a:r>
              <a:rPr lang="ja-JP" altLang="en-US" sz="3600" b="1" dirty="0">
                <a:solidFill>
                  <a:srgbClr val="002060"/>
                </a:solidFill>
                <a:latin typeface="Meiryo UI" panose="020B0604030504040204" pitchFamily="50" charset="-128"/>
                <a:ea typeface="Meiryo UI" panose="020B0604030504040204" pitchFamily="50" charset="-128"/>
                <a:cs typeface="+mn-lt"/>
                <a:sym typeface="Arial" panose="020B0604020202020204" pitchFamily="34" charset="0"/>
              </a:rPr>
              <a:t>制御</a:t>
            </a:r>
            <a:endParaRPr lang="en-US" altLang="zh-TW" sz="3600" b="1" dirty="0">
              <a:solidFill>
                <a:srgbClr val="002060"/>
              </a:solidFill>
              <a:latin typeface="Meiryo UI" panose="020B0604030504040204" pitchFamily="50" charset="-128"/>
              <a:ea typeface="Meiryo UI" panose="020B0604030504040204" pitchFamily="50" charset="-128"/>
            </a:endParaRPr>
          </a:p>
        </p:txBody>
      </p:sp>
      <p:pic>
        <p:nvPicPr>
          <p:cNvPr id="12" name="圖形 11">
            <a:extLst>
              <a:ext uri="{FF2B5EF4-FFF2-40B4-BE49-F238E27FC236}">
                <a16:creationId xmlns:a16="http://schemas.microsoft.com/office/drawing/2014/main" id="{8EA27688-756D-4D4D-B9DE-28593618A8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5603045" y="2669594"/>
            <a:ext cx="1520265" cy="2938845"/>
          </a:xfrm>
          <a:prstGeom prst="rect">
            <a:avLst/>
          </a:prstGeom>
        </p:spPr>
      </p:pic>
      <p:pic>
        <p:nvPicPr>
          <p:cNvPr id="13" name="Google Shape;840;p47">
            <a:extLst>
              <a:ext uri="{FF2B5EF4-FFF2-40B4-BE49-F238E27FC236}">
                <a16:creationId xmlns:a16="http://schemas.microsoft.com/office/drawing/2014/main" id="{3FF4B27C-051F-40CF-B6DF-B898111661F0}"/>
              </a:ext>
            </a:extLst>
          </p:cNvPr>
          <p:cNvPicPr preferRelativeResize="0"/>
          <p:nvPr/>
        </p:nvPicPr>
        <p:blipFill rotWithShape="1">
          <a:blip r:embed="rId7" cstate="print">
            <a:alphaModFix/>
            <a:extLst>
              <a:ext uri="{28A0092B-C50C-407E-A947-70E740481C1C}">
                <a14:useLocalDpi xmlns:a14="http://schemas.microsoft.com/office/drawing/2010/main"/>
              </a:ext>
            </a:extLst>
          </a:blip>
          <a:srcRect l="400" t="1182" r="870" b="1962"/>
          <a:stretch/>
        </p:blipFill>
        <p:spPr>
          <a:xfrm>
            <a:off x="5304148" y="2329310"/>
            <a:ext cx="6657355" cy="3985574"/>
          </a:xfrm>
          <a:prstGeom prst="rect">
            <a:avLst/>
          </a:prstGeom>
          <a:noFill/>
          <a:ln>
            <a:noFill/>
          </a:ln>
          <a:effectLst>
            <a:outerShdw blurRad="152400" dist="139700" dir="10800000" algn="r" rotWithShape="0">
              <a:prstClr val="black">
                <a:alpha val="40000"/>
              </a:prstClr>
            </a:outerShdw>
          </a:effectLst>
        </p:spPr>
      </p:pic>
    </p:spTree>
    <p:extLst>
      <p:ext uri="{BB962C8B-B14F-4D97-AF65-F5344CB8AC3E}">
        <p14:creationId xmlns:p14="http://schemas.microsoft.com/office/powerpoint/2010/main" val="1453297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9EB55-079D-4E87-9CB4-FE889C0DA144}"/>
              </a:ext>
            </a:extLst>
          </p:cNvPr>
          <p:cNvSpPr>
            <a:spLocks noGrp="1"/>
          </p:cNvSpPr>
          <p:nvPr>
            <p:ph type="title"/>
          </p:nvPr>
        </p:nvSpPr>
        <p:spPr/>
        <p:txBody>
          <a:bodyPr>
            <a:normAutofit/>
          </a:bodyPr>
          <a:lstStyle/>
          <a:p>
            <a:r>
              <a:rPr lang="en-US" dirty="0">
                <a:latin typeface="Meiryo UI" panose="020B0604030504040204" pitchFamily="50" charset="-128"/>
                <a:ea typeface="Meiryo UI" panose="020B0604030504040204" pitchFamily="50" charset="-128"/>
                <a:cs typeface="Arial"/>
                <a:sym typeface="Arial" panose="020B0604020202020204" pitchFamily="34" charset="0"/>
              </a:rPr>
              <a:t>SMB3 </a:t>
            </a:r>
            <a:br>
              <a:rPr lang="en-US" altLang="ja-JP">
                <a:latin typeface="Meiryo UI" panose="020B0604030504040204" pitchFamily="50" charset="-128"/>
                <a:ea typeface="Meiryo UI" panose="020B0604030504040204" pitchFamily="50" charset="-128"/>
                <a:cs typeface="Arial"/>
                <a:sym typeface="Arial" panose="020B0604020202020204" pitchFamily="34" charset="0"/>
              </a:rPr>
            </a:br>
            <a:r>
              <a:rPr lang="ja-JP" altLang="en-US">
                <a:latin typeface="Meiryo UI" panose="020B0604030504040204" pitchFamily="50" charset="-128"/>
                <a:ea typeface="Meiryo UI" panose="020B0604030504040204" pitchFamily="50" charset="-128"/>
                <a:cs typeface="Arial"/>
                <a:sym typeface="Arial" panose="020B0604020202020204" pitchFamily="34" charset="0"/>
              </a:rPr>
              <a:t>署名や暗号化用に高速化された</a:t>
            </a:r>
            <a:r>
              <a:rPr lang="en-US">
                <a:latin typeface="Meiryo UI" panose="020B0604030504040204" pitchFamily="50" charset="-128"/>
                <a:ea typeface="Meiryo UI" panose="020B0604030504040204" pitchFamily="50" charset="-128"/>
                <a:cs typeface="Arial"/>
                <a:sym typeface="Arial" panose="020B0604020202020204" pitchFamily="34" charset="0"/>
              </a:rPr>
              <a:t> AES-NI</a:t>
            </a:r>
            <a:endParaRPr lang="en-US" altLang="zh-TW">
              <a:latin typeface="Meiryo UI" panose="020B0604030504040204" pitchFamily="50" charset="-128"/>
              <a:ea typeface="Meiryo UI" panose="020B0604030504040204" pitchFamily="50" charset="-128"/>
            </a:endParaRPr>
          </a:p>
        </p:txBody>
      </p:sp>
      <p:sp>
        <p:nvSpPr>
          <p:cNvPr id="4" name="Title 1">
            <a:extLst>
              <a:ext uri="{FF2B5EF4-FFF2-40B4-BE49-F238E27FC236}">
                <a16:creationId xmlns:a16="http://schemas.microsoft.com/office/drawing/2014/main" id="{FE6A3BFC-FD34-45CE-9218-0BAACF33F161}"/>
              </a:ext>
            </a:extLst>
          </p:cNvPr>
          <p:cNvSpPr txBox="1">
            <a:spLocks/>
          </p:cNvSpPr>
          <p:nvPr/>
        </p:nvSpPr>
        <p:spPr>
          <a:xfrm>
            <a:off x="0" y="5745077"/>
            <a:ext cx="12191999" cy="4822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微軟正黑體" panose="020B0604030504040204" pitchFamily="34" charset="-120"/>
                <a:ea typeface="微軟正黑體" panose="020B0604030504040204" pitchFamily="34" charset="-120"/>
                <a:cs typeface="+mj-cs"/>
              </a:defRPr>
            </a:lvl1pPr>
          </a:lstStyle>
          <a:p>
            <a:pPr algn="ctr"/>
            <a:r>
              <a:rPr lang="en-US" sz="2000" dirty="0">
                <a:solidFill>
                  <a:schemeClr val="accent4">
                    <a:lumMod val="75000"/>
                  </a:schemeClr>
                </a:solidFill>
                <a:latin typeface="Meiryo UI" panose="020B0604030504040204" pitchFamily="50" charset="-128"/>
                <a:ea typeface="Meiryo UI" panose="020B0604030504040204" pitchFamily="50" charset="-128"/>
                <a:cs typeface="Arial"/>
                <a:sym typeface="Arial" panose="020B0604020202020204" pitchFamily="34" charset="0"/>
              </a:rPr>
              <a:t>SMB3 </a:t>
            </a:r>
            <a:r>
              <a:rPr lang="en-US" sz="2000" dirty="0" err="1">
                <a:solidFill>
                  <a:schemeClr val="accent4">
                    <a:lumMod val="75000"/>
                  </a:schemeClr>
                </a:solidFill>
                <a:latin typeface="Meiryo UI" panose="020B0604030504040204" pitchFamily="50" charset="-128"/>
                <a:ea typeface="Meiryo UI" panose="020B0604030504040204" pitchFamily="50" charset="-128"/>
                <a:cs typeface="Arial"/>
                <a:sym typeface="Arial" panose="020B0604020202020204" pitchFamily="34" charset="0"/>
              </a:rPr>
              <a:t>署名および暗号化用に高速化された</a:t>
            </a:r>
            <a:r>
              <a:rPr lang="en-US" sz="2000" dirty="0">
                <a:solidFill>
                  <a:schemeClr val="accent4">
                    <a:lumMod val="75000"/>
                  </a:schemeClr>
                </a:solidFill>
                <a:latin typeface="Meiryo UI" panose="020B0604030504040204" pitchFamily="50" charset="-128"/>
                <a:ea typeface="Meiryo UI" panose="020B0604030504040204" pitchFamily="50" charset="-128"/>
                <a:cs typeface="Arial"/>
                <a:sym typeface="Arial" panose="020B0604020202020204" pitchFamily="34" charset="0"/>
              </a:rPr>
              <a:t> AES-NI</a:t>
            </a:r>
            <a:endParaRPr lang="en-US" altLang="zh-TW">
              <a:solidFill>
                <a:schemeClr val="accent4">
                  <a:lumMod val="75000"/>
                </a:schemeClr>
              </a:solidFill>
              <a:latin typeface="Meiryo UI" panose="020B0604030504040204" pitchFamily="50" charset="-128"/>
              <a:ea typeface="Meiryo UI" panose="020B0604030504040204" pitchFamily="50" charset="-128"/>
              <a:cs typeface="Arial"/>
            </a:endParaRPr>
          </a:p>
        </p:txBody>
      </p:sp>
      <p:pic>
        <p:nvPicPr>
          <p:cNvPr id="48" name="圖片 16" descr="01.png">
            <a:extLst>
              <a:ext uri="{FF2B5EF4-FFF2-40B4-BE49-F238E27FC236}">
                <a16:creationId xmlns:a16="http://schemas.microsoft.com/office/drawing/2014/main" id="{D935CC8C-3075-4E77-9374-79467526C0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7344" y="1917657"/>
            <a:ext cx="1425718" cy="1311768"/>
          </a:xfrm>
          <a:prstGeom prst="rect">
            <a:avLst/>
          </a:prstGeom>
        </p:spPr>
      </p:pic>
      <p:pic>
        <p:nvPicPr>
          <p:cNvPr id="49" name="Picture 2" descr="\\MARKETING\Marketing\MarketingMaterials\Misc\PPT美化\線上直播PPT\20180130_File Station_PPT直播\image\File station icon.png">
            <a:extLst>
              <a:ext uri="{FF2B5EF4-FFF2-40B4-BE49-F238E27FC236}">
                <a16:creationId xmlns:a16="http://schemas.microsoft.com/office/drawing/2014/main" id="{55575F4D-42E5-48B5-88C1-A6A978C3A39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0387" y="2236233"/>
            <a:ext cx="569480" cy="569480"/>
          </a:xfrm>
          <a:prstGeom prst="rect">
            <a:avLst/>
          </a:prstGeom>
          <a:noFill/>
        </p:spPr>
      </p:pic>
      <p:pic>
        <p:nvPicPr>
          <p:cNvPr id="50" name="圖片 17" descr="01.png">
            <a:extLst>
              <a:ext uri="{FF2B5EF4-FFF2-40B4-BE49-F238E27FC236}">
                <a16:creationId xmlns:a16="http://schemas.microsoft.com/office/drawing/2014/main" id="{42AAA8F1-6BD4-4FFD-A768-C0C337A1AB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3182" y="1699063"/>
            <a:ext cx="1425718" cy="1311768"/>
          </a:xfrm>
          <a:prstGeom prst="rect">
            <a:avLst/>
          </a:prstGeom>
        </p:spPr>
      </p:pic>
      <p:pic>
        <p:nvPicPr>
          <p:cNvPr id="51" name="Picture 2" descr="\\MARKETING\Marketing\MarketingMaterials\Misc\PPT美化\線上直播PPT\20180130_File Station_PPT直播\image\File station icon.png">
            <a:extLst>
              <a:ext uri="{FF2B5EF4-FFF2-40B4-BE49-F238E27FC236}">
                <a16:creationId xmlns:a16="http://schemas.microsoft.com/office/drawing/2014/main" id="{8F9A0993-98F7-4372-8190-DF733259598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0387" y="4719198"/>
            <a:ext cx="569480" cy="569480"/>
          </a:xfrm>
          <a:prstGeom prst="rect">
            <a:avLst/>
          </a:prstGeom>
          <a:noFill/>
        </p:spPr>
      </p:pic>
      <p:sp>
        <p:nvSpPr>
          <p:cNvPr id="52" name="Arrow: Down 19">
            <a:extLst>
              <a:ext uri="{FF2B5EF4-FFF2-40B4-BE49-F238E27FC236}">
                <a16:creationId xmlns:a16="http://schemas.microsoft.com/office/drawing/2014/main" id="{F6C802A2-CE0D-4FDB-AF71-EEFDA8D0548F}"/>
              </a:ext>
            </a:extLst>
          </p:cNvPr>
          <p:cNvSpPr/>
          <p:nvPr/>
        </p:nvSpPr>
        <p:spPr>
          <a:xfrm>
            <a:off x="2771517" y="298642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53" name="TextBox 21">
            <a:extLst>
              <a:ext uri="{FF2B5EF4-FFF2-40B4-BE49-F238E27FC236}">
                <a16:creationId xmlns:a16="http://schemas.microsoft.com/office/drawing/2014/main" id="{9DF6B57B-B8CA-4A6B-8CF4-610D7DBCD72B}"/>
              </a:ext>
            </a:extLst>
          </p:cNvPr>
          <p:cNvSpPr txBox="1"/>
          <p:nvPr/>
        </p:nvSpPr>
        <p:spPr>
          <a:xfrm>
            <a:off x="2937427" y="3387590"/>
            <a:ext cx="1537760" cy="646331"/>
          </a:xfrm>
          <a:prstGeom prst="rect">
            <a:avLst/>
          </a:prstGeom>
          <a:noFill/>
        </p:spPr>
        <p:txBody>
          <a:bodyPr wrap="square" lIns="91440" tIns="45720" rIns="91440" bIns="45720" rtlCol="0" anchor="t">
            <a:spAutoFit/>
          </a:bodyPr>
          <a:lstStyle/>
          <a:p>
            <a:pPr algn="ctr"/>
            <a:r>
              <a:rPr lang="en-US" altLang="zh-TW" b="1" dirty="0">
                <a:latin typeface="Meiryo UI" panose="020B0604030504040204" pitchFamily="50" charset="-128"/>
                <a:ea typeface="Meiryo UI" panose="020B0604030504040204" pitchFamily="50" charset="-128"/>
                <a:sym typeface="Arial" panose="020B0604020202020204" pitchFamily="34" charset="0"/>
              </a:rPr>
              <a:t>H/W</a:t>
            </a:r>
            <a:endParaRPr lang="en-US" altLang="zh-TW" b="1" dirty="0">
              <a:latin typeface="Meiryo UI" panose="020B0604030504040204" pitchFamily="50" charset="-128"/>
              <a:ea typeface="Meiryo UI" panose="020B0604030504040204" pitchFamily="50" charset="-128"/>
            </a:endParaRPr>
          </a:p>
          <a:p>
            <a:pPr algn="ctr"/>
            <a:r>
              <a:rPr lang="en-US" altLang="zh-TW" b="1" dirty="0" err="1">
                <a:latin typeface="Meiryo UI" panose="020B0604030504040204" pitchFamily="50" charset="-128"/>
                <a:ea typeface="Meiryo UI" panose="020B0604030504040204" pitchFamily="50" charset="-128"/>
                <a:cs typeface="Arial"/>
              </a:rPr>
              <a:t>加速度</a:t>
            </a:r>
          </a:p>
        </p:txBody>
      </p:sp>
      <p:pic>
        <p:nvPicPr>
          <p:cNvPr id="54" name="圖形 53">
            <a:extLst>
              <a:ext uri="{FF2B5EF4-FFF2-40B4-BE49-F238E27FC236}">
                <a16:creationId xmlns:a16="http://schemas.microsoft.com/office/drawing/2014/main" id="{383385B0-ABD4-4E62-935F-6F7E610F0BD7}"/>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r="57331"/>
          <a:stretch/>
        </p:blipFill>
        <p:spPr>
          <a:xfrm>
            <a:off x="9075825" y="2805713"/>
            <a:ext cx="1664026" cy="1335781"/>
          </a:xfrm>
          <a:prstGeom prst="rect">
            <a:avLst/>
          </a:prstGeom>
        </p:spPr>
      </p:pic>
      <p:pic>
        <p:nvPicPr>
          <p:cNvPr id="55" name="圖形 54">
            <a:extLst>
              <a:ext uri="{FF2B5EF4-FFF2-40B4-BE49-F238E27FC236}">
                <a16:creationId xmlns:a16="http://schemas.microsoft.com/office/drawing/2014/main" id="{DAD88C28-631F-46DA-8DF8-D2F3ECD7E6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3572" y="3337063"/>
            <a:ext cx="1952625" cy="1666875"/>
          </a:xfrm>
          <a:prstGeom prst="rect">
            <a:avLst/>
          </a:prstGeom>
        </p:spPr>
      </p:pic>
      <p:sp>
        <p:nvSpPr>
          <p:cNvPr id="56" name="圖形 15">
            <a:extLst>
              <a:ext uri="{FF2B5EF4-FFF2-40B4-BE49-F238E27FC236}">
                <a16:creationId xmlns:a16="http://schemas.microsoft.com/office/drawing/2014/main" id="{C35EDBBD-F05F-4D97-965D-F2BA2EBC2F6F}"/>
              </a:ext>
            </a:extLst>
          </p:cNvPr>
          <p:cNvSpPr/>
          <p:nvPr/>
        </p:nvSpPr>
        <p:spPr>
          <a:xfrm>
            <a:off x="3270681"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tx2"/>
          </a:solidFill>
          <a:ln w="9525"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57" name="文字方塊 56">
            <a:extLst>
              <a:ext uri="{FF2B5EF4-FFF2-40B4-BE49-F238E27FC236}">
                <a16:creationId xmlns:a16="http://schemas.microsoft.com/office/drawing/2014/main" id="{54E65E52-0B96-4EDE-AAA2-755708715F98}"/>
              </a:ext>
            </a:extLst>
          </p:cNvPr>
          <p:cNvSpPr txBox="1"/>
          <p:nvPr/>
        </p:nvSpPr>
        <p:spPr>
          <a:xfrm>
            <a:off x="3206820" y="2638577"/>
            <a:ext cx="569480" cy="307777"/>
          </a:xfrm>
          <a:prstGeom prst="rect">
            <a:avLst/>
          </a:prstGeom>
          <a:noFill/>
        </p:spPr>
        <p:txBody>
          <a:bodyPr wrap="square" rtlCol="0">
            <a:spAutoFit/>
          </a:bodyPr>
          <a:lstStyle/>
          <a:p>
            <a:r>
              <a:rPr lang="en-US" altLang="zh-TW" sz="1400" b="1">
                <a:solidFill>
                  <a:srgbClr val="002060"/>
                </a:solidFill>
                <a:latin typeface="Meiryo UI" panose="020B0604030504040204" pitchFamily="50" charset="-128"/>
                <a:ea typeface="Meiryo UI" panose="020B0604030504040204" pitchFamily="50" charset="-128"/>
                <a:cs typeface="Arial" panose="020B0604020202020204" pitchFamily="34" charset="0"/>
              </a:rPr>
              <a:t>AES</a:t>
            </a:r>
            <a:endParaRPr lang="zh-TW" altLang="en-US" sz="14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8" name="圖形 15">
            <a:extLst>
              <a:ext uri="{FF2B5EF4-FFF2-40B4-BE49-F238E27FC236}">
                <a16:creationId xmlns:a16="http://schemas.microsoft.com/office/drawing/2014/main" id="{D3F9ADFB-63F8-4B87-8607-6382C197B26E}"/>
              </a:ext>
            </a:extLst>
          </p:cNvPr>
          <p:cNvSpPr/>
          <p:nvPr/>
        </p:nvSpPr>
        <p:spPr>
          <a:xfrm>
            <a:off x="3270681"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latin typeface="Meiryo UI" panose="020B0604030504040204" pitchFamily="50" charset="-128"/>
              <a:ea typeface="Meiryo UI" panose="020B0604030504040204" pitchFamily="50" charset="-128"/>
            </a:endParaRPr>
          </a:p>
        </p:txBody>
      </p:sp>
      <p:sp>
        <p:nvSpPr>
          <p:cNvPr id="59" name="文字方塊 58">
            <a:extLst>
              <a:ext uri="{FF2B5EF4-FFF2-40B4-BE49-F238E27FC236}">
                <a16:creationId xmlns:a16="http://schemas.microsoft.com/office/drawing/2014/main" id="{E1C1A531-8F54-433A-836F-A8C0F16CA6A6}"/>
              </a:ext>
            </a:extLst>
          </p:cNvPr>
          <p:cNvSpPr txBox="1"/>
          <p:nvPr/>
        </p:nvSpPr>
        <p:spPr>
          <a:xfrm>
            <a:off x="3072974" y="5173149"/>
            <a:ext cx="994201" cy="307777"/>
          </a:xfrm>
          <a:prstGeom prst="rect">
            <a:avLst/>
          </a:prstGeom>
          <a:noFill/>
        </p:spPr>
        <p:txBody>
          <a:bodyPr wrap="square" rtlCol="0">
            <a:spAutoFit/>
          </a:bodyPr>
          <a:lstStyle/>
          <a:p>
            <a:r>
              <a:rPr lang="en-US" altLang="zh-TW" sz="1400" b="1" dirty="0">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rPr>
              <a:t>AES-NI</a:t>
            </a:r>
            <a:endParaRPr lang="zh-TW" altLang="en-US" sz="1400" b="1" dirty="0">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60" name="群組 59">
            <a:extLst>
              <a:ext uri="{FF2B5EF4-FFF2-40B4-BE49-F238E27FC236}">
                <a16:creationId xmlns:a16="http://schemas.microsoft.com/office/drawing/2014/main" id="{FC2B413C-1874-4A81-8261-FADEB63AB4C3}"/>
              </a:ext>
            </a:extLst>
          </p:cNvPr>
          <p:cNvGrpSpPr/>
          <p:nvPr/>
        </p:nvGrpSpPr>
        <p:grpSpPr>
          <a:xfrm>
            <a:off x="3868738" y="2459305"/>
            <a:ext cx="4383665" cy="2730356"/>
            <a:chOff x="3868795" y="2472554"/>
            <a:chExt cx="4383665" cy="2730356"/>
          </a:xfrm>
        </p:grpSpPr>
        <p:sp>
          <p:nvSpPr>
            <p:cNvPr id="61" name="矩形: 圓角 60">
              <a:extLst>
                <a:ext uri="{FF2B5EF4-FFF2-40B4-BE49-F238E27FC236}">
                  <a16:creationId xmlns:a16="http://schemas.microsoft.com/office/drawing/2014/main" id="{70610544-362C-41E3-BA34-35806556BDB6}"/>
                </a:ext>
              </a:extLst>
            </p:cNvPr>
            <p:cNvSpPr/>
            <p:nvPr/>
          </p:nvSpPr>
          <p:spPr>
            <a:xfrm>
              <a:off x="3868795" y="2472554"/>
              <a:ext cx="4383665" cy="219456"/>
            </a:xfrm>
            <a:prstGeom prst="roundRect">
              <a:avLst>
                <a:gd name="adj" fmla="val 50000"/>
              </a:avLst>
            </a:prstGeom>
            <a:solidFill>
              <a:srgbClr val="000115">
                <a:alpha val="82000"/>
              </a:srgbClr>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2" name="矩形: 圓角 61">
              <a:extLst>
                <a:ext uri="{FF2B5EF4-FFF2-40B4-BE49-F238E27FC236}">
                  <a16:creationId xmlns:a16="http://schemas.microsoft.com/office/drawing/2014/main" id="{08904F42-774F-4B82-AD5B-A2E21A336A62}"/>
                </a:ext>
              </a:extLst>
            </p:cNvPr>
            <p:cNvSpPr/>
            <p:nvPr/>
          </p:nvSpPr>
          <p:spPr>
            <a:xfrm>
              <a:off x="3890962" y="2495847"/>
              <a:ext cx="1394773" cy="174433"/>
            </a:xfrm>
            <a:prstGeom prst="roundRect">
              <a:avLst>
                <a:gd name="adj" fmla="val 50000"/>
              </a:avLst>
            </a:prstGeom>
            <a:gradFill>
              <a:gsLst>
                <a:gs pos="100000">
                  <a:srgbClr val="33CCCC"/>
                </a:gs>
                <a:gs pos="0">
                  <a:srgbClr val="0070C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3" name="矩形: 圓角 62">
              <a:extLst>
                <a:ext uri="{FF2B5EF4-FFF2-40B4-BE49-F238E27FC236}">
                  <a16:creationId xmlns:a16="http://schemas.microsoft.com/office/drawing/2014/main" id="{6EDD16AA-F7B9-40E4-83A0-294380E967B4}"/>
                </a:ext>
              </a:extLst>
            </p:cNvPr>
            <p:cNvSpPr/>
            <p:nvPr/>
          </p:nvSpPr>
          <p:spPr>
            <a:xfrm>
              <a:off x="3868795" y="4983454"/>
              <a:ext cx="4383665" cy="219456"/>
            </a:xfrm>
            <a:prstGeom prst="roundRect">
              <a:avLst>
                <a:gd name="adj" fmla="val 50000"/>
              </a:avLst>
            </a:prstGeom>
            <a:solidFill>
              <a:srgbClr val="000115"/>
            </a:solidFill>
            <a:ln>
              <a:gradFill>
                <a:gsLst>
                  <a:gs pos="0">
                    <a:schemeClr val="accent1">
                      <a:lumMod val="45000"/>
                      <a:lumOff val="55000"/>
                      <a:alpha val="13000"/>
                    </a:schemeClr>
                  </a:gs>
                  <a:gs pos="100000">
                    <a:schemeClr val="accent1">
                      <a:lumMod val="30000"/>
                      <a:lumOff val="70000"/>
                      <a:alpha val="4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4" name="矩形: 圓角 63">
              <a:extLst>
                <a:ext uri="{FF2B5EF4-FFF2-40B4-BE49-F238E27FC236}">
                  <a16:creationId xmlns:a16="http://schemas.microsoft.com/office/drawing/2014/main" id="{2EF027EA-4405-4C86-A332-9370E671F020}"/>
                </a:ext>
              </a:extLst>
            </p:cNvPr>
            <p:cNvSpPr/>
            <p:nvPr/>
          </p:nvSpPr>
          <p:spPr>
            <a:xfrm>
              <a:off x="3890961" y="5005365"/>
              <a:ext cx="4345421" cy="175998"/>
            </a:xfrm>
            <a:prstGeom prst="roundRect">
              <a:avLst>
                <a:gd name="adj" fmla="val 50000"/>
              </a:avLst>
            </a:prstGeom>
            <a:gradFill>
              <a:gsLst>
                <a:gs pos="100000">
                  <a:srgbClr val="FFD41D"/>
                </a:gs>
                <a:gs pos="0">
                  <a:schemeClr val="accent4">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grpSp>
      <p:sp>
        <p:nvSpPr>
          <p:cNvPr id="65" name="TextBox 17">
            <a:extLst>
              <a:ext uri="{FF2B5EF4-FFF2-40B4-BE49-F238E27FC236}">
                <a16:creationId xmlns:a16="http://schemas.microsoft.com/office/drawing/2014/main" id="{41FA401B-3C42-42BF-A2F0-051BE9D0EA20}"/>
              </a:ext>
            </a:extLst>
          </p:cNvPr>
          <p:cNvSpPr txBox="1"/>
          <p:nvPr/>
        </p:nvSpPr>
        <p:spPr>
          <a:xfrm>
            <a:off x="4928658" y="1959379"/>
            <a:ext cx="2293793" cy="523220"/>
          </a:xfrm>
          <a:prstGeom prst="rect">
            <a:avLst/>
          </a:prstGeom>
          <a:noFill/>
        </p:spPr>
        <p:txBody>
          <a:bodyPr wrap="square" rtlCol="0">
            <a:spAutoFit/>
          </a:bodyPr>
          <a:lstStyle/>
          <a:p>
            <a:pPr algn="ctr"/>
            <a:r>
              <a:rPr lang="en-US" altLang="zh-TW" sz="2800">
                <a:solidFill>
                  <a:srgbClr val="00B0F0"/>
                </a:solidFill>
                <a:latin typeface="Meiryo UI" panose="020B0604030504040204" pitchFamily="50" charset="-128"/>
                <a:ea typeface="Meiryo UI" panose="020B0604030504040204" pitchFamily="50" charset="-128"/>
                <a:sym typeface="Arial" panose="020B0604020202020204" pitchFamily="34" charset="0"/>
              </a:rPr>
              <a:t>150 MB/s</a:t>
            </a:r>
            <a:endParaRPr lang="zh-TW" altLang="en-US" sz="2800">
              <a:solidFill>
                <a:srgbClr val="00B0F0"/>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6" name="TextBox 20">
            <a:extLst>
              <a:ext uri="{FF2B5EF4-FFF2-40B4-BE49-F238E27FC236}">
                <a16:creationId xmlns:a16="http://schemas.microsoft.com/office/drawing/2014/main" id="{6C119275-6F29-4A1D-92BD-26D0350939AE}"/>
              </a:ext>
            </a:extLst>
          </p:cNvPr>
          <p:cNvSpPr txBox="1"/>
          <p:nvPr/>
        </p:nvSpPr>
        <p:spPr>
          <a:xfrm>
            <a:off x="4928658" y="4340568"/>
            <a:ext cx="2412546" cy="523220"/>
          </a:xfrm>
          <a:prstGeom prst="rect">
            <a:avLst/>
          </a:prstGeom>
          <a:noFill/>
        </p:spPr>
        <p:txBody>
          <a:bodyPr wrap="square" lIns="91440" tIns="45720" rIns="91440" bIns="45720" rtlCol="0" anchor="t">
            <a:spAutoFit/>
          </a:bodyPr>
          <a:lstStyle/>
          <a:p>
            <a:pPr algn="ctr"/>
            <a:r>
              <a:rPr lang="en-US" altLang="zh-TW" sz="2800" dirty="0">
                <a:solidFill>
                  <a:schemeClr val="accent4">
                    <a:lumMod val="75000"/>
                  </a:schemeClr>
                </a:solidFill>
                <a:latin typeface="Meiryo UI" panose="020B0604030504040204" pitchFamily="50" charset="-128"/>
                <a:ea typeface="Meiryo UI" panose="020B0604030504040204" pitchFamily="50" charset="-128"/>
                <a:cs typeface="Arial"/>
                <a:sym typeface="Arial" panose="020B0604020202020204" pitchFamily="34" charset="0"/>
              </a:rPr>
              <a:t>450 MB/s</a:t>
            </a:r>
            <a:endParaRPr lang="zh-TW" altLang="en-US" sz="2800" dirty="0">
              <a:solidFill>
                <a:schemeClr val="accent4">
                  <a:lumMod val="75000"/>
                </a:schemeClr>
              </a:solidFill>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67" name="圖形 15">
            <a:extLst>
              <a:ext uri="{FF2B5EF4-FFF2-40B4-BE49-F238E27FC236}">
                <a16:creationId xmlns:a16="http://schemas.microsoft.com/office/drawing/2014/main" id="{6AB5BEFE-6364-4CD7-B44A-C642DC645C3D}"/>
              </a:ext>
            </a:extLst>
          </p:cNvPr>
          <p:cNvSpPr/>
          <p:nvPr/>
        </p:nvSpPr>
        <p:spPr>
          <a:xfrm>
            <a:off x="8466242" y="2077464"/>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tx2"/>
          </a:solidFill>
          <a:ln w="9525"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68" name="文字方塊 67">
            <a:extLst>
              <a:ext uri="{FF2B5EF4-FFF2-40B4-BE49-F238E27FC236}">
                <a16:creationId xmlns:a16="http://schemas.microsoft.com/office/drawing/2014/main" id="{E4AF1A8D-B52C-43D5-8E98-A3F6AF1818EB}"/>
              </a:ext>
            </a:extLst>
          </p:cNvPr>
          <p:cNvSpPr txBox="1"/>
          <p:nvPr/>
        </p:nvSpPr>
        <p:spPr>
          <a:xfrm>
            <a:off x="8414835" y="2638577"/>
            <a:ext cx="569480" cy="307777"/>
          </a:xfrm>
          <a:prstGeom prst="rect">
            <a:avLst/>
          </a:prstGeom>
          <a:noFill/>
        </p:spPr>
        <p:txBody>
          <a:bodyPr wrap="square" rtlCol="0">
            <a:spAutoFit/>
          </a:bodyPr>
          <a:lstStyle/>
          <a:p>
            <a:r>
              <a:rPr lang="en-US" altLang="zh-TW" sz="1400" b="1">
                <a:solidFill>
                  <a:srgbClr val="002060"/>
                </a:solidFill>
                <a:latin typeface="Meiryo UI" panose="020B0604030504040204" pitchFamily="50" charset="-128"/>
                <a:ea typeface="Meiryo UI" panose="020B0604030504040204" pitchFamily="50" charset="-128"/>
                <a:cs typeface="Arial" panose="020B0604020202020204" pitchFamily="34" charset="0"/>
              </a:rPr>
              <a:t>AES</a:t>
            </a:r>
            <a:endParaRPr lang="zh-TW" altLang="en-US" sz="14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9" name="圖形 15">
            <a:extLst>
              <a:ext uri="{FF2B5EF4-FFF2-40B4-BE49-F238E27FC236}">
                <a16:creationId xmlns:a16="http://schemas.microsoft.com/office/drawing/2014/main" id="{E1E306F3-6BD0-45BB-9C53-875877FB4884}"/>
              </a:ext>
            </a:extLst>
          </p:cNvPr>
          <p:cNvSpPr/>
          <p:nvPr/>
        </p:nvSpPr>
        <p:spPr>
          <a:xfrm>
            <a:off x="8445963" y="4612036"/>
            <a:ext cx="435626" cy="582937"/>
          </a:xfrm>
          <a:custGeom>
            <a:avLst/>
            <a:gdLst>
              <a:gd name="connsiteX0" fmla="*/ 504635 w 565880"/>
              <a:gd name="connsiteY0" fmla="*/ 324707 h 757237"/>
              <a:gd name="connsiteX1" fmla="*/ 476917 w 565880"/>
              <a:gd name="connsiteY1" fmla="*/ 324707 h 757237"/>
              <a:gd name="connsiteX2" fmla="*/ 476917 w 565880"/>
              <a:gd name="connsiteY2" fmla="*/ 193929 h 757237"/>
              <a:gd name="connsiteX3" fmla="*/ 282893 w 565880"/>
              <a:gd name="connsiteY3" fmla="*/ 0 h 757237"/>
              <a:gd name="connsiteX4" fmla="*/ 88964 w 565880"/>
              <a:gd name="connsiteY4" fmla="*/ 193929 h 757237"/>
              <a:gd name="connsiteX5" fmla="*/ 88964 w 565880"/>
              <a:gd name="connsiteY5" fmla="*/ 324707 h 757237"/>
              <a:gd name="connsiteX6" fmla="*/ 61246 w 565880"/>
              <a:gd name="connsiteY6" fmla="*/ 324707 h 757237"/>
              <a:gd name="connsiteX7" fmla="*/ 0 w 565880"/>
              <a:gd name="connsiteY7" fmla="*/ 385858 h 757237"/>
              <a:gd name="connsiteX8" fmla="*/ 0 w 565880"/>
              <a:gd name="connsiteY8" fmla="*/ 695992 h 757237"/>
              <a:gd name="connsiteX9" fmla="*/ 61246 w 565880"/>
              <a:gd name="connsiteY9" fmla="*/ 757238 h 757237"/>
              <a:gd name="connsiteX10" fmla="*/ 504635 w 565880"/>
              <a:gd name="connsiteY10" fmla="*/ 757238 h 757237"/>
              <a:gd name="connsiteX11" fmla="*/ 565880 w 565880"/>
              <a:gd name="connsiteY11" fmla="*/ 695992 h 757237"/>
              <a:gd name="connsiteX12" fmla="*/ 565880 w 565880"/>
              <a:gd name="connsiteY12" fmla="*/ 385953 h 757237"/>
              <a:gd name="connsiteX13" fmla="*/ 504635 w 565880"/>
              <a:gd name="connsiteY13" fmla="*/ 324707 h 757237"/>
              <a:gd name="connsiteX14" fmla="*/ 301657 w 565880"/>
              <a:gd name="connsiteY14" fmla="*/ 560165 h 757237"/>
              <a:gd name="connsiteX15" fmla="*/ 301657 w 565880"/>
              <a:gd name="connsiteY15" fmla="*/ 632936 h 757237"/>
              <a:gd name="connsiteX16" fmla="*/ 282893 w 565880"/>
              <a:gd name="connsiteY16" fmla="*/ 651701 h 757237"/>
              <a:gd name="connsiteX17" fmla="*/ 264128 w 565880"/>
              <a:gd name="connsiteY17" fmla="*/ 632936 h 757237"/>
              <a:gd name="connsiteX18" fmla="*/ 264128 w 565880"/>
              <a:gd name="connsiteY18" fmla="*/ 560165 h 757237"/>
              <a:gd name="connsiteX19" fmla="*/ 227838 w 565880"/>
              <a:gd name="connsiteY19" fmla="*/ 508445 h 757237"/>
              <a:gd name="connsiteX20" fmla="*/ 282893 w 565880"/>
              <a:gd name="connsiteY20" fmla="*/ 453390 h 757237"/>
              <a:gd name="connsiteX21" fmla="*/ 337947 w 565880"/>
              <a:gd name="connsiteY21" fmla="*/ 508445 h 757237"/>
              <a:gd name="connsiteX22" fmla="*/ 301657 w 565880"/>
              <a:gd name="connsiteY22" fmla="*/ 560165 h 757237"/>
              <a:gd name="connsiteX23" fmla="*/ 403384 w 565880"/>
              <a:gd name="connsiteY23" fmla="*/ 324707 h 757237"/>
              <a:gd name="connsiteX24" fmla="*/ 162401 w 565880"/>
              <a:gd name="connsiteY24" fmla="*/ 324707 h 757237"/>
              <a:gd name="connsiteX25" fmla="*/ 162401 w 565880"/>
              <a:gd name="connsiteY25" fmla="*/ 193929 h 757237"/>
              <a:gd name="connsiteX26" fmla="*/ 282893 w 565880"/>
              <a:gd name="connsiteY26" fmla="*/ 73438 h 757237"/>
              <a:gd name="connsiteX27" fmla="*/ 403384 w 565880"/>
              <a:gd name="connsiteY27" fmla="*/ 193929 h 757237"/>
              <a:gd name="connsiteX28" fmla="*/ 403384 w 565880"/>
              <a:gd name="connsiteY28" fmla="*/ 324707 h 75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5880" h="757237">
                <a:moveTo>
                  <a:pt x="504635" y="324707"/>
                </a:moveTo>
                <a:lnTo>
                  <a:pt x="476917" y="324707"/>
                </a:lnTo>
                <a:lnTo>
                  <a:pt x="476917" y="193929"/>
                </a:lnTo>
                <a:cubicBezTo>
                  <a:pt x="476822" y="86963"/>
                  <a:pt x="389858" y="0"/>
                  <a:pt x="282893" y="0"/>
                </a:cubicBezTo>
                <a:cubicBezTo>
                  <a:pt x="175927" y="0"/>
                  <a:pt x="88964" y="86963"/>
                  <a:pt x="88964" y="193929"/>
                </a:cubicBezTo>
                <a:lnTo>
                  <a:pt x="88964" y="324707"/>
                </a:lnTo>
                <a:lnTo>
                  <a:pt x="61246" y="324707"/>
                </a:lnTo>
                <a:cubicBezTo>
                  <a:pt x="27432" y="324707"/>
                  <a:pt x="0" y="352139"/>
                  <a:pt x="0" y="385858"/>
                </a:cubicBezTo>
                <a:lnTo>
                  <a:pt x="0" y="695992"/>
                </a:lnTo>
                <a:cubicBezTo>
                  <a:pt x="0" y="729806"/>
                  <a:pt x="27432" y="757238"/>
                  <a:pt x="61246" y="757238"/>
                </a:cubicBezTo>
                <a:lnTo>
                  <a:pt x="504635" y="757238"/>
                </a:lnTo>
                <a:cubicBezTo>
                  <a:pt x="538448" y="757238"/>
                  <a:pt x="565880" y="729806"/>
                  <a:pt x="565880" y="695992"/>
                </a:cubicBezTo>
                <a:lnTo>
                  <a:pt x="565880" y="385953"/>
                </a:lnTo>
                <a:cubicBezTo>
                  <a:pt x="565785" y="352139"/>
                  <a:pt x="538353" y="324707"/>
                  <a:pt x="504635" y="324707"/>
                </a:cubicBezTo>
                <a:close/>
                <a:moveTo>
                  <a:pt x="301657" y="560165"/>
                </a:moveTo>
                <a:lnTo>
                  <a:pt x="301657" y="632936"/>
                </a:lnTo>
                <a:cubicBezTo>
                  <a:pt x="301657" y="643319"/>
                  <a:pt x="293275" y="651701"/>
                  <a:pt x="282893" y="651701"/>
                </a:cubicBezTo>
                <a:cubicBezTo>
                  <a:pt x="272510" y="651701"/>
                  <a:pt x="264128" y="643319"/>
                  <a:pt x="264128" y="632936"/>
                </a:cubicBezTo>
                <a:lnTo>
                  <a:pt x="264128" y="560165"/>
                </a:lnTo>
                <a:cubicBezTo>
                  <a:pt x="242983" y="552450"/>
                  <a:pt x="227838" y="532257"/>
                  <a:pt x="227838" y="508445"/>
                </a:cubicBezTo>
                <a:cubicBezTo>
                  <a:pt x="227838" y="478060"/>
                  <a:pt x="252508" y="453390"/>
                  <a:pt x="282893" y="453390"/>
                </a:cubicBezTo>
                <a:cubicBezTo>
                  <a:pt x="313277" y="453390"/>
                  <a:pt x="337947" y="478060"/>
                  <a:pt x="337947" y="508445"/>
                </a:cubicBezTo>
                <a:cubicBezTo>
                  <a:pt x="337947" y="532352"/>
                  <a:pt x="322802" y="552545"/>
                  <a:pt x="301657" y="560165"/>
                </a:cubicBezTo>
                <a:close/>
                <a:moveTo>
                  <a:pt x="403384" y="324707"/>
                </a:moveTo>
                <a:lnTo>
                  <a:pt x="162401" y="324707"/>
                </a:lnTo>
                <a:lnTo>
                  <a:pt x="162401" y="193929"/>
                </a:lnTo>
                <a:cubicBezTo>
                  <a:pt x="162401" y="127445"/>
                  <a:pt x="216503" y="73438"/>
                  <a:pt x="282893" y="73438"/>
                </a:cubicBezTo>
                <a:cubicBezTo>
                  <a:pt x="349282" y="73438"/>
                  <a:pt x="403384" y="127540"/>
                  <a:pt x="403384" y="193929"/>
                </a:cubicBezTo>
                <a:cubicBezTo>
                  <a:pt x="403384" y="193929"/>
                  <a:pt x="403384" y="324707"/>
                  <a:pt x="403384" y="324707"/>
                </a:cubicBezTo>
                <a:close/>
              </a:path>
            </a:pathLst>
          </a:custGeom>
          <a:solidFill>
            <a:schemeClr val="accent4">
              <a:lumMod val="75000"/>
            </a:schemeClr>
          </a:solidFill>
          <a:ln w="9525" cap="flat">
            <a:noFill/>
            <a:prstDash val="solid"/>
            <a:miter/>
          </a:ln>
        </p:spPr>
        <p:txBody>
          <a:bodyPr rtlCol="0" anchor="ctr"/>
          <a:lstStyle/>
          <a:p>
            <a:endParaRPr lang="zh-TW" altLang="en-US">
              <a:solidFill>
                <a:srgbClr val="FFD41D"/>
              </a:solidFill>
              <a:latin typeface="Meiryo UI" panose="020B0604030504040204" pitchFamily="50" charset="-128"/>
              <a:ea typeface="Meiryo UI" panose="020B0604030504040204" pitchFamily="50" charset="-128"/>
            </a:endParaRPr>
          </a:p>
        </p:txBody>
      </p:sp>
      <p:sp>
        <p:nvSpPr>
          <p:cNvPr id="70" name="文字方塊 69">
            <a:extLst>
              <a:ext uri="{FF2B5EF4-FFF2-40B4-BE49-F238E27FC236}">
                <a16:creationId xmlns:a16="http://schemas.microsoft.com/office/drawing/2014/main" id="{097B784B-06CE-4B72-95D4-5683211833D0}"/>
              </a:ext>
            </a:extLst>
          </p:cNvPr>
          <p:cNvSpPr txBox="1"/>
          <p:nvPr/>
        </p:nvSpPr>
        <p:spPr>
          <a:xfrm>
            <a:off x="8248256" y="5173149"/>
            <a:ext cx="924319" cy="307777"/>
          </a:xfrm>
          <a:prstGeom prst="rect">
            <a:avLst/>
          </a:prstGeom>
          <a:noFill/>
        </p:spPr>
        <p:txBody>
          <a:bodyPr wrap="square" rtlCol="0">
            <a:spAutoFit/>
          </a:bodyPr>
          <a:lstStyle/>
          <a:p>
            <a:r>
              <a:rPr lang="en-US" altLang="zh-TW" sz="1400" b="1">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rPr>
              <a:t>AES-NI</a:t>
            </a:r>
            <a:endParaRPr lang="zh-TW" altLang="en-US" sz="1400" b="1">
              <a:solidFill>
                <a:schemeClr val="accent4">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72" name="圖片 71" descr="一張含有 坐, 桌, 正面, 書 的圖片&#10;&#10;自動產生的描述">
            <a:extLst>
              <a:ext uri="{FF2B5EF4-FFF2-40B4-BE49-F238E27FC236}">
                <a16:creationId xmlns:a16="http://schemas.microsoft.com/office/drawing/2014/main" id="{F4DB49EE-EB74-4184-B6B1-FD457DE717F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574" y="3509825"/>
            <a:ext cx="2930146" cy="914578"/>
          </a:xfrm>
          <a:prstGeom prst="rect">
            <a:avLst/>
          </a:prstGeom>
        </p:spPr>
      </p:pic>
      <p:pic>
        <p:nvPicPr>
          <p:cNvPr id="73" name="圖片 72" descr="一張含有 坐, 螢幕, 膝上型電腦, 電腦 的圖片&#10;&#10;自動產生的描述">
            <a:extLst>
              <a:ext uri="{FF2B5EF4-FFF2-40B4-BE49-F238E27FC236}">
                <a16:creationId xmlns:a16="http://schemas.microsoft.com/office/drawing/2014/main" id="{2A696680-DBAB-4F0A-8F6F-23B39DF6430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6403" y="3099228"/>
            <a:ext cx="2959269" cy="773281"/>
          </a:xfrm>
          <a:prstGeom prst="rect">
            <a:avLst/>
          </a:prstGeom>
          <a:effectLst>
            <a:outerShdw blurRad="127000" dist="88900" dir="5400000" algn="t" rotWithShape="0">
              <a:prstClr val="black">
                <a:alpha val="72000"/>
              </a:prstClr>
            </a:outerShdw>
          </a:effectLst>
        </p:spPr>
      </p:pic>
      <p:sp>
        <p:nvSpPr>
          <p:cNvPr id="44" name="Arrow: Down 19">
            <a:extLst>
              <a:ext uri="{FF2B5EF4-FFF2-40B4-BE49-F238E27FC236}">
                <a16:creationId xmlns:a16="http://schemas.microsoft.com/office/drawing/2014/main" id="{55275557-9C65-4590-97B0-7F7FFC444BB4}"/>
              </a:ext>
            </a:extLst>
          </p:cNvPr>
          <p:cNvSpPr/>
          <p:nvPr/>
        </p:nvSpPr>
        <p:spPr>
          <a:xfrm>
            <a:off x="7575559" y="2986429"/>
            <a:ext cx="1873311" cy="1524094"/>
          </a:xfrm>
          <a:prstGeom prst="downArrow">
            <a:avLst/>
          </a:prstGeom>
          <a:gradFill>
            <a:gsLst>
              <a:gs pos="100000">
                <a:srgbClr val="33CCCC">
                  <a:alpha val="90000"/>
                </a:srgbClr>
              </a:gs>
              <a:gs pos="10000">
                <a:srgbClr val="00FFFF">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sym typeface="Arial" panose="020B0604020202020204" pitchFamily="34" charset="0"/>
            </a:endParaRPr>
          </a:p>
        </p:txBody>
      </p:sp>
      <p:sp>
        <p:nvSpPr>
          <p:cNvPr id="45" name="TextBox 21">
            <a:extLst>
              <a:ext uri="{FF2B5EF4-FFF2-40B4-BE49-F238E27FC236}">
                <a16:creationId xmlns:a16="http://schemas.microsoft.com/office/drawing/2014/main" id="{F017BF80-69DA-4423-B147-4587A98C7AF9}"/>
              </a:ext>
            </a:extLst>
          </p:cNvPr>
          <p:cNvSpPr txBox="1"/>
          <p:nvPr/>
        </p:nvSpPr>
        <p:spPr>
          <a:xfrm>
            <a:off x="7741469" y="3387590"/>
            <a:ext cx="1537760" cy="646331"/>
          </a:xfrm>
          <a:prstGeom prst="rect">
            <a:avLst/>
          </a:prstGeom>
          <a:noFill/>
        </p:spPr>
        <p:txBody>
          <a:bodyPr wrap="square" lIns="91440" tIns="45720" rIns="91440" bIns="45720" rtlCol="0" anchor="t">
            <a:spAutoFit/>
          </a:bodyPr>
          <a:lstStyle/>
          <a:p>
            <a:pPr algn="ctr"/>
            <a:r>
              <a:rPr lang="en-US" altLang="zh-TW" b="1" dirty="0">
                <a:latin typeface="Meiryo UI" panose="020B0604030504040204" pitchFamily="50" charset="-128"/>
                <a:ea typeface="Meiryo UI" panose="020B0604030504040204" pitchFamily="50" charset="-128"/>
                <a:sym typeface="Arial" panose="020B0604020202020204" pitchFamily="34" charset="0"/>
              </a:rPr>
              <a:t>H/W</a:t>
            </a:r>
            <a:endParaRPr lang="en-US" altLang="zh-TW" b="1" dirty="0">
              <a:latin typeface="Meiryo UI" panose="020B0604030504040204" pitchFamily="50" charset="-128"/>
              <a:ea typeface="Meiryo UI" panose="020B0604030504040204" pitchFamily="50" charset="-128"/>
            </a:endParaRPr>
          </a:p>
          <a:p>
            <a:pPr algn="ctr"/>
            <a:r>
              <a:rPr lang="en-US" altLang="zh-TW" b="1" dirty="0" err="1">
                <a:latin typeface="Meiryo UI" panose="020B0604030504040204" pitchFamily="50" charset="-128"/>
                <a:ea typeface="Meiryo UI" panose="020B0604030504040204" pitchFamily="50" charset="-128"/>
                <a:cs typeface="Arial"/>
              </a:rPr>
              <a:t>加速度</a:t>
            </a:r>
          </a:p>
        </p:txBody>
      </p:sp>
    </p:spTree>
    <p:extLst>
      <p:ext uri="{BB962C8B-B14F-4D97-AF65-F5344CB8AC3E}">
        <p14:creationId xmlns:p14="http://schemas.microsoft.com/office/powerpoint/2010/main" val="1200729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426F9D8D-47A5-4140-BD1F-11FF62380B0F}"/>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13961" y="2614231"/>
            <a:ext cx="3643131" cy="3378498"/>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cxnSp>
        <p:nvCxnSpPr>
          <p:cNvPr id="40" name="Straight Connector 58">
            <a:extLst>
              <a:ext uri="{FF2B5EF4-FFF2-40B4-BE49-F238E27FC236}">
                <a16:creationId xmlns:a16="http://schemas.microsoft.com/office/drawing/2014/main" id="{96A0BE37-93C8-4375-9BAA-8CCAE5ABE1DA}"/>
              </a:ext>
            </a:extLst>
          </p:cNvPr>
          <p:cNvCxnSpPr>
            <a:cxnSpLocks/>
          </p:cNvCxnSpPr>
          <p:nvPr/>
        </p:nvCxnSpPr>
        <p:spPr>
          <a:xfrm flipH="1">
            <a:off x="4993722" y="4985666"/>
            <a:ext cx="4642" cy="556903"/>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矩形 3">
            <a:extLst>
              <a:ext uri="{FF2B5EF4-FFF2-40B4-BE49-F238E27FC236}">
                <a16:creationId xmlns:a16="http://schemas.microsoft.com/office/drawing/2014/main" id="{6A52421E-E343-4725-805A-65EA97CB0662}"/>
              </a:ext>
            </a:extLst>
          </p:cNvPr>
          <p:cNvSpPr/>
          <p:nvPr/>
        </p:nvSpPr>
        <p:spPr>
          <a:xfrm>
            <a:off x="1741552" y="5325422"/>
            <a:ext cx="2157963" cy="307777"/>
          </a:xfrm>
          <a:prstGeom prst="rect">
            <a:avLst/>
          </a:prstGeom>
        </p:spPr>
        <p:txBody>
          <a:bodyPr wrap="none" lIns="91440" tIns="45720" rIns="91440" bIns="45720" anchor="t">
            <a:spAutoFit/>
          </a:bodyPr>
          <a:lstStyle/>
          <a:p>
            <a:r>
              <a:rPr lang="ja-JP" altLang="en-US" sz="1400" b="1" dirty="0">
                <a:solidFill>
                  <a:schemeClr val="accent2">
                    <a:lumMod val="75000"/>
                  </a:schemeClr>
                </a:solidFill>
                <a:latin typeface="Meiryo UI" panose="020B0604030504040204" pitchFamily="50" charset="-128"/>
                <a:ea typeface="Meiryo UI" panose="020B0604030504040204" pitchFamily="50" charset="-128"/>
                <a:cs typeface="+mn-lt"/>
              </a:rPr>
              <a:t>様々なプロトコルをサポート</a:t>
            </a:r>
            <a:endParaRPr lang="en-US" dirty="0">
              <a:solidFill>
                <a:schemeClr val="accent2">
                  <a:lumMod val="75000"/>
                </a:schemeClr>
              </a:solidFill>
              <a:latin typeface="Meiryo UI" panose="020B0604030504040204" pitchFamily="50" charset="-128"/>
              <a:ea typeface="Meiryo UI" panose="020B0604030504040204" pitchFamily="50" charset="-128"/>
              <a:cs typeface="Calibri"/>
            </a:endParaRPr>
          </a:p>
        </p:txBody>
      </p:sp>
      <p:pic>
        <p:nvPicPr>
          <p:cNvPr id="4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A3BFCE1E-3066-4581-BBF1-91939C8668FC}"/>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386814" y="786533"/>
            <a:ext cx="3381077" cy="3135479"/>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grpSp>
        <p:nvGrpSpPr>
          <p:cNvPr id="47" name="群組 23">
            <a:extLst>
              <a:ext uri="{FF2B5EF4-FFF2-40B4-BE49-F238E27FC236}">
                <a16:creationId xmlns:a16="http://schemas.microsoft.com/office/drawing/2014/main" id="{C6CE59FA-B81C-4124-9390-07A0896B92BF}"/>
              </a:ext>
            </a:extLst>
          </p:cNvPr>
          <p:cNvGrpSpPr/>
          <p:nvPr/>
        </p:nvGrpSpPr>
        <p:grpSpPr>
          <a:xfrm>
            <a:off x="939099" y="2397606"/>
            <a:ext cx="1745608" cy="703340"/>
            <a:chOff x="1500761" y="1789946"/>
            <a:chExt cx="1691816" cy="681665"/>
          </a:xfrm>
          <a:effectLst>
            <a:outerShdw blurRad="50800" dist="38100" dir="2700000" algn="tl" rotWithShape="0">
              <a:prstClr val="black">
                <a:alpha val="40000"/>
              </a:prstClr>
            </a:outerShdw>
          </a:effectLst>
        </p:grpSpPr>
        <p:pic>
          <p:nvPicPr>
            <p:cNvPr id="48" name="Picture 4"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15C18E65-C5C9-4ADA-93B2-5E5FB0BE91F7}"/>
                </a:ext>
              </a:extLst>
            </p:cNvPr>
            <p:cNvPicPr>
              <a:picLocks noChangeAspect="1" noChangeArrowheads="1"/>
            </p:cNvPicPr>
            <p:nvPr/>
          </p:nvPicPr>
          <p:blipFill>
            <a:blip r:embed="rId5" cstate="print"/>
            <a:srcRect/>
            <a:stretch>
              <a:fillRect/>
            </a:stretch>
          </p:blipFill>
          <p:spPr bwMode="auto">
            <a:xfrm>
              <a:off x="2421112" y="1789946"/>
              <a:ext cx="300202" cy="300202"/>
            </a:xfrm>
            <a:prstGeom prst="rect">
              <a:avLst/>
            </a:prstGeom>
            <a:noFill/>
          </p:spPr>
        </p:pic>
        <p:pic>
          <p:nvPicPr>
            <p:cNvPr id="49" name="Picture 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0F5B73E8-BC1B-4089-8C6B-A4E6DFED62D4}"/>
                </a:ext>
              </a:extLst>
            </p:cNvPr>
            <p:cNvPicPr>
              <a:picLocks noChangeAspect="1" noChangeArrowheads="1"/>
            </p:cNvPicPr>
            <p:nvPr/>
          </p:nvPicPr>
          <p:blipFill>
            <a:blip r:embed="rId6" cstate="print"/>
            <a:srcRect/>
            <a:stretch>
              <a:fillRect/>
            </a:stretch>
          </p:blipFill>
          <p:spPr bwMode="auto">
            <a:xfrm>
              <a:off x="2173219" y="2170064"/>
              <a:ext cx="300202" cy="300202"/>
            </a:xfrm>
            <a:prstGeom prst="rect">
              <a:avLst/>
            </a:prstGeom>
            <a:noFill/>
          </p:spPr>
        </p:pic>
        <p:pic>
          <p:nvPicPr>
            <p:cNvPr id="50" name="Picture 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B6E69A13-BCCA-4C5D-A5CA-7ECAAF0680D0}"/>
                </a:ext>
              </a:extLst>
            </p:cNvPr>
            <p:cNvPicPr>
              <a:picLocks noChangeAspect="1" noChangeArrowheads="1"/>
            </p:cNvPicPr>
            <p:nvPr/>
          </p:nvPicPr>
          <p:blipFill>
            <a:blip r:embed="rId7" cstate="print"/>
            <a:srcRect/>
            <a:stretch>
              <a:fillRect/>
            </a:stretch>
          </p:blipFill>
          <p:spPr bwMode="auto">
            <a:xfrm>
              <a:off x="2663422" y="2170736"/>
              <a:ext cx="300202" cy="300202"/>
            </a:xfrm>
            <a:prstGeom prst="rect">
              <a:avLst/>
            </a:prstGeom>
            <a:noFill/>
          </p:spPr>
        </p:pic>
        <p:pic>
          <p:nvPicPr>
            <p:cNvPr id="5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39340916-289D-4367-B890-F021D4CE6146}"/>
                </a:ext>
              </a:extLst>
            </p:cNvPr>
            <p:cNvPicPr>
              <a:picLocks noChangeAspect="1" noChangeArrowheads="1"/>
            </p:cNvPicPr>
            <p:nvPr/>
          </p:nvPicPr>
          <p:blipFill>
            <a:blip r:embed="rId8" cstate="print"/>
            <a:srcRect/>
            <a:stretch>
              <a:fillRect/>
            </a:stretch>
          </p:blipFill>
          <p:spPr bwMode="auto">
            <a:xfrm>
              <a:off x="1500761" y="1791040"/>
              <a:ext cx="300202" cy="300202"/>
            </a:xfrm>
            <a:prstGeom prst="rect">
              <a:avLst/>
            </a:prstGeom>
            <a:noFill/>
          </p:spPr>
        </p:pic>
        <p:pic>
          <p:nvPicPr>
            <p:cNvPr id="5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6C41441-74C8-4EED-AE0C-41EB86E975D2}"/>
                </a:ext>
              </a:extLst>
            </p:cNvPr>
            <p:cNvPicPr>
              <a:picLocks noChangeAspect="1" noChangeArrowheads="1"/>
            </p:cNvPicPr>
            <p:nvPr/>
          </p:nvPicPr>
          <p:blipFill>
            <a:blip r:embed="rId9" cstate="print"/>
            <a:srcRect/>
            <a:stretch>
              <a:fillRect/>
            </a:stretch>
          </p:blipFill>
          <p:spPr bwMode="auto">
            <a:xfrm>
              <a:off x="2892375" y="1789946"/>
              <a:ext cx="300202" cy="300202"/>
            </a:xfrm>
            <a:prstGeom prst="rect">
              <a:avLst/>
            </a:prstGeom>
            <a:noFill/>
          </p:spPr>
        </p:pic>
        <p:pic>
          <p:nvPicPr>
            <p:cNvPr id="5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8365E831-ACA7-4F43-A650-3261612C0504}"/>
                </a:ext>
              </a:extLst>
            </p:cNvPr>
            <p:cNvPicPr>
              <a:picLocks noChangeAspect="1" noChangeArrowheads="1"/>
            </p:cNvPicPr>
            <p:nvPr/>
          </p:nvPicPr>
          <p:blipFill>
            <a:blip r:embed="rId10" cstate="print"/>
            <a:srcRect/>
            <a:stretch>
              <a:fillRect/>
            </a:stretch>
          </p:blipFill>
          <p:spPr bwMode="auto">
            <a:xfrm>
              <a:off x="1955787" y="1789947"/>
              <a:ext cx="300202" cy="300200"/>
            </a:xfrm>
            <a:prstGeom prst="rect">
              <a:avLst/>
            </a:prstGeom>
            <a:noFill/>
          </p:spPr>
        </p:pic>
        <p:pic>
          <p:nvPicPr>
            <p:cNvPr id="54" name="Picture 25" descr="C:\Users\Josh Chen\Desktop\OneDrive.png">
              <a:extLst>
                <a:ext uri="{FF2B5EF4-FFF2-40B4-BE49-F238E27FC236}">
                  <a16:creationId xmlns:a16="http://schemas.microsoft.com/office/drawing/2014/main" id="{31183760-DC9F-4589-87A2-2F34B55EDF8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pic>
        <p:nvPicPr>
          <p:cNvPr id="5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19FCAC7-8689-4AD6-BF05-3BFDC71F1C17}"/>
              </a:ext>
            </a:extLst>
          </p:cNvPr>
          <p:cNvPicPr>
            <a:picLocks noChangeAspect="1" noChangeArrowheads="1"/>
          </p:cNvPicPr>
          <p:nvPr/>
        </p:nvPicPr>
        <p:blipFill>
          <a:blip r:embed="rId12" cstate="print"/>
          <a:srcRect/>
          <a:stretch>
            <a:fillRect/>
          </a:stretch>
        </p:blipFill>
        <p:spPr bwMode="auto">
          <a:xfrm>
            <a:off x="2918460" y="2397050"/>
            <a:ext cx="309602" cy="309600"/>
          </a:xfrm>
          <a:prstGeom prst="rect">
            <a:avLst/>
          </a:prstGeom>
          <a:noFill/>
          <a:effectLst>
            <a:outerShdw blurRad="50800" dist="38100" dir="2700000" algn="tl" rotWithShape="0">
              <a:prstClr val="black">
                <a:alpha val="40000"/>
              </a:prstClr>
            </a:outerShdw>
          </a:effectLst>
        </p:spPr>
      </p:pic>
      <p:pic>
        <p:nvPicPr>
          <p:cNvPr id="56" name="Picture 23" descr="C:\Users\Josh Chen\Desktop\sharefile.png">
            <a:extLst>
              <a:ext uri="{FF2B5EF4-FFF2-40B4-BE49-F238E27FC236}">
                <a16:creationId xmlns:a16="http://schemas.microsoft.com/office/drawing/2014/main" id="{D25FAD72-E016-47A1-8F02-39134EE75D7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647375" y="2799386"/>
            <a:ext cx="291600" cy="291600"/>
          </a:xfrm>
          <a:prstGeom prst="rect">
            <a:avLst/>
          </a:prstGeom>
          <a:noFill/>
          <a:effectLst>
            <a:outerShdw blurRad="50800" dist="38100" dir="2700000" algn="tl" rotWithShape="0">
              <a:prstClr val="black">
                <a:alpha val="40000"/>
              </a:prstClr>
            </a:outerShdw>
          </a:effectLst>
        </p:spPr>
      </p:pic>
      <p:grpSp>
        <p:nvGrpSpPr>
          <p:cNvPr id="10" name="群組 9">
            <a:extLst>
              <a:ext uri="{FF2B5EF4-FFF2-40B4-BE49-F238E27FC236}">
                <a16:creationId xmlns:a16="http://schemas.microsoft.com/office/drawing/2014/main" id="{F60084E3-5AF2-4BED-8909-610546AB0C7C}"/>
              </a:ext>
            </a:extLst>
          </p:cNvPr>
          <p:cNvGrpSpPr/>
          <p:nvPr/>
        </p:nvGrpSpPr>
        <p:grpSpPr>
          <a:xfrm>
            <a:off x="595864" y="4061323"/>
            <a:ext cx="2812252" cy="746310"/>
            <a:chOff x="881513" y="4149933"/>
            <a:chExt cx="2812252" cy="746310"/>
          </a:xfrm>
        </p:grpSpPr>
        <p:pic>
          <p:nvPicPr>
            <p:cNvPr id="5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58F9F7C-FD60-4297-A734-A340FF2230A9}"/>
                </a:ext>
              </a:extLst>
            </p:cNvPr>
            <p:cNvPicPr>
              <a:picLocks noChangeAspect="1" noChangeArrowheads="1"/>
            </p:cNvPicPr>
            <p:nvPr/>
          </p:nvPicPr>
          <p:blipFill>
            <a:blip r:embed="rId14" cstate="print"/>
            <a:srcRect/>
            <a:stretch>
              <a:fillRect/>
            </a:stretch>
          </p:blipFill>
          <p:spPr bwMode="auto">
            <a:xfrm>
              <a:off x="2914072" y="4585817"/>
              <a:ext cx="309638" cy="309637"/>
            </a:xfrm>
            <a:prstGeom prst="rect">
              <a:avLst/>
            </a:prstGeom>
            <a:noFill/>
            <a:effectLst>
              <a:outerShdw blurRad="50800" dist="38100" dir="2700000" algn="tl" rotWithShape="0">
                <a:prstClr val="black">
                  <a:alpha val="40000"/>
                </a:prstClr>
              </a:outerShdw>
            </a:effectLst>
          </p:spPr>
        </p:pic>
        <p:pic>
          <p:nvPicPr>
            <p:cNvPr id="5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DF74BA7-D5D2-416D-A62C-8DD2058AA54B}"/>
                </a:ext>
              </a:extLst>
            </p:cNvPr>
            <p:cNvPicPr>
              <a:picLocks noChangeAspect="1" noChangeArrowheads="1"/>
            </p:cNvPicPr>
            <p:nvPr/>
          </p:nvPicPr>
          <p:blipFill>
            <a:blip r:embed="rId15" cstate="print"/>
            <a:srcRect/>
            <a:stretch>
              <a:fillRect/>
            </a:stretch>
          </p:blipFill>
          <p:spPr bwMode="auto">
            <a:xfrm>
              <a:off x="2117713" y="4164954"/>
              <a:ext cx="309638" cy="309637"/>
            </a:xfrm>
            <a:prstGeom prst="rect">
              <a:avLst/>
            </a:prstGeom>
            <a:noFill/>
            <a:effectLst>
              <a:outerShdw blurRad="50800" dist="38100" dir="2700000" algn="tl" rotWithShape="0">
                <a:prstClr val="black">
                  <a:alpha val="40000"/>
                </a:prstClr>
              </a:outerShdw>
            </a:effectLst>
          </p:spPr>
        </p:pic>
        <p:pic>
          <p:nvPicPr>
            <p:cNvPr id="5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D045C347-C216-4A62-9149-6A9A42EF91BE}"/>
                </a:ext>
              </a:extLst>
            </p:cNvPr>
            <p:cNvPicPr>
              <a:picLocks noChangeAspect="1" noChangeArrowheads="1"/>
            </p:cNvPicPr>
            <p:nvPr/>
          </p:nvPicPr>
          <p:blipFill>
            <a:blip r:embed="rId16" cstate="print"/>
            <a:srcRect/>
            <a:stretch>
              <a:fillRect/>
            </a:stretch>
          </p:blipFill>
          <p:spPr bwMode="auto">
            <a:xfrm>
              <a:off x="1405796" y="4586465"/>
              <a:ext cx="309638" cy="309637"/>
            </a:xfrm>
            <a:prstGeom prst="rect">
              <a:avLst/>
            </a:prstGeom>
            <a:noFill/>
            <a:effectLst>
              <a:outerShdw blurRad="50800" dist="38100" dir="2700000" algn="tl" rotWithShape="0">
                <a:prstClr val="black">
                  <a:alpha val="40000"/>
                </a:prstClr>
              </a:outerShdw>
            </a:effectLst>
          </p:spPr>
        </p:pic>
        <p:pic>
          <p:nvPicPr>
            <p:cNvPr id="6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0B941F7A-9F14-401D-B228-499D34BEE01E}"/>
                </a:ext>
              </a:extLst>
            </p:cNvPr>
            <p:cNvPicPr>
              <a:picLocks noChangeAspect="1" noChangeArrowheads="1"/>
            </p:cNvPicPr>
            <p:nvPr/>
          </p:nvPicPr>
          <p:blipFill>
            <a:blip r:embed="rId17" cstate="print"/>
            <a:srcRect/>
            <a:stretch>
              <a:fillRect/>
            </a:stretch>
          </p:blipFill>
          <p:spPr bwMode="auto">
            <a:xfrm>
              <a:off x="3082770" y="4165768"/>
              <a:ext cx="309638" cy="309637"/>
            </a:xfrm>
            <a:prstGeom prst="rect">
              <a:avLst/>
            </a:prstGeom>
            <a:noFill/>
            <a:effectLst>
              <a:outerShdw blurRad="50800" dist="38100" dir="2700000" algn="tl" rotWithShape="0">
                <a:prstClr val="black">
                  <a:alpha val="40000"/>
                </a:prstClr>
              </a:outerShdw>
            </a:effectLst>
          </p:spPr>
        </p:pic>
        <p:pic>
          <p:nvPicPr>
            <p:cNvPr id="6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524AB5D8-5337-4667-BDD0-BE5FEC65FF1B}"/>
                </a:ext>
              </a:extLst>
            </p:cNvPr>
            <p:cNvPicPr>
              <a:picLocks noChangeAspect="1" noChangeArrowheads="1"/>
            </p:cNvPicPr>
            <p:nvPr/>
          </p:nvPicPr>
          <p:blipFill>
            <a:blip r:embed="rId18" cstate="print"/>
            <a:srcRect/>
            <a:stretch>
              <a:fillRect/>
            </a:stretch>
          </p:blipFill>
          <p:spPr bwMode="auto">
            <a:xfrm>
              <a:off x="2425022" y="4585817"/>
              <a:ext cx="309638" cy="309637"/>
            </a:xfrm>
            <a:prstGeom prst="rect">
              <a:avLst/>
            </a:prstGeom>
            <a:noFill/>
            <a:effectLst>
              <a:outerShdw blurRad="50800" dist="38100" dir="2700000" algn="tl" rotWithShape="0">
                <a:prstClr val="black">
                  <a:alpha val="40000"/>
                </a:prstClr>
              </a:outerShdw>
            </a:effectLst>
          </p:spPr>
        </p:pic>
        <p:pic>
          <p:nvPicPr>
            <p:cNvPr id="6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2A7AADDC-90CA-4E6F-8E31-E4C2617F2806}"/>
                </a:ext>
              </a:extLst>
            </p:cNvPr>
            <p:cNvPicPr>
              <a:picLocks noChangeAspect="1" noChangeArrowheads="1"/>
            </p:cNvPicPr>
            <p:nvPr/>
          </p:nvPicPr>
          <p:blipFill>
            <a:blip r:embed="rId19" cstate="print"/>
            <a:srcRect/>
            <a:stretch>
              <a:fillRect/>
            </a:stretch>
          </p:blipFill>
          <p:spPr bwMode="auto">
            <a:xfrm>
              <a:off x="2586894" y="4164954"/>
              <a:ext cx="309638" cy="309637"/>
            </a:xfrm>
            <a:prstGeom prst="rect">
              <a:avLst/>
            </a:prstGeom>
            <a:noFill/>
            <a:effectLst>
              <a:outerShdw blurRad="50800" dist="38100" dir="2700000" algn="tl" rotWithShape="0">
                <a:prstClr val="black">
                  <a:alpha val="40000"/>
                </a:prstClr>
              </a:outerShdw>
            </a:effectLst>
          </p:spPr>
        </p:pic>
        <p:pic>
          <p:nvPicPr>
            <p:cNvPr id="6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2EE9F3BD-B1E7-497F-AA2A-BE831E62A0A9}"/>
                </a:ext>
              </a:extLst>
            </p:cNvPr>
            <p:cNvPicPr>
              <a:picLocks noChangeAspect="1" noChangeArrowheads="1"/>
            </p:cNvPicPr>
            <p:nvPr/>
          </p:nvPicPr>
          <p:blipFill>
            <a:blip r:embed="rId20" cstate="print"/>
            <a:srcRect/>
            <a:stretch>
              <a:fillRect/>
            </a:stretch>
          </p:blipFill>
          <p:spPr bwMode="auto">
            <a:xfrm>
              <a:off x="1611981" y="4153674"/>
              <a:ext cx="309638" cy="309637"/>
            </a:xfrm>
            <a:prstGeom prst="rect">
              <a:avLst/>
            </a:prstGeom>
            <a:noFill/>
            <a:effectLst>
              <a:outerShdw blurRad="50800" dist="38100" dir="2700000" algn="tl" rotWithShape="0">
                <a:prstClr val="black">
                  <a:alpha val="40000"/>
                </a:prstClr>
              </a:outerShdw>
            </a:effectLst>
          </p:spPr>
        </p:pic>
        <p:pic>
          <p:nvPicPr>
            <p:cNvPr id="6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61BD45A-9F13-4E15-B618-35A810ABF422}"/>
                </a:ext>
              </a:extLst>
            </p:cNvPr>
            <p:cNvPicPr>
              <a:picLocks noChangeAspect="1" noChangeArrowheads="1"/>
            </p:cNvPicPr>
            <p:nvPr/>
          </p:nvPicPr>
          <p:blipFill>
            <a:blip r:embed="rId21" cstate="print"/>
            <a:srcRect/>
            <a:stretch>
              <a:fillRect/>
            </a:stretch>
          </p:blipFill>
          <p:spPr bwMode="auto">
            <a:xfrm>
              <a:off x="3384127" y="4585278"/>
              <a:ext cx="309638" cy="309637"/>
            </a:xfrm>
            <a:prstGeom prst="rect">
              <a:avLst/>
            </a:prstGeom>
            <a:noFill/>
            <a:effectLst>
              <a:outerShdw blurRad="50800" dist="38100" dir="2700000" algn="tl" rotWithShape="0">
                <a:prstClr val="black">
                  <a:alpha val="40000"/>
                </a:prstClr>
              </a:outerShdw>
            </a:effectLst>
          </p:spPr>
        </p:pic>
        <p:pic>
          <p:nvPicPr>
            <p:cNvPr id="65" name="Picture 20" descr="Image result for è¯çºé²">
              <a:extLst>
                <a:ext uri="{FF2B5EF4-FFF2-40B4-BE49-F238E27FC236}">
                  <a16:creationId xmlns:a16="http://schemas.microsoft.com/office/drawing/2014/main" id="{DBB397EC-FCAB-4A87-9C06-CED4EA58FD7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l="32299" t="2107" r="32593" b="45223"/>
            <a:stretch>
              <a:fillRect/>
            </a:stretch>
          </p:blipFill>
          <p:spPr bwMode="auto">
            <a:xfrm>
              <a:off x="1908782" y="4585278"/>
              <a:ext cx="309638" cy="309637"/>
            </a:xfrm>
            <a:prstGeom prst="rect">
              <a:avLst/>
            </a:prstGeom>
            <a:noFill/>
            <a:effectLst>
              <a:outerShdw blurRad="50800" dist="38100" dir="2700000" algn="tl" rotWithShape="0">
                <a:prstClr val="black">
                  <a:alpha val="40000"/>
                </a:prstClr>
              </a:outerShdw>
            </a:effectLst>
          </p:spPr>
        </p:pic>
        <p:pic>
          <p:nvPicPr>
            <p:cNvPr id="66" name="Google Shape;106;p17">
              <a:extLst>
                <a:ext uri="{FF2B5EF4-FFF2-40B4-BE49-F238E27FC236}">
                  <a16:creationId xmlns:a16="http://schemas.microsoft.com/office/drawing/2014/main" id="{A8E367A1-D703-44F2-A46D-41225ECB6E69}"/>
                </a:ext>
              </a:extLst>
            </p:cNvPr>
            <p:cNvPicPr preferRelativeResize="0"/>
            <p:nvPr/>
          </p:nvPicPr>
          <p:blipFill>
            <a:blip r:embed="rId23"/>
            <a:stretch>
              <a:fillRect/>
            </a:stretch>
          </p:blipFill>
          <p:spPr>
            <a:xfrm>
              <a:off x="881513" y="4574397"/>
              <a:ext cx="321846" cy="321846"/>
            </a:xfrm>
            <a:prstGeom prst="rect">
              <a:avLst/>
            </a:prstGeom>
            <a:noFill/>
            <a:effectLst>
              <a:outerShdw blurRad="50800" dist="38100" dir="2700000" algn="tl" rotWithShape="0">
                <a:prstClr val="black">
                  <a:alpha val="40000"/>
                </a:prstClr>
              </a:outerShdw>
            </a:effectLst>
          </p:spPr>
        </p:pic>
        <p:grpSp>
          <p:nvGrpSpPr>
            <p:cNvPr id="68" name="Group 26">
              <a:extLst>
                <a:ext uri="{FF2B5EF4-FFF2-40B4-BE49-F238E27FC236}">
                  <a16:creationId xmlns:a16="http://schemas.microsoft.com/office/drawing/2014/main" id="{9D9CA736-2467-4E8D-9BF0-A3859D0FA051}"/>
                </a:ext>
              </a:extLst>
            </p:cNvPr>
            <p:cNvGrpSpPr/>
            <p:nvPr/>
          </p:nvGrpSpPr>
          <p:grpSpPr>
            <a:xfrm>
              <a:off x="1104302" y="4149933"/>
              <a:ext cx="309638" cy="309638"/>
              <a:chOff x="7573530" y="4461400"/>
              <a:chExt cx="288006" cy="288006"/>
            </a:xfrm>
            <a:effectLst>
              <a:outerShdw blurRad="50800" dist="38100" dir="2700000" algn="tl" rotWithShape="0">
                <a:prstClr val="black">
                  <a:alpha val="40000"/>
                </a:prstClr>
              </a:outerShdw>
            </a:effectLst>
          </p:grpSpPr>
          <p:sp>
            <p:nvSpPr>
              <p:cNvPr id="69" name="Rounded Rectangle 27">
                <a:extLst>
                  <a:ext uri="{FF2B5EF4-FFF2-40B4-BE49-F238E27FC236}">
                    <a16:creationId xmlns:a16="http://schemas.microsoft.com/office/drawing/2014/main" id="{38D77E47-323A-4038-B799-0760A6D805A9}"/>
                  </a:ext>
                </a:extLst>
              </p:cNvPr>
              <p:cNvSpPr/>
              <p:nvPr/>
            </p:nvSpPr>
            <p:spPr>
              <a:xfrm>
                <a:off x="7573530" y="4461400"/>
                <a:ext cx="288006" cy="288006"/>
              </a:xfrm>
              <a:prstGeom prst="roundRect">
                <a:avLst>
                  <a:gd name="adj" fmla="val 21761"/>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eiryo UI" panose="020B0604030504040204" pitchFamily="50" charset="-128"/>
                  <a:ea typeface="Meiryo UI" panose="020B0604030504040204" pitchFamily="50" charset="-128"/>
                </a:endParaRPr>
              </a:p>
            </p:txBody>
          </p:sp>
          <p:pic>
            <p:nvPicPr>
              <p:cNvPr id="70" name="Picture 28" descr="A picture containing drawing&#10;&#10;Description automatically generated">
                <a:extLst>
                  <a:ext uri="{FF2B5EF4-FFF2-40B4-BE49-F238E27FC236}">
                    <a16:creationId xmlns:a16="http://schemas.microsoft.com/office/drawing/2014/main" id="{7E1CA9F6-16F0-4ABE-B062-EF3C80064C34}"/>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7597739" y="4629853"/>
                <a:ext cx="234737" cy="87848"/>
              </a:xfrm>
              <a:prstGeom prst="rect">
                <a:avLst/>
              </a:prstGeom>
            </p:spPr>
          </p:pic>
          <p:pic>
            <p:nvPicPr>
              <p:cNvPr id="71" name="Picture 29">
                <a:extLst>
                  <a:ext uri="{FF2B5EF4-FFF2-40B4-BE49-F238E27FC236}">
                    <a16:creationId xmlns:a16="http://schemas.microsoft.com/office/drawing/2014/main" id="{1F3FFBE3-51C8-43E2-97D5-699411C707D7}"/>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7573530" y="4472717"/>
                <a:ext cx="288006" cy="182410"/>
              </a:xfrm>
              <a:prstGeom prst="rect">
                <a:avLst/>
              </a:prstGeom>
            </p:spPr>
          </p:pic>
        </p:grpSp>
      </p:grpSp>
      <p:sp>
        <p:nvSpPr>
          <p:cNvPr id="72" name="Rectangle 2">
            <a:extLst>
              <a:ext uri="{FF2B5EF4-FFF2-40B4-BE49-F238E27FC236}">
                <a16:creationId xmlns:a16="http://schemas.microsoft.com/office/drawing/2014/main" id="{1AEC6254-CB2E-4F02-90EE-54FB46198E78}"/>
              </a:ext>
            </a:extLst>
          </p:cNvPr>
          <p:cNvSpPr/>
          <p:nvPr/>
        </p:nvSpPr>
        <p:spPr>
          <a:xfrm>
            <a:off x="831533" y="1772975"/>
            <a:ext cx="2454390" cy="400110"/>
          </a:xfrm>
          <a:prstGeom prst="rect">
            <a:avLst/>
          </a:prstGeom>
        </p:spPr>
        <p:txBody>
          <a:bodyPr wrap="none" lIns="91440" tIns="45720" rIns="91440" bIns="45720" anchor="t">
            <a:spAutoFit/>
          </a:bodyPr>
          <a:lstStyle/>
          <a:p>
            <a:r>
              <a:rPr lang="ja-JP" altLang="en-US" sz="2000" b="1">
                <a:latin typeface="Meiryo UI" panose="020B0604030504040204" pitchFamily="50" charset="-128"/>
                <a:ea typeface="Meiryo UI" panose="020B0604030504040204" pitchFamily="50" charset="-128"/>
                <a:cs typeface="+mn-lt"/>
              </a:rPr>
              <a:t>ファイルベースの</a:t>
            </a:r>
            <a:r>
              <a:rPr lang="en-US" sz="2000" b="1" dirty="0">
                <a:latin typeface="Meiryo UI" panose="020B0604030504040204" pitchFamily="50" charset="-128"/>
                <a:ea typeface="Meiryo UI" panose="020B0604030504040204" pitchFamily="50" charset="-128"/>
                <a:cs typeface="+mn-lt"/>
              </a:rPr>
              <a:t> CSP</a:t>
            </a:r>
            <a:endParaRPr lang="en-US" dirty="0">
              <a:latin typeface="Meiryo UI" panose="020B0604030504040204" pitchFamily="50" charset="-128"/>
              <a:ea typeface="Meiryo UI" panose="020B0604030504040204" pitchFamily="50" charset="-128"/>
              <a:cs typeface="+mn-lt"/>
            </a:endParaRPr>
          </a:p>
        </p:txBody>
      </p:sp>
      <p:sp>
        <p:nvSpPr>
          <p:cNvPr id="73" name="Rectangle 37">
            <a:extLst>
              <a:ext uri="{FF2B5EF4-FFF2-40B4-BE49-F238E27FC236}">
                <a16:creationId xmlns:a16="http://schemas.microsoft.com/office/drawing/2014/main" id="{3B852C0B-48AF-4492-BEBA-025B095D0C86}"/>
              </a:ext>
            </a:extLst>
          </p:cNvPr>
          <p:cNvSpPr/>
          <p:nvPr/>
        </p:nvSpPr>
        <p:spPr>
          <a:xfrm>
            <a:off x="715588" y="3618573"/>
            <a:ext cx="2553904" cy="369332"/>
          </a:xfrm>
          <a:prstGeom prst="rect">
            <a:avLst/>
          </a:prstGeom>
        </p:spPr>
        <p:txBody>
          <a:bodyPr wrap="none" lIns="91440" tIns="45720" rIns="91440" bIns="45720" anchor="t">
            <a:spAutoFit/>
          </a:bodyPr>
          <a:lstStyle/>
          <a:p>
            <a:pPr algn="ctr"/>
            <a:r>
              <a:rPr lang="en-US" b="1" dirty="0" err="1">
                <a:latin typeface="Meiryo UI" panose="020B0604030504040204" pitchFamily="50" charset="-128"/>
                <a:ea typeface="Meiryo UI" panose="020B0604030504040204" pitchFamily="50" charset="-128"/>
                <a:cs typeface="+mn-lt"/>
              </a:rPr>
              <a:t>オブジェクトベースのCSP</a:t>
            </a:r>
            <a:endParaRPr lang="en-US" dirty="0" err="1">
              <a:latin typeface="Meiryo UI" panose="020B0604030504040204" pitchFamily="50" charset="-128"/>
              <a:ea typeface="Meiryo UI" panose="020B0604030504040204" pitchFamily="50" charset="-128"/>
              <a:cs typeface="+mn-lt"/>
            </a:endParaRPr>
          </a:p>
        </p:txBody>
      </p:sp>
      <p:cxnSp>
        <p:nvCxnSpPr>
          <p:cNvPr id="110" name="接點: 肘形 109">
            <a:extLst>
              <a:ext uri="{FF2B5EF4-FFF2-40B4-BE49-F238E27FC236}">
                <a16:creationId xmlns:a16="http://schemas.microsoft.com/office/drawing/2014/main" id="{F953504C-EE11-4836-BADA-A55FF92B4072}"/>
              </a:ext>
            </a:extLst>
          </p:cNvPr>
          <p:cNvCxnSpPr>
            <a:cxnSpLocks/>
          </p:cNvCxnSpPr>
          <p:nvPr/>
        </p:nvCxnSpPr>
        <p:spPr>
          <a:xfrm>
            <a:off x="3530977" y="1910357"/>
            <a:ext cx="1543665" cy="486693"/>
          </a:xfrm>
          <a:prstGeom prst="bentConnector3">
            <a:avLst>
              <a:gd name="adj1" fmla="val 50000"/>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 name="標題 1">
            <a:extLst>
              <a:ext uri="{FF2B5EF4-FFF2-40B4-BE49-F238E27FC236}">
                <a16:creationId xmlns:a16="http://schemas.microsoft.com/office/drawing/2014/main" id="{8FFD1BAD-3BD6-E942-9C4B-DA18735E45D3}"/>
              </a:ext>
            </a:extLst>
          </p:cNvPr>
          <p:cNvSpPr>
            <a:spLocks noGrp="1"/>
          </p:cNvSpPr>
          <p:nvPr>
            <p:ph type="title"/>
          </p:nvPr>
        </p:nvSpPr>
        <p:spPr>
          <a:xfrm>
            <a:off x="301580" y="0"/>
            <a:ext cx="12094976" cy="1325563"/>
          </a:xfrm>
        </p:spPr>
        <p:txBody>
          <a:bodyPr>
            <a:normAutofit/>
          </a:bodyPr>
          <a:lstStyle/>
          <a:p>
            <a:r>
              <a:rPr lang="ja-JP" altLang="en-US" dirty="0">
                <a:latin typeface="Meiryo UI" panose="020B0604030504040204" pitchFamily="50" charset="-128"/>
                <a:ea typeface="Meiryo UI" panose="020B0604030504040204" pitchFamily="50" charset="-128"/>
                <a:cs typeface="Arial"/>
              </a:rPr>
              <a:t>様々なプロトコルによるローカルストレージアクセスで</a:t>
            </a:r>
            <a:br>
              <a:rPr lang="en-US" altLang="ja-JP" dirty="0">
                <a:latin typeface="Meiryo UI" panose="020B0604030504040204" pitchFamily="50" charset="-128"/>
                <a:ea typeface="Meiryo UI" panose="020B0604030504040204" pitchFamily="50" charset="-128"/>
                <a:cs typeface="Arial"/>
              </a:rPr>
            </a:br>
            <a:r>
              <a:rPr lang="ja-JP" altLang="en-US" dirty="0">
                <a:latin typeface="Meiryo UI" panose="020B0604030504040204" pitchFamily="50" charset="-128"/>
                <a:ea typeface="Meiryo UI" panose="020B0604030504040204" pitchFamily="50" charset="-128"/>
                <a:cs typeface="Arial"/>
              </a:rPr>
              <a:t>パブリッククラウドにアクセス可能に</a:t>
            </a:r>
            <a:endParaRPr lang="en-US" altLang="zh-TW" dirty="0">
              <a:latin typeface="Meiryo UI" panose="020B0604030504040204" pitchFamily="50" charset="-128"/>
              <a:ea typeface="Meiryo UI" panose="020B0604030504040204" pitchFamily="50" charset="-128"/>
            </a:endParaRPr>
          </a:p>
        </p:txBody>
      </p:sp>
      <p:pic>
        <p:nvPicPr>
          <p:cNvPr id="74" name="圖片 73" descr="一張含有 電子用品, 路面, 電腦, 黑色 的圖片&#10;&#10;自動產生的描述">
            <a:extLst>
              <a:ext uri="{FF2B5EF4-FFF2-40B4-BE49-F238E27FC236}">
                <a16:creationId xmlns:a16="http://schemas.microsoft.com/office/drawing/2014/main" id="{BD4A4C61-DBAF-B443-82A3-AF74E578D826}"/>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4373654" y="3747199"/>
            <a:ext cx="6492253" cy="1527051"/>
          </a:xfrm>
          <a:prstGeom prst="rect">
            <a:avLst/>
          </a:prstGeom>
        </p:spPr>
      </p:pic>
      <p:pic>
        <p:nvPicPr>
          <p:cNvPr id="5" name="圖片 4">
            <a:extLst>
              <a:ext uri="{FF2B5EF4-FFF2-40B4-BE49-F238E27FC236}">
                <a16:creationId xmlns:a16="http://schemas.microsoft.com/office/drawing/2014/main" id="{AFDAE46D-935B-B245-BF7C-4E328D7B8B8A}"/>
              </a:ext>
            </a:extLst>
          </p:cNvPr>
          <p:cNvPicPr>
            <a:picLocks noChangeAspect="1"/>
          </p:cNvPicPr>
          <p:nvPr/>
        </p:nvPicPr>
        <p:blipFill>
          <a:blip r:embed="rId27"/>
          <a:stretch>
            <a:fillRect/>
          </a:stretch>
        </p:blipFill>
        <p:spPr>
          <a:xfrm>
            <a:off x="4967000" y="1769705"/>
            <a:ext cx="1625600" cy="1625600"/>
          </a:xfrm>
          <a:prstGeom prst="rect">
            <a:avLst/>
          </a:prstGeom>
        </p:spPr>
      </p:pic>
      <p:sp>
        <p:nvSpPr>
          <p:cNvPr id="75" name="矩形 3">
            <a:extLst>
              <a:ext uri="{FF2B5EF4-FFF2-40B4-BE49-F238E27FC236}">
                <a16:creationId xmlns:a16="http://schemas.microsoft.com/office/drawing/2014/main" id="{803BA2F3-71D7-DC4F-A659-92678E2F3588}"/>
              </a:ext>
            </a:extLst>
          </p:cNvPr>
          <p:cNvSpPr/>
          <p:nvPr/>
        </p:nvSpPr>
        <p:spPr>
          <a:xfrm>
            <a:off x="4306868" y="3467249"/>
            <a:ext cx="2525050" cy="276999"/>
          </a:xfrm>
          <a:prstGeom prst="rect">
            <a:avLst/>
          </a:prstGeom>
        </p:spPr>
        <p:txBody>
          <a:bodyPr wrap="none" lIns="91440" tIns="45720" rIns="91440" bIns="45720" anchor="t">
            <a:spAutoFit/>
          </a:bodyPr>
          <a:lstStyle/>
          <a:p>
            <a:r>
              <a:rPr lang="en-US" sz="1200" b="1" dirty="0" err="1">
                <a:latin typeface="Meiryo UI" panose="020B0604030504040204" pitchFamily="50" charset="-128"/>
                <a:ea typeface="Meiryo UI" panose="020B0604030504040204" pitchFamily="50" charset="-128"/>
                <a:cs typeface="+mn-lt"/>
              </a:rPr>
              <a:t>クラウドゲートウェイのHDDボリューム</a:t>
            </a:r>
            <a:endParaRPr lang="en-US" dirty="0">
              <a:latin typeface="Meiryo UI" panose="020B0604030504040204" pitchFamily="50" charset="-128"/>
              <a:ea typeface="Meiryo UI" panose="020B0604030504040204" pitchFamily="50" charset="-128"/>
            </a:endParaRPr>
          </a:p>
        </p:txBody>
      </p:sp>
      <p:sp>
        <p:nvSpPr>
          <p:cNvPr id="76" name="矩形 3">
            <a:extLst>
              <a:ext uri="{FF2B5EF4-FFF2-40B4-BE49-F238E27FC236}">
                <a16:creationId xmlns:a16="http://schemas.microsoft.com/office/drawing/2014/main" id="{F55F4E56-2640-1A47-8A91-71372EB6BF72}"/>
              </a:ext>
            </a:extLst>
          </p:cNvPr>
          <p:cNvSpPr/>
          <p:nvPr/>
        </p:nvSpPr>
        <p:spPr>
          <a:xfrm>
            <a:off x="7757101" y="3470886"/>
            <a:ext cx="2328907" cy="276999"/>
          </a:xfrm>
          <a:prstGeom prst="rect">
            <a:avLst/>
          </a:prstGeom>
        </p:spPr>
        <p:txBody>
          <a:bodyPr wrap="none" lIns="91440" tIns="45720" rIns="91440" bIns="45720" anchor="t">
            <a:spAutoFit/>
          </a:bodyPr>
          <a:lstStyle/>
          <a:p>
            <a:r>
              <a:rPr lang="en-US" sz="1200" b="1" dirty="0" err="1">
                <a:latin typeface="Meiryo UI" panose="020B0604030504040204" pitchFamily="50" charset="-128"/>
                <a:ea typeface="Meiryo UI" panose="020B0604030504040204" pitchFamily="50" charset="-128"/>
                <a:cs typeface="+mn-lt"/>
              </a:rPr>
              <a:t>ローカルサービスのSSDボリューム</a:t>
            </a:r>
            <a:endParaRPr lang="en-US" dirty="0">
              <a:latin typeface="Meiryo UI" panose="020B0604030504040204" pitchFamily="50" charset="-128"/>
              <a:ea typeface="Meiryo UI" panose="020B0604030504040204" pitchFamily="50" charset="-128"/>
            </a:endParaRPr>
          </a:p>
        </p:txBody>
      </p:sp>
      <p:pic>
        <p:nvPicPr>
          <p:cNvPr id="77" name="圖片 76">
            <a:extLst>
              <a:ext uri="{FF2B5EF4-FFF2-40B4-BE49-F238E27FC236}">
                <a16:creationId xmlns:a16="http://schemas.microsoft.com/office/drawing/2014/main" id="{9303D393-34AE-4650-94E7-91F2DEE6ECC6}"/>
              </a:ext>
            </a:extLst>
          </p:cNvPr>
          <p:cNvPicPr>
            <a:picLocks noChangeAspect="1"/>
          </p:cNvPicPr>
          <p:nvPr/>
        </p:nvPicPr>
        <p:blipFill>
          <a:blip r:embed="rId27"/>
          <a:stretch>
            <a:fillRect/>
          </a:stretch>
        </p:blipFill>
        <p:spPr>
          <a:xfrm>
            <a:off x="7520682" y="1769705"/>
            <a:ext cx="1625600" cy="1625600"/>
          </a:xfrm>
          <a:prstGeom prst="rect">
            <a:avLst/>
          </a:prstGeom>
        </p:spPr>
      </p:pic>
      <p:cxnSp>
        <p:nvCxnSpPr>
          <p:cNvPr id="78" name="接點: 肘形 77">
            <a:extLst>
              <a:ext uri="{FF2B5EF4-FFF2-40B4-BE49-F238E27FC236}">
                <a16:creationId xmlns:a16="http://schemas.microsoft.com/office/drawing/2014/main" id="{A50EF206-E1B6-4C7C-BCB5-2AF6A5BB9322}"/>
              </a:ext>
            </a:extLst>
          </p:cNvPr>
          <p:cNvCxnSpPr>
            <a:cxnSpLocks/>
          </p:cNvCxnSpPr>
          <p:nvPr/>
        </p:nvCxnSpPr>
        <p:spPr>
          <a:xfrm rot="10800000" flipV="1">
            <a:off x="3490568" y="2782620"/>
            <a:ext cx="1608694" cy="1529608"/>
          </a:xfrm>
          <a:prstGeom prst="bentConnector3">
            <a:avLst>
              <a:gd name="adj1" fmla="val 50000"/>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79" name="圖片 78">
            <a:extLst>
              <a:ext uri="{FF2B5EF4-FFF2-40B4-BE49-F238E27FC236}">
                <a16:creationId xmlns:a16="http://schemas.microsoft.com/office/drawing/2014/main" id="{D8FA9EB5-03DB-4EB9-AB92-771143DB2A82}"/>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8274789" y="2352264"/>
            <a:ext cx="1445322" cy="1136987"/>
          </a:xfrm>
          <a:prstGeom prst="rect">
            <a:avLst/>
          </a:prstGeom>
        </p:spPr>
      </p:pic>
      <p:pic>
        <p:nvPicPr>
          <p:cNvPr id="4" name="圖片 3" descr="一張含有 電子用品, 相片, 室內, 白色 的圖片&#10;&#10;自動產生的描述">
            <a:extLst>
              <a:ext uri="{FF2B5EF4-FFF2-40B4-BE49-F238E27FC236}">
                <a16:creationId xmlns:a16="http://schemas.microsoft.com/office/drawing/2014/main" id="{D4D91829-7CE0-44F9-A646-55F2CBA0BEE3}"/>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613458" y="2191940"/>
            <a:ext cx="1459447" cy="1148098"/>
          </a:xfrm>
          <a:prstGeom prst="rect">
            <a:avLst/>
          </a:prstGeom>
        </p:spPr>
      </p:pic>
      <p:pic>
        <p:nvPicPr>
          <p:cNvPr id="6" name="圖片 5">
            <a:extLst>
              <a:ext uri="{FF2B5EF4-FFF2-40B4-BE49-F238E27FC236}">
                <a16:creationId xmlns:a16="http://schemas.microsoft.com/office/drawing/2014/main" id="{C9D25510-6691-4F0D-8052-9F0DEB61D7B4}"/>
              </a:ext>
            </a:extLst>
          </p:cNvPr>
          <p:cNvPicPr>
            <a:picLocks noChangeAspect="1"/>
          </p:cNvPicPr>
          <p:nvPr/>
        </p:nvPicPr>
        <p:blipFill>
          <a:blip r:embed="rId30" cstate="print">
            <a:extLst>
              <a:ext uri="{28A0092B-C50C-407E-A947-70E740481C1C}">
                <a14:useLocalDpi xmlns:a14="http://schemas.microsoft.com/office/drawing/2010/main"/>
              </a:ext>
            </a:extLst>
          </a:blip>
          <a:srcRect/>
          <a:stretch/>
        </p:blipFill>
        <p:spPr>
          <a:xfrm>
            <a:off x="1757068" y="5583029"/>
            <a:ext cx="2256139" cy="869608"/>
          </a:xfrm>
          <a:prstGeom prst="rect">
            <a:avLst/>
          </a:prstGeom>
          <a:effectLst>
            <a:outerShdw blurRad="50800" dist="38100" dir="2700000" algn="tl" rotWithShape="0">
              <a:prstClr val="black">
                <a:alpha val="40000"/>
              </a:prstClr>
            </a:outerShdw>
          </a:effectLst>
        </p:spPr>
      </p:pic>
      <p:sp>
        <p:nvSpPr>
          <p:cNvPr id="43" name="矩形 8">
            <a:extLst>
              <a:ext uri="{FF2B5EF4-FFF2-40B4-BE49-F238E27FC236}">
                <a16:creationId xmlns:a16="http://schemas.microsoft.com/office/drawing/2014/main" id="{FD400F95-40A8-4B7C-9F80-879962870C85}"/>
              </a:ext>
            </a:extLst>
          </p:cNvPr>
          <p:cNvSpPr/>
          <p:nvPr/>
        </p:nvSpPr>
        <p:spPr>
          <a:xfrm>
            <a:off x="1833491" y="5620849"/>
            <a:ext cx="2187293" cy="1118255"/>
          </a:xfrm>
          <a:prstGeom prst="rect">
            <a:avLst/>
          </a:prstGeom>
          <a:ln>
            <a:noFill/>
          </a:ln>
        </p:spPr>
        <p:txBody>
          <a:bodyPr wrap="square" anchor="t">
            <a:spAutoFit/>
          </a:bodyPr>
          <a:lstStyle/>
          <a:p>
            <a:pPr>
              <a:lnSpc>
                <a:spcPts val="2000"/>
              </a:lnSpc>
            </a:pPr>
            <a:r>
              <a:rPr lang="en-US" altLang="zh-TW" sz="1450" b="1">
                <a:solidFill>
                  <a:schemeClr val="bg1"/>
                </a:solidFill>
                <a:latin typeface="Meiryo UI" panose="020B0604030504040204" pitchFamily="50" charset="-128"/>
                <a:ea typeface="Meiryo UI" panose="020B0604030504040204" pitchFamily="50" charset="-128"/>
                <a:cs typeface="Arial"/>
              </a:rPr>
              <a:t>SMB, AFP, NFS, iSCSI, FTP, </a:t>
            </a:r>
            <a:r>
              <a:rPr lang="en-US" altLang="zh-TW" sz="1450" b="1" err="1">
                <a:solidFill>
                  <a:schemeClr val="bg1"/>
                </a:solidFill>
                <a:latin typeface="Meiryo UI" panose="020B0604030504040204" pitchFamily="50" charset="-128"/>
                <a:ea typeface="Meiryo UI" panose="020B0604030504040204" pitchFamily="50" charset="-128"/>
                <a:cs typeface="Arial"/>
              </a:rPr>
              <a:t>FibreChannel</a:t>
            </a:r>
            <a:r>
              <a:rPr lang="en-US" altLang="zh-TW" sz="1450" b="1">
                <a:solidFill>
                  <a:schemeClr val="bg1"/>
                </a:solidFill>
                <a:latin typeface="Meiryo UI" panose="020B0604030504040204" pitchFamily="50" charset="-128"/>
                <a:ea typeface="Meiryo UI" panose="020B0604030504040204" pitchFamily="50" charset="-128"/>
                <a:cs typeface="Arial"/>
              </a:rPr>
              <a:t>, S3, WebDAV</a:t>
            </a:r>
            <a:endParaRPr lang="en-US" sz="1450" b="1">
              <a:solidFill>
                <a:schemeClr val="bg1"/>
              </a:solidFill>
              <a:latin typeface="Meiryo UI" panose="020B0604030504040204" pitchFamily="50" charset="-128"/>
              <a:ea typeface="Meiryo UI" panose="020B0604030504040204" pitchFamily="50" charset="-128"/>
              <a:cs typeface="Calibri"/>
            </a:endParaRPr>
          </a:p>
        </p:txBody>
      </p:sp>
      <p:pic>
        <p:nvPicPr>
          <p:cNvPr id="112" name="圖形 111">
            <a:extLst>
              <a:ext uri="{FF2B5EF4-FFF2-40B4-BE49-F238E27FC236}">
                <a16:creationId xmlns:a16="http://schemas.microsoft.com/office/drawing/2014/main" id="{0E72C0FB-CDC4-4C82-A6C9-F9E9CD3035C9}"/>
              </a:ext>
            </a:extLst>
          </p:cNvPr>
          <p:cNvPicPr>
            <a:picLocks noChangeAspect="1"/>
          </p:cNvPicPr>
          <p:nvPr/>
        </p:nvPicPr>
        <p:blipFill>
          <a:blip r:embed="rId31">
            <a:grayscl/>
            <a:extLst>
              <a:ext uri="{96DAC541-7B7A-43D3-8B79-37D633B846F1}">
                <asvg:svgBlip xmlns:asvg="http://schemas.microsoft.com/office/drawing/2016/SVG/main" r:embed="rId32"/>
              </a:ext>
            </a:extLst>
          </a:blip>
          <a:stretch>
            <a:fillRect/>
          </a:stretch>
        </p:blipFill>
        <p:spPr>
          <a:xfrm>
            <a:off x="907264" y="5330573"/>
            <a:ext cx="883467" cy="1164757"/>
          </a:xfrm>
          <a:prstGeom prst="rect">
            <a:avLst/>
          </a:prstGeom>
        </p:spPr>
      </p:pic>
      <p:pic>
        <p:nvPicPr>
          <p:cNvPr id="67" name="圖片 66">
            <a:extLst>
              <a:ext uri="{FF2B5EF4-FFF2-40B4-BE49-F238E27FC236}">
                <a16:creationId xmlns:a16="http://schemas.microsoft.com/office/drawing/2014/main" id="{4F438A67-EE59-4E9A-ABDB-EA6E5F43966D}"/>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5515834" y="5040944"/>
            <a:ext cx="1379916" cy="450425"/>
          </a:xfrm>
          <a:prstGeom prst="rect">
            <a:avLst/>
          </a:prstGeom>
          <a:effectLst>
            <a:outerShdw blurRad="50800" dist="38100" dir="2700000" algn="tl" rotWithShape="0">
              <a:prstClr val="black">
                <a:alpha val="40000"/>
              </a:prstClr>
            </a:outerShdw>
          </a:effectLst>
        </p:spPr>
      </p:pic>
      <p:pic>
        <p:nvPicPr>
          <p:cNvPr id="81" name="圖片 80" descr="一張含有 畫畫, 標誌 的圖片&#10;&#10;自動產生的描述">
            <a:extLst>
              <a:ext uri="{FF2B5EF4-FFF2-40B4-BE49-F238E27FC236}">
                <a16:creationId xmlns:a16="http://schemas.microsoft.com/office/drawing/2014/main" id="{B3DB1C99-9301-42F8-B914-F8C2189EF625}"/>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162550" y="5025664"/>
            <a:ext cx="479792" cy="479792"/>
          </a:xfrm>
          <a:prstGeom prst="rect">
            <a:avLst/>
          </a:prstGeom>
          <a:effectLst>
            <a:outerShdw blurRad="50800" dist="38100" dir="2700000" algn="tl" rotWithShape="0">
              <a:prstClr val="black">
                <a:alpha val="40000"/>
              </a:prstClr>
            </a:outerShdw>
          </a:effectLst>
        </p:spPr>
      </p:pic>
      <p:sp>
        <p:nvSpPr>
          <p:cNvPr id="84" name="文字方塊 83">
            <a:extLst>
              <a:ext uri="{FF2B5EF4-FFF2-40B4-BE49-F238E27FC236}">
                <a16:creationId xmlns:a16="http://schemas.microsoft.com/office/drawing/2014/main" id="{F6C677A2-52C6-4C65-9FBF-9A0497B51C44}"/>
              </a:ext>
            </a:extLst>
          </p:cNvPr>
          <p:cNvSpPr txBox="1"/>
          <p:nvPr/>
        </p:nvSpPr>
        <p:spPr>
          <a:xfrm>
            <a:off x="5649213" y="5109664"/>
            <a:ext cx="1275217" cy="276999"/>
          </a:xfrm>
          <a:prstGeom prst="rect">
            <a:avLst/>
          </a:prstGeom>
          <a:noFill/>
        </p:spPr>
        <p:txBody>
          <a:bodyPr wrap="square">
            <a:spAutoFit/>
          </a:bodyPr>
          <a:lstStyle/>
          <a:p>
            <a:r>
              <a:rPr lang="en-US" altLang="zh-TW" sz="1200" b="1" err="1">
                <a:solidFill>
                  <a:schemeClr val="bg1"/>
                </a:solidFill>
                <a:latin typeface="Meiryo UI" panose="020B0604030504040204" pitchFamily="50" charset="-128"/>
                <a:ea typeface="Meiryo UI" panose="020B0604030504040204" pitchFamily="50" charset="-128"/>
                <a:cs typeface="Arial" panose="020B0604020202020204" pitchFamily="34" charset="0"/>
              </a:rPr>
              <a:t>HybridMount</a:t>
            </a:r>
            <a:endParaRPr lang="en-US" altLang="zh-TW" sz="12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85" name="圖片 17">
            <a:extLst>
              <a:ext uri="{FF2B5EF4-FFF2-40B4-BE49-F238E27FC236}">
                <a16:creationId xmlns:a16="http://schemas.microsoft.com/office/drawing/2014/main" id="{E8BB7D2B-8123-45B3-A2B1-C794A29CD499}"/>
              </a:ext>
            </a:extLst>
          </p:cNvPr>
          <p:cNvPicPr>
            <a:picLocks noChangeAspect="1"/>
          </p:cNvPicPr>
          <p:nvPr/>
        </p:nvPicPr>
        <p:blipFill>
          <a:blip r:embed="rId35" cstate="print">
            <a:extLst>
              <a:ext uri="{28A0092B-C50C-407E-A947-70E740481C1C}">
                <a14:useLocalDpi xmlns:a14="http://schemas.microsoft.com/office/drawing/2010/main"/>
              </a:ext>
            </a:extLst>
          </a:blip>
          <a:stretch>
            <a:fillRect/>
          </a:stretch>
        </p:blipFill>
        <p:spPr>
          <a:xfrm>
            <a:off x="6729631" y="5525222"/>
            <a:ext cx="1268531" cy="1268531"/>
          </a:xfrm>
          <a:prstGeom prst="rect">
            <a:avLst/>
          </a:prstGeom>
          <a:noFill/>
          <a:ln>
            <a:noFill/>
          </a:ln>
        </p:spPr>
      </p:pic>
      <p:cxnSp>
        <p:nvCxnSpPr>
          <p:cNvPr id="86" name="Straight Connector 58">
            <a:extLst>
              <a:ext uri="{FF2B5EF4-FFF2-40B4-BE49-F238E27FC236}">
                <a16:creationId xmlns:a16="http://schemas.microsoft.com/office/drawing/2014/main" id="{477E8E9B-3D02-442B-844F-0CD189C59AFB}"/>
              </a:ext>
            </a:extLst>
          </p:cNvPr>
          <p:cNvCxnSpPr>
            <a:cxnSpLocks/>
          </p:cNvCxnSpPr>
          <p:nvPr/>
        </p:nvCxnSpPr>
        <p:spPr>
          <a:xfrm>
            <a:off x="7384234" y="4985666"/>
            <a:ext cx="0" cy="554181"/>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87" name="圖片 86">
            <a:extLst>
              <a:ext uri="{FF2B5EF4-FFF2-40B4-BE49-F238E27FC236}">
                <a16:creationId xmlns:a16="http://schemas.microsoft.com/office/drawing/2014/main" id="{E2A81F39-FBE8-4981-AF05-1C91C83500F5}"/>
              </a:ext>
            </a:extLst>
          </p:cNvPr>
          <p:cNvPicPr>
            <a:picLocks noChangeAspect="1"/>
          </p:cNvPicPr>
          <p:nvPr/>
        </p:nvPicPr>
        <p:blipFill>
          <a:blip r:embed="rId36" cstate="print">
            <a:extLst>
              <a:ext uri="{28A0092B-C50C-407E-A947-70E740481C1C}">
                <a14:useLocalDpi xmlns:a14="http://schemas.microsoft.com/office/drawing/2010/main"/>
              </a:ext>
            </a:extLst>
          </a:blip>
          <a:srcRect/>
          <a:stretch/>
        </p:blipFill>
        <p:spPr>
          <a:xfrm>
            <a:off x="7933154" y="5049037"/>
            <a:ext cx="1284243" cy="448508"/>
          </a:xfrm>
          <a:prstGeom prst="rect">
            <a:avLst/>
          </a:prstGeom>
          <a:effectLst>
            <a:outerShdw blurRad="50800" dist="38100" dir="2700000" algn="tl" rotWithShape="0">
              <a:prstClr val="black">
                <a:alpha val="40000"/>
              </a:prstClr>
            </a:outerShdw>
          </a:effectLst>
        </p:spPr>
      </p:pic>
      <p:pic>
        <p:nvPicPr>
          <p:cNvPr id="89" name="圖片 88" descr="一張含有 畫畫, 電腦 的圖片&#10;&#10;自動產生的描述">
            <a:extLst>
              <a:ext uri="{FF2B5EF4-FFF2-40B4-BE49-F238E27FC236}">
                <a16:creationId xmlns:a16="http://schemas.microsoft.com/office/drawing/2014/main" id="{8749C0A6-D39C-41CC-9FB0-82803F1C4368}"/>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7548418" y="5028030"/>
            <a:ext cx="479792" cy="479792"/>
          </a:xfrm>
          <a:prstGeom prst="rect">
            <a:avLst/>
          </a:prstGeom>
          <a:effectLst>
            <a:outerShdw blurRad="50800" dist="38100" dir="2700000" algn="tl" rotWithShape="0">
              <a:prstClr val="black">
                <a:alpha val="40000"/>
              </a:prstClr>
            </a:outerShdw>
          </a:effectLst>
        </p:spPr>
      </p:pic>
      <p:sp>
        <p:nvSpPr>
          <p:cNvPr id="90" name="文字方塊 89">
            <a:extLst>
              <a:ext uri="{FF2B5EF4-FFF2-40B4-BE49-F238E27FC236}">
                <a16:creationId xmlns:a16="http://schemas.microsoft.com/office/drawing/2014/main" id="{31F03A85-C4B5-495B-820A-EA67FCA1B3D7}"/>
              </a:ext>
            </a:extLst>
          </p:cNvPr>
          <p:cNvSpPr txBox="1"/>
          <p:nvPr/>
        </p:nvSpPr>
        <p:spPr>
          <a:xfrm>
            <a:off x="8025659" y="5137162"/>
            <a:ext cx="1281325" cy="276999"/>
          </a:xfrm>
          <a:prstGeom prst="rect">
            <a:avLst/>
          </a:prstGeom>
          <a:noFill/>
        </p:spPr>
        <p:txBody>
          <a:bodyPr wrap="square">
            <a:spAutoFit/>
          </a:bodyPr>
          <a:lstStyle>
            <a:defPPr>
              <a:defRPr lang="zh-TW"/>
            </a:defPPr>
            <a:lvl1pPr>
              <a:defRPr sz="1200" b="1">
                <a:solidFill>
                  <a:schemeClr val="bg1"/>
                </a:solidFill>
                <a:latin typeface="微軟正黑體"/>
                <a:ea typeface="微軟正黑體"/>
              </a:defRPr>
            </a:lvl1pPr>
          </a:lstStyle>
          <a:p>
            <a:r>
              <a:rPr lang="en-US" altLang="zh-TW">
                <a:latin typeface="Meiryo UI" panose="020B0604030504040204" pitchFamily="50" charset="-128"/>
                <a:ea typeface="Meiryo UI" panose="020B0604030504040204" pitchFamily="50" charset="-128"/>
              </a:rPr>
              <a:t>VJBOD Cloud</a:t>
            </a:r>
          </a:p>
        </p:txBody>
      </p:sp>
      <p:sp>
        <p:nvSpPr>
          <p:cNvPr id="94" name="矩形 93">
            <a:extLst>
              <a:ext uri="{FF2B5EF4-FFF2-40B4-BE49-F238E27FC236}">
                <a16:creationId xmlns:a16="http://schemas.microsoft.com/office/drawing/2014/main" id="{4D6DB9EB-62CB-401D-94AC-86F05A568EBA}"/>
              </a:ext>
            </a:extLst>
          </p:cNvPr>
          <p:cNvSpPr/>
          <p:nvPr/>
        </p:nvSpPr>
        <p:spPr>
          <a:xfrm>
            <a:off x="7698765" y="5726181"/>
            <a:ext cx="1475302" cy="479792"/>
          </a:xfrm>
          <a:prstGeom prst="rect">
            <a:avLst/>
          </a:prstGeom>
          <a:gradFill>
            <a:gsLst>
              <a:gs pos="0">
                <a:srgbClr val="0070C0">
                  <a:alpha val="80000"/>
                </a:srgbClr>
              </a:gs>
              <a:gs pos="100000">
                <a:srgbClr val="031B71">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96" name="Google Shape;880;p51">
            <a:extLst>
              <a:ext uri="{FF2B5EF4-FFF2-40B4-BE49-F238E27FC236}">
                <a16:creationId xmlns:a16="http://schemas.microsoft.com/office/drawing/2014/main" id="{315DC728-6B07-4F2D-A97D-C576BB56242D}"/>
              </a:ext>
            </a:extLst>
          </p:cNvPr>
          <p:cNvSpPr/>
          <p:nvPr/>
        </p:nvSpPr>
        <p:spPr>
          <a:xfrm>
            <a:off x="7532386" y="5814850"/>
            <a:ext cx="1791191" cy="292586"/>
          </a:xfrm>
          <a:prstGeom prst="roundRect">
            <a:avLst>
              <a:gd name="adj" fmla="val 16667"/>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600"/>
            </a:pPr>
            <a:r>
              <a:rPr lang="en-US" sz="1200" b="1" i="0" u="none" strike="noStrike" cap="none">
                <a:solidFill>
                  <a:schemeClr val="bg1"/>
                </a:solidFill>
                <a:latin typeface="Meiryo UI" panose="020B0604030504040204" pitchFamily="50" charset="-128"/>
                <a:ea typeface="Meiryo UI" panose="020B0604030504040204" pitchFamily="50" charset="-128"/>
                <a:cs typeface="Helvetica Neue"/>
                <a:sym typeface="Arial" panose="020B0604020202020204" pitchFamily="34" charset="0"/>
              </a:rPr>
              <a:t>Application Server</a:t>
            </a:r>
            <a:br>
              <a:rPr lang="en-US" sz="1200" b="1" i="0" u="none" strike="noStrike" cap="none">
                <a:solidFill>
                  <a:schemeClr val="bg1"/>
                </a:solidFill>
                <a:latin typeface="Meiryo UI" panose="020B0604030504040204" pitchFamily="50" charset="-128"/>
                <a:ea typeface="Meiryo UI" panose="020B0604030504040204" pitchFamily="50" charset="-128"/>
                <a:cs typeface="Helvetica Neue"/>
                <a:sym typeface="Arial" panose="020B0604020202020204" pitchFamily="34" charset="0"/>
              </a:rPr>
            </a:br>
            <a:r>
              <a:rPr lang="en-US" sz="1050" b="1" i="0" u="none" strike="noStrike" cap="none">
                <a:solidFill>
                  <a:schemeClr val="bg1"/>
                </a:solidFill>
                <a:latin typeface="Meiryo UI" panose="020B0604030504040204" pitchFamily="50" charset="-128"/>
                <a:ea typeface="Meiryo UI" panose="020B0604030504040204" pitchFamily="50" charset="-128"/>
                <a:cs typeface="Helvetica Neue"/>
                <a:sym typeface="Arial" panose="020B0604020202020204" pitchFamily="34" charset="0"/>
              </a:rPr>
              <a:t>(</a:t>
            </a:r>
            <a:r>
              <a:rPr lang="en-US" altLang="zh-TW" sz="1100" b="1" i="0" u="none" strike="noStrike" cap="none">
                <a:solidFill>
                  <a:schemeClr val="bg1"/>
                </a:solidFill>
                <a:latin typeface="Meiryo UI" panose="020B0604030504040204" pitchFamily="50" charset="-128"/>
                <a:ea typeface="Meiryo UI" panose="020B0604030504040204" pitchFamily="50" charset="-128"/>
                <a:cs typeface="Helvetica Neue"/>
                <a:sym typeface="Arial" panose="020B0604020202020204" pitchFamily="34" charset="0"/>
              </a:rPr>
              <a:t>iSCSI Initiator</a:t>
            </a:r>
            <a:r>
              <a:rPr lang="en-US" sz="1100">
                <a:solidFill>
                  <a:schemeClr val="bg1"/>
                </a:solidFill>
                <a:latin typeface="Meiryo UI" panose="020B0604030504040204" pitchFamily="50" charset="-128"/>
                <a:ea typeface="Meiryo UI" panose="020B0604030504040204" pitchFamily="50" charset="-128"/>
                <a:sym typeface="Arial" panose="020B0604020202020204" pitchFamily="34" charset="0"/>
              </a:rPr>
              <a:t>)</a:t>
            </a:r>
            <a:endParaRPr sz="1400">
              <a:solidFill>
                <a:schemeClr val="bg1"/>
              </a:solidFill>
              <a:latin typeface="Meiryo UI" panose="020B0604030504040204" pitchFamily="50" charset="-128"/>
              <a:ea typeface="Meiryo UI" panose="020B0604030504040204" pitchFamily="50" charset="-128"/>
              <a:sym typeface="Arial" panose="020B0604020202020204" pitchFamily="34" charset="0"/>
            </a:endParaRPr>
          </a:p>
        </p:txBody>
      </p:sp>
      <p:cxnSp>
        <p:nvCxnSpPr>
          <p:cNvPr id="99" name="Straight Connector 58">
            <a:extLst>
              <a:ext uri="{FF2B5EF4-FFF2-40B4-BE49-F238E27FC236}">
                <a16:creationId xmlns:a16="http://schemas.microsoft.com/office/drawing/2014/main" id="{3805D3ED-31C7-4062-919C-905058A040D1}"/>
              </a:ext>
            </a:extLst>
          </p:cNvPr>
          <p:cNvCxnSpPr>
            <a:cxnSpLocks/>
          </p:cNvCxnSpPr>
          <p:nvPr/>
        </p:nvCxnSpPr>
        <p:spPr>
          <a:xfrm>
            <a:off x="9643239" y="5008651"/>
            <a:ext cx="450712" cy="548789"/>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pic>
        <p:nvPicPr>
          <p:cNvPr id="101" name="圖片 100">
            <a:extLst>
              <a:ext uri="{FF2B5EF4-FFF2-40B4-BE49-F238E27FC236}">
                <a16:creationId xmlns:a16="http://schemas.microsoft.com/office/drawing/2014/main" id="{8D87FE6E-0CA2-42D9-B81B-0535A67F132C}"/>
              </a:ext>
            </a:extLst>
          </p:cNvPr>
          <p:cNvPicPr>
            <a:picLocks noChangeAspect="1"/>
          </p:cNvPicPr>
          <p:nvPr/>
        </p:nvPicPr>
        <p:blipFill>
          <a:blip r:embed="rId33" cstate="print">
            <a:extLst>
              <a:ext uri="{28A0092B-C50C-407E-A947-70E740481C1C}">
                <a14:useLocalDpi xmlns:a14="http://schemas.microsoft.com/office/drawing/2010/main"/>
              </a:ext>
            </a:extLst>
          </a:blip>
          <a:srcRect/>
          <a:stretch/>
        </p:blipFill>
        <p:spPr>
          <a:xfrm>
            <a:off x="10445140" y="5074529"/>
            <a:ext cx="1379916" cy="450425"/>
          </a:xfrm>
          <a:prstGeom prst="rect">
            <a:avLst/>
          </a:prstGeom>
          <a:effectLst>
            <a:outerShdw blurRad="50800" dist="38100" dir="2700000" algn="tl" rotWithShape="0">
              <a:prstClr val="black">
                <a:alpha val="40000"/>
              </a:prstClr>
            </a:outerShdw>
          </a:effectLst>
        </p:spPr>
      </p:pic>
      <p:sp>
        <p:nvSpPr>
          <p:cNvPr id="102" name="文字方塊 101">
            <a:extLst>
              <a:ext uri="{FF2B5EF4-FFF2-40B4-BE49-F238E27FC236}">
                <a16:creationId xmlns:a16="http://schemas.microsoft.com/office/drawing/2014/main" id="{F935E1E8-F773-4E8B-AC66-575665EC6C86}"/>
              </a:ext>
            </a:extLst>
          </p:cNvPr>
          <p:cNvSpPr txBox="1"/>
          <p:nvPr/>
        </p:nvSpPr>
        <p:spPr>
          <a:xfrm>
            <a:off x="10683480" y="5167252"/>
            <a:ext cx="1202511" cy="261610"/>
          </a:xfrm>
          <a:prstGeom prst="rect">
            <a:avLst/>
          </a:prstGeom>
          <a:noFill/>
        </p:spPr>
        <p:txBody>
          <a:bodyPr wrap="square">
            <a:spAutoFit/>
          </a:bodyPr>
          <a:lstStyle/>
          <a:p>
            <a:r>
              <a:rPr lang="en-US" altLang="zh-TW" sz="1100" b="1" err="1">
                <a:solidFill>
                  <a:schemeClr val="bg1"/>
                </a:solidFill>
                <a:latin typeface="Meiryo UI" panose="020B0604030504040204" pitchFamily="50" charset="-128"/>
                <a:ea typeface="Meiryo UI" panose="020B0604030504040204" pitchFamily="50" charset="-128"/>
                <a:cs typeface="Arial" panose="020B0604020202020204" pitchFamily="34" charset="0"/>
              </a:rPr>
              <a:t>QuObject</a:t>
            </a:r>
            <a:endParaRPr lang="en-US" altLang="zh-TW" sz="11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03" name="圖形 29">
            <a:extLst>
              <a:ext uri="{FF2B5EF4-FFF2-40B4-BE49-F238E27FC236}">
                <a16:creationId xmlns:a16="http://schemas.microsoft.com/office/drawing/2014/main" id="{5F637E4C-F118-48EC-B789-AB3EAD82B075}"/>
              </a:ext>
            </a:extLst>
          </p:cNvPr>
          <p:cNvPicPr>
            <a:picLocks noChangeAspect="1"/>
          </p:cNvPicPr>
          <p:nvPr/>
        </p:nvPicPr>
        <p:blipFill>
          <a:blip r:embed="rId38" cstate="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0139658" y="5025664"/>
            <a:ext cx="522432" cy="522432"/>
          </a:xfrm>
          <a:prstGeom prst="rect">
            <a:avLst/>
          </a:prstGeom>
          <a:effectLst>
            <a:outerShdw blurRad="88900" sx="103000" sy="103000" algn="ctr" rotWithShape="0">
              <a:prstClr val="black">
                <a:alpha val="62000"/>
              </a:prstClr>
            </a:outerShdw>
          </a:effectLst>
        </p:spPr>
      </p:pic>
      <p:pic>
        <p:nvPicPr>
          <p:cNvPr id="104" name="圖形 103">
            <a:extLst>
              <a:ext uri="{FF2B5EF4-FFF2-40B4-BE49-F238E27FC236}">
                <a16:creationId xmlns:a16="http://schemas.microsoft.com/office/drawing/2014/main" id="{79DA8AAA-0558-4604-9352-40E2698DB1B1}"/>
              </a:ext>
            </a:extLst>
          </p:cNvPr>
          <p:cNvPicPr>
            <a:picLocks noChangeAspect="1"/>
          </p:cNvPicPr>
          <p:nvPr/>
        </p:nvPicPr>
        <p:blipFill>
          <a:blip r:embed="rId40" cstate="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flipH="1">
            <a:off x="9590300" y="5642042"/>
            <a:ext cx="1475302" cy="1151711"/>
          </a:xfrm>
          <a:prstGeom prst="rect">
            <a:avLst/>
          </a:prstGeom>
        </p:spPr>
      </p:pic>
      <p:grpSp>
        <p:nvGrpSpPr>
          <p:cNvPr id="105" name="群組 104">
            <a:extLst>
              <a:ext uri="{FF2B5EF4-FFF2-40B4-BE49-F238E27FC236}">
                <a16:creationId xmlns:a16="http://schemas.microsoft.com/office/drawing/2014/main" id="{C2F05DCA-9C71-4995-A070-5952043DB053}"/>
              </a:ext>
            </a:extLst>
          </p:cNvPr>
          <p:cNvGrpSpPr/>
          <p:nvPr/>
        </p:nvGrpSpPr>
        <p:grpSpPr>
          <a:xfrm>
            <a:off x="4435284" y="5603782"/>
            <a:ext cx="1327956" cy="884671"/>
            <a:chOff x="1199171" y="2298260"/>
            <a:chExt cx="1066888" cy="710750"/>
          </a:xfrm>
        </p:grpSpPr>
        <p:pic>
          <p:nvPicPr>
            <p:cNvPr id="106" name="圖片 105">
              <a:extLst>
                <a:ext uri="{FF2B5EF4-FFF2-40B4-BE49-F238E27FC236}">
                  <a16:creationId xmlns:a16="http://schemas.microsoft.com/office/drawing/2014/main" id="{105A9197-ADA3-4DC0-8FBB-C8875AB119B8}"/>
                </a:ext>
              </a:extLst>
            </p:cNvPr>
            <p:cNvPicPr>
              <a:picLocks noChangeAspect="1"/>
            </p:cNvPicPr>
            <p:nvPr/>
          </p:nvPicPr>
          <p:blipFill>
            <a:blip r:embed="rId42" cstate="print">
              <a:extLst>
                <a:ext uri="{28A0092B-C50C-407E-A947-70E740481C1C}">
                  <a14:useLocalDpi xmlns:a14="http://schemas.microsoft.com/office/drawing/2010/main"/>
                </a:ext>
              </a:extLst>
            </a:blip>
            <a:srcRect/>
            <a:stretch/>
          </p:blipFill>
          <p:spPr>
            <a:xfrm>
              <a:off x="1199171" y="2298260"/>
              <a:ext cx="1066888" cy="710750"/>
            </a:xfrm>
            <a:prstGeom prst="rect">
              <a:avLst/>
            </a:prstGeom>
          </p:spPr>
        </p:pic>
        <p:sp>
          <p:nvSpPr>
            <p:cNvPr id="107" name="矩形 106">
              <a:extLst>
                <a:ext uri="{FF2B5EF4-FFF2-40B4-BE49-F238E27FC236}">
                  <a16:creationId xmlns:a16="http://schemas.microsoft.com/office/drawing/2014/main" id="{852B1B97-DB32-49C3-B176-BF0924230592}"/>
                </a:ext>
              </a:extLst>
            </p:cNvPr>
            <p:cNvSpPr/>
            <p:nvPr/>
          </p:nvSpPr>
          <p:spPr>
            <a:xfrm>
              <a:off x="1309182" y="2331540"/>
              <a:ext cx="838800" cy="545227"/>
            </a:xfrm>
            <a:prstGeom prst="rect">
              <a:avLst/>
            </a:prstGeom>
            <a:solidFill>
              <a:schemeClr val="tx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5662613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a:xfrm>
            <a:off x="301580" y="0"/>
            <a:ext cx="12234676" cy="1325563"/>
          </a:xfrm>
        </p:spPr>
        <p:txBody>
          <a:bodyPr>
            <a:noAutofit/>
          </a:bodyPr>
          <a:lstStyle/>
          <a:p>
            <a:r>
              <a:rPr lang="en-US" altLang="zh-CN" sz="4000" dirty="0">
                <a:latin typeface="Meiryo UI" panose="020B0604030504040204" pitchFamily="50" charset="-128"/>
                <a:ea typeface="Meiryo UI" panose="020B0604030504040204" pitchFamily="50" charset="-128"/>
                <a:cs typeface="Arial"/>
              </a:rPr>
              <a:t>Hyper Data Protector</a:t>
            </a:r>
            <a:r>
              <a:rPr lang="en-US" sz="4000" dirty="0">
                <a:latin typeface="Meiryo UI" panose="020B0604030504040204" pitchFamily="50" charset="-128"/>
                <a:ea typeface="Meiryo UI" panose="020B0604030504040204" pitchFamily="50" charset="-128"/>
                <a:cs typeface="Arial"/>
              </a:rPr>
              <a:t>: </a:t>
            </a:r>
            <a:r>
              <a:rPr lang="ja-JP" altLang="en-US" sz="4000">
                <a:latin typeface="Meiryo UI" panose="020B0604030504040204" pitchFamily="50" charset="-128"/>
                <a:ea typeface="Meiryo UI" panose="020B0604030504040204" pitchFamily="50" charset="-128"/>
                <a:cs typeface="Arial"/>
                <a:sym typeface="Arial" panose="020B0604020202020204" pitchFamily="34" charset="0"/>
              </a:rPr>
              <a:t>仮想マシン向けの</a:t>
            </a:r>
            <a:br>
              <a:rPr lang="ja-JP" altLang="en-US" sz="4000">
                <a:latin typeface="Meiryo UI" panose="020B0604030504040204" pitchFamily="50" charset="-128"/>
                <a:ea typeface="Meiryo UI" panose="020B0604030504040204" pitchFamily="50" charset="-128"/>
                <a:cs typeface="Arial"/>
                <a:sym typeface="Arial" panose="020B0604020202020204" pitchFamily="34" charset="0"/>
              </a:rPr>
            </a:br>
            <a:r>
              <a:rPr lang="ja-JP" altLang="en-US" sz="4000">
                <a:latin typeface="Meiryo UI" panose="020B0604030504040204" pitchFamily="50" charset="-128"/>
                <a:ea typeface="Meiryo UI" panose="020B0604030504040204" pitchFamily="50" charset="-128"/>
                <a:cs typeface="Arial"/>
                <a:sym typeface="Arial" panose="020B0604020202020204" pitchFamily="34" charset="0"/>
              </a:rPr>
              <a:t>オールインワンのアクティブバックアップ</a:t>
            </a:r>
            <a:r>
              <a:rPr lang="en-US" sz="4000">
                <a:latin typeface="Meiryo UI" panose="020B0604030504040204" pitchFamily="50" charset="-128"/>
                <a:ea typeface="Meiryo UI" panose="020B0604030504040204" pitchFamily="50" charset="-128"/>
                <a:cs typeface="Arial"/>
                <a:sym typeface="Arial" panose="020B0604020202020204" pitchFamily="34" charset="0"/>
              </a:rPr>
              <a:t>ソリューション</a:t>
            </a:r>
            <a:endParaRPr lang="en-US" altLang="zh-CN" sz="4000">
              <a:latin typeface="Meiryo UI" panose="020B0604030504040204" pitchFamily="50" charset="-128"/>
              <a:ea typeface="Meiryo UI" panose="020B0604030504040204" pitchFamily="50" charset="-128"/>
            </a:endParaRPr>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1003447" y="1464905"/>
            <a:ext cx="9144791" cy="1789416"/>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32765" indent="-380365" defTabSz="1219170">
              <a:spcBef>
                <a:spcPts val="0"/>
              </a:spcBef>
              <a:buSzPts val="1800"/>
              <a:buFont typeface="Wingdings" panose="05000000000000000000" pitchFamily="2" charset="2"/>
              <a:buChar char="l"/>
            </a:pPr>
            <a:r>
              <a:rPr lang="en-US" dirty="0" err="1">
                <a:latin typeface="Meiryo UI" panose="020B0604030504040204" pitchFamily="50" charset="-128"/>
                <a:ea typeface="Meiryo UI" panose="020B0604030504040204" pitchFamily="50" charset="-128"/>
                <a:sym typeface="Arial"/>
              </a:rPr>
              <a:t>VMware、Microsoft</a:t>
            </a:r>
            <a:r>
              <a:rPr lang="en-US" dirty="0">
                <a:latin typeface="Meiryo UI" panose="020B0604030504040204" pitchFamily="50" charset="-128"/>
                <a:ea typeface="Meiryo UI" panose="020B0604030504040204" pitchFamily="50" charset="-128"/>
                <a:sym typeface="Arial"/>
              </a:rPr>
              <a:t> </a:t>
            </a:r>
            <a:r>
              <a:rPr lang="en-US" dirty="0" err="1">
                <a:latin typeface="Meiryo UI" panose="020B0604030504040204" pitchFamily="50" charset="-128"/>
                <a:ea typeface="Meiryo UI" panose="020B0604030504040204" pitchFamily="50" charset="-128"/>
                <a:sym typeface="Arial"/>
              </a:rPr>
              <a:t>Hyper-Vをサポート</a:t>
            </a:r>
            <a:endParaRPr lang="en-US" dirty="0" err="1">
              <a:latin typeface="Meiryo UI" panose="020B0604030504040204" pitchFamily="50" charset="-128"/>
              <a:ea typeface="Meiryo UI" panose="020B0604030504040204" pitchFamily="50" charset="-128"/>
            </a:endParaRPr>
          </a:p>
          <a:p>
            <a:pPr marL="532765" indent="-380365" defTabSz="1219170">
              <a:spcBef>
                <a:spcPts val="0"/>
              </a:spcBef>
              <a:buSzPts val="1800"/>
              <a:buFont typeface="Wingdings" panose="05000000000000000000" pitchFamily="2" charset="2"/>
              <a:buChar char="l"/>
            </a:pPr>
            <a:r>
              <a:rPr lang="en-US" dirty="0" err="1">
                <a:latin typeface="Meiryo UI" panose="020B0604030504040204" pitchFamily="50" charset="-128"/>
                <a:ea typeface="Meiryo UI" panose="020B0604030504040204" pitchFamily="50" charset="-128"/>
                <a:sym typeface="Arial" panose="020B0604020202020204" pitchFamily="34" charset="0"/>
              </a:rPr>
              <a:t>無制限の</a:t>
            </a:r>
            <a:r>
              <a:rPr lang="en-US" dirty="0">
                <a:latin typeface="Meiryo UI" panose="020B0604030504040204" pitchFamily="50" charset="-128"/>
                <a:ea typeface="Meiryo UI" panose="020B0604030504040204" pitchFamily="50" charset="-128"/>
                <a:sym typeface="Arial" panose="020B0604020202020204" pitchFamily="34" charset="0"/>
              </a:rPr>
              <a:t> VM </a:t>
            </a:r>
            <a:r>
              <a:rPr lang="en-US" dirty="0" err="1">
                <a:latin typeface="Meiryo UI" panose="020B0604030504040204" pitchFamily="50" charset="-128"/>
                <a:ea typeface="Meiryo UI" panose="020B0604030504040204" pitchFamily="50" charset="-128"/>
                <a:sym typeface="Arial" panose="020B0604020202020204" pitchFamily="34" charset="0"/>
              </a:rPr>
              <a:t>バックアップとライセンス不要</a:t>
            </a:r>
            <a:endParaRPr lang="en-US" altLang="zh-TW" dirty="0" err="1">
              <a:latin typeface="Meiryo UI" panose="020B0604030504040204" pitchFamily="50" charset="-128"/>
              <a:ea typeface="Meiryo UI" panose="020B0604030504040204" pitchFamily="50" charset="-128"/>
              <a:cs typeface="Arial"/>
            </a:endParaRPr>
          </a:p>
          <a:p>
            <a:pPr marL="532765" indent="-380365" defTabSz="1219170">
              <a:spcBef>
                <a:spcPts val="0"/>
              </a:spcBef>
              <a:buSzPts val="1800"/>
              <a:buFont typeface="Wingdings" panose="05000000000000000000" pitchFamily="2" charset="2"/>
              <a:buChar char="l"/>
            </a:pPr>
            <a:r>
              <a:rPr lang="ja-JP" altLang="af-ZA">
                <a:latin typeface="Meiryo UI" panose="020B0604030504040204" pitchFamily="50" charset="-128"/>
                <a:ea typeface="Meiryo UI" panose="020B0604030504040204" pitchFamily="50" charset="-128"/>
                <a:sym typeface="Arial" panose="020B0604020202020204" pitchFamily="34" charset="0"/>
              </a:rPr>
              <a:t>アクティブバックアップソリューション</a:t>
            </a:r>
            <a:r>
              <a:rPr lang="af-ZA" altLang="zh-TW">
                <a:latin typeface="Meiryo UI" panose="020B0604030504040204" pitchFamily="50" charset="-128"/>
                <a:ea typeface="Meiryo UI" panose="020B0604030504040204" pitchFamily="50" charset="-128"/>
                <a:sym typeface="Arial" panose="020B0604020202020204" pitchFamily="34" charset="0"/>
              </a:rPr>
              <a:t> </a:t>
            </a:r>
            <a:endParaRPr lang="en-US" altLang="zh-TW">
              <a:latin typeface="Meiryo UI" panose="020B0604030504040204" pitchFamily="50" charset="-128"/>
              <a:ea typeface="Meiryo UI" panose="020B0604030504040204" pitchFamily="50" charset="-128"/>
              <a:cs typeface="Arial"/>
            </a:endParaRPr>
          </a:p>
          <a:p>
            <a:pPr marL="532765" indent="-380365" defTabSz="1219170">
              <a:spcBef>
                <a:spcPts val="0"/>
              </a:spcBef>
              <a:buSzPts val="1800"/>
              <a:buFont typeface="Wingdings" panose="05000000000000000000" pitchFamily="2" charset="2"/>
              <a:buChar char="l"/>
            </a:pPr>
            <a:r>
              <a:rPr lang="en-US" dirty="0" err="1">
                <a:latin typeface="Meiryo UI" panose="020B0604030504040204" pitchFamily="50" charset="-128"/>
                <a:ea typeface="Meiryo UI" panose="020B0604030504040204" pitchFamily="50" charset="-128"/>
                <a:cs typeface="Arial"/>
              </a:rPr>
              <a:t>いつでも復元</a:t>
            </a:r>
            <a:endParaRPr lang="en-US" altLang="zh-TW" dirty="0" err="1">
              <a:latin typeface="Meiryo UI" panose="020B0604030504040204" pitchFamily="50" charset="-128"/>
              <a:ea typeface="Meiryo UI" panose="020B0604030504040204" pitchFamily="50" charset="-128"/>
              <a:cs typeface="Arial"/>
            </a:endParaRPr>
          </a:p>
        </p:txBody>
      </p:sp>
      <p:grpSp>
        <p:nvGrpSpPr>
          <p:cNvPr id="18" name="群組 17">
            <a:extLst>
              <a:ext uri="{FF2B5EF4-FFF2-40B4-BE49-F238E27FC236}">
                <a16:creationId xmlns:a16="http://schemas.microsoft.com/office/drawing/2014/main" id="{5A1E1105-2C2D-4F66-8692-EFD2AAFB2B99}"/>
              </a:ext>
            </a:extLst>
          </p:cNvPr>
          <p:cNvGrpSpPr/>
          <p:nvPr/>
        </p:nvGrpSpPr>
        <p:grpSpPr>
          <a:xfrm>
            <a:off x="1074128" y="2940702"/>
            <a:ext cx="10116907" cy="3616699"/>
            <a:chOff x="1074128" y="2940702"/>
            <a:chExt cx="10116907" cy="3616699"/>
          </a:xfrm>
        </p:grpSpPr>
        <p:pic>
          <p:nvPicPr>
            <p:cNvPr id="20" name="圖形 19">
              <a:extLst>
                <a:ext uri="{FF2B5EF4-FFF2-40B4-BE49-F238E27FC236}">
                  <a16:creationId xmlns:a16="http://schemas.microsoft.com/office/drawing/2014/main" id="{16A75E80-D617-4E2B-AF3E-7452BAE4C6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2458" y="3386395"/>
              <a:ext cx="2954801" cy="3171006"/>
            </a:xfrm>
            <a:prstGeom prst="rect">
              <a:avLst/>
            </a:prstGeom>
          </p:spPr>
        </p:pic>
        <p:grpSp>
          <p:nvGrpSpPr>
            <p:cNvPr id="23" name="群組 22">
              <a:extLst>
                <a:ext uri="{FF2B5EF4-FFF2-40B4-BE49-F238E27FC236}">
                  <a16:creationId xmlns:a16="http://schemas.microsoft.com/office/drawing/2014/main" id="{0B57E80D-E712-4375-842A-CE83E0917DA5}"/>
                </a:ext>
              </a:extLst>
            </p:cNvPr>
            <p:cNvGrpSpPr/>
            <p:nvPr/>
          </p:nvGrpSpPr>
          <p:grpSpPr>
            <a:xfrm>
              <a:off x="1074128" y="3950597"/>
              <a:ext cx="2524057" cy="2406376"/>
              <a:chOff x="717589" y="2231079"/>
              <a:chExt cx="2416341" cy="2303682"/>
            </a:xfrm>
          </p:grpSpPr>
          <p:pic>
            <p:nvPicPr>
              <p:cNvPr id="32" name="圖形 31">
                <a:extLst>
                  <a:ext uri="{FF2B5EF4-FFF2-40B4-BE49-F238E27FC236}">
                    <a16:creationId xmlns:a16="http://schemas.microsoft.com/office/drawing/2014/main" id="{180B0A50-5813-4CE0-93DE-21E8C6EA8FD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7589" y="2231079"/>
                <a:ext cx="2416341" cy="2303682"/>
              </a:xfrm>
              <a:prstGeom prst="rect">
                <a:avLst/>
              </a:prstGeom>
            </p:spPr>
          </p:pic>
          <p:pic>
            <p:nvPicPr>
              <p:cNvPr id="33" name="圖形 32">
                <a:extLst>
                  <a:ext uri="{FF2B5EF4-FFF2-40B4-BE49-F238E27FC236}">
                    <a16:creationId xmlns:a16="http://schemas.microsoft.com/office/drawing/2014/main" id="{7F93AC50-3D02-4B4D-9295-F3CF32AE9EB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178867" y="2485642"/>
                <a:ext cx="772857" cy="772857"/>
              </a:xfrm>
              <a:prstGeom prst="rect">
                <a:avLst/>
              </a:prstGeom>
            </p:spPr>
          </p:pic>
        </p:grpSp>
        <p:pic>
          <p:nvPicPr>
            <p:cNvPr id="24" name="圖形 23">
              <a:extLst>
                <a:ext uri="{FF2B5EF4-FFF2-40B4-BE49-F238E27FC236}">
                  <a16:creationId xmlns:a16="http://schemas.microsoft.com/office/drawing/2014/main" id="{E7DF91C7-4E15-4689-B5C8-73A13868AC1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926173" y="3950597"/>
              <a:ext cx="2524057" cy="2406376"/>
            </a:xfrm>
            <a:prstGeom prst="rect">
              <a:avLst/>
            </a:prstGeom>
          </p:spPr>
        </p:pic>
        <p:pic>
          <p:nvPicPr>
            <p:cNvPr id="25" name="圖形 24">
              <a:extLst>
                <a:ext uri="{FF2B5EF4-FFF2-40B4-BE49-F238E27FC236}">
                  <a16:creationId xmlns:a16="http://schemas.microsoft.com/office/drawing/2014/main" id="{D7D749D5-9E67-4CCA-BE26-CF100F57F28C}"/>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r="56132"/>
            <a:stretch/>
          </p:blipFill>
          <p:spPr>
            <a:xfrm>
              <a:off x="9451347" y="4268425"/>
              <a:ext cx="749579" cy="703473"/>
            </a:xfrm>
            <a:prstGeom prst="rect">
              <a:avLst/>
            </a:prstGeom>
          </p:spPr>
        </p:pic>
        <p:pic>
          <p:nvPicPr>
            <p:cNvPr id="26" name="圖形 25">
              <a:extLst>
                <a:ext uri="{FF2B5EF4-FFF2-40B4-BE49-F238E27FC236}">
                  <a16:creationId xmlns:a16="http://schemas.microsoft.com/office/drawing/2014/main" id="{03DCDB70-F486-4109-9D99-C8624445535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2600547" y="5383236"/>
              <a:ext cx="1303200" cy="567302"/>
            </a:xfrm>
            <a:prstGeom prst="rect">
              <a:avLst/>
            </a:prstGeom>
          </p:spPr>
        </p:pic>
        <p:pic>
          <p:nvPicPr>
            <p:cNvPr id="27" name="圖形 26">
              <a:extLst>
                <a:ext uri="{FF2B5EF4-FFF2-40B4-BE49-F238E27FC236}">
                  <a16:creationId xmlns:a16="http://schemas.microsoft.com/office/drawing/2014/main" id="{C62EFD9F-1728-4AEF-B6BF-2AA169B0ABA1}"/>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6926559" y="5383236"/>
              <a:ext cx="1303200" cy="567302"/>
            </a:xfrm>
            <a:prstGeom prst="rect">
              <a:avLst/>
            </a:prstGeom>
          </p:spPr>
        </p:pic>
        <p:pic>
          <p:nvPicPr>
            <p:cNvPr id="28" name="圖片 27" descr="一張含有 畫畫, 傘 的圖片&#10;&#10;自動產生的描述">
              <a:extLst>
                <a:ext uri="{FF2B5EF4-FFF2-40B4-BE49-F238E27FC236}">
                  <a16:creationId xmlns:a16="http://schemas.microsoft.com/office/drawing/2014/main" id="{44AF00C6-62C6-439A-AF68-7518B8D4918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096000" y="2974427"/>
              <a:ext cx="1088612" cy="1088612"/>
            </a:xfrm>
            <a:prstGeom prst="rect">
              <a:avLst/>
            </a:prstGeom>
            <a:ln>
              <a:noFill/>
            </a:ln>
          </p:spPr>
        </p:pic>
        <p:pic>
          <p:nvPicPr>
            <p:cNvPr id="29" name="圖形 28">
              <a:extLst>
                <a:ext uri="{FF2B5EF4-FFF2-40B4-BE49-F238E27FC236}">
                  <a16:creationId xmlns:a16="http://schemas.microsoft.com/office/drawing/2014/main" id="{04484099-83FC-4DA7-88CA-3D2E90927751}"/>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434036" y="3730912"/>
              <a:ext cx="1092164" cy="163094"/>
            </a:xfrm>
            <a:prstGeom prst="rect">
              <a:avLst/>
            </a:prstGeom>
          </p:spPr>
        </p:pic>
        <p:sp>
          <p:nvSpPr>
            <p:cNvPr id="30" name="文字方塊 29">
              <a:extLst>
                <a:ext uri="{FF2B5EF4-FFF2-40B4-BE49-F238E27FC236}">
                  <a16:creationId xmlns:a16="http://schemas.microsoft.com/office/drawing/2014/main" id="{D11B8604-FDA5-464C-A7AB-FFCB2DA85456}"/>
                </a:ext>
              </a:extLst>
            </p:cNvPr>
            <p:cNvSpPr txBox="1"/>
            <p:nvPr/>
          </p:nvSpPr>
          <p:spPr>
            <a:xfrm>
              <a:off x="8901626" y="3648661"/>
              <a:ext cx="2289409" cy="379656"/>
            </a:xfrm>
            <a:prstGeom prst="rect">
              <a:avLst/>
            </a:prstGeom>
            <a:noFill/>
          </p:spPr>
          <p:txBody>
            <a:bodyPr wrap="none" rtlCol="0">
              <a:spAutoFit/>
            </a:bodyPr>
            <a:lstStyle/>
            <a:p>
              <a:pPr defTabSz="1219170">
                <a:buClr>
                  <a:srgbClr val="000000"/>
                </a:buClr>
              </a:pPr>
              <a:r>
                <a:rPr kumimoji="1" lang="en-US" altLang="zh-TW" sz="1867" kern="0">
                  <a:solidFill>
                    <a:srgbClr val="002060"/>
                  </a:solidFill>
                  <a:latin typeface="Meiryo UI" panose="020B0604030504040204" pitchFamily="50" charset="-128"/>
                  <a:ea typeface="Meiryo UI" panose="020B0604030504040204" pitchFamily="50" charset="-128"/>
                  <a:cs typeface="Arial"/>
                  <a:sym typeface="Arial"/>
                </a:rPr>
                <a:t>Microsoft Hyper-V</a:t>
              </a:r>
              <a:endParaRPr kumimoji="1" lang="zh-TW" altLang="en-US" sz="1867" kern="0">
                <a:solidFill>
                  <a:srgbClr val="002060"/>
                </a:solidFill>
                <a:latin typeface="Meiryo UI" panose="020B0604030504040204" pitchFamily="50" charset="-128"/>
                <a:ea typeface="Meiryo UI" panose="020B0604030504040204" pitchFamily="50" charset="-128"/>
                <a:cs typeface="Arial"/>
                <a:sym typeface="Arial"/>
              </a:endParaRPr>
            </a:p>
          </p:txBody>
        </p:sp>
        <p:sp>
          <p:nvSpPr>
            <p:cNvPr id="31" name="文字方塊 30">
              <a:extLst>
                <a:ext uri="{FF2B5EF4-FFF2-40B4-BE49-F238E27FC236}">
                  <a16:creationId xmlns:a16="http://schemas.microsoft.com/office/drawing/2014/main" id="{CB0DD657-C7BC-4C21-AB07-E349C3207D0F}"/>
                </a:ext>
              </a:extLst>
            </p:cNvPr>
            <p:cNvSpPr txBox="1"/>
            <p:nvPr/>
          </p:nvSpPr>
          <p:spPr>
            <a:xfrm>
              <a:off x="7184612" y="2940702"/>
              <a:ext cx="2664512" cy="379656"/>
            </a:xfrm>
            <a:prstGeom prst="rect">
              <a:avLst/>
            </a:prstGeom>
            <a:noFill/>
          </p:spPr>
          <p:txBody>
            <a:bodyPr wrap="none" rtlCol="0">
              <a:spAutoFit/>
            </a:bodyPr>
            <a:lstStyle/>
            <a:p>
              <a:pPr defTabSz="1219170">
                <a:buClr>
                  <a:srgbClr val="000000"/>
                </a:buClr>
              </a:pPr>
              <a:r>
                <a:rPr kumimoji="1" lang="en-US" altLang="zh-TW" sz="1867" kern="0">
                  <a:solidFill>
                    <a:srgbClr val="002060"/>
                  </a:solidFill>
                  <a:latin typeface="Meiryo UI" panose="020B0604030504040204" pitchFamily="50" charset="-128"/>
                  <a:ea typeface="Meiryo UI" panose="020B0604030504040204" pitchFamily="50" charset="-128"/>
                  <a:cs typeface="Arial"/>
                  <a:sym typeface="Arial"/>
                </a:rPr>
                <a:t>Hyper Data Protector</a:t>
              </a:r>
              <a:endParaRPr kumimoji="1" lang="zh-TW" altLang="en-US" sz="1867" kern="0">
                <a:solidFill>
                  <a:srgbClr val="002060"/>
                </a:solidFill>
                <a:latin typeface="Meiryo UI" panose="020B0604030504040204" pitchFamily="50" charset="-128"/>
                <a:ea typeface="Meiryo UI" panose="020B0604030504040204" pitchFamily="50" charset="-128"/>
                <a:cs typeface="Arial"/>
                <a:sym typeface="Arial"/>
              </a:endParaRPr>
            </a:p>
          </p:txBody>
        </p:sp>
      </p:grpSp>
    </p:spTree>
    <p:extLst>
      <p:ext uri="{BB962C8B-B14F-4D97-AF65-F5344CB8AC3E}">
        <p14:creationId xmlns:p14="http://schemas.microsoft.com/office/powerpoint/2010/main" val="3670418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p:txBody>
          <a:bodyPr>
            <a:noAutofit/>
          </a:bodyPr>
          <a:lstStyle/>
          <a:p>
            <a:r>
              <a:rPr lang="ja-JP" altLang="en-US" dirty="0">
                <a:latin typeface="Meiryo UI" panose="020B0604030504040204" pitchFamily="50" charset="-128"/>
                <a:ea typeface="Meiryo UI" panose="020B0604030504040204" pitchFamily="50" charset="-128"/>
                <a:cs typeface="Arial"/>
              </a:rPr>
              <a:t>仮想マシンとコンテナをホストする</a:t>
            </a:r>
            <a:br>
              <a:rPr lang="en-US" altLang="ja-JP" dirty="0">
                <a:latin typeface="Meiryo UI" panose="020B0604030504040204" pitchFamily="50" charset="-128"/>
                <a:ea typeface="Meiryo UI" panose="020B0604030504040204" pitchFamily="50" charset="-128"/>
                <a:cs typeface="Arial"/>
              </a:rPr>
            </a:br>
            <a:r>
              <a:rPr lang="ja-JP" altLang="en-US" dirty="0">
                <a:latin typeface="Meiryo UI" panose="020B0604030504040204" pitchFamily="50" charset="-128"/>
                <a:ea typeface="Meiryo UI" panose="020B0604030504040204" pitchFamily="50" charset="-128"/>
                <a:cs typeface="Arial"/>
              </a:rPr>
              <a:t>オールインワン</a:t>
            </a:r>
            <a:r>
              <a:rPr lang="en-US" dirty="0" err="1">
                <a:latin typeface="Meiryo UI" panose="020B0604030504040204" pitchFamily="50" charset="-128"/>
                <a:ea typeface="Meiryo UI" panose="020B0604030504040204" pitchFamily="50" charset="-128"/>
                <a:cs typeface="Arial"/>
              </a:rPr>
              <a:t>サーバ</a:t>
            </a:r>
            <a:r>
              <a:rPr lang="en-US" dirty="0">
                <a:latin typeface="Meiryo UI" panose="020B0604030504040204" pitchFamily="50" charset="-128"/>
                <a:ea typeface="Meiryo UI" panose="020B0604030504040204" pitchFamily="50" charset="-128"/>
                <a:cs typeface="Arial"/>
              </a:rPr>
              <a:t>ー</a:t>
            </a:r>
            <a:endParaRPr lang="en-US" altLang="zh-TW" dirty="0">
              <a:latin typeface="Meiryo UI" panose="020B0604030504040204" pitchFamily="50" charset="-128"/>
              <a:ea typeface="Meiryo UI" panose="020B0604030504040204" pitchFamily="50" charset="-128"/>
            </a:endParaRP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55731" y="1517549"/>
            <a:ext cx="1200000" cy="1200000"/>
          </a:xfrm>
          <a:prstGeom prst="rect">
            <a:avLst/>
          </a:prstGeom>
          <a:effectLst>
            <a:outerShdw blurRad="63500" sx="102000" sy="102000" algn="ctr" rotWithShape="0">
              <a:prstClr val="black">
                <a:alpha val="40000"/>
              </a:prstClr>
            </a:outerShdw>
          </a:effectLst>
        </p:spPr>
      </p:pic>
      <p:sp>
        <p:nvSpPr>
          <p:cNvPr id="4" name="矩形 3">
            <a:extLst>
              <a:ext uri="{FF2B5EF4-FFF2-40B4-BE49-F238E27FC236}">
                <a16:creationId xmlns:a16="http://schemas.microsoft.com/office/drawing/2014/main" id="{27BF68AF-F0DA-AB46-BD75-2A72588E91DB}"/>
              </a:ext>
            </a:extLst>
          </p:cNvPr>
          <p:cNvSpPr/>
          <p:nvPr/>
        </p:nvSpPr>
        <p:spPr>
          <a:xfrm>
            <a:off x="1659474" y="1886237"/>
            <a:ext cx="3653116" cy="461665"/>
          </a:xfrm>
          <a:prstGeom prst="rect">
            <a:avLst/>
          </a:prstGeom>
        </p:spPr>
        <p:txBody>
          <a:bodyPr wrap="none">
            <a:spAutoFit/>
          </a:bodyPr>
          <a:lstStyle/>
          <a:p>
            <a:pPr algn="ctr" fontAlgn="base"/>
            <a:r>
              <a:rPr lang="en-US" altLang="zh-TW" sz="2400" b="1">
                <a:latin typeface="Meiryo UI" panose="020B0604030504040204" pitchFamily="50" charset="-128"/>
                <a:ea typeface="Meiryo UI" panose="020B0604030504040204" pitchFamily="50" charset="-128"/>
                <a:cs typeface="Arial" panose="020B0604020202020204" pitchFamily="34" charset="0"/>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7360479" y="1881866"/>
            <a:ext cx="3042821" cy="461665"/>
          </a:xfrm>
          <a:prstGeom prst="rect">
            <a:avLst/>
          </a:prstGeom>
        </p:spPr>
        <p:txBody>
          <a:bodyPr wrap="none">
            <a:spAutoFit/>
          </a:bodyPr>
          <a:lstStyle/>
          <a:p>
            <a:pPr algn="ctr" fontAlgn="base"/>
            <a:r>
              <a:rPr lang="en-US" altLang="zh-TW" sz="2400" b="1">
                <a:latin typeface="Meiryo UI" panose="020B0604030504040204" pitchFamily="50" charset="-128"/>
                <a:ea typeface="Meiryo UI" panose="020B0604030504040204" pitchFamily="50" charset="-128"/>
                <a:cs typeface="Arial" panose="020B0604020202020204" pitchFamily="34" charset="0"/>
              </a:rPr>
              <a:t>Container Station</a:t>
            </a:r>
          </a:p>
        </p:txBody>
      </p:sp>
      <p:sp>
        <p:nvSpPr>
          <p:cNvPr id="6" name="矩形 5">
            <a:extLst>
              <a:ext uri="{FF2B5EF4-FFF2-40B4-BE49-F238E27FC236}">
                <a16:creationId xmlns:a16="http://schemas.microsoft.com/office/drawing/2014/main" id="{B880000D-4CCA-B04D-A5C2-0D0D7DC5F952}"/>
              </a:ext>
            </a:extLst>
          </p:cNvPr>
          <p:cNvSpPr/>
          <p:nvPr/>
        </p:nvSpPr>
        <p:spPr>
          <a:xfrm>
            <a:off x="447811" y="2774998"/>
            <a:ext cx="5143219" cy="2062103"/>
          </a:xfrm>
          <a:prstGeom prst="rect">
            <a:avLst/>
          </a:prstGeom>
        </p:spPr>
        <p:txBody>
          <a:bodyPr wrap="square" lIns="91440" tIns="45720" rIns="91440" bIns="45720" anchor="t">
            <a:spAutoFit/>
          </a:bodyPr>
          <a:lstStyle/>
          <a:p>
            <a:pPr marL="380365" indent="-380365">
              <a:buFont typeface="Wingdings" panose="05000000000000000000" pitchFamily="2" charset="2"/>
              <a:buChar char="l"/>
            </a:pPr>
            <a:r>
              <a:rPr lang="en-US" sz="1600" dirty="0" err="1">
                <a:latin typeface="Meiryo UI" panose="020B0604030504040204" pitchFamily="50" charset="-128"/>
                <a:ea typeface="Meiryo UI" panose="020B0604030504040204" pitchFamily="50" charset="-128"/>
                <a:cs typeface="+mn-lt"/>
              </a:rPr>
              <a:t>Windows、Linux</a:t>
            </a:r>
            <a:r>
              <a:rPr lang="en-US" sz="1600" dirty="0">
                <a:latin typeface="Meiryo UI" panose="020B0604030504040204" pitchFamily="50" charset="-128"/>
                <a:ea typeface="Meiryo UI" panose="020B0604030504040204" pitchFamily="50" charset="-128"/>
                <a:cs typeface="+mn-lt"/>
              </a:rPr>
              <a:t>®、UNIX®、Android </a:t>
            </a:r>
            <a:r>
              <a:rPr lang="en-US" sz="1600" dirty="0" err="1">
                <a:latin typeface="Meiryo UI" panose="020B0604030504040204" pitchFamily="50" charset="-128"/>
                <a:ea typeface="Meiryo UI" panose="020B0604030504040204" pitchFamily="50" charset="-128"/>
                <a:cs typeface="+mn-lt"/>
              </a:rPr>
              <a:t>などの仮想マシンの実行をサポートします</a:t>
            </a:r>
            <a:r>
              <a:rPr lang="en-US" sz="1600" dirty="0">
                <a:latin typeface="Meiryo UI" panose="020B0604030504040204" pitchFamily="50" charset="-128"/>
                <a:ea typeface="Meiryo UI" panose="020B0604030504040204" pitchFamily="50" charset="-128"/>
                <a:cs typeface="+mn-lt"/>
              </a:rPr>
              <a:t>。</a:t>
            </a:r>
            <a:r>
              <a:rPr lang="en-US" altLang="zh-TW" sz="1600" dirty="0">
                <a:latin typeface="Meiryo UI" panose="020B0604030504040204" pitchFamily="50" charset="-128"/>
                <a:ea typeface="Meiryo UI" panose="020B0604030504040204" pitchFamily="50" charset="-128"/>
                <a:cs typeface="Arial"/>
              </a:rPr>
              <a:t> </a:t>
            </a:r>
            <a:endParaRPr lang="en-US" dirty="0">
              <a:latin typeface="Meiryo UI" panose="020B0604030504040204" pitchFamily="50" charset="-128"/>
              <a:ea typeface="Meiryo UI" panose="020B0604030504040204" pitchFamily="50" charset="-128"/>
            </a:endParaRPr>
          </a:p>
          <a:p>
            <a:pPr marL="380365" indent="-380365">
              <a:buFont typeface="Wingdings" panose="05000000000000000000" pitchFamily="2" charset="2"/>
              <a:buChar char="l"/>
            </a:pPr>
            <a:endParaRPr lang="en-US" altLang="zh-TW" sz="1600">
              <a:latin typeface="Meiryo UI" panose="020B0604030504040204" pitchFamily="50" charset="-128"/>
              <a:ea typeface="Meiryo UI" panose="020B0604030504040204" pitchFamily="50" charset="-128"/>
              <a:cs typeface="Arial" panose="020B0604020202020204" pitchFamily="34" charset="0"/>
            </a:endParaRPr>
          </a:p>
          <a:p>
            <a:pPr marL="380365" indent="-380365">
              <a:buFont typeface="Wingdings" panose="05000000000000000000" pitchFamily="2" charset="2"/>
              <a:buChar char="l"/>
            </a:pPr>
            <a:endParaRPr lang="en-US" altLang="zh-TW" sz="1600">
              <a:latin typeface="Meiryo UI" panose="020B0604030504040204" pitchFamily="50" charset="-128"/>
              <a:ea typeface="Meiryo UI" panose="020B0604030504040204" pitchFamily="50" charset="-128"/>
              <a:cs typeface="Arial" panose="020B0604020202020204" pitchFamily="34" charset="0"/>
            </a:endParaRPr>
          </a:p>
          <a:p>
            <a:pPr marL="380365" indent="-380365">
              <a:buFont typeface="Wingdings" panose="05000000000000000000" pitchFamily="2" charset="2"/>
              <a:buChar char="l"/>
            </a:pPr>
            <a:endParaRPr lang="en-US" altLang="zh-TW" sz="1600">
              <a:latin typeface="Meiryo UI" panose="020B0604030504040204" pitchFamily="50" charset="-128"/>
              <a:ea typeface="Meiryo UI" panose="020B0604030504040204" pitchFamily="50" charset="-128"/>
              <a:cs typeface="Arial" panose="020B0604020202020204" pitchFamily="34" charset="0"/>
            </a:endParaRPr>
          </a:p>
          <a:p>
            <a:pPr marL="380365" indent="-380365">
              <a:buFont typeface="Wingdings" panose="05000000000000000000" pitchFamily="2" charset="2"/>
              <a:buChar char="l"/>
            </a:pPr>
            <a:endParaRPr lang="en-US" altLang="zh-TW" sz="1600">
              <a:latin typeface="Meiryo UI" panose="020B0604030504040204" pitchFamily="50" charset="-128"/>
              <a:ea typeface="Meiryo UI" panose="020B0604030504040204" pitchFamily="50" charset="-128"/>
              <a:cs typeface="Arial" panose="020B0604020202020204" pitchFamily="34" charset="0"/>
            </a:endParaRPr>
          </a:p>
          <a:p>
            <a:pPr marL="380365" indent="-380365">
              <a:buFont typeface="Wingdings" panose="05000000000000000000" pitchFamily="2" charset="2"/>
              <a:buChar char="l"/>
            </a:pPr>
            <a:endParaRPr lang="en-US" altLang="zh-TW" sz="1600">
              <a:latin typeface="Meiryo UI" panose="020B0604030504040204" pitchFamily="50" charset="-128"/>
              <a:ea typeface="Meiryo UI" panose="020B0604030504040204" pitchFamily="50" charset="-128"/>
              <a:cs typeface="Arial" panose="020B0604020202020204" pitchFamily="34" charset="0"/>
            </a:endParaRPr>
          </a:p>
          <a:p>
            <a:pPr marL="380365" indent="-380365">
              <a:buFont typeface="Wingdings" panose="05000000000000000000" pitchFamily="2" charset="2"/>
              <a:buChar char="l"/>
            </a:pPr>
            <a:r>
              <a:rPr lang="en-US" sz="1600" dirty="0">
                <a:latin typeface="Meiryo UI" panose="020B0604030504040204" pitchFamily="50" charset="-128"/>
                <a:ea typeface="Meiryo UI" panose="020B0604030504040204" pitchFamily="50" charset="-128"/>
                <a:cs typeface="+mn-lt"/>
              </a:rPr>
              <a:t>VM </a:t>
            </a:r>
            <a:r>
              <a:rPr lang="en-US" sz="1600" dirty="0" err="1">
                <a:latin typeface="Meiryo UI" panose="020B0604030504040204" pitchFamily="50" charset="-128"/>
                <a:ea typeface="Meiryo UI" panose="020B0604030504040204" pitchFamily="50" charset="-128"/>
                <a:cs typeface="+mn-lt"/>
              </a:rPr>
              <a:t>ライブ</a:t>
            </a:r>
            <a:r>
              <a:rPr lang="en-US" sz="1600" dirty="0">
                <a:latin typeface="Meiryo UI" panose="020B0604030504040204" pitchFamily="50" charset="-128"/>
                <a:ea typeface="Meiryo UI" panose="020B0604030504040204" pitchFamily="50" charset="-128"/>
                <a:cs typeface="+mn-lt"/>
              </a:rPr>
              <a:t> </a:t>
            </a:r>
            <a:r>
              <a:rPr lang="en-US" sz="1600" dirty="0" err="1">
                <a:latin typeface="Meiryo UI" panose="020B0604030504040204" pitchFamily="50" charset="-128"/>
                <a:ea typeface="Meiryo UI" panose="020B0604030504040204" pitchFamily="50" charset="-128"/>
                <a:cs typeface="+mn-lt"/>
              </a:rPr>
              <a:t>マイグレーションをサポート</a:t>
            </a:r>
            <a:endParaRPr lang="zh-TW" altLang="en-US" sz="1600" dirty="0" err="1">
              <a:latin typeface="Meiryo UI" panose="020B0604030504040204" pitchFamily="50" charset="-128"/>
              <a:ea typeface="Meiryo UI" panose="020B0604030504040204" pitchFamily="50" charset="-128"/>
              <a:cs typeface="Arial"/>
            </a:endParaRP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9164" y="1517549"/>
            <a:ext cx="1198123" cy="1200000"/>
          </a:xfrm>
          <a:prstGeom prst="rect">
            <a:avLst/>
          </a:prstGeom>
          <a:effectLst>
            <a:outerShdw blurRad="63500" sx="102000" sy="102000" algn="ctr" rotWithShape="0">
              <a:prstClr val="black">
                <a:alpha val="40000"/>
              </a:prstClr>
            </a:outerShdw>
          </a:effectLst>
        </p:spPr>
      </p:pic>
      <p:sp>
        <p:nvSpPr>
          <p:cNvPr id="13" name="矩形 12">
            <a:extLst>
              <a:ext uri="{FF2B5EF4-FFF2-40B4-BE49-F238E27FC236}">
                <a16:creationId xmlns:a16="http://schemas.microsoft.com/office/drawing/2014/main" id="{B5530B72-036B-2B48-8658-B3F2D21C24ED}"/>
              </a:ext>
            </a:extLst>
          </p:cNvPr>
          <p:cNvSpPr/>
          <p:nvPr/>
        </p:nvSpPr>
        <p:spPr>
          <a:xfrm>
            <a:off x="6081770" y="2791234"/>
            <a:ext cx="5662420" cy="830997"/>
          </a:xfrm>
          <a:prstGeom prst="rect">
            <a:avLst/>
          </a:prstGeom>
        </p:spPr>
        <p:txBody>
          <a:bodyPr wrap="square" lIns="91440" tIns="45720" rIns="91440" bIns="45720" anchor="t">
            <a:spAutoFit/>
          </a:bodyPr>
          <a:lstStyle/>
          <a:p>
            <a:pPr marL="380365" indent="-380365">
              <a:buFont typeface="Wingdings" panose="05000000000000000000" pitchFamily="2" charset="2"/>
              <a:buChar char="l"/>
            </a:pPr>
            <a:r>
              <a:rPr lang="en-US" sz="1600" dirty="0">
                <a:latin typeface="Meiryo UI" panose="020B0604030504040204" pitchFamily="50" charset="-128"/>
                <a:ea typeface="Meiryo UI" panose="020B0604030504040204" pitchFamily="50" charset="-128"/>
                <a:cs typeface="+mn-lt"/>
              </a:rPr>
              <a:t>QNAP の Container Station </a:t>
            </a:r>
            <a:r>
              <a:rPr lang="en-US" sz="1600" dirty="0" err="1">
                <a:latin typeface="Meiryo UI" panose="020B0604030504040204" pitchFamily="50" charset="-128"/>
                <a:ea typeface="Meiryo UI" panose="020B0604030504040204" pitchFamily="50" charset="-128"/>
                <a:cs typeface="+mn-lt"/>
              </a:rPr>
              <a:t>は、LXC</a:t>
            </a:r>
            <a:r>
              <a:rPr lang="en-US" sz="1600" dirty="0">
                <a:latin typeface="Meiryo UI" panose="020B0604030504040204" pitchFamily="50" charset="-128"/>
                <a:ea typeface="Meiryo UI" panose="020B0604030504040204" pitchFamily="50" charset="-128"/>
                <a:cs typeface="+mn-lt"/>
              </a:rPr>
              <a:t> と Docker </a:t>
            </a:r>
            <a:r>
              <a:rPr lang="en-US" sz="1600" dirty="0" err="1">
                <a:latin typeface="Meiryo UI" panose="020B0604030504040204" pitchFamily="50" charset="-128"/>
                <a:ea typeface="Meiryo UI" panose="020B0604030504040204" pitchFamily="50" charset="-128"/>
                <a:cs typeface="+mn-lt"/>
              </a:rPr>
              <a:t>の軽量仮想化技術を排他的に統合し、組み込みの</a:t>
            </a:r>
            <a:r>
              <a:rPr lang="en-US" sz="1600" dirty="0">
                <a:latin typeface="Meiryo UI" panose="020B0604030504040204" pitchFamily="50" charset="-128"/>
                <a:ea typeface="Meiryo UI" panose="020B0604030504040204" pitchFamily="50" charset="-128"/>
                <a:cs typeface="+mn-lt"/>
              </a:rPr>
              <a:t> Docker Hub </a:t>
            </a:r>
            <a:r>
              <a:rPr lang="en-US" sz="1600" dirty="0" err="1">
                <a:latin typeface="Meiryo UI" panose="020B0604030504040204" pitchFamily="50" charset="-128"/>
                <a:ea typeface="Meiryo UI" panose="020B0604030504040204" pitchFamily="50" charset="-128"/>
                <a:cs typeface="+mn-lt"/>
              </a:rPr>
              <a:t>レジストリからアプリをダウンロードできるようにします</a:t>
            </a:r>
            <a:r>
              <a:rPr lang="en-US" sz="1600" dirty="0">
                <a:latin typeface="Meiryo UI" panose="020B0604030504040204" pitchFamily="50" charset="-128"/>
                <a:ea typeface="Meiryo UI" panose="020B0604030504040204" pitchFamily="50" charset="-128"/>
                <a:cs typeface="+mn-lt"/>
              </a:rPr>
              <a:t>。</a:t>
            </a:r>
            <a:endParaRPr lang="zh-TW" altLang="en-US" sz="1600" dirty="0">
              <a:latin typeface="Meiryo UI" panose="020B0604030504040204" pitchFamily="50" charset="-128"/>
              <a:ea typeface="Meiryo UI" panose="020B0604030504040204" pitchFamily="50" charset="-128"/>
              <a:cs typeface="Arial" panose="020B0604020202020204" pitchFamily="34" charset="0"/>
            </a:endParaRPr>
          </a:p>
        </p:txBody>
      </p:sp>
      <p:grpSp>
        <p:nvGrpSpPr>
          <p:cNvPr id="25" name="群組 24">
            <a:extLst>
              <a:ext uri="{FF2B5EF4-FFF2-40B4-BE49-F238E27FC236}">
                <a16:creationId xmlns:a16="http://schemas.microsoft.com/office/drawing/2014/main" id="{0D4C30CE-07E9-42F5-9A44-8B52AF11412F}"/>
              </a:ext>
            </a:extLst>
          </p:cNvPr>
          <p:cNvGrpSpPr/>
          <p:nvPr/>
        </p:nvGrpSpPr>
        <p:grpSpPr>
          <a:xfrm>
            <a:off x="1014313" y="3439514"/>
            <a:ext cx="4010215" cy="937391"/>
            <a:chOff x="1360608" y="1631084"/>
            <a:chExt cx="3007661" cy="703043"/>
          </a:xfrm>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8" y="1631084"/>
              <a:ext cx="3007661" cy="703043"/>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latin typeface="Meiryo UI" panose="020B0604030504040204" pitchFamily="50" charset="-128"/>
                  <a:ea typeface="Meiryo UI" panose="020B0604030504040204" pitchFamily="50" charset="-128"/>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latin typeface="Meiryo UI" panose="020B0604030504040204" pitchFamily="50" charset="-128"/>
                  <a:ea typeface="Meiryo UI" panose="020B0604030504040204" pitchFamily="50" charset="-128"/>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latin typeface="Meiryo UI" panose="020B0604030504040204" pitchFamily="50" charset="-128"/>
                  <a:ea typeface="Meiryo UI" panose="020B0604030504040204" pitchFamily="50" charset="-128"/>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sz="2400">
                  <a:solidFill>
                    <a:schemeClr val="tx1"/>
                  </a:solidFill>
                  <a:latin typeface="Meiryo UI" panose="020B0604030504040204" pitchFamily="50" charset="-128"/>
                  <a:ea typeface="Meiryo UI" panose="020B0604030504040204" pitchFamily="50" charset="-128"/>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9009" y="1755314"/>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71378"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976425" y="1889078"/>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88031" y="1779103"/>
              <a:ext cx="452027" cy="399363"/>
            </a:xfrm>
            <a:prstGeom prst="rect">
              <a:avLst/>
            </a:prstGeom>
          </p:spPr>
        </p:pic>
      </p:grpSp>
      <p:grpSp>
        <p:nvGrpSpPr>
          <p:cNvPr id="41" name="群組 40">
            <a:extLst>
              <a:ext uri="{FF2B5EF4-FFF2-40B4-BE49-F238E27FC236}">
                <a16:creationId xmlns:a16="http://schemas.microsoft.com/office/drawing/2014/main" id="{E672C8C9-68D3-41FB-9B1F-4FC959782DBA}"/>
              </a:ext>
            </a:extLst>
          </p:cNvPr>
          <p:cNvGrpSpPr/>
          <p:nvPr/>
        </p:nvGrpSpPr>
        <p:grpSpPr>
          <a:xfrm>
            <a:off x="6261410" y="4021498"/>
            <a:ext cx="5373817" cy="2397740"/>
            <a:chOff x="4572000" y="2832757"/>
            <a:chExt cx="4030362" cy="1798305"/>
          </a:xfrm>
        </p:grpSpPr>
        <p:sp>
          <p:nvSpPr>
            <p:cNvPr id="26" name="矩形 25">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Meiryo UI" panose="020B0604030504040204" pitchFamily="50" charset="-128"/>
                <a:ea typeface="Meiryo UI" panose="020B0604030504040204" pitchFamily="50" charset="-128"/>
              </a:endParaRPr>
            </a:p>
          </p:txBody>
        </p:sp>
        <p:sp>
          <p:nvSpPr>
            <p:cNvPr id="27" name="矩形 26">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Meiryo UI" panose="020B0604030504040204" pitchFamily="50" charset="-128"/>
                <a:ea typeface="Meiryo UI" panose="020B0604030504040204" pitchFamily="50" charset="-128"/>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604280" y="2833521"/>
              <a:ext cx="1008067" cy="230833"/>
            </a:xfrm>
            <a:prstGeom prst="rect">
              <a:avLst/>
            </a:prstGeom>
            <a:noFill/>
          </p:spPr>
          <p:txBody>
            <a:bodyPr wrap="square" rtlCol="0">
              <a:spAutoFit/>
            </a:bodyPr>
            <a:lstStyle/>
            <a:p>
              <a:r>
                <a:rPr lang="en-US" altLang="zh-TW" sz="1400" b="1">
                  <a:latin typeface="Meiryo UI" panose="020B0604030504040204" pitchFamily="50" charset="-128"/>
                  <a:ea typeface="Meiryo UI" panose="020B0604030504040204" pitchFamily="50" charset="-128"/>
                </a:rPr>
                <a:t>Container</a:t>
              </a:r>
              <a:endParaRPr lang="zh-TW" altLang="en-US" sz="1400" b="1">
                <a:latin typeface="Meiryo UI" panose="020B0604030504040204" pitchFamily="50" charset="-128"/>
                <a:ea typeface="Meiryo UI" panose="020B0604030504040204" pitchFamily="50" charset="-128"/>
              </a:endParaRPr>
            </a:p>
          </p:txBody>
        </p:sp>
        <p:sp>
          <p:nvSpPr>
            <p:cNvPr id="29" name="矩形 28">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Application</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0" name="矩形 29">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Application</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1" name="矩形 30">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Application</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2" name="矩形 31">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Filesystem</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3" name="矩形 32">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Filesystem</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4" name="矩形 33">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Filesystem</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572000" y="2895861"/>
              <a:ext cx="972714" cy="392415"/>
            </a:xfrm>
            <a:prstGeom prst="rect">
              <a:avLst/>
            </a:prstGeom>
            <a:noFill/>
          </p:spPr>
          <p:txBody>
            <a:bodyPr wrap="square" rtlCol="0">
              <a:spAutoFit/>
            </a:bodyPr>
            <a:lstStyle/>
            <a:p>
              <a:pPr algn="ctr"/>
              <a:r>
                <a:rPr lang="en-US" altLang="zh-TW" sz="1400" b="1">
                  <a:latin typeface="Meiryo UI" panose="020B0604030504040204" pitchFamily="50" charset="-128"/>
                  <a:ea typeface="Meiryo UI" panose="020B0604030504040204" pitchFamily="50" charset="-128"/>
                </a:rPr>
                <a:t>Container Station</a:t>
              </a:r>
              <a:endParaRPr lang="zh-TW" altLang="en-US" sz="1400" b="1">
                <a:latin typeface="Meiryo UI" panose="020B0604030504040204" pitchFamily="50" charset="-128"/>
                <a:ea typeface="Meiryo UI" panose="020B0604030504040204" pitchFamily="50" charset="-128"/>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667482" y="3368305"/>
              <a:ext cx="399720" cy="336907"/>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Host OS</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40" name="矩形 3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333" b="1">
                  <a:solidFill>
                    <a:schemeClr val="tx1"/>
                  </a:solidFill>
                  <a:latin typeface="Meiryo UI" panose="020B0604030504040204" pitchFamily="50" charset="-128"/>
                  <a:ea typeface="Meiryo UI" panose="020B0604030504040204" pitchFamily="50" charset="-128"/>
                  <a:cs typeface="Arial" panose="020B0604020202020204" pitchFamily="34" charset="0"/>
                </a:rPr>
                <a:t>Hardware</a:t>
              </a:r>
              <a:endParaRPr lang="zh-TW" altLang="en-US" sz="1333"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42" name="群組 41">
            <a:extLst>
              <a:ext uri="{FF2B5EF4-FFF2-40B4-BE49-F238E27FC236}">
                <a16:creationId xmlns:a16="http://schemas.microsoft.com/office/drawing/2014/main" id="{7DBD9D3F-9DA7-4C2A-B0CA-0560ABE9BE64}"/>
              </a:ext>
            </a:extLst>
          </p:cNvPr>
          <p:cNvGrpSpPr/>
          <p:nvPr/>
        </p:nvGrpSpPr>
        <p:grpSpPr>
          <a:xfrm>
            <a:off x="881529" y="4837101"/>
            <a:ext cx="4474620" cy="1864819"/>
            <a:chOff x="881529" y="4837101"/>
            <a:chExt cx="4474620" cy="1864819"/>
          </a:xfrm>
        </p:grpSpPr>
        <p:sp>
          <p:nvSpPr>
            <p:cNvPr id="43" name="矩形: 圓角 42">
              <a:extLst>
                <a:ext uri="{FF2B5EF4-FFF2-40B4-BE49-F238E27FC236}">
                  <a16:creationId xmlns:a16="http://schemas.microsoft.com/office/drawing/2014/main" id="{CD6CD6B5-9B9D-495A-A277-417C8517488C}"/>
                </a:ext>
              </a:extLst>
            </p:cNvPr>
            <p:cNvSpPr/>
            <p:nvPr/>
          </p:nvSpPr>
          <p:spPr>
            <a:xfrm>
              <a:off x="3722450" y="6190760"/>
              <a:ext cx="1068710" cy="428007"/>
            </a:xfrm>
            <a:prstGeom prst="roundRect">
              <a:avLst>
                <a:gd name="adj" fmla="val 7830"/>
              </a:avLst>
            </a:prstGeom>
            <a:gradFill flip="none" rotWithShape="1">
              <a:gsLst>
                <a:gs pos="0">
                  <a:srgbClr val="1B305E"/>
                </a:gs>
                <a:gs pos="50000">
                  <a:srgbClr val="1B305E"/>
                </a:gs>
                <a:gs pos="100000">
                  <a:srgbClr val="00B0F0"/>
                </a:gs>
              </a:gsLst>
              <a:path path="circle">
                <a:fillToRect l="100000" t="100000"/>
              </a:path>
              <a:tileRect r="-100000" b="-100000"/>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4" name="文字方塊 43">
              <a:extLst>
                <a:ext uri="{FF2B5EF4-FFF2-40B4-BE49-F238E27FC236}">
                  <a16:creationId xmlns:a16="http://schemas.microsoft.com/office/drawing/2014/main" id="{FF6ABAF2-9379-433E-9ABF-BD2EFCE057A7}"/>
                </a:ext>
              </a:extLst>
            </p:cNvPr>
            <p:cNvSpPr txBox="1"/>
            <p:nvPr/>
          </p:nvSpPr>
          <p:spPr>
            <a:xfrm>
              <a:off x="3702003" y="5944730"/>
              <a:ext cx="877729" cy="246221"/>
            </a:xfrm>
            <a:prstGeom prst="rect">
              <a:avLst/>
            </a:prstGeom>
            <a:noFill/>
          </p:spPr>
          <p:txBody>
            <a:bodyPr wrap="square" rtlCol="0">
              <a:spAutoFit/>
            </a:bodyPr>
            <a:lstStyle/>
            <a:p>
              <a:pPr>
                <a:lnSpc>
                  <a:spcPct val="50000"/>
                </a:lnSpc>
              </a:pPr>
              <a:r>
                <a:rPr lang="en-US" altLang="zh-TW" sz="2000" b="1">
                  <a:latin typeface="Meiryo UI" panose="020B0604030504040204" pitchFamily="50" charset="-128"/>
                  <a:ea typeface="Meiryo UI" panose="020B0604030504040204" pitchFamily="50" charset="-128"/>
                  <a:cs typeface="Arial" panose="020B0604020202020204" pitchFamily="34" charset="0"/>
                </a:rPr>
                <a:t>B </a:t>
              </a:r>
              <a:r>
                <a:rPr lang="en-US" altLang="zh-TW" sz="1050" b="1">
                  <a:latin typeface="Meiryo UI" panose="020B0604030504040204" pitchFamily="50" charset="-128"/>
                  <a:ea typeface="Meiryo UI" panose="020B0604030504040204" pitchFamily="50" charset="-128"/>
                  <a:cs typeface="Arial" panose="020B0604020202020204" pitchFamily="34" charset="0"/>
                </a:rPr>
                <a:t>NAS</a:t>
              </a:r>
              <a:endParaRPr lang="zh-TW" altLang="en-US" sz="2000" b="1">
                <a:latin typeface="Meiryo UI" panose="020B0604030504040204" pitchFamily="50" charset="-128"/>
                <a:ea typeface="Meiryo UI" panose="020B0604030504040204" pitchFamily="50" charset="-128"/>
                <a:cs typeface="Arial" panose="020B0604020202020204" pitchFamily="34" charset="0"/>
              </a:endParaRPr>
            </a:p>
          </p:txBody>
        </p:sp>
        <p:sp>
          <p:nvSpPr>
            <p:cNvPr id="45" name="矩形: 圓角 44">
              <a:extLst>
                <a:ext uri="{FF2B5EF4-FFF2-40B4-BE49-F238E27FC236}">
                  <a16:creationId xmlns:a16="http://schemas.microsoft.com/office/drawing/2014/main" id="{8FB6C926-AB74-46A5-8A27-84B03593AE1E}"/>
                </a:ext>
              </a:extLst>
            </p:cNvPr>
            <p:cNvSpPr/>
            <p:nvPr/>
          </p:nvSpPr>
          <p:spPr>
            <a:xfrm>
              <a:off x="4329889" y="5205247"/>
              <a:ext cx="1026260" cy="301678"/>
            </a:xfrm>
            <a:prstGeom prst="roundRect">
              <a:avLst>
                <a:gd name="adj" fmla="val 7830"/>
              </a:avLst>
            </a:prstGeom>
            <a:gradFill flip="none" rotWithShape="1">
              <a:gsLst>
                <a:gs pos="0">
                  <a:srgbClr val="1B305E"/>
                </a:gs>
                <a:gs pos="50000">
                  <a:srgbClr val="1B305E"/>
                </a:gs>
                <a:gs pos="100000">
                  <a:srgbClr val="00B0F0"/>
                </a:gs>
              </a:gsLst>
              <a:path path="circle">
                <a:fillToRect l="100000" t="100000"/>
              </a:path>
              <a:tileRect r="-100000" b="-100000"/>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46" name="文字方塊 45">
              <a:extLst>
                <a:ext uri="{FF2B5EF4-FFF2-40B4-BE49-F238E27FC236}">
                  <a16:creationId xmlns:a16="http://schemas.microsoft.com/office/drawing/2014/main" id="{B9775801-C45D-4120-8687-721F48959C95}"/>
                </a:ext>
              </a:extLst>
            </p:cNvPr>
            <p:cNvSpPr txBox="1"/>
            <p:nvPr/>
          </p:nvSpPr>
          <p:spPr>
            <a:xfrm>
              <a:off x="4329888" y="4959216"/>
              <a:ext cx="877729" cy="246221"/>
            </a:xfrm>
            <a:prstGeom prst="rect">
              <a:avLst/>
            </a:prstGeom>
            <a:noFill/>
          </p:spPr>
          <p:txBody>
            <a:bodyPr wrap="square" rtlCol="0">
              <a:spAutoFit/>
            </a:bodyPr>
            <a:lstStyle/>
            <a:p>
              <a:pPr>
                <a:lnSpc>
                  <a:spcPct val="50000"/>
                </a:lnSpc>
              </a:pPr>
              <a:r>
                <a:rPr lang="en-US" altLang="zh-TW" b="1">
                  <a:latin typeface="Meiryo UI" panose="020B0604030504040204" pitchFamily="50" charset="-128"/>
                  <a:ea typeface="Meiryo UI" panose="020B0604030504040204" pitchFamily="50" charset="-128"/>
                  <a:cs typeface="Arial" panose="020B0604020202020204" pitchFamily="34" charset="0"/>
                </a:rPr>
                <a:t>A</a:t>
              </a:r>
              <a:r>
                <a:rPr lang="en-US" altLang="zh-TW" sz="2000" b="1">
                  <a:latin typeface="Meiryo UI" panose="020B0604030504040204" pitchFamily="50" charset="-128"/>
                  <a:ea typeface="Meiryo UI" panose="020B0604030504040204" pitchFamily="50" charset="-128"/>
                  <a:cs typeface="Arial" panose="020B0604020202020204" pitchFamily="34" charset="0"/>
                </a:rPr>
                <a:t> </a:t>
              </a:r>
              <a:r>
                <a:rPr lang="en-US" altLang="zh-TW" sz="1050" b="1">
                  <a:latin typeface="Meiryo UI" panose="020B0604030504040204" pitchFamily="50" charset="-128"/>
                  <a:ea typeface="Meiryo UI" panose="020B0604030504040204" pitchFamily="50" charset="-128"/>
                  <a:cs typeface="Arial" panose="020B0604020202020204" pitchFamily="34" charset="0"/>
                </a:rPr>
                <a:t>NAS</a:t>
              </a:r>
              <a:endParaRPr lang="zh-TW" altLang="en-US" sz="2000" b="1">
                <a:latin typeface="Meiryo UI" panose="020B0604030504040204" pitchFamily="50" charset="-128"/>
                <a:ea typeface="Meiryo UI" panose="020B0604030504040204" pitchFamily="50" charset="-128"/>
                <a:cs typeface="Arial" panose="020B0604020202020204" pitchFamily="34" charset="0"/>
              </a:endParaRPr>
            </a:p>
          </p:txBody>
        </p:sp>
        <p:sp>
          <p:nvSpPr>
            <p:cNvPr id="47" name="矩形: 圓角 46">
              <a:extLst>
                <a:ext uri="{FF2B5EF4-FFF2-40B4-BE49-F238E27FC236}">
                  <a16:creationId xmlns:a16="http://schemas.microsoft.com/office/drawing/2014/main" id="{73DE38BA-A2E6-45C6-BD8A-67C0832CC5A1}"/>
                </a:ext>
              </a:extLst>
            </p:cNvPr>
            <p:cNvSpPr/>
            <p:nvPr/>
          </p:nvSpPr>
          <p:spPr>
            <a:xfrm>
              <a:off x="1821967" y="5205247"/>
              <a:ext cx="1304624" cy="301678"/>
            </a:xfrm>
            <a:prstGeom prst="roundRect">
              <a:avLst>
                <a:gd name="adj" fmla="val 7830"/>
              </a:avLst>
            </a:prstGeom>
            <a:gradFill flip="none" rotWithShape="1">
              <a:gsLst>
                <a:gs pos="0">
                  <a:srgbClr val="1B305E"/>
                </a:gs>
                <a:gs pos="50000">
                  <a:srgbClr val="1B305E"/>
                </a:gs>
                <a:gs pos="100000">
                  <a:srgbClr val="00B0F0"/>
                </a:gs>
              </a:gsLst>
              <a:path path="circle">
                <a:fillToRect l="100000" t="100000"/>
              </a:path>
              <a:tileRect r="-100000" b="-100000"/>
            </a:gra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48" name="圖形 47">
              <a:extLst>
                <a:ext uri="{FF2B5EF4-FFF2-40B4-BE49-F238E27FC236}">
                  <a16:creationId xmlns:a16="http://schemas.microsoft.com/office/drawing/2014/main" id="{E1D8F260-66D9-4AD3-B920-522BDBD59ED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615576" y="5046873"/>
              <a:ext cx="733425" cy="781050"/>
            </a:xfrm>
            <a:prstGeom prst="rect">
              <a:avLst/>
            </a:prstGeom>
          </p:spPr>
        </p:pic>
        <p:pic>
          <p:nvPicPr>
            <p:cNvPr id="49" name="圖形 48">
              <a:extLst>
                <a:ext uri="{FF2B5EF4-FFF2-40B4-BE49-F238E27FC236}">
                  <a16:creationId xmlns:a16="http://schemas.microsoft.com/office/drawing/2014/main" id="{699EF906-B3A5-48A0-8AD5-389D4030F13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015565" y="5920870"/>
              <a:ext cx="733425" cy="781050"/>
            </a:xfrm>
            <a:prstGeom prst="rect">
              <a:avLst/>
            </a:prstGeom>
          </p:spPr>
        </p:pic>
        <p:pic>
          <p:nvPicPr>
            <p:cNvPr id="50" name="圖形 49">
              <a:extLst>
                <a:ext uri="{FF2B5EF4-FFF2-40B4-BE49-F238E27FC236}">
                  <a16:creationId xmlns:a16="http://schemas.microsoft.com/office/drawing/2014/main" id="{946D4F2B-0AEF-48A6-8B7C-20B676BB9E3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669144" y="5439317"/>
              <a:ext cx="1933310" cy="172397"/>
            </a:xfrm>
            <a:prstGeom prst="rect">
              <a:avLst/>
            </a:prstGeom>
          </p:spPr>
        </p:pic>
        <p:pic>
          <p:nvPicPr>
            <p:cNvPr id="51" name="圖形 50">
              <a:extLst>
                <a:ext uri="{FF2B5EF4-FFF2-40B4-BE49-F238E27FC236}">
                  <a16:creationId xmlns:a16="http://schemas.microsoft.com/office/drawing/2014/main" id="{974BE1F5-0ED0-42F8-A831-3FCB91CBFE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46955" y="5046873"/>
              <a:ext cx="733425" cy="781050"/>
            </a:xfrm>
            <a:prstGeom prst="rect">
              <a:avLst/>
            </a:prstGeom>
          </p:spPr>
        </p:pic>
        <p:pic>
          <p:nvPicPr>
            <p:cNvPr id="52" name="圖形 51">
              <a:extLst>
                <a:ext uri="{FF2B5EF4-FFF2-40B4-BE49-F238E27FC236}">
                  <a16:creationId xmlns:a16="http://schemas.microsoft.com/office/drawing/2014/main" id="{4A3148E7-A496-4521-9328-A1198226DF34}"/>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425630" y="4837101"/>
              <a:ext cx="343422" cy="351599"/>
            </a:xfrm>
            <a:prstGeom prst="rect">
              <a:avLst/>
            </a:prstGeom>
          </p:spPr>
        </p:pic>
        <p:pic>
          <p:nvPicPr>
            <p:cNvPr id="53" name="圖形 52">
              <a:extLst>
                <a:ext uri="{FF2B5EF4-FFF2-40B4-BE49-F238E27FC236}">
                  <a16:creationId xmlns:a16="http://schemas.microsoft.com/office/drawing/2014/main" id="{E95283CD-F50C-4F4D-8796-135D4832878D}"/>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391498" y="5842188"/>
              <a:ext cx="1550894" cy="411956"/>
            </a:xfrm>
            <a:prstGeom prst="rect">
              <a:avLst/>
            </a:prstGeom>
          </p:spPr>
        </p:pic>
        <p:pic>
          <p:nvPicPr>
            <p:cNvPr id="54" name="圖形 53">
              <a:extLst>
                <a:ext uri="{FF2B5EF4-FFF2-40B4-BE49-F238E27FC236}">
                  <a16:creationId xmlns:a16="http://schemas.microsoft.com/office/drawing/2014/main" id="{14F4B0DC-B546-4C2F-9C09-A00A0B0B109D}"/>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901994">
              <a:off x="1550610" y="5929354"/>
              <a:ext cx="242670" cy="289638"/>
            </a:xfrm>
            <a:prstGeom prst="rect">
              <a:avLst/>
            </a:prstGeom>
          </p:spPr>
        </p:pic>
        <p:pic>
          <p:nvPicPr>
            <p:cNvPr id="55" name="圖形 54">
              <a:extLst>
                <a:ext uri="{FF2B5EF4-FFF2-40B4-BE49-F238E27FC236}">
                  <a16:creationId xmlns:a16="http://schemas.microsoft.com/office/drawing/2014/main" id="{A71EFB5E-E682-46FA-B857-12B8DFB99D00}"/>
                </a:ext>
              </a:extLst>
            </p:cNvPr>
            <p:cNvPicPr>
              <a:picLocks noChangeAspect="1"/>
            </p:cNvPicPr>
            <p:nvPr/>
          </p:nvPicPr>
          <p:blipFill>
            <a:blip r:embed="rId25" cstate="print">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rot="901994">
              <a:off x="1857582" y="5929354"/>
              <a:ext cx="242670" cy="289638"/>
            </a:xfrm>
            <a:prstGeom prst="rect">
              <a:avLst/>
            </a:prstGeom>
          </p:spPr>
        </p:pic>
        <p:sp>
          <p:nvSpPr>
            <p:cNvPr id="56" name="文字方塊 55">
              <a:extLst>
                <a:ext uri="{FF2B5EF4-FFF2-40B4-BE49-F238E27FC236}">
                  <a16:creationId xmlns:a16="http://schemas.microsoft.com/office/drawing/2014/main" id="{E1319263-BA17-452E-AF7E-47848A483CF1}"/>
                </a:ext>
              </a:extLst>
            </p:cNvPr>
            <p:cNvSpPr txBox="1"/>
            <p:nvPr/>
          </p:nvSpPr>
          <p:spPr>
            <a:xfrm>
              <a:off x="1821966" y="4959216"/>
              <a:ext cx="877729" cy="246221"/>
            </a:xfrm>
            <a:prstGeom prst="rect">
              <a:avLst/>
            </a:prstGeom>
            <a:noFill/>
          </p:spPr>
          <p:txBody>
            <a:bodyPr wrap="square" rtlCol="0">
              <a:spAutoFit/>
            </a:bodyPr>
            <a:lstStyle/>
            <a:p>
              <a:pPr>
                <a:lnSpc>
                  <a:spcPct val="50000"/>
                </a:lnSpc>
              </a:pPr>
              <a:r>
                <a:rPr lang="en-US" altLang="zh-TW" b="1">
                  <a:latin typeface="Meiryo UI" panose="020B0604030504040204" pitchFamily="50" charset="-128"/>
                  <a:ea typeface="Meiryo UI" panose="020B0604030504040204" pitchFamily="50" charset="-128"/>
                  <a:cs typeface="Arial" panose="020B0604020202020204" pitchFamily="34" charset="0"/>
                </a:rPr>
                <a:t>A</a:t>
              </a:r>
              <a:r>
                <a:rPr lang="en-US" altLang="zh-TW" sz="2000" b="1">
                  <a:latin typeface="Meiryo UI" panose="020B0604030504040204" pitchFamily="50" charset="-128"/>
                  <a:ea typeface="Meiryo UI" panose="020B0604030504040204" pitchFamily="50" charset="-128"/>
                  <a:cs typeface="Arial" panose="020B0604020202020204" pitchFamily="34" charset="0"/>
                </a:rPr>
                <a:t> </a:t>
              </a:r>
              <a:r>
                <a:rPr lang="en-US" altLang="zh-TW" sz="1050" b="1">
                  <a:latin typeface="Meiryo UI" panose="020B0604030504040204" pitchFamily="50" charset="-128"/>
                  <a:ea typeface="Meiryo UI" panose="020B0604030504040204" pitchFamily="50" charset="-128"/>
                  <a:cs typeface="Arial" panose="020B0604020202020204" pitchFamily="34" charset="0"/>
                </a:rPr>
                <a:t>NAS</a:t>
              </a:r>
              <a:endParaRPr lang="zh-TW" altLang="en-US" sz="2000" b="1">
                <a:latin typeface="Meiryo UI" panose="020B0604030504040204" pitchFamily="50" charset="-128"/>
                <a:ea typeface="Meiryo UI" panose="020B0604030504040204" pitchFamily="50" charset="-128"/>
                <a:cs typeface="Arial" panose="020B0604020202020204" pitchFamily="34" charset="0"/>
              </a:endParaRPr>
            </a:p>
          </p:txBody>
        </p:sp>
        <p:sp>
          <p:nvSpPr>
            <p:cNvPr id="57" name="文字方塊 56">
              <a:extLst>
                <a:ext uri="{FF2B5EF4-FFF2-40B4-BE49-F238E27FC236}">
                  <a16:creationId xmlns:a16="http://schemas.microsoft.com/office/drawing/2014/main" id="{49B8DA5A-4DF4-45B3-A868-0F64F002F8F1}"/>
                </a:ext>
              </a:extLst>
            </p:cNvPr>
            <p:cNvSpPr txBox="1"/>
            <p:nvPr/>
          </p:nvSpPr>
          <p:spPr>
            <a:xfrm>
              <a:off x="1818174" y="5223366"/>
              <a:ext cx="1434572" cy="400110"/>
            </a:xfrm>
            <a:prstGeom prst="rect">
              <a:avLst/>
            </a:prstGeom>
            <a:noFill/>
          </p:spPr>
          <p:txBody>
            <a:bodyPr wrap="square" rtlCol="0">
              <a:spAutoFit/>
            </a:bodyPr>
            <a:lstStyle/>
            <a:p>
              <a:r>
                <a:rPr lang="en-US" altLang="zh-TW" sz="1000" b="1">
                  <a:solidFill>
                    <a:schemeClr val="bg1"/>
                  </a:solidFill>
                  <a:latin typeface="Meiryo UI" panose="020B0604030504040204" pitchFamily="50" charset="-128"/>
                  <a:ea typeface="Meiryo UI" panose="020B0604030504040204" pitchFamily="50" charset="-128"/>
                  <a:cs typeface="Arial" panose="020B0604020202020204" pitchFamily="34" charset="0"/>
                </a:rPr>
                <a:t>VM Service running</a:t>
              </a:r>
              <a:endParaRPr lang="zh-TW" altLang="en-US" sz="10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8" name="文字方塊 57">
              <a:extLst>
                <a:ext uri="{FF2B5EF4-FFF2-40B4-BE49-F238E27FC236}">
                  <a16:creationId xmlns:a16="http://schemas.microsoft.com/office/drawing/2014/main" id="{57AC6887-7621-4A32-A0BE-18A00DB2C804}"/>
                </a:ext>
              </a:extLst>
            </p:cNvPr>
            <p:cNvSpPr txBox="1"/>
            <p:nvPr/>
          </p:nvSpPr>
          <p:spPr>
            <a:xfrm>
              <a:off x="4418169" y="5223366"/>
              <a:ext cx="816156" cy="400110"/>
            </a:xfrm>
            <a:prstGeom prst="rect">
              <a:avLst/>
            </a:prstGeom>
            <a:noFill/>
          </p:spPr>
          <p:txBody>
            <a:bodyPr wrap="square" rtlCol="0">
              <a:spAutoFit/>
            </a:bodyPr>
            <a:lstStyle/>
            <a:p>
              <a:r>
                <a:rPr lang="en-US" altLang="zh-TW" sz="1000" b="1">
                  <a:solidFill>
                    <a:schemeClr val="bg1"/>
                  </a:solidFill>
                  <a:latin typeface="Meiryo UI" panose="020B0604030504040204" pitchFamily="50" charset="-128"/>
                  <a:ea typeface="Meiryo UI" panose="020B0604030504040204" pitchFamily="50" charset="-128"/>
                  <a:cs typeface="Arial" panose="020B0604020202020204" pitchFamily="34" charset="0"/>
                </a:rPr>
                <a:t>Shutdown</a:t>
              </a:r>
              <a:endParaRPr lang="zh-TW" altLang="en-US" sz="10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59" name="文字方塊 58">
              <a:extLst>
                <a:ext uri="{FF2B5EF4-FFF2-40B4-BE49-F238E27FC236}">
                  <a16:creationId xmlns:a16="http://schemas.microsoft.com/office/drawing/2014/main" id="{F57A2188-054A-4FF7-BE7C-A76C181E8841}"/>
                </a:ext>
              </a:extLst>
            </p:cNvPr>
            <p:cNvSpPr txBox="1"/>
            <p:nvPr/>
          </p:nvSpPr>
          <p:spPr>
            <a:xfrm>
              <a:off x="3785784" y="6218657"/>
              <a:ext cx="1152083" cy="400110"/>
            </a:xfrm>
            <a:prstGeom prst="rect">
              <a:avLst/>
            </a:prstGeom>
            <a:noFill/>
          </p:spPr>
          <p:txBody>
            <a:bodyPr wrap="square" rtlCol="0">
              <a:spAutoFit/>
            </a:bodyPr>
            <a:lstStyle/>
            <a:p>
              <a:r>
                <a:rPr lang="en-US" altLang="zh-TW" sz="1000" b="1">
                  <a:solidFill>
                    <a:schemeClr val="bg1"/>
                  </a:solidFill>
                  <a:latin typeface="Meiryo UI" panose="020B0604030504040204" pitchFamily="50" charset="-128"/>
                  <a:ea typeface="Meiryo UI" panose="020B0604030504040204" pitchFamily="50" charset="-128"/>
                  <a:cs typeface="Arial" panose="020B0604020202020204" pitchFamily="34" charset="0"/>
                </a:rPr>
                <a:t>VM Service keep running</a:t>
              </a:r>
              <a:endParaRPr lang="zh-TW" altLang="en-US" sz="10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60" name="圖形 59" descr="徽章 1 以實心填滿">
              <a:extLst>
                <a:ext uri="{FF2B5EF4-FFF2-40B4-BE49-F238E27FC236}">
                  <a16:creationId xmlns:a16="http://schemas.microsoft.com/office/drawing/2014/main" id="{92597F33-4A7C-4EC9-B925-DCDF7CEDD7DE}"/>
                </a:ext>
              </a:extLst>
            </p:cNvPr>
            <p:cNvPicPr>
              <a:picLocks noChangeAspect="1"/>
            </p:cNvPicPr>
            <p:nvPr/>
          </p:nvPicPr>
          <p:blipFill>
            <a:blip r:embed="rId27" cstate="print">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881529" y="6222990"/>
              <a:ext cx="325687" cy="325687"/>
            </a:xfrm>
            <a:prstGeom prst="rect">
              <a:avLst/>
            </a:prstGeom>
          </p:spPr>
        </p:pic>
        <p:sp>
          <p:nvSpPr>
            <p:cNvPr id="61" name="文字方塊 60">
              <a:extLst>
                <a:ext uri="{FF2B5EF4-FFF2-40B4-BE49-F238E27FC236}">
                  <a16:creationId xmlns:a16="http://schemas.microsoft.com/office/drawing/2014/main" id="{2B720660-3F77-40D0-91AB-BECFF8AC7BDD}"/>
                </a:ext>
              </a:extLst>
            </p:cNvPr>
            <p:cNvSpPr txBox="1"/>
            <p:nvPr/>
          </p:nvSpPr>
          <p:spPr>
            <a:xfrm>
              <a:off x="1125627" y="6262722"/>
              <a:ext cx="2067146" cy="246221"/>
            </a:xfrm>
            <a:prstGeom prst="rect">
              <a:avLst/>
            </a:prstGeom>
            <a:noFill/>
          </p:spPr>
          <p:txBody>
            <a:bodyPr wrap="square" rtlCol="0">
              <a:spAutoFit/>
            </a:bodyPr>
            <a:lstStyle/>
            <a:p>
              <a:r>
                <a:rPr lang="en-US" altLang="zh-TW" sz="1000" b="1">
                  <a:solidFill>
                    <a:srgbClr val="EE6D2B"/>
                  </a:solidFill>
                  <a:latin typeface="Meiryo UI" panose="020B0604030504040204" pitchFamily="50" charset="-128"/>
                  <a:ea typeface="Meiryo UI" panose="020B0604030504040204" pitchFamily="50" charset="-128"/>
                  <a:cs typeface="Arial" panose="020B0604020202020204" pitchFamily="34" charset="0"/>
                </a:rPr>
                <a:t>VM Live Migration to NAS B</a:t>
              </a:r>
              <a:endParaRPr lang="zh-TW" altLang="en-US" sz="1000" b="1">
                <a:solidFill>
                  <a:srgbClr val="EE6D2B"/>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62" name="圖形 61" descr="識別證 以實心填滿">
              <a:extLst>
                <a:ext uri="{FF2B5EF4-FFF2-40B4-BE49-F238E27FC236}">
                  <a16:creationId xmlns:a16="http://schemas.microsoft.com/office/drawing/2014/main" id="{893CEBE8-54EB-44E2-B7D2-90BE3CB395A1}"/>
                </a:ext>
              </a:extLst>
            </p:cNvPr>
            <p:cNvPicPr>
              <a:picLocks noChangeAspect="1"/>
            </p:cNvPicPr>
            <p:nvPr/>
          </p:nvPicPr>
          <p:blipFill>
            <a:blip r:embed="rId29" cstate="print">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3425328" y="4856434"/>
              <a:ext cx="325687" cy="325687"/>
            </a:xfrm>
            <a:prstGeom prst="rect">
              <a:avLst/>
            </a:prstGeom>
          </p:spPr>
        </p:pic>
      </p:grpSp>
    </p:spTree>
    <p:extLst>
      <p:ext uri="{BB962C8B-B14F-4D97-AF65-F5344CB8AC3E}">
        <p14:creationId xmlns:p14="http://schemas.microsoft.com/office/powerpoint/2010/main" val="1168945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a:extLst>
              <a:ext uri="{FF2B5EF4-FFF2-40B4-BE49-F238E27FC236}">
                <a16:creationId xmlns:a16="http://schemas.microsoft.com/office/drawing/2014/main" id="{CB450754-CFCC-4900-9C1D-311E8948981A}"/>
              </a:ext>
            </a:extLst>
          </p:cNvPr>
          <p:cNvSpPr txBox="1">
            <a:spLocks/>
          </p:cNvSpPr>
          <p:nvPr/>
        </p:nvSpPr>
        <p:spPr>
          <a:xfrm>
            <a:off x="539000" y="2411421"/>
            <a:ext cx="7844669" cy="1017579"/>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gradFill>
                  <a:gsLst>
                    <a:gs pos="17000">
                      <a:srgbClr val="E8EDF7"/>
                    </a:gs>
                    <a:gs pos="56000">
                      <a:schemeClr val="accent1">
                        <a:lumMod val="5000"/>
                        <a:lumOff val="95000"/>
                      </a:schemeClr>
                    </a:gs>
                    <a:gs pos="76000">
                      <a:schemeClr val="accent1">
                        <a:lumMod val="60000"/>
                        <a:lumOff val="40000"/>
                      </a:schemeClr>
                    </a:gs>
                    <a:gs pos="0">
                      <a:schemeClr val="accent1">
                        <a:lumMod val="45000"/>
                        <a:lumOff val="55000"/>
                      </a:schemeClr>
                    </a:gs>
                    <a:gs pos="100000">
                      <a:schemeClr val="accent1">
                        <a:lumMod val="30000"/>
                        <a:lumOff val="70000"/>
                      </a:schemeClr>
                    </a:gs>
                  </a:gsLst>
                  <a:lin ang="5400000" scaled="1"/>
                </a:gradFill>
                <a:latin typeface="微軟正黑體" panose="020B0604030504040204" pitchFamily="34" charset="-120"/>
                <a:ea typeface="微軟正黑體" panose="020B0604030504040204" pitchFamily="34" charset="-120"/>
                <a:cs typeface="+mj-cs"/>
              </a:defRPr>
            </a:lvl1pPr>
          </a:lstStyle>
          <a:p>
            <a:r>
              <a:rPr lang="en-US" sz="5500" dirty="0" err="1">
                <a:solidFill>
                  <a:schemeClr val="bg1"/>
                </a:solidFill>
                <a:latin typeface="Meiryo UI" panose="020B0604030504040204" pitchFamily="50" charset="-128"/>
                <a:ea typeface="Meiryo UI" panose="020B0604030504040204" pitchFamily="50" charset="-128"/>
                <a:cs typeface="Arial"/>
                <a:sym typeface="Arial" panose="020B0604020202020204" pitchFamily="34" charset="0"/>
              </a:rPr>
              <a:t>推奨モデル</a:t>
            </a:r>
            <a:endParaRPr lang="en-US" altLang="zh-TW" dirty="0" err="1">
              <a:solidFill>
                <a:schemeClr val="bg1"/>
              </a:solidFill>
              <a:latin typeface="Meiryo UI" panose="020B0604030504040204" pitchFamily="50" charset="-128"/>
              <a:ea typeface="Meiryo UI" panose="020B0604030504040204" pitchFamily="50" charset="-128"/>
              <a:cs typeface="Arial"/>
            </a:endParaRPr>
          </a:p>
          <a:p>
            <a:pPr algn="ctr"/>
            <a:endParaRPr lang="zh-TW" sz="5500" kern="6000" spc="-150">
              <a:solidFill>
                <a:schemeClr val="bg1"/>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3" name="圖形 8">
            <a:extLst>
              <a:ext uri="{FF2B5EF4-FFF2-40B4-BE49-F238E27FC236}">
                <a16:creationId xmlns:a16="http://schemas.microsoft.com/office/drawing/2014/main" id="{B2ED0697-1FE4-4772-AAED-3847577E11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9087" y="1275961"/>
            <a:ext cx="3046513" cy="924831"/>
          </a:xfrm>
          <a:custGeom>
            <a:avLst/>
            <a:gdLst>
              <a:gd name="connsiteX0" fmla="*/ -433 w 6033644"/>
              <a:gd name="connsiteY0" fmla="*/ -289 h 4022468"/>
              <a:gd name="connsiteX1" fmla="*/ 6033212 w 6033644"/>
              <a:gd name="connsiteY1" fmla="*/ -289 h 4022468"/>
              <a:gd name="connsiteX2" fmla="*/ 6033212 w 6033644"/>
              <a:gd name="connsiteY2" fmla="*/ 4022180 h 4022468"/>
              <a:gd name="connsiteX3" fmla="*/ -433 w 6033644"/>
              <a:gd name="connsiteY3" fmla="*/ 4022180 h 4022468"/>
            </a:gdLst>
            <a:ahLst/>
            <a:cxnLst>
              <a:cxn ang="0">
                <a:pos x="connsiteX0" y="connsiteY0"/>
              </a:cxn>
              <a:cxn ang="0">
                <a:pos x="connsiteX1" y="connsiteY1"/>
              </a:cxn>
              <a:cxn ang="0">
                <a:pos x="connsiteX2" y="connsiteY2"/>
              </a:cxn>
              <a:cxn ang="0">
                <a:pos x="connsiteX3" y="connsiteY3"/>
              </a:cxn>
            </a:cxnLst>
            <a:rect l="l" t="t" r="r" b="b"/>
            <a:pathLst>
              <a:path w="6033644" h="4022468">
                <a:moveTo>
                  <a:pt x="-433" y="-289"/>
                </a:moveTo>
                <a:lnTo>
                  <a:pt x="6033212" y="-289"/>
                </a:lnTo>
                <a:lnTo>
                  <a:pt x="6033212" y="4022180"/>
                </a:lnTo>
                <a:lnTo>
                  <a:pt x="-433" y="4022180"/>
                </a:lnTo>
                <a:close/>
              </a:path>
            </a:pathLst>
          </a:custGeom>
        </p:spPr>
      </p:pic>
    </p:spTree>
    <p:extLst>
      <p:ext uri="{BB962C8B-B14F-4D97-AF65-F5344CB8AC3E}">
        <p14:creationId xmlns:p14="http://schemas.microsoft.com/office/powerpoint/2010/main" val="3935387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D8D46471-289A-4175-AC1E-BC0EF10BAC41}"/>
              </a:ext>
            </a:extLst>
          </p:cNvPr>
          <p:cNvSpPr>
            <a:spLocks noGrp="1"/>
          </p:cNvSpPr>
          <p:nvPr>
            <p:ph type="title"/>
          </p:nvPr>
        </p:nvSpPr>
        <p:spPr/>
        <p:txBody>
          <a:bodyPr/>
          <a:lstStyle/>
          <a:p>
            <a:r>
              <a:rPr lang="en-US" dirty="0" err="1">
                <a:latin typeface="Meiryo UI" panose="020B0604030504040204" pitchFamily="50" charset="-128"/>
                <a:ea typeface="Meiryo UI" panose="020B0604030504040204" pitchFamily="50" charset="-128"/>
                <a:cs typeface="Arial"/>
              </a:rPr>
              <a:t>推奨モデル</a:t>
            </a:r>
            <a:endParaRPr lang="en-US" dirty="0" err="1">
              <a:latin typeface="Meiryo UI" panose="020B0604030504040204" pitchFamily="50" charset="-128"/>
              <a:ea typeface="Meiryo UI" panose="020B0604030504040204" pitchFamily="50" charset="-128"/>
            </a:endParaRPr>
          </a:p>
        </p:txBody>
      </p:sp>
      <p:grpSp>
        <p:nvGrpSpPr>
          <p:cNvPr id="20" name="群組 19">
            <a:extLst>
              <a:ext uri="{FF2B5EF4-FFF2-40B4-BE49-F238E27FC236}">
                <a16:creationId xmlns:a16="http://schemas.microsoft.com/office/drawing/2014/main" id="{B2E0C2B9-8CC6-438B-AB13-CD9E17D2FBA2}"/>
              </a:ext>
            </a:extLst>
          </p:cNvPr>
          <p:cNvGrpSpPr/>
          <p:nvPr/>
        </p:nvGrpSpPr>
        <p:grpSpPr>
          <a:xfrm>
            <a:off x="4226780" y="1896975"/>
            <a:ext cx="3424695" cy="3695225"/>
            <a:chOff x="677935" y="2131531"/>
            <a:chExt cx="3424695" cy="3695225"/>
          </a:xfrm>
        </p:grpSpPr>
        <p:sp>
          <p:nvSpPr>
            <p:cNvPr id="21" name="矩形: 圓角 20">
              <a:extLst>
                <a:ext uri="{FF2B5EF4-FFF2-40B4-BE49-F238E27FC236}">
                  <a16:creationId xmlns:a16="http://schemas.microsoft.com/office/drawing/2014/main" id="{53C6590F-2CAE-45DE-8A12-8FB61B389046}"/>
                </a:ext>
              </a:extLst>
            </p:cNvPr>
            <p:cNvSpPr/>
            <p:nvPr/>
          </p:nvSpPr>
          <p:spPr>
            <a:xfrm>
              <a:off x="677935" y="2131531"/>
              <a:ext cx="3424695" cy="3695225"/>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2" name="矩形: 圓角 13">
              <a:extLst>
                <a:ext uri="{FF2B5EF4-FFF2-40B4-BE49-F238E27FC236}">
                  <a16:creationId xmlns:a16="http://schemas.microsoft.com/office/drawing/2014/main" id="{2CB74A09-3BF4-46E3-9AA4-B9A58174BA64}"/>
                </a:ext>
              </a:extLst>
            </p:cNvPr>
            <p:cNvSpPr/>
            <p:nvPr/>
          </p:nvSpPr>
          <p:spPr>
            <a:xfrm>
              <a:off x="769011" y="2245755"/>
              <a:ext cx="3232019" cy="685405"/>
            </a:xfrm>
            <a:prstGeom prst="roundRect">
              <a:avLst>
                <a:gd name="adj" fmla="val 3620"/>
              </a:avLst>
            </a:prstGeom>
            <a:solidFill>
              <a:schemeClr val="accent4">
                <a:lumMod val="75000"/>
              </a:schemeClr>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600" b="1">
                  <a:solidFill>
                    <a:schemeClr val="bg1"/>
                  </a:solidFill>
                  <a:latin typeface="Meiryo UI" panose="020B0604030504040204" pitchFamily="50" charset="-128"/>
                  <a:ea typeface="Meiryo UI" panose="020B0604030504040204" pitchFamily="50" charset="-128"/>
                  <a:cs typeface="Arial" panose="020B0604020202020204" pitchFamily="34" charset="0"/>
                </a:rPr>
                <a:t>TS-h1683XU</a:t>
              </a:r>
            </a:p>
          </p:txBody>
        </p:sp>
      </p:grpSp>
      <p:sp>
        <p:nvSpPr>
          <p:cNvPr id="24" name="文字方塊 23">
            <a:extLst>
              <a:ext uri="{FF2B5EF4-FFF2-40B4-BE49-F238E27FC236}">
                <a16:creationId xmlns:a16="http://schemas.microsoft.com/office/drawing/2014/main" id="{434D3469-7D66-4CAF-B9A6-8F0527506DCB}"/>
              </a:ext>
            </a:extLst>
          </p:cNvPr>
          <p:cNvSpPr txBox="1"/>
          <p:nvPr/>
        </p:nvSpPr>
        <p:spPr>
          <a:xfrm>
            <a:off x="4557341" y="2811355"/>
            <a:ext cx="2673196" cy="1384995"/>
          </a:xfrm>
          <a:prstGeom prst="rect">
            <a:avLst/>
          </a:prstGeom>
          <a:noFill/>
          <a:ln>
            <a:noFill/>
          </a:ln>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8760" indent="-238760">
              <a:spcBef>
                <a:spcPts val="1200"/>
              </a:spcBef>
              <a:buFont typeface="Arial" panose="020B0604020202020204" pitchFamily="34" charset="0"/>
              <a:buChar char="•"/>
            </a:pPr>
            <a:r>
              <a:rPr kumimoji="1" lang="en-US" altLang="zh-TW" sz="1600" b="1" dirty="0">
                <a:latin typeface="Meiryo UI" panose="020B0604030504040204" pitchFamily="50" charset="-128"/>
                <a:ea typeface="Meiryo UI" panose="020B0604030504040204" pitchFamily="50" charset="-128"/>
                <a:cs typeface="Arial"/>
              </a:rPr>
              <a:t>16 bay (16 x 3.5”)</a:t>
            </a:r>
            <a:endParaRPr lang="en-US" altLang="zh-TW" sz="1600" b="1" dirty="0">
              <a:latin typeface="Meiryo UI" panose="020B0604030504040204" pitchFamily="50" charset="-128"/>
              <a:ea typeface="Meiryo UI" panose="020B0604030504040204" pitchFamily="50" charset="-128"/>
              <a:cs typeface="Arial"/>
            </a:endParaRPr>
          </a:p>
          <a:p>
            <a:pPr marL="238760" indent="-238760">
              <a:spcBef>
                <a:spcPts val="1200"/>
              </a:spcBef>
              <a:buFont typeface="Arial" panose="020B0604020202020204" pitchFamily="34" charset="0"/>
              <a:buChar char="•"/>
            </a:pPr>
            <a:r>
              <a:rPr kumimoji="1" lang="en-US" altLang="zh-TW" sz="1600" b="1" dirty="0">
                <a:latin typeface="Meiryo UI" panose="020B0604030504040204" pitchFamily="50" charset="-128"/>
                <a:ea typeface="Meiryo UI" panose="020B0604030504040204" pitchFamily="50" charset="-128"/>
                <a:cs typeface="Arial"/>
              </a:rPr>
              <a:t>Intel® Xeon® E-2236 6-core 3.3 GHz</a:t>
            </a:r>
            <a:endParaRPr lang="en-US" altLang="zh-TW" sz="1600" b="1" dirty="0">
              <a:latin typeface="Meiryo UI" panose="020B0604030504040204" pitchFamily="50" charset="-128"/>
              <a:ea typeface="Meiryo UI" panose="020B0604030504040204" pitchFamily="50" charset="-128"/>
              <a:cs typeface="Arial"/>
            </a:endParaRPr>
          </a:p>
          <a:p>
            <a:pPr marL="238760" indent="-238760">
              <a:spcBef>
                <a:spcPts val="1200"/>
              </a:spcBef>
              <a:buFont typeface="Arial" panose="020B0604020202020204" pitchFamily="34" charset="0"/>
              <a:buChar char="•"/>
            </a:pPr>
            <a:r>
              <a:rPr kumimoji="1" lang="en-US" altLang="zh-TW" sz="1600" b="1" dirty="0">
                <a:latin typeface="Meiryo UI" panose="020B0604030504040204" pitchFamily="50" charset="-128"/>
                <a:ea typeface="Meiryo UI" panose="020B0604030504040204" pitchFamily="50" charset="-128"/>
                <a:cs typeface="Arial"/>
              </a:rPr>
              <a:t>最大128GB RAM</a:t>
            </a:r>
            <a:endParaRPr lang="en-US" altLang="zh-TW" sz="1600" b="1">
              <a:latin typeface="Meiryo UI" panose="020B0604030504040204" pitchFamily="50" charset="-128"/>
              <a:ea typeface="Meiryo UI" panose="020B0604030504040204" pitchFamily="50" charset="-128"/>
              <a:cs typeface="Arial"/>
            </a:endParaRPr>
          </a:p>
        </p:txBody>
      </p:sp>
      <p:pic>
        <p:nvPicPr>
          <p:cNvPr id="4100" name="Picture 4">
            <a:extLst>
              <a:ext uri="{FF2B5EF4-FFF2-40B4-BE49-F238E27FC236}">
                <a16:creationId xmlns:a16="http://schemas.microsoft.com/office/drawing/2014/main" id="{3DBB35E4-F2EF-4723-82E8-A41662171A32}"/>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3685" b="15606"/>
          <a:stretch/>
        </p:blipFill>
        <p:spPr bwMode="auto">
          <a:xfrm>
            <a:off x="4048848" y="4418854"/>
            <a:ext cx="3829862" cy="1931904"/>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圓角 27">
            <a:extLst>
              <a:ext uri="{FF2B5EF4-FFF2-40B4-BE49-F238E27FC236}">
                <a16:creationId xmlns:a16="http://schemas.microsoft.com/office/drawing/2014/main" id="{B5713E63-4CC6-47C3-B785-4AD88E1E100A}"/>
              </a:ext>
            </a:extLst>
          </p:cNvPr>
          <p:cNvSpPr/>
          <p:nvPr/>
        </p:nvSpPr>
        <p:spPr>
          <a:xfrm>
            <a:off x="8151123" y="1896975"/>
            <a:ext cx="3424695" cy="3695225"/>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29" name="矩形: 圓角 13">
            <a:extLst>
              <a:ext uri="{FF2B5EF4-FFF2-40B4-BE49-F238E27FC236}">
                <a16:creationId xmlns:a16="http://schemas.microsoft.com/office/drawing/2014/main" id="{D931E83F-1B5F-4B6E-A6AC-C00949DEA31F}"/>
              </a:ext>
            </a:extLst>
          </p:cNvPr>
          <p:cNvSpPr/>
          <p:nvPr/>
        </p:nvSpPr>
        <p:spPr>
          <a:xfrm>
            <a:off x="8239370" y="2011199"/>
            <a:ext cx="3232019" cy="685405"/>
          </a:xfrm>
          <a:prstGeom prst="roundRect">
            <a:avLst>
              <a:gd name="adj" fmla="val 3620"/>
            </a:avLst>
          </a:prstGeom>
          <a:solidFill>
            <a:schemeClr val="accent4">
              <a:lumMod val="75000"/>
            </a:schemeClr>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600" b="1">
                <a:solidFill>
                  <a:schemeClr val="bg1"/>
                </a:solidFill>
                <a:latin typeface="Meiryo UI" panose="020B0604030504040204" pitchFamily="50" charset="-128"/>
                <a:ea typeface="Meiryo UI" panose="020B0604030504040204" pitchFamily="50" charset="-128"/>
                <a:cs typeface="Arial" panose="020B0604020202020204" pitchFamily="34" charset="0"/>
              </a:rPr>
              <a:t>TS-h2490FU</a:t>
            </a:r>
          </a:p>
        </p:txBody>
      </p:sp>
      <p:pic>
        <p:nvPicPr>
          <p:cNvPr id="30" name="Picture 2">
            <a:extLst>
              <a:ext uri="{FF2B5EF4-FFF2-40B4-BE49-F238E27FC236}">
                <a16:creationId xmlns:a16="http://schemas.microsoft.com/office/drawing/2014/main" id="{0F06C34A-752A-46F7-9F83-CF6B994900D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32665" y="4397916"/>
            <a:ext cx="3709444" cy="2318402"/>
          </a:xfrm>
          <a:prstGeom prst="rect">
            <a:avLst/>
          </a:prstGeom>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矩形: 圓角 31">
            <a:extLst>
              <a:ext uri="{FF2B5EF4-FFF2-40B4-BE49-F238E27FC236}">
                <a16:creationId xmlns:a16="http://schemas.microsoft.com/office/drawing/2014/main" id="{D6DB5971-40A3-49D4-B97A-12BD6695CEE8}"/>
              </a:ext>
            </a:extLst>
          </p:cNvPr>
          <p:cNvSpPr/>
          <p:nvPr/>
        </p:nvSpPr>
        <p:spPr>
          <a:xfrm>
            <a:off x="354569" y="1896975"/>
            <a:ext cx="3424695" cy="3695225"/>
          </a:xfrm>
          <a:prstGeom prst="roundRect">
            <a:avLst>
              <a:gd name="adj" fmla="val 3442"/>
            </a:avLst>
          </a:prstGeom>
          <a:solidFill>
            <a:schemeClr val="bg1">
              <a:alpha val="31000"/>
            </a:schemeClr>
          </a:solidFill>
          <a:ln w="9525">
            <a:solidFill>
              <a:schemeClr val="bg1"/>
            </a:solidFill>
          </a:ln>
          <a:effectLst>
            <a:outerShdw blurRad="139700" dist="139700" dir="25200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33" name="矩形: 圓角 13">
            <a:extLst>
              <a:ext uri="{FF2B5EF4-FFF2-40B4-BE49-F238E27FC236}">
                <a16:creationId xmlns:a16="http://schemas.microsoft.com/office/drawing/2014/main" id="{B29B43AB-D481-4EAA-86F8-0CA574F19033}"/>
              </a:ext>
            </a:extLst>
          </p:cNvPr>
          <p:cNvSpPr/>
          <p:nvPr/>
        </p:nvSpPr>
        <p:spPr>
          <a:xfrm>
            <a:off x="445645" y="2011199"/>
            <a:ext cx="3232019" cy="685405"/>
          </a:xfrm>
          <a:prstGeom prst="roundRect">
            <a:avLst>
              <a:gd name="adj" fmla="val 3620"/>
            </a:avLst>
          </a:prstGeom>
          <a:solidFill>
            <a:schemeClr val="accent4">
              <a:lumMod val="75000"/>
            </a:schemeClr>
          </a:solidFill>
          <a:ln>
            <a:noFill/>
          </a:ln>
          <a:effectLst>
            <a:glow rad="1397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f-ZA" altLang="zh-TW" sz="2600" b="1">
                <a:solidFill>
                  <a:schemeClr val="bg1"/>
                </a:solidFill>
                <a:latin typeface="Meiryo UI" panose="020B0604030504040204" pitchFamily="50" charset="-128"/>
                <a:ea typeface="Meiryo UI" panose="020B0604030504040204" pitchFamily="50" charset="-128"/>
                <a:cs typeface="Arial" panose="020B0604020202020204" pitchFamily="34" charset="0"/>
              </a:rPr>
              <a:t>TVS-h12/1688X</a:t>
            </a:r>
          </a:p>
        </p:txBody>
      </p:sp>
      <p:pic>
        <p:nvPicPr>
          <p:cNvPr id="34" name="圖片 33" descr="一張含有 電腦, 微波爐, 監視器, 烤箱 的圖片&#10;&#10;自動產生的描述">
            <a:extLst>
              <a:ext uri="{FF2B5EF4-FFF2-40B4-BE49-F238E27FC236}">
                <a16:creationId xmlns:a16="http://schemas.microsoft.com/office/drawing/2014/main" id="{DB85B0CC-2AFE-4CE6-8AC3-0226C0ABCA9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0231" y="4960861"/>
            <a:ext cx="2809231" cy="1755457"/>
          </a:xfrm>
          <a:prstGeom prst="rect">
            <a:avLst/>
          </a:prstGeom>
        </p:spPr>
      </p:pic>
      <p:sp>
        <p:nvSpPr>
          <p:cNvPr id="35" name="文字方塊 34">
            <a:extLst>
              <a:ext uri="{FF2B5EF4-FFF2-40B4-BE49-F238E27FC236}">
                <a16:creationId xmlns:a16="http://schemas.microsoft.com/office/drawing/2014/main" id="{DF57FDAA-E37D-451D-83C5-029689334C3F}"/>
              </a:ext>
            </a:extLst>
          </p:cNvPr>
          <p:cNvSpPr txBox="1"/>
          <p:nvPr/>
        </p:nvSpPr>
        <p:spPr>
          <a:xfrm>
            <a:off x="445645" y="2707058"/>
            <a:ext cx="3232019" cy="1754326"/>
          </a:xfrm>
          <a:prstGeom prst="rect">
            <a:avLst/>
          </a:prstGeom>
          <a:noFill/>
          <a:ln>
            <a:noFill/>
          </a:ln>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238760" indent="-238760">
              <a:spcBef>
                <a:spcPts val="1200"/>
              </a:spcBef>
              <a:buFont typeface="Arial" panose="020B0604020202020204" pitchFamily="34" charset="0"/>
              <a:buChar char="•"/>
            </a:pPr>
            <a:r>
              <a:rPr kumimoji="1" lang="en-US" altLang="zh-TW" sz="1400" b="1" dirty="0">
                <a:latin typeface="Meiryo UI" panose="020B0604030504040204" pitchFamily="50" charset="-128"/>
                <a:ea typeface="Meiryo UI" panose="020B0604030504040204" pitchFamily="50" charset="-128"/>
                <a:cs typeface="Arial"/>
              </a:rPr>
              <a:t>12/16 bay</a:t>
            </a:r>
            <a:r>
              <a:rPr kumimoji="1" lang="en-US" altLang="zh-TW" sz="1200" b="1" dirty="0">
                <a:latin typeface="Meiryo UI" panose="020B0604030504040204" pitchFamily="50" charset="-128"/>
                <a:ea typeface="Meiryo UI" panose="020B0604030504040204" pitchFamily="50" charset="-128"/>
                <a:cs typeface="Arial"/>
              </a:rPr>
              <a:t> (</a:t>
            </a:r>
            <a:r>
              <a:rPr kumimoji="1" lang="en-US" altLang="zh-TW" sz="12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a:rPr>
              <a:t>4x2.5” + </a:t>
            </a:r>
            <a:r>
              <a:rPr kumimoji="1" lang="en-US" altLang="zh-TW" sz="1200" b="1" dirty="0">
                <a:latin typeface="Meiryo UI" panose="020B0604030504040204" pitchFamily="50" charset="-128"/>
                <a:ea typeface="Meiryo UI" panose="020B0604030504040204" pitchFamily="50" charset="-128"/>
                <a:cs typeface="Arial"/>
              </a:rPr>
              <a:t>8/12x3.5”)</a:t>
            </a:r>
            <a:endParaRPr lang="en-US" sz="2000" dirty="0">
              <a:latin typeface="Meiryo UI" panose="020B0604030504040204" pitchFamily="50" charset="-128"/>
              <a:ea typeface="Meiryo UI" panose="020B0604030504040204" pitchFamily="50" charset="-128"/>
              <a:cs typeface="Arial"/>
            </a:endParaRPr>
          </a:p>
          <a:p>
            <a:pPr marL="238760" indent="-238760">
              <a:spcBef>
                <a:spcPts val="1200"/>
              </a:spcBef>
              <a:buFont typeface="Arial" panose="020B0604020202020204" pitchFamily="34" charset="0"/>
              <a:buChar char="•"/>
            </a:pPr>
            <a:r>
              <a:rPr kumimoji="1" lang="en-US" altLang="zh-TW" sz="1600" b="1" dirty="0">
                <a:latin typeface="Meiryo UI" panose="020B0604030504040204" pitchFamily="50" charset="-128"/>
                <a:ea typeface="Meiryo UI" panose="020B0604030504040204" pitchFamily="50" charset="-128"/>
                <a:cs typeface="Arial"/>
              </a:rPr>
              <a:t>Intel® Xeon® W-1250 6-core 3.3 GHz</a:t>
            </a:r>
            <a:endParaRPr lang="en-US" altLang="zh-TW" sz="1600" b="1" dirty="0">
              <a:latin typeface="Meiryo UI" panose="020B0604030504040204" pitchFamily="50" charset="-128"/>
              <a:ea typeface="Meiryo UI" panose="020B0604030504040204" pitchFamily="50" charset="-128"/>
              <a:cs typeface="Arial"/>
            </a:endParaRPr>
          </a:p>
          <a:p>
            <a:pPr marL="238760" indent="-238760">
              <a:spcBef>
                <a:spcPts val="1200"/>
              </a:spcBef>
              <a:buFont typeface="Arial" panose="020B0604020202020204" pitchFamily="34" charset="0"/>
              <a:buChar char="•"/>
            </a:pPr>
            <a:r>
              <a:rPr kumimoji="1" lang="en-US" altLang="zh-TW" sz="1600" b="1" dirty="0">
                <a:latin typeface="Meiryo UI" panose="020B0604030504040204" pitchFamily="50" charset="-128"/>
                <a:ea typeface="Meiryo UI" panose="020B0604030504040204" pitchFamily="50" charset="-128"/>
                <a:cs typeface="Arial"/>
              </a:rPr>
              <a:t>最大128GB RAM</a:t>
            </a:r>
            <a:endParaRPr lang="en-US" altLang="zh-TW" sz="1600" b="1" dirty="0">
              <a:latin typeface="Meiryo UI" panose="020B0604030504040204" pitchFamily="50" charset="-128"/>
              <a:ea typeface="Meiryo UI" panose="020B0604030504040204" pitchFamily="50" charset="-128"/>
              <a:cs typeface="Arial"/>
            </a:endParaRPr>
          </a:p>
          <a:p>
            <a:pPr marL="238760" indent="-238760">
              <a:spcBef>
                <a:spcPts val="1200"/>
              </a:spcBef>
              <a:buFont typeface="Arial" panose="020B0604020202020204" pitchFamily="34" charset="0"/>
              <a:buChar char="•"/>
            </a:pPr>
            <a:r>
              <a:rPr kumimoji="1" lang="en-US" sz="1600" b="1" dirty="0">
                <a:solidFill>
                  <a:schemeClr val="accent1"/>
                </a:solidFill>
                <a:latin typeface="Meiryo UI" panose="020B0604030504040204" pitchFamily="50" charset="-128"/>
                <a:ea typeface="Meiryo UI" panose="020B0604030504040204" pitchFamily="50" charset="-128"/>
                <a:cs typeface="+mn-lt"/>
              </a:rPr>
              <a:t>Thunderbolt </a:t>
            </a:r>
            <a:r>
              <a:rPr kumimoji="1" lang="ja-JP" altLang="en-US" sz="1600" b="1" dirty="0">
                <a:solidFill>
                  <a:schemeClr val="accent1"/>
                </a:solidFill>
                <a:latin typeface="Meiryo UI" panose="020B0604030504040204" pitchFamily="50" charset="-128"/>
                <a:ea typeface="Meiryo UI" panose="020B0604030504040204" pitchFamily="50" charset="-128"/>
                <a:cs typeface="+mn-lt"/>
              </a:rPr>
              <a:t>拡張カード対応</a:t>
            </a:r>
            <a:endParaRPr lang="ja-JP" altLang="en-US" sz="1600" b="1" dirty="0">
              <a:solidFill>
                <a:schemeClr val="accent1"/>
              </a:solidFill>
              <a:latin typeface="Meiryo UI" panose="020B0604030504040204" pitchFamily="50" charset="-128"/>
              <a:ea typeface="Meiryo UI" panose="020B0604030504040204" pitchFamily="50" charset="-128"/>
              <a:cs typeface="+mn-lt"/>
            </a:endParaRPr>
          </a:p>
        </p:txBody>
      </p:sp>
      <p:sp>
        <p:nvSpPr>
          <p:cNvPr id="36" name="文字方塊 25">
            <a:extLst>
              <a:ext uri="{FF2B5EF4-FFF2-40B4-BE49-F238E27FC236}">
                <a16:creationId xmlns:a16="http://schemas.microsoft.com/office/drawing/2014/main" id="{81D8B763-BBD4-473B-BF21-215726E1CD8D}"/>
              </a:ext>
            </a:extLst>
          </p:cNvPr>
          <p:cNvSpPr txBox="1"/>
          <p:nvPr/>
        </p:nvSpPr>
        <p:spPr>
          <a:xfrm>
            <a:off x="8488545" y="2861216"/>
            <a:ext cx="2791752" cy="1384995"/>
          </a:xfrm>
          <a:prstGeom prst="rect">
            <a:avLst/>
          </a:prstGeom>
          <a:noFill/>
          <a:ln>
            <a:noFill/>
          </a:ln>
        </p:spPr>
        <p:txBody>
          <a:bodyPr wrap="square" lIns="91440" tIns="45720" rIns="91440" bIns="45720" rtlCol="0" anchor="t">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177800" marR="0" lvl="0" indent="-177800" algn="l" defTabSz="609585"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1" lang="en-US" altLang="zh-TW"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a:rPr>
              <a:t>24 bay (24 x 2.5”)</a:t>
            </a:r>
            <a:endParaRPr lang="en-US" altLang="zh-TW"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a:endParaRPr>
          </a:p>
          <a:p>
            <a:pPr marL="177800" marR="0" lvl="0" indent="-177800" algn="l" defTabSz="609585"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1" lang="en-US" altLang="zh-TW" sz="16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Arial"/>
              </a:rPr>
              <a:t>AMD EPYC 7302P 16-core 3.3 GHz</a:t>
            </a:r>
            <a:endParaRPr lang="en-US" altLang="zh-TW" sz="16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a:endParaRPr>
          </a:p>
          <a:p>
            <a:pPr marL="177800" marR="0" lvl="0" indent="-177800" algn="l" defTabSz="609585" rtl="0" eaLnBrk="1" fontAlgn="auto" latinLnBrk="0" hangingPunct="1">
              <a:lnSpc>
                <a:spcPct val="100000"/>
              </a:lnSpc>
              <a:spcBef>
                <a:spcPts val="1200"/>
              </a:spcBef>
              <a:spcAft>
                <a:spcPts val="0"/>
              </a:spcAft>
              <a:buClrTx/>
              <a:buSzPct val="100000"/>
              <a:buFont typeface="Arial" panose="020B0604020202020204" pitchFamily="34" charset="0"/>
              <a:buChar char="•"/>
              <a:tabLst/>
              <a:defRPr/>
            </a:pPr>
            <a:r>
              <a:rPr kumimoji="1" lang="en-US" altLang="zh-TW" sz="1600" b="1">
                <a:latin typeface="Meiryo UI" panose="020B0604030504040204" pitchFamily="50" charset="-128"/>
                <a:ea typeface="Meiryo UI" panose="020B0604030504040204" pitchFamily="50" charset="-128"/>
                <a:cs typeface="Arial"/>
              </a:rPr>
              <a:t>最大</a:t>
            </a:r>
            <a:r>
              <a:rPr kumimoji="1" lang="en-US" altLang="zh-TW" sz="16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a:rPr>
              <a:t>4TB RAM</a:t>
            </a:r>
            <a:endParaRPr lang="en-US" altLang="zh-TW" sz="16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a:endParaRPr>
          </a:p>
        </p:txBody>
      </p:sp>
      <p:pic>
        <p:nvPicPr>
          <p:cNvPr id="37" name="圖片 36" descr="一張含有 文字 的圖片&#10;&#10;自動產生的描述">
            <a:extLst>
              <a:ext uri="{FF2B5EF4-FFF2-40B4-BE49-F238E27FC236}">
                <a16:creationId xmlns:a16="http://schemas.microsoft.com/office/drawing/2014/main" id="{E6C03261-99CF-4E39-8CB1-967F3BD0A2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48294" y="4385068"/>
            <a:ext cx="1198028" cy="798685"/>
          </a:xfrm>
          <a:prstGeom prst="rect">
            <a:avLst/>
          </a:prstGeom>
          <a:effectLst/>
        </p:spPr>
      </p:pic>
      <p:pic>
        <p:nvPicPr>
          <p:cNvPr id="38" name="圖片 37" descr="一張含有 文字 的圖片&#10;&#10;自動產生的描述">
            <a:extLst>
              <a:ext uri="{FF2B5EF4-FFF2-40B4-BE49-F238E27FC236}">
                <a16:creationId xmlns:a16="http://schemas.microsoft.com/office/drawing/2014/main" id="{643261CC-0910-49C5-9B5F-1240625443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0663" y="4542944"/>
            <a:ext cx="1198028" cy="798685"/>
          </a:xfrm>
          <a:prstGeom prst="rect">
            <a:avLst/>
          </a:prstGeom>
          <a:effectLst/>
        </p:spPr>
      </p:pic>
      <p:sp>
        <p:nvSpPr>
          <p:cNvPr id="26" name="文字方塊 25">
            <a:extLst>
              <a:ext uri="{FF2B5EF4-FFF2-40B4-BE49-F238E27FC236}">
                <a16:creationId xmlns:a16="http://schemas.microsoft.com/office/drawing/2014/main" id="{38AE84E1-86F6-48FD-95DF-B15ED177364D}"/>
              </a:ext>
            </a:extLst>
          </p:cNvPr>
          <p:cNvSpPr txBox="1"/>
          <p:nvPr/>
        </p:nvSpPr>
        <p:spPr>
          <a:xfrm>
            <a:off x="312184" y="1372505"/>
            <a:ext cx="3404423" cy="646331"/>
          </a:xfrm>
          <a:prstGeom prst="rect">
            <a:avLst/>
          </a:prstGeom>
          <a:noFill/>
        </p:spPr>
        <p:txBody>
          <a:bodyPr wrap="square" lIns="91440" tIns="45720" rIns="91440" bIns="45720" rtlCol="0" anchor="t">
            <a:spAutoFit/>
          </a:bodyPr>
          <a:lstStyle/>
          <a:p>
            <a:r>
              <a:rPr lang="en-US" b="1" dirty="0" err="1">
                <a:latin typeface="Meiryo UI" panose="020B0604030504040204" pitchFamily="50" charset="-128"/>
                <a:ea typeface="Meiryo UI" panose="020B0604030504040204" pitchFamily="50" charset="-128"/>
                <a:cs typeface="+mn-lt"/>
              </a:rPr>
              <a:t>デスクトップ</a:t>
            </a:r>
            <a:r>
              <a:rPr lang="ja-JP" altLang="en-US" b="1" dirty="0">
                <a:latin typeface="Meiryo UI" panose="020B0604030504040204" pitchFamily="50" charset="-128"/>
                <a:ea typeface="Meiryo UI" panose="020B0604030504040204" pitchFamily="50" charset="-128"/>
                <a:cs typeface="+mn-lt"/>
              </a:rPr>
              <a:t>タイプにおける</a:t>
            </a:r>
            <a:endParaRPr lang="en-US" altLang="ja-JP" b="1" dirty="0">
              <a:latin typeface="Meiryo UI" panose="020B0604030504040204" pitchFamily="50" charset="-128"/>
              <a:ea typeface="Meiryo UI" panose="020B0604030504040204" pitchFamily="50" charset="-128"/>
              <a:cs typeface="+mn-lt"/>
            </a:endParaRPr>
          </a:p>
          <a:p>
            <a:r>
              <a:rPr lang="en-US" b="1" dirty="0" err="1">
                <a:latin typeface="Meiryo UI" panose="020B0604030504040204" pitchFamily="50" charset="-128"/>
                <a:ea typeface="Meiryo UI" panose="020B0604030504040204" pitchFamily="50" charset="-128"/>
                <a:cs typeface="+mn-lt"/>
              </a:rPr>
              <a:t>最高の</a:t>
            </a:r>
            <a:r>
              <a:rPr lang="ja-JP" altLang="en-US" b="1" dirty="0">
                <a:latin typeface="Meiryo UI" panose="020B0604030504040204" pitchFamily="50" charset="-128"/>
                <a:ea typeface="Meiryo UI" panose="020B0604030504040204" pitchFamily="50" charset="-128"/>
                <a:cs typeface="+mn-lt"/>
              </a:rPr>
              <a:t>フラッグシップモデル</a:t>
            </a:r>
            <a:endParaRPr lang="en-US" altLang="zh-TW" dirty="0" err="1">
              <a:latin typeface="Meiryo UI" panose="020B0604030504040204" pitchFamily="50" charset="-128"/>
              <a:ea typeface="Meiryo UI" panose="020B0604030504040204" pitchFamily="50" charset="-128"/>
            </a:endParaRPr>
          </a:p>
        </p:txBody>
      </p:sp>
      <p:sp>
        <p:nvSpPr>
          <p:cNvPr id="40" name="文字方塊 39">
            <a:extLst>
              <a:ext uri="{FF2B5EF4-FFF2-40B4-BE49-F238E27FC236}">
                <a16:creationId xmlns:a16="http://schemas.microsoft.com/office/drawing/2014/main" id="{9E4170F3-81BA-4426-992C-51E9B8436005}"/>
              </a:ext>
            </a:extLst>
          </p:cNvPr>
          <p:cNvSpPr txBox="1"/>
          <p:nvPr/>
        </p:nvSpPr>
        <p:spPr>
          <a:xfrm>
            <a:off x="4346188" y="1234006"/>
            <a:ext cx="3203687" cy="646331"/>
          </a:xfrm>
          <a:prstGeom prst="rect">
            <a:avLst/>
          </a:prstGeom>
          <a:noFill/>
        </p:spPr>
        <p:txBody>
          <a:bodyPr wrap="square" lIns="91440" tIns="45720" rIns="91440" bIns="45720" rtlCol="0" anchor="t">
            <a:spAutoFit/>
          </a:bodyPr>
          <a:lstStyle/>
          <a:p>
            <a:r>
              <a:rPr lang="en-US" b="1" dirty="0" err="1">
                <a:latin typeface="Meiryo UI" panose="020B0604030504040204" pitchFamily="50" charset="-128"/>
                <a:ea typeface="Meiryo UI" panose="020B0604030504040204" pitchFamily="50" charset="-128"/>
                <a:cs typeface="+mn-lt"/>
              </a:rPr>
              <a:t>大容量向け</a:t>
            </a:r>
            <a:endParaRPr lang="en-US" b="1" dirty="0">
              <a:latin typeface="Meiryo UI" panose="020B0604030504040204" pitchFamily="50" charset="-128"/>
              <a:ea typeface="Meiryo UI" panose="020B0604030504040204" pitchFamily="50" charset="-128"/>
              <a:cs typeface="+mn-lt"/>
            </a:endParaRPr>
          </a:p>
          <a:p>
            <a:r>
              <a:rPr lang="en-US" b="1" dirty="0" err="1">
                <a:latin typeface="Meiryo UI" panose="020B0604030504040204" pitchFamily="50" charset="-128"/>
                <a:ea typeface="Meiryo UI" panose="020B0604030504040204" pitchFamily="50" charset="-128"/>
                <a:cs typeface="+mn-lt"/>
              </a:rPr>
              <a:t>最も費用対効果の高い選択肢</a:t>
            </a:r>
            <a:endParaRPr lang="en-US" altLang="zh-TW" dirty="0">
              <a:latin typeface="Meiryo UI" panose="020B0604030504040204" pitchFamily="50" charset="-128"/>
              <a:ea typeface="Meiryo UI" panose="020B0604030504040204" pitchFamily="50" charset="-128"/>
            </a:endParaRPr>
          </a:p>
        </p:txBody>
      </p:sp>
      <p:sp>
        <p:nvSpPr>
          <p:cNvPr id="41" name="文字方塊 40">
            <a:extLst>
              <a:ext uri="{FF2B5EF4-FFF2-40B4-BE49-F238E27FC236}">
                <a16:creationId xmlns:a16="http://schemas.microsoft.com/office/drawing/2014/main" id="{1C078DA0-E378-4E1F-B10E-1C51E7E07FB0}"/>
              </a:ext>
            </a:extLst>
          </p:cNvPr>
          <p:cNvSpPr txBox="1"/>
          <p:nvPr/>
        </p:nvSpPr>
        <p:spPr>
          <a:xfrm>
            <a:off x="8032665" y="1234006"/>
            <a:ext cx="4019239" cy="646331"/>
          </a:xfrm>
          <a:prstGeom prst="rect">
            <a:avLst/>
          </a:prstGeom>
          <a:noFill/>
        </p:spPr>
        <p:txBody>
          <a:bodyPr wrap="square" lIns="91440" tIns="45720" rIns="91440" bIns="45720" rtlCol="0" anchor="t">
            <a:spAutoFit/>
          </a:bodyPr>
          <a:lstStyle/>
          <a:p>
            <a:r>
              <a:rPr lang="en-US" b="1" dirty="0">
                <a:latin typeface="Meiryo UI" panose="020B0604030504040204" pitchFamily="50" charset="-128"/>
                <a:ea typeface="Meiryo UI" panose="020B0604030504040204" pitchFamily="50" charset="-128"/>
                <a:cs typeface="+mn-lt"/>
              </a:rPr>
              <a:t>10000接続/</a:t>
            </a:r>
            <a:r>
              <a:rPr lang="en-US" b="1" dirty="0" err="1">
                <a:latin typeface="Meiryo UI" panose="020B0604030504040204" pitchFamily="50" charset="-128"/>
                <a:ea typeface="Meiryo UI" panose="020B0604030504040204" pitchFamily="50" charset="-128"/>
                <a:cs typeface="+mn-lt"/>
              </a:rPr>
              <a:t>仮想化</a:t>
            </a:r>
            <a:r>
              <a:rPr lang="en-US" b="1" dirty="0">
                <a:latin typeface="Meiryo UI" panose="020B0604030504040204" pitchFamily="50" charset="-128"/>
                <a:ea typeface="Meiryo UI" panose="020B0604030504040204" pitchFamily="50" charset="-128"/>
                <a:cs typeface="+mn-lt"/>
              </a:rPr>
              <a:t>/AI</a:t>
            </a:r>
            <a:r>
              <a:rPr lang="ja-JP" altLang="en-US" b="1" dirty="0">
                <a:latin typeface="Meiryo UI" panose="020B0604030504040204" pitchFamily="50" charset="-128"/>
                <a:ea typeface="Meiryo UI" panose="020B0604030504040204" pitchFamily="50" charset="-128"/>
                <a:cs typeface="+mn-lt"/>
              </a:rPr>
              <a:t>に</a:t>
            </a:r>
            <a:endParaRPr lang="en-US" altLang="zh-TW" dirty="0" err="1">
              <a:latin typeface="Meiryo UI" panose="020B0604030504040204" pitchFamily="50" charset="-128"/>
              <a:ea typeface="Meiryo UI" panose="020B0604030504040204" pitchFamily="50" charset="-128"/>
              <a:cs typeface="+mn-lt"/>
            </a:endParaRPr>
          </a:p>
          <a:p>
            <a:r>
              <a:rPr lang="ja-JP" altLang="en-US" b="1" dirty="0">
                <a:latin typeface="Meiryo UI" panose="020B0604030504040204" pitchFamily="50" charset="-128"/>
                <a:ea typeface="Meiryo UI" panose="020B0604030504040204" pitchFamily="50" charset="-128"/>
                <a:cs typeface="+mn-lt"/>
              </a:rPr>
              <a:t>最適な</a:t>
            </a:r>
            <a:r>
              <a:rPr lang="en-US" b="1" dirty="0" err="1">
                <a:latin typeface="Meiryo UI" panose="020B0604030504040204" pitchFamily="50" charset="-128"/>
                <a:ea typeface="Meiryo UI" panose="020B0604030504040204" pitchFamily="50" charset="-128"/>
                <a:cs typeface="+mn-lt"/>
              </a:rPr>
              <a:t>AFAモデル</a:t>
            </a:r>
            <a:endParaRPr lang="en-US" altLang="zh-TW" dirty="0">
              <a:latin typeface="Meiryo UI" panose="020B0604030504040204" pitchFamily="50" charset="-128"/>
              <a:ea typeface="Meiryo UI" panose="020B0604030504040204" pitchFamily="50" charset="-128"/>
            </a:endParaRPr>
          </a:p>
        </p:txBody>
      </p:sp>
      <p:grpSp>
        <p:nvGrpSpPr>
          <p:cNvPr id="23" name="群組 22">
            <a:extLst>
              <a:ext uri="{FF2B5EF4-FFF2-40B4-BE49-F238E27FC236}">
                <a16:creationId xmlns:a16="http://schemas.microsoft.com/office/drawing/2014/main" id="{E54E2E1A-8030-264F-B690-3EB906E78BCB}"/>
              </a:ext>
            </a:extLst>
          </p:cNvPr>
          <p:cNvGrpSpPr/>
          <p:nvPr/>
        </p:nvGrpSpPr>
        <p:grpSpPr>
          <a:xfrm>
            <a:off x="10235822" y="4203675"/>
            <a:ext cx="1493954" cy="1099287"/>
            <a:chOff x="131649" y="1813613"/>
            <a:chExt cx="1158959" cy="962292"/>
          </a:xfrm>
        </p:grpSpPr>
        <p:grpSp>
          <p:nvGrpSpPr>
            <p:cNvPr id="25" name="群組 24">
              <a:extLst>
                <a:ext uri="{FF2B5EF4-FFF2-40B4-BE49-F238E27FC236}">
                  <a16:creationId xmlns:a16="http://schemas.microsoft.com/office/drawing/2014/main" id="{2E422534-514D-4649-B98B-FB67F700C3EE}"/>
                </a:ext>
              </a:extLst>
            </p:cNvPr>
            <p:cNvGrpSpPr/>
            <p:nvPr/>
          </p:nvGrpSpPr>
          <p:grpSpPr>
            <a:xfrm>
              <a:off x="131649" y="1813613"/>
              <a:ext cx="1158959" cy="962292"/>
              <a:chOff x="2369948" y="1461709"/>
              <a:chExt cx="1332235" cy="1106165"/>
            </a:xfrm>
          </p:grpSpPr>
          <p:pic>
            <p:nvPicPr>
              <p:cNvPr id="39" name="圖形 38">
                <a:extLst>
                  <a:ext uri="{FF2B5EF4-FFF2-40B4-BE49-F238E27FC236}">
                    <a16:creationId xmlns:a16="http://schemas.microsoft.com/office/drawing/2014/main" id="{B4879F1E-4EF4-304D-8194-F75DE081CEA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42" name="矩形 41">
                <a:extLst>
                  <a:ext uri="{FF2B5EF4-FFF2-40B4-BE49-F238E27FC236}">
                    <a16:creationId xmlns:a16="http://schemas.microsoft.com/office/drawing/2014/main" id="{85E602D6-FC14-924B-8AB0-AE3BCFE29DFB}"/>
                  </a:ext>
                </a:extLst>
              </p:cNvPr>
              <p:cNvSpPr/>
              <p:nvPr/>
            </p:nvSpPr>
            <p:spPr>
              <a:xfrm>
                <a:off x="2369948" y="1659382"/>
                <a:ext cx="1332235"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b="1" dirty="0">
                    <a:solidFill>
                      <a:schemeClr val="bg1"/>
                    </a:solidFill>
                    <a:latin typeface="Meiryo UI" panose="020B0604030504040204" pitchFamily="50" charset="-128"/>
                    <a:ea typeface="Meiryo UI" panose="020B0604030504040204" pitchFamily="50" charset="-128"/>
                    <a:cs typeface="Arial" panose="020B0604020202020204" pitchFamily="34" charset="0"/>
                  </a:rPr>
                  <a:t>QSAL</a:t>
                </a:r>
              </a:p>
              <a:p>
                <a:pPr algn="ctr"/>
                <a:r>
                  <a:rPr kumimoji="1" lang="en-US" altLang="zh-TW" sz="1400" b="1" dirty="0">
                    <a:solidFill>
                      <a:srgbClr val="FF6600"/>
                    </a:solidFill>
                    <a:latin typeface="Meiryo UI" panose="020B0604030504040204" pitchFamily="50" charset="-128"/>
                    <a:ea typeface="Meiryo UI" panose="020B0604030504040204" pitchFamily="50" charset="-128"/>
                    <a:cs typeface="Arial" panose="020B0604020202020204" pitchFamily="34" charset="0"/>
                  </a:rPr>
                  <a:t>dynamic distribution</a:t>
                </a:r>
                <a:endParaRPr kumimoji="1" lang="zh-TW" altLang="en-US" sz="2400" b="1" dirty="0">
                  <a:solidFill>
                    <a:srgbClr val="FF6600"/>
                  </a:solidFill>
                  <a:latin typeface="Meiryo UI" panose="020B0604030504040204" pitchFamily="50" charset="-128"/>
                  <a:ea typeface="Meiryo UI" panose="020B0604030504040204" pitchFamily="50" charset="-128"/>
                  <a:cs typeface="Arial" panose="020B0604020202020204" pitchFamily="34" charset="0"/>
                </a:endParaRPr>
              </a:p>
            </p:txBody>
          </p:sp>
        </p:grpSp>
        <p:pic>
          <p:nvPicPr>
            <p:cNvPr id="27" name="圖形 26">
              <a:extLst>
                <a:ext uri="{FF2B5EF4-FFF2-40B4-BE49-F238E27FC236}">
                  <a16:creationId xmlns:a16="http://schemas.microsoft.com/office/drawing/2014/main" id="{4EF14629-42B9-BC4A-AA53-63D9A7491DD6}"/>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1878018"/>
              <a:ext cx="876300" cy="123958"/>
            </a:xfrm>
            <a:prstGeom prst="rect">
              <a:avLst/>
            </a:prstGeom>
          </p:spPr>
        </p:pic>
        <p:pic>
          <p:nvPicPr>
            <p:cNvPr id="31" name="圖形 30">
              <a:extLst>
                <a:ext uri="{FF2B5EF4-FFF2-40B4-BE49-F238E27FC236}">
                  <a16:creationId xmlns:a16="http://schemas.microsoft.com/office/drawing/2014/main" id="{4D2D267C-2C7A-7242-8109-E43F8D1A89CF}"/>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2610221"/>
              <a:ext cx="876300" cy="123958"/>
            </a:xfrm>
            <a:prstGeom prst="rect">
              <a:avLst/>
            </a:prstGeom>
          </p:spPr>
        </p:pic>
      </p:grpSp>
    </p:spTree>
    <p:extLst>
      <p:ext uri="{BB962C8B-B14F-4D97-AF65-F5344CB8AC3E}">
        <p14:creationId xmlns:p14="http://schemas.microsoft.com/office/powerpoint/2010/main" val="2989402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3D2AA41-7D66-4F24-9443-91C81AED1609}"/>
              </a:ext>
            </a:extLst>
          </p:cNvPr>
          <p:cNvSpPr>
            <a:spLocks noGrp="1"/>
          </p:cNvSpPr>
          <p:nvPr>
            <p:ph type="title"/>
          </p:nvPr>
        </p:nvSpPr>
        <p:spPr/>
        <p:txBody>
          <a:bodyPr>
            <a:normAutofit/>
          </a:bodyPr>
          <a:lstStyle/>
          <a:p>
            <a:r>
              <a:rPr lang="en-US" dirty="0" err="1">
                <a:latin typeface="Meiryo UI" panose="020B0604030504040204" pitchFamily="50" charset="-128"/>
                <a:ea typeface="Meiryo UI" panose="020B0604030504040204" pitchFamily="50" charset="-128"/>
                <a:cs typeface="Arial"/>
              </a:rPr>
              <a:t>QTSとQuTS</a:t>
            </a:r>
            <a:r>
              <a:rPr lang="en-US" dirty="0">
                <a:latin typeface="Meiryo UI" panose="020B0604030504040204" pitchFamily="50" charset="-128"/>
                <a:ea typeface="Meiryo UI" panose="020B0604030504040204" pitchFamily="50" charset="-128"/>
                <a:cs typeface="Arial"/>
              </a:rPr>
              <a:t> hero </a:t>
            </a:r>
            <a:r>
              <a:rPr lang="ja-JP" altLang="en-US" dirty="0">
                <a:latin typeface="Meiryo UI" panose="020B0604030504040204" pitchFamily="50" charset="-128"/>
                <a:ea typeface="Meiryo UI" panose="020B0604030504040204" pitchFamily="50" charset="-128"/>
                <a:cs typeface="Arial"/>
              </a:rPr>
              <a:t>の比較</a:t>
            </a:r>
            <a:endParaRPr lang="en-US" dirty="0">
              <a:latin typeface="Meiryo UI" panose="020B0604030504040204" pitchFamily="50" charset="-128"/>
              <a:ea typeface="Meiryo UI" panose="020B0604030504040204" pitchFamily="50" charset="-128"/>
            </a:endParaRPr>
          </a:p>
        </p:txBody>
      </p:sp>
      <p:graphicFrame>
        <p:nvGraphicFramePr>
          <p:cNvPr id="3" name="表格 2">
            <a:extLst>
              <a:ext uri="{FF2B5EF4-FFF2-40B4-BE49-F238E27FC236}">
                <a16:creationId xmlns:a16="http://schemas.microsoft.com/office/drawing/2014/main" id="{2D82A3DE-2344-4DFA-9285-559A394B9488}"/>
              </a:ext>
            </a:extLst>
          </p:cNvPr>
          <p:cNvGraphicFramePr>
            <a:graphicFrameLocks noGrp="1"/>
          </p:cNvGraphicFramePr>
          <p:nvPr>
            <p:extLst>
              <p:ext uri="{D42A27DB-BD31-4B8C-83A1-F6EECF244321}">
                <p14:modId xmlns:p14="http://schemas.microsoft.com/office/powerpoint/2010/main" val="1160236887"/>
              </p:ext>
            </p:extLst>
          </p:nvPr>
        </p:nvGraphicFramePr>
        <p:xfrm>
          <a:off x="44450" y="1189547"/>
          <a:ext cx="12103100" cy="5677815"/>
        </p:xfrm>
        <a:graphic>
          <a:graphicData uri="http://schemas.openxmlformats.org/drawingml/2006/table">
            <a:tbl>
              <a:tblPr/>
              <a:tblGrid>
                <a:gridCol w="2768233">
                  <a:extLst>
                    <a:ext uri="{9D8B030D-6E8A-4147-A177-3AD203B41FA5}">
                      <a16:colId xmlns:a16="http://schemas.microsoft.com/office/drawing/2014/main" val="140134701"/>
                    </a:ext>
                  </a:extLst>
                </a:gridCol>
                <a:gridCol w="4489281">
                  <a:extLst>
                    <a:ext uri="{9D8B030D-6E8A-4147-A177-3AD203B41FA5}">
                      <a16:colId xmlns:a16="http://schemas.microsoft.com/office/drawing/2014/main" val="3685352382"/>
                    </a:ext>
                  </a:extLst>
                </a:gridCol>
                <a:gridCol w="4845586">
                  <a:extLst>
                    <a:ext uri="{9D8B030D-6E8A-4147-A177-3AD203B41FA5}">
                      <a16:colId xmlns:a16="http://schemas.microsoft.com/office/drawing/2014/main" val="381511846"/>
                    </a:ext>
                  </a:extLst>
                </a:gridCol>
              </a:tblGrid>
              <a:tr h="299051">
                <a:tc>
                  <a:txBody>
                    <a:bodyPr/>
                    <a:lstStyle/>
                    <a:p>
                      <a:pPr algn="ctr" fontAlgn="ctr"/>
                      <a:endParaRPr lang="en-US" sz="700" b="0">
                        <a:effectLst/>
                        <a:latin typeface="Meiryo UI" panose="020B0604030504040204" pitchFamily="50" charset="-128"/>
                        <a:ea typeface="Meiryo UI" panose="020B0604030504040204" pitchFamily="50" charset="-128"/>
                        <a:cs typeface="Arial" panose="020B0604020202020204" pitchFamily="34" charset="0"/>
                      </a:endParaRPr>
                    </a:p>
                  </a:txBody>
                  <a:tcPr marL="35737" marR="35737" marT="71474" marB="71474" anchor="ctr">
                    <a:lnL>
                      <a:noFill/>
                    </a:lnL>
                    <a:lnR>
                      <a:noFill/>
                    </a:lnR>
                    <a:lnT>
                      <a:noFill/>
                    </a:lnT>
                    <a:lnB w="9525" cap="flat" cmpd="sng" algn="ctr">
                      <a:solidFill>
                        <a:srgbClr val="CCCCCC"/>
                      </a:solidFill>
                      <a:prstDash val="solid"/>
                      <a:round/>
                      <a:headEnd type="none" w="med" len="med"/>
                      <a:tailEnd type="none" w="med" len="med"/>
                    </a:lnB>
                    <a:solidFill>
                      <a:srgbClr val="454545"/>
                    </a:solidFill>
                  </a:tcPr>
                </a:tc>
                <a:tc>
                  <a:txBody>
                    <a:bodyPr/>
                    <a:lstStyle/>
                    <a:p>
                      <a:pPr algn="ctr" fontAlgn="ctr"/>
                      <a:r>
                        <a:rPr lang="en-US" sz="1000" b="1" dirty="0">
                          <a:solidFill>
                            <a:schemeClr val="bg1"/>
                          </a:solidFill>
                          <a:effectLst/>
                          <a:latin typeface="Meiryo UI" panose="020B0604030504040204" pitchFamily="50" charset="-128"/>
                          <a:ea typeface="Meiryo UI" panose="020B0604030504040204" pitchFamily="50" charset="-128"/>
                          <a:cs typeface="Arial"/>
                        </a:rPr>
                        <a:t>QuTS hero</a:t>
                      </a:r>
                    </a:p>
                  </a:txBody>
                  <a:tcPr marL="35737" marR="35737" marT="71474" marB="71474" anchor="ctr">
                    <a:lnL>
                      <a:noFill/>
                    </a:lnL>
                    <a:lnR>
                      <a:noFill/>
                    </a:lnR>
                    <a:lnT>
                      <a:noFill/>
                    </a:lnT>
                    <a:lnB w="9525" cap="flat" cmpd="sng" algn="ctr">
                      <a:solidFill>
                        <a:srgbClr val="CCCCCC"/>
                      </a:solidFill>
                      <a:prstDash val="solid"/>
                      <a:round/>
                      <a:headEnd type="none" w="med" len="med"/>
                      <a:tailEnd type="none" w="med" len="med"/>
                    </a:lnB>
                    <a:solidFill>
                      <a:srgbClr val="454545"/>
                    </a:solidFill>
                  </a:tcPr>
                </a:tc>
                <a:tc>
                  <a:txBody>
                    <a:bodyPr/>
                    <a:lstStyle/>
                    <a:p>
                      <a:pPr algn="ctr" fontAlgn="ctr"/>
                      <a:r>
                        <a:rPr lang="en-US" sz="1000" b="1" dirty="0">
                          <a:solidFill>
                            <a:schemeClr val="bg1"/>
                          </a:solidFill>
                          <a:effectLst/>
                          <a:latin typeface="Meiryo UI" panose="020B0604030504040204" pitchFamily="50" charset="-128"/>
                          <a:ea typeface="Meiryo UI" panose="020B0604030504040204" pitchFamily="50" charset="-128"/>
                          <a:cs typeface="Arial"/>
                        </a:rPr>
                        <a:t>QTS</a:t>
                      </a:r>
                    </a:p>
                  </a:txBody>
                  <a:tcPr marL="35737" marR="35737" marT="71474" marB="71474" anchor="ctr">
                    <a:lnL>
                      <a:noFill/>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270902020"/>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Filesystem</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1" kern="1200" dirty="0">
                          <a:solidFill>
                            <a:schemeClr val="accent5">
                              <a:lumMod val="75000"/>
                            </a:schemeClr>
                          </a:solidFill>
                          <a:effectLst/>
                          <a:latin typeface="Meiryo UI" panose="020B0604030504040204" pitchFamily="50" charset="-128"/>
                          <a:ea typeface="Meiryo UI" panose="020B0604030504040204" pitchFamily="50" charset="-128"/>
                          <a:cs typeface="Arial"/>
                        </a:rPr>
                        <a:t>ZFS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sz="1100" b="0" dirty="0">
                          <a:effectLst/>
                          <a:latin typeface="Meiryo UI" panose="020B0604030504040204" pitchFamily="50" charset="-128"/>
                          <a:ea typeface="Meiryo UI" panose="020B0604030504040204" pitchFamily="50" charset="-128"/>
                          <a:cs typeface="Arial"/>
                        </a:rPr>
                        <a:t>Ext4</a:t>
                      </a:r>
                    </a:p>
                  </a:txBody>
                  <a:tcPr marL="35737" marR="35737" marT="71474" marB="71474" anchor="ctr">
                    <a:lnL>
                      <a:noFill/>
                    </a:lnL>
                    <a:lnR>
                      <a:noFill/>
                    </a:lnR>
                    <a:lnT w="12700" cap="flat" cmpd="sng" algn="ctr">
                      <a:no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56055492"/>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SSD Cache</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Read cache</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1" dirty="0">
                          <a:solidFill>
                            <a:srgbClr val="0070C0"/>
                          </a:solidFill>
                          <a:effectLst/>
                          <a:latin typeface="Meiryo UI" panose="020B0604030504040204" pitchFamily="50" charset="-128"/>
                          <a:ea typeface="Meiryo UI" panose="020B0604030504040204" pitchFamily="50" charset="-128"/>
                          <a:cs typeface="Arial"/>
                        </a:rPr>
                        <a:t>R/W cache</a:t>
                      </a:r>
                      <a:r>
                        <a:rPr lang="zh-TW" altLang="en-US" sz="1100" b="0" dirty="0">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 Read cache</a:t>
                      </a:r>
                      <a:r>
                        <a:rPr lang="zh-TW" altLang="en-US" sz="1100" b="0" dirty="0">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 </a:t>
                      </a:r>
                      <a:r>
                        <a:rPr lang="en-US" altLang="zh-TW" sz="1100" b="1" kern="1200" dirty="0">
                          <a:solidFill>
                            <a:srgbClr val="0070C0"/>
                          </a:solidFill>
                          <a:effectLst/>
                          <a:latin typeface="Meiryo UI" panose="020B0604030504040204" pitchFamily="50" charset="-128"/>
                          <a:ea typeface="Meiryo UI" panose="020B0604030504040204" pitchFamily="50" charset="-128"/>
                          <a:cs typeface="Arial"/>
                        </a:rPr>
                        <a:t>Write cache</a:t>
                      </a:r>
                      <a:endParaRPr lang="zh-TW" altLang="en-US" sz="1100" b="1" kern="1200" dirty="0">
                        <a:solidFill>
                          <a:srgbClr val="0070C0"/>
                        </a:solidFill>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25529297"/>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Inline Compression</a:t>
                      </a:r>
                      <a:endParaRPr 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1" kern="1200" dirty="0">
                          <a:solidFill>
                            <a:schemeClr val="accent5">
                              <a:lumMod val="75000"/>
                            </a:schemeClr>
                          </a:solidFill>
                          <a:effectLst/>
                          <a:latin typeface="Meiryo UI" panose="020B0604030504040204" pitchFamily="50" charset="-128"/>
                          <a:ea typeface="Meiryo UI" panose="020B0604030504040204" pitchFamily="50" charset="-128"/>
                          <a:cs typeface="Arial"/>
                        </a:rPr>
                        <a:t>Yes</a:t>
                      </a:r>
                      <a:r>
                        <a:rPr lang="en-US" altLang="zh-TW" sz="1100" b="0" dirty="0">
                          <a:effectLst/>
                          <a:latin typeface="Meiryo UI" panose="020B0604030504040204" pitchFamily="50" charset="-128"/>
                          <a:ea typeface="Meiryo UI" panose="020B0604030504040204" pitchFamily="50" charset="-128"/>
                          <a:cs typeface="Arial"/>
                        </a:rPr>
                        <a:t> (LZ4 compression, </a:t>
                      </a:r>
                      <a:r>
                        <a:rPr lang="fr-FR" altLang="zh-TW" sz="1100" b="0" dirty="0" err="1">
                          <a:effectLst/>
                          <a:latin typeface="Meiryo UI" panose="020B0604030504040204" pitchFamily="50" charset="-128"/>
                          <a:ea typeface="Meiryo UI" panose="020B0604030504040204" pitchFamily="50" charset="-128"/>
                          <a:cs typeface="Arial"/>
                        </a:rPr>
                        <a:t>ideal</a:t>
                      </a:r>
                      <a:r>
                        <a:rPr lang="fr-FR" altLang="zh-TW" sz="1100" b="0" dirty="0">
                          <a:effectLst/>
                          <a:latin typeface="Meiryo UI" panose="020B0604030504040204" pitchFamily="50" charset="-128"/>
                          <a:ea typeface="Meiryo UI" panose="020B0604030504040204" pitchFamily="50" charset="-128"/>
                          <a:cs typeface="Arial"/>
                        </a:rPr>
                        <a:t> for RAW &amp; documents</a:t>
                      </a:r>
                      <a:r>
                        <a:rPr lang="en-US" altLang="zh-TW" sz="1100" b="0" dirty="0">
                          <a:effectLst/>
                          <a:latin typeface="Meiryo UI" panose="020B0604030504040204" pitchFamily="50" charset="-128"/>
                          <a:ea typeface="Meiryo UI" panose="020B0604030504040204" pitchFamily="50" charset="-128"/>
                          <a:cs typeface="Arial"/>
                        </a:rPr>
                        <a:t>)</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N/A</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35100077"/>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Inline Deduplication</a:t>
                      </a:r>
                      <a:endParaRPr 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1" kern="1200" dirty="0">
                          <a:solidFill>
                            <a:schemeClr val="accent5">
                              <a:lumMod val="75000"/>
                            </a:schemeClr>
                          </a:solidFill>
                          <a:effectLst/>
                          <a:latin typeface="Meiryo UI" panose="020B0604030504040204" pitchFamily="50" charset="-128"/>
                          <a:ea typeface="Meiryo UI" panose="020B0604030504040204" pitchFamily="50" charset="-128"/>
                          <a:cs typeface="Arial"/>
                        </a:rPr>
                        <a:t>Yes</a:t>
                      </a:r>
                      <a:r>
                        <a:rPr lang="en-US" altLang="zh-TW" sz="1100" b="0" dirty="0">
                          <a:effectLst/>
                          <a:latin typeface="Meiryo UI" panose="020B0604030504040204" pitchFamily="50" charset="-128"/>
                          <a:ea typeface="Meiryo UI" panose="020B0604030504040204" pitchFamily="50" charset="-128"/>
                          <a:cs typeface="Arial"/>
                        </a:rPr>
                        <a:t> (At least 16 GB RAM or more)</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N/A</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32436101"/>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Offline Deduplication (</a:t>
                      </a:r>
                      <a:r>
                        <a:rPr lang="en-US" altLang="zh-TW" sz="1100" b="0" dirty="0" err="1">
                          <a:effectLst/>
                          <a:latin typeface="Meiryo UI" panose="020B0604030504040204" pitchFamily="50" charset="-128"/>
                          <a:ea typeface="Meiryo UI" panose="020B0604030504040204" pitchFamily="50" charset="-128"/>
                          <a:cs typeface="Arial"/>
                        </a:rPr>
                        <a:t>QuDedup</a:t>
                      </a:r>
                      <a:r>
                        <a:rPr lang="en-US" altLang="zh-TW" sz="1100" b="0" dirty="0">
                          <a:effectLst/>
                          <a:latin typeface="Meiryo UI" panose="020B0604030504040204" pitchFamily="50" charset="-128"/>
                          <a:ea typeface="Meiryo UI" panose="020B0604030504040204" pitchFamily="50" charset="-128"/>
                          <a:cs typeface="Arial"/>
                        </a:rPr>
                        <a:t>)</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Yes</a:t>
                      </a:r>
                      <a:r>
                        <a:rPr lang="zh-TW" altLang="en-US" sz="1100" b="0" dirty="0">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(HBS)</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Yes</a:t>
                      </a:r>
                      <a:r>
                        <a:rPr lang="zh-TW" altLang="en-US" sz="1100" b="0" dirty="0">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(HBS)</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28067436"/>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Power Failure Protection (Hardware)</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0" dirty="0">
                          <a:effectLst/>
                          <a:latin typeface="Meiryo UI" panose="020B0604030504040204" pitchFamily="50" charset="-128"/>
                          <a:ea typeface="Meiryo UI" panose="020B0604030504040204" pitchFamily="50" charset="-128"/>
                          <a:cs typeface="Arial"/>
                        </a:rPr>
                        <a:t>UPS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sz="1100" b="0" dirty="0">
                          <a:effectLst/>
                          <a:latin typeface="Meiryo UI" panose="020B0604030504040204" pitchFamily="50" charset="-128"/>
                          <a:ea typeface="Meiryo UI" panose="020B0604030504040204" pitchFamily="50" charset="-128"/>
                          <a:cs typeface="Arial"/>
                        </a:rPr>
                        <a:t>UPS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0704762"/>
                  </a:ext>
                </a:extLst>
              </a:tr>
              <a:tr h="626035">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Power Failure Protection (Software)</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0" dirty="0">
                          <a:solidFill>
                            <a:srgbClr val="0070C0"/>
                          </a:solidFill>
                          <a:effectLst/>
                          <a:latin typeface="Meiryo UI" panose="020B0604030504040204" pitchFamily="50" charset="-128"/>
                          <a:ea typeface="Meiryo UI" panose="020B0604030504040204" pitchFamily="50" charset="-128"/>
                          <a:cs typeface="Arial"/>
                        </a:rPr>
                        <a:t>ZIL</a:t>
                      </a:r>
                      <a:br>
                        <a:rPr lang="en-US" sz="1100" b="0" dirty="0">
                          <a:solidFill>
                            <a:srgbClr val="0070C0"/>
                          </a:solidFill>
                          <a:effectLst/>
                          <a:latin typeface="Meiryo UI" panose="020B0604030504040204" pitchFamily="50" charset="-128"/>
                          <a:ea typeface="Meiryo UI" panose="020B0604030504040204" pitchFamily="50" charset="-128"/>
                          <a:cs typeface="Arial"/>
                        </a:rPr>
                      </a:br>
                      <a:r>
                        <a:rPr lang="en-US" sz="1100" b="0" dirty="0">
                          <a:solidFill>
                            <a:srgbClr val="0070C0"/>
                          </a:solidFill>
                          <a:effectLst/>
                          <a:latin typeface="Meiryo UI" panose="020B0604030504040204" pitchFamily="50" charset="-128"/>
                          <a:ea typeface="Meiryo UI" panose="020B0604030504040204" pitchFamily="50" charset="-128"/>
                          <a:cs typeface="Arial"/>
                        </a:rPr>
                        <a:t>Copy-on-Write</a:t>
                      </a:r>
                      <a:br>
                        <a:rPr lang="en-US" sz="1100" b="0" dirty="0">
                          <a:solidFill>
                            <a:srgbClr val="0070C0"/>
                          </a:solidFill>
                          <a:effectLst/>
                          <a:latin typeface="Meiryo UI" panose="020B0604030504040204" pitchFamily="50" charset="-128"/>
                          <a:ea typeface="Meiryo UI" panose="020B0604030504040204" pitchFamily="50" charset="-128"/>
                          <a:cs typeface="Arial"/>
                        </a:rPr>
                      </a:br>
                      <a:r>
                        <a:rPr lang="en-US" altLang="zh-TW" sz="1100" b="0" dirty="0">
                          <a:solidFill>
                            <a:srgbClr val="0070C0"/>
                          </a:solidFill>
                          <a:effectLst/>
                          <a:latin typeface="Meiryo UI" panose="020B0604030504040204" pitchFamily="50" charset="-128"/>
                          <a:ea typeface="Meiryo UI" panose="020B0604030504040204" pitchFamily="50" charset="-128"/>
                          <a:cs typeface="Arial"/>
                        </a:rPr>
                        <a:t>(Service continues after power recovery)</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N/A</a:t>
                      </a:r>
                      <a:br>
                        <a:rPr lang="zh-TW" altLang="en-US" sz="1100" b="0" dirty="0">
                          <a:effectLst/>
                          <a:latin typeface="Meiryo UI" panose="020B0604030504040204" pitchFamily="50" charset="-128"/>
                          <a:ea typeface="Meiryo UI" panose="020B0604030504040204" pitchFamily="50" charset="-128"/>
                          <a:cs typeface="Arial"/>
                        </a:rPr>
                      </a:br>
                      <a:r>
                        <a:rPr lang="en-US" altLang="zh-TW" sz="1100" b="0" dirty="0">
                          <a:effectLst/>
                          <a:latin typeface="Meiryo UI" panose="020B0604030504040204" pitchFamily="50" charset="-128"/>
                          <a:ea typeface="Meiryo UI" panose="020B0604030504040204" pitchFamily="50" charset="-128"/>
                          <a:cs typeface="Arial"/>
                        </a:rPr>
                        <a:t>(Risk of file system-level corruption on power-loss and system downtime required for “</a:t>
                      </a:r>
                      <a:r>
                        <a:rPr lang="en-US" altLang="zh-TW" sz="1100" b="0" dirty="0">
                          <a:solidFill>
                            <a:srgbClr val="C00000"/>
                          </a:solidFill>
                          <a:effectLst/>
                          <a:latin typeface="Meiryo UI" panose="020B0604030504040204" pitchFamily="50" charset="-128"/>
                          <a:ea typeface="Meiryo UI" panose="020B0604030504040204" pitchFamily="50" charset="-128"/>
                          <a:cs typeface="Arial"/>
                        </a:rPr>
                        <a:t>Check File System</a:t>
                      </a:r>
                      <a:r>
                        <a:rPr lang="en-US" altLang="zh-TW" sz="1100" b="0" dirty="0">
                          <a:effectLst/>
                          <a:latin typeface="Meiryo UI" panose="020B0604030504040204" pitchFamily="50" charset="-128"/>
                          <a:ea typeface="Meiryo UI" panose="020B0604030504040204" pitchFamily="50" charset="-128"/>
                          <a:cs typeface="Arial"/>
                        </a:rPr>
                        <a:t>”)</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35984369"/>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Permission Management</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sz="1100" b="0" dirty="0">
                          <a:solidFill>
                            <a:srgbClr val="0070C0"/>
                          </a:solidFill>
                          <a:effectLst/>
                          <a:latin typeface="Meiryo UI" panose="020B0604030504040204" pitchFamily="50" charset="-128"/>
                          <a:ea typeface="Meiryo UI" panose="020B0604030504040204" pitchFamily="50" charset="-128"/>
                          <a:cs typeface="Arial"/>
                        </a:rPr>
                        <a:t>Rich ACL (14</a:t>
                      </a:r>
                      <a:r>
                        <a:rPr lang="zh-TW" altLang="en-US" sz="1100" b="0" dirty="0">
                          <a:solidFill>
                            <a:srgbClr val="0070C0"/>
                          </a:solidFill>
                          <a:effectLst/>
                          <a:latin typeface="Meiryo UI" panose="020B0604030504040204" pitchFamily="50" charset="-128"/>
                          <a:ea typeface="Meiryo UI" panose="020B0604030504040204" pitchFamily="50" charset="-128"/>
                          <a:cs typeface="Arial"/>
                        </a:rPr>
                        <a:t> </a:t>
                      </a:r>
                      <a:r>
                        <a:rPr lang="en-US" altLang="zh-TW" sz="1100" b="0" dirty="0">
                          <a:solidFill>
                            <a:srgbClr val="0070C0"/>
                          </a:solidFill>
                          <a:effectLst/>
                          <a:latin typeface="Meiryo UI" panose="020B0604030504040204" pitchFamily="50" charset="-128"/>
                          <a:ea typeface="Meiryo UI" panose="020B0604030504040204" pitchFamily="50" charset="-128"/>
                          <a:cs typeface="Arial"/>
                        </a:rPr>
                        <a:t>types)</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fr-FR" sz="1100" b="0" dirty="0">
                          <a:effectLst/>
                          <a:latin typeface="Meiryo UI" panose="020B0604030504040204" pitchFamily="50" charset="-128"/>
                          <a:ea typeface="Meiryo UI" panose="020B0604030504040204" pitchFamily="50" charset="-128"/>
                          <a:cs typeface="Arial"/>
                        </a:rPr>
                        <a:t>POSIX </a:t>
                      </a:r>
                      <a:r>
                        <a:rPr lang="fr-FR" sz="1100" b="0" dirty="0" err="1">
                          <a:effectLst/>
                          <a:latin typeface="Meiryo UI" panose="020B0604030504040204" pitchFamily="50" charset="-128"/>
                          <a:ea typeface="Meiryo UI" panose="020B0604030504040204" pitchFamily="50" charset="-128"/>
                          <a:cs typeface="Arial"/>
                        </a:rPr>
                        <a:t>ACLs</a:t>
                      </a:r>
                      <a:r>
                        <a:rPr lang="fr-FR" sz="1100" b="0" dirty="0">
                          <a:effectLst/>
                          <a:latin typeface="Meiryo UI" panose="020B0604030504040204" pitchFamily="50" charset="-128"/>
                          <a:ea typeface="Meiryo UI" panose="020B0604030504040204" pitchFamily="50" charset="-128"/>
                          <a:cs typeface="Arial"/>
                        </a:rPr>
                        <a:t> (3 types) + certain </a:t>
                      </a:r>
                      <a:r>
                        <a:rPr lang="fr-FR" sz="1100" b="0" dirty="0" err="1">
                          <a:effectLst/>
                          <a:latin typeface="Meiryo UI" panose="020B0604030504040204" pitchFamily="50" charset="-128"/>
                          <a:ea typeface="Meiryo UI" panose="020B0604030504040204" pitchFamily="50" charset="-128"/>
                          <a:cs typeface="Arial"/>
                        </a:rPr>
                        <a:t>special</a:t>
                      </a:r>
                      <a:r>
                        <a:rPr lang="fr-FR" sz="1100" b="0" dirty="0">
                          <a:effectLst/>
                          <a:latin typeface="Meiryo UI" panose="020B0604030504040204" pitchFamily="50" charset="-128"/>
                          <a:ea typeface="Meiryo UI" panose="020B0604030504040204" pitchFamily="50" charset="-128"/>
                          <a:cs typeface="Arial"/>
                        </a:rPr>
                        <a:t> permissions</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79275731"/>
                  </a:ext>
                </a:extLst>
              </a:tr>
              <a:tr h="455722">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Capacity Upgrade Method</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Add entire RAID / Replace Disks / JBOD</a:t>
                      </a:r>
                      <a:r>
                        <a:rPr lang="zh-TW" altLang="en-US" sz="1100" b="0" dirty="0">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Expansion</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100" b="1" dirty="0">
                          <a:solidFill>
                            <a:schemeClr val="accent5">
                              <a:lumMod val="75000"/>
                            </a:schemeClr>
                          </a:solidFill>
                          <a:effectLst/>
                          <a:latin typeface="Meiryo UI" panose="020B0604030504040204" pitchFamily="50" charset="-128"/>
                          <a:ea typeface="Meiryo UI" panose="020B0604030504040204" pitchFamily="50" charset="-128"/>
                          <a:cs typeface="Arial"/>
                        </a:rPr>
                        <a:t>Add Single Disk</a:t>
                      </a:r>
                      <a:r>
                        <a:rPr lang="zh-TW" altLang="en-US" sz="1100" b="0" dirty="0">
                          <a:solidFill>
                            <a:schemeClr val="accent5">
                              <a:lumMod val="75000"/>
                            </a:schemeClr>
                          </a:solidFill>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 Add entire RAID / Replace Disks / JBOD</a:t>
                      </a:r>
                      <a:r>
                        <a:rPr lang="zh-TW" altLang="en-US" sz="1100" b="0" dirty="0">
                          <a:effectLst/>
                          <a:latin typeface="Meiryo UI" panose="020B0604030504040204" pitchFamily="50" charset="-128"/>
                          <a:ea typeface="Meiryo UI" panose="020B0604030504040204" pitchFamily="50" charset="-128"/>
                          <a:cs typeface="Arial"/>
                        </a:rPr>
                        <a:t> </a:t>
                      </a:r>
                      <a:r>
                        <a:rPr lang="en-US" altLang="zh-TW" sz="1100" b="0" dirty="0">
                          <a:effectLst/>
                          <a:latin typeface="Meiryo UI" panose="020B0604030504040204" pitchFamily="50" charset="-128"/>
                          <a:ea typeface="Meiryo UI" panose="020B0604030504040204" pitchFamily="50" charset="-128"/>
                          <a:cs typeface="Arial"/>
                        </a:rPr>
                        <a:t>Expansion</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058104771"/>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Data Integrity (Safety)</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1100" b="1" dirty="0">
                          <a:solidFill>
                            <a:schemeClr val="accent5">
                              <a:lumMod val="75000"/>
                            </a:schemeClr>
                          </a:solidFill>
                          <a:effectLst/>
                          <a:latin typeface="Meiryo UI" panose="020B0604030504040204" pitchFamily="50" charset="-128"/>
                          <a:ea typeface="Meiryo UI" panose="020B0604030504040204" pitchFamily="50" charset="-128"/>
                          <a:cs typeface="Arial"/>
                        </a:rPr>
                        <a:t>Better</a:t>
                      </a:r>
                      <a:r>
                        <a:rPr lang="zh-TW" altLang="en-US" sz="1100" b="1" dirty="0">
                          <a:solidFill>
                            <a:schemeClr val="accent5">
                              <a:lumMod val="75000"/>
                            </a:schemeClr>
                          </a:solidFill>
                          <a:effectLst/>
                          <a:latin typeface="Meiryo UI" panose="020B0604030504040204" pitchFamily="50" charset="-128"/>
                          <a:ea typeface="Meiryo UI" panose="020B0604030504040204" pitchFamily="50" charset="-128"/>
                          <a:cs typeface="Arial"/>
                        </a:rPr>
                        <a:t> </a:t>
                      </a:r>
                      <a:r>
                        <a:rPr lang="en-US" altLang="zh-TW" sz="1100" b="1" dirty="0">
                          <a:solidFill>
                            <a:schemeClr val="accent5">
                              <a:lumMod val="75000"/>
                            </a:schemeClr>
                          </a:solidFill>
                          <a:effectLst/>
                          <a:latin typeface="Meiryo UI" panose="020B0604030504040204" pitchFamily="50" charset="-128"/>
                          <a:ea typeface="Meiryo UI" panose="020B0604030504040204" pitchFamily="50" charset="-128"/>
                          <a:cs typeface="Arial"/>
                        </a:rPr>
                        <a:t>(Self-Healing &amp; COW)</a:t>
                      </a:r>
                      <a:endParaRPr lang="zh-TW" altLang="en-US" sz="1100" b="1" dirty="0">
                        <a:solidFill>
                          <a:schemeClr val="accent5">
                            <a:lumMod val="75000"/>
                          </a:schemeClr>
                        </a:solidFill>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Standard</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54220242"/>
                  </a:ext>
                </a:extLst>
              </a:tr>
              <a:tr h="301050">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Overall Performance</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Requires higher-performance CPU and more memory</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1" dirty="0">
                          <a:solidFill>
                            <a:schemeClr val="accent5">
                              <a:lumMod val="75000"/>
                            </a:schemeClr>
                          </a:solidFill>
                          <a:effectLst/>
                          <a:latin typeface="Meiryo UI" panose="020B0604030504040204" pitchFamily="50" charset="-128"/>
                          <a:ea typeface="Meiryo UI" panose="020B0604030504040204" pitchFamily="50" charset="-128"/>
                          <a:cs typeface="Arial"/>
                        </a:rPr>
                        <a:t>Better</a:t>
                      </a:r>
                      <a:endParaRPr lang="zh-TW" altLang="en-US" sz="1100" b="1" dirty="0">
                        <a:solidFill>
                          <a:schemeClr val="accent5">
                            <a:lumMod val="75000"/>
                          </a:schemeClr>
                        </a:solidFill>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67670047"/>
                  </a:ext>
                </a:extLst>
              </a:tr>
              <a:tr h="455722">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Pool Limitation</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1" kern="1200" dirty="0">
                          <a:solidFill>
                            <a:schemeClr val="accent5">
                              <a:lumMod val="75000"/>
                            </a:schemeClr>
                          </a:solidFill>
                          <a:effectLst/>
                          <a:latin typeface="Meiryo UI" panose="020B0604030504040204" pitchFamily="50" charset="-128"/>
                          <a:ea typeface="Meiryo UI" panose="020B0604030504040204" pitchFamily="50" charset="-128"/>
                          <a:cs typeface="Arial"/>
                        </a:rPr>
                        <a:t>1PB</a:t>
                      </a:r>
                      <a:r>
                        <a:rPr lang="en-US" altLang="zh-TW" sz="1100" b="0" dirty="0">
                          <a:effectLst/>
                          <a:latin typeface="Meiryo UI" panose="020B0604030504040204" pitchFamily="50" charset="-128"/>
                          <a:ea typeface="Meiryo UI" panose="020B0604030504040204" pitchFamily="50" charset="-128"/>
                          <a:cs typeface="Arial"/>
                        </a:rPr>
                        <a:t> (Need more memory to handle the metadata if big pool or multiple pools)</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altLang="zh-TW" sz="1100" b="0" dirty="0">
                          <a:solidFill>
                            <a:schemeClr val="tx1"/>
                          </a:solidFill>
                          <a:effectLst/>
                          <a:latin typeface="Meiryo UI" panose="020B0604030504040204" pitchFamily="50" charset="-128"/>
                          <a:ea typeface="Meiryo UI" panose="020B0604030504040204" pitchFamily="50" charset="-128"/>
                          <a:cs typeface="Arial"/>
                        </a:rPr>
                        <a:t>300TB</a:t>
                      </a:r>
                      <a:endParaRPr lang="zh-TW" altLang="en-US" sz="1100" b="0" dirty="0">
                        <a:solidFill>
                          <a:schemeClr val="tx1"/>
                        </a:solidFill>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89079252"/>
                  </a:ext>
                </a:extLst>
              </a:tr>
              <a:tr h="951019">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Recommendation SSD Configuration for Video Editing Applications</a:t>
                      </a:r>
                      <a:endParaRPr lang="zh-TW" alt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accent4">
                        <a:lumMod val="20000"/>
                        <a:lumOff val="80000"/>
                      </a:schemeClr>
                    </a:solidFill>
                  </a:tcPr>
                </a:tc>
                <a:tc>
                  <a:txBody>
                    <a:bodyPr/>
                    <a:lstStyle/>
                    <a:p>
                      <a:pPr algn="ctr" fontAlgn="ctr"/>
                      <a:r>
                        <a:rPr lang="en-US" altLang="zh-TW" sz="1100" b="0" dirty="0">
                          <a:effectLst/>
                          <a:latin typeface="Meiryo UI" panose="020B0604030504040204" pitchFamily="50" charset="-128"/>
                          <a:ea typeface="Meiryo UI" panose="020B0604030504040204" pitchFamily="50" charset="-128"/>
                          <a:cs typeface="Arial"/>
                        </a:rPr>
                        <a:t>Use SSD Pools</a:t>
                      </a:r>
                    </a:p>
                    <a:p>
                      <a:pPr algn="ctr" fontAlgn="ctr"/>
                      <a:endParaRPr lang="en-US" altLang="zh-TW" sz="1100" b="0">
                        <a:effectLst/>
                        <a:latin typeface="Meiryo UI" panose="020B0604030504040204" pitchFamily="50" charset="-128"/>
                        <a:ea typeface="Meiryo UI" panose="020B0604030504040204" pitchFamily="50" charset="-128"/>
                        <a:cs typeface="Arial" panose="020B0604020202020204" pitchFamily="34" charset="0"/>
                      </a:endParaRPr>
                    </a:p>
                    <a:p>
                      <a:pPr algn="ctr" fontAlgn="ctr"/>
                      <a:r>
                        <a:rPr lang="en-US" altLang="zh-TW" sz="1100" b="0" dirty="0">
                          <a:effectLst/>
                          <a:latin typeface="Meiryo UI" panose="020B0604030504040204" pitchFamily="50" charset="-128"/>
                          <a:ea typeface="Meiryo UI" panose="020B0604030504040204" pitchFamily="50" charset="-128"/>
                          <a:cs typeface="Arial"/>
                        </a:rPr>
                        <a:t>Note: Set the block size 128K when creating Folders/LUNs, and select All I/O mode.</a:t>
                      </a:r>
                      <a:endParaRPr lang="en-US" sz="1100" b="0" dirty="0">
                        <a:effectLst/>
                        <a:latin typeface="Meiryo UI" panose="020B0604030504040204" pitchFamily="50" charset="-128"/>
                        <a:ea typeface="Meiryo UI" panose="020B0604030504040204" pitchFamily="50" charset="-128"/>
                        <a:cs typeface="Arial"/>
                      </a:endParaRP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5F5F5"/>
                    </a:solidFill>
                  </a:tcPr>
                </a:tc>
                <a:tc>
                  <a:txBody>
                    <a:bodyPr/>
                    <a:lstStyle/>
                    <a:p>
                      <a:pPr algn="ctr" fontAlgn="ctr"/>
                      <a:r>
                        <a:rPr lang="en-US" sz="1100" b="0" dirty="0">
                          <a:effectLst/>
                          <a:latin typeface="Meiryo UI" panose="020B0604030504040204" pitchFamily="50" charset="-128"/>
                          <a:ea typeface="Meiryo UI" panose="020B0604030504040204" pitchFamily="50" charset="-128"/>
                          <a:cs typeface="Arial"/>
                        </a:rPr>
                        <a:t>Editing (from original/RAW files): Use SSD Pools</a:t>
                      </a:r>
                    </a:p>
                    <a:p>
                      <a:pPr algn="ctr" fontAlgn="ctr"/>
                      <a:r>
                        <a:rPr lang="en-US" sz="1100" b="0" dirty="0">
                          <a:effectLst/>
                          <a:latin typeface="Meiryo UI" panose="020B0604030504040204" pitchFamily="50" charset="-128"/>
                          <a:ea typeface="Meiryo UI" panose="020B0604030504040204" pitchFamily="50" charset="-128"/>
                          <a:cs typeface="Arial"/>
                        </a:rPr>
                        <a:t>Post Production: Enable Read/Write cache</a:t>
                      </a:r>
                    </a:p>
                    <a:p>
                      <a:pPr algn="ctr" fontAlgn="ctr"/>
                      <a:endParaRPr lang="en-US" sz="1100" b="0" dirty="0">
                        <a:effectLst/>
                        <a:latin typeface="Meiryo UI" panose="020B0604030504040204" pitchFamily="50" charset="-128"/>
                        <a:ea typeface="Meiryo UI" panose="020B0604030504040204" pitchFamily="50" charset="-128"/>
                        <a:cs typeface="Arial" panose="020B0604020202020204" pitchFamily="34" charset="0"/>
                      </a:endParaRPr>
                    </a:p>
                    <a:p>
                      <a:pPr algn="ctr" fontAlgn="ctr"/>
                      <a:r>
                        <a:rPr lang="en-US" sz="1100" b="0" dirty="0">
                          <a:effectLst/>
                          <a:latin typeface="Meiryo UI" panose="020B0604030504040204" pitchFamily="50" charset="-128"/>
                          <a:ea typeface="Meiryo UI" panose="020B0604030504040204" pitchFamily="50" charset="-128"/>
                          <a:cs typeface="Arial"/>
                        </a:rPr>
                        <a:t>Note: Set the block size to 32K or 64K when creating Volumes, </a:t>
                      </a:r>
                    </a:p>
                    <a:p>
                      <a:pPr algn="ctr" fontAlgn="ctr"/>
                      <a:r>
                        <a:rPr lang="en-US" sz="1100" b="0" dirty="0">
                          <a:effectLst/>
                          <a:latin typeface="Meiryo UI" panose="020B0604030504040204" pitchFamily="50" charset="-128"/>
                          <a:ea typeface="Meiryo UI" panose="020B0604030504040204" pitchFamily="50" charset="-128"/>
                          <a:cs typeface="Arial"/>
                        </a:rPr>
                        <a:t>and choose “All I/O” for cache mode.</a:t>
                      </a:r>
                    </a:p>
                  </a:txBody>
                  <a:tcPr marL="35737" marR="35737" marT="71474" marB="71474" anchor="ctr">
                    <a:lnL>
                      <a:noFill/>
                    </a:lnL>
                    <a:lnR>
                      <a:noFill/>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40046306"/>
                  </a:ext>
                </a:extLst>
              </a:tr>
            </a:tbl>
          </a:graphicData>
        </a:graphic>
      </p:graphicFrame>
    </p:spTree>
    <p:extLst>
      <p:ext uri="{BB962C8B-B14F-4D97-AF65-F5344CB8AC3E}">
        <p14:creationId xmlns:p14="http://schemas.microsoft.com/office/powerpoint/2010/main" val="3254971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矩形: 圓角 53">
            <a:extLst>
              <a:ext uri="{FF2B5EF4-FFF2-40B4-BE49-F238E27FC236}">
                <a16:creationId xmlns:a16="http://schemas.microsoft.com/office/drawing/2014/main" id="{B6F9EA69-6CF8-42F0-8929-0524A557F208}"/>
              </a:ext>
            </a:extLst>
          </p:cNvPr>
          <p:cNvSpPr/>
          <p:nvPr/>
        </p:nvSpPr>
        <p:spPr>
          <a:xfrm>
            <a:off x="6895915" y="1665160"/>
            <a:ext cx="5125889" cy="2285730"/>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46" name="圖片 45">
            <a:extLst>
              <a:ext uri="{FF2B5EF4-FFF2-40B4-BE49-F238E27FC236}">
                <a16:creationId xmlns:a16="http://schemas.microsoft.com/office/drawing/2014/main" id="{9CD8D373-FAE1-419B-AFC0-A222C7E0B4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69745" y="1667731"/>
            <a:ext cx="4471377" cy="431106"/>
          </a:xfrm>
          <a:prstGeom prst="rect">
            <a:avLst/>
          </a:prstGeom>
          <a:effectLst>
            <a:outerShdw blurRad="50800" dist="38100" dir="2700000" algn="tl" rotWithShape="0">
              <a:prstClr val="black">
                <a:alpha val="40000"/>
              </a:prstClr>
            </a:outerShdw>
          </a:effectLst>
        </p:spPr>
      </p:pic>
      <p:sp>
        <p:nvSpPr>
          <p:cNvPr id="41" name="矩形: 圓角 53">
            <a:extLst>
              <a:ext uri="{FF2B5EF4-FFF2-40B4-BE49-F238E27FC236}">
                <a16:creationId xmlns:a16="http://schemas.microsoft.com/office/drawing/2014/main" id="{A62117BE-EDD8-9140-927B-5307D35F7AF5}"/>
              </a:ext>
            </a:extLst>
          </p:cNvPr>
          <p:cNvSpPr/>
          <p:nvPr/>
        </p:nvSpPr>
        <p:spPr>
          <a:xfrm>
            <a:off x="3153129" y="1672444"/>
            <a:ext cx="3558063"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44" name="圖片 43">
            <a:extLst>
              <a:ext uri="{FF2B5EF4-FFF2-40B4-BE49-F238E27FC236}">
                <a16:creationId xmlns:a16="http://schemas.microsoft.com/office/drawing/2014/main" id="{C2ED61F7-A5FC-4105-9413-A32C4FF6D5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11191" y="1657339"/>
            <a:ext cx="3019750" cy="431106"/>
          </a:xfrm>
          <a:prstGeom prst="rect">
            <a:avLst/>
          </a:prstGeom>
          <a:effectLst>
            <a:outerShdw blurRad="50800" dist="38100" dir="2700000" algn="tl" rotWithShape="0">
              <a:prstClr val="black">
                <a:alpha val="40000"/>
              </a:prstClr>
            </a:outerShdw>
          </a:effectLst>
        </p:spPr>
      </p:pic>
      <p:sp>
        <p:nvSpPr>
          <p:cNvPr id="31" name="矩形: 圓角 53">
            <a:extLst>
              <a:ext uri="{FF2B5EF4-FFF2-40B4-BE49-F238E27FC236}">
                <a16:creationId xmlns:a16="http://schemas.microsoft.com/office/drawing/2014/main" id="{35320154-3F3B-8D44-97B8-027E697E73AD}"/>
              </a:ext>
            </a:extLst>
          </p:cNvPr>
          <p:cNvSpPr/>
          <p:nvPr/>
        </p:nvSpPr>
        <p:spPr>
          <a:xfrm>
            <a:off x="186286" y="1665159"/>
            <a:ext cx="2798710"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37" name="圖片 36">
            <a:extLst>
              <a:ext uri="{FF2B5EF4-FFF2-40B4-BE49-F238E27FC236}">
                <a16:creationId xmlns:a16="http://schemas.microsoft.com/office/drawing/2014/main" id="{4BBA27E8-E0C4-404D-996A-88F93E33649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8695" y="1657338"/>
            <a:ext cx="2585467" cy="562303"/>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rmAutofit/>
          </a:bodyPr>
          <a:lstStyle/>
          <a:p>
            <a:pPr>
              <a:lnSpc>
                <a:spcPts val="5100"/>
              </a:lnSpc>
            </a:pPr>
            <a:r>
              <a:rPr lang="zh-TW" dirty="0">
                <a:latin typeface="Meiryo UI" panose="020B0604030504040204" pitchFamily="50" charset="-128"/>
                <a:ea typeface="Meiryo UI" panose="020B0604030504040204" pitchFamily="50" charset="-128"/>
                <a:cs typeface="Arial"/>
              </a:rPr>
              <a:t>災害</a:t>
            </a:r>
            <a:r>
              <a:rPr lang="ja-JP" altLang="en-US" dirty="0">
                <a:latin typeface="Meiryo UI" panose="020B0604030504040204" pitchFamily="50" charset="-128"/>
                <a:ea typeface="Meiryo UI" panose="020B0604030504040204" pitchFamily="50" charset="-128"/>
                <a:cs typeface="Arial"/>
              </a:rPr>
              <a:t>発生時</a:t>
            </a:r>
            <a:r>
              <a:rPr lang="zh-TW" dirty="0">
                <a:latin typeface="Meiryo UI" panose="020B0604030504040204" pitchFamily="50" charset="-128"/>
                <a:ea typeface="Meiryo UI" panose="020B0604030504040204" pitchFamily="50" charset="-128"/>
                <a:cs typeface="Arial"/>
              </a:rPr>
              <a:t>の</a:t>
            </a:r>
            <a:r>
              <a:rPr lang="ja-JP" altLang="en-US" dirty="0">
                <a:latin typeface="Meiryo UI" panose="020B0604030504040204" pitchFamily="50" charset="-128"/>
                <a:ea typeface="Meiryo UI" panose="020B0604030504040204" pitchFamily="50" charset="-128"/>
                <a:cs typeface="Arial"/>
              </a:rPr>
              <a:t>対処方法</a:t>
            </a:r>
            <a:endParaRPr lang="en-US" dirty="0">
              <a:latin typeface="Meiryo UI" panose="020B0604030504040204" pitchFamily="50" charset="-128"/>
              <a:ea typeface="Meiryo UI" panose="020B0604030504040204" pitchFamily="50" charset="-128"/>
            </a:endParaRPr>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6988160" y="1694698"/>
            <a:ext cx="4343549" cy="338554"/>
          </a:xfrm>
          <a:prstGeom prst="rect">
            <a:avLst/>
          </a:prstGeom>
          <a:noFill/>
        </p:spPr>
        <p:txBody>
          <a:bodyPr wrap="square" lIns="91440" tIns="45720" rIns="91440" bIns="45720" anchor="t">
            <a:spAutoFit/>
          </a:bodyPr>
          <a:lstStyle/>
          <a:p>
            <a:r>
              <a:rPr lang="en-US" sz="1600" b="1" dirty="0">
                <a:solidFill>
                  <a:schemeClr val="bg1"/>
                </a:solidFill>
                <a:latin typeface="Meiryo UI" panose="020B0604030504040204" pitchFamily="50" charset="-128"/>
                <a:ea typeface="Meiryo UI" panose="020B0604030504040204" pitchFamily="50" charset="-128"/>
                <a:cs typeface="+mn-lt"/>
              </a:rPr>
              <a:t>(2-A) </a:t>
            </a:r>
            <a:r>
              <a:rPr lang="en-US" sz="1600" b="1" dirty="0" err="1">
                <a:solidFill>
                  <a:schemeClr val="bg1"/>
                </a:solidFill>
                <a:latin typeface="Meiryo UI" panose="020B0604030504040204" pitchFamily="50" charset="-128"/>
                <a:ea typeface="Meiryo UI" panose="020B0604030504040204" pitchFamily="50" charset="-128"/>
                <a:cs typeface="+mn-lt"/>
              </a:rPr>
              <a:t>仮NAS</a:t>
            </a:r>
            <a:r>
              <a:rPr lang="en-US" sz="1600" b="1" dirty="0">
                <a:solidFill>
                  <a:schemeClr val="bg1"/>
                </a:solidFill>
                <a:latin typeface="Meiryo UI" panose="020B0604030504040204" pitchFamily="50" charset="-128"/>
                <a:ea typeface="Meiryo UI" panose="020B0604030504040204" pitchFamily="50" charset="-128"/>
                <a:cs typeface="+mn-lt"/>
              </a:rPr>
              <a:t> IP</a:t>
            </a:r>
            <a:r>
              <a:rPr lang="ja-JP" altLang="en-US" sz="1600" b="1" dirty="0">
                <a:solidFill>
                  <a:schemeClr val="bg1"/>
                </a:solidFill>
                <a:latin typeface="Meiryo UI" panose="020B0604030504040204" pitchFamily="50" charset="-128"/>
                <a:ea typeface="Meiryo UI" panose="020B0604030504040204" pitchFamily="50" charset="-128"/>
                <a:cs typeface="+mn-lt"/>
              </a:rPr>
              <a:t>で</a:t>
            </a:r>
            <a:r>
              <a:rPr lang="en-US" sz="1600" b="1" dirty="0" err="1">
                <a:solidFill>
                  <a:schemeClr val="bg1"/>
                </a:solidFill>
                <a:latin typeface="Meiryo UI" panose="020B0604030504040204" pitchFamily="50" charset="-128"/>
                <a:ea typeface="Meiryo UI" panose="020B0604030504040204" pitchFamily="50" charset="-128"/>
                <a:cs typeface="+mn-lt"/>
              </a:rPr>
              <a:t>再マウントする</a:t>
            </a:r>
            <a:endParaRPr lang="en-US" dirty="0">
              <a:solidFill>
                <a:schemeClr val="bg1"/>
              </a:solidFill>
              <a:latin typeface="Meiryo UI" panose="020B0604030504040204" pitchFamily="50" charset="-128"/>
              <a:ea typeface="Meiryo UI" panose="020B0604030504040204" pitchFamily="50" charset="-128"/>
            </a:endParaRPr>
          </a:p>
        </p:txBody>
      </p:sp>
      <p:sp>
        <p:nvSpPr>
          <p:cNvPr id="5" name="文字方塊 4">
            <a:extLst>
              <a:ext uri="{FF2B5EF4-FFF2-40B4-BE49-F238E27FC236}">
                <a16:creationId xmlns:a16="http://schemas.microsoft.com/office/drawing/2014/main" id="{0CE5EAA2-1713-4B3A-B015-7F0D4CCDD1CF}"/>
              </a:ext>
            </a:extLst>
          </p:cNvPr>
          <p:cNvSpPr txBox="1"/>
          <p:nvPr/>
        </p:nvSpPr>
        <p:spPr>
          <a:xfrm>
            <a:off x="7120755" y="2175397"/>
            <a:ext cx="2564001" cy="307777"/>
          </a:xfrm>
          <a:prstGeom prst="rect">
            <a:avLst/>
          </a:prstGeom>
          <a:noFill/>
        </p:spPr>
        <p:txBody>
          <a:bodyPr wrap="square" lIns="91440" tIns="45720" rIns="91440" bIns="45720" rtlCol="0" anchor="t">
            <a:spAutoFit/>
          </a:bodyPr>
          <a:lstStyle/>
          <a:p>
            <a:r>
              <a:rPr lang="en-US" sz="1400" b="1" dirty="0" err="1">
                <a:solidFill>
                  <a:srgbClr val="C00000"/>
                </a:solidFill>
                <a:latin typeface="Meiryo UI" panose="020B0604030504040204" pitchFamily="50" charset="-128"/>
                <a:ea typeface="Meiryo UI" panose="020B0604030504040204" pitchFamily="50" charset="-128"/>
                <a:cs typeface="Arial" panose="020B0604020202020204" pitchFamily="34" charset="0"/>
              </a:rPr>
              <a:t>本番サーバ</a:t>
            </a:r>
            <a:r>
              <a:rPr lang="en-US" sz="1400" b="1" dirty="0">
                <a:solidFill>
                  <a:srgbClr val="C00000"/>
                </a:solidFill>
                <a:latin typeface="Meiryo UI" panose="020B0604030504040204" pitchFamily="50" charset="-128"/>
                <a:ea typeface="Meiryo UI" panose="020B0604030504040204" pitchFamily="50" charset="-128"/>
                <a:cs typeface="Arial" panose="020B0604020202020204" pitchFamily="34" charset="0"/>
              </a:rPr>
              <a:t>ー</a:t>
            </a:r>
            <a:endParaRPr lang="en-US" altLang="zh-TW" dirty="0">
              <a:latin typeface="Meiryo UI" panose="020B0604030504040204" pitchFamily="50" charset="-128"/>
              <a:ea typeface="Meiryo UI" panose="020B0604030504040204" pitchFamily="50" charset="-128"/>
            </a:endParaRPr>
          </a:p>
        </p:txBody>
      </p:sp>
      <p:sp>
        <p:nvSpPr>
          <p:cNvPr id="13" name="矩形 901">
            <a:extLst>
              <a:ext uri="{FF2B5EF4-FFF2-40B4-BE49-F238E27FC236}">
                <a16:creationId xmlns:a16="http://schemas.microsoft.com/office/drawing/2014/main" id="{D5032C3F-071C-4094-AB61-187F77300B30}"/>
              </a:ext>
            </a:extLst>
          </p:cNvPr>
          <p:cNvSpPr/>
          <p:nvPr/>
        </p:nvSpPr>
        <p:spPr>
          <a:xfrm>
            <a:off x="8998212" y="2903917"/>
            <a:ext cx="3079003" cy="276999"/>
          </a:xfrm>
          <a:prstGeom prst="rect">
            <a:avLst/>
          </a:prstGeom>
        </p:spPr>
        <p:txBody>
          <a:bodyPr wrap="square" anchor="t">
            <a:spAutoFit/>
          </a:bodyPr>
          <a:lstStyle/>
          <a:p>
            <a:pPr algn="ctr"/>
            <a:r>
              <a:rPr lang="en-US" altLang="zh-TW" sz="1200" b="1">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Mount Target = 192.168.100.200</a:t>
            </a:r>
            <a:endParaRPr lang="en-US" sz="120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7" name="文字方塊 26">
            <a:extLst>
              <a:ext uri="{FF2B5EF4-FFF2-40B4-BE49-F238E27FC236}">
                <a16:creationId xmlns:a16="http://schemas.microsoft.com/office/drawing/2014/main" id="{F2A335BC-5870-0647-83C1-15A1B31761A5}"/>
              </a:ext>
            </a:extLst>
          </p:cNvPr>
          <p:cNvSpPr txBox="1"/>
          <p:nvPr/>
        </p:nvSpPr>
        <p:spPr>
          <a:xfrm>
            <a:off x="3191037" y="2147267"/>
            <a:ext cx="1490170" cy="461665"/>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Arial" panose="020B0604020202020204" pitchFamily="34" charset="0"/>
              </a:rPr>
              <a:t>Primary NAS</a:t>
            </a:r>
          </a:p>
          <a:p>
            <a:pPr algn="ctr"/>
            <a:r>
              <a:rPr lang="en-US" altLang="zh-TW" sz="1100" b="1">
                <a:solidFill>
                  <a:srgbClr val="002060"/>
                </a:solidFill>
                <a:latin typeface="Meiryo UI" panose="020B0604030504040204" pitchFamily="50" charset="-128"/>
                <a:ea typeface="Meiryo UI" panose="020B0604030504040204" pitchFamily="50" charset="-128"/>
                <a:cs typeface="Arial" panose="020B0604020202020204" pitchFamily="34" charset="0"/>
              </a:rPr>
              <a:t>192.168.100.100</a:t>
            </a:r>
            <a:endParaRPr lang="zh-TW" altLang="en-US" sz="11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28" name="文字方塊 27">
            <a:extLst>
              <a:ext uri="{FF2B5EF4-FFF2-40B4-BE49-F238E27FC236}">
                <a16:creationId xmlns:a16="http://schemas.microsoft.com/office/drawing/2014/main" id="{5E5E7BBF-1C89-AF4B-A119-F9B42E33BE34}"/>
              </a:ext>
            </a:extLst>
          </p:cNvPr>
          <p:cNvSpPr txBox="1"/>
          <p:nvPr/>
        </p:nvSpPr>
        <p:spPr>
          <a:xfrm>
            <a:off x="4911730" y="2152362"/>
            <a:ext cx="1813150" cy="461665"/>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Arial" panose="020B0604020202020204" pitchFamily="34" charset="0"/>
              </a:rPr>
              <a:t>Secondary NAS</a:t>
            </a:r>
          </a:p>
          <a:p>
            <a:pPr algn="ctr"/>
            <a:r>
              <a:rPr lang="en-US" altLang="zh-TW" sz="1100" b="1">
                <a:solidFill>
                  <a:srgbClr val="002060"/>
                </a:solidFill>
                <a:latin typeface="Meiryo UI" panose="020B0604030504040204" pitchFamily="50" charset="-128"/>
                <a:ea typeface="Meiryo UI" panose="020B0604030504040204" pitchFamily="50" charset="-128"/>
                <a:cs typeface="Arial" panose="020B0604020202020204" pitchFamily="34" charset="0"/>
              </a:rPr>
              <a:t>192.168.100.200</a:t>
            </a:r>
            <a:endParaRPr lang="zh-TW" altLang="en-US" sz="1200" b="1">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sp>
        <p:nvSpPr>
          <p:cNvPr id="32" name="文字方塊 31">
            <a:extLst>
              <a:ext uri="{FF2B5EF4-FFF2-40B4-BE49-F238E27FC236}">
                <a16:creationId xmlns:a16="http://schemas.microsoft.com/office/drawing/2014/main" id="{3D594251-9E7B-CF46-A7B8-5659A558BD4F}"/>
              </a:ext>
            </a:extLst>
          </p:cNvPr>
          <p:cNvSpPr txBox="1"/>
          <p:nvPr/>
        </p:nvSpPr>
        <p:spPr>
          <a:xfrm>
            <a:off x="562437" y="2293035"/>
            <a:ext cx="1870771" cy="307777"/>
          </a:xfrm>
          <a:prstGeom prst="rect">
            <a:avLst/>
          </a:prstGeom>
          <a:noFill/>
        </p:spPr>
        <p:txBody>
          <a:bodyPr wrap="square" lIns="91440" tIns="45720" rIns="91440" bIns="45720" rtlCol="0" anchor="t">
            <a:spAutoFit/>
          </a:bodyPr>
          <a:lstStyle/>
          <a:p>
            <a:r>
              <a:rPr lang="en-US" sz="1400" b="1" dirty="0" err="1">
                <a:solidFill>
                  <a:srgbClr val="C00000"/>
                </a:solidFill>
                <a:latin typeface="Meiryo UI" panose="020B0604030504040204" pitchFamily="50" charset="-128"/>
                <a:ea typeface="Meiryo UI" panose="020B0604030504040204" pitchFamily="50" charset="-128"/>
                <a:cs typeface="+mn-lt"/>
              </a:rPr>
              <a:t>本番サーバ</a:t>
            </a:r>
            <a:r>
              <a:rPr lang="en-US" sz="1400" b="1" dirty="0">
                <a:solidFill>
                  <a:srgbClr val="C00000"/>
                </a:solidFill>
                <a:latin typeface="Meiryo UI" panose="020B0604030504040204" pitchFamily="50" charset="-128"/>
                <a:ea typeface="Meiryo UI" panose="020B0604030504040204" pitchFamily="50" charset="-128"/>
                <a:cs typeface="+mn-lt"/>
              </a:rPr>
              <a:t>ー</a:t>
            </a:r>
            <a:endParaRPr lang="en-US" altLang="zh-TW">
              <a:solidFill>
                <a:srgbClr val="C00000"/>
              </a:solidFill>
              <a:latin typeface="Meiryo UI" panose="020B0604030504040204" pitchFamily="50" charset="-128"/>
              <a:ea typeface="Meiryo UI" panose="020B0604030504040204" pitchFamily="50" charset="-128"/>
              <a:cs typeface="Calibri"/>
            </a:endParaRPr>
          </a:p>
        </p:txBody>
      </p:sp>
      <p:sp>
        <p:nvSpPr>
          <p:cNvPr id="36" name="文字方塊 35">
            <a:extLst>
              <a:ext uri="{FF2B5EF4-FFF2-40B4-BE49-F238E27FC236}">
                <a16:creationId xmlns:a16="http://schemas.microsoft.com/office/drawing/2014/main" id="{8DD01E87-0062-9546-9A4C-CE5B839C7BE7}"/>
              </a:ext>
            </a:extLst>
          </p:cNvPr>
          <p:cNvSpPr txBox="1"/>
          <p:nvPr/>
        </p:nvSpPr>
        <p:spPr>
          <a:xfrm>
            <a:off x="255700" y="1774519"/>
            <a:ext cx="2620032" cy="307777"/>
          </a:xfrm>
          <a:prstGeom prst="rect">
            <a:avLst/>
          </a:prstGeom>
          <a:noFill/>
        </p:spPr>
        <p:txBody>
          <a:bodyPr wrap="square" lIns="91440" tIns="45720" rIns="91440" bIns="45720" anchor="t">
            <a:spAutoFit/>
          </a:bodyPr>
          <a:lstStyle/>
          <a:p>
            <a:pPr algn="ctr"/>
            <a:r>
              <a:rPr lang="ja-JP" altLang="en-US" sz="1400" b="1" dirty="0">
                <a:solidFill>
                  <a:schemeClr val="bg1"/>
                </a:solidFill>
                <a:latin typeface="Meiryo UI" panose="020B0604030504040204" pitchFamily="50" charset="-128"/>
                <a:ea typeface="Meiryo UI" panose="020B0604030504040204" pitchFamily="50" charset="-128"/>
                <a:cs typeface="+mn-lt"/>
              </a:rPr>
              <a:t>災害が発生した場合</a:t>
            </a:r>
            <a:endParaRPr lang="en-US" dirty="0">
              <a:solidFill>
                <a:schemeClr val="bg1"/>
              </a:solidFill>
              <a:latin typeface="Meiryo UI" panose="020B0604030504040204" pitchFamily="50" charset="-128"/>
              <a:ea typeface="Meiryo UI" panose="020B0604030504040204" pitchFamily="50" charset="-128"/>
              <a:cs typeface="Calibri"/>
            </a:endParaRPr>
          </a:p>
        </p:txBody>
      </p:sp>
      <p:pic>
        <p:nvPicPr>
          <p:cNvPr id="3" name="圖片 2">
            <a:extLst>
              <a:ext uri="{FF2B5EF4-FFF2-40B4-BE49-F238E27FC236}">
                <a16:creationId xmlns:a16="http://schemas.microsoft.com/office/drawing/2014/main" id="{3A74261D-527B-A443-9C71-DF5586FD2E2C}"/>
              </a:ext>
            </a:extLst>
          </p:cNvPr>
          <p:cNvPicPr>
            <a:picLocks noChangeAspect="1"/>
          </p:cNvPicPr>
          <p:nvPr/>
        </p:nvPicPr>
        <p:blipFill>
          <a:blip r:embed="rId5"/>
          <a:stretch>
            <a:fillRect/>
          </a:stretch>
        </p:blipFill>
        <p:spPr>
          <a:xfrm>
            <a:off x="657889" y="2627871"/>
            <a:ext cx="1456232" cy="2413755"/>
          </a:xfrm>
          <a:prstGeom prst="rect">
            <a:avLst/>
          </a:prstGeom>
        </p:spPr>
      </p:pic>
      <p:sp>
        <p:nvSpPr>
          <p:cNvPr id="39" name="文字方塊 38">
            <a:extLst>
              <a:ext uri="{FF2B5EF4-FFF2-40B4-BE49-F238E27FC236}">
                <a16:creationId xmlns:a16="http://schemas.microsoft.com/office/drawing/2014/main" id="{53489FE1-C23C-A146-86B7-435EC47BAF47}"/>
              </a:ext>
            </a:extLst>
          </p:cNvPr>
          <p:cNvSpPr txBox="1"/>
          <p:nvPr/>
        </p:nvSpPr>
        <p:spPr>
          <a:xfrm>
            <a:off x="389310" y="5148688"/>
            <a:ext cx="2335148" cy="276999"/>
          </a:xfrm>
          <a:prstGeom prst="rect">
            <a:avLst/>
          </a:prstGeom>
          <a:noFill/>
        </p:spPr>
        <p:txBody>
          <a:bodyPr wrap="square" lIns="91440" tIns="45720" rIns="91440" bIns="45720" rtlCol="0" anchor="t">
            <a:spAutoFit/>
          </a:bodyPr>
          <a:lstStyle/>
          <a:p>
            <a:pPr algn="ctr"/>
            <a:r>
              <a:rPr lang="en-US" altLang="zh-TW" sz="1200" b="1" dirty="0">
                <a:solidFill>
                  <a:srgbClr val="002060"/>
                </a:solidFill>
                <a:latin typeface="Meiryo UI" panose="020B0604030504040204" pitchFamily="50" charset="-128"/>
                <a:ea typeface="Meiryo UI" panose="020B0604030504040204" pitchFamily="50" charset="-128"/>
                <a:cs typeface="Arial"/>
              </a:rPr>
              <a:t>NAS (</a:t>
            </a:r>
            <a:r>
              <a:rPr lang="en-US" altLang="zh-TW" sz="1200" b="1" dirty="0" err="1">
                <a:solidFill>
                  <a:srgbClr val="002060"/>
                </a:solidFill>
                <a:latin typeface="Meiryo UI" panose="020B0604030504040204" pitchFamily="50" charset="-128"/>
                <a:ea typeface="Meiryo UI" panose="020B0604030504040204" pitchFamily="50" charset="-128"/>
                <a:cs typeface="Arial"/>
              </a:rPr>
              <a:t>共有ストレージ</a:t>
            </a:r>
            <a:r>
              <a:rPr lang="en-US" altLang="zh-TW" sz="1200" b="1" dirty="0">
                <a:solidFill>
                  <a:srgbClr val="002060"/>
                </a:solidFill>
                <a:latin typeface="Meiryo UI" panose="020B0604030504040204" pitchFamily="50" charset="-128"/>
                <a:ea typeface="Meiryo UI" panose="020B0604030504040204" pitchFamily="50" charset="-128"/>
                <a:cs typeface="Arial"/>
              </a:rPr>
              <a:t>)</a:t>
            </a:r>
            <a:endParaRPr lang="zh-TW" altLang="en-US" sz="1200" b="1" dirty="0">
              <a:solidFill>
                <a:srgbClr val="002060"/>
              </a:solidFill>
              <a:latin typeface="Meiryo UI" panose="020B0604030504040204" pitchFamily="50" charset="-128"/>
              <a:ea typeface="Meiryo UI" panose="020B0604030504040204" pitchFamily="50" charset="-128"/>
              <a:cs typeface="Arial"/>
            </a:endParaRPr>
          </a:p>
        </p:txBody>
      </p:sp>
      <p:sp>
        <p:nvSpPr>
          <p:cNvPr id="43" name="文字方塊 42">
            <a:extLst>
              <a:ext uri="{FF2B5EF4-FFF2-40B4-BE49-F238E27FC236}">
                <a16:creationId xmlns:a16="http://schemas.microsoft.com/office/drawing/2014/main" id="{C410E2FA-055F-D44A-AA40-88B384A12261}"/>
              </a:ext>
            </a:extLst>
          </p:cNvPr>
          <p:cNvSpPr txBox="1"/>
          <p:nvPr/>
        </p:nvSpPr>
        <p:spPr>
          <a:xfrm>
            <a:off x="3260045" y="1698960"/>
            <a:ext cx="3322042" cy="338554"/>
          </a:xfrm>
          <a:prstGeom prst="rect">
            <a:avLst/>
          </a:prstGeom>
          <a:noFill/>
        </p:spPr>
        <p:txBody>
          <a:bodyPr wrap="square" lIns="91440" tIns="45720" rIns="91440" bIns="45720" anchor="t">
            <a:spAutoFit/>
          </a:bodyPr>
          <a:lstStyle/>
          <a:p>
            <a:pPr algn="ctr"/>
            <a:r>
              <a:rPr lang="en-US" sz="1600" b="1" dirty="0">
                <a:solidFill>
                  <a:schemeClr val="bg1"/>
                </a:solidFill>
                <a:latin typeface="Meiryo UI" panose="020B0604030504040204" pitchFamily="50" charset="-128"/>
                <a:ea typeface="Meiryo UI" panose="020B0604030504040204" pitchFamily="50" charset="-128"/>
                <a:cs typeface="+mn-lt"/>
              </a:rPr>
              <a:t>(1) </a:t>
            </a:r>
            <a:r>
              <a:rPr lang="en-US" sz="1600" b="1" dirty="0" err="1">
                <a:solidFill>
                  <a:schemeClr val="bg1"/>
                </a:solidFill>
                <a:latin typeface="Meiryo UI" panose="020B0604030504040204" pitchFamily="50" charset="-128"/>
                <a:ea typeface="Meiryo UI" panose="020B0604030504040204" pitchFamily="50" charset="-128"/>
                <a:cs typeface="+mn-lt"/>
              </a:rPr>
              <a:t>SnapSyncタスクの削除</a:t>
            </a:r>
            <a:endParaRPr lang="en-US">
              <a:solidFill>
                <a:schemeClr val="bg1"/>
              </a:solidFill>
              <a:latin typeface="Meiryo UI" panose="020B0604030504040204" pitchFamily="50" charset="-128"/>
              <a:ea typeface="Meiryo UI" panose="020B0604030504040204" pitchFamily="50" charset="-128"/>
              <a:cs typeface="Calibri"/>
            </a:endParaRPr>
          </a:p>
        </p:txBody>
      </p:sp>
      <p:sp>
        <p:nvSpPr>
          <p:cNvPr id="7" name="文字方塊 6">
            <a:extLst>
              <a:ext uri="{FF2B5EF4-FFF2-40B4-BE49-F238E27FC236}">
                <a16:creationId xmlns:a16="http://schemas.microsoft.com/office/drawing/2014/main" id="{7CDA050A-5275-FE4E-8934-98A6612452A3}"/>
              </a:ext>
            </a:extLst>
          </p:cNvPr>
          <p:cNvSpPr txBox="1"/>
          <p:nvPr/>
        </p:nvSpPr>
        <p:spPr>
          <a:xfrm>
            <a:off x="3153129" y="4850413"/>
            <a:ext cx="3558063" cy="954107"/>
          </a:xfrm>
          <a:prstGeom prst="rect">
            <a:avLst/>
          </a:prstGeom>
          <a:noFill/>
        </p:spPr>
        <p:txBody>
          <a:bodyPr wrap="square" lIns="91440" tIns="45720" rIns="91440" bIns="45720" rtlCol="0" anchor="t">
            <a:spAutoFit/>
          </a:bodyPr>
          <a:lstStyle/>
          <a:p>
            <a:pPr marL="342900" indent="-342900">
              <a:buFont typeface="Wingdings"/>
              <a:buChar char="§"/>
            </a:pPr>
            <a:r>
              <a:rPr lang="en-US" sz="1400" b="1" dirty="0" err="1">
                <a:solidFill>
                  <a:srgbClr val="002060"/>
                </a:solidFill>
                <a:latin typeface="Meiryo UI" panose="020B0604030504040204" pitchFamily="50" charset="-128"/>
                <a:ea typeface="Meiryo UI" panose="020B0604030504040204" pitchFamily="50" charset="-128"/>
                <a:cs typeface="+mn-lt"/>
              </a:rPr>
              <a:t>SnapSync</a:t>
            </a:r>
            <a:r>
              <a:rPr lang="ja-JP" altLang="en-US" sz="1400" b="1" dirty="0">
                <a:solidFill>
                  <a:srgbClr val="002060"/>
                </a:solidFill>
                <a:latin typeface="Meiryo UI" panose="020B0604030504040204" pitchFamily="50" charset="-128"/>
                <a:ea typeface="Meiryo UI" panose="020B0604030504040204" pitchFamily="50" charset="-128"/>
                <a:cs typeface="+mn-lt"/>
              </a:rPr>
              <a:t>実行中は共有フォルダへのアクセスが制限されますが、</a:t>
            </a:r>
            <a:r>
              <a:rPr lang="en-US" sz="1400" b="1" dirty="0" err="1">
                <a:solidFill>
                  <a:srgbClr val="002060"/>
                </a:solidFill>
                <a:latin typeface="Meiryo UI" panose="020B0604030504040204" pitchFamily="50" charset="-128"/>
                <a:ea typeface="Meiryo UI" panose="020B0604030504040204" pitchFamily="50" charset="-128"/>
                <a:cs typeface="+mn-lt"/>
              </a:rPr>
              <a:t>SnapSyncタスクを削除すると、フォルダ</a:t>
            </a:r>
            <a:r>
              <a:rPr lang="ja-JP" altLang="en-US" sz="1400" b="1" dirty="0">
                <a:solidFill>
                  <a:srgbClr val="002060"/>
                </a:solidFill>
                <a:latin typeface="Meiryo UI" panose="020B0604030504040204" pitchFamily="50" charset="-128"/>
                <a:ea typeface="Meiryo UI" panose="020B0604030504040204" pitchFamily="50" charset="-128"/>
                <a:cs typeface="+mn-lt"/>
              </a:rPr>
              <a:t>への</a:t>
            </a:r>
            <a:r>
              <a:rPr lang="en-US" sz="1400" b="1" dirty="0" err="1">
                <a:solidFill>
                  <a:srgbClr val="002060"/>
                </a:solidFill>
                <a:latin typeface="Meiryo UI" panose="020B0604030504040204" pitchFamily="50" charset="-128"/>
                <a:ea typeface="Meiryo UI" panose="020B0604030504040204" pitchFamily="50" charset="-128"/>
                <a:cs typeface="+mn-lt"/>
              </a:rPr>
              <a:t>アクセス</a:t>
            </a:r>
            <a:r>
              <a:rPr lang="ja-JP" altLang="en-US" sz="1400" b="1" dirty="0">
                <a:solidFill>
                  <a:srgbClr val="002060"/>
                </a:solidFill>
                <a:latin typeface="Meiryo UI" panose="020B0604030504040204" pitchFamily="50" charset="-128"/>
                <a:ea typeface="Meiryo UI" panose="020B0604030504040204" pitchFamily="50" charset="-128"/>
                <a:cs typeface="+mn-lt"/>
              </a:rPr>
              <a:t>設定が復元されます。</a:t>
            </a:r>
            <a:endParaRPr lang="en-US" altLang="zh-TW" sz="1400" b="1" dirty="0">
              <a:solidFill>
                <a:srgbClr val="002060"/>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8" name="圖形 7">
            <a:extLst>
              <a:ext uri="{FF2B5EF4-FFF2-40B4-BE49-F238E27FC236}">
                <a16:creationId xmlns:a16="http://schemas.microsoft.com/office/drawing/2014/main" id="{282C48BA-7198-4D16-8065-99F6AC3256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7009" y="2588710"/>
            <a:ext cx="3202778" cy="309148"/>
          </a:xfrm>
          <a:prstGeom prst="rect">
            <a:avLst/>
          </a:prstGeom>
        </p:spPr>
      </p:pic>
      <p:grpSp>
        <p:nvGrpSpPr>
          <p:cNvPr id="33" name="群組 32">
            <a:extLst>
              <a:ext uri="{FF2B5EF4-FFF2-40B4-BE49-F238E27FC236}">
                <a16:creationId xmlns:a16="http://schemas.microsoft.com/office/drawing/2014/main" id="{71DBD66A-9F3C-4155-9AA4-F40A19CBC344}"/>
              </a:ext>
            </a:extLst>
          </p:cNvPr>
          <p:cNvGrpSpPr/>
          <p:nvPr/>
        </p:nvGrpSpPr>
        <p:grpSpPr>
          <a:xfrm>
            <a:off x="1872983" y="4131634"/>
            <a:ext cx="938568" cy="941855"/>
            <a:chOff x="7914289" y="1570869"/>
            <a:chExt cx="3469946" cy="3400524"/>
          </a:xfrm>
        </p:grpSpPr>
        <p:pic>
          <p:nvPicPr>
            <p:cNvPr id="35" name="圖片 34">
              <a:extLst>
                <a:ext uri="{FF2B5EF4-FFF2-40B4-BE49-F238E27FC236}">
                  <a16:creationId xmlns:a16="http://schemas.microsoft.com/office/drawing/2014/main" id="{52EC9967-8660-4128-AAD6-C4150E2FBE4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14289" y="1570869"/>
              <a:ext cx="3469946" cy="3400524"/>
            </a:xfrm>
            <a:prstGeom prst="ellipse">
              <a:avLst/>
            </a:prstGeom>
            <a:ln w="104775">
              <a:solidFill>
                <a:srgbClr val="FF3300"/>
              </a:solidFill>
            </a:ln>
          </p:spPr>
        </p:pic>
        <p:cxnSp>
          <p:nvCxnSpPr>
            <p:cNvPr id="38" name="直線接點 37">
              <a:extLst>
                <a:ext uri="{FF2B5EF4-FFF2-40B4-BE49-F238E27FC236}">
                  <a16:creationId xmlns:a16="http://schemas.microsoft.com/office/drawing/2014/main" id="{2ACD430D-FAEA-46BA-89E6-312E3FA039A8}"/>
                </a:ext>
              </a:extLst>
            </p:cNvPr>
            <p:cNvCxnSpPr>
              <a:stCxn id="35" idx="1"/>
            </p:cNvCxnSpPr>
            <p:nvPr/>
          </p:nvCxnSpPr>
          <p:spPr>
            <a:xfrm>
              <a:off x="8422451" y="2068864"/>
              <a:ext cx="2529328" cy="2461095"/>
            </a:xfrm>
            <a:prstGeom prst="line">
              <a:avLst/>
            </a:prstGeom>
            <a:ln w="11112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52" name="乘號 51">
            <a:extLst>
              <a:ext uri="{FF2B5EF4-FFF2-40B4-BE49-F238E27FC236}">
                <a16:creationId xmlns:a16="http://schemas.microsoft.com/office/drawing/2014/main" id="{58D6AA10-8D4D-47CC-8992-34937F440894}"/>
              </a:ext>
            </a:extLst>
          </p:cNvPr>
          <p:cNvSpPr/>
          <p:nvPr/>
        </p:nvSpPr>
        <p:spPr>
          <a:xfrm>
            <a:off x="4592970" y="2406695"/>
            <a:ext cx="592241" cy="657706"/>
          </a:xfrm>
          <a:prstGeom prst="mathMultiply">
            <a:avLst>
              <a:gd name="adj1" fmla="val 17125"/>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pic>
        <p:nvPicPr>
          <p:cNvPr id="6" name="Picture 8">
            <a:extLst>
              <a:ext uri="{FF2B5EF4-FFF2-40B4-BE49-F238E27FC236}">
                <a16:creationId xmlns:a16="http://schemas.microsoft.com/office/drawing/2014/main" id="{9F3E568D-502B-443E-A5BB-84B46E4D55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191741" y="3055624"/>
            <a:ext cx="3401290" cy="1732583"/>
          </a:xfrm>
          <a:prstGeom prst="rect">
            <a:avLst/>
          </a:prstGeom>
        </p:spPr>
      </p:pic>
      <p:pic>
        <p:nvPicPr>
          <p:cNvPr id="10" name="圖片 9">
            <a:extLst>
              <a:ext uri="{FF2B5EF4-FFF2-40B4-BE49-F238E27FC236}">
                <a16:creationId xmlns:a16="http://schemas.microsoft.com/office/drawing/2014/main" id="{1AB06634-7516-4881-A04E-FC29A061AF76}"/>
              </a:ext>
            </a:extLst>
          </p:cNvPr>
          <p:cNvPicPr>
            <a:picLocks noChangeAspect="1"/>
          </p:cNvPicPr>
          <p:nvPr/>
        </p:nvPicPr>
        <p:blipFill>
          <a:blip r:embed="rId10"/>
          <a:stretch>
            <a:fillRect/>
          </a:stretch>
        </p:blipFill>
        <p:spPr>
          <a:xfrm>
            <a:off x="7176166" y="2471028"/>
            <a:ext cx="1918266" cy="1212618"/>
          </a:xfrm>
          <a:prstGeom prst="rect">
            <a:avLst/>
          </a:prstGeom>
        </p:spPr>
      </p:pic>
      <p:sp>
        <p:nvSpPr>
          <p:cNvPr id="53" name="矩形: 圓角 53">
            <a:extLst>
              <a:ext uri="{FF2B5EF4-FFF2-40B4-BE49-F238E27FC236}">
                <a16:creationId xmlns:a16="http://schemas.microsoft.com/office/drawing/2014/main" id="{E094A14B-1D85-4110-B5CC-AE3E4A5D7768}"/>
              </a:ext>
            </a:extLst>
          </p:cNvPr>
          <p:cNvSpPr/>
          <p:nvPr/>
        </p:nvSpPr>
        <p:spPr>
          <a:xfrm>
            <a:off x="6895915" y="4430322"/>
            <a:ext cx="5125889" cy="2285730"/>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54" name="圖片 53">
            <a:extLst>
              <a:ext uri="{FF2B5EF4-FFF2-40B4-BE49-F238E27FC236}">
                <a16:creationId xmlns:a16="http://schemas.microsoft.com/office/drawing/2014/main" id="{8C2F6B85-87CA-48EF-A6E5-76B896EC4C8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88160" y="4433718"/>
            <a:ext cx="4471377" cy="698780"/>
          </a:xfrm>
          <a:prstGeom prst="rect">
            <a:avLst/>
          </a:prstGeom>
          <a:effectLst>
            <a:outerShdw blurRad="50800" dist="38100" dir="2700000" algn="tl" rotWithShape="0">
              <a:prstClr val="black">
                <a:alpha val="40000"/>
              </a:prstClr>
            </a:outerShdw>
          </a:effectLst>
        </p:spPr>
      </p:pic>
      <p:sp>
        <p:nvSpPr>
          <p:cNvPr id="55" name="文字方塊 54">
            <a:extLst>
              <a:ext uri="{FF2B5EF4-FFF2-40B4-BE49-F238E27FC236}">
                <a16:creationId xmlns:a16="http://schemas.microsoft.com/office/drawing/2014/main" id="{DF14B225-9508-452C-8CA6-ADE4F6544AED}"/>
              </a:ext>
            </a:extLst>
          </p:cNvPr>
          <p:cNvSpPr txBox="1"/>
          <p:nvPr/>
        </p:nvSpPr>
        <p:spPr>
          <a:xfrm>
            <a:off x="7027370" y="4455676"/>
            <a:ext cx="4965849" cy="584775"/>
          </a:xfrm>
          <a:prstGeom prst="rect">
            <a:avLst/>
          </a:prstGeom>
          <a:noFill/>
        </p:spPr>
        <p:txBody>
          <a:bodyPr wrap="square" lIns="91440" tIns="45720" rIns="91440" bIns="45720" anchor="t">
            <a:spAutoFit/>
          </a:bodyPr>
          <a:lstStyle/>
          <a:p>
            <a:r>
              <a:rPr lang="en-US" sz="1600" b="1" dirty="0">
                <a:solidFill>
                  <a:schemeClr val="bg1"/>
                </a:solidFill>
                <a:latin typeface="Meiryo UI" panose="020B0604030504040204" pitchFamily="50" charset="-128"/>
                <a:ea typeface="Meiryo UI" panose="020B0604030504040204" pitchFamily="50" charset="-128"/>
                <a:cs typeface="+mn-lt"/>
              </a:rPr>
              <a:t>(2-B) </a:t>
            </a:r>
            <a:r>
              <a:rPr lang="en-US" sz="1600" b="1" dirty="0" err="1">
                <a:solidFill>
                  <a:schemeClr val="bg1"/>
                </a:solidFill>
                <a:latin typeface="Meiryo UI" panose="020B0604030504040204" pitchFamily="50" charset="-128"/>
                <a:ea typeface="Meiryo UI" panose="020B0604030504040204" pitchFamily="50" charset="-128"/>
                <a:cs typeface="+mn-lt"/>
              </a:rPr>
              <a:t>待機</a:t>
            </a:r>
            <a:r>
              <a:rPr lang="ja-JP" altLang="en-US" sz="1600" b="1" dirty="0">
                <a:solidFill>
                  <a:schemeClr val="bg1"/>
                </a:solidFill>
                <a:latin typeface="Meiryo UI" panose="020B0604030504040204" pitchFamily="50" charset="-128"/>
                <a:ea typeface="Meiryo UI" panose="020B0604030504040204" pitchFamily="50" charset="-128"/>
                <a:cs typeface="+mn-lt"/>
              </a:rPr>
              <a:t>中の</a:t>
            </a:r>
            <a:r>
              <a:rPr lang="en-US" sz="1600" b="1" dirty="0">
                <a:solidFill>
                  <a:schemeClr val="bg1"/>
                </a:solidFill>
                <a:latin typeface="Meiryo UI" panose="020B0604030504040204" pitchFamily="50" charset="-128"/>
                <a:ea typeface="Meiryo UI" panose="020B0604030504040204" pitchFamily="50" charset="-128"/>
                <a:cs typeface="+mn-lt"/>
              </a:rPr>
              <a:t>NAS</a:t>
            </a:r>
            <a:r>
              <a:rPr lang="ja-JP" altLang="en-US" sz="1600" b="1" dirty="0">
                <a:solidFill>
                  <a:schemeClr val="bg1"/>
                </a:solidFill>
                <a:latin typeface="Meiryo UI" panose="020B0604030504040204" pitchFamily="50" charset="-128"/>
                <a:ea typeface="Meiryo UI" panose="020B0604030504040204" pitchFamily="50" charset="-128"/>
                <a:cs typeface="+mn-lt"/>
              </a:rPr>
              <a:t>の</a:t>
            </a:r>
            <a:r>
              <a:rPr lang="en-US" sz="1600" b="1" dirty="0" err="1">
                <a:solidFill>
                  <a:schemeClr val="bg1"/>
                </a:solidFill>
                <a:latin typeface="Meiryo UI" panose="020B0604030504040204" pitchFamily="50" charset="-128"/>
                <a:ea typeface="Meiryo UI" panose="020B0604030504040204" pitchFamily="50" charset="-128"/>
                <a:cs typeface="+mn-lt"/>
              </a:rPr>
              <a:t>IPを</a:t>
            </a:r>
            <a:endParaRPr lang="en-US" sz="1600" b="1" dirty="0">
              <a:solidFill>
                <a:schemeClr val="bg1"/>
              </a:solidFill>
              <a:latin typeface="Meiryo UI" panose="020B0604030504040204" pitchFamily="50" charset="-128"/>
              <a:ea typeface="Meiryo UI" panose="020B0604030504040204" pitchFamily="50" charset="-128"/>
              <a:cs typeface="+mn-lt"/>
            </a:endParaRPr>
          </a:p>
          <a:p>
            <a:r>
              <a:rPr lang="ja-JP" altLang="en-US" sz="1600" b="1" dirty="0">
                <a:solidFill>
                  <a:schemeClr val="bg1"/>
                </a:solidFill>
                <a:latin typeface="Meiryo UI" panose="020B0604030504040204" pitchFamily="50" charset="-128"/>
                <a:ea typeface="Meiryo UI" panose="020B0604030504040204" pitchFamily="50" charset="-128"/>
                <a:cs typeface="+mn-lt"/>
              </a:rPr>
              <a:t>元々</a:t>
            </a:r>
            <a:r>
              <a:rPr lang="en-US" sz="1600" b="1" dirty="0" err="1">
                <a:solidFill>
                  <a:schemeClr val="bg1"/>
                </a:solidFill>
                <a:latin typeface="Meiryo UI" panose="020B0604030504040204" pitchFamily="50" charset="-128"/>
                <a:ea typeface="Meiryo UI" panose="020B0604030504040204" pitchFamily="50" charset="-128"/>
                <a:cs typeface="+mn-lt"/>
              </a:rPr>
              <a:t>プライマリNAS</a:t>
            </a:r>
            <a:r>
              <a:rPr lang="ja-JP" altLang="en-US" sz="1600" b="1" dirty="0">
                <a:solidFill>
                  <a:schemeClr val="bg1"/>
                </a:solidFill>
                <a:latin typeface="Meiryo UI" panose="020B0604030504040204" pitchFamily="50" charset="-128"/>
                <a:ea typeface="Meiryo UI" panose="020B0604030504040204" pitchFamily="50" charset="-128"/>
                <a:cs typeface="+mn-lt"/>
              </a:rPr>
              <a:t>に設定していた</a:t>
            </a:r>
            <a:r>
              <a:rPr lang="en-US" altLang="ja-JP" sz="1600" b="1" dirty="0">
                <a:solidFill>
                  <a:schemeClr val="bg1"/>
                </a:solidFill>
                <a:latin typeface="Meiryo UI" panose="020B0604030504040204" pitchFamily="50" charset="-128"/>
                <a:ea typeface="Meiryo UI" panose="020B0604030504040204" pitchFamily="50" charset="-128"/>
                <a:cs typeface="+mn-lt"/>
              </a:rPr>
              <a:t>IP</a:t>
            </a:r>
            <a:r>
              <a:rPr lang="ja-JP" altLang="en-US" sz="1600" b="1" dirty="0">
                <a:solidFill>
                  <a:schemeClr val="bg1"/>
                </a:solidFill>
                <a:latin typeface="Meiryo UI" panose="020B0604030504040204" pitchFamily="50" charset="-128"/>
                <a:ea typeface="Meiryo UI" panose="020B0604030504040204" pitchFamily="50" charset="-128"/>
                <a:cs typeface="+mn-lt"/>
              </a:rPr>
              <a:t>に変更</a:t>
            </a:r>
            <a:endParaRPr lang="en-US" dirty="0">
              <a:solidFill>
                <a:schemeClr val="bg1"/>
              </a:solidFill>
              <a:latin typeface="Meiryo UI" panose="020B0604030504040204" pitchFamily="50" charset="-128"/>
              <a:ea typeface="Meiryo UI" panose="020B0604030504040204" pitchFamily="50" charset="-128"/>
            </a:endParaRPr>
          </a:p>
        </p:txBody>
      </p:sp>
      <p:sp>
        <p:nvSpPr>
          <p:cNvPr id="59" name="文字方塊 58">
            <a:extLst>
              <a:ext uri="{FF2B5EF4-FFF2-40B4-BE49-F238E27FC236}">
                <a16:creationId xmlns:a16="http://schemas.microsoft.com/office/drawing/2014/main" id="{9AB8BDF6-F5D5-4149-B713-71FF2B6C881B}"/>
              </a:ext>
            </a:extLst>
          </p:cNvPr>
          <p:cNvSpPr txBox="1"/>
          <p:nvPr/>
        </p:nvSpPr>
        <p:spPr>
          <a:xfrm>
            <a:off x="7346904" y="5250585"/>
            <a:ext cx="4094218" cy="523220"/>
          </a:xfrm>
          <a:prstGeom prst="rect">
            <a:avLst/>
          </a:prstGeom>
          <a:noFill/>
        </p:spPr>
        <p:txBody>
          <a:bodyPr wrap="square" rtlCol="0">
            <a:spAutoFit/>
          </a:bodyPr>
          <a:lstStyle/>
          <a:p>
            <a:r>
              <a:rPr lang="en-US" altLang="zh-TW" sz="1400" b="1" dirty="0">
                <a:solidFill>
                  <a:srgbClr val="002060"/>
                </a:solidFill>
                <a:latin typeface="Meiryo UI" panose="020B0604030504040204" pitchFamily="50" charset="-128"/>
                <a:ea typeface="Meiryo UI" panose="020B0604030504040204" pitchFamily="50" charset="-128"/>
                <a:cs typeface="Arial" panose="020B0604020202020204" pitchFamily="34" charset="0"/>
              </a:rPr>
              <a:t>Secondary NAS</a:t>
            </a:r>
          </a:p>
          <a:p>
            <a:r>
              <a:rPr lang="en-US" altLang="zh-TW" sz="1200" b="1" dirty="0">
                <a:solidFill>
                  <a:srgbClr val="002060"/>
                </a:solidFill>
                <a:latin typeface="Meiryo UI" panose="020B0604030504040204" pitchFamily="50" charset="-128"/>
                <a:ea typeface="Meiryo UI" panose="020B0604030504040204" pitchFamily="50" charset="-128"/>
                <a:cs typeface="Arial" panose="020B0604020202020204" pitchFamily="34" charset="0"/>
              </a:rPr>
              <a:t>192.168.100.200 =&gt;</a:t>
            </a:r>
            <a:r>
              <a:rPr lang="en-US" altLang="zh-TW" sz="1400" b="1" dirty="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rPr>
              <a:t>192.168.100.100</a:t>
            </a:r>
            <a:endParaRPr lang="zh-TW" altLang="en-US" sz="1400" b="1" dirty="0">
              <a:solidFill>
                <a:schemeClr val="accent2">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pic>
        <p:nvPicPr>
          <p:cNvPr id="12" name="圖片 11">
            <a:extLst>
              <a:ext uri="{FF2B5EF4-FFF2-40B4-BE49-F238E27FC236}">
                <a16:creationId xmlns:a16="http://schemas.microsoft.com/office/drawing/2014/main" id="{BC6CC476-5C40-47EC-A5EF-9A9664016413}"/>
              </a:ext>
            </a:extLst>
          </p:cNvPr>
          <p:cNvPicPr>
            <a:picLocks noChangeAspect="1"/>
          </p:cNvPicPr>
          <p:nvPr/>
        </p:nvPicPr>
        <p:blipFill>
          <a:blip r:embed="rId11"/>
          <a:stretch>
            <a:fillRect/>
          </a:stretch>
        </p:blipFill>
        <p:spPr>
          <a:xfrm>
            <a:off x="7346904" y="5773805"/>
            <a:ext cx="2038350" cy="514350"/>
          </a:xfrm>
          <a:prstGeom prst="rect">
            <a:avLst/>
          </a:prstGeom>
        </p:spPr>
      </p:pic>
      <p:sp>
        <p:nvSpPr>
          <p:cNvPr id="14" name="文字方塊 13">
            <a:extLst>
              <a:ext uri="{FF2B5EF4-FFF2-40B4-BE49-F238E27FC236}">
                <a16:creationId xmlns:a16="http://schemas.microsoft.com/office/drawing/2014/main" id="{382E8DFF-67F3-479F-83E8-7CC5A1433DDE}"/>
              </a:ext>
            </a:extLst>
          </p:cNvPr>
          <p:cNvSpPr txBox="1"/>
          <p:nvPr/>
        </p:nvSpPr>
        <p:spPr>
          <a:xfrm>
            <a:off x="7018883" y="3846793"/>
            <a:ext cx="2060496" cy="474365"/>
          </a:xfrm>
          <a:prstGeom prst="rect">
            <a:avLst/>
          </a:prstGeom>
          <a:noFill/>
        </p:spPr>
        <p:txBody>
          <a:bodyPr wrap="square" lIns="91440" tIns="45720" rIns="91440" bIns="45720" rtlCol="0" anchor="t">
            <a:spAutoFit/>
          </a:bodyPr>
          <a:lstStyle/>
          <a:p>
            <a:r>
              <a:rPr lang="en-US" altLang="zh-TW" sz="2400" b="1" dirty="0" err="1">
                <a:solidFill>
                  <a:schemeClr val="accent4">
                    <a:lumMod val="75000"/>
                  </a:schemeClr>
                </a:solidFill>
                <a:latin typeface="Meiryo UI" panose="020B0604030504040204" pitchFamily="50" charset="-128"/>
                <a:ea typeface="Meiryo UI" panose="020B0604030504040204" pitchFamily="50" charset="-128"/>
                <a:cs typeface="Arial"/>
              </a:rPr>
              <a:t>または</a:t>
            </a:r>
            <a:endParaRPr lang="en-US" altLang="zh-TW" sz="2400" b="1">
              <a:solidFill>
                <a:schemeClr val="accent4">
                  <a:lumMod val="75000"/>
                </a:schemeClr>
              </a:solidFill>
              <a:latin typeface="Meiryo UI" panose="020B0604030504040204" pitchFamily="50" charset="-128"/>
              <a:ea typeface="Meiryo UI" panose="020B0604030504040204" pitchFamily="50" charset="-128"/>
              <a:cs typeface="Arial"/>
            </a:endParaRPr>
          </a:p>
        </p:txBody>
      </p:sp>
      <p:sp>
        <p:nvSpPr>
          <p:cNvPr id="15" name="文字方塊 14">
            <a:extLst>
              <a:ext uri="{FF2B5EF4-FFF2-40B4-BE49-F238E27FC236}">
                <a16:creationId xmlns:a16="http://schemas.microsoft.com/office/drawing/2014/main" id="{4F815F73-8BDF-4BB4-8BEC-893289E8A2D5}"/>
              </a:ext>
            </a:extLst>
          </p:cNvPr>
          <p:cNvSpPr txBox="1"/>
          <p:nvPr/>
        </p:nvSpPr>
        <p:spPr>
          <a:xfrm>
            <a:off x="1872984" y="5904146"/>
            <a:ext cx="4432566" cy="523220"/>
          </a:xfrm>
          <a:prstGeom prst="rect">
            <a:avLst/>
          </a:prstGeom>
          <a:noFill/>
        </p:spPr>
        <p:txBody>
          <a:bodyPr wrap="square" lIns="91440" tIns="45720" rIns="91440" bIns="45720" rtlCol="0" anchor="t">
            <a:spAutoFit/>
          </a:bodyPr>
          <a:lstStyle/>
          <a:p>
            <a:r>
              <a:rPr lang="en-US" sz="1400" b="1" dirty="0">
                <a:solidFill>
                  <a:schemeClr val="accent4">
                    <a:lumMod val="75000"/>
                  </a:schemeClr>
                </a:solidFill>
                <a:latin typeface="Meiryo UI" panose="020B0604030504040204" pitchFamily="50" charset="-128"/>
                <a:ea typeface="Meiryo UI" panose="020B0604030504040204" pitchFamily="50" charset="-128"/>
                <a:cs typeface="+mn-lt"/>
              </a:rPr>
              <a:t>注: VMware SRM </a:t>
            </a:r>
            <a:r>
              <a:rPr lang="en-US" sz="1400" b="1" dirty="0" err="1">
                <a:solidFill>
                  <a:schemeClr val="accent4">
                    <a:lumMod val="75000"/>
                  </a:schemeClr>
                </a:solidFill>
                <a:latin typeface="Meiryo UI" panose="020B0604030504040204" pitchFamily="50" charset="-128"/>
                <a:ea typeface="Meiryo UI" panose="020B0604030504040204" pitchFamily="50" charset="-128"/>
                <a:cs typeface="+mn-lt"/>
              </a:rPr>
              <a:t>による</a:t>
            </a:r>
            <a:r>
              <a:rPr lang="ja-JP" altLang="en-US" sz="1400" b="1" dirty="0">
                <a:solidFill>
                  <a:schemeClr val="accent4">
                    <a:lumMod val="75000"/>
                  </a:schemeClr>
                </a:solidFill>
                <a:latin typeface="Meiryo UI" panose="020B0604030504040204" pitchFamily="50" charset="-128"/>
                <a:ea typeface="Meiryo UI" panose="020B0604030504040204" pitchFamily="50" charset="-128"/>
                <a:cs typeface="+mn-lt"/>
              </a:rPr>
              <a:t>災害発生時処理</a:t>
            </a:r>
            <a:r>
              <a:rPr lang="en-US" sz="1400" b="1" dirty="0" err="1">
                <a:solidFill>
                  <a:schemeClr val="accent4">
                    <a:lumMod val="75000"/>
                  </a:schemeClr>
                </a:solidFill>
                <a:latin typeface="Meiryo UI" panose="020B0604030504040204" pitchFamily="50" charset="-128"/>
                <a:ea typeface="Meiryo UI" panose="020B0604030504040204" pitchFamily="50" charset="-128"/>
                <a:cs typeface="+mn-lt"/>
              </a:rPr>
              <a:t>自動化は、将来</a:t>
            </a:r>
            <a:r>
              <a:rPr lang="ja-JP" altLang="en-US" sz="1400" b="1" dirty="0">
                <a:solidFill>
                  <a:schemeClr val="accent4">
                    <a:lumMod val="75000"/>
                  </a:schemeClr>
                </a:solidFill>
                <a:latin typeface="Meiryo UI" panose="020B0604030504040204" pitchFamily="50" charset="-128"/>
                <a:ea typeface="Meiryo UI" panose="020B0604030504040204" pitchFamily="50" charset="-128"/>
                <a:cs typeface="+mn-lt"/>
              </a:rPr>
              <a:t>バージョンにて</a:t>
            </a:r>
            <a:r>
              <a:rPr lang="en-US" sz="1400" b="1" dirty="0" err="1">
                <a:solidFill>
                  <a:schemeClr val="accent4">
                    <a:lumMod val="75000"/>
                  </a:schemeClr>
                </a:solidFill>
                <a:latin typeface="Meiryo UI" panose="020B0604030504040204" pitchFamily="50" charset="-128"/>
                <a:ea typeface="Meiryo UI" panose="020B0604030504040204" pitchFamily="50" charset="-128"/>
                <a:cs typeface="+mn-lt"/>
              </a:rPr>
              <a:t>サポート予定です</a:t>
            </a:r>
            <a:r>
              <a:rPr lang="en-US" sz="1400" b="1" dirty="0">
                <a:solidFill>
                  <a:schemeClr val="accent4">
                    <a:lumMod val="75000"/>
                  </a:schemeClr>
                </a:solidFill>
                <a:latin typeface="Meiryo UI" panose="020B0604030504040204" pitchFamily="50" charset="-128"/>
                <a:ea typeface="Meiryo UI" panose="020B0604030504040204" pitchFamily="50" charset="-128"/>
                <a:cs typeface="+mn-lt"/>
              </a:rPr>
              <a:t>。</a:t>
            </a:r>
            <a:endParaRPr lang="en-US" altLang="zh-TW" dirty="0">
              <a:solidFill>
                <a:schemeClr val="accent4">
                  <a:lumMod val="75000"/>
                </a:schemeClr>
              </a:solidFill>
              <a:latin typeface="Meiryo UI" panose="020B0604030504040204" pitchFamily="50" charset="-128"/>
              <a:ea typeface="Meiryo UI" panose="020B0604030504040204" pitchFamily="50" charset="-128"/>
            </a:endParaRPr>
          </a:p>
        </p:txBody>
      </p:sp>
      <p:grpSp>
        <p:nvGrpSpPr>
          <p:cNvPr id="19" name="群組 18">
            <a:extLst>
              <a:ext uri="{FF2B5EF4-FFF2-40B4-BE49-F238E27FC236}">
                <a16:creationId xmlns:a16="http://schemas.microsoft.com/office/drawing/2014/main" id="{2182229D-ADA1-4A8F-A311-D65D8A52BD56}"/>
              </a:ext>
            </a:extLst>
          </p:cNvPr>
          <p:cNvGrpSpPr/>
          <p:nvPr/>
        </p:nvGrpSpPr>
        <p:grpSpPr>
          <a:xfrm>
            <a:off x="1335839" y="3704345"/>
            <a:ext cx="481733" cy="523220"/>
            <a:chOff x="-13243" y="4010367"/>
            <a:chExt cx="539582" cy="586051"/>
          </a:xfrm>
        </p:grpSpPr>
        <p:sp>
          <p:nvSpPr>
            <p:cNvPr id="18" name="圖形 16">
              <a:extLst>
                <a:ext uri="{FF2B5EF4-FFF2-40B4-BE49-F238E27FC236}">
                  <a16:creationId xmlns:a16="http://schemas.microsoft.com/office/drawing/2014/main" id="{54AD7B6E-F06D-4933-90BA-74443137E609}"/>
                </a:ext>
              </a:extLst>
            </p:cNvPr>
            <p:cNvSpPr/>
            <p:nvPr/>
          </p:nvSpPr>
          <p:spPr>
            <a:xfrm>
              <a:off x="-13243" y="4042605"/>
              <a:ext cx="539582" cy="483799"/>
            </a:xfrm>
            <a:custGeom>
              <a:avLst/>
              <a:gdLst>
                <a:gd name="connsiteX0" fmla="*/ 331101 w 827449"/>
                <a:gd name="connsiteY0" fmla="*/ 47697 h 741906"/>
                <a:gd name="connsiteX1" fmla="*/ 12918 w 827449"/>
                <a:gd name="connsiteY1" fmla="*/ 598816 h 741906"/>
                <a:gd name="connsiteX2" fmla="*/ 95525 w 827449"/>
                <a:gd name="connsiteY2" fmla="*/ 741906 h 741906"/>
                <a:gd name="connsiteX3" fmla="*/ 731924 w 827449"/>
                <a:gd name="connsiteY3" fmla="*/ 741906 h 741906"/>
                <a:gd name="connsiteX4" fmla="*/ 814531 w 827449"/>
                <a:gd name="connsiteY4" fmla="*/ 598816 h 741906"/>
                <a:gd name="connsiteX5" fmla="*/ 496315 w 827449"/>
                <a:gd name="connsiteY5" fmla="*/ 47697 h 741906"/>
                <a:gd name="connsiteX6" fmla="*/ 331101 w 827449"/>
                <a:gd name="connsiteY6" fmla="*/ 47697 h 74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449" h="741906">
                  <a:moveTo>
                    <a:pt x="331101" y="47697"/>
                  </a:moveTo>
                  <a:lnTo>
                    <a:pt x="12918" y="598816"/>
                  </a:lnTo>
                  <a:cubicBezTo>
                    <a:pt x="-23784" y="662411"/>
                    <a:pt x="22086" y="741906"/>
                    <a:pt x="95525" y="741906"/>
                  </a:cubicBezTo>
                  <a:lnTo>
                    <a:pt x="731924" y="741906"/>
                  </a:lnTo>
                  <a:cubicBezTo>
                    <a:pt x="805363" y="741906"/>
                    <a:pt x="851234" y="662411"/>
                    <a:pt x="814531" y="598816"/>
                  </a:cubicBezTo>
                  <a:lnTo>
                    <a:pt x="496315" y="47697"/>
                  </a:lnTo>
                  <a:cubicBezTo>
                    <a:pt x="459612" y="-15899"/>
                    <a:pt x="367837" y="-15899"/>
                    <a:pt x="331101" y="47697"/>
                  </a:cubicBezTo>
                  <a:close/>
                </a:path>
              </a:pathLst>
            </a:custGeom>
            <a:solidFill>
              <a:srgbClr val="FDD000"/>
            </a:solidFill>
            <a:ln w="23548" cap="flat">
              <a:solidFill>
                <a:srgbClr val="231815"/>
              </a:solidFill>
              <a:prstDash val="solid"/>
              <a:miter/>
            </a:ln>
          </p:spPr>
          <p:txBody>
            <a:bodyPr rtlCol="0" anchor="ctr"/>
            <a:lstStyle/>
            <a:p>
              <a:endParaRPr lang="zh-TW" altLang="en-US">
                <a:latin typeface="Meiryo UI" panose="020B0604030504040204" pitchFamily="50" charset="-128"/>
                <a:ea typeface="Meiryo UI" panose="020B0604030504040204" pitchFamily="50" charset="-128"/>
                <a:cs typeface="Arial" panose="020B0604020202020204" pitchFamily="34" charset="0"/>
              </a:endParaRPr>
            </a:p>
          </p:txBody>
        </p:sp>
        <p:sp>
          <p:nvSpPr>
            <p:cNvPr id="51" name="文字方塊 468">
              <a:extLst>
                <a:ext uri="{FF2B5EF4-FFF2-40B4-BE49-F238E27FC236}">
                  <a16:creationId xmlns:a16="http://schemas.microsoft.com/office/drawing/2014/main" id="{84955048-20AF-44D3-BA4E-BE29782649C3}"/>
                </a:ext>
              </a:extLst>
            </p:cNvPr>
            <p:cNvSpPr txBox="1"/>
            <p:nvPr/>
          </p:nvSpPr>
          <p:spPr>
            <a:xfrm>
              <a:off x="148171" y="4010367"/>
              <a:ext cx="235300" cy="586051"/>
            </a:xfrm>
            <a:prstGeom prst="rect">
              <a:avLst/>
            </a:prstGeom>
            <a:noFill/>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a:t>
              </a:r>
              <a:endParaRPr kumimoji="0" lang="zh-TW" altLang="en-US" sz="28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grpSp>
      <p:pic>
        <p:nvPicPr>
          <p:cNvPr id="21" name="圖形 20">
            <a:extLst>
              <a:ext uri="{FF2B5EF4-FFF2-40B4-BE49-F238E27FC236}">
                <a16:creationId xmlns:a16="http://schemas.microsoft.com/office/drawing/2014/main" id="{6C8CE883-99DB-4AA7-AF58-55E948CA8963}"/>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51046" y="5857031"/>
            <a:ext cx="1421937" cy="625395"/>
          </a:xfrm>
          <a:prstGeom prst="rect">
            <a:avLst/>
          </a:prstGeom>
        </p:spPr>
      </p:pic>
    </p:spTree>
    <p:extLst>
      <p:ext uri="{BB962C8B-B14F-4D97-AF65-F5344CB8AC3E}">
        <p14:creationId xmlns:p14="http://schemas.microsoft.com/office/powerpoint/2010/main" val="2813790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8D0024C0-5E92-4B93-BDC8-87FEE6018C9A}"/>
              </a:ext>
            </a:extLst>
          </p:cNvPr>
          <p:cNvGrpSpPr/>
          <p:nvPr/>
        </p:nvGrpSpPr>
        <p:grpSpPr>
          <a:xfrm>
            <a:off x="245586" y="1288196"/>
            <a:ext cx="11418516" cy="4805480"/>
            <a:chOff x="245586" y="1117196"/>
            <a:chExt cx="11418516" cy="4805480"/>
          </a:xfrm>
        </p:grpSpPr>
        <p:sp>
          <p:nvSpPr>
            <p:cNvPr id="23" name="矩形 22">
              <a:extLst>
                <a:ext uri="{FF2B5EF4-FFF2-40B4-BE49-F238E27FC236}">
                  <a16:creationId xmlns:a16="http://schemas.microsoft.com/office/drawing/2014/main" id="{214D1F31-BAF4-47E4-BC26-AACC72CF526C}"/>
                </a:ext>
              </a:extLst>
            </p:cNvPr>
            <p:cNvSpPr/>
            <p:nvPr/>
          </p:nvSpPr>
          <p:spPr>
            <a:xfrm>
              <a:off x="4073731" y="1117196"/>
              <a:ext cx="3762226"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4" name="矩形 23">
              <a:extLst>
                <a:ext uri="{FF2B5EF4-FFF2-40B4-BE49-F238E27FC236}">
                  <a16:creationId xmlns:a16="http://schemas.microsoft.com/office/drawing/2014/main" id="{E20D113B-26F1-4F94-8985-EF3BDCCDEFA9}"/>
                </a:ext>
              </a:extLst>
            </p:cNvPr>
            <p:cNvSpPr/>
            <p:nvPr/>
          </p:nvSpPr>
          <p:spPr>
            <a:xfrm>
              <a:off x="8020680" y="1117196"/>
              <a:ext cx="3643422"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5" name="矩形 24">
              <a:extLst>
                <a:ext uri="{FF2B5EF4-FFF2-40B4-BE49-F238E27FC236}">
                  <a16:creationId xmlns:a16="http://schemas.microsoft.com/office/drawing/2014/main" id="{430D9335-D232-4B0E-8C7F-9D7881A05DFF}"/>
                </a:ext>
              </a:extLst>
            </p:cNvPr>
            <p:cNvSpPr/>
            <p:nvPr/>
          </p:nvSpPr>
          <p:spPr>
            <a:xfrm>
              <a:off x="245586" y="1117196"/>
              <a:ext cx="3643422" cy="4805480"/>
            </a:xfrm>
            <a:prstGeom prst="rect">
              <a:avLst/>
            </a:prstGeom>
            <a:gradFill>
              <a:gsLst>
                <a:gs pos="40000">
                  <a:srgbClr val="040F4C"/>
                </a:gs>
                <a:gs pos="100000">
                  <a:srgbClr val="020538">
                    <a:alpha val="0"/>
                  </a:srgbClr>
                </a:gs>
              </a:gsLst>
              <a:lin ang="5400000" scaled="1"/>
            </a:gradFill>
            <a:ln w="19050">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3" name="Google Shape;1021;p60">
              <a:extLst>
                <a:ext uri="{FF2B5EF4-FFF2-40B4-BE49-F238E27FC236}">
                  <a16:creationId xmlns:a16="http://schemas.microsoft.com/office/drawing/2014/main" id="{5DCEF189-9802-45CB-895E-143D5212331A}"/>
                </a:ext>
              </a:extLst>
            </p:cNvPr>
            <p:cNvSpPr txBox="1"/>
            <p:nvPr/>
          </p:nvSpPr>
          <p:spPr>
            <a:xfrm>
              <a:off x="318467" y="1259292"/>
              <a:ext cx="3532454" cy="2070951"/>
            </a:xfrm>
            <a:prstGeom prst="rect">
              <a:avLst/>
            </a:prstGeom>
            <a:noFill/>
            <a:ln>
              <a:noFill/>
            </a:ln>
          </p:spPr>
          <p:txBody>
            <a:bodyPr spcFirstLastPara="1" wrap="square" lIns="45675" tIns="45675" rIns="45675" bIns="45675" anchor="t" anchorCtr="0">
              <a:noAutofit/>
            </a:bodyPr>
            <a:lstStyle/>
            <a:p>
              <a:pPr marL="112395" marR="0" lvl="0" algn="l">
                <a:spcBef>
                  <a:spcPts val="0"/>
                </a:spcBef>
                <a:spcAft>
                  <a:spcPts val="0"/>
                </a:spcAft>
              </a:pP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HBS</a:t>
              </a:r>
              <a:r>
                <a:rPr lang="ja-JP" altLang="en-US" sz="200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を使用してsyncタスクを実行する</a:t>
              </a:r>
              <a:endParaRPr lang="en-US">
                <a:solidFill>
                  <a:schemeClr val="bg1"/>
                </a:solidFill>
                <a:latin typeface="Meiryo UI" panose="020B0604030504040204" pitchFamily="50" charset="-128"/>
                <a:ea typeface="Meiryo UI" panose="020B0604030504040204" pitchFamily="50" charset="-128"/>
              </a:endParaRPr>
            </a:p>
            <a:p>
              <a:pPr marL="112395" marR="0" lvl="0" algn="l" rtl="0">
                <a:spcBef>
                  <a:spcPts val="0"/>
                </a:spcBef>
                <a:spcAft>
                  <a:spcPts val="0"/>
                </a:spcAft>
                <a:buClr>
                  <a:srgbClr val="00B0F0"/>
                </a:buClr>
                <a:buSzPct val="70000"/>
              </a:pPr>
              <a:endParaRPr lang="en-US" altLang="zh-TW" sz="2000" b="1" dirty="0">
                <a:solidFill>
                  <a:schemeClr val="bg1"/>
                </a:solidFill>
                <a:latin typeface="Meiryo UI" panose="020B0604030504040204" pitchFamily="50" charset="-128"/>
                <a:ea typeface="Meiryo UI" panose="020B0604030504040204" pitchFamily="50" charset="-128"/>
                <a:cs typeface="Microsoft JhengHei"/>
              </a:endParaRPr>
            </a:p>
            <a:p>
              <a:pPr marL="112395"/>
              <a:r>
                <a:rPr lang="en-US" sz="16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QTS </a:t>
              </a:r>
              <a:r>
                <a:rPr lang="en-US" sz="1600"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NASからQTS</a:t>
              </a:r>
              <a:r>
                <a:rPr lang="en-US" sz="16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hero </a:t>
              </a:r>
              <a:r>
                <a:rPr lang="en-US" sz="1600"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NASにユーザー設定を移行するには</a:t>
              </a:r>
              <a:r>
                <a:rPr lang="en-US" sz="16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、[Import/Export Users]</a:t>
              </a:r>
              <a:r>
                <a:rPr lang="en-US" sz="1600"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を使用します</a:t>
              </a:r>
              <a:r>
                <a:rPr lang="en-US" sz="16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endParaRPr lang="zh-TW">
                <a:solidFill>
                  <a:schemeClr val="bg1"/>
                </a:solidFill>
                <a:latin typeface="Meiryo UI" panose="020B0604030504040204" pitchFamily="50" charset="-128"/>
                <a:ea typeface="Meiryo UI" panose="020B0604030504040204" pitchFamily="50" charset="-128"/>
              </a:endParaRPr>
            </a:p>
          </p:txBody>
        </p:sp>
        <p:sp>
          <p:nvSpPr>
            <p:cNvPr id="21" name="Google Shape;1021;p60">
              <a:extLst>
                <a:ext uri="{FF2B5EF4-FFF2-40B4-BE49-F238E27FC236}">
                  <a16:creationId xmlns:a16="http://schemas.microsoft.com/office/drawing/2014/main" id="{A55FB175-FBBE-4D72-9ABF-72647261E707}"/>
                </a:ext>
              </a:extLst>
            </p:cNvPr>
            <p:cNvSpPr txBox="1"/>
            <p:nvPr/>
          </p:nvSpPr>
          <p:spPr>
            <a:xfrm>
              <a:off x="4238926" y="1259292"/>
              <a:ext cx="3532454" cy="2070951"/>
            </a:xfrm>
            <a:prstGeom prst="rect">
              <a:avLst/>
            </a:prstGeom>
            <a:noFill/>
            <a:ln>
              <a:noFill/>
            </a:ln>
          </p:spPr>
          <p:txBody>
            <a:bodyPr spcFirstLastPara="1" wrap="square" lIns="45675" tIns="45675" rIns="45675" bIns="45675" anchor="t" anchorCtr="0">
              <a:noAutofit/>
            </a:bodyPr>
            <a:lstStyle/>
            <a:p>
              <a:pPr marL="112395">
                <a:spcBef>
                  <a:spcPts val="400"/>
                </a:spcBef>
              </a:pP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HBSを使用してTS-004/TR-002（外部モード）にsyncデータを同期し、その後QuTS hero </a:t>
              </a:r>
              <a:r>
                <a:rPr lang="en-US" sz="2000"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NASにデータをコピーします</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dirty="0">
                <a:solidFill>
                  <a:schemeClr val="bg1"/>
                </a:solidFill>
                <a:latin typeface="Meiryo UI" panose="020B0604030504040204" pitchFamily="50" charset="-128"/>
                <a:ea typeface="Meiryo UI" panose="020B0604030504040204" pitchFamily="50" charset="-128"/>
              </a:endParaRPr>
            </a:p>
          </p:txBody>
        </p:sp>
        <p:sp>
          <p:nvSpPr>
            <p:cNvPr id="22" name="Google Shape;1021;p60">
              <a:extLst>
                <a:ext uri="{FF2B5EF4-FFF2-40B4-BE49-F238E27FC236}">
                  <a16:creationId xmlns:a16="http://schemas.microsoft.com/office/drawing/2014/main" id="{9BFC9843-9BFC-49D1-9526-5FD94F1D2B9A}"/>
                </a:ext>
              </a:extLst>
            </p:cNvPr>
            <p:cNvSpPr txBox="1"/>
            <p:nvPr/>
          </p:nvSpPr>
          <p:spPr>
            <a:xfrm>
              <a:off x="8159386" y="1259292"/>
              <a:ext cx="3335928" cy="2070951"/>
            </a:xfrm>
            <a:prstGeom prst="rect">
              <a:avLst/>
            </a:prstGeom>
            <a:noFill/>
            <a:ln>
              <a:noFill/>
            </a:ln>
          </p:spPr>
          <p:txBody>
            <a:bodyPr spcFirstLastPara="1" wrap="square" lIns="45675" tIns="45675" rIns="45675" bIns="45675" anchor="t" anchorCtr="0">
              <a:noAutofit/>
            </a:bodyPr>
            <a:lstStyle/>
            <a:p>
              <a:pPr marL="112395">
                <a:spcBef>
                  <a:spcPts val="400"/>
                </a:spcBef>
              </a:pPr>
              <a:r>
                <a:rPr lang="en-US" sz="2000"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データ移行後は、QTSをバックアップストレージとして利用することができます</a:t>
              </a:r>
              <a:r>
                <a:rPr lang="en-US" sz="2000"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sz="2000">
                <a:solidFill>
                  <a:schemeClr val="bg1"/>
                </a:solidFill>
                <a:latin typeface="Meiryo UI" panose="020B0604030504040204" pitchFamily="50" charset="-128"/>
                <a:ea typeface="Meiryo UI" panose="020B0604030504040204" pitchFamily="50" charset="-128"/>
                <a:cs typeface="+mn-lt"/>
              </a:endParaRPr>
            </a:p>
          </p:txBody>
        </p:sp>
      </p:grpSp>
      <p:pic>
        <p:nvPicPr>
          <p:cNvPr id="26" name="圖片 25" descr="一張含有 光, 彩色, 走路中, 傘 的圖片&#10;&#10;自動產生的描述">
            <a:extLst>
              <a:ext uri="{FF2B5EF4-FFF2-40B4-BE49-F238E27FC236}">
                <a16:creationId xmlns:a16="http://schemas.microsoft.com/office/drawing/2014/main" id="{565B4704-2672-4C7A-AA59-6E17B7D3F930}"/>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flipH="1" flipV="1">
            <a:off x="5825903" y="3163335"/>
            <a:ext cx="262192" cy="185352"/>
          </a:xfrm>
          <a:prstGeom prst="rect">
            <a:avLst/>
          </a:prstGeom>
        </p:spPr>
      </p:pic>
      <p:pic>
        <p:nvPicPr>
          <p:cNvPr id="28" name="圖片 27" descr="一張含有 電子用品, 監視器, 電腦, 相片 的圖片&#10;&#10;自動產生的描述">
            <a:extLst>
              <a:ext uri="{FF2B5EF4-FFF2-40B4-BE49-F238E27FC236}">
                <a16:creationId xmlns:a16="http://schemas.microsoft.com/office/drawing/2014/main" id="{230C3DEA-9690-4297-9D19-435615E69DEA}"/>
              </a:ext>
            </a:extLst>
          </p:cNvPr>
          <p:cNvPicPr>
            <a:picLocks noChangeAspect="1"/>
          </p:cNvPicPr>
          <p:nvPr/>
        </p:nvPicPr>
        <p:blipFill>
          <a:blip r:embed="rId3" cstate="print">
            <a:alphaModFix amt="0"/>
            <a:extLst>
              <a:ext uri="{28A0092B-C50C-407E-A947-70E740481C1C}">
                <a14:useLocalDpi xmlns:a14="http://schemas.microsoft.com/office/drawing/2010/main"/>
              </a:ext>
            </a:extLst>
          </a:blip>
          <a:stretch>
            <a:fillRect/>
          </a:stretch>
        </p:blipFill>
        <p:spPr>
          <a:xfrm>
            <a:off x="4504278" y="3949885"/>
            <a:ext cx="1375956" cy="207835"/>
          </a:xfrm>
          <a:prstGeom prst="rect">
            <a:avLst/>
          </a:prstGeom>
        </p:spPr>
      </p:pic>
      <p:cxnSp>
        <p:nvCxnSpPr>
          <p:cNvPr id="9" name="Google Shape;1027;p60">
            <a:extLst>
              <a:ext uri="{FF2B5EF4-FFF2-40B4-BE49-F238E27FC236}">
                <a16:creationId xmlns:a16="http://schemas.microsoft.com/office/drawing/2014/main" id="{E6466A21-E830-473B-9F87-A9DD398DB826}"/>
              </a:ext>
            </a:extLst>
          </p:cNvPr>
          <p:cNvCxnSpPr>
            <a:cxnSpLocks/>
          </p:cNvCxnSpPr>
          <p:nvPr/>
        </p:nvCxnSpPr>
        <p:spPr>
          <a:xfrm>
            <a:off x="4202534" y="5119526"/>
            <a:ext cx="4338351" cy="0"/>
          </a:xfrm>
          <a:prstGeom prst="straightConnector1">
            <a:avLst/>
          </a:prstGeom>
          <a:noFill/>
          <a:ln w="38100" cap="flat" cmpd="sng">
            <a:solidFill>
              <a:srgbClr val="FFDA2A"/>
            </a:solidFill>
            <a:prstDash val="solid"/>
            <a:round/>
            <a:headEnd type="none" w="sm" len="sm"/>
            <a:tailEnd type="none" w="sm" len="sm"/>
          </a:ln>
        </p:spPr>
      </p:cxnSp>
      <p:sp>
        <p:nvSpPr>
          <p:cNvPr id="2" name="標題 1">
            <a:extLst>
              <a:ext uri="{FF2B5EF4-FFF2-40B4-BE49-F238E27FC236}">
                <a16:creationId xmlns:a16="http://schemas.microsoft.com/office/drawing/2014/main" id="{C678918D-0A5F-4A46-85A9-2C1B694DDE1B}"/>
              </a:ext>
            </a:extLst>
          </p:cNvPr>
          <p:cNvSpPr>
            <a:spLocks noGrp="1"/>
          </p:cNvSpPr>
          <p:nvPr>
            <p:ph type="title"/>
          </p:nvPr>
        </p:nvSpPr>
        <p:spPr/>
        <p:txBody>
          <a:bodyPr>
            <a:normAutofit/>
          </a:bodyPr>
          <a:lstStyle/>
          <a:p>
            <a:r>
              <a:rPr lang="en-US" altLang="zh-CN" sz="4000" dirty="0">
                <a:latin typeface="Meiryo UI" panose="020B0604030504040204" pitchFamily="50" charset="-128"/>
                <a:ea typeface="Meiryo UI" panose="020B0604030504040204" pitchFamily="50" charset="-128"/>
                <a:cs typeface="Arial"/>
                <a:sym typeface="Arial" panose="020B0604020202020204" pitchFamily="34" charset="0"/>
              </a:rPr>
              <a:t>QTS</a:t>
            </a:r>
            <a:r>
              <a:rPr lang="zh-CN" altLang="en-US" sz="4000" dirty="0">
                <a:latin typeface="Meiryo UI" panose="020B0604030504040204" pitchFamily="50" charset="-128"/>
                <a:ea typeface="Meiryo UI" panose="020B0604030504040204" pitchFamily="50" charset="-128"/>
                <a:cs typeface="Arial"/>
                <a:sym typeface="Arial" panose="020B0604020202020204" pitchFamily="34" charset="0"/>
              </a:rPr>
              <a:t>から</a:t>
            </a:r>
            <a:r>
              <a:rPr lang="en-US" altLang="zh-CN" sz="4000" dirty="0">
                <a:latin typeface="Meiryo UI" panose="020B0604030504040204" pitchFamily="50" charset="-128"/>
                <a:ea typeface="Meiryo UI" panose="020B0604030504040204" pitchFamily="50" charset="-128"/>
                <a:cs typeface="Arial"/>
                <a:sym typeface="Arial" panose="020B0604020202020204" pitchFamily="34" charset="0"/>
              </a:rPr>
              <a:t>QuTS</a:t>
            </a:r>
            <a:r>
              <a:rPr lang="zh-CN" altLang="en-US" sz="4000" dirty="0">
                <a:latin typeface="Meiryo UI" panose="020B0604030504040204" pitchFamily="50" charset="-128"/>
                <a:ea typeface="Meiryo UI" panose="020B0604030504040204" pitchFamily="50" charset="-128"/>
                <a:cs typeface="Arial"/>
                <a:sym typeface="Arial" panose="020B0604020202020204" pitchFamily="34" charset="0"/>
              </a:rPr>
              <a:t> </a:t>
            </a:r>
            <a:r>
              <a:rPr lang="en-US" altLang="zh-CN" sz="4000" dirty="0">
                <a:latin typeface="Meiryo UI" panose="020B0604030504040204" pitchFamily="50" charset="-128"/>
                <a:ea typeface="Meiryo UI" panose="020B0604030504040204" pitchFamily="50" charset="-128"/>
                <a:cs typeface="Arial"/>
                <a:sym typeface="Arial" panose="020B0604020202020204" pitchFamily="34" charset="0"/>
              </a:rPr>
              <a:t>hero</a:t>
            </a:r>
            <a:r>
              <a:rPr lang="ja-JP" altLang="en-US" sz="4000" dirty="0">
                <a:latin typeface="Meiryo UI" panose="020B0604030504040204" pitchFamily="50" charset="-128"/>
                <a:ea typeface="Meiryo UI" panose="020B0604030504040204" pitchFamily="50" charset="-128"/>
                <a:cs typeface="Arial"/>
                <a:sym typeface="Arial" panose="020B0604020202020204" pitchFamily="34" charset="0"/>
              </a:rPr>
              <a:t>への</a:t>
            </a:r>
            <a:r>
              <a:rPr lang="zh-CN" altLang="en-US" sz="4000" dirty="0">
                <a:latin typeface="Meiryo UI" panose="020B0604030504040204" pitchFamily="50" charset="-128"/>
                <a:ea typeface="Meiryo UI" panose="020B0604030504040204" pitchFamily="50" charset="-128"/>
                <a:cs typeface="Arial"/>
                <a:sym typeface="Arial" panose="020B0604020202020204" pitchFamily="34" charset="0"/>
              </a:rPr>
              <a:t>データ移行</a:t>
            </a:r>
            <a:r>
              <a:rPr lang="ja-JP" altLang="en-US" sz="4000" dirty="0">
                <a:latin typeface="Meiryo UI" panose="020B0604030504040204" pitchFamily="50" charset="-128"/>
                <a:ea typeface="Meiryo UI" panose="020B0604030504040204" pitchFamily="50" charset="-128"/>
                <a:cs typeface="Arial"/>
                <a:sym typeface="Arial" panose="020B0604020202020204" pitchFamily="34" charset="0"/>
              </a:rPr>
              <a:t>手順</a:t>
            </a:r>
            <a:r>
              <a:rPr lang="zh-CN" altLang="en-US" sz="4000" dirty="0">
                <a:latin typeface="Meiryo UI" panose="020B0604030504040204" pitchFamily="50" charset="-128"/>
                <a:ea typeface="Meiryo UI" panose="020B0604030504040204" pitchFamily="50" charset="-128"/>
                <a:cs typeface="Microsoft Yahei"/>
                <a:sym typeface="Arial" panose="020B0604020202020204" pitchFamily="34" charset="0"/>
              </a:rPr>
              <a:t>​</a:t>
            </a:r>
            <a:endParaRPr lang="zh-TW" altLang="en-US" dirty="0">
              <a:latin typeface="Meiryo UI" panose="020B0604030504040204" pitchFamily="50" charset="-128"/>
              <a:ea typeface="Meiryo UI" panose="020B0604030504040204" pitchFamily="50" charset="-128"/>
            </a:endParaRPr>
          </a:p>
        </p:txBody>
      </p:sp>
      <p:pic>
        <p:nvPicPr>
          <p:cNvPr id="4" name="Google Shape;1022;p60">
            <a:extLst>
              <a:ext uri="{FF2B5EF4-FFF2-40B4-BE49-F238E27FC236}">
                <a16:creationId xmlns:a16="http://schemas.microsoft.com/office/drawing/2014/main" id="{5EACFE27-BE34-4864-8288-949786C04C0B}"/>
              </a:ext>
            </a:extLst>
          </p:cNvPr>
          <p:cNvPicPr preferRelativeResize="0"/>
          <p:nvPr/>
        </p:nvPicPr>
        <p:blipFill rotWithShape="1">
          <a:blip r:embed="rId4">
            <a:alphaModFix/>
          </a:blip>
          <a:srcRect/>
          <a:stretch/>
        </p:blipFill>
        <p:spPr>
          <a:xfrm>
            <a:off x="575666" y="3849511"/>
            <a:ext cx="3694215" cy="2107714"/>
          </a:xfrm>
          <a:prstGeom prst="rect">
            <a:avLst/>
          </a:prstGeom>
          <a:noFill/>
          <a:ln>
            <a:noFill/>
          </a:ln>
          <a:effectLst>
            <a:outerShdw blurRad="50800" dist="38100" dir="2700000" algn="tl" rotWithShape="0">
              <a:srgbClr val="000000">
                <a:alpha val="40000"/>
              </a:srgbClr>
            </a:outerShdw>
          </a:effectLst>
        </p:spPr>
      </p:pic>
      <p:sp>
        <p:nvSpPr>
          <p:cNvPr id="7" name="Google Shape;1025;p60">
            <a:extLst>
              <a:ext uri="{FF2B5EF4-FFF2-40B4-BE49-F238E27FC236}">
                <a16:creationId xmlns:a16="http://schemas.microsoft.com/office/drawing/2014/main" id="{03DCF6A1-F034-4CCF-AC2F-34856D5C629C}"/>
              </a:ext>
            </a:extLst>
          </p:cNvPr>
          <p:cNvSpPr/>
          <p:nvPr/>
        </p:nvSpPr>
        <p:spPr>
          <a:xfrm>
            <a:off x="9046896" y="5888573"/>
            <a:ext cx="1740761"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400" b="0" i="0" u="none" strike="noStrike" cap="none" dirty="0">
                <a:latin typeface="Meiryo UI" panose="020B0604030504040204" pitchFamily="50" charset="-128"/>
                <a:ea typeface="Meiryo UI" panose="020B0604030504040204" pitchFamily="50" charset="-128"/>
                <a:cs typeface="Arial"/>
                <a:sym typeface="Arial" panose="020B0604020202020204" pitchFamily="34" charset="0"/>
              </a:rPr>
              <a:t>QuTS </a:t>
            </a:r>
            <a:r>
              <a:rPr lang="en-US" sz="1400" dirty="0">
                <a:latin typeface="Meiryo UI" panose="020B0604030504040204" pitchFamily="50" charset="-128"/>
                <a:ea typeface="Meiryo UI" panose="020B0604030504040204" pitchFamily="50" charset="-128"/>
                <a:cs typeface="Arial"/>
                <a:sym typeface="Arial" panose="020B0604020202020204" pitchFamily="34" charset="0"/>
              </a:rPr>
              <a:t>hero</a:t>
            </a:r>
            <a:r>
              <a:rPr lang="en-US" sz="1400" b="0" i="0" u="none" strike="noStrike" cap="none" dirty="0">
                <a:latin typeface="Meiryo UI" panose="020B0604030504040204" pitchFamily="50" charset="-128"/>
                <a:ea typeface="Meiryo UI" panose="020B0604030504040204" pitchFamily="50" charset="-128"/>
                <a:cs typeface="Arial"/>
                <a:sym typeface="Arial" panose="020B0604020202020204" pitchFamily="34" charset="0"/>
              </a:rPr>
              <a:t> h4.5.2</a:t>
            </a:r>
            <a:endParaRPr lang="en-US" sz="1400" dirty="0">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8" name="Google Shape;1026;p60">
            <a:extLst>
              <a:ext uri="{FF2B5EF4-FFF2-40B4-BE49-F238E27FC236}">
                <a16:creationId xmlns:a16="http://schemas.microsoft.com/office/drawing/2014/main" id="{D298CDF9-2DBC-481F-8998-439DDC5695AC}"/>
              </a:ext>
            </a:extLst>
          </p:cNvPr>
          <p:cNvSpPr/>
          <p:nvPr/>
        </p:nvSpPr>
        <p:spPr>
          <a:xfrm>
            <a:off x="1449421" y="5399265"/>
            <a:ext cx="1204937"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400" b="0" i="0" u="none" strike="noStrike" cap="none">
                <a:latin typeface="Meiryo UI" panose="020B0604030504040204" pitchFamily="50" charset="-128"/>
                <a:ea typeface="Meiryo UI" panose="020B0604030504040204" pitchFamily="50" charset="-128"/>
                <a:cs typeface="Arial"/>
                <a:sym typeface="Arial" panose="020B0604020202020204" pitchFamily="34" charset="0"/>
              </a:rPr>
              <a:t>QTS 4.5.x</a:t>
            </a:r>
            <a:endParaRPr lang="en-US" sz="2000">
              <a:latin typeface="Meiryo UI" panose="020B0604030504040204" pitchFamily="50" charset="-128"/>
              <a:ea typeface="Meiryo UI" panose="020B0604030504040204" pitchFamily="50" charset="-128"/>
              <a:sym typeface="Arial" panose="020B0604020202020204" pitchFamily="34" charset="0"/>
            </a:endParaRPr>
          </a:p>
        </p:txBody>
      </p:sp>
      <p:pic>
        <p:nvPicPr>
          <p:cNvPr id="10" name="Google Shape;1028;p60">
            <a:extLst>
              <a:ext uri="{FF2B5EF4-FFF2-40B4-BE49-F238E27FC236}">
                <a16:creationId xmlns:a16="http://schemas.microsoft.com/office/drawing/2014/main" id="{E819FB9B-6EE9-42AD-A928-02AC277DE8B8}"/>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708039" y="4175753"/>
            <a:ext cx="2644892" cy="1653058"/>
          </a:xfrm>
          <a:prstGeom prst="rect">
            <a:avLst/>
          </a:prstGeom>
          <a:noFill/>
          <a:ln>
            <a:noFill/>
          </a:ln>
        </p:spPr>
      </p:pic>
      <p:sp>
        <p:nvSpPr>
          <p:cNvPr id="11" name="Google Shape;1029;p60">
            <a:extLst>
              <a:ext uri="{FF2B5EF4-FFF2-40B4-BE49-F238E27FC236}">
                <a16:creationId xmlns:a16="http://schemas.microsoft.com/office/drawing/2014/main" id="{63060CB5-149D-4220-B928-A26D728DA16A}"/>
              </a:ext>
            </a:extLst>
          </p:cNvPr>
          <p:cNvSpPr/>
          <p:nvPr/>
        </p:nvSpPr>
        <p:spPr>
          <a:xfrm>
            <a:off x="3109432" y="3594330"/>
            <a:ext cx="5969579" cy="220848"/>
          </a:xfrm>
          <a:prstGeom prst="rightArrow">
            <a:avLst>
              <a:gd name="adj1" fmla="val 50000"/>
              <a:gd name="adj2" fmla="val 115510"/>
            </a:avLst>
          </a:prstGeom>
          <a:solidFill>
            <a:srgbClr val="00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lang="zh-TW" altLang="en-US" sz="1351" b="0" i="0" u="none" strike="noStrike" cap="none">
              <a:solidFill>
                <a:srgbClr val="FFFFFF"/>
              </a:solidFill>
              <a:latin typeface="Meiryo UI" panose="020B0604030504040204" pitchFamily="50" charset="-128"/>
              <a:ea typeface="Meiryo UI" panose="020B0604030504040204" pitchFamily="50" charset="-128"/>
              <a:cs typeface="Arial"/>
              <a:sym typeface="Arial" panose="020B0604020202020204" pitchFamily="34" charset="0"/>
            </a:endParaRPr>
          </a:p>
        </p:txBody>
      </p:sp>
      <p:sp>
        <p:nvSpPr>
          <p:cNvPr id="12" name="Google Shape;1030;p60">
            <a:extLst>
              <a:ext uri="{FF2B5EF4-FFF2-40B4-BE49-F238E27FC236}">
                <a16:creationId xmlns:a16="http://schemas.microsoft.com/office/drawing/2014/main" id="{BEDE7635-E909-44ED-A887-B37B3A3294B4}"/>
              </a:ext>
            </a:extLst>
          </p:cNvPr>
          <p:cNvSpPr/>
          <p:nvPr/>
        </p:nvSpPr>
        <p:spPr>
          <a:xfrm>
            <a:off x="5221338" y="3255600"/>
            <a:ext cx="1516484" cy="24564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8D8D8"/>
              </a:buClr>
              <a:buSzPts val="1351"/>
              <a:buFont typeface="Arial"/>
              <a:buNone/>
            </a:pPr>
            <a:r>
              <a:rPr lang="en-US" altLang="zh-TW" sz="1400" b="1">
                <a:solidFill>
                  <a:srgbClr val="00FFFF"/>
                </a:solidFill>
                <a:latin typeface="Meiryo UI" panose="020B0604030504040204" pitchFamily="50" charset="-128"/>
                <a:ea typeface="Meiryo UI" panose="020B0604030504040204" pitchFamily="50" charset="-128"/>
                <a:cs typeface="Microsoft Yahei"/>
                <a:sym typeface="Arial" panose="020B0604020202020204" pitchFamily="34" charset="0"/>
              </a:rPr>
              <a:t>Sync task</a:t>
            </a:r>
            <a:endParaRPr lang="zh-TW" altLang="en-US" sz="2000" b="1">
              <a:solidFill>
                <a:srgbClr val="00FFFF"/>
              </a:solidFill>
              <a:latin typeface="Meiryo UI" panose="020B0604030504040204" pitchFamily="50" charset="-128"/>
              <a:ea typeface="Meiryo UI" panose="020B0604030504040204" pitchFamily="50" charset="-128"/>
              <a:sym typeface="Arial" panose="020B0604020202020204" pitchFamily="34" charset="0"/>
            </a:endParaRPr>
          </a:p>
        </p:txBody>
      </p:sp>
      <p:pic>
        <p:nvPicPr>
          <p:cNvPr id="13" name="Google Shape;1031;p60">
            <a:extLst>
              <a:ext uri="{FF2B5EF4-FFF2-40B4-BE49-F238E27FC236}">
                <a16:creationId xmlns:a16="http://schemas.microsoft.com/office/drawing/2014/main" id="{3C25C4DD-6A75-4567-ADA3-29D104A08BFA}"/>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757791" y="5268807"/>
            <a:ext cx="1581805" cy="988628"/>
          </a:xfrm>
          <a:prstGeom prst="rect">
            <a:avLst/>
          </a:prstGeom>
          <a:noFill/>
          <a:ln>
            <a:noFill/>
          </a:ln>
        </p:spPr>
      </p:pic>
      <p:sp>
        <p:nvSpPr>
          <p:cNvPr id="14" name="Google Shape;1032;p60">
            <a:extLst>
              <a:ext uri="{FF2B5EF4-FFF2-40B4-BE49-F238E27FC236}">
                <a16:creationId xmlns:a16="http://schemas.microsoft.com/office/drawing/2014/main" id="{999FB450-E540-418A-A8A5-9B682AFA6911}"/>
              </a:ext>
            </a:extLst>
          </p:cNvPr>
          <p:cNvSpPr/>
          <p:nvPr/>
        </p:nvSpPr>
        <p:spPr>
          <a:xfrm>
            <a:off x="3508134" y="6223187"/>
            <a:ext cx="831462" cy="25539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dirty="0">
                <a:latin typeface="Meiryo UI" panose="020B0604030504040204" pitchFamily="50" charset="-128"/>
                <a:ea typeface="Meiryo UI" panose="020B0604030504040204" pitchFamily="50" charset="-128"/>
                <a:cs typeface="Arial"/>
                <a:sym typeface="Arial" panose="020B0604020202020204" pitchFamily="34" charset="0"/>
              </a:rPr>
              <a:t>TR-004</a:t>
            </a:r>
            <a:endParaRPr dirty="0">
              <a:latin typeface="Meiryo UI" panose="020B0604030504040204" pitchFamily="50" charset="-128"/>
              <a:ea typeface="Meiryo UI" panose="020B0604030504040204" pitchFamily="50" charset="-128"/>
              <a:sym typeface="Arial" panose="020B0604020202020204" pitchFamily="34" charset="0"/>
            </a:endParaRPr>
          </a:p>
        </p:txBody>
      </p:sp>
      <p:cxnSp>
        <p:nvCxnSpPr>
          <p:cNvPr id="16" name="Google Shape;1034;p60">
            <a:extLst>
              <a:ext uri="{FF2B5EF4-FFF2-40B4-BE49-F238E27FC236}">
                <a16:creationId xmlns:a16="http://schemas.microsoft.com/office/drawing/2014/main" id="{03C42CAB-F0C0-4AD4-82B3-7757E2E4B72C}"/>
              </a:ext>
            </a:extLst>
          </p:cNvPr>
          <p:cNvCxnSpPr>
            <a:cxnSpLocks/>
          </p:cNvCxnSpPr>
          <p:nvPr/>
        </p:nvCxnSpPr>
        <p:spPr>
          <a:xfrm flipH="1">
            <a:off x="3192437" y="4200081"/>
            <a:ext cx="5883081" cy="0"/>
          </a:xfrm>
          <a:prstGeom prst="straightConnector1">
            <a:avLst/>
          </a:prstGeom>
          <a:noFill/>
          <a:ln w="38100" cap="flat" cmpd="sng">
            <a:solidFill>
              <a:srgbClr val="FFDA2A"/>
            </a:solidFill>
            <a:prstDash val="dash"/>
            <a:round/>
            <a:headEnd type="none" w="sm" len="sm"/>
            <a:tailEnd type="triangle" w="med" len="med"/>
          </a:ln>
        </p:spPr>
      </p:cxnSp>
      <p:sp>
        <p:nvSpPr>
          <p:cNvPr id="17" name="Google Shape;1035;p60">
            <a:extLst>
              <a:ext uri="{FF2B5EF4-FFF2-40B4-BE49-F238E27FC236}">
                <a16:creationId xmlns:a16="http://schemas.microsoft.com/office/drawing/2014/main" id="{99C3F33C-A5CA-4C87-AFA4-1017B4713D47}"/>
              </a:ext>
            </a:extLst>
          </p:cNvPr>
          <p:cNvSpPr/>
          <p:nvPr/>
        </p:nvSpPr>
        <p:spPr>
          <a:xfrm>
            <a:off x="5005630" y="3861277"/>
            <a:ext cx="1828305" cy="24571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D8D8D8"/>
              </a:buClr>
              <a:buSzPts val="1351"/>
              <a:buFont typeface="Arial"/>
              <a:buNone/>
            </a:pPr>
            <a:r>
              <a:rPr lang="en-US" altLang="zh-TW" sz="1400" b="1">
                <a:solidFill>
                  <a:srgbClr val="FFD41D"/>
                </a:solidFill>
                <a:latin typeface="Meiryo UI" panose="020B0604030504040204" pitchFamily="50" charset="-128"/>
                <a:ea typeface="Meiryo UI" panose="020B0604030504040204" pitchFamily="50" charset="-128"/>
                <a:cs typeface="Microsoft Yahei"/>
                <a:sym typeface="Arial" panose="020B0604020202020204" pitchFamily="34" charset="0"/>
              </a:rPr>
              <a:t>Backup task</a:t>
            </a:r>
            <a:endParaRPr lang="zh-TW" altLang="en-US" sz="2000" b="1">
              <a:solidFill>
                <a:srgbClr val="FFD41D"/>
              </a:solidFill>
              <a:latin typeface="Meiryo UI" panose="020B0604030504040204" pitchFamily="50" charset="-128"/>
              <a:ea typeface="Meiryo UI" panose="020B0604030504040204" pitchFamily="50" charset="-128"/>
              <a:sym typeface="Arial" panose="020B0604020202020204" pitchFamily="34" charset="0"/>
            </a:endParaRPr>
          </a:p>
        </p:txBody>
      </p:sp>
      <p:sp>
        <p:nvSpPr>
          <p:cNvPr id="6" name="Google Shape;1024;p60">
            <a:extLst>
              <a:ext uri="{FF2B5EF4-FFF2-40B4-BE49-F238E27FC236}">
                <a16:creationId xmlns:a16="http://schemas.microsoft.com/office/drawing/2014/main" id="{22F2613C-5BE0-4BA3-A062-F7CCBD6CB275}"/>
              </a:ext>
            </a:extLst>
          </p:cNvPr>
          <p:cNvSpPr/>
          <p:nvPr/>
        </p:nvSpPr>
        <p:spPr>
          <a:xfrm>
            <a:off x="5521362" y="5445599"/>
            <a:ext cx="1463762"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400" b="0" i="0" u="none" strike="noStrike" cap="none">
                <a:latin typeface="Meiryo UI" panose="020B0604030504040204" pitchFamily="50" charset="-128"/>
                <a:ea typeface="Meiryo UI" panose="020B0604030504040204" pitchFamily="50" charset="-128"/>
                <a:cs typeface="Arial"/>
                <a:sym typeface="Arial" panose="020B0604020202020204" pitchFamily="34" charset="0"/>
              </a:rPr>
              <a:t>10GbE Switch</a:t>
            </a:r>
            <a:endParaRPr lang="en-US" sz="2000">
              <a:latin typeface="Meiryo UI" panose="020B0604030504040204" pitchFamily="50" charset="-128"/>
              <a:ea typeface="Meiryo UI" panose="020B0604030504040204" pitchFamily="50" charset="-128"/>
              <a:sym typeface="Arial" panose="020B0604020202020204" pitchFamily="34" charset="0"/>
            </a:endParaRPr>
          </a:p>
        </p:txBody>
      </p:sp>
      <p:pic>
        <p:nvPicPr>
          <p:cNvPr id="20" name="圖片 27">
            <a:extLst>
              <a:ext uri="{FF2B5EF4-FFF2-40B4-BE49-F238E27FC236}">
                <a16:creationId xmlns:a16="http://schemas.microsoft.com/office/drawing/2014/main" id="{33253972-FC85-4638-B236-723D4ED681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861097" y="4339235"/>
            <a:ext cx="4194660" cy="1453482"/>
          </a:xfrm>
          <a:prstGeom prst="rect">
            <a:avLst/>
          </a:prstGeom>
        </p:spPr>
      </p:pic>
      <p:pic>
        <p:nvPicPr>
          <p:cNvPr id="19" name="Google Shape;1038;p60">
            <a:extLst>
              <a:ext uri="{FF2B5EF4-FFF2-40B4-BE49-F238E27FC236}">
                <a16:creationId xmlns:a16="http://schemas.microsoft.com/office/drawing/2014/main" id="{76F5C0F7-BB01-4B1E-B6AD-36E007C0F198}"/>
              </a:ext>
            </a:extLst>
          </p:cNvPr>
          <p:cNvPicPr preferRelativeResize="0"/>
          <p:nvPr/>
        </p:nvPicPr>
        <p:blipFill>
          <a:blip r:embed="rId8">
            <a:alphaModFix/>
          </a:blip>
          <a:stretch>
            <a:fillRect/>
          </a:stretch>
        </p:blipFill>
        <p:spPr>
          <a:xfrm>
            <a:off x="9100658" y="3294120"/>
            <a:ext cx="1355499" cy="1355499"/>
          </a:xfrm>
          <a:prstGeom prst="rect">
            <a:avLst/>
          </a:prstGeom>
          <a:noFill/>
          <a:ln>
            <a:noFill/>
          </a:ln>
        </p:spPr>
      </p:pic>
      <p:pic>
        <p:nvPicPr>
          <p:cNvPr id="29" name="Google Shape;1038;p60">
            <a:extLst>
              <a:ext uri="{FF2B5EF4-FFF2-40B4-BE49-F238E27FC236}">
                <a16:creationId xmlns:a16="http://schemas.microsoft.com/office/drawing/2014/main" id="{9EA704E3-71CF-48CE-B4FF-900645CE9A05}"/>
              </a:ext>
            </a:extLst>
          </p:cNvPr>
          <p:cNvPicPr preferRelativeResize="0"/>
          <p:nvPr/>
        </p:nvPicPr>
        <p:blipFill>
          <a:blip r:embed="rId8">
            <a:alphaModFix/>
          </a:blip>
          <a:stretch>
            <a:fillRect/>
          </a:stretch>
        </p:blipFill>
        <p:spPr>
          <a:xfrm>
            <a:off x="1772113" y="3294120"/>
            <a:ext cx="1355499" cy="1355499"/>
          </a:xfrm>
          <a:prstGeom prst="rect">
            <a:avLst/>
          </a:prstGeom>
          <a:noFill/>
          <a:ln>
            <a:noFill/>
          </a:ln>
        </p:spPr>
      </p:pic>
    </p:spTree>
    <p:extLst>
      <p:ext uri="{BB962C8B-B14F-4D97-AF65-F5344CB8AC3E}">
        <p14:creationId xmlns:p14="http://schemas.microsoft.com/office/powerpoint/2010/main" val="8234551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字方塊 44">
            <a:extLst>
              <a:ext uri="{FF2B5EF4-FFF2-40B4-BE49-F238E27FC236}">
                <a16:creationId xmlns:a16="http://schemas.microsoft.com/office/drawing/2014/main" id="{E2F1EC6E-B8B8-4C87-85E5-DE2B4AF15F1A}"/>
              </a:ext>
            </a:extLst>
          </p:cNvPr>
          <p:cNvSpPr txBox="1"/>
          <p:nvPr/>
        </p:nvSpPr>
        <p:spPr>
          <a:xfrm>
            <a:off x="4379627" y="5351135"/>
            <a:ext cx="6244199" cy="461665"/>
          </a:xfrm>
          <a:prstGeom prst="rect">
            <a:avLst/>
          </a:prstGeom>
          <a:noFill/>
        </p:spPr>
        <p:txBody>
          <a:bodyPr wrap="square" rtlCol="0">
            <a:spAutoFit/>
          </a:bodyPr>
          <a:lstStyle/>
          <a:p>
            <a:r>
              <a:rPr lang="en-US" altLang="zh-TW" sz="2400" spc="600">
                <a:solidFill>
                  <a:schemeClr val="bg1"/>
                </a:solidFill>
                <a:latin typeface="Meiryo UI" panose="020B0604030504040204" pitchFamily="50" charset="-128"/>
                <a:ea typeface="Meiryo UI" panose="020B0604030504040204" pitchFamily="50" charset="-128"/>
                <a:cs typeface="Arial" panose="020B0604020202020204" pitchFamily="34" charset="0"/>
              </a:rPr>
              <a:t>Is your best choice!</a:t>
            </a:r>
            <a:endParaRPr lang="zh-TW" altLang="en-US" sz="2400" spc="600">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13" name="文字方塊 12">
            <a:extLst>
              <a:ext uri="{FF2B5EF4-FFF2-40B4-BE49-F238E27FC236}">
                <a16:creationId xmlns:a16="http://schemas.microsoft.com/office/drawing/2014/main" id="{C05F68AD-343C-420D-ACBD-A4246EFF1D68}"/>
              </a:ext>
            </a:extLst>
          </p:cNvPr>
          <p:cNvSpPr txBox="1"/>
          <p:nvPr/>
        </p:nvSpPr>
        <p:spPr>
          <a:xfrm>
            <a:off x="2068679" y="6526866"/>
            <a:ext cx="5314816" cy="392415"/>
          </a:xfrm>
          <a:prstGeom prst="rect">
            <a:avLst/>
          </a:prstGeom>
          <a:noFill/>
        </p:spPr>
        <p:txBody>
          <a:bodyPr wrap="square" rtlCol="0">
            <a:spAutoFit/>
          </a:bodyPr>
          <a:lstStyle/>
          <a:p>
            <a:r>
              <a:rPr lang="en-US" altLang="zh-TW" sz="650" b="0" i="0" u="none" strike="noStrike" baseline="0">
                <a:latin typeface="Meiryo UI" panose="020B0604030504040204" pitchFamily="50" charset="-128"/>
                <a:ea typeface="Meiryo UI" panose="020B0604030504040204" pitchFamily="50" charset="-128"/>
              </a:rPr>
              <a:t>Copyright © 2021 QNAP Systems, Inc. All rights reserved. QNAP® and other names of QNAP Products are proprietary marks or registered trademarks of QNAP Systems, Inc. Other products and company names mentioned herein are trademarks of their respective holders.</a:t>
            </a:r>
            <a:endParaRPr lang="zh-TW" altLang="en-US" sz="650">
              <a:latin typeface="Meiryo UI" panose="020B0604030504040204" pitchFamily="50" charset="-128"/>
              <a:ea typeface="Meiryo UI" panose="020B0604030504040204" pitchFamily="50" charset="-128"/>
            </a:endParaRPr>
          </a:p>
        </p:txBody>
      </p:sp>
      <p:pic>
        <p:nvPicPr>
          <p:cNvPr id="14" name="圖形 13">
            <a:extLst>
              <a:ext uri="{FF2B5EF4-FFF2-40B4-BE49-F238E27FC236}">
                <a16:creationId xmlns:a16="http://schemas.microsoft.com/office/drawing/2014/main" id="{90929DDF-3229-44EF-AC82-FA99B67470C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482792" y="4748243"/>
            <a:ext cx="2377440" cy="530181"/>
          </a:xfrm>
          <a:prstGeom prst="rect">
            <a:avLst/>
          </a:prstGeom>
        </p:spPr>
      </p:pic>
    </p:spTree>
    <p:extLst>
      <p:ext uri="{BB962C8B-B14F-4D97-AF65-F5344CB8AC3E}">
        <p14:creationId xmlns:p14="http://schemas.microsoft.com/office/powerpoint/2010/main" val="4082983596"/>
      </p:ext>
    </p:extLst>
  </p:cSld>
  <p:clrMapOvr>
    <a:masterClrMapping/>
  </p:clrMapOvr>
  <mc:AlternateContent xmlns:mc="http://schemas.openxmlformats.org/markup-compatibility/2006" xmlns:p14="http://schemas.microsoft.com/office/powerpoint/2010/main">
    <mc:Choice Requires="p14">
      <p:transition p14:dur="0" advClick="0" advTm="10"/>
    </mc:Choice>
    <mc:Fallback xmlns="">
      <p:transition advClick="0" advTm="1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矩形: 圓角 53">
            <a:extLst>
              <a:ext uri="{FF2B5EF4-FFF2-40B4-BE49-F238E27FC236}">
                <a16:creationId xmlns:a16="http://schemas.microsoft.com/office/drawing/2014/main" id="{B6F9EA69-6CF8-42F0-8929-0524A557F208}"/>
              </a:ext>
            </a:extLst>
          </p:cNvPr>
          <p:cNvSpPr/>
          <p:nvPr/>
        </p:nvSpPr>
        <p:spPr>
          <a:xfrm>
            <a:off x="6886987" y="1687459"/>
            <a:ext cx="5125889"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46" name="圖片 45">
            <a:extLst>
              <a:ext uri="{FF2B5EF4-FFF2-40B4-BE49-F238E27FC236}">
                <a16:creationId xmlns:a16="http://schemas.microsoft.com/office/drawing/2014/main" id="{9CD8D373-FAE1-419B-AFC0-A222C7E0B45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38133" y="1679639"/>
            <a:ext cx="3544915" cy="431106"/>
          </a:xfrm>
          <a:prstGeom prst="rect">
            <a:avLst/>
          </a:prstGeom>
          <a:effectLst>
            <a:outerShdw blurRad="50800" dist="38100" dir="2700000" algn="tl" rotWithShape="0">
              <a:prstClr val="black">
                <a:alpha val="40000"/>
              </a:prstClr>
            </a:outerShdw>
          </a:effectLst>
        </p:spPr>
      </p:pic>
      <p:sp>
        <p:nvSpPr>
          <p:cNvPr id="41" name="矩形: 圓角 53">
            <a:extLst>
              <a:ext uri="{FF2B5EF4-FFF2-40B4-BE49-F238E27FC236}">
                <a16:creationId xmlns:a16="http://schemas.microsoft.com/office/drawing/2014/main" id="{A62117BE-EDD8-9140-927B-5307D35F7AF5}"/>
              </a:ext>
            </a:extLst>
          </p:cNvPr>
          <p:cNvSpPr/>
          <p:nvPr/>
        </p:nvSpPr>
        <p:spPr>
          <a:xfrm>
            <a:off x="3153129" y="1694744"/>
            <a:ext cx="3558063"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44" name="圖片 43">
            <a:extLst>
              <a:ext uri="{FF2B5EF4-FFF2-40B4-BE49-F238E27FC236}">
                <a16:creationId xmlns:a16="http://schemas.microsoft.com/office/drawing/2014/main" id="{C2ED61F7-A5FC-4105-9413-A32C4FF6D5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411191" y="1679639"/>
            <a:ext cx="3019750" cy="431106"/>
          </a:xfrm>
          <a:prstGeom prst="rect">
            <a:avLst/>
          </a:prstGeom>
          <a:effectLst>
            <a:outerShdw blurRad="50800" dist="38100" dir="2700000" algn="tl" rotWithShape="0">
              <a:prstClr val="black">
                <a:alpha val="40000"/>
              </a:prstClr>
            </a:outerShdw>
          </a:effectLst>
        </p:spPr>
      </p:pic>
      <p:sp>
        <p:nvSpPr>
          <p:cNvPr id="31" name="矩形: 圓角 53">
            <a:extLst>
              <a:ext uri="{FF2B5EF4-FFF2-40B4-BE49-F238E27FC236}">
                <a16:creationId xmlns:a16="http://schemas.microsoft.com/office/drawing/2014/main" id="{35320154-3F3B-8D44-97B8-027E697E73AD}"/>
              </a:ext>
            </a:extLst>
          </p:cNvPr>
          <p:cNvSpPr/>
          <p:nvPr/>
        </p:nvSpPr>
        <p:spPr>
          <a:xfrm>
            <a:off x="186298" y="1687459"/>
            <a:ext cx="2798710"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7" name="圖片 36">
            <a:extLst>
              <a:ext uri="{FF2B5EF4-FFF2-40B4-BE49-F238E27FC236}">
                <a16:creationId xmlns:a16="http://schemas.microsoft.com/office/drawing/2014/main" id="{4BBA27E8-E0C4-404D-996A-88F93E33649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8707" y="1679639"/>
            <a:ext cx="2585467" cy="431106"/>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p:txBody>
          <a:bodyPr>
            <a:normAutofit fontScale="90000"/>
          </a:bodyPr>
          <a:lstStyle/>
          <a:p>
            <a:pPr>
              <a:lnSpc>
                <a:spcPts val="5100"/>
              </a:lnSpc>
            </a:pPr>
            <a:r>
              <a:rPr lang="en-US" dirty="0">
                <a:latin typeface="Meiryo UI" panose="020B0604030504040204" pitchFamily="50" charset="-128"/>
                <a:ea typeface="Meiryo UI" panose="020B0604030504040204" pitchFamily="50" charset="-128"/>
                <a:cs typeface="Microsoft Himalaya" panose="01010100010101010101" pitchFamily="2" charset="0"/>
              </a:rPr>
              <a:t>Realtime </a:t>
            </a:r>
            <a:r>
              <a:rPr lang="en-US" dirty="0" err="1">
                <a:latin typeface="Meiryo UI" panose="020B0604030504040204" pitchFamily="50" charset="-128"/>
                <a:ea typeface="Meiryo UI" panose="020B0604030504040204" pitchFamily="50" charset="-128"/>
                <a:cs typeface="Microsoft Himalaya" panose="01010100010101010101" pitchFamily="2" charset="0"/>
              </a:rPr>
              <a:t>SnapSync</a:t>
            </a:r>
            <a:r>
              <a:rPr lang="en-US">
                <a:latin typeface="Meiryo UI" panose="020B0604030504040204" pitchFamily="50" charset="-128"/>
                <a:ea typeface="Meiryo UI" panose="020B0604030504040204" pitchFamily="50" charset="-128"/>
                <a:cs typeface="Microsoft Himalaya" panose="01010100010101010101" pitchFamily="2" charset="0"/>
              </a:rPr>
              <a:t> </a:t>
            </a:r>
            <a:r>
              <a:rPr lang="ja-JP" altLang="en-US">
                <a:latin typeface="Meiryo UI" panose="020B0604030504040204" pitchFamily="50" charset="-128"/>
                <a:ea typeface="Meiryo UI" panose="020B0604030504040204" pitchFamily="50" charset="-128"/>
                <a:cs typeface="Microsoft Himalaya" panose="01010100010101010101" pitchFamily="2" charset="0"/>
              </a:rPr>
              <a:t>の構成に関する</a:t>
            </a:r>
            <a:br>
              <a:rPr lang="en-US">
                <a:latin typeface="Meiryo UI" panose="020B0604030504040204" pitchFamily="50" charset="-128"/>
                <a:ea typeface="Meiryo UI" panose="020B0604030504040204" pitchFamily="50" charset="-128"/>
                <a:cs typeface="Microsoft Himalaya" panose="01010100010101010101" pitchFamily="2" charset="0"/>
              </a:rPr>
            </a:br>
            <a:r>
              <a:rPr lang="ja-JP" altLang="en-US">
                <a:latin typeface="Meiryo UI" panose="020B0604030504040204" pitchFamily="50" charset="-128"/>
                <a:ea typeface="Meiryo UI" panose="020B0604030504040204" pitchFamily="50" charset="-128"/>
                <a:cs typeface="Microsoft Himalaya" panose="01010100010101010101" pitchFamily="2" charset="0"/>
              </a:rPr>
              <a:t>ベスト</a:t>
            </a:r>
            <a:r>
              <a:rPr lang="en-US">
                <a:latin typeface="Meiryo UI" panose="020B0604030504040204" pitchFamily="50" charset="-128"/>
                <a:ea typeface="Meiryo UI" panose="020B0604030504040204" pitchFamily="50" charset="-128"/>
                <a:cs typeface="Microsoft Himalaya" panose="01010100010101010101" pitchFamily="2" charset="0"/>
              </a:rPr>
              <a:t> プラクティス</a:t>
            </a:r>
            <a:endParaRPr lang="en-US" altLang="zh-TW">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6900088" y="1740420"/>
            <a:ext cx="3809960" cy="307777"/>
          </a:xfrm>
          <a:prstGeom prst="rect">
            <a:avLst/>
          </a:prstGeom>
          <a:noFill/>
        </p:spPr>
        <p:txBody>
          <a:bodyPr wrap="square" lIns="91440" tIns="45720" rIns="91440" bIns="45720" anchor="t">
            <a:spAutoFit/>
          </a:bodyPr>
          <a:lstStyle/>
          <a:p>
            <a:pPr algn="ctr"/>
            <a:r>
              <a:rPr lang="en-US" sz="1400" b="1" dirty="0" err="1">
                <a:solidFill>
                  <a:schemeClr val="bg1"/>
                </a:solidFill>
                <a:latin typeface="Meiryo UI" panose="020B0604030504040204" pitchFamily="50" charset="-128"/>
                <a:ea typeface="Meiryo UI" panose="020B0604030504040204" pitchFamily="50" charset="-128"/>
                <a:cs typeface="Microsoft Himalaya" panose="01010100010101010101" pitchFamily="2" charset="0"/>
              </a:rPr>
              <a:t>リアルタイム</a:t>
            </a:r>
            <a:r>
              <a:rPr lang="en-US" sz="1400" b="1" dirty="0">
                <a:solidFill>
                  <a:schemeClr val="bg1"/>
                </a:solidFill>
                <a:latin typeface="Meiryo UI" panose="020B0604030504040204" pitchFamily="50" charset="-128"/>
                <a:ea typeface="Meiryo UI" panose="020B0604030504040204" pitchFamily="50" charset="-128"/>
                <a:cs typeface="Microsoft Himalaya" panose="01010100010101010101" pitchFamily="2" charset="0"/>
              </a:rPr>
              <a:t> </a:t>
            </a:r>
            <a:r>
              <a:rPr lang="en-US" sz="1400" b="1" dirty="0" err="1">
                <a:solidFill>
                  <a:schemeClr val="bg1"/>
                </a:solidFill>
                <a:latin typeface="Meiryo UI" panose="020B0604030504040204" pitchFamily="50" charset="-128"/>
                <a:ea typeface="Meiryo UI" panose="020B0604030504040204" pitchFamily="50" charset="-128"/>
                <a:cs typeface="Microsoft Himalaya" panose="01010100010101010101" pitchFamily="2" charset="0"/>
              </a:rPr>
              <a:t>SnapSync</a:t>
            </a:r>
            <a:r>
              <a:rPr lang="en-US" sz="1400" b="1" dirty="0">
                <a:solidFill>
                  <a:schemeClr val="bg1"/>
                </a:solidFill>
                <a:latin typeface="Meiryo UI" panose="020B0604030504040204" pitchFamily="50" charset="-128"/>
                <a:ea typeface="Meiryo UI" panose="020B0604030504040204" pitchFamily="50" charset="-128"/>
                <a:cs typeface="Microsoft Himalaya" panose="01010100010101010101" pitchFamily="2" charset="0"/>
              </a:rPr>
              <a:t> </a:t>
            </a:r>
            <a:r>
              <a:rPr lang="en-US" sz="1400" b="1" dirty="0" err="1">
                <a:solidFill>
                  <a:schemeClr val="bg1"/>
                </a:solidFill>
                <a:latin typeface="Meiryo UI" panose="020B0604030504040204" pitchFamily="50" charset="-128"/>
                <a:ea typeface="Meiryo UI" panose="020B0604030504040204" pitchFamily="50" charset="-128"/>
                <a:cs typeface="Microsoft Himalaya" panose="01010100010101010101" pitchFamily="2" charset="0"/>
              </a:rPr>
              <a:t>を有効にした後</a:t>
            </a:r>
            <a:endParaRPr lang="en-US">
              <a:solidFill>
                <a:schemeClr val="bg1"/>
              </a:solidFill>
              <a:latin typeface="Meiryo UI" panose="020B0604030504040204" pitchFamily="50" charset="-128"/>
              <a:ea typeface="Meiryo UI" panose="020B0604030504040204" pitchFamily="50" charset="-128"/>
              <a:cs typeface="Microsoft Himalaya" panose="01010100010101010101" pitchFamily="2" charset="0"/>
            </a:endParaRPr>
          </a:p>
        </p:txBody>
      </p:sp>
      <p:grpSp>
        <p:nvGrpSpPr>
          <p:cNvPr id="4" name="群組 3">
            <a:extLst>
              <a:ext uri="{FF2B5EF4-FFF2-40B4-BE49-F238E27FC236}">
                <a16:creationId xmlns:a16="http://schemas.microsoft.com/office/drawing/2014/main" id="{81027E90-D979-47C3-9446-5605DBA30491}"/>
              </a:ext>
            </a:extLst>
          </p:cNvPr>
          <p:cNvGrpSpPr/>
          <p:nvPr/>
        </p:nvGrpSpPr>
        <p:grpSpPr>
          <a:xfrm>
            <a:off x="7020720" y="2163706"/>
            <a:ext cx="5070971" cy="3465811"/>
            <a:chOff x="7117599" y="2197697"/>
            <a:chExt cx="5386038" cy="3681147"/>
          </a:xfrm>
        </p:grpSpPr>
        <p:pic>
          <p:nvPicPr>
            <p:cNvPr id="148" name="圖形 147">
              <a:extLst>
                <a:ext uri="{FF2B5EF4-FFF2-40B4-BE49-F238E27FC236}">
                  <a16:creationId xmlns:a16="http://schemas.microsoft.com/office/drawing/2014/main" id="{1D09F862-42D8-44B6-989C-3FB1CAB061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9868" y="2558706"/>
              <a:ext cx="5125888" cy="3248920"/>
            </a:xfrm>
            <a:prstGeom prst="rect">
              <a:avLst/>
            </a:prstGeom>
            <a:effectLst>
              <a:outerShdw blurRad="50800" dist="38100" dir="2700000" algn="tl" rotWithShape="0">
                <a:prstClr val="black">
                  <a:alpha val="40000"/>
                </a:prstClr>
              </a:outerShdw>
            </a:effectLst>
          </p:spPr>
        </p:pic>
        <p:sp>
          <p:nvSpPr>
            <p:cNvPr id="150" name="文字方塊 149">
              <a:extLst>
                <a:ext uri="{FF2B5EF4-FFF2-40B4-BE49-F238E27FC236}">
                  <a16:creationId xmlns:a16="http://schemas.microsoft.com/office/drawing/2014/main" id="{12C211E1-1E34-4125-BE8D-EA8F9A9C4669}"/>
                </a:ext>
              </a:extLst>
            </p:cNvPr>
            <p:cNvSpPr txBox="1"/>
            <p:nvPr/>
          </p:nvSpPr>
          <p:spPr>
            <a:xfrm>
              <a:off x="7117599" y="5564316"/>
              <a:ext cx="1490170" cy="29420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Primary NAS</a:t>
              </a:r>
              <a:endParaRPr lang="zh-TW" altLang="en-US"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51" name="文字方塊 150">
              <a:extLst>
                <a:ext uri="{FF2B5EF4-FFF2-40B4-BE49-F238E27FC236}">
                  <a16:creationId xmlns:a16="http://schemas.microsoft.com/office/drawing/2014/main" id="{FBF2598A-C966-4B09-A0A8-610B6CC9F3FE}"/>
                </a:ext>
              </a:extLst>
            </p:cNvPr>
            <p:cNvSpPr txBox="1"/>
            <p:nvPr/>
          </p:nvSpPr>
          <p:spPr>
            <a:xfrm>
              <a:off x="10373149" y="5564316"/>
              <a:ext cx="1813150" cy="29420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Secondary NAS</a:t>
              </a:r>
              <a:endParaRPr lang="zh-TW" altLang="en-US"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5" name="文字方塊 4">
              <a:extLst>
                <a:ext uri="{FF2B5EF4-FFF2-40B4-BE49-F238E27FC236}">
                  <a16:creationId xmlns:a16="http://schemas.microsoft.com/office/drawing/2014/main" id="{0CE5EAA2-1713-4B3A-B015-7F0D4CCDD1CF}"/>
                </a:ext>
              </a:extLst>
            </p:cNvPr>
            <p:cNvSpPr txBox="1"/>
            <p:nvPr/>
          </p:nvSpPr>
          <p:spPr>
            <a:xfrm>
              <a:off x="7223036" y="2197697"/>
              <a:ext cx="2669345" cy="326900"/>
            </a:xfrm>
            <a:prstGeom prst="rect">
              <a:avLst/>
            </a:prstGeom>
            <a:noFill/>
          </p:spPr>
          <p:txBody>
            <a:bodyPr wrap="square" lIns="91440" tIns="45720" rIns="91440" bIns="45720" rtlCol="0" anchor="t">
              <a:spAutoFit/>
            </a:bodyPr>
            <a:lstStyle/>
            <a:p>
              <a:r>
                <a:rPr lang="en-US" sz="1400" b="1" dirty="0" err="1">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本番サーバ</a:t>
              </a:r>
              <a:r>
                <a:rPr lang="en-US" sz="14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ー</a:t>
              </a:r>
              <a:r>
                <a:rPr lang="en-US" altLang="zh-TW" sz="14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 </a:t>
              </a:r>
              <a:endParaRPr lang="zh-TW" altLang="en-US" sz="14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3" name="矩形 901">
              <a:extLst>
                <a:ext uri="{FF2B5EF4-FFF2-40B4-BE49-F238E27FC236}">
                  <a16:creationId xmlns:a16="http://schemas.microsoft.com/office/drawing/2014/main" id="{D5032C3F-071C-4094-AB61-187F77300B30}"/>
                </a:ext>
              </a:extLst>
            </p:cNvPr>
            <p:cNvSpPr/>
            <p:nvPr/>
          </p:nvSpPr>
          <p:spPr>
            <a:xfrm>
              <a:off x="8607769" y="4882971"/>
              <a:ext cx="2038777" cy="294209"/>
            </a:xfrm>
            <a:prstGeom prst="rect">
              <a:avLst/>
            </a:prstGeom>
          </p:spPr>
          <p:txBody>
            <a:bodyPr wrap="square" anchor="t">
              <a:spAutoFit/>
            </a:bodyPr>
            <a:lstStyle/>
            <a:p>
              <a:pPr algn="ctr"/>
              <a:r>
                <a:rPr lang="en-US" altLang="zh-TW" sz="1200" b="1" dirty="0">
                  <a:solidFill>
                    <a:schemeClr val="accent2">
                      <a:lumMod val="75000"/>
                    </a:schemeClr>
                  </a:solidFill>
                  <a:latin typeface="Meiryo UI" panose="020B0604030504040204" pitchFamily="50" charset="-128"/>
                  <a:ea typeface="Meiryo UI" panose="020B0604030504040204" pitchFamily="50" charset="-128"/>
                  <a:cs typeface="Microsoft Himalaya" panose="01010100010101010101" pitchFamily="2" charset="0"/>
                </a:rPr>
                <a:t>Real-time </a:t>
              </a:r>
              <a:r>
                <a:rPr lang="en-US" altLang="zh-TW" sz="1200" b="1" dirty="0" err="1">
                  <a:solidFill>
                    <a:schemeClr val="accent2">
                      <a:lumMod val="75000"/>
                    </a:schemeClr>
                  </a:solidFill>
                  <a:latin typeface="Meiryo UI" panose="020B0604030504040204" pitchFamily="50" charset="-128"/>
                  <a:ea typeface="Meiryo UI" panose="020B0604030504040204" pitchFamily="50" charset="-128"/>
                  <a:cs typeface="Microsoft Himalaya" panose="01010100010101010101" pitchFamily="2" charset="0"/>
                </a:rPr>
                <a:t>SnapSync</a:t>
              </a:r>
              <a:endParaRPr lang="en-US" sz="1200" dirty="0">
                <a:solidFill>
                  <a:schemeClr val="accent2">
                    <a:lumMod val="75000"/>
                  </a:schemeClr>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5" name="矩形 901">
              <a:extLst>
                <a:ext uri="{FF2B5EF4-FFF2-40B4-BE49-F238E27FC236}">
                  <a16:creationId xmlns:a16="http://schemas.microsoft.com/office/drawing/2014/main" id="{866887A5-4F14-46BC-8B87-6C72181035BC}"/>
                </a:ext>
              </a:extLst>
            </p:cNvPr>
            <p:cNvSpPr/>
            <p:nvPr/>
          </p:nvSpPr>
          <p:spPr>
            <a:xfrm>
              <a:off x="8902162" y="5453875"/>
              <a:ext cx="1470987" cy="424969"/>
            </a:xfrm>
            <a:prstGeom prst="rect">
              <a:avLst/>
            </a:prstGeom>
          </p:spPr>
          <p:txBody>
            <a:bodyPr wrap="square" anchor="t">
              <a:spAutoFit/>
            </a:bodyPr>
            <a:lstStyle/>
            <a:p>
              <a:r>
                <a:rPr lang="en-US" sz="1000" b="1">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Direct Connected via 25GbE</a:t>
              </a:r>
              <a:endParaRPr lang="en-US" sz="1000">
                <a:solidFill>
                  <a:srgbClr val="C0000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140" name="矩形 901">
              <a:extLst>
                <a:ext uri="{FF2B5EF4-FFF2-40B4-BE49-F238E27FC236}">
                  <a16:creationId xmlns:a16="http://schemas.microsoft.com/office/drawing/2014/main" id="{8F045050-CEE9-4E32-B407-F6A1F10CB379}"/>
                </a:ext>
              </a:extLst>
            </p:cNvPr>
            <p:cNvSpPr/>
            <p:nvPr/>
          </p:nvSpPr>
          <p:spPr>
            <a:xfrm>
              <a:off x="9029477" y="2573351"/>
              <a:ext cx="3474160" cy="849938"/>
            </a:xfrm>
            <a:prstGeom prst="rect">
              <a:avLst/>
            </a:prstGeom>
          </p:spPr>
          <p:txBody>
            <a:bodyPr wrap="square" anchor="t">
              <a:spAutoFit/>
            </a:bodyPr>
            <a:lstStyle/>
            <a:p>
              <a:r>
                <a:rPr lang="en-US" altLang="ja-JP" sz="1600" b="1" dirty="0" err="1">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SnapSync</a:t>
              </a:r>
              <a:r>
                <a:rPr lang="ja-JP" altLang="en-US" sz="1600" b="1"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有効時の</a:t>
              </a:r>
              <a:r>
                <a:rPr lang="en-US" altLang="ja-JP" sz="1600" b="1"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10GbE</a:t>
              </a:r>
              <a:r>
                <a:rPr lang="ja-JP" altLang="en-US" sz="1600" b="1"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パフォーマンス</a:t>
              </a:r>
              <a:br>
                <a:rPr lang="en-US" sz="1400"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br>
              <a:r>
                <a:rPr lang="en-US" sz="1400"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(10～15%</a:t>
              </a:r>
              <a:r>
                <a:rPr lang="ja-JP" altLang="en-US" sz="1400"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程度低下し</a:t>
              </a:r>
              <a:r>
                <a:rPr lang="en-US" altLang="ja-JP" sz="1400"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1000MB/s)</a:t>
              </a:r>
              <a:endParaRPr lang="en-US" sz="1400" dirty="0">
                <a:solidFill>
                  <a:srgbClr val="0432FF"/>
                </a:solidFill>
                <a:latin typeface="Meiryo UI" panose="020B0604030504040204" pitchFamily="50" charset="-128"/>
                <a:ea typeface="Meiryo UI" panose="020B0604030504040204" pitchFamily="50" charset="-128"/>
                <a:cs typeface="Microsoft Himalaya" panose="01010100010101010101" pitchFamily="2" charset="0"/>
              </a:endParaRPr>
            </a:p>
          </p:txBody>
        </p:sp>
      </p:grpSp>
      <p:sp>
        <p:nvSpPr>
          <p:cNvPr id="27" name="文字方塊 26">
            <a:extLst>
              <a:ext uri="{FF2B5EF4-FFF2-40B4-BE49-F238E27FC236}">
                <a16:creationId xmlns:a16="http://schemas.microsoft.com/office/drawing/2014/main" id="{F2A335BC-5870-0647-83C1-15A1B31761A5}"/>
              </a:ext>
            </a:extLst>
          </p:cNvPr>
          <p:cNvSpPr txBox="1"/>
          <p:nvPr/>
        </p:nvSpPr>
        <p:spPr>
          <a:xfrm>
            <a:off x="3082355" y="2334011"/>
            <a:ext cx="1490170" cy="27699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Primary NAS</a:t>
            </a:r>
            <a:endParaRPr lang="zh-TW" altLang="en-US"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28" name="文字方塊 27">
            <a:extLst>
              <a:ext uri="{FF2B5EF4-FFF2-40B4-BE49-F238E27FC236}">
                <a16:creationId xmlns:a16="http://schemas.microsoft.com/office/drawing/2014/main" id="{5E5E7BBF-1C89-AF4B-A119-F9B42E33BE34}"/>
              </a:ext>
            </a:extLst>
          </p:cNvPr>
          <p:cNvSpPr txBox="1"/>
          <p:nvPr/>
        </p:nvSpPr>
        <p:spPr>
          <a:xfrm>
            <a:off x="4906899" y="2343514"/>
            <a:ext cx="1813150" cy="276999"/>
          </a:xfrm>
          <a:prstGeom prst="rect">
            <a:avLst/>
          </a:prstGeom>
          <a:noFill/>
        </p:spPr>
        <p:txBody>
          <a:bodyPr wrap="square" rtlCol="0">
            <a:spAutoFit/>
          </a:bodyPr>
          <a:lstStyle/>
          <a:p>
            <a:pPr algn="ctr"/>
            <a:r>
              <a:rPr lang="en-US" altLang="zh-TW"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Secondary NAS</a:t>
            </a:r>
            <a:endParaRPr lang="zh-TW" altLang="en-US" sz="1200" b="1">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2" name="文字方塊 31">
            <a:extLst>
              <a:ext uri="{FF2B5EF4-FFF2-40B4-BE49-F238E27FC236}">
                <a16:creationId xmlns:a16="http://schemas.microsoft.com/office/drawing/2014/main" id="{3D594251-9E7B-CF46-A7B8-5659A558BD4F}"/>
              </a:ext>
            </a:extLst>
          </p:cNvPr>
          <p:cNvSpPr txBox="1"/>
          <p:nvPr/>
        </p:nvSpPr>
        <p:spPr>
          <a:xfrm>
            <a:off x="578000" y="2375075"/>
            <a:ext cx="1870771" cy="307777"/>
          </a:xfrm>
          <a:prstGeom prst="rect">
            <a:avLst/>
          </a:prstGeom>
          <a:noFill/>
        </p:spPr>
        <p:txBody>
          <a:bodyPr wrap="square" lIns="91440" tIns="45720" rIns="91440" bIns="45720" rtlCol="0" anchor="t">
            <a:spAutoFit/>
          </a:bodyPr>
          <a:lstStyle/>
          <a:p>
            <a:r>
              <a:rPr lang="en-US" sz="1400" b="1" dirty="0" err="1">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本番サーバ</a:t>
            </a:r>
            <a:r>
              <a:rPr lang="en-US" sz="14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ー</a:t>
            </a:r>
            <a:endParaRPr lang="en-US" altLang="zh-TW"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4" name="矩形 901">
            <a:extLst>
              <a:ext uri="{FF2B5EF4-FFF2-40B4-BE49-F238E27FC236}">
                <a16:creationId xmlns:a16="http://schemas.microsoft.com/office/drawing/2014/main" id="{89DDAF54-60BC-0A4B-8064-2230CD9877C8}"/>
              </a:ext>
            </a:extLst>
          </p:cNvPr>
          <p:cNvSpPr/>
          <p:nvPr/>
        </p:nvSpPr>
        <p:spPr>
          <a:xfrm>
            <a:off x="3884103" y="2964879"/>
            <a:ext cx="2097247" cy="246221"/>
          </a:xfrm>
          <a:prstGeom prst="rect">
            <a:avLst/>
          </a:prstGeom>
        </p:spPr>
        <p:txBody>
          <a:bodyPr wrap="square" anchor="t">
            <a:spAutoFit/>
          </a:bodyPr>
          <a:lstStyle/>
          <a:p>
            <a:r>
              <a:rPr lang="en-US" sz="1000" b="1">
                <a:solidFill>
                  <a:srgbClr val="0066FF"/>
                </a:solidFill>
                <a:latin typeface="Meiryo UI" panose="020B0604030504040204" pitchFamily="50" charset="-128"/>
                <a:ea typeface="Meiryo UI" panose="020B0604030504040204" pitchFamily="50" charset="-128"/>
                <a:cs typeface="Microsoft Himalaya" panose="01010100010101010101" pitchFamily="2" charset="0"/>
              </a:rPr>
              <a:t>Direct Connected via 25GbE</a:t>
            </a:r>
            <a:endParaRPr lang="en-US" sz="1000">
              <a:solidFill>
                <a:srgbClr val="0066FF"/>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6" name="文字方塊 35">
            <a:extLst>
              <a:ext uri="{FF2B5EF4-FFF2-40B4-BE49-F238E27FC236}">
                <a16:creationId xmlns:a16="http://schemas.microsoft.com/office/drawing/2014/main" id="{8DD01E87-0062-9546-9A4C-CE5B839C7BE7}"/>
              </a:ext>
            </a:extLst>
          </p:cNvPr>
          <p:cNvSpPr txBox="1"/>
          <p:nvPr/>
        </p:nvSpPr>
        <p:spPr>
          <a:xfrm>
            <a:off x="264143" y="1721316"/>
            <a:ext cx="2620032" cy="307777"/>
          </a:xfrm>
          <a:prstGeom prst="rect">
            <a:avLst/>
          </a:prstGeom>
          <a:noFill/>
        </p:spPr>
        <p:txBody>
          <a:bodyPr wrap="square" lIns="91440" tIns="45720" rIns="91440" bIns="45720" anchor="t">
            <a:spAutoFit/>
          </a:bodyPr>
          <a:lstStyle/>
          <a:p>
            <a:pPr algn="ctr"/>
            <a:r>
              <a:rPr lang="en-US" sz="1400" b="1" dirty="0" err="1">
                <a:solidFill>
                  <a:schemeClr val="bg1"/>
                </a:solidFill>
                <a:latin typeface="Meiryo UI" panose="020B0604030504040204" pitchFamily="50" charset="-128"/>
                <a:ea typeface="Meiryo UI" panose="020B0604030504040204" pitchFamily="50" charset="-128"/>
                <a:cs typeface="Microsoft Himalaya" panose="01010100010101010101" pitchFamily="2" charset="0"/>
              </a:rPr>
              <a:t>SnapSync</a:t>
            </a:r>
            <a:r>
              <a:rPr lang="en-US" sz="1400" b="1" dirty="0">
                <a:solidFill>
                  <a:schemeClr val="bg1"/>
                </a:solidFill>
                <a:latin typeface="Meiryo UI" panose="020B0604030504040204" pitchFamily="50" charset="-128"/>
                <a:ea typeface="Meiryo UI" panose="020B0604030504040204" pitchFamily="50" charset="-128"/>
                <a:cs typeface="Microsoft Himalaya" panose="01010100010101010101" pitchFamily="2" charset="0"/>
              </a:rPr>
              <a:t> </a:t>
            </a:r>
            <a:r>
              <a:rPr lang="en-US" sz="1400" b="1" dirty="0" err="1">
                <a:solidFill>
                  <a:schemeClr val="bg1"/>
                </a:solidFill>
                <a:latin typeface="Meiryo UI" panose="020B0604030504040204" pitchFamily="50" charset="-128"/>
                <a:ea typeface="Meiryo UI" panose="020B0604030504040204" pitchFamily="50" charset="-128"/>
                <a:cs typeface="Microsoft Himalaya" panose="01010100010101010101" pitchFamily="2" charset="0"/>
              </a:rPr>
              <a:t>保護前</a:t>
            </a:r>
            <a:endParaRPr lang="en-US">
              <a:solidFill>
                <a:schemeClr val="bg1"/>
              </a:solidFill>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3" name="圖片 2">
            <a:extLst>
              <a:ext uri="{FF2B5EF4-FFF2-40B4-BE49-F238E27FC236}">
                <a16:creationId xmlns:a16="http://schemas.microsoft.com/office/drawing/2014/main" id="{3A74261D-527B-A443-9C71-DF5586FD2E2C}"/>
              </a:ext>
            </a:extLst>
          </p:cNvPr>
          <p:cNvPicPr>
            <a:picLocks noChangeAspect="1"/>
          </p:cNvPicPr>
          <p:nvPr/>
        </p:nvPicPr>
        <p:blipFill>
          <a:blip r:embed="rId7"/>
          <a:stretch>
            <a:fillRect/>
          </a:stretch>
        </p:blipFill>
        <p:spPr>
          <a:xfrm>
            <a:off x="715703" y="2728260"/>
            <a:ext cx="1456232" cy="2413755"/>
          </a:xfrm>
          <a:prstGeom prst="rect">
            <a:avLst/>
          </a:prstGeom>
        </p:spPr>
      </p:pic>
      <p:sp>
        <p:nvSpPr>
          <p:cNvPr id="39" name="文字方塊 38">
            <a:extLst>
              <a:ext uri="{FF2B5EF4-FFF2-40B4-BE49-F238E27FC236}">
                <a16:creationId xmlns:a16="http://schemas.microsoft.com/office/drawing/2014/main" id="{53489FE1-C23C-A146-86B7-435EC47BAF47}"/>
              </a:ext>
            </a:extLst>
          </p:cNvPr>
          <p:cNvSpPr txBox="1"/>
          <p:nvPr/>
        </p:nvSpPr>
        <p:spPr>
          <a:xfrm>
            <a:off x="362100" y="5236854"/>
            <a:ext cx="2322448" cy="276999"/>
          </a:xfrm>
          <a:prstGeom prst="rect">
            <a:avLst/>
          </a:prstGeom>
          <a:noFill/>
        </p:spPr>
        <p:txBody>
          <a:bodyPr wrap="square" lIns="91440" tIns="45720" rIns="91440" bIns="45720" rtlCol="0" anchor="t">
            <a:spAutoFit/>
          </a:bodyPr>
          <a:lstStyle/>
          <a:p>
            <a:pPr algn="ctr"/>
            <a:r>
              <a:rPr lang="en-US" sz="1200" b="1"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NAS (</a:t>
            </a:r>
            <a:r>
              <a:rPr lang="en-US" sz="1200" b="1" dirty="0" err="1">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共有ストレージ</a:t>
            </a:r>
            <a:r>
              <a:rPr lang="en-US" sz="1200" b="1"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rPr>
              <a:t>)</a:t>
            </a:r>
            <a:endParaRPr lang="en-US"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40" name="矩形 901">
            <a:extLst>
              <a:ext uri="{FF2B5EF4-FFF2-40B4-BE49-F238E27FC236}">
                <a16:creationId xmlns:a16="http://schemas.microsoft.com/office/drawing/2014/main" id="{93FABF7D-5786-034A-B338-A6D9EA4C5F11}"/>
              </a:ext>
            </a:extLst>
          </p:cNvPr>
          <p:cNvSpPr/>
          <p:nvPr/>
        </p:nvSpPr>
        <p:spPr>
          <a:xfrm>
            <a:off x="1564487" y="3950293"/>
            <a:ext cx="1299792" cy="492443"/>
          </a:xfrm>
          <a:prstGeom prst="rect">
            <a:avLst/>
          </a:prstGeom>
        </p:spPr>
        <p:txBody>
          <a:bodyPr wrap="square" anchor="t">
            <a:spAutoFit/>
          </a:bodyPr>
          <a:lstStyle/>
          <a:p>
            <a:r>
              <a:rPr lang="en-US" sz="1400" b="1">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10GbE</a:t>
            </a:r>
            <a:br>
              <a:rPr lang="en-US" sz="120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br>
            <a:r>
              <a:rPr lang="en-US" sz="120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(1150MB/s</a:t>
            </a:r>
            <a:r>
              <a:rPr lang="en-US" sz="1050">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a:t>
            </a:r>
          </a:p>
        </p:txBody>
      </p:sp>
      <p:sp>
        <p:nvSpPr>
          <p:cNvPr id="43" name="文字方塊 42">
            <a:extLst>
              <a:ext uri="{FF2B5EF4-FFF2-40B4-BE49-F238E27FC236}">
                <a16:creationId xmlns:a16="http://schemas.microsoft.com/office/drawing/2014/main" id="{C410E2FA-055F-D44A-AA40-88B384A12261}"/>
              </a:ext>
            </a:extLst>
          </p:cNvPr>
          <p:cNvSpPr txBox="1"/>
          <p:nvPr/>
        </p:nvSpPr>
        <p:spPr>
          <a:xfrm>
            <a:off x="3260045" y="1721260"/>
            <a:ext cx="3322042" cy="307777"/>
          </a:xfrm>
          <a:prstGeom prst="rect">
            <a:avLst/>
          </a:prstGeom>
          <a:noFill/>
        </p:spPr>
        <p:txBody>
          <a:bodyPr wrap="square" lIns="91440" tIns="45720" rIns="91440" bIns="45720" anchor="t">
            <a:spAutoFit/>
          </a:bodyPr>
          <a:lstStyle/>
          <a:p>
            <a:pPr algn="ctr"/>
            <a:r>
              <a:rPr lang="en-US" sz="1400" b="1" dirty="0" err="1">
                <a:solidFill>
                  <a:schemeClr val="bg1"/>
                </a:solidFill>
                <a:latin typeface="Meiryo UI" panose="020B0604030504040204" pitchFamily="50" charset="-128"/>
                <a:ea typeface="Meiryo UI" panose="020B0604030504040204" pitchFamily="50" charset="-128"/>
                <a:cs typeface="Microsoft Himalaya" panose="01010100010101010101" pitchFamily="2" charset="0"/>
              </a:rPr>
              <a:t>設定のベストプラクティス</a:t>
            </a:r>
            <a:endParaRPr lang="en-US">
              <a:solidFill>
                <a:schemeClr val="bg1"/>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7" name="文字方塊 6">
            <a:extLst>
              <a:ext uri="{FF2B5EF4-FFF2-40B4-BE49-F238E27FC236}">
                <a16:creationId xmlns:a16="http://schemas.microsoft.com/office/drawing/2014/main" id="{7CDA050A-5275-FE4E-8934-98A6612452A3}"/>
              </a:ext>
            </a:extLst>
          </p:cNvPr>
          <p:cNvSpPr txBox="1"/>
          <p:nvPr/>
        </p:nvSpPr>
        <p:spPr>
          <a:xfrm>
            <a:off x="3259378" y="3219899"/>
            <a:ext cx="3338040" cy="1954381"/>
          </a:xfrm>
          <a:prstGeom prst="rect">
            <a:avLst/>
          </a:prstGeom>
          <a:noFill/>
        </p:spPr>
        <p:txBody>
          <a:bodyPr wrap="square" lIns="91440" tIns="45720" rIns="91440" bIns="45720" rtlCol="0" anchor="t">
            <a:spAutoFit/>
          </a:bodyPr>
          <a:lstStyle/>
          <a:p>
            <a:pPr>
              <a:buFont typeface="Arial" panose="020F0302020204030204"/>
              <a:buChar char="•"/>
            </a:pPr>
            <a:r>
              <a:rPr kumimoji="1" lang="en-US" sz="1100" dirty="0">
                <a:latin typeface="Meiryo UI" panose="020B0604030504040204" pitchFamily="50" charset="-128"/>
                <a:ea typeface="Meiryo UI" panose="020B0604030504040204" pitchFamily="50" charset="-128"/>
                <a:cs typeface="Microsoft Himalaya" panose="01010100010101010101" pitchFamily="2" charset="0"/>
              </a:rPr>
              <a:t>Secondary </a:t>
            </a:r>
            <a:r>
              <a:rPr kumimoji="1" lang="en-US" sz="1100" dirty="0" err="1">
                <a:latin typeface="Meiryo UI" panose="020B0604030504040204" pitchFamily="50" charset="-128"/>
                <a:ea typeface="Meiryo UI" panose="020B0604030504040204" pitchFamily="50" charset="-128"/>
                <a:cs typeface="Microsoft Himalaya" panose="01010100010101010101" pitchFamily="2" charset="0"/>
              </a:rPr>
              <a:t>NASのI</a:t>
            </a:r>
            <a:r>
              <a:rPr kumimoji="1" lang="en-US" sz="1100" dirty="0">
                <a:latin typeface="Meiryo UI" panose="020B0604030504040204" pitchFamily="50" charset="-128"/>
                <a:ea typeface="Meiryo UI" panose="020B0604030504040204" pitchFamily="50" charset="-128"/>
                <a:cs typeface="Microsoft Himalaya" panose="01010100010101010101" pitchFamily="2" charset="0"/>
              </a:rPr>
              <a:t>/</a:t>
            </a:r>
            <a:r>
              <a:rPr kumimoji="1" lang="en-US" sz="1100" dirty="0" err="1">
                <a:latin typeface="Meiryo UI" panose="020B0604030504040204" pitchFamily="50" charset="-128"/>
                <a:ea typeface="Meiryo UI" panose="020B0604030504040204" pitchFamily="50" charset="-128"/>
                <a:cs typeface="Microsoft Himalaya" panose="01010100010101010101" pitchFamily="2" charset="0"/>
              </a:rPr>
              <a:t>O性能は、Primary</a:t>
            </a:r>
            <a:r>
              <a:rPr kumimoji="1" lang="en-US" sz="1100" dirty="0">
                <a:latin typeface="Meiryo UI" panose="020B0604030504040204" pitchFamily="50" charset="-128"/>
                <a:ea typeface="Meiryo UI" panose="020B0604030504040204" pitchFamily="50" charset="-128"/>
                <a:cs typeface="Microsoft Himalaya" panose="01010100010101010101" pitchFamily="2" charset="0"/>
              </a:rPr>
              <a:t> </a:t>
            </a:r>
            <a:r>
              <a:rPr kumimoji="1" lang="en-US" sz="1100" dirty="0" err="1">
                <a:latin typeface="Meiryo UI" panose="020B0604030504040204" pitchFamily="50" charset="-128"/>
                <a:ea typeface="Meiryo UI" panose="020B0604030504040204" pitchFamily="50" charset="-128"/>
                <a:cs typeface="Microsoft Himalaya" panose="01010100010101010101" pitchFamily="2" charset="0"/>
              </a:rPr>
              <a:t>NASと</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同等</a:t>
            </a:r>
            <a:r>
              <a:rPr kumimoji="1" lang="en-US" sz="1100" dirty="0" err="1">
                <a:latin typeface="Meiryo UI" panose="020B0604030504040204" pitchFamily="50" charset="-128"/>
                <a:ea typeface="Meiryo UI" panose="020B0604030504040204" pitchFamily="50" charset="-128"/>
                <a:cs typeface="Microsoft Himalaya" panose="01010100010101010101" pitchFamily="2" charset="0"/>
              </a:rPr>
              <a:t>である必要があります</a:t>
            </a:r>
            <a:r>
              <a:rPr kumimoji="1" lang="en-US" sz="1100" dirty="0">
                <a:latin typeface="Meiryo UI" panose="020B0604030504040204" pitchFamily="50" charset="-128"/>
                <a:ea typeface="Meiryo UI" panose="020B0604030504040204" pitchFamily="50" charset="-128"/>
                <a:cs typeface="Microsoft Himalaya" panose="01010100010101010101" pitchFamily="2" charset="0"/>
              </a:rPr>
              <a:t>。</a:t>
            </a:r>
            <a:endParaRPr lang="zh-TW" altLang="en-US" sz="11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a:p>
            <a:endParaRPr lang="en-US" sz="1100" dirty="0">
              <a:latin typeface="Meiryo UI" panose="020B0604030504040204" pitchFamily="50" charset="-128"/>
              <a:ea typeface="Meiryo UI" panose="020B0604030504040204" pitchFamily="50" charset="-128"/>
              <a:cs typeface="Microsoft Himalaya" panose="01010100010101010101" pitchFamily="2" charset="0"/>
            </a:endParaRPr>
          </a:p>
          <a:p>
            <a:pPr>
              <a:buFont typeface="Arial" panose="020F0302020204030204"/>
              <a:buChar char="•"/>
            </a:pP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干渉を避け、遅延を減らすために、</a:t>
            </a:r>
            <a:r>
              <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rPr>
              <a:t>2</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つのネットワークを直接接続することを推奨します。</a:t>
            </a:r>
            <a:r>
              <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rPr>
              <a:t>(</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長距離伝送の場合、レイテンシは</a:t>
            </a:r>
            <a:r>
              <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rPr>
              <a:t>5ms</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以下、最大でも</a:t>
            </a:r>
            <a:r>
              <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rPr>
              <a:t>10ms</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を超えることはできませんが、そうでない場合はスケジュール</a:t>
            </a:r>
            <a:r>
              <a:rPr kumimoji="1" lang="en-US" altLang="ja-JP" sz="1100" dirty="0" err="1">
                <a:latin typeface="Meiryo UI" panose="020B0604030504040204" pitchFamily="50" charset="-128"/>
                <a:ea typeface="Meiryo UI" panose="020B0604030504040204" pitchFamily="50" charset="-128"/>
                <a:cs typeface="Microsoft Himalaya" panose="01010100010101010101" pitchFamily="2" charset="0"/>
              </a:rPr>
              <a:t>SnapSync</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の使用をご検討ください）</a:t>
            </a:r>
            <a:endPar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endParaRPr>
          </a:p>
          <a:p>
            <a:pPr>
              <a:buFont typeface="Arial" panose="020F0302020204030204"/>
              <a:buChar char="•"/>
            </a:pPr>
            <a:endParaRPr kumimoji="1" lang="en-US" sz="1100" dirty="0">
              <a:latin typeface="Meiryo UI" panose="020B0604030504040204" pitchFamily="50" charset="-128"/>
              <a:ea typeface="Meiryo UI" panose="020B0604030504040204" pitchFamily="50" charset="-128"/>
              <a:cs typeface="Microsoft Himalaya" panose="01010100010101010101" pitchFamily="2" charset="0"/>
            </a:endParaRPr>
          </a:p>
          <a:p>
            <a:pPr>
              <a:buFont typeface="Arial" panose="020F0302020204030204"/>
              <a:buChar char="•"/>
            </a:pPr>
            <a:r>
              <a:rPr kumimoji="1" lang="en-US" altLang="ja-JP" sz="1100" dirty="0">
                <a:latin typeface="Meiryo UI" panose="020B0604030504040204" pitchFamily="50" charset="-128"/>
                <a:ea typeface="Meiryo UI" panose="020B0604030504040204" pitchFamily="50" charset="-128"/>
                <a:cs typeface="Microsoft Himalaya" panose="01010100010101010101" pitchFamily="2" charset="0"/>
              </a:rPr>
              <a:t>QNAP 25GbE</a:t>
            </a:r>
            <a:r>
              <a:rPr kumimoji="1" lang="ja-JP" altLang="en-US" sz="1100" dirty="0">
                <a:latin typeface="Meiryo UI" panose="020B0604030504040204" pitchFamily="50" charset="-128"/>
                <a:ea typeface="Meiryo UI" panose="020B0604030504040204" pitchFamily="50" charset="-128"/>
                <a:cs typeface="Microsoft Himalaya" panose="01010100010101010101" pitchFamily="2" charset="0"/>
              </a:rPr>
              <a:t>を推奨（本番サーバーとの転送速度より速い程度）</a:t>
            </a:r>
            <a:endParaRPr lang="en-US" altLang="zh-TW" sz="1100" dirty="0">
              <a:solidFill>
                <a:srgbClr val="002060"/>
              </a:solidFill>
              <a:latin typeface="Meiryo UI" panose="020B0604030504040204" pitchFamily="50" charset="-128"/>
              <a:ea typeface="Meiryo UI" panose="020B0604030504040204" pitchFamily="50" charset="-128"/>
              <a:cs typeface="Microsoft Himalaya" panose="01010100010101010101" pitchFamily="2" charset="0"/>
            </a:endParaRPr>
          </a:p>
        </p:txBody>
      </p:sp>
      <p:pic>
        <p:nvPicPr>
          <p:cNvPr id="8" name="圖形 7">
            <a:extLst>
              <a:ext uri="{FF2B5EF4-FFF2-40B4-BE49-F238E27FC236}">
                <a16:creationId xmlns:a16="http://schemas.microsoft.com/office/drawing/2014/main" id="{282C48BA-7198-4D16-8065-99F6AC3256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7009" y="2611010"/>
            <a:ext cx="3202778" cy="309148"/>
          </a:xfrm>
          <a:prstGeom prst="rect">
            <a:avLst/>
          </a:prstGeom>
        </p:spPr>
      </p:pic>
      <p:sp>
        <p:nvSpPr>
          <p:cNvPr id="30" name="TextBox 1">
            <a:extLst>
              <a:ext uri="{FF2B5EF4-FFF2-40B4-BE49-F238E27FC236}">
                <a16:creationId xmlns:a16="http://schemas.microsoft.com/office/drawing/2014/main" id="{F008CBBB-B5B5-42C5-B857-28FEFEDBAD72}"/>
              </a:ext>
            </a:extLst>
          </p:cNvPr>
          <p:cNvSpPr txBox="1"/>
          <p:nvPr/>
        </p:nvSpPr>
        <p:spPr>
          <a:xfrm>
            <a:off x="6980420" y="5919922"/>
            <a:ext cx="3660339"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QES NAS </a:t>
            </a:r>
            <a:r>
              <a:rPr lang="en-US" sz="1600" b="1" dirty="0" err="1">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SnapSync</a:t>
            </a:r>
            <a:r>
              <a:rPr lang="en-US" sz="16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 </a:t>
            </a:r>
            <a:r>
              <a:rPr lang="en-US" sz="1600" b="1" dirty="0" err="1">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から</a:t>
            </a:r>
            <a:r>
              <a:rPr lang="en-US" sz="1600" b="1"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 QuTS hero NAS </a:t>
            </a:r>
            <a:r>
              <a:rPr lang="en-US" sz="1600" b="1" dirty="0" err="1">
                <a:solidFill>
                  <a:srgbClr val="C00000"/>
                </a:solidFill>
                <a:latin typeface="Meiryo UI" panose="020B0604030504040204" pitchFamily="50" charset="-128"/>
                <a:ea typeface="Meiryo UI" panose="020B0604030504040204" pitchFamily="50" charset="-128"/>
                <a:cs typeface="Microsoft Himalaya" panose="01010100010101010101" pitchFamily="2" charset="0"/>
              </a:rPr>
              <a:t>もサポート</a:t>
            </a:r>
            <a:endParaRPr lang="en-US" altLang="ja-JP" dirty="0">
              <a:solidFill>
                <a:srgbClr val="C00000"/>
              </a:solidFill>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5" name="文字方塊 34">
            <a:extLst>
              <a:ext uri="{FF2B5EF4-FFF2-40B4-BE49-F238E27FC236}">
                <a16:creationId xmlns:a16="http://schemas.microsoft.com/office/drawing/2014/main" id="{708EDF93-A66D-4B4B-8244-FEE4E228E059}"/>
              </a:ext>
            </a:extLst>
          </p:cNvPr>
          <p:cNvSpPr txBox="1"/>
          <p:nvPr/>
        </p:nvSpPr>
        <p:spPr>
          <a:xfrm>
            <a:off x="486831" y="5919922"/>
            <a:ext cx="6095256" cy="1200329"/>
          </a:xfrm>
          <a:prstGeom prst="rect">
            <a:avLst/>
          </a:prstGeom>
          <a:noFill/>
        </p:spPr>
        <p:txBody>
          <a:bodyPr wrap="square" lIns="91440" tIns="45720" rIns="91440" bIns="45720" anchor="t">
            <a:spAutoFit/>
          </a:bodyPr>
          <a:lstStyle/>
          <a:p>
            <a:pPr lvl="0" algn="l" defTabSz="914400">
              <a:lnSpc>
                <a:spcPct val="100000"/>
              </a:lnSpc>
              <a:spcBef>
                <a:spcPts val="0"/>
              </a:spcBef>
              <a:spcAft>
                <a:spcPts val="0"/>
              </a:spcAft>
              <a:buNone/>
              <a:tabLst/>
              <a:defRPr/>
            </a:pP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sym typeface="Arial" panose="020B0604020202020204" pitchFamily="34" charset="0"/>
              </a:rPr>
              <a:t>QNAP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sym typeface="Arial" panose="020B0604020202020204" pitchFamily="34" charset="0"/>
              </a:rPr>
              <a:t>ラボのテスト環境</a:t>
            </a: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sym typeface="Arial" panose="020B0604020202020204" pitchFamily="34" charset="0"/>
              </a:rPr>
              <a:t>:</a:t>
            </a:r>
            <a:endParaRPr lang="en-US">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endParaRPr>
          </a:p>
          <a:p>
            <a:pPr>
              <a:defRPr/>
            </a:pP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rPr>
              <a:t>IO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モード</a:t>
            </a: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同期</a:t>
            </a:r>
            <a:r>
              <a:rPr lang="en-US" sz="1200"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 </a:t>
            </a: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rPr>
              <a:t>=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標準、ブロック</a:t>
            </a:r>
            <a:r>
              <a:rPr lang="en-US" sz="1200"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サイズ</a:t>
            </a:r>
            <a:r>
              <a:rPr lang="en-US" sz="1200"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 </a:t>
            </a: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rPr>
              <a:t>= 128K</a:t>
            </a:r>
            <a:r>
              <a:rPr lang="en-US" sz="1200"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a:t>
            </a:r>
            <a:endParaRPr lang="en-US"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endParaRPr>
          </a:p>
          <a:p>
            <a:pPr>
              <a:defRPr/>
            </a:pP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ジャンボ</a:t>
            </a:r>
            <a:r>
              <a:rPr lang="en-US" sz="1200"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 </a:t>
            </a:r>
            <a:r>
              <a:rPr lang="en-US" sz="1200" b="1" dirty="0" err="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フレーム</a:t>
            </a:r>
            <a:r>
              <a:rPr lang="en-US" sz="1200" b="1" dirty="0">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rPr>
              <a:t> </a:t>
            </a:r>
            <a:r>
              <a:rPr kumimoji="0" lang="en-US" sz="1200" b="1" i="0" u="none" strike="noStrike" kern="1200" cap="none" spc="0" normalizeH="0" baseline="0" noProof="0" dirty="0">
                <a:ln>
                  <a:noFill/>
                </a:ln>
                <a:solidFill>
                  <a:schemeClr val="accent4">
                    <a:lumMod val="75000"/>
                  </a:schemeClr>
                </a:solidFill>
                <a:effectLst/>
                <a:uLnTx/>
                <a:uFillTx/>
                <a:latin typeface="Meiryo UI" panose="020B0604030504040204" pitchFamily="50" charset="-128"/>
                <a:ea typeface="Meiryo UI" panose="020B0604030504040204" pitchFamily="50" charset="-128"/>
                <a:cs typeface="Microsoft Himalaya" panose="01010100010101010101" pitchFamily="2" charset="0"/>
              </a:rPr>
              <a:t>(MTU) = 9000</a:t>
            </a:r>
            <a:endParaRPr lang="en-US" b="1">
              <a:solidFill>
                <a:schemeClr val="accent4">
                  <a:lumMod val="75000"/>
                </a:schemeClr>
              </a:solidFill>
              <a:latin typeface="Meiryo UI" panose="020B0604030504040204" pitchFamily="50" charset="-128"/>
              <a:ea typeface="Meiryo UI" panose="020B0604030504040204" pitchFamily="50" charset="-128"/>
              <a:cs typeface="Microsoft Himalaya" panose="01010100010101010101" pitchFamily="2" charset="0"/>
            </a:endParaRPr>
          </a:p>
          <a:p>
            <a:pPr>
              <a:defRPr/>
            </a:pPr>
            <a:br>
              <a:rPr lang="en-US" dirty="0">
                <a:latin typeface="Meiryo UI" panose="020B0604030504040204" pitchFamily="50" charset="-128"/>
                <a:ea typeface="Meiryo UI" panose="020B0604030504040204" pitchFamily="50" charset="-128"/>
                <a:cs typeface="Microsoft Himalaya" panose="01010100010101010101" pitchFamily="2" charset="0"/>
              </a:rPr>
            </a:br>
            <a:endParaRPr lang="en-US" dirty="0">
              <a:latin typeface="Meiryo UI" panose="020B0604030504040204" pitchFamily="50" charset="-128"/>
              <a:ea typeface="Meiryo UI" panose="020B0604030504040204" pitchFamily="50" charset="-128"/>
              <a:cs typeface="Microsoft Himalaya" panose="01010100010101010101" pitchFamily="2" charset="0"/>
            </a:endParaRPr>
          </a:p>
        </p:txBody>
      </p:sp>
      <p:sp>
        <p:nvSpPr>
          <p:cNvPr id="33" name="矩形 901">
            <a:extLst>
              <a:ext uri="{FF2B5EF4-FFF2-40B4-BE49-F238E27FC236}">
                <a16:creationId xmlns:a16="http://schemas.microsoft.com/office/drawing/2014/main" id="{133FAE1A-8315-4B0C-8B61-8D86B67AFC0A}"/>
              </a:ext>
            </a:extLst>
          </p:cNvPr>
          <p:cNvSpPr/>
          <p:nvPr/>
        </p:nvSpPr>
        <p:spPr>
          <a:xfrm>
            <a:off x="7915376" y="3983101"/>
            <a:ext cx="1299792" cy="307777"/>
          </a:xfrm>
          <a:prstGeom prst="rect">
            <a:avLst/>
          </a:prstGeom>
        </p:spPr>
        <p:txBody>
          <a:bodyPr wrap="square" anchor="t">
            <a:spAutoFit/>
          </a:bodyPr>
          <a:lstStyle/>
          <a:p>
            <a:r>
              <a:rPr lang="en-US" sz="1400" b="1">
                <a:solidFill>
                  <a:srgbClr val="0432FF"/>
                </a:solidFill>
                <a:latin typeface="Meiryo UI" panose="020B0604030504040204" pitchFamily="50" charset="-128"/>
                <a:ea typeface="Meiryo UI" panose="020B0604030504040204" pitchFamily="50" charset="-128"/>
                <a:cs typeface="Microsoft Himalaya" panose="01010100010101010101" pitchFamily="2" charset="0"/>
              </a:rPr>
              <a:t>10GbE</a:t>
            </a:r>
            <a:endParaRPr lang="en-US" sz="1050">
              <a:solidFill>
                <a:srgbClr val="0432FF"/>
              </a:solidFill>
              <a:latin typeface="Meiryo UI" panose="020B0604030504040204" pitchFamily="50" charset="-128"/>
              <a:ea typeface="Meiryo UI" panose="020B0604030504040204" pitchFamily="50" charset="-128"/>
              <a:cs typeface="Microsoft Himalaya" panose="01010100010101010101" pitchFamily="2" charset="0"/>
            </a:endParaRPr>
          </a:p>
        </p:txBody>
      </p:sp>
    </p:spTree>
    <p:extLst>
      <p:ext uri="{BB962C8B-B14F-4D97-AF65-F5344CB8AC3E}">
        <p14:creationId xmlns:p14="http://schemas.microsoft.com/office/powerpoint/2010/main" val="3344753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E90B5B-BAC0-5C4E-B60D-3D364D162524}"/>
              </a:ext>
            </a:extLst>
          </p:cNvPr>
          <p:cNvSpPr>
            <a:spLocks noGrp="1"/>
          </p:cNvSpPr>
          <p:nvPr>
            <p:ph type="title"/>
          </p:nvPr>
        </p:nvSpPr>
        <p:spPr/>
        <p:txBody>
          <a:bodyPr>
            <a:noAutofit/>
          </a:bodyPr>
          <a:lstStyle/>
          <a:p>
            <a:r>
              <a:rPr lang="en-US" sz="4000" dirty="0">
                <a:latin typeface="Meiryo UI" panose="020B0604030504040204" pitchFamily="50" charset="-128"/>
                <a:ea typeface="Meiryo UI" panose="020B0604030504040204" pitchFamily="50" charset="-128"/>
                <a:cs typeface="Arial"/>
              </a:rPr>
              <a:t>DR </a:t>
            </a:r>
            <a:r>
              <a:rPr lang="en-US" sz="4000" err="1">
                <a:latin typeface="Meiryo UI" panose="020B0604030504040204" pitchFamily="50" charset="-128"/>
                <a:ea typeface="Meiryo UI" panose="020B0604030504040204" pitchFamily="50" charset="-128"/>
                <a:cs typeface="Arial"/>
              </a:rPr>
              <a:t>バックアップと</a:t>
            </a:r>
            <a:r>
              <a:rPr lang="en-US" sz="4000">
                <a:latin typeface="Meiryo UI" panose="020B0604030504040204" pitchFamily="50" charset="-128"/>
                <a:ea typeface="Meiryo UI" panose="020B0604030504040204" pitchFamily="50" charset="-128"/>
                <a:cs typeface="Arial"/>
              </a:rPr>
              <a:t> </a:t>
            </a:r>
            <a:r>
              <a:rPr lang="en-US" sz="4000" dirty="0">
                <a:latin typeface="Meiryo UI" panose="020B0604030504040204" pitchFamily="50" charset="-128"/>
                <a:ea typeface="Meiryo UI" panose="020B0604030504040204" pitchFamily="50" charset="-128"/>
                <a:cs typeface="Arial"/>
              </a:rPr>
              <a:t>CDM (</a:t>
            </a:r>
            <a:r>
              <a:rPr lang="en-US" sz="4000" err="1">
                <a:latin typeface="Meiryo UI" panose="020B0604030504040204" pitchFamily="50" charset="-128"/>
                <a:ea typeface="Meiryo UI" panose="020B0604030504040204" pitchFamily="50" charset="-128"/>
                <a:cs typeface="Arial"/>
              </a:rPr>
              <a:t>コピーデータ管理</a:t>
            </a:r>
            <a:r>
              <a:rPr lang="en-US" sz="4000" dirty="0">
                <a:latin typeface="Meiryo UI" panose="020B0604030504040204" pitchFamily="50" charset="-128"/>
                <a:ea typeface="Meiryo UI" panose="020B0604030504040204" pitchFamily="50" charset="-128"/>
                <a:cs typeface="Arial"/>
              </a:rPr>
              <a:t>)</a:t>
            </a:r>
            <a:endParaRPr lang="en-US" dirty="0">
              <a:latin typeface="Meiryo UI" panose="020B0604030504040204" pitchFamily="50" charset="-128"/>
              <a:ea typeface="Meiryo UI" panose="020B0604030504040204" pitchFamily="50" charset="-128"/>
              <a:cs typeface="Arial"/>
            </a:endParaRPr>
          </a:p>
        </p:txBody>
      </p:sp>
      <p:cxnSp>
        <p:nvCxnSpPr>
          <p:cNvPr id="50" name="肘形接點 79">
            <a:extLst>
              <a:ext uri="{FF2B5EF4-FFF2-40B4-BE49-F238E27FC236}">
                <a16:creationId xmlns:a16="http://schemas.microsoft.com/office/drawing/2014/main" id="{C8DA418B-CA3A-4AA1-BA43-142D41D9DDD4}"/>
              </a:ext>
            </a:extLst>
          </p:cNvPr>
          <p:cNvCxnSpPr>
            <a:cxnSpLocks/>
          </p:cNvCxnSpPr>
          <p:nvPr/>
        </p:nvCxnSpPr>
        <p:spPr>
          <a:xfrm rot="10800000">
            <a:off x="6720583" y="3637739"/>
            <a:ext cx="3237290" cy="328633"/>
          </a:xfrm>
          <a:prstGeom prst="bentConnector3">
            <a:avLst>
              <a:gd name="adj1" fmla="val 5220"/>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1" name="圖形 50">
            <a:extLst>
              <a:ext uri="{FF2B5EF4-FFF2-40B4-BE49-F238E27FC236}">
                <a16:creationId xmlns:a16="http://schemas.microsoft.com/office/drawing/2014/main" id="{7A547F6C-67E1-451B-8F3C-97BC298F00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4158" y="2628426"/>
            <a:ext cx="2854740" cy="2228090"/>
          </a:xfrm>
          <a:prstGeom prst="rect">
            <a:avLst/>
          </a:prstGeom>
          <a:effectLst>
            <a:outerShdw blurRad="50800" dist="38100" dir="2700000" algn="tl" rotWithShape="0">
              <a:prstClr val="black">
                <a:alpha val="40000"/>
              </a:prstClr>
            </a:outerShdw>
          </a:effectLst>
        </p:spPr>
      </p:pic>
      <p:cxnSp>
        <p:nvCxnSpPr>
          <p:cNvPr id="52" name="直線接點 51">
            <a:extLst>
              <a:ext uri="{FF2B5EF4-FFF2-40B4-BE49-F238E27FC236}">
                <a16:creationId xmlns:a16="http://schemas.microsoft.com/office/drawing/2014/main" id="{1A6B4B9F-D0B2-4169-8F81-03C731843636}"/>
              </a:ext>
            </a:extLst>
          </p:cNvPr>
          <p:cNvCxnSpPr>
            <a:cxnSpLocks/>
          </p:cNvCxnSpPr>
          <p:nvPr/>
        </p:nvCxnSpPr>
        <p:spPr>
          <a:xfrm>
            <a:off x="1942750" y="3646159"/>
            <a:ext cx="27442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513412E3-CF70-4F3C-9FB5-3114B50B500A}"/>
              </a:ext>
            </a:extLst>
          </p:cNvPr>
          <p:cNvCxnSpPr>
            <a:cxnSpLocks/>
          </p:cNvCxnSpPr>
          <p:nvPr/>
        </p:nvCxnSpPr>
        <p:spPr>
          <a:xfrm>
            <a:off x="4407627" y="3647357"/>
            <a:ext cx="1734640" cy="1086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F1591E27-4B03-4A5F-B16D-D6BCBF671E4B}"/>
              </a:ext>
            </a:extLst>
          </p:cNvPr>
          <p:cNvSpPr txBox="1"/>
          <p:nvPr/>
        </p:nvSpPr>
        <p:spPr>
          <a:xfrm>
            <a:off x="5714574" y="5554874"/>
            <a:ext cx="1136850" cy="523220"/>
          </a:xfrm>
          <a:prstGeom prst="rect">
            <a:avLst/>
          </a:prstGeom>
          <a:noFill/>
        </p:spPr>
        <p:txBody>
          <a:bodyPr wrap="none" rtlCol="0">
            <a:spAutoFit/>
          </a:bodyPr>
          <a:lstStyle/>
          <a:p>
            <a:pPr algn="ctr"/>
            <a:r>
              <a:rPr kumimoji="1" lang="en-US" altLang="zh-TW" sz="14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Snapshot </a:t>
            </a:r>
          </a:p>
          <a:p>
            <a:pPr algn="ctr"/>
            <a:r>
              <a:rPr kumimoji="1" lang="en-US" altLang="zh-TW" sz="14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clone</a:t>
            </a:r>
            <a:endParaRPr kumimoji="1" lang="zh-TW" altLang="en-US" sz="14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56" name="群組 55">
            <a:extLst>
              <a:ext uri="{FF2B5EF4-FFF2-40B4-BE49-F238E27FC236}">
                <a16:creationId xmlns:a16="http://schemas.microsoft.com/office/drawing/2014/main" id="{A19B26BB-24E3-47E0-8937-C5A3415DEFAE}"/>
              </a:ext>
            </a:extLst>
          </p:cNvPr>
          <p:cNvGrpSpPr/>
          <p:nvPr/>
        </p:nvGrpSpPr>
        <p:grpSpPr>
          <a:xfrm>
            <a:off x="7497405" y="3227173"/>
            <a:ext cx="1161727" cy="868416"/>
            <a:chOff x="6212618" y="1796412"/>
            <a:chExt cx="1594773" cy="704508"/>
          </a:xfrm>
        </p:grpSpPr>
        <p:pic>
          <p:nvPicPr>
            <p:cNvPr id="57" name="圖片 56">
              <a:extLst>
                <a:ext uri="{FF2B5EF4-FFF2-40B4-BE49-F238E27FC236}">
                  <a16:creationId xmlns:a16="http://schemas.microsoft.com/office/drawing/2014/main" id="{22800FE7-3DDB-4D37-B600-CB6C03152032}"/>
                </a:ext>
              </a:extLst>
            </p:cNvPr>
            <p:cNvPicPr>
              <a:picLocks noChangeAspect="1"/>
            </p:cNvPicPr>
            <p:nvPr/>
          </p:nvPicPr>
          <p:blipFill rotWithShape="1">
            <a:blip r:embed="rId5" cstate="print">
              <a:alphaModFix amt="90000"/>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58" name="矩形 57">
              <a:extLst>
                <a:ext uri="{FF2B5EF4-FFF2-40B4-BE49-F238E27FC236}">
                  <a16:creationId xmlns:a16="http://schemas.microsoft.com/office/drawing/2014/main" id="{32901884-E630-47E7-A161-664F9979DEBD}"/>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latin typeface="Meiryo UI" panose="020B0604030504040204" pitchFamily="50" charset="-128"/>
                <a:ea typeface="Meiryo UI" panose="020B0604030504040204" pitchFamily="50" charset="-128"/>
                <a:cs typeface="Arial" panose="020B0604020202020204" pitchFamily="34" charset="0"/>
              </a:endParaRPr>
            </a:p>
          </p:txBody>
        </p:sp>
      </p:grpSp>
      <p:sp>
        <p:nvSpPr>
          <p:cNvPr id="61" name="Google Shape;1624;p84">
            <a:extLst>
              <a:ext uri="{FF2B5EF4-FFF2-40B4-BE49-F238E27FC236}">
                <a16:creationId xmlns:a16="http://schemas.microsoft.com/office/drawing/2014/main" id="{B7E9BAC9-B315-4248-9F10-97EBC88CB36E}"/>
              </a:ext>
            </a:extLst>
          </p:cNvPr>
          <p:cNvSpPr/>
          <p:nvPr/>
        </p:nvSpPr>
        <p:spPr>
          <a:xfrm>
            <a:off x="337728" y="4277134"/>
            <a:ext cx="1911821" cy="633368"/>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lnSpc>
                <a:spcPct val="103125"/>
              </a:lnSpc>
            </a:pPr>
            <a:endParaRPr lang="en-US" sz="1400">
              <a:solidFill>
                <a:schemeClr val="bg1"/>
              </a:solidFill>
              <a:latin typeface="Meiryo UI" panose="020B0604030504040204" pitchFamily="50" charset="-128"/>
              <a:ea typeface="Meiryo UI" panose="020B0604030504040204" pitchFamily="50" charset="-128"/>
            </a:endParaRPr>
          </a:p>
        </p:txBody>
      </p:sp>
      <p:sp>
        <p:nvSpPr>
          <p:cNvPr id="63" name="Google Shape;1466;p83">
            <a:extLst>
              <a:ext uri="{FF2B5EF4-FFF2-40B4-BE49-F238E27FC236}">
                <a16:creationId xmlns:a16="http://schemas.microsoft.com/office/drawing/2014/main" id="{10016E44-C86F-41DA-AA60-F0083B3FFCD7}"/>
              </a:ext>
            </a:extLst>
          </p:cNvPr>
          <p:cNvSpPr/>
          <p:nvPr/>
        </p:nvSpPr>
        <p:spPr>
          <a:xfrm>
            <a:off x="337727" y="4026189"/>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88898" lvl="0" algn="ctr">
              <a:lnSpc>
                <a:spcPts val="2200"/>
              </a:lnSpc>
              <a:buSzPct val="80000"/>
              <a:tabLst>
                <a:tab pos="88898" algn="l"/>
              </a:tabLst>
            </a:pPr>
            <a:r>
              <a:rPr lang="en-US" sz="1600" b="1">
                <a:solidFill>
                  <a:schemeClr val="bg1"/>
                </a:solidFill>
                <a:latin typeface="Meiryo UI" panose="020B0604030504040204" pitchFamily="50" charset="-128"/>
                <a:ea typeface="Meiryo UI" panose="020B0604030504040204" pitchFamily="50" charset="-128"/>
                <a:cs typeface="Arial" panose="020B0604020202020204" pitchFamily="34" charset="0"/>
              </a:rPr>
              <a:t>VMware</a:t>
            </a:r>
          </a:p>
        </p:txBody>
      </p:sp>
      <p:sp>
        <p:nvSpPr>
          <p:cNvPr id="64" name="矩形 63">
            <a:extLst>
              <a:ext uri="{FF2B5EF4-FFF2-40B4-BE49-F238E27FC236}">
                <a16:creationId xmlns:a16="http://schemas.microsoft.com/office/drawing/2014/main" id="{9366345C-4543-4E4F-8759-920EFC10CF81}"/>
              </a:ext>
            </a:extLst>
          </p:cNvPr>
          <p:cNvSpPr/>
          <p:nvPr/>
        </p:nvSpPr>
        <p:spPr>
          <a:xfrm>
            <a:off x="247681" y="4465614"/>
            <a:ext cx="2091919" cy="374461"/>
          </a:xfrm>
          <a:prstGeom prst="rect">
            <a:avLst/>
          </a:prstGeom>
        </p:spPr>
        <p:txBody>
          <a:bodyPr wrap="none">
            <a:spAutoFit/>
          </a:bodyPr>
          <a:lstStyle/>
          <a:p>
            <a:pPr marL="88898" algn="ctr">
              <a:lnSpc>
                <a:spcPts val="2200"/>
              </a:lnSpc>
              <a:buSzPct val="80000"/>
              <a:tabLst>
                <a:tab pos="88898" algn="l"/>
              </a:tabLst>
            </a:pPr>
            <a:r>
              <a:rPr lang="en-US" altLang="zh-TW" sz="1600" b="1">
                <a:solidFill>
                  <a:schemeClr val="bg1"/>
                </a:solidFill>
                <a:latin typeface="Meiryo UI" panose="020B0604030504040204" pitchFamily="50" charset="-128"/>
                <a:ea typeface="Meiryo UI" panose="020B0604030504040204" pitchFamily="50" charset="-128"/>
                <a:cs typeface="Arial" panose="020B0604020202020204" pitchFamily="34" charset="0"/>
              </a:rPr>
              <a:t>Hypervisor Host</a:t>
            </a:r>
            <a:r>
              <a:rPr lang="zh-TW" altLang="en-US" sz="1600" b="1">
                <a:solidFill>
                  <a:schemeClr val="bg1"/>
                </a:solidFill>
                <a:latin typeface="Meiryo UI" panose="020B0604030504040204" pitchFamily="50" charset="-128"/>
                <a:ea typeface="Meiryo UI" panose="020B0604030504040204" pitchFamily="50" charset="-128"/>
                <a:cs typeface="Arial" panose="020B0604020202020204" pitchFamily="34" charset="0"/>
              </a:rPr>
              <a:t> </a:t>
            </a:r>
            <a:endParaRPr lang="en-US" altLang="zh-TW" sz="16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5" name="文字方塊 64">
            <a:extLst>
              <a:ext uri="{FF2B5EF4-FFF2-40B4-BE49-F238E27FC236}">
                <a16:creationId xmlns:a16="http://schemas.microsoft.com/office/drawing/2014/main" id="{4F38C3B0-6404-473A-9770-5740F3D6FF1A}"/>
              </a:ext>
            </a:extLst>
          </p:cNvPr>
          <p:cNvSpPr txBox="1"/>
          <p:nvPr/>
        </p:nvSpPr>
        <p:spPr>
          <a:xfrm>
            <a:off x="3939463" y="5611160"/>
            <a:ext cx="1110240" cy="307777"/>
          </a:xfrm>
          <a:prstGeom prst="rect">
            <a:avLst/>
          </a:prstGeom>
          <a:noFill/>
        </p:spPr>
        <p:txBody>
          <a:bodyPr wrap="none" rtlCol="0">
            <a:spAutoFit/>
          </a:bodyPr>
          <a:lstStyle/>
          <a:p>
            <a:pPr algn="ctr"/>
            <a:r>
              <a:rPr kumimoji="1" lang="en-US" altLang="zh-TW" sz="1400" b="1" err="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rPr>
              <a:t>SnapSync</a:t>
            </a:r>
            <a:endParaRPr kumimoji="1" lang="en-US" altLang="zh-TW" sz="1400" b="1">
              <a:solidFill>
                <a:schemeClr val="accent1">
                  <a:lumMod val="75000"/>
                </a:schemeClr>
              </a:solidFill>
              <a:latin typeface="Meiryo UI" panose="020B0604030504040204" pitchFamily="50" charset="-128"/>
              <a:ea typeface="Meiryo UI" panose="020B0604030504040204" pitchFamily="50" charset="-128"/>
              <a:cs typeface="Arial" panose="020B0604020202020204" pitchFamily="34" charset="0"/>
            </a:endParaRPr>
          </a:p>
        </p:txBody>
      </p:sp>
      <p:sp>
        <p:nvSpPr>
          <p:cNvPr id="66" name="向右箭號 58">
            <a:extLst>
              <a:ext uri="{FF2B5EF4-FFF2-40B4-BE49-F238E27FC236}">
                <a16:creationId xmlns:a16="http://schemas.microsoft.com/office/drawing/2014/main" id="{04AADE78-BBC0-41E3-80BF-5740EEDE36A1}"/>
              </a:ext>
            </a:extLst>
          </p:cNvPr>
          <p:cNvSpPr/>
          <p:nvPr/>
        </p:nvSpPr>
        <p:spPr>
          <a:xfrm>
            <a:off x="3782544" y="5111437"/>
            <a:ext cx="1229838" cy="221951"/>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latin typeface="Meiryo UI" panose="020B0604030504040204" pitchFamily="50" charset="-128"/>
              <a:ea typeface="Meiryo UI" panose="020B0604030504040204" pitchFamily="50" charset="-128"/>
            </a:endParaRPr>
          </a:p>
        </p:txBody>
      </p:sp>
      <p:sp>
        <p:nvSpPr>
          <p:cNvPr id="67" name="Google Shape;1617;p84">
            <a:extLst>
              <a:ext uri="{FF2B5EF4-FFF2-40B4-BE49-F238E27FC236}">
                <a16:creationId xmlns:a16="http://schemas.microsoft.com/office/drawing/2014/main" id="{BDB8EDE3-C065-4844-97CB-FDE085A0B85D}"/>
              </a:ext>
            </a:extLst>
          </p:cNvPr>
          <p:cNvSpPr/>
          <p:nvPr/>
        </p:nvSpPr>
        <p:spPr>
          <a:xfrm>
            <a:off x="7332305" y="3403747"/>
            <a:ext cx="1491217" cy="439455"/>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88265" algn="ctr">
              <a:lnSpc>
                <a:spcPts val="2200"/>
              </a:lnSpc>
              <a:buSzPct val="80000"/>
              <a:tabLst>
                <a:tab pos="88898" algn="l"/>
              </a:tabLst>
            </a:pPr>
            <a:r>
              <a:rPr lang="en-US" altLang="zh-TW" sz="1600" b="1" dirty="0" err="1">
                <a:solidFill>
                  <a:schemeClr val="bg1"/>
                </a:solidFill>
                <a:latin typeface="Meiryo UI" panose="020B0604030504040204" pitchFamily="50" charset="-128"/>
                <a:ea typeface="Meiryo UI" panose="020B0604030504040204" pitchFamily="50" charset="-128"/>
                <a:cs typeface="Arial"/>
              </a:rPr>
              <a:t>イーサネット</a:t>
            </a:r>
            <a:endParaRPr lang="en-US" altLang="zh-TW" sz="16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a:p>
            <a:pPr marL="88265" algn="ctr">
              <a:lnSpc>
                <a:spcPts val="2200"/>
              </a:lnSpc>
              <a:tabLst>
                <a:tab pos="88898" algn="l"/>
              </a:tabLst>
            </a:pPr>
            <a:r>
              <a:rPr lang="en-US" altLang="zh-TW" sz="1600" b="1" dirty="0" err="1">
                <a:solidFill>
                  <a:schemeClr val="bg1"/>
                </a:solidFill>
                <a:latin typeface="Meiryo UI" panose="020B0604030504040204" pitchFamily="50" charset="-128"/>
                <a:ea typeface="Meiryo UI" panose="020B0604030504040204" pitchFamily="50" charset="-128"/>
                <a:cs typeface="Arial"/>
              </a:rPr>
              <a:t>スイッチ</a:t>
            </a:r>
            <a:endParaRPr lang="en-US" altLang="zh-TW" sz="1600" b="1" dirty="0" err="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nvGrpSpPr>
          <p:cNvPr id="68" name="群組 67">
            <a:extLst>
              <a:ext uri="{FF2B5EF4-FFF2-40B4-BE49-F238E27FC236}">
                <a16:creationId xmlns:a16="http://schemas.microsoft.com/office/drawing/2014/main" id="{11D446F8-F510-41A7-A729-0243146CB7F0}"/>
              </a:ext>
            </a:extLst>
          </p:cNvPr>
          <p:cNvGrpSpPr/>
          <p:nvPr/>
        </p:nvGrpSpPr>
        <p:grpSpPr>
          <a:xfrm>
            <a:off x="6828959" y="4731540"/>
            <a:ext cx="773344" cy="969352"/>
            <a:chOff x="7428131" y="4448336"/>
            <a:chExt cx="773344" cy="969352"/>
          </a:xfrm>
        </p:grpSpPr>
        <p:grpSp>
          <p:nvGrpSpPr>
            <p:cNvPr id="69" name="圖形 18">
              <a:extLst>
                <a:ext uri="{FF2B5EF4-FFF2-40B4-BE49-F238E27FC236}">
                  <a16:creationId xmlns:a16="http://schemas.microsoft.com/office/drawing/2014/main" id="{FAF8F3D0-3F2C-4B45-8C04-71B7F213B414}"/>
                </a:ext>
              </a:extLst>
            </p:cNvPr>
            <p:cNvGrpSpPr/>
            <p:nvPr/>
          </p:nvGrpSpPr>
          <p:grpSpPr>
            <a:xfrm>
              <a:off x="7428131" y="4448336"/>
              <a:ext cx="773344" cy="969352"/>
              <a:chOff x="2615896" y="4386318"/>
              <a:chExt cx="918750" cy="1151612"/>
            </a:xfrm>
          </p:grpSpPr>
          <p:grpSp>
            <p:nvGrpSpPr>
              <p:cNvPr id="72" name="圖形 18">
                <a:extLst>
                  <a:ext uri="{FF2B5EF4-FFF2-40B4-BE49-F238E27FC236}">
                    <a16:creationId xmlns:a16="http://schemas.microsoft.com/office/drawing/2014/main" id="{5C28D13C-6CBB-45E5-9663-4E97CDBF784C}"/>
                  </a:ext>
                </a:extLst>
              </p:cNvPr>
              <p:cNvGrpSpPr/>
              <p:nvPr/>
            </p:nvGrpSpPr>
            <p:grpSpPr>
              <a:xfrm>
                <a:off x="2615896" y="4981177"/>
                <a:ext cx="918750" cy="556753"/>
                <a:chOff x="2615896" y="4981177"/>
                <a:chExt cx="918750" cy="556753"/>
              </a:xfrm>
            </p:grpSpPr>
            <p:sp>
              <p:nvSpPr>
                <p:cNvPr id="83" name="手繪多邊形: 圖案 82">
                  <a:extLst>
                    <a:ext uri="{FF2B5EF4-FFF2-40B4-BE49-F238E27FC236}">
                      <a16:creationId xmlns:a16="http://schemas.microsoft.com/office/drawing/2014/main" id="{02347E92-7776-47DB-9844-5C3553A4E4C3}"/>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5" name="手繪多邊形: 圖案 84">
                  <a:extLst>
                    <a:ext uri="{FF2B5EF4-FFF2-40B4-BE49-F238E27FC236}">
                      <a16:creationId xmlns:a16="http://schemas.microsoft.com/office/drawing/2014/main" id="{BA2FD5D1-9ED0-42DB-BF21-1D04FE70786A}"/>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73" name="圖形 18">
                <a:extLst>
                  <a:ext uri="{FF2B5EF4-FFF2-40B4-BE49-F238E27FC236}">
                    <a16:creationId xmlns:a16="http://schemas.microsoft.com/office/drawing/2014/main" id="{ED3FADAC-7751-4203-B03D-9357B963CCFB}"/>
                  </a:ext>
                </a:extLst>
              </p:cNvPr>
              <p:cNvGrpSpPr/>
              <p:nvPr/>
            </p:nvGrpSpPr>
            <p:grpSpPr>
              <a:xfrm>
                <a:off x="2615896" y="4683536"/>
                <a:ext cx="918750" cy="557176"/>
                <a:chOff x="2615896" y="4683536"/>
                <a:chExt cx="918750" cy="557176"/>
              </a:xfrm>
            </p:grpSpPr>
            <p:sp>
              <p:nvSpPr>
                <p:cNvPr id="81" name="手繪多邊形: 圖案 80">
                  <a:extLst>
                    <a:ext uri="{FF2B5EF4-FFF2-40B4-BE49-F238E27FC236}">
                      <a16:creationId xmlns:a16="http://schemas.microsoft.com/office/drawing/2014/main" id="{13D26C57-04D0-4066-AC54-C544117B4E98}"/>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82" name="手繪多邊形: 圖案 81">
                  <a:extLst>
                    <a:ext uri="{FF2B5EF4-FFF2-40B4-BE49-F238E27FC236}">
                      <a16:creationId xmlns:a16="http://schemas.microsoft.com/office/drawing/2014/main" id="{15C86BD8-0114-463A-AA7A-0427DB75A5C2}"/>
                    </a:ext>
                  </a:extLst>
                </p:cNvPr>
                <p:cNvSpPr/>
                <p:nvPr/>
              </p:nvSpPr>
              <p:spPr>
                <a:xfrm>
                  <a:off x="2615896" y="4683536"/>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74" name="圖形 18">
                <a:extLst>
                  <a:ext uri="{FF2B5EF4-FFF2-40B4-BE49-F238E27FC236}">
                    <a16:creationId xmlns:a16="http://schemas.microsoft.com/office/drawing/2014/main" id="{DCA6557A-132A-4110-ADEE-D16ED821FE70}"/>
                  </a:ext>
                </a:extLst>
              </p:cNvPr>
              <p:cNvGrpSpPr/>
              <p:nvPr/>
            </p:nvGrpSpPr>
            <p:grpSpPr>
              <a:xfrm>
                <a:off x="2615896" y="4386318"/>
                <a:ext cx="918750" cy="557176"/>
                <a:chOff x="2615896" y="4386318"/>
                <a:chExt cx="918750" cy="557176"/>
              </a:xfrm>
            </p:grpSpPr>
            <p:sp>
              <p:nvSpPr>
                <p:cNvPr id="75" name="手繪多邊形: 圖案 74">
                  <a:extLst>
                    <a:ext uri="{FF2B5EF4-FFF2-40B4-BE49-F238E27FC236}">
                      <a16:creationId xmlns:a16="http://schemas.microsoft.com/office/drawing/2014/main" id="{57DC1E3A-351C-4B4A-A146-316ABCBE7547}"/>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76" name="手繪多邊形: 圖案 75">
                  <a:extLst>
                    <a:ext uri="{FF2B5EF4-FFF2-40B4-BE49-F238E27FC236}">
                      <a16:creationId xmlns:a16="http://schemas.microsoft.com/office/drawing/2014/main" id="{759C2394-C94D-45A8-AFD5-50309B4AEC33}"/>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sp>
          <p:nvSpPr>
            <p:cNvPr id="71" name="矩形 70">
              <a:extLst>
                <a:ext uri="{FF2B5EF4-FFF2-40B4-BE49-F238E27FC236}">
                  <a16:creationId xmlns:a16="http://schemas.microsoft.com/office/drawing/2014/main" id="{F88C34B8-3B2E-4FE1-8C97-60FD56EB4B21}"/>
                </a:ext>
              </a:extLst>
            </p:cNvPr>
            <p:cNvSpPr/>
            <p:nvPr/>
          </p:nvSpPr>
          <p:spPr>
            <a:xfrm>
              <a:off x="7508469" y="4682094"/>
              <a:ext cx="612668" cy="523220"/>
            </a:xfrm>
            <a:prstGeom prst="rect">
              <a:avLst/>
            </a:prstGeom>
          </p:spPr>
          <p:txBody>
            <a:bodyPr wrap="none">
              <a:spAutoFit/>
            </a:bodyPr>
            <a:lstStyle/>
            <a:p>
              <a:pPr algn="ctr"/>
              <a:r>
                <a:rPr kumimoji="1"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CDM</a:t>
              </a:r>
            </a:p>
            <a:p>
              <a:pPr algn="ctr"/>
              <a:r>
                <a:rPr kumimoji="1"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LUN</a:t>
              </a:r>
              <a:endParaRPr kumimoji="1"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sp>
        <p:nvSpPr>
          <p:cNvPr id="86" name="向右箭號 58">
            <a:extLst>
              <a:ext uri="{FF2B5EF4-FFF2-40B4-BE49-F238E27FC236}">
                <a16:creationId xmlns:a16="http://schemas.microsoft.com/office/drawing/2014/main" id="{91561586-CFD9-4F59-8881-48BBC710A17D}"/>
              </a:ext>
            </a:extLst>
          </p:cNvPr>
          <p:cNvSpPr/>
          <p:nvPr/>
        </p:nvSpPr>
        <p:spPr>
          <a:xfrm>
            <a:off x="6051528" y="5115932"/>
            <a:ext cx="615341" cy="221951"/>
          </a:xfrm>
          <a:prstGeom prst="rightArrow">
            <a:avLst>
              <a:gd name="adj1" fmla="val 50000"/>
              <a:gd name="adj2"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sz="1400">
              <a:latin typeface="Meiryo UI" panose="020B0604030504040204" pitchFamily="50" charset="-128"/>
              <a:ea typeface="Meiryo UI" panose="020B0604030504040204" pitchFamily="50" charset="-128"/>
            </a:endParaRPr>
          </a:p>
        </p:txBody>
      </p:sp>
      <p:pic>
        <p:nvPicPr>
          <p:cNvPr id="87" name="圖形 86">
            <a:extLst>
              <a:ext uri="{FF2B5EF4-FFF2-40B4-BE49-F238E27FC236}">
                <a16:creationId xmlns:a16="http://schemas.microsoft.com/office/drawing/2014/main" id="{28D11312-85A8-4CCF-B43B-3F37C1EC49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5396" y="3420589"/>
            <a:ext cx="2047875" cy="495300"/>
          </a:xfrm>
          <a:prstGeom prst="rect">
            <a:avLst/>
          </a:prstGeom>
          <a:effectLst>
            <a:outerShdw blurRad="50800" dist="38100" dir="2700000" algn="tl" rotWithShape="0">
              <a:prstClr val="black">
                <a:alpha val="40000"/>
              </a:prstClr>
            </a:outerShdw>
          </a:effectLst>
        </p:spPr>
      </p:pic>
      <p:pic>
        <p:nvPicPr>
          <p:cNvPr id="88" name="圖形 87">
            <a:extLst>
              <a:ext uri="{FF2B5EF4-FFF2-40B4-BE49-F238E27FC236}">
                <a16:creationId xmlns:a16="http://schemas.microsoft.com/office/drawing/2014/main" id="{54F5D630-3D93-4D05-AACE-245E0A6E93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60023" y="2924229"/>
            <a:ext cx="1817430" cy="1427020"/>
          </a:xfrm>
          <a:prstGeom prst="rect">
            <a:avLst/>
          </a:prstGeom>
          <a:effectLst>
            <a:outerShdw blurRad="50800" dist="38100" dir="2700000" algn="tl" rotWithShape="0">
              <a:prstClr val="black">
                <a:alpha val="40000"/>
              </a:prstClr>
            </a:outerShdw>
          </a:effectLst>
        </p:spPr>
      </p:pic>
      <p:pic>
        <p:nvPicPr>
          <p:cNvPr id="90" name="圖形 89">
            <a:extLst>
              <a:ext uri="{FF2B5EF4-FFF2-40B4-BE49-F238E27FC236}">
                <a16:creationId xmlns:a16="http://schemas.microsoft.com/office/drawing/2014/main" id="{67D4115E-FCE6-4668-8F46-D08620E0D9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65445" y="2918517"/>
            <a:ext cx="1817430" cy="1427019"/>
          </a:xfrm>
          <a:prstGeom prst="rect">
            <a:avLst/>
          </a:prstGeom>
          <a:effectLst>
            <a:outerShdw blurRad="50800" dist="38100" dir="2700000" algn="tl" rotWithShape="0">
              <a:prstClr val="black">
                <a:alpha val="40000"/>
              </a:prstClr>
            </a:outerShdw>
          </a:effectLst>
        </p:spPr>
      </p:pic>
      <p:pic>
        <p:nvPicPr>
          <p:cNvPr id="93" name="圖片 92">
            <a:extLst>
              <a:ext uri="{FF2B5EF4-FFF2-40B4-BE49-F238E27FC236}">
                <a16:creationId xmlns:a16="http://schemas.microsoft.com/office/drawing/2014/main" id="{CE603E31-0E94-4CE0-A730-B0133E6B6FA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130288" y="2692083"/>
            <a:ext cx="2697784" cy="1473834"/>
          </a:xfrm>
          <a:prstGeom prst="rect">
            <a:avLst/>
          </a:prstGeom>
          <a:ln>
            <a:noFill/>
          </a:ln>
          <a:effectLst>
            <a:innerShdw blurRad="12700">
              <a:prstClr val="black"/>
            </a:innerShdw>
          </a:effectLst>
        </p:spPr>
      </p:pic>
      <p:grpSp>
        <p:nvGrpSpPr>
          <p:cNvPr id="94" name="群組 93">
            <a:extLst>
              <a:ext uri="{FF2B5EF4-FFF2-40B4-BE49-F238E27FC236}">
                <a16:creationId xmlns:a16="http://schemas.microsoft.com/office/drawing/2014/main" id="{8CA38338-5BDB-4C7E-A8D2-F8564FC2BAC2}"/>
              </a:ext>
            </a:extLst>
          </p:cNvPr>
          <p:cNvGrpSpPr/>
          <p:nvPr/>
        </p:nvGrpSpPr>
        <p:grpSpPr>
          <a:xfrm>
            <a:off x="3352038" y="4731540"/>
            <a:ext cx="773344" cy="969352"/>
            <a:chOff x="3280098" y="4367438"/>
            <a:chExt cx="918750" cy="1151612"/>
          </a:xfrm>
        </p:grpSpPr>
        <p:grpSp>
          <p:nvGrpSpPr>
            <p:cNvPr id="95" name="圖形 18">
              <a:extLst>
                <a:ext uri="{FF2B5EF4-FFF2-40B4-BE49-F238E27FC236}">
                  <a16:creationId xmlns:a16="http://schemas.microsoft.com/office/drawing/2014/main" id="{AC8C8D03-1309-40D4-8C05-E1E3ADCE3FCE}"/>
                </a:ext>
              </a:extLst>
            </p:cNvPr>
            <p:cNvGrpSpPr/>
            <p:nvPr/>
          </p:nvGrpSpPr>
          <p:grpSpPr>
            <a:xfrm>
              <a:off x="3280098" y="4367438"/>
              <a:ext cx="918750" cy="1151612"/>
              <a:chOff x="2615896" y="4386318"/>
              <a:chExt cx="918750" cy="1151612"/>
            </a:xfrm>
          </p:grpSpPr>
          <p:grpSp>
            <p:nvGrpSpPr>
              <p:cNvPr id="97" name="圖形 18">
                <a:extLst>
                  <a:ext uri="{FF2B5EF4-FFF2-40B4-BE49-F238E27FC236}">
                    <a16:creationId xmlns:a16="http://schemas.microsoft.com/office/drawing/2014/main" id="{44450048-E607-4067-A1A7-7D60F8066207}"/>
                  </a:ext>
                </a:extLst>
              </p:cNvPr>
              <p:cNvGrpSpPr/>
              <p:nvPr/>
            </p:nvGrpSpPr>
            <p:grpSpPr>
              <a:xfrm>
                <a:off x="2615896" y="4981177"/>
                <a:ext cx="918750" cy="556753"/>
                <a:chOff x="2615896" y="4981177"/>
                <a:chExt cx="918750" cy="556753"/>
              </a:xfrm>
            </p:grpSpPr>
            <p:sp>
              <p:nvSpPr>
                <p:cNvPr id="104" name="手繪多邊形: 圖案 103">
                  <a:extLst>
                    <a:ext uri="{FF2B5EF4-FFF2-40B4-BE49-F238E27FC236}">
                      <a16:creationId xmlns:a16="http://schemas.microsoft.com/office/drawing/2014/main" id="{17F0B0AF-A9F8-433E-A8F1-599A235F8B1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5" name="手繪多邊形: 圖案 104">
                  <a:extLst>
                    <a:ext uri="{FF2B5EF4-FFF2-40B4-BE49-F238E27FC236}">
                      <a16:creationId xmlns:a16="http://schemas.microsoft.com/office/drawing/2014/main" id="{5FF3D7C8-608E-40F1-94E9-2497F6691277}"/>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98" name="圖形 18">
                <a:extLst>
                  <a:ext uri="{FF2B5EF4-FFF2-40B4-BE49-F238E27FC236}">
                    <a16:creationId xmlns:a16="http://schemas.microsoft.com/office/drawing/2014/main" id="{4D75F87F-6BE7-4654-B6EB-40C899C55483}"/>
                  </a:ext>
                </a:extLst>
              </p:cNvPr>
              <p:cNvGrpSpPr/>
              <p:nvPr/>
            </p:nvGrpSpPr>
            <p:grpSpPr>
              <a:xfrm>
                <a:off x="2615896" y="4683535"/>
                <a:ext cx="918750" cy="557177"/>
                <a:chOff x="2615896" y="4683535"/>
                <a:chExt cx="918750" cy="557177"/>
              </a:xfrm>
            </p:grpSpPr>
            <p:sp>
              <p:nvSpPr>
                <p:cNvPr id="102" name="手繪多邊形: 圖案 101">
                  <a:extLst>
                    <a:ext uri="{FF2B5EF4-FFF2-40B4-BE49-F238E27FC236}">
                      <a16:creationId xmlns:a16="http://schemas.microsoft.com/office/drawing/2014/main" id="{3CE27A14-E572-4DDC-A2CA-CD0631B42B93}"/>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3" name="手繪多邊形: 圖案 102">
                  <a:extLst>
                    <a:ext uri="{FF2B5EF4-FFF2-40B4-BE49-F238E27FC236}">
                      <a16:creationId xmlns:a16="http://schemas.microsoft.com/office/drawing/2014/main" id="{B830FB8C-821A-422C-B9FB-A695A1632880}"/>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99" name="圖形 18">
                <a:extLst>
                  <a:ext uri="{FF2B5EF4-FFF2-40B4-BE49-F238E27FC236}">
                    <a16:creationId xmlns:a16="http://schemas.microsoft.com/office/drawing/2014/main" id="{4DC524F1-C189-4AAB-A9DB-6DD946CD10CB}"/>
                  </a:ext>
                </a:extLst>
              </p:cNvPr>
              <p:cNvGrpSpPr/>
              <p:nvPr/>
            </p:nvGrpSpPr>
            <p:grpSpPr>
              <a:xfrm>
                <a:off x="2615896" y="4386318"/>
                <a:ext cx="918750" cy="557176"/>
                <a:chOff x="2615896" y="4386318"/>
                <a:chExt cx="918750" cy="557176"/>
              </a:xfrm>
            </p:grpSpPr>
            <p:sp>
              <p:nvSpPr>
                <p:cNvPr id="100" name="手繪多邊形: 圖案 99">
                  <a:extLst>
                    <a:ext uri="{FF2B5EF4-FFF2-40B4-BE49-F238E27FC236}">
                      <a16:creationId xmlns:a16="http://schemas.microsoft.com/office/drawing/2014/main" id="{67D12196-5012-434A-B7D4-636225A7E5F6}"/>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01" name="手繪多邊形: 圖案 100">
                  <a:extLst>
                    <a:ext uri="{FF2B5EF4-FFF2-40B4-BE49-F238E27FC236}">
                      <a16:creationId xmlns:a16="http://schemas.microsoft.com/office/drawing/2014/main" id="{38EFEFB6-F4A4-4401-BE45-7D69775B9DB2}"/>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sp>
          <p:nvSpPr>
            <p:cNvPr id="96" name="矩形 95">
              <a:extLst>
                <a:ext uri="{FF2B5EF4-FFF2-40B4-BE49-F238E27FC236}">
                  <a16:creationId xmlns:a16="http://schemas.microsoft.com/office/drawing/2014/main" id="{27F16342-7CA3-4991-B8B9-BEA6D8AB5044}"/>
                </a:ext>
              </a:extLst>
            </p:cNvPr>
            <p:cNvSpPr/>
            <p:nvPr/>
          </p:nvSpPr>
          <p:spPr>
            <a:xfrm>
              <a:off x="3397137" y="4924365"/>
              <a:ext cx="684673" cy="365646"/>
            </a:xfrm>
            <a:prstGeom prst="rect">
              <a:avLst/>
            </a:prstGeom>
          </p:spPr>
          <p:txBody>
            <a:bodyPr wrap="none">
              <a:spAutoFit/>
            </a:bodyPr>
            <a:lstStyle/>
            <a:p>
              <a:pPr algn="ctr"/>
              <a:r>
                <a:rPr kumimoji="1"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LUN</a:t>
              </a:r>
              <a:endParaRPr kumimoji="1"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grpSp>
        <p:nvGrpSpPr>
          <p:cNvPr id="106" name="群組 105">
            <a:extLst>
              <a:ext uri="{FF2B5EF4-FFF2-40B4-BE49-F238E27FC236}">
                <a16:creationId xmlns:a16="http://schemas.microsoft.com/office/drawing/2014/main" id="{3C6640A3-8B0C-4DCA-A53F-09C32E8C0523}"/>
              </a:ext>
            </a:extLst>
          </p:cNvPr>
          <p:cNvGrpSpPr/>
          <p:nvPr/>
        </p:nvGrpSpPr>
        <p:grpSpPr>
          <a:xfrm>
            <a:off x="5080492" y="4731540"/>
            <a:ext cx="773344" cy="969352"/>
            <a:chOff x="3280098" y="4367438"/>
            <a:chExt cx="918750" cy="1151612"/>
          </a:xfrm>
        </p:grpSpPr>
        <p:grpSp>
          <p:nvGrpSpPr>
            <p:cNvPr id="107" name="圖形 18">
              <a:extLst>
                <a:ext uri="{FF2B5EF4-FFF2-40B4-BE49-F238E27FC236}">
                  <a16:creationId xmlns:a16="http://schemas.microsoft.com/office/drawing/2014/main" id="{B6919BA5-DE2A-4C6F-9AB8-BD03108CAA5C}"/>
                </a:ext>
              </a:extLst>
            </p:cNvPr>
            <p:cNvGrpSpPr/>
            <p:nvPr/>
          </p:nvGrpSpPr>
          <p:grpSpPr>
            <a:xfrm>
              <a:off x="3280098" y="4367438"/>
              <a:ext cx="918750" cy="1151612"/>
              <a:chOff x="2615896" y="4386318"/>
              <a:chExt cx="918750" cy="1151612"/>
            </a:xfrm>
          </p:grpSpPr>
          <p:grpSp>
            <p:nvGrpSpPr>
              <p:cNvPr id="109" name="圖形 18">
                <a:extLst>
                  <a:ext uri="{FF2B5EF4-FFF2-40B4-BE49-F238E27FC236}">
                    <a16:creationId xmlns:a16="http://schemas.microsoft.com/office/drawing/2014/main" id="{66D03EC6-4A20-4528-B80C-33E1FE0DC86F}"/>
                  </a:ext>
                </a:extLst>
              </p:cNvPr>
              <p:cNvGrpSpPr/>
              <p:nvPr/>
            </p:nvGrpSpPr>
            <p:grpSpPr>
              <a:xfrm>
                <a:off x="2615896" y="4981177"/>
                <a:ext cx="918750" cy="556753"/>
                <a:chOff x="2615896" y="4981177"/>
                <a:chExt cx="918750" cy="556753"/>
              </a:xfrm>
            </p:grpSpPr>
            <p:sp>
              <p:nvSpPr>
                <p:cNvPr id="126" name="手繪多邊形: 圖案 125">
                  <a:extLst>
                    <a:ext uri="{FF2B5EF4-FFF2-40B4-BE49-F238E27FC236}">
                      <a16:creationId xmlns:a16="http://schemas.microsoft.com/office/drawing/2014/main" id="{BB42877D-82A8-4C98-885B-FFCBC2F15A9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33" name="手繪多邊形: 圖案 132">
                  <a:extLst>
                    <a:ext uri="{FF2B5EF4-FFF2-40B4-BE49-F238E27FC236}">
                      <a16:creationId xmlns:a16="http://schemas.microsoft.com/office/drawing/2014/main" id="{E1DBDC1D-A2FD-402A-BE54-01E6F722A948}"/>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110" name="圖形 18">
                <a:extLst>
                  <a:ext uri="{FF2B5EF4-FFF2-40B4-BE49-F238E27FC236}">
                    <a16:creationId xmlns:a16="http://schemas.microsoft.com/office/drawing/2014/main" id="{C06FEC5A-885A-4A80-B610-B3E8491422F0}"/>
                  </a:ext>
                </a:extLst>
              </p:cNvPr>
              <p:cNvGrpSpPr/>
              <p:nvPr/>
            </p:nvGrpSpPr>
            <p:grpSpPr>
              <a:xfrm>
                <a:off x="2615896" y="4683535"/>
                <a:ext cx="918750" cy="557177"/>
                <a:chOff x="2615896" y="4683535"/>
                <a:chExt cx="918750" cy="557177"/>
              </a:xfrm>
            </p:grpSpPr>
            <p:sp>
              <p:nvSpPr>
                <p:cNvPr id="115" name="手繪多邊形: 圖案 114">
                  <a:extLst>
                    <a:ext uri="{FF2B5EF4-FFF2-40B4-BE49-F238E27FC236}">
                      <a16:creationId xmlns:a16="http://schemas.microsoft.com/office/drawing/2014/main" id="{B08367ED-01C9-44B3-B044-AEDA2A3376F8}"/>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6" name="手繪多邊形: 圖案 115">
                  <a:extLst>
                    <a:ext uri="{FF2B5EF4-FFF2-40B4-BE49-F238E27FC236}">
                      <a16:creationId xmlns:a16="http://schemas.microsoft.com/office/drawing/2014/main" id="{C60645AE-D318-4AD0-9E1A-C5F3DD3D6578}"/>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nvGrpSpPr>
              <p:cNvPr id="112" name="圖形 18">
                <a:extLst>
                  <a:ext uri="{FF2B5EF4-FFF2-40B4-BE49-F238E27FC236}">
                    <a16:creationId xmlns:a16="http://schemas.microsoft.com/office/drawing/2014/main" id="{1EAD00CF-5723-4CB8-B683-2927B4F1466C}"/>
                  </a:ext>
                </a:extLst>
              </p:cNvPr>
              <p:cNvGrpSpPr/>
              <p:nvPr/>
            </p:nvGrpSpPr>
            <p:grpSpPr>
              <a:xfrm>
                <a:off x="2615896" y="4386318"/>
                <a:ext cx="918750" cy="557176"/>
                <a:chOff x="2615896" y="4386318"/>
                <a:chExt cx="918750" cy="557176"/>
              </a:xfrm>
            </p:grpSpPr>
            <p:sp>
              <p:nvSpPr>
                <p:cNvPr id="113" name="手繪多邊形: 圖案 112">
                  <a:extLst>
                    <a:ext uri="{FF2B5EF4-FFF2-40B4-BE49-F238E27FC236}">
                      <a16:creationId xmlns:a16="http://schemas.microsoft.com/office/drawing/2014/main" id="{7EBE5C17-E71A-4E8D-B0B2-85146D16ECC8}"/>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sp>
              <p:nvSpPr>
                <p:cNvPr id="114" name="手繪多邊形: 圖案 113">
                  <a:extLst>
                    <a:ext uri="{FF2B5EF4-FFF2-40B4-BE49-F238E27FC236}">
                      <a16:creationId xmlns:a16="http://schemas.microsoft.com/office/drawing/2014/main" id="{BA187D65-D163-43E7-8030-62D8368F0D4D}"/>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latin typeface="Meiryo UI" panose="020B0604030504040204" pitchFamily="50" charset="-128"/>
                    <a:ea typeface="Meiryo UI" panose="020B0604030504040204" pitchFamily="50" charset="-128"/>
                  </a:endParaRPr>
                </a:p>
              </p:txBody>
            </p:sp>
          </p:grpSp>
        </p:grpSp>
        <p:sp>
          <p:nvSpPr>
            <p:cNvPr id="108" name="矩形 107">
              <a:extLst>
                <a:ext uri="{FF2B5EF4-FFF2-40B4-BE49-F238E27FC236}">
                  <a16:creationId xmlns:a16="http://schemas.microsoft.com/office/drawing/2014/main" id="{6508260D-0B3F-4552-8ACF-46EBAE922BE4}"/>
                </a:ext>
              </a:extLst>
            </p:cNvPr>
            <p:cNvSpPr/>
            <p:nvPr/>
          </p:nvSpPr>
          <p:spPr>
            <a:xfrm>
              <a:off x="3424346" y="4634779"/>
              <a:ext cx="684673" cy="621597"/>
            </a:xfrm>
            <a:prstGeom prst="rect">
              <a:avLst/>
            </a:prstGeom>
          </p:spPr>
          <p:txBody>
            <a:bodyPr wrap="none">
              <a:spAutoFit/>
            </a:bodyPr>
            <a:lstStyle/>
            <a:p>
              <a:pPr algn="ctr"/>
              <a:r>
                <a:rPr kumimoji="1"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DR </a:t>
              </a:r>
            </a:p>
            <a:p>
              <a:pPr algn="ctr"/>
              <a:r>
                <a:rPr kumimoji="1" lang="en-US" altLang="zh-TW" sz="1400" b="1">
                  <a:solidFill>
                    <a:schemeClr val="bg1"/>
                  </a:solidFill>
                  <a:latin typeface="Meiryo UI" panose="020B0604030504040204" pitchFamily="50" charset="-128"/>
                  <a:ea typeface="Meiryo UI" panose="020B0604030504040204" pitchFamily="50" charset="-128"/>
                  <a:cs typeface="Arial" panose="020B0604020202020204" pitchFamily="34" charset="0"/>
                </a:rPr>
                <a:t>LUN</a:t>
              </a:r>
              <a:endParaRPr kumimoji="1" lang="zh-TW" altLang="en-US" sz="1400" b="1">
                <a:solidFill>
                  <a:schemeClr val="bg1"/>
                </a:solidFill>
                <a:latin typeface="Meiryo UI" panose="020B0604030504040204" pitchFamily="50" charset="-128"/>
                <a:ea typeface="Meiryo UI" panose="020B0604030504040204" pitchFamily="50" charset="-128"/>
                <a:cs typeface="Arial" panose="020B0604020202020204" pitchFamily="34" charset="0"/>
              </a:endParaRPr>
            </a:p>
          </p:txBody>
        </p:sp>
      </p:grpSp>
      <p:pic>
        <p:nvPicPr>
          <p:cNvPr id="134" name="圖片 133">
            <a:extLst>
              <a:ext uri="{FF2B5EF4-FFF2-40B4-BE49-F238E27FC236}">
                <a16:creationId xmlns:a16="http://schemas.microsoft.com/office/drawing/2014/main" id="{131F5F69-89E9-48CF-AC25-1BA9E2F10B9B}"/>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85396" y="2135961"/>
            <a:ext cx="1950463" cy="661738"/>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625F7207-E317-4847-8119-8607AF702D8C}"/>
              </a:ext>
            </a:extLst>
          </p:cNvPr>
          <p:cNvSpPr txBox="1"/>
          <p:nvPr/>
        </p:nvSpPr>
        <p:spPr>
          <a:xfrm>
            <a:off x="285396" y="2261066"/>
            <a:ext cx="1950463" cy="338554"/>
          </a:xfrm>
          <a:prstGeom prst="rect">
            <a:avLst/>
          </a:prstGeom>
          <a:noFill/>
        </p:spPr>
        <p:txBody>
          <a:bodyPr wrap="square" lIns="91440" tIns="45720" rIns="91440" bIns="45720" anchor="t">
            <a:spAutoFit/>
          </a:bodyPr>
          <a:lstStyle/>
          <a:p>
            <a:pPr algn="ctr"/>
            <a:r>
              <a:rPr lang="en-US" sz="1600" b="1" dirty="0" err="1">
                <a:solidFill>
                  <a:schemeClr val="bg1"/>
                </a:solidFill>
                <a:latin typeface="Meiryo UI" panose="020B0604030504040204" pitchFamily="50" charset="-128"/>
                <a:ea typeface="Meiryo UI" panose="020B0604030504040204" pitchFamily="50" charset="-128"/>
                <a:cs typeface="+mn-lt"/>
              </a:rPr>
              <a:t>本番サーバ</a:t>
            </a:r>
            <a:r>
              <a:rPr lang="en-US" sz="1600" b="1" dirty="0">
                <a:solidFill>
                  <a:schemeClr val="bg1"/>
                </a:solidFill>
                <a:latin typeface="Meiryo UI" panose="020B0604030504040204" pitchFamily="50" charset="-128"/>
                <a:ea typeface="Meiryo UI" panose="020B0604030504040204" pitchFamily="50" charset="-128"/>
                <a:cs typeface="+mn-lt"/>
              </a:rPr>
              <a:t>ー</a:t>
            </a:r>
            <a:endParaRPr lang="en-US" dirty="0">
              <a:solidFill>
                <a:schemeClr val="bg1"/>
              </a:solidFill>
              <a:latin typeface="Meiryo UI" panose="020B0604030504040204" pitchFamily="50" charset="-128"/>
              <a:ea typeface="Meiryo UI" panose="020B0604030504040204" pitchFamily="50" charset="-128"/>
              <a:cs typeface="Calibri"/>
            </a:endParaRPr>
          </a:p>
        </p:txBody>
      </p:sp>
      <p:pic>
        <p:nvPicPr>
          <p:cNvPr id="136" name="圖片 135">
            <a:extLst>
              <a:ext uri="{FF2B5EF4-FFF2-40B4-BE49-F238E27FC236}">
                <a16:creationId xmlns:a16="http://schemas.microsoft.com/office/drawing/2014/main" id="{55D52B73-D083-40E8-BEB5-EBCE77B3687F}"/>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2908163" y="2135961"/>
            <a:ext cx="1950463" cy="661738"/>
          </a:xfrm>
          <a:prstGeom prst="rect">
            <a:avLst/>
          </a:prstGeom>
          <a:effectLst>
            <a:outerShdw blurRad="50800" dist="38100" dir="2700000" algn="tl" rotWithShape="0">
              <a:prstClr val="black">
                <a:alpha val="40000"/>
              </a:prstClr>
            </a:outerShdw>
          </a:effectLst>
        </p:spPr>
      </p:pic>
      <p:sp>
        <p:nvSpPr>
          <p:cNvPr id="137" name="文字方塊 136">
            <a:extLst>
              <a:ext uri="{FF2B5EF4-FFF2-40B4-BE49-F238E27FC236}">
                <a16:creationId xmlns:a16="http://schemas.microsoft.com/office/drawing/2014/main" id="{0A2D638E-697F-4A89-9977-45D6E6F929C3}"/>
              </a:ext>
            </a:extLst>
          </p:cNvPr>
          <p:cNvSpPr txBox="1"/>
          <p:nvPr/>
        </p:nvSpPr>
        <p:spPr>
          <a:xfrm>
            <a:off x="2679563" y="2273766"/>
            <a:ext cx="2267963" cy="338554"/>
          </a:xfrm>
          <a:prstGeom prst="rect">
            <a:avLst/>
          </a:prstGeom>
          <a:noFill/>
        </p:spPr>
        <p:txBody>
          <a:bodyPr wrap="square" lIns="91440" tIns="45720" rIns="91440" bIns="45720" anchor="t">
            <a:spAutoFit/>
          </a:bodyPr>
          <a:lstStyle/>
          <a:p>
            <a:pPr algn="ctr"/>
            <a:r>
              <a:rPr lang="en-US" sz="1600" b="1" dirty="0" err="1">
                <a:solidFill>
                  <a:schemeClr val="bg1"/>
                </a:solidFill>
                <a:latin typeface="Meiryo UI" panose="020B0604030504040204" pitchFamily="50" charset="-128"/>
                <a:ea typeface="Meiryo UI" panose="020B0604030504040204" pitchFamily="50" charset="-128"/>
                <a:cs typeface="+mn-lt"/>
              </a:rPr>
              <a:t>メインのセットアップ</a:t>
            </a:r>
            <a:endParaRPr lang="en-US" dirty="0" err="1">
              <a:solidFill>
                <a:schemeClr val="bg1"/>
              </a:solidFill>
              <a:latin typeface="Meiryo UI" panose="020B0604030504040204" pitchFamily="50" charset="-128"/>
              <a:ea typeface="Meiryo UI" panose="020B0604030504040204" pitchFamily="50" charset="-128"/>
            </a:endParaRPr>
          </a:p>
        </p:txBody>
      </p:sp>
      <p:pic>
        <p:nvPicPr>
          <p:cNvPr id="138" name="圖片 137">
            <a:extLst>
              <a:ext uri="{FF2B5EF4-FFF2-40B4-BE49-F238E27FC236}">
                <a16:creationId xmlns:a16="http://schemas.microsoft.com/office/drawing/2014/main" id="{28C3A4E2-DFCD-4346-A4DA-9D9F201D0602}"/>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a:ext>
            </a:extLst>
          </a:blip>
          <a:srcRect/>
          <a:stretch/>
        </p:blipFill>
        <p:spPr>
          <a:xfrm>
            <a:off x="5325747" y="2135961"/>
            <a:ext cx="1950463" cy="661738"/>
          </a:xfrm>
          <a:prstGeom prst="rect">
            <a:avLst/>
          </a:prstGeom>
          <a:effectLst>
            <a:outerShdw blurRad="50800" dist="38100" dir="2700000" algn="tl" rotWithShape="0">
              <a:prstClr val="black">
                <a:alpha val="40000"/>
              </a:prstClr>
            </a:outerShdw>
          </a:effectLst>
        </p:spPr>
      </p:pic>
      <p:sp>
        <p:nvSpPr>
          <p:cNvPr id="139" name="文字方塊 138">
            <a:extLst>
              <a:ext uri="{FF2B5EF4-FFF2-40B4-BE49-F238E27FC236}">
                <a16:creationId xmlns:a16="http://schemas.microsoft.com/office/drawing/2014/main" id="{302653D8-01E8-41A3-BB96-4B805247FC01}"/>
              </a:ext>
            </a:extLst>
          </p:cNvPr>
          <p:cNvSpPr txBox="1"/>
          <p:nvPr/>
        </p:nvSpPr>
        <p:spPr>
          <a:xfrm>
            <a:off x="5109847" y="2286734"/>
            <a:ext cx="2509263" cy="338554"/>
          </a:xfrm>
          <a:prstGeom prst="rect">
            <a:avLst/>
          </a:prstGeom>
          <a:noFill/>
        </p:spPr>
        <p:txBody>
          <a:bodyPr wrap="square" lIns="91440" tIns="45720" rIns="91440" bIns="45720" anchor="t">
            <a:spAutoFit/>
          </a:bodyPr>
          <a:lstStyle/>
          <a:p>
            <a:pPr algn="ctr"/>
            <a:r>
              <a:rPr lang="en-US" sz="1600" b="1" dirty="0">
                <a:solidFill>
                  <a:schemeClr val="bg1"/>
                </a:solidFill>
                <a:latin typeface="Meiryo UI" panose="020B0604030504040204" pitchFamily="50" charset="-128"/>
                <a:ea typeface="Meiryo UI" panose="020B0604030504040204" pitchFamily="50" charset="-128"/>
                <a:cs typeface="+mn-lt"/>
              </a:rPr>
              <a:t>DR &amp; </a:t>
            </a:r>
            <a:r>
              <a:rPr lang="en-US" sz="1600" b="1" dirty="0" err="1">
                <a:solidFill>
                  <a:schemeClr val="bg1"/>
                </a:solidFill>
                <a:latin typeface="Meiryo UI" panose="020B0604030504040204" pitchFamily="50" charset="-128"/>
                <a:ea typeface="Meiryo UI" panose="020B0604030504040204" pitchFamily="50" charset="-128"/>
                <a:cs typeface="+mn-lt"/>
              </a:rPr>
              <a:t>分析サーバ</a:t>
            </a:r>
            <a:r>
              <a:rPr lang="en-US" sz="1600" b="1" dirty="0">
                <a:solidFill>
                  <a:schemeClr val="bg1"/>
                </a:solidFill>
                <a:latin typeface="Meiryo UI" panose="020B0604030504040204" pitchFamily="50" charset="-128"/>
                <a:ea typeface="Meiryo UI" panose="020B0604030504040204" pitchFamily="50" charset="-128"/>
                <a:cs typeface="+mn-lt"/>
              </a:rPr>
              <a:t>ー</a:t>
            </a:r>
            <a:endParaRPr lang="en-US" dirty="0">
              <a:solidFill>
                <a:schemeClr val="bg1"/>
              </a:solidFill>
              <a:latin typeface="Meiryo UI" panose="020B0604030504040204" pitchFamily="50" charset="-128"/>
              <a:ea typeface="Meiryo UI" panose="020B0604030504040204" pitchFamily="50" charset="-128"/>
              <a:cs typeface="Calibri"/>
            </a:endParaRPr>
          </a:p>
        </p:txBody>
      </p:sp>
    </p:spTree>
    <p:extLst>
      <p:ext uri="{BB962C8B-B14F-4D97-AF65-F5344CB8AC3E}">
        <p14:creationId xmlns:p14="http://schemas.microsoft.com/office/powerpoint/2010/main" val="380406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圓角 76">
            <a:extLst>
              <a:ext uri="{FF2B5EF4-FFF2-40B4-BE49-F238E27FC236}">
                <a16:creationId xmlns:a16="http://schemas.microsoft.com/office/drawing/2014/main" id="{32209578-69E5-4D98-B861-2C3553126925}"/>
              </a:ext>
            </a:extLst>
          </p:cNvPr>
          <p:cNvSpPr/>
          <p:nvPr/>
        </p:nvSpPr>
        <p:spPr>
          <a:xfrm>
            <a:off x="8744738" y="5238354"/>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79" name="圖片 78">
            <a:extLst>
              <a:ext uri="{FF2B5EF4-FFF2-40B4-BE49-F238E27FC236}">
                <a16:creationId xmlns:a16="http://schemas.microsoft.com/office/drawing/2014/main" id="{EF73A272-D19C-4ACA-8CA4-94406E0E43C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44738" y="4617035"/>
            <a:ext cx="3149598" cy="621319"/>
          </a:xfrm>
          <a:prstGeom prst="rect">
            <a:avLst/>
          </a:prstGeom>
          <a:effectLst>
            <a:outerShdw blurRad="50800" dist="38100" dir="2700000" algn="tl" rotWithShape="0">
              <a:prstClr val="black">
                <a:alpha val="40000"/>
              </a:prstClr>
            </a:outerShdw>
          </a:effectLst>
        </p:spPr>
      </p:pic>
      <p:sp>
        <p:nvSpPr>
          <p:cNvPr id="73" name="矩形: 圓角 72">
            <a:extLst>
              <a:ext uri="{FF2B5EF4-FFF2-40B4-BE49-F238E27FC236}">
                <a16:creationId xmlns:a16="http://schemas.microsoft.com/office/drawing/2014/main" id="{791A3708-504D-4164-A340-B02A0B90E253}"/>
              </a:ext>
            </a:extLst>
          </p:cNvPr>
          <p:cNvSpPr/>
          <p:nvPr/>
        </p:nvSpPr>
        <p:spPr>
          <a:xfrm>
            <a:off x="8402727" y="3196771"/>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pic>
        <p:nvPicPr>
          <p:cNvPr id="75" name="圖片 74">
            <a:extLst>
              <a:ext uri="{FF2B5EF4-FFF2-40B4-BE49-F238E27FC236}">
                <a16:creationId xmlns:a16="http://schemas.microsoft.com/office/drawing/2014/main" id="{FF3C1FAE-2059-4918-B6A4-27C6FBB9F4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8402726" y="2575452"/>
            <a:ext cx="3149598" cy="621319"/>
          </a:xfrm>
          <a:prstGeom prst="rect">
            <a:avLst/>
          </a:prstGeom>
          <a:effectLst>
            <a:outerShdw blurRad="50800" dist="38100" dir="2700000" algn="tl" rotWithShape="0">
              <a:prstClr val="black">
                <a:alpha val="40000"/>
              </a:prstClr>
            </a:outerShdw>
          </a:effectLst>
        </p:spPr>
      </p:pic>
      <p:pic>
        <p:nvPicPr>
          <p:cNvPr id="4" name="圖片 3" descr="一張含有 鏡, 畫畫 的圖片&#10;&#10;自動產生的描述">
            <a:extLst>
              <a:ext uri="{FF2B5EF4-FFF2-40B4-BE49-F238E27FC236}">
                <a16:creationId xmlns:a16="http://schemas.microsoft.com/office/drawing/2014/main" id="{DDB07293-7488-4150-8A1A-68B73D0402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749318"/>
            <a:ext cx="12192000" cy="2848051"/>
          </a:xfrm>
          <a:prstGeom prst="rect">
            <a:avLst/>
          </a:prstGeom>
        </p:spPr>
      </p:pic>
      <p:sp>
        <p:nvSpPr>
          <p:cNvPr id="67" name="矩形: 圓角 66">
            <a:extLst>
              <a:ext uri="{FF2B5EF4-FFF2-40B4-BE49-F238E27FC236}">
                <a16:creationId xmlns:a16="http://schemas.microsoft.com/office/drawing/2014/main" id="{993DC35B-AF09-4B3B-A529-F0DAB052475B}"/>
              </a:ext>
            </a:extLst>
          </p:cNvPr>
          <p:cNvSpPr/>
          <p:nvPr/>
        </p:nvSpPr>
        <p:spPr>
          <a:xfrm>
            <a:off x="4512513" y="2452207"/>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3" name="矩形: 圓角 62">
            <a:extLst>
              <a:ext uri="{FF2B5EF4-FFF2-40B4-BE49-F238E27FC236}">
                <a16:creationId xmlns:a16="http://schemas.microsoft.com/office/drawing/2014/main" id="{BF4A2C32-0F35-4CF9-A50F-A80574BDFE94}"/>
              </a:ext>
            </a:extLst>
          </p:cNvPr>
          <p:cNvSpPr/>
          <p:nvPr/>
        </p:nvSpPr>
        <p:spPr>
          <a:xfrm>
            <a:off x="262466" y="5244217"/>
            <a:ext cx="3149598" cy="99432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61" name="矩形: 圓角 60">
            <a:extLst>
              <a:ext uri="{FF2B5EF4-FFF2-40B4-BE49-F238E27FC236}">
                <a16:creationId xmlns:a16="http://schemas.microsoft.com/office/drawing/2014/main" id="{8A4EE1C7-8171-4CD9-A91B-E0384A19EBBC}"/>
              </a:ext>
            </a:extLst>
          </p:cNvPr>
          <p:cNvSpPr/>
          <p:nvPr/>
        </p:nvSpPr>
        <p:spPr>
          <a:xfrm>
            <a:off x="740615" y="3174587"/>
            <a:ext cx="3149598" cy="1026143"/>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eiryo UI" panose="020B0604030504040204" pitchFamily="50" charset="-128"/>
              <a:ea typeface="Meiryo UI" panose="020B0604030504040204" pitchFamily="50" charset="-128"/>
            </a:endParaRPr>
          </a:p>
        </p:txBody>
      </p:sp>
      <p:sp>
        <p:nvSpPr>
          <p:cNvPr id="2" name="標題 1">
            <a:extLst>
              <a:ext uri="{FF2B5EF4-FFF2-40B4-BE49-F238E27FC236}">
                <a16:creationId xmlns:a16="http://schemas.microsoft.com/office/drawing/2014/main" id="{E5C66867-5919-4E1A-B837-8C5DA6A8FBEF}"/>
              </a:ext>
            </a:extLst>
          </p:cNvPr>
          <p:cNvSpPr>
            <a:spLocks noGrp="1"/>
          </p:cNvSpPr>
          <p:nvPr>
            <p:ph type="title"/>
          </p:nvPr>
        </p:nvSpPr>
        <p:spPr/>
        <p:txBody>
          <a:bodyPr>
            <a:normAutofit/>
          </a:bodyPr>
          <a:lstStyle/>
          <a:p>
            <a:r>
              <a:rPr lang="en-US" dirty="0" err="1">
                <a:latin typeface="Meiryo UI" panose="020B0604030504040204" pitchFamily="50" charset="-128"/>
                <a:ea typeface="Meiryo UI" panose="020B0604030504040204" pitchFamily="50" charset="-128"/>
                <a:cs typeface="Arial"/>
              </a:rPr>
              <a:t>SnapSync</a:t>
            </a:r>
            <a:r>
              <a:rPr lang="en-US" err="1">
                <a:latin typeface="Meiryo UI" panose="020B0604030504040204" pitchFamily="50" charset="-128"/>
                <a:ea typeface="Meiryo UI" panose="020B0604030504040204" pitchFamily="50" charset="-128"/>
                <a:cs typeface="Arial"/>
              </a:rPr>
              <a:t>のメリット</a:t>
            </a:r>
            <a:endParaRPr lang="en-US" altLang="zh-TW" err="1">
              <a:latin typeface="Meiryo UI" panose="020B0604030504040204" pitchFamily="50" charset="-128"/>
              <a:ea typeface="Meiryo UI" panose="020B0604030504040204" pitchFamily="50" charset="-128"/>
            </a:endParaRPr>
          </a:p>
        </p:txBody>
      </p:sp>
      <p:pic>
        <p:nvPicPr>
          <p:cNvPr id="7" name="圖片 6" descr="一張含有 綠色, 坐, 握住 的圖片&#10;&#10;自動產生的描述">
            <a:extLst>
              <a:ext uri="{FF2B5EF4-FFF2-40B4-BE49-F238E27FC236}">
                <a16:creationId xmlns:a16="http://schemas.microsoft.com/office/drawing/2014/main" id="{76F7D907-9266-48F1-A55D-75740EEC5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b="15432"/>
          <a:stretch/>
        </p:blipFill>
        <p:spPr>
          <a:xfrm>
            <a:off x="254000" y="4630334"/>
            <a:ext cx="3166533" cy="621318"/>
          </a:xfrm>
          <a:prstGeom prst="rect">
            <a:avLst/>
          </a:prstGeom>
          <a:effectLst>
            <a:outerShdw blurRad="50800" dist="38100" dir="2700000" algn="tl" rotWithShape="0">
              <a:prstClr val="black">
                <a:alpha val="40000"/>
              </a:prstClr>
            </a:outerShdw>
          </a:effectLst>
        </p:spPr>
      </p:pic>
      <p:sp>
        <p:nvSpPr>
          <p:cNvPr id="11" name="文字方塊 10">
            <a:extLst>
              <a:ext uri="{FF2B5EF4-FFF2-40B4-BE49-F238E27FC236}">
                <a16:creationId xmlns:a16="http://schemas.microsoft.com/office/drawing/2014/main" id="{BFD5DB4C-B13A-48B4-8A09-D6BCBC20195D}"/>
              </a:ext>
            </a:extLst>
          </p:cNvPr>
          <p:cNvSpPr txBox="1"/>
          <p:nvPr/>
        </p:nvSpPr>
        <p:spPr>
          <a:xfrm>
            <a:off x="253109" y="5437959"/>
            <a:ext cx="3123754" cy="656590"/>
          </a:xfrm>
          <a:prstGeom prst="rect">
            <a:avLst/>
          </a:prstGeom>
          <a:noFill/>
        </p:spPr>
        <p:txBody>
          <a:bodyPr wrap="square" lIns="91440" tIns="45720" rIns="91440" bIns="45720" anchor="t">
            <a:spAutoFit/>
          </a:bodyPr>
          <a:lstStyle/>
          <a:p>
            <a:pPr algn="ctr">
              <a:lnSpc>
                <a:spcPts val="2150"/>
              </a:lnSpc>
            </a:pPr>
            <a:r>
              <a:rPr lang="en-US" sz="1600" dirty="0" err="1">
                <a:latin typeface="Meiryo UI" panose="020B0604030504040204" pitchFamily="50" charset="-128"/>
                <a:ea typeface="Meiryo UI" panose="020B0604030504040204" pitchFamily="50" charset="-128"/>
                <a:cs typeface="+mn-lt"/>
                <a:sym typeface="Arial" panose="020B0604020202020204" pitchFamily="34" charset="0"/>
              </a:rPr>
              <a:t>データ保持、トランザクション、マルチバージョン要件</a:t>
            </a:r>
            <a:endParaRPr lang="en-US" dirty="0" err="1">
              <a:latin typeface="Meiryo UI" panose="020B0604030504040204" pitchFamily="50" charset="-128"/>
              <a:ea typeface="Meiryo UI" panose="020B0604030504040204" pitchFamily="50" charset="-128"/>
            </a:endParaRPr>
          </a:p>
        </p:txBody>
      </p:sp>
      <p:sp>
        <p:nvSpPr>
          <p:cNvPr id="13" name="文字方塊 12">
            <a:extLst>
              <a:ext uri="{FF2B5EF4-FFF2-40B4-BE49-F238E27FC236}">
                <a16:creationId xmlns:a16="http://schemas.microsoft.com/office/drawing/2014/main" id="{3AAC4D6A-33D3-4815-A97A-D2C76620A2A6}"/>
              </a:ext>
            </a:extLst>
          </p:cNvPr>
          <p:cNvSpPr txBox="1"/>
          <p:nvPr/>
        </p:nvSpPr>
        <p:spPr>
          <a:xfrm>
            <a:off x="-478368" y="4722938"/>
            <a:ext cx="4631267" cy="384721"/>
          </a:xfrm>
          <a:prstGeom prst="rect">
            <a:avLst/>
          </a:prstGeom>
          <a:noFill/>
        </p:spPr>
        <p:txBody>
          <a:bodyPr wrap="square" lIns="91440" tIns="45720" rIns="91440" bIns="45720" anchor="t">
            <a:spAutoFit/>
          </a:bodyPr>
          <a:lstStyle/>
          <a:p>
            <a:pPr algn="ctr"/>
            <a:r>
              <a:rPr lang="en-US" sz="19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信頼性とプラットフォーム</a:t>
            </a:r>
            <a:endParaRPr lang="en-US">
              <a:solidFill>
                <a:schemeClr val="bg1"/>
              </a:solidFill>
              <a:latin typeface="Meiryo UI" panose="020B0604030504040204" pitchFamily="50" charset="-128"/>
              <a:ea typeface="Meiryo UI" panose="020B0604030504040204" pitchFamily="50" charset="-128"/>
              <a:cs typeface="Calibri"/>
            </a:endParaRPr>
          </a:p>
        </p:txBody>
      </p:sp>
      <p:pic>
        <p:nvPicPr>
          <p:cNvPr id="15" name="圖片 14">
            <a:extLst>
              <a:ext uri="{FF2B5EF4-FFF2-40B4-BE49-F238E27FC236}">
                <a16:creationId xmlns:a16="http://schemas.microsoft.com/office/drawing/2014/main" id="{CE09A308-5D84-4A0A-A892-F7BC28B75A3F}"/>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36602" y="2575452"/>
            <a:ext cx="3170548" cy="621319"/>
          </a:xfrm>
          <a:prstGeom prst="rect">
            <a:avLst/>
          </a:prstGeom>
          <a:effectLst>
            <a:outerShdw blurRad="50800" dist="38100" dir="2700000" algn="tl" rotWithShape="0">
              <a:prstClr val="black">
                <a:alpha val="40000"/>
              </a:prstClr>
            </a:outerShdw>
          </a:effectLst>
        </p:spPr>
      </p:pic>
      <p:sp>
        <p:nvSpPr>
          <p:cNvPr id="19" name="文字方塊 18">
            <a:extLst>
              <a:ext uri="{FF2B5EF4-FFF2-40B4-BE49-F238E27FC236}">
                <a16:creationId xmlns:a16="http://schemas.microsoft.com/office/drawing/2014/main" id="{3279F016-866D-4AED-AB28-2CF0F8640E66}"/>
              </a:ext>
            </a:extLst>
          </p:cNvPr>
          <p:cNvSpPr txBox="1"/>
          <p:nvPr/>
        </p:nvSpPr>
        <p:spPr>
          <a:xfrm>
            <a:off x="745069" y="3241999"/>
            <a:ext cx="3123754" cy="656590"/>
          </a:xfrm>
          <a:prstGeom prst="rect">
            <a:avLst/>
          </a:prstGeom>
          <a:noFill/>
        </p:spPr>
        <p:txBody>
          <a:bodyPr wrap="square" lIns="91440" tIns="45720" rIns="91440" bIns="45720" anchor="t">
            <a:spAutoFit/>
          </a:bodyPr>
          <a:lstStyle/>
          <a:p>
            <a:pPr algn="ctr">
              <a:lnSpc>
                <a:spcPts val="2150"/>
              </a:lnSpc>
            </a:pPr>
            <a:r>
              <a:rPr lang="en-US" sz="1600" dirty="0" err="1">
                <a:latin typeface="Meiryo UI" panose="020B0604030504040204" pitchFamily="50" charset="-128"/>
                <a:ea typeface="Meiryo UI" panose="020B0604030504040204" pitchFamily="50" charset="-128"/>
                <a:cs typeface="+mn-lt"/>
                <a:sym typeface="Arial" panose="020B0604020202020204" pitchFamily="34" charset="0"/>
              </a:rPr>
              <a:t>コストとネットワーク帯域幅の削減</a:t>
            </a:r>
            <a:r>
              <a:rPr lang="en-US" sz="1600" dirty="0">
                <a:latin typeface="Meiryo UI" panose="020B0604030504040204" pitchFamily="50" charset="-128"/>
                <a:ea typeface="Meiryo UI" panose="020B0604030504040204" pitchFamily="50" charset="-128"/>
                <a:cs typeface="+mn-lt"/>
                <a:sym typeface="Arial" panose="020B0604020202020204" pitchFamily="34" charset="0"/>
              </a:rPr>
              <a:t>: </a:t>
            </a:r>
            <a:r>
              <a:rPr lang="en-US" sz="1600" dirty="0" err="1">
                <a:latin typeface="Meiryo UI" panose="020B0604030504040204" pitchFamily="50" charset="-128"/>
                <a:ea typeface="Meiryo UI" panose="020B0604030504040204" pitchFamily="50" charset="-128"/>
                <a:cs typeface="+mn-lt"/>
                <a:sym typeface="Arial" panose="020B0604020202020204" pitchFamily="34" charset="0"/>
              </a:rPr>
              <a:t>組み込みの圧縮</a:t>
            </a:r>
            <a:r>
              <a:rPr lang="en-US" sz="1600" dirty="0">
                <a:latin typeface="Meiryo UI" panose="020B0604030504040204" pitchFamily="50" charset="-128"/>
                <a:ea typeface="Meiryo UI" panose="020B0604030504040204" pitchFamily="50" charset="-128"/>
                <a:cs typeface="+mn-lt"/>
                <a:sym typeface="Arial" panose="020B0604020202020204" pitchFamily="34" charset="0"/>
              </a:rPr>
              <a:t>/</a:t>
            </a:r>
            <a:r>
              <a:rPr lang="en-US" sz="1600" dirty="0" err="1">
                <a:latin typeface="Meiryo UI" panose="020B0604030504040204" pitchFamily="50" charset="-128"/>
                <a:ea typeface="Meiryo UI" panose="020B0604030504040204" pitchFamily="50" charset="-128"/>
                <a:cs typeface="+mn-lt"/>
                <a:sym typeface="Arial" panose="020B0604020202020204" pitchFamily="34" charset="0"/>
              </a:rPr>
              <a:t>送信用重複除去</a:t>
            </a:r>
            <a:endParaRPr lang="en-US" dirty="0" err="1">
              <a:latin typeface="Meiryo UI" panose="020B0604030504040204" pitchFamily="50" charset="-128"/>
              <a:ea typeface="Meiryo UI" panose="020B0604030504040204" pitchFamily="50" charset="-128"/>
            </a:endParaRPr>
          </a:p>
        </p:txBody>
      </p:sp>
      <p:sp>
        <p:nvSpPr>
          <p:cNvPr id="21" name="文字方塊 20">
            <a:extLst>
              <a:ext uri="{FF2B5EF4-FFF2-40B4-BE49-F238E27FC236}">
                <a16:creationId xmlns:a16="http://schemas.microsoft.com/office/drawing/2014/main" id="{892C2DD2-B0A9-470D-8EBC-EE17800277F4}"/>
              </a:ext>
            </a:extLst>
          </p:cNvPr>
          <p:cNvSpPr txBox="1"/>
          <p:nvPr/>
        </p:nvSpPr>
        <p:spPr>
          <a:xfrm>
            <a:off x="-8689" y="2697478"/>
            <a:ext cx="4631267" cy="384721"/>
          </a:xfrm>
          <a:prstGeom prst="rect">
            <a:avLst/>
          </a:prstGeom>
          <a:noFill/>
        </p:spPr>
        <p:txBody>
          <a:bodyPr wrap="square" lIns="91440" tIns="45720" rIns="91440" bIns="45720" anchor="t">
            <a:spAutoFit/>
          </a:bodyPr>
          <a:lstStyle/>
          <a:p>
            <a:pPr algn="ctr"/>
            <a:r>
              <a:rPr lang="en-US" sz="19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コスト効率</a:t>
            </a:r>
            <a:endParaRPr lang="en-US">
              <a:solidFill>
                <a:schemeClr val="bg1"/>
              </a:solidFill>
              <a:latin typeface="Meiryo UI" panose="020B0604030504040204" pitchFamily="50" charset="-128"/>
              <a:ea typeface="Meiryo UI" panose="020B0604030504040204" pitchFamily="50" charset="-128"/>
              <a:cs typeface="Calibri" panose="020F0502020204030204"/>
            </a:endParaRPr>
          </a:p>
        </p:txBody>
      </p:sp>
      <p:pic>
        <p:nvPicPr>
          <p:cNvPr id="23" name="圖片 22">
            <a:extLst>
              <a:ext uri="{FF2B5EF4-FFF2-40B4-BE49-F238E27FC236}">
                <a16:creationId xmlns:a16="http://schemas.microsoft.com/office/drawing/2014/main" id="{61B2A1A8-E664-4B55-B79C-1CBCA4BFC8EE}"/>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4508500" y="1830888"/>
            <a:ext cx="3174999" cy="621319"/>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53126C06-2144-4755-BC30-BF2BED8F6384}"/>
              </a:ext>
            </a:extLst>
          </p:cNvPr>
          <p:cNvSpPr txBox="1"/>
          <p:nvPr/>
        </p:nvSpPr>
        <p:spPr>
          <a:xfrm>
            <a:off x="4533901" y="2508952"/>
            <a:ext cx="3123754" cy="656590"/>
          </a:xfrm>
          <a:prstGeom prst="rect">
            <a:avLst/>
          </a:prstGeom>
          <a:noFill/>
        </p:spPr>
        <p:txBody>
          <a:bodyPr wrap="square" lIns="91440" tIns="45720" rIns="91440" bIns="45720" anchor="t">
            <a:spAutoFit/>
          </a:bodyPr>
          <a:lstStyle/>
          <a:p>
            <a:pPr algn="ctr">
              <a:lnSpc>
                <a:spcPts val="2150"/>
              </a:lnSpc>
            </a:pPr>
            <a:r>
              <a:rPr lang="en-US" sz="1600" dirty="0" err="1">
                <a:latin typeface="Meiryo UI" panose="020B0604030504040204" pitchFamily="50" charset="-128"/>
                <a:ea typeface="Meiryo UI" panose="020B0604030504040204" pitchFamily="50" charset="-128"/>
                <a:cs typeface="+mn-lt"/>
                <a:sym typeface="Arial" panose="020B0604020202020204" pitchFamily="34" charset="0"/>
              </a:rPr>
              <a:t>リアルタイム</a:t>
            </a:r>
            <a:r>
              <a:rPr lang="en-US" sz="1600" dirty="0">
                <a:latin typeface="Meiryo UI" panose="020B0604030504040204" pitchFamily="50" charset="-128"/>
                <a:ea typeface="Meiryo UI" panose="020B0604030504040204" pitchFamily="50" charset="-128"/>
                <a:cs typeface="+mn-lt"/>
              </a:rPr>
              <a:t> </a:t>
            </a:r>
            <a:r>
              <a:rPr lang="en-US" sz="1600" dirty="0" err="1">
                <a:latin typeface="Meiryo UI" panose="020B0604030504040204" pitchFamily="50" charset="-128"/>
                <a:ea typeface="Meiryo UI" panose="020B0604030504040204" pitchFamily="50" charset="-128"/>
                <a:cs typeface="+mn-lt"/>
              </a:rPr>
              <a:t>サイクリング</a:t>
            </a:r>
            <a:r>
              <a:rPr lang="en-US" sz="1600" dirty="0">
                <a:latin typeface="Meiryo UI" panose="020B0604030504040204" pitchFamily="50" charset="-128"/>
                <a:ea typeface="Meiryo UI" panose="020B0604030504040204" pitchFamily="50" charset="-128"/>
                <a:cs typeface="+mn-lt"/>
              </a:rPr>
              <a:t> </a:t>
            </a:r>
            <a:r>
              <a:rPr lang="en-US" sz="1600" dirty="0">
                <a:latin typeface="Meiryo UI" panose="020B0604030504040204" pitchFamily="50" charset="-128"/>
                <a:ea typeface="Meiryo UI" panose="020B0604030504040204" pitchFamily="50" charset="-128"/>
                <a:cs typeface="+mn-lt"/>
                <a:sym typeface="Arial" panose="020B0604020202020204" pitchFamily="34" charset="0"/>
              </a:rPr>
              <a:t>- </a:t>
            </a:r>
            <a:r>
              <a:rPr lang="en-US" sz="1600" dirty="0" err="1">
                <a:latin typeface="Meiryo UI" panose="020B0604030504040204" pitchFamily="50" charset="-128"/>
                <a:ea typeface="Meiryo UI" panose="020B0604030504040204" pitchFamily="50" charset="-128"/>
                <a:cs typeface="+mn-lt"/>
              </a:rPr>
              <a:t>ダウンタイムを短縮し、データの損失を防ぎます</a:t>
            </a:r>
            <a:endParaRPr lang="en-US" altLang="zh-TW">
              <a:latin typeface="Meiryo UI" panose="020B0604030504040204" pitchFamily="50" charset="-128"/>
              <a:ea typeface="Meiryo UI" panose="020B0604030504040204" pitchFamily="50" charset="-128"/>
              <a:cs typeface="Calibri" panose="020F0502020204030204"/>
            </a:endParaRPr>
          </a:p>
        </p:txBody>
      </p:sp>
      <p:sp>
        <p:nvSpPr>
          <p:cNvPr id="29" name="文字方塊 28">
            <a:extLst>
              <a:ext uri="{FF2B5EF4-FFF2-40B4-BE49-F238E27FC236}">
                <a16:creationId xmlns:a16="http://schemas.microsoft.com/office/drawing/2014/main" id="{D3E41C10-0B48-4125-8025-4FA34F023D6E}"/>
              </a:ext>
            </a:extLst>
          </p:cNvPr>
          <p:cNvSpPr txBox="1"/>
          <p:nvPr/>
        </p:nvSpPr>
        <p:spPr>
          <a:xfrm>
            <a:off x="3784598" y="1965564"/>
            <a:ext cx="4631267" cy="384721"/>
          </a:xfrm>
          <a:prstGeom prst="rect">
            <a:avLst/>
          </a:prstGeom>
          <a:noFill/>
        </p:spPr>
        <p:txBody>
          <a:bodyPr wrap="square" lIns="91440" tIns="45720" rIns="91440" bIns="45720" anchor="t">
            <a:spAutoFit/>
          </a:bodyPr>
          <a:lstStyle/>
          <a:p>
            <a:pPr algn="ctr"/>
            <a:r>
              <a:rPr lang="en-US" sz="19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最小の</a:t>
            </a:r>
            <a:r>
              <a:rPr lang="en-US" sz="1900" b="1" dirty="0">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 RPO</a:t>
            </a:r>
            <a:endParaRPr lang="en-US" dirty="0">
              <a:solidFill>
                <a:schemeClr val="bg1"/>
              </a:solidFill>
              <a:latin typeface="Meiryo UI" panose="020B0604030504040204" pitchFamily="50" charset="-128"/>
              <a:ea typeface="Meiryo UI" panose="020B0604030504040204" pitchFamily="50" charset="-128"/>
              <a:cs typeface="+mn-lt"/>
            </a:endParaRPr>
          </a:p>
        </p:txBody>
      </p:sp>
      <p:sp>
        <p:nvSpPr>
          <p:cNvPr id="49" name="文字方塊 48">
            <a:extLst>
              <a:ext uri="{FF2B5EF4-FFF2-40B4-BE49-F238E27FC236}">
                <a16:creationId xmlns:a16="http://schemas.microsoft.com/office/drawing/2014/main" id="{B5B28547-01D1-4181-B727-D0F6FA871A40}"/>
              </a:ext>
            </a:extLst>
          </p:cNvPr>
          <p:cNvSpPr txBox="1"/>
          <p:nvPr/>
        </p:nvSpPr>
        <p:spPr>
          <a:xfrm>
            <a:off x="8779939" y="5302028"/>
            <a:ext cx="3123754" cy="830997"/>
          </a:xfrm>
          <a:prstGeom prst="rect">
            <a:avLst/>
          </a:prstGeom>
          <a:noFill/>
        </p:spPr>
        <p:txBody>
          <a:bodyPr wrap="square" lIns="91440" tIns="45720" rIns="91440" bIns="45720" anchor="t">
            <a:spAutoFit/>
          </a:bodyPr>
          <a:lstStyle/>
          <a:p>
            <a:pPr algn="ctr"/>
            <a:r>
              <a:rPr lang="en-US" sz="1600" dirty="0" err="1">
                <a:latin typeface="Meiryo UI" panose="020B0604030504040204" pitchFamily="50" charset="-128"/>
                <a:ea typeface="Meiryo UI" panose="020B0604030504040204" pitchFamily="50" charset="-128"/>
                <a:cs typeface="+mn-lt"/>
              </a:rPr>
              <a:t>本番サーバーに影響を与えずにデータ分析を行うためのCDM</a:t>
            </a:r>
            <a:r>
              <a:rPr lang="en-US" sz="1600" dirty="0">
                <a:latin typeface="Meiryo UI" panose="020B0604030504040204" pitchFamily="50" charset="-128"/>
                <a:ea typeface="Meiryo UI" panose="020B0604030504040204" pitchFamily="50" charset="-128"/>
                <a:cs typeface="+mn-lt"/>
              </a:rPr>
              <a:t> (Copy Data Management)。</a:t>
            </a:r>
            <a:endParaRPr lang="en-US" altLang="zh-TW" dirty="0">
              <a:latin typeface="Meiryo UI" panose="020B0604030504040204" pitchFamily="50" charset="-128"/>
              <a:ea typeface="Meiryo UI" panose="020B0604030504040204" pitchFamily="50" charset="-128"/>
              <a:cs typeface="+mn-lt"/>
            </a:endParaRPr>
          </a:p>
        </p:txBody>
      </p:sp>
      <p:sp>
        <p:nvSpPr>
          <p:cNvPr id="51" name="文字方塊 50">
            <a:extLst>
              <a:ext uri="{FF2B5EF4-FFF2-40B4-BE49-F238E27FC236}">
                <a16:creationId xmlns:a16="http://schemas.microsoft.com/office/drawing/2014/main" id="{900D912A-C5DB-4FDB-A318-EC120864D7AA}"/>
              </a:ext>
            </a:extLst>
          </p:cNvPr>
          <p:cNvSpPr txBox="1"/>
          <p:nvPr/>
        </p:nvSpPr>
        <p:spPr>
          <a:xfrm>
            <a:off x="8736271" y="4625522"/>
            <a:ext cx="3166533" cy="1215717"/>
          </a:xfrm>
          <a:prstGeom prst="rect">
            <a:avLst/>
          </a:prstGeom>
          <a:noFill/>
        </p:spPr>
        <p:txBody>
          <a:bodyPr wrap="square" lIns="91440" tIns="45720" rIns="91440" bIns="45720" anchor="t">
            <a:spAutoFit/>
          </a:bodyPr>
          <a:lstStyle/>
          <a:p>
            <a:pPr algn="ctr"/>
            <a:r>
              <a:rPr lang="en-US" sz="19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データの独立性と</a:t>
            </a:r>
            <a:endParaRPr lang="en-US">
              <a:solidFill>
                <a:schemeClr val="bg1"/>
              </a:solidFill>
              <a:latin typeface="Meiryo UI" panose="020B0604030504040204" pitchFamily="50" charset="-128"/>
              <a:ea typeface="Meiryo UI" panose="020B0604030504040204" pitchFamily="50" charset="-128"/>
            </a:endParaRPr>
          </a:p>
          <a:p>
            <a:pPr algn="ctr"/>
            <a:r>
              <a:rPr lang="en-US" sz="19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一貫性</a:t>
            </a:r>
            <a:endParaRPr lang="en-US" dirty="0" err="1">
              <a:solidFill>
                <a:schemeClr val="bg1"/>
              </a:solidFill>
              <a:latin typeface="Meiryo UI" panose="020B0604030504040204" pitchFamily="50" charset="-128"/>
              <a:ea typeface="Meiryo UI" panose="020B0604030504040204" pitchFamily="50" charset="-128"/>
            </a:endParaRPr>
          </a:p>
          <a:p>
            <a:pPr algn="ctr">
              <a:lnSpc>
                <a:spcPts val="2100"/>
              </a:lnSpc>
            </a:pPr>
            <a:br>
              <a:rPr lang="en-US" dirty="0">
                <a:latin typeface="Meiryo UI" panose="020B0604030504040204" pitchFamily="50" charset="-128"/>
                <a:ea typeface="Meiryo UI" panose="020B0604030504040204" pitchFamily="50" charset="-128"/>
                <a:sym typeface="Arial" panose="020B0604020202020204" pitchFamily="34" charset="0"/>
              </a:rPr>
            </a:br>
            <a:endParaRPr lang="en-US" dirty="0">
              <a:latin typeface="Meiryo UI" panose="020B0604030504040204" pitchFamily="50" charset="-128"/>
              <a:ea typeface="Meiryo UI" panose="020B0604030504040204" pitchFamily="50" charset="-128"/>
            </a:endParaRPr>
          </a:p>
        </p:txBody>
      </p:sp>
      <p:sp>
        <p:nvSpPr>
          <p:cNvPr id="57" name="文字方塊 56">
            <a:extLst>
              <a:ext uri="{FF2B5EF4-FFF2-40B4-BE49-F238E27FC236}">
                <a16:creationId xmlns:a16="http://schemas.microsoft.com/office/drawing/2014/main" id="{11DD1575-7BC4-4874-9A22-91999FF88359}"/>
              </a:ext>
            </a:extLst>
          </p:cNvPr>
          <p:cNvSpPr txBox="1"/>
          <p:nvPr/>
        </p:nvSpPr>
        <p:spPr>
          <a:xfrm>
            <a:off x="8415865" y="3262383"/>
            <a:ext cx="3123754" cy="682238"/>
          </a:xfrm>
          <a:prstGeom prst="rect">
            <a:avLst/>
          </a:prstGeom>
          <a:noFill/>
        </p:spPr>
        <p:txBody>
          <a:bodyPr wrap="square" lIns="91440" tIns="45720" rIns="91440" bIns="45720" anchor="t">
            <a:spAutoFit/>
          </a:bodyPr>
          <a:lstStyle/>
          <a:p>
            <a:pPr algn="ctr">
              <a:lnSpc>
                <a:spcPts val="2250"/>
              </a:lnSpc>
            </a:pPr>
            <a:r>
              <a:rPr lang="en-US" sz="1600" dirty="0" err="1">
                <a:latin typeface="Meiryo UI" panose="020B0604030504040204" pitchFamily="50" charset="-128"/>
                <a:ea typeface="Meiryo UI" panose="020B0604030504040204" pitchFamily="50" charset="-128"/>
                <a:cs typeface="+mn-lt"/>
              </a:rPr>
              <a:t>企業データの移行とコピーのために大量のデータを簡単に配布</a:t>
            </a:r>
            <a:endParaRPr lang="en-US" altLang="zh-TW" dirty="0" err="1">
              <a:latin typeface="Meiryo UI" panose="020B0604030504040204" pitchFamily="50" charset="-128"/>
              <a:ea typeface="Meiryo UI" panose="020B0604030504040204" pitchFamily="50" charset="-128"/>
            </a:endParaRPr>
          </a:p>
        </p:txBody>
      </p:sp>
      <p:sp>
        <p:nvSpPr>
          <p:cNvPr id="59" name="文字方塊 58">
            <a:extLst>
              <a:ext uri="{FF2B5EF4-FFF2-40B4-BE49-F238E27FC236}">
                <a16:creationId xmlns:a16="http://schemas.microsoft.com/office/drawing/2014/main" id="{4D44C903-5592-473D-AE1A-9421AF5DD7B3}"/>
              </a:ext>
            </a:extLst>
          </p:cNvPr>
          <p:cNvSpPr txBox="1"/>
          <p:nvPr/>
        </p:nvSpPr>
        <p:spPr>
          <a:xfrm>
            <a:off x="7679043" y="2703906"/>
            <a:ext cx="4631267" cy="384721"/>
          </a:xfrm>
          <a:prstGeom prst="rect">
            <a:avLst/>
          </a:prstGeom>
          <a:noFill/>
        </p:spPr>
        <p:txBody>
          <a:bodyPr wrap="square" lIns="91440" tIns="45720" rIns="91440" bIns="45720" anchor="t">
            <a:spAutoFit/>
          </a:bodyPr>
          <a:lstStyle/>
          <a:p>
            <a:pPr algn="ctr"/>
            <a:r>
              <a:rPr lang="en-US" sz="1900" b="1" dirty="0" err="1">
                <a:solidFill>
                  <a:schemeClr val="bg1"/>
                </a:solidFill>
                <a:latin typeface="Meiryo UI" panose="020B0604030504040204" pitchFamily="50" charset="-128"/>
                <a:ea typeface="Meiryo UI" panose="020B0604030504040204" pitchFamily="50" charset="-128"/>
                <a:cs typeface="+mn-lt"/>
                <a:sym typeface="Arial" panose="020B0604020202020204" pitchFamily="34" charset="0"/>
              </a:rPr>
              <a:t>柔軟性と拡張性</a:t>
            </a:r>
            <a:endParaRPr lang="en-US" dirty="0" err="1">
              <a:solidFill>
                <a:schemeClr val="bg1"/>
              </a:solidFill>
              <a:latin typeface="Meiryo UI" panose="020B0604030504040204" pitchFamily="50" charset="-128"/>
              <a:ea typeface="Meiryo UI" panose="020B0604030504040204" pitchFamily="50" charset="-128"/>
            </a:endParaRPr>
          </a:p>
        </p:txBody>
      </p:sp>
      <p:sp>
        <p:nvSpPr>
          <p:cNvPr id="65" name="文字方塊 64">
            <a:extLst>
              <a:ext uri="{FF2B5EF4-FFF2-40B4-BE49-F238E27FC236}">
                <a16:creationId xmlns:a16="http://schemas.microsoft.com/office/drawing/2014/main" id="{449741E9-7EE8-4DE6-A378-362C43E441EF}"/>
              </a:ext>
            </a:extLst>
          </p:cNvPr>
          <p:cNvSpPr txBox="1"/>
          <p:nvPr/>
        </p:nvSpPr>
        <p:spPr>
          <a:xfrm>
            <a:off x="4792783" y="5531487"/>
            <a:ext cx="2541069" cy="646331"/>
          </a:xfrm>
          <a:prstGeom prst="rect">
            <a:avLst/>
          </a:prstGeom>
          <a:noFill/>
        </p:spPr>
        <p:txBody>
          <a:bodyPr wrap="square">
            <a:spAutoFit/>
          </a:bodyPr>
          <a:lstStyle/>
          <a:p>
            <a:pPr algn="ctr"/>
            <a:r>
              <a:rPr lang="en-US" altLang="zh-TW" sz="3600" b="1" err="1">
                <a:solidFill>
                  <a:srgbClr val="FF8C0D"/>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rPr>
              <a:t>SnapSync</a:t>
            </a:r>
            <a:endParaRPr lang="en-US" altLang="zh-TW" sz="3600" b="1">
              <a:solidFill>
                <a:srgbClr val="FF8C0D"/>
              </a:solidFill>
              <a:latin typeface="Meiryo UI" panose="020B0604030504040204" pitchFamily="50" charset="-128"/>
              <a:ea typeface="Meiryo UI" panose="020B060403050404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697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ED2533F0-220E-4188-A48D-1177184EAEA1}"/>
              </a:ext>
            </a:extLst>
          </p:cNvPr>
          <p:cNvSpPr>
            <a:spLocks noGrp="1"/>
          </p:cNvSpPr>
          <p:nvPr>
            <p:ph type="title"/>
          </p:nvPr>
        </p:nvSpPr>
        <p:spPr/>
        <p:txBody>
          <a:bodyPr>
            <a:normAutofit fontScale="90000"/>
          </a:bodyPr>
          <a:lstStyle/>
          <a:p>
            <a:pPr>
              <a:lnSpc>
                <a:spcPct val="120000"/>
              </a:lnSpc>
            </a:pPr>
            <a:r>
              <a:rPr lang="en-US" dirty="0" err="1">
                <a:latin typeface="Meiryo UI" panose="020B0604030504040204" pitchFamily="50" charset="-128"/>
                <a:ea typeface="Meiryo UI" panose="020B0604030504040204" pitchFamily="50" charset="-128"/>
                <a:cs typeface="Arial"/>
              </a:rPr>
              <a:t>QSALテクノロジ</a:t>
            </a:r>
            <a:r>
              <a:rPr lang="en-US" dirty="0">
                <a:latin typeface="Meiryo UI" panose="020B0604030504040204" pitchFamily="50" charset="-128"/>
                <a:ea typeface="Meiryo UI" panose="020B0604030504040204" pitchFamily="50" charset="-128"/>
                <a:cs typeface="Arial"/>
              </a:rPr>
              <a:t>ー(</a:t>
            </a:r>
            <a:r>
              <a:rPr lang="ja-JP" altLang="en-US" dirty="0">
                <a:latin typeface="Meiryo UI" panose="020B0604030504040204" pitchFamily="50" charset="-128"/>
                <a:ea typeface="Meiryo UI" panose="020B0604030504040204" pitchFamily="50" charset="-128"/>
                <a:cs typeface="Arial"/>
              </a:rPr>
              <a:t>特許取得済み</a:t>
            </a:r>
            <a:r>
              <a:rPr lang="en-US" dirty="0">
                <a:latin typeface="Meiryo UI" panose="020B0604030504040204" pitchFamily="50" charset="-128"/>
                <a:ea typeface="Meiryo UI" panose="020B0604030504040204" pitchFamily="50" charset="-128"/>
                <a:cs typeface="Arial"/>
              </a:rPr>
              <a:t>): </a:t>
            </a:r>
            <a:br>
              <a:rPr lang="en-US" dirty="0">
                <a:latin typeface="Meiryo UI" panose="020B0604030504040204" pitchFamily="50" charset="-128"/>
                <a:ea typeface="Meiryo UI" panose="020B0604030504040204" pitchFamily="50" charset="-128"/>
                <a:cs typeface="Arial"/>
              </a:rPr>
            </a:br>
            <a:r>
              <a:rPr lang="ja-JP" altLang="en-US"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複数の</a:t>
            </a:r>
            <a:r>
              <a:rPr lang="en-US" altLang="ja-JP"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SSD</a:t>
            </a:r>
            <a:r>
              <a:rPr lang="ja-JP" altLang="en-US"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が</a:t>
            </a:r>
            <a:r>
              <a:rPr lang="en-US" altLang="ja-JP" dirty="0" err="1">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同時</a:t>
            </a:r>
            <a:r>
              <a:rPr lang="ja-JP" altLang="en-US"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に</a:t>
            </a:r>
            <a:r>
              <a:rPr lang="en-US" altLang="ja-JP"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TBW</a:t>
            </a:r>
            <a:r>
              <a:rPr lang="ja-JP" altLang="en-US" dirty="0">
                <a:effectLst>
                  <a:outerShdw blurRad="50800" dist="38100" dir="2700000" algn="tl" rotWithShape="0">
                    <a:prstClr val="black">
                      <a:alpha val="40000"/>
                    </a:prstClr>
                  </a:outerShdw>
                </a:effectLst>
                <a:latin typeface="Meiryo UI" panose="020B0604030504040204" pitchFamily="50" charset="-128"/>
                <a:ea typeface="Meiryo UI" panose="020B0604030504040204" pitchFamily="50" charset="-128"/>
                <a:cs typeface="+mn-lt"/>
              </a:rPr>
              <a:t>に到達することを防止</a:t>
            </a:r>
            <a:endParaRPr lang="en-US" altLang="zh-TW" sz="1800" dirty="0">
              <a:latin typeface="Meiryo UI" panose="020B0604030504040204" pitchFamily="50" charset="-128"/>
              <a:ea typeface="Meiryo UI" panose="020B0604030504040204" pitchFamily="50" charset="-128"/>
            </a:endParaRPr>
          </a:p>
        </p:txBody>
      </p:sp>
      <p:grpSp>
        <p:nvGrpSpPr>
          <p:cNvPr id="4" name="群組 3">
            <a:extLst>
              <a:ext uri="{FF2B5EF4-FFF2-40B4-BE49-F238E27FC236}">
                <a16:creationId xmlns:a16="http://schemas.microsoft.com/office/drawing/2014/main" id="{1BE9B095-AB39-4200-9E42-EA95A6040A8B}"/>
              </a:ext>
            </a:extLst>
          </p:cNvPr>
          <p:cNvGrpSpPr/>
          <p:nvPr/>
        </p:nvGrpSpPr>
        <p:grpSpPr>
          <a:xfrm>
            <a:off x="1285862" y="1514587"/>
            <a:ext cx="5439444" cy="1647969"/>
            <a:chOff x="540609" y="1836037"/>
            <a:chExt cx="4079583" cy="1235977"/>
          </a:xfrm>
        </p:grpSpPr>
        <p:pic>
          <p:nvPicPr>
            <p:cNvPr id="5" name="圖片 4">
              <a:extLst>
                <a:ext uri="{FF2B5EF4-FFF2-40B4-BE49-F238E27FC236}">
                  <a16:creationId xmlns:a16="http://schemas.microsoft.com/office/drawing/2014/main" id="{78A0EF4E-5DDB-489F-8CEB-6E6A4BAB7FA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964" y="2566981"/>
              <a:ext cx="3940228" cy="505033"/>
            </a:xfrm>
            <a:prstGeom prst="rect">
              <a:avLst/>
            </a:prstGeom>
          </p:spPr>
        </p:pic>
        <p:pic>
          <p:nvPicPr>
            <p:cNvPr id="6" name="圖片 5" descr="一張含有 電腦, 桌, 床 的圖片&#10;&#10;自動產生的描述">
              <a:extLst>
                <a:ext uri="{FF2B5EF4-FFF2-40B4-BE49-F238E27FC236}">
                  <a16:creationId xmlns:a16="http://schemas.microsoft.com/office/drawing/2014/main" id="{639A329E-549B-4595-9052-01358C2CCE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0609" y="1836037"/>
              <a:ext cx="4067336" cy="1077340"/>
            </a:xfrm>
            <a:prstGeom prst="rect">
              <a:avLst/>
            </a:prstGeom>
          </p:spPr>
        </p:pic>
      </p:grpSp>
      <p:sp>
        <p:nvSpPr>
          <p:cNvPr id="7" name="TextBox 7">
            <a:extLst>
              <a:ext uri="{FF2B5EF4-FFF2-40B4-BE49-F238E27FC236}">
                <a16:creationId xmlns:a16="http://schemas.microsoft.com/office/drawing/2014/main" id="{3F0E9672-953E-4590-AFA4-A55D9944E71A}"/>
              </a:ext>
            </a:extLst>
          </p:cNvPr>
          <p:cNvSpPr txBox="1"/>
          <p:nvPr/>
        </p:nvSpPr>
        <p:spPr>
          <a:xfrm>
            <a:off x="6708977" y="5343764"/>
            <a:ext cx="5254423" cy="523220"/>
          </a:xfrm>
          <a:prstGeom prst="rect">
            <a:avLst/>
          </a:prstGeom>
          <a:noFill/>
        </p:spPr>
        <p:txBody>
          <a:bodyPr wrap="square" lIns="91440" tIns="45720" rIns="91440" bIns="45720" rtlCol="0" anchor="t">
            <a:spAutoFit/>
          </a:bodyPr>
          <a:lstStyle/>
          <a:p>
            <a:r>
              <a:rPr lang="en-US" sz="1400" b="1" dirty="0">
                <a:solidFill>
                  <a:srgbClr val="0000FF"/>
                </a:solidFill>
                <a:latin typeface="Meiryo UI" panose="020B0604030504040204" pitchFamily="50" charset="-128"/>
                <a:ea typeface="Meiryo UI" panose="020B0604030504040204" pitchFamily="50" charset="-128"/>
                <a:cs typeface="+mn-lt"/>
                <a:sym typeface="Arial" panose="020B0604020202020204" pitchFamily="34" charset="0"/>
              </a:rPr>
              <a:t>SSD RAID 5 / 6 / 50 / 60 / TP (Triple Parity) </a:t>
            </a:r>
            <a:r>
              <a:rPr lang="en-US" sz="1400" b="1" dirty="0" err="1">
                <a:solidFill>
                  <a:srgbClr val="0000FF"/>
                </a:solidFill>
                <a:latin typeface="Meiryo UI" panose="020B0604030504040204" pitchFamily="50" charset="-128"/>
                <a:ea typeface="Meiryo UI" panose="020B0604030504040204" pitchFamily="50" charset="-128"/>
                <a:cs typeface="+mn-lt"/>
                <a:sym typeface="Arial" panose="020B0604020202020204" pitchFamily="34" charset="0"/>
              </a:rPr>
              <a:t>の場合</a:t>
            </a:r>
            <a:r>
              <a:rPr lang="en-US" sz="1400" b="1" dirty="0">
                <a:solidFill>
                  <a:srgbClr val="0000FF"/>
                </a:solidFill>
                <a:latin typeface="Meiryo UI" panose="020B0604030504040204" pitchFamily="50" charset="-128"/>
                <a:ea typeface="Meiryo UI" panose="020B0604030504040204" pitchFamily="50" charset="-128"/>
                <a:cs typeface="+mn-lt"/>
                <a:sym typeface="Arial" panose="020B0604020202020204" pitchFamily="34" charset="0"/>
              </a:rPr>
              <a:t>、</a:t>
            </a:r>
            <a:r>
              <a:rPr lang="ja-JP" altLang="en-US" sz="1400" b="1" dirty="0">
                <a:solidFill>
                  <a:srgbClr val="0000FF"/>
                </a:solidFill>
                <a:latin typeface="Meiryo UI" panose="020B0604030504040204" pitchFamily="50" charset="-128"/>
                <a:ea typeface="Meiryo UI" panose="020B0604030504040204" pitchFamily="50" charset="-128"/>
                <a:cs typeface="+mn-lt"/>
                <a:sym typeface="Arial" panose="020B0604020202020204" pitchFamily="34" charset="0"/>
              </a:rPr>
              <a:t>標準設定として</a:t>
            </a:r>
            <a:r>
              <a:rPr lang="en-US" sz="1400" b="1" dirty="0" err="1">
                <a:solidFill>
                  <a:srgbClr val="0000FF"/>
                </a:solidFill>
                <a:latin typeface="Meiryo UI" panose="020B0604030504040204" pitchFamily="50" charset="-128"/>
                <a:ea typeface="Meiryo UI" panose="020B0604030504040204" pitchFamily="50" charset="-128"/>
                <a:cs typeface="+mn-lt"/>
                <a:sym typeface="Arial" panose="020B0604020202020204" pitchFamily="34" charset="0"/>
              </a:rPr>
              <a:t>QSALは自動的に有効になります</a:t>
            </a:r>
            <a:r>
              <a:rPr lang="en-US" sz="1400" b="1" dirty="0">
                <a:solidFill>
                  <a:srgbClr val="0000FF"/>
                </a:solidFill>
                <a:latin typeface="Meiryo UI" panose="020B0604030504040204" pitchFamily="50" charset="-128"/>
                <a:ea typeface="Meiryo UI" panose="020B0604030504040204" pitchFamily="50" charset="-128"/>
                <a:cs typeface="+mn-lt"/>
                <a:sym typeface="Arial" panose="020B0604020202020204" pitchFamily="34" charset="0"/>
              </a:rPr>
              <a:t>。</a:t>
            </a:r>
            <a:endParaRPr lang="en-US" dirty="0">
              <a:solidFill>
                <a:srgbClr val="000000"/>
              </a:solidFill>
              <a:latin typeface="Meiryo UI" panose="020B0604030504040204" pitchFamily="50" charset="-128"/>
              <a:ea typeface="Meiryo UI" panose="020B0604030504040204" pitchFamily="50" charset="-128"/>
            </a:endParaRPr>
          </a:p>
        </p:txBody>
      </p:sp>
      <p:grpSp>
        <p:nvGrpSpPr>
          <p:cNvPr id="8" name="群組 7">
            <a:extLst>
              <a:ext uri="{FF2B5EF4-FFF2-40B4-BE49-F238E27FC236}">
                <a16:creationId xmlns:a16="http://schemas.microsoft.com/office/drawing/2014/main" id="{E961DA16-6478-4D9D-B8B6-B9D9E587892C}"/>
              </a:ext>
            </a:extLst>
          </p:cNvPr>
          <p:cNvGrpSpPr/>
          <p:nvPr/>
        </p:nvGrpSpPr>
        <p:grpSpPr>
          <a:xfrm>
            <a:off x="291493" y="1680465"/>
            <a:ext cx="1429875" cy="1283056"/>
            <a:chOff x="131648" y="1813613"/>
            <a:chExt cx="1072406" cy="962292"/>
          </a:xfrm>
        </p:grpSpPr>
        <p:grpSp>
          <p:nvGrpSpPr>
            <p:cNvPr id="9" name="群組 8">
              <a:extLst>
                <a:ext uri="{FF2B5EF4-FFF2-40B4-BE49-F238E27FC236}">
                  <a16:creationId xmlns:a16="http://schemas.microsoft.com/office/drawing/2014/main" id="{F3073F46-0E84-4159-BE11-54584457FEE1}"/>
                </a:ext>
              </a:extLst>
            </p:cNvPr>
            <p:cNvGrpSpPr/>
            <p:nvPr/>
          </p:nvGrpSpPr>
          <p:grpSpPr>
            <a:xfrm>
              <a:off x="131648" y="1813613"/>
              <a:ext cx="1072406" cy="962292"/>
              <a:chOff x="2369948" y="1461709"/>
              <a:chExt cx="1232742" cy="1106165"/>
            </a:xfrm>
          </p:grpSpPr>
          <p:pic>
            <p:nvPicPr>
              <p:cNvPr id="12" name="圖形 11">
                <a:extLst>
                  <a:ext uri="{FF2B5EF4-FFF2-40B4-BE49-F238E27FC236}">
                    <a16:creationId xmlns:a16="http://schemas.microsoft.com/office/drawing/2014/main" id="{9C3D977D-E9D4-4785-B8D8-6216DC529320}"/>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13" name="矩形 12">
                <a:extLst>
                  <a:ext uri="{FF2B5EF4-FFF2-40B4-BE49-F238E27FC236}">
                    <a16:creationId xmlns:a16="http://schemas.microsoft.com/office/drawing/2014/main" id="{D5BC6982-FB57-4BEB-9178-21D35A1DDCDE}"/>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US" altLang="zh-TW" sz="2000" b="1">
                    <a:solidFill>
                      <a:schemeClr val="bg1"/>
                    </a:solidFill>
                    <a:latin typeface="Meiryo UI" panose="020B0604030504040204" pitchFamily="50" charset="-128"/>
                    <a:ea typeface="Meiryo UI" panose="020B0604030504040204" pitchFamily="50" charset="-128"/>
                  </a:rPr>
                  <a:t>QSAL</a:t>
                </a:r>
              </a:p>
              <a:p>
                <a:pPr algn="ctr"/>
                <a:r>
                  <a:rPr kumimoji="1" lang="en-US" altLang="zh-TW" sz="1200" b="1">
                    <a:solidFill>
                      <a:srgbClr val="FF6600"/>
                    </a:solidFill>
                    <a:latin typeface="Meiryo UI" panose="020B0604030504040204" pitchFamily="50" charset="-128"/>
                    <a:ea typeface="Meiryo UI" panose="020B0604030504040204" pitchFamily="50" charset="-128"/>
                  </a:rPr>
                  <a:t>dynamic distribution</a:t>
                </a:r>
                <a:endParaRPr lang="zh-TW" altLang="en-US" sz="1200" b="1">
                  <a:solidFill>
                    <a:srgbClr val="FF6600"/>
                  </a:solidFill>
                  <a:latin typeface="Meiryo UI" panose="020B0604030504040204" pitchFamily="50" charset="-128"/>
                  <a:ea typeface="Meiryo UI" panose="020B0604030504040204" pitchFamily="50" charset="-128"/>
                </a:endParaRPr>
              </a:p>
            </p:txBody>
          </p:sp>
        </p:grpSp>
        <p:pic>
          <p:nvPicPr>
            <p:cNvPr id="10" name="圖形 9">
              <a:extLst>
                <a:ext uri="{FF2B5EF4-FFF2-40B4-BE49-F238E27FC236}">
                  <a16:creationId xmlns:a16="http://schemas.microsoft.com/office/drawing/2014/main" id="{245DE2E8-35E0-406A-9BEB-A0C23A242F3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71080"/>
            <a:stretch/>
          </p:blipFill>
          <p:spPr>
            <a:xfrm>
              <a:off x="279310" y="1878018"/>
              <a:ext cx="876300" cy="123958"/>
            </a:xfrm>
            <a:prstGeom prst="rect">
              <a:avLst/>
            </a:prstGeom>
          </p:spPr>
        </p:pic>
        <p:pic>
          <p:nvPicPr>
            <p:cNvPr id="11" name="圖形 10">
              <a:extLst>
                <a:ext uri="{FF2B5EF4-FFF2-40B4-BE49-F238E27FC236}">
                  <a16:creationId xmlns:a16="http://schemas.microsoft.com/office/drawing/2014/main" id="{4C0B1E18-0376-4F4C-BFA2-0B423102C1F6}"/>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71080"/>
            <a:stretch/>
          </p:blipFill>
          <p:spPr>
            <a:xfrm>
              <a:off x="279310" y="2610221"/>
              <a:ext cx="876300" cy="123958"/>
            </a:xfrm>
            <a:prstGeom prst="rect">
              <a:avLst/>
            </a:prstGeom>
          </p:spPr>
        </p:pic>
      </p:grpSp>
      <p:pic>
        <p:nvPicPr>
          <p:cNvPr id="14" name="圖形 13">
            <a:extLst>
              <a:ext uri="{FF2B5EF4-FFF2-40B4-BE49-F238E27FC236}">
                <a16:creationId xmlns:a16="http://schemas.microsoft.com/office/drawing/2014/main" id="{7F19D34F-9FB3-4763-BEA8-1F2AE4F1C6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51495" y="4177597"/>
            <a:ext cx="6115711" cy="2374612"/>
          </a:xfrm>
          <a:prstGeom prst="rect">
            <a:avLst/>
          </a:prstGeom>
        </p:spPr>
      </p:pic>
      <p:sp>
        <p:nvSpPr>
          <p:cNvPr id="16" name="TextBox 7">
            <a:extLst>
              <a:ext uri="{FF2B5EF4-FFF2-40B4-BE49-F238E27FC236}">
                <a16:creationId xmlns:a16="http://schemas.microsoft.com/office/drawing/2014/main" id="{DEE824A3-3CC9-7540-9C8B-C1E69F443D04}"/>
              </a:ext>
            </a:extLst>
          </p:cNvPr>
          <p:cNvSpPr txBox="1"/>
          <p:nvPr/>
        </p:nvSpPr>
        <p:spPr>
          <a:xfrm>
            <a:off x="403062" y="3087897"/>
            <a:ext cx="6202920" cy="954107"/>
          </a:xfrm>
          <a:prstGeom prst="rect">
            <a:avLst/>
          </a:prstGeom>
          <a:noFill/>
        </p:spPr>
        <p:txBody>
          <a:bodyPr wrap="square" lIns="91440" tIns="45720" rIns="91440" bIns="45720" rtlCol="0" anchor="t">
            <a:spAutoFit/>
          </a:bodyPr>
          <a:lstStyle/>
          <a:p>
            <a:r>
              <a:rPr lang="en-US" sz="1400" b="1" dirty="0">
                <a:solidFill>
                  <a:schemeClr val="accent4">
                    <a:lumMod val="75000"/>
                  </a:schemeClr>
                </a:solidFill>
                <a:latin typeface="Meiryo UI" panose="020B0604030504040204" pitchFamily="50" charset="-128"/>
                <a:ea typeface="Meiryo UI" panose="020B0604030504040204" pitchFamily="50" charset="-128"/>
                <a:cs typeface="+mn-lt"/>
              </a:rPr>
              <a:t>QSAL(QNAP SSD Anti-wear Leveling) </a:t>
            </a:r>
            <a:endParaRPr lang="en-US" dirty="0">
              <a:solidFill>
                <a:schemeClr val="accent4">
                  <a:lumMod val="75000"/>
                </a:schemeClr>
              </a:solidFill>
              <a:latin typeface="Meiryo UI" panose="020B0604030504040204" pitchFamily="50" charset="-128"/>
              <a:ea typeface="Meiryo UI" panose="020B0604030504040204" pitchFamily="50" charset="-128"/>
              <a:cs typeface="+mn-lt"/>
            </a:endParaRPr>
          </a:p>
          <a:p>
            <a:r>
              <a:rPr lang="en-US" altLang="ja-JP" sz="1400" dirty="0">
                <a:latin typeface="Meiryo UI" panose="020B0604030504040204" pitchFamily="50" charset="-128"/>
                <a:ea typeface="Meiryo UI" panose="020B0604030504040204" pitchFamily="50" charset="-128"/>
                <a:cs typeface="+mn-lt"/>
              </a:rPr>
              <a:t>SSD</a:t>
            </a:r>
            <a:r>
              <a:rPr lang="ja-JP" altLang="en-US" sz="1400" dirty="0">
                <a:latin typeface="Meiryo UI" panose="020B0604030504040204" pitchFamily="50" charset="-128"/>
                <a:ea typeface="Meiryo UI" panose="020B0604030504040204" pitchFamily="50" charset="-128"/>
                <a:cs typeface="+mn-lt"/>
              </a:rPr>
              <a:t>の寿命が</a:t>
            </a:r>
            <a:r>
              <a:rPr lang="en-US" altLang="ja-JP" sz="1400" dirty="0">
                <a:latin typeface="Meiryo UI" panose="020B0604030504040204" pitchFamily="50" charset="-128"/>
                <a:ea typeface="Meiryo UI" panose="020B0604030504040204" pitchFamily="50" charset="-128"/>
                <a:cs typeface="+mn-lt"/>
              </a:rPr>
              <a:t>50</a:t>
            </a:r>
            <a:r>
              <a:rPr lang="ja-JP" altLang="en-US" sz="1400" dirty="0">
                <a:latin typeface="Meiryo UI" panose="020B0604030504040204" pitchFamily="50" charset="-128"/>
                <a:ea typeface="Meiryo UI" panose="020B0604030504040204" pitchFamily="50" charset="-128"/>
                <a:cs typeface="+mn-lt"/>
              </a:rPr>
              <a:t>％を切ると、</a:t>
            </a:r>
            <a:r>
              <a:rPr lang="en-US" altLang="ja-JP" sz="1400" dirty="0">
                <a:latin typeface="Meiryo UI" panose="020B0604030504040204" pitchFamily="50" charset="-128"/>
                <a:ea typeface="Meiryo UI" panose="020B0604030504040204" pitchFamily="50" charset="-128"/>
                <a:cs typeface="+mn-lt"/>
              </a:rPr>
              <a:t>SSD OP(Over Provisioning)</a:t>
            </a:r>
            <a:r>
              <a:rPr lang="ja-JP" altLang="en-US" sz="1400" dirty="0">
                <a:latin typeface="Meiryo UI" panose="020B0604030504040204" pitchFamily="50" charset="-128"/>
                <a:ea typeface="Meiryo UI" panose="020B0604030504040204" pitchFamily="50" charset="-128"/>
                <a:cs typeface="+mn-lt"/>
              </a:rPr>
              <a:t>を動的に調整し、各</a:t>
            </a:r>
            <a:r>
              <a:rPr lang="en-US" altLang="ja-JP" sz="1400" dirty="0">
                <a:latin typeface="Meiryo UI" panose="020B0604030504040204" pitchFamily="50" charset="-128"/>
                <a:ea typeface="Meiryo UI" panose="020B0604030504040204" pitchFamily="50" charset="-128"/>
                <a:cs typeface="+mn-lt"/>
              </a:rPr>
              <a:t>SSD</a:t>
            </a:r>
            <a:r>
              <a:rPr lang="ja-JP" altLang="en-US" sz="1400" dirty="0">
                <a:latin typeface="Meiryo UI" panose="020B0604030504040204" pitchFamily="50" charset="-128"/>
                <a:ea typeface="Meiryo UI" panose="020B0604030504040204" pitchFamily="50" charset="-128"/>
                <a:cs typeface="+mn-lt"/>
              </a:rPr>
              <a:t>の寿命制御を実施。特定の</a:t>
            </a:r>
            <a:r>
              <a:rPr lang="en-US" altLang="ja-JP" sz="1400" dirty="0">
                <a:latin typeface="Meiryo UI" panose="020B0604030504040204" pitchFamily="50" charset="-128"/>
                <a:ea typeface="Meiryo UI" panose="020B0604030504040204" pitchFamily="50" charset="-128"/>
                <a:cs typeface="+mn-lt"/>
              </a:rPr>
              <a:t>SSD</a:t>
            </a:r>
            <a:r>
              <a:rPr lang="ja-JP" altLang="en-US" sz="1400" dirty="0">
                <a:latin typeface="Meiryo UI" panose="020B0604030504040204" pitchFamily="50" charset="-128"/>
                <a:ea typeface="Meiryo UI" panose="020B0604030504040204" pitchFamily="50" charset="-128"/>
                <a:cs typeface="+mn-lt"/>
              </a:rPr>
              <a:t>が</a:t>
            </a:r>
            <a:r>
              <a:rPr lang="en-US" altLang="ja-JP" sz="1400" dirty="0">
                <a:latin typeface="Meiryo UI" panose="020B0604030504040204" pitchFamily="50" charset="-128"/>
                <a:ea typeface="Meiryo UI" panose="020B0604030504040204" pitchFamily="50" charset="-128"/>
                <a:cs typeface="+mn-lt"/>
              </a:rPr>
              <a:t>TBW</a:t>
            </a:r>
            <a:r>
              <a:rPr lang="ja-JP" altLang="en-US" sz="1400" dirty="0">
                <a:latin typeface="Meiryo UI" panose="020B0604030504040204" pitchFamily="50" charset="-128"/>
                <a:ea typeface="Meiryo UI" panose="020B0604030504040204" pitchFamily="50" charset="-128"/>
                <a:cs typeface="+mn-lt"/>
              </a:rPr>
              <a:t>に到達した時点で、十分なリビルド時間を確保し、</a:t>
            </a:r>
            <a:r>
              <a:rPr lang="en-US" altLang="ja-JP" sz="1400" dirty="0">
                <a:latin typeface="Meiryo UI" panose="020B0604030504040204" pitchFamily="50" charset="-128"/>
                <a:ea typeface="Meiryo UI" panose="020B0604030504040204" pitchFamily="50" charset="-128"/>
                <a:cs typeface="+mn-lt"/>
              </a:rPr>
              <a:t>RAID</a:t>
            </a:r>
            <a:r>
              <a:rPr lang="ja-JP" altLang="en-US" sz="1400" dirty="0">
                <a:latin typeface="Meiryo UI" panose="020B0604030504040204" pitchFamily="50" charset="-128"/>
                <a:ea typeface="Meiryo UI" panose="020B0604030504040204" pitchFamily="50" charset="-128"/>
                <a:cs typeface="+mn-lt"/>
              </a:rPr>
              <a:t>の破損を回避することが可能</a:t>
            </a:r>
            <a:endParaRPr lang="en-US" dirty="0">
              <a:latin typeface="Meiryo UI" panose="020B0604030504040204" pitchFamily="50" charset="-128"/>
              <a:ea typeface="Meiryo UI" panose="020B0604030504040204" pitchFamily="50" charset="-128"/>
              <a:cs typeface="+mn-lt"/>
            </a:endParaRPr>
          </a:p>
        </p:txBody>
      </p:sp>
      <p:pic>
        <p:nvPicPr>
          <p:cNvPr id="18" name="圖形 17">
            <a:extLst>
              <a:ext uri="{FF2B5EF4-FFF2-40B4-BE49-F238E27FC236}">
                <a16:creationId xmlns:a16="http://schemas.microsoft.com/office/drawing/2014/main" id="{FE60BFDA-1431-44F7-91AE-8A85D04F96F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009242" y="1766338"/>
            <a:ext cx="4302065" cy="3476826"/>
          </a:xfrm>
          <a:prstGeom prst="rect">
            <a:avLst/>
          </a:prstGeom>
        </p:spPr>
      </p:pic>
    </p:spTree>
    <p:extLst>
      <p:ext uri="{BB962C8B-B14F-4D97-AF65-F5344CB8AC3E}">
        <p14:creationId xmlns:p14="http://schemas.microsoft.com/office/powerpoint/2010/main" val="2078963101"/>
      </p:ext>
    </p:extLst>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1229507F8BA50F49B96D6B128D2A8CC1" ma:contentTypeVersion="15" ma:contentTypeDescription="新しいドキュメントを作成します。" ma:contentTypeScope="" ma:versionID="7c896c8d5b26e8aaa393c776efc870db">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1bef52fd105da811408f904288cf36aa"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2f9faa44-a20f-4832-b363-99929905ce9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62fcbeaf-7046-48ed-8e11-adc427636d89}" ma:internalName="TaxCatchAll" ma:showField="CatchAllData" ma:web="a3a6bb4f-3a27-47ba-be24-844c90db28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97AEEF-4636-4B93-9559-2500ABF8B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3ebbd-6ca3-4a85-9e4c-14b927094cf2"/>
    <ds:schemaRef ds:uri="a3a6bb4f-3a27-47ba-be24-844c90db28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1C681B-93D9-49CA-A164-EA4614B1E6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3939</Words>
  <Application>Microsoft Office PowerPoint</Application>
  <PresentationFormat>寬螢幕</PresentationFormat>
  <Paragraphs>609</Paragraphs>
  <Slides>51</Slides>
  <Notes>15</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51</vt:i4>
      </vt:variant>
    </vt:vector>
  </HeadingPairs>
  <TitlesOfParts>
    <vt:vector size="59" baseType="lpstr">
      <vt:lpstr>Meiryo UI</vt:lpstr>
      <vt:lpstr>Microsoft JhengHei</vt:lpstr>
      <vt:lpstr>Microsoft JhengHei</vt:lpstr>
      <vt:lpstr>Arial</vt:lpstr>
      <vt:lpstr>Calibri</vt:lpstr>
      <vt:lpstr>Helvetica Neue</vt:lpstr>
      <vt:lpstr>Wingdings</vt:lpstr>
      <vt:lpstr>自訂設計</vt:lpstr>
      <vt:lpstr>PowerPoint 簡報</vt:lpstr>
      <vt:lpstr>議題</vt:lpstr>
      <vt:lpstr> h4.5.2 の最新の変更点</vt:lpstr>
      <vt:lpstr>SnapSync –災害時データ復旧のためのバックアップ、 データ保護ソリューションを高い費用対効果で実現</vt:lpstr>
      <vt:lpstr>災害発生時の対処方法</vt:lpstr>
      <vt:lpstr>Realtime SnapSync の構成に関する ベスト プラクティス</vt:lpstr>
      <vt:lpstr>DR バックアップと CDM (コピーデータ管理)</vt:lpstr>
      <vt:lpstr>SnapSyncのメリット</vt:lpstr>
      <vt:lpstr>QSALテクノロジー(特許取得済み):  複数のSSDが同時にTBWに到達することを防止</vt:lpstr>
      <vt:lpstr>QTSと同様に、h4.5.2でも新しい100GbEアダプター、SR-IOV機能、アップデートされたSNMPモジュールに対応</vt:lpstr>
      <vt:lpstr>ZFSの構造に関する考察:  メモリサイズとストレージプール性能の関係について</vt:lpstr>
      <vt:lpstr>PowerPoint 簡報</vt:lpstr>
      <vt:lpstr> QuTS hero : 総括</vt:lpstr>
      <vt:lpstr>QuTS hero: 最高のユニファイドハイブリッドストレージ</vt:lpstr>
      <vt:lpstr>QuTS hero : ハイライト</vt:lpstr>
      <vt:lpstr>PowerPoint 簡報</vt:lpstr>
      <vt:lpstr>強力なデータ削減</vt:lpstr>
      <vt:lpstr>書き込みを減らす = SSD の耐久性を高めること </vt:lpstr>
      <vt:lpstr>電力損失時の保護を提供 : L2ARCキャッシュとZIL</vt:lpstr>
      <vt:lpstr>Write Coalescing :  ランダムアクセスを改善します</vt:lpstr>
      <vt:lpstr>プールオーバープロビジョニング: 断片化されたプールの パフォーマンスを向上させます（HDDに大きなブロックが書き込まれた場合）</vt:lpstr>
      <vt:lpstr>プールのオーバープロビジョニング: 断片化されたプールの パフォーマンスを向上させます（HDDに大きなブロックが書き込まれた場合）</vt:lpstr>
      <vt:lpstr>マルチエディターによる共同作業をサポート</vt:lpstr>
      <vt:lpstr>複数のユーザーがNASに直接接続し ファイル共有や動画編集が可能</vt:lpstr>
      <vt:lpstr>PowerPoint 簡報</vt:lpstr>
      <vt:lpstr>新しいRAIDでストレージプールを作成</vt:lpstr>
      <vt:lpstr>より安全な RAID タイプ: トリプルパリティ &amp; トリプルミラー</vt:lpstr>
      <vt:lpstr>容量拡張方法について(QTSと条件異なります)</vt:lpstr>
      <vt:lpstr>スナップショット保護 (65,536)</vt:lpstr>
      <vt:lpstr>WORM (Write Once Read Many times)</vt:lpstr>
      <vt:lpstr>Three-layer バックアップ ソリューション:  最も完全なデータ バックアップ保護を提供します</vt:lpstr>
      <vt:lpstr>PowerPoint 簡報</vt:lpstr>
      <vt:lpstr>データ化けは想像よりも頻繁に発生します</vt:lpstr>
      <vt:lpstr>気付かないデータ化け(サイレントデータ破損)と データの自己修復（チェックサム）</vt:lpstr>
      <vt:lpstr>COW（Copy on Write）により、 停電時のデータ損失を回避</vt:lpstr>
      <vt:lpstr>PowerPoint 簡報</vt:lpstr>
      <vt:lpstr>驚くべき大容量ストレージ:  ビッグデータ分析/エッジ コンピューティング/AI 推論の最高のデータ キャリア</vt:lpstr>
      <vt:lpstr>SAS 12Gb/s JBOD 拡張</vt:lpstr>
      <vt:lpstr>ECCメモリ（エラー訂正コード）の使用を推奨</vt:lpstr>
      <vt:lpstr>SSD/HDDの寿命予測</vt:lpstr>
      <vt:lpstr>PowerPoint 簡報</vt:lpstr>
      <vt:lpstr>より詳細なアクセス制御</vt:lpstr>
      <vt:lpstr>SMB3  署名や暗号化用に高速化された AES-NI</vt:lpstr>
      <vt:lpstr>様々なプロトコルによるローカルストレージアクセスで パブリッククラウドにアクセス可能に</vt:lpstr>
      <vt:lpstr>Hyper Data Protector: 仮想マシン向けの オールインワンのアクティブバックアップソリューション</vt:lpstr>
      <vt:lpstr>仮想マシンとコンテナをホストする オールインワンサーバー</vt:lpstr>
      <vt:lpstr>PowerPoint 簡報</vt:lpstr>
      <vt:lpstr>推奨モデル</vt:lpstr>
      <vt:lpstr>QTSとQuTS hero の比較</vt:lpstr>
      <vt:lpstr>QTSからQuTS heroへのデータ移行手順​</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2022-12-23T02:32:15Z</dcterms:created>
  <dcterms:modified xsi:type="dcterms:W3CDTF">2022-12-23T02:49:10Z</dcterms:modified>
</cp:coreProperties>
</file>