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4"/>
  </p:sldMasterIdLst>
  <p:notesMasterIdLst>
    <p:notesMasterId r:id="rId56"/>
  </p:notesMasterIdLst>
  <p:handoutMasterIdLst>
    <p:handoutMasterId r:id="rId57"/>
  </p:handoutMasterIdLst>
  <p:sldIdLst>
    <p:sldId id="571" r:id="rId5"/>
    <p:sldId id="267" r:id="rId6"/>
    <p:sldId id="499" r:id="rId7"/>
    <p:sldId id="1434" r:id="rId8"/>
    <p:sldId id="1481" r:id="rId9"/>
    <p:sldId id="1479" r:id="rId10"/>
    <p:sldId id="1410" r:id="rId11"/>
    <p:sldId id="1433" r:id="rId12"/>
    <p:sldId id="579" r:id="rId13"/>
    <p:sldId id="1478" r:id="rId14"/>
    <p:sldId id="1480" r:id="rId15"/>
    <p:sldId id="541" r:id="rId16"/>
    <p:sldId id="1475" r:id="rId17"/>
    <p:sldId id="496" r:id="rId18"/>
    <p:sldId id="498" r:id="rId19"/>
    <p:sldId id="1472" r:id="rId20"/>
    <p:sldId id="1474" r:id="rId21"/>
    <p:sldId id="505" r:id="rId22"/>
    <p:sldId id="509" r:id="rId23"/>
    <p:sldId id="511" r:id="rId24"/>
    <p:sldId id="1439" r:id="rId25"/>
    <p:sldId id="1438" r:id="rId26"/>
    <p:sldId id="1467" r:id="rId27"/>
    <p:sldId id="1466" r:id="rId28"/>
    <p:sldId id="575" r:id="rId29"/>
    <p:sldId id="516" r:id="rId30"/>
    <p:sldId id="560" r:id="rId31"/>
    <p:sldId id="564" r:id="rId32"/>
    <p:sldId id="514" r:id="rId33"/>
    <p:sldId id="1470" r:id="rId34"/>
    <p:sldId id="519" r:id="rId35"/>
    <p:sldId id="576" r:id="rId36"/>
    <p:sldId id="522" r:id="rId37"/>
    <p:sldId id="543" r:id="rId38"/>
    <p:sldId id="1441" r:id="rId39"/>
    <p:sldId id="577" r:id="rId40"/>
    <p:sldId id="1420" r:id="rId41"/>
    <p:sldId id="1437" r:id="rId42"/>
    <p:sldId id="517" r:id="rId43"/>
    <p:sldId id="527" r:id="rId44"/>
    <p:sldId id="578" r:id="rId45"/>
    <p:sldId id="528" r:id="rId46"/>
    <p:sldId id="566" r:id="rId47"/>
    <p:sldId id="1364" r:id="rId48"/>
    <p:sldId id="1469" r:id="rId49"/>
    <p:sldId id="1463" r:id="rId50"/>
    <p:sldId id="538" r:id="rId51"/>
    <p:sldId id="1471" r:id="rId52"/>
    <p:sldId id="1473" r:id="rId53"/>
    <p:sldId id="540" r:id="rId54"/>
    <p:sldId id="559" r:id="rId5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orient="horz" pos="1480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DDF9FF"/>
    <a:srgbClr val="EE6D2B"/>
    <a:srgbClr val="00A0B8"/>
    <a:srgbClr val="1B305E"/>
    <a:srgbClr val="552579"/>
    <a:srgbClr val="D7C4EE"/>
    <a:srgbClr val="3856A4"/>
    <a:srgbClr val="17499D"/>
    <a:srgbClr val="EFE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639" y="54"/>
      </p:cViewPr>
      <p:guideLst>
        <p:guide orient="horz" pos="799"/>
        <p:guide orient="horz" pos="14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C8FA81D3-534A-4FE9-B2FE-98AAEAC106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F2FCF8F-3FFD-4D03-9CE6-7F285C8D72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97F83-4D39-466F-B1DC-BE85538683AA}" type="datetimeFigureOut">
              <a:rPr lang="zh-TW" altLang="en-US" smtClean="0"/>
              <a:t>2021/4/20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062A20E-4BAB-4AC4-8356-96FE38330E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115960C-7661-45EB-8981-DB6356F1AE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87110-1705-4E64-9EA0-D5AEB15515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2181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594FA-BE6C-438A-8707-AD4B69ADF3A7}" type="datetimeFigureOut">
              <a:rPr lang="en-US" altLang="zh-TW"/>
              <a:t>4/20/2021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8F7E5-C7F0-4FB5-AC33-013975F44F1E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0914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61533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37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69393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1795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0789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9509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156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83393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27931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2867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81151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9104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3065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9460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866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781BC72-BA2D-4887-B1C8-1A77FCCA9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2" y="277"/>
            <a:ext cx="12191015" cy="6857445"/>
          </a:xfrm>
          <a:prstGeom prst="rect">
            <a:avLst/>
          </a:prstGeom>
        </p:spPr>
      </p:pic>
      <p:pic>
        <p:nvPicPr>
          <p:cNvPr id="7" name="圖片 6" descr="一張含有 路面, 藍色, 坐, 黑暗 的圖片&#10;&#10;自動產生的描述" hidden="1">
            <a:extLst>
              <a:ext uri="{FF2B5EF4-FFF2-40B4-BE49-F238E27FC236}">
                <a16:creationId xmlns:a16="http://schemas.microsoft.com/office/drawing/2014/main" id="{8CB7AF71-4C3D-40A8-A896-9511E42BA9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D2C9D98B-F424-40C5-AC5F-A1A3977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93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781BC72-BA2D-4887-B1C8-1A77FCCA9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3" y="277"/>
            <a:ext cx="12191013" cy="6857445"/>
          </a:xfrm>
          <a:prstGeom prst="rect">
            <a:avLst/>
          </a:prstGeom>
        </p:spPr>
      </p:pic>
      <p:pic>
        <p:nvPicPr>
          <p:cNvPr id="7" name="圖片 6" descr="一張含有 路面, 藍色, 坐, 黑暗 的圖片&#10;&#10;自動產生的描述" hidden="1">
            <a:extLst>
              <a:ext uri="{FF2B5EF4-FFF2-40B4-BE49-F238E27FC236}">
                <a16:creationId xmlns:a16="http://schemas.microsoft.com/office/drawing/2014/main" id="{8CB7AF71-4C3D-40A8-A896-9511E42BA9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D2C9D98B-F424-40C5-AC5F-A1A3977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779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781BC72-BA2D-4887-B1C8-1A77FCCA9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2" y="277"/>
            <a:ext cx="12191015" cy="6857445"/>
          </a:xfrm>
          <a:prstGeom prst="rect">
            <a:avLst/>
          </a:prstGeom>
        </p:spPr>
      </p:pic>
      <p:pic>
        <p:nvPicPr>
          <p:cNvPr id="7" name="圖片 6" descr="一張含有 路面, 藍色, 坐, 黑暗 的圖片&#10;&#10;自動產生的描述" hidden="1">
            <a:extLst>
              <a:ext uri="{FF2B5EF4-FFF2-40B4-BE49-F238E27FC236}">
                <a16:creationId xmlns:a16="http://schemas.microsoft.com/office/drawing/2014/main" id="{8CB7AF71-4C3D-40A8-A896-9511E42BA9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9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781BC72-BA2D-4887-B1C8-1A77FCCA9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4" y="277"/>
            <a:ext cx="12191011" cy="6857444"/>
          </a:xfrm>
          <a:prstGeom prst="rect">
            <a:avLst/>
          </a:prstGeom>
        </p:spPr>
      </p:pic>
      <p:pic>
        <p:nvPicPr>
          <p:cNvPr id="7" name="圖片 6" descr="一張含有 路面, 藍色, 坐, 黑暗 的圖片&#10;&#10;自動產生的描述" hidden="1">
            <a:extLst>
              <a:ext uri="{FF2B5EF4-FFF2-40B4-BE49-F238E27FC236}">
                <a16:creationId xmlns:a16="http://schemas.microsoft.com/office/drawing/2014/main" id="{8CB7AF71-4C3D-40A8-A896-9511E42BA9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7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3781BC72-BA2D-4887-B1C8-1A77FCCA9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2" y="277"/>
            <a:ext cx="12191015" cy="6857445"/>
          </a:xfrm>
          <a:prstGeom prst="rect">
            <a:avLst/>
          </a:prstGeom>
        </p:spPr>
      </p:pic>
      <p:pic>
        <p:nvPicPr>
          <p:cNvPr id="7" name="圖片 6" descr="一張含有 路面, 藍色, 坐, 黑暗 的圖片&#10;&#10;自動產生的描述" hidden="1">
            <a:extLst>
              <a:ext uri="{FF2B5EF4-FFF2-40B4-BE49-F238E27FC236}">
                <a16:creationId xmlns:a16="http://schemas.microsoft.com/office/drawing/2014/main" id="{8CB7AF71-4C3D-40A8-A896-9511E42BA9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10" name="標題版面配置區 1">
            <a:extLst>
              <a:ext uri="{FF2B5EF4-FFF2-40B4-BE49-F238E27FC236}">
                <a16:creationId xmlns:a16="http://schemas.microsoft.com/office/drawing/2014/main" id="{D2C9D98B-F424-40C5-AC5F-A1A3977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770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8332B95-DEEF-4FD4-A6C3-562209047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511A3A5-E7F6-404C-B4D7-0D77E8EBB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2EA856-FA3E-4A60-A055-9EEA95AFD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A7FB5-E15A-4732-9B75-E22E1E002FC5}" type="datetimeFigureOut">
              <a:rPr lang="zh-TW" altLang="en-US" smtClean="0"/>
              <a:t>2021/4/20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81F840E-AA54-4DF1-9CBC-457C397EB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38CD38-802F-416F-8F1F-B784E757D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FA9BB-BD83-4C3D-B08F-F76BF9F4F64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2CF9AD1-9644-4CAA-AAF0-2D3552D51F1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492" y="277"/>
            <a:ext cx="12191015" cy="685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2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9" r:id="rId2"/>
    <p:sldLayoutId id="2147483723" r:id="rId3"/>
    <p:sldLayoutId id="2147483724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9.sv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sv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10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svg"/><Relationship Id="rId9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7" Type="http://schemas.openxmlformats.org/officeDocument/2006/relationships/image" Target="../media/image97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svg"/><Relationship Id="rId3" Type="http://schemas.openxmlformats.org/officeDocument/2006/relationships/image" Target="../media/image121.png"/><Relationship Id="rId21" Type="http://schemas.openxmlformats.org/officeDocument/2006/relationships/image" Target="../media/image139.png"/><Relationship Id="rId7" Type="http://schemas.openxmlformats.org/officeDocument/2006/relationships/image" Target="../media/image125.png"/><Relationship Id="rId12" Type="http://schemas.openxmlformats.org/officeDocument/2006/relationships/image" Target="../media/image130.svg"/><Relationship Id="rId17" Type="http://schemas.openxmlformats.org/officeDocument/2006/relationships/image" Target="../media/image135.png"/><Relationship Id="rId2" Type="http://schemas.openxmlformats.org/officeDocument/2006/relationships/image" Target="../media/image120.png"/><Relationship Id="rId16" Type="http://schemas.openxmlformats.org/officeDocument/2006/relationships/image" Target="../media/image134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svg"/><Relationship Id="rId10" Type="http://schemas.openxmlformats.org/officeDocument/2006/relationships/image" Target="../media/image128.svg"/><Relationship Id="rId19" Type="http://schemas.openxmlformats.org/officeDocument/2006/relationships/image" Target="../media/image137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Relationship Id="rId22" Type="http://schemas.openxmlformats.org/officeDocument/2006/relationships/image" Target="../media/image1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1.png"/><Relationship Id="rId3" Type="http://schemas.openxmlformats.org/officeDocument/2006/relationships/image" Target="../media/image142.svg"/><Relationship Id="rId7" Type="http://schemas.openxmlformats.org/officeDocument/2006/relationships/image" Target="../media/image146.png"/><Relationship Id="rId12" Type="http://schemas.openxmlformats.org/officeDocument/2006/relationships/image" Target="../media/image150.sv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4" Type="http://schemas.openxmlformats.org/officeDocument/2006/relationships/image" Target="../media/image143.png"/><Relationship Id="rId9" Type="http://schemas.microsoft.com/office/2007/relationships/hdphoto" Target="../media/hdphoto6.wdp"/><Relationship Id="rId14" Type="http://schemas.openxmlformats.org/officeDocument/2006/relationships/image" Target="../media/image152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tiff"/><Relationship Id="rId13" Type="http://schemas.openxmlformats.org/officeDocument/2006/relationships/image" Target="../media/image167.png"/><Relationship Id="rId3" Type="http://schemas.microsoft.com/office/2007/relationships/hdphoto" Target="../media/hdphoto7.wdp"/><Relationship Id="rId7" Type="http://schemas.openxmlformats.org/officeDocument/2006/relationships/image" Target="../media/image12.svg"/><Relationship Id="rId12" Type="http://schemas.openxmlformats.org/officeDocument/2006/relationships/image" Target="../media/image166.svg"/><Relationship Id="rId2" Type="http://schemas.openxmlformats.org/officeDocument/2006/relationships/image" Target="../media/image159.png"/><Relationship Id="rId16" Type="http://schemas.openxmlformats.org/officeDocument/2006/relationships/image" Target="../media/image17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5.png"/><Relationship Id="rId5" Type="http://schemas.openxmlformats.org/officeDocument/2006/relationships/image" Target="../media/image161.png"/><Relationship Id="rId15" Type="http://schemas.openxmlformats.org/officeDocument/2006/relationships/image" Target="../media/image169.png"/><Relationship Id="rId10" Type="http://schemas.openxmlformats.org/officeDocument/2006/relationships/image" Target="../media/image164.svg"/><Relationship Id="rId4" Type="http://schemas.openxmlformats.org/officeDocument/2006/relationships/image" Target="../media/image160.png"/><Relationship Id="rId9" Type="http://schemas.openxmlformats.org/officeDocument/2006/relationships/image" Target="../media/image163.png"/><Relationship Id="rId14" Type="http://schemas.openxmlformats.org/officeDocument/2006/relationships/image" Target="../media/image16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71.jpeg"/><Relationship Id="rId7" Type="http://schemas.openxmlformats.org/officeDocument/2006/relationships/image" Target="../media/image91.svg"/><Relationship Id="rId12" Type="http://schemas.openxmlformats.org/officeDocument/2006/relationships/image" Target="../media/image1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08.svg"/><Relationship Id="rId5" Type="http://schemas.openxmlformats.org/officeDocument/2006/relationships/image" Target="../media/image173.png"/><Relationship Id="rId10" Type="http://schemas.openxmlformats.org/officeDocument/2006/relationships/image" Target="../media/image107.png"/><Relationship Id="rId4" Type="http://schemas.openxmlformats.org/officeDocument/2006/relationships/image" Target="../media/image172.png"/><Relationship Id="rId9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7" Type="http://schemas.openxmlformats.org/officeDocument/2006/relationships/image" Target="../media/image181.sv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85.svg"/><Relationship Id="rId4" Type="http://schemas.openxmlformats.org/officeDocument/2006/relationships/image" Target="../media/image18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jpeg"/><Relationship Id="rId13" Type="http://schemas.openxmlformats.org/officeDocument/2006/relationships/image" Target="../media/image192.png"/><Relationship Id="rId3" Type="http://schemas.openxmlformats.org/officeDocument/2006/relationships/image" Target="../media/image174.png"/><Relationship Id="rId7" Type="http://schemas.openxmlformats.org/officeDocument/2006/relationships/image" Target="../media/image187.png"/><Relationship Id="rId12" Type="http://schemas.openxmlformats.org/officeDocument/2006/relationships/image" Target="../media/image191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svg"/><Relationship Id="rId11" Type="http://schemas.openxmlformats.org/officeDocument/2006/relationships/image" Target="../media/image40.png"/><Relationship Id="rId5" Type="http://schemas.openxmlformats.org/officeDocument/2006/relationships/image" Target="../media/image102.png"/><Relationship Id="rId15" Type="http://schemas.openxmlformats.org/officeDocument/2006/relationships/image" Target="../media/image194.svg"/><Relationship Id="rId10" Type="http://schemas.openxmlformats.org/officeDocument/2006/relationships/image" Target="../media/image190.jpeg"/><Relationship Id="rId4" Type="http://schemas.microsoft.com/office/2007/relationships/hdphoto" Target="../media/hdphoto8.wdp"/><Relationship Id="rId9" Type="http://schemas.openxmlformats.org/officeDocument/2006/relationships/image" Target="../media/image189.jpeg"/><Relationship Id="rId14" Type="http://schemas.openxmlformats.org/officeDocument/2006/relationships/image" Target="../media/image19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5.sv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12" Type="http://schemas.openxmlformats.org/officeDocument/2006/relationships/image" Target="../media/image2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203.svg"/><Relationship Id="rId5" Type="http://schemas.openxmlformats.org/officeDocument/2006/relationships/image" Target="../media/image197.png"/><Relationship Id="rId10" Type="http://schemas.openxmlformats.org/officeDocument/2006/relationships/image" Target="../media/image202.png"/><Relationship Id="rId4" Type="http://schemas.openxmlformats.org/officeDocument/2006/relationships/image" Target="../media/image196.svg"/><Relationship Id="rId9" Type="http://schemas.openxmlformats.org/officeDocument/2006/relationships/image" Target="../media/image20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7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png"/><Relationship Id="rId5" Type="http://schemas.openxmlformats.org/officeDocument/2006/relationships/image" Target="../media/image208.tiff"/><Relationship Id="rId4" Type="http://schemas.openxmlformats.org/officeDocument/2006/relationships/image" Target="../media/image2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sv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png"/><Relationship Id="rId5" Type="http://schemas.openxmlformats.org/officeDocument/2006/relationships/image" Target="../media/image213.svg"/><Relationship Id="rId4" Type="http://schemas.openxmlformats.org/officeDocument/2006/relationships/image" Target="../media/image2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219.png"/><Relationship Id="rId3" Type="http://schemas.openxmlformats.org/officeDocument/2006/relationships/image" Target="../media/image172.png"/><Relationship Id="rId7" Type="http://schemas.openxmlformats.org/officeDocument/2006/relationships/image" Target="../media/image91.svg"/><Relationship Id="rId12" Type="http://schemas.openxmlformats.org/officeDocument/2006/relationships/image" Target="../media/image218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17.png"/><Relationship Id="rId5" Type="http://schemas.openxmlformats.org/officeDocument/2006/relationships/image" Target="../media/image215.png"/><Relationship Id="rId10" Type="http://schemas.openxmlformats.org/officeDocument/2006/relationships/image" Target="../media/image216.png"/><Relationship Id="rId4" Type="http://schemas.openxmlformats.org/officeDocument/2006/relationships/image" Target="../media/image173.png"/><Relationship Id="rId9" Type="http://schemas.microsoft.com/office/2007/relationships/hdphoto" Target="../media/hdphoto8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png"/><Relationship Id="rId7" Type="http://schemas.openxmlformats.org/officeDocument/2006/relationships/image" Target="../media/image22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13" Type="http://schemas.openxmlformats.org/officeDocument/2006/relationships/image" Target="../media/image237.png"/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12" Type="http://schemas.openxmlformats.org/officeDocument/2006/relationships/image" Target="../media/image236.png"/><Relationship Id="rId17" Type="http://schemas.openxmlformats.org/officeDocument/2006/relationships/image" Target="../media/image241.png"/><Relationship Id="rId2" Type="http://schemas.openxmlformats.org/officeDocument/2006/relationships/image" Target="../media/image226.png"/><Relationship Id="rId16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235.svg"/><Relationship Id="rId5" Type="http://schemas.openxmlformats.org/officeDocument/2006/relationships/image" Target="../media/image229.png"/><Relationship Id="rId15" Type="http://schemas.openxmlformats.org/officeDocument/2006/relationships/image" Target="../media/image239.svg"/><Relationship Id="rId10" Type="http://schemas.openxmlformats.org/officeDocument/2006/relationships/image" Target="../media/image234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Relationship Id="rId14" Type="http://schemas.openxmlformats.org/officeDocument/2006/relationships/image" Target="../media/image23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1.png"/><Relationship Id="rId18" Type="http://schemas.openxmlformats.org/officeDocument/2006/relationships/image" Target="../media/image256.png"/><Relationship Id="rId26" Type="http://schemas.openxmlformats.org/officeDocument/2006/relationships/image" Target="../media/image264.png"/><Relationship Id="rId39" Type="http://schemas.openxmlformats.org/officeDocument/2006/relationships/image" Target="../media/image275.svg"/><Relationship Id="rId3" Type="http://schemas.openxmlformats.org/officeDocument/2006/relationships/image" Target="../media/image242.png"/><Relationship Id="rId21" Type="http://schemas.openxmlformats.org/officeDocument/2006/relationships/image" Target="../media/image259.png"/><Relationship Id="rId34" Type="http://schemas.openxmlformats.org/officeDocument/2006/relationships/image" Target="../media/image271.png"/><Relationship Id="rId42" Type="http://schemas.openxmlformats.org/officeDocument/2006/relationships/image" Target="../media/image121.pn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17" Type="http://schemas.openxmlformats.org/officeDocument/2006/relationships/image" Target="../media/image255.png"/><Relationship Id="rId25" Type="http://schemas.openxmlformats.org/officeDocument/2006/relationships/image" Target="../media/image263.png"/><Relationship Id="rId33" Type="http://schemas.openxmlformats.org/officeDocument/2006/relationships/image" Target="../media/image270.png"/><Relationship Id="rId38" Type="http://schemas.openxmlformats.org/officeDocument/2006/relationships/image" Target="../media/image27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54.png"/><Relationship Id="rId20" Type="http://schemas.openxmlformats.org/officeDocument/2006/relationships/image" Target="../media/image258.png"/><Relationship Id="rId29" Type="http://schemas.openxmlformats.org/officeDocument/2006/relationships/image" Target="../media/image267.png"/><Relationship Id="rId41" Type="http://schemas.openxmlformats.org/officeDocument/2006/relationships/image" Target="../media/image27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4.png"/><Relationship Id="rId11" Type="http://schemas.openxmlformats.org/officeDocument/2006/relationships/image" Target="../media/image249.png"/><Relationship Id="rId24" Type="http://schemas.openxmlformats.org/officeDocument/2006/relationships/image" Target="../media/image262.png"/><Relationship Id="rId32" Type="http://schemas.openxmlformats.org/officeDocument/2006/relationships/image" Target="../media/image269.svg"/><Relationship Id="rId37" Type="http://schemas.openxmlformats.org/officeDocument/2006/relationships/image" Target="../media/image273.png"/><Relationship Id="rId40" Type="http://schemas.openxmlformats.org/officeDocument/2006/relationships/image" Target="../media/image276.png"/><Relationship Id="rId5" Type="http://schemas.openxmlformats.org/officeDocument/2006/relationships/image" Target="../media/image243.png"/><Relationship Id="rId15" Type="http://schemas.openxmlformats.org/officeDocument/2006/relationships/image" Target="../media/image253.png"/><Relationship Id="rId23" Type="http://schemas.openxmlformats.org/officeDocument/2006/relationships/image" Target="../media/image261.png"/><Relationship Id="rId28" Type="http://schemas.openxmlformats.org/officeDocument/2006/relationships/image" Target="../media/image266.png"/><Relationship Id="rId36" Type="http://schemas.openxmlformats.org/officeDocument/2006/relationships/image" Target="../media/image272.png"/><Relationship Id="rId10" Type="http://schemas.openxmlformats.org/officeDocument/2006/relationships/image" Target="../media/image248.png"/><Relationship Id="rId19" Type="http://schemas.openxmlformats.org/officeDocument/2006/relationships/image" Target="../media/image257.png"/><Relationship Id="rId31" Type="http://schemas.openxmlformats.org/officeDocument/2006/relationships/image" Target="../media/image268.png"/><Relationship Id="rId4" Type="http://schemas.microsoft.com/office/2007/relationships/hdphoto" Target="../media/hdphoto10.wdp"/><Relationship Id="rId9" Type="http://schemas.openxmlformats.org/officeDocument/2006/relationships/image" Target="../media/image247.png"/><Relationship Id="rId14" Type="http://schemas.openxmlformats.org/officeDocument/2006/relationships/image" Target="../media/image252.png"/><Relationship Id="rId22" Type="http://schemas.openxmlformats.org/officeDocument/2006/relationships/image" Target="../media/image260.png"/><Relationship Id="rId27" Type="http://schemas.openxmlformats.org/officeDocument/2006/relationships/image" Target="../media/image265.tiff"/><Relationship Id="rId30" Type="http://schemas.openxmlformats.org/officeDocument/2006/relationships/image" Target="../media/image40.png"/><Relationship Id="rId35" Type="http://schemas.openxmlformats.org/officeDocument/2006/relationships/image" Target="../media/image23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13" Type="http://schemas.openxmlformats.org/officeDocument/2006/relationships/image" Target="../media/image289.png"/><Relationship Id="rId3" Type="http://schemas.openxmlformats.org/officeDocument/2006/relationships/image" Target="../media/image279.svg"/><Relationship Id="rId7" Type="http://schemas.openxmlformats.org/officeDocument/2006/relationships/image" Target="../media/image283.svg"/><Relationship Id="rId12" Type="http://schemas.openxmlformats.org/officeDocument/2006/relationships/image" Target="../media/image288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11" Type="http://schemas.openxmlformats.org/officeDocument/2006/relationships/image" Target="../media/image287.svg"/><Relationship Id="rId5" Type="http://schemas.openxmlformats.org/officeDocument/2006/relationships/image" Target="../media/image281.svg"/><Relationship Id="rId10" Type="http://schemas.openxmlformats.org/officeDocument/2006/relationships/image" Target="../media/image286.png"/><Relationship Id="rId4" Type="http://schemas.openxmlformats.org/officeDocument/2006/relationships/image" Target="../media/image280.png"/><Relationship Id="rId9" Type="http://schemas.openxmlformats.org/officeDocument/2006/relationships/image" Target="../media/image285.svg"/><Relationship Id="rId14" Type="http://schemas.openxmlformats.org/officeDocument/2006/relationships/image" Target="../media/image290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13" Type="http://schemas.openxmlformats.org/officeDocument/2006/relationships/image" Target="../media/image300.svg"/><Relationship Id="rId18" Type="http://schemas.openxmlformats.org/officeDocument/2006/relationships/image" Target="../media/image305.svg"/><Relationship Id="rId26" Type="http://schemas.openxmlformats.org/officeDocument/2006/relationships/image" Target="../media/image313.svg"/><Relationship Id="rId3" Type="http://schemas.openxmlformats.org/officeDocument/2006/relationships/image" Target="../media/image63.png"/><Relationship Id="rId21" Type="http://schemas.openxmlformats.org/officeDocument/2006/relationships/image" Target="../media/image308.png"/><Relationship Id="rId7" Type="http://schemas.openxmlformats.org/officeDocument/2006/relationships/image" Target="../media/image294.svg"/><Relationship Id="rId12" Type="http://schemas.openxmlformats.org/officeDocument/2006/relationships/image" Target="../media/image299.png"/><Relationship Id="rId17" Type="http://schemas.openxmlformats.org/officeDocument/2006/relationships/image" Target="../media/image304.png"/><Relationship Id="rId25" Type="http://schemas.openxmlformats.org/officeDocument/2006/relationships/image" Target="../media/image312.png"/><Relationship Id="rId2" Type="http://schemas.openxmlformats.org/officeDocument/2006/relationships/image" Target="../media/image64.png"/><Relationship Id="rId16" Type="http://schemas.openxmlformats.org/officeDocument/2006/relationships/image" Target="../media/image303.svg"/><Relationship Id="rId20" Type="http://schemas.openxmlformats.org/officeDocument/2006/relationships/image" Target="../media/image307.svg"/><Relationship Id="rId29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png"/><Relationship Id="rId11" Type="http://schemas.openxmlformats.org/officeDocument/2006/relationships/image" Target="../media/image298.svg"/><Relationship Id="rId24" Type="http://schemas.openxmlformats.org/officeDocument/2006/relationships/image" Target="../media/image311.svg"/><Relationship Id="rId5" Type="http://schemas.openxmlformats.org/officeDocument/2006/relationships/image" Target="../media/image292.svg"/><Relationship Id="rId15" Type="http://schemas.openxmlformats.org/officeDocument/2006/relationships/image" Target="../media/image302.png"/><Relationship Id="rId23" Type="http://schemas.openxmlformats.org/officeDocument/2006/relationships/image" Target="../media/image310.png"/><Relationship Id="rId28" Type="http://schemas.openxmlformats.org/officeDocument/2006/relationships/image" Target="../media/image315.svg"/><Relationship Id="rId10" Type="http://schemas.openxmlformats.org/officeDocument/2006/relationships/image" Target="../media/image297.png"/><Relationship Id="rId19" Type="http://schemas.openxmlformats.org/officeDocument/2006/relationships/image" Target="../media/image306.png"/><Relationship Id="rId4" Type="http://schemas.openxmlformats.org/officeDocument/2006/relationships/image" Target="../media/image291.png"/><Relationship Id="rId9" Type="http://schemas.openxmlformats.org/officeDocument/2006/relationships/image" Target="../media/image296.svg"/><Relationship Id="rId14" Type="http://schemas.openxmlformats.org/officeDocument/2006/relationships/image" Target="../media/image301.png"/><Relationship Id="rId22" Type="http://schemas.openxmlformats.org/officeDocument/2006/relationships/image" Target="../media/image309.svg"/><Relationship Id="rId27" Type="http://schemas.openxmlformats.org/officeDocument/2006/relationships/image" Target="../media/image314.png"/><Relationship Id="rId30" Type="http://schemas.openxmlformats.org/officeDocument/2006/relationships/image" Target="../media/image317.sv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1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2.png"/><Relationship Id="rId5" Type="http://schemas.openxmlformats.org/officeDocument/2006/relationships/image" Target="../media/image321.png"/><Relationship Id="rId10" Type="http://schemas.openxmlformats.org/officeDocument/2006/relationships/image" Target="../media/image46.svg"/><Relationship Id="rId4" Type="http://schemas.openxmlformats.org/officeDocument/2006/relationships/image" Target="../media/image320.png"/><Relationship Id="rId9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nap.com/go/how-to/faq/article/why-does-my-nas-system-log-report-that-the-file-system-is-not-clean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25.svg"/><Relationship Id="rId10" Type="http://schemas.openxmlformats.org/officeDocument/2006/relationships/image" Target="../media/image20.jpeg"/><Relationship Id="rId4" Type="http://schemas.microsoft.com/office/2007/relationships/hdphoto" Target="../media/hdphoto1.wdp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png"/><Relationship Id="rId3" Type="http://schemas.openxmlformats.org/officeDocument/2006/relationships/image" Target="../media/image172.png"/><Relationship Id="rId7" Type="http://schemas.openxmlformats.org/officeDocument/2006/relationships/image" Target="../media/image325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173.png"/><Relationship Id="rId9" Type="http://schemas.openxmlformats.org/officeDocument/2006/relationships/image" Target="../media/image32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svg"/><Relationship Id="rId3" Type="http://schemas.openxmlformats.org/officeDocument/2006/relationships/image" Target="../media/image328.png"/><Relationship Id="rId7" Type="http://schemas.openxmlformats.org/officeDocument/2006/relationships/image" Target="../media/image3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1.png"/><Relationship Id="rId5" Type="http://schemas.openxmlformats.org/officeDocument/2006/relationships/image" Target="../media/image330.svg"/><Relationship Id="rId4" Type="http://schemas.openxmlformats.org/officeDocument/2006/relationships/image" Target="../media/image3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26.sv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svg"/><Relationship Id="rId4" Type="http://schemas.openxmlformats.org/officeDocument/2006/relationships/image" Target="../media/image28.sv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hidden="1">
            <a:extLst>
              <a:ext uri="{FF2B5EF4-FFF2-40B4-BE49-F238E27FC236}">
                <a16:creationId xmlns:a16="http://schemas.microsoft.com/office/drawing/2014/main" id="{45476900-F864-4ACF-AA96-BBA3097C4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8" y="15197"/>
            <a:ext cx="12192000" cy="6842803"/>
          </a:xfrm>
          <a:prstGeom prst="rect">
            <a:avLst/>
          </a:prstGeom>
        </p:spPr>
      </p:pic>
      <p:sp>
        <p:nvSpPr>
          <p:cNvPr id="49" name="文字方塊 48" hidden="1">
            <a:extLst>
              <a:ext uri="{FF2B5EF4-FFF2-40B4-BE49-F238E27FC236}">
                <a16:creationId xmlns:a16="http://schemas.microsoft.com/office/drawing/2014/main" id="{0330C4A0-07E8-4591-A183-A365C3AD31C7}"/>
              </a:ext>
            </a:extLst>
          </p:cNvPr>
          <p:cNvSpPr txBox="1"/>
          <p:nvPr/>
        </p:nvSpPr>
        <p:spPr>
          <a:xfrm>
            <a:off x="1370800" y="6169628"/>
            <a:ext cx="1760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D-DIN Condensed" panose="020B0506030202030204" pitchFamily="34" charset="0"/>
              </a:rPr>
              <a:t>TS-h977XU-RP</a:t>
            </a:r>
            <a:endParaRPr lang="zh-TW" altLang="en-US" sz="2000">
              <a:solidFill>
                <a:schemeClr val="bg1"/>
              </a:solidFill>
              <a:latin typeface="D-DIN Condensed" panose="020B0506030202030204" pitchFamily="34" charset="0"/>
            </a:endParaRPr>
          </a:p>
        </p:txBody>
      </p:sp>
      <p:sp>
        <p:nvSpPr>
          <p:cNvPr id="50" name="文字方塊 49" hidden="1">
            <a:extLst>
              <a:ext uri="{FF2B5EF4-FFF2-40B4-BE49-F238E27FC236}">
                <a16:creationId xmlns:a16="http://schemas.microsoft.com/office/drawing/2014/main" id="{00510F8A-D312-4C66-B43E-5CF14EDA0317}"/>
              </a:ext>
            </a:extLst>
          </p:cNvPr>
          <p:cNvSpPr txBox="1"/>
          <p:nvPr/>
        </p:nvSpPr>
        <p:spPr>
          <a:xfrm>
            <a:off x="7440728" y="6169628"/>
            <a:ext cx="322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D-DIN Condensed" panose="020B0506030202030204" pitchFamily="34" charset="0"/>
              </a:rPr>
              <a:t>TS-h1277XU-RP / TS-h1283XU-RP</a:t>
            </a:r>
            <a:endParaRPr lang="zh-TW" altLang="en-US" sz="2000">
              <a:solidFill>
                <a:schemeClr val="bg1"/>
              </a:solidFill>
              <a:latin typeface="D-DIN Condensed" panose="020B050603020203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FB0579E7-0A3D-4C41-B094-7F15DE9F41CD}"/>
              </a:ext>
            </a:extLst>
          </p:cNvPr>
          <p:cNvSpPr txBox="1"/>
          <p:nvPr/>
        </p:nvSpPr>
        <p:spPr>
          <a:xfrm>
            <a:off x="4394540" y="4741606"/>
            <a:ext cx="7281949" cy="938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支援快照同步 </a:t>
            </a:r>
            <a:r>
              <a:rPr lang="en-US" altLang="zh-TW" sz="2400" b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Snapsync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的災難復原解決方案</a:t>
            </a:r>
          </a:p>
          <a:p>
            <a:pPr>
              <a:lnSpc>
                <a:spcPct val="120000"/>
              </a:lnSpc>
            </a:pPr>
            <a:r>
              <a:rPr lang="zh-TW" altLang="en-US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預防 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同時損壞的 </a:t>
            </a:r>
            <a:r>
              <a:rPr lang="en-US" altLang="zh-TW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QSAL 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專利演算法</a:t>
            </a:r>
          </a:p>
        </p:txBody>
      </p:sp>
    </p:spTree>
    <p:extLst>
      <p:ext uri="{BB962C8B-B14F-4D97-AF65-F5344CB8AC3E}">
        <p14:creationId xmlns:p14="http://schemas.microsoft.com/office/powerpoint/2010/main" val="3385126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圖片 87">
            <a:extLst>
              <a:ext uri="{FF2B5EF4-FFF2-40B4-BE49-F238E27FC236}">
                <a16:creationId xmlns:a16="http://schemas.microsoft.com/office/drawing/2014/main" id="{4F59FA5E-EDA6-477A-AA76-C3F98B50C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376" y="1857676"/>
            <a:ext cx="3193812" cy="868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圖片 88">
            <a:extLst>
              <a:ext uri="{FF2B5EF4-FFF2-40B4-BE49-F238E27FC236}">
                <a16:creationId xmlns:a16="http://schemas.microsoft.com/office/drawing/2014/main" id="{92594D37-F19D-4EE1-BD00-F68BB3BC7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470" y="1857676"/>
            <a:ext cx="3193812" cy="868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8F4D50F3-7A5A-4C64-8A5D-DF2B9DF30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564" y="1857676"/>
            <a:ext cx="3193812" cy="868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6" name="矩形 85">
            <a:extLst>
              <a:ext uri="{FF2B5EF4-FFF2-40B4-BE49-F238E27FC236}">
                <a16:creationId xmlns:a16="http://schemas.microsoft.com/office/drawing/2014/main" id="{0B868B2F-D537-4007-8958-9D1B1DA02D13}"/>
              </a:ext>
            </a:extLst>
          </p:cNvPr>
          <p:cNvSpPr/>
          <p:nvPr/>
        </p:nvSpPr>
        <p:spPr>
          <a:xfrm>
            <a:off x="8215887" y="2765148"/>
            <a:ext cx="3648783" cy="28684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2B423EC-B6B1-4098-9537-81AB6846D9B5}"/>
              </a:ext>
            </a:extLst>
          </p:cNvPr>
          <p:cNvSpPr/>
          <p:nvPr/>
        </p:nvSpPr>
        <p:spPr>
          <a:xfrm>
            <a:off x="4258586" y="2765148"/>
            <a:ext cx="3648783" cy="28684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1117564-BDA9-4903-B62B-823E229351A6}"/>
              </a:ext>
            </a:extLst>
          </p:cNvPr>
          <p:cNvSpPr/>
          <p:nvPr/>
        </p:nvSpPr>
        <p:spPr>
          <a:xfrm>
            <a:off x="301580" y="2765148"/>
            <a:ext cx="3648783" cy="28684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ED2533F0-220E-4188-A48D-1177184EA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err="1">
                <a:latin typeface="微軟正黑體"/>
                <a:ea typeface="微軟正黑體"/>
              </a:rPr>
              <a:t>如同QTS</a:t>
            </a:r>
            <a:r>
              <a:rPr lang="en-US" altLang="zh-TW">
                <a:latin typeface="微軟正黑體"/>
                <a:ea typeface="微軟正黑體"/>
              </a:rPr>
              <a:t> 4.5.2 , </a:t>
            </a:r>
            <a:r>
              <a:rPr lang="en-US" altLang="zh-TW" err="1">
                <a:latin typeface="微軟正黑體"/>
                <a:ea typeface="微軟正黑體"/>
              </a:rPr>
              <a:t>也正式支援</a:t>
            </a:r>
            <a:r>
              <a:rPr lang="en-US" altLang="zh-TW">
                <a:latin typeface="微軟正黑體"/>
                <a:ea typeface="微軟正黑體"/>
              </a:rPr>
              <a:t> 全新100GbE</a:t>
            </a:r>
            <a:r>
              <a:rPr lang="zh-TW" altLang="en-US">
                <a:latin typeface="微軟正黑體"/>
                <a:ea typeface="微軟正黑體"/>
              </a:rPr>
              <a:t>超高速網路介面卡</a:t>
            </a:r>
            <a:r>
              <a:rPr lang="en-US" altLang="zh-TW">
                <a:latin typeface="微軟正黑體"/>
                <a:ea typeface="微軟正黑體"/>
              </a:rPr>
              <a:t>, </a:t>
            </a:r>
            <a:r>
              <a:rPr lang="zh-TW" altLang="en-US">
                <a:latin typeface="微軟正黑體"/>
                <a:ea typeface="微軟正黑體"/>
              </a:rPr>
              <a:t>虛擬化</a:t>
            </a:r>
            <a:r>
              <a:rPr lang="en-US" altLang="zh-TW">
                <a:latin typeface="微軟正黑體"/>
                <a:ea typeface="微軟正黑體"/>
              </a:rPr>
              <a:t>SR-IOV</a:t>
            </a:r>
            <a:r>
              <a:rPr lang="zh-TW" altLang="en-US">
                <a:latin typeface="微軟正黑體"/>
                <a:ea typeface="微軟正黑體"/>
              </a:rPr>
              <a:t>功能</a:t>
            </a:r>
            <a:r>
              <a:rPr lang="en-US" altLang="zh-TW">
                <a:latin typeface="微軟正黑體"/>
                <a:ea typeface="微軟正黑體"/>
              </a:rPr>
              <a:t>, </a:t>
            </a:r>
            <a:r>
              <a:rPr lang="en-US" altLang="zh-TW" err="1">
                <a:latin typeface="微軟正黑體"/>
                <a:ea typeface="微軟正黑體"/>
              </a:rPr>
              <a:t>及更新SNMP套件</a:t>
            </a:r>
            <a:r>
              <a:rPr lang="en-US" altLang="zh-TW">
                <a:latin typeface="微軟正黑體"/>
                <a:ea typeface="微軟正黑體"/>
              </a:rPr>
              <a:t>.</a:t>
            </a:r>
            <a:endParaRPr lang="en-US" altLang="zh-TW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D3BFE9F-4215-47CD-92B9-A9D5BD579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35" y="7076607"/>
            <a:ext cx="3580463" cy="2297464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79756F4-1884-4AE1-A639-6FFFFC328109}"/>
              </a:ext>
            </a:extLst>
          </p:cNvPr>
          <p:cNvSpPr txBox="1"/>
          <p:nvPr/>
        </p:nvSpPr>
        <p:spPr>
          <a:xfrm>
            <a:off x="697004" y="2113183"/>
            <a:ext cx="29074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SR-IOV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網卡虛擬化介接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AB9CE1D-5ED2-45E5-B600-F6E0AFDFD2AB}"/>
              </a:ext>
            </a:extLst>
          </p:cNvPr>
          <p:cNvSpPr txBox="1"/>
          <p:nvPr/>
        </p:nvSpPr>
        <p:spPr>
          <a:xfrm>
            <a:off x="8732765" y="198306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企業高速網路強力武器</a:t>
            </a:r>
            <a:b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QXG-100G2SF-E810</a:t>
            </a:r>
            <a:endParaRPr lang="zh-TW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6C60AD95-4F95-7C45-ACB0-5C0058FBAE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98176" y="7152619"/>
            <a:ext cx="3648783" cy="1678980"/>
          </a:xfrm>
          <a:prstGeom prst="rect">
            <a:avLst/>
          </a:prstGeom>
          <a:effectLst>
            <a:outerShdw blurRad="215900" dist="1524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18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CAA44E25-626D-FC4C-A1D7-4E8146EB37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4000"/>
                    </a14:imgEffect>
                    <a14:imgEffect>
                      <a14:brightnessContrast bright="33000"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2663" y="7283376"/>
            <a:ext cx="3343056" cy="1402418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47F67EAA-98F5-384A-9F9C-5C9C02B190CA}"/>
              </a:ext>
            </a:extLst>
          </p:cNvPr>
          <p:cNvSpPr txBox="1"/>
          <p:nvPr/>
        </p:nvSpPr>
        <p:spPr>
          <a:xfrm>
            <a:off x="4600099" y="2106397"/>
            <a:ext cx="29074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全新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SNMP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模組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454DEAC0-7FB8-4F9A-86EE-B76C611CA525}"/>
              </a:ext>
            </a:extLst>
          </p:cNvPr>
          <p:cNvGrpSpPr/>
          <p:nvPr/>
        </p:nvGrpSpPr>
        <p:grpSpPr>
          <a:xfrm>
            <a:off x="381712" y="3253228"/>
            <a:ext cx="3517252" cy="1909077"/>
            <a:chOff x="381712" y="3253228"/>
            <a:chExt cx="3517252" cy="1909077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626479DE-35D4-4660-88BE-6E311F6A5A6D}"/>
                </a:ext>
              </a:extLst>
            </p:cNvPr>
            <p:cNvSpPr/>
            <p:nvPr/>
          </p:nvSpPr>
          <p:spPr>
            <a:xfrm>
              <a:off x="422388" y="3887902"/>
              <a:ext cx="3476576" cy="590535"/>
            </a:xfrm>
            <a:prstGeom prst="roundRect">
              <a:avLst>
                <a:gd name="adj" fmla="val 11968"/>
              </a:avLst>
            </a:prstGeom>
            <a:solidFill>
              <a:srgbClr val="D7C4E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04DC7473-91C3-47DC-AB74-15AE8F7983C3}"/>
                </a:ext>
              </a:extLst>
            </p:cNvPr>
            <p:cNvSpPr/>
            <p:nvPr/>
          </p:nvSpPr>
          <p:spPr>
            <a:xfrm>
              <a:off x="422388" y="4571770"/>
              <a:ext cx="3476576" cy="590535"/>
            </a:xfrm>
            <a:prstGeom prst="roundRect">
              <a:avLst>
                <a:gd name="adj" fmla="val 11968"/>
              </a:avLst>
            </a:prstGeom>
            <a:solidFill>
              <a:srgbClr val="D7C4E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2BA676D4-03E8-4003-9198-2CCE79BF5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81684" y="3691887"/>
              <a:ext cx="143085" cy="884525"/>
            </a:xfrm>
            <a:prstGeom prst="rect">
              <a:avLst/>
            </a:prstGeom>
          </p:spPr>
        </p:pic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54F42B33-3725-4697-885D-2ECDE39DE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1386865" y="3772209"/>
              <a:ext cx="143085" cy="884525"/>
            </a:xfrm>
            <a:prstGeom prst="rect">
              <a:avLst/>
            </a:prstGeom>
          </p:spPr>
        </p:pic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4676B936-A0A2-4A67-B165-93AB78BEF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55662" y="3691887"/>
              <a:ext cx="143085" cy="884525"/>
            </a:xfrm>
            <a:prstGeom prst="rect">
              <a:avLst/>
            </a:prstGeom>
          </p:spPr>
        </p:pic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0E71B00F-5CC1-41F9-B7B5-5431B5230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2360843" y="3772209"/>
              <a:ext cx="143085" cy="884525"/>
            </a:xfrm>
            <a:prstGeom prst="rect">
              <a:avLst/>
            </a:prstGeom>
          </p:spPr>
        </p:pic>
        <p:pic>
          <p:nvPicPr>
            <p:cNvPr id="32" name="圖形 31">
              <a:extLst>
                <a:ext uri="{FF2B5EF4-FFF2-40B4-BE49-F238E27FC236}">
                  <a16:creationId xmlns:a16="http://schemas.microsoft.com/office/drawing/2014/main" id="{39B0AFBE-8288-440E-B954-4C47F1669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074702" y="3691887"/>
              <a:ext cx="143085" cy="884525"/>
            </a:xfrm>
            <a:prstGeom prst="rect">
              <a:avLst/>
            </a:prstGeom>
          </p:spPr>
        </p:pic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BFD7A7D7-B4E0-4D26-86E9-BACD12382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0800000">
              <a:off x="3279883" y="3772209"/>
              <a:ext cx="143085" cy="884525"/>
            </a:xfrm>
            <a:prstGeom prst="rect">
              <a:avLst/>
            </a:prstGeom>
          </p:spPr>
        </p:pic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E0CE4B55-4621-4E5F-8C2D-A567EF631533}"/>
                </a:ext>
              </a:extLst>
            </p:cNvPr>
            <p:cNvSpPr/>
            <p:nvPr/>
          </p:nvSpPr>
          <p:spPr>
            <a:xfrm>
              <a:off x="1039294" y="3253228"/>
              <a:ext cx="673533" cy="299972"/>
            </a:xfrm>
            <a:prstGeom prst="roundRect">
              <a:avLst/>
            </a:prstGeom>
            <a:solidFill>
              <a:srgbClr val="00A0B8"/>
            </a:solidFill>
            <a:ln>
              <a:noFill/>
            </a:ln>
            <a:effectLst>
              <a:innerShdw blurRad="101600">
                <a:schemeClr val="tx2">
                  <a:lumMod val="50000"/>
                  <a:alpha val="6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  <a:endParaRPr lang="zh-TW" altLang="en-US" sz="11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FC894A2-637E-46EE-97C8-96506B45A5B3}"/>
                </a:ext>
              </a:extLst>
            </p:cNvPr>
            <p:cNvSpPr/>
            <p:nvPr/>
          </p:nvSpPr>
          <p:spPr>
            <a:xfrm>
              <a:off x="1039294" y="3519577"/>
              <a:ext cx="673533" cy="228763"/>
            </a:xfrm>
            <a:prstGeom prst="rect">
              <a:avLst/>
            </a:prstGeom>
            <a:solidFill>
              <a:srgbClr val="7EC04F"/>
            </a:solidFill>
            <a:ln>
              <a:noFill/>
            </a:ln>
            <a:effectLst>
              <a:innerShdw blurRad="114300">
                <a:schemeClr val="accent6">
                  <a:lumMod val="50000"/>
                  <a:alpha val="67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00" b="1">
                  <a:latin typeface="Arial" panose="020B0604020202020204" pitchFamily="34" charset="0"/>
                  <a:cs typeface="Arial" panose="020B0604020202020204" pitchFamily="34" charset="0"/>
                </a:rPr>
                <a:t>VF Driver</a:t>
              </a:r>
              <a:endParaRPr lang="zh-TW" altLang="en-US"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B9D96310-8020-4BFB-B5F9-536748AA8046}"/>
                </a:ext>
              </a:extLst>
            </p:cNvPr>
            <p:cNvSpPr/>
            <p:nvPr/>
          </p:nvSpPr>
          <p:spPr>
            <a:xfrm>
              <a:off x="1983713" y="3253228"/>
              <a:ext cx="673533" cy="299972"/>
            </a:xfrm>
            <a:prstGeom prst="roundRect">
              <a:avLst/>
            </a:prstGeom>
            <a:solidFill>
              <a:srgbClr val="00A0B8"/>
            </a:solidFill>
            <a:ln>
              <a:noFill/>
            </a:ln>
            <a:effectLst>
              <a:innerShdw blurRad="101600">
                <a:schemeClr val="tx2">
                  <a:lumMod val="50000"/>
                  <a:alpha val="6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  <a:endParaRPr lang="zh-TW" altLang="en-US" sz="11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E65B5F01-2D90-4F56-B9EB-76BAB36D4428}"/>
                </a:ext>
              </a:extLst>
            </p:cNvPr>
            <p:cNvSpPr/>
            <p:nvPr/>
          </p:nvSpPr>
          <p:spPr>
            <a:xfrm>
              <a:off x="1983713" y="3519577"/>
              <a:ext cx="673533" cy="228763"/>
            </a:xfrm>
            <a:prstGeom prst="rect">
              <a:avLst/>
            </a:prstGeom>
            <a:solidFill>
              <a:srgbClr val="7EC04F"/>
            </a:solidFill>
            <a:ln>
              <a:noFill/>
            </a:ln>
            <a:effectLst>
              <a:innerShdw blurRad="114300">
                <a:schemeClr val="accent6">
                  <a:lumMod val="50000"/>
                  <a:alpha val="67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00" b="1">
                  <a:latin typeface="Arial" panose="020B0604020202020204" pitchFamily="34" charset="0"/>
                  <a:cs typeface="Arial" panose="020B0604020202020204" pitchFamily="34" charset="0"/>
                </a:rPr>
                <a:t>VF Driver</a:t>
              </a:r>
              <a:endParaRPr lang="zh-TW" altLang="en-US"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89ACD6C9-96B2-45B9-B7A2-44DD3F62A5B0}"/>
                </a:ext>
              </a:extLst>
            </p:cNvPr>
            <p:cNvSpPr/>
            <p:nvPr/>
          </p:nvSpPr>
          <p:spPr>
            <a:xfrm>
              <a:off x="2905904" y="3253228"/>
              <a:ext cx="673533" cy="299972"/>
            </a:xfrm>
            <a:prstGeom prst="roundRect">
              <a:avLst/>
            </a:prstGeom>
            <a:solidFill>
              <a:srgbClr val="00A0B8"/>
            </a:solidFill>
            <a:ln>
              <a:noFill/>
            </a:ln>
            <a:effectLst>
              <a:innerShdw blurRad="101600">
                <a:schemeClr val="tx2">
                  <a:lumMod val="50000"/>
                  <a:alpha val="68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>
                  <a:latin typeface="Arial" panose="020B0604020202020204" pitchFamily="34" charset="0"/>
                  <a:cs typeface="Arial" panose="020B0604020202020204" pitchFamily="34" charset="0"/>
                </a:rPr>
                <a:t>VM</a:t>
              </a:r>
              <a:endParaRPr lang="zh-TW" altLang="en-US" sz="11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46F7A501-50B9-416A-8BC3-BFDD29A14AB3}"/>
                </a:ext>
              </a:extLst>
            </p:cNvPr>
            <p:cNvSpPr/>
            <p:nvPr/>
          </p:nvSpPr>
          <p:spPr>
            <a:xfrm>
              <a:off x="2905904" y="3519577"/>
              <a:ext cx="673533" cy="228763"/>
            </a:xfrm>
            <a:prstGeom prst="rect">
              <a:avLst/>
            </a:prstGeom>
            <a:solidFill>
              <a:srgbClr val="7EC04F"/>
            </a:solidFill>
            <a:ln>
              <a:noFill/>
            </a:ln>
            <a:effectLst>
              <a:innerShdw blurRad="114300">
                <a:schemeClr val="accent6">
                  <a:lumMod val="50000"/>
                  <a:alpha val="67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00" b="1">
                  <a:latin typeface="Arial" panose="020B0604020202020204" pitchFamily="34" charset="0"/>
                  <a:cs typeface="Arial" panose="020B0604020202020204" pitchFamily="34" charset="0"/>
                </a:rPr>
                <a:t>VF Driver</a:t>
              </a:r>
              <a:endParaRPr lang="zh-TW" altLang="en-US" sz="8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7A733C2-A786-472A-BCDF-0360DFFF3D51}"/>
                </a:ext>
              </a:extLst>
            </p:cNvPr>
            <p:cNvSpPr/>
            <p:nvPr/>
          </p:nvSpPr>
          <p:spPr>
            <a:xfrm>
              <a:off x="910292" y="4612910"/>
              <a:ext cx="961235" cy="228763"/>
            </a:xfrm>
            <a:prstGeom prst="rect">
              <a:avLst/>
            </a:prstGeom>
            <a:solidFill>
              <a:srgbClr val="EFEA3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00" b="1">
                  <a:solidFill>
                    <a:srgbClr val="1749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 Function</a:t>
              </a:r>
              <a:endParaRPr lang="zh-TW" altLang="en-US" sz="800" b="1">
                <a:solidFill>
                  <a:srgbClr val="1749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C470812-1B11-45B6-9EE7-79E33A616A95}"/>
                </a:ext>
              </a:extLst>
            </p:cNvPr>
            <p:cNvSpPr/>
            <p:nvPr/>
          </p:nvSpPr>
          <p:spPr>
            <a:xfrm>
              <a:off x="1900876" y="4612910"/>
              <a:ext cx="961235" cy="228763"/>
            </a:xfrm>
            <a:prstGeom prst="rect">
              <a:avLst/>
            </a:prstGeom>
            <a:solidFill>
              <a:srgbClr val="EFEA3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00" b="1">
                  <a:solidFill>
                    <a:srgbClr val="1749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 Function</a:t>
              </a:r>
              <a:endParaRPr lang="zh-TW" altLang="en-US" sz="800" b="1">
                <a:solidFill>
                  <a:srgbClr val="1749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7F2696A2-496F-4F9F-AB63-2D56FF2BC62E}"/>
                </a:ext>
              </a:extLst>
            </p:cNvPr>
            <p:cNvSpPr/>
            <p:nvPr/>
          </p:nvSpPr>
          <p:spPr>
            <a:xfrm>
              <a:off x="2891459" y="4612910"/>
              <a:ext cx="961235" cy="228763"/>
            </a:xfrm>
            <a:prstGeom prst="rect">
              <a:avLst/>
            </a:prstGeom>
            <a:solidFill>
              <a:srgbClr val="EFEA3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00" b="1">
                  <a:solidFill>
                    <a:srgbClr val="1749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 Function</a:t>
              </a:r>
              <a:endParaRPr lang="zh-TW" altLang="en-US" sz="800" b="1">
                <a:solidFill>
                  <a:srgbClr val="17499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C6D532FB-BEC0-4AC5-9687-65A921295469}"/>
                </a:ext>
              </a:extLst>
            </p:cNvPr>
            <p:cNvSpPr/>
            <p:nvPr/>
          </p:nvSpPr>
          <p:spPr>
            <a:xfrm>
              <a:off x="910292" y="4878403"/>
              <a:ext cx="2942402" cy="228763"/>
            </a:xfrm>
            <a:prstGeom prst="rect">
              <a:avLst/>
            </a:prstGeom>
            <a:solidFill>
              <a:srgbClr val="3856A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 Ethernet Bridge + </a:t>
              </a:r>
              <a:r>
                <a:rPr lang="en-US" altLang="zh-TW" sz="80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Classifer</a:t>
              </a:r>
              <a:endParaRPr lang="zh-TW" alt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A4C522F-ABFA-4DCA-A9ED-8DB4B4CFEE8D}"/>
                </a:ext>
              </a:extLst>
            </p:cNvPr>
            <p:cNvSpPr txBox="1"/>
            <p:nvPr/>
          </p:nvSpPr>
          <p:spPr>
            <a:xfrm>
              <a:off x="381712" y="3872120"/>
              <a:ext cx="76905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50" b="1">
                  <a:solidFill>
                    <a:srgbClr val="5525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NAS</a:t>
              </a:r>
              <a:r>
                <a:rPr lang="zh-TW" altLang="en-US" sz="1050" b="1">
                  <a:solidFill>
                    <a:srgbClr val="5525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b="1">
                  <a:solidFill>
                    <a:srgbClr val="5525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</a:t>
              </a:r>
              <a:endParaRPr lang="zh-TW" altLang="en-US" sz="1050" b="1">
                <a:solidFill>
                  <a:srgbClr val="5525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EB62C89A-8396-455F-9AB7-A6E904C9AD34}"/>
                </a:ext>
              </a:extLst>
            </p:cNvPr>
            <p:cNvSpPr txBox="1"/>
            <p:nvPr/>
          </p:nvSpPr>
          <p:spPr>
            <a:xfrm>
              <a:off x="381712" y="4583098"/>
              <a:ext cx="575427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050" b="1">
                  <a:solidFill>
                    <a:srgbClr val="5525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NIC</a:t>
              </a:r>
              <a:endParaRPr lang="zh-TW" altLang="en-US" sz="1050" b="1">
                <a:solidFill>
                  <a:srgbClr val="55257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D6587993-054F-478E-B4BD-BCEF5A25FF35}"/>
              </a:ext>
            </a:extLst>
          </p:cNvPr>
          <p:cNvGrpSpPr/>
          <p:nvPr/>
        </p:nvGrpSpPr>
        <p:grpSpPr>
          <a:xfrm>
            <a:off x="4301265" y="3249183"/>
            <a:ext cx="3451048" cy="1971725"/>
            <a:chOff x="4301265" y="3249183"/>
            <a:chExt cx="3451048" cy="1971725"/>
          </a:xfrm>
        </p:grpSpPr>
        <p:cxnSp>
          <p:nvCxnSpPr>
            <p:cNvPr id="72" name="直線接點 71">
              <a:extLst>
                <a:ext uri="{FF2B5EF4-FFF2-40B4-BE49-F238E27FC236}">
                  <a16:creationId xmlns:a16="http://schemas.microsoft.com/office/drawing/2014/main" id="{E85824BA-4962-4419-A97B-AC588FD7F35E}"/>
                </a:ext>
              </a:extLst>
            </p:cNvPr>
            <p:cNvCxnSpPr/>
            <p:nvPr/>
          </p:nvCxnSpPr>
          <p:spPr>
            <a:xfrm>
              <a:off x="5305377" y="4231294"/>
              <a:ext cx="1629210" cy="0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9" name="圖形 68">
              <a:extLst>
                <a:ext uri="{FF2B5EF4-FFF2-40B4-BE49-F238E27FC236}">
                  <a16:creationId xmlns:a16="http://schemas.microsoft.com/office/drawing/2014/main" id="{DE96B1A2-C9AD-4820-BDFB-ED14D7FAF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200000">
              <a:off x="6023659" y="3305122"/>
              <a:ext cx="213747" cy="1321344"/>
            </a:xfrm>
            <a:prstGeom prst="rect">
              <a:avLst/>
            </a:prstGeom>
          </p:spPr>
        </p:pic>
        <p:pic>
          <p:nvPicPr>
            <p:cNvPr id="70" name="圖形 69">
              <a:extLst>
                <a:ext uri="{FF2B5EF4-FFF2-40B4-BE49-F238E27FC236}">
                  <a16:creationId xmlns:a16="http://schemas.microsoft.com/office/drawing/2014/main" id="{1FA67C62-C2FF-4777-8CF7-3299EAE8F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5400000">
              <a:off x="6023658" y="3825803"/>
              <a:ext cx="213747" cy="1321344"/>
            </a:xfrm>
            <a:prstGeom prst="rect">
              <a:avLst/>
            </a:prstGeom>
          </p:spPr>
        </p:pic>
        <p:grpSp>
          <p:nvGrpSpPr>
            <p:cNvPr id="68" name="群組 67">
              <a:extLst>
                <a:ext uri="{FF2B5EF4-FFF2-40B4-BE49-F238E27FC236}">
                  <a16:creationId xmlns:a16="http://schemas.microsoft.com/office/drawing/2014/main" id="{31D196AF-B05C-489C-95EC-0A5D58FA8BDE}"/>
                </a:ext>
              </a:extLst>
            </p:cNvPr>
            <p:cNvGrpSpPr/>
            <p:nvPr/>
          </p:nvGrpSpPr>
          <p:grpSpPr>
            <a:xfrm>
              <a:off x="4418696" y="3637948"/>
              <a:ext cx="1040364" cy="1179774"/>
              <a:chOff x="4914840" y="3671407"/>
              <a:chExt cx="790665" cy="896615"/>
            </a:xfrm>
          </p:grpSpPr>
          <p:grpSp>
            <p:nvGrpSpPr>
              <p:cNvPr id="50" name="群組 49">
                <a:extLst>
                  <a:ext uri="{FF2B5EF4-FFF2-40B4-BE49-F238E27FC236}">
                    <a16:creationId xmlns:a16="http://schemas.microsoft.com/office/drawing/2014/main" id="{115E26D4-1751-4C73-89F0-55A3E4989D27}"/>
                  </a:ext>
                </a:extLst>
              </p:cNvPr>
              <p:cNvGrpSpPr/>
              <p:nvPr/>
            </p:nvGrpSpPr>
            <p:grpSpPr>
              <a:xfrm>
                <a:off x="4914840" y="3671407"/>
                <a:ext cx="790665" cy="369902"/>
                <a:chOff x="4914840" y="3671407"/>
                <a:chExt cx="790665" cy="369902"/>
              </a:xfrm>
            </p:grpSpPr>
            <p:sp>
              <p:nvSpPr>
                <p:cNvPr id="41" name="手繪多邊形: 圖案 40">
                  <a:extLst>
                    <a:ext uri="{FF2B5EF4-FFF2-40B4-BE49-F238E27FC236}">
                      <a16:creationId xmlns:a16="http://schemas.microsoft.com/office/drawing/2014/main" id="{8DB65650-E0C6-4A56-932E-18639BF996BB}"/>
                    </a:ext>
                  </a:extLst>
                </p:cNvPr>
                <p:cNvSpPr/>
                <p:nvPr/>
              </p:nvSpPr>
              <p:spPr>
                <a:xfrm>
                  <a:off x="4914840" y="3671407"/>
                  <a:ext cx="790665" cy="369902"/>
                </a:xfrm>
                <a:custGeom>
                  <a:avLst/>
                  <a:gdLst>
                    <a:gd name="connsiteX0" fmla="*/ 790666 w 790665"/>
                    <a:gd name="connsiteY0" fmla="*/ 684559 h 912517"/>
                    <a:gd name="connsiteX1" fmla="*/ 790666 w 790665"/>
                    <a:gd name="connsiteY1" fmla="*/ 227958 h 912517"/>
                    <a:gd name="connsiteX2" fmla="*/ 394991 w 790665"/>
                    <a:gd name="connsiteY2" fmla="*/ 0 h 912517"/>
                    <a:gd name="connsiteX3" fmla="*/ 0 w 790665"/>
                    <a:gd name="connsiteY3" fmla="*/ 227958 h 912517"/>
                    <a:gd name="connsiteX4" fmla="*/ 0 w 790665"/>
                    <a:gd name="connsiteY4" fmla="*/ 684559 h 912517"/>
                    <a:gd name="connsiteX5" fmla="*/ 394991 w 790665"/>
                    <a:gd name="connsiteY5" fmla="*/ 912517 h 912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90665" h="912517">
                      <a:moveTo>
                        <a:pt x="790666" y="684559"/>
                      </a:moveTo>
                      <a:lnTo>
                        <a:pt x="790666" y="227958"/>
                      </a:lnTo>
                      <a:lnTo>
                        <a:pt x="394991" y="0"/>
                      </a:lnTo>
                      <a:lnTo>
                        <a:pt x="0" y="227958"/>
                      </a:lnTo>
                      <a:lnTo>
                        <a:pt x="0" y="684559"/>
                      </a:lnTo>
                      <a:lnTo>
                        <a:pt x="394991" y="912517"/>
                      </a:lnTo>
                      <a:close/>
                    </a:path>
                  </a:pathLst>
                </a:custGeom>
                <a:solidFill>
                  <a:srgbClr val="DDF9FF"/>
                </a:solidFill>
                <a:ln w="682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2" name="手繪多邊形: 圖案 41">
                  <a:extLst>
                    <a:ext uri="{FF2B5EF4-FFF2-40B4-BE49-F238E27FC236}">
                      <a16:creationId xmlns:a16="http://schemas.microsoft.com/office/drawing/2014/main" id="{CC767245-F030-4B73-8B59-3D652A1F543D}"/>
                    </a:ext>
                  </a:extLst>
                </p:cNvPr>
                <p:cNvSpPr/>
                <p:nvPr/>
              </p:nvSpPr>
              <p:spPr>
                <a:xfrm>
                  <a:off x="5309830" y="3763813"/>
                  <a:ext cx="395675" cy="277496"/>
                </a:xfrm>
                <a:custGeom>
                  <a:avLst/>
                  <a:gdLst>
                    <a:gd name="connsiteX0" fmla="*/ 0 w 395675"/>
                    <a:gd name="connsiteY0" fmla="*/ 684559 h 684559"/>
                    <a:gd name="connsiteX1" fmla="*/ 395675 w 395675"/>
                    <a:gd name="connsiteY1" fmla="*/ 456601 h 684559"/>
                    <a:gd name="connsiteX2" fmla="*/ 395675 w 395675"/>
                    <a:gd name="connsiteY2" fmla="*/ 0 h 684559"/>
                    <a:gd name="connsiteX3" fmla="*/ 0 w 395675"/>
                    <a:gd name="connsiteY3" fmla="*/ 228643 h 684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5675" h="684559">
                      <a:moveTo>
                        <a:pt x="0" y="684559"/>
                      </a:moveTo>
                      <a:lnTo>
                        <a:pt x="395675" y="456601"/>
                      </a:lnTo>
                      <a:lnTo>
                        <a:pt x="395675" y="0"/>
                      </a:lnTo>
                      <a:lnTo>
                        <a:pt x="0" y="228643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682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3" name="手繪多邊形: 圖案 42">
                  <a:extLst>
                    <a:ext uri="{FF2B5EF4-FFF2-40B4-BE49-F238E27FC236}">
                      <a16:creationId xmlns:a16="http://schemas.microsoft.com/office/drawing/2014/main" id="{9D96D9D5-6F31-4FD0-BF97-1B8A8C46C679}"/>
                    </a:ext>
                  </a:extLst>
                </p:cNvPr>
                <p:cNvSpPr/>
                <p:nvPr/>
              </p:nvSpPr>
              <p:spPr>
                <a:xfrm>
                  <a:off x="4914840" y="3763813"/>
                  <a:ext cx="394990" cy="277496"/>
                </a:xfrm>
                <a:custGeom>
                  <a:avLst/>
                  <a:gdLst>
                    <a:gd name="connsiteX0" fmla="*/ 394991 w 394990"/>
                    <a:gd name="connsiteY0" fmla="*/ 684559 h 684559"/>
                    <a:gd name="connsiteX1" fmla="*/ 0 w 394990"/>
                    <a:gd name="connsiteY1" fmla="*/ 456601 h 684559"/>
                    <a:gd name="connsiteX2" fmla="*/ 0 w 394990"/>
                    <a:gd name="connsiteY2" fmla="*/ 0 h 684559"/>
                    <a:gd name="connsiteX3" fmla="*/ 394991 w 394990"/>
                    <a:gd name="connsiteY3" fmla="*/ 228643 h 684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990" h="684559">
                      <a:moveTo>
                        <a:pt x="394991" y="684559"/>
                      </a:moveTo>
                      <a:lnTo>
                        <a:pt x="0" y="456601"/>
                      </a:lnTo>
                      <a:lnTo>
                        <a:pt x="0" y="0"/>
                      </a:lnTo>
                      <a:lnTo>
                        <a:pt x="394991" y="228643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682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51" name="群組 50">
                <a:extLst>
                  <a:ext uri="{FF2B5EF4-FFF2-40B4-BE49-F238E27FC236}">
                    <a16:creationId xmlns:a16="http://schemas.microsoft.com/office/drawing/2014/main" id="{64867AA4-98AE-4770-9798-48F6E0EE9B33}"/>
                  </a:ext>
                </a:extLst>
              </p:cNvPr>
              <p:cNvGrpSpPr/>
              <p:nvPr/>
            </p:nvGrpSpPr>
            <p:grpSpPr>
              <a:xfrm>
                <a:off x="4914840" y="3978734"/>
                <a:ext cx="790665" cy="589288"/>
                <a:chOff x="4914840" y="3978734"/>
                <a:chExt cx="790665" cy="589288"/>
              </a:xfrm>
            </p:grpSpPr>
            <p:sp>
              <p:nvSpPr>
                <p:cNvPr id="44" name="手繪多邊形: 圖案 43">
                  <a:extLst>
                    <a:ext uri="{FF2B5EF4-FFF2-40B4-BE49-F238E27FC236}">
                      <a16:creationId xmlns:a16="http://schemas.microsoft.com/office/drawing/2014/main" id="{494787E5-C080-40C8-B08C-CB492FEC19DC}"/>
                    </a:ext>
                  </a:extLst>
                </p:cNvPr>
                <p:cNvSpPr/>
                <p:nvPr/>
              </p:nvSpPr>
              <p:spPr>
                <a:xfrm>
                  <a:off x="5309830" y="3978734"/>
                  <a:ext cx="395675" cy="277496"/>
                </a:xfrm>
                <a:custGeom>
                  <a:avLst/>
                  <a:gdLst>
                    <a:gd name="connsiteX0" fmla="*/ 0 w 395675"/>
                    <a:gd name="connsiteY0" fmla="*/ 684559 h 684559"/>
                    <a:gd name="connsiteX1" fmla="*/ 395675 w 395675"/>
                    <a:gd name="connsiteY1" fmla="*/ 456601 h 684559"/>
                    <a:gd name="connsiteX2" fmla="*/ 395675 w 395675"/>
                    <a:gd name="connsiteY2" fmla="*/ 0 h 684559"/>
                    <a:gd name="connsiteX3" fmla="*/ 0 w 395675"/>
                    <a:gd name="connsiteY3" fmla="*/ 228643 h 684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5675" h="684559">
                      <a:moveTo>
                        <a:pt x="0" y="684559"/>
                      </a:moveTo>
                      <a:lnTo>
                        <a:pt x="395675" y="456601"/>
                      </a:lnTo>
                      <a:lnTo>
                        <a:pt x="395675" y="0"/>
                      </a:lnTo>
                      <a:lnTo>
                        <a:pt x="0" y="228643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682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5" name="手繪多邊形: 圖案 44">
                  <a:extLst>
                    <a:ext uri="{FF2B5EF4-FFF2-40B4-BE49-F238E27FC236}">
                      <a16:creationId xmlns:a16="http://schemas.microsoft.com/office/drawing/2014/main" id="{BD33990F-BB15-4596-A48E-27992DD691B8}"/>
                    </a:ext>
                  </a:extLst>
                </p:cNvPr>
                <p:cNvSpPr/>
                <p:nvPr/>
              </p:nvSpPr>
              <p:spPr>
                <a:xfrm>
                  <a:off x="4914840" y="3978734"/>
                  <a:ext cx="394990" cy="277496"/>
                </a:xfrm>
                <a:custGeom>
                  <a:avLst/>
                  <a:gdLst>
                    <a:gd name="connsiteX0" fmla="*/ 394991 w 394990"/>
                    <a:gd name="connsiteY0" fmla="*/ 684559 h 684559"/>
                    <a:gd name="connsiteX1" fmla="*/ 0 w 394990"/>
                    <a:gd name="connsiteY1" fmla="*/ 456601 h 684559"/>
                    <a:gd name="connsiteX2" fmla="*/ 0 w 394990"/>
                    <a:gd name="connsiteY2" fmla="*/ 0 h 684559"/>
                    <a:gd name="connsiteX3" fmla="*/ 394991 w 394990"/>
                    <a:gd name="connsiteY3" fmla="*/ 228643 h 684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990" h="684559">
                      <a:moveTo>
                        <a:pt x="394991" y="684559"/>
                      </a:moveTo>
                      <a:lnTo>
                        <a:pt x="0" y="456601"/>
                      </a:lnTo>
                      <a:lnTo>
                        <a:pt x="0" y="0"/>
                      </a:lnTo>
                      <a:lnTo>
                        <a:pt x="394991" y="228643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682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6" name="手繪多邊形: 圖案 45">
                  <a:extLst>
                    <a:ext uri="{FF2B5EF4-FFF2-40B4-BE49-F238E27FC236}">
                      <a16:creationId xmlns:a16="http://schemas.microsoft.com/office/drawing/2014/main" id="{49D46496-1973-46AC-90DD-D33472D53732}"/>
                    </a:ext>
                  </a:extLst>
                </p:cNvPr>
                <p:cNvSpPr/>
                <p:nvPr/>
              </p:nvSpPr>
              <p:spPr>
                <a:xfrm>
                  <a:off x="5309830" y="4127101"/>
                  <a:ext cx="395675" cy="277496"/>
                </a:xfrm>
                <a:custGeom>
                  <a:avLst/>
                  <a:gdLst>
                    <a:gd name="connsiteX0" fmla="*/ 0 w 395675"/>
                    <a:gd name="connsiteY0" fmla="*/ 684559 h 684559"/>
                    <a:gd name="connsiteX1" fmla="*/ 395675 w 395675"/>
                    <a:gd name="connsiteY1" fmla="*/ 456601 h 684559"/>
                    <a:gd name="connsiteX2" fmla="*/ 395675 w 395675"/>
                    <a:gd name="connsiteY2" fmla="*/ 0 h 684559"/>
                    <a:gd name="connsiteX3" fmla="*/ 0 w 395675"/>
                    <a:gd name="connsiteY3" fmla="*/ 228643 h 684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5675" h="684559">
                      <a:moveTo>
                        <a:pt x="0" y="684559"/>
                      </a:moveTo>
                      <a:lnTo>
                        <a:pt x="395675" y="456601"/>
                      </a:lnTo>
                      <a:lnTo>
                        <a:pt x="395675" y="0"/>
                      </a:lnTo>
                      <a:lnTo>
                        <a:pt x="0" y="228643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682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7" name="手繪多邊形: 圖案 46">
                  <a:extLst>
                    <a:ext uri="{FF2B5EF4-FFF2-40B4-BE49-F238E27FC236}">
                      <a16:creationId xmlns:a16="http://schemas.microsoft.com/office/drawing/2014/main" id="{FC84BD7B-6BFA-40AD-86D1-F8F1403A1561}"/>
                    </a:ext>
                  </a:extLst>
                </p:cNvPr>
                <p:cNvSpPr/>
                <p:nvPr/>
              </p:nvSpPr>
              <p:spPr>
                <a:xfrm>
                  <a:off x="4914840" y="4127101"/>
                  <a:ext cx="394990" cy="277496"/>
                </a:xfrm>
                <a:custGeom>
                  <a:avLst/>
                  <a:gdLst>
                    <a:gd name="connsiteX0" fmla="*/ 394991 w 394990"/>
                    <a:gd name="connsiteY0" fmla="*/ 684559 h 684559"/>
                    <a:gd name="connsiteX1" fmla="*/ 0 w 394990"/>
                    <a:gd name="connsiteY1" fmla="*/ 456601 h 684559"/>
                    <a:gd name="connsiteX2" fmla="*/ 0 w 394990"/>
                    <a:gd name="connsiteY2" fmla="*/ 0 h 684559"/>
                    <a:gd name="connsiteX3" fmla="*/ 394991 w 394990"/>
                    <a:gd name="connsiteY3" fmla="*/ 228643 h 684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990" h="684559">
                      <a:moveTo>
                        <a:pt x="394991" y="684559"/>
                      </a:moveTo>
                      <a:lnTo>
                        <a:pt x="0" y="456601"/>
                      </a:lnTo>
                      <a:lnTo>
                        <a:pt x="0" y="0"/>
                      </a:lnTo>
                      <a:lnTo>
                        <a:pt x="394991" y="228643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682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8" name="手繪多邊形: 圖案 47">
                  <a:extLst>
                    <a:ext uri="{FF2B5EF4-FFF2-40B4-BE49-F238E27FC236}">
                      <a16:creationId xmlns:a16="http://schemas.microsoft.com/office/drawing/2014/main" id="{B681E1E2-2055-48A4-85BE-2E605C5ABF33}"/>
                    </a:ext>
                  </a:extLst>
                </p:cNvPr>
                <p:cNvSpPr/>
                <p:nvPr/>
              </p:nvSpPr>
              <p:spPr>
                <a:xfrm>
                  <a:off x="5309830" y="4290526"/>
                  <a:ext cx="395675" cy="277496"/>
                </a:xfrm>
                <a:custGeom>
                  <a:avLst/>
                  <a:gdLst>
                    <a:gd name="connsiteX0" fmla="*/ 0 w 395675"/>
                    <a:gd name="connsiteY0" fmla="*/ 684559 h 684559"/>
                    <a:gd name="connsiteX1" fmla="*/ 395675 w 395675"/>
                    <a:gd name="connsiteY1" fmla="*/ 456601 h 684559"/>
                    <a:gd name="connsiteX2" fmla="*/ 395675 w 395675"/>
                    <a:gd name="connsiteY2" fmla="*/ 0 h 684559"/>
                    <a:gd name="connsiteX3" fmla="*/ 0 w 395675"/>
                    <a:gd name="connsiteY3" fmla="*/ 228643 h 684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5675" h="684559">
                      <a:moveTo>
                        <a:pt x="0" y="684559"/>
                      </a:moveTo>
                      <a:lnTo>
                        <a:pt x="395675" y="456601"/>
                      </a:lnTo>
                      <a:lnTo>
                        <a:pt x="395675" y="0"/>
                      </a:lnTo>
                      <a:lnTo>
                        <a:pt x="0" y="228643"/>
                      </a:ln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682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9" name="手繪多邊形: 圖案 48">
                  <a:extLst>
                    <a:ext uri="{FF2B5EF4-FFF2-40B4-BE49-F238E27FC236}">
                      <a16:creationId xmlns:a16="http://schemas.microsoft.com/office/drawing/2014/main" id="{C38C15D9-C0CB-4D74-AED0-8CF06CD682EF}"/>
                    </a:ext>
                  </a:extLst>
                </p:cNvPr>
                <p:cNvSpPr/>
                <p:nvPr/>
              </p:nvSpPr>
              <p:spPr>
                <a:xfrm>
                  <a:off x="4914840" y="4290526"/>
                  <a:ext cx="394990" cy="277496"/>
                </a:xfrm>
                <a:custGeom>
                  <a:avLst/>
                  <a:gdLst>
                    <a:gd name="connsiteX0" fmla="*/ 394991 w 394990"/>
                    <a:gd name="connsiteY0" fmla="*/ 684559 h 684559"/>
                    <a:gd name="connsiteX1" fmla="*/ 0 w 394990"/>
                    <a:gd name="connsiteY1" fmla="*/ 456601 h 684559"/>
                    <a:gd name="connsiteX2" fmla="*/ 0 w 394990"/>
                    <a:gd name="connsiteY2" fmla="*/ 0 h 684559"/>
                    <a:gd name="connsiteX3" fmla="*/ 394991 w 394990"/>
                    <a:gd name="connsiteY3" fmla="*/ 228643 h 6845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4990" h="684559">
                      <a:moveTo>
                        <a:pt x="394991" y="684559"/>
                      </a:moveTo>
                      <a:lnTo>
                        <a:pt x="0" y="456601"/>
                      </a:lnTo>
                      <a:lnTo>
                        <a:pt x="0" y="0"/>
                      </a:lnTo>
                      <a:lnTo>
                        <a:pt x="394991" y="228643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682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4C225AFC-8083-4425-AACC-EF3E0F965987}"/>
                </a:ext>
              </a:extLst>
            </p:cNvPr>
            <p:cNvGrpSpPr/>
            <p:nvPr/>
          </p:nvGrpSpPr>
          <p:grpSpPr>
            <a:xfrm>
              <a:off x="6711949" y="4067697"/>
              <a:ext cx="1040364" cy="486720"/>
              <a:chOff x="4914840" y="3671407"/>
              <a:chExt cx="790665" cy="369902"/>
            </a:xfrm>
          </p:grpSpPr>
          <p:sp>
            <p:nvSpPr>
              <p:cNvPr id="53" name="手繪多邊形: 圖案 52">
                <a:extLst>
                  <a:ext uri="{FF2B5EF4-FFF2-40B4-BE49-F238E27FC236}">
                    <a16:creationId xmlns:a16="http://schemas.microsoft.com/office/drawing/2014/main" id="{5CB1C646-A1CF-4965-A334-56657D88F97C}"/>
                  </a:ext>
                </a:extLst>
              </p:cNvPr>
              <p:cNvSpPr/>
              <p:nvPr/>
            </p:nvSpPr>
            <p:spPr>
              <a:xfrm>
                <a:off x="4914840" y="3671407"/>
                <a:ext cx="790665" cy="369902"/>
              </a:xfrm>
              <a:custGeom>
                <a:avLst/>
                <a:gdLst>
                  <a:gd name="connsiteX0" fmla="*/ 790666 w 790665"/>
                  <a:gd name="connsiteY0" fmla="*/ 684559 h 912517"/>
                  <a:gd name="connsiteX1" fmla="*/ 790666 w 790665"/>
                  <a:gd name="connsiteY1" fmla="*/ 227958 h 912517"/>
                  <a:gd name="connsiteX2" fmla="*/ 394991 w 790665"/>
                  <a:gd name="connsiteY2" fmla="*/ 0 h 912517"/>
                  <a:gd name="connsiteX3" fmla="*/ 0 w 790665"/>
                  <a:gd name="connsiteY3" fmla="*/ 227958 h 912517"/>
                  <a:gd name="connsiteX4" fmla="*/ 0 w 790665"/>
                  <a:gd name="connsiteY4" fmla="*/ 684559 h 912517"/>
                  <a:gd name="connsiteX5" fmla="*/ 394991 w 790665"/>
                  <a:gd name="connsiteY5" fmla="*/ 912517 h 912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0665" h="912517">
                    <a:moveTo>
                      <a:pt x="790666" y="684559"/>
                    </a:moveTo>
                    <a:lnTo>
                      <a:pt x="790666" y="227958"/>
                    </a:lnTo>
                    <a:lnTo>
                      <a:pt x="394991" y="0"/>
                    </a:lnTo>
                    <a:lnTo>
                      <a:pt x="0" y="227958"/>
                    </a:lnTo>
                    <a:lnTo>
                      <a:pt x="0" y="684559"/>
                    </a:lnTo>
                    <a:lnTo>
                      <a:pt x="394991" y="912517"/>
                    </a:lnTo>
                    <a:close/>
                  </a:path>
                </a:pathLst>
              </a:custGeom>
              <a:solidFill>
                <a:srgbClr val="DDF9FF"/>
              </a:solidFill>
              <a:ln w="68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4" name="手繪多邊形: 圖案 53">
                <a:extLst>
                  <a:ext uri="{FF2B5EF4-FFF2-40B4-BE49-F238E27FC236}">
                    <a16:creationId xmlns:a16="http://schemas.microsoft.com/office/drawing/2014/main" id="{CFE4A300-E103-43CC-B0C5-2E67DEBE93FA}"/>
                  </a:ext>
                </a:extLst>
              </p:cNvPr>
              <p:cNvSpPr/>
              <p:nvPr/>
            </p:nvSpPr>
            <p:spPr>
              <a:xfrm>
                <a:off x="5309830" y="3763813"/>
                <a:ext cx="395675" cy="277496"/>
              </a:xfrm>
              <a:custGeom>
                <a:avLst/>
                <a:gdLst>
                  <a:gd name="connsiteX0" fmla="*/ 0 w 395675"/>
                  <a:gd name="connsiteY0" fmla="*/ 684559 h 684559"/>
                  <a:gd name="connsiteX1" fmla="*/ 395675 w 395675"/>
                  <a:gd name="connsiteY1" fmla="*/ 456601 h 684559"/>
                  <a:gd name="connsiteX2" fmla="*/ 395675 w 395675"/>
                  <a:gd name="connsiteY2" fmla="*/ 0 h 684559"/>
                  <a:gd name="connsiteX3" fmla="*/ 0 w 395675"/>
                  <a:gd name="connsiteY3" fmla="*/ 228643 h 684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5675" h="684559">
                    <a:moveTo>
                      <a:pt x="0" y="684559"/>
                    </a:moveTo>
                    <a:lnTo>
                      <a:pt x="395675" y="456601"/>
                    </a:lnTo>
                    <a:lnTo>
                      <a:pt x="395675" y="0"/>
                    </a:lnTo>
                    <a:lnTo>
                      <a:pt x="0" y="22864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68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5" name="手繪多邊形: 圖案 54">
                <a:extLst>
                  <a:ext uri="{FF2B5EF4-FFF2-40B4-BE49-F238E27FC236}">
                    <a16:creationId xmlns:a16="http://schemas.microsoft.com/office/drawing/2014/main" id="{383BD19E-B11C-461B-9EE4-3B3942DC3509}"/>
                  </a:ext>
                </a:extLst>
              </p:cNvPr>
              <p:cNvSpPr/>
              <p:nvPr/>
            </p:nvSpPr>
            <p:spPr>
              <a:xfrm>
                <a:off x="4914840" y="3763813"/>
                <a:ext cx="394990" cy="277496"/>
              </a:xfrm>
              <a:custGeom>
                <a:avLst/>
                <a:gdLst>
                  <a:gd name="connsiteX0" fmla="*/ 394991 w 394990"/>
                  <a:gd name="connsiteY0" fmla="*/ 684559 h 684559"/>
                  <a:gd name="connsiteX1" fmla="*/ 0 w 394990"/>
                  <a:gd name="connsiteY1" fmla="*/ 456601 h 684559"/>
                  <a:gd name="connsiteX2" fmla="*/ 0 w 394990"/>
                  <a:gd name="connsiteY2" fmla="*/ 0 h 684559"/>
                  <a:gd name="connsiteX3" fmla="*/ 394991 w 394990"/>
                  <a:gd name="connsiteY3" fmla="*/ 228643 h 684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990" h="684559">
                    <a:moveTo>
                      <a:pt x="394991" y="684559"/>
                    </a:moveTo>
                    <a:lnTo>
                      <a:pt x="0" y="456601"/>
                    </a:lnTo>
                    <a:lnTo>
                      <a:pt x="0" y="0"/>
                    </a:lnTo>
                    <a:lnTo>
                      <a:pt x="394991" y="228643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68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56" name="群組 55">
              <a:extLst>
                <a:ext uri="{FF2B5EF4-FFF2-40B4-BE49-F238E27FC236}">
                  <a16:creationId xmlns:a16="http://schemas.microsoft.com/office/drawing/2014/main" id="{5C5807FF-049A-4826-B858-2C2F1F17698E}"/>
                </a:ext>
              </a:extLst>
            </p:cNvPr>
            <p:cNvGrpSpPr/>
            <p:nvPr/>
          </p:nvGrpSpPr>
          <p:grpSpPr>
            <a:xfrm>
              <a:off x="6873285" y="3799538"/>
              <a:ext cx="716789" cy="456669"/>
              <a:chOff x="3280098" y="4664655"/>
              <a:chExt cx="918750" cy="585339"/>
            </a:xfrm>
          </p:grpSpPr>
          <p:grpSp>
            <p:nvGrpSpPr>
              <p:cNvPr id="60" name="圖形 18">
                <a:extLst>
                  <a:ext uri="{FF2B5EF4-FFF2-40B4-BE49-F238E27FC236}">
                    <a16:creationId xmlns:a16="http://schemas.microsoft.com/office/drawing/2014/main" id="{D3B37621-F4E0-480C-82B2-2364EA0906C3}"/>
                  </a:ext>
                </a:extLst>
              </p:cNvPr>
              <p:cNvGrpSpPr/>
              <p:nvPr/>
            </p:nvGrpSpPr>
            <p:grpSpPr>
              <a:xfrm>
                <a:off x="3280098" y="4664655"/>
                <a:ext cx="918750" cy="557178"/>
                <a:chOff x="2615896" y="4683535"/>
                <a:chExt cx="918750" cy="557177"/>
              </a:xfrm>
            </p:grpSpPr>
            <p:sp>
              <p:nvSpPr>
                <p:cNvPr id="64" name="手繪多邊形: 圖案 63">
                  <a:extLst>
                    <a:ext uri="{FF2B5EF4-FFF2-40B4-BE49-F238E27FC236}">
                      <a16:creationId xmlns:a16="http://schemas.microsoft.com/office/drawing/2014/main" id="{B7FF9021-F90A-4E4E-B2DD-E2E8216A2E0A}"/>
                    </a:ext>
                  </a:extLst>
                </p:cNvPr>
                <p:cNvSpPr/>
                <p:nvPr/>
              </p:nvSpPr>
              <p:spPr>
                <a:xfrm>
                  <a:off x="2615896" y="4819019"/>
                  <a:ext cx="918750" cy="421693"/>
                </a:xfrm>
                <a:custGeom>
                  <a:avLst/>
                  <a:gdLst>
                    <a:gd name="connsiteX0" fmla="*/ 0 w 918750"/>
                    <a:gd name="connsiteY0" fmla="*/ 0 h 421693"/>
                    <a:gd name="connsiteX1" fmla="*/ 0 w 918750"/>
                    <a:gd name="connsiteY1" fmla="*/ 276049 h 421693"/>
                    <a:gd name="connsiteX2" fmla="*/ 459375 w 918750"/>
                    <a:gd name="connsiteY2" fmla="*/ 421694 h 421693"/>
                    <a:gd name="connsiteX3" fmla="*/ 918750 w 918750"/>
                    <a:gd name="connsiteY3" fmla="*/ 276049 h 421693"/>
                    <a:gd name="connsiteX4" fmla="*/ 918750 w 918750"/>
                    <a:gd name="connsiteY4" fmla="*/ 0 h 421693"/>
                    <a:gd name="connsiteX5" fmla="*/ 0 w 918750"/>
                    <a:gd name="connsiteY5" fmla="*/ 0 h 421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750" h="421693">
                      <a:moveTo>
                        <a:pt x="0" y="0"/>
                      </a:moveTo>
                      <a:lnTo>
                        <a:pt x="0" y="276049"/>
                      </a:lnTo>
                      <a:cubicBezTo>
                        <a:pt x="0" y="356492"/>
                        <a:pt x="205766" y="421694"/>
                        <a:pt x="459375" y="421694"/>
                      </a:cubicBezTo>
                      <a:cubicBezTo>
                        <a:pt x="712984" y="421694"/>
                        <a:pt x="918750" y="356492"/>
                        <a:pt x="918750" y="276049"/>
                      </a:cubicBezTo>
                      <a:lnTo>
                        <a:pt x="9187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5" name="手繪多邊形: 圖案 64">
                  <a:extLst>
                    <a:ext uri="{FF2B5EF4-FFF2-40B4-BE49-F238E27FC236}">
                      <a16:creationId xmlns:a16="http://schemas.microsoft.com/office/drawing/2014/main" id="{13174EEB-5322-4C11-88DA-166F167BC1C1}"/>
                    </a:ext>
                  </a:extLst>
                </p:cNvPr>
                <p:cNvSpPr/>
                <p:nvPr/>
              </p:nvSpPr>
              <p:spPr>
                <a:xfrm>
                  <a:off x="2615896" y="4683535"/>
                  <a:ext cx="918750" cy="291290"/>
                </a:xfrm>
                <a:custGeom>
                  <a:avLst/>
                  <a:gdLst>
                    <a:gd name="connsiteX0" fmla="*/ 918750 w 918750"/>
                    <a:gd name="connsiteY0" fmla="*/ 145645 h 291290"/>
                    <a:gd name="connsiteX1" fmla="*/ 459375 w 918750"/>
                    <a:gd name="connsiteY1" fmla="*/ 291291 h 291290"/>
                    <a:gd name="connsiteX2" fmla="*/ 0 w 918750"/>
                    <a:gd name="connsiteY2" fmla="*/ 145645 h 291290"/>
                    <a:gd name="connsiteX3" fmla="*/ 459375 w 918750"/>
                    <a:gd name="connsiteY3" fmla="*/ 0 h 291290"/>
                    <a:gd name="connsiteX4" fmla="*/ 918750 w 918750"/>
                    <a:gd name="connsiteY4" fmla="*/ 145645 h 291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750" h="291290">
                      <a:moveTo>
                        <a:pt x="918750" y="145645"/>
                      </a:moveTo>
                      <a:cubicBezTo>
                        <a:pt x="918750" y="226083"/>
                        <a:pt x="713081" y="291291"/>
                        <a:pt x="459375" y="291291"/>
                      </a:cubicBezTo>
                      <a:cubicBezTo>
                        <a:pt x="205669" y="291291"/>
                        <a:pt x="0" y="226083"/>
                        <a:pt x="0" y="145645"/>
                      </a:cubicBezTo>
                      <a:cubicBezTo>
                        <a:pt x="0" y="65208"/>
                        <a:pt x="205669" y="0"/>
                        <a:pt x="459375" y="0"/>
                      </a:cubicBezTo>
                      <a:cubicBezTo>
                        <a:pt x="713081" y="0"/>
                        <a:pt x="918750" y="65208"/>
                        <a:pt x="918750" y="145645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5EF5D503-2B02-454B-B340-349BF12B4184}"/>
                  </a:ext>
                </a:extLst>
              </p:cNvPr>
              <p:cNvSpPr/>
              <p:nvPr/>
            </p:nvSpPr>
            <p:spPr>
              <a:xfrm>
                <a:off x="3434578" y="4884348"/>
                <a:ext cx="609791" cy="365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14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MIB</a:t>
                </a:r>
                <a:endParaRPr kumimoji="1" lang="zh-TW" altLang="en-US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9396F90C-D994-4B05-91F5-D2316EA1B358}"/>
                </a:ext>
              </a:extLst>
            </p:cNvPr>
            <p:cNvGrpSpPr/>
            <p:nvPr/>
          </p:nvGrpSpPr>
          <p:grpSpPr>
            <a:xfrm>
              <a:off x="4497951" y="4188264"/>
              <a:ext cx="301060" cy="213583"/>
              <a:chOff x="4475128" y="3925316"/>
              <a:chExt cx="364797" cy="258800"/>
            </a:xfrm>
          </p:grpSpPr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15708917-B16A-4C82-83DC-E3B51869CB03}"/>
                  </a:ext>
                </a:extLst>
              </p:cNvPr>
              <p:cNvSpPr/>
              <p:nvPr/>
            </p:nvSpPr>
            <p:spPr>
              <a:xfrm>
                <a:off x="4475128" y="3943301"/>
                <a:ext cx="342777" cy="240815"/>
              </a:xfrm>
              <a:custGeom>
                <a:avLst/>
                <a:gdLst>
                  <a:gd name="connsiteX0" fmla="*/ 394991 w 394990"/>
                  <a:gd name="connsiteY0" fmla="*/ 684559 h 684559"/>
                  <a:gd name="connsiteX1" fmla="*/ 0 w 394990"/>
                  <a:gd name="connsiteY1" fmla="*/ 456601 h 684559"/>
                  <a:gd name="connsiteX2" fmla="*/ 0 w 394990"/>
                  <a:gd name="connsiteY2" fmla="*/ 0 h 684559"/>
                  <a:gd name="connsiteX3" fmla="*/ 394991 w 394990"/>
                  <a:gd name="connsiteY3" fmla="*/ 228643 h 684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990" h="684559">
                    <a:moveTo>
                      <a:pt x="394991" y="684559"/>
                    </a:moveTo>
                    <a:lnTo>
                      <a:pt x="0" y="456601"/>
                    </a:lnTo>
                    <a:lnTo>
                      <a:pt x="0" y="0"/>
                    </a:lnTo>
                    <a:lnTo>
                      <a:pt x="394991" y="228643"/>
                    </a:lnTo>
                    <a:close/>
                  </a:path>
                </a:pathLst>
              </a:custGeom>
              <a:solidFill>
                <a:srgbClr val="1B305E"/>
              </a:solidFill>
              <a:ln w="68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12E012FB-3E50-45E7-AFD5-657A67CEB285}"/>
                  </a:ext>
                </a:extLst>
              </p:cNvPr>
              <p:cNvSpPr/>
              <p:nvPr/>
            </p:nvSpPr>
            <p:spPr>
              <a:xfrm>
                <a:off x="4497148" y="3925316"/>
                <a:ext cx="342777" cy="240815"/>
              </a:xfrm>
              <a:custGeom>
                <a:avLst/>
                <a:gdLst>
                  <a:gd name="connsiteX0" fmla="*/ 394991 w 394990"/>
                  <a:gd name="connsiteY0" fmla="*/ 684559 h 684559"/>
                  <a:gd name="connsiteX1" fmla="*/ 0 w 394990"/>
                  <a:gd name="connsiteY1" fmla="*/ 456601 h 684559"/>
                  <a:gd name="connsiteX2" fmla="*/ 0 w 394990"/>
                  <a:gd name="connsiteY2" fmla="*/ 0 h 684559"/>
                  <a:gd name="connsiteX3" fmla="*/ 394991 w 394990"/>
                  <a:gd name="connsiteY3" fmla="*/ 228643 h 684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990" h="684559">
                    <a:moveTo>
                      <a:pt x="394991" y="684559"/>
                    </a:moveTo>
                    <a:lnTo>
                      <a:pt x="0" y="456601"/>
                    </a:lnTo>
                    <a:lnTo>
                      <a:pt x="0" y="0"/>
                    </a:lnTo>
                    <a:lnTo>
                      <a:pt x="394991" y="228643"/>
                    </a:lnTo>
                    <a:close/>
                  </a:path>
                </a:pathLst>
              </a:custGeom>
              <a:solidFill>
                <a:schemeClr val="bg1"/>
              </a:solidFill>
              <a:ln w="68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A591514A-2659-406B-93E7-4BB3505747F8}"/>
                </a:ext>
              </a:extLst>
            </p:cNvPr>
            <p:cNvGrpSpPr/>
            <p:nvPr/>
          </p:nvGrpSpPr>
          <p:grpSpPr>
            <a:xfrm>
              <a:off x="4497951" y="4431429"/>
              <a:ext cx="301060" cy="213583"/>
              <a:chOff x="4475128" y="3925316"/>
              <a:chExt cx="364797" cy="258800"/>
            </a:xfrm>
          </p:grpSpPr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914AC86C-B705-4E5A-9E89-18CC3323E87B}"/>
                  </a:ext>
                </a:extLst>
              </p:cNvPr>
              <p:cNvSpPr/>
              <p:nvPr/>
            </p:nvSpPr>
            <p:spPr>
              <a:xfrm>
                <a:off x="4475128" y="3943301"/>
                <a:ext cx="342777" cy="240815"/>
              </a:xfrm>
              <a:custGeom>
                <a:avLst/>
                <a:gdLst>
                  <a:gd name="connsiteX0" fmla="*/ 394991 w 394990"/>
                  <a:gd name="connsiteY0" fmla="*/ 684559 h 684559"/>
                  <a:gd name="connsiteX1" fmla="*/ 0 w 394990"/>
                  <a:gd name="connsiteY1" fmla="*/ 456601 h 684559"/>
                  <a:gd name="connsiteX2" fmla="*/ 0 w 394990"/>
                  <a:gd name="connsiteY2" fmla="*/ 0 h 684559"/>
                  <a:gd name="connsiteX3" fmla="*/ 394991 w 394990"/>
                  <a:gd name="connsiteY3" fmla="*/ 228643 h 684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990" h="684559">
                    <a:moveTo>
                      <a:pt x="394991" y="684559"/>
                    </a:moveTo>
                    <a:lnTo>
                      <a:pt x="0" y="456601"/>
                    </a:lnTo>
                    <a:lnTo>
                      <a:pt x="0" y="0"/>
                    </a:lnTo>
                    <a:lnTo>
                      <a:pt x="394991" y="228643"/>
                    </a:lnTo>
                    <a:close/>
                  </a:path>
                </a:pathLst>
              </a:custGeom>
              <a:solidFill>
                <a:srgbClr val="1B305E"/>
              </a:solidFill>
              <a:ln w="68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02D9EB86-F133-429F-8EF9-9E5A0C9ADEFF}"/>
                  </a:ext>
                </a:extLst>
              </p:cNvPr>
              <p:cNvSpPr/>
              <p:nvPr/>
            </p:nvSpPr>
            <p:spPr>
              <a:xfrm>
                <a:off x="4497148" y="3925316"/>
                <a:ext cx="342777" cy="240815"/>
              </a:xfrm>
              <a:custGeom>
                <a:avLst/>
                <a:gdLst>
                  <a:gd name="connsiteX0" fmla="*/ 394991 w 394990"/>
                  <a:gd name="connsiteY0" fmla="*/ 684559 h 684559"/>
                  <a:gd name="connsiteX1" fmla="*/ 0 w 394990"/>
                  <a:gd name="connsiteY1" fmla="*/ 456601 h 684559"/>
                  <a:gd name="connsiteX2" fmla="*/ 0 w 394990"/>
                  <a:gd name="connsiteY2" fmla="*/ 0 h 684559"/>
                  <a:gd name="connsiteX3" fmla="*/ 394991 w 394990"/>
                  <a:gd name="connsiteY3" fmla="*/ 228643 h 684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4990" h="684559">
                    <a:moveTo>
                      <a:pt x="394991" y="684559"/>
                    </a:moveTo>
                    <a:lnTo>
                      <a:pt x="0" y="456601"/>
                    </a:lnTo>
                    <a:lnTo>
                      <a:pt x="0" y="0"/>
                    </a:lnTo>
                    <a:lnTo>
                      <a:pt x="394991" y="228643"/>
                    </a:lnTo>
                    <a:close/>
                  </a:path>
                </a:pathLst>
              </a:custGeom>
              <a:solidFill>
                <a:schemeClr val="bg1"/>
              </a:solidFill>
              <a:ln w="682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2E840B91-6D77-4BDA-8124-065667E3F53B}"/>
                </a:ext>
              </a:extLst>
            </p:cNvPr>
            <p:cNvSpPr txBox="1"/>
            <p:nvPr/>
          </p:nvSpPr>
          <p:spPr>
            <a:xfrm>
              <a:off x="5318987" y="3505392"/>
              <a:ext cx="156509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105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Get or set MIB objects values</a:t>
              </a:r>
            </a:p>
          </p:txBody>
        </p:sp>
        <p:sp>
          <p:nvSpPr>
            <p:cNvPr id="81" name="文字方塊 80">
              <a:extLst>
                <a:ext uri="{FF2B5EF4-FFF2-40B4-BE49-F238E27FC236}">
                  <a16:creationId xmlns:a16="http://schemas.microsoft.com/office/drawing/2014/main" id="{F193844B-2EE4-4140-92C9-713F1B50AAF7}"/>
                </a:ext>
              </a:extLst>
            </p:cNvPr>
            <p:cNvSpPr txBox="1"/>
            <p:nvPr/>
          </p:nvSpPr>
          <p:spPr>
            <a:xfrm>
              <a:off x="4301265" y="3249183"/>
              <a:ext cx="1168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900" b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Host Running NMS Application</a:t>
              </a:r>
            </a:p>
          </p:txBody>
        </p:sp>
        <p:sp>
          <p:nvSpPr>
            <p:cNvPr id="82" name="文字方塊 81">
              <a:extLst>
                <a:ext uri="{FF2B5EF4-FFF2-40B4-BE49-F238E27FC236}">
                  <a16:creationId xmlns:a16="http://schemas.microsoft.com/office/drawing/2014/main" id="{58AC35E8-1879-4166-BAED-D858E243997C}"/>
                </a:ext>
              </a:extLst>
            </p:cNvPr>
            <p:cNvSpPr txBox="1"/>
            <p:nvPr/>
          </p:nvSpPr>
          <p:spPr>
            <a:xfrm>
              <a:off x="6908717" y="3249183"/>
              <a:ext cx="749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900" b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Managed</a:t>
              </a:r>
            </a:p>
            <a:p>
              <a:pPr algn="ctr"/>
              <a:r>
                <a:rPr kumimoji="1" lang="en-US" altLang="zh-TW" sz="900" b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Device</a:t>
              </a:r>
            </a:p>
          </p:txBody>
        </p:sp>
        <p:sp>
          <p:nvSpPr>
            <p:cNvPr id="83" name="文字方塊 82">
              <a:extLst>
                <a:ext uri="{FF2B5EF4-FFF2-40B4-BE49-F238E27FC236}">
                  <a16:creationId xmlns:a16="http://schemas.microsoft.com/office/drawing/2014/main" id="{56AFABD0-EDC6-4978-BB1A-7A7258817589}"/>
                </a:ext>
              </a:extLst>
            </p:cNvPr>
            <p:cNvSpPr txBox="1"/>
            <p:nvPr/>
          </p:nvSpPr>
          <p:spPr>
            <a:xfrm>
              <a:off x="6908717" y="4587857"/>
              <a:ext cx="749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900" b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SNMP Agent</a:t>
              </a:r>
            </a:p>
          </p:txBody>
        </p:sp>
        <p:sp>
          <p:nvSpPr>
            <p:cNvPr id="84" name="文字方塊 83">
              <a:extLst>
                <a:ext uri="{FF2B5EF4-FFF2-40B4-BE49-F238E27FC236}">
                  <a16:creationId xmlns:a16="http://schemas.microsoft.com/office/drawing/2014/main" id="{F99FF386-77CE-47CD-9CDE-FFA1261258C7}"/>
                </a:ext>
              </a:extLst>
            </p:cNvPr>
            <p:cNvSpPr txBox="1"/>
            <p:nvPr/>
          </p:nvSpPr>
          <p:spPr>
            <a:xfrm>
              <a:off x="4555949" y="4851576"/>
              <a:ext cx="7494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900" b="1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SNMP Agent</a:t>
              </a:r>
            </a:p>
          </p:txBody>
        </p:sp>
        <p:sp>
          <p:nvSpPr>
            <p:cNvPr id="85" name="文字方塊 84">
              <a:extLst>
                <a:ext uri="{FF2B5EF4-FFF2-40B4-BE49-F238E27FC236}">
                  <a16:creationId xmlns:a16="http://schemas.microsoft.com/office/drawing/2014/main" id="{75FC10C1-522F-4425-AA0A-44268BD0E7AF}"/>
                </a:ext>
              </a:extLst>
            </p:cNvPr>
            <p:cNvSpPr txBox="1"/>
            <p:nvPr/>
          </p:nvSpPr>
          <p:spPr>
            <a:xfrm>
              <a:off x="5444504" y="4612910"/>
              <a:ext cx="132134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sz="105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Respond or send notifications</a:t>
              </a:r>
            </a:p>
          </p:txBody>
        </p:sp>
      </p:grpSp>
      <p:pic>
        <p:nvPicPr>
          <p:cNvPr id="87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77835371-7056-4475-8575-AB7E4A8C64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280" y="7380083"/>
            <a:ext cx="4232002" cy="1892483"/>
          </a:xfrm>
          <a:prstGeom prst="rect">
            <a:avLst/>
          </a:prstGeom>
        </p:spPr>
      </p:pic>
      <p:pic>
        <p:nvPicPr>
          <p:cNvPr id="93" name="圖形 92">
            <a:extLst>
              <a:ext uri="{FF2B5EF4-FFF2-40B4-BE49-F238E27FC236}">
                <a16:creationId xmlns:a16="http://schemas.microsoft.com/office/drawing/2014/main" id="{15F7A136-3232-4862-AD8A-B1A6FCCA3E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13568" y="3356245"/>
            <a:ext cx="3445539" cy="178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27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圖形 8">
            <a:extLst>
              <a:ext uri="{FF2B5EF4-FFF2-40B4-BE49-F238E27FC236}">
                <a16:creationId xmlns:a16="http://schemas.microsoft.com/office/drawing/2014/main" id="{67B70611-8AEF-4344-ADD6-8211571117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016" y="5922579"/>
            <a:ext cx="1765561" cy="535972"/>
          </a:xfrm>
          <a:custGeom>
            <a:avLst/>
            <a:gdLst>
              <a:gd name="connsiteX0" fmla="*/ -433 w 6033644"/>
              <a:gd name="connsiteY0" fmla="*/ -289 h 4022468"/>
              <a:gd name="connsiteX1" fmla="*/ 6033212 w 6033644"/>
              <a:gd name="connsiteY1" fmla="*/ -289 h 4022468"/>
              <a:gd name="connsiteX2" fmla="*/ 6033212 w 6033644"/>
              <a:gd name="connsiteY2" fmla="*/ 4022180 h 4022468"/>
              <a:gd name="connsiteX3" fmla="*/ -433 w 6033644"/>
              <a:gd name="connsiteY3" fmla="*/ 4022180 h 402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3644" h="4022468">
                <a:moveTo>
                  <a:pt x="-433" y="-289"/>
                </a:moveTo>
                <a:lnTo>
                  <a:pt x="6033212" y="-289"/>
                </a:lnTo>
                <a:lnTo>
                  <a:pt x="6033212" y="4022180"/>
                </a:lnTo>
                <a:lnTo>
                  <a:pt x="-433" y="4022180"/>
                </a:lnTo>
                <a:close/>
              </a:path>
            </a:pathLst>
          </a:cu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C3F3A0A9-BAA4-422B-89E3-17FFBDA4D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1181" y="4751486"/>
            <a:ext cx="4072860" cy="1209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365280B7-E9E4-409C-8EF2-07FC2F3C4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484" y="1421928"/>
            <a:ext cx="4555358" cy="12091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ED2533F0-220E-4188-A48D-1177184E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83" y="0"/>
            <a:ext cx="11928201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4200">
                <a:latin typeface="微軟正黑體"/>
                <a:ea typeface="微軟正黑體"/>
              </a:rPr>
              <a:t>ZFS</a:t>
            </a:r>
            <a:r>
              <a:rPr lang="zh-TW" altLang="en-US" sz="4200">
                <a:latin typeface="微軟正黑體"/>
                <a:ea typeface="微軟正黑體"/>
              </a:rPr>
              <a:t>架構注意事項：</a:t>
            </a:r>
            <a:r>
              <a:rPr lang="en-US" altLang="zh-TW" sz="4200">
                <a:latin typeface="微軟正黑體"/>
                <a:ea typeface="微軟正黑體"/>
              </a:rPr>
              <a:t>RAM &amp; </a:t>
            </a:r>
            <a:r>
              <a:rPr lang="zh-TW" altLang="en-US" sz="4200">
                <a:latin typeface="微軟正黑體"/>
                <a:ea typeface="微軟正黑體"/>
              </a:rPr>
              <a:t>儲存池容量交互影響</a:t>
            </a:r>
            <a:endParaRPr lang="en-US" altLang="zh-TW" sz="420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AB9CE1D-5ED2-45E5-B600-F6E0AFDFD2AB}"/>
              </a:ext>
            </a:extLst>
          </p:cNvPr>
          <p:cNvSpPr txBox="1"/>
          <p:nvPr/>
        </p:nvSpPr>
        <p:spPr>
          <a:xfrm>
            <a:off x="8077956" y="5219612"/>
            <a:ext cx="37601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20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對應儲存容量的大小而配置合適的</a:t>
            </a:r>
            <a:r>
              <a:rPr lang="en-US" altLang="zh-TW" sz="20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RAM, </a:t>
            </a:r>
            <a:r>
              <a:rPr lang="zh-TW" altLang="en-US" sz="20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可帶來較佳的效能表現</a:t>
            </a:r>
            <a:endParaRPr lang="zh-TW" sz="2000" b="1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7F67EAA-98F5-384A-9F9C-5C9C02B190CA}"/>
              </a:ext>
            </a:extLst>
          </p:cNvPr>
          <p:cNvSpPr txBox="1"/>
          <p:nvPr/>
        </p:nvSpPr>
        <p:spPr>
          <a:xfrm>
            <a:off x="199958" y="1532674"/>
            <a:ext cx="449518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以入門款式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TS-973AX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為例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b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當已經建立一個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 pool,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與第二個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35TB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HDD pool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時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HDD pool 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在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RAM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8GB/16GB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差異下的效能差異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2" name="圖片 91" descr="一張含有 電腦, 微波爐, 監視器, 烤箱 的圖片&#10;&#10;自動產生的描述">
            <a:extLst>
              <a:ext uri="{FF2B5EF4-FFF2-40B4-BE49-F238E27FC236}">
                <a16:creationId xmlns:a16="http://schemas.microsoft.com/office/drawing/2014/main" id="{69EE5FD5-CEF1-BB40-8D1B-B83ED667CD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1" y="5556679"/>
            <a:ext cx="1719742" cy="107356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977A32F-FF95-4646-9F1B-B84267C0D4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0950" y="5800513"/>
            <a:ext cx="731504" cy="7315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ED2C9F6C-B2F3-2043-9F67-A046652BE8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5057" y="5800513"/>
            <a:ext cx="730360" cy="7315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6" name="圖片 95">
            <a:extLst>
              <a:ext uri="{FF2B5EF4-FFF2-40B4-BE49-F238E27FC236}">
                <a16:creationId xmlns:a16="http://schemas.microsoft.com/office/drawing/2014/main" id="{41F8B05A-6958-CF41-9ADF-25E77C1F39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1480" y="5794896"/>
            <a:ext cx="730359" cy="7303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減 9">
            <a:extLst>
              <a:ext uri="{FF2B5EF4-FFF2-40B4-BE49-F238E27FC236}">
                <a16:creationId xmlns:a16="http://schemas.microsoft.com/office/drawing/2014/main" id="{3C0B6B3A-9B27-7E49-B3AF-39CB97D8EF16}"/>
              </a:ext>
            </a:extLst>
          </p:cNvPr>
          <p:cNvSpPr/>
          <p:nvPr/>
        </p:nvSpPr>
        <p:spPr>
          <a:xfrm>
            <a:off x="1802695" y="6093463"/>
            <a:ext cx="437191" cy="273612"/>
          </a:xfrm>
          <a:prstGeom prst="mathMinus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8" name="等於 37">
            <a:extLst>
              <a:ext uri="{FF2B5EF4-FFF2-40B4-BE49-F238E27FC236}">
                <a16:creationId xmlns:a16="http://schemas.microsoft.com/office/drawing/2014/main" id="{F38E7271-9E63-5943-A1D1-A84B717F43B4}"/>
              </a:ext>
            </a:extLst>
          </p:cNvPr>
          <p:cNvSpPr/>
          <p:nvPr/>
        </p:nvSpPr>
        <p:spPr>
          <a:xfrm>
            <a:off x="4448848" y="6015875"/>
            <a:ext cx="492595" cy="396929"/>
          </a:xfrm>
          <a:prstGeom prst="mathEqual">
            <a:avLst>
              <a:gd name="adj1" fmla="val 16245"/>
              <a:gd name="adj2" fmla="val 2873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03C9813-A9C6-3A44-BB5B-9B156E75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0158" y="1447330"/>
            <a:ext cx="5981884" cy="370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41460B2-E7CD-BA43-854C-CC25DE6FF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484" y="2396464"/>
            <a:ext cx="4555358" cy="283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25E972E3-93D8-0448-8B2E-29D728222A02}"/>
              </a:ext>
            </a:extLst>
          </p:cNvPr>
          <p:cNvSpPr txBox="1"/>
          <p:nvPr/>
        </p:nvSpPr>
        <p:spPr>
          <a:xfrm>
            <a:off x="1576080" y="2894290"/>
            <a:ext cx="6249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RAM</a:t>
            </a:r>
            <a:endParaRPr kumimoji="1"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94D36E7-D230-FA4E-93B6-65632B34CF61}"/>
              </a:ext>
            </a:extLst>
          </p:cNvPr>
          <p:cNvSpPr txBox="1"/>
          <p:nvPr/>
        </p:nvSpPr>
        <p:spPr>
          <a:xfrm>
            <a:off x="1888540" y="4889537"/>
            <a:ext cx="140837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TW" sz="900">
                <a:latin typeface="Arial" panose="020B0604020202020204" pitchFamily="34" charset="0"/>
                <a:cs typeface="Arial" panose="020B0604020202020204" pitchFamily="34" charset="0"/>
              </a:rPr>
              <a:t>Used Storage size (TB)</a:t>
            </a:r>
            <a:endParaRPr kumimoji="1"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4A7CB88-C0B1-4F53-A02C-4CE17A4C2E8E}"/>
              </a:ext>
            </a:extLst>
          </p:cNvPr>
          <p:cNvGrpSpPr/>
          <p:nvPr/>
        </p:nvGrpSpPr>
        <p:grpSpPr>
          <a:xfrm>
            <a:off x="1157832" y="5249628"/>
            <a:ext cx="843836" cy="843836"/>
            <a:chOff x="1216572" y="5153132"/>
            <a:chExt cx="828000" cy="828000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C97BCB19-2884-4F0F-A887-35AF82540919}"/>
                </a:ext>
              </a:extLst>
            </p:cNvPr>
            <p:cNvSpPr/>
            <p:nvPr/>
          </p:nvSpPr>
          <p:spPr>
            <a:xfrm>
              <a:off x="1216572" y="5153132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169C7ECE-2EB1-4CB3-BCED-B093025B5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32227" y="5168787"/>
              <a:ext cx="796691" cy="796691"/>
            </a:xfrm>
            <a:prstGeom prst="rect">
              <a:avLst/>
            </a:prstGeom>
          </p:spPr>
        </p:pic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BCD91564-BFB4-4450-9C1F-1468C965DDBD}"/>
              </a:ext>
            </a:extLst>
          </p:cNvPr>
          <p:cNvGrpSpPr/>
          <p:nvPr/>
        </p:nvGrpSpPr>
        <p:grpSpPr>
          <a:xfrm>
            <a:off x="3805666" y="5249628"/>
            <a:ext cx="843836" cy="843836"/>
            <a:chOff x="1216572" y="5153132"/>
            <a:chExt cx="828000" cy="828000"/>
          </a:xfrm>
        </p:grpSpPr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50D795ED-26D5-4710-B323-768D91E5B062}"/>
                </a:ext>
              </a:extLst>
            </p:cNvPr>
            <p:cNvSpPr/>
            <p:nvPr/>
          </p:nvSpPr>
          <p:spPr>
            <a:xfrm>
              <a:off x="1216572" y="5153132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D9317D16-17BE-43FB-B9D2-63FB1AD3C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32227" y="5168787"/>
              <a:ext cx="796691" cy="796691"/>
            </a:xfrm>
            <a:prstGeom prst="rect">
              <a:avLst/>
            </a:prstGeom>
          </p:spPr>
        </p:pic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78A1A9AF-97A3-4456-BEAD-2A5B54A424F3}"/>
              </a:ext>
            </a:extLst>
          </p:cNvPr>
          <p:cNvGrpSpPr/>
          <p:nvPr/>
        </p:nvGrpSpPr>
        <p:grpSpPr>
          <a:xfrm>
            <a:off x="6288845" y="5249628"/>
            <a:ext cx="843836" cy="843836"/>
            <a:chOff x="1216572" y="5153132"/>
            <a:chExt cx="828000" cy="828000"/>
          </a:xfrm>
        </p:grpSpPr>
        <p:sp>
          <p:nvSpPr>
            <p:cNvPr id="56" name="橢圓 55">
              <a:extLst>
                <a:ext uri="{FF2B5EF4-FFF2-40B4-BE49-F238E27FC236}">
                  <a16:creationId xmlns:a16="http://schemas.microsoft.com/office/drawing/2014/main" id="{C0788CC3-EDA9-4121-860A-C3AA83625C14}"/>
                </a:ext>
              </a:extLst>
            </p:cNvPr>
            <p:cNvSpPr/>
            <p:nvPr/>
          </p:nvSpPr>
          <p:spPr>
            <a:xfrm>
              <a:off x="1216572" y="5153132"/>
              <a:ext cx="828000" cy="82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AB2F484F-2918-4793-8C72-AF179CD92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32227" y="5168787"/>
              <a:ext cx="796691" cy="79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878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手繪多邊形: 圖案 14">
            <a:extLst>
              <a:ext uri="{FF2B5EF4-FFF2-40B4-BE49-F238E27FC236}">
                <a16:creationId xmlns:a16="http://schemas.microsoft.com/office/drawing/2014/main" id="{EFF12AAA-655F-466D-84BC-E3CE7EBD3AC3}"/>
              </a:ext>
            </a:extLst>
          </p:cNvPr>
          <p:cNvSpPr/>
          <p:nvPr/>
        </p:nvSpPr>
        <p:spPr>
          <a:xfrm>
            <a:off x="3512657" y="504242"/>
            <a:ext cx="5001294" cy="3293999"/>
          </a:xfrm>
          <a:custGeom>
            <a:avLst/>
            <a:gdLst>
              <a:gd name="connsiteX0" fmla="*/ 4742090 w 5001294"/>
              <a:gd name="connsiteY0" fmla="*/ 259458 h 3293999"/>
              <a:gd name="connsiteX1" fmla="*/ 4742090 w 5001294"/>
              <a:gd name="connsiteY1" fmla="*/ 3035811 h 3293999"/>
              <a:gd name="connsiteX2" fmla="*/ 259458 w 5001294"/>
              <a:gd name="connsiteY2" fmla="*/ 3035811 h 3293999"/>
              <a:gd name="connsiteX3" fmla="*/ 259458 w 5001294"/>
              <a:gd name="connsiteY3" fmla="*/ 259458 h 3293999"/>
              <a:gd name="connsiteX4" fmla="*/ 4742090 w 5001294"/>
              <a:gd name="connsiteY4" fmla="*/ 259458 h 3293999"/>
              <a:gd name="connsiteX5" fmla="*/ 5001548 w 5001294"/>
              <a:gd name="connsiteY5" fmla="*/ 0 h 3293999"/>
              <a:gd name="connsiteX6" fmla="*/ 0 w 5001294"/>
              <a:gd name="connsiteY6" fmla="*/ 0 h 3293999"/>
              <a:gd name="connsiteX7" fmla="*/ 0 w 5001294"/>
              <a:gd name="connsiteY7" fmla="*/ 3295269 h 3293999"/>
              <a:gd name="connsiteX8" fmla="*/ 5001548 w 5001294"/>
              <a:gd name="connsiteY8" fmla="*/ 3295269 h 3293999"/>
              <a:gd name="connsiteX9" fmla="*/ 5001548 w 5001294"/>
              <a:gd name="connsiteY9" fmla="*/ 0 h 3293999"/>
              <a:gd name="connsiteX10" fmla="*/ 5001548 w 5001294"/>
              <a:gd name="connsiteY10" fmla="*/ 0 h 329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01294" h="3293999">
                <a:moveTo>
                  <a:pt x="4742090" y="259458"/>
                </a:moveTo>
                <a:lnTo>
                  <a:pt x="4742090" y="3035811"/>
                </a:lnTo>
                <a:lnTo>
                  <a:pt x="259458" y="3035811"/>
                </a:lnTo>
                <a:lnTo>
                  <a:pt x="259458" y="259458"/>
                </a:lnTo>
                <a:lnTo>
                  <a:pt x="4742090" y="259458"/>
                </a:lnTo>
                <a:moveTo>
                  <a:pt x="5001548" y="0"/>
                </a:moveTo>
                <a:lnTo>
                  <a:pt x="0" y="0"/>
                </a:lnTo>
                <a:lnTo>
                  <a:pt x="0" y="3295269"/>
                </a:lnTo>
                <a:lnTo>
                  <a:pt x="5001548" y="3295269"/>
                </a:lnTo>
                <a:lnTo>
                  <a:pt x="5001548" y="0"/>
                </a:lnTo>
                <a:lnTo>
                  <a:pt x="5001548" y="0"/>
                </a:lnTo>
                <a:close/>
              </a:path>
            </a:pathLst>
          </a:custGeom>
          <a:solidFill>
            <a:srgbClr val="FFDA2A"/>
          </a:solidFill>
          <a:ln w="63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178FB50E-8410-41B3-AAB3-A52565302EC5}"/>
              </a:ext>
            </a:extLst>
          </p:cNvPr>
          <p:cNvGrpSpPr/>
          <p:nvPr/>
        </p:nvGrpSpPr>
        <p:grpSpPr>
          <a:xfrm>
            <a:off x="4608638" y="2237304"/>
            <a:ext cx="2614065" cy="780722"/>
            <a:chOff x="4608638" y="2749885"/>
            <a:chExt cx="2614065" cy="780722"/>
          </a:xfrm>
        </p:grpSpPr>
        <p:sp>
          <p:nvSpPr>
            <p:cNvPr id="6" name="手繪多邊形: 圖案 5">
              <a:extLst>
                <a:ext uri="{FF2B5EF4-FFF2-40B4-BE49-F238E27FC236}">
                  <a16:creationId xmlns:a16="http://schemas.microsoft.com/office/drawing/2014/main" id="{93A272D9-976C-462D-9ED4-AC86E292FAE3}"/>
                </a:ext>
              </a:extLst>
            </p:cNvPr>
            <p:cNvSpPr/>
            <p:nvPr/>
          </p:nvSpPr>
          <p:spPr>
            <a:xfrm>
              <a:off x="4608638" y="2756295"/>
              <a:ext cx="552173" cy="774312"/>
            </a:xfrm>
            <a:custGeom>
              <a:avLst/>
              <a:gdLst>
                <a:gd name="connsiteX0" fmla="*/ 0 w 552173"/>
                <a:gd name="connsiteY0" fmla="*/ 778437 h 774311"/>
                <a:gd name="connsiteX1" fmla="*/ 0 w 552173"/>
                <a:gd name="connsiteY1" fmla="*/ 0 h 774311"/>
                <a:gd name="connsiteX2" fmla="*/ 158480 w 552173"/>
                <a:gd name="connsiteY2" fmla="*/ 0 h 774311"/>
                <a:gd name="connsiteX3" fmla="*/ 158480 w 552173"/>
                <a:gd name="connsiteY3" fmla="*/ 646170 h 774311"/>
                <a:gd name="connsiteX4" fmla="*/ 552491 w 552173"/>
                <a:gd name="connsiteY4" fmla="*/ 646170 h 774311"/>
                <a:gd name="connsiteX5" fmla="*/ 552491 w 552173"/>
                <a:gd name="connsiteY5" fmla="*/ 778374 h 774311"/>
                <a:gd name="connsiteX6" fmla="*/ 0 w 552173"/>
                <a:gd name="connsiteY6" fmla="*/ 778374 h 77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2173" h="774311">
                  <a:moveTo>
                    <a:pt x="0" y="778437"/>
                  </a:moveTo>
                  <a:lnTo>
                    <a:pt x="0" y="0"/>
                  </a:lnTo>
                  <a:lnTo>
                    <a:pt x="158480" y="0"/>
                  </a:lnTo>
                  <a:lnTo>
                    <a:pt x="158480" y="646170"/>
                  </a:lnTo>
                  <a:lnTo>
                    <a:pt x="552491" y="646170"/>
                  </a:lnTo>
                  <a:lnTo>
                    <a:pt x="552491" y="778374"/>
                  </a:lnTo>
                  <a:lnTo>
                    <a:pt x="0" y="77837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9B3E70C2-08C7-4843-98E1-3D6A8C0A3C7B}"/>
                </a:ext>
              </a:extLst>
            </p:cNvPr>
            <p:cNvSpPr/>
            <p:nvPr/>
          </p:nvSpPr>
          <p:spPr>
            <a:xfrm>
              <a:off x="5362417" y="2749885"/>
              <a:ext cx="152324" cy="780659"/>
            </a:xfrm>
            <a:custGeom>
              <a:avLst/>
              <a:gdLst>
                <a:gd name="connsiteX0" fmla="*/ 0 w 152323"/>
                <a:gd name="connsiteY0" fmla="*/ 784848 h 780658"/>
                <a:gd name="connsiteX1" fmla="*/ 0 w 152323"/>
                <a:gd name="connsiteY1" fmla="*/ 0 h 780658"/>
                <a:gd name="connsiteX2" fmla="*/ 158480 w 152323"/>
                <a:gd name="connsiteY2" fmla="*/ 0 h 780658"/>
                <a:gd name="connsiteX3" fmla="*/ 158480 w 152323"/>
                <a:gd name="connsiteY3" fmla="*/ 784848 h 780658"/>
                <a:gd name="connsiteX4" fmla="*/ 0 w 152323"/>
                <a:gd name="connsiteY4" fmla="*/ 784848 h 78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323" h="780658">
                  <a:moveTo>
                    <a:pt x="0" y="784848"/>
                  </a:moveTo>
                  <a:lnTo>
                    <a:pt x="0" y="0"/>
                  </a:lnTo>
                  <a:lnTo>
                    <a:pt x="158480" y="0"/>
                  </a:lnTo>
                  <a:lnTo>
                    <a:pt x="158480" y="784848"/>
                  </a:lnTo>
                  <a:lnTo>
                    <a:pt x="0" y="78484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手繪多邊形: 圖案 7">
              <a:extLst>
                <a:ext uri="{FF2B5EF4-FFF2-40B4-BE49-F238E27FC236}">
                  <a16:creationId xmlns:a16="http://schemas.microsoft.com/office/drawing/2014/main" id="{4E61D59C-69EC-46A5-AC61-C3D32B93B79F}"/>
                </a:ext>
              </a:extLst>
            </p:cNvPr>
            <p:cNvSpPr/>
            <p:nvPr/>
          </p:nvSpPr>
          <p:spPr>
            <a:xfrm>
              <a:off x="5716348" y="2749885"/>
              <a:ext cx="729884" cy="780659"/>
            </a:xfrm>
            <a:custGeom>
              <a:avLst/>
              <a:gdLst>
                <a:gd name="connsiteX0" fmla="*/ 280530 w 729884"/>
                <a:gd name="connsiteY0" fmla="*/ 784848 h 780658"/>
                <a:gd name="connsiteX1" fmla="*/ 0 w 729884"/>
                <a:gd name="connsiteY1" fmla="*/ 0 h 780658"/>
                <a:gd name="connsiteX2" fmla="*/ 171872 w 729884"/>
                <a:gd name="connsiteY2" fmla="*/ 0 h 780658"/>
                <a:gd name="connsiteX3" fmla="*/ 370464 w 729884"/>
                <a:gd name="connsiteY3" fmla="*/ 580861 h 780658"/>
                <a:gd name="connsiteX4" fmla="*/ 562646 w 729884"/>
                <a:gd name="connsiteY4" fmla="*/ 0 h 780658"/>
                <a:gd name="connsiteX5" fmla="*/ 730773 w 729884"/>
                <a:gd name="connsiteY5" fmla="*/ 0 h 780658"/>
                <a:gd name="connsiteX6" fmla="*/ 449736 w 729884"/>
                <a:gd name="connsiteY6" fmla="*/ 784848 h 780658"/>
                <a:gd name="connsiteX7" fmla="*/ 280530 w 729884"/>
                <a:gd name="connsiteY7" fmla="*/ 784848 h 78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9884" h="780658">
                  <a:moveTo>
                    <a:pt x="280530" y="784848"/>
                  </a:moveTo>
                  <a:lnTo>
                    <a:pt x="0" y="0"/>
                  </a:lnTo>
                  <a:lnTo>
                    <a:pt x="171872" y="0"/>
                  </a:lnTo>
                  <a:lnTo>
                    <a:pt x="370464" y="580861"/>
                  </a:lnTo>
                  <a:lnTo>
                    <a:pt x="562646" y="0"/>
                  </a:lnTo>
                  <a:lnTo>
                    <a:pt x="730773" y="0"/>
                  </a:lnTo>
                  <a:lnTo>
                    <a:pt x="449736" y="784848"/>
                  </a:lnTo>
                  <a:lnTo>
                    <a:pt x="280530" y="78484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手繪多邊形: 圖案 8">
              <a:extLst>
                <a:ext uri="{FF2B5EF4-FFF2-40B4-BE49-F238E27FC236}">
                  <a16:creationId xmlns:a16="http://schemas.microsoft.com/office/drawing/2014/main" id="{DA6DD0FD-802E-4453-AEA9-3181A004546B}"/>
                </a:ext>
              </a:extLst>
            </p:cNvPr>
            <p:cNvSpPr/>
            <p:nvPr/>
          </p:nvSpPr>
          <p:spPr>
            <a:xfrm>
              <a:off x="6626102" y="2749885"/>
              <a:ext cx="596601" cy="780659"/>
            </a:xfrm>
            <a:custGeom>
              <a:avLst/>
              <a:gdLst>
                <a:gd name="connsiteX0" fmla="*/ 0 w 596601"/>
                <a:gd name="connsiteY0" fmla="*/ 784848 h 780658"/>
                <a:gd name="connsiteX1" fmla="*/ 0 w 596601"/>
                <a:gd name="connsiteY1" fmla="*/ 0 h 780658"/>
                <a:gd name="connsiteX2" fmla="*/ 581940 w 596601"/>
                <a:gd name="connsiteY2" fmla="*/ 0 h 780658"/>
                <a:gd name="connsiteX3" fmla="*/ 581940 w 596601"/>
                <a:gd name="connsiteY3" fmla="*/ 132775 h 780658"/>
                <a:gd name="connsiteX4" fmla="*/ 158480 w 596601"/>
                <a:gd name="connsiteY4" fmla="*/ 132775 h 780658"/>
                <a:gd name="connsiteX5" fmla="*/ 158480 w 596601"/>
                <a:gd name="connsiteY5" fmla="*/ 306742 h 780658"/>
                <a:gd name="connsiteX6" fmla="*/ 552491 w 596601"/>
                <a:gd name="connsiteY6" fmla="*/ 306742 h 780658"/>
                <a:gd name="connsiteX7" fmla="*/ 552491 w 596601"/>
                <a:gd name="connsiteY7" fmla="*/ 438946 h 780658"/>
                <a:gd name="connsiteX8" fmla="*/ 158480 w 596601"/>
                <a:gd name="connsiteY8" fmla="*/ 438946 h 780658"/>
                <a:gd name="connsiteX9" fmla="*/ 158480 w 596601"/>
                <a:gd name="connsiteY9" fmla="*/ 652580 h 780658"/>
                <a:gd name="connsiteX10" fmla="*/ 596918 w 596601"/>
                <a:gd name="connsiteY10" fmla="*/ 652580 h 780658"/>
                <a:gd name="connsiteX11" fmla="*/ 596918 w 596601"/>
                <a:gd name="connsiteY11" fmla="*/ 784784 h 780658"/>
                <a:gd name="connsiteX12" fmla="*/ 0 w 596601"/>
                <a:gd name="connsiteY12" fmla="*/ 784784 h 78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6601" h="780658">
                  <a:moveTo>
                    <a:pt x="0" y="784848"/>
                  </a:moveTo>
                  <a:lnTo>
                    <a:pt x="0" y="0"/>
                  </a:lnTo>
                  <a:lnTo>
                    <a:pt x="581940" y="0"/>
                  </a:lnTo>
                  <a:lnTo>
                    <a:pt x="581940" y="132775"/>
                  </a:lnTo>
                  <a:lnTo>
                    <a:pt x="158480" y="132775"/>
                  </a:lnTo>
                  <a:lnTo>
                    <a:pt x="158480" y="306742"/>
                  </a:lnTo>
                  <a:lnTo>
                    <a:pt x="552491" y="306742"/>
                  </a:lnTo>
                  <a:lnTo>
                    <a:pt x="552491" y="438946"/>
                  </a:lnTo>
                  <a:lnTo>
                    <a:pt x="158480" y="438946"/>
                  </a:lnTo>
                  <a:lnTo>
                    <a:pt x="158480" y="652580"/>
                  </a:lnTo>
                  <a:lnTo>
                    <a:pt x="596918" y="652580"/>
                  </a:lnTo>
                  <a:lnTo>
                    <a:pt x="596918" y="784784"/>
                  </a:lnTo>
                  <a:lnTo>
                    <a:pt x="0" y="78478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0" name="群組 9" hidden="1">
            <a:extLst>
              <a:ext uri="{FF2B5EF4-FFF2-40B4-BE49-F238E27FC236}">
                <a16:creationId xmlns:a16="http://schemas.microsoft.com/office/drawing/2014/main" id="{E58C79A7-6B4E-4894-A2C3-3A185F06605D}"/>
              </a:ext>
            </a:extLst>
          </p:cNvPr>
          <p:cNvGrpSpPr/>
          <p:nvPr/>
        </p:nvGrpSpPr>
        <p:grpSpPr>
          <a:xfrm>
            <a:off x="4603815" y="3264346"/>
            <a:ext cx="3252008" cy="806046"/>
            <a:chOff x="4603815" y="3776927"/>
            <a:chExt cx="3252008" cy="806046"/>
          </a:xfrm>
        </p:grpSpPr>
        <p:sp>
          <p:nvSpPr>
            <p:cNvPr id="11" name="手繪多邊形: 圖案 10">
              <a:extLst>
                <a:ext uri="{FF2B5EF4-FFF2-40B4-BE49-F238E27FC236}">
                  <a16:creationId xmlns:a16="http://schemas.microsoft.com/office/drawing/2014/main" id="{1CB991CF-FF6B-46B6-82E6-A7983150CC7B}"/>
                </a:ext>
              </a:extLst>
            </p:cNvPr>
            <p:cNvSpPr/>
            <p:nvPr/>
          </p:nvSpPr>
          <p:spPr>
            <a:xfrm>
              <a:off x="4603815" y="3790255"/>
              <a:ext cx="653722" cy="780659"/>
            </a:xfrm>
            <a:custGeom>
              <a:avLst/>
              <a:gdLst>
                <a:gd name="connsiteX0" fmla="*/ 0 w 653722"/>
                <a:gd name="connsiteY0" fmla="*/ 0 h 780658"/>
                <a:gd name="connsiteX1" fmla="*/ 289605 w 653722"/>
                <a:gd name="connsiteY1" fmla="*/ 0 h 780658"/>
                <a:gd name="connsiteX2" fmla="*/ 438946 w 653722"/>
                <a:gd name="connsiteY2" fmla="*/ 14979 h 780658"/>
                <a:gd name="connsiteX3" fmla="*/ 557251 w 653722"/>
                <a:gd name="connsiteY3" fmla="*/ 87269 h 780658"/>
                <a:gd name="connsiteX4" fmla="*/ 632207 w 653722"/>
                <a:gd name="connsiteY4" fmla="*/ 214396 h 780658"/>
                <a:gd name="connsiteX5" fmla="*/ 657911 w 653722"/>
                <a:gd name="connsiteY5" fmla="*/ 399913 h 780658"/>
                <a:gd name="connsiteX6" fmla="*/ 633793 w 653722"/>
                <a:gd name="connsiteY6" fmla="*/ 566961 h 780658"/>
                <a:gd name="connsiteX7" fmla="*/ 549762 w 653722"/>
                <a:gd name="connsiteY7" fmla="*/ 705640 h 780658"/>
                <a:gd name="connsiteX8" fmla="*/ 438438 w 653722"/>
                <a:gd name="connsiteY8" fmla="*/ 768283 h 780658"/>
                <a:gd name="connsiteX9" fmla="*/ 298174 w 653722"/>
                <a:gd name="connsiteY9" fmla="*/ 784848 h 780658"/>
                <a:gd name="connsiteX10" fmla="*/ 0 w 653722"/>
                <a:gd name="connsiteY10" fmla="*/ 784848 h 780658"/>
                <a:gd name="connsiteX11" fmla="*/ 0 w 653722"/>
                <a:gd name="connsiteY11" fmla="*/ 0 h 780658"/>
                <a:gd name="connsiteX12" fmla="*/ 158480 w 653722"/>
                <a:gd name="connsiteY12" fmla="*/ 132776 h 780658"/>
                <a:gd name="connsiteX13" fmla="*/ 158480 w 653722"/>
                <a:gd name="connsiteY13" fmla="*/ 652580 h 780658"/>
                <a:gd name="connsiteX14" fmla="*/ 276785 w 653722"/>
                <a:gd name="connsiteY14" fmla="*/ 652580 h 780658"/>
                <a:gd name="connsiteX15" fmla="*/ 372622 w 653722"/>
                <a:gd name="connsiteY15" fmla="*/ 645091 h 780658"/>
                <a:gd name="connsiteX16" fmla="*/ 436598 w 653722"/>
                <a:gd name="connsiteY16" fmla="*/ 612405 h 780658"/>
                <a:gd name="connsiteX17" fmla="*/ 478106 w 653722"/>
                <a:gd name="connsiteY17" fmla="*/ 536624 h 780658"/>
                <a:gd name="connsiteX18" fmla="*/ 494163 w 653722"/>
                <a:gd name="connsiteY18" fmla="*/ 392868 h 780658"/>
                <a:gd name="connsiteX19" fmla="*/ 478106 w 653722"/>
                <a:gd name="connsiteY19" fmla="*/ 253111 h 780658"/>
                <a:gd name="connsiteX20" fmla="*/ 433107 w 653722"/>
                <a:gd name="connsiteY20" fmla="*/ 177076 h 780658"/>
                <a:gd name="connsiteX21" fmla="*/ 359738 w 653722"/>
                <a:gd name="connsiteY21" fmla="*/ 140138 h 780658"/>
                <a:gd name="connsiteX22" fmla="*/ 229628 w 653722"/>
                <a:gd name="connsiteY22" fmla="*/ 132649 h 780658"/>
                <a:gd name="connsiteX23" fmla="*/ 158480 w 653722"/>
                <a:gd name="connsiteY23" fmla="*/ 132649 h 78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53722" h="780658">
                  <a:moveTo>
                    <a:pt x="0" y="0"/>
                  </a:moveTo>
                  <a:lnTo>
                    <a:pt x="289605" y="0"/>
                  </a:lnTo>
                  <a:cubicBezTo>
                    <a:pt x="354914" y="0"/>
                    <a:pt x="404737" y="5014"/>
                    <a:pt x="438946" y="14979"/>
                  </a:cubicBezTo>
                  <a:cubicBezTo>
                    <a:pt x="484961" y="28561"/>
                    <a:pt x="524438" y="52615"/>
                    <a:pt x="557251" y="87269"/>
                  </a:cubicBezTo>
                  <a:cubicBezTo>
                    <a:pt x="590064" y="121923"/>
                    <a:pt x="615070" y="164256"/>
                    <a:pt x="632207" y="214396"/>
                  </a:cubicBezTo>
                  <a:cubicBezTo>
                    <a:pt x="649343" y="264536"/>
                    <a:pt x="657911" y="326354"/>
                    <a:pt x="657911" y="399913"/>
                  </a:cubicBezTo>
                  <a:cubicBezTo>
                    <a:pt x="657911" y="464524"/>
                    <a:pt x="649851" y="520185"/>
                    <a:pt x="633793" y="566961"/>
                  </a:cubicBezTo>
                  <a:cubicBezTo>
                    <a:pt x="614182" y="624083"/>
                    <a:pt x="586129" y="670288"/>
                    <a:pt x="549762" y="705640"/>
                  </a:cubicBezTo>
                  <a:cubicBezTo>
                    <a:pt x="522280" y="732423"/>
                    <a:pt x="485151" y="753304"/>
                    <a:pt x="438438" y="768283"/>
                  </a:cubicBezTo>
                  <a:cubicBezTo>
                    <a:pt x="403467" y="779326"/>
                    <a:pt x="356691" y="784848"/>
                    <a:pt x="298174" y="784848"/>
                  </a:cubicBezTo>
                  <a:lnTo>
                    <a:pt x="0" y="784848"/>
                  </a:lnTo>
                  <a:lnTo>
                    <a:pt x="0" y="0"/>
                  </a:lnTo>
                  <a:close/>
                  <a:moveTo>
                    <a:pt x="158480" y="132776"/>
                  </a:moveTo>
                  <a:lnTo>
                    <a:pt x="158480" y="652580"/>
                  </a:lnTo>
                  <a:lnTo>
                    <a:pt x="276785" y="652580"/>
                  </a:lnTo>
                  <a:cubicBezTo>
                    <a:pt x="321022" y="652580"/>
                    <a:pt x="353010" y="650105"/>
                    <a:pt x="372622" y="645091"/>
                  </a:cubicBezTo>
                  <a:cubicBezTo>
                    <a:pt x="398326" y="638680"/>
                    <a:pt x="419652" y="627764"/>
                    <a:pt x="436598" y="612405"/>
                  </a:cubicBezTo>
                  <a:cubicBezTo>
                    <a:pt x="453544" y="597045"/>
                    <a:pt x="467380" y="571785"/>
                    <a:pt x="478106" y="536624"/>
                  </a:cubicBezTo>
                  <a:cubicBezTo>
                    <a:pt x="488832" y="501462"/>
                    <a:pt x="494163" y="453544"/>
                    <a:pt x="494163" y="392868"/>
                  </a:cubicBezTo>
                  <a:cubicBezTo>
                    <a:pt x="494163" y="332193"/>
                    <a:pt x="488832" y="285607"/>
                    <a:pt x="478106" y="253111"/>
                  </a:cubicBezTo>
                  <a:cubicBezTo>
                    <a:pt x="467380" y="220615"/>
                    <a:pt x="452401" y="195292"/>
                    <a:pt x="433107" y="177076"/>
                  </a:cubicBezTo>
                  <a:cubicBezTo>
                    <a:pt x="413813" y="158861"/>
                    <a:pt x="389377" y="146548"/>
                    <a:pt x="359738" y="140138"/>
                  </a:cubicBezTo>
                  <a:cubicBezTo>
                    <a:pt x="337587" y="135124"/>
                    <a:pt x="294239" y="132649"/>
                    <a:pt x="229628" y="132649"/>
                  </a:cubicBezTo>
                  <a:lnTo>
                    <a:pt x="158480" y="13264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手繪多邊形: 圖案 11">
              <a:extLst>
                <a:ext uri="{FF2B5EF4-FFF2-40B4-BE49-F238E27FC236}">
                  <a16:creationId xmlns:a16="http://schemas.microsoft.com/office/drawing/2014/main" id="{92224B8D-762B-49F3-B096-3CBB0E2BB2C8}"/>
                </a:ext>
              </a:extLst>
            </p:cNvPr>
            <p:cNvSpPr/>
            <p:nvPr/>
          </p:nvSpPr>
          <p:spPr>
            <a:xfrm>
              <a:off x="5455307" y="3790255"/>
              <a:ext cx="596601" cy="780659"/>
            </a:xfrm>
            <a:custGeom>
              <a:avLst/>
              <a:gdLst>
                <a:gd name="connsiteX0" fmla="*/ 0 w 596601"/>
                <a:gd name="connsiteY0" fmla="*/ 784848 h 780658"/>
                <a:gd name="connsiteX1" fmla="*/ 0 w 596601"/>
                <a:gd name="connsiteY1" fmla="*/ 0 h 780658"/>
                <a:gd name="connsiteX2" fmla="*/ 581940 w 596601"/>
                <a:gd name="connsiteY2" fmla="*/ 0 h 780658"/>
                <a:gd name="connsiteX3" fmla="*/ 581940 w 596601"/>
                <a:gd name="connsiteY3" fmla="*/ 132776 h 780658"/>
                <a:gd name="connsiteX4" fmla="*/ 158480 w 596601"/>
                <a:gd name="connsiteY4" fmla="*/ 132776 h 780658"/>
                <a:gd name="connsiteX5" fmla="*/ 158480 w 596601"/>
                <a:gd name="connsiteY5" fmla="*/ 306742 h 780658"/>
                <a:gd name="connsiteX6" fmla="*/ 552491 w 596601"/>
                <a:gd name="connsiteY6" fmla="*/ 306742 h 780658"/>
                <a:gd name="connsiteX7" fmla="*/ 552491 w 596601"/>
                <a:gd name="connsiteY7" fmla="*/ 438946 h 780658"/>
                <a:gd name="connsiteX8" fmla="*/ 158480 w 596601"/>
                <a:gd name="connsiteY8" fmla="*/ 438946 h 780658"/>
                <a:gd name="connsiteX9" fmla="*/ 158480 w 596601"/>
                <a:gd name="connsiteY9" fmla="*/ 652580 h 780658"/>
                <a:gd name="connsiteX10" fmla="*/ 596919 w 596601"/>
                <a:gd name="connsiteY10" fmla="*/ 652580 h 780658"/>
                <a:gd name="connsiteX11" fmla="*/ 596919 w 596601"/>
                <a:gd name="connsiteY11" fmla="*/ 784784 h 780658"/>
                <a:gd name="connsiteX12" fmla="*/ 0 w 596601"/>
                <a:gd name="connsiteY12" fmla="*/ 784784 h 78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6601" h="780658">
                  <a:moveTo>
                    <a:pt x="0" y="784848"/>
                  </a:moveTo>
                  <a:lnTo>
                    <a:pt x="0" y="0"/>
                  </a:lnTo>
                  <a:lnTo>
                    <a:pt x="581940" y="0"/>
                  </a:lnTo>
                  <a:lnTo>
                    <a:pt x="581940" y="132776"/>
                  </a:lnTo>
                  <a:lnTo>
                    <a:pt x="158480" y="132776"/>
                  </a:lnTo>
                  <a:lnTo>
                    <a:pt x="158480" y="306742"/>
                  </a:lnTo>
                  <a:lnTo>
                    <a:pt x="552491" y="306742"/>
                  </a:lnTo>
                  <a:lnTo>
                    <a:pt x="552491" y="438946"/>
                  </a:lnTo>
                  <a:lnTo>
                    <a:pt x="158480" y="438946"/>
                  </a:lnTo>
                  <a:lnTo>
                    <a:pt x="158480" y="652580"/>
                  </a:lnTo>
                  <a:lnTo>
                    <a:pt x="596919" y="652580"/>
                  </a:lnTo>
                  <a:lnTo>
                    <a:pt x="596919" y="784784"/>
                  </a:lnTo>
                  <a:lnTo>
                    <a:pt x="0" y="78478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3" name="手繪多邊形: 圖案 12">
              <a:extLst>
                <a:ext uri="{FF2B5EF4-FFF2-40B4-BE49-F238E27FC236}">
                  <a16:creationId xmlns:a16="http://schemas.microsoft.com/office/drawing/2014/main" id="{01AB4180-4297-41CB-8C9F-752D8D4F33BC}"/>
                </a:ext>
              </a:extLst>
            </p:cNvPr>
            <p:cNvSpPr/>
            <p:nvPr/>
          </p:nvSpPr>
          <p:spPr>
            <a:xfrm>
              <a:off x="6203670" y="3781762"/>
              <a:ext cx="755272" cy="780659"/>
            </a:xfrm>
            <a:custGeom>
              <a:avLst/>
              <a:gdLst>
                <a:gd name="connsiteX0" fmla="*/ 0 w 755271"/>
                <a:gd name="connsiteY0" fmla="*/ 784848 h 780658"/>
                <a:gd name="connsiteX1" fmla="*/ 0 w 755271"/>
                <a:gd name="connsiteY1" fmla="*/ 0 h 780658"/>
                <a:gd name="connsiteX2" fmla="*/ 237181 w 755271"/>
                <a:gd name="connsiteY2" fmla="*/ 0 h 780658"/>
                <a:gd name="connsiteX3" fmla="*/ 379603 w 755271"/>
                <a:gd name="connsiteY3" fmla="*/ 535354 h 780658"/>
                <a:gd name="connsiteX4" fmla="*/ 520376 w 755271"/>
                <a:gd name="connsiteY4" fmla="*/ 0 h 780658"/>
                <a:gd name="connsiteX5" fmla="*/ 758064 w 755271"/>
                <a:gd name="connsiteY5" fmla="*/ 0 h 780658"/>
                <a:gd name="connsiteX6" fmla="*/ 758064 w 755271"/>
                <a:gd name="connsiteY6" fmla="*/ 784848 h 780658"/>
                <a:gd name="connsiteX7" fmla="*/ 610818 w 755271"/>
                <a:gd name="connsiteY7" fmla="*/ 784848 h 780658"/>
                <a:gd name="connsiteX8" fmla="*/ 610818 w 755271"/>
                <a:gd name="connsiteY8" fmla="*/ 167048 h 780658"/>
                <a:gd name="connsiteX9" fmla="*/ 455004 w 755271"/>
                <a:gd name="connsiteY9" fmla="*/ 784848 h 780658"/>
                <a:gd name="connsiteX10" fmla="*/ 302426 w 755271"/>
                <a:gd name="connsiteY10" fmla="*/ 784848 h 780658"/>
                <a:gd name="connsiteX11" fmla="*/ 147246 w 755271"/>
                <a:gd name="connsiteY11" fmla="*/ 167048 h 780658"/>
                <a:gd name="connsiteX12" fmla="*/ 147246 w 755271"/>
                <a:gd name="connsiteY12" fmla="*/ 784848 h 780658"/>
                <a:gd name="connsiteX13" fmla="*/ 0 w 755271"/>
                <a:gd name="connsiteY13" fmla="*/ 784848 h 78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5271" h="780658">
                  <a:moveTo>
                    <a:pt x="0" y="784848"/>
                  </a:moveTo>
                  <a:lnTo>
                    <a:pt x="0" y="0"/>
                  </a:lnTo>
                  <a:lnTo>
                    <a:pt x="237181" y="0"/>
                  </a:lnTo>
                  <a:lnTo>
                    <a:pt x="379603" y="535354"/>
                  </a:lnTo>
                  <a:lnTo>
                    <a:pt x="520376" y="0"/>
                  </a:lnTo>
                  <a:lnTo>
                    <a:pt x="758064" y="0"/>
                  </a:lnTo>
                  <a:lnTo>
                    <a:pt x="758064" y="784848"/>
                  </a:lnTo>
                  <a:lnTo>
                    <a:pt x="610818" y="784848"/>
                  </a:lnTo>
                  <a:lnTo>
                    <a:pt x="610818" y="167048"/>
                  </a:lnTo>
                  <a:lnTo>
                    <a:pt x="455004" y="784848"/>
                  </a:lnTo>
                  <a:lnTo>
                    <a:pt x="302426" y="784848"/>
                  </a:lnTo>
                  <a:lnTo>
                    <a:pt x="147246" y="167048"/>
                  </a:lnTo>
                  <a:lnTo>
                    <a:pt x="147246" y="784848"/>
                  </a:lnTo>
                  <a:lnTo>
                    <a:pt x="0" y="78484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4" name="手繪多邊形: 圖案 13">
              <a:extLst>
                <a:ext uri="{FF2B5EF4-FFF2-40B4-BE49-F238E27FC236}">
                  <a16:creationId xmlns:a16="http://schemas.microsoft.com/office/drawing/2014/main" id="{C1097749-5D30-4112-BE9B-A5F23A03F846}"/>
                </a:ext>
              </a:extLst>
            </p:cNvPr>
            <p:cNvSpPr/>
            <p:nvPr/>
          </p:nvSpPr>
          <p:spPr>
            <a:xfrm>
              <a:off x="7100551" y="3776927"/>
              <a:ext cx="755272" cy="806046"/>
            </a:xfrm>
            <a:custGeom>
              <a:avLst/>
              <a:gdLst>
                <a:gd name="connsiteX0" fmla="*/ 0 w 755271"/>
                <a:gd name="connsiteY0" fmla="*/ 410576 h 806045"/>
                <a:gd name="connsiteX1" fmla="*/ 35860 w 755271"/>
                <a:gd name="connsiteY1" fmla="*/ 209255 h 806045"/>
                <a:gd name="connsiteX2" fmla="*/ 108912 w 755271"/>
                <a:gd name="connsiteY2" fmla="*/ 101676 h 806045"/>
                <a:gd name="connsiteX3" fmla="*/ 210334 w 755271"/>
                <a:gd name="connsiteY3" fmla="*/ 31036 h 806045"/>
                <a:gd name="connsiteX4" fmla="*/ 379476 w 755271"/>
                <a:gd name="connsiteY4" fmla="*/ 0 h 806045"/>
                <a:gd name="connsiteX5" fmla="*/ 657023 w 755271"/>
                <a:gd name="connsiteY5" fmla="*/ 107578 h 806045"/>
                <a:gd name="connsiteX6" fmla="*/ 761174 w 755271"/>
                <a:gd name="connsiteY6" fmla="*/ 406831 h 806045"/>
                <a:gd name="connsiteX7" fmla="*/ 657848 w 755271"/>
                <a:gd name="connsiteY7" fmla="*/ 704243 h 806045"/>
                <a:gd name="connsiteX8" fmla="*/ 381634 w 755271"/>
                <a:gd name="connsiteY8" fmla="*/ 811568 h 806045"/>
                <a:gd name="connsiteX9" fmla="*/ 103263 w 755271"/>
                <a:gd name="connsiteY9" fmla="*/ 704751 h 806045"/>
                <a:gd name="connsiteX10" fmla="*/ 0 w 755271"/>
                <a:gd name="connsiteY10" fmla="*/ 410576 h 806045"/>
                <a:gd name="connsiteX11" fmla="*/ 163304 w 755271"/>
                <a:gd name="connsiteY11" fmla="*/ 405244 h 806045"/>
                <a:gd name="connsiteX12" fmla="*/ 224868 w 755271"/>
                <a:gd name="connsiteY12" fmla="*/ 607327 h 806045"/>
                <a:gd name="connsiteX13" fmla="*/ 381190 w 755271"/>
                <a:gd name="connsiteY13" fmla="*/ 676127 h 806045"/>
                <a:gd name="connsiteX14" fmla="*/ 536687 w 755271"/>
                <a:gd name="connsiteY14" fmla="*/ 607898 h 806045"/>
                <a:gd name="connsiteX15" fmla="*/ 597426 w 755271"/>
                <a:gd name="connsiteY15" fmla="*/ 403150 h 806045"/>
                <a:gd name="connsiteX16" fmla="*/ 538274 w 755271"/>
                <a:gd name="connsiteY16" fmla="*/ 201829 h 806045"/>
                <a:gd name="connsiteX17" fmla="*/ 381126 w 755271"/>
                <a:gd name="connsiteY17" fmla="*/ 135441 h 806045"/>
                <a:gd name="connsiteX18" fmla="*/ 223218 w 755271"/>
                <a:gd name="connsiteY18" fmla="*/ 202654 h 806045"/>
                <a:gd name="connsiteX19" fmla="*/ 163304 w 755271"/>
                <a:gd name="connsiteY19" fmla="*/ 405244 h 806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5271" h="806045">
                  <a:moveTo>
                    <a:pt x="0" y="410576"/>
                  </a:moveTo>
                  <a:cubicBezTo>
                    <a:pt x="0" y="330606"/>
                    <a:pt x="11932" y="263520"/>
                    <a:pt x="35860" y="209255"/>
                  </a:cubicBezTo>
                  <a:cubicBezTo>
                    <a:pt x="53694" y="169270"/>
                    <a:pt x="78066" y="133410"/>
                    <a:pt x="108912" y="101676"/>
                  </a:cubicBezTo>
                  <a:cubicBezTo>
                    <a:pt x="139757" y="69942"/>
                    <a:pt x="173586" y="46332"/>
                    <a:pt x="210334" y="31036"/>
                  </a:cubicBezTo>
                  <a:cubicBezTo>
                    <a:pt x="259204" y="10345"/>
                    <a:pt x="315627" y="0"/>
                    <a:pt x="379476" y="0"/>
                  </a:cubicBezTo>
                  <a:cubicBezTo>
                    <a:pt x="495115" y="0"/>
                    <a:pt x="587652" y="35859"/>
                    <a:pt x="657023" y="107578"/>
                  </a:cubicBezTo>
                  <a:cubicBezTo>
                    <a:pt x="726457" y="179298"/>
                    <a:pt x="761174" y="279070"/>
                    <a:pt x="761174" y="406831"/>
                  </a:cubicBezTo>
                  <a:cubicBezTo>
                    <a:pt x="761174" y="533514"/>
                    <a:pt x="726711" y="632651"/>
                    <a:pt x="657848" y="704243"/>
                  </a:cubicBezTo>
                  <a:cubicBezTo>
                    <a:pt x="588985" y="775772"/>
                    <a:pt x="496892" y="811568"/>
                    <a:pt x="381634" y="811568"/>
                  </a:cubicBezTo>
                  <a:cubicBezTo>
                    <a:pt x="264916" y="811568"/>
                    <a:pt x="172126" y="775962"/>
                    <a:pt x="103263" y="704751"/>
                  </a:cubicBezTo>
                  <a:cubicBezTo>
                    <a:pt x="34463" y="633539"/>
                    <a:pt x="0" y="535481"/>
                    <a:pt x="0" y="410576"/>
                  </a:cubicBezTo>
                  <a:close/>
                  <a:moveTo>
                    <a:pt x="163304" y="405244"/>
                  </a:moveTo>
                  <a:cubicBezTo>
                    <a:pt x="163304" y="494100"/>
                    <a:pt x="183804" y="561503"/>
                    <a:pt x="224868" y="607327"/>
                  </a:cubicBezTo>
                  <a:cubicBezTo>
                    <a:pt x="265932" y="653215"/>
                    <a:pt x="318039" y="676127"/>
                    <a:pt x="381190" y="676127"/>
                  </a:cubicBezTo>
                  <a:cubicBezTo>
                    <a:pt x="444341" y="676127"/>
                    <a:pt x="496194" y="653405"/>
                    <a:pt x="536687" y="607898"/>
                  </a:cubicBezTo>
                  <a:cubicBezTo>
                    <a:pt x="577180" y="562392"/>
                    <a:pt x="597426" y="494163"/>
                    <a:pt x="597426" y="403150"/>
                  </a:cubicBezTo>
                  <a:cubicBezTo>
                    <a:pt x="597426" y="313215"/>
                    <a:pt x="577688" y="246130"/>
                    <a:pt x="538274" y="201829"/>
                  </a:cubicBezTo>
                  <a:cubicBezTo>
                    <a:pt x="498860" y="157591"/>
                    <a:pt x="446435" y="135441"/>
                    <a:pt x="381126" y="135441"/>
                  </a:cubicBezTo>
                  <a:cubicBezTo>
                    <a:pt x="315818" y="135441"/>
                    <a:pt x="263139" y="157845"/>
                    <a:pt x="223218" y="202654"/>
                  </a:cubicBezTo>
                  <a:cubicBezTo>
                    <a:pt x="183296" y="247399"/>
                    <a:pt x="163304" y="314929"/>
                    <a:pt x="163304" y="40524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</p:grpSp>
      <p:pic>
        <p:nvPicPr>
          <p:cNvPr id="41" name="圖片 40">
            <a:extLst>
              <a:ext uri="{FF2B5EF4-FFF2-40B4-BE49-F238E27FC236}">
                <a16:creationId xmlns:a16="http://schemas.microsoft.com/office/drawing/2014/main" id="{21E7AB95-401A-40BF-B020-5820630076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418"/>
          <a:stretch/>
        </p:blipFill>
        <p:spPr>
          <a:xfrm>
            <a:off x="3797617" y="1250564"/>
            <a:ext cx="3261643" cy="786452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197D1E9C-3F5F-4F7D-8AA8-BF8B4A6320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030"/>
          <a:stretch/>
        </p:blipFill>
        <p:spPr>
          <a:xfrm>
            <a:off x="4437753" y="2265975"/>
            <a:ext cx="3817090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47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677BFF-F405-40BB-99B0-4BFB67813D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64736" y="1428288"/>
            <a:ext cx="12192000" cy="1325563"/>
          </a:xfrm>
        </p:spPr>
        <p:txBody>
          <a:bodyPr>
            <a:noAutofit/>
          </a:bodyPr>
          <a:lstStyle/>
          <a:p>
            <a:r>
              <a:rPr lang="en-US" altLang="zh-TW" sz="5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  </a:t>
            </a:r>
            <a:r>
              <a:rPr lang="en-US" altLang="zh-TW" sz="55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QuTS</a:t>
            </a:r>
            <a:r>
              <a:rPr lang="en-US" altLang="zh-TW" sz="5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 hero </a:t>
            </a:r>
            <a:r>
              <a:rPr lang="zh-TW" altLang="en-US" sz="5400" b="1">
                <a:solidFill>
                  <a:schemeClr val="bg1"/>
                </a:solidFill>
              </a:rPr>
              <a:t>整體介紹</a:t>
            </a:r>
            <a:endParaRPr lang="zh-TW" altLang="en-US" sz="5500" b="1" kern="6000" spc="25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92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5CA73F34-80D2-41E2-9829-F5C5341B47AC}"/>
              </a:ext>
            </a:extLst>
          </p:cNvPr>
          <p:cNvGrpSpPr/>
          <p:nvPr/>
        </p:nvGrpSpPr>
        <p:grpSpPr>
          <a:xfrm>
            <a:off x="7975391" y="1659165"/>
            <a:ext cx="3037166" cy="4515547"/>
            <a:chOff x="272088" y="1547562"/>
            <a:chExt cx="3680787" cy="4515547"/>
          </a:xfrm>
        </p:grpSpPr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57669234-97A1-4962-ACAF-98950F51B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1547562"/>
              <a:ext cx="3680787" cy="1337027"/>
            </a:xfrm>
            <a:prstGeom prst="rect">
              <a:avLst/>
            </a:prstGeom>
          </p:spPr>
        </p:pic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B37A1C89-74B7-4BF4-86B4-45C2D81A7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3109108"/>
              <a:ext cx="3680787" cy="1337027"/>
            </a:xfrm>
            <a:prstGeom prst="rect">
              <a:avLst/>
            </a:prstGeom>
          </p:spPr>
        </p:pic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1C459C32-D1EB-4F60-8339-C9607FDEE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4726082"/>
              <a:ext cx="3680787" cy="1337027"/>
            </a:xfrm>
            <a:prstGeom prst="rect">
              <a:avLst/>
            </a:prstGeom>
          </p:spPr>
        </p:pic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3E6C7A30-665D-4B10-B96B-3366F1B4E26D}"/>
              </a:ext>
            </a:extLst>
          </p:cNvPr>
          <p:cNvGrpSpPr/>
          <p:nvPr/>
        </p:nvGrpSpPr>
        <p:grpSpPr>
          <a:xfrm>
            <a:off x="578678" y="1659165"/>
            <a:ext cx="3142541" cy="4515547"/>
            <a:chOff x="272088" y="1547562"/>
            <a:chExt cx="3680787" cy="4515547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7FBA60C4-BE6E-4F27-A50E-4EE9BB46D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1547562"/>
              <a:ext cx="3680787" cy="1337027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C27A1228-83C9-4100-B707-FE076DF97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3109108"/>
              <a:ext cx="3680787" cy="1337027"/>
            </a:xfrm>
            <a:prstGeom prst="rect">
              <a:avLst/>
            </a:prstGeom>
          </p:spPr>
        </p:pic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C4D36908-EAB0-4CBB-8B78-976F14A53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2088" y="4726082"/>
              <a:ext cx="3680787" cy="1337027"/>
            </a:xfrm>
            <a:prstGeom prst="rect">
              <a:avLst/>
            </a:prstGeom>
          </p:spPr>
        </p:pic>
      </p:grp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71C51000-EB27-47E3-AA3B-977F4FE8136F}"/>
              </a:ext>
            </a:extLst>
          </p:cNvPr>
          <p:cNvSpPr txBox="1"/>
          <p:nvPr/>
        </p:nvSpPr>
        <p:spPr>
          <a:xfrm>
            <a:off x="891584" y="3605981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雲服務就緒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6ED0F45-A135-4573-BF54-4F7C7E874ABC}"/>
              </a:ext>
            </a:extLst>
          </p:cNvPr>
          <p:cNvSpPr txBox="1"/>
          <p:nvPr/>
        </p:nvSpPr>
        <p:spPr>
          <a:xfrm>
            <a:off x="891584" y="2038169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資料自我修復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086C373-1C00-4026-B4D2-821EA7052902}"/>
              </a:ext>
            </a:extLst>
          </p:cNvPr>
          <p:cNvSpPr txBox="1"/>
          <p:nvPr/>
        </p:nvSpPr>
        <p:spPr>
          <a:xfrm>
            <a:off x="891584" y="5231928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虛擬化就緒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0427CCA0-54EC-471D-BC8E-D79D830BA272}"/>
              </a:ext>
            </a:extLst>
          </p:cNvPr>
          <p:cNvSpPr txBox="1"/>
          <p:nvPr/>
        </p:nvSpPr>
        <p:spPr>
          <a:xfrm>
            <a:off x="8255429" y="3614287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快閃優化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A8B92F35-1027-4894-BF58-BED06ABB390F}"/>
              </a:ext>
            </a:extLst>
          </p:cNvPr>
          <p:cNvSpPr txBox="1"/>
          <p:nvPr/>
        </p:nvSpPr>
        <p:spPr>
          <a:xfrm>
            <a:off x="8255429" y="2046475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整合型儲存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54AF36D-CB32-4280-9477-AFAFA29E86E4}"/>
              </a:ext>
            </a:extLst>
          </p:cNvPr>
          <p:cNvSpPr txBox="1"/>
          <p:nvPr/>
        </p:nvSpPr>
        <p:spPr>
          <a:xfrm>
            <a:off x="8255429" y="5240234"/>
            <a:ext cx="25336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65536</a:t>
            </a:r>
            <a:r>
              <a:rPr lang="zh-TW" altLang="en-US" sz="2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快照</a:t>
            </a:r>
          </a:p>
        </p:txBody>
      </p:sp>
      <p:pic>
        <p:nvPicPr>
          <p:cNvPr id="39" name="圖片 27">
            <a:extLst>
              <a:ext uri="{FF2B5EF4-FFF2-40B4-BE49-F238E27FC236}">
                <a16:creationId xmlns:a16="http://schemas.microsoft.com/office/drawing/2014/main" id="{8CA977B9-8D04-42B4-BC7F-1C7FD4A85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146" y="2417185"/>
            <a:ext cx="5419039" cy="1877739"/>
          </a:xfrm>
          <a:prstGeom prst="rect">
            <a:avLst/>
          </a:prstGeom>
        </p:spPr>
      </p:pic>
      <p:sp>
        <p:nvSpPr>
          <p:cNvPr id="40" name="Rectangle 24">
            <a:extLst>
              <a:ext uri="{FF2B5EF4-FFF2-40B4-BE49-F238E27FC236}">
                <a16:creationId xmlns:a16="http://schemas.microsoft.com/office/drawing/2014/main" id="{9C7E0B85-C2D3-4DBE-8079-774CFAED85AD}"/>
              </a:ext>
            </a:extLst>
          </p:cNvPr>
          <p:cNvSpPr/>
          <p:nvPr/>
        </p:nvSpPr>
        <p:spPr>
          <a:xfrm>
            <a:off x="4011310" y="1325563"/>
            <a:ext cx="3673990" cy="1077218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最經濟實惠的</a:t>
            </a:r>
            <a:endParaRPr lang="en-US" altLang="zh-CN" sz="3200">
              <a:solidFill>
                <a:srgbClr val="0070C0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zh-CN" altLang="en-US" sz="3200" b="1">
                <a:solidFill>
                  <a:srgbClr val="0070C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混合型儲存系統</a:t>
            </a:r>
            <a:endParaRPr lang="zh-CN" sz="3200">
              <a:solidFill>
                <a:srgbClr val="0070C0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1" name="Group 18">
            <a:extLst>
              <a:ext uri="{FF2B5EF4-FFF2-40B4-BE49-F238E27FC236}">
                <a16:creationId xmlns:a16="http://schemas.microsoft.com/office/drawing/2014/main" id="{A1FAE9E1-C14E-44C6-BE7A-FD6B7290460C}"/>
              </a:ext>
            </a:extLst>
          </p:cNvPr>
          <p:cNvGrpSpPr>
            <a:grpSpLocks/>
          </p:cNvGrpSpPr>
          <p:nvPr/>
        </p:nvGrpSpPr>
        <p:grpSpPr bwMode="auto">
          <a:xfrm>
            <a:off x="5413841" y="3923101"/>
            <a:ext cx="1267678" cy="1008000"/>
            <a:chOff x="5646515" y="4205878"/>
            <a:chExt cx="1023768" cy="816280"/>
          </a:xfrm>
        </p:grpSpPr>
        <p:grpSp>
          <p:nvGrpSpPr>
            <p:cNvPr id="42" name="Group 105">
              <a:extLst>
                <a:ext uri="{FF2B5EF4-FFF2-40B4-BE49-F238E27FC236}">
                  <a16:creationId xmlns:a16="http://schemas.microsoft.com/office/drawing/2014/main" id="{2253CA48-734B-4470-9695-61DDC45B9A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6515" y="4205878"/>
              <a:ext cx="814054" cy="816280"/>
              <a:chOff x="5646002" y="4206228"/>
              <a:chExt cx="910417" cy="756444"/>
            </a:xfrm>
          </p:grpSpPr>
          <p:sp>
            <p:nvSpPr>
              <p:cNvPr id="44" name="Rounded Rectangle 67">
                <a:extLst>
                  <a:ext uri="{FF2B5EF4-FFF2-40B4-BE49-F238E27FC236}">
                    <a16:creationId xmlns:a16="http://schemas.microsoft.com/office/drawing/2014/main" id="{15DE1E63-13FC-4F5A-AA2A-CEFC6CC38D5C}"/>
                  </a:ext>
                </a:extLst>
              </p:cNvPr>
              <p:cNvSpPr/>
              <p:nvPr/>
            </p:nvSpPr>
            <p:spPr bwMode="gray">
              <a:xfrm>
                <a:off x="5646002" y="4206228"/>
                <a:ext cx="910417" cy="75644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90000"/>
                  </a:lnSpc>
                  <a:defRPr/>
                </a:pPr>
                <a:endParaRPr lang="zh-TW" altLang="en-US" sz="1867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" name="Rounded Rectangle 64">
                <a:extLst>
                  <a:ext uri="{FF2B5EF4-FFF2-40B4-BE49-F238E27FC236}">
                    <a16:creationId xmlns:a16="http://schemas.microsoft.com/office/drawing/2014/main" id="{98C62FDB-A052-4544-A921-EE6C6D3D3371}"/>
                  </a:ext>
                </a:extLst>
              </p:cNvPr>
              <p:cNvSpPr/>
              <p:nvPr/>
            </p:nvSpPr>
            <p:spPr bwMode="gray">
              <a:xfrm>
                <a:off x="5700517" y="4251840"/>
                <a:ext cx="812873" cy="673221"/>
              </a:xfrm>
              <a:prstGeom prst="ellipse">
                <a:avLst/>
              </a:prstGeom>
              <a:solidFill>
                <a:srgbClr val="1B305E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tabLst>
                    <a:tab pos="154505" algn="l"/>
                  </a:tabLst>
                  <a:defRPr/>
                </a:pPr>
                <a:r>
                  <a:rPr lang="en-US" altLang="zh-TW" sz="2133">
                    <a:solidFill>
                      <a:srgbClr val="FFFFFF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新細明體" charset="0"/>
                    <a:sym typeface="Arial" panose="020B0604020202020204" pitchFamily="34" charset="0"/>
                  </a:rPr>
                  <a:t>Unified</a:t>
                </a:r>
                <a:endParaRPr lang="en-US" altLang="zh-TW" sz="240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新細明體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43" name="Picture 20">
              <a:extLst>
                <a:ext uri="{FF2B5EF4-FFF2-40B4-BE49-F238E27FC236}">
                  <a16:creationId xmlns:a16="http://schemas.microsoft.com/office/drawing/2014/main" id="{A1682E75-C17B-44B4-9311-256E4CE2F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403" y="4637854"/>
              <a:ext cx="405880" cy="381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5FE84C67-525C-44D0-81B7-CA4F0A8792C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QuTS hero: </a:t>
            </a:r>
            <a:r>
              <a:rPr lang="zh-TW" altLang="en-US">
                <a:solidFill>
                  <a:srgbClr val="FFD41D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最佳商務型儲存系統</a:t>
            </a:r>
            <a:endParaRPr lang="en-US" altLang="zh-TW">
              <a:solidFill>
                <a:srgbClr val="FFD41D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AAF60AD2-8E66-4F66-A22B-1D830F5E49B7}"/>
              </a:ext>
            </a:extLst>
          </p:cNvPr>
          <p:cNvGrpSpPr/>
          <p:nvPr/>
        </p:nvGrpSpPr>
        <p:grpSpPr>
          <a:xfrm>
            <a:off x="3931766" y="4890880"/>
            <a:ext cx="3957010" cy="1346746"/>
            <a:chOff x="3931766" y="4912421"/>
            <a:chExt cx="3679972" cy="1252458"/>
          </a:xfrm>
        </p:grpSpPr>
        <p:pic>
          <p:nvPicPr>
            <p:cNvPr id="10" name="圖片 9" descr="一張含有 文字 的圖片&#10;&#10;自動產生的描述">
              <a:extLst>
                <a:ext uri="{FF2B5EF4-FFF2-40B4-BE49-F238E27FC236}">
                  <a16:creationId xmlns:a16="http://schemas.microsoft.com/office/drawing/2014/main" id="{2872A9A7-B985-48BB-BE8C-2FEAFF859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3880" y="4955600"/>
              <a:ext cx="827858" cy="827858"/>
            </a:xfrm>
            <a:prstGeom prst="rect">
              <a:avLst/>
            </a:prstGeom>
          </p:spPr>
        </p:pic>
        <p:pic>
          <p:nvPicPr>
            <p:cNvPr id="14" name="圖片 13" descr="一張含有 文字, 餐具, 盤, 向量圖形 的圖片&#10;&#10;自動產生的描述">
              <a:extLst>
                <a:ext uri="{FF2B5EF4-FFF2-40B4-BE49-F238E27FC236}">
                  <a16:creationId xmlns:a16="http://schemas.microsoft.com/office/drawing/2014/main" id="{9984D037-CB04-4CCD-8535-DE90E6E9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6990" y="5137902"/>
              <a:ext cx="725840" cy="434294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900F82B5-D312-488B-B540-B4EC1C359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0431" y="4912421"/>
              <a:ext cx="1277186" cy="835493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1A490C37-794C-4AC7-9C0A-1D48D2DDE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1766" y="5177536"/>
              <a:ext cx="985746" cy="333182"/>
            </a:xfrm>
            <a:prstGeom prst="rect">
              <a:avLst/>
            </a:prstGeom>
          </p:spPr>
        </p:pic>
        <p:pic>
          <p:nvPicPr>
            <p:cNvPr id="20" name="圖片 19" descr="一張含有 文字 的圖片&#10;&#10;自動產生的描述">
              <a:extLst>
                <a:ext uri="{FF2B5EF4-FFF2-40B4-BE49-F238E27FC236}">
                  <a16:creationId xmlns:a16="http://schemas.microsoft.com/office/drawing/2014/main" id="{B27C02FA-D6B3-4F8E-9DBF-BD539D139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5848063"/>
              <a:ext cx="1375762" cy="316816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2F9DA6F7-1DF5-44B2-BFAD-F142CB6FF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257" y="5732677"/>
              <a:ext cx="1775274" cy="3795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4560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F9950BF4-5A98-4893-9F2E-5673A582269D}"/>
              </a:ext>
            </a:extLst>
          </p:cNvPr>
          <p:cNvSpPr/>
          <p:nvPr/>
        </p:nvSpPr>
        <p:spPr>
          <a:xfrm>
            <a:off x="7357248" y="1306566"/>
            <a:ext cx="1980000" cy="1980000"/>
          </a:xfrm>
          <a:prstGeom prst="roundRect">
            <a:avLst>
              <a:gd name="adj" fmla="val 14597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/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BC713931-97AC-4A57-ACA2-F6770CD9F383}"/>
              </a:ext>
            </a:extLst>
          </p:cNvPr>
          <p:cNvSpPr/>
          <p:nvPr/>
        </p:nvSpPr>
        <p:spPr>
          <a:xfrm>
            <a:off x="9684133" y="1306566"/>
            <a:ext cx="1980000" cy="1980000"/>
          </a:xfrm>
          <a:prstGeom prst="roundRect">
            <a:avLst>
              <a:gd name="adj" fmla="val 14597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/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CAE1F966-E331-4B05-B58D-6BD733ED97B3}"/>
              </a:ext>
            </a:extLst>
          </p:cNvPr>
          <p:cNvSpPr/>
          <p:nvPr/>
        </p:nvSpPr>
        <p:spPr>
          <a:xfrm>
            <a:off x="5030363" y="1306566"/>
            <a:ext cx="1980000" cy="1980000"/>
          </a:xfrm>
          <a:prstGeom prst="roundRect">
            <a:avLst>
              <a:gd name="adj" fmla="val 14597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/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61B35B92-E145-4378-87A7-36DAB2DBD2AB}"/>
              </a:ext>
            </a:extLst>
          </p:cNvPr>
          <p:cNvSpPr/>
          <p:nvPr/>
        </p:nvSpPr>
        <p:spPr>
          <a:xfrm>
            <a:off x="2703478" y="1306566"/>
            <a:ext cx="1980000" cy="1980000"/>
          </a:xfrm>
          <a:prstGeom prst="roundRect">
            <a:avLst>
              <a:gd name="adj" fmla="val 14597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/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DFB4760E-C14A-463E-8E76-E4EA266FCCE9}"/>
              </a:ext>
            </a:extLst>
          </p:cNvPr>
          <p:cNvSpPr/>
          <p:nvPr/>
        </p:nvSpPr>
        <p:spPr>
          <a:xfrm>
            <a:off x="376593" y="1306566"/>
            <a:ext cx="1980000" cy="1980000"/>
          </a:xfrm>
          <a:prstGeom prst="roundRect">
            <a:avLst>
              <a:gd name="adj" fmla="val 14597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/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82AC9CE-2BDD-440D-BE9C-FACB25E18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Q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u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TS hero 五大</a:t>
            </a:r>
            <a:r>
              <a:rPr lang="zh-TW">
                <a:latin typeface="Arial" panose="020B0604020202020204" pitchFamily="34" charset="0"/>
                <a:sym typeface="Arial" panose="020B0604020202020204" pitchFamily="34" charset="0"/>
              </a:rPr>
              <a:t>重點項目彙整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298;p16">
            <a:extLst>
              <a:ext uri="{FF2B5EF4-FFF2-40B4-BE49-F238E27FC236}">
                <a16:creationId xmlns:a16="http://schemas.microsoft.com/office/drawing/2014/main" id="{C4F6083D-FA34-42A9-84BD-F59066FF5364}"/>
              </a:ext>
            </a:extLst>
          </p:cNvPr>
          <p:cNvSpPr/>
          <p:nvPr/>
        </p:nvSpPr>
        <p:spPr>
          <a:xfrm>
            <a:off x="5047818" y="3366174"/>
            <a:ext cx="1953650" cy="251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800"/>
              </a:spcBef>
              <a:buClrTx/>
              <a:buSzPct val="50000"/>
              <a:buFont typeface="Wingdings" panose="05000000000000000000" pitchFamily="2" charset="2"/>
              <a:buChar char="u"/>
            </a:pPr>
            <a:r>
              <a:rPr lang="en-US" sz="1500" err="1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不再需要</a:t>
            </a:r>
            <a:r>
              <a:rPr lang="zh-TW" altLang="en-US" sz="1500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檢查檔案系統</a:t>
            </a:r>
            <a:r>
              <a:rPr lang="en-US" sz="1500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 (FSCK), </a:t>
            </a:r>
            <a:endParaRPr lang="en-US" altLang="zh-TW" sz="15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Tx/>
              <a:buSzPct val="50000"/>
              <a:buFont typeface="Wingdings" panose="05000000000000000000" pitchFamily="2" charset="2"/>
              <a:buChar char="u"/>
            </a:pPr>
            <a:r>
              <a:rPr lang="zh-TW" altLang="en-US" sz="1500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透過 </a:t>
            </a:r>
            <a:r>
              <a:rPr lang="en-US" altLang="zh-TW" sz="1500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ZFS Mirror layer, COW (copy on Write), Self-healing </a:t>
            </a:r>
            <a:r>
              <a:rPr lang="zh-TW" altLang="en-US" sz="1500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確保資料數據的完整性</a:t>
            </a:r>
            <a:r>
              <a:rPr lang="en-US" altLang="zh-TW" sz="1500">
                <a:solidFill>
                  <a:schemeClr val="tx1"/>
                </a:solidFill>
                <a:ea typeface="微軟正黑體"/>
                <a:sym typeface="Arial" panose="020B0604020202020204" pitchFamily="34" charset="0"/>
              </a:rPr>
              <a:t>.</a:t>
            </a:r>
            <a:endParaRPr lang="en-US" sz="1500">
              <a:solidFill>
                <a:schemeClr val="tx1"/>
              </a:solidFill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66" name="Google Shape;239;p16">
            <a:extLst>
              <a:ext uri="{FF2B5EF4-FFF2-40B4-BE49-F238E27FC236}">
                <a16:creationId xmlns:a16="http://schemas.microsoft.com/office/drawing/2014/main" id="{057F7C4E-8B59-4785-89C6-A981971E00BC}"/>
              </a:ext>
            </a:extLst>
          </p:cNvPr>
          <p:cNvSpPr txBox="1"/>
          <p:nvPr/>
        </p:nvSpPr>
        <p:spPr>
          <a:xfrm>
            <a:off x="363035" y="2669317"/>
            <a:ext cx="2134257" cy="3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數據效率</a:t>
            </a:r>
          </a:p>
        </p:txBody>
      </p:sp>
      <p:sp>
        <p:nvSpPr>
          <p:cNvPr id="67" name="Google Shape;240;p16">
            <a:extLst>
              <a:ext uri="{FF2B5EF4-FFF2-40B4-BE49-F238E27FC236}">
                <a16:creationId xmlns:a16="http://schemas.microsoft.com/office/drawing/2014/main" id="{218953D4-3B39-4ACB-8E4D-54121528DFB6}"/>
              </a:ext>
            </a:extLst>
          </p:cNvPr>
          <p:cNvSpPr/>
          <p:nvPr/>
        </p:nvSpPr>
        <p:spPr>
          <a:xfrm>
            <a:off x="386125" y="3366174"/>
            <a:ext cx="1945064" cy="19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</a:pP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即時線上壓縮 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&amp; 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線上重複資料刪除利用率</a:t>
            </a:r>
          </a:p>
          <a:p>
            <a:pPr marL="28575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ZIL &amp; L2ARC</a:t>
            </a:r>
          </a:p>
          <a:p>
            <a:pPr marL="28575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Write Coalescing</a:t>
            </a:r>
          </a:p>
          <a:p>
            <a:pPr marL="28575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</a:pPr>
            <a:r>
              <a:rPr lang="en-US" altLang="zh-TW" sz="1400">
                <a:latin typeface="Arial" panose="020B0604020202020204" pitchFamily="34" charset="0"/>
                <a:ea typeface="微軟正黑體" panose="020B0604030504040204" pitchFamily="34" charset="-120"/>
              </a:rPr>
              <a:t>Pool Over-provisioning</a:t>
            </a:r>
            <a:endParaRPr lang="zh-TW" altLang="en-US" sz="14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lvl="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</a:pPr>
            <a:endParaRPr lang="zh-TW" altLang="en-US" sz="150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4" name="Google Shape;242;p16">
            <a:extLst>
              <a:ext uri="{FF2B5EF4-FFF2-40B4-BE49-F238E27FC236}">
                <a16:creationId xmlns:a16="http://schemas.microsoft.com/office/drawing/2014/main" id="{8D260E44-47A7-4B56-9E4F-C3885D66C1E9}"/>
              </a:ext>
            </a:extLst>
          </p:cNvPr>
          <p:cNvSpPr txBox="1"/>
          <p:nvPr/>
        </p:nvSpPr>
        <p:spPr>
          <a:xfrm>
            <a:off x="5056356" y="2669317"/>
            <a:ext cx="194511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數據完整性</a:t>
            </a:r>
          </a:p>
        </p:txBody>
      </p:sp>
      <p:sp>
        <p:nvSpPr>
          <p:cNvPr id="62" name="Google Shape;245;p16">
            <a:extLst>
              <a:ext uri="{FF2B5EF4-FFF2-40B4-BE49-F238E27FC236}">
                <a16:creationId xmlns:a16="http://schemas.microsoft.com/office/drawing/2014/main" id="{151FF346-A235-48F9-AFC1-82745AD81705}"/>
              </a:ext>
            </a:extLst>
          </p:cNvPr>
          <p:cNvSpPr txBox="1"/>
          <p:nvPr/>
        </p:nvSpPr>
        <p:spPr>
          <a:xfrm>
            <a:off x="2634202" y="2669317"/>
            <a:ext cx="2069420" cy="3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數據保護</a:t>
            </a:r>
          </a:p>
        </p:txBody>
      </p:sp>
      <p:sp>
        <p:nvSpPr>
          <p:cNvPr id="63" name="Google Shape;246;p16">
            <a:extLst>
              <a:ext uri="{FF2B5EF4-FFF2-40B4-BE49-F238E27FC236}">
                <a16:creationId xmlns:a16="http://schemas.microsoft.com/office/drawing/2014/main" id="{990370AD-4412-4E64-9527-A1557E44169E}"/>
              </a:ext>
            </a:extLst>
          </p:cNvPr>
          <p:cNvSpPr/>
          <p:nvPr/>
        </p:nvSpPr>
        <p:spPr>
          <a:xfrm>
            <a:off x="2406302" y="3366174"/>
            <a:ext cx="2410016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  <a:tabLst>
                <a:tab pos="88900" algn="l"/>
              </a:tabLst>
            </a:pPr>
            <a:r>
              <a:rPr 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 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秒拍快照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智慧定義保留快照數量</a:t>
            </a:r>
          </a:p>
          <a:p>
            <a:pPr marL="28575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  <a:tabLst>
                <a:tab pos="88900" algn="l"/>
              </a:tabLst>
            </a:pP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近乎無限的 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65536 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張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</a:t>
            </a:r>
            <a:r>
              <a:rPr 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Folder / LUN 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都能拍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zh-TW" altLang="en-US" sz="1500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  <a:tabLst>
                <a:tab pos="88900" algn="l"/>
              </a:tabLst>
            </a:pPr>
            <a:r>
              <a:rPr lang="en-US" altLang="zh-TW" sz="15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SnapSync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區塊級差異備份同步</a:t>
            </a:r>
            <a:endParaRPr lang="en-US" altLang="zh-TW" sz="1500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  <a:tabLst>
                <a:tab pos="88900" algn="l"/>
              </a:tabLst>
            </a:pP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多種的 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RAID 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保護方式</a:t>
            </a:r>
          </a:p>
          <a:p>
            <a:pPr marL="28575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  <a:tabLst>
                <a:tab pos="180975" algn="l"/>
              </a:tabLst>
            </a:pP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WORM (一寫多讀) 的特殊數據防護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50000"/>
              <a:buFont typeface="Wingdings" panose="05000000000000000000" pitchFamily="2" charset="2"/>
              <a:buChar char="u"/>
              <a:tabLst>
                <a:tab pos="180975" algn="l"/>
              </a:tabLst>
            </a:pPr>
            <a:endParaRPr lang="zh-TW" altLang="en-US" sz="1500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0" name="Google Shape;248;p16">
            <a:extLst>
              <a:ext uri="{FF2B5EF4-FFF2-40B4-BE49-F238E27FC236}">
                <a16:creationId xmlns:a16="http://schemas.microsoft.com/office/drawing/2014/main" id="{253393EF-7C63-4B73-A82F-C4A315EF1243}"/>
              </a:ext>
            </a:extLst>
          </p:cNvPr>
          <p:cNvSpPr txBox="1"/>
          <p:nvPr/>
        </p:nvSpPr>
        <p:spPr>
          <a:xfrm>
            <a:off x="7298458" y="2669317"/>
            <a:ext cx="20396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52"/>
            </a:pP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穩定性與擴充性</a:t>
            </a:r>
          </a:p>
        </p:txBody>
      </p:sp>
      <p:sp>
        <p:nvSpPr>
          <p:cNvPr id="61" name="Google Shape;249;p16">
            <a:extLst>
              <a:ext uri="{FF2B5EF4-FFF2-40B4-BE49-F238E27FC236}">
                <a16:creationId xmlns:a16="http://schemas.microsoft.com/office/drawing/2014/main" id="{81200D63-0ABF-444E-A60A-C40C97DBD898}"/>
              </a:ext>
            </a:extLst>
          </p:cNvPr>
          <p:cNvSpPr/>
          <p:nvPr/>
        </p:nvSpPr>
        <p:spPr>
          <a:xfrm>
            <a:off x="7306076" y="3366174"/>
            <a:ext cx="2024453" cy="289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</a:pPr>
            <a:r>
              <a:rPr lang="zh-TW" altLang="en-US" sz="1500" i="0" u="none" strike="noStrike" cap="none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提供</a:t>
            </a:r>
            <a:r>
              <a:rPr lang="zh-TW" altLang="en-US" sz="15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sz="1500" i="0" u="none" strike="noStrike" cap="none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ECC RAM </a:t>
            </a:r>
            <a:r>
              <a:rPr lang="en-US" sz="1500" err="1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支援</a:t>
            </a:r>
            <a:r>
              <a:rPr lang="zh-TW" altLang="en-US" sz="15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機種</a:t>
            </a:r>
            <a:endParaRPr lang="en-US" altLang="zh-TW" sz="1500">
              <a:latin typeface="Arial"/>
              <a:ea typeface="微軟正黑體"/>
              <a:cs typeface="Microsoft JhengHei"/>
              <a:sym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</a:pPr>
            <a:r>
              <a:rPr lang="en-US" altLang="zh-TW" sz="15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SSD/HDD </a:t>
            </a:r>
            <a:r>
              <a:rPr lang="zh-TW" altLang="en-US" sz="1500"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壽命預測服務</a:t>
            </a:r>
            <a:endParaRPr lang="zh-TW" altLang="en-US" sz="1500">
              <a:latin typeface="Arial"/>
              <a:ea typeface="微軟正黑體"/>
              <a:cs typeface="Microsoft JhengHei"/>
            </a:endParaRPr>
          </a:p>
          <a:p>
            <a:pPr marL="28575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</a:pPr>
            <a:r>
              <a:rPr lang="zh-TW" altLang="en-US" sz="1500">
                <a:latin typeface="Arial"/>
                <a:ea typeface="微軟正黑體"/>
                <a:cs typeface="Microsoft JhengHei"/>
              </a:rPr>
              <a:t>搭配擴充櫃輕易擴展至PB級儲存空間.</a:t>
            </a:r>
            <a:endParaRPr lang="zh-TW" altLang="en-US" sz="1500">
              <a:latin typeface="Arial" panose="020B0604020202020204" pitchFamily="34" charset="0"/>
              <a:ea typeface="微軟正黑體" panose="020B0604030504040204" pitchFamily="34" charset="-120"/>
              <a:cs typeface="Microsoft JhengHe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50000"/>
              <a:buFont typeface="Wingdings" panose="05000000000000000000" pitchFamily="2" charset="2"/>
              <a:buChar char="u"/>
            </a:pPr>
            <a:endParaRPr lang="zh-TW" altLang="en-US" sz="150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Microsoft JhengHei"/>
            </a:endParaRPr>
          </a:p>
          <a:p>
            <a:pPr marL="28575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</a:pPr>
            <a:endParaRPr lang="en-US" sz="1500">
              <a:latin typeface="Arial" panose="020B0604020202020204" pitchFamily="34" charset="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58" name="Google Shape;251;p16">
            <a:extLst>
              <a:ext uri="{FF2B5EF4-FFF2-40B4-BE49-F238E27FC236}">
                <a16:creationId xmlns:a16="http://schemas.microsoft.com/office/drawing/2014/main" id="{FD576E3E-D55C-43C6-9747-12A8A7CA6399}"/>
              </a:ext>
            </a:extLst>
          </p:cNvPr>
          <p:cNvSpPr txBox="1"/>
          <p:nvPr/>
        </p:nvSpPr>
        <p:spPr>
          <a:xfrm>
            <a:off x="9611593" y="2669317"/>
            <a:ext cx="21603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r>
              <a:rPr lang="zh-TW" altLang="en-US" sz="20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應用套件整合</a:t>
            </a:r>
          </a:p>
        </p:txBody>
      </p:sp>
      <p:sp>
        <p:nvSpPr>
          <p:cNvPr id="59" name="Google Shape;252;p16">
            <a:extLst>
              <a:ext uri="{FF2B5EF4-FFF2-40B4-BE49-F238E27FC236}">
                <a16:creationId xmlns:a16="http://schemas.microsoft.com/office/drawing/2014/main" id="{227E963C-A02A-43BA-8728-BCBE5EC744EF}"/>
              </a:ext>
            </a:extLst>
          </p:cNvPr>
          <p:cNvSpPr/>
          <p:nvPr/>
        </p:nvSpPr>
        <p:spPr>
          <a:xfrm>
            <a:off x="9645909" y="3366174"/>
            <a:ext cx="1991010" cy="2891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800"/>
              </a:spcBef>
              <a:buSzPct val="50000"/>
              <a:buFont typeface="Wingdings" panose="05000000000000000000" pitchFamily="2" charset="2"/>
              <a:buChar char="u"/>
            </a:pP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支援 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App 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套件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以及各式各樣的 </a:t>
            </a:r>
            <a:r>
              <a:rPr lang="en-US" sz="150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VM/ </a:t>
            </a:r>
            <a:r>
              <a:rPr 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</a:t>
            </a:r>
            <a:r>
              <a:rPr lang="en-US" sz="150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ontainer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150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應用</a:t>
            </a:r>
            <a:r>
              <a:rPr lang="en-US" altLang="zh-TW" sz="150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.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15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讓使用者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能輕鬆部署 </a:t>
            </a:r>
            <a:r>
              <a:rPr lang="en-US" sz="15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vRouter</a:t>
            </a:r>
            <a:r>
              <a:rPr 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/ </a:t>
            </a:r>
            <a:r>
              <a:rPr lang="en-US" sz="15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vFirewall</a:t>
            </a:r>
            <a:r>
              <a:rPr 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, 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與眾多常用</a:t>
            </a:r>
            <a:r>
              <a:rPr lang="zh-TW" altLang="en-US" sz="15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套件像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sz="1500" i="0" u="none" strike="noStrike" cap="none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nginx</a:t>
            </a:r>
            <a:r>
              <a:rPr lang="en-US" sz="150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/ httpd / </a:t>
            </a:r>
            <a:r>
              <a:rPr lang="en-US" sz="1500" i="0" u="none" strike="noStrike" cap="none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mangoDB</a:t>
            </a:r>
            <a:r>
              <a:rPr lang="en-US" sz="150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/ </a:t>
            </a:r>
            <a:r>
              <a:rPr lang="en-US" sz="1500" i="0" u="none" strike="noStrike" cap="none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redis</a:t>
            </a:r>
            <a:r>
              <a:rPr lang="en-US" sz="150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/ </a:t>
            </a:r>
            <a:r>
              <a:rPr lang="en-US" sz="1500" i="0" u="none" strike="noStrike" cap="none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ShadowSocks</a:t>
            </a:r>
            <a:endParaRPr lang="en-US" sz="150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50000"/>
              <a:buFont typeface="Wingdings" panose="05000000000000000000" pitchFamily="2" charset="2"/>
              <a:buChar char="u"/>
            </a:pPr>
            <a:endParaRPr lang="en-US" sz="150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85" name="圖形 84">
            <a:extLst>
              <a:ext uri="{FF2B5EF4-FFF2-40B4-BE49-F238E27FC236}">
                <a16:creationId xmlns:a16="http://schemas.microsoft.com/office/drawing/2014/main" id="{4D78F7D8-5A90-4652-B422-D16496B37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7638" y="1661398"/>
            <a:ext cx="920417" cy="911393"/>
          </a:xfrm>
          <a:prstGeom prst="rect">
            <a:avLst/>
          </a:prstGeom>
        </p:spPr>
      </p:pic>
      <p:pic>
        <p:nvPicPr>
          <p:cNvPr id="86" name="圖形 85">
            <a:extLst>
              <a:ext uri="{FF2B5EF4-FFF2-40B4-BE49-F238E27FC236}">
                <a16:creationId xmlns:a16="http://schemas.microsoft.com/office/drawing/2014/main" id="{7378D3AC-2FD1-463D-BB1D-87E33D6A9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20063" y="1598191"/>
            <a:ext cx="1031098" cy="1031098"/>
          </a:xfrm>
          <a:prstGeom prst="rect">
            <a:avLst/>
          </a:prstGeom>
        </p:spPr>
      </p:pic>
      <p:pic>
        <p:nvPicPr>
          <p:cNvPr id="87" name="圖形 86">
            <a:extLst>
              <a:ext uri="{FF2B5EF4-FFF2-40B4-BE49-F238E27FC236}">
                <a16:creationId xmlns:a16="http://schemas.microsoft.com/office/drawing/2014/main" id="{DE90DCBB-625B-41BF-A7A9-BE9F35FB7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94303" y="1615856"/>
            <a:ext cx="869216" cy="869216"/>
          </a:xfrm>
          <a:prstGeom prst="rect">
            <a:avLst/>
          </a:prstGeom>
        </p:spPr>
      </p:pic>
      <p:pic>
        <p:nvPicPr>
          <p:cNvPr id="88" name="圖形 87">
            <a:extLst>
              <a:ext uri="{FF2B5EF4-FFF2-40B4-BE49-F238E27FC236}">
                <a16:creationId xmlns:a16="http://schemas.microsoft.com/office/drawing/2014/main" id="{E2DD9380-551B-44E0-ADA9-D1222EE44F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57006" y="1598191"/>
            <a:ext cx="961146" cy="961146"/>
          </a:xfrm>
          <a:prstGeom prst="rect">
            <a:avLst/>
          </a:prstGeom>
        </p:spPr>
      </p:pic>
      <p:pic>
        <p:nvPicPr>
          <p:cNvPr id="89" name="圖形 88">
            <a:extLst>
              <a:ext uri="{FF2B5EF4-FFF2-40B4-BE49-F238E27FC236}">
                <a16:creationId xmlns:a16="http://schemas.microsoft.com/office/drawing/2014/main" id="{A7818888-9DF3-4A45-8BF5-297A6C72C7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39351" y="1598027"/>
            <a:ext cx="9048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15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677BFF-F405-40BB-99B0-4BFB67813D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43283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zh-TW" sz="5500" b="1" kern="6000" spc="25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數據效率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119DF11-2B4C-4C6F-B3D4-82219261951F}"/>
              </a:ext>
            </a:extLst>
          </p:cNvPr>
          <p:cNvGrpSpPr/>
          <p:nvPr/>
        </p:nvGrpSpPr>
        <p:grpSpPr>
          <a:xfrm>
            <a:off x="3812502" y="1101089"/>
            <a:ext cx="4290152" cy="905056"/>
            <a:chOff x="1595870" y="1601495"/>
            <a:chExt cx="4290152" cy="905056"/>
          </a:xfrm>
        </p:grpSpPr>
        <p:sp>
          <p:nvSpPr>
            <p:cNvPr id="3" name="副標題 2">
              <a:extLst>
                <a:ext uri="{FF2B5EF4-FFF2-40B4-BE49-F238E27FC236}">
                  <a16:creationId xmlns:a16="http://schemas.microsoft.com/office/drawing/2014/main" id="{BEA5985F-49DF-441E-B050-FB1B42D07E23}"/>
                </a:ext>
              </a:extLst>
            </p:cNvPr>
            <p:cNvSpPr txBox="1">
              <a:spLocks/>
            </p:cNvSpPr>
            <p:nvPr/>
          </p:nvSpPr>
          <p:spPr>
            <a:xfrm>
              <a:off x="1612496" y="1958368"/>
              <a:ext cx="4273526" cy="5003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solidFill>
                    <a:schemeClr val="tx1"/>
                  </a:solidFill>
                  <a:latin typeface="Arial Narrow" panose="020B0606020202030204" pitchFamily="34" charset="0"/>
                  <a:ea typeface="微軟正黑體" panose="020B0604030504040204" pitchFamily="34" charset="-120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93BB590-DEF1-4BEA-A7FF-D8E5CA727D29}"/>
                </a:ext>
              </a:extLst>
            </p:cNvPr>
            <p:cNvSpPr/>
            <p:nvPr/>
          </p:nvSpPr>
          <p:spPr>
            <a:xfrm>
              <a:off x="1595870" y="1779250"/>
              <a:ext cx="4281526" cy="72730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072F4288-66B9-47EC-A2E4-5D19EE4E7BDC}"/>
                </a:ext>
              </a:extLst>
            </p:cNvPr>
            <p:cNvSpPr txBox="1"/>
            <p:nvPr/>
          </p:nvSpPr>
          <p:spPr>
            <a:xfrm>
              <a:off x="3054364" y="1601495"/>
              <a:ext cx="1378101" cy="42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Chapter</a:t>
              </a:r>
            </a:p>
          </p:txBody>
        </p:sp>
      </p:grpSp>
      <p:pic>
        <p:nvPicPr>
          <p:cNvPr id="27" name="圖形 26">
            <a:extLst>
              <a:ext uri="{FF2B5EF4-FFF2-40B4-BE49-F238E27FC236}">
                <a16:creationId xmlns:a16="http://schemas.microsoft.com/office/drawing/2014/main" id="{A34D19F5-3742-46A1-B2E8-6EDF352CC5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03298" y="3336533"/>
            <a:ext cx="954080" cy="27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26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907E4156-5FD0-4EFD-99B3-C8E4EEEA4E4D}"/>
              </a:ext>
            </a:extLst>
          </p:cNvPr>
          <p:cNvSpPr/>
          <p:nvPr/>
        </p:nvSpPr>
        <p:spPr>
          <a:xfrm>
            <a:off x="4750937" y="1720122"/>
            <a:ext cx="1800000" cy="1800000"/>
          </a:xfrm>
          <a:prstGeom prst="roundRect">
            <a:avLst>
              <a:gd name="adj" fmla="val 1807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/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6586919F-8739-4DA7-9881-9B45F784D369}"/>
              </a:ext>
            </a:extLst>
          </p:cNvPr>
          <p:cNvSpPr/>
          <p:nvPr/>
        </p:nvSpPr>
        <p:spPr>
          <a:xfrm>
            <a:off x="8890032" y="1720122"/>
            <a:ext cx="1800000" cy="1800000"/>
          </a:xfrm>
          <a:prstGeom prst="roundRect">
            <a:avLst>
              <a:gd name="adj" fmla="val 1807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/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4128E393-1D30-462E-A29C-0C722DE16319}"/>
              </a:ext>
            </a:extLst>
          </p:cNvPr>
          <p:cNvSpPr/>
          <p:nvPr/>
        </p:nvSpPr>
        <p:spPr>
          <a:xfrm>
            <a:off x="679514" y="1720122"/>
            <a:ext cx="1800000" cy="1800000"/>
          </a:xfrm>
          <a:prstGeom prst="roundRect">
            <a:avLst>
              <a:gd name="adj" fmla="val 1807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/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33F0382-5D92-4C74-AF6F-F7A7BC5F5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支援強化的資料縮減技術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FAD3FFA-7C5F-44EF-9436-67AB1022FCBF}"/>
              </a:ext>
            </a:extLst>
          </p:cNvPr>
          <p:cNvSpPr txBox="1"/>
          <p:nvPr/>
        </p:nvSpPr>
        <p:spPr>
          <a:xfrm>
            <a:off x="8100126" y="3609048"/>
            <a:ext cx="38113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zh-TW" altLang="en-US" b="1" i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在線重複資料刪除 </a:t>
            </a:r>
            <a:endParaRPr lang="en-US" altLang="zh-TW" b="1" i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/>
            <a:r>
              <a:rPr lang="en-US" altLang="zh-TW" b="1" i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(Inline Data Deduplication)</a:t>
            </a:r>
          </a:p>
          <a:p>
            <a:pPr algn="l" fontAlgn="base"/>
            <a:r>
              <a:rPr lang="zh-TW" altLang="en-US" b="0" i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線上即時處理的區塊層級 </a:t>
            </a:r>
            <a:r>
              <a:rPr lang="en-US" altLang="zh-TW" b="0" i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(Block-based) </a:t>
            </a:r>
            <a:r>
              <a:rPr lang="zh-TW" altLang="en-US" b="0" i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資料重複刪除機制，讓資料在寫入磁碟前就已經過刪減演算，大幅節省儲存空間占用，讓可用磁碟容量隨時保持最佳化的狀態。</a:t>
            </a:r>
          </a:p>
          <a:p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DEE2951-DD50-466F-99F3-C5801F710B3B}"/>
              </a:ext>
            </a:extLst>
          </p:cNvPr>
          <p:cNvSpPr txBox="1"/>
          <p:nvPr/>
        </p:nvSpPr>
        <p:spPr>
          <a:xfrm>
            <a:off x="3720987" y="3609048"/>
            <a:ext cx="385990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/>
            <a:r>
              <a:rPr lang="zh-TW" altLang="en-US" b="1" i="0">
                <a:effectLst/>
                <a:latin typeface="微軟正黑體"/>
                <a:ea typeface="微軟正黑體"/>
              </a:rPr>
              <a:t>在線資料壓縮 </a:t>
            </a:r>
            <a:r>
              <a:rPr lang="en-US" altLang="zh-TW" b="1" i="0">
                <a:effectLst/>
                <a:latin typeface="微軟正黑體"/>
                <a:ea typeface="微軟正黑體"/>
              </a:rPr>
              <a:t>(Inline Compression)</a:t>
            </a:r>
            <a:br>
              <a:rPr lang="en-US" altLang="zh-TW" b="1" i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b="1" i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>
                <a:ea typeface="+mn-lt"/>
                <a:cs typeface="+mn-lt"/>
              </a:rPr>
              <a:t>在線壓縮可以節省實際</a:t>
            </a:r>
            <a:r>
              <a:rPr lang="zh-TW" altLang="en-US">
                <a:ea typeface="+mn-lt"/>
                <a:cs typeface="+mn-lt"/>
              </a:rPr>
              <a:t>的</a:t>
            </a:r>
            <a:r>
              <a:rPr lang="zh-TW">
                <a:ea typeface="+mn-lt"/>
                <a:cs typeface="+mn-lt"/>
              </a:rPr>
              <a:t>存儲空間使用</a:t>
            </a:r>
            <a:r>
              <a:rPr lang="zh-TW" altLang="en-US">
                <a:ea typeface="+mn-lt"/>
                <a:cs typeface="+mn-lt"/>
              </a:rPr>
              <a:t>量</a:t>
            </a:r>
            <a:r>
              <a:rPr lang="zh-TW">
                <a:ea typeface="+mn-lt"/>
                <a:cs typeface="+mn-lt"/>
              </a:rPr>
              <a:t>，並降低I / O</a:t>
            </a:r>
            <a:r>
              <a:rPr lang="zh-TW" altLang="en-US">
                <a:ea typeface="+mn-lt"/>
                <a:cs typeface="+mn-lt"/>
              </a:rPr>
              <a:t> 寫入</a:t>
            </a:r>
            <a:r>
              <a:rPr lang="zh-TW">
                <a:ea typeface="+mn-lt"/>
                <a:cs typeface="+mn-lt"/>
              </a:rPr>
              <a:t>負載和記憶體的使用率，對整體系統性能產生良性</a:t>
            </a:r>
            <a:r>
              <a:rPr lang="zh-TW" altLang="en-US">
                <a:ea typeface="+mn-lt"/>
                <a:cs typeface="+mn-lt"/>
              </a:rPr>
              <a:t>的</a:t>
            </a:r>
            <a:r>
              <a:rPr lang="zh-TW">
                <a:ea typeface="+mn-lt"/>
                <a:cs typeface="+mn-lt"/>
              </a:rPr>
              <a:t>影響，從而</a:t>
            </a:r>
            <a:r>
              <a:rPr lang="zh-TW" altLang="en-US">
                <a:ea typeface="+mn-lt"/>
                <a:cs typeface="+mn-lt"/>
              </a:rPr>
              <a:t>獲得存取加速的效果。</a:t>
            </a:r>
            <a:endParaRPr lang="zh-TW" altLang="en-US">
              <a:latin typeface="微軟正黑體"/>
              <a:ea typeface="微軟正黑體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475C087-E4D6-43AF-822B-69E083997781}"/>
              </a:ext>
            </a:extLst>
          </p:cNvPr>
          <p:cNvSpPr txBox="1"/>
          <p:nvPr/>
        </p:nvSpPr>
        <p:spPr>
          <a:xfrm>
            <a:off x="162667" y="3609048"/>
            <a:ext cx="3075647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fontAlgn="base"/>
            <a:r>
              <a:rPr lang="zh-TW" altLang="en-US" b="1">
                <a:latin typeface="微軟正黑體"/>
                <a:ea typeface="微軟正黑體"/>
              </a:rPr>
              <a:t>精簡共用資料夾/LUN </a:t>
            </a:r>
            <a:r>
              <a:rPr lang="en-US" altLang="zh-TW" b="1" i="0">
                <a:effectLst/>
                <a:latin typeface="微軟正黑體"/>
                <a:ea typeface="微軟正黑體"/>
              </a:rPr>
              <a:t>(Thin)</a:t>
            </a:r>
            <a:br>
              <a:rPr lang="en-US" altLang="zh-TW" b="1" i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b="1" i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fontAlgn="base"/>
            <a:r>
              <a:rPr lang="zh-TW" altLang="en-US" i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預設在力求最有效的空間利用。 隨著使用需求動態調整大小</a:t>
            </a:r>
            <a:r>
              <a:rPr lang="en-US" altLang="zh-TW" i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. </a:t>
            </a:r>
            <a:r>
              <a:rPr lang="zh-TW" altLang="en-US" i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最適合搭配資料縮減技術來提供最大利用率</a:t>
            </a:r>
            <a:r>
              <a:rPr lang="en-US" altLang="zh-TW" i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zh-TW" altLang="en-US" i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/>
          </a:p>
        </p:txBody>
      </p:sp>
      <p:pic>
        <p:nvPicPr>
          <p:cNvPr id="24" name="圖形 23">
            <a:extLst>
              <a:ext uri="{FF2B5EF4-FFF2-40B4-BE49-F238E27FC236}">
                <a16:creationId xmlns:a16="http://schemas.microsoft.com/office/drawing/2014/main" id="{A8ADA095-DC32-45D0-9BDF-C23A4575E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4905" y="2025065"/>
            <a:ext cx="1513271" cy="1266924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39CB8F73-963B-401C-8463-1A307E5F30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5077" y="1904627"/>
            <a:ext cx="1189116" cy="1435001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82DEA0E2-2C6D-40EA-89F9-6D3ED59D7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692" y="2091968"/>
            <a:ext cx="1377253" cy="112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85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7C45B2E-149D-4589-A166-A07394629D83}"/>
              </a:ext>
            </a:extLst>
          </p:cNvPr>
          <p:cNvSpPr/>
          <p:nvPr/>
        </p:nvSpPr>
        <p:spPr>
          <a:xfrm>
            <a:off x="0" y="1165048"/>
            <a:ext cx="12192000" cy="543665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12CB8C0A-D31C-49BA-B6F2-4C83D8D46EA2}"/>
              </a:ext>
            </a:extLst>
          </p:cNvPr>
          <p:cNvSpPr/>
          <p:nvPr/>
        </p:nvSpPr>
        <p:spPr>
          <a:xfrm rot="16200000">
            <a:off x="1651165" y="1364347"/>
            <a:ext cx="1696063" cy="4623343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D49C2B3B-7DF4-47C9-8A28-C15E4CCDF5B6}"/>
              </a:ext>
            </a:extLst>
          </p:cNvPr>
          <p:cNvSpPr/>
          <p:nvPr/>
        </p:nvSpPr>
        <p:spPr>
          <a:xfrm rot="16200000">
            <a:off x="1836416" y="-262597"/>
            <a:ext cx="1325563" cy="4623344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F647B48-461A-4044-85C4-5A5C42BE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減少讀寫次數等同</a:t>
            </a:r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增加 </a:t>
            </a:r>
            <a:r>
              <a:rPr lang="en-US" altLang="zh-CN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SSD 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的使用壽命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Google Shape;426;p24">
            <a:extLst>
              <a:ext uri="{FF2B5EF4-FFF2-40B4-BE49-F238E27FC236}">
                <a16:creationId xmlns:a16="http://schemas.microsoft.com/office/drawing/2014/main" id="{98EBE656-2B31-4AFC-BE42-144A6681956A}"/>
              </a:ext>
            </a:extLst>
          </p:cNvPr>
          <p:cNvSpPr txBox="1"/>
          <p:nvPr/>
        </p:nvSpPr>
        <p:spPr>
          <a:xfrm>
            <a:off x="276949" y="1579746"/>
            <a:ext cx="3061037" cy="1316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112776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</a:pPr>
            <a:r>
              <a:rPr lang="en-US" sz="2400" b="1" i="0" u="none" strike="noStrike" cap="none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 </a:t>
            </a:r>
            <a:r>
              <a:rPr lang="zh-TW" altLang="en-US" sz="2400" b="1" i="0" u="none" strike="noStrike" cap="none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檔案系統的重複數據刪除與壓縮功能</a:t>
            </a:r>
            <a:endParaRPr lang="en-US" sz="2400" b="1" i="0" u="none" strike="noStrike" cap="none">
              <a:solidFill>
                <a:srgbClr val="FFD41D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4" name="Google Shape;427;p24">
            <a:extLst>
              <a:ext uri="{FF2B5EF4-FFF2-40B4-BE49-F238E27FC236}">
                <a16:creationId xmlns:a16="http://schemas.microsoft.com/office/drawing/2014/main" id="{97B19075-B7D2-44D0-9FFC-5CAA2F79AD86}"/>
              </a:ext>
            </a:extLst>
          </p:cNvPr>
          <p:cNvSpPr txBox="1"/>
          <p:nvPr/>
        </p:nvSpPr>
        <p:spPr>
          <a:xfrm>
            <a:off x="174396" y="2923865"/>
            <a:ext cx="2842602" cy="155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>
              <a:buClr>
                <a:srgbClr val="D8D8D8"/>
              </a:buClr>
              <a:buSzPts val="1400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透過資料減量來大幅減少 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的寫入次數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，ZFS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檔案系統也因此成為與 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SSD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搭配使用</a:t>
            </a: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的最佳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作業系統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grpSp>
        <p:nvGrpSpPr>
          <p:cNvPr id="92" name="群組 49">
            <a:extLst>
              <a:ext uri="{FF2B5EF4-FFF2-40B4-BE49-F238E27FC236}">
                <a16:creationId xmlns:a16="http://schemas.microsoft.com/office/drawing/2014/main" id="{65A068EF-92C5-4B36-B214-0C4DF289A85C}"/>
              </a:ext>
            </a:extLst>
          </p:cNvPr>
          <p:cNvGrpSpPr/>
          <p:nvPr/>
        </p:nvGrpSpPr>
        <p:grpSpPr>
          <a:xfrm rot="5400000">
            <a:off x="3707771" y="3691315"/>
            <a:ext cx="1150188" cy="896250"/>
            <a:chOff x="2641159" y="3469016"/>
            <a:chExt cx="1085362" cy="896250"/>
          </a:xfrm>
        </p:grpSpPr>
        <p:sp>
          <p:nvSpPr>
            <p:cNvPr id="93" name="Google Shape;455;p24">
              <a:extLst>
                <a:ext uri="{FF2B5EF4-FFF2-40B4-BE49-F238E27FC236}">
                  <a16:creationId xmlns:a16="http://schemas.microsoft.com/office/drawing/2014/main" id="{87862E58-CAD1-48DF-B545-4C871DD0BE2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94" name="Google Shape;456;p24">
              <a:extLst>
                <a:ext uri="{FF2B5EF4-FFF2-40B4-BE49-F238E27FC236}">
                  <a16:creationId xmlns:a16="http://schemas.microsoft.com/office/drawing/2014/main" id="{C5050708-8DCB-4F9B-AA3B-1F8A1F093D2C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  <p:sp>
          <p:nvSpPr>
            <p:cNvPr id="95" name="Google Shape;457;p24">
              <a:extLst>
                <a:ext uri="{FF2B5EF4-FFF2-40B4-BE49-F238E27FC236}">
                  <a16:creationId xmlns:a16="http://schemas.microsoft.com/office/drawing/2014/main" id="{6C3941AA-316E-4C4E-B104-EA092B9C67D0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cs typeface="+mn-ea"/>
                <a:sym typeface="+mn-lt"/>
              </a:endParaRPr>
            </a:p>
          </p:txBody>
        </p:sp>
      </p:grpSp>
      <p:grpSp>
        <p:nvGrpSpPr>
          <p:cNvPr id="96" name="群組 95">
            <a:extLst>
              <a:ext uri="{FF2B5EF4-FFF2-40B4-BE49-F238E27FC236}">
                <a16:creationId xmlns:a16="http://schemas.microsoft.com/office/drawing/2014/main" id="{3D36507B-0F34-4897-8E1A-19C77A261609}"/>
              </a:ext>
            </a:extLst>
          </p:cNvPr>
          <p:cNvGrpSpPr/>
          <p:nvPr/>
        </p:nvGrpSpPr>
        <p:grpSpPr>
          <a:xfrm>
            <a:off x="3078515" y="2293560"/>
            <a:ext cx="2900202" cy="1863606"/>
            <a:chOff x="2777649" y="1648820"/>
            <a:chExt cx="2384666" cy="1532335"/>
          </a:xfrm>
        </p:grpSpPr>
        <p:pic>
          <p:nvPicPr>
            <p:cNvPr id="97" name="Google Shape;465;p24">
              <a:extLst>
                <a:ext uri="{FF2B5EF4-FFF2-40B4-BE49-F238E27FC236}">
                  <a16:creationId xmlns:a16="http://schemas.microsoft.com/office/drawing/2014/main" id="{5A736930-C988-4642-AE91-248F17F9915B}"/>
                </a:ext>
              </a:extLst>
            </p:cNvPr>
            <p:cNvPicPr preferRelativeResize="0"/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" name="Google Shape;419;p23">
              <a:extLst>
                <a:ext uri="{FF2B5EF4-FFF2-40B4-BE49-F238E27FC236}">
                  <a16:creationId xmlns:a16="http://schemas.microsoft.com/office/drawing/2014/main" id="{97199485-D1B5-460F-A69F-3AF958A073A7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99" name="手繪多邊形: 圖案 98">
            <a:extLst>
              <a:ext uri="{FF2B5EF4-FFF2-40B4-BE49-F238E27FC236}">
                <a16:creationId xmlns:a16="http://schemas.microsoft.com/office/drawing/2014/main" id="{F0AD5FE8-ABB9-4E30-8C17-4BF06F9AC287}"/>
              </a:ext>
            </a:extLst>
          </p:cNvPr>
          <p:cNvSpPr/>
          <p:nvPr/>
        </p:nvSpPr>
        <p:spPr>
          <a:xfrm>
            <a:off x="3554686" y="1380309"/>
            <a:ext cx="7736621" cy="2159745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0" name="Google Shape;419;p23">
            <a:extLst>
              <a:ext uri="{FF2B5EF4-FFF2-40B4-BE49-F238E27FC236}">
                <a16:creationId xmlns:a16="http://schemas.microsoft.com/office/drawing/2014/main" id="{955364A5-DC0E-4289-8735-95A36393029D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595" y="1401384"/>
            <a:ext cx="5929657" cy="1571625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</p:pic>
      <p:sp>
        <p:nvSpPr>
          <p:cNvPr id="101" name="Google Shape;461;p24">
            <a:extLst>
              <a:ext uri="{FF2B5EF4-FFF2-40B4-BE49-F238E27FC236}">
                <a16:creationId xmlns:a16="http://schemas.microsoft.com/office/drawing/2014/main" id="{7D81898A-85E6-4F39-A42E-90C6F32B416A}"/>
              </a:ext>
            </a:extLst>
          </p:cNvPr>
          <p:cNvSpPr/>
          <p:nvPr/>
        </p:nvSpPr>
        <p:spPr>
          <a:xfrm>
            <a:off x="4679010" y="4264856"/>
            <a:ext cx="794096" cy="25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Write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05" name="Google Shape;516;p26">
            <a:extLst>
              <a:ext uri="{FF2B5EF4-FFF2-40B4-BE49-F238E27FC236}">
                <a16:creationId xmlns:a16="http://schemas.microsoft.com/office/drawing/2014/main" id="{21FB027F-6EFC-487C-8901-A7DD49F219E2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0720" y="3052584"/>
            <a:ext cx="3786532" cy="1604581"/>
          </a:xfrm>
          <a:prstGeom prst="rect">
            <a:avLst/>
          </a:prstGeom>
          <a:noFill/>
          <a:ln w="31750">
            <a:solidFill>
              <a:srgbClr val="00FF99"/>
            </a:solidFill>
          </a:ln>
          <a:effectLst/>
        </p:spPr>
      </p:pic>
      <p:sp>
        <p:nvSpPr>
          <p:cNvPr id="200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8663220" y="5925320"/>
            <a:ext cx="2245016" cy="367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3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Write to drive as sequential as much </a:t>
            </a:r>
            <a:r>
              <a:rPr lang="en-US" sz="13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as </a:t>
            </a:r>
            <a:r>
              <a:rPr lang="en-US" sz="13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possible.</a:t>
            </a:r>
            <a:endParaRPr lang="en-US" sz="13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01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4713771" y="5977285"/>
            <a:ext cx="138489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3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Compression</a:t>
            </a:r>
            <a:endParaRPr lang="en-US" sz="13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02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6767800" y="5994416"/>
            <a:ext cx="1465977" cy="21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3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Deduplication</a:t>
            </a:r>
            <a:endParaRPr lang="en-US" sz="13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0591B4AA-19A2-436B-9563-CC7210616E9B}"/>
              </a:ext>
            </a:extLst>
          </p:cNvPr>
          <p:cNvSpPr/>
          <p:nvPr/>
        </p:nvSpPr>
        <p:spPr>
          <a:xfrm>
            <a:off x="200971" y="5517909"/>
            <a:ext cx="2844492" cy="1015324"/>
          </a:xfrm>
          <a:prstGeom prst="roundRect">
            <a:avLst>
              <a:gd name="adj" fmla="val 2988"/>
            </a:avLst>
          </a:prstGeom>
          <a:gradFill>
            <a:gsLst>
              <a:gs pos="100000">
                <a:srgbClr val="C42A00"/>
              </a:gs>
              <a:gs pos="0">
                <a:srgbClr val="F23400"/>
              </a:gs>
            </a:gsLst>
            <a:lin ang="5400000" scaled="0"/>
          </a:gradFill>
          <a:ln w="38100" cmpd="dbl">
            <a:solidFill>
              <a:srgbClr val="C5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59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Google Shape;426;p24">
            <a:extLst>
              <a:ext uri="{FF2B5EF4-FFF2-40B4-BE49-F238E27FC236}">
                <a16:creationId xmlns:a16="http://schemas.microsoft.com/office/drawing/2014/main" id="{2548BDCD-214A-435D-83E4-5E9988569679}"/>
              </a:ext>
            </a:extLst>
          </p:cNvPr>
          <p:cNvSpPr txBox="1"/>
          <p:nvPr/>
        </p:nvSpPr>
        <p:spPr>
          <a:xfrm>
            <a:off x="209314" y="5616965"/>
            <a:ext cx="2882256" cy="83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ctr" anchorCtr="0">
            <a:noAutofit/>
          </a:bodyPr>
          <a:lstStyle/>
          <a:p>
            <a:pPr marL="84455">
              <a:buClr>
                <a:schemeClr val="accent2"/>
              </a:buClr>
              <a:buSzPts val="2400"/>
            </a:pP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 Light"/>
                <a:cs typeface="Arial" panose="020B0604020202020204" pitchFamily="34" charset="0"/>
                <a:sym typeface="Arial" panose="020B0604020202020204" pitchFamily="34" charset="0"/>
              </a:rPr>
              <a:t>Deduplication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Microsoft JhengHei Light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requirement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Microsoft JhengHei Light"/>
                <a:cs typeface="Arial" panose="020B0604020202020204" pitchFamily="34" charset="0"/>
                <a:sym typeface="Arial" panose="020B0604020202020204" pitchFamily="34" charset="0"/>
              </a:rPr>
              <a:t>: </a:t>
            </a:r>
          </a:p>
          <a:p>
            <a:pPr marL="370205" indent="-285750"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minimum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Microsoft JhengHei Light"/>
                <a:cs typeface="Arial" panose="020B0604020202020204" pitchFamily="34" charset="0"/>
                <a:sym typeface="Arial" panose="020B0604020202020204" pitchFamily="34" charset="0"/>
              </a:rPr>
              <a:t>16GB RAM</a:t>
            </a:r>
          </a:p>
          <a:p>
            <a:pPr marL="370205" indent="-285750"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Microsoft JhengHei Light"/>
                <a:cs typeface="Arial" panose="020B0604020202020204" pitchFamily="34" charset="0"/>
                <a:sym typeface="Arial" panose="020B0604020202020204" pitchFamily="34" charset="0"/>
              </a:rPr>
              <a:t>Recommended 64GB RAM or more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Microsoft JhengHei Light"/>
              <a:cs typeface="Arial" panose="020B0604020202020204" pitchFamily="34" charset="0"/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9C9946C0-7479-4B56-9754-64D5B38559CD}"/>
              </a:ext>
            </a:extLst>
          </p:cNvPr>
          <p:cNvGrpSpPr/>
          <p:nvPr/>
        </p:nvGrpSpPr>
        <p:grpSpPr>
          <a:xfrm>
            <a:off x="7474340" y="4871988"/>
            <a:ext cx="1793870" cy="1015324"/>
            <a:chOff x="9717799" y="4066229"/>
            <a:chExt cx="2786007" cy="1576868"/>
          </a:xfrm>
        </p:grpSpPr>
        <p:pic>
          <p:nvPicPr>
            <p:cNvPr id="66" name="圖形 48">
              <a:extLst>
                <a:ext uri="{FF2B5EF4-FFF2-40B4-BE49-F238E27FC236}">
                  <a16:creationId xmlns:a16="http://schemas.microsoft.com/office/drawing/2014/main" id="{D1D0A055-5B9E-4C1B-A96E-4368A39B3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1779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67" name="群組 66">
              <a:extLst>
                <a:ext uri="{FF2B5EF4-FFF2-40B4-BE49-F238E27FC236}">
                  <a16:creationId xmlns:a16="http://schemas.microsoft.com/office/drawing/2014/main" id="{F2D60157-1022-48B6-972E-ED325A650A08}"/>
                </a:ext>
              </a:extLst>
            </p:cNvPr>
            <p:cNvGrpSpPr/>
            <p:nvPr/>
          </p:nvGrpSpPr>
          <p:grpSpPr>
            <a:xfrm>
              <a:off x="10477230" y="4528346"/>
              <a:ext cx="1362897" cy="406200"/>
              <a:chOff x="7584538" y="5498765"/>
              <a:chExt cx="1362897" cy="406200"/>
            </a:xfrm>
          </p:grpSpPr>
          <p:sp>
            <p:nvSpPr>
              <p:cNvPr id="68" name="Google Shape;442;p24">
                <a:extLst>
                  <a:ext uri="{FF2B5EF4-FFF2-40B4-BE49-F238E27FC236}">
                    <a16:creationId xmlns:a16="http://schemas.microsoft.com/office/drawing/2014/main" id="{22E55947-C748-4F0F-B3E9-CD795B6C521E}"/>
                  </a:ext>
                </a:extLst>
              </p:cNvPr>
              <p:cNvSpPr/>
              <p:nvPr/>
            </p:nvSpPr>
            <p:spPr>
              <a:xfrm>
                <a:off x="7584538" y="5498765"/>
                <a:ext cx="280200" cy="406200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69" name="Google Shape;443;p24">
                <a:extLst>
                  <a:ext uri="{FF2B5EF4-FFF2-40B4-BE49-F238E27FC236}">
                    <a16:creationId xmlns:a16="http://schemas.microsoft.com/office/drawing/2014/main" id="{C38B2D0B-9950-48AD-ABE9-C815E458B495}"/>
                  </a:ext>
                </a:extLst>
              </p:cNvPr>
              <p:cNvSpPr/>
              <p:nvPr/>
            </p:nvSpPr>
            <p:spPr>
              <a:xfrm>
                <a:off x="8306337" y="5498765"/>
                <a:ext cx="280200" cy="406200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70" name="Google Shape;444;p24">
                <a:extLst>
                  <a:ext uri="{FF2B5EF4-FFF2-40B4-BE49-F238E27FC236}">
                    <a16:creationId xmlns:a16="http://schemas.microsoft.com/office/drawing/2014/main" id="{11C0E8E9-6755-446F-8FA4-981CD952A37B}"/>
                  </a:ext>
                </a:extLst>
              </p:cNvPr>
              <p:cNvSpPr/>
              <p:nvPr/>
            </p:nvSpPr>
            <p:spPr>
              <a:xfrm>
                <a:off x="7945437" y="5498765"/>
                <a:ext cx="280200" cy="406200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71" name="Google Shape;445;p24">
                <a:extLst>
                  <a:ext uri="{FF2B5EF4-FFF2-40B4-BE49-F238E27FC236}">
                    <a16:creationId xmlns:a16="http://schemas.microsoft.com/office/drawing/2014/main" id="{F1295573-B357-4CC3-8FC7-3CAB83C737C3}"/>
                  </a:ext>
                </a:extLst>
              </p:cNvPr>
              <p:cNvSpPr/>
              <p:nvPr/>
            </p:nvSpPr>
            <p:spPr>
              <a:xfrm>
                <a:off x="8667235" y="5498765"/>
                <a:ext cx="280200" cy="406200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78725B3B-3087-4752-BF6E-691A9E34FF15}"/>
              </a:ext>
            </a:extLst>
          </p:cNvPr>
          <p:cNvGrpSpPr/>
          <p:nvPr/>
        </p:nvGrpSpPr>
        <p:grpSpPr>
          <a:xfrm>
            <a:off x="5407633" y="4871988"/>
            <a:ext cx="3911184" cy="1015324"/>
            <a:chOff x="6147389" y="4066228"/>
            <a:chExt cx="6074346" cy="1576868"/>
          </a:xfrm>
        </p:grpSpPr>
        <p:pic>
          <p:nvPicPr>
            <p:cNvPr id="73" name="圖形 45">
              <a:extLst>
                <a:ext uri="{FF2B5EF4-FFF2-40B4-BE49-F238E27FC236}">
                  <a16:creationId xmlns:a16="http://schemas.microsoft.com/office/drawing/2014/main" id="{703B769E-8366-4106-8510-295F47642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47389" y="4066228"/>
              <a:ext cx="2786007" cy="1576868"/>
            </a:xfrm>
            <a:prstGeom prst="rect">
              <a:avLst/>
            </a:prstGeom>
          </p:spPr>
        </p:pic>
        <p:sp>
          <p:nvSpPr>
            <p:cNvPr id="74" name="Google Shape;448;p24">
              <a:extLst>
                <a:ext uri="{FF2B5EF4-FFF2-40B4-BE49-F238E27FC236}">
                  <a16:creationId xmlns:a16="http://schemas.microsoft.com/office/drawing/2014/main" id="{523F8E4C-BD08-4F0F-8F6B-62BE7BEC88D3}"/>
                </a:ext>
              </a:extLst>
            </p:cNvPr>
            <p:cNvSpPr/>
            <p:nvPr/>
          </p:nvSpPr>
          <p:spPr>
            <a:xfrm>
              <a:off x="9478037" y="5070177"/>
              <a:ext cx="2743698" cy="3150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Deduplicated Data</a:t>
              </a:r>
              <a:endParaRPr lang="en-US" sz="1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FE473390-62FA-4CA3-A600-6A491F159892}"/>
              </a:ext>
            </a:extLst>
          </p:cNvPr>
          <p:cNvGrpSpPr/>
          <p:nvPr/>
        </p:nvGrpSpPr>
        <p:grpSpPr>
          <a:xfrm>
            <a:off x="3396658" y="4871988"/>
            <a:ext cx="1793870" cy="1015324"/>
            <a:chOff x="2576979" y="4066229"/>
            <a:chExt cx="2786007" cy="1576868"/>
          </a:xfrm>
        </p:grpSpPr>
        <p:pic>
          <p:nvPicPr>
            <p:cNvPr id="76" name="圖形 42">
              <a:extLst>
                <a:ext uri="{FF2B5EF4-FFF2-40B4-BE49-F238E27FC236}">
                  <a16:creationId xmlns:a16="http://schemas.microsoft.com/office/drawing/2014/main" id="{01810EB8-21D9-4D84-B11F-E614320B5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76979" y="4066229"/>
              <a:ext cx="2786007" cy="1576868"/>
            </a:xfrm>
            <a:prstGeom prst="rect">
              <a:avLst/>
            </a:prstGeom>
          </p:spPr>
        </p:pic>
        <p:grpSp>
          <p:nvGrpSpPr>
            <p:cNvPr id="77" name="群組 76">
              <a:extLst>
                <a:ext uri="{FF2B5EF4-FFF2-40B4-BE49-F238E27FC236}">
                  <a16:creationId xmlns:a16="http://schemas.microsoft.com/office/drawing/2014/main" id="{2ECB922C-1099-498A-A7AB-70C235D4DBB6}"/>
                </a:ext>
              </a:extLst>
            </p:cNvPr>
            <p:cNvGrpSpPr/>
            <p:nvPr/>
          </p:nvGrpSpPr>
          <p:grpSpPr>
            <a:xfrm>
              <a:off x="3065882" y="4256204"/>
              <a:ext cx="1852740" cy="909847"/>
              <a:chOff x="4327765" y="3622547"/>
              <a:chExt cx="1852740" cy="909847"/>
            </a:xfrm>
          </p:grpSpPr>
          <p:sp>
            <p:nvSpPr>
              <p:cNvPr id="79" name="Google Shape;428;p24">
                <a:extLst>
                  <a:ext uri="{FF2B5EF4-FFF2-40B4-BE49-F238E27FC236}">
                    <a16:creationId xmlns:a16="http://schemas.microsoft.com/office/drawing/2014/main" id="{8456A4CA-8670-4011-A9B3-DFE340CEB977}"/>
                  </a:ext>
                </a:extLst>
              </p:cNvPr>
              <p:cNvSpPr/>
              <p:nvPr/>
            </p:nvSpPr>
            <p:spPr>
              <a:xfrm>
                <a:off x="4327765" y="3622547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80" name="Google Shape;429;p24">
                <a:extLst>
                  <a:ext uri="{FF2B5EF4-FFF2-40B4-BE49-F238E27FC236}">
                    <a16:creationId xmlns:a16="http://schemas.microsoft.com/office/drawing/2014/main" id="{373676B4-FFFE-4FE1-8798-F19B09F0AE06}"/>
                  </a:ext>
                </a:extLst>
              </p:cNvPr>
              <p:cNvSpPr/>
              <p:nvPr/>
            </p:nvSpPr>
            <p:spPr>
              <a:xfrm>
                <a:off x="5293125" y="3622547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81" name="Google Shape;430;p24">
                <a:extLst>
                  <a:ext uri="{FF2B5EF4-FFF2-40B4-BE49-F238E27FC236}">
                    <a16:creationId xmlns:a16="http://schemas.microsoft.com/office/drawing/2014/main" id="{5A48D3D1-9719-4D31-BBB0-6189B41CCE75}"/>
                  </a:ext>
                </a:extLst>
              </p:cNvPr>
              <p:cNvSpPr/>
              <p:nvPr/>
            </p:nvSpPr>
            <p:spPr>
              <a:xfrm>
                <a:off x="4810445" y="3622547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82" name="Google Shape;431;p24">
                <a:extLst>
                  <a:ext uri="{FF2B5EF4-FFF2-40B4-BE49-F238E27FC236}">
                    <a16:creationId xmlns:a16="http://schemas.microsoft.com/office/drawing/2014/main" id="{85192959-7608-40B0-9644-DB5C354A0C09}"/>
                  </a:ext>
                </a:extLst>
              </p:cNvPr>
              <p:cNvSpPr/>
              <p:nvPr/>
            </p:nvSpPr>
            <p:spPr>
              <a:xfrm>
                <a:off x="5775805" y="3622547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83" name="Google Shape;432;p24">
                <a:extLst>
                  <a:ext uri="{FF2B5EF4-FFF2-40B4-BE49-F238E27FC236}">
                    <a16:creationId xmlns:a16="http://schemas.microsoft.com/office/drawing/2014/main" id="{9DCA3430-A962-4AB1-AB9F-CA3BB34FFE81}"/>
                  </a:ext>
                </a:extLst>
              </p:cNvPr>
              <p:cNvSpPr/>
              <p:nvPr/>
            </p:nvSpPr>
            <p:spPr>
              <a:xfrm>
                <a:off x="5293125" y="4129508"/>
                <a:ext cx="404700" cy="402886"/>
              </a:xfrm>
              <a:prstGeom prst="rect">
                <a:avLst/>
              </a:prstGeom>
              <a:solidFill>
                <a:srgbClr val="00CCFF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A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84" name="Google Shape;433;p24">
                <a:extLst>
                  <a:ext uri="{FF2B5EF4-FFF2-40B4-BE49-F238E27FC236}">
                    <a16:creationId xmlns:a16="http://schemas.microsoft.com/office/drawing/2014/main" id="{FB9D7854-95ED-4492-8134-B18A8004E935}"/>
                  </a:ext>
                </a:extLst>
              </p:cNvPr>
              <p:cNvSpPr/>
              <p:nvPr/>
            </p:nvSpPr>
            <p:spPr>
              <a:xfrm>
                <a:off x="4810445" y="4129508"/>
                <a:ext cx="404700" cy="402886"/>
              </a:xfrm>
              <a:prstGeom prst="rect">
                <a:avLst/>
              </a:prstGeom>
              <a:solidFill>
                <a:srgbClr val="00FF99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C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85" name="Google Shape;434;p24">
                <a:extLst>
                  <a:ext uri="{FF2B5EF4-FFF2-40B4-BE49-F238E27FC236}">
                    <a16:creationId xmlns:a16="http://schemas.microsoft.com/office/drawing/2014/main" id="{CCC275CB-F5DE-4BDA-8E63-60CCF6BEE3F1}"/>
                  </a:ext>
                </a:extLst>
              </p:cNvPr>
              <p:cNvSpPr/>
              <p:nvPr/>
            </p:nvSpPr>
            <p:spPr>
              <a:xfrm>
                <a:off x="5775805" y="4129508"/>
                <a:ext cx="404700" cy="402886"/>
              </a:xfrm>
              <a:prstGeom prst="rect">
                <a:avLst/>
              </a:prstGeom>
              <a:solidFill>
                <a:srgbClr val="FFD41D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B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86" name="Google Shape;435;p24">
                <a:extLst>
                  <a:ext uri="{FF2B5EF4-FFF2-40B4-BE49-F238E27FC236}">
                    <a16:creationId xmlns:a16="http://schemas.microsoft.com/office/drawing/2014/main" id="{4BAE3E98-AA05-4770-8F43-43D1C7DFD670}"/>
                  </a:ext>
                </a:extLst>
              </p:cNvPr>
              <p:cNvSpPr/>
              <p:nvPr/>
            </p:nvSpPr>
            <p:spPr>
              <a:xfrm>
                <a:off x="4327765" y="4129508"/>
                <a:ext cx="404700" cy="402886"/>
              </a:xfrm>
              <a:prstGeom prst="rect">
                <a:avLst/>
              </a:prstGeom>
              <a:solidFill>
                <a:srgbClr val="EB6100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D8D8D8"/>
                  </a:buClr>
                  <a:buSzPts val="1400"/>
                  <a:buFont typeface="Arial"/>
                  <a:buNone/>
                </a:pPr>
                <a:r>
                  <a:rPr lang="en-US" sz="1400" b="0" i="0" u="none" strike="noStrike" cap="none">
                    <a:latin typeface="Arial" panose="020B0604020202020204" pitchFamily="34" charset="0"/>
                    <a:cs typeface="Arial" panose="020B0604020202020204" pitchFamily="34" charset="0"/>
                    <a:sym typeface="+mn-lt"/>
                  </a:rPr>
                  <a:t>D</a:t>
                </a:r>
                <a:endParaRPr>
                  <a:latin typeface="Arial" panose="020B0604020202020204" pitchFamily="34" charset="0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78" name="Google Shape;447;p24">
              <a:extLst>
                <a:ext uri="{FF2B5EF4-FFF2-40B4-BE49-F238E27FC236}">
                  <a16:creationId xmlns:a16="http://schemas.microsoft.com/office/drawing/2014/main" id="{D6A48837-C1DA-47F9-ACA4-A904EA00FBE0}"/>
                </a:ext>
              </a:extLst>
            </p:cNvPr>
            <p:cNvSpPr/>
            <p:nvPr/>
          </p:nvSpPr>
          <p:spPr>
            <a:xfrm>
              <a:off x="2750097" y="5180306"/>
              <a:ext cx="2433578" cy="409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Original Data</a:t>
              </a:r>
              <a:endParaRPr lang="en-US" sz="1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1680F35C-4424-4AB1-AA07-9C679352DE41}"/>
              </a:ext>
            </a:extLst>
          </p:cNvPr>
          <p:cNvGrpSpPr/>
          <p:nvPr/>
        </p:nvGrpSpPr>
        <p:grpSpPr>
          <a:xfrm>
            <a:off x="9551453" y="4871988"/>
            <a:ext cx="1793870" cy="1015324"/>
            <a:chOff x="9725980" y="1758187"/>
            <a:chExt cx="2786007" cy="1576868"/>
          </a:xfrm>
        </p:grpSpPr>
        <p:pic>
          <p:nvPicPr>
            <p:cNvPr id="88" name="圖形 44">
              <a:extLst>
                <a:ext uri="{FF2B5EF4-FFF2-40B4-BE49-F238E27FC236}">
                  <a16:creationId xmlns:a16="http://schemas.microsoft.com/office/drawing/2014/main" id="{4A16C1C1-0C4E-4863-B41F-6A5778DC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25980" y="1758187"/>
              <a:ext cx="2786007" cy="1576868"/>
            </a:xfrm>
            <a:prstGeom prst="rect">
              <a:avLst/>
            </a:prstGeom>
          </p:spPr>
        </p:pic>
        <p:sp>
          <p:nvSpPr>
            <p:cNvPr id="89" name="Google Shape;453;p24">
              <a:extLst>
                <a:ext uri="{FF2B5EF4-FFF2-40B4-BE49-F238E27FC236}">
                  <a16:creationId xmlns:a16="http://schemas.microsoft.com/office/drawing/2014/main" id="{1CC6B9D6-765C-48A2-B99D-48276A5A76D2}"/>
                </a:ext>
              </a:extLst>
            </p:cNvPr>
            <p:cNvSpPr/>
            <p:nvPr/>
          </p:nvSpPr>
          <p:spPr>
            <a:xfrm>
              <a:off x="10415735" y="2858884"/>
              <a:ext cx="1457100" cy="25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8D8D8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00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lt"/>
                </a:rPr>
                <a:t>SSD Pool</a:t>
              </a:r>
              <a:endParaRPr lang="en-US" sz="140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pic>
          <p:nvPicPr>
            <p:cNvPr id="90" name="圖形 37">
              <a:extLst>
                <a:ext uri="{FF2B5EF4-FFF2-40B4-BE49-F238E27FC236}">
                  <a16:creationId xmlns:a16="http://schemas.microsoft.com/office/drawing/2014/main" id="{614AB3F9-52B4-4E02-8FBC-3432CD1D2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40036" y="2014501"/>
              <a:ext cx="617065" cy="785355"/>
            </a:xfrm>
            <a:prstGeom prst="rect">
              <a:avLst/>
            </a:prstGeom>
          </p:spPr>
        </p:pic>
        <p:pic>
          <p:nvPicPr>
            <p:cNvPr id="91" name="圖形 38">
              <a:extLst>
                <a:ext uri="{FF2B5EF4-FFF2-40B4-BE49-F238E27FC236}">
                  <a16:creationId xmlns:a16="http://schemas.microsoft.com/office/drawing/2014/main" id="{C2BBF867-FC7E-4761-8C0E-097B65737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17667" y="2014501"/>
              <a:ext cx="617065" cy="785355"/>
            </a:xfrm>
            <a:prstGeom prst="rect">
              <a:avLst/>
            </a:prstGeom>
          </p:spPr>
        </p:pic>
        <p:pic>
          <p:nvPicPr>
            <p:cNvPr id="102" name="圖形 39">
              <a:extLst>
                <a:ext uri="{FF2B5EF4-FFF2-40B4-BE49-F238E27FC236}">
                  <a16:creationId xmlns:a16="http://schemas.microsoft.com/office/drawing/2014/main" id="{A234FEC2-86C0-43DA-833E-369E5AFBE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590669" y="2014501"/>
              <a:ext cx="617065" cy="785355"/>
            </a:xfrm>
            <a:prstGeom prst="rect">
              <a:avLst/>
            </a:prstGeom>
          </p:spPr>
        </p:pic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6DAAE901-6BA7-4627-8D1D-F0414F0C8C2A}"/>
              </a:ext>
            </a:extLst>
          </p:cNvPr>
          <p:cNvGrpSpPr/>
          <p:nvPr/>
        </p:nvGrpSpPr>
        <p:grpSpPr>
          <a:xfrm>
            <a:off x="5011083" y="5187181"/>
            <a:ext cx="4683818" cy="454500"/>
            <a:chOff x="5102577" y="5060423"/>
            <a:chExt cx="4683818" cy="454500"/>
          </a:xfrm>
        </p:grpSpPr>
        <p:sp>
          <p:nvSpPr>
            <p:cNvPr id="104" name="Google Shape;451;p24">
              <a:extLst>
                <a:ext uri="{FF2B5EF4-FFF2-40B4-BE49-F238E27FC236}">
                  <a16:creationId xmlns:a16="http://schemas.microsoft.com/office/drawing/2014/main" id="{30C8DDED-7D7D-4E2E-B4D6-90A4E700522E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6" name="Google Shape;451;p24">
              <a:extLst>
                <a:ext uri="{FF2B5EF4-FFF2-40B4-BE49-F238E27FC236}">
                  <a16:creationId xmlns:a16="http://schemas.microsoft.com/office/drawing/2014/main" id="{584D6EB4-DE63-4529-A461-3137B2F31C10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07" name="Google Shape;451;p24">
              <a:extLst>
                <a:ext uri="{FF2B5EF4-FFF2-40B4-BE49-F238E27FC236}">
                  <a16:creationId xmlns:a16="http://schemas.microsoft.com/office/drawing/2014/main" id="{8227195F-C666-4928-8412-583EBE2C662B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en-US" sz="1400" b="0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08" name="Google Shape;449;p24">
            <a:extLst>
              <a:ext uri="{FF2B5EF4-FFF2-40B4-BE49-F238E27FC236}">
                <a16:creationId xmlns:a16="http://schemas.microsoft.com/office/drawing/2014/main" id="{3BC2C120-36C9-4280-90E2-E81597D1C7FF}"/>
              </a:ext>
            </a:extLst>
          </p:cNvPr>
          <p:cNvSpPr/>
          <p:nvPr/>
        </p:nvSpPr>
        <p:spPr>
          <a:xfrm>
            <a:off x="5375747" y="5638228"/>
            <a:ext cx="1915736" cy="20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Compressed Data</a:t>
            </a:r>
            <a:endParaRPr lang="en-US" sz="140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09" name="Google Shape;442;p24">
            <a:extLst>
              <a:ext uri="{FF2B5EF4-FFF2-40B4-BE49-F238E27FC236}">
                <a16:creationId xmlns:a16="http://schemas.microsoft.com/office/drawing/2014/main" id="{221FAE34-261B-4027-99C4-05200530D648}"/>
              </a:ext>
            </a:extLst>
          </p:cNvPr>
          <p:cNvSpPr/>
          <p:nvPr/>
        </p:nvSpPr>
        <p:spPr>
          <a:xfrm>
            <a:off x="5875080" y="5039877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0" name="Google Shape;443;p24">
            <a:extLst>
              <a:ext uri="{FF2B5EF4-FFF2-40B4-BE49-F238E27FC236}">
                <a16:creationId xmlns:a16="http://schemas.microsoft.com/office/drawing/2014/main" id="{0899844D-C963-4ADD-A823-86E6D4D9499A}"/>
              </a:ext>
            </a:extLst>
          </p:cNvPr>
          <p:cNvSpPr/>
          <p:nvPr/>
        </p:nvSpPr>
        <p:spPr>
          <a:xfrm>
            <a:off x="6339836" y="5039877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1" name="Google Shape;444;p24">
            <a:extLst>
              <a:ext uri="{FF2B5EF4-FFF2-40B4-BE49-F238E27FC236}">
                <a16:creationId xmlns:a16="http://schemas.microsoft.com/office/drawing/2014/main" id="{73476113-C328-4B41-8476-EB0C9ECAAC7E}"/>
              </a:ext>
            </a:extLst>
          </p:cNvPr>
          <p:cNvSpPr/>
          <p:nvPr/>
        </p:nvSpPr>
        <p:spPr>
          <a:xfrm>
            <a:off x="6107458" y="5039877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2" name="Google Shape;445;p24">
            <a:extLst>
              <a:ext uri="{FF2B5EF4-FFF2-40B4-BE49-F238E27FC236}">
                <a16:creationId xmlns:a16="http://schemas.microsoft.com/office/drawing/2014/main" id="{15E5B80F-A902-453A-B679-6AA035E44650}"/>
              </a:ext>
            </a:extLst>
          </p:cNvPr>
          <p:cNvSpPr/>
          <p:nvPr/>
        </p:nvSpPr>
        <p:spPr>
          <a:xfrm>
            <a:off x="6572213" y="5039877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3" name="Google Shape;442;p24">
            <a:extLst>
              <a:ext uri="{FF2B5EF4-FFF2-40B4-BE49-F238E27FC236}">
                <a16:creationId xmlns:a16="http://schemas.microsoft.com/office/drawing/2014/main" id="{D92C7598-24B9-4FC9-8DF8-8A858C9A7BB2}"/>
              </a:ext>
            </a:extLst>
          </p:cNvPr>
          <p:cNvSpPr/>
          <p:nvPr/>
        </p:nvSpPr>
        <p:spPr>
          <a:xfrm>
            <a:off x="6360906" y="5374144"/>
            <a:ext cx="180417" cy="261547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4" name="Google Shape;443;p24">
            <a:extLst>
              <a:ext uri="{FF2B5EF4-FFF2-40B4-BE49-F238E27FC236}">
                <a16:creationId xmlns:a16="http://schemas.microsoft.com/office/drawing/2014/main" id="{B897B1ED-579E-4F66-A013-11DB002754B4}"/>
              </a:ext>
            </a:extLst>
          </p:cNvPr>
          <p:cNvSpPr/>
          <p:nvPr/>
        </p:nvSpPr>
        <p:spPr>
          <a:xfrm>
            <a:off x="6119200" y="5383668"/>
            <a:ext cx="180417" cy="261547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5" name="Google Shape;444;p24">
            <a:extLst>
              <a:ext uri="{FF2B5EF4-FFF2-40B4-BE49-F238E27FC236}">
                <a16:creationId xmlns:a16="http://schemas.microsoft.com/office/drawing/2014/main" id="{2E00463B-B025-472C-9CAF-28195205BD95}"/>
              </a:ext>
            </a:extLst>
          </p:cNvPr>
          <p:cNvSpPr/>
          <p:nvPr/>
        </p:nvSpPr>
        <p:spPr>
          <a:xfrm>
            <a:off x="6593499" y="5374143"/>
            <a:ext cx="180417" cy="261547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6" name="Google Shape;445;p24">
            <a:extLst>
              <a:ext uri="{FF2B5EF4-FFF2-40B4-BE49-F238E27FC236}">
                <a16:creationId xmlns:a16="http://schemas.microsoft.com/office/drawing/2014/main" id="{54847643-0EE8-49F0-9A12-BC39A4FBEB46}"/>
              </a:ext>
            </a:extLst>
          </p:cNvPr>
          <p:cNvSpPr/>
          <p:nvPr/>
        </p:nvSpPr>
        <p:spPr>
          <a:xfrm>
            <a:off x="5886566" y="5383669"/>
            <a:ext cx="180417" cy="261547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7273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34B27866-B31F-483A-948C-5A2C67E746A8}"/>
              </a:ext>
            </a:extLst>
          </p:cNvPr>
          <p:cNvSpPr/>
          <p:nvPr/>
        </p:nvSpPr>
        <p:spPr>
          <a:xfrm rot="16200000">
            <a:off x="6805483" y="1466766"/>
            <a:ext cx="1278013" cy="3667533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14130C-78CF-4CC1-8105-347217029105}"/>
              </a:ext>
            </a:extLst>
          </p:cNvPr>
          <p:cNvSpPr/>
          <p:nvPr/>
        </p:nvSpPr>
        <p:spPr>
          <a:xfrm rot="16200000">
            <a:off x="6854220" y="82064"/>
            <a:ext cx="1180538" cy="3667533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C2643AE-7D43-49A5-99BF-EDF0F71B53E4}"/>
              </a:ext>
            </a:extLst>
          </p:cNvPr>
          <p:cNvSpPr/>
          <p:nvPr/>
        </p:nvSpPr>
        <p:spPr>
          <a:xfrm rot="5400000">
            <a:off x="8604451" y="804675"/>
            <a:ext cx="2613978" cy="3667533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Google Shape;525;p27">
            <a:extLst>
              <a:ext uri="{FF2B5EF4-FFF2-40B4-BE49-F238E27FC236}">
                <a16:creationId xmlns:a16="http://schemas.microsoft.com/office/drawing/2014/main" id="{054DFED7-019D-4244-8B35-AA021E67C8BE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246"/>
          <a:stretch/>
        </p:blipFill>
        <p:spPr>
          <a:xfrm>
            <a:off x="6674227" y="4310212"/>
            <a:ext cx="4331732" cy="199676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E5B7EA0-C6C3-4DB1-8782-6BC7A5D7BEF5}"/>
              </a:ext>
            </a:extLst>
          </p:cNvPr>
          <p:cNvSpPr/>
          <p:nvPr/>
        </p:nvSpPr>
        <p:spPr>
          <a:xfrm rot="16200000">
            <a:off x="3797594" y="830155"/>
            <a:ext cx="1978792" cy="8651574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A9DA022-A71C-42FC-9B44-C5FFD6421D1A}"/>
              </a:ext>
            </a:extLst>
          </p:cNvPr>
          <p:cNvSpPr/>
          <p:nvPr/>
        </p:nvSpPr>
        <p:spPr>
          <a:xfrm rot="16200000">
            <a:off x="3430472" y="-1643707"/>
            <a:ext cx="2713037" cy="8651576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E862BEB-0B98-46DC-9ADE-BE2B76259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讀取快取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L2ARC &amp; 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與提供斷電保護的</a:t>
            </a:r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ZIL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DEF6D01-23AF-4374-A7A2-895226659B35}"/>
              </a:ext>
            </a:extLst>
          </p:cNvPr>
          <p:cNvSpPr/>
          <p:nvPr/>
        </p:nvSpPr>
        <p:spPr>
          <a:xfrm>
            <a:off x="5974813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39DB4C6-CEE1-4253-8E40-4973D2F75C37}"/>
              </a:ext>
            </a:extLst>
          </p:cNvPr>
          <p:cNvSpPr/>
          <p:nvPr/>
        </p:nvSpPr>
        <p:spPr>
          <a:xfrm>
            <a:off x="672210" y="1372546"/>
            <a:ext cx="5183198" cy="461184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>
              <a:lnSpc>
                <a:spcPct val="150000"/>
              </a:lnSpc>
              <a:buClr>
                <a:srgbClr val="EB6100"/>
              </a:buClr>
            </a:pPr>
            <a:r>
              <a:rPr lang="en-US" altLang="zh-TW" sz="24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Layer-2 Adaptive Replacement Cache: (L2ARC)</a:t>
            </a:r>
            <a:r>
              <a:rPr lang="en-US" altLang="zh-TW" sz="2000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 sz="20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marL="552450" indent="-285750" fontAlgn="base">
              <a:lnSpc>
                <a:spcPct val="150000"/>
              </a:lnSpc>
              <a:buSzPct val="50000"/>
              <a:buFont typeface="Wingdings" panose="05000000000000000000" pitchFamily="2" charset="2"/>
              <a:buChar char="u"/>
            </a:pP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適用於  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類型的讀取快取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marL="552450" indent="-285750" fontAlgn="base">
              <a:lnSpc>
                <a:spcPct val="150000"/>
              </a:lnSpc>
              <a:buSzPct val="50000"/>
              <a:buFont typeface="Wingdings" panose="05000000000000000000" pitchFamily="2" charset="2"/>
              <a:buChar char="u"/>
            </a:pP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大型態的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“</a:t>
            </a: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混合型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” </a:t>
            </a: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快取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marL="552450" indent="-285750" fontAlgn="base">
              <a:lnSpc>
                <a:spcPct val="150000"/>
              </a:lnSpc>
              <a:buSzPct val="50000"/>
              <a:buFont typeface="Wingdings" panose="05000000000000000000" pitchFamily="2" charset="2"/>
              <a:buChar char="u"/>
            </a:pPr>
            <a:r>
              <a:rPr lang="zh-TW" altLang="en-US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提高整體讀取性能</a:t>
            </a:r>
            <a:r>
              <a:rPr lang="en-US" altLang="zh-TW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​</a:t>
            </a:r>
          </a:p>
          <a:p>
            <a:pPr fontAlgn="base">
              <a:lnSpc>
                <a:spcPct val="150000"/>
              </a:lnSpc>
            </a:pPr>
            <a:endParaRPr lang="en-US" altLang="zh-TW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buClr>
                <a:srgbClr val="EB6100"/>
              </a:buClr>
            </a:pPr>
            <a:r>
              <a:rPr lang="en-US" altLang="zh-TW" sz="24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ZFS Intent Log:  (ZIL) ​</a:t>
            </a:r>
          </a:p>
          <a:p>
            <a:pPr marL="414020" marR="0" lvl="0" indent="-213995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適用於 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SSD 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類型的寫入存取用的日誌系統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​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  <a:p>
            <a:pPr marL="414020" marR="0" lvl="0" indent="-21399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TW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對寫入中資料提供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 </a:t>
            </a:r>
            <a:r>
              <a:rPr kumimoji="0" lang="en-US" altLang="zh-TW" sz="1800" b="1" i="0" u="sng" strike="noStrike" kern="1200" cap="none" spc="0" normalizeH="0" baseline="0" noProof="0" err="1">
                <a:ln>
                  <a:noFill/>
                </a:ln>
                <a:solidFill>
                  <a:srgbClr val="00FEFF"/>
                </a:solidFill>
                <a:effectLst/>
                <a:uLnTx/>
                <a:uFillTx/>
                <a:latin typeface="Arial"/>
                <a:ea typeface="微軟正黑體"/>
                <a:cs typeface="Arial"/>
              </a:rPr>
              <a:t>斷電保護</a:t>
            </a:r>
            <a:endParaRPr kumimoji="0" lang="en-US" altLang="zh-TW" sz="1800" b="1" i="0" u="sng" strike="noStrike" kern="1200" cap="none" spc="0" normalizeH="0" baseline="0" noProof="0">
              <a:ln>
                <a:noFill/>
              </a:ln>
              <a:solidFill>
                <a:srgbClr val="00FEFF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  <a:p>
            <a:pPr marL="414020" marR="0" lvl="0" indent="-213995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50000"/>
              <a:buFont typeface="Wingdings" panose="05000000000000000000" pitchFamily="2" charset="2"/>
              <a:buChar char="u"/>
              <a:tabLst/>
              <a:defRPr/>
            </a:pP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強化數據寫入完整性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​ (COW)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pic>
        <p:nvPicPr>
          <p:cNvPr id="6" name="圖形 5" hidden="1">
            <a:extLst>
              <a:ext uri="{FF2B5EF4-FFF2-40B4-BE49-F238E27FC236}">
                <a16:creationId xmlns:a16="http://schemas.microsoft.com/office/drawing/2014/main" id="{166447FC-EE3F-4360-8399-E8C9DF906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767" y="3946777"/>
            <a:ext cx="6099584" cy="5623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A5006E1A-74CC-4DC3-A623-9828C815D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2868" y="2026587"/>
            <a:ext cx="977231" cy="721506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C8173BB2-F6E3-4358-88BE-61BBECC2E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2868" y="2892160"/>
            <a:ext cx="977231" cy="721506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74776991-FB08-4A29-9943-1554430BA2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2791" y="3089170"/>
            <a:ext cx="977231" cy="721506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29D459AD-122C-43BB-8331-FDB79A72E269}"/>
              </a:ext>
            </a:extLst>
          </p:cNvPr>
          <p:cNvSpPr txBox="1"/>
          <p:nvPr/>
        </p:nvSpPr>
        <p:spPr>
          <a:xfrm>
            <a:off x="5716535" y="2731208"/>
            <a:ext cx="1878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Read Cache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B3EA936-25E8-40D9-B89B-E9903272C340}"/>
              </a:ext>
            </a:extLst>
          </p:cNvPr>
          <p:cNvSpPr txBox="1"/>
          <p:nvPr/>
        </p:nvSpPr>
        <p:spPr>
          <a:xfrm>
            <a:off x="9645372" y="2068755"/>
            <a:ext cx="804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FFD4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 1</a:t>
            </a:r>
          </a:p>
          <a:p>
            <a:r>
              <a:rPr lang="en-US" altLang="zh-TW" sz="1400">
                <a:solidFill>
                  <a:srgbClr val="FFD4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endParaRPr lang="zh-TW" altLang="en-US" sz="1400">
              <a:solidFill>
                <a:srgbClr val="FFD4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459AEF63-C2EC-4253-8E2B-DE856FCF32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74813" y="1693473"/>
            <a:ext cx="1100415" cy="85270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79170282-779E-4CC4-8CC5-31E011AA9266}"/>
              </a:ext>
            </a:extLst>
          </p:cNvPr>
          <p:cNvSpPr txBox="1"/>
          <p:nvPr/>
        </p:nvSpPr>
        <p:spPr>
          <a:xfrm>
            <a:off x="5716535" y="1416449"/>
            <a:ext cx="1878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 Read Cache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E7D134B4-6F4C-4577-AB57-00EBE4E9FC91}"/>
              </a:ext>
            </a:extLst>
          </p:cNvPr>
          <p:cNvCxnSpPr>
            <a:cxnSpLocks/>
          </p:cNvCxnSpPr>
          <p:nvPr/>
        </p:nvCxnSpPr>
        <p:spPr>
          <a:xfrm>
            <a:off x="7277100" y="2185337"/>
            <a:ext cx="96202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D0D0EE61-7B3C-41A4-8A25-17D8BD817E6B}"/>
              </a:ext>
            </a:extLst>
          </p:cNvPr>
          <p:cNvCxnSpPr>
            <a:cxnSpLocks/>
          </p:cNvCxnSpPr>
          <p:nvPr/>
        </p:nvCxnSpPr>
        <p:spPr>
          <a:xfrm>
            <a:off x="7277100" y="3118787"/>
            <a:ext cx="425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9558CEDD-8F58-4D69-9B28-0189D79AA3AA}"/>
              </a:ext>
            </a:extLst>
          </p:cNvPr>
          <p:cNvCxnSpPr>
            <a:cxnSpLocks/>
          </p:cNvCxnSpPr>
          <p:nvPr/>
        </p:nvCxnSpPr>
        <p:spPr>
          <a:xfrm>
            <a:off x="9702241" y="3118787"/>
            <a:ext cx="710627" cy="0"/>
          </a:xfrm>
          <a:prstGeom prst="line">
            <a:avLst/>
          </a:prstGeom>
          <a:ln w="12700">
            <a:solidFill>
              <a:srgbClr val="FFD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59CE3873-2AB8-4A93-9611-2044D670EBF0}"/>
              </a:ext>
            </a:extLst>
          </p:cNvPr>
          <p:cNvCxnSpPr>
            <a:cxnSpLocks/>
          </p:cNvCxnSpPr>
          <p:nvPr/>
        </p:nvCxnSpPr>
        <p:spPr>
          <a:xfrm rot="5400000">
            <a:off x="9995455" y="2701374"/>
            <a:ext cx="504174" cy="330653"/>
          </a:xfrm>
          <a:prstGeom prst="bentConnector3">
            <a:avLst>
              <a:gd name="adj1" fmla="val 880"/>
            </a:avLst>
          </a:prstGeom>
          <a:ln w="12700">
            <a:solidFill>
              <a:srgbClr val="FFD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圖形 4">
            <a:extLst>
              <a:ext uri="{FF2B5EF4-FFF2-40B4-BE49-F238E27FC236}">
                <a16:creationId xmlns:a16="http://schemas.microsoft.com/office/drawing/2014/main" id="{943DA978-1108-4FBD-9690-23C59FD2EDB3}"/>
              </a:ext>
            </a:extLst>
          </p:cNvPr>
          <p:cNvGrpSpPr/>
          <p:nvPr/>
        </p:nvGrpSpPr>
        <p:grpSpPr>
          <a:xfrm>
            <a:off x="6590715" y="1203436"/>
            <a:ext cx="4573835" cy="3961091"/>
            <a:chOff x="6887488" y="1483976"/>
            <a:chExt cx="4573835" cy="3961091"/>
          </a:xfrm>
        </p:grpSpPr>
        <p:sp>
          <p:nvSpPr>
            <p:cNvPr id="27" name="手繪多邊形: 圖案 26">
              <a:extLst>
                <a:ext uri="{FF2B5EF4-FFF2-40B4-BE49-F238E27FC236}">
                  <a16:creationId xmlns:a16="http://schemas.microsoft.com/office/drawing/2014/main" id="{ECC45DA4-43EF-491F-BEA8-4E451991D377}"/>
                </a:ext>
              </a:extLst>
            </p:cNvPr>
            <p:cNvSpPr/>
            <p:nvPr/>
          </p:nvSpPr>
          <p:spPr>
            <a:xfrm>
              <a:off x="6887488" y="1483976"/>
              <a:ext cx="4573835" cy="3961091"/>
            </a:xfrm>
            <a:custGeom>
              <a:avLst/>
              <a:gdLst>
                <a:gd name="connsiteX0" fmla="*/ 2286918 w 4573835"/>
                <a:gd name="connsiteY0" fmla="*/ 0 h 3961091"/>
                <a:gd name="connsiteX1" fmla="*/ 0 w 4573835"/>
                <a:gd name="connsiteY1" fmla="*/ 3961092 h 3961091"/>
                <a:gd name="connsiteX2" fmla="*/ 4573836 w 4573835"/>
                <a:gd name="connsiteY2" fmla="*/ 3961092 h 396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3835" h="3961091">
                  <a:moveTo>
                    <a:pt x="2286918" y="0"/>
                  </a:moveTo>
                  <a:lnTo>
                    <a:pt x="0" y="3961092"/>
                  </a:lnTo>
                  <a:lnTo>
                    <a:pt x="4573836" y="3961092"/>
                  </a:lnTo>
                  <a:close/>
                </a:path>
              </a:pathLst>
            </a:custGeom>
            <a:noFill/>
            <a:ln w="11336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9" name="手繪多邊形: 圖案 28">
              <a:extLst>
                <a:ext uri="{FF2B5EF4-FFF2-40B4-BE49-F238E27FC236}">
                  <a16:creationId xmlns:a16="http://schemas.microsoft.com/office/drawing/2014/main" id="{6355215C-03CA-4936-BDE7-12BC04FF7425}"/>
                </a:ext>
              </a:extLst>
            </p:cNvPr>
            <p:cNvSpPr/>
            <p:nvPr/>
          </p:nvSpPr>
          <p:spPr>
            <a:xfrm>
              <a:off x="7107920" y="1738444"/>
              <a:ext cx="4132970" cy="3579333"/>
            </a:xfrm>
            <a:custGeom>
              <a:avLst/>
              <a:gdLst>
                <a:gd name="connsiteX0" fmla="*/ 2330596 w 4132970"/>
                <a:gd name="connsiteY0" fmla="*/ 1292871 h 3579333"/>
                <a:gd name="connsiteX1" fmla="*/ 2812870 w 4132970"/>
                <a:gd name="connsiteY1" fmla="*/ 1292871 h 3579333"/>
                <a:gd name="connsiteX2" fmla="*/ 3313070 w 4132970"/>
                <a:gd name="connsiteY2" fmla="*/ 2159286 h 3579333"/>
                <a:gd name="connsiteX3" fmla="*/ 2330596 w 4132970"/>
                <a:gd name="connsiteY3" fmla="*/ 2159286 h 3579333"/>
                <a:gd name="connsiteX4" fmla="*/ 2330596 w 4132970"/>
                <a:gd name="connsiteY4" fmla="*/ 1292871 h 3579333"/>
                <a:gd name="connsiteX5" fmla="*/ 2259576 w 4132970"/>
                <a:gd name="connsiteY5" fmla="*/ 1221852 h 3579333"/>
                <a:gd name="connsiteX6" fmla="*/ 2330596 w 4132970"/>
                <a:gd name="connsiteY6" fmla="*/ 1221852 h 3579333"/>
                <a:gd name="connsiteX7" fmla="*/ 2771915 w 4132970"/>
                <a:gd name="connsiteY7" fmla="*/ 1221852 h 3579333"/>
                <a:gd name="connsiteX8" fmla="*/ 2066485 w 4132970"/>
                <a:gd name="connsiteY8" fmla="*/ 0 h 3579333"/>
                <a:gd name="connsiteX9" fmla="*/ 1361055 w 4132970"/>
                <a:gd name="connsiteY9" fmla="*/ 1221852 h 3579333"/>
                <a:gd name="connsiteX10" fmla="*/ 2259576 w 4132970"/>
                <a:gd name="connsiteY10" fmla="*/ 1221852 h 3579333"/>
                <a:gd name="connsiteX11" fmla="*/ 3354139 w 4132970"/>
                <a:gd name="connsiteY11" fmla="*/ 2230305 h 3579333"/>
                <a:gd name="connsiteX12" fmla="*/ 2330709 w 4132970"/>
                <a:gd name="connsiteY12" fmla="*/ 2230305 h 3579333"/>
                <a:gd name="connsiteX13" fmla="*/ 2259690 w 4132970"/>
                <a:gd name="connsiteY13" fmla="*/ 2230305 h 3579333"/>
                <a:gd name="connsiteX14" fmla="*/ 778832 w 4132970"/>
                <a:gd name="connsiteY14" fmla="*/ 2230305 h 3579333"/>
                <a:gd name="connsiteX15" fmla="*/ 0 w 4132970"/>
                <a:gd name="connsiteY15" fmla="*/ 3579334 h 3579333"/>
                <a:gd name="connsiteX16" fmla="*/ 4132970 w 4132970"/>
                <a:gd name="connsiteY16" fmla="*/ 3579334 h 3579333"/>
                <a:gd name="connsiteX17" fmla="*/ 3354139 w 4132970"/>
                <a:gd name="connsiteY17" fmla="*/ 2230305 h 3579333"/>
                <a:gd name="connsiteX18" fmla="*/ 2259576 w 4132970"/>
                <a:gd name="connsiteY18" fmla="*/ 2159286 h 3579333"/>
                <a:gd name="connsiteX19" fmla="*/ 2259576 w 4132970"/>
                <a:gd name="connsiteY19" fmla="*/ 1292871 h 3579333"/>
                <a:gd name="connsiteX20" fmla="*/ 1319986 w 4132970"/>
                <a:gd name="connsiteY20" fmla="*/ 1292871 h 3579333"/>
                <a:gd name="connsiteX21" fmla="*/ 819787 w 4132970"/>
                <a:gd name="connsiteY21" fmla="*/ 2159286 h 3579333"/>
                <a:gd name="connsiteX22" fmla="*/ 2259576 w 4132970"/>
                <a:gd name="connsiteY22" fmla="*/ 2159286 h 357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132970" h="3579333">
                  <a:moveTo>
                    <a:pt x="2330596" y="1292871"/>
                  </a:moveTo>
                  <a:lnTo>
                    <a:pt x="2812870" y="1292871"/>
                  </a:lnTo>
                  <a:lnTo>
                    <a:pt x="3313070" y="2159286"/>
                  </a:lnTo>
                  <a:lnTo>
                    <a:pt x="2330596" y="2159286"/>
                  </a:lnTo>
                  <a:lnTo>
                    <a:pt x="2330596" y="1292871"/>
                  </a:lnTo>
                  <a:close/>
                  <a:moveTo>
                    <a:pt x="2259576" y="1221852"/>
                  </a:moveTo>
                  <a:lnTo>
                    <a:pt x="2330596" y="1221852"/>
                  </a:lnTo>
                  <a:lnTo>
                    <a:pt x="2771915" y="1221852"/>
                  </a:lnTo>
                  <a:lnTo>
                    <a:pt x="2066485" y="0"/>
                  </a:lnTo>
                  <a:lnTo>
                    <a:pt x="1361055" y="1221852"/>
                  </a:lnTo>
                  <a:lnTo>
                    <a:pt x="2259576" y="1221852"/>
                  </a:lnTo>
                  <a:close/>
                  <a:moveTo>
                    <a:pt x="3354139" y="2230305"/>
                  </a:moveTo>
                  <a:lnTo>
                    <a:pt x="2330709" y="2230305"/>
                  </a:lnTo>
                  <a:lnTo>
                    <a:pt x="2259690" y="2230305"/>
                  </a:lnTo>
                  <a:lnTo>
                    <a:pt x="778832" y="2230305"/>
                  </a:lnTo>
                  <a:lnTo>
                    <a:pt x="0" y="3579334"/>
                  </a:lnTo>
                  <a:lnTo>
                    <a:pt x="4132970" y="3579334"/>
                  </a:lnTo>
                  <a:lnTo>
                    <a:pt x="3354139" y="2230305"/>
                  </a:lnTo>
                  <a:close/>
                  <a:moveTo>
                    <a:pt x="2259576" y="2159286"/>
                  </a:moveTo>
                  <a:lnTo>
                    <a:pt x="2259576" y="1292871"/>
                  </a:lnTo>
                  <a:lnTo>
                    <a:pt x="1319986" y="1292871"/>
                  </a:lnTo>
                  <a:lnTo>
                    <a:pt x="819787" y="2159286"/>
                  </a:lnTo>
                  <a:lnTo>
                    <a:pt x="2259576" y="2159286"/>
                  </a:lnTo>
                  <a:close/>
                </a:path>
              </a:pathLst>
            </a:custGeom>
            <a:gradFill>
              <a:gsLst>
                <a:gs pos="0">
                  <a:srgbClr val="3C5AA2"/>
                </a:gs>
                <a:gs pos="53000">
                  <a:srgbClr val="00B0F0"/>
                </a:gs>
                <a:gs pos="100000">
                  <a:srgbClr val="2742BA">
                    <a:shade val="100000"/>
                    <a:satMod val="115000"/>
                  </a:srgbClr>
                </a:gs>
              </a:gsLst>
              <a:lin ang="13500000" scaled="1"/>
            </a:gradFill>
            <a:ln w="11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0" name="手繪多邊形: 圖案 29">
              <a:extLst>
                <a:ext uri="{FF2B5EF4-FFF2-40B4-BE49-F238E27FC236}">
                  <a16:creationId xmlns:a16="http://schemas.microsoft.com/office/drawing/2014/main" id="{6807A23E-DEFA-4F0E-890B-2233229CDC7E}"/>
                </a:ext>
              </a:extLst>
            </p:cNvPr>
            <p:cNvSpPr/>
            <p:nvPr/>
          </p:nvSpPr>
          <p:spPr>
            <a:xfrm>
              <a:off x="8905870" y="2396338"/>
              <a:ext cx="630439" cy="509502"/>
            </a:xfrm>
            <a:custGeom>
              <a:avLst/>
              <a:gdLst>
                <a:gd name="connsiteX0" fmla="*/ 0 w 630439"/>
                <a:gd name="connsiteY0" fmla="*/ 0 h 509502"/>
                <a:gd name="connsiteX1" fmla="*/ 630440 w 630439"/>
                <a:gd name="connsiteY1" fmla="*/ 0 h 509502"/>
                <a:gd name="connsiteX2" fmla="*/ 630440 w 630439"/>
                <a:gd name="connsiteY2" fmla="*/ 509502 h 509502"/>
                <a:gd name="connsiteX3" fmla="*/ 0 w 630439"/>
                <a:gd name="connsiteY3" fmla="*/ 509502 h 50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439" h="509502">
                  <a:moveTo>
                    <a:pt x="0" y="0"/>
                  </a:moveTo>
                  <a:lnTo>
                    <a:pt x="630440" y="0"/>
                  </a:lnTo>
                  <a:lnTo>
                    <a:pt x="630440" y="509502"/>
                  </a:lnTo>
                  <a:lnTo>
                    <a:pt x="0" y="509502"/>
                  </a:lnTo>
                  <a:close/>
                </a:path>
              </a:pathLst>
            </a:custGeom>
            <a:noFill/>
            <a:ln w="11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AD737666-6557-4C5A-8C59-F62B0C0CD5DC}"/>
                </a:ext>
              </a:extLst>
            </p:cNvPr>
            <p:cNvSpPr txBox="1"/>
            <p:nvPr/>
          </p:nvSpPr>
          <p:spPr>
            <a:xfrm>
              <a:off x="8712792" y="2318736"/>
              <a:ext cx="94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2800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ARC</a:t>
              </a:r>
            </a:p>
          </p:txBody>
        </p:sp>
        <p:sp>
          <p:nvSpPr>
            <p:cNvPr id="32" name="手繪多邊形: 圖案 31">
              <a:extLst>
                <a:ext uri="{FF2B5EF4-FFF2-40B4-BE49-F238E27FC236}">
                  <a16:creationId xmlns:a16="http://schemas.microsoft.com/office/drawing/2014/main" id="{C404E2EC-539C-4DAE-8BA8-CD07ECFAA729}"/>
                </a:ext>
              </a:extLst>
            </p:cNvPr>
            <p:cNvSpPr/>
            <p:nvPr/>
          </p:nvSpPr>
          <p:spPr>
            <a:xfrm>
              <a:off x="8444130" y="3299170"/>
              <a:ext cx="825686" cy="509502"/>
            </a:xfrm>
            <a:custGeom>
              <a:avLst/>
              <a:gdLst>
                <a:gd name="connsiteX0" fmla="*/ 0 w 825686"/>
                <a:gd name="connsiteY0" fmla="*/ 0 h 509502"/>
                <a:gd name="connsiteX1" fmla="*/ 825686 w 825686"/>
                <a:gd name="connsiteY1" fmla="*/ 0 h 509502"/>
                <a:gd name="connsiteX2" fmla="*/ 825686 w 825686"/>
                <a:gd name="connsiteY2" fmla="*/ 509502 h 509502"/>
                <a:gd name="connsiteX3" fmla="*/ 0 w 825686"/>
                <a:gd name="connsiteY3" fmla="*/ 509502 h 50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5686" h="509502">
                  <a:moveTo>
                    <a:pt x="0" y="0"/>
                  </a:moveTo>
                  <a:lnTo>
                    <a:pt x="825686" y="0"/>
                  </a:lnTo>
                  <a:lnTo>
                    <a:pt x="825686" y="509502"/>
                  </a:lnTo>
                  <a:lnTo>
                    <a:pt x="0" y="509502"/>
                  </a:lnTo>
                  <a:close/>
                </a:path>
              </a:pathLst>
            </a:custGeom>
            <a:noFill/>
            <a:ln w="11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210B8722-3DA0-4BCD-8CB6-0554E198E966}"/>
                </a:ext>
              </a:extLst>
            </p:cNvPr>
            <p:cNvSpPr txBox="1"/>
            <p:nvPr/>
          </p:nvSpPr>
          <p:spPr>
            <a:xfrm>
              <a:off x="8123625" y="3244547"/>
              <a:ext cx="13436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2800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L2ARC</a:t>
              </a:r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BFF00072-CDFA-41FA-B8F9-0D622A80C848}"/>
                </a:ext>
              </a:extLst>
            </p:cNvPr>
            <p:cNvSpPr/>
            <p:nvPr/>
          </p:nvSpPr>
          <p:spPr>
            <a:xfrm>
              <a:off x="9583618" y="3299170"/>
              <a:ext cx="630439" cy="509502"/>
            </a:xfrm>
            <a:custGeom>
              <a:avLst/>
              <a:gdLst>
                <a:gd name="connsiteX0" fmla="*/ 0 w 630439"/>
                <a:gd name="connsiteY0" fmla="*/ 0 h 509502"/>
                <a:gd name="connsiteX1" fmla="*/ 630440 w 630439"/>
                <a:gd name="connsiteY1" fmla="*/ 0 h 509502"/>
                <a:gd name="connsiteX2" fmla="*/ 630440 w 630439"/>
                <a:gd name="connsiteY2" fmla="*/ 509502 h 509502"/>
                <a:gd name="connsiteX3" fmla="*/ 0 w 630439"/>
                <a:gd name="connsiteY3" fmla="*/ 509502 h 50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0439" h="509502">
                  <a:moveTo>
                    <a:pt x="0" y="0"/>
                  </a:moveTo>
                  <a:lnTo>
                    <a:pt x="630440" y="0"/>
                  </a:lnTo>
                  <a:lnTo>
                    <a:pt x="630440" y="509502"/>
                  </a:lnTo>
                  <a:lnTo>
                    <a:pt x="0" y="509502"/>
                  </a:lnTo>
                  <a:close/>
                </a:path>
              </a:pathLst>
            </a:custGeom>
            <a:noFill/>
            <a:ln w="11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E1B59464-19D6-4FF1-BD16-814CFF22FE10}"/>
                </a:ext>
              </a:extLst>
            </p:cNvPr>
            <p:cNvSpPr txBox="1"/>
            <p:nvPr/>
          </p:nvSpPr>
          <p:spPr>
            <a:xfrm>
              <a:off x="9501047" y="3233938"/>
              <a:ext cx="7040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2800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ZIL</a:t>
              </a:r>
            </a:p>
          </p:txBody>
        </p:sp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7077D9D5-5FB1-49C3-951A-BDDB38F59980}"/>
                </a:ext>
              </a:extLst>
            </p:cNvPr>
            <p:cNvSpPr/>
            <p:nvPr/>
          </p:nvSpPr>
          <p:spPr>
            <a:xfrm>
              <a:off x="7986815" y="4202115"/>
              <a:ext cx="2375067" cy="831245"/>
            </a:xfrm>
            <a:custGeom>
              <a:avLst/>
              <a:gdLst>
                <a:gd name="connsiteX0" fmla="*/ 0 w 2375067"/>
                <a:gd name="connsiteY0" fmla="*/ 0 h 831245"/>
                <a:gd name="connsiteX1" fmla="*/ 2375068 w 2375067"/>
                <a:gd name="connsiteY1" fmla="*/ 0 h 831245"/>
                <a:gd name="connsiteX2" fmla="*/ 2375068 w 2375067"/>
                <a:gd name="connsiteY2" fmla="*/ 831245 h 831245"/>
                <a:gd name="connsiteX3" fmla="*/ 0 w 2375067"/>
                <a:gd name="connsiteY3" fmla="*/ 831245 h 831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067" h="831245">
                  <a:moveTo>
                    <a:pt x="0" y="0"/>
                  </a:moveTo>
                  <a:lnTo>
                    <a:pt x="2375068" y="0"/>
                  </a:lnTo>
                  <a:lnTo>
                    <a:pt x="2375068" y="831245"/>
                  </a:lnTo>
                  <a:lnTo>
                    <a:pt x="0" y="831245"/>
                  </a:lnTo>
                  <a:close/>
                </a:path>
              </a:pathLst>
            </a:custGeom>
            <a:noFill/>
            <a:ln w="11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2EECB74F-F44C-447F-9F24-F19704EBAD59}"/>
                </a:ext>
              </a:extLst>
            </p:cNvPr>
            <p:cNvSpPr txBox="1"/>
            <p:nvPr/>
          </p:nvSpPr>
          <p:spPr>
            <a:xfrm>
              <a:off x="8736479" y="4170095"/>
              <a:ext cx="8835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2800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Disk</a:t>
              </a: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6699C86A-1AF9-4F65-98C4-163926A01ADC}"/>
                </a:ext>
              </a:extLst>
            </p:cNvPr>
            <p:cNvSpPr txBox="1"/>
            <p:nvPr/>
          </p:nvSpPr>
          <p:spPr>
            <a:xfrm>
              <a:off x="8153403" y="4569394"/>
              <a:ext cx="22637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TW" altLang="en-US" sz="2800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Storage Pool</a:t>
              </a:r>
            </a:p>
          </p:txBody>
        </p:sp>
      </p:grpSp>
      <p:sp>
        <p:nvSpPr>
          <p:cNvPr id="42" name="文字方塊 13">
            <a:extLst>
              <a:ext uri="{FF2B5EF4-FFF2-40B4-BE49-F238E27FC236}">
                <a16:creationId xmlns:a16="http://schemas.microsoft.com/office/drawing/2014/main" id="{9883F86E-005A-4AB3-BD99-5A5470766CB6}"/>
              </a:ext>
            </a:extLst>
          </p:cNvPr>
          <p:cNvSpPr txBox="1"/>
          <p:nvPr/>
        </p:nvSpPr>
        <p:spPr>
          <a:xfrm>
            <a:off x="10351642" y="1469630"/>
            <a:ext cx="1233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write journal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640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 descr="一張含有 路面, 藍色, 坐, 黑暗 的圖片&#10;&#10;自動產生的描述">
            <a:extLst>
              <a:ext uri="{FF2B5EF4-FFF2-40B4-BE49-F238E27FC236}">
                <a16:creationId xmlns:a16="http://schemas.microsoft.com/office/drawing/2014/main" id="{0CEF9B77-53FC-4DB1-8087-06F63B046B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" y="0"/>
            <a:ext cx="12191015" cy="685800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FE9F6D16-6D5A-4DD1-8252-13CB31E3E2F9}"/>
              </a:ext>
            </a:extLst>
          </p:cNvPr>
          <p:cNvSpPr/>
          <p:nvPr/>
        </p:nvSpPr>
        <p:spPr>
          <a:xfrm>
            <a:off x="0" y="-313635"/>
            <a:ext cx="12192000" cy="8734465"/>
          </a:xfrm>
          <a:prstGeom prst="rect">
            <a:avLst/>
          </a:prstGeom>
          <a:gradFill>
            <a:gsLst>
              <a:gs pos="70000">
                <a:srgbClr val="01011F">
                  <a:alpha val="80000"/>
                </a:srgbClr>
              </a:gs>
              <a:gs pos="32000">
                <a:srgbClr val="000328">
                  <a:alpha val="80000"/>
                </a:srgbClr>
              </a:gs>
              <a:gs pos="0">
                <a:srgbClr val="082577">
                  <a:alpha val="0"/>
                </a:srgbClr>
              </a:gs>
              <a:gs pos="100000">
                <a:srgbClr val="01032A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Title 1" hidden="1">
            <a:extLst>
              <a:ext uri="{FF2B5EF4-FFF2-40B4-BE49-F238E27FC236}">
                <a16:creationId xmlns:a16="http://schemas.microsoft.com/office/drawing/2014/main" id="{695C1D0E-C482-486B-81D0-F20C7D82C48C}"/>
              </a:ext>
            </a:extLst>
          </p:cNvPr>
          <p:cNvSpPr txBox="1">
            <a:spLocks/>
          </p:cNvSpPr>
          <p:nvPr/>
        </p:nvSpPr>
        <p:spPr>
          <a:xfrm>
            <a:off x="324259" y="352065"/>
            <a:ext cx="5981700" cy="923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4800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Arial" panose="020B0604020202020204" pitchFamily="34" charset="0"/>
                <a:sym typeface="Arial" panose="020B0604020202020204" pitchFamily="34" charset="0"/>
              </a:rPr>
              <a:t>Agenda</a:t>
            </a:r>
            <a:endParaRPr lang="zh-TW" sz="4800">
              <a:gradFill>
                <a:gsLst>
                  <a:gs pos="17000">
                    <a:srgbClr val="E8EDF7"/>
                  </a:gs>
                  <a:gs pos="56000">
                    <a:schemeClr val="accent1">
                      <a:lumMod val="5000"/>
                      <a:lumOff val="95000"/>
                    </a:schemeClr>
                  </a:gs>
                  <a:gs pos="76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E52A1E0-646C-463D-82C7-9E5A6641F559}"/>
              </a:ext>
            </a:extLst>
          </p:cNvPr>
          <p:cNvGrpSpPr/>
          <p:nvPr/>
        </p:nvGrpSpPr>
        <p:grpSpPr>
          <a:xfrm>
            <a:off x="548704" y="1457134"/>
            <a:ext cx="5085022" cy="817530"/>
            <a:chOff x="558209" y="1931285"/>
            <a:chExt cx="5085022" cy="81753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0CD9C91-CEB4-440C-BC05-896C118778B2}"/>
                </a:ext>
              </a:extLst>
            </p:cNvPr>
            <p:cNvSpPr/>
            <p:nvPr/>
          </p:nvSpPr>
          <p:spPr>
            <a:xfrm>
              <a:off x="1653943" y="2033781"/>
              <a:ext cx="3989288" cy="58477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altLang="zh-TW" sz="3200" b="1" kern="0" spc="300">
                  <a:solidFill>
                    <a:schemeClr val="bg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h4.5.2 </a:t>
              </a:r>
              <a:r>
                <a:rPr lang="en-US" altLang="zh-TW" sz="3200" b="1" kern="0" spc="300" err="1">
                  <a:solidFill>
                    <a:schemeClr val="bg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全新更新</a:t>
              </a:r>
              <a:endParaRPr lang="zh-TW" sz="3200" kern="0" spc="300">
                <a:solidFill>
                  <a:schemeClr val="bg1"/>
                </a:solidFill>
                <a:latin typeface="Arial"/>
                <a:ea typeface="微軟正黑體"/>
                <a:cs typeface="+mn-lt"/>
              </a:endParaRP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3F4818B3-D273-4669-ADB0-D58330E78046}"/>
                </a:ext>
              </a:extLst>
            </p:cNvPr>
            <p:cNvGrpSpPr/>
            <p:nvPr/>
          </p:nvGrpSpPr>
          <p:grpSpPr>
            <a:xfrm>
              <a:off x="558209" y="1931285"/>
              <a:ext cx="1143000" cy="817530"/>
              <a:chOff x="0" y="-817529"/>
              <a:chExt cx="1143000" cy="817530"/>
            </a:xfrm>
          </p:grpSpPr>
          <p:sp>
            <p:nvSpPr>
              <p:cNvPr id="25" name="Title 1">
                <a:extLst>
                  <a:ext uri="{FF2B5EF4-FFF2-40B4-BE49-F238E27FC236}">
                    <a16:creationId xmlns:a16="http://schemas.microsoft.com/office/drawing/2014/main" id="{FD191317-3079-40EC-B3AE-EC6DE9D7B0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-817529"/>
                <a:ext cx="1143000" cy="81753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j-cs"/>
                  </a:defRPr>
                </a:lvl1pPr>
              </a:lstStyle>
              <a:p>
                <a:r>
                  <a:rPr lang="en-US" altLang="zh-TW" sz="4800" b="1">
                    <a:solidFill>
                      <a:schemeClr val="bg1"/>
                    </a:solidFill>
                    <a:latin typeface="Arial" panose="020B0604020202020204" pitchFamily="34" charset="0"/>
                    <a:sym typeface="Arial" panose="020B0604020202020204" pitchFamily="34" charset="0"/>
                  </a:rPr>
                  <a:t>01</a:t>
                </a:r>
                <a:endParaRPr lang="zh-TW" sz="4800" b="1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7" name="直線接點 6">
                <a:extLst>
                  <a:ext uri="{FF2B5EF4-FFF2-40B4-BE49-F238E27FC236}">
                    <a16:creationId xmlns:a16="http://schemas.microsoft.com/office/drawing/2014/main" id="{A8D81DFA-174D-45B2-81CF-83FE6B4570E6}"/>
                  </a:ext>
                </a:extLst>
              </p:cNvPr>
              <p:cNvCxnSpPr/>
              <p:nvPr/>
            </p:nvCxnSpPr>
            <p:spPr>
              <a:xfrm>
                <a:off x="925033" y="-738963"/>
                <a:ext cx="0" cy="63263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4EC5B283-03A6-4BF1-9C64-400C4C4299D3}"/>
              </a:ext>
            </a:extLst>
          </p:cNvPr>
          <p:cNvGrpSpPr/>
          <p:nvPr/>
        </p:nvGrpSpPr>
        <p:grpSpPr>
          <a:xfrm>
            <a:off x="548704" y="2749424"/>
            <a:ext cx="5351722" cy="817530"/>
            <a:chOff x="558209" y="1931285"/>
            <a:chExt cx="5351722" cy="817530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B910E13-8D32-405A-9566-078B9C4AE484}"/>
                </a:ext>
              </a:extLst>
            </p:cNvPr>
            <p:cNvSpPr/>
            <p:nvPr/>
          </p:nvSpPr>
          <p:spPr>
            <a:xfrm>
              <a:off x="1653943" y="2033781"/>
              <a:ext cx="4255988" cy="584775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3200" b="1" kern="0" spc="3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實際展示</a:t>
              </a:r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4A01D34B-4FA2-4A2A-AB08-2AE894F980D8}"/>
                </a:ext>
              </a:extLst>
            </p:cNvPr>
            <p:cNvGrpSpPr/>
            <p:nvPr/>
          </p:nvGrpSpPr>
          <p:grpSpPr>
            <a:xfrm>
              <a:off x="558209" y="1931285"/>
              <a:ext cx="1143000" cy="817530"/>
              <a:chOff x="0" y="-817529"/>
              <a:chExt cx="1143000" cy="817530"/>
            </a:xfrm>
          </p:grpSpPr>
          <p:sp>
            <p:nvSpPr>
              <p:cNvPr id="33" name="Title 1">
                <a:extLst>
                  <a:ext uri="{FF2B5EF4-FFF2-40B4-BE49-F238E27FC236}">
                    <a16:creationId xmlns:a16="http://schemas.microsoft.com/office/drawing/2014/main" id="{8F41F911-6A10-4CF6-972B-EEB2A0BC25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-817529"/>
                <a:ext cx="1143000" cy="81753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j-cs"/>
                  </a:defRPr>
                </a:lvl1pPr>
              </a:lstStyle>
              <a:p>
                <a:r>
                  <a:rPr lang="en-US" altLang="zh-TW" sz="4800" b="1">
                    <a:solidFill>
                      <a:schemeClr val="bg1"/>
                    </a:solidFill>
                    <a:latin typeface="Arial" panose="020B0604020202020204" pitchFamily="34" charset="0"/>
                    <a:sym typeface="Arial" panose="020B0604020202020204" pitchFamily="34" charset="0"/>
                  </a:rPr>
                  <a:t>02</a:t>
                </a:r>
                <a:endParaRPr lang="zh-TW" sz="4800" b="1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F4BCF3D5-343B-4F89-A57E-7D7D87FD8E89}"/>
                  </a:ext>
                </a:extLst>
              </p:cNvPr>
              <p:cNvCxnSpPr/>
              <p:nvPr/>
            </p:nvCxnSpPr>
            <p:spPr>
              <a:xfrm>
                <a:off x="925033" y="-738963"/>
                <a:ext cx="0" cy="63263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409224EE-5AE9-439F-8568-B493AD3692CF}"/>
              </a:ext>
            </a:extLst>
          </p:cNvPr>
          <p:cNvGrpSpPr/>
          <p:nvPr/>
        </p:nvGrpSpPr>
        <p:grpSpPr>
          <a:xfrm>
            <a:off x="548704" y="5402414"/>
            <a:ext cx="5387102" cy="817530"/>
            <a:chOff x="558209" y="1931285"/>
            <a:chExt cx="5387102" cy="817530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CA8E9CCC-5ED3-4F1F-8622-044B82911ECC}"/>
                </a:ext>
              </a:extLst>
            </p:cNvPr>
            <p:cNvSpPr/>
            <p:nvPr/>
          </p:nvSpPr>
          <p:spPr>
            <a:xfrm>
              <a:off x="1653943" y="2033781"/>
              <a:ext cx="4291368" cy="58477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zh-TW" altLang="en-US" sz="3200" b="1" kern="0" spc="300">
                  <a:solidFill>
                    <a:schemeClr val="bg1"/>
                  </a:solidFill>
                  <a:latin typeface="Arial"/>
                  <a:ea typeface="微軟正黑體"/>
                  <a:cs typeface="Arial"/>
                  <a:sym typeface="Arial" panose="020B0604020202020204" pitchFamily="34" charset="0"/>
                </a:rPr>
                <a:t>推薦機種</a:t>
              </a:r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8D803F09-C311-4D63-92BE-128A52F99656}"/>
                </a:ext>
              </a:extLst>
            </p:cNvPr>
            <p:cNvGrpSpPr/>
            <p:nvPr/>
          </p:nvGrpSpPr>
          <p:grpSpPr>
            <a:xfrm>
              <a:off x="558209" y="1931285"/>
              <a:ext cx="1143000" cy="817530"/>
              <a:chOff x="0" y="-817529"/>
              <a:chExt cx="1143000" cy="817530"/>
            </a:xfrm>
          </p:grpSpPr>
          <p:sp>
            <p:nvSpPr>
              <p:cNvPr id="38" name="Title 1">
                <a:extLst>
                  <a:ext uri="{FF2B5EF4-FFF2-40B4-BE49-F238E27FC236}">
                    <a16:creationId xmlns:a16="http://schemas.microsoft.com/office/drawing/2014/main" id="{6659A3F1-A702-462E-88D9-F6CAB3C949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-817529"/>
                <a:ext cx="1143000" cy="81753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j-cs"/>
                  </a:defRPr>
                </a:lvl1pPr>
              </a:lstStyle>
              <a:p>
                <a:r>
                  <a:rPr lang="en-US" altLang="zh-TW" sz="4800" b="1">
                    <a:solidFill>
                      <a:schemeClr val="bg1"/>
                    </a:solidFill>
                    <a:latin typeface="Arial"/>
                    <a:ea typeface="微軟正黑體"/>
                    <a:cs typeface="Arial"/>
                    <a:sym typeface="Arial" panose="020B0604020202020204" pitchFamily="34" charset="0"/>
                  </a:rPr>
                  <a:t>04</a:t>
                </a:r>
                <a:endParaRPr lang="zh-TW" sz="4800" b="1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F2A26B0E-F24A-4CBF-8217-FFC3FE8E1BA1}"/>
                  </a:ext>
                </a:extLst>
              </p:cNvPr>
              <p:cNvCxnSpPr/>
              <p:nvPr/>
            </p:nvCxnSpPr>
            <p:spPr>
              <a:xfrm>
                <a:off x="925033" y="-738963"/>
                <a:ext cx="0" cy="63263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7" name="圖片 46" descr="一張含有 室內, 桌, 書, 坐 的圖片&#10;&#10;自動產生的描述" hidden="1">
            <a:extLst>
              <a:ext uri="{FF2B5EF4-FFF2-40B4-BE49-F238E27FC236}">
                <a16:creationId xmlns:a16="http://schemas.microsoft.com/office/drawing/2014/main" id="{B2850E19-3C09-4D0D-89C4-05D5B2074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6" t="-2692" b="-8635"/>
          <a:stretch/>
        </p:blipFill>
        <p:spPr>
          <a:xfrm>
            <a:off x="4497520" y="-425451"/>
            <a:ext cx="7694480" cy="7655591"/>
          </a:xfrm>
          <a:prstGeom prst="rect">
            <a:avLst/>
          </a:prstGeom>
        </p:spPr>
      </p:pic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CF89F607-6EDD-458F-B49B-C1BA9B70ED89}"/>
              </a:ext>
            </a:extLst>
          </p:cNvPr>
          <p:cNvSpPr/>
          <p:nvPr/>
        </p:nvSpPr>
        <p:spPr>
          <a:xfrm>
            <a:off x="3773238" y="7000213"/>
            <a:ext cx="4719949" cy="10233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配合</a:t>
            </a:r>
            <a:r>
              <a:rPr lang="en-US" altLang="zh-TW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David</a:t>
            </a:r>
            <a:r>
              <a:rPr lang="zh-TW" altLang="en-US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H/W</a:t>
            </a:r>
            <a:r>
              <a:rPr lang="zh-TW" altLang="en-US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章節後再重調</a:t>
            </a:r>
            <a:r>
              <a:rPr lang="en-US" altLang="zh-TW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agenda</a:t>
            </a:r>
            <a:endParaRPr lang="zh-TW" altLang="en-US" sz="2000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" name="Title 1" hidden="1">
            <a:extLst>
              <a:ext uri="{FF2B5EF4-FFF2-40B4-BE49-F238E27FC236}">
                <a16:creationId xmlns:a16="http://schemas.microsoft.com/office/drawing/2014/main" id="{563F86D5-B371-46F2-829F-6A03073E24D9}"/>
              </a:ext>
            </a:extLst>
          </p:cNvPr>
          <p:cNvSpPr txBox="1">
            <a:spLocks/>
          </p:cNvSpPr>
          <p:nvPr/>
        </p:nvSpPr>
        <p:spPr>
          <a:xfrm>
            <a:off x="476659" y="403145"/>
            <a:ext cx="5981700" cy="923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4800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Bebas Neue" panose="020B0606020202050201" pitchFamily="34" charset="0"/>
                <a:ea typeface="微軟正黑體"/>
              </a:rPr>
              <a:t>Agenda</a:t>
            </a:r>
            <a:endParaRPr lang="zh-TW" sz="4800">
              <a:gradFill>
                <a:gsLst>
                  <a:gs pos="17000">
                    <a:srgbClr val="E8EDF7"/>
                  </a:gs>
                  <a:gs pos="56000">
                    <a:schemeClr val="accent1">
                      <a:lumMod val="5000"/>
                      <a:lumOff val="95000"/>
                    </a:schemeClr>
                  </a:gs>
                  <a:gs pos="76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Bebas Neue" panose="020B0606020202050201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20B8D0AC-6267-4479-B6B5-BB0D1765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sym typeface="Arial" panose="020B0604020202020204" pitchFamily="34" charset="0"/>
              </a:rPr>
              <a:t>Agenda</a:t>
            </a:r>
            <a:endParaRPr lang="zh-TW" altLang="en-US"/>
          </a:p>
        </p:txBody>
      </p:sp>
      <p:pic>
        <p:nvPicPr>
          <p:cNvPr id="28" name="圖片 27" descr="一張含有 室內, 桌, 電腦, 書 的圖片&#10;&#10;自動產生的描述">
            <a:extLst>
              <a:ext uri="{FF2B5EF4-FFF2-40B4-BE49-F238E27FC236}">
                <a16:creationId xmlns:a16="http://schemas.microsoft.com/office/drawing/2014/main" id="{838E82C9-071C-440F-AC3C-B440A8D340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3976" y="0"/>
            <a:ext cx="5688024" cy="5307703"/>
          </a:xfrm>
          <a:prstGeom prst="rect">
            <a:avLst/>
          </a:prstGeom>
        </p:spPr>
      </p:pic>
      <p:sp>
        <p:nvSpPr>
          <p:cNvPr id="2" name="圖形 19">
            <a:extLst>
              <a:ext uri="{FF2B5EF4-FFF2-40B4-BE49-F238E27FC236}">
                <a16:creationId xmlns:a16="http://schemas.microsoft.com/office/drawing/2014/main" id="{2BBD8D47-0257-448D-9B92-9F93474BB282}"/>
              </a:ext>
            </a:extLst>
          </p:cNvPr>
          <p:cNvSpPr/>
          <p:nvPr/>
        </p:nvSpPr>
        <p:spPr>
          <a:xfrm>
            <a:off x="539078" y="2377160"/>
            <a:ext cx="5556922" cy="46113"/>
          </a:xfrm>
          <a:custGeom>
            <a:avLst/>
            <a:gdLst>
              <a:gd name="connsiteX0" fmla="*/ 0 w 5556922"/>
              <a:gd name="connsiteY0" fmla="*/ 0 h 46113"/>
              <a:gd name="connsiteX1" fmla="*/ 5556923 w 5556922"/>
              <a:gd name="connsiteY1" fmla="*/ 0 h 46113"/>
              <a:gd name="connsiteX2" fmla="*/ 5556923 w 5556922"/>
              <a:gd name="connsiteY2" fmla="*/ 46114 h 46113"/>
              <a:gd name="connsiteX3" fmla="*/ 0 w 5556922"/>
              <a:gd name="connsiteY3" fmla="*/ 46114 h 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6922" h="46113">
                <a:moveTo>
                  <a:pt x="0" y="0"/>
                </a:moveTo>
                <a:lnTo>
                  <a:pt x="5556923" y="0"/>
                </a:lnTo>
                <a:lnTo>
                  <a:pt x="5556923" y="46114"/>
                </a:lnTo>
                <a:lnTo>
                  <a:pt x="0" y="46114"/>
                </a:lnTo>
                <a:close/>
              </a:path>
            </a:pathLst>
          </a:custGeom>
          <a:gradFill>
            <a:gsLst>
              <a:gs pos="0">
                <a:srgbClr val="3DD66A"/>
              </a:gs>
              <a:gs pos="100000">
                <a:srgbClr val="3BCCD0"/>
              </a:gs>
            </a:gsLst>
            <a:lin ang="0" scaled="0"/>
          </a:gradFill>
          <a:ln w="381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40" name="圖形 19">
            <a:extLst>
              <a:ext uri="{FF2B5EF4-FFF2-40B4-BE49-F238E27FC236}">
                <a16:creationId xmlns:a16="http://schemas.microsoft.com/office/drawing/2014/main" id="{2B4C1E8F-5AC2-430B-B6FC-87DBB472F636}"/>
              </a:ext>
            </a:extLst>
          </p:cNvPr>
          <p:cNvSpPr/>
          <p:nvPr/>
        </p:nvSpPr>
        <p:spPr>
          <a:xfrm>
            <a:off x="539078" y="3797350"/>
            <a:ext cx="5556922" cy="46113"/>
          </a:xfrm>
          <a:custGeom>
            <a:avLst/>
            <a:gdLst>
              <a:gd name="connsiteX0" fmla="*/ 0 w 5556922"/>
              <a:gd name="connsiteY0" fmla="*/ 0 h 46113"/>
              <a:gd name="connsiteX1" fmla="*/ 5556923 w 5556922"/>
              <a:gd name="connsiteY1" fmla="*/ 0 h 46113"/>
              <a:gd name="connsiteX2" fmla="*/ 5556923 w 5556922"/>
              <a:gd name="connsiteY2" fmla="*/ 46114 h 46113"/>
              <a:gd name="connsiteX3" fmla="*/ 0 w 5556922"/>
              <a:gd name="connsiteY3" fmla="*/ 46114 h 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6922" h="46113">
                <a:moveTo>
                  <a:pt x="0" y="0"/>
                </a:moveTo>
                <a:lnTo>
                  <a:pt x="5556923" y="0"/>
                </a:lnTo>
                <a:lnTo>
                  <a:pt x="5556923" y="46114"/>
                </a:lnTo>
                <a:lnTo>
                  <a:pt x="0" y="46114"/>
                </a:lnTo>
                <a:close/>
              </a:path>
            </a:pathLst>
          </a:custGeom>
          <a:gradFill>
            <a:gsLst>
              <a:gs pos="0">
                <a:srgbClr val="3DD66A"/>
              </a:gs>
              <a:gs pos="100000">
                <a:srgbClr val="3BCCD0"/>
              </a:gs>
            </a:gsLst>
            <a:lin ang="0" scaled="0"/>
          </a:gradFill>
          <a:ln w="381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41" name="圖形 19">
            <a:extLst>
              <a:ext uri="{FF2B5EF4-FFF2-40B4-BE49-F238E27FC236}">
                <a16:creationId xmlns:a16="http://schemas.microsoft.com/office/drawing/2014/main" id="{B7669308-D91D-4E25-B8A6-693C41E304DA}"/>
              </a:ext>
            </a:extLst>
          </p:cNvPr>
          <p:cNvSpPr/>
          <p:nvPr/>
        </p:nvSpPr>
        <p:spPr>
          <a:xfrm>
            <a:off x="539078" y="5154596"/>
            <a:ext cx="5556922" cy="46113"/>
          </a:xfrm>
          <a:custGeom>
            <a:avLst/>
            <a:gdLst>
              <a:gd name="connsiteX0" fmla="*/ 0 w 5556922"/>
              <a:gd name="connsiteY0" fmla="*/ 0 h 46113"/>
              <a:gd name="connsiteX1" fmla="*/ 5556923 w 5556922"/>
              <a:gd name="connsiteY1" fmla="*/ 0 h 46113"/>
              <a:gd name="connsiteX2" fmla="*/ 5556923 w 5556922"/>
              <a:gd name="connsiteY2" fmla="*/ 46114 h 46113"/>
              <a:gd name="connsiteX3" fmla="*/ 0 w 5556922"/>
              <a:gd name="connsiteY3" fmla="*/ 46114 h 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6922" h="46113">
                <a:moveTo>
                  <a:pt x="0" y="0"/>
                </a:moveTo>
                <a:lnTo>
                  <a:pt x="5556923" y="0"/>
                </a:lnTo>
                <a:lnTo>
                  <a:pt x="5556923" y="46114"/>
                </a:lnTo>
                <a:lnTo>
                  <a:pt x="0" y="46114"/>
                </a:lnTo>
                <a:close/>
              </a:path>
            </a:pathLst>
          </a:custGeom>
          <a:gradFill>
            <a:gsLst>
              <a:gs pos="0">
                <a:srgbClr val="3DD66A"/>
              </a:gs>
              <a:gs pos="100000">
                <a:srgbClr val="3BCCD0"/>
              </a:gs>
            </a:gsLst>
            <a:lin ang="0" scaled="0"/>
          </a:gradFill>
          <a:ln w="3814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grpSp>
        <p:nvGrpSpPr>
          <p:cNvPr id="44" name="群組 34">
            <a:extLst>
              <a:ext uri="{FF2B5EF4-FFF2-40B4-BE49-F238E27FC236}">
                <a16:creationId xmlns:a16="http://schemas.microsoft.com/office/drawing/2014/main" id="{3425059E-4BD9-4FA7-8758-C6ED70CEF6EF}"/>
              </a:ext>
            </a:extLst>
          </p:cNvPr>
          <p:cNvGrpSpPr/>
          <p:nvPr/>
        </p:nvGrpSpPr>
        <p:grpSpPr>
          <a:xfrm>
            <a:off x="548704" y="4147355"/>
            <a:ext cx="5862231" cy="817530"/>
            <a:chOff x="558209" y="1931285"/>
            <a:chExt cx="5862231" cy="817530"/>
          </a:xfrm>
        </p:grpSpPr>
        <p:sp>
          <p:nvSpPr>
            <p:cNvPr id="45" name="矩形 35">
              <a:extLst>
                <a:ext uri="{FF2B5EF4-FFF2-40B4-BE49-F238E27FC236}">
                  <a16:creationId xmlns:a16="http://schemas.microsoft.com/office/drawing/2014/main" id="{162EFDE7-A8E1-4D92-A4D5-6CE0164813B9}"/>
                </a:ext>
              </a:extLst>
            </p:cNvPr>
            <p:cNvSpPr/>
            <p:nvPr/>
          </p:nvSpPr>
          <p:spPr>
            <a:xfrm>
              <a:off x="1653943" y="2033781"/>
              <a:ext cx="4766497" cy="58477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defTabSz="1219170"/>
              <a:r>
                <a:rPr lang="en-US" altLang="zh-TW" sz="3200" b="1" kern="0" spc="300">
                  <a:solidFill>
                    <a:schemeClr val="bg1"/>
                  </a:solidFill>
                  <a:latin typeface="Arial"/>
                  <a:ea typeface="+mn-lt"/>
                  <a:cs typeface="Arial"/>
                  <a:sym typeface="Arial" panose="020B0604020202020204" pitchFamily="34" charset="0"/>
                </a:rPr>
                <a:t>QuTS hero 整體</a:t>
              </a:r>
              <a:r>
                <a:rPr lang="zh-TW" altLang="en-US" sz="3200" b="1" kern="0" spc="300">
                  <a:solidFill>
                    <a:schemeClr val="bg1"/>
                  </a:solidFill>
                  <a:latin typeface="Arial"/>
                  <a:ea typeface="+mn-lt"/>
                  <a:cs typeface="Arial"/>
                  <a:sym typeface="Arial" panose="020B0604020202020204" pitchFamily="34" charset="0"/>
                </a:rPr>
                <a:t>介紹</a:t>
              </a:r>
              <a:endParaRPr lang="en-US" altLang="zh-TW">
                <a:solidFill>
                  <a:schemeClr val="bg1"/>
                </a:solidFill>
              </a:endParaRPr>
            </a:p>
          </p:txBody>
        </p:sp>
        <p:grpSp>
          <p:nvGrpSpPr>
            <p:cNvPr id="46" name="群組 36">
              <a:extLst>
                <a:ext uri="{FF2B5EF4-FFF2-40B4-BE49-F238E27FC236}">
                  <a16:creationId xmlns:a16="http://schemas.microsoft.com/office/drawing/2014/main" id="{39719BD6-6541-4718-842B-D62BEB3F8C89}"/>
                </a:ext>
              </a:extLst>
            </p:cNvPr>
            <p:cNvGrpSpPr/>
            <p:nvPr/>
          </p:nvGrpSpPr>
          <p:grpSpPr>
            <a:xfrm>
              <a:off x="558209" y="1931285"/>
              <a:ext cx="1143000" cy="817530"/>
              <a:chOff x="0" y="-817529"/>
              <a:chExt cx="1143000" cy="817530"/>
            </a:xfrm>
          </p:grpSpPr>
          <p:sp>
            <p:nvSpPr>
              <p:cNvPr id="48" name="Title 1">
                <a:extLst>
                  <a:ext uri="{FF2B5EF4-FFF2-40B4-BE49-F238E27FC236}">
                    <a16:creationId xmlns:a16="http://schemas.microsoft.com/office/drawing/2014/main" id="{9E06E1F8-FC1B-41AD-BEA1-17D9164A677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-817529"/>
                <a:ext cx="1143000" cy="81753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j-cs"/>
                  </a:defRPr>
                </a:lvl1pPr>
              </a:lstStyle>
              <a:p>
                <a:r>
                  <a:rPr lang="en-US" altLang="zh-TW" sz="4800" b="1">
                    <a:solidFill>
                      <a:schemeClr val="bg1"/>
                    </a:solidFill>
                    <a:latin typeface="Arial" panose="020B0604020202020204" pitchFamily="34" charset="0"/>
                    <a:sym typeface="Arial" panose="020B0604020202020204" pitchFamily="34" charset="0"/>
                  </a:rPr>
                  <a:t>03</a:t>
                </a:r>
                <a:endParaRPr lang="zh-TW" sz="4800" b="1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cxnSp>
            <p:nvCxnSpPr>
              <p:cNvPr id="49" name="直線接點 38">
                <a:extLst>
                  <a:ext uri="{FF2B5EF4-FFF2-40B4-BE49-F238E27FC236}">
                    <a16:creationId xmlns:a16="http://schemas.microsoft.com/office/drawing/2014/main" id="{BCD77C7B-8604-4C49-88B0-F5F903248B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5033" y="-738963"/>
                <a:ext cx="0" cy="632637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41734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 hidden="1">
            <a:extLst>
              <a:ext uri="{FF2B5EF4-FFF2-40B4-BE49-F238E27FC236}">
                <a16:creationId xmlns:a16="http://schemas.microsoft.com/office/drawing/2014/main" id="{A19E1E10-A20E-4812-839B-7784572B71EB}"/>
              </a:ext>
            </a:extLst>
          </p:cNvPr>
          <p:cNvSpPr/>
          <p:nvPr/>
        </p:nvSpPr>
        <p:spPr>
          <a:xfrm>
            <a:off x="6478215" y="1493508"/>
            <a:ext cx="3630030" cy="1693991"/>
          </a:xfrm>
          <a:prstGeom prst="roundRect">
            <a:avLst>
              <a:gd name="adj" fmla="val 554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D25CB9-B02A-42D2-815A-E22889BCC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933538" cy="1325563"/>
          </a:xfrm>
        </p:spPr>
        <p:txBody>
          <a:bodyPr>
            <a:normAutofit/>
          </a:bodyPr>
          <a:lstStyle/>
          <a:p>
            <a:r>
              <a:rPr lang="zh-TW" altLang="en-US">
                <a:sym typeface="Arial" panose="020B0604020202020204" pitchFamily="34" charset="0"/>
              </a:rPr>
              <a:t>透過 </a:t>
            </a:r>
            <a:r>
              <a:rPr lang="en-US" altLang="zh-TW">
                <a:sym typeface="Arial" panose="020B0604020202020204" pitchFamily="34" charset="0"/>
              </a:rPr>
              <a:t>Write Coalescing </a:t>
            </a:r>
            <a:r>
              <a:rPr lang="zh-TW" altLang="en-US">
                <a:sym typeface="Arial" panose="020B0604020202020204" pitchFamily="34" charset="0"/>
              </a:rPr>
              <a:t>改善隨機存取</a:t>
            </a:r>
            <a:r>
              <a:rPr lang="en-US" altLang="zh-TW">
                <a:sym typeface="Arial" panose="020B0604020202020204" pitchFamily="34" charset="0"/>
              </a:rPr>
              <a:t>,</a:t>
            </a:r>
            <a:r>
              <a:rPr lang="zh-CN" altLang="en-US"/>
              <a:t>強化寫入效能</a:t>
            </a:r>
            <a:endParaRPr lang="zh-TW" altLang="en-US">
              <a:sym typeface="Arial" panose="020B0604020202020204" pitchFamily="34" charset="0"/>
            </a:endParaRPr>
          </a:p>
        </p:txBody>
      </p:sp>
      <p:pic>
        <p:nvPicPr>
          <p:cNvPr id="7" name="Google Shape;531;p28" hidden="1">
            <a:extLst>
              <a:ext uri="{FF2B5EF4-FFF2-40B4-BE49-F238E27FC236}">
                <a16:creationId xmlns:a16="http://schemas.microsoft.com/office/drawing/2014/main" id="{6F100AB4-9D25-47EE-A6B1-F2E6D36967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0438" y="1297156"/>
            <a:ext cx="1137447" cy="6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590;p28" hidden="1">
            <a:extLst>
              <a:ext uri="{FF2B5EF4-FFF2-40B4-BE49-F238E27FC236}">
                <a16:creationId xmlns:a16="http://schemas.microsoft.com/office/drawing/2014/main" id="{8837C406-C5AA-4B3E-88FE-7EE4279ECE4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12283" y="4258279"/>
            <a:ext cx="2031833" cy="1183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 descr="一張含有 玩具, 小, 影片, 螢幕 的圖片&#10;&#10;自動產生的描述">
            <a:extLst>
              <a:ext uri="{FF2B5EF4-FFF2-40B4-BE49-F238E27FC236}">
                <a16:creationId xmlns:a16="http://schemas.microsoft.com/office/drawing/2014/main" id="{0E8B0141-6B3F-4B70-B30A-B85EB35EB0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460" y="4042842"/>
            <a:ext cx="4147200" cy="2562006"/>
          </a:xfrm>
          <a:prstGeom prst="rect">
            <a:avLst/>
          </a:prstGeom>
        </p:spPr>
      </p:pic>
      <p:pic>
        <p:nvPicPr>
          <p:cNvPr id="42" name="圖片 41" descr="一張含有 螢幕擷取畫面 的圖片&#10;&#10;自動產生的描述">
            <a:extLst>
              <a:ext uri="{FF2B5EF4-FFF2-40B4-BE49-F238E27FC236}">
                <a16:creationId xmlns:a16="http://schemas.microsoft.com/office/drawing/2014/main" id="{025725EB-C34E-4201-962A-27EDCDA6E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106" y="1583472"/>
            <a:ext cx="5341292" cy="4776004"/>
          </a:xfrm>
          <a:prstGeom prst="rect">
            <a:avLst/>
          </a:prstGeom>
          <a:effectLst>
            <a:outerShdw blurRad="88900" dist="241300" dir="120000" sx="97000" sy="97000" algn="l" rotWithShape="0">
              <a:prstClr val="black">
                <a:alpha val="40000"/>
              </a:prstClr>
            </a:outerShdw>
          </a:effectLst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CDCA6B24-27AF-4497-B4BD-ADD038169C86}"/>
              </a:ext>
            </a:extLst>
          </p:cNvPr>
          <p:cNvSpPr/>
          <p:nvPr/>
        </p:nvSpPr>
        <p:spPr>
          <a:xfrm>
            <a:off x="564068" y="1886785"/>
            <a:ext cx="444434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2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QuTS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hero 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作業系統採用 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研發的 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Write Coalescing (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寫入聚合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演算法，可將零散而隨機寫入的數據進行循序整理，並合併寫入區塊，進而減少 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I/O 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數量。</a:t>
            </a:r>
          </a:p>
        </p:txBody>
      </p:sp>
    </p:spTree>
    <p:extLst>
      <p:ext uri="{BB962C8B-B14F-4D97-AF65-F5344CB8AC3E}">
        <p14:creationId xmlns:p14="http://schemas.microsoft.com/office/powerpoint/2010/main" val="2208138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FE66CAFB-C301-4939-A451-10A575207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6802" y="1462708"/>
            <a:ext cx="9162979" cy="505441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88E7FCA-E71C-4B1C-A792-3B6F2207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>
              <a:lnSpc>
                <a:spcPts val="5100"/>
              </a:lnSpc>
            </a:pPr>
            <a:r>
              <a:rPr lang="zh-TW" altLang="zh-TW" sz="4200" b="1">
                <a:latin typeface="Microsoft JhengHei"/>
                <a:ea typeface="Microsoft JhengHei"/>
                <a:cs typeface="Calibri"/>
              </a:rPr>
              <a:t>儲存池</a:t>
            </a:r>
            <a:r>
              <a:rPr lang="ja-JP" altLang="en-US" sz="4200" b="1">
                <a:latin typeface="Microsoft JhengHei"/>
                <a:ea typeface="Microsoft JhengHei"/>
                <a:cs typeface="Calibri"/>
              </a:rPr>
              <a:t>超額配置</a:t>
            </a:r>
            <a:br>
              <a:rPr lang="en-US" altLang="ja-JP" sz="3600">
                <a:latin typeface="Microsoft JhengHei"/>
                <a:ea typeface="Microsoft JhengHei"/>
                <a:cs typeface="Calibri"/>
              </a:rPr>
            </a:br>
            <a:r>
              <a:rPr lang="ja-JP" altLang="en-US" sz="3800">
                <a:latin typeface="Microsoft JhengHei"/>
                <a:ea typeface="Microsoft JhengHei"/>
                <a:cs typeface="Calibri"/>
              </a:rPr>
              <a:t>改善</a:t>
            </a:r>
            <a:r>
              <a:rPr lang="zh-TW" altLang="zh-TW" sz="3800">
                <a:latin typeface="Microsoft JhengHei"/>
                <a:ea typeface="Microsoft JhengHei"/>
                <a:cs typeface="Calibri"/>
              </a:rPr>
              <a:t>空間破碎化</a:t>
            </a:r>
            <a:r>
              <a:rPr lang="en-US" altLang="ja-JP" sz="3800">
                <a:latin typeface="Microsoft JhengHei"/>
                <a:ea typeface="Microsoft JhengHei"/>
                <a:cs typeface="Calibri"/>
              </a:rPr>
              <a:t>,</a:t>
            </a:r>
            <a:r>
              <a:rPr lang="ja-JP" altLang="en-US" sz="3800">
                <a:latin typeface="Microsoft JhengHei"/>
                <a:ea typeface="Microsoft JhengHei"/>
                <a:cs typeface="Calibri"/>
              </a:rPr>
              <a:t>優化系統的性能表現 </a:t>
            </a:r>
            <a:r>
              <a:rPr lang="ja-JP" altLang="en-US" sz="2400">
                <a:latin typeface="Microsoft JhengHei"/>
                <a:ea typeface="Microsoft JhengHei"/>
                <a:cs typeface="Calibri"/>
              </a:rPr>
              <a:t>(</a:t>
            </a:r>
            <a:r>
              <a:rPr lang="ja-JP" altLang="en-US" sz="2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HDD</a:t>
            </a:r>
            <a:r>
              <a:rPr lang="ja-JP" altLang="en-US" sz="2400">
                <a:latin typeface="Microsoft JhengHei"/>
                <a:ea typeface="Microsoft JhengHei"/>
                <a:cs typeface="Calibri"/>
              </a:rPr>
              <a:t>對應大區塊讀寫情境)</a:t>
            </a:r>
            <a:endParaRPr lang="zh-TW" altLang="en-US" sz="240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DCD4C0E-5D6D-4A0B-915F-12FB647160C8}"/>
              </a:ext>
            </a:extLst>
          </p:cNvPr>
          <p:cNvSpPr txBox="1"/>
          <p:nvPr/>
        </p:nvSpPr>
        <p:spPr>
          <a:xfrm>
            <a:off x="235022" y="1733445"/>
            <a:ext cx="904415" cy="558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90000"/>
            </a:pPr>
            <a:r>
              <a:rPr kumimoji="1" lang="zh-TW" altLang="en-US" sz="23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kumimoji="1" lang="en-US" altLang="zh-TW" sz="2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</a:t>
            </a:r>
            <a:endParaRPr kumimoji="1" lang="zh-TW" altLang="en-US" sz="23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76C7798-D4B6-4FAB-A6F1-D7CE637AD896}"/>
              </a:ext>
            </a:extLst>
          </p:cNvPr>
          <p:cNvSpPr/>
          <p:nvPr/>
        </p:nvSpPr>
        <p:spPr>
          <a:xfrm>
            <a:off x="167662" y="1781401"/>
            <a:ext cx="1000209" cy="555090"/>
          </a:xfrm>
          <a:prstGeom prst="roundRect">
            <a:avLst>
              <a:gd name="adj" fmla="val 7114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64" name="文字方塊 163">
            <a:extLst>
              <a:ext uri="{FF2B5EF4-FFF2-40B4-BE49-F238E27FC236}">
                <a16:creationId xmlns:a16="http://schemas.microsoft.com/office/drawing/2014/main" id="{43974D95-091D-446E-8C8D-77046CE98FD6}"/>
              </a:ext>
            </a:extLst>
          </p:cNvPr>
          <p:cNvSpPr txBox="1"/>
          <p:nvPr/>
        </p:nvSpPr>
        <p:spPr>
          <a:xfrm>
            <a:off x="10888711" y="1732771"/>
            <a:ext cx="904415" cy="558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90000"/>
            </a:pPr>
            <a:r>
              <a:rPr kumimoji="1" lang="zh-TW" altLang="en-US" sz="23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kumimoji="1" lang="en-US" altLang="zh-TW" sz="2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</a:t>
            </a:r>
            <a:endParaRPr kumimoji="1" lang="zh-TW" altLang="en-US" sz="23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6" name="矩形: 圓角 165">
            <a:extLst>
              <a:ext uri="{FF2B5EF4-FFF2-40B4-BE49-F238E27FC236}">
                <a16:creationId xmlns:a16="http://schemas.microsoft.com/office/drawing/2014/main" id="{991F807C-C116-44B1-9273-F0093DF8F66D}"/>
              </a:ext>
            </a:extLst>
          </p:cNvPr>
          <p:cNvSpPr/>
          <p:nvPr/>
        </p:nvSpPr>
        <p:spPr>
          <a:xfrm>
            <a:off x="10821351" y="1780727"/>
            <a:ext cx="1000209" cy="555090"/>
          </a:xfrm>
          <a:prstGeom prst="roundRect">
            <a:avLst>
              <a:gd name="adj" fmla="val 6697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672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1CC4414E-5EF8-409F-BEE5-B15751730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38013" y="1612256"/>
            <a:ext cx="8818644" cy="486447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88E7FCA-E71C-4B1C-A792-3B6F2207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zh-TW" altLang="zh-TW" sz="4200" b="1">
                <a:latin typeface="Microsoft JhengHei"/>
                <a:ea typeface="Microsoft JhengHei"/>
                <a:cs typeface="Calibri"/>
              </a:rPr>
              <a:t>儲存池</a:t>
            </a:r>
            <a:r>
              <a:rPr lang="ja-JP" altLang="en-US" sz="4200" b="1">
                <a:latin typeface="Microsoft JhengHei"/>
                <a:ea typeface="Microsoft JhengHei"/>
                <a:cs typeface="Calibri"/>
              </a:rPr>
              <a:t>超額配置</a:t>
            </a:r>
            <a:br>
              <a:rPr lang="en-US" altLang="ja-JP" sz="3600">
                <a:latin typeface="Microsoft JhengHei"/>
                <a:ea typeface="Microsoft JhengHei"/>
                <a:cs typeface="Calibri"/>
              </a:rPr>
            </a:br>
            <a:r>
              <a:rPr lang="ja-JP" altLang="en-US" sz="3800">
                <a:latin typeface="Microsoft JhengHei"/>
                <a:ea typeface="Microsoft JhengHei"/>
                <a:cs typeface="Calibri"/>
              </a:rPr>
              <a:t>改善</a:t>
            </a:r>
            <a:r>
              <a:rPr lang="zh-TW" altLang="zh-TW" sz="3800">
                <a:latin typeface="Microsoft JhengHei"/>
                <a:ea typeface="Microsoft JhengHei"/>
                <a:cs typeface="Calibri"/>
              </a:rPr>
              <a:t>空間破碎化</a:t>
            </a:r>
            <a:r>
              <a:rPr lang="en-US" altLang="ja-JP" sz="3800">
                <a:latin typeface="Microsoft JhengHei"/>
                <a:ea typeface="Microsoft JhengHei"/>
                <a:cs typeface="Calibri"/>
              </a:rPr>
              <a:t>,</a:t>
            </a:r>
            <a:r>
              <a:rPr lang="ja-JP" altLang="en-US" sz="3800">
                <a:latin typeface="Microsoft JhengHei"/>
                <a:ea typeface="Microsoft JhengHei"/>
                <a:cs typeface="Calibri"/>
              </a:rPr>
              <a:t>優化系統的性能表現 </a:t>
            </a:r>
            <a:r>
              <a:rPr lang="ja-JP" sz="2400">
                <a:latin typeface="Microsoft JhengHei"/>
                <a:ea typeface="Microsoft JhengHei"/>
                <a:cs typeface="Calibri"/>
              </a:rPr>
              <a:t>(</a:t>
            </a:r>
            <a:r>
              <a:rPr lang="en-US" altLang="ja-JP" sz="2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SS</a:t>
            </a:r>
            <a:r>
              <a:rPr lang="ja-JP" sz="2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</a:t>
            </a:r>
            <a:r>
              <a:rPr lang="ja-JP" sz="2400">
                <a:latin typeface="Microsoft JhengHei"/>
                <a:ea typeface="Microsoft JhengHei"/>
                <a:cs typeface="Calibri"/>
              </a:rPr>
              <a:t>對應</a:t>
            </a:r>
            <a:r>
              <a:rPr lang="zh-TW" altLang="en-US" sz="2400">
                <a:latin typeface="Microsoft JhengHei"/>
                <a:ea typeface="Microsoft JhengHei"/>
                <a:cs typeface="Calibri"/>
              </a:rPr>
              <a:t>大</a:t>
            </a:r>
            <a:r>
              <a:rPr lang="ja-JP" sz="2400">
                <a:latin typeface="Microsoft JhengHei"/>
                <a:ea typeface="Microsoft JhengHei"/>
                <a:cs typeface="Calibri"/>
              </a:rPr>
              <a:t>區塊讀寫情境)</a:t>
            </a:r>
            <a:endParaRPr lang="zh-TW" altLang="en-US" sz="240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DCD4C0E-5D6D-4A0B-915F-12FB647160C8}"/>
              </a:ext>
            </a:extLst>
          </p:cNvPr>
          <p:cNvSpPr txBox="1"/>
          <p:nvPr/>
        </p:nvSpPr>
        <p:spPr>
          <a:xfrm>
            <a:off x="315311" y="1782509"/>
            <a:ext cx="904415" cy="558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90000"/>
            </a:pPr>
            <a:r>
              <a:rPr kumimoji="1" lang="zh-TW" altLang="en-US" sz="23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kumimoji="1" lang="en-US" altLang="zh-TW" sz="2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</a:t>
            </a:r>
            <a:endParaRPr kumimoji="1" lang="zh-TW" altLang="en-US" sz="23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76C7798-D4B6-4FAB-A6F1-D7CE637AD896}"/>
              </a:ext>
            </a:extLst>
          </p:cNvPr>
          <p:cNvSpPr/>
          <p:nvPr/>
        </p:nvSpPr>
        <p:spPr>
          <a:xfrm>
            <a:off x="247951" y="1830465"/>
            <a:ext cx="1000209" cy="555090"/>
          </a:xfrm>
          <a:prstGeom prst="roundRect">
            <a:avLst>
              <a:gd name="adj" fmla="val 7114"/>
            </a:avLst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64" name="文字方塊 163">
            <a:extLst>
              <a:ext uri="{FF2B5EF4-FFF2-40B4-BE49-F238E27FC236}">
                <a16:creationId xmlns:a16="http://schemas.microsoft.com/office/drawing/2014/main" id="{43974D95-091D-446E-8C8D-77046CE98FD6}"/>
              </a:ext>
            </a:extLst>
          </p:cNvPr>
          <p:cNvSpPr txBox="1"/>
          <p:nvPr/>
        </p:nvSpPr>
        <p:spPr>
          <a:xfrm>
            <a:off x="10969000" y="1781835"/>
            <a:ext cx="904415" cy="558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SzPct val="90000"/>
            </a:pPr>
            <a:r>
              <a:rPr kumimoji="1" lang="zh-TW" altLang="en-US" sz="23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kumimoji="1" lang="en-US" altLang="zh-TW" sz="2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</a:t>
            </a:r>
            <a:endParaRPr kumimoji="1" lang="zh-TW" altLang="en-US" sz="23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6" name="矩形: 圓角 165">
            <a:extLst>
              <a:ext uri="{FF2B5EF4-FFF2-40B4-BE49-F238E27FC236}">
                <a16:creationId xmlns:a16="http://schemas.microsoft.com/office/drawing/2014/main" id="{991F807C-C116-44B1-9273-F0093DF8F66D}"/>
              </a:ext>
            </a:extLst>
          </p:cNvPr>
          <p:cNvSpPr/>
          <p:nvPr/>
        </p:nvSpPr>
        <p:spPr>
          <a:xfrm>
            <a:off x="10901640" y="1829791"/>
            <a:ext cx="1000209" cy="555090"/>
          </a:xfrm>
          <a:prstGeom prst="roundRect">
            <a:avLst>
              <a:gd name="adj" fmla="val 6697"/>
            </a:avLst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17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183C74F-1BDF-42F9-AD03-FA048C61C904}"/>
              </a:ext>
            </a:extLst>
          </p:cNvPr>
          <p:cNvSpPr/>
          <p:nvPr/>
        </p:nvSpPr>
        <p:spPr>
          <a:xfrm>
            <a:off x="5650890" y="1940538"/>
            <a:ext cx="1592337" cy="490129"/>
          </a:xfrm>
          <a:prstGeom prst="rect">
            <a:avLst/>
          </a:prstGeom>
          <a:solidFill>
            <a:schemeClr val="accent5">
              <a:lumMod val="60000"/>
              <a:lumOff val="4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+mj-lt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719046D-A21B-4BBF-8393-CD916A1C9780}"/>
              </a:ext>
            </a:extLst>
          </p:cNvPr>
          <p:cNvGrpSpPr/>
          <p:nvPr/>
        </p:nvGrpSpPr>
        <p:grpSpPr>
          <a:xfrm>
            <a:off x="5616589" y="2129153"/>
            <a:ext cx="1250992" cy="131010"/>
            <a:chOff x="4333409" y="1661359"/>
            <a:chExt cx="617358" cy="131010"/>
          </a:xfrm>
        </p:grpSpPr>
        <p:cxnSp>
          <p:nvCxnSpPr>
            <p:cNvPr id="63" name="接點: 肘形 62">
              <a:extLst>
                <a:ext uri="{FF2B5EF4-FFF2-40B4-BE49-F238E27FC236}">
                  <a16:creationId xmlns:a16="http://schemas.microsoft.com/office/drawing/2014/main" id="{92DA949D-CBE3-43E7-81EB-4CCAD5080B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3409" y="1661359"/>
              <a:ext cx="617358" cy="1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E6D2B"/>
              </a:solidFill>
              <a:prstDash val="solid"/>
              <a:round/>
              <a:headEnd type="none" w="sm" len="sm"/>
              <a:tailEnd type="oval" w="sm" len="sm"/>
            </a:ln>
            <a:effectLst/>
          </p:spPr>
        </p:cxnSp>
        <p:cxnSp>
          <p:nvCxnSpPr>
            <p:cNvPr id="99" name="接點: 肘形 62">
              <a:extLst>
                <a:ext uri="{FF2B5EF4-FFF2-40B4-BE49-F238E27FC236}">
                  <a16:creationId xmlns:a16="http://schemas.microsoft.com/office/drawing/2014/main" id="{01E1CD63-AC8C-A54A-B0C8-D0DCDC0F8C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3409" y="1792368"/>
              <a:ext cx="617358" cy="1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EE6D2B"/>
              </a:solidFill>
              <a:prstDash val="solid"/>
              <a:round/>
              <a:headEnd type="none" w="sm" len="sm"/>
              <a:tailEnd type="oval" w="sm" len="sm"/>
            </a:ln>
            <a:effectLst/>
          </p:spPr>
        </p:cxnSp>
      </p:grp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EA502D6A-5D5A-4024-B370-ACFBF7F75BAA}"/>
              </a:ext>
            </a:extLst>
          </p:cNvPr>
          <p:cNvGrpSpPr/>
          <p:nvPr/>
        </p:nvGrpSpPr>
        <p:grpSpPr>
          <a:xfrm>
            <a:off x="7115384" y="4077840"/>
            <a:ext cx="1576075" cy="1342844"/>
            <a:chOff x="145461" y="1338660"/>
            <a:chExt cx="929946" cy="792331"/>
          </a:xfrm>
        </p:grpSpPr>
        <p:pic>
          <p:nvPicPr>
            <p:cNvPr id="163" name="圖片 162">
              <a:extLst>
                <a:ext uri="{FF2B5EF4-FFF2-40B4-BE49-F238E27FC236}">
                  <a16:creationId xmlns:a16="http://schemas.microsoft.com/office/drawing/2014/main" id="{9F5E8AC5-6852-43E0-A3BA-B42AE6DFC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461" y="1338660"/>
              <a:ext cx="929946" cy="792331"/>
            </a:xfrm>
            <a:prstGeom prst="rect">
              <a:avLst/>
            </a:prstGeom>
          </p:spPr>
        </p:pic>
        <p:sp>
          <p:nvSpPr>
            <p:cNvPr id="164" name="矩形 163">
              <a:extLst>
                <a:ext uri="{FF2B5EF4-FFF2-40B4-BE49-F238E27FC236}">
                  <a16:creationId xmlns:a16="http://schemas.microsoft.com/office/drawing/2014/main" id="{CA93C66B-FE4F-4473-ACFD-74FD6F4D1C4B}"/>
                </a:ext>
              </a:extLst>
            </p:cNvPr>
            <p:cNvSpPr/>
            <p:nvPr/>
          </p:nvSpPr>
          <p:spPr>
            <a:xfrm>
              <a:off x="201668" y="1404415"/>
              <a:ext cx="816107" cy="445344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+mj-lt"/>
              </a:endParaRPr>
            </a:p>
          </p:txBody>
        </p:sp>
      </p:grpSp>
      <p:grpSp>
        <p:nvGrpSpPr>
          <p:cNvPr id="165" name="群組 164">
            <a:extLst>
              <a:ext uri="{FF2B5EF4-FFF2-40B4-BE49-F238E27FC236}">
                <a16:creationId xmlns:a16="http://schemas.microsoft.com/office/drawing/2014/main" id="{A0923087-19FE-4501-969F-8558C96E8DBE}"/>
              </a:ext>
            </a:extLst>
          </p:cNvPr>
          <p:cNvGrpSpPr/>
          <p:nvPr/>
        </p:nvGrpSpPr>
        <p:grpSpPr>
          <a:xfrm>
            <a:off x="6062242" y="4487591"/>
            <a:ext cx="1327956" cy="884671"/>
            <a:chOff x="1199171" y="2298260"/>
            <a:chExt cx="1066888" cy="710750"/>
          </a:xfrm>
        </p:grpSpPr>
        <p:pic>
          <p:nvPicPr>
            <p:cNvPr id="166" name="圖片 165">
              <a:extLst>
                <a:ext uri="{FF2B5EF4-FFF2-40B4-BE49-F238E27FC236}">
                  <a16:creationId xmlns:a16="http://schemas.microsoft.com/office/drawing/2014/main" id="{DEDB76BD-F1FA-445B-8FFE-63683F1B2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9171" y="2298260"/>
              <a:ext cx="1066888" cy="710750"/>
            </a:xfrm>
            <a:prstGeom prst="rect">
              <a:avLst/>
            </a:prstGeom>
          </p:spPr>
        </p:pic>
        <p:sp>
          <p:nvSpPr>
            <p:cNvPr id="167" name="矩形 166">
              <a:extLst>
                <a:ext uri="{FF2B5EF4-FFF2-40B4-BE49-F238E27FC236}">
                  <a16:creationId xmlns:a16="http://schemas.microsoft.com/office/drawing/2014/main" id="{A8510DAE-1660-49AC-B520-1C753B4CA912}"/>
                </a:ext>
              </a:extLst>
            </p:cNvPr>
            <p:cNvSpPr/>
            <p:nvPr/>
          </p:nvSpPr>
          <p:spPr>
            <a:xfrm>
              <a:off x="1309182" y="2331540"/>
              <a:ext cx="838800" cy="545227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+mj-lt"/>
              </a:endParaRPr>
            </a:p>
          </p:txBody>
        </p:sp>
      </p:grpSp>
      <p:grpSp>
        <p:nvGrpSpPr>
          <p:cNvPr id="152" name="群組 151">
            <a:extLst>
              <a:ext uri="{FF2B5EF4-FFF2-40B4-BE49-F238E27FC236}">
                <a16:creationId xmlns:a16="http://schemas.microsoft.com/office/drawing/2014/main" id="{EBFC192B-C712-44C9-9EE0-8F154F04E81C}"/>
              </a:ext>
            </a:extLst>
          </p:cNvPr>
          <p:cNvGrpSpPr/>
          <p:nvPr/>
        </p:nvGrpSpPr>
        <p:grpSpPr>
          <a:xfrm>
            <a:off x="4169632" y="4105069"/>
            <a:ext cx="1576075" cy="1342844"/>
            <a:chOff x="145461" y="1338660"/>
            <a:chExt cx="929946" cy="792331"/>
          </a:xfrm>
        </p:grpSpPr>
        <p:pic>
          <p:nvPicPr>
            <p:cNvPr id="153" name="圖片 152">
              <a:extLst>
                <a:ext uri="{FF2B5EF4-FFF2-40B4-BE49-F238E27FC236}">
                  <a16:creationId xmlns:a16="http://schemas.microsoft.com/office/drawing/2014/main" id="{A2B4B802-C908-4B97-A0B2-6581086F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461" y="1338660"/>
              <a:ext cx="929946" cy="792331"/>
            </a:xfrm>
            <a:prstGeom prst="rect">
              <a:avLst/>
            </a:prstGeom>
          </p:spPr>
        </p:pic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B786B5BC-30AE-4F2E-ADE0-1BE5B72C4580}"/>
                </a:ext>
              </a:extLst>
            </p:cNvPr>
            <p:cNvSpPr/>
            <p:nvPr/>
          </p:nvSpPr>
          <p:spPr>
            <a:xfrm>
              <a:off x="201668" y="1404415"/>
              <a:ext cx="816107" cy="445344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+mj-lt"/>
              </a:endParaRPr>
            </a:p>
          </p:txBody>
        </p:sp>
      </p:grpSp>
      <p:grpSp>
        <p:nvGrpSpPr>
          <p:cNvPr id="155" name="群組 154">
            <a:extLst>
              <a:ext uri="{FF2B5EF4-FFF2-40B4-BE49-F238E27FC236}">
                <a16:creationId xmlns:a16="http://schemas.microsoft.com/office/drawing/2014/main" id="{AA9EC0F8-578E-4018-A97F-E2F1D3F64819}"/>
              </a:ext>
            </a:extLst>
          </p:cNvPr>
          <p:cNvGrpSpPr/>
          <p:nvPr/>
        </p:nvGrpSpPr>
        <p:grpSpPr>
          <a:xfrm>
            <a:off x="3047285" y="4455236"/>
            <a:ext cx="1327956" cy="884671"/>
            <a:chOff x="1199171" y="2298260"/>
            <a:chExt cx="1066888" cy="710750"/>
          </a:xfrm>
        </p:grpSpPr>
        <p:pic>
          <p:nvPicPr>
            <p:cNvPr id="156" name="圖片 155">
              <a:extLst>
                <a:ext uri="{FF2B5EF4-FFF2-40B4-BE49-F238E27FC236}">
                  <a16:creationId xmlns:a16="http://schemas.microsoft.com/office/drawing/2014/main" id="{373DCB42-D5D6-4FD6-B249-16B460E24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9171" y="2298260"/>
              <a:ext cx="1066888" cy="710750"/>
            </a:xfrm>
            <a:prstGeom prst="rect">
              <a:avLst/>
            </a:prstGeom>
          </p:spPr>
        </p:pic>
        <p:sp>
          <p:nvSpPr>
            <p:cNvPr id="157" name="矩形 156">
              <a:extLst>
                <a:ext uri="{FF2B5EF4-FFF2-40B4-BE49-F238E27FC236}">
                  <a16:creationId xmlns:a16="http://schemas.microsoft.com/office/drawing/2014/main" id="{B1FF7BA3-627F-4F74-9577-7A866E68A4F5}"/>
                </a:ext>
              </a:extLst>
            </p:cNvPr>
            <p:cNvSpPr/>
            <p:nvPr/>
          </p:nvSpPr>
          <p:spPr>
            <a:xfrm>
              <a:off x="1309182" y="2331540"/>
              <a:ext cx="838800" cy="545227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+mj-lt"/>
              </a:endParaRPr>
            </a:p>
          </p:txBody>
        </p: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5F058F87-E030-485A-87B0-A2E7E458A3B9}"/>
              </a:ext>
            </a:extLst>
          </p:cNvPr>
          <p:cNvGrpSpPr/>
          <p:nvPr/>
        </p:nvGrpSpPr>
        <p:grpSpPr>
          <a:xfrm>
            <a:off x="269776" y="1615383"/>
            <a:ext cx="1239928" cy="1056441"/>
            <a:chOff x="145461" y="1338660"/>
            <a:chExt cx="929946" cy="792331"/>
          </a:xfrm>
        </p:grpSpPr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A9F3FFB3-0A89-48CF-B917-5D473295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461" y="1338660"/>
              <a:ext cx="929946" cy="792331"/>
            </a:xfrm>
            <a:prstGeom prst="rect">
              <a:avLst/>
            </a:prstGeom>
          </p:spPr>
        </p:pic>
        <p:sp>
          <p:nvSpPr>
            <p:cNvPr id="140" name="矩形 139">
              <a:extLst>
                <a:ext uri="{FF2B5EF4-FFF2-40B4-BE49-F238E27FC236}">
                  <a16:creationId xmlns:a16="http://schemas.microsoft.com/office/drawing/2014/main" id="{8CE46F9C-F128-4661-81ED-F9A85EF8C042}"/>
                </a:ext>
              </a:extLst>
            </p:cNvPr>
            <p:cNvSpPr/>
            <p:nvPr/>
          </p:nvSpPr>
          <p:spPr>
            <a:xfrm>
              <a:off x="201668" y="1404415"/>
              <a:ext cx="816107" cy="445344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+mj-lt"/>
              </a:endParaRPr>
            </a:p>
          </p:txBody>
        </p:sp>
      </p:grp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9BF3A26D-DD4E-4CA9-8042-EA7C96E89C72}"/>
              </a:ext>
            </a:extLst>
          </p:cNvPr>
          <p:cNvGrpSpPr/>
          <p:nvPr/>
        </p:nvGrpSpPr>
        <p:grpSpPr>
          <a:xfrm>
            <a:off x="917652" y="2358590"/>
            <a:ext cx="1239928" cy="1056441"/>
            <a:chOff x="145461" y="1338660"/>
            <a:chExt cx="929946" cy="792331"/>
          </a:xfrm>
        </p:grpSpPr>
        <p:pic>
          <p:nvPicPr>
            <p:cNvPr id="143" name="圖片 142">
              <a:extLst>
                <a:ext uri="{FF2B5EF4-FFF2-40B4-BE49-F238E27FC236}">
                  <a16:creationId xmlns:a16="http://schemas.microsoft.com/office/drawing/2014/main" id="{A508DFD2-1EE4-48F4-A2DE-A17374E01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5461" y="1338660"/>
              <a:ext cx="929946" cy="792331"/>
            </a:xfrm>
            <a:prstGeom prst="rect">
              <a:avLst/>
            </a:prstGeom>
          </p:spPr>
        </p:pic>
        <p:sp>
          <p:nvSpPr>
            <p:cNvPr id="144" name="矩形 143">
              <a:extLst>
                <a:ext uri="{FF2B5EF4-FFF2-40B4-BE49-F238E27FC236}">
                  <a16:creationId xmlns:a16="http://schemas.microsoft.com/office/drawing/2014/main" id="{9A989460-7E2B-41F6-BEFB-D0CA03ED79E9}"/>
                </a:ext>
              </a:extLst>
            </p:cNvPr>
            <p:cNvSpPr/>
            <p:nvPr/>
          </p:nvSpPr>
          <p:spPr>
            <a:xfrm>
              <a:off x="201668" y="1404415"/>
              <a:ext cx="816107" cy="445344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+mj-lt"/>
              </a:endParaRPr>
            </a:p>
          </p:txBody>
        </p:sp>
      </p:grpSp>
      <p:cxnSp>
        <p:nvCxnSpPr>
          <p:cNvPr id="108" name="接點: 肘形 107">
            <a:extLst>
              <a:ext uri="{FF2B5EF4-FFF2-40B4-BE49-F238E27FC236}">
                <a16:creationId xmlns:a16="http://schemas.microsoft.com/office/drawing/2014/main" id="{9C535612-1F82-450D-9B68-5C4A644829CC}"/>
              </a:ext>
            </a:extLst>
          </p:cNvPr>
          <p:cNvCxnSpPr>
            <a:cxnSpLocks/>
          </p:cNvCxnSpPr>
          <p:nvPr/>
        </p:nvCxnSpPr>
        <p:spPr>
          <a:xfrm rot="16200000" flipH="1">
            <a:off x="3877855" y="2973283"/>
            <a:ext cx="1763764" cy="45345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111" name="接點: 肘形 110">
            <a:extLst>
              <a:ext uri="{FF2B5EF4-FFF2-40B4-BE49-F238E27FC236}">
                <a16:creationId xmlns:a16="http://schemas.microsoft.com/office/drawing/2014/main" id="{D5B3DABF-8D81-4334-8DCA-C8771EF03F6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604867" y="2033441"/>
            <a:ext cx="2004053" cy="1976976"/>
          </a:xfrm>
          <a:prstGeom prst="bentConnector3">
            <a:avLst>
              <a:gd name="adj1" fmla="val 72642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118" name="接點: 肘形 117">
            <a:extLst>
              <a:ext uri="{FF2B5EF4-FFF2-40B4-BE49-F238E27FC236}">
                <a16:creationId xmlns:a16="http://schemas.microsoft.com/office/drawing/2014/main" id="{E56D4B98-CFD1-4797-80CA-A1E3E8BD156C}"/>
              </a:ext>
            </a:extLst>
          </p:cNvPr>
          <p:cNvCxnSpPr>
            <a:cxnSpLocks/>
          </p:cNvCxnSpPr>
          <p:nvPr/>
        </p:nvCxnSpPr>
        <p:spPr>
          <a:xfrm rot="16200000" flipH="1">
            <a:off x="4854225" y="2536205"/>
            <a:ext cx="2281368" cy="1446595"/>
          </a:xfrm>
          <a:prstGeom prst="bentConnector3">
            <a:avLst>
              <a:gd name="adj1" fmla="val 75016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97" name="接點: 肘形 96">
            <a:extLst>
              <a:ext uri="{FF2B5EF4-FFF2-40B4-BE49-F238E27FC236}">
                <a16:creationId xmlns:a16="http://schemas.microsoft.com/office/drawing/2014/main" id="{E5B0D288-D362-413E-8253-FBB0B7ADED10}"/>
              </a:ext>
            </a:extLst>
          </p:cNvPr>
          <p:cNvCxnSpPr>
            <a:cxnSpLocks/>
          </p:cNvCxnSpPr>
          <p:nvPr/>
        </p:nvCxnSpPr>
        <p:spPr>
          <a:xfrm rot="5400000">
            <a:off x="2863963" y="2965248"/>
            <a:ext cx="2259255" cy="574937"/>
          </a:xfrm>
          <a:prstGeom prst="bentConnector3">
            <a:avLst>
              <a:gd name="adj1" fmla="val 74345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89" name="接點: 肘形 88">
            <a:extLst>
              <a:ext uri="{FF2B5EF4-FFF2-40B4-BE49-F238E27FC236}">
                <a16:creationId xmlns:a16="http://schemas.microsoft.com/office/drawing/2014/main" id="{A67FC7F2-3A46-40DF-A80F-CAF008A611A5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67804" y="2147943"/>
            <a:ext cx="1550057" cy="1182515"/>
          </a:xfrm>
          <a:prstGeom prst="bentConnector3">
            <a:avLst>
              <a:gd name="adj1" fmla="val 44382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86" name="接點: 肘形 85">
            <a:extLst>
              <a:ext uri="{FF2B5EF4-FFF2-40B4-BE49-F238E27FC236}">
                <a16:creationId xmlns:a16="http://schemas.microsoft.com/office/drawing/2014/main" id="{ADDA97E1-C61E-4503-A043-3AA0C5DF3F7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37728" y="2084267"/>
            <a:ext cx="2317705" cy="58755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55" name="接點: 肘形 54">
            <a:extLst>
              <a:ext uri="{FF2B5EF4-FFF2-40B4-BE49-F238E27FC236}">
                <a16:creationId xmlns:a16="http://schemas.microsoft.com/office/drawing/2014/main" id="{875D8B8A-BC0E-4E6F-94FE-0FFDFBF700B3}"/>
              </a:ext>
            </a:extLst>
          </p:cNvPr>
          <p:cNvCxnSpPr>
            <a:cxnSpLocks/>
          </p:cNvCxnSpPr>
          <p:nvPr/>
        </p:nvCxnSpPr>
        <p:spPr>
          <a:xfrm>
            <a:off x="8390673" y="3020779"/>
            <a:ext cx="2289417" cy="1760580"/>
          </a:xfrm>
          <a:prstGeom prst="bentConnector3">
            <a:avLst>
              <a:gd name="adj1" fmla="val 99759"/>
            </a:avLst>
          </a:prstGeom>
          <a:ln w="19050">
            <a:headEnd type="none" w="sm" len="sm"/>
            <a:tailEnd type="oval" w="sm" len="sm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接點: 肘形 33">
            <a:extLst>
              <a:ext uri="{FF2B5EF4-FFF2-40B4-BE49-F238E27FC236}">
                <a16:creationId xmlns:a16="http://schemas.microsoft.com/office/drawing/2014/main" id="{DBFC173B-68D9-4488-84C1-8CAEA4D85C70}"/>
              </a:ext>
            </a:extLst>
          </p:cNvPr>
          <p:cNvCxnSpPr>
            <a:cxnSpLocks/>
          </p:cNvCxnSpPr>
          <p:nvPr/>
        </p:nvCxnSpPr>
        <p:spPr>
          <a:xfrm rot="10800000">
            <a:off x="1536666" y="2055102"/>
            <a:ext cx="2351041" cy="20525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0FD1DCFD-0124-46EC-AF86-04CADB24A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sym typeface="Arial" panose="020B0604020202020204" pitchFamily="34" charset="0"/>
              </a:rPr>
              <a:t>支援多位影像編輯者同時線上編輯</a:t>
            </a:r>
            <a:endParaRPr lang="zh-TW" altLang="en-US"/>
          </a:p>
        </p:txBody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id="{C05E9B26-2D1D-4CE1-8CE5-1A51160F1350}"/>
              </a:ext>
            </a:extLst>
          </p:cNvPr>
          <p:cNvSpPr txBox="1"/>
          <p:nvPr/>
        </p:nvSpPr>
        <p:spPr>
          <a:xfrm>
            <a:off x="8793973" y="3301818"/>
            <a:ext cx="1682027" cy="5025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333" b="1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Backup (with </a:t>
            </a:r>
            <a:r>
              <a:rPr lang="en-US" altLang="zh-TW" sz="1333" b="1" err="1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Dedup</a:t>
            </a:r>
            <a:r>
              <a:rPr lang="en-US" altLang="zh-TW" sz="1333" b="1">
                <a:solidFill>
                  <a:schemeClr val="accent4">
                    <a:lumMod val="75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&amp; BBR)</a:t>
            </a:r>
            <a:endParaRPr lang="en-US" sz="1333" b="1">
              <a:solidFill>
                <a:schemeClr val="accent4">
                  <a:lumMod val="75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TextBox 27">
            <a:extLst>
              <a:ext uri="{FF2B5EF4-FFF2-40B4-BE49-F238E27FC236}">
                <a16:creationId xmlns:a16="http://schemas.microsoft.com/office/drawing/2014/main" id="{EBB14487-8250-4CF2-BFA9-2960A63795C3}"/>
              </a:ext>
            </a:extLst>
          </p:cNvPr>
          <p:cNvSpPr txBox="1"/>
          <p:nvPr/>
        </p:nvSpPr>
        <p:spPr>
          <a:xfrm>
            <a:off x="297529" y="4185987"/>
            <a:ext cx="290880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200" b="1">
                <a:solidFill>
                  <a:schemeClr val="accent5">
                    <a:lumMod val="75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Multi-user collaborative editing </a:t>
            </a:r>
          </a:p>
          <a:p>
            <a:r>
              <a:rPr lang="en-US" altLang="zh-TW" sz="1200" b="1">
                <a:solidFill>
                  <a:schemeClr val="accent5">
                    <a:lumMod val="75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with DaVinci Resolve + PostgreSQL</a:t>
            </a:r>
            <a:endParaRPr lang="en-US" sz="1200" b="1">
              <a:solidFill>
                <a:schemeClr val="accent5">
                  <a:lumMod val="75000"/>
                </a:schemeClr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A3285E5F-4000-4C17-99E5-A97752635447}"/>
              </a:ext>
            </a:extLst>
          </p:cNvPr>
          <p:cNvSpPr txBox="1"/>
          <p:nvPr/>
        </p:nvSpPr>
        <p:spPr>
          <a:xfrm>
            <a:off x="2580594" y="5317648"/>
            <a:ext cx="319557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solidFill>
                  <a:schemeClr val="accent5">
                    <a:lumMod val="75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Libraries for FCPX &amp; Motion editors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070F90A9-20D9-402B-8C1F-B75409DC8C35}"/>
              </a:ext>
            </a:extLst>
          </p:cNvPr>
          <p:cNvSpPr txBox="1"/>
          <p:nvPr/>
        </p:nvSpPr>
        <p:spPr>
          <a:xfrm>
            <a:off x="5553711" y="5331828"/>
            <a:ext cx="365760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solidFill>
                  <a:schemeClr val="accent5">
                    <a:lumMod val="75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Project for Adobe Creative Suite </a:t>
            </a:r>
          </a:p>
        </p:txBody>
      </p:sp>
      <p:pic>
        <p:nvPicPr>
          <p:cNvPr id="18" name="圖片 17" descr="一張含有 電腦, 微波爐, 監視器, 烤箱 的圖片&#10;&#10;自動產生的描述">
            <a:extLst>
              <a:ext uri="{FF2B5EF4-FFF2-40B4-BE49-F238E27FC236}">
                <a16:creationId xmlns:a16="http://schemas.microsoft.com/office/drawing/2014/main" id="{B33AC815-3815-492A-B988-9481CFDEC1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691" y="1588278"/>
            <a:ext cx="2756459" cy="1720749"/>
          </a:xfrm>
          <a:prstGeom prst="rect">
            <a:avLst/>
          </a:prstGeom>
        </p:spPr>
      </p:pic>
      <p:pic>
        <p:nvPicPr>
          <p:cNvPr id="33" name="圖片 32" descr="一張含有 電子用品, 電腦 的圖片&#10;&#10;自動產生的描述">
            <a:extLst>
              <a:ext uri="{FF2B5EF4-FFF2-40B4-BE49-F238E27FC236}">
                <a16:creationId xmlns:a16="http://schemas.microsoft.com/office/drawing/2014/main" id="{A4AE3230-5100-44FC-86CE-B766BA2632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5711" y="1761163"/>
            <a:ext cx="3225788" cy="803575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B8B3B1D-54DD-4CE4-B517-3C3A09EFD9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823" y="2621187"/>
            <a:ext cx="708212" cy="708212"/>
          </a:xfrm>
          <a:prstGeom prst="rect">
            <a:avLst/>
          </a:prstGeom>
        </p:spPr>
      </p:pic>
      <p:pic>
        <p:nvPicPr>
          <p:cNvPr id="45" name="圖片 44" descr="一張含有 室內, 監視器, 坐, 微波爐 的圖片&#10;&#10;自動產生的描述">
            <a:extLst>
              <a:ext uri="{FF2B5EF4-FFF2-40B4-BE49-F238E27FC236}">
                <a16:creationId xmlns:a16="http://schemas.microsoft.com/office/drawing/2014/main" id="{F710947C-DBE8-46CE-B12B-6C8BA1383F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6243" y="4858153"/>
            <a:ext cx="2205317" cy="757533"/>
          </a:xfrm>
          <a:prstGeom prst="rect">
            <a:avLst/>
          </a:prstGeom>
        </p:spPr>
      </p:pic>
      <p:grpSp>
        <p:nvGrpSpPr>
          <p:cNvPr id="85" name="群組 84">
            <a:extLst>
              <a:ext uri="{FF2B5EF4-FFF2-40B4-BE49-F238E27FC236}">
                <a16:creationId xmlns:a16="http://schemas.microsoft.com/office/drawing/2014/main" id="{62D09B19-9EEF-4FA5-A7C0-5AF5599B4BE6}"/>
              </a:ext>
            </a:extLst>
          </p:cNvPr>
          <p:cNvGrpSpPr/>
          <p:nvPr/>
        </p:nvGrpSpPr>
        <p:grpSpPr>
          <a:xfrm>
            <a:off x="9277881" y="3780509"/>
            <a:ext cx="2803576" cy="1359610"/>
            <a:chOff x="6495474" y="2941878"/>
            <a:chExt cx="2102682" cy="1019708"/>
          </a:xfrm>
        </p:grpSpPr>
        <p:pic>
          <p:nvPicPr>
            <p:cNvPr id="77" name="圖形 76" descr="雲朵">
              <a:extLst>
                <a:ext uri="{FF2B5EF4-FFF2-40B4-BE49-F238E27FC236}">
                  <a16:creationId xmlns:a16="http://schemas.microsoft.com/office/drawing/2014/main" id="{52EDA661-6344-48AC-AE87-912FA148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11048" y="2957136"/>
              <a:ext cx="987108" cy="987108"/>
            </a:xfrm>
            <a:prstGeom prst="rect">
              <a:avLst/>
            </a:prstGeom>
          </p:spPr>
        </p:pic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2E1EF123-2C16-4E72-868A-3F75752319D1}"/>
                </a:ext>
              </a:extLst>
            </p:cNvPr>
            <p:cNvSpPr txBox="1"/>
            <p:nvPr/>
          </p:nvSpPr>
          <p:spPr>
            <a:xfrm>
              <a:off x="7773180" y="3375625"/>
              <a:ext cx="68413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/>
                <a:t>AWS</a:t>
              </a:r>
              <a:endParaRPr lang="zh-TW" altLang="en-US" sz="2400" b="1"/>
            </a:p>
          </p:txBody>
        </p:sp>
        <p:pic>
          <p:nvPicPr>
            <p:cNvPr id="79" name="圖形 78" descr="雲朵">
              <a:extLst>
                <a:ext uri="{FF2B5EF4-FFF2-40B4-BE49-F238E27FC236}">
                  <a16:creationId xmlns:a16="http://schemas.microsoft.com/office/drawing/2014/main" id="{90A8A88D-EAF8-4823-998A-D5A8D15F3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95474" y="2941878"/>
              <a:ext cx="1019708" cy="1019708"/>
            </a:xfrm>
            <a:prstGeom prst="rect">
              <a:avLst/>
            </a:prstGeom>
          </p:spPr>
        </p:pic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46673E13-C342-4EF6-B43B-1A0A446E46FE}"/>
                </a:ext>
              </a:extLst>
            </p:cNvPr>
            <p:cNvGrpSpPr/>
            <p:nvPr/>
          </p:nvGrpSpPr>
          <p:grpSpPr>
            <a:xfrm>
              <a:off x="6718005" y="3283333"/>
              <a:ext cx="684132" cy="433649"/>
              <a:chOff x="6786541" y="3272539"/>
              <a:chExt cx="684132" cy="433649"/>
            </a:xfrm>
          </p:grpSpPr>
          <p:sp>
            <p:nvSpPr>
              <p:cNvPr id="82" name="文字方塊 81">
                <a:extLst>
                  <a:ext uri="{FF2B5EF4-FFF2-40B4-BE49-F238E27FC236}">
                    <a16:creationId xmlns:a16="http://schemas.microsoft.com/office/drawing/2014/main" id="{1EA16DD0-92AE-42D6-9A5C-D8DB407FF4A4}"/>
                  </a:ext>
                </a:extLst>
              </p:cNvPr>
              <p:cNvSpPr txBox="1"/>
              <p:nvPr/>
            </p:nvSpPr>
            <p:spPr>
              <a:xfrm>
                <a:off x="6786541" y="3452272"/>
                <a:ext cx="684132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 b="1"/>
                  <a:t>Azure</a:t>
                </a:r>
                <a:endParaRPr lang="zh-TW" altLang="en-US" sz="1600" b="1"/>
              </a:p>
            </p:txBody>
          </p:sp>
          <p:pic>
            <p:nvPicPr>
              <p:cNvPr id="83" name="圖形 82">
                <a:extLst>
                  <a:ext uri="{FF2B5EF4-FFF2-40B4-BE49-F238E27FC236}">
                    <a16:creationId xmlns:a16="http://schemas.microsoft.com/office/drawing/2014/main" id="{8F36C602-A800-45B7-96C9-018EF7962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885422" y="3272539"/>
                <a:ext cx="224293" cy="222115"/>
              </a:xfrm>
              <a:prstGeom prst="rect">
                <a:avLst/>
              </a:prstGeom>
            </p:spPr>
          </p:pic>
        </p:grpSp>
      </p:grpSp>
      <p:pic>
        <p:nvPicPr>
          <p:cNvPr id="93" name="圖片 8" descr="一張含有 瓶 的圖片&#10;&#10;自動產生的描述">
            <a:extLst>
              <a:ext uri="{FF2B5EF4-FFF2-40B4-BE49-F238E27FC236}">
                <a16:creationId xmlns:a16="http://schemas.microsoft.com/office/drawing/2014/main" id="{866DC072-9C6F-4047-B54F-55973572D6D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293" y="2602596"/>
            <a:ext cx="372439" cy="603261"/>
          </a:xfrm>
          <a:prstGeom prst="rect">
            <a:avLst/>
          </a:prstGeom>
        </p:spPr>
      </p:pic>
      <p:grpSp>
        <p:nvGrpSpPr>
          <p:cNvPr id="96" name="群組 95">
            <a:extLst>
              <a:ext uri="{FF2B5EF4-FFF2-40B4-BE49-F238E27FC236}">
                <a16:creationId xmlns:a16="http://schemas.microsoft.com/office/drawing/2014/main" id="{89483E3B-BFE9-440C-BDDB-B0B20E1F8272}"/>
              </a:ext>
            </a:extLst>
          </p:cNvPr>
          <p:cNvGrpSpPr/>
          <p:nvPr/>
        </p:nvGrpSpPr>
        <p:grpSpPr>
          <a:xfrm>
            <a:off x="431065" y="3339309"/>
            <a:ext cx="2502852" cy="874839"/>
            <a:chOff x="266427" y="2631605"/>
            <a:chExt cx="1877139" cy="656129"/>
          </a:xfrm>
        </p:grpSpPr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99254D34-2DB2-4D22-AD74-2E8C1320F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66427" y="2631605"/>
              <a:ext cx="647283" cy="656129"/>
            </a:xfrm>
            <a:prstGeom prst="rect">
              <a:avLst/>
            </a:prstGeom>
          </p:spPr>
        </p:pic>
        <p:pic>
          <p:nvPicPr>
            <p:cNvPr id="95" name="圖片 94" descr="一張含有 食物, 畫畫, 光 的圖片&#10;&#10;自動產生的描述">
              <a:extLst>
                <a:ext uri="{FF2B5EF4-FFF2-40B4-BE49-F238E27FC236}">
                  <a16:creationId xmlns:a16="http://schemas.microsoft.com/office/drawing/2014/main" id="{46188ADB-07FC-4AC6-9D79-AB8462E2E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2241" y="3064204"/>
              <a:ext cx="1321325" cy="204192"/>
            </a:xfrm>
            <a:prstGeom prst="rect">
              <a:avLst/>
            </a:prstGeom>
          </p:spPr>
        </p:pic>
      </p:grpSp>
      <p:pic>
        <p:nvPicPr>
          <p:cNvPr id="98" name="圖片 8" descr="一張含有 瓶 的圖片&#10;&#10;自動產生的描述">
            <a:extLst>
              <a:ext uri="{FF2B5EF4-FFF2-40B4-BE49-F238E27FC236}">
                <a16:creationId xmlns:a16="http://schemas.microsoft.com/office/drawing/2014/main" id="{EA3DEF5E-1037-4FCC-8D88-1F86BEA5A43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6737" y="2602441"/>
            <a:ext cx="372439" cy="603261"/>
          </a:xfrm>
          <a:prstGeom prst="rect">
            <a:avLst/>
          </a:prstGeom>
        </p:spPr>
      </p:pic>
      <p:pic>
        <p:nvPicPr>
          <p:cNvPr id="135" name="圖形 134">
            <a:extLst>
              <a:ext uri="{FF2B5EF4-FFF2-40B4-BE49-F238E27FC236}">
                <a16:creationId xmlns:a16="http://schemas.microsoft.com/office/drawing/2014/main" id="{611BF1BF-9B84-46A9-A9FC-600042E189D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42941"/>
          <a:stretch/>
        </p:blipFill>
        <p:spPr>
          <a:xfrm>
            <a:off x="7321911" y="4302453"/>
            <a:ext cx="1163799" cy="539029"/>
          </a:xfrm>
          <a:prstGeom prst="rect">
            <a:avLst/>
          </a:prstGeom>
        </p:spPr>
      </p:pic>
      <p:pic>
        <p:nvPicPr>
          <p:cNvPr id="137" name="圖形 136">
            <a:extLst>
              <a:ext uri="{FF2B5EF4-FFF2-40B4-BE49-F238E27FC236}">
                <a16:creationId xmlns:a16="http://schemas.microsoft.com/office/drawing/2014/main" id="{83AB7D7B-4390-4337-A494-65907305611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56394"/>
          <a:stretch/>
        </p:blipFill>
        <p:spPr>
          <a:xfrm>
            <a:off x="6301318" y="4595458"/>
            <a:ext cx="889396" cy="539029"/>
          </a:xfrm>
          <a:prstGeom prst="rect">
            <a:avLst/>
          </a:prstGeom>
        </p:spPr>
      </p:pic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082916EB-6E5D-4C5C-87CA-8693962C7265}"/>
              </a:ext>
            </a:extLst>
          </p:cNvPr>
          <p:cNvGrpSpPr/>
          <p:nvPr/>
        </p:nvGrpSpPr>
        <p:grpSpPr>
          <a:xfrm>
            <a:off x="1674723" y="2894849"/>
            <a:ext cx="1422517" cy="947667"/>
            <a:chOff x="1199171" y="2298260"/>
            <a:chExt cx="1066888" cy="710750"/>
          </a:xfrm>
        </p:grpSpPr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270B69C4-180B-42D0-9DD5-2F93E09A9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9171" y="2298260"/>
              <a:ext cx="1066888" cy="710750"/>
            </a:xfrm>
            <a:prstGeom prst="rect">
              <a:avLst/>
            </a:prstGeom>
          </p:spPr>
        </p:pic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7EBCAB8E-AC4F-4FFB-8210-7B5FFCCA9C20}"/>
                </a:ext>
              </a:extLst>
            </p:cNvPr>
            <p:cNvSpPr/>
            <p:nvPr/>
          </p:nvSpPr>
          <p:spPr>
            <a:xfrm>
              <a:off x="1309182" y="2331540"/>
              <a:ext cx="838800" cy="545227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+mj-lt"/>
              </a:endParaRPr>
            </a:p>
          </p:txBody>
        </p:sp>
      </p:grpSp>
      <p:pic>
        <p:nvPicPr>
          <p:cNvPr id="149" name="圖片 148" descr="一張含有 坐 的圖片&#10;&#10;自動產生的描述">
            <a:extLst>
              <a:ext uri="{FF2B5EF4-FFF2-40B4-BE49-F238E27FC236}">
                <a16:creationId xmlns:a16="http://schemas.microsoft.com/office/drawing/2014/main" id="{A06B3F17-7872-4F5D-9253-8325BA5C3C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525" y="1767121"/>
            <a:ext cx="545167" cy="526812"/>
          </a:xfrm>
          <a:prstGeom prst="rect">
            <a:avLst/>
          </a:prstGeom>
        </p:spPr>
      </p:pic>
      <p:pic>
        <p:nvPicPr>
          <p:cNvPr id="150" name="圖片 149" descr="一張含有 坐 的圖片&#10;&#10;自動產生的描述">
            <a:extLst>
              <a:ext uri="{FF2B5EF4-FFF2-40B4-BE49-F238E27FC236}">
                <a16:creationId xmlns:a16="http://schemas.microsoft.com/office/drawing/2014/main" id="{2BB6A6B7-C897-4B31-9C08-618604F7C24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985" y="2505408"/>
            <a:ext cx="545167" cy="526812"/>
          </a:xfrm>
          <a:prstGeom prst="rect">
            <a:avLst/>
          </a:prstGeom>
        </p:spPr>
      </p:pic>
      <p:pic>
        <p:nvPicPr>
          <p:cNvPr id="151" name="圖片 150" descr="一張含有 坐 的圖片&#10;&#10;自動產生的描述">
            <a:extLst>
              <a:ext uri="{FF2B5EF4-FFF2-40B4-BE49-F238E27FC236}">
                <a16:creationId xmlns:a16="http://schemas.microsoft.com/office/drawing/2014/main" id="{30086BDA-3894-4529-A512-EB271F15AEF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243" y="3073045"/>
            <a:ext cx="545167" cy="526812"/>
          </a:xfrm>
          <a:prstGeom prst="rect">
            <a:avLst/>
          </a:prstGeom>
        </p:spPr>
      </p:pic>
      <p:pic>
        <p:nvPicPr>
          <p:cNvPr id="159" name="圖片 158" descr="一張含有 室內, 小, 桌, 坐 的圖片&#10;&#10;自動產生的描述">
            <a:extLst>
              <a:ext uri="{FF2B5EF4-FFF2-40B4-BE49-F238E27FC236}">
                <a16:creationId xmlns:a16="http://schemas.microsoft.com/office/drawing/2014/main" id="{BFD0489A-5D63-4504-9D3A-74247457DF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777" y="4415055"/>
            <a:ext cx="1209904" cy="413384"/>
          </a:xfrm>
          <a:prstGeom prst="rect">
            <a:avLst/>
          </a:prstGeom>
        </p:spPr>
      </p:pic>
      <p:pic>
        <p:nvPicPr>
          <p:cNvPr id="161" name="圖片 160" descr="一張含有 室內, 小, 桌, 坐 的圖片&#10;&#10;自動產生的描述">
            <a:extLst>
              <a:ext uri="{FF2B5EF4-FFF2-40B4-BE49-F238E27FC236}">
                <a16:creationId xmlns:a16="http://schemas.microsoft.com/office/drawing/2014/main" id="{E87BBAED-442D-4626-A04C-CA4E10911F4F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6394" y="4588586"/>
            <a:ext cx="529117" cy="544288"/>
          </a:xfrm>
          <a:prstGeom prst="rect">
            <a:avLst/>
          </a:prstGeom>
        </p:spPr>
      </p:pic>
      <p:sp>
        <p:nvSpPr>
          <p:cNvPr id="170" name="TextBox 27">
            <a:extLst>
              <a:ext uri="{FF2B5EF4-FFF2-40B4-BE49-F238E27FC236}">
                <a16:creationId xmlns:a16="http://schemas.microsoft.com/office/drawing/2014/main" id="{852307C2-23D5-4D43-B1CC-46ECB509FF35}"/>
              </a:ext>
            </a:extLst>
          </p:cNvPr>
          <p:cNvSpPr txBox="1"/>
          <p:nvPr/>
        </p:nvSpPr>
        <p:spPr>
          <a:xfrm>
            <a:off x="7314172" y="3114813"/>
            <a:ext cx="1556336" cy="2974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33">
                <a:latin typeface="+mj-lt"/>
                <a:cs typeface="Arial" panose="020B0604020202020204" pitchFamily="34" charset="0"/>
                <a:sym typeface="Arial" panose="020B0604020202020204" pitchFamily="34" charset="0"/>
              </a:rPr>
              <a:t>TVS-h1288X</a:t>
            </a:r>
          </a:p>
        </p:txBody>
      </p: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CCE2F8B7-579F-4C4D-A740-0DA130E27CB0}"/>
              </a:ext>
            </a:extLst>
          </p:cNvPr>
          <p:cNvGrpSpPr/>
          <p:nvPr/>
        </p:nvGrpSpPr>
        <p:grpSpPr>
          <a:xfrm>
            <a:off x="9920146" y="1379478"/>
            <a:ext cx="1881123" cy="1106171"/>
            <a:chOff x="5933194" y="3398168"/>
            <a:chExt cx="1410842" cy="829628"/>
          </a:xfrm>
        </p:grpSpPr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33C5A6A6-0BFD-4803-9037-DB556AE1023E}"/>
                </a:ext>
              </a:extLst>
            </p:cNvPr>
            <p:cNvGrpSpPr/>
            <p:nvPr/>
          </p:nvGrpSpPr>
          <p:grpSpPr>
            <a:xfrm>
              <a:off x="5933194" y="3398168"/>
              <a:ext cx="1410842" cy="829628"/>
              <a:chOff x="2341034" y="925924"/>
              <a:chExt cx="4916338" cy="2138943"/>
            </a:xfrm>
          </p:grpSpPr>
          <p:sp>
            <p:nvSpPr>
              <p:cNvPr id="91" name="矩形: 圓角 90">
                <a:extLst>
                  <a:ext uri="{FF2B5EF4-FFF2-40B4-BE49-F238E27FC236}">
                    <a16:creationId xmlns:a16="http://schemas.microsoft.com/office/drawing/2014/main" id="{16CE06A2-B4AE-4C29-8CDB-35C213F7001D}"/>
                  </a:ext>
                </a:extLst>
              </p:cNvPr>
              <p:cNvSpPr/>
              <p:nvPr/>
            </p:nvSpPr>
            <p:spPr>
              <a:xfrm>
                <a:off x="2472132" y="1008371"/>
                <a:ext cx="4785240" cy="2056496"/>
              </a:xfrm>
              <a:prstGeom prst="roundRect">
                <a:avLst>
                  <a:gd name="adj" fmla="val 4365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latin typeface="+mj-lt"/>
                </a:endParaRPr>
              </a:p>
            </p:txBody>
          </p:sp>
          <p:sp>
            <p:nvSpPr>
              <p:cNvPr id="92" name="矩形: 圓角 91">
                <a:extLst>
                  <a:ext uri="{FF2B5EF4-FFF2-40B4-BE49-F238E27FC236}">
                    <a16:creationId xmlns:a16="http://schemas.microsoft.com/office/drawing/2014/main" id="{1178A586-A2F2-4CE8-93CA-326E7C86C7A1}"/>
                  </a:ext>
                </a:extLst>
              </p:cNvPr>
              <p:cNvSpPr/>
              <p:nvPr/>
            </p:nvSpPr>
            <p:spPr>
              <a:xfrm>
                <a:off x="2341034" y="925924"/>
                <a:ext cx="4785239" cy="2056497"/>
              </a:xfrm>
              <a:prstGeom prst="roundRect">
                <a:avLst>
                  <a:gd name="adj" fmla="val 436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latin typeface="+mj-lt"/>
                </a:endParaRPr>
              </a:p>
            </p:txBody>
          </p:sp>
        </p:grpSp>
        <p:grpSp>
          <p:nvGrpSpPr>
            <p:cNvPr id="80" name="群組 79">
              <a:extLst>
                <a:ext uri="{FF2B5EF4-FFF2-40B4-BE49-F238E27FC236}">
                  <a16:creationId xmlns:a16="http://schemas.microsoft.com/office/drawing/2014/main" id="{D666A332-BDF7-4A77-8FDD-466DB33F2D0C}"/>
                </a:ext>
              </a:extLst>
            </p:cNvPr>
            <p:cNvGrpSpPr/>
            <p:nvPr/>
          </p:nvGrpSpPr>
          <p:grpSpPr>
            <a:xfrm>
              <a:off x="6115702" y="3678786"/>
              <a:ext cx="928307" cy="361855"/>
              <a:chOff x="6115702" y="3678786"/>
              <a:chExt cx="1126485" cy="361855"/>
            </a:xfrm>
          </p:grpSpPr>
          <p:cxnSp>
            <p:nvCxnSpPr>
              <p:cNvPr id="88" name="直線單箭頭接點 87">
                <a:extLst>
                  <a:ext uri="{FF2B5EF4-FFF2-40B4-BE49-F238E27FC236}">
                    <a16:creationId xmlns:a16="http://schemas.microsoft.com/office/drawing/2014/main" id="{DF771D69-89D9-49FD-81B6-F1227AEEA621}"/>
                  </a:ext>
                </a:extLst>
              </p:cNvPr>
              <p:cNvCxnSpPr/>
              <p:nvPr/>
            </p:nvCxnSpPr>
            <p:spPr>
              <a:xfrm>
                <a:off x="6115702" y="4040641"/>
                <a:ext cx="1126485" cy="0"/>
              </a:xfrm>
              <a:prstGeom prst="straightConnector1">
                <a:avLst/>
              </a:prstGeom>
              <a:ln w="19050">
                <a:headEnd type="none" w="sm" len="sm"/>
                <a:tailEnd type="oval" w="sm" len="sm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直線單箭頭接點 89">
                <a:extLst>
                  <a:ext uri="{FF2B5EF4-FFF2-40B4-BE49-F238E27FC236}">
                    <a16:creationId xmlns:a16="http://schemas.microsoft.com/office/drawing/2014/main" id="{B8F549BF-004E-41CD-9E2B-E342F3066251}"/>
                  </a:ext>
                </a:extLst>
              </p:cNvPr>
              <p:cNvCxnSpPr/>
              <p:nvPr/>
            </p:nvCxnSpPr>
            <p:spPr>
              <a:xfrm>
                <a:off x="6115702" y="3678786"/>
                <a:ext cx="1126485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E6D2B"/>
                </a:solidFill>
                <a:prstDash val="solid"/>
                <a:round/>
                <a:headEnd type="none" w="sm" len="sm"/>
                <a:tailEnd type="oval" w="sm" len="sm"/>
              </a:ln>
              <a:effectLst/>
            </p:spPr>
          </p:cxnSp>
        </p:grpSp>
        <p:sp>
          <p:nvSpPr>
            <p:cNvPr id="81" name="TextBox 27">
              <a:extLst>
                <a:ext uri="{FF2B5EF4-FFF2-40B4-BE49-F238E27FC236}">
                  <a16:creationId xmlns:a16="http://schemas.microsoft.com/office/drawing/2014/main" id="{91EB08B5-57CC-4479-8B5C-BAC848C0E5F5}"/>
                </a:ext>
              </a:extLst>
            </p:cNvPr>
            <p:cNvSpPr txBox="1"/>
            <p:nvPr/>
          </p:nvSpPr>
          <p:spPr>
            <a:xfrm>
              <a:off x="6244251" y="3425225"/>
              <a:ext cx="607628" cy="2539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EE6D2B"/>
                  </a:solidFill>
                  <a:latin typeface="+mj-lt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</a:t>
              </a:r>
            </a:p>
          </p:txBody>
        </p:sp>
        <p:sp>
          <p:nvSpPr>
            <p:cNvPr id="87" name="TextBox 27">
              <a:extLst>
                <a:ext uri="{FF2B5EF4-FFF2-40B4-BE49-F238E27FC236}">
                  <a16:creationId xmlns:a16="http://schemas.microsoft.com/office/drawing/2014/main" id="{25874843-3B45-4E63-B440-AD229B2011AF}"/>
                </a:ext>
              </a:extLst>
            </p:cNvPr>
            <p:cNvSpPr txBox="1"/>
            <p:nvPr/>
          </p:nvSpPr>
          <p:spPr>
            <a:xfrm>
              <a:off x="6009037" y="3798243"/>
              <a:ext cx="1155167" cy="25391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chemeClr val="accent4">
                      <a:lumMod val="75000"/>
                    </a:schemeClr>
                  </a:solidFill>
                  <a:latin typeface="+mj-lt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1G</a:t>
              </a:r>
            </a:p>
          </p:txBody>
        </p:sp>
      </p:grpSp>
      <p:sp>
        <p:nvSpPr>
          <p:cNvPr id="3" name="TextBox 27">
            <a:extLst>
              <a:ext uri="{FF2B5EF4-FFF2-40B4-BE49-F238E27FC236}">
                <a16:creationId xmlns:a16="http://schemas.microsoft.com/office/drawing/2014/main" id="{978212A8-78EE-4647-A790-24A2A9BFEF63}"/>
              </a:ext>
            </a:extLst>
          </p:cNvPr>
          <p:cNvSpPr txBox="1"/>
          <p:nvPr/>
        </p:nvSpPr>
        <p:spPr>
          <a:xfrm>
            <a:off x="2871267" y="1290923"/>
            <a:ext cx="2275439" cy="5025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333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QSW M1208</a:t>
            </a:r>
            <a:r>
              <a:rPr lang="zh-TW" altLang="en-US" sz="1333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333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12</a:t>
            </a:r>
            <a:r>
              <a:rPr lang="zh-TW" altLang="en-US" sz="1333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333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port 10GbE managed switch</a:t>
            </a:r>
            <a:endParaRPr lang="en-US" sz="1333" b="1">
              <a:latin typeface="+mj-lt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27">
            <a:extLst>
              <a:ext uri="{FF2B5EF4-FFF2-40B4-BE49-F238E27FC236}">
                <a16:creationId xmlns:a16="http://schemas.microsoft.com/office/drawing/2014/main" id="{2E905D44-8E20-4CBD-9F10-3F1FAA0BCE50}"/>
              </a:ext>
            </a:extLst>
          </p:cNvPr>
          <p:cNvSpPr txBox="1"/>
          <p:nvPr/>
        </p:nvSpPr>
        <p:spPr>
          <a:xfrm>
            <a:off x="5745707" y="1670750"/>
            <a:ext cx="992756" cy="2974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333" b="1">
                <a:latin typeface="+mj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LACP</a:t>
            </a:r>
            <a:endParaRPr lang="en-US" sz="1333" b="1">
              <a:latin typeface="+mj-lt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290CCE-B2BF-439A-AA53-F154A7F1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/>
              <a:t>編輯者也可以通過直連的方式進行檔案分享與協同影像編輯</a:t>
            </a:r>
            <a:endParaRPr lang="en-US"/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CC0F5104-013E-419C-9619-5BEE64CF7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3074" y="3037967"/>
            <a:ext cx="1389260" cy="140677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7A5BB3A-E704-4FB9-9F54-51D03F812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958" y="2038931"/>
            <a:ext cx="3770435" cy="2356103"/>
          </a:xfrm>
          <a:prstGeom prst="rect">
            <a:avLst/>
          </a:prstGeom>
        </p:spPr>
      </p:pic>
      <p:pic>
        <p:nvPicPr>
          <p:cNvPr id="77" name="圖片 76" descr="一張含有 電子用品, 電腦, 監視器, 室內 的圖片&#10;&#10;自動產生的描述">
            <a:extLst>
              <a:ext uri="{FF2B5EF4-FFF2-40B4-BE49-F238E27FC236}">
                <a16:creationId xmlns:a16="http://schemas.microsoft.com/office/drawing/2014/main" id="{58CB7030-972E-4EAB-BD6A-9B9F9CCD4E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0201" y="1534970"/>
            <a:ext cx="2515489" cy="1534448"/>
          </a:xfrm>
          <a:prstGeom prst="rect">
            <a:avLst/>
          </a:prstGeom>
        </p:spPr>
      </p:pic>
      <p:pic>
        <p:nvPicPr>
          <p:cNvPr id="79" name="圖片 78">
            <a:extLst>
              <a:ext uri="{FF2B5EF4-FFF2-40B4-BE49-F238E27FC236}">
                <a16:creationId xmlns:a16="http://schemas.microsoft.com/office/drawing/2014/main" id="{1578A8E3-8D69-4FB8-BFC9-703B8E9117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174" y="3463941"/>
            <a:ext cx="1745110" cy="1114172"/>
          </a:xfrm>
          <a:prstGeom prst="rect">
            <a:avLst/>
          </a:prstGeom>
        </p:spPr>
      </p:pic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3BAD2704-F8A9-40CC-8354-459459AF231C}"/>
              </a:ext>
            </a:extLst>
          </p:cNvPr>
          <p:cNvGrpSpPr/>
          <p:nvPr/>
        </p:nvGrpSpPr>
        <p:grpSpPr>
          <a:xfrm>
            <a:off x="8278393" y="5238659"/>
            <a:ext cx="1744257" cy="1025691"/>
            <a:chOff x="5933196" y="3398167"/>
            <a:chExt cx="1410841" cy="829629"/>
          </a:xfrm>
        </p:grpSpPr>
        <p:grpSp>
          <p:nvGrpSpPr>
            <p:cNvPr id="123" name="群組 122">
              <a:extLst>
                <a:ext uri="{FF2B5EF4-FFF2-40B4-BE49-F238E27FC236}">
                  <a16:creationId xmlns:a16="http://schemas.microsoft.com/office/drawing/2014/main" id="{E2AAC00D-B181-4EBD-9B52-6F84CA822F64}"/>
                </a:ext>
              </a:extLst>
            </p:cNvPr>
            <p:cNvGrpSpPr/>
            <p:nvPr/>
          </p:nvGrpSpPr>
          <p:grpSpPr>
            <a:xfrm>
              <a:off x="5933196" y="3398167"/>
              <a:ext cx="1410841" cy="829629"/>
              <a:chOff x="2341040" y="925920"/>
              <a:chExt cx="4916333" cy="2138943"/>
            </a:xfrm>
          </p:grpSpPr>
          <p:sp>
            <p:nvSpPr>
              <p:cNvPr id="124" name="矩形: 圓角 123">
                <a:extLst>
                  <a:ext uri="{FF2B5EF4-FFF2-40B4-BE49-F238E27FC236}">
                    <a16:creationId xmlns:a16="http://schemas.microsoft.com/office/drawing/2014/main" id="{F300357E-09F0-4F36-B0B5-D268EF68944F}"/>
                  </a:ext>
                </a:extLst>
              </p:cNvPr>
              <p:cNvSpPr/>
              <p:nvPr/>
            </p:nvSpPr>
            <p:spPr>
              <a:xfrm>
                <a:off x="2472133" y="1008367"/>
                <a:ext cx="4785240" cy="2056496"/>
              </a:xfrm>
              <a:prstGeom prst="roundRect">
                <a:avLst>
                  <a:gd name="adj" fmla="val 4365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  <p:sp>
            <p:nvSpPr>
              <p:cNvPr id="125" name="矩形: 圓角 124">
                <a:extLst>
                  <a:ext uri="{FF2B5EF4-FFF2-40B4-BE49-F238E27FC236}">
                    <a16:creationId xmlns:a16="http://schemas.microsoft.com/office/drawing/2014/main" id="{241EBE14-37B0-47AC-8D50-1CE7698866FE}"/>
                  </a:ext>
                </a:extLst>
              </p:cNvPr>
              <p:cNvSpPr/>
              <p:nvPr/>
            </p:nvSpPr>
            <p:spPr>
              <a:xfrm>
                <a:off x="2341040" y="925920"/>
                <a:ext cx="4785240" cy="2056498"/>
              </a:xfrm>
              <a:prstGeom prst="roundRect">
                <a:avLst>
                  <a:gd name="adj" fmla="val 436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/>
              </a:p>
            </p:txBody>
          </p:sp>
        </p:grpSp>
        <p:grpSp>
          <p:nvGrpSpPr>
            <p:cNvPr id="118" name="群組 117">
              <a:extLst>
                <a:ext uri="{FF2B5EF4-FFF2-40B4-BE49-F238E27FC236}">
                  <a16:creationId xmlns:a16="http://schemas.microsoft.com/office/drawing/2014/main" id="{4E1B25F9-2294-4367-B2DB-ECEA602E18D2}"/>
                </a:ext>
              </a:extLst>
            </p:cNvPr>
            <p:cNvGrpSpPr/>
            <p:nvPr/>
          </p:nvGrpSpPr>
          <p:grpSpPr>
            <a:xfrm>
              <a:off x="6115702" y="3678786"/>
              <a:ext cx="928307" cy="361855"/>
              <a:chOff x="6115702" y="3678786"/>
              <a:chExt cx="1126485" cy="361855"/>
            </a:xfrm>
          </p:grpSpPr>
          <p:cxnSp>
            <p:nvCxnSpPr>
              <p:cNvPr id="116" name="直線單箭頭接點 115">
                <a:extLst>
                  <a:ext uri="{FF2B5EF4-FFF2-40B4-BE49-F238E27FC236}">
                    <a16:creationId xmlns:a16="http://schemas.microsoft.com/office/drawing/2014/main" id="{FD90BBBA-0ED4-4DF3-80F1-09463AE966A4}"/>
                  </a:ext>
                </a:extLst>
              </p:cNvPr>
              <p:cNvCxnSpPr/>
              <p:nvPr/>
            </p:nvCxnSpPr>
            <p:spPr>
              <a:xfrm>
                <a:off x="6115702" y="4040641"/>
                <a:ext cx="1126485" cy="0"/>
              </a:xfrm>
              <a:prstGeom prst="straightConnector1">
                <a:avLst/>
              </a:prstGeom>
              <a:ln w="28575">
                <a:headEnd type="none" w="sm" len="sm"/>
                <a:tailEnd type="oval" w="sm" len="sm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直線單箭頭接點 116">
                <a:extLst>
                  <a:ext uri="{FF2B5EF4-FFF2-40B4-BE49-F238E27FC236}">
                    <a16:creationId xmlns:a16="http://schemas.microsoft.com/office/drawing/2014/main" id="{46B12F81-48E7-4C43-8DE3-BA43194E8063}"/>
                  </a:ext>
                </a:extLst>
              </p:cNvPr>
              <p:cNvCxnSpPr/>
              <p:nvPr/>
            </p:nvCxnSpPr>
            <p:spPr>
              <a:xfrm>
                <a:off x="6115702" y="3678786"/>
                <a:ext cx="1126485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EE6D2B"/>
                </a:solidFill>
                <a:prstDash val="solid"/>
                <a:round/>
                <a:headEnd type="none" w="sm" len="sm"/>
                <a:tailEnd type="oval" w="sm" len="sm"/>
              </a:ln>
              <a:effectLst/>
            </p:spPr>
          </p:cxnSp>
        </p:grpSp>
        <p:sp>
          <p:nvSpPr>
            <p:cNvPr id="120" name="TextBox 27">
              <a:extLst>
                <a:ext uri="{FF2B5EF4-FFF2-40B4-BE49-F238E27FC236}">
                  <a16:creationId xmlns:a16="http://schemas.microsoft.com/office/drawing/2014/main" id="{326AD8CC-1C1F-4AC6-988F-EB13A7B405A0}"/>
                </a:ext>
              </a:extLst>
            </p:cNvPr>
            <p:cNvSpPr txBox="1"/>
            <p:nvPr/>
          </p:nvSpPr>
          <p:spPr>
            <a:xfrm>
              <a:off x="6244251" y="3425225"/>
              <a:ext cx="607628" cy="2539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rgbClr val="EE6D2B"/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10G</a:t>
              </a:r>
            </a:p>
          </p:txBody>
        </p:sp>
        <p:sp>
          <p:nvSpPr>
            <p:cNvPr id="122" name="TextBox 27">
              <a:extLst>
                <a:ext uri="{FF2B5EF4-FFF2-40B4-BE49-F238E27FC236}">
                  <a16:creationId xmlns:a16="http://schemas.microsoft.com/office/drawing/2014/main" id="{7CCEE60A-67C9-480F-B23B-CA05AA2AF5C3}"/>
                </a:ext>
              </a:extLst>
            </p:cNvPr>
            <p:cNvSpPr txBox="1"/>
            <p:nvPr/>
          </p:nvSpPr>
          <p:spPr>
            <a:xfrm>
              <a:off x="6009037" y="3770736"/>
              <a:ext cx="1225458" cy="25391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>
                  <a:solidFill>
                    <a:schemeClr val="accent4">
                      <a:lumMod val="75000"/>
                    </a:schemeClr>
                  </a:solidFill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Thunderbolt 3</a:t>
              </a:r>
            </a:p>
          </p:txBody>
        </p:sp>
      </p:grpSp>
      <p:pic>
        <p:nvPicPr>
          <p:cNvPr id="69" name="圖片 68" descr="一張含有 電腦 的圖片&#10;&#10;自動產生的描述">
            <a:extLst>
              <a:ext uri="{FF2B5EF4-FFF2-40B4-BE49-F238E27FC236}">
                <a16:creationId xmlns:a16="http://schemas.microsoft.com/office/drawing/2014/main" id="{28F3AA96-9284-448D-8C2B-C3B62294F5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219" y="3540781"/>
            <a:ext cx="1861073" cy="135160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DDF8450-BA5A-473E-8272-5D4901A147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60" r="22491"/>
          <a:stretch/>
        </p:blipFill>
        <p:spPr>
          <a:xfrm>
            <a:off x="3585109" y="2106969"/>
            <a:ext cx="861410" cy="1006811"/>
          </a:xfrm>
          <a:prstGeom prst="rect">
            <a:avLst/>
          </a:prstGeom>
          <a:effectLst/>
        </p:spPr>
      </p:pic>
      <p:pic>
        <p:nvPicPr>
          <p:cNvPr id="32" name="圖片 31" descr="一張含有 電子用品, 電路 的圖片&#10;&#10;自動產生的描述">
            <a:extLst>
              <a:ext uri="{FF2B5EF4-FFF2-40B4-BE49-F238E27FC236}">
                <a16:creationId xmlns:a16="http://schemas.microsoft.com/office/drawing/2014/main" id="{7BAEA561-7E98-46EF-9C80-6AE4E692D7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160" r="22491"/>
          <a:stretch/>
        </p:blipFill>
        <p:spPr>
          <a:xfrm>
            <a:off x="4342302" y="3068256"/>
            <a:ext cx="861410" cy="1006811"/>
          </a:xfrm>
          <a:prstGeom prst="rect">
            <a:avLst/>
          </a:prstGeom>
          <a:effectLst/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C3718183-04A4-4A37-A0C9-4EB9AEDBE9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878" y="4889483"/>
            <a:ext cx="2283056" cy="1731452"/>
          </a:xfrm>
          <a:custGeom>
            <a:avLst/>
            <a:gdLst>
              <a:gd name="connsiteX0" fmla="*/ -188 w 1451907"/>
              <a:gd name="connsiteY0" fmla="*/ 89 h 1101115"/>
              <a:gd name="connsiteX1" fmla="*/ 1451719 w 1451907"/>
              <a:gd name="connsiteY1" fmla="*/ 89 h 1101115"/>
              <a:gd name="connsiteX2" fmla="*/ 1451719 w 1451907"/>
              <a:gd name="connsiteY2" fmla="*/ 1101204 h 1101115"/>
              <a:gd name="connsiteX3" fmla="*/ -188 w 1451907"/>
              <a:gd name="connsiteY3" fmla="*/ 1101204 h 110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1907" h="1101115">
                <a:moveTo>
                  <a:pt x="-188" y="89"/>
                </a:moveTo>
                <a:lnTo>
                  <a:pt x="1451719" y="89"/>
                </a:lnTo>
                <a:lnTo>
                  <a:pt x="1451719" y="1101204"/>
                </a:lnTo>
                <a:lnTo>
                  <a:pt x="-188" y="1101204"/>
                </a:lnTo>
                <a:close/>
              </a:path>
            </a:pathLst>
          </a:custGeom>
        </p:spPr>
      </p:pic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244072B4-B782-4A0B-97F0-849FD7C256DC}"/>
              </a:ext>
            </a:extLst>
          </p:cNvPr>
          <p:cNvCxnSpPr>
            <a:cxnSpLocks/>
          </p:cNvCxnSpPr>
          <p:nvPr/>
        </p:nvCxnSpPr>
        <p:spPr>
          <a:xfrm rot="5400000">
            <a:off x="4502879" y="2952013"/>
            <a:ext cx="869138" cy="252963"/>
          </a:xfrm>
          <a:prstGeom prst="bentConnector3">
            <a:avLst>
              <a:gd name="adj1" fmla="val 31207"/>
            </a:avLst>
          </a:prstGeom>
          <a:noFill/>
          <a:ln w="28575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cxnSp>
        <p:nvCxnSpPr>
          <p:cNvPr id="97" name="接點: 肘形 96">
            <a:extLst>
              <a:ext uri="{FF2B5EF4-FFF2-40B4-BE49-F238E27FC236}">
                <a16:creationId xmlns:a16="http://schemas.microsoft.com/office/drawing/2014/main" id="{98C79391-1487-4A17-AFE8-E1A4CA14255C}"/>
              </a:ext>
            </a:extLst>
          </p:cNvPr>
          <p:cNvCxnSpPr>
            <a:cxnSpLocks/>
          </p:cNvCxnSpPr>
          <p:nvPr/>
        </p:nvCxnSpPr>
        <p:spPr>
          <a:xfrm rot="5400000">
            <a:off x="2660845" y="3113919"/>
            <a:ext cx="1437731" cy="657311"/>
          </a:xfrm>
          <a:prstGeom prst="bentConnector2">
            <a:avLst/>
          </a:prstGeom>
          <a:ln w="28575">
            <a:headEnd type="none" w="sm" len="sm"/>
            <a:tailEnd type="oval" w="sm" len="sm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8" name="接點: 肘形 87">
            <a:extLst>
              <a:ext uri="{FF2B5EF4-FFF2-40B4-BE49-F238E27FC236}">
                <a16:creationId xmlns:a16="http://schemas.microsoft.com/office/drawing/2014/main" id="{845FA9FB-D965-42FF-B411-CF43D5B0F1E9}"/>
              </a:ext>
            </a:extLst>
          </p:cNvPr>
          <p:cNvCxnSpPr>
            <a:cxnSpLocks/>
          </p:cNvCxnSpPr>
          <p:nvPr/>
        </p:nvCxnSpPr>
        <p:spPr>
          <a:xfrm rot="10800000">
            <a:off x="4064817" y="2392542"/>
            <a:ext cx="1022852" cy="62427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EE6D2B"/>
            </a:solidFill>
            <a:prstDash val="solid"/>
            <a:round/>
            <a:headEnd type="none" w="sm" len="sm"/>
            <a:tailEnd type="oval" w="sm" len="sm"/>
          </a:ln>
          <a:effectLst/>
        </p:spPr>
      </p:cxn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7E2E42D1-79C4-4C4E-A0D6-05036E85A112}"/>
              </a:ext>
            </a:extLst>
          </p:cNvPr>
          <p:cNvGrpSpPr/>
          <p:nvPr/>
        </p:nvGrpSpPr>
        <p:grpSpPr>
          <a:xfrm>
            <a:off x="4270424" y="3376334"/>
            <a:ext cx="2459256" cy="1831339"/>
            <a:chOff x="2794833" y="1895453"/>
            <a:chExt cx="2129927" cy="3457409"/>
          </a:xfrm>
        </p:grpSpPr>
        <p:cxnSp>
          <p:nvCxnSpPr>
            <p:cNvPr id="33" name="接點: 肘形 32">
              <a:extLst>
                <a:ext uri="{FF2B5EF4-FFF2-40B4-BE49-F238E27FC236}">
                  <a16:creationId xmlns:a16="http://schemas.microsoft.com/office/drawing/2014/main" id="{6D593288-311C-4784-A4DE-8DC111B8E9E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886637" y="2561313"/>
              <a:ext cx="2103468" cy="1972779"/>
            </a:xfrm>
            <a:prstGeom prst="bentConnector3">
              <a:avLst>
                <a:gd name="adj1" fmla="val 75848"/>
              </a:avLst>
            </a:prstGeom>
            <a:ln w="28575">
              <a:headEnd type="none" w="sm" len="sm"/>
              <a:tailEnd type="oval" w="sm" len="sm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01" name="接點: 肘形 100">
              <a:extLst>
                <a:ext uri="{FF2B5EF4-FFF2-40B4-BE49-F238E27FC236}">
                  <a16:creationId xmlns:a16="http://schemas.microsoft.com/office/drawing/2014/main" id="{15F300CA-5D56-4C36-815F-19E294A19A2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26531" y="3563755"/>
              <a:ext cx="3457409" cy="120805"/>
            </a:xfrm>
            <a:prstGeom prst="bentConnector3">
              <a:avLst>
                <a:gd name="adj1" fmla="val -229"/>
              </a:avLst>
            </a:prstGeom>
            <a:ln w="28575">
              <a:headEnd type="none" w="sm" len="sm"/>
              <a:tailEnd type="oval" w="sm" len="sm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40D90729-F3F3-4D40-90A3-68261BAE7E5D}"/>
              </a:ext>
            </a:extLst>
          </p:cNvPr>
          <p:cNvGrpSpPr/>
          <p:nvPr/>
        </p:nvGrpSpPr>
        <p:grpSpPr>
          <a:xfrm>
            <a:off x="5827634" y="2469500"/>
            <a:ext cx="3044669" cy="1224917"/>
            <a:chOff x="3891057" y="1692756"/>
            <a:chExt cx="2799344" cy="990773"/>
          </a:xfrm>
        </p:grpSpPr>
        <p:cxnSp>
          <p:nvCxnSpPr>
            <p:cNvPr id="57" name="接點: 肘形 56">
              <a:extLst>
                <a:ext uri="{FF2B5EF4-FFF2-40B4-BE49-F238E27FC236}">
                  <a16:creationId xmlns:a16="http://schemas.microsoft.com/office/drawing/2014/main" id="{5FD73A2D-C47C-4C42-88CE-2D240DE31E07}"/>
                </a:ext>
              </a:extLst>
            </p:cNvPr>
            <p:cNvCxnSpPr>
              <a:cxnSpLocks/>
            </p:cNvCxnSpPr>
            <p:nvPr/>
          </p:nvCxnSpPr>
          <p:spPr>
            <a:xfrm>
              <a:off x="3891057" y="1705040"/>
              <a:ext cx="2799344" cy="978489"/>
            </a:xfrm>
            <a:prstGeom prst="bentConnector3">
              <a:avLst>
                <a:gd name="adj1" fmla="val 196"/>
              </a:avLst>
            </a:prstGeom>
            <a:noFill/>
            <a:ln w="28575" cap="flat" cmpd="sng">
              <a:solidFill>
                <a:srgbClr val="EE6D2B"/>
              </a:solidFill>
              <a:prstDash val="solid"/>
              <a:round/>
              <a:headEnd type="none" w="sm" len="sm"/>
              <a:tailEnd type="oval" w="sm" len="sm"/>
            </a:ln>
            <a:effectLst/>
          </p:spPr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FEFA6D25-7BF8-44C5-8505-F18C95CC4DD5}"/>
                </a:ext>
              </a:extLst>
            </p:cNvPr>
            <p:cNvCxnSpPr/>
            <p:nvPr/>
          </p:nvCxnSpPr>
          <p:spPr>
            <a:xfrm>
              <a:off x="4034121" y="1692756"/>
              <a:ext cx="2656280" cy="0"/>
            </a:xfrm>
            <a:prstGeom prst="line">
              <a:avLst/>
            </a:prstGeom>
            <a:noFill/>
            <a:ln w="28575" cap="flat" cmpd="sng">
              <a:solidFill>
                <a:srgbClr val="EE6D2B"/>
              </a:solidFill>
              <a:prstDash val="solid"/>
              <a:round/>
              <a:headEnd type="none" w="sm" len="sm"/>
              <a:tailEnd type="oval" w="sm" len="sm"/>
            </a:ln>
            <a:effectLst/>
          </p:spPr>
        </p:cxnSp>
      </p:grp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475820C4-4762-4C93-AABB-00688DD33D0F}"/>
              </a:ext>
            </a:extLst>
          </p:cNvPr>
          <p:cNvCxnSpPr>
            <a:cxnSpLocks/>
          </p:cNvCxnSpPr>
          <p:nvPr/>
        </p:nvCxnSpPr>
        <p:spPr>
          <a:xfrm flipH="1">
            <a:off x="3035847" y="2392541"/>
            <a:ext cx="616777" cy="0"/>
          </a:xfrm>
          <a:prstGeom prst="line">
            <a:avLst/>
          </a:prstGeom>
          <a:ln w="28575">
            <a:headEnd type="none" w="sm" len="sm"/>
            <a:tailEnd type="oval" w="sm" len="sm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10DE99CE-D1FE-B64A-BF00-76EB611C73E7}"/>
              </a:ext>
            </a:extLst>
          </p:cNvPr>
          <p:cNvSpPr txBox="1"/>
          <p:nvPr/>
        </p:nvSpPr>
        <p:spPr>
          <a:xfrm>
            <a:off x="3415114" y="1584342"/>
            <a:ext cx="304466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 cap="all">
                <a:solidFill>
                  <a:srgbClr val="32323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QXP-T32P </a:t>
            </a:r>
          </a:p>
          <a:p>
            <a:r>
              <a:rPr lang="en-US" altLang="zh-TW" sz="1400">
                <a:solidFill>
                  <a:srgbClr val="32323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Dual port thunderbolt 3 card</a:t>
            </a:r>
            <a:endParaRPr lang="zh-TW" altLang="en-US" sz="1400">
              <a:solidFill>
                <a:srgbClr val="32323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BF8AC801-46EA-46D7-846D-53DAF4D823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6310" y="1325563"/>
            <a:ext cx="1101265" cy="1284811"/>
          </a:xfrm>
          <a:prstGeom prst="rect">
            <a:avLst/>
          </a:prstGeom>
        </p:spPr>
      </p:pic>
      <p:pic>
        <p:nvPicPr>
          <p:cNvPr id="7" name="圖片 6" descr="一張含有 電腦 的圖片&#10;&#10;自動產生的描述">
            <a:extLst>
              <a:ext uri="{FF2B5EF4-FFF2-40B4-BE49-F238E27FC236}">
                <a16:creationId xmlns:a16="http://schemas.microsoft.com/office/drawing/2014/main" id="{DDBF27B3-87F0-4807-A587-4C8FB30F08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776" y="2189176"/>
            <a:ext cx="1861071" cy="1351604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244A68BA-BE60-4A98-9767-4A1E7C8517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324732" y="5283545"/>
            <a:ext cx="1421686" cy="134721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64900D2-8BAC-4D78-BF91-E5B2147E13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329" y="5320422"/>
            <a:ext cx="1989494" cy="1074701"/>
          </a:xfrm>
          <a:custGeom>
            <a:avLst/>
            <a:gdLst>
              <a:gd name="connsiteX0" fmla="*/ -332 w 1340099"/>
              <a:gd name="connsiteY0" fmla="*/ 260 h 723905"/>
              <a:gd name="connsiteX1" fmla="*/ 1339768 w 1340099"/>
              <a:gd name="connsiteY1" fmla="*/ 260 h 723905"/>
              <a:gd name="connsiteX2" fmla="*/ 1339768 w 1340099"/>
              <a:gd name="connsiteY2" fmla="*/ 724166 h 723905"/>
              <a:gd name="connsiteX3" fmla="*/ -332 w 1340099"/>
              <a:gd name="connsiteY3" fmla="*/ 724166 h 72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0099" h="723905">
                <a:moveTo>
                  <a:pt x="-332" y="260"/>
                </a:moveTo>
                <a:lnTo>
                  <a:pt x="1339768" y="260"/>
                </a:lnTo>
                <a:lnTo>
                  <a:pt x="1339768" y="724166"/>
                </a:lnTo>
                <a:lnTo>
                  <a:pt x="-332" y="72416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3552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677BFF-F405-40BB-99B0-4BFB67813D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64992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5500" b="1" kern="6000" spc="25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數據保護性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119DF11-2B4C-4C6F-B3D4-82219261951F}"/>
              </a:ext>
            </a:extLst>
          </p:cNvPr>
          <p:cNvGrpSpPr/>
          <p:nvPr/>
        </p:nvGrpSpPr>
        <p:grpSpPr>
          <a:xfrm>
            <a:off x="3768328" y="1101087"/>
            <a:ext cx="4290152" cy="905056"/>
            <a:chOff x="1595870" y="1601495"/>
            <a:chExt cx="4290152" cy="905056"/>
          </a:xfrm>
        </p:grpSpPr>
        <p:sp>
          <p:nvSpPr>
            <p:cNvPr id="3" name="副標題 2">
              <a:extLst>
                <a:ext uri="{FF2B5EF4-FFF2-40B4-BE49-F238E27FC236}">
                  <a16:creationId xmlns:a16="http://schemas.microsoft.com/office/drawing/2014/main" id="{BEA5985F-49DF-441E-B050-FB1B42D07E23}"/>
                </a:ext>
              </a:extLst>
            </p:cNvPr>
            <p:cNvSpPr txBox="1">
              <a:spLocks/>
            </p:cNvSpPr>
            <p:nvPr/>
          </p:nvSpPr>
          <p:spPr>
            <a:xfrm>
              <a:off x="1612496" y="1958368"/>
              <a:ext cx="4273526" cy="5003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solidFill>
                    <a:schemeClr val="tx1"/>
                  </a:solidFill>
                  <a:latin typeface="Arial Narrow" panose="020B0606020202030204" pitchFamily="34" charset="0"/>
                  <a:ea typeface="微軟正黑體" panose="020B0604030504040204" pitchFamily="34" charset="-120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93BB590-DEF1-4BEA-A7FF-D8E5CA727D29}"/>
                </a:ext>
              </a:extLst>
            </p:cNvPr>
            <p:cNvSpPr/>
            <p:nvPr/>
          </p:nvSpPr>
          <p:spPr>
            <a:xfrm>
              <a:off x="1595870" y="1779250"/>
              <a:ext cx="4281526" cy="72730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072F4288-66B9-47EC-A2E4-5D19EE4E7BDC}"/>
                </a:ext>
              </a:extLst>
            </p:cNvPr>
            <p:cNvSpPr txBox="1"/>
            <p:nvPr/>
          </p:nvSpPr>
          <p:spPr>
            <a:xfrm>
              <a:off x="3054364" y="1601495"/>
              <a:ext cx="1378101" cy="42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Chapter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58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F306A0-39EE-4DE8-A699-B79A56A36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使用新的 </a:t>
            </a:r>
            <a:r>
              <a:rPr lang="en-US" altLang="zh-CN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RAID 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類型來創建儲存池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Google Shape;608;p31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6F885C2-AE83-4DCA-B7C0-E2FA418FCC4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4876" y="1473200"/>
            <a:ext cx="6699250" cy="4254499"/>
          </a:xfrm>
          <a:prstGeom prst="rect">
            <a:avLst/>
          </a:prstGeom>
          <a:noFill/>
          <a:ln>
            <a:noFill/>
          </a:ln>
          <a:effectLst>
            <a:reflection blurRad="38100" stA="33000" endPos="19000" dist="50800" dir="5400000" sy="-100000" algn="bl" rotWithShape="0"/>
          </a:effectLst>
        </p:spPr>
      </p:pic>
      <p:sp>
        <p:nvSpPr>
          <p:cNvPr id="4" name="Google Shape;609;p31">
            <a:extLst>
              <a:ext uri="{FF2B5EF4-FFF2-40B4-BE49-F238E27FC236}">
                <a16:creationId xmlns:a16="http://schemas.microsoft.com/office/drawing/2014/main" id="{245DAFD8-5C2C-4C44-9220-DB52D4BE961B}"/>
              </a:ext>
            </a:extLst>
          </p:cNvPr>
          <p:cNvSpPr txBox="1"/>
          <p:nvPr/>
        </p:nvSpPr>
        <p:spPr>
          <a:xfrm>
            <a:off x="7383200" y="1659559"/>
            <a:ext cx="3776940" cy="278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r>
              <a:rPr lang="en-US" sz="24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QuTS</a:t>
            </a:r>
            <a:r>
              <a:rPr lang="en-US" sz="24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hero 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不支援靜態磁碟類型， 一定得要建立儲存池。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F2F2F2"/>
              </a:buClr>
              <a:buSzPts val="2400"/>
            </a:pP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支持更多種進階的 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RAID 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類型讓 </a:t>
            </a:r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IT </a:t>
            </a:r>
            <a:r>
              <a:rPr lang="zh-TW" altLang="en-US" sz="24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用戶選用。</a:t>
            </a:r>
            <a:endParaRPr lang="zh-TW" altLang="en-US" sz="240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8" name="圖片 7" descr="一張含有 坐, 小, 相片, 電腦 的圖片&#10;&#10;自動產生的描述">
            <a:extLst>
              <a:ext uri="{FF2B5EF4-FFF2-40B4-BE49-F238E27FC236}">
                <a16:creationId xmlns:a16="http://schemas.microsoft.com/office/drawing/2014/main" id="{BA991392-62AA-4171-AA34-487A6312D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018" y="3600450"/>
            <a:ext cx="4500782" cy="2839993"/>
          </a:xfrm>
          <a:prstGeom prst="rect">
            <a:avLst/>
          </a:prstGeom>
        </p:spPr>
      </p:pic>
      <p:sp>
        <p:nvSpPr>
          <p:cNvPr id="9" name="平行四邊形 8">
            <a:extLst>
              <a:ext uri="{FF2B5EF4-FFF2-40B4-BE49-F238E27FC236}">
                <a16:creationId xmlns:a16="http://schemas.microsoft.com/office/drawing/2014/main" id="{D0376E4B-F4ED-4B2E-8620-4E463F67A2EB}"/>
              </a:ext>
            </a:extLst>
          </p:cNvPr>
          <p:cNvSpPr/>
          <p:nvPr/>
        </p:nvSpPr>
        <p:spPr>
          <a:xfrm>
            <a:off x="505201" y="5875336"/>
            <a:ext cx="6155864" cy="636426"/>
          </a:xfrm>
          <a:prstGeom prst="parallelogram">
            <a:avLst>
              <a:gd name="adj" fmla="val 49849"/>
            </a:avLst>
          </a:prstGeom>
          <a:solidFill>
            <a:srgbClr val="32323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/>
                <a:sym typeface="Arial"/>
              </a:rPr>
              <a:t>Here RAID 5 = ZFS RAIDz1, RAID 6 = ZFS RAIDz2, </a:t>
            </a:r>
            <a:b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/>
                <a:sym typeface="Arial"/>
              </a:rPr>
            </a:br>
            <a:r>
              <a:rPr kumimoji="0" lang="en-US" altLang="zh-TW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軟正黑體" panose="020B0604030504040204" pitchFamily="34" charset="-120"/>
                <a:cs typeface="Arial"/>
                <a:sym typeface="Arial"/>
              </a:rPr>
              <a:t>TP = Triple Parity = ZFS RAIDz3</a:t>
            </a:r>
            <a:endParaRPr lang="en-US" altLang="zh-CN" sz="1600" b="1" kern="0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7026036-EA6C-4969-936D-3ABB010E9613}"/>
              </a:ext>
            </a:extLst>
          </p:cNvPr>
          <p:cNvSpPr/>
          <p:nvPr/>
        </p:nvSpPr>
        <p:spPr>
          <a:xfrm rot="16200000">
            <a:off x="9510158" y="581409"/>
            <a:ext cx="921211" cy="5337996"/>
          </a:xfrm>
          <a:prstGeom prst="rect">
            <a:avLst/>
          </a:prstGeom>
          <a:noFill/>
          <a:ln w="28575">
            <a:gradFill>
              <a:gsLst>
                <a:gs pos="63000">
                  <a:srgbClr val="00A0B8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05C9DE3-DA98-48A1-A90D-F4C3A83CBA60}"/>
              </a:ext>
            </a:extLst>
          </p:cNvPr>
          <p:cNvSpPr/>
          <p:nvPr/>
        </p:nvSpPr>
        <p:spPr>
          <a:xfrm rot="16200000">
            <a:off x="9510160" y="-673799"/>
            <a:ext cx="921211" cy="5337996"/>
          </a:xfrm>
          <a:prstGeom prst="rect">
            <a:avLst/>
          </a:prstGeom>
          <a:noFill/>
          <a:ln w="28575">
            <a:gradFill>
              <a:gsLst>
                <a:gs pos="63000">
                  <a:srgbClr val="00A0B8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9226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BBF61-B1E8-4F64-A802-A9D9EDAD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890420" cy="1325563"/>
          </a:xfrm>
        </p:spPr>
        <p:txBody>
          <a:bodyPr>
            <a:normAutofit/>
          </a:bodyPr>
          <a:lstStyle/>
          <a:p>
            <a:r>
              <a:rPr lang="zh-TW" altLang="en-US">
                <a:sym typeface="Arial" panose="020B0604020202020204" pitchFamily="34" charset="0"/>
              </a:rPr>
              <a:t>更多的新</a:t>
            </a:r>
            <a:r>
              <a:rPr lang="en-US" altLang="zh-TW" sz="4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RAID</a:t>
            </a:r>
            <a:r>
              <a:rPr lang="zh-TW" altLang="en-US">
                <a:sym typeface="Arial" panose="020B0604020202020204" pitchFamily="34" charset="0"/>
              </a:rPr>
              <a:t>選擇 </a:t>
            </a:r>
            <a:r>
              <a:rPr lang="en-US" altLang="zh-TW" sz="4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Triple Parity &amp; Triple Mirror</a:t>
            </a:r>
            <a:endParaRPr lang="zh-TW" altLang="en-US" sz="4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E4D60E2-7FC2-4885-BBA5-B9ADF8C519AA}"/>
              </a:ext>
            </a:extLst>
          </p:cNvPr>
          <p:cNvSpPr txBox="1"/>
          <p:nvPr/>
        </p:nvSpPr>
        <p:spPr>
          <a:xfrm>
            <a:off x="796558" y="1632393"/>
            <a:ext cx="5545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即使遇到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顆硬碟同時損壞的異常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也能維持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正常運作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(3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組奇偶校驗資訊的冗餘容錯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)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0A7A38DC-2A03-4557-ABAD-60010E0B1050}"/>
              </a:ext>
            </a:extLst>
          </p:cNvPr>
          <p:cNvSpPr txBox="1"/>
          <p:nvPr/>
        </p:nvSpPr>
        <p:spPr>
          <a:xfrm>
            <a:off x="7493247" y="1632393"/>
            <a:ext cx="3423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份完全相同內容的鏡射容錯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提供給您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倍的保護能力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5B23532-4C71-4826-838B-7E0A47093ADE}"/>
              </a:ext>
            </a:extLst>
          </p:cNvPr>
          <p:cNvSpPr/>
          <p:nvPr/>
        </p:nvSpPr>
        <p:spPr>
          <a:xfrm>
            <a:off x="596279" y="612657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1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4992800-7C34-4C55-AEEA-6AC85AEDE0F8}"/>
              </a:ext>
            </a:extLst>
          </p:cNvPr>
          <p:cNvSpPr/>
          <p:nvPr/>
        </p:nvSpPr>
        <p:spPr>
          <a:xfrm>
            <a:off x="1868586" y="612657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2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FF3A0822-E58A-4807-B9DA-CB450FE997FF}"/>
              </a:ext>
            </a:extLst>
          </p:cNvPr>
          <p:cNvSpPr/>
          <p:nvPr/>
        </p:nvSpPr>
        <p:spPr>
          <a:xfrm>
            <a:off x="3164881" y="612657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3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50C34A7B-A892-42FC-8468-305D6A5E0C0E}"/>
              </a:ext>
            </a:extLst>
          </p:cNvPr>
          <p:cNvSpPr/>
          <p:nvPr/>
        </p:nvSpPr>
        <p:spPr>
          <a:xfrm>
            <a:off x="4460281" y="612657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4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2F92304F-B1E0-4060-A023-2568C84A3122}"/>
              </a:ext>
            </a:extLst>
          </p:cNvPr>
          <p:cNvSpPr/>
          <p:nvPr/>
        </p:nvSpPr>
        <p:spPr>
          <a:xfrm>
            <a:off x="5755681" y="612657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5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CB1170FB-DD06-47A5-A5C3-877C7C67551B}"/>
              </a:ext>
            </a:extLst>
          </p:cNvPr>
          <p:cNvSpPr/>
          <p:nvPr/>
        </p:nvSpPr>
        <p:spPr>
          <a:xfrm>
            <a:off x="7683699" y="612657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1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D18D8E9D-01B1-4EA1-9839-3EF8FF478647}"/>
              </a:ext>
            </a:extLst>
          </p:cNvPr>
          <p:cNvSpPr/>
          <p:nvPr/>
        </p:nvSpPr>
        <p:spPr>
          <a:xfrm>
            <a:off x="8965652" y="612657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2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F2DE9E63-EFF2-4EDB-9A18-919893A5FA3D}"/>
              </a:ext>
            </a:extLst>
          </p:cNvPr>
          <p:cNvSpPr/>
          <p:nvPr/>
        </p:nvSpPr>
        <p:spPr>
          <a:xfrm>
            <a:off x="10249848" y="6126579"/>
            <a:ext cx="8643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3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60" name="矩形: 圓角 22">
            <a:extLst>
              <a:ext uri="{FF2B5EF4-FFF2-40B4-BE49-F238E27FC236}">
                <a16:creationId xmlns:a16="http://schemas.microsoft.com/office/drawing/2014/main" id="{E71FD6AF-D74C-4A0C-9ED4-525F0DB7D03F}"/>
              </a:ext>
            </a:extLst>
          </p:cNvPr>
          <p:cNvSpPr/>
          <p:nvPr/>
        </p:nvSpPr>
        <p:spPr>
          <a:xfrm>
            <a:off x="7361655" y="2444819"/>
            <a:ext cx="3888065" cy="3847821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1" name="矩形: 圓角 22">
            <a:extLst>
              <a:ext uri="{FF2B5EF4-FFF2-40B4-BE49-F238E27FC236}">
                <a16:creationId xmlns:a16="http://schemas.microsoft.com/office/drawing/2014/main" id="{812A57D9-B431-4A1D-81C5-B2768B6F029D}"/>
              </a:ext>
            </a:extLst>
          </p:cNvPr>
          <p:cNvSpPr/>
          <p:nvPr/>
        </p:nvSpPr>
        <p:spPr>
          <a:xfrm>
            <a:off x="301580" y="2444819"/>
            <a:ext cx="6392977" cy="3847821"/>
          </a:xfrm>
          <a:prstGeom prst="roundRect">
            <a:avLst>
              <a:gd name="adj" fmla="val 3329"/>
            </a:avLst>
          </a:prstGeom>
          <a:gradFill>
            <a:gsLst>
              <a:gs pos="42000">
                <a:srgbClr val="374557"/>
              </a:gs>
              <a:gs pos="0">
                <a:schemeClr val="tx2">
                  <a:lumMod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9525">
            <a:gradFill>
              <a:gsLst>
                <a:gs pos="0">
                  <a:schemeClr val="tx2">
                    <a:lumMod val="75000"/>
                  </a:schemeClr>
                </a:gs>
                <a:gs pos="67051">
                  <a:srgbClr val="EE6000"/>
                </a:gs>
                <a:gs pos="37000">
                  <a:srgbClr val="EE6000"/>
                </a:gs>
                <a:gs pos="100000">
                  <a:schemeClr val="tx2">
                    <a:lumMod val="50000"/>
                  </a:schemeClr>
                </a:gs>
              </a:gsLst>
              <a:lin ang="540000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33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2" name="手繪多邊形: 圖案 161">
            <a:extLst>
              <a:ext uri="{FF2B5EF4-FFF2-40B4-BE49-F238E27FC236}">
                <a16:creationId xmlns:a16="http://schemas.microsoft.com/office/drawing/2014/main" id="{491F2051-63BB-4AA7-A4E0-3DDF9D19643C}"/>
              </a:ext>
            </a:extLst>
          </p:cNvPr>
          <p:cNvSpPr/>
          <p:nvPr/>
        </p:nvSpPr>
        <p:spPr>
          <a:xfrm>
            <a:off x="561503" y="5023214"/>
            <a:ext cx="1081851" cy="845788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63" name="群組 162">
            <a:extLst>
              <a:ext uri="{FF2B5EF4-FFF2-40B4-BE49-F238E27FC236}">
                <a16:creationId xmlns:a16="http://schemas.microsoft.com/office/drawing/2014/main" id="{DFCADC7D-7CDC-4A6C-A57A-791FA3098289}"/>
              </a:ext>
            </a:extLst>
          </p:cNvPr>
          <p:cNvGrpSpPr/>
          <p:nvPr/>
        </p:nvGrpSpPr>
        <p:grpSpPr>
          <a:xfrm>
            <a:off x="549975" y="4525605"/>
            <a:ext cx="1086084" cy="670467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164" name="手繪多邊形: 圖案 163">
              <a:extLst>
                <a:ext uri="{FF2B5EF4-FFF2-40B4-BE49-F238E27FC236}">
                  <a16:creationId xmlns:a16="http://schemas.microsoft.com/office/drawing/2014/main" id="{51057C75-0BAA-4BFA-AA9D-9C2441533C83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Er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5" name="橢圓 164">
              <a:extLst>
                <a:ext uri="{FF2B5EF4-FFF2-40B4-BE49-F238E27FC236}">
                  <a16:creationId xmlns:a16="http://schemas.microsoft.com/office/drawing/2014/main" id="{7AC8FCA1-F217-4E55-8524-3F4241F3FC08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66" name="群組 165">
            <a:extLst>
              <a:ext uri="{FF2B5EF4-FFF2-40B4-BE49-F238E27FC236}">
                <a16:creationId xmlns:a16="http://schemas.microsoft.com/office/drawing/2014/main" id="{ADB5C1B5-6622-4976-A84C-7C8EA0319388}"/>
              </a:ext>
            </a:extLst>
          </p:cNvPr>
          <p:cNvGrpSpPr/>
          <p:nvPr/>
        </p:nvGrpSpPr>
        <p:grpSpPr>
          <a:xfrm>
            <a:off x="549975" y="4182758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167" name="手繪多邊形: 圖案 166">
              <a:extLst>
                <a:ext uri="{FF2B5EF4-FFF2-40B4-BE49-F238E27FC236}">
                  <a16:creationId xmlns:a16="http://schemas.microsoft.com/office/drawing/2014/main" id="{51E702EA-4DE6-4CBC-9544-64A6C933665B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Dq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8" name="橢圓 167">
              <a:extLst>
                <a:ext uri="{FF2B5EF4-FFF2-40B4-BE49-F238E27FC236}">
                  <a16:creationId xmlns:a16="http://schemas.microsoft.com/office/drawing/2014/main" id="{29253022-628C-4F5A-A09D-CCE811D3F3F4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69" name="群組 168">
            <a:extLst>
              <a:ext uri="{FF2B5EF4-FFF2-40B4-BE49-F238E27FC236}">
                <a16:creationId xmlns:a16="http://schemas.microsoft.com/office/drawing/2014/main" id="{4A754B18-9164-43B0-8135-EF9B9BBBD0D8}"/>
              </a:ext>
            </a:extLst>
          </p:cNvPr>
          <p:cNvGrpSpPr/>
          <p:nvPr/>
        </p:nvGrpSpPr>
        <p:grpSpPr>
          <a:xfrm>
            <a:off x="549975" y="3845170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170" name="手繪多邊形: 圖案 169">
              <a:extLst>
                <a:ext uri="{FF2B5EF4-FFF2-40B4-BE49-F238E27FC236}">
                  <a16:creationId xmlns:a16="http://schemas.microsoft.com/office/drawing/2014/main" id="{A50A5572-D3BD-458C-8D70-95706446C706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Cp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1" name="橢圓 170">
              <a:extLst>
                <a:ext uri="{FF2B5EF4-FFF2-40B4-BE49-F238E27FC236}">
                  <a16:creationId xmlns:a16="http://schemas.microsoft.com/office/drawing/2014/main" id="{4740EB3A-F5CD-4228-BCD5-41DC5CCDB60F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72" name="群組 171">
            <a:extLst>
              <a:ext uri="{FF2B5EF4-FFF2-40B4-BE49-F238E27FC236}">
                <a16:creationId xmlns:a16="http://schemas.microsoft.com/office/drawing/2014/main" id="{6E455064-C658-4AA8-9553-8065856CD4F6}"/>
              </a:ext>
            </a:extLst>
          </p:cNvPr>
          <p:cNvGrpSpPr/>
          <p:nvPr/>
        </p:nvGrpSpPr>
        <p:grpSpPr>
          <a:xfrm>
            <a:off x="549975" y="3516638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173" name="手繪多邊形: 圖案 172">
              <a:extLst>
                <a:ext uri="{FF2B5EF4-FFF2-40B4-BE49-F238E27FC236}">
                  <a16:creationId xmlns:a16="http://schemas.microsoft.com/office/drawing/2014/main" id="{692402B3-C260-47CA-85EA-1D8CEFB9CC94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4" name="橢圓 173">
              <a:extLst>
                <a:ext uri="{FF2B5EF4-FFF2-40B4-BE49-F238E27FC236}">
                  <a16:creationId xmlns:a16="http://schemas.microsoft.com/office/drawing/2014/main" id="{C21035B1-E1A2-45C0-A82D-60571F43CD55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75" name="群組 174">
            <a:extLst>
              <a:ext uri="{FF2B5EF4-FFF2-40B4-BE49-F238E27FC236}">
                <a16:creationId xmlns:a16="http://schemas.microsoft.com/office/drawing/2014/main" id="{6F6C7792-4596-4FD8-B24D-5855738E5574}"/>
              </a:ext>
            </a:extLst>
          </p:cNvPr>
          <p:cNvGrpSpPr/>
          <p:nvPr/>
        </p:nvGrpSpPr>
        <p:grpSpPr>
          <a:xfrm>
            <a:off x="549975" y="3177630"/>
            <a:ext cx="1086084" cy="670467"/>
            <a:chOff x="-623618" y="2709825"/>
            <a:chExt cx="1189675" cy="734415"/>
          </a:xfrm>
        </p:grpSpPr>
        <p:sp>
          <p:nvSpPr>
            <p:cNvPr id="176" name="手繪多邊形: 圖案 175">
              <a:extLst>
                <a:ext uri="{FF2B5EF4-FFF2-40B4-BE49-F238E27FC236}">
                  <a16:creationId xmlns:a16="http://schemas.microsoft.com/office/drawing/2014/main" id="{80D857F5-5924-49DD-90AA-3FA08963B699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7" name="橢圓 176">
              <a:extLst>
                <a:ext uri="{FF2B5EF4-FFF2-40B4-BE49-F238E27FC236}">
                  <a16:creationId xmlns:a16="http://schemas.microsoft.com/office/drawing/2014/main" id="{6E5F052C-96F2-4D34-BABA-EECB0E165027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78" name="矩形 177">
            <a:extLst>
              <a:ext uri="{FF2B5EF4-FFF2-40B4-BE49-F238E27FC236}">
                <a16:creationId xmlns:a16="http://schemas.microsoft.com/office/drawing/2014/main" id="{0198E11D-4B7D-4ABD-AAC0-486EA5F1331D}"/>
              </a:ext>
            </a:extLst>
          </p:cNvPr>
          <p:cNvSpPr/>
          <p:nvPr/>
        </p:nvSpPr>
        <p:spPr>
          <a:xfrm>
            <a:off x="696655" y="5881660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1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9" name="手繪多邊形: 圖案 178">
            <a:extLst>
              <a:ext uri="{FF2B5EF4-FFF2-40B4-BE49-F238E27FC236}">
                <a16:creationId xmlns:a16="http://schemas.microsoft.com/office/drawing/2014/main" id="{7F5A6DFD-721B-4D49-A43B-89929FB8B7C9}"/>
              </a:ext>
            </a:extLst>
          </p:cNvPr>
          <p:cNvSpPr/>
          <p:nvPr/>
        </p:nvSpPr>
        <p:spPr>
          <a:xfrm>
            <a:off x="1723025" y="5023214"/>
            <a:ext cx="1081851" cy="845788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80" name="群組 179">
            <a:extLst>
              <a:ext uri="{FF2B5EF4-FFF2-40B4-BE49-F238E27FC236}">
                <a16:creationId xmlns:a16="http://schemas.microsoft.com/office/drawing/2014/main" id="{07DD842C-7C6D-4329-B60B-F22B82C10467}"/>
              </a:ext>
            </a:extLst>
          </p:cNvPr>
          <p:cNvGrpSpPr/>
          <p:nvPr/>
        </p:nvGrpSpPr>
        <p:grpSpPr>
          <a:xfrm>
            <a:off x="1711496" y="4525605"/>
            <a:ext cx="1086084" cy="670467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181" name="手繪多邊形: 圖案 180">
              <a:extLst>
                <a:ext uri="{FF2B5EF4-FFF2-40B4-BE49-F238E27FC236}">
                  <a16:creationId xmlns:a16="http://schemas.microsoft.com/office/drawing/2014/main" id="{4483B751-0FAA-4F96-89D1-087A98A74081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2" name="橢圓 181">
              <a:extLst>
                <a:ext uri="{FF2B5EF4-FFF2-40B4-BE49-F238E27FC236}">
                  <a16:creationId xmlns:a16="http://schemas.microsoft.com/office/drawing/2014/main" id="{A558E538-135C-4A35-B990-38003800E32D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83" name="群組 182">
            <a:extLst>
              <a:ext uri="{FF2B5EF4-FFF2-40B4-BE49-F238E27FC236}">
                <a16:creationId xmlns:a16="http://schemas.microsoft.com/office/drawing/2014/main" id="{E73F30A4-9556-4502-A590-B1AE19E91DA8}"/>
              </a:ext>
            </a:extLst>
          </p:cNvPr>
          <p:cNvGrpSpPr/>
          <p:nvPr/>
        </p:nvGrpSpPr>
        <p:grpSpPr>
          <a:xfrm>
            <a:off x="1711496" y="4182758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184" name="手繪多邊形: 圖案 183">
              <a:extLst>
                <a:ext uri="{FF2B5EF4-FFF2-40B4-BE49-F238E27FC236}">
                  <a16:creationId xmlns:a16="http://schemas.microsoft.com/office/drawing/2014/main" id="{1B77CEC7-AABB-449A-B847-2AF6C0F76E93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Dr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5" name="橢圓 184">
              <a:extLst>
                <a:ext uri="{FF2B5EF4-FFF2-40B4-BE49-F238E27FC236}">
                  <a16:creationId xmlns:a16="http://schemas.microsoft.com/office/drawing/2014/main" id="{DA8C86E8-2D57-482B-B6AF-A1AE76F6DAE0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86" name="群組 185">
            <a:extLst>
              <a:ext uri="{FF2B5EF4-FFF2-40B4-BE49-F238E27FC236}">
                <a16:creationId xmlns:a16="http://schemas.microsoft.com/office/drawing/2014/main" id="{BD4C410A-3057-4FF8-8B1A-715D46F06E69}"/>
              </a:ext>
            </a:extLst>
          </p:cNvPr>
          <p:cNvGrpSpPr/>
          <p:nvPr/>
        </p:nvGrpSpPr>
        <p:grpSpPr>
          <a:xfrm>
            <a:off x="1711496" y="3845170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187" name="手繪多邊形: 圖案 186">
              <a:extLst>
                <a:ext uri="{FF2B5EF4-FFF2-40B4-BE49-F238E27FC236}">
                  <a16:creationId xmlns:a16="http://schemas.microsoft.com/office/drawing/2014/main" id="{14064497-AE52-4610-BF1B-6ACD07E18F55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Cq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8" name="橢圓 187">
              <a:extLst>
                <a:ext uri="{FF2B5EF4-FFF2-40B4-BE49-F238E27FC236}">
                  <a16:creationId xmlns:a16="http://schemas.microsoft.com/office/drawing/2014/main" id="{79AEB5DC-3086-47C8-9C88-7166C75DF159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89" name="群組 188">
            <a:extLst>
              <a:ext uri="{FF2B5EF4-FFF2-40B4-BE49-F238E27FC236}">
                <a16:creationId xmlns:a16="http://schemas.microsoft.com/office/drawing/2014/main" id="{C8FE0A4B-1983-4368-9BCF-8EE24CA2850B}"/>
              </a:ext>
            </a:extLst>
          </p:cNvPr>
          <p:cNvGrpSpPr/>
          <p:nvPr/>
        </p:nvGrpSpPr>
        <p:grpSpPr>
          <a:xfrm>
            <a:off x="1711496" y="3516638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190" name="手繪多邊形: 圖案 189">
              <a:extLst>
                <a:ext uri="{FF2B5EF4-FFF2-40B4-BE49-F238E27FC236}">
                  <a16:creationId xmlns:a16="http://schemas.microsoft.com/office/drawing/2014/main" id="{113A2213-360D-480A-B308-63397A60ECC7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Bp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1" name="橢圓 190">
              <a:extLst>
                <a:ext uri="{FF2B5EF4-FFF2-40B4-BE49-F238E27FC236}">
                  <a16:creationId xmlns:a16="http://schemas.microsoft.com/office/drawing/2014/main" id="{3FB81958-0016-48E4-BCF4-DF6632EBB82F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92" name="群組 191">
            <a:extLst>
              <a:ext uri="{FF2B5EF4-FFF2-40B4-BE49-F238E27FC236}">
                <a16:creationId xmlns:a16="http://schemas.microsoft.com/office/drawing/2014/main" id="{7D3A6D34-4E4A-4A92-9DCD-0FEF15D036FA}"/>
              </a:ext>
            </a:extLst>
          </p:cNvPr>
          <p:cNvGrpSpPr/>
          <p:nvPr/>
        </p:nvGrpSpPr>
        <p:grpSpPr>
          <a:xfrm>
            <a:off x="1711496" y="3177630"/>
            <a:ext cx="1086084" cy="670467"/>
            <a:chOff x="-623618" y="2709825"/>
            <a:chExt cx="1189675" cy="734415"/>
          </a:xfrm>
        </p:grpSpPr>
        <p:sp>
          <p:nvSpPr>
            <p:cNvPr id="193" name="手繪多邊形: 圖案 192">
              <a:extLst>
                <a:ext uri="{FF2B5EF4-FFF2-40B4-BE49-F238E27FC236}">
                  <a16:creationId xmlns:a16="http://schemas.microsoft.com/office/drawing/2014/main" id="{EF54A91B-E08B-4641-8852-8E871F894CEA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4" name="橢圓 193">
              <a:extLst>
                <a:ext uri="{FF2B5EF4-FFF2-40B4-BE49-F238E27FC236}">
                  <a16:creationId xmlns:a16="http://schemas.microsoft.com/office/drawing/2014/main" id="{F7ABF5E1-153F-4826-830A-E29699620B3D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95" name="矩形 194">
            <a:extLst>
              <a:ext uri="{FF2B5EF4-FFF2-40B4-BE49-F238E27FC236}">
                <a16:creationId xmlns:a16="http://schemas.microsoft.com/office/drawing/2014/main" id="{876B9ABE-C16E-4166-8955-7C167A453B38}"/>
              </a:ext>
            </a:extLst>
          </p:cNvPr>
          <p:cNvSpPr/>
          <p:nvPr/>
        </p:nvSpPr>
        <p:spPr>
          <a:xfrm>
            <a:off x="1858177" y="5881660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2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6" name="手繪多邊形: 圖案 195">
            <a:extLst>
              <a:ext uri="{FF2B5EF4-FFF2-40B4-BE49-F238E27FC236}">
                <a16:creationId xmlns:a16="http://schemas.microsoft.com/office/drawing/2014/main" id="{4AB527D1-0A4A-4E4A-B597-DC4E8C546C19}"/>
              </a:ext>
            </a:extLst>
          </p:cNvPr>
          <p:cNvSpPr/>
          <p:nvPr/>
        </p:nvSpPr>
        <p:spPr>
          <a:xfrm>
            <a:off x="2906446" y="5023214"/>
            <a:ext cx="1081851" cy="845788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97" name="群組 196">
            <a:extLst>
              <a:ext uri="{FF2B5EF4-FFF2-40B4-BE49-F238E27FC236}">
                <a16:creationId xmlns:a16="http://schemas.microsoft.com/office/drawing/2014/main" id="{D054457E-C990-4FE8-A421-F8C5729E1B8A}"/>
              </a:ext>
            </a:extLst>
          </p:cNvPr>
          <p:cNvGrpSpPr/>
          <p:nvPr/>
        </p:nvGrpSpPr>
        <p:grpSpPr>
          <a:xfrm>
            <a:off x="2894919" y="4525605"/>
            <a:ext cx="1086084" cy="670467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198" name="手繪多邊形: 圖案 197">
              <a:extLst>
                <a:ext uri="{FF2B5EF4-FFF2-40B4-BE49-F238E27FC236}">
                  <a16:creationId xmlns:a16="http://schemas.microsoft.com/office/drawing/2014/main" id="{A0854E4C-59E0-4080-877B-FC8EB1BF0A82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9" name="橢圓 198">
              <a:extLst>
                <a:ext uri="{FF2B5EF4-FFF2-40B4-BE49-F238E27FC236}">
                  <a16:creationId xmlns:a16="http://schemas.microsoft.com/office/drawing/2014/main" id="{5A7B00BC-1330-4B20-96F4-4F43CCF865BC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00" name="群組 199">
            <a:extLst>
              <a:ext uri="{FF2B5EF4-FFF2-40B4-BE49-F238E27FC236}">
                <a16:creationId xmlns:a16="http://schemas.microsoft.com/office/drawing/2014/main" id="{1B3FC26D-0109-497B-AED6-3A859DD75C09}"/>
              </a:ext>
            </a:extLst>
          </p:cNvPr>
          <p:cNvGrpSpPr/>
          <p:nvPr/>
        </p:nvGrpSpPr>
        <p:grpSpPr>
          <a:xfrm>
            <a:off x="2894919" y="4182758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A9A4AD5D-A3C1-441A-BF8C-1E1625100C90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D1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2" name="橢圓 201">
              <a:extLst>
                <a:ext uri="{FF2B5EF4-FFF2-40B4-BE49-F238E27FC236}">
                  <a16:creationId xmlns:a16="http://schemas.microsoft.com/office/drawing/2014/main" id="{6BBDB869-3091-4D63-83B5-9D79B645A869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03" name="群組 202">
            <a:extLst>
              <a:ext uri="{FF2B5EF4-FFF2-40B4-BE49-F238E27FC236}">
                <a16:creationId xmlns:a16="http://schemas.microsoft.com/office/drawing/2014/main" id="{D6EE964B-0D84-427F-9070-3690506CEADA}"/>
              </a:ext>
            </a:extLst>
          </p:cNvPr>
          <p:cNvGrpSpPr/>
          <p:nvPr/>
        </p:nvGrpSpPr>
        <p:grpSpPr>
          <a:xfrm>
            <a:off x="2894919" y="3845170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204" name="手繪多邊形: 圖案 203">
              <a:extLst>
                <a:ext uri="{FF2B5EF4-FFF2-40B4-BE49-F238E27FC236}">
                  <a16:creationId xmlns:a16="http://schemas.microsoft.com/office/drawing/2014/main" id="{91665D92-E17F-4445-BD9F-320285A7A9D6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Cr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5" name="橢圓 204">
              <a:extLst>
                <a:ext uri="{FF2B5EF4-FFF2-40B4-BE49-F238E27FC236}">
                  <a16:creationId xmlns:a16="http://schemas.microsoft.com/office/drawing/2014/main" id="{240A118E-7C04-4E2B-B3A8-72E19D1CA8D8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06" name="群組 205">
            <a:extLst>
              <a:ext uri="{FF2B5EF4-FFF2-40B4-BE49-F238E27FC236}">
                <a16:creationId xmlns:a16="http://schemas.microsoft.com/office/drawing/2014/main" id="{F8647D2B-0B6E-46BC-BA73-8D1B1A4649DD}"/>
              </a:ext>
            </a:extLst>
          </p:cNvPr>
          <p:cNvGrpSpPr/>
          <p:nvPr/>
        </p:nvGrpSpPr>
        <p:grpSpPr>
          <a:xfrm>
            <a:off x="2894919" y="3516638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82B1BAAA-C83B-4705-9589-589D60C96CCE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Bq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8" name="橢圓 207">
              <a:extLst>
                <a:ext uri="{FF2B5EF4-FFF2-40B4-BE49-F238E27FC236}">
                  <a16:creationId xmlns:a16="http://schemas.microsoft.com/office/drawing/2014/main" id="{B2617F8B-78C8-447E-B9A5-7AA15411479D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09" name="群組 208">
            <a:extLst>
              <a:ext uri="{FF2B5EF4-FFF2-40B4-BE49-F238E27FC236}">
                <a16:creationId xmlns:a16="http://schemas.microsoft.com/office/drawing/2014/main" id="{3E9A6848-1265-4F99-906D-9B1DCE2A79DA}"/>
              </a:ext>
            </a:extLst>
          </p:cNvPr>
          <p:cNvGrpSpPr/>
          <p:nvPr/>
        </p:nvGrpSpPr>
        <p:grpSpPr>
          <a:xfrm>
            <a:off x="2894919" y="3177630"/>
            <a:ext cx="1086084" cy="670467"/>
            <a:chOff x="-623618" y="2709825"/>
            <a:chExt cx="1189675" cy="734415"/>
          </a:xfrm>
        </p:grpSpPr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1ECEF4AD-202E-4FAB-9DAD-35BE7B142FD0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Ap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1" name="橢圓 210">
              <a:extLst>
                <a:ext uri="{FF2B5EF4-FFF2-40B4-BE49-F238E27FC236}">
                  <a16:creationId xmlns:a16="http://schemas.microsoft.com/office/drawing/2014/main" id="{179A0AB1-6FD7-494F-AA57-D472D5C9B07C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12" name="矩形 211">
            <a:extLst>
              <a:ext uri="{FF2B5EF4-FFF2-40B4-BE49-F238E27FC236}">
                <a16:creationId xmlns:a16="http://schemas.microsoft.com/office/drawing/2014/main" id="{A264AB0C-5B09-4E06-875C-5BCB6F10CF67}"/>
              </a:ext>
            </a:extLst>
          </p:cNvPr>
          <p:cNvSpPr/>
          <p:nvPr/>
        </p:nvSpPr>
        <p:spPr>
          <a:xfrm>
            <a:off x="3041598" y="5881660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3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3" name="手繪多邊形: 圖案 212">
            <a:extLst>
              <a:ext uri="{FF2B5EF4-FFF2-40B4-BE49-F238E27FC236}">
                <a16:creationId xmlns:a16="http://schemas.microsoft.com/office/drawing/2014/main" id="{27B33FDF-6DEC-403E-9543-B8D2303E97CF}"/>
              </a:ext>
            </a:extLst>
          </p:cNvPr>
          <p:cNvSpPr/>
          <p:nvPr/>
        </p:nvSpPr>
        <p:spPr>
          <a:xfrm>
            <a:off x="4089050" y="5023214"/>
            <a:ext cx="1081851" cy="845788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14" name="群組 213">
            <a:extLst>
              <a:ext uri="{FF2B5EF4-FFF2-40B4-BE49-F238E27FC236}">
                <a16:creationId xmlns:a16="http://schemas.microsoft.com/office/drawing/2014/main" id="{321D35DA-1411-41E4-B249-94B6281A22C4}"/>
              </a:ext>
            </a:extLst>
          </p:cNvPr>
          <p:cNvGrpSpPr/>
          <p:nvPr/>
        </p:nvGrpSpPr>
        <p:grpSpPr>
          <a:xfrm>
            <a:off x="4077523" y="4525605"/>
            <a:ext cx="1086084" cy="670467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07D34038-C820-4519-A096-CEFCC2DAF2D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Ep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6" name="橢圓 215">
              <a:extLst>
                <a:ext uri="{FF2B5EF4-FFF2-40B4-BE49-F238E27FC236}">
                  <a16:creationId xmlns:a16="http://schemas.microsoft.com/office/drawing/2014/main" id="{05847B79-E125-4EC8-AE72-C4D663FD322E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17" name="群組 216">
            <a:extLst>
              <a:ext uri="{FF2B5EF4-FFF2-40B4-BE49-F238E27FC236}">
                <a16:creationId xmlns:a16="http://schemas.microsoft.com/office/drawing/2014/main" id="{E167CBD3-6F76-402A-996A-2EACB566E3F0}"/>
              </a:ext>
            </a:extLst>
          </p:cNvPr>
          <p:cNvGrpSpPr/>
          <p:nvPr/>
        </p:nvGrpSpPr>
        <p:grpSpPr>
          <a:xfrm>
            <a:off x="4077523" y="4182758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54F9C8D5-E862-4F1F-BDEC-003DA5EDE788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D2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9" name="橢圓 218">
              <a:extLst>
                <a:ext uri="{FF2B5EF4-FFF2-40B4-BE49-F238E27FC236}">
                  <a16:creationId xmlns:a16="http://schemas.microsoft.com/office/drawing/2014/main" id="{8298DD7B-EAEF-4868-966E-7BF2014843AB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20" name="群組 219">
            <a:extLst>
              <a:ext uri="{FF2B5EF4-FFF2-40B4-BE49-F238E27FC236}">
                <a16:creationId xmlns:a16="http://schemas.microsoft.com/office/drawing/2014/main" id="{BD2BF3BC-FD66-4D65-B9C0-C36178AD4383}"/>
              </a:ext>
            </a:extLst>
          </p:cNvPr>
          <p:cNvGrpSpPr/>
          <p:nvPr/>
        </p:nvGrpSpPr>
        <p:grpSpPr>
          <a:xfrm>
            <a:off x="4077523" y="3845170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077E1D43-47EB-490E-A880-D58CB0A22C66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2" name="橢圓 221">
              <a:extLst>
                <a:ext uri="{FF2B5EF4-FFF2-40B4-BE49-F238E27FC236}">
                  <a16:creationId xmlns:a16="http://schemas.microsoft.com/office/drawing/2014/main" id="{664A68FE-9713-41B5-92EE-7D575581E893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23" name="群組 222">
            <a:extLst>
              <a:ext uri="{FF2B5EF4-FFF2-40B4-BE49-F238E27FC236}">
                <a16:creationId xmlns:a16="http://schemas.microsoft.com/office/drawing/2014/main" id="{CDA58243-4DBB-43EC-B98A-5A5631F59EDB}"/>
              </a:ext>
            </a:extLst>
          </p:cNvPr>
          <p:cNvGrpSpPr/>
          <p:nvPr/>
        </p:nvGrpSpPr>
        <p:grpSpPr>
          <a:xfrm>
            <a:off x="4077523" y="3516638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AA1F7A17-D5A8-454E-A877-97843FB8889D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Br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5" name="橢圓 224">
              <a:extLst>
                <a:ext uri="{FF2B5EF4-FFF2-40B4-BE49-F238E27FC236}">
                  <a16:creationId xmlns:a16="http://schemas.microsoft.com/office/drawing/2014/main" id="{FCE4068A-1F1B-4352-AC79-06E7BDC2D996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26" name="群組 225">
            <a:extLst>
              <a:ext uri="{FF2B5EF4-FFF2-40B4-BE49-F238E27FC236}">
                <a16:creationId xmlns:a16="http://schemas.microsoft.com/office/drawing/2014/main" id="{B0F4FB47-ACE8-427C-AAE5-D3DE4B9E51C2}"/>
              </a:ext>
            </a:extLst>
          </p:cNvPr>
          <p:cNvGrpSpPr/>
          <p:nvPr/>
        </p:nvGrpSpPr>
        <p:grpSpPr>
          <a:xfrm>
            <a:off x="4077523" y="3177630"/>
            <a:ext cx="1086084" cy="670467"/>
            <a:chOff x="-623618" y="2709825"/>
            <a:chExt cx="1189675" cy="734415"/>
          </a:xfrm>
        </p:grpSpPr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1141FEAB-301C-4476-BF5D-EF6ED3AB7AED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Aq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8" name="橢圓 227">
              <a:extLst>
                <a:ext uri="{FF2B5EF4-FFF2-40B4-BE49-F238E27FC236}">
                  <a16:creationId xmlns:a16="http://schemas.microsoft.com/office/drawing/2014/main" id="{57E3A6B1-0307-40FD-81D2-95719BF8CCB3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29" name="矩形 228">
            <a:extLst>
              <a:ext uri="{FF2B5EF4-FFF2-40B4-BE49-F238E27FC236}">
                <a16:creationId xmlns:a16="http://schemas.microsoft.com/office/drawing/2014/main" id="{E7BF407E-75E0-4E62-8EDD-F3F4BCCEA54F}"/>
              </a:ext>
            </a:extLst>
          </p:cNvPr>
          <p:cNvSpPr/>
          <p:nvPr/>
        </p:nvSpPr>
        <p:spPr>
          <a:xfrm>
            <a:off x="4224202" y="5881660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4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30" name="手繪多邊形: 圖案 229">
            <a:extLst>
              <a:ext uri="{FF2B5EF4-FFF2-40B4-BE49-F238E27FC236}">
                <a16:creationId xmlns:a16="http://schemas.microsoft.com/office/drawing/2014/main" id="{E83F8E39-91A1-49C7-A67D-D623C72AA360}"/>
              </a:ext>
            </a:extLst>
          </p:cNvPr>
          <p:cNvSpPr/>
          <p:nvPr/>
        </p:nvSpPr>
        <p:spPr>
          <a:xfrm>
            <a:off x="5261519" y="5023214"/>
            <a:ext cx="1081851" cy="845788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926459">
                <a:moveTo>
                  <a:pt x="6220" y="0"/>
                </a:moveTo>
                <a:lnTo>
                  <a:pt x="1175466" y="31102"/>
                </a:lnTo>
                <a:cubicBezTo>
                  <a:pt x="1177539" y="265175"/>
                  <a:pt x="1179613" y="499249"/>
                  <a:pt x="1181686" y="733322"/>
                </a:cubicBezTo>
                <a:lnTo>
                  <a:pt x="1185036" y="743579"/>
                </a:lnTo>
                <a:cubicBezTo>
                  <a:pt x="1185036" y="844581"/>
                  <a:pt x="919757" y="926459"/>
                  <a:pt x="592518" y="926459"/>
                </a:cubicBezTo>
                <a:cubicBezTo>
                  <a:pt x="265279" y="926459"/>
                  <a:pt x="0" y="844581"/>
                  <a:pt x="0" y="743579"/>
                </a:cubicBezTo>
                <a:cubicBezTo>
                  <a:pt x="0" y="743578"/>
                  <a:pt x="1" y="743577"/>
                  <a:pt x="1" y="743576"/>
                </a:cubicBezTo>
                <a:lnTo>
                  <a:pt x="0" y="743576"/>
                </a:lnTo>
                <a:cubicBezTo>
                  <a:pt x="2073" y="495717"/>
                  <a:pt x="4147" y="247859"/>
                  <a:pt x="6220" y="0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31" name="群組 230">
            <a:extLst>
              <a:ext uri="{FF2B5EF4-FFF2-40B4-BE49-F238E27FC236}">
                <a16:creationId xmlns:a16="http://schemas.microsoft.com/office/drawing/2014/main" id="{DAF7F83B-5DE8-4E1D-8C5B-35A199417F34}"/>
              </a:ext>
            </a:extLst>
          </p:cNvPr>
          <p:cNvGrpSpPr/>
          <p:nvPr/>
        </p:nvGrpSpPr>
        <p:grpSpPr>
          <a:xfrm>
            <a:off x="5260127" y="4525605"/>
            <a:ext cx="1086084" cy="670467"/>
            <a:chOff x="-623618" y="2698102"/>
            <a:chExt cx="1189675" cy="734415"/>
          </a:xfrm>
          <a:solidFill>
            <a:srgbClr val="7030A0"/>
          </a:solidFill>
        </p:grpSpPr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968FA3CB-6E26-4331-95C6-C606061685A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Eq</a:t>
              </a:r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3" name="橢圓 232">
              <a:extLst>
                <a:ext uri="{FF2B5EF4-FFF2-40B4-BE49-F238E27FC236}">
                  <a16:creationId xmlns:a16="http://schemas.microsoft.com/office/drawing/2014/main" id="{A67DD529-93B8-4619-8F69-B0808C2B9ABB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34" name="群組 233">
            <a:extLst>
              <a:ext uri="{FF2B5EF4-FFF2-40B4-BE49-F238E27FC236}">
                <a16:creationId xmlns:a16="http://schemas.microsoft.com/office/drawing/2014/main" id="{80C8FF8E-1BC4-4473-A5E0-0BB89A139385}"/>
              </a:ext>
            </a:extLst>
          </p:cNvPr>
          <p:cNvGrpSpPr/>
          <p:nvPr/>
        </p:nvGrpSpPr>
        <p:grpSpPr>
          <a:xfrm>
            <a:off x="5260127" y="4182758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235" name="手繪多邊形: 圖案 234">
              <a:extLst>
                <a:ext uri="{FF2B5EF4-FFF2-40B4-BE49-F238E27FC236}">
                  <a16:creationId xmlns:a16="http://schemas.microsoft.com/office/drawing/2014/main" id="{95BC56DA-0469-4CAC-B9A0-E40AA04F3FC0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Dq</a:t>
              </a:r>
              <a:endParaRPr lang="zh-TW" altLang="en-US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6" name="橢圓 235">
              <a:extLst>
                <a:ext uri="{FF2B5EF4-FFF2-40B4-BE49-F238E27FC236}">
                  <a16:creationId xmlns:a16="http://schemas.microsoft.com/office/drawing/2014/main" id="{546EA6C4-D7CB-4703-A807-1D61616130E2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37" name="群組 236">
            <a:extLst>
              <a:ext uri="{FF2B5EF4-FFF2-40B4-BE49-F238E27FC236}">
                <a16:creationId xmlns:a16="http://schemas.microsoft.com/office/drawing/2014/main" id="{99F3BAC5-4E14-4B74-8E64-14770024BD6E}"/>
              </a:ext>
            </a:extLst>
          </p:cNvPr>
          <p:cNvGrpSpPr/>
          <p:nvPr/>
        </p:nvGrpSpPr>
        <p:grpSpPr>
          <a:xfrm>
            <a:off x="5260127" y="3845170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A50857CE-4DDB-4DB8-BAF1-6E1BD2BCB904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9" name="橢圓 238">
              <a:extLst>
                <a:ext uri="{FF2B5EF4-FFF2-40B4-BE49-F238E27FC236}">
                  <a16:creationId xmlns:a16="http://schemas.microsoft.com/office/drawing/2014/main" id="{50973B59-7C41-42AA-8F39-C1489486CF32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40" name="群組 239">
            <a:extLst>
              <a:ext uri="{FF2B5EF4-FFF2-40B4-BE49-F238E27FC236}">
                <a16:creationId xmlns:a16="http://schemas.microsoft.com/office/drawing/2014/main" id="{7CC08187-375E-4660-AD5E-BED124CD61DA}"/>
              </a:ext>
            </a:extLst>
          </p:cNvPr>
          <p:cNvGrpSpPr/>
          <p:nvPr/>
        </p:nvGrpSpPr>
        <p:grpSpPr>
          <a:xfrm>
            <a:off x="5260127" y="3516638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9B6ECF5A-0C66-4E4E-98BB-CC746BB25165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B2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2" name="橢圓 241">
              <a:extLst>
                <a:ext uri="{FF2B5EF4-FFF2-40B4-BE49-F238E27FC236}">
                  <a16:creationId xmlns:a16="http://schemas.microsoft.com/office/drawing/2014/main" id="{3C486EA3-03B9-4572-BD28-3CDE0A077BDC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43" name="群組 242">
            <a:extLst>
              <a:ext uri="{FF2B5EF4-FFF2-40B4-BE49-F238E27FC236}">
                <a16:creationId xmlns:a16="http://schemas.microsoft.com/office/drawing/2014/main" id="{D9826173-BAEC-43E6-9326-3EA156199B1A}"/>
              </a:ext>
            </a:extLst>
          </p:cNvPr>
          <p:cNvGrpSpPr/>
          <p:nvPr/>
        </p:nvGrpSpPr>
        <p:grpSpPr>
          <a:xfrm>
            <a:off x="5260127" y="3177630"/>
            <a:ext cx="1086084" cy="670467"/>
            <a:chOff x="-623618" y="2709825"/>
            <a:chExt cx="1189675" cy="734415"/>
          </a:xfrm>
        </p:grpSpPr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60B81466-CE09-4649-AAF0-DC10A34183A5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 err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Ar</a:t>
              </a:r>
              <a:endParaRPr lang="zh-TW" altLang="en-US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5" name="橢圓 244">
              <a:extLst>
                <a:ext uri="{FF2B5EF4-FFF2-40B4-BE49-F238E27FC236}">
                  <a16:creationId xmlns:a16="http://schemas.microsoft.com/office/drawing/2014/main" id="{32B3798E-88E7-4ED2-845A-9C8A3D68F147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46" name="矩形 245">
            <a:extLst>
              <a:ext uri="{FF2B5EF4-FFF2-40B4-BE49-F238E27FC236}">
                <a16:creationId xmlns:a16="http://schemas.microsoft.com/office/drawing/2014/main" id="{CD20C68E-1E85-4633-B484-11D51EB7E90C}"/>
              </a:ext>
            </a:extLst>
          </p:cNvPr>
          <p:cNvSpPr/>
          <p:nvPr/>
        </p:nvSpPr>
        <p:spPr>
          <a:xfrm>
            <a:off x="5406806" y="5881660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5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7" name="矩形 246">
            <a:extLst>
              <a:ext uri="{FF2B5EF4-FFF2-40B4-BE49-F238E27FC236}">
                <a16:creationId xmlns:a16="http://schemas.microsoft.com/office/drawing/2014/main" id="{C0D43315-DB7B-43E9-A6E0-F4C61F9E077E}"/>
              </a:ext>
            </a:extLst>
          </p:cNvPr>
          <p:cNvSpPr/>
          <p:nvPr/>
        </p:nvSpPr>
        <p:spPr>
          <a:xfrm>
            <a:off x="2280815" y="2488054"/>
            <a:ext cx="2101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Triple Parity</a:t>
            </a:r>
            <a:endParaRPr lang="zh-TW" altLang="en-US" sz="2400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48" name="接點: 肘形 247">
            <a:extLst>
              <a:ext uri="{FF2B5EF4-FFF2-40B4-BE49-F238E27FC236}">
                <a16:creationId xmlns:a16="http://schemas.microsoft.com/office/drawing/2014/main" id="{781D00F0-0BC9-4DF0-8B3A-3782FC77B319}"/>
              </a:ext>
            </a:extLst>
          </p:cNvPr>
          <p:cNvCxnSpPr>
            <a:cxnSpLocks/>
          </p:cNvCxnSpPr>
          <p:nvPr/>
        </p:nvCxnSpPr>
        <p:spPr>
          <a:xfrm>
            <a:off x="3642381" y="2984696"/>
            <a:ext cx="2268887" cy="385283"/>
          </a:xfrm>
          <a:prstGeom prst="bentConnector3">
            <a:avLst>
              <a:gd name="adj1" fmla="val 94340"/>
            </a:avLst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直線接點 248">
            <a:extLst>
              <a:ext uri="{FF2B5EF4-FFF2-40B4-BE49-F238E27FC236}">
                <a16:creationId xmlns:a16="http://schemas.microsoft.com/office/drawing/2014/main" id="{1CD450A9-E7B2-4C5C-BCB5-BCFC15DA70D7}"/>
              </a:ext>
            </a:extLst>
          </p:cNvPr>
          <p:cNvCxnSpPr>
            <a:cxnSpLocks/>
          </p:cNvCxnSpPr>
          <p:nvPr/>
        </p:nvCxnSpPr>
        <p:spPr>
          <a:xfrm>
            <a:off x="4584182" y="2995399"/>
            <a:ext cx="0" cy="321069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接點: 肘形 249">
            <a:extLst>
              <a:ext uri="{FF2B5EF4-FFF2-40B4-BE49-F238E27FC236}">
                <a16:creationId xmlns:a16="http://schemas.microsoft.com/office/drawing/2014/main" id="{5D9C17B0-CEA1-44FD-835B-2B2161F82BF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5937" y="2984696"/>
            <a:ext cx="2589957" cy="363880"/>
          </a:xfrm>
          <a:prstGeom prst="bentConnector3">
            <a:avLst>
              <a:gd name="adj1" fmla="val 100413"/>
            </a:avLst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直線接點 250">
            <a:extLst>
              <a:ext uri="{FF2B5EF4-FFF2-40B4-BE49-F238E27FC236}">
                <a16:creationId xmlns:a16="http://schemas.microsoft.com/office/drawing/2014/main" id="{457E320E-7F82-4A6E-BEDF-F13DA1564173}"/>
              </a:ext>
            </a:extLst>
          </p:cNvPr>
          <p:cNvCxnSpPr>
            <a:cxnSpLocks/>
          </p:cNvCxnSpPr>
          <p:nvPr/>
        </p:nvCxnSpPr>
        <p:spPr>
          <a:xfrm flipH="1">
            <a:off x="2236339" y="2995399"/>
            <a:ext cx="0" cy="321069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直線接點 251">
            <a:extLst>
              <a:ext uri="{FF2B5EF4-FFF2-40B4-BE49-F238E27FC236}">
                <a16:creationId xmlns:a16="http://schemas.microsoft.com/office/drawing/2014/main" id="{C5F3C1FE-B0F5-4BD4-8A30-70E5AF69BFF6}"/>
              </a:ext>
            </a:extLst>
          </p:cNvPr>
          <p:cNvCxnSpPr>
            <a:cxnSpLocks/>
          </p:cNvCxnSpPr>
          <p:nvPr/>
        </p:nvCxnSpPr>
        <p:spPr>
          <a:xfrm flipH="1">
            <a:off x="3460441" y="2995399"/>
            <a:ext cx="0" cy="321069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手繪多邊形: 圖案 252">
            <a:extLst>
              <a:ext uri="{FF2B5EF4-FFF2-40B4-BE49-F238E27FC236}">
                <a16:creationId xmlns:a16="http://schemas.microsoft.com/office/drawing/2014/main" id="{D02AB3C3-2368-4028-9730-5B60DE559B02}"/>
              </a:ext>
            </a:extLst>
          </p:cNvPr>
          <p:cNvSpPr/>
          <p:nvPr/>
        </p:nvSpPr>
        <p:spPr>
          <a:xfrm>
            <a:off x="7547225" y="4665316"/>
            <a:ext cx="1081851" cy="1202867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377689 h 1304148"/>
              <a:gd name="connsiteX1" fmla="*/ 1164708 w 1185036"/>
              <a:gd name="connsiteY1" fmla="*/ 0 h 1304148"/>
              <a:gd name="connsiteX2" fmla="*/ 1181686 w 1185036"/>
              <a:gd name="connsiteY2" fmla="*/ 1111011 h 1304148"/>
              <a:gd name="connsiteX3" fmla="*/ 1185036 w 1185036"/>
              <a:gd name="connsiteY3" fmla="*/ 1121268 h 1304148"/>
              <a:gd name="connsiteX4" fmla="*/ 592518 w 1185036"/>
              <a:gd name="connsiteY4" fmla="*/ 1304148 h 1304148"/>
              <a:gd name="connsiteX5" fmla="*/ 0 w 1185036"/>
              <a:gd name="connsiteY5" fmla="*/ 1121268 h 1304148"/>
              <a:gd name="connsiteX6" fmla="*/ 1 w 1185036"/>
              <a:gd name="connsiteY6" fmla="*/ 1121265 h 1304148"/>
              <a:gd name="connsiteX7" fmla="*/ 0 w 1185036"/>
              <a:gd name="connsiteY7" fmla="*/ 1121265 h 1304148"/>
              <a:gd name="connsiteX8" fmla="*/ 6220 w 1185036"/>
              <a:gd name="connsiteY8" fmla="*/ 377689 h 1304148"/>
              <a:gd name="connsiteX0" fmla="*/ 6220 w 1185036"/>
              <a:gd name="connsiteY0" fmla="*/ 0 h 1313734"/>
              <a:gd name="connsiteX1" fmla="*/ 1164708 w 1185036"/>
              <a:gd name="connsiteY1" fmla="*/ 9586 h 1313734"/>
              <a:gd name="connsiteX2" fmla="*/ 1181686 w 1185036"/>
              <a:gd name="connsiteY2" fmla="*/ 1120597 h 1313734"/>
              <a:gd name="connsiteX3" fmla="*/ 1185036 w 1185036"/>
              <a:gd name="connsiteY3" fmla="*/ 1130854 h 1313734"/>
              <a:gd name="connsiteX4" fmla="*/ 592518 w 1185036"/>
              <a:gd name="connsiteY4" fmla="*/ 1313734 h 1313734"/>
              <a:gd name="connsiteX5" fmla="*/ 0 w 1185036"/>
              <a:gd name="connsiteY5" fmla="*/ 1130854 h 1313734"/>
              <a:gd name="connsiteX6" fmla="*/ 1 w 1185036"/>
              <a:gd name="connsiteY6" fmla="*/ 1130851 h 1313734"/>
              <a:gd name="connsiteX7" fmla="*/ 0 w 1185036"/>
              <a:gd name="connsiteY7" fmla="*/ 1130851 h 1313734"/>
              <a:gd name="connsiteX8" fmla="*/ 6220 w 1185036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07840"/>
              <a:gd name="connsiteY0" fmla="*/ 0 h 1313734"/>
              <a:gd name="connsiteX1" fmla="*/ 1207738 w 1207840"/>
              <a:gd name="connsiteY1" fmla="*/ 9586 h 1313734"/>
              <a:gd name="connsiteX2" fmla="*/ 1181686 w 1207840"/>
              <a:gd name="connsiteY2" fmla="*/ 1120597 h 1313734"/>
              <a:gd name="connsiteX3" fmla="*/ 1185036 w 1207840"/>
              <a:gd name="connsiteY3" fmla="*/ 1130854 h 1313734"/>
              <a:gd name="connsiteX4" fmla="*/ 592518 w 1207840"/>
              <a:gd name="connsiteY4" fmla="*/ 1313734 h 1313734"/>
              <a:gd name="connsiteX5" fmla="*/ 0 w 1207840"/>
              <a:gd name="connsiteY5" fmla="*/ 1130854 h 1313734"/>
              <a:gd name="connsiteX6" fmla="*/ 1 w 1207840"/>
              <a:gd name="connsiteY6" fmla="*/ 1130851 h 1313734"/>
              <a:gd name="connsiteX7" fmla="*/ 0 w 1207840"/>
              <a:gd name="connsiteY7" fmla="*/ 1130851 h 1313734"/>
              <a:gd name="connsiteX8" fmla="*/ 6220 w 1207840"/>
              <a:gd name="connsiteY8" fmla="*/ 0 h 1313734"/>
              <a:gd name="connsiteX0" fmla="*/ 6220 w 1197136"/>
              <a:gd name="connsiteY0" fmla="*/ 0 h 1313734"/>
              <a:gd name="connsiteX1" fmla="*/ 1196981 w 1197136"/>
              <a:gd name="connsiteY1" fmla="*/ 9586 h 1313734"/>
              <a:gd name="connsiteX2" fmla="*/ 1181686 w 1197136"/>
              <a:gd name="connsiteY2" fmla="*/ 1120597 h 1313734"/>
              <a:gd name="connsiteX3" fmla="*/ 1185036 w 1197136"/>
              <a:gd name="connsiteY3" fmla="*/ 1130854 h 1313734"/>
              <a:gd name="connsiteX4" fmla="*/ 592518 w 1197136"/>
              <a:gd name="connsiteY4" fmla="*/ 1313734 h 1313734"/>
              <a:gd name="connsiteX5" fmla="*/ 0 w 1197136"/>
              <a:gd name="connsiteY5" fmla="*/ 1130854 h 1313734"/>
              <a:gd name="connsiteX6" fmla="*/ 1 w 1197136"/>
              <a:gd name="connsiteY6" fmla="*/ 1130851 h 1313734"/>
              <a:gd name="connsiteX7" fmla="*/ 0 w 1197136"/>
              <a:gd name="connsiteY7" fmla="*/ 1130851 h 1313734"/>
              <a:gd name="connsiteX8" fmla="*/ 6220 w 1197136"/>
              <a:gd name="connsiteY8" fmla="*/ 0 h 1313734"/>
              <a:gd name="connsiteX0" fmla="*/ 6220 w 1185036"/>
              <a:gd name="connsiteY0" fmla="*/ 3861 h 1317595"/>
              <a:gd name="connsiteX1" fmla="*/ 1183534 w 1185036"/>
              <a:gd name="connsiteY1" fmla="*/ 0 h 1317595"/>
              <a:gd name="connsiteX2" fmla="*/ 1181686 w 1185036"/>
              <a:gd name="connsiteY2" fmla="*/ 1124458 h 1317595"/>
              <a:gd name="connsiteX3" fmla="*/ 1185036 w 1185036"/>
              <a:gd name="connsiteY3" fmla="*/ 1134715 h 1317595"/>
              <a:gd name="connsiteX4" fmla="*/ 592518 w 1185036"/>
              <a:gd name="connsiteY4" fmla="*/ 1317595 h 1317595"/>
              <a:gd name="connsiteX5" fmla="*/ 0 w 1185036"/>
              <a:gd name="connsiteY5" fmla="*/ 1134715 h 1317595"/>
              <a:gd name="connsiteX6" fmla="*/ 1 w 1185036"/>
              <a:gd name="connsiteY6" fmla="*/ 1134712 h 1317595"/>
              <a:gd name="connsiteX7" fmla="*/ 0 w 1185036"/>
              <a:gd name="connsiteY7" fmla="*/ 1134712 h 1317595"/>
              <a:gd name="connsiteX8" fmla="*/ 6220 w 1185036"/>
              <a:gd name="connsiteY8" fmla="*/ 3861 h 131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1317595">
                <a:moveTo>
                  <a:pt x="6220" y="3861"/>
                </a:moveTo>
                <a:lnTo>
                  <a:pt x="1183534" y="0"/>
                </a:lnTo>
                <a:cubicBezTo>
                  <a:pt x="1185607" y="234073"/>
                  <a:pt x="1179613" y="890385"/>
                  <a:pt x="1181686" y="1124458"/>
                </a:cubicBezTo>
                <a:lnTo>
                  <a:pt x="1185036" y="1134715"/>
                </a:lnTo>
                <a:cubicBezTo>
                  <a:pt x="1185036" y="1235717"/>
                  <a:pt x="919757" y="1317595"/>
                  <a:pt x="592518" y="1317595"/>
                </a:cubicBezTo>
                <a:cubicBezTo>
                  <a:pt x="265279" y="1317595"/>
                  <a:pt x="0" y="1235717"/>
                  <a:pt x="0" y="1134715"/>
                </a:cubicBezTo>
                <a:cubicBezTo>
                  <a:pt x="0" y="1134714"/>
                  <a:pt x="1" y="1134713"/>
                  <a:pt x="1" y="1134712"/>
                </a:cubicBezTo>
                <a:lnTo>
                  <a:pt x="0" y="1134712"/>
                </a:lnTo>
                <a:cubicBezTo>
                  <a:pt x="2073" y="886853"/>
                  <a:pt x="4147" y="251720"/>
                  <a:pt x="6220" y="3861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4" name="橢圓 253">
            <a:extLst>
              <a:ext uri="{FF2B5EF4-FFF2-40B4-BE49-F238E27FC236}">
                <a16:creationId xmlns:a16="http://schemas.microsoft.com/office/drawing/2014/main" id="{5DBA86FB-BECF-4E90-B0A7-6A0620E7811A}"/>
              </a:ext>
            </a:extLst>
          </p:cNvPr>
          <p:cNvSpPr/>
          <p:nvPr/>
        </p:nvSpPr>
        <p:spPr>
          <a:xfrm>
            <a:off x="7535696" y="4524786"/>
            <a:ext cx="1081849" cy="33391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55" name="群組 254">
            <a:extLst>
              <a:ext uri="{FF2B5EF4-FFF2-40B4-BE49-F238E27FC236}">
                <a16:creationId xmlns:a16="http://schemas.microsoft.com/office/drawing/2014/main" id="{1D3F6781-7448-4B5E-9A9E-0F05FC9072AE}"/>
              </a:ext>
            </a:extLst>
          </p:cNvPr>
          <p:cNvGrpSpPr/>
          <p:nvPr/>
        </p:nvGrpSpPr>
        <p:grpSpPr>
          <a:xfrm>
            <a:off x="7535696" y="4181941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256" name="手繪多邊形: 圖案 255">
              <a:extLst>
                <a:ext uri="{FF2B5EF4-FFF2-40B4-BE49-F238E27FC236}">
                  <a16:creationId xmlns:a16="http://schemas.microsoft.com/office/drawing/2014/main" id="{80869214-26C4-4B9E-AE81-FFD5D3343748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A4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7" name="橢圓 256" hidden="1">
              <a:extLst>
                <a:ext uri="{FF2B5EF4-FFF2-40B4-BE49-F238E27FC236}">
                  <a16:creationId xmlns:a16="http://schemas.microsoft.com/office/drawing/2014/main" id="{D45C181A-A3F7-457D-AA7E-598EF24EE3BB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58" name="群組 257">
            <a:extLst>
              <a:ext uri="{FF2B5EF4-FFF2-40B4-BE49-F238E27FC236}">
                <a16:creationId xmlns:a16="http://schemas.microsoft.com/office/drawing/2014/main" id="{D23CC835-2BC4-4B0B-A22E-963DE0BA23F5}"/>
              </a:ext>
            </a:extLst>
          </p:cNvPr>
          <p:cNvGrpSpPr/>
          <p:nvPr/>
        </p:nvGrpSpPr>
        <p:grpSpPr>
          <a:xfrm>
            <a:off x="7535696" y="3844352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259" name="手繪多邊形: 圖案 258">
              <a:extLst>
                <a:ext uri="{FF2B5EF4-FFF2-40B4-BE49-F238E27FC236}">
                  <a16:creationId xmlns:a16="http://schemas.microsoft.com/office/drawing/2014/main" id="{53383054-C6C4-4841-8455-8F2A4DE537CC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A3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0" name="橢圓 259">
              <a:extLst>
                <a:ext uri="{FF2B5EF4-FFF2-40B4-BE49-F238E27FC236}">
                  <a16:creationId xmlns:a16="http://schemas.microsoft.com/office/drawing/2014/main" id="{0E8653E2-79C1-4939-958E-85F629470C68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61" name="群組 260">
            <a:extLst>
              <a:ext uri="{FF2B5EF4-FFF2-40B4-BE49-F238E27FC236}">
                <a16:creationId xmlns:a16="http://schemas.microsoft.com/office/drawing/2014/main" id="{C701C3FA-58A6-4FF5-88D4-977278D0968B}"/>
              </a:ext>
            </a:extLst>
          </p:cNvPr>
          <p:cNvGrpSpPr/>
          <p:nvPr/>
        </p:nvGrpSpPr>
        <p:grpSpPr>
          <a:xfrm>
            <a:off x="7535696" y="3515821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262" name="手繪多邊形: 圖案 261">
              <a:extLst>
                <a:ext uri="{FF2B5EF4-FFF2-40B4-BE49-F238E27FC236}">
                  <a16:creationId xmlns:a16="http://schemas.microsoft.com/office/drawing/2014/main" id="{B148B481-BA74-4C4E-9AC0-A8734B8B43F1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3" name="橢圓 262">
              <a:extLst>
                <a:ext uri="{FF2B5EF4-FFF2-40B4-BE49-F238E27FC236}">
                  <a16:creationId xmlns:a16="http://schemas.microsoft.com/office/drawing/2014/main" id="{C3F6AE16-894D-497D-9AAE-249C7A694A9E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64" name="群組 263">
            <a:extLst>
              <a:ext uri="{FF2B5EF4-FFF2-40B4-BE49-F238E27FC236}">
                <a16:creationId xmlns:a16="http://schemas.microsoft.com/office/drawing/2014/main" id="{E538009D-DF13-44D1-9A04-E7C0C0476337}"/>
              </a:ext>
            </a:extLst>
          </p:cNvPr>
          <p:cNvGrpSpPr/>
          <p:nvPr/>
        </p:nvGrpSpPr>
        <p:grpSpPr>
          <a:xfrm>
            <a:off x="7535696" y="3176812"/>
            <a:ext cx="1086084" cy="670467"/>
            <a:chOff x="-623618" y="2709825"/>
            <a:chExt cx="1189675" cy="734415"/>
          </a:xfrm>
          <a:solidFill>
            <a:srgbClr val="00FFFF"/>
          </a:solidFill>
        </p:grpSpPr>
        <p:sp>
          <p:nvSpPr>
            <p:cNvPr id="265" name="手繪多邊形: 圖案 264">
              <a:extLst>
                <a:ext uri="{FF2B5EF4-FFF2-40B4-BE49-F238E27FC236}">
                  <a16:creationId xmlns:a16="http://schemas.microsoft.com/office/drawing/2014/main" id="{407432D5-F882-4716-83CC-BAC6EE13BB8B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6" name="橢圓 265">
              <a:extLst>
                <a:ext uri="{FF2B5EF4-FFF2-40B4-BE49-F238E27FC236}">
                  <a16:creationId xmlns:a16="http://schemas.microsoft.com/office/drawing/2014/main" id="{77DBCD7F-FD13-4052-9C2D-1AF58B66B3F6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67" name="矩形 266">
            <a:extLst>
              <a:ext uri="{FF2B5EF4-FFF2-40B4-BE49-F238E27FC236}">
                <a16:creationId xmlns:a16="http://schemas.microsoft.com/office/drawing/2014/main" id="{52759A05-E2CF-4B35-A081-F5E66C5845FB}"/>
              </a:ext>
            </a:extLst>
          </p:cNvPr>
          <p:cNvSpPr/>
          <p:nvPr/>
        </p:nvSpPr>
        <p:spPr>
          <a:xfrm>
            <a:off x="7682375" y="5881660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1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8" name="手繪多邊形: 圖案 267">
            <a:extLst>
              <a:ext uri="{FF2B5EF4-FFF2-40B4-BE49-F238E27FC236}">
                <a16:creationId xmlns:a16="http://schemas.microsoft.com/office/drawing/2014/main" id="{CB9A76C3-B2CE-4CFC-9950-803EAE943FC1}"/>
              </a:ext>
            </a:extLst>
          </p:cNvPr>
          <p:cNvSpPr/>
          <p:nvPr/>
        </p:nvSpPr>
        <p:spPr>
          <a:xfrm>
            <a:off x="8717551" y="4700098"/>
            <a:ext cx="1081851" cy="1202867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377689 h 1304148"/>
              <a:gd name="connsiteX1" fmla="*/ 1164708 w 1185036"/>
              <a:gd name="connsiteY1" fmla="*/ 0 h 1304148"/>
              <a:gd name="connsiteX2" fmla="*/ 1181686 w 1185036"/>
              <a:gd name="connsiteY2" fmla="*/ 1111011 h 1304148"/>
              <a:gd name="connsiteX3" fmla="*/ 1185036 w 1185036"/>
              <a:gd name="connsiteY3" fmla="*/ 1121268 h 1304148"/>
              <a:gd name="connsiteX4" fmla="*/ 592518 w 1185036"/>
              <a:gd name="connsiteY4" fmla="*/ 1304148 h 1304148"/>
              <a:gd name="connsiteX5" fmla="*/ 0 w 1185036"/>
              <a:gd name="connsiteY5" fmla="*/ 1121268 h 1304148"/>
              <a:gd name="connsiteX6" fmla="*/ 1 w 1185036"/>
              <a:gd name="connsiteY6" fmla="*/ 1121265 h 1304148"/>
              <a:gd name="connsiteX7" fmla="*/ 0 w 1185036"/>
              <a:gd name="connsiteY7" fmla="*/ 1121265 h 1304148"/>
              <a:gd name="connsiteX8" fmla="*/ 6220 w 1185036"/>
              <a:gd name="connsiteY8" fmla="*/ 377689 h 1304148"/>
              <a:gd name="connsiteX0" fmla="*/ 6220 w 1185036"/>
              <a:gd name="connsiteY0" fmla="*/ 0 h 1313734"/>
              <a:gd name="connsiteX1" fmla="*/ 1164708 w 1185036"/>
              <a:gd name="connsiteY1" fmla="*/ 9586 h 1313734"/>
              <a:gd name="connsiteX2" fmla="*/ 1181686 w 1185036"/>
              <a:gd name="connsiteY2" fmla="*/ 1120597 h 1313734"/>
              <a:gd name="connsiteX3" fmla="*/ 1185036 w 1185036"/>
              <a:gd name="connsiteY3" fmla="*/ 1130854 h 1313734"/>
              <a:gd name="connsiteX4" fmla="*/ 592518 w 1185036"/>
              <a:gd name="connsiteY4" fmla="*/ 1313734 h 1313734"/>
              <a:gd name="connsiteX5" fmla="*/ 0 w 1185036"/>
              <a:gd name="connsiteY5" fmla="*/ 1130854 h 1313734"/>
              <a:gd name="connsiteX6" fmla="*/ 1 w 1185036"/>
              <a:gd name="connsiteY6" fmla="*/ 1130851 h 1313734"/>
              <a:gd name="connsiteX7" fmla="*/ 0 w 1185036"/>
              <a:gd name="connsiteY7" fmla="*/ 1130851 h 1313734"/>
              <a:gd name="connsiteX8" fmla="*/ 6220 w 1185036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07840"/>
              <a:gd name="connsiteY0" fmla="*/ 0 h 1313734"/>
              <a:gd name="connsiteX1" fmla="*/ 1207738 w 1207840"/>
              <a:gd name="connsiteY1" fmla="*/ 9586 h 1313734"/>
              <a:gd name="connsiteX2" fmla="*/ 1181686 w 1207840"/>
              <a:gd name="connsiteY2" fmla="*/ 1120597 h 1313734"/>
              <a:gd name="connsiteX3" fmla="*/ 1185036 w 1207840"/>
              <a:gd name="connsiteY3" fmla="*/ 1130854 h 1313734"/>
              <a:gd name="connsiteX4" fmla="*/ 592518 w 1207840"/>
              <a:gd name="connsiteY4" fmla="*/ 1313734 h 1313734"/>
              <a:gd name="connsiteX5" fmla="*/ 0 w 1207840"/>
              <a:gd name="connsiteY5" fmla="*/ 1130854 h 1313734"/>
              <a:gd name="connsiteX6" fmla="*/ 1 w 1207840"/>
              <a:gd name="connsiteY6" fmla="*/ 1130851 h 1313734"/>
              <a:gd name="connsiteX7" fmla="*/ 0 w 1207840"/>
              <a:gd name="connsiteY7" fmla="*/ 1130851 h 1313734"/>
              <a:gd name="connsiteX8" fmla="*/ 6220 w 1207840"/>
              <a:gd name="connsiteY8" fmla="*/ 0 h 1313734"/>
              <a:gd name="connsiteX0" fmla="*/ 6220 w 1197136"/>
              <a:gd name="connsiteY0" fmla="*/ 0 h 1313734"/>
              <a:gd name="connsiteX1" fmla="*/ 1196981 w 1197136"/>
              <a:gd name="connsiteY1" fmla="*/ 9586 h 1313734"/>
              <a:gd name="connsiteX2" fmla="*/ 1181686 w 1197136"/>
              <a:gd name="connsiteY2" fmla="*/ 1120597 h 1313734"/>
              <a:gd name="connsiteX3" fmla="*/ 1185036 w 1197136"/>
              <a:gd name="connsiteY3" fmla="*/ 1130854 h 1313734"/>
              <a:gd name="connsiteX4" fmla="*/ 592518 w 1197136"/>
              <a:gd name="connsiteY4" fmla="*/ 1313734 h 1313734"/>
              <a:gd name="connsiteX5" fmla="*/ 0 w 1197136"/>
              <a:gd name="connsiteY5" fmla="*/ 1130854 h 1313734"/>
              <a:gd name="connsiteX6" fmla="*/ 1 w 1197136"/>
              <a:gd name="connsiteY6" fmla="*/ 1130851 h 1313734"/>
              <a:gd name="connsiteX7" fmla="*/ 0 w 1197136"/>
              <a:gd name="connsiteY7" fmla="*/ 1130851 h 1313734"/>
              <a:gd name="connsiteX8" fmla="*/ 6220 w 1197136"/>
              <a:gd name="connsiteY8" fmla="*/ 0 h 1313734"/>
              <a:gd name="connsiteX0" fmla="*/ 6220 w 1185036"/>
              <a:gd name="connsiteY0" fmla="*/ 3861 h 1317595"/>
              <a:gd name="connsiteX1" fmla="*/ 1183534 w 1185036"/>
              <a:gd name="connsiteY1" fmla="*/ 0 h 1317595"/>
              <a:gd name="connsiteX2" fmla="*/ 1181686 w 1185036"/>
              <a:gd name="connsiteY2" fmla="*/ 1124458 h 1317595"/>
              <a:gd name="connsiteX3" fmla="*/ 1185036 w 1185036"/>
              <a:gd name="connsiteY3" fmla="*/ 1134715 h 1317595"/>
              <a:gd name="connsiteX4" fmla="*/ 592518 w 1185036"/>
              <a:gd name="connsiteY4" fmla="*/ 1317595 h 1317595"/>
              <a:gd name="connsiteX5" fmla="*/ 0 w 1185036"/>
              <a:gd name="connsiteY5" fmla="*/ 1134715 h 1317595"/>
              <a:gd name="connsiteX6" fmla="*/ 1 w 1185036"/>
              <a:gd name="connsiteY6" fmla="*/ 1134712 h 1317595"/>
              <a:gd name="connsiteX7" fmla="*/ 0 w 1185036"/>
              <a:gd name="connsiteY7" fmla="*/ 1134712 h 1317595"/>
              <a:gd name="connsiteX8" fmla="*/ 6220 w 1185036"/>
              <a:gd name="connsiteY8" fmla="*/ 3861 h 131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1317595">
                <a:moveTo>
                  <a:pt x="6220" y="3861"/>
                </a:moveTo>
                <a:lnTo>
                  <a:pt x="1183534" y="0"/>
                </a:lnTo>
                <a:cubicBezTo>
                  <a:pt x="1185607" y="234073"/>
                  <a:pt x="1179613" y="890385"/>
                  <a:pt x="1181686" y="1124458"/>
                </a:cubicBezTo>
                <a:lnTo>
                  <a:pt x="1185036" y="1134715"/>
                </a:lnTo>
                <a:cubicBezTo>
                  <a:pt x="1185036" y="1235717"/>
                  <a:pt x="919757" y="1317595"/>
                  <a:pt x="592518" y="1317595"/>
                </a:cubicBezTo>
                <a:cubicBezTo>
                  <a:pt x="265279" y="1317595"/>
                  <a:pt x="0" y="1235717"/>
                  <a:pt x="0" y="1134715"/>
                </a:cubicBezTo>
                <a:cubicBezTo>
                  <a:pt x="0" y="1134714"/>
                  <a:pt x="1" y="1134713"/>
                  <a:pt x="1" y="1134712"/>
                </a:cubicBezTo>
                <a:lnTo>
                  <a:pt x="0" y="1134712"/>
                </a:lnTo>
                <a:cubicBezTo>
                  <a:pt x="2073" y="886853"/>
                  <a:pt x="4147" y="251720"/>
                  <a:pt x="6220" y="3861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9" name="橢圓 268">
            <a:extLst>
              <a:ext uri="{FF2B5EF4-FFF2-40B4-BE49-F238E27FC236}">
                <a16:creationId xmlns:a16="http://schemas.microsoft.com/office/drawing/2014/main" id="{26E0E08D-1803-48B9-9338-6B20EBE10F19}"/>
              </a:ext>
            </a:extLst>
          </p:cNvPr>
          <p:cNvSpPr/>
          <p:nvPr/>
        </p:nvSpPr>
        <p:spPr>
          <a:xfrm>
            <a:off x="8706026" y="4559569"/>
            <a:ext cx="1081849" cy="33391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70" name="群組 269">
            <a:extLst>
              <a:ext uri="{FF2B5EF4-FFF2-40B4-BE49-F238E27FC236}">
                <a16:creationId xmlns:a16="http://schemas.microsoft.com/office/drawing/2014/main" id="{521A3C95-5967-4247-B4CD-5D649021B248}"/>
              </a:ext>
            </a:extLst>
          </p:cNvPr>
          <p:cNvGrpSpPr/>
          <p:nvPr/>
        </p:nvGrpSpPr>
        <p:grpSpPr>
          <a:xfrm>
            <a:off x="8706025" y="4216724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271" name="手繪多邊形: 圖案 270">
              <a:extLst>
                <a:ext uri="{FF2B5EF4-FFF2-40B4-BE49-F238E27FC236}">
                  <a16:creationId xmlns:a16="http://schemas.microsoft.com/office/drawing/2014/main" id="{5EBA313B-EA16-45A4-8408-7EEB72595FAE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A4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2" name="橢圓 271">
              <a:extLst>
                <a:ext uri="{FF2B5EF4-FFF2-40B4-BE49-F238E27FC236}">
                  <a16:creationId xmlns:a16="http://schemas.microsoft.com/office/drawing/2014/main" id="{E5C00D5C-0124-492C-AD32-53EB12D7320D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73" name="群組 272">
            <a:extLst>
              <a:ext uri="{FF2B5EF4-FFF2-40B4-BE49-F238E27FC236}">
                <a16:creationId xmlns:a16="http://schemas.microsoft.com/office/drawing/2014/main" id="{950062FE-5DD1-4CE7-8828-4AF2BCACC829}"/>
              </a:ext>
            </a:extLst>
          </p:cNvPr>
          <p:cNvGrpSpPr/>
          <p:nvPr/>
        </p:nvGrpSpPr>
        <p:grpSpPr>
          <a:xfrm>
            <a:off x="8706025" y="3879134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274" name="手繪多邊形: 圖案 273">
              <a:extLst>
                <a:ext uri="{FF2B5EF4-FFF2-40B4-BE49-F238E27FC236}">
                  <a16:creationId xmlns:a16="http://schemas.microsoft.com/office/drawing/2014/main" id="{E6B5CB8B-8340-4F74-8325-1AB8B2558AE8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A3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5" name="橢圓 274">
              <a:extLst>
                <a:ext uri="{FF2B5EF4-FFF2-40B4-BE49-F238E27FC236}">
                  <a16:creationId xmlns:a16="http://schemas.microsoft.com/office/drawing/2014/main" id="{CCF87F5B-803E-4003-A95F-66297E8B2013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76" name="群組 275">
            <a:extLst>
              <a:ext uri="{FF2B5EF4-FFF2-40B4-BE49-F238E27FC236}">
                <a16:creationId xmlns:a16="http://schemas.microsoft.com/office/drawing/2014/main" id="{050EC6B8-1054-4FF7-AA77-5161272EAAE2}"/>
              </a:ext>
            </a:extLst>
          </p:cNvPr>
          <p:cNvGrpSpPr/>
          <p:nvPr/>
        </p:nvGrpSpPr>
        <p:grpSpPr>
          <a:xfrm>
            <a:off x="8706025" y="3550604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277" name="手繪多邊形: 圖案 276">
              <a:extLst>
                <a:ext uri="{FF2B5EF4-FFF2-40B4-BE49-F238E27FC236}">
                  <a16:creationId xmlns:a16="http://schemas.microsoft.com/office/drawing/2014/main" id="{DF03649F-AACB-4789-8762-C71B3297F15D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78" name="橢圓 277">
              <a:extLst>
                <a:ext uri="{FF2B5EF4-FFF2-40B4-BE49-F238E27FC236}">
                  <a16:creationId xmlns:a16="http://schemas.microsoft.com/office/drawing/2014/main" id="{1C1BE1EE-19AB-42DC-AFB1-2F5C3A9A2D4C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79" name="群組 278">
            <a:extLst>
              <a:ext uri="{FF2B5EF4-FFF2-40B4-BE49-F238E27FC236}">
                <a16:creationId xmlns:a16="http://schemas.microsoft.com/office/drawing/2014/main" id="{E83D6B29-9073-4BC2-9230-49D591EB2B47}"/>
              </a:ext>
            </a:extLst>
          </p:cNvPr>
          <p:cNvGrpSpPr/>
          <p:nvPr/>
        </p:nvGrpSpPr>
        <p:grpSpPr>
          <a:xfrm>
            <a:off x="8706025" y="3211594"/>
            <a:ext cx="1086084" cy="670467"/>
            <a:chOff x="-623618" y="2709825"/>
            <a:chExt cx="1189675" cy="734415"/>
          </a:xfrm>
          <a:solidFill>
            <a:srgbClr val="00FFFF"/>
          </a:solidFill>
        </p:grpSpPr>
        <p:sp>
          <p:nvSpPr>
            <p:cNvPr id="280" name="手繪多邊形: 圖案 279">
              <a:extLst>
                <a:ext uri="{FF2B5EF4-FFF2-40B4-BE49-F238E27FC236}">
                  <a16:creationId xmlns:a16="http://schemas.microsoft.com/office/drawing/2014/main" id="{122DD875-C4C0-4131-90A1-13D7872AC9C7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1" name="橢圓 280">
              <a:extLst>
                <a:ext uri="{FF2B5EF4-FFF2-40B4-BE49-F238E27FC236}">
                  <a16:creationId xmlns:a16="http://schemas.microsoft.com/office/drawing/2014/main" id="{BA49741E-FBC9-4D9D-B6F1-826BA71B92D8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82" name="矩形 281">
            <a:extLst>
              <a:ext uri="{FF2B5EF4-FFF2-40B4-BE49-F238E27FC236}">
                <a16:creationId xmlns:a16="http://schemas.microsoft.com/office/drawing/2014/main" id="{EBA26AC1-C77E-41A8-804E-773F0F0C06C8}"/>
              </a:ext>
            </a:extLst>
          </p:cNvPr>
          <p:cNvSpPr/>
          <p:nvPr/>
        </p:nvSpPr>
        <p:spPr>
          <a:xfrm>
            <a:off x="8852703" y="5881660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2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3" name="手繪多邊形: 圖案 282">
            <a:extLst>
              <a:ext uri="{FF2B5EF4-FFF2-40B4-BE49-F238E27FC236}">
                <a16:creationId xmlns:a16="http://schemas.microsoft.com/office/drawing/2014/main" id="{F0C94E51-F700-4AB4-8F5A-DE671EE18B06}"/>
              </a:ext>
            </a:extLst>
          </p:cNvPr>
          <p:cNvSpPr/>
          <p:nvPr/>
        </p:nvSpPr>
        <p:spPr>
          <a:xfrm>
            <a:off x="9879793" y="4700098"/>
            <a:ext cx="1081851" cy="1202867"/>
          </a:xfrm>
          <a:custGeom>
            <a:avLst/>
            <a:gdLst>
              <a:gd name="connsiteX0" fmla="*/ 0 w 1185036"/>
              <a:gd name="connsiteY0" fmla="*/ 0 h 534573"/>
              <a:gd name="connsiteX1" fmla="*/ 1181686 w 1185036"/>
              <a:gd name="connsiteY1" fmla="*/ 0 h 534573"/>
              <a:gd name="connsiteX2" fmla="*/ 1181686 w 1185036"/>
              <a:gd name="connsiteY2" fmla="*/ 341436 h 534573"/>
              <a:gd name="connsiteX3" fmla="*/ 1185036 w 1185036"/>
              <a:gd name="connsiteY3" fmla="*/ 351693 h 534573"/>
              <a:gd name="connsiteX4" fmla="*/ 592518 w 1185036"/>
              <a:gd name="connsiteY4" fmla="*/ 534573 h 534573"/>
              <a:gd name="connsiteX5" fmla="*/ 0 w 1185036"/>
              <a:gd name="connsiteY5" fmla="*/ 351693 h 534573"/>
              <a:gd name="connsiteX6" fmla="*/ 1 w 1185036"/>
              <a:gd name="connsiteY6" fmla="*/ 351690 h 534573"/>
              <a:gd name="connsiteX7" fmla="*/ 0 w 1185036"/>
              <a:gd name="connsiteY7" fmla="*/ 351690 h 534573"/>
              <a:gd name="connsiteX0" fmla="*/ 0 w 1185036"/>
              <a:gd name="connsiteY0" fmla="*/ 367005 h 901578"/>
              <a:gd name="connsiteX1" fmla="*/ 1156805 w 1185036"/>
              <a:gd name="connsiteY1" fmla="*/ 0 h 901578"/>
              <a:gd name="connsiteX2" fmla="*/ 1181686 w 1185036"/>
              <a:gd name="connsiteY2" fmla="*/ 708441 h 901578"/>
              <a:gd name="connsiteX3" fmla="*/ 1185036 w 1185036"/>
              <a:gd name="connsiteY3" fmla="*/ 718698 h 901578"/>
              <a:gd name="connsiteX4" fmla="*/ 592518 w 1185036"/>
              <a:gd name="connsiteY4" fmla="*/ 901578 h 901578"/>
              <a:gd name="connsiteX5" fmla="*/ 0 w 1185036"/>
              <a:gd name="connsiteY5" fmla="*/ 718698 h 901578"/>
              <a:gd name="connsiteX6" fmla="*/ 1 w 1185036"/>
              <a:gd name="connsiteY6" fmla="*/ 718695 h 901578"/>
              <a:gd name="connsiteX7" fmla="*/ 0 w 1185036"/>
              <a:gd name="connsiteY7" fmla="*/ 718695 h 901578"/>
              <a:gd name="connsiteX8" fmla="*/ 0 w 1185036"/>
              <a:gd name="connsiteY8" fmla="*/ 367005 h 901578"/>
              <a:gd name="connsiteX0" fmla="*/ 18661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18661 w 1185036"/>
              <a:gd name="connsiteY8" fmla="*/ 0 h 926459"/>
              <a:gd name="connsiteX0" fmla="*/ 6220 w 1185036"/>
              <a:gd name="connsiteY0" fmla="*/ 0 h 926459"/>
              <a:gd name="connsiteX1" fmla="*/ 1156805 w 1185036"/>
              <a:gd name="connsiteY1" fmla="*/ 24881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0 h 926459"/>
              <a:gd name="connsiteX1" fmla="*/ 1175466 w 1185036"/>
              <a:gd name="connsiteY1" fmla="*/ 31102 h 926459"/>
              <a:gd name="connsiteX2" fmla="*/ 1181686 w 1185036"/>
              <a:gd name="connsiteY2" fmla="*/ 733322 h 926459"/>
              <a:gd name="connsiteX3" fmla="*/ 1185036 w 1185036"/>
              <a:gd name="connsiteY3" fmla="*/ 743579 h 926459"/>
              <a:gd name="connsiteX4" fmla="*/ 592518 w 1185036"/>
              <a:gd name="connsiteY4" fmla="*/ 926459 h 926459"/>
              <a:gd name="connsiteX5" fmla="*/ 0 w 1185036"/>
              <a:gd name="connsiteY5" fmla="*/ 743579 h 926459"/>
              <a:gd name="connsiteX6" fmla="*/ 1 w 1185036"/>
              <a:gd name="connsiteY6" fmla="*/ 743576 h 926459"/>
              <a:gd name="connsiteX7" fmla="*/ 0 w 1185036"/>
              <a:gd name="connsiteY7" fmla="*/ 743576 h 926459"/>
              <a:gd name="connsiteX8" fmla="*/ 6220 w 1185036"/>
              <a:gd name="connsiteY8" fmla="*/ 0 h 926459"/>
              <a:gd name="connsiteX0" fmla="*/ 6220 w 1185036"/>
              <a:gd name="connsiteY0" fmla="*/ 377689 h 1304148"/>
              <a:gd name="connsiteX1" fmla="*/ 1164708 w 1185036"/>
              <a:gd name="connsiteY1" fmla="*/ 0 h 1304148"/>
              <a:gd name="connsiteX2" fmla="*/ 1181686 w 1185036"/>
              <a:gd name="connsiteY2" fmla="*/ 1111011 h 1304148"/>
              <a:gd name="connsiteX3" fmla="*/ 1185036 w 1185036"/>
              <a:gd name="connsiteY3" fmla="*/ 1121268 h 1304148"/>
              <a:gd name="connsiteX4" fmla="*/ 592518 w 1185036"/>
              <a:gd name="connsiteY4" fmla="*/ 1304148 h 1304148"/>
              <a:gd name="connsiteX5" fmla="*/ 0 w 1185036"/>
              <a:gd name="connsiteY5" fmla="*/ 1121268 h 1304148"/>
              <a:gd name="connsiteX6" fmla="*/ 1 w 1185036"/>
              <a:gd name="connsiteY6" fmla="*/ 1121265 h 1304148"/>
              <a:gd name="connsiteX7" fmla="*/ 0 w 1185036"/>
              <a:gd name="connsiteY7" fmla="*/ 1121265 h 1304148"/>
              <a:gd name="connsiteX8" fmla="*/ 6220 w 1185036"/>
              <a:gd name="connsiteY8" fmla="*/ 377689 h 1304148"/>
              <a:gd name="connsiteX0" fmla="*/ 6220 w 1185036"/>
              <a:gd name="connsiteY0" fmla="*/ 0 h 1313734"/>
              <a:gd name="connsiteX1" fmla="*/ 1164708 w 1185036"/>
              <a:gd name="connsiteY1" fmla="*/ 9586 h 1313734"/>
              <a:gd name="connsiteX2" fmla="*/ 1181686 w 1185036"/>
              <a:gd name="connsiteY2" fmla="*/ 1120597 h 1313734"/>
              <a:gd name="connsiteX3" fmla="*/ 1185036 w 1185036"/>
              <a:gd name="connsiteY3" fmla="*/ 1130854 h 1313734"/>
              <a:gd name="connsiteX4" fmla="*/ 592518 w 1185036"/>
              <a:gd name="connsiteY4" fmla="*/ 1313734 h 1313734"/>
              <a:gd name="connsiteX5" fmla="*/ 0 w 1185036"/>
              <a:gd name="connsiteY5" fmla="*/ 1130854 h 1313734"/>
              <a:gd name="connsiteX6" fmla="*/ 1 w 1185036"/>
              <a:gd name="connsiteY6" fmla="*/ 1130851 h 1313734"/>
              <a:gd name="connsiteX7" fmla="*/ 0 w 1185036"/>
              <a:gd name="connsiteY7" fmla="*/ 1130851 h 1313734"/>
              <a:gd name="connsiteX8" fmla="*/ 6220 w 1185036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18572"/>
              <a:gd name="connsiteY0" fmla="*/ 0 h 1313734"/>
              <a:gd name="connsiteX1" fmla="*/ 1218496 w 1218572"/>
              <a:gd name="connsiteY1" fmla="*/ 9586 h 1313734"/>
              <a:gd name="connsiteX2" fmla="*/ 1181686 w 1218572"/>
              <a:gd name="connsiteY2" fmla="*/ 1120597 h 1313734"/>
              <a:gd name="connsiteX3" fmla="*/ 1185036 w 1218572"/>
              <a:gd name="connsiteY3" fmla="*/ 1130854 h 1313734"/>
              <a:gd name="connsiteX4" fmla="*/ 592518 w 1218572"/>
              <a:gd name="connsiteY4" fmla="*/ 1313734 h 1313734"/>
              <a:gd name="connsiteX5" fmla="*/ 0 w 1218572"/>
              <a:gd name="connsiteY5" fmla="*/ 1130854 h 1313734"/>
              <a:gd name="connsiteX6" fmla="*/ 1 w 1218572"/>
              <a:gd name="connsiteY6" fmla="*/ 1130851 h 1313734"/>
              <a:gd name="connsiteX7" fmla="*/ 0 w 1218572"/>
              <a:gd name="connsiteY7" fmla="*/ 1130851 h 1313734"/>
              <a:gd name="connsiteX8" fmla="*/ 6220 w 1218572"/>
              <a:gd name="connsiteY8" fmla="*/ 0 h 1313734"/>
              <a:gd name="connsiteX0" fmla="*/ 6220 w 1207840"/>
              <a:gd name="connsiteY0" fmla="*/ 0 h 1313734"/>
              <a:gd name="connsiteX1" fmla="*/ 1207738 w 1207840"/>
              <a:gd name="connsiteY1" fmla="*/ 9586 h 1313734"/>
              <a:gd name="connsiteX2" fmla="*/ 1181686 w 1207840"/>
              <a:gd name="connsiteY2" fmla="*/ 1120597 h 1313734"/>
              <a:gd name="connsiteX3" fmla="*/ 1185036 w 1207840"/>
              <a:gd name="connsiteY3" fmla="*/ 1130854 h 1313734"/>
              <a:gd name="connsiteX4" fmla="*/ 592518 w 1207840"/>
              <a:gd name="connsiteY4" fmla="*/ 1313734 h 1313734"/>
              <a:gd name="connsiteX5" fmla="*/ 0 w 1207840"/>
              <a:gd name="connsiteY5" fmla="*/ 1130854 h 1313734"/>
              <a:gd name="connsiteX6" fmla="*/ 1 w 1207840"/>
              <a:gd name="connsiteY6" fmla="*/ 1130851 h 1313734"/>
              <a:gd name="connsiteX7" fmla="*/ 0 w 1207840"/>
              <a:gd name="connsiteY7" fmla="*/ 1130851 h 1313734"/>
              <a:gd name="connsiteX8" fmla="*/ 6220 w 1207840"/>
              <a:gd name="connsiteY8" fmla="*/ 0 h 1313734"/>
              <a:gd name="connsiteX0" fmla="*/ 6220 w 1197136"/>
              <a:gd name="connsiteY0" fmla="*/ 0 h 1313734"/>
              <a:gd name="connsiteX1" fmla="*/ 1196981 w 1197136"/>
              <a:gd name="connsiteY1" fmla="*/ 9586 h 1313734"/>
              <a:gd name="connsiteX2" fmla="*/ 1181686 w 1197136"/>
              <a:gd name="connsiteY2" fmla="*/ 1120597 h 1313734"/>
              <a:gd name="connsiteX3" fmla="*/ 1185036 w 1197136"/>
              <a:gd name="connsiteY3" fmla="*/ 1130854 h 1313734"/>
              <a:gd name="connsiteX4" fmla="*/ 592518 w 1197136"/>
              <a:gd name="connsiteY4" fmla="*/ 1313734 h 1313734"/>
              <a:gd name="connsiteX5" fmla="*/ 0 w 1197136"/>
              <a:gd name="connsiteY5" fmla="*/ 1130854 h 1313734"/>
              <a:gd name="connsiteX6" fmla="*/ 1 w 1197136"/>
              <a:gd name="connsiteY6" fmla="*/ 1130851 h 1313734"/>
              <a:gd name="connsiteX7" fmla="*/ 0 w 1197136"/>
              <a:gd name="connsiteY7" fmla="*/ 1130851 h 1313734"/>
              <a:gd name="connsiteX8" fmla="*/ 6220 w 1197136"/>
              <a:gd name="connsiteY8" fmla="*/ 0 h 1313734"/>
              <a:gd name="connsiteX0" fmla="*/ 6220 w 1185036"/>
              <a:gd name="connsiteY0" fmla="*/ 3861 h 1317595"/>
              <a:gd name="connsiteX1" fmla="*/ 1183534 w 1185036"/>
              <a:gd name="connsiteY1" fmla="*/ 0 h 1317595"/>
              <a:gd name="connsiteX2" fmla="*/ 1181686 w 1185036"/>
              <a:gd name="connsiteY2" fmla="*/ 1124458 h 1317595"/>
              <a:gd name="connsiteX3" fmla="*/ 1185036 w 1185036"/>
              <a:gd name="connsiteY3" fmla="*/ 1134715 h 1317595"/>
              <a:gd name="connsiteX4" fmla="*/ 592518 w 1185036"/>
              <a:gd name="connsiteY4" fmla="*/ 1317595 h 1317595"/>
              <a:gd name="connsiteX5" fmla="*/ 0 w 1185036"/>
              <a:gd name="connsiteY5" fmla="*/ 1134715 h 1317595"/>
              <a:gd name="connsiteX6" fmla="*/ 1 w 1185036"/>
              <a:gd name="connsiteY6" fmla="*/ 1134712 h 1317595"/>
              <a:gd name="connsiteX7" fmla="*/ 0 w 1185036"/>
              <a:gd name="connsiteY7" fmla="*/ 1134712 h 1317595"/>
              <a:gd name="connsiteX8" fmla="*/ 6220 w 1185036"/>
              <a:gd name="connsiteY8" fmla="*/ 3861 h 131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5036" h="1317595">
                <a:moveTo>
                  <a:pt x="6220" y="3861"/>
                </a:moveTo>
                <a:lnTo>
                  <a:pt x="1183534" y="0"/>
                </a:lnTo>
                <a:cubicBezTo>
                  <a:pt x="1185607" y="234073"/>
                  <a:pt x="1179613" y="890385"/>
                  <a:pt x="1181686" y="1124458"/>
                </a:cubicBezTo>
                <a:lnTo>
                  <a:pt x="1185036" y="1134715"/>
                </a:lnTo>
                <a:cubicBezTo>
                  <a:pt x="1185036" y="1235717"/>
                  <a:pt x="919757" y="1317595"/>
                  <a:pt x="592518" y="1317595"/>
                </a:cubicBezTo>
                <a:cubicBezTo>
                  <a:pt x="265279" y="1317595"/>
                  <a:pt x="0" y="1235717"/>
                  <a:pt x="0" y="1134715"/>
                </a:cubicBezTo>
                <a:cubicBezTo>
                  <a:pt x="0" y="1134714"/>
                  <a:pt x="1" y="1134713"/>
                  <a:pt x="1" y="1134712"/>
                </a:cubicBezTo>
                <a:lnTo>
                  <a:pt x="0" y="1134712"/>
                </a:lnTo>
                <a:cubicBezTo>
                  <a:pt x="2073" y="886853"/>
                  <a:pt x="4147" y="251720"/>
                  <a:pt x="6220" y="3861"/>
                </a:cubicBezTo>
                <a:close/>
              </a:path>
            </a:pathLst>
          </a:custGeom>
          <a:gradFill>
            <a:gsLst>
              <a:gs pos="100000">
                <a:srgbClr val="1DBDFF"/>
              </a:gs>
              <a:gs pos="0">
                <a:srgbClr val="031B73">
                  <a:alpha val="23000"/>
                </a:srgbClr>
              </a:gs>
            </a:gsLst>
            <a:lin ang="5400000" scaled="1"/>
          </a:gradFill>
          <a:ln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4" name="橢圓 283">
            <a:extLst>
              <a:ext uri="{FF2B5EF4-FFF2-40B4-BE49-F238E27FC236}">
                <a16:creationId xmlns:a16="http://schemas.microsoft.com/office/drawing/2014/main" id="{22EA79C7-81A2-4438-B23A-4862DCBA70CF}"/>
              </a:ext>
            </a:extLst>
          </p:cNvPr>
          <p:cNvSpPr/>
          <p:nvPr/>
        </p:nvSpPr>
        <p:spPr>
          <a:xfrm>
            <a:off x="9878400" y="4559569"/>
            <a:ext cx="1081849" cy="333912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85" name="群組 284">
            <a:extLst>
              <a:ext uri="{FF2B5EF4-FFF2-40B4-BE49-F238E27FC236}">
                <a16:creationId xmlns:a16="http://schemas.microsoft.com/office/drawing/2014/main" id="{4F52FDE6-A9D1-4E63-A93F-3AD76AD3FC81}"/>
              </a:ext>
            </a:extLst>
          </p:cNvPr>
          <p:cNvGrpSpPr/>
          <p:nvPr/>
        </p:nvGrpSpPr>
        <p:grpSpPr>
          <a:xfrm>
            <a:off x="9878400" y="4216724"/>
            <a:ext cx="1086084" cy="670467"/>
            <a:chOff x="-623618" y="2698102"/>
            <a:chExt cx="1189675" cy="734415"/>
          </a:xfrm>
          <a:solidFill>
            <a:srgbClr val="01507A"/>
          </a:solidFill>
        </p:grpSpPr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D26C5CD7-F3C9-4DAF-8AEB-17CA67CBD689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A4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7" name="橢圓 286">
              <a:extLst>
                <a:ext uri="{FF2B5EF4-FFF2-40B4-BE49-F238E27FC236}">
                  <a16:creationId xmlns:a16="http://schemas.microsoft.com/office/drawing/2014/main" id="{54556CEC-BFB6-4BC0-ACAB-4E09308587D4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88" name="群組 287">
            <a:extLst>
              <a:ext uri="{FF2B5EF4-FFF2-40B4-BE49-F238E27FC236}">
                <a16:creationId xmlns:a16="http://schemas.microsoft.com/office/drawing/2014/main" id="{57956BE3-7366-4C04-8F2B-44E1128794A1}"/>
              </a:ext>
            </a:extLst>
          </p:cNvPr>
          <p:cNvGrpSpPr/>
          <p:nvPr/>
        </p:nvGrpSpPr>
        <p:grpSpPr>
          <a:xfrm>
            <a:off x="9878400" y="3879134"/>
            <a:ext cx="1086084" cy="670467"/>
            <a:chOff x="-623618" y="2698102"/>
            <a:chExt cx="1189675" cy="734415"/>
          </a:xfrm>
          <a:solidFill>
            <a:srgbClr val="0070C0"/>
          </a:solidFill>
        </p:grpSpPr>
        <p:sp>
          <p:nvSpPr>
            <p:cNvPr id="289" name="手繪多邊形: 圖案 288">
              <a:extLst>
                <a:ext uri="{FF2B5EF4-FFF2-40B4-BE49-F238E27FC236}">
                  <a16:creationId xmlns:a16="http://schemas.microsoft.com/office/drawing/2014/main" id="{9A2773EF-458E-4BF3-A060-AB25D3EFA51F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A3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0" name="橢圓 289">
              <a:extLst>
                <a:ext uri="{FF2B5EF4-FFF2-40B4-BE49-F238E27FC236}">
                  <a16:creationId xmlns:a16="http://schemas.microsoft.com/office/drawing/2014/main" id="{0892D532-9A55-452C-8CEB-5E388AF4D7B5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91" name="群組 290">
            <a:extLst>
              <a:ext uri="{FF2B5EF4-FFF2-40B4-BE49-F238E27FC236}">
                <a16:creationId xmlns:a16="http://schemas.microsoft.com/office/drawing/2014/main" id="{435E1873-B3BB-4DE5-B2DC-CB351E5FBAE7}"/>
              </a:ext>
            </a:extLst>
          </p:cNvPr>
          <p:cNvGrpSpPr/>
          <p:nvPr/>
        </p:nvGrpSpPr>
        <p:grpSpPr>
          <a:xfrm>
            <a:off x="9878400" y="3550604"/>
            <a:ext cx="1086084" cy="670467"/>
            <a:chOff x="-623618" y="2698102"/>
            <a:chExt cx="1189675" cy="734415"/>
          </a:xfrm>
          <a:solidFill>
            <a:srgbClr val="00B0F0"/>
          </a:solidFill>
        </p:grpSpPr>
        <p:sp>
          <p:nvSpPr>
            <p:cNvPr id="292" name="手繪多邊形: 圖案 291">
              <a:extLst>
                <a:ext uri="{FF2B5EF4-FFF2-40B4-BE49-F238E27FC236}">
                  <a16:creationId xmlns:a16="http://schemas.microsoft.com/office/drawing/2014/main" id="{DAF8B2D3-6154-4B2B-B9AF-1C1AC60BCF23}"/>
                </a:ext>
              </a:extLst>
            </p:cNvPr>
            <p:cNvSpPr/>
            <p:nvPr/>
          </p:nvSpPr>
          <p:spPr>
            <a:xfrm>
              <a:off x="-618979" y="2897944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A2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3" name="橢圓 292">
              <a:extLst>
                <a:ext uri="{FF2B5EF4-FFF2-40B4-BE49-F238E27FC236}">
                  <a16:creationId xmlns:a16="http://schemas.microsoft.com/office/drawing/2014/main" id="{9D5DD043-FE85-4F99-A918-5B5D8F5F5C1D}"/>
                </a:ext>
              </a:extLst>
            </p:cNvPr>
            <p:cNvSpPr/>
            <p:nvPr/>
          </p:nvSpPr>
          <p:spPr>
            <a:xfrm>
              <a:off x="-623618" y="2698102"/>
              <a:ext cx="1185035" cy="365760"/>
            </a:xfrm>
            <a:prstGeom prst="ellipse">
              <a:avLst/>
            </a:prstGeom>
            <a:grpFill/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94" name="群組 293">
            <a:extLst>
              <a:ext uri="{FF2B5EF4-FFF2-40B4-BE49-F238E27FC236}">
                <a16:creationId xmlns:a16="http://schemas.microsoft.com/office/drawing/2014/main" id="{97C8840F-AB87-4D58-9654-B37CFE5FDAA3}"/>
              </a:ext>
            </a:extLst>
          </p:cNvPr>
          <p:cNvGrpSpPr/>
          <p:nvPr/>
        </p:nvGrpSpPr>
        <p:grpSpPr>
          <a:xfrm>
            <a:off x="9878400" y="3211594"/>
            <a:ext cx="1086084" cy="670467"/>
            <a:chOff x="-623618" y="2709825"/>
            <a:chExt cx="1189675" cy="734415"/>
          </a:xfrm>
        </p:grpSpPr>
        <p:sp>
          <p:nvSpPr>
            <p:cNvPr id="295" name="手繪多邊形: 圖案 294">
              <a:extLst>
                <a:ext uri="{FF2B5EF4-FFF2-40B4-BE49-F238E27FC236}">
                  <a16:creationId xmlns:a16="http://schemas.microsoft.com/office/drawing/2014/main" id="{503E1ED9-646F-4738-A0B8-B51AE43081AA}"/>
                </a:ext>
              </a:extLst>
            </p:cNvPr>
            <p:cNvSpPr/>
            <p:nvPr/>
          </p:nvSpPr>
          <p:spPr>
            <a:xfrm>
              <a:off x="-618979" y="2909667"/>
              <a:ext cx="1185036" cy="534573"/>
            </a:xfrm>
            <a:custGeom>
              <a:avLst/>
              <a:gdLst>
                <a:gd name="connsiteX0" fmla="*/ 0 w 1185036"/>
                <a:gd name="connsiteY0" fmla="*/ 0 h 534573"/>
                <a:gd name="connsiteX1" fmla="*/ 1181686 w 1185036"/>
                <a:gd name="connsiteY1" fmla="*/ 0 h 534573"/>
                <a:gd name="connsiteX2" fmla="*/ 1181686 w 1185036"/>
                <a:gd name="connsiteY2" fmla="*/ 341436 h 534573"/>
                <a:gd name="connsiteX3" fmla="*/ 1185036 w 1185036"/>
                <a:gd name="connsiteY3" fmla="*/ 351693 h 534573"/>
                <a:gd name="connsiteX4" fmla="*/ 592518 w 1185036"/>
                <a:gd name="connsiteY4" fmla="*/ 534573 h 534573"/>
                <a:gd name="connsiteX5" fmla="*/ 0 w 1185036"/>
                <a:gd name="connsiteY5" fmla="*/ 351693 h 534573"/>
                <a:gd name="connsiteX6" fmla="*/ 1 w 1185036"/>
                <a:gd name="connsiteY6" fmla="*/ 351690 h 534573"/>
                <a:gd name="connsiteX7" fmla="*/ 0 w 1185036"/>
                <a:gd name="connsiteY7" fmla="*/ 351690 h 534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5036" h="534573">
                  <a:moveTo>
                    <a:pt x="0" y="0"/>
                  </a:moveTo>
                  <a:lnTo>
                    <a:pt x="1181686" y="0"/>
                  </a:lnTo>
                  <a:lnTo>
                    <a:pt x="1181686" y="341436"/>
                  </a:lnTo>
                  <a:lnTo>
                    <a:pt x="1185036" y="351693"/>
                  </a:lnTo>
                  <a:cubicBezTo>
                    <a:pt x="1185036" y="452695"/>
                    <a:pt x="919757" y="534573"/>
                    <a:pt x="592518" y="534573"/>
                  </a:cubicBezTo>
                  <a:cubicBezTo>
                    <a:pt x="265279" y="534573"/>
                    <a:pt x="0" y="452695"/>
                    <a:pt x="0" y="351693"/>
                  </a:cubicBezTo>
                  <a:lnTo>
                    <a:pt x="1" y="351690"/>
                  </a:lnTo>
                  <a:lnTo>
                    <a:pt x="0" y="351690"/>
                  </a:lnTo>
                  <a:close/>
                </a:path>
              </a:pathLst>
            </a:cu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altLang="zh-TW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A1</a:t>
              </a:r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6" name="橢圓 295">
              <a:extLst>
                <a:ext uri="{FF2B5EF4-FFF2-40B4-BE49-F238E27FC236}">
                  <a16:creationId xmlns:a16="http://schemas.microsoft.com/office/drawing/2014/main" id="{7DB609A1-2436-43EF-806B-9DBD73AF66EE}"/>
                </a:ext>
              </a:extLst>
            </p:cNvPr>
            <p:cNvSpPr/>
            <p:nvPr/>
          </p:nvSpPr>
          <p:spPr>
            <a:xfrm>
              <a:off x="-623618" y="2709825"/>
              <a:ext cx="1185035" cy="365760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97" name="矩形 296">
            <a:extLst>
              <a:ext uri="{FF2B5EF4-FFF2-40B4-BE49-F238E27FC236}">
                <a16:creationId xmlns:a16="http://schemas.microsoft.com/office/drawing/2014/main" id="{093D1EA6-0221-42C0-B24F-791525C31D56}"/>
              </a:ext>
            </a:extLst>
          </p:cNvPr>
          <p:cNvSpPr/>
          <p:nvPr/>
        </p:nvSpPr>
        <p:spPr>
          <a:xfrm>
            <a:off x="10025079" y="5881660"/>
            <a:ext cx="845275" cy="3181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67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Disk 3</a:t>
            </a:r>
            <a:endParaRPr lang="zh-TW" altLang="en-US" sz="1467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8" name="矩形 297">
            <a:extLst>
              <a:ext uri="{FF2B5EF4-FFF2-40B4-BE49-F238E27FC236}">
                <a16:creationId xmlns:a16="http://schemas.microsoft.com/office/drawing/2014/main" id="{946243FF-98C4-4924-8728-ECB8D9DA861C}"/>
              </a:ext>
            </a:extLst>
          </p:cNvPr>
          <p:cNvSpPr/>
          <p:nvPr/>
        </p:nvSpPr>
        <p:spPr>
          <a:xfrm>
            <a:off x="8068853" y="2509458"/>
            <a:ext cx="213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>
                <a:solidFill>
                  <a:srgbClr val="FF66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Triple Mirror</a:t>
            </a:r>
            <a:endParaRPr lang="zh-TW" altLang="en-US" sz="2400" b="1">
              <a:solidFill>
                <a:srgbClr val="FF66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99" name="直線接點 298">
            <a:extLst>
              <a:ext uri="{FF2B5EF4-FFF2-40B4-BE49-F238E27FC236}">
                <a16:creationId xmlns:a16="http://schemas.microsoft.com/office/drawing/2014/main" id="{51842626-7C55-4D5F-B713-4B8BA7584821}"/>
              </a:ext>
            </a:extLst>
          </p:cNvPr>
          <p:cNvCxnSpPr>
            <a:cxnSpLocks/>
          </p:cNvCxnSpPr>
          <p:nvPr/>
        </p:nvCxnSpPr>
        <p:spPr>
          <a:xfrm>
            <a:off x="8080413" y="3016803"/>
            <a:ext cx="0" cy="321069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接點: 肘形 299">
            <a:extLst>
              <a:ext uri="{FF2B5EF4-FFF2-40B4-BE49-F238E27FC236}">
                <a16:creationId xmlns:a16="http://schemas.microsoft.com/office/drawing/2014/main" id="{A1A6DFCC-3A0D-41B4-B9F5-AA18455AAC5B}"/>
              </a:ext>
            </a:extLst>
          </p:cNvPr>
          <p:cNvCxnSpPr>
            <a:cxnSpLocks/>
          </p:cNvCxnSpPr>
          <p:nvPr/>
        </p:nvCxnSpPr>
        <p:spPr>
          <a:xfrm>
            <a:off x="8069711" y="3006101"/>
            <a:ext cx="2268887" cy="385283"/>
          </a:xfrm>
          <a:prstGeom prst="bentConnector3">
            <a:avLst>
              <a:gd name="adj1" fmla="val 100472"/>
            </a:avLst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直線接點 300">
            <a:extLst>
              <a:ext uri="{FF2B5EF4-FFF2-40B4-BE49-F238E27FC236}">
                <a16:creationId xmlns:a16="http://schemas.microsoft.com/office/drawing/2014/main" id="{62554A09-8890-4D85-8D73-027F7DE84696}"/>
              </a:ext>
            </a:extLst>
          </p:cNvPr>
          <p:cNvCxnSpPr>
            <a:cxnSpLocks/>
          </p:cNvCxnSpPr>
          <p:nvPr/>
        </p:nvCxnSpPr>
        <p:spPr>
          <a:xfrm>
            <a:off x="9193451" y="3016803"/>
            <a:ext cx="0" cy="321069"/>
          </a:xfrm>
          <a:prstGeom prst="line">
            <a:avLst/>
          </a:prstGeom>
          <a:ln w="25400">
            <a:solidFill>
              <a:srgbClr val="00F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橢圓 301">
            <a:extLst>
              <a:ext uri="{FF2B5EF4-FFF2-40B4-BE49-F238E27FC236}">
                <a16:creationId xmlns:a16="http://schemas.microsoft.com/office/drawing/2014/main" id="{80BE32F9-F3DD-46A2-8AF7-3A49949ABAB6}"/>
              </a:ext>
            </a:extLst>
          </p:cNvPr>
          <p:cNvSpPr/>
          <p:nvPr/>
        </p:nvSpPr>
        <p:spPr>
          <a:xfrm>
            <a:off x="554255" y="5529592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3" name="橢圓 302">
            <a:extLst>
              <a:ext uri="{FF2B5EF4-FFF2-40B4-BE49-F238E27FC236}">
                <a16:creationId xmlns:a16="http://schemas.microsoft.com/office/drawing/2014/main" id="{B1B389AB-477A-4159-B1AF-E20B5F86A616}"/>
              </a:ext>
            </a:extLst>
          </p:cNvPr>
          <p:cNvSpPr/>
          <p:nvPr/>
        </p:nvSpPr>
        <p:spPr>
          <a:xfrm>
            <a:off x="1711496" y="5529592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4" name="橢圓 303">
            <a:extLst>
              <a:ext uri="{FF2B5EF4-FFF2-40B4-BE49-F238E27FC236}">
                <a16:creationId xmlns:a16="http://schemas.microsoft.com/office/drawing/2014/main" id="{ECDDE3CA-E45F-43F8-AD8A-32136B273E3D}"/>
              </a:ext>
            </a:extLst>
          </p:cNvPr>
          <p:cNvSpPr/>
          <p:nvPr/>
        </p:nvSpPr>
        <p:spPr>
          <a:xfrm>
            <a:off x="2889211" y="5529592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5" name="橢圓 304">
            <a:extLst>
              <a:ext uri="{FF2B5EF4-FFF2-40B4-BE49-F238E27FC236}">
                <a16:creationId xmlns:a16="http://schemas.microsoft.com/office/drawing/2014/main" id="{57EC207C-9EBE-48DB-A353-F9304F7800E0}"/>
              </a:ext>
            </a:extLst>
          </p:cNvPr>
          <p:cNvSpPr/>
          <p:nvPr/>
        </p:nvSpPr>
        <p:spPr>
          <a:xfrm>
            <a:off x="4072912" y="5529592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6" name="橢圓 305">
            <a:extLst>
              <a:ext uri="{FF2B5EF4-FFF2-40B4-BE49-F238E27FC236}">
                <a16:creationId xmlns:a16="http://schemas.microsoft.com/office/drawing/2014/main" id="{4F50D3B3-6DD0-4BDE-98DA-EE6A53875CF3}"/>
              </a:ext>
            </a:extLst>
          </p:cNvPr>
          <p:cNvSpPr/>
          <p:nvPr/>
        </p:nvSpPr>
        <p:spPr>
          <a:xfrm>
            <a:off x="5260126" y="5529592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7" name="橢圓 306">
            <a:extLst>
              <a:ext uri="{FF2B5EF4-FFF2-40B4-BE49-F238E27FC236}">
                <a16:creationId xmlns:a16="http://schemas.microsoft.com/office/drawing/2014/main" id="{5F87A4F4-1D37-4D80-B39C-78BF0C958673}"/>
              </a:ext>
            </a:extLst>
          </p:cNvPr>
          <p:cNvSpPr/>
          <p:nvPr/>
        </p:nvSpPr>
        <p:spPr>
          <a:xfrm>
            <a:off x="7528787" y="5547748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8" name="橢圓 307">
            <a:extLst>
              <a:ext uri="{FF2B5EF4-FFF2-40B4-BE49-F238E27FC236}">
                <a16:creationId xmlns:a16="http://schemas.microsoft.com/office/drawing/2014/main" id="{1F167F28-01A4-4731-B7DD-7D0032CF7D24}"/>
              </a:ext>
            </a:extLst>
          </p:cNvPr>
          <p:cNvSpPr/>
          <p:nvPr/>
        </p:nvSpPr>
        <p:spPr>
          <a:xfrm>
            <a:off x="8712487" y="5547748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9" name="橢圓 308">
            <a:extLst>
              <a:ext uri="{FF2B5EF4-FFF2-40B4-BE49-F238E27FC236}">
                <a16:creationId xmlns:a16="http://schemas.microsoft.com/office/drawing/2014/main" id="{38EB4461-82FD-416D-B78B-9B8E4119DE95}"/>
              </a:ext>
            </a:extLst>
          </p:cNvPr>
          <p:cNvSpPr/>
          <p:nvPr/>
        </p:nvSpPr>
        <p:spPr>
          <a:xfrm>
            <a:off x="9874727" y="5547748"/>
            <a:ext cx="1081849" cy="333912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8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653;p34">
            <a:extLst>
              <a:ext uri="{FF2B5EF4-FFF2-40B4-BE49-F238E27FC236}">
                <a16:creationId xmlns:a16="http://schemas.microsoft.com/office/drawing/2014/main" id="{302507A3-EFD9-4623-9E70-6F7DFC6079E8}"/>
              </a:ext>
            </a:extLst>
          </p:cNvPr>
          <p:cNvSpPr/>
          <p:nvPr/>
        </p:nvSpPr>
        <p:spPr>
          <a:xfrm>
            <a:off x="2670213" y="3774927"/>
            <a:ext cx="2536270" cy="2536270"/>
          </a:xfrm>
          <a:prstGeom prst="chevron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0" name="Google Shape;661;p34">
            <a:extLst>
              <a:ext uri="{FF2B5EF4-FFF2-40B4-BE49-F238E27FC236}">
                <a16:creationId xmlns:a16="http://schemas.microsoft.com/office/drawing/2014/main" id="{7EE756DC-B17D-487B-9033-D6203A96AAF1}"/>
              </a:ext>
            </a:extLst>
          </p:cNvPr>
          <p:cNvSpPr/>
          <p:nvPr/>
        </p:nvSpPr>
        <p:spPr>
          <a:xfrm>
            <a:off x="3026303" y="5665297"/>
            <a:ext cx="645900" cy="645900"/>
          </a:xfrm>
          <a:prstGeom prst="chevron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08B93-3CC9-4B24-9740-73D924588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擴充方式的改變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27D6A-70BF-4095-8B18-D236020EC19C}"/>
              </a:ext>
            </a:extLst>
          </p:cNvPr>
          <p:cNvSpPr txBox="1"/>
          <p:nvPr/>
        </p:nvSpPr>
        <p:spPr>
          <a:xfrm>
            <a:off x="497171" y="1160889"/>
            <a:ext cx="11389220" cy="18439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200000"/>
              </a:lnSpc>
              <a:buSzPct val="70000"/>
              <a:buFont typeface="Wingdings" panose="05000000000000000000" pitchFamily="2" charset="2"/>
              <a:buChar char="l"/>
            </a:pPr>
            <a:r>
              <a:rPr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QuTS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hero </a:t>
            </a:r>
            <a:r>
              <a:rPr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的ZFS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RAID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擴充方式與QTS EXT4不同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建完後無法再單顆硬碟追加去做線上擴充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多出的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1~2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個空槽可當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hot spare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</a:t>
            </a:r>
            <a:endParaRPr lang="en-US" altLang="zh-TW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SzPct val="70000"/>
              <a:buFont typeface="Wingdings" panose="05000000000000000000" pitchFamily="2" charset="2"/>
              <a:buChar char="l"/>
            </a:pP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預留多個空槽則可一次追加整組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RAID,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組成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Striped RAID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的方式擴充整體容量</a:t>
            </a:r>
          </a:p>
        </p:txBody>
      </p:sp>
      <p:sp>
        <p:nvSpPr>
          <p:cNvPr id="6" name="Google Shape;1015;p59">
            <a:extLst>
              <a:ext uri="{FF2B5EF4-FFF2-40B4-BE49-F238E27FC236}">
                <a16:creationId xmlns:a16="http://schemas.microsoft.com/office/drawing/2014/main" id="{EB659194-BC15-4C10-BCF4-2641A9FD3A55}"/>
              </a:ext>
            </a:extLst>
          </p:cNvPr>
          <p:cNvSpPr/>
          <p:nvPr/>
        </p:nvSpPr>
        <p:spPr>
          <a:xfrm>
            <a:off x="139671" y="5931840"/>
            <a:ext cx="6789757" cy="406305"/>
          </a:xfrm>
          <a:prstGeom prst="chevron">
            <a:avLst>
              <a:gd name="adj" fmla="val 69585"/>
            </a:avLst>
          </a:prstGeom>
          <a:noFill/>
          <a:ln>
            <a:noFill/>
          </a:ln>
          <a:effectLst/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zh-TW" altLang="en-US" sz="1500" b="1" spc="300">
                <a:solidFill>
                  <a:schemeClr val="accent2"/>
                </a:solidFill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  <a:t>您如果因預算規劃而打算做分階段的磁碟擴充配置時，必須先預留足夠的硬碟空槽以利未來的容量擴充需求。</a:t>
            </a:r>
            <a:br>
              <a:rPr lang="zh-TW" altLang="en-US" sz="1500" b="1" spc="300">
                <a:solidFill>
                  <a:schemeClr val="accent2"/>
                </a:solidFill>
                <a:latin typeface="Arial"/>
                <a:ea typeface="微軟正黑體"/>
                <a:cs typeface="Microsoft JhengHei"/>
                <a:sym typeface="Arial" panose="020B0604020202020204" pitchFamily="34" charset="0"/>
              </a:rPr>
            </a:br>
            <a:r>
              <a:rPr lang="zh-TW" altLang="en-US" sz="1500" b="1" spc="300">
                <a:solidFill>
                  <a:schemeClr val="accent2"/>
                </a:solidFill>
                <a:latin typeface="Arial"/>
                <a:ea typeface="微軟正黑體"/>
                <a:cs typeface="Arial"/>
              </a:rPr>
              <a:t>也可以直接添購QNAP外接擴充櫃, 來達到容量加大的需求。</a:t>
            </a:r>
            <a:endParaRPr lang="zh-TW" altLang="en-US" sz="1500" b="0" i="0" u="none" strike="noStrike" cap="none" spc="300">
              <a:solidFill>
                <a:schemeClr val="accent2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6CA727A4-F1EA-462B-9934-94523302BF75}"/>
              </a:ext>
            </a:extLst>
          </p:cNvPr>
          <p:cNvSpPr/>
          <p:nvPr/>
        </p:nvSpPr>
        <p:spPr>
          <a:xfrm>
            <a:off x="6657985" y="3157044"/>
            <a:ext cx="5167071" cy="3667501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28575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5C94323-6EC9-4B10-A4C2-E23AC929B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92605"/>
              </p:ext>
            </p:extLst>
          </p:nvPr>
        </p:nvGraphicFramePr>
        <p:xfrm>
          <a:off x="6829721" y="3176058"/>
          <a:ext cx="4860150" cy="2631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165">
                  <a:extLst>
                    <a:ext uri="{9D8B030D-6E8A-4147-A177-3AD203B41FA5}">
                      <a16:colId xmlns:a16="http://schemas.microsoft.com/office/drawing/2014/main" val="2948340622"/>
                    </a:ext>
                  </a:extLst>
                </a:gridCol>
                <a:gridCol w="2496457">
                  <a:extLst>
                    <a:ext uri="{9D8B030D-6E8A-4147-A177-3AD203B41FA5}">
                      <a16:colId xmlns:a16="http://schemas.microsoft.com/office/drawing/2014/main" val="2667742991"/>
                    </a:ext>
                  </a:extLst>
                </a:gridCol>
                <a:gridCol w="1098764">
                  <a:extLst>
                    <a:ext uri="{9D8B030D-6E8A-4147-A177-3AD203B41FA5}">
                      <a16:colId xmlns:a16="http://schemas.microsoft.com/office/drawing/2014/main" val="121359013"/>
                    </a:ext>
                  </a:extLst>
                </a:gridCol>
                <a:gridCol w="1098764">
                  <a:extLst>
                    <a:ext uri="{9D8B030D-6E8A-4147-A177-3AD203B41FA5}">
                      <a16:colId xmlns:a16="http://schemas.microsoft.com/office/drawing/2014/main" val="724315791"/>
                    </a:ext>
                  </a:extLst>
                </a:gridCol>
              </a:tblGrid>
              <a:tr h="6501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b="1" u="none" kern="1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儲存容量擴充方式</a:t>
                      </a:r>
                      <a:endParaRPr lang="zh-TW" sz="1800" b="1" u="none" kern="10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800" b="1" u="none" kern="10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u="none" kern="100" err="1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QuTS</a:t>
                      </a:r>
                      <a:r>
                        <a:rPr lang="en-US" sz="1800" b="1" u="none" kern="1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hero</a:t>
                      </a:r>
                      <a:endParaRPr lang="zh-TW" sz="1800" b="1" u="none" kern="10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u="none" kern="10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QTS</a:t>
                      </a:r>
                      <a:endParaRPr lang="zh-TW" sz="1800" b="1" u="none" kern="10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6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929477"/>
                  </a:ext>
                </a:extLst>
              </a:tr>
              <a:tr h="4952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既有 </a:t>
                      </a:r>
                      <a:r>
                        <a:rPr lang="en-US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RAID </a:t>
                      </a: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增加單顆硬碟擴充</a:t>
                      </a: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u="none" kern="100">
                          <a:solidFill>
                            <a:srgbClr val="FFD41D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X</a:t>
                      </a:r>
                      <a:endParaRPr lang="zh-TW" sz="1400" u="none" kern="100">
                        <a:solidFill>
                          <a:srgbClr val="FFD41D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852038"/>
                  </a:ext>
                </a:extLst>
              </a:tr>
              <a:tr h="4952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新增</a:t>
                      </a:r>
                      <a:r>
                        <a:rPr lang="en-US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RAID </a:t>
                      </a: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加入 </a:t>
                      </a:r>
                      <a:r>
                        <a:rPr lang="en-US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Storage Pool </a:t>
                      </a: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擴充</a:t>
                      </a: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041708"/>
                  </a:ext>
                </a:extLst>
              </a:tr>
              <a:tr h="4952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既有</a:t>
                      </a:r>
                      <a:r>
                        <a:rPr lang="en-US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RAID </a:t>
                      </a: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換成較大容量硬碟擴充</a:t>
                      </a: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alt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C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872526"/>
                  </a:ext>
                </a:extLst>
              </a:tr>
              <a:tr h="4952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連接</a:t>
                      </a:r>
                      <a:r>
                        <a:rPr lang="en-US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 JBOD </a:t>
                      </a:r>
                      <a:r>
                        <a:rPr lang="zh-TW" sz="1200" b="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擴充</a:t>
                      </a:r>
                      <a:endParaRPr lang="zh-TW" sz="1200" b="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u="none" kern="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V</a:t>
                      </a:r>
                      <a:endParaRPr lang="zh-TW" sz="1200" u="none" kern="1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cs typeface="Times New Roman" panose="02020603050405020304" pitchFamily="18" charset="0"/>
                        <a:sym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DC3E6">
                          <a:alpha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4420778"/>
                  </a:ext>
                </a:extLst>
              </a:tr>
            </a:tbl>
          </a:graphicData>
        </a:graphic>
      </p:graphicFrame>
      <p:grpSp>
        <p:nvGrpSpPr>
          <p:cNvPr id="48" name="群組 47">
            <a:extLst>
              <a:ext uri="{FF2B5EF4-FFF2-40B4-BE49-F238E27FC236}">
                <a16:creationId xmlns:a16="http://schemas.microsoft.com/office/drawing/2014/main" id="{2C253CD1-634A-40E0-9D24-A4EDB692DB44}"/>
              </a:ext>
            </a:extLst>
          </p:cNvPr>
          <p:cNvGrpSpPr/>
          <p:nvPr/>
        </p:nvGrpSpPr>
        <p:grpSpPr>
          <a:xfrm>
            <a:off x="574698" y="4425293"/>
            <a:ext cx="5888393" cy="1174369"/>
            <a:chOff x="574698" y="4182533"/>
            <a:chExt cx="5888393" cy="1174369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9A460B9C-7FA9-47F0-AAC6-4A59D518B0AA}"/>
                </a:ext>
              </a:extLst>
            </p:cNvPr>
            <p:cNvSpPr/>
            <p:nvPr/>
          </p:nvSpPr>
          <p:spPr>
            <a:xfrm>
              <a:off x="574698" y="4182533"/>
              <a:ext cx="2756042" cy="1174369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/>
                </a:gs>
              </a:gsLst>
              <a:lin ang="5400000" scaled="0"/>
            </a:gradFill>
            <a:ln w="15875">
              <a:gradFill flip="none" rotWithShape="1">
                <a:gsLst>
                  <a:gs pos="0">
                    <a:srgbClr val="FBFCFE">
                      <a:alpha val="0"/>
                    </a:srgbClr>
                  </a:gs>
                  <a:gs pos="50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2161855B-C799-48B6-9286-4CD8D972BDBB}"/>
                </a:ext>
              </a:extLst>
            </p:cNvPr>
            <p:cNvSpPr/>
            <p:nvPr/>
          </p:nvSpPr>
          <p:spPr>
            <a:xfrm>
              <a:off x="3707049" y="4182533"/>
              <a:ext cx="2756042" cy="1174369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/>
                </a:gs>
              </a:gsLst>
              <a:lin ang="5400000" scaled="0"/>
            </a:gradFill>
            <a:ln w="15875">
              <a:gradFill flip="none" rotWithShape="1">
                <a:gsLst>
                  <a:gs pos="0">
                    <a:srgbClr val="FBFCFE">
                      <a:alpha val="0"/>
                    </a:srgbClr>
                  </a:gs>
                  <a:gs pos="50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13B00DA6-A00E-46CE-A1AD-3EE3A5342EC3}"/>
                </a:ext>
              </a:extLst>
            </p:cNvPr>
            <p:cNvSpPr/>
            <p:nvPr/>
          </p:nvSpPr>
          <p:spPr>
            <a:xfrm>
              <a:off x="574698" y="4794371"/>
              <a:ext cx="2756041" cy="400110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/>
                </a:gs>
              </a:gsLst>
              <a:lin ang="5400000" scaled="0"/>
            </a:gradFill>
            <a:ln w="15875">
              <a:gradFill flip="none" rotWithShape="1">
                <a:gsLst>
                  <a:gs pos="0">
                    <a:srgbClr val="FBFCFE">
                      <a:alpha val="0"/>
                    </a:srgbClr>
                  </a:gs>
                  <a:gs pos="50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>
                  <a:solidFill>
                    <a:schemeClr val="lt1"/>
                  </a:solidFill>
                  <a:sym typeface="Arial" panose="020B0604020202020204" pitchFamily="34" charset="0"/>
                </a:rPr>
                <a:t>RAID 5</a:t>
              </a:r>
              <a:endParaRPr lang="zh-TW" altLang="en-US" sz="2400">
                <a:solidFill>
                  <a:schemeClr val="lt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7F6F98A-4D08-442D-9B90-244EE6CC42D0}"/>
                </a:ext>
              </a:extLst>
            </p:cNvPr>
            <p:cNvSpPr/>
            <p:nvPr/>
          </p:nvSpPr>
          <p:spPr>
            <a:xfrm>
              <a:off x="3707048" y="4794371"/>
              <a:ext cx="2756041" cy="400110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/>
                </a:gs>
              </a:gsLst>
              <a:lin ang="5400000" scaled="0"/>
            </a:gradFill>
            <a:ln w="15875">
              <a:gradFill flip="none" rotWithShape="1">
                <a:gsLst>
                  <a:gs pos="0">
                    <a:srgbClr val="FBFCFE">
                      <a:alpha val="0"/>
                    </a:srgbClr>
                  </a:gs>
                  <a:gs pos="5000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>
                  <a:solidFill>
                    <a:schemeClr val="lt1"/>
                  </a:solidFill>
                  <a:sym typeface="Arial" panose="020B0604020202020204" pitchFamily="34" charset="0"/>
                </a:rPr>
                <a:t>RAID 5 + RAID 5</a:t>
              </a:r>
              <a:endParaRPr lang="zh-TW" altLang="en-US" sz="2400">
                <a:solidFill>
                  <a:schemeClr val="lt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55" name="圖片 54" descr="一張含有 監視器, 螢幕, 坐, 電腦 的圖片&#10;&#10;自動產生的描述">
            <a:extLst>
              <a:ext uri="{FF2B5EF4-FFF2-40B4-BE49-F238E27FC236}">
                <a16:creationId xmlns:a16="http://schemas.microsoft.com/office/drawing/2014/main" id="{6AFE5F13-C8CB-4658-B90A-65C2E97622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5220" y="3238807"/>
            <a:ext cx="2879701" cy="1729397"/>
          </a:xfrm>
          <a:prstGeom prst="rect">
            <a:avLst/>
          </a:prstGeom>
        </p:spPr>
      </p:pic>
      <p:sp>
        <p:nvSpPr>
          <p:cNvPr id="56" name="圖形 73">
            <a:extLst>
              <a:ext uri="{FF2B5EF4-FFF2-40B4-BE49-F238E27FC236}">
                <a16:creationId xmlns:a16="http://schemas.microsoft.com/office/drawing/2014/main" id="{D52F59CB-74E2-42D2-9032-86DB6D4E07C1}"/>
              </a:ext>
            </a:extLst>
          </p:cNvPr>
          <p:cNvSpPr/>
          <p:nvPr/>
        </p:nvSpPr>
        <p:spPr>
          <a:xfrm rot="16200000">
            <a:off x="3081237" y="3877912"/>
            <a:ext cx="906626" cy="535273"/>
          </a:xfrm>
          <a:custGeom>
            <a:avLst/>
            <a:gdLst>
              <a:gd name="connsiteX0" fmla="*/ 591323 w 822535"/>
              <a:gd name="connsiteY0" fmla="*/ 357104 h 768353"/>
              <a:gd name="connsiteX1" fmla="*/ 591323 w 822535"/>
              <a:gd name="connsiteY1" fmla="*/ 0 h 768353"/>
              <a:gd name="connsiteX2" fmla="*/ 231212 w 822535"/>
              <a:gd name="connsiteY2" fmla="*/ 0 h 768353"/>
              <a:gd name="connsiteX3" fmla="*/ 231212 w 822535"/>
              <a:gd name="connsiteY3" fmla="*/ 357104 h 768353"/>
              <a:gd name="connsiteX4" fmla="*/ 0 w 822535"/>
              <a:gd name="connsiteY4" fmla="*/ 357104 h 768353"/>
              <a:gd name="connsiteX5" fmla="*/ 411268 w 822535"/>
              <a:gd name="connsiteY5" fmla="*/ 768354 h 768353"/>
              <a:gd name="connsiteX6" fmla="*/ 822536 w 822535"/>
              <a:gd name="connsiteY6" fmla="*/ 357104 h 76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2535" h="768353">
                <a:moveTo>
                  <a:pt x="591323" y="357104"/>
                </a:moveTo>
                <a:lnTo>
                  <a:pt x="591323" y="0"/>
                </a:lnTo>
                <a:lnTo>
                  <a:pt x="231212" y="0"/>
                </a:lnTo>
                <a:lnTo>
                  <a:pt x="231212" y="357104"/>
                </a:lnTo>
                <a:lnTo>
                  <a:pt x="0" y="357104"/>
                </a:lnTo>
                <a:lnTo>
                  <a:pt x="411268" y="768354"/>
                </a:lnTo>
                <a:lnTo>
                  <a:pt x="822536" y="357104"/>
                </a:lnTo>
                <a:close/>
              </a:path>
            </a:pathLst>
          </a:custGeom>
          <a:gradFill>
            <a:gsLst>
              <a:gs pos="100000">
                <a:schemeClr val="bg1"/>
              </a:gs>
              <a:gs pos="0">
                <a:srgbClr val="031B71">
                  <a:alpha val="20000"/>
                </a:srgbClr>
              </a:gs>
            </a:gsLst>
            <a:lin ang="5400000" scaled="0"/>
          </a:gradFill>
          <a:ln w="1773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pic>
        <p:nvPicPr>
          <p:cNvPr id="57" name="圖片 56" descr="一張含有 監視器, 螢幕, 坐, 電腦 的圖片&#10;&#10;自動產生的描述">
            <a:extLst>
              <a:ext uri="{FF2B5EF4-FFF2-40B4-BE49-F238E27FC236}">
                <a16:creationId xmlns:a16="http://schemas.microsoft.com/office/drawing/2014/main" id="{25473527-9A7C-41A0-973A-603536D2A2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128" y="3238807"/>
            <a:ext cx="2879701" cy="1729397"/>
          </a:xfrm>
          <a:prstGeom prst="rect">
            <a:avLst/>
          </a:prstGeom>
        </p:spPr>
      </p:pic>
      <p:grpSp>
        <p:nvGrpSpPr>
          <p:cNvPr id="58" name="群組 57">
            <a:extLst>
              <a:ext uri="{FF2B5EF4-FFF2-40B4-BE49-F238E27FC236}">
                <a16:creationId xmlns:a16="http://schemas.microsoft.com/office/drawing/2014/main" id="{7A59AAD4-EBF1-4C40-90B5-E2406A54A569}"/>
              </a:ext>
            </a:extLst>
          </p:cNvPr>
          <p:cNvGrpSpPr/>
          <p:nvPr/>
        </p:nvGrpSpPr>
        <p:grpSpPr>
          <a:xfrm>
            <a:off x="641982" y="3760149"/>
            <a:ext cx="1144584" cy="1019875"/>
            <a:chOff x="1777999" y="3533889"/>
            <a:chExt cx="1144584" cy="1019875"/>
          </a:xfrm>
        </p:grpSpPr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73985635-AC1E-4829-A1C7-F317B358C93C}"/>
                </a:ext>
              </a:extLst>
            </p:cNvPr>
            <p:cNvSpPr/>
            <p:nvPr/>
          </p:nvSpPr>
          <p:spPr>
            <a:xfrm>
              <a:off x="1777999" y="3537043"/>
              <a:ext cx="283815" cy="1009556"/>
            </a:xfrm>
            <a:prstGeom prst="rect">
              <a:avLst/>
            </a:prstGeom>
            <a:solidFill>
              <a:srgbClr val="FF33C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73D6E46D-BE65-4C6D-B585-C2F8267C88F1}"/>
                </a:ext>
              </a:extLst>
            </p:cNvPr>
            <p:cNvSpPr/>
            <p:nvPr/>
          </p:nvSpPr>
          <p:spPr>
            <a:xfrm>
              <a:off x="2061814" y="3537043"/>
              <a:ext cx="283815" cy="1009555"/>
            </a:xfrm>
            <a:prstGeom prst="rect">
              <a:avLst/>
            </a:prstGeom>
            <a:solidFill>
              <a:srgbClr val="00FF99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1AEADE8F-E724-44E4-8071-6E8AE0616297}"/>
                </a:ext>
              </a:extLst>
            </p:cNvPr>
            <p:cNvSpPr/>
            <p:nvPr/>
          </p:nvSpPr>
          <p:spPr>
            <a:xfrm>
              <a:off x="2336305" y="3533889"/>
              <a:ext cx="293139" cy="1009555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735A0C74-5C52-40BF-9448-5467938152CC}"/>
                </a:ext>
              </a:extLst>
            </p:cNvPr>
            <p:cNvSpPr/>
            <p:nvPr/>
          </p:nvSpPr>
          <p:spPr>
            <a:xfrm>
              <a:off x="2629444" y="3544209"/>
              <a:ext cx="293139" cy="1009555"/>
            </a:xfrm>
            <a:prstGeom prst="rect">
              <a:avLst/>
            </a:prstGeom>
            <a:solidFill>
              <a:srgbClr val="FFC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60CA2180-F196-4ABE-8561-062269963BF2}"/>
              </a:ext>
            </a:extLst>
          </p:cNvPr>
          <p:cNvGrpSpPr/>
          <p:nvPr/>
        </p:nvGrpSpPr>
        <p:grpSpPr>
          <a:xfrm>
            <a:off x="3787898" y="3776649"/>
            <a:ext cx="1144584" cy="1019875"/>
            <a:chOff x="1777999" y="3533889"/>
            <a:chExt cx="1144584" cy="1019875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FE3FCE2D-3416-4F63-80E5-2A4A48F5C0EA}"/>
                </a:ext>
              </a:extLst>
            </p:cNvPr>
            <p:cNvSpPr/>
            <p:nvPr/>
          </p:nvSpPr>
          <p:spPr>
            <a:xfrm>
              <a:off x="1777999" y="3537043"/>
              <a:ext cx="283815" cy="1009556"/>
            </a:xfrm>
            <a:prstGeom prst="rect">
              <a:avLst/>
            </a:prstGeom>
            <a:solidFill>
              <a:srgbClr val="FF33CC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BC27E0BE-429B-4ADB-9FC8-A2AD4ED1843E}"/>
                </a:ext>
              </a:extLst>
            </p:cNvPr>
            <p:cNvSpPr/>
            <p:nvPr/>
          </p:nvSpPr>
          <p:spPr>
            <a:xfrm>
              <a:off x="2061814" y="3537043"/>
              <a:ext cx="283815" cy="1009555"/>
            </a:xfrm>
            <a:prstGeom prst="rect">
              <a:avLst/>
            </a:prstGeom>
            <a:solidFill>
              <a:srgbClr val="00FF99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1E40DF00-6F95-4A72-9834-1319A7F55BE2}"/>
                </a:ext>
              </a:extLst>
            </p:cNvPr>
            <p:cNvSpPr/>
            <p:nvPr/>
          </p:nvSpPr>
          <p:spPr>
            <a:xfrm>
              <a:off x="2336305" y="3533889"/>
              <a:ext cx="293139" cy="1009555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B6F6F0BD-03EE-46EF-9B0B-EC240A0C0813}"/>
                </a:ext>
              </a:extLst>
            </p:cNvPr>
            <p:cNvSpPr/>
            <p:nvPr/>
          </p:nvSpPr>
          <p:spPr>
            <a:xfrm>
              <a:off x="2629444" y="3544209"/>
              <a:ext cx="293139" cy="1009555"/>
            </a:xfrm>
            <a:prstGeom prst="rect">
              <a:avLst/>
            </a:prstGeom>
            <a:solidFill>
              <a:srgbClr val="FFC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91B4E631-03BC-4D2A-AC27-762AD5E6C20D}"/>
              </a:ext>
            </a:extLst>
          </p:cNvPr>
          <p:cNvGrpSpPr/>
          <p:nvPr/>
        </p:nvGrpSpPr>
        <p:grpSpPr>
          <a:xfrm>
            <a:off x="4923160" y="3724202"/>
            <a:ext cx="1130465" cy="1094665"/>
            <a:chOff x="1777999" y="3537043"/>
            <a:chExt cx="1144584" cy="1016721"/>
          </a:xfrm>
        </p:grpSpPr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5BD08B09-CED2-46E5-8E77-3D6B26BFF1EF}"/>
                </a:ext>
              </a:extLst>
            </p:cNvPr>
            <p:cNvSpPr/>
            <p:nvPr/>
          </p:nvSpPr>
          <p:spPr>
            <a:xfrm>
              <a:off x="1777999" y="3537043"/>
              <a:ext cx="283815" cy="1009556"/>
            </a:xfrm>
            <a:prstGeom prst="rect">
              <a:avLst/>
            </a:prstGeom>
            <a:solidFill>
              <a:srgbClr val="FF33CC">
                <a:alpha val="3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A2473CBE-5556-424D-923B-98B0B9F8A125}"/>
                </a:ext>
              </a:extLst>
            </p:cNvPr>
            <p:cNvSpPr/>
            <p:nvPr/>
          </p:nvSpPr>
          <p:spPr>
            <a:xfrm>
              <a:off x="2061814" y="3537043"/>
              <a:ext cx="283815" cy="1009555"/>
            </a:xfrm>
            <a:prstGeom prst="rect">
              <a:avLst/>
            </a:prstGeom>
            <a:solidFill>
              <a:srgbClr val="00FF99">
                <a:alpha val="3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40619F32-DFD5-4A72-A510-B404EF7DC2F4}"/>
                </a:ext>
              </a:extLst>
            </p:cNvPr>
            <p:cNvSpPr/>
            <p:nvPr/>
          </p:nvSpPr>
          <p:spPr>
            <a:xfrm>
              <a:off x="2336305" y="3544208"/>
              <a:ext cx="293139" cy="999236"/>
            </a:xfrm>
            <a:prstGeom prst="rect">
              <a:avLst/>
            </a:prstGeom>
            <a:solidFill>
              <a:srgbClr val="00B0F0">
                <a:alpha val="3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3BCFC4DC-63E0-4E0F-96C1-A53957BC6E90}"/>
                </a:ext>
              </a:extLst>
            </p:cNvPr>
            <p:cNvSpPr/>
            <p:nvPr/>
          </p:nvSpPr>
          <p:spPr>
            <a:xfrm>
              <a:off x="2629444" y="3544209"/>
              <a:ext cx="293139" cy="1009555"/>
            </a:xfrm>
            <a:prstGeom prst="rect">
              <a:avLst/>
            </a:prstGeom>
            <a:solidFill>
              <a:srgbClr val="FFC000">
                <a:alpha val="3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766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extLst>
              <a:ext uri="{FF2B5EF4-FFF2-40B4-BE49-F238E27FC236}">
                <a16:creationId xmlns:a16="http://schemas.microsoft.com/office/drawing/2014/main" id="{C74F4504-722C-47A2-8919-D40F95891055}"/>
              </a:ext>
            </a:extLst>
          </p:cNvPr>
          <p:cNvSpPr/>
          <p:nvPr/>
        </p:nvSpPr>
        <p:spPr>
          <a:xfrm rot="16200000">
            <a:off x="1791640" y="1662148"/>
            <a:ext cx="3292108" cy="5952974"/>
          </a:xfrm>
          <a:prstGeom prst="rect">
            <a:avLst/>
          </a:prstGeom>
          <a:noFill/>
          <a:ln w="28575">
            <a:gradFill>
              <a:gsLst>
                <a:gs pos="0">
                  <a:srgbClr val="00A0B8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F90EDA79-DB53-400F-A6EA-759D8A447DE9}"/>
              </a:ext>
            </a:extLst>
          </p:cNvPr>
          <p:cNvSpPr/>
          <p:nvPr/>
        </p:nvSpPr>
        <p:spPr>
          <a:xfrm rot="16200000">
            <a:off x="2661348" y="-744859"/>
            <a:ext cx="571388" cy="4971671"/>
          </a:xfrm>
          <a:prstGeom prst="rect">
            <a:avLst/>
          </a:prstGeom>
          <a:noFill/>
          <a:ln w="28575">
            <a:gradFill>
              <a:gsLst>
                <a:gs pos="0">
                  <a:srgbClr val="00A0B8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74ED54B-1A2E-427F-AD90-79CCAC8B3A3C}"/>
              </a:ext>
            </a:extLst>
          </p:cNvPr>
          <p:cNvSpPr/>
          <p:nvPr/>
        </p:nvSpPr>
        <p:spPr>
          <a:xfrm rot="16200000">
            <a:off x="2661347" y="-4638"/>
            <a:ext cx="571388" cy="4971670"/>
          </a:xfrm>
          <a:prstGeom prst="rect">
            <a:avLst/>
          </a:prstGeom>
          <a:noFill/>
          <a:ln w="28575">
            <a:gradFill>
              <a:gsLst>
                <a:gs pos="0">
                  <a:srgbClr val="00A0B8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0C9C1433-648F-48C6-8C20-AF7DD8EB97FB}"/>
              </a:ext>
            </a:extLst>
          </p:cNvPr>
          <p:cNvSpPr/>
          <p:nvPr/>
        </p:nvSpPr>
        <p:spPr>
          <a:xfrm>
            <a:off x="587027" y="3916827"/>
            <a:ext cx="2006380" cy="2208202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A1AE704-C2D2-464F-B971-AE26BD32FC94}"/>
              </a:ext>
            </a:extLst>
          </p:cNvPr>
          <p:cNvSpPr/>
          <p:nvPr/>
        </p:nvSpPr>
        <p:spPr>
          <a:xfrm>
            <a:off x="2663074" y="3916827"/>
            <a:ext cx="2006380" cy="2208202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3B85588-2E03-4C38-AC4B-C56459CC7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提供共用層級快照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保護功能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Google Shape;622;p3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8B869F99-6767-4F25-A5D2-581F22F976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39970" y="2468176"/>
            <a:ext cx="6690824" cy="3810850"/>
          </a:xfrm>
          <a:prstGeom prst="rect">
            <a:avLst/>
          </a:prstGeom>
          <a:noFill/>
          <a:ln>
            <a:noFill/>
          </a:ln>
          <a:effectLst>
            <a:outerShdw blurRad="1397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Google Shape;623;p33">
            <a:extLst>
              <a:ext uri="{FF2B5EF4-FFF2-40B4-BE49-F238E27FC236}">
                <a16:creationId xmlns:a16="http://schemas.microsoft.com/office/drawing/2014/main" id="{D9084D8D-88AA-4A98-BC11-4F639EADB44D}"/>
              </a:ext>
            </a:extLst>
          </p:cNvPr>
          <p:cNvSpPr txBox="1"/>
          <p:nvPr/>
        </p:nvSpPr>
        <p:spPr>
          <a:xfrm>
            <a:off x="371920" y="1178499"/>
            <a:ext cx="4276667" cy="1690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1600"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50000"/>
            </a:pPr>
            <a:r>
              <a:rPr 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共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用資料夾</a:t>
            </a:r>
            <a:r>
              <a:rPr lang="en-US" sz="24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的快照</a:t>
            </a:r>
            <a:endParaRPr lang="zh-TW" altLang="en-US" sz="2400" b="1" i="0" u="none" strike="noStrike" cap="none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01600"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50000"/>
            </a:pPr>
            <a:r>
              <a:rPr lang="en-US" sz="2400" b="1" i="0" u="none" strike="noStrike" cap="none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LUN </a:t>
            </a:r>
            <a:r>
              <a:rPr lang="en-US" sz="24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的快照</a:t>
            </a:r>
            <a:endParaRPr lang="zh-TW" altLang="en-US" sz="2400" b="1" i="0" u="none" strike="noStrike" cap="none"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28" name="Google Shape;646;p33">
            <a:extLst>
              <a:ext uri="{FF2B5EF4-FFF2-40B4-BE49-F238E27FC236}">
                <a16:creationId xmlns:a16="http://schemas.microsoft.com/office/drawing/2014/main" id="{F4711CB6-62D1-46F0-A8AC-A6219FF208F5}"/>
              </a:ext>
            </a:extLst>
          </p:cNvPr>
          <p:cNvSpPr txBox="1"/>
          <p:nvPr/>
        </p:nvSpPr>
        <p:spPr>
          <a:xfrm>
            <a:off x="5081840" y="1451908"/>
            <a:ext cx="6309962" cy="13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r>
              <a:rPr lang="zh-TW" altLang="en-US" sz="2000" b="1">
                <a:solidFill>
                  <a:schemeClr val="accent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快照管理員</a:t>
            </a:r>
            <a:r>
              <a:rPr lang="en-US" sz="2000" b="1">
                <a:solidFill>
                  <a:schemeClr val="accent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: 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基於共用資料夾來進行快照功能操作。</a:t>
            </a:r>
          </a:p>
          <a:p>
            <a:pPr marL="0" marR="0" lvl="0" indent="0" rtl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使用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[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還原指定的資料夾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/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指定檔案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]，[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複製資料夾快照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] </a:t>
            </a:r>
            <a:r>
              <a:rPr lang="en-US" sz="20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和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[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還原資料夾快照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]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endParaRPr lang="zh-TW" altLang="en-US" sz="18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Verdana"/>
              <a:sym typeface="Arial" panose="020B0604020202020204" pitchFamily="34" charset="0"/>
            </a:endParaRPr>
          </a:p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None/>
            </a:pPr>
            <a:endParaRPr lang="zh-TW" altLang="en-US" sz="18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Verdana"/>
              <a:sym typeface="Arial" panose="020B0604020202020204" pitchFamily="34" charset="0"/>
            </a:endParaRPr>
          </a:p>
        </p:txBody>
      </p:sp>
      <p:sp>
        <p:nvSpPr>
          <p:cNvPr id="29" name="Google Shape;625;p33" hidden="1">
            <a:extLst>
              <a:ext uri="{FF2B5EF4-FFF2-40B4-BE49-F238E27FC236}">
                <a16:creationId xmlns:a16="http://schemas.microsoft.com/office/drawing/2014/main" id="{4B254245-347A-49C1-B908-1F71189477D8}"/>
              </a:ext>
            </a:extLst>
          </p:cNvPr>
          <p:cNvSpPr/>
          <p:nvPr/>
        </p:nvSpPr>
        <p:spPr>
          <a:xfrm>
            <a:off x="423930" y="3021164"/>
            <a:ext cx="4797941" cy="3326883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BFBFBF"/>
              </a:gs>
              <a:gs pos="100000">
                <a:srgbClr val="737373"/>
              </a:gs>
            </a:gsLst>
            <a:path path="circle">
              <a:fillToRect l="50000" t="50000" r="50000" b="50000"/>
            </a:path>
          </a:gradFill>
          <a:ln w="25400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0" name="Google Shape;628;p33">
            <a:extLst>
              <a:ext uri="{FF2B5EF4-FFF2-40B4-BE49-F238E27FC236}">
                <a16:creationId xmlns:a16="http://schemas.microsoft.com/office/drawing/2014/main" id="{696D66C4-51B0-4009-83AB-BFA7D8EF88FC}"/>
              </a:ext>
            </a:extLst>
          </p:cNvPr>
          <p:cNvGrpSpPr/>
          <p:nvPr/>
        </p:nvGrpSpPr>
        <p:grpSpPr>
          <a:xfrm>
            <a:off x="3160232" y="4796587"/>
            <a:ext cx="1150347" cy="401224"/>
            <a:chOff x="5308956" y="3452803"/>
            <a:chExt cx="1046404" cy="343200"/>
          </a:xfrm>
        </p:grpSpPr>
        <p:sp>
          <p:nvSpPr>
            <p:cNvPr id="25" name="Google Shape;629;p33">
              <a:extLst>
                <a:ext uri="{FF2B5EF4-FFF2-40B4-BE49-F238E27FC236}">
                  <a16:creationId xmlns:a16="http://schemas.microsoft.com/office/drawing/2014/main" id="{19FB3E55-6490-4865-B112-179CC593580E}"/>
                </a:ext>
              </a:extLst>
            </p:cNvPr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6" name="Google Shape;630;p33">
              <a:extLst>
                <a:ext uri="{FF2B5EF4-FFF2-40B4-BE49-F238E27FC236}">
                  <a16:creationId xmlns:a16="http://schemas.microsoft.com/office/drawing/2014/main" id="{1540901D-C4C1-4548-AB3E-E23775C230BE}"/>
                </a:ext>
              </a:extLst>
            </p:cNvPr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7" name="Google Shape;631;p33">
              <a:extLst>
                <a:ext uri="{FF2B5EF4-FFF2-40B4-BE49-F238E27FC236}">
                  <a16:creationId xmlns:a16="http://schemas.microsoft.com/office/drawing/2014/main" id="{989F3349-B8F8-49A2-8065-BB51EF84E929}"/>
                </a:ext>
              </a:extLst>
            </p:cNvPr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Google Shape;632;p33">
            <a:extLst>
              <a:ext uri="{FF2B5EF4-FFF2-40B4-BE49-F238E27FC236}">
                <a16:creationId xmlns:a16="http://schemas.microsoft.com/office/drawing/2014/main" id="{1A8BAAA9-35B1-4746-8108-330330ECD68A}"/>
              </a:ext>
            </a:extLst>
          </p:cNvPr>
          <p:cNvGrpSpPr/>
          <p:nvPr/>
        </p:nvGrpSpPr>
        <p:grpSpPr>
          <a:xfrm>
            <a:off x="3162086" y="5197769"/>
            <a:ext cx="1150347" cy="401224"/>
            <a:chOff x="5308956" y="3452803"/>
            <a:chExt cx="1046404" cy="343200"/>
          </a:xfrm>
        </p:grpSpPr>
        <p:sp>
          <p:nvSpPr>
            <p:cNvPr id="22" name="Google Shape;633;p33">
              <a:extLst>
                <a:ext uri="{FF2B5EF4-FFF2-40B4-BE49-F238E27FC236}">
                  <a16:creationId xmlns:a16="http://schemas.microsoft.com/office/drawing/2014/main" id="{000EC3B4-DD9E-43A4-8A16-12B22C0FE96A}"/>
                </a:ext>
              </a:extLst>
            </p:cNvPr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3" name="Google Shape;634;p33">
              <a:extLst>
                <a:ext uri="{FF2B5EF4-FFF2-40B4-BE49-F238E27FC236}">
                  <a16:creationId xmlns:a16="http://schemas.microsoft.com/office/drawing/2014/main" id="{54EA438E-037F-4479-8A81-D95C02F5F4C1}"/>
                </a:ext>
              </a:extLst>
            </p:cNvPr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4" name="Google Shape;635;p33">
              <a:extLst>
                <a:ext uri="{FF2B5EF4-FFF2-40B4-BE49-F238E27FC236}">
                  <a16:creationId xmlns:a16="http://schemas.microsoft.com/office/drawing/2014/main" id="{B06AECD4-8B73-43FE-BB5A-825D48D7EDB0}"/>
                </a:ext>
              </a:extLst>
            </p:cNvPr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91A000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Google Shape;636;p33">
            <a:extLst>
              <a:ext uri="{FF2B5EF4-FFF2-40B4-BE49-F238E27FC236}">
                <a16:creationId xmlns:a16="http://schemas.microsoft.com/office/drawing/2014/main" id="{38B6BC86-950F-417E-A1AD-D3B0C3A73AF0}"/>
              </a:ext>
            </a:extLst>
          </p:cNvPr>
          <p:cNvGrpSpPr/>
          <p:nvPr/>
        </p:nvGrpSpPr>
        <p:grpSpPr>
          <a:xfrm>
            <a:off x="3160232" y="5606838"/>
            <a:ext cx="1150347" cy="401224"/>
            <a:chOff x="5308956" y="3452803"/>
            <a:chExt cx="1046404" cy="343200"/>
          </a:xfrm>
        </p:grpSpPr>
        <p:sp>
          <p:nvSpPr>
            <p:cNvPr id="19" name="Google Shape;637;p33">
              <a:extLst>
                <a:ext uri="{FF2B5EF4-FFF2-40B4-BE49-F238E27FC236}">
                  <a16:creationId xmlns:a16="http://schemas.microsoft.com/office/drawing/2014/main" id="{703CCD54-7350-4D18-8C76-EFA03D9DE334}"/>
                </a:ext>
              </a:extLst>
            </p:cNvPr>
            <p:cNvSpPr/>
            <p:nvPr/>
          </p:nvSpPr>
          <p:spPr>
            <a:xfrm>
              <a:off x="5308956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0" name="Google Shape;638;p33">
              <a:extLst>
                <a:ext uri="{FF2B5EF4-FFF2-40B4-BE49-F238E27FC236}">
                  <a16:creationId xmlns:a16="http://schemas.microsoft.com/office/drawing/2014/main" id="{D1CD6617-6CCD-4D13-B002-5FEFBBF4DF52}"/>
                </a:ext>
              </a:extLst>
            </p:cNvPr>
            <p:cNvSpPr/>
            <p:nvPr/>
          </p:nvSpPr>
          <p:spPr>
            <a:xfrm>
              <a:off x="5660558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21" name="Google Shape;639;p33">
              <a:extLst>
                <a:ext uri="{FF2B5EF4-FFF2-40B4-BE49-F238E27FC236}">
                  <a16:creationId xmlns:a16="http://schemas.microsoft.com/office/drawing/2014/main" id="{8C63B4A6-8740-4242-BE93-70FD497BD132}"/>
                </a:ext>
              </a:extLst>
            </p:cNvPr>
            <p:cNvSpPr/>
            <p:nvPr/>
          </p:nvSpPr>
          <p:spPr>
            <a:xfrm>
              <a:off x="6012160" y="3452803"/>
              <a:ext cx="343200" cy="343200"/>
            </a:xfrm>
            <a:prstGeom prst="rect">
              <a:avLst/>
            </a:prstGeom>
            <a:solidFill>
              <a:srgbClr val="CACACA"/>
            </a:solidFill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</a:pPr>
              <a:endParaRPr sz="1867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sp>
        <p:nvSpPr>
          <p:cNvPr id="13" name="Google Shape;640;p33">
            <a:extLst>
              <a:ext uri="{FF2B5EF4-FFF2-40B4-BE49-F238E27FC236}">
                <a16:creationId xmlns:a16="http://schemas.microsoft.com/office/drawing/2014/main" id="{AE6B0B03-7678-4FD5-B035-8323E64DE02D}"/>
              </a:ext>
            </a:extLst>
          </p:cNvPr>
          <p:cNvSpPr/>
          <p:nvPr/>
        </p:nvSpPr>
        <p:spPr>
          <a:xfrm>
            <a:off x="3289143" y="5050400"/>
            <a:ext cx="820872" cy="67057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019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4" name="Google Shape;641;p33">
            <a:extLst>
              <a:ext uri="{FF2B5EF4-FFF2-40B4-BE49-F238E27FC236}">
                <a16:creationId xmlns:a16="http://schemas.microsoft.com/office/drawing/2014/main" id="{7C1A22B3-43F3-47ED-9BC6-FD60D5816102}"/>
              </a:ext>
            </a:extLst>
          </p:cNvPr>
          <p:cNvSpPr/>
          <p:nvPr/>
        </p:nvSpPr>
        <p:spPr>
          <a:xfrm>
            <a:off x="2706155" y="3991117"/>
            <a:ext cx="1963299" cy="755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550"/>
              <a:buFont typeface="Microsoft JhengHei"/>
              <a:buNone/>
            </a:pPr>
            <a:r>
              <a:rPr lang="en-US" sz="2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iSCSI LUN Snapshot</a:t>
            </a:r>
            <a:endParaRPr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Google Shape;642;p33">
            <a:extLst>
              <a:ext uri="{FF2B5EF4-FFF2-40B4-BE49-F238E27FC236}">
                <a16:creationId xmlns:a16="http://schemas.microsoft.com/office/drawing/2014/main" id="{799DB947-B503-4693-97DF-A8FAE3B92609}"/>
              </a:ext>
            </a:extLst>
          </p:cNvPr>
          <p:cNvSpPr/>
          <p:nvPr/>
        </p:nvSpPr>
        <p:spPr>
          <a:xfrm>
            <a:off x="468065" y="4014886"/>
            <a:ext cx="2231231" cy="602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550"/>
              <a:buFont typeface="Microsoft JhengHei"/>
              <a:buNone/>
            </a:pPr>
            <a:r>
              <a:rPr lang="en-US" sz="20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Shared Folder Snapshot</a:t>
            </a:r>
            <a:endParaRPr sz="20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16" name="Google Shape;643;p33">
            <a:extLst>
              <a:ext uri="{FF2B5EF4-FFF2-40B4-BE49-F238E27FC236}">
                <a16:creationId xmlns:a16="http://schemas.microsoft.com/office/drawing/2014/main" id="{618566F9-7632-4B41-8CB6-65A684109E03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394" y="4736560"/>
            <a:ext cx="1318705" cy="121504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44;p33">
            <a:extLst>
              <a:ext uri="{FF2B5EF4-FFF2-40B4-BE49-F238E27FC236}">
                <a16:creationId xmlns:a16="http://schemas.microsoft.com/office/drawing/2014/main" id="{FD623670-3081-4E8F-A25E-C73B3349942D}"/>
              </a:ext>
            </a:extLst>
          </p:cNvPr>
          <p:cNvSpPr/>
          <p:nvPr/>
        </p:nvSpPr>
        <p:spPr>
          <a:xfrm>
            <a:off x="1248831" y="5100824"/>
            <a:ext cx="1044147" cy="8529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72212" y="50082"/>
                </a:moveTo>
                <a:cubicBezTo>
                  <a:pt x="82409" y="50082"/>
                  <a:pt x="90676" y="60844"/>
                  <a:pt x="90676" y="74119"/>
                </a:cubicBezTo>
                <a:cubicBezTo>
                  <a:pt x="90676" y="87395"/>
                  <a:pt x="82409" y="98157"/>
                  <a:pt x="72212" y="98157"/>
                </a:cubicBezTo>
                <a:cubicBezTo>
                  <a:pt x="62015" y="98157"/>
                  <a:pt x="53748" y="87395"/>
                  <a:pt x="53748" y="74119"/>
                </a:cubicBezTo>
                <a:cubicBezTo>
                  <a:pt x="53748" y="60844"/>
                  <a:pt x="62015" y="50082"/>
                  <a:pt x="72212" y="50082"/>
                </a:cubicBezTo>
                <a:close/>
                <a:moveTo>
                  <a:pt x="72212" y="40585"/>
                </a:moveTo>
                <a:cubicBezTo>
                  <a:pt x="57986" y="40585"/>
                  <a:pt x="46453" y="55599"/>
                  <a:pt x="46453" y="74119"/>
                </a:cubicBezTo>
                <a:cubicBezTo>
                  <a:pt x="46453" y="92640"/>
                  <a:pt x="57986" y="107654"/>
                  <a:pt x="72212" y="107654"/>
                </a:cubicBezTo>
                <a:cubicBezTo>
                  <a:pt x="86438" y="107654"/>
                  <a:pt x="97971" y="92640"/>
                  <a:pt x="97971" y="74119"/>
                </a:cubicBezTo>
                <a:cubicBezTo>
                  <a:pt x="97971" y="55599"/>
                  <a:pt x="86438" y="40585"/>
                  <a:pt x="72212" y="40585"/>
                </a:cubicBezTo>
                <a:close/>
                <a:moveTo>
                  <a:pt x="41883" y="33132"/>
                </a:moveTo>
                <a:lnTo>
                  <a:pt x="41883" y="40696"/>
                </a:lnTo>
                <a:lnTo>
                  <a:pt x="50017" y="40696"/>
                </a:lnTo>
                <a:lnTo>
                  <a:pt x="50017" y="33132"/>
                </a:lnTo>
                <a:close/>
                <a:moveTo>
                  <a:pt x="97379" y="30708"/>
                </a:moveTo>
                <a:lnTo>
                  <a:pt x="97379" y="40696"/>
                </a:lnTo>
                <a:lnTo>
                  <a:pt x="113015" y="40696"/>
                </a:lnTo>
                <a:lnTo>
                  <a:pt x="113015" y="30708"/>
                </a:lnTo>
                <a:close/>
                <a:moveTo>
                  <a:pt x="60010" y="5304"/>
                </a:moveTo>
                <a:lnTo>
                  <a:pt x="60010" y="21221"/>
                </a:lnTo>
                <a:lnTo>
                  <a:pt x="84414" y="21221"/>
                </a:lnTo>
                <a:lnTo>
                  <a:pt x="84414" y="5304"/>
                </a:lnTo>
                <a:close/>
                <a:moveTo>
                  <a:pt x="54694" y="0"/>
                </a:moveTo>
                <a:lnTo>
                  <a:pt x="89730" y="0"/>
                </a:lnTo>
                <a:cubicBezTo>
                  <a:pt x="91626" y="0"/>
                  <a:pt x="93163" y="2000"/>
                  <a:pt x="93163" y="4468"/>
                </a:cubicBezTo>
                <a:lnTo>
                  <a:pt x="93163" y="21221"/>
                </a:lnTo>
                <a:lnTo>
                  <a:pt x="110442" y="21221"/>
                </a:lnTo>
                <a:cubicBezTo>
                  <a:pt x="115721" y="21221"/>
                  <a:pt x="120000" y="26792"/>
                  <a:pt x="120000" y="33663"/>
                </a:cubicBezTo>
                <a:lnTo>
                  <a:pt x="120000" y="107557"/>
                </a:lnTo>
                <a:cubicBezTo>
                  <a:pt x="120000" y="114429"/>
                  <a:pt x="115721" y="119999"/>
                  <a:pt x="110442" y="119999"/>
                </a:cubicBezTo>
                <a:lnTo>
                  <a:pt x="9557" y="119999"/>
                </a:lnTo>
                <a:cubicBezTo>
                  <a:pt x="4278" y="119999"/>
                  <a:pt x="0" y="114429"/>
                  <a:pt x="0" y="107557"/>
                </a:cubicBezTo>
                <a:lnTo>
                  <a:pt x="0" y="33663"/>
                </a:lnTo>
                <a:cubicBezTo>
                  <a:pt x="0" y="26792"/>
                  <a:pt x="4278" y="21221"/>
                  <a:pt x="9557" y="21221"/>
                </a:cubicBezTo>
                <a:lnTo>
                  <a:pt x="11563" y="21221"/>
                </a:lnTo>
                <a:lnTo>
                  <a:pt x="11563" y="15351"/>
                </a:lnTo>
                <a:cubicBezTo>
                  <a:pt x="11563" y="14117"/>
                  <a:pt x="12331" y="13117"/>
                  <a:pt x="13279" y="13117"/>
                </a:cubicBezTo>
                <a:lnTo>
                  <a:pt x="30797" y="13117"/>
                </a:lnTo>
                <a:cubicBezTo>
                  <a:pt x="31745" y="13117"/>
                  <a:pt x="32514" y="14117"/>
                  <a:pt x="32514" y="15351"/>
                </a:cubicBezTo>
                <a:lnTo>
                  <a:pt x="32514" y="21221"/>
                </a:lnTo>
                <a:lnTo>
                  <a:pt x="51261" y="21221"/>
                </a:lnTo>
                <a:lnTo>
                  <a:pt x="51261" y="4468"/>
                </a:lnTo>
                <a:cubicBezTo>
                  <a:pt x="51261" y="2000"/>
                  <a:pt x="52798" y="0"/>
                  <a:pt x="54694" y="0"/>
                </a:cubicBezTo>
                <a:close/>
              </a:path>
            </a:pathLst>
          </a:custGeom>
          <a:solidFill>
            <a:schemeClr val="lt1">
              <a:alpha val="69019"/>
            </a:schemeClr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0" name="Google Shape;625;p33" hidden="1">
            <a:extLst>
              <a:ext uri="{FF2B5EF4-FFF2-40B4-BE49-F238E27FC236}">
                <a16:creationId xmlns:a16="http://schemas.microsoft.com/office/drawing/2014/main" id="{B10F2476-F243-4284-9B66-A52A80D20D15}"/>
              </a:ext>
            </a:extLst>
          </p:cNvPr>
          <p:cNvSpPr/>
          <p:nvPr/>
        </p:nvSpPr>
        <p:spPr>
          <a:xfrm>
            <a:off x="423929" y="3021164"/>
            <a:ext cx="4797941" cy="3326883"/>
          </a:xfrm>
          <a:prstGeom prst="roundRect">
            <a:avLst>
              <a:gd name="adj" fmla="val 0"/>
            </a:avLst>
          </a:prstGeom>
          <a:noFill/>
          <a:ln w="25400" cap="flat" cmpd="sng">
            <a:solidFill>
              <a:srgbClr val="141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7C45A35-2731-4035-A630-B63315ABAD8C}"/>
              </a:ext>
            </a:extLst>
          </p:cNvPr>
          <p:cNvSpPr txBox="1"/>
          <p:nvPr/>
        </p:nvSpPr>
        <p:spPr>
          <a:xfrm>
            <a:off x="531949" y="3066287"/>
            <a:ext cx="39338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NAS Maximum Snapshot </a:t>
            </a:r>
            <a:r>
              <a:rPr lang="en-US" altLang="zh-TW" sz="2400" b="1">
                <a:solidFill>
                  <a:schemeClr val="accent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65,536</a:t>
            </a:r>
          </a:p>
          <a:p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4139089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677BFF-F405-40BB-99B0-4BFB67813D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64736" y="1428288"/>
            <a:ext cx="1219200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5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icrosoft JhengHei Light" panose="020B0304030504040204" pitchFamily="34" charset="-120"/>
                <a:cs typeface="Arial" panose="020B0604020202020204" pitchFamily="34" charset="0"/>
              </a:rPr>
              <a:t>  h4.5.2 </a:t>
            </a:r>
            <a:r>
              <a:rPr lang="zh-TW" altLang="en-US" sz="5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全新更新發行項目</a:t>
            </a:r>
          </a:p>
        </p:txBody>
      </p:sp>
    </p:spTree>
    <p:extLst>
      <p:ext uri="{BB962C8B-B14F-4D97-AF65-F5344CB8AC3E}">
        <p14:creationId xmlns:p14="http://schemas.microsoft.com/office/powerpoint/2010/main" val="692919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>
            <a:extLst>
              <a:ext uri="{FF2B5EF4-FFF2-40B4-BE49-F238E27FC236}">
                <a16:creationId xmlns:a16="http://schemas.microsoft.com/office/drawing/2014/main" id="{04D3C8BA-6D06-4A5D-9D8F-5A182C045953}"/>
              </a:ext>
            </a:extLst>
          </p:cNvPr>
          <p:cNvGrpSpPr/>
          <p:nvPr/>
        </p:nvGrpSpPr>
        <p:grpSpPr>
          <a:xfrm rot="10800000">
            <a:off x="1810817" y="2097543"/>
            <a:ext cx="604753" cy="2772081"/>
            <a:chOff x="1923615" y="2228329"/>
            <a:chExt cx="3103033" cy="2772081"/>
          </a:xfrm>
        </p:grpSpPr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AA86E713-A2FF-4C56-B5AC-331471EF5387}"/>
                </a:ext>
              </a:extLst>
            </p:cNvPr>
            <p:cNvCxnSpPr/>
            <p:nvPr/>
          </p:nvCxnSpPr>
          <p:spPr>
            <a:xfrm>
              <a:off x="1923615" y="5000410"/>
              <a:ext cx="3103033" cy="0"/>
            </a:xfrm>
            <a:prstGeom prst="straightConnector1">
              <a:avLst/>
            </a:prstGeom>
            <a:ln w="38100">
              <a:solidFill>
                <a:srgbClr val="32323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697A2CE3-3114-4D21-8DB1-1FF6296BB50F}"/>
                </a:ext>
              </a:extLst>
            </p:cNvPr>
            <p:cNvCxnSpPr/>
            <p:nvPr/>
          </p:nvCxnSpPr>
          <p:spPr>
            <a:xfrm>
              <a:off x="1923615" y="2228329"/>
              <a:ext cx="3103033" cy="0"/>
            </a:xfrm>
            <a:prstGeom prst="straightConnector1">
              <a:avLst/>
            </a:prstGeom>
            <a:ln w="38100">
              <a:solidFill>
                <a:srgbClr val="32323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9A89F53E-DAA2-49E4-8042-D68DA629C1EF}"/>
                </a:ext>
              </a:extLst>
            </p:cNvPr>
            <p:cNvCxnSpPr/>
            <p:nvPr/>
          </p:nvCxnSpPr>
          <p:spPr>
            <a:xfrm>
              <a:off x="1923615" y="3637665"/>
              <a:ext cx="3103033" cy="0"/>
            </a:xfrm>
            <a:prstGeom prst="straightConnector1">
              <a:avLst/>
            </a:prstGeom>
            <a:ln w="38100">
              <a:solidFill>
                <a:srgbClr val="32323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00C66D8B-CB2C-4FDC-9EBB-28358D1871A7}"/>
              </a:ext>
            </a:extLst>
          </p:cNvPr>
          <p:cNvGrpSpPr/>
          <p:nvPr/>
        </p:nvGrpSpPr>
        <p:grpSpPr>
          <a:xfrm>
            <a:off x="6717015" y="2122460"/>
            <a:ext cx="538742" cy="2772081"/>
            <a:chOff x="1923615" y="2228329"/>
            <a:chExt cx="3103033" cy="2772081"/>
          </a:xfrm>
        </p:grpSpPr>
        <p:cxnSp>
          <p:nvCxnSpPr>
            <p:cNvPr id="72" name="直線單箭頭接點 71">
              <a:extLst>
                <a:ext uri="{FF2B5EF4-FFF2-40B4-BE49-F238E27FC236}">
                  <a16:creationId xmlns:a16="http://schemas.microsoft.com/office/drawing/2014/main" id="{74CD6C37-171C-499D-B8B2-9237AFC080B1}"/>
                </a:ext>
              </a:extLst>
            </p:cNvPr>
            <p:cNvCxnSpPr/>
            <p:nvPr/>
          </p:nvCxnSpPr>
          <p:spPr>
            <a:xfrm>
              <a:off x="1923615" y="5000410"/>
              <a:ext cx="3103033" cy="0"/>
            </a:xfrm>
            <a:prstGeom prst="straightConnector1">
              <a:avLst/>
            </a:prstGeom>
            <a:ln w="38100" cap="flat">
              <a:solidFill>
                <a:srgbClr val="323231"/>
              </a:solidFill>
              <a:bevel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單箭頭接點 72">
              <a:extLst>
                <a:ext uri="{FF2B5EF4-FFF2-40B4-BE49-F238E27FC236}">
                  <a16:creationId xmlns:a16="http://schemas.microsoft.com/office/drawing/2014/main" id="{6584E237-D482-48DD-A289-E3229E53161B}"/>
                </a:ext>
              </a:extLst>
            </p:cNvPr>
            <p:cNvCxnSpPr/>
            <p:nvPr/>
          </p:nvCxnSpPr>
          <p:spPr>
            <a:xfrm>
              <a:off x="1923615" y="2228329"/>
              <a:ext cx="3103033" cy="0"/>
            </a:xfrm>
            <a:prstGeom prst="straightConnector1">
              <a:avLst/>
            </a:prstGeom>
            <a:ln w="38100" cap="flat">
              <a:solidFill>
                <a:srgbClr val="323231"/>
              </a:solidFill>
              <a:bevel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單箭頭接點 73">
              <a:extLst>
                <a:ext uri="{FF2B5EF4-FFF2-40B4-BE49-F238E27FC236}">
                  <a16:creationId xmlns:a16="http://schemas.microsoft.com/office/drawing/2014/main" id="{8AF4696C-100F-4F22-BFE9-DFBCB16EED2C}"/>
                </a:ext>
              </a:extLst>
            </p:cNvPr>
            <p:cNvCxnSpPr/>
            <p:nvPr/>
          </p:nvCxnSpPr>
          <p:spPr>
            <a:xfrm>
              <a:off x="1923615" y="3608673"/>
              <a:ext cx="3103033" cy="0"/>
            </a:xfrm>
            <a:prstGeom prst="straightConnector1">
              <a:avLst/>
            </a:prstGeom>
            <a:ln w="38100" cap="flat">
              <a:solidFill>
                <a:srgbClr val="323231"/>
              </a:solidFill>
              <a:bevel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152A39AE-B9E1-4FE3-BCDB-8A60239E99FB}"/>
              </a:ext>
            </a:extLst>
          </p:cNvPr>
          <p:cNvSpPr/>
          <p:nvPr/>
        </p:nvSpPr>
        <p:spPr>
          <a:xfrm>
            <a:off x="2413441" y="1776853"/>
            <a:ext cx="4316974" cy="641383"/>
          </a:xfrm>
          <a:prstGeom prst="roundRect">
            <a:avLst>
              <a:gd name="adj" fmla="val 1807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/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55293F2C-A332-4EB7-AB70-AF51393E0745}"/>
              </a:ext>
            </a:extLst>
          </p:cNvPr>
          <p:cNvSpPr/>
          <p:nvPr/>
        </p:nvSpPr>
        <p:spPr>
          <a:xfrm>
            <a:off x="2413441" y="3168526"/>
            <a:ext cx="4316974" cy="641383"/>
          </a:xfrm>
          <a:prstGeom prst="roundRect">
            <a:avLst>
              <a:gd name="adj" fmla="val 1807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/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9F10AB8E-176D-4720-B840-256C5DC41137}"/>
              </a:ext>
            </a:extLst>
          </p:cNvPr>
          <p:cNvSpPr/>
          <p:nvPr/>
        </p:nvSpPr>
        <p:spPr>
          <a:xfrm>
            <a:off x="2413441" y="4560198"/>
            <a:ext cx="4316974" cy="641383"/>
          </a:xfrm>
          <a:prstGeom prst="roundRect">
            <a:avLst>
              <a:gd name="adj" fmla="val 18078"/>
            </a:avLst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/>
              </a:gs>
            </a:gsLst>
            <a:lin ang="5400000" scaled="0"/>
          </a:gradFill>
          <a:ln w="15875">
            <a:gradFill flip="none" rotWithShape="1">
              <a:gsLst>
                <a:gs pos="0">
                  <a:srgbClr val="FBFCFE">
                    <a:alpha val="0"/>
                  </a:srgbClr>
                </a:gs>
                <a:gs pos="5000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6" name="圖片 115">
            <a:extLst>
              <a:ext uri="{FF2B5EF4-FFF2-40B4-BE49-F238E27FC236}">
                <a16:creationId xmlns:a16="http://schemas.microsoft.com/office/drawing/2014/main" id="{261D866B-BFCD-4774-835E-1A0A532E5A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59125" y="1446526"/>
            <a:ext cx="3064595" cy="1441149"/>
          </a:xfrm>
          <a:prstGeom prst="rect">
            <a:avLst/>
          </a:prstGeom>
        </p:spPr>
      </p:pic>
      <p:pic>
        <p:nvPicPr>
          <p:cNvPr id="114" name="圖片 113">
            <a:extLst>
              <a:ext uri="{FF2B5EF4-FFF2-40B4-BE49-F238E27FC236}">
                <a16:creationId xmlns:a16="http://schemas.microsoft.com/office/drawing/2014/main" id="{C5D0C88E-630C-4C41-B452-8BBCC41E2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67774" y="2595090"/>
            <a:ext cx="3104115" cy="1767229"/>
          </a:xfrm>
          <a:prstGeom prst="rect">
            <a:avLst/>
          </a:prstGeom>
        </p:spPr>
      </p:pic>
      <p:pic>
        <p:nvPicPr>
          <p:cNvPr id="112" name="圖片 111">
            <a:extLst>
              <a:ext uri="{FF2B5EF4-FFF2-40B4-BE49-F238E27FC236}">
                <a16:creationId xmlns:a16="http://schemas.microsoft.com/office/drawing/2014/main" id="{46A74B90-2109-4A9F-95EA-8CA5D3A8B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10115" y="4099333"/>
            <a:ext cx="3096496" cy="14473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sz="4000" b="1">
                <a:latin typeface="微軟正黑體"/>
                <a:ea typeface="微軟正黑體"/>
              </a:rPr>
              <a:t>並一次提供三階段的備份方式 </a:t>
            </a:r>
            <a:r>
              <a:rPr lang="en-US" altLang="zh-TW" sz="4000" b="1">
                <a:latin typeface="微軟正黑體"/>
                <a:ea typeface="微軟正黑體"/>
              </a:rPr>
              <a:t>:</a:t>
            </a:r>
            <a:br>
              <a:rPr lang="en-US" altLang="zh-TW" b="1">
                <a:latin typeface="微軟正黑體"/>
                <a:ea typeface="微軟正黑體"/>
              </a:rPr>
            </a:br>
            <a:r>
              <a:rPr lang="zh-TW" altLang="en-US" sz="3600">
                <a:latin typeface="微軟正黑體"/>
                <a:ea typeface="微軟正黑體"/>
              </a:rPr>
              <a:t>給您最齊全的資料備援保護</a:t>
            </a:r>
          </a:p>
        </p:txBody>
      </p:sp>
      <p:cxnSp>
        <p:nvCxnSpPr>
          <p:cNvPr id="7" name="Google Shape;1027;p60">
            <a:extLst>
              <a:ext uri="{FF2B5EF4-FFF2-40B4-BE49-F238E27FC236}">
                <a16:creationId xmlns:a16="http://schemas.microsoft.com/office/drawing/2014/main" id="{2A58F8B4-8D0F-4461-8C55-1CAD6140520B}"/>
              </a:ext>
            </a:extLst>
          </p:cNvPr>
          <p:cNvCxnSpPr>
            <a:cxnSpLocks/>
          </p:cNvCxnSpPr>
          <p:nvPr/>
        </p:nvCxnSpPr>
        <p:spPr>
          <a:xfrm flipV="1">
            <a:off x="2432145" y="6385438"/>
            <a:ext cx="4844955" cy="33937"/>
          </a:xfrm>
          <a:prstGeom prst="straightConnector1">
            <a:avLst/>
          </a:prstGeom>
          <a:noFill/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026;p60">
            <a:extLst>
              <a:ext uri="{FF2B5EF4-FFF2-40B4-BE49-F238E27FC236}">
                <a16:creationId xmlns:a16="http://schemas.microsoft.com/office/drawing/2014/main" id="{CFEF4AA5-7A2B-484E-9D34-A4F964A9AFA3}"/>
              </a:ext>
            </a:extLst>
          </p:cNvPr>
          <p:cNvSpPr/>
          <p:nvPr/>
        </p:nvSpPr>
        <p:spPr>
          <a:xfrm>
            <a:off x="1132945" y="6122982"/>
            <a:ext cx="963725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en-US" sz="1351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4.4.x</a:t>
            </a:r>
            <a:endParaRPr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Google Shape;1028;p60">
            <a:extLst>
              <a:ext uri="{FF2B5EF4-FFF2-40B4-BE49-F238E27FC236}">
                <a16:creationId xmlns:a16="http://schemas.microsoft.com/office/drawing/2014/main" id="{EF8AADA0-EEA5-4491-8B3F-6A8B2C0785D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8138" y="5607881"/>
            <a:ext cx="2251515" cy="1407197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7">
            <a:extLst>
              <a:ext uri="{FF2B5EF4-FFF2-40B4-BE49-F238E27FC236}">
                <a16:creationId xmlns:a16="http://schemas.microsoft.com/office/drawing/2014/main" id="{CB603636-9073-46C2-8CEB-7167E59B5F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9650" y="5667620"/>
            <a:ext cx="3258961" cy="1129255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7E1D8E04-E548-42DF-984A-F9E5DF5A44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425137" y="6139617"/>
            <a:ext cx="954080" cy="27975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B7585719-3AD1-43BD-B6DC-533ADBA5C5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025" y="5504041"/>
            <a:ext cx="3386056" cy="1292834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43B6A619-9153-4132-8AC3-81C0C84205CE}"/>
              </a:ext>
            </a:extLst>
          </p:cNvPr>
          <p:cNvSpPr txBox="1"/>
          <p:nvPr/>
        </p:nvSpPr>
        <p:spPr>
          <a:xfrm>
            <a:off x="8924076" y="1629880"/>
            <a:ext cx="2430489" cy="9056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HBS 3 :</a:t>
            </a:r>
            <a:b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>
                <a:latin typeface="微軟正黑體"/>
                <a:ea typeface="微軟正黑體"/>
              </a:rPr>
              <a:t>檔案類型</a:t>
            </a:r>
            <a:r>
              <a:rPr lang="en-US" altLang="zh-TW" sz="1600" b="1">
                <a:latin typeface="微軟正黑體"/>
                <a:ea typeface="微軟正黑體"/>
              </a:rPr>
              <a:t>, </a:t>
            </a:r>
            <a:r>
              <a:rPr lang="zh-TW" altLang="en-US" sz="1600" b="1">
                <a:latin typeface="微軟正黑體"/>
                <a:ea typeface="微軟正黑體"/>
              </a:rPr>
              <a:t>多版本控制</a:t>
            </a:r>
          </a:p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zh-TW" altLang="en-US" sz="1600" b="1">
                <a:latin typeface="微軟正黑體"/>
                <a:ea typeface="微軟正黑體"/>
              </a:rPr>
              <a:t>實現備份</a:t>
            </a:r>
            <a:r>
              <a:rPr lang="zh-TW" altLang="en-US" sz="1600">
                <a:latin typeface="Oswald" pitchFamily="2" charset="0"/>
                <a:ea typeface="微軟正黑體"/>
              </a:rPr>
              <a:t>321</a:t>
            </a:r>
            <a:r>
              <a:rPr lang="zh-TW" altLang="en-US" sz="1600" b="1">
                <a:latin typeface="微軟正黑體"/>
                <a:ea typeface="微軟正黑體"/>
              </a:rPr>
              <a:t>的最佳工具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FBAA9CCC-9308-4F75-8FDA-8B2961196F02}"/>
              </a:ext>
            </a:extLst>
          </p:cNvPr>
          <p:cNvSpPr txBox="1"/>
          <p:nvPr/>
        </p:nvSpPr>
        <p:spPr>
          <a:xfrm>
            <a:off x="8950527" y="2775265"/>
            <a:ext cx="2480958" cy="11749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Snapshot &amp; Replica: </a:t>
            </a:r>
            <a:endParaRPr lang="en-US" altLang="zh-TW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區塊層級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多版本控制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1600">
                <a:latin typeface="Oswald" pitchFamily="2" charset="0"/>
                <a:ea typeface="微軟正黑體" panose="020B0604030504040204" pitchFamily="34" charset="-120"/>
              </a:rPr>
              <a:t>ZFS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提供最輕負載量的快照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完全不影響儲存效能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88428A-DE3E-4D54-8FD1-F074E6B4CC19}"/>
              </a:ext>
            </a:extLst>
          </p:cNvPr>
          <p:cNvSpPr txBox="1"/>
          <p:nvPr/>
        </p:nvSpPr>
        <p:spPr>
          <a:xfrm>
            <a:off x="8924076" y="4250446"/>
            <a:ext cx="2653565" cy="879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100"/>
              </a:lnSpc>
              <a:spcBef>
                <a:spcPts val="200"/>
              </a:spcBef>
            </a:pPr>
            <a:r>
              <a:rPr lang="en-US" altLang="zh-TW" sz="16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Snapsync</a:t>
            </a:r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:</a:t>
            </a:r>
            <a:b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b="1">
                <a:latin typeface="微軟正黑體"/>
                <a:ea typeface="微軟正黑體"/>
              </a:rPr>
              <a:t>區塊層級</a:t>
            </a:r>
            <a:r>
              <a:rPr lang="en-US" altLang="zh-TW" sz="1600" b="1">
                <a:latin typeface="微軟正黑體"/>
                <a:ea typeface="微軟正黑體"/>
              </a:rPr>
              <a:t>, </a:t>
            </a:r>
            <a:r>
              <a:rPr lang="en-US" altLang="zh-TW" sz="1600" b="1" err="1">
                <a:latin typeface="微軟正黑體"/>
                <a:ea typeface="微軟正黑體"/>
              </a:rPr>
              <a:t>讓系統</a:t>
            </a:r>
            <a:r>
              <a:rPr lang="zh-TW" altLang="en-US" sz="1600" b="1">
                <a:latin typeface="微軟正黑體"/>
                <a:ea typeface="微軟正黑體"/>
              </a:rPr>
              <a:t>始終維持一份在最新狀態的資料副本</a:t>
            </a:r>
            <a:endParaRPr lang="en-US" altLang="zh-TW" sz="1600" b="1">
              <a:latin typeface="微軟正黑體"/>
              <a:ea typeface="微軟正黑體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AABD6CC3-99EA-4F48-B09F-7D394B74FB2B}"/>
              </a:ext>
            </a:extLst>
          </p:cNvPr>
          <p:cNvSpPr/>
          <p:nvPr/>
        </p:nvSpPr>
        <p:spPr>
          <a:xfrm>
            <a:off x="3144064" y="4739461"/>
            <a:ext cx="2855729" cy="2975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RPO : 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Realtime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38DA7637-F946-4EE5-9954-38DB0C88A404}"/>
              </a:ext>
            </a:extLst>
          </p:cNvPr>
          <p:cNvSpPr/>
          <p:nvPr/>
        </p:nvSpPr>
        <p:spPr>
          <a:xfrm>
            <a:off x="2858827" y="3329945"/>
            <a:ext cx="3426203" cy="2975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RPO : 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hourly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46B47CEA-1992-4733-8121-72A2DDF0AD13}"/>
              </a:ext>
            </a:extLst>
          </p:cNvPr>
          <p:cNvSpPr/>
          <p:nvPr/>
        </p:nvSpPr>
        <p:spPr>
          <a:xfrm>
            <a:off x="2891792" y="1955978"/>
            <a:ext cx="3360272" cy="2975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75"/>
              </a:lnSpc>
              <a:spcBef>
                <a:spcPts val="150"/>
              </a:spcBef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RPO : 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daily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/ schedule</a:t>
            </a: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47515AAC-8872-4665-9EEB-08427BD5E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5815" y="1651475"/>
            <a:ext cx="987525" cy="987525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102" name="圖形 101">
            <a:extLst>
              <a:ext uri="{FF2B5EF4-FFF2-40B4-BE49-F238E27FC236}">
                <a16:creationId xmlns:a16="http://schemas.microsoft.com/office/drawing/2014/main" id="{8D02E1E5-5BB3-4E74-A6CD-9D87D2DF7D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8754" y="2936099"/>
            <a:ext cx="952671" cy="95267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103" name="圖形 102">
            <a:extLst>
              <a:ext uri="{FF2B5EF4-FFF2-40B4-BE49-F238E27FC236}">
                <a16:creationId xmlns:a16="http://schemas.microsoft.com/office/drawing/2014/main" id="{20867DAD-CF82-432A-8C1E-74255D4BA5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8377" y="4417178"/>
            <a:ext cx="952671" cy="95267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104" name="圖形 103">
            <a:extLst>
              <a:ext uri="{FF2B5EF4-FFF2-40B4-BE49-F238E27FC236}">
                <a16:creationId xmlns:a16="http://schemas.microsoft.com/office/drawing/2014/main" id="{77C8F583-274D-492F-BEAC-A3CE1B23B44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2621" y="3991120"/>
            <a:ext cx="997323" cy="1306042"/>
          </a:xfrm>
          <a:prstGeom prst="rect">
            <a:avLst/>
          </a:prstGeom>
        </p:spPr>
      </p:pic>
      <p:pic>
        <p:nvPicPr>
          <p:cNvPr id="105" name="圖形 104">
            <a:extLst>
              <a:ext uri="{FF2B5EF4-FFF2-40B4-BE49-F238E27FC236}">
                <a16:creationId xmlns:a16="http://schemas.microsoft.com/office/drawing/2014/main" id="{23CCE459-65D8-46B9-8EC3-98D1C76B21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83254" y="1652086"/>
            <a:ext cx="987525" cy="987525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106" name="圖形 105">
            <a:extLst>
              <a:ext uri="{FF2B5EF4-FFF2-40B4-BE49-F238E27FC236}">
                <a16:creationId xmlns:a16="http://schemas.microsoft.com/office/drawing/2014/main" id="{59D960F2-E50D-4183-8459-E54C1FCFEB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26277" y="2942167"/>
            <a:ext cx="952671" cy="95267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  <p:pic>
        <p:nvPicPr>
          <p:cNvPr id="107" name="圖形 106">
            <a:extLst>
              <a:ext uri="{FF2B5EF4-FFF2-40B4-BE49-F238E27FC236}">
                <a16:creationId xmlns:a16="http://schemas.microsoft.com/office/drawing/2014/main" id="{AEB0BCA0-580C-4C56-AAEA-BB7AF538E3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26278" y="4411885"/>
            <a:ext cx="952671" cy="952671"/>
          </a:xfrm>
          <a:prstGeom prst="rect">
            <a:avLst/>
          </a:prstGeom>
          <a:effectLst>
            <a:glow rad="101600">
              <a:schemeClr val="bg1">
                <a:alpha val="2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97510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500D04F3-7202-4FF7-BF67-793956EA2ACD}"/>
              </a:ext>
            </a:extLst>
          </p:cNvPr>
          <p:cNvSpPr/>
          <p:nvPr/>
        </p:nvSpPr>
        <p:spPr>
          <a:xfrm rot="16200000">
            <a:off x="3701416" y="1447830"/>
            <a:ext cx="1160501" cy="8243791"/>
          </a:xfrm>
          <a:prstGeom prst="rect">
            <a:avLst/>
          </a:prstGeom>
          <a:noFill/>
          <a:ln w="28575">
            <a:gradFill>
              <a:gsLst>
                <a:gs pos="0">
                  <a:srgbClr val="00A0B8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2836FA7-E528-48DC-A44A-FBBFA49DC37D}"/>
              </a:ext>
            </a:extLst>
          </p:cNvPr>
          <p:cNvSpPr/>
          <p:nvPr/>
        </p:nvSpPr>
        <p:spPr>
          <a:xfrm rot="16200000">
            <a:off x="3826453" y="332198"/>
            <a:ext cx="910430" cy="8243791"/>
          </a:xfrm>
          <a:prstGeom prst="rect">
            <a:avLst/>
          </a:prstGeom>
          <a:noFill/>
          <a:ln w="28575">
            <a:gradFill>
              <a:gsLst>
                <a:gs pos="0">
                  <a:srgbClr val="00A0B8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AF46260-76CF-4279-8658-E388CC15ED14}"/>
              </a:ext>
            </a:extLst>
          </p:cNvPr>
          <p:cNvSpPr/>
          <p:nvPr/>
        </p:nvSpPr>
        <p:spPr>
          <a:xfrm rot="16200000">
            <a:off x="2988974" y="-1487545"/>
            <a:ext cx="2585386" cy="8243790"/>
          </a:xfrm>
          <a:prstGeom prst="rect">
            <a:avLst/>
          </a:prstGeom>
          <a:noFill/>
          <a:ln w="28575">
            <a:gradFill>
              <a:gsLst>
                <a:gs pos="0">
                  <a:srgbClr val="00A0B8"/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1EC2CEE9-883E-487C-B2D8-AAE5E5CBEB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6117304" y="3488724"/>
            <a:ext cx="262192" cy="185352"/>
          </a:xfrm>
          <a:prstGeom prst="rect">
            <a:avLst/>
          </a:prstGeom>
        </p:spPr>
      </p:pic>
      <p:pic>
        <p:nvPicPr>
          <p:cNvPr id="15" name="圖片 14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CD2A8251-3D1A-4125-B5AB-BD624CB62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322" y="4131274"/>
            <a:ext cx="1477128" cy="369868"/>
          </a:xfrm>
          <a:prstGeom prst="rect">
            <a:avLst/>
          </a:prstGeom>
        </p:spPr>
      </p:pic>
      <p:pic>
        <p:nvPicPr>
          <p:cNvPr id="16" name="圖片 15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486BC31F-19A2-4C4A-BE45-2DC35F9BC0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679" y="4275274"/>
            <a:ext cx="1375956" cy="207835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A98B3D2D-26F2-4C95-B19A-1C3A1087F2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94916" y="6404411"/>
            <a:ext cx="954080" cy="279758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714CDFC1-9B37-4FEA-8D99-EA293D0089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09585" y="6404411"/>
            <a:ext cx="954080" cy="279758"/>
          </a:xfrm>
          <a:prstGeom prst="rect">
            <a:avLst/>
          </a:prstGeom>
        </p:spPr>
      </p:pic>
      <p:pic>
        <p:nvPicPr>
          <p:cNvPr id="13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4D785549-D58F-4484-BD4F-81BB316FD2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09" y="3104356"/>
            <a:ext cx="1341990" cy="754930"/>
          </a:xfrm>
          <a:prstGeom prst="rect">
            <a:avLst/>
          </a:prstGeom>
          <a:effectLst>
            <a:softEdge rad="1016000"/>
          </a:effectLst>
        </p:spPr>
      </p:pic>
      <p:pic>
        <p:nvPicPr>
          <p:cNvPr id="5" name="圖形 4" hidden="1">
            <a:extLst>
              <a:ext uri="{FF2B5EF4-FFF2-40B4-BE49-F238E27FC236}">
                <a16:creationId xmlns:a16="http://schemas.microsoft.com/office/drawing/2014/main" id="{DE6CA7B3-D1E5-4026-A2E6-0C84D2F1C4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8498" y="3854402"/>
            <a:ext cx="6099584" cy="5623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16F0AD9-C47A-4E2F-BA57-700EA826D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WORM (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一寫多讀</a:t>
            </a:r>
            <a:r>
              <a:rPr lang="en-US" altLang="zh-TW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)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Google Shape;667;p35">
            <a:extLst>
              <a:ext uri="{FF2B5EF4-FFF2-40B4-BE49-F238E27FC236}">
                <a16:creationId xmlns:a16="http://schemas.microsoft.com/office/drawing/2014/main" id="{10D41615-C241-4CF2-8D62-2C8682453D42}"/>
              </a:ext>
            </a:extLst>
          </p:cNvPr>
          <p:cNvSpPr txBox="1"/>
          <p:nvPr/>
        </p:nvSpPr>
        <p:spPr>
          <a:xfrm>
            <a:off x="383284" y="1405728"/>
            <a:ext cx="4412396" cy="46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F2F2F2"/>
              </a:buClr>
              <a:buSzPts val="2400"/>
            </a:pP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WORM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適用於特殊機關應用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en-US" sz="20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於</a:t>
            </a:r>
            <a:r>
              <a:rPr lang="en-US" sz="20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避免修改已保存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資料的需求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啟用此功能後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en-US" sz="20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共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用資料夾</a:t>
            </a:r>
            <a:r>
              <a:rPr lang="en-US" sz="20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數據只允許寫入並讀取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,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使用者不能再進行修改或刪除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en-US" sz="20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以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確保資料的唯一性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en-US" sz="240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>
              <a:buClr>
                <a:srgbClr val="F2F2F2"/>
              </a:buClr>
              <a:buSzPts val="2400"/>
            </a:pPr>
            <a:endParaRPr lang="zh-TW" altLang="en-US" sz="2400" i="0" u="none" strike="noStrike" cap="none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5400" lvl="1">
              <a:spcBef>
                <a:spcPts val="400"/>
              </a:spcBef>
              <a:buClr>
                <a:srgbClr val="00B0F0"/>
              </a:buClr>
              <a:buSzPct val="70000"/>
            </a:pPr>
            <a:r>
              <a:rPr lang="en-US" sz="20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Enterprise Mode</a:t>
            </a:r>
            <a:r>
              <a:rPr lang="en-US" sz="2000" i="0" u="none" strike="noStrike" cap="none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:</a:t>
            </a:r>
            <a:r>
              <a:rPr lang="en-US" sz="2000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 </a:t>
            </a:r>
            <a:r>
              <a:rPr lang="en-US" sz="2000" i="0" u="none" strike="noStrike" cap="none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只能透過</a:t>
            </a:r>
            <a:r>
              <a:rPr lang="en-US" sz="20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QuTS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hero UI </a:t>
            </a:r>
            <a:r>
              <a:rPr lang="en-US" sz="2000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或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CLI 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指令來刪除共享資料夾</a:t>
            </a:r>
            <a:b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</a:br>
            <a:endParaRPr lang="en-US" sz="2000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5400" lvl="1">
              <a:spcBef>
                <a:spcPts val="400"/>
              </a:spcBef>
              <a:buClr>
                <a:srgbClr val="00B0F0"/>
              </a:buClr>
              <a:buSzPct val="70000"/>
            </a:pPr>
            <a:r>
              <a:rPr lang="en-US" sz="2000" b="1" i="0" u="none" strike="noStrike" cap="none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Compliance</a:t>
            </a:r>
            <a:r>
              <a:rPr lang="en-US" sz="2000" b="1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Mode</a:t>
            </a:r>
            <a:r>
              <a:rPr lang="en-US" sz="2000" i="0" u="none" strike="noStrike" cap="none">
                <a:solidFill>
                  <a:srgbClr val="EE6D2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: </a:t>
            </a:r>
            <a:r>
              <a:rPr lang="zh-TW" altLang="en-US" sz="200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完全不能刪除資料夾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只能卸載儲存池並刪除後才能移除資料</a:t>
            </a:r>
            <a:r>
              <a:rPr lang="en-US" sz="2000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。</a:t>
            </a:r>
            <a:endParaRPr lang="zh-TW" altLang="en-US" sz="2000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D037AF3-6625-43C3-88DA-4BA679B58B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0015" y="1325561"/>
            <a:ext cx="7156553" cy="3357907"/>
          </a:xfrm>
          <a:prstGeom prst="rect">
            <a:avLst/>
          </a:prstGeom>
          <a:effectLst>
            <a:reflection blurRad="25400" stA="52000" endA="300" endPos="66000" dir="5400000" sy="-100000" algn="bl" rotWithShape="0"/>
          </a:effectLst>
        </p:spPr>
      </p:pic>
      <p:cxnSp>
        <p:nvCxnSpPr>
          <p:cNvPr id="7" name="Straight Connector 11" hidden="1">
            <a:extLst>
              <a:ext uri="{FF2B5EF4-FFF2-40B4-BE49-F238E27FC236}">
                <a16:creationId xmlns:a16="http://schemas.microsoft.com/office/drawing/2014/main" id="{FC69A5DE-B67E-4242-8345-FB880C821E85}"/>
              </a:ext>
            </a:extLst>
          </p:cNvPr>
          <p:cNvCxnSpPr>
            <a:cxnSpLocks/>
          </p:cNvCxnSpPr>
          <p:nvPr/>
        </p:nvCxnSpPr>
        <p:spPr>
          <a:xfrm>
            <a:off x="472183" y="4070078"/>
            <a:ext cx="4582417" cy="0"/>
          </a:xfrm>
          <a:prstGeom prst="line">
            <a:avLst/>
          </a:prstGeom>
          <a:ln w="19050">
            <a:solidFill>
              <a:schemeClr val="bg1">
                <a:lumMod val="65000"/>
                <a:alpha val="67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823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677BFF-F405-40BB-99B0-4BFB67813D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70100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5500" b="1" kern="6000" spc="25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數據完整性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119DF11-2B4C-4C6F-B3D4-82219261951F}"/>
              </a:ext>
            </a:extLst>
          </p:cNvPr>
          <p:cNvGrpSpPr/>
          <p:nvPr/>
        </p:nvGrpSpPr>
        <p:grpSpPr>
          <a:xfrm>
            <a:off x="3790415" y="1105767"/>
            <a:ext cx="4290152" cy="905056"/>
            <a:chOff x="1595870" y="1601495"/>
            <a:chExt cx="4290152" cy="905056"/>
          </a:xfrm>
        </p:grpSpPr>
        <p:sp>
          <p:nvSpPr>
            <p:cNvPr id="3" name="副標題 2">
              <a:extLst>
                <a:ext uri="{FF2B5EF4-FFF2-40B4-BE49-F238E27FC236}">
                  <a16:creationId xmlns:a16="http://schemas.microsoft.com/office/drawing/2014/main" id="{BEA5985F-49DF-441E-B050-FB1B42D07E23}"/>
                </a:ext>
              </a:extLst>
            </p:cNvPr>
            <p:cNvSpPr txBox="1">
              <a:spLocks/>
            </p:cNvSpPr>
            <p:nvPr/>
          </p:nvSpPr>
          <p:spPr>
            <a:xfrm>
              <a:off x="1612496" y="1958368"/>
              <a:ext cx="4273526" cy="5003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solidFill>
                    <a:schemeClr val="tx1"/>
                  </a:solidFill>
                  <a:latin typeface="Arial Narrow" panose="020B0606020202030204" pitchFamily="34" charset="0"/>
                  <a:ea typeface="微軟正黑體" panose="020B0604030504040204" pitchFamily="34" charset="-120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93BB590-DEF1-4BEA-A7FF-D8E5CA727D29}"/>
                </a:ext>
              </a:extLst>
            </p:cNvPr>
            <p:cNvSpPr/>
            <p:nvPr/>
          </p:nvSpPr>
          <p:spPr>
            <a:xfrm>
              <a:off x="1595870" y="1779250"/>
              <a:ext cx="4281526" cy="72730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072F4288-66B9-47EC-A2E4-5D19EE4E7BDC}"/>
                </a:ext>
              </a:extLst>
            </p:cNvPr>
            <p:cNvSpPr txBox="1"/>
            <p:nvPr/>
          </p:nvSpPr>
          <p:spPr>
            <a:xfrm>
              <a:off x="3054364" y="1601495"/>
              <a:ext cx="1378101" cy="42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Chapter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576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E83E7F1-4280-44F2-8E82-C6259CF5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1"/>
            <a:ext cx="11523476" cy="1089420"/>
          </a:xfrm>
        </p:spPr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檔案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比您想像中的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還要</a:t>
            </a:r>
            <a:r>
              <a:rPr lang="zh-CN" altLang="en-US">
                <a:latin typeface="Arial" panose="020B0604020202020204" pitchFamily="34" charset="0"/>
                <a:sym typeface="Arial" panose="020B0604020202020204" pitchFamily="34" charset="0"/>
              </a:rPr>
              <a:t>脆弱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681;p37">
            <a:extLst>
              <a:ext uri="{FF2B5EF4-FFF2-40B4-BE49-F238E27FC236}">
                <a16:creationId xmlns:a16="http://schemas.microsoft.com/office/drawing/2014/main" id="{E01FE7C1-3338-48DD-B497-78173BE9C336}"/>
              </a:ext>
            </a:extLst>
          </p:cNvPr>
          <p:cNvSpPr txBox="1"/>
          <p:nvPr/>
        </p:nvSpPr>
        <p:spPr>
          <a:xfrm>
            <a:off x="411859" y="889343"/>
            <a:ext cx="6362034" cy="142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2400"/>
              <a:buFont typeface="Helvetica Neue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entury Gothic"/>
                <a:sym typeface="Arial" panose="020B0604020202020204" pitchFamily="34" charset="0"/>
              </a:rPr>
              <a:t>Everything looks good but…</a:t>
            </a:r>
          </a:p>
        </p:txBody>
      </p:sp>
      <p:pic>
        <p:nvPicPr>
          <p:cNvPr id="6" name="Google Shape;683;p37">
            <a:extLst>
              <a:ext uri="{FF2B5EF4-FFF2-40B4-BE49-F238E27FC236}">
                <a16:creationId xmlns:a16="http://schemas.microsoft.com/office/drawing/2014/main" id="{B444959B-8C01-4F09-8A63-9FFF539C87D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13905" y="1536700"/>
            <a:ext cx="7764190" cy="5067844"/>
          </a:xfrm>
          <a:prstGeom prst="rect">
            <a:avLst/>
          </a:prstGeom>
          <a:noFill/>
          <a:ln>
            <a:noFill/>
          </a:ln>
          <a:effectLst>
            <a:outerShdw blurRad="520700" dist="330200" dir="10800000" algn="r" rotWithShape="0">
              <a:prstClr val="black">
                <a:alpha val="19000"/>
              </a:prstClr>
            </a:outerShdw>
          </a:effectLst>
        </p:spPr>
      </p:pic>
      <p:pic>
        <p:nvPicPr>
          <p:cNvPr id="11" name="Google Shape;688;p37" descr="http://windowsitpro.com/site-files/windowsitpro.com/files/archive/windowsitpro.com/content/content/99686/savillfaqs_070908_hypervvhderror.jpg">
            <a:extLst>
              <a:ext uri="{FF2B5EF4-FFF2-40B4-BE49-F238E27FC236}">
                <a16:creationId xmlns:a16="http://schemas.microsoft.com/office/drawing/2014/main" id="{E634D998-BA38-47E9-9F87-D6CB7A1E8396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4918" y="4663660"/>
            <a:ext cx="7347639" cy="1316765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pic>
        <p:nvPicPr>
          <p:cNvPr id="14" name="Google Shape;682;p37">
            <a:extLst>
              <a:ext uri="{FF2B5EF4-FFF2-40B4-BE49-F238E27FC236}">
                <a16:creationId xmlns:a16="http://schemas.microsoft.com/office/drawing/2014/main" id="{818D2829-6672-449E-97D5-E68DB0EB9D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302" y="2204299"/>
            <a:ext cx="5560782" cy="200525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pic>
        <p:nvPicPr>
          <p:cNvPr id="15" name="Google Shape;687;p37">
            <a:extLst>
              <a:ext uri="{FF2B5EF4-FFF2-40B4-BE49-F238E27FC236}">
                <a16:creationId xmlns:a16="http://schemas.microsoft.com/office/drawing/2014/main" id="{33E21DA6-AA7E-40D1-9EAF-634262B3BA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20207" y="2906728"/>
            <a:ext cx="6197208" cy="202903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E0FAEA02-FA42-440F-90F6-ECF79186BC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585" y="3446624"/>
            <a:ext cx="3274825" cy="31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7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A0A66-3BA6-4B49-841F-9C817DF4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>
                <a:sym typeface="Arial" panose="020B0604020202020204" pitchFamily="34" charset="0"/>
              </a:rPr>
              <a:t>Silent Data Corruption &amp; </a:t>
            </a:r>
            <a:r>
              <a:rPr lang="ja-JP" altLang="en-US">
                <a:sym typeface="Arial" panose="020B0604020202020204" pitchFamily="34" charset="0"/>
              </a:rPr>
              <a:t>資料自我修復 (Checksum)</a:t>
            </a:r>
            <a:endParaRPr lang="ja-JP" altLang="en-US"/>
          </a:p>
        </p:txBody>
      </p:sp>
      <p:pic>
        <p:nvPicPr>
          <p:cNvPr id="3" name="Picture 3" hidden="1">
            <a:extLst>
              <a:ext uri="{FF2B5EF4-FFF2-40B4-BE49-F238E27FC236}">
                <a16:creationId xmlns:a16="http://schemas.microsoft.com/office/drawing/2014/main" id="{48ECA95E-BD63-49E3-B995-92E86C08F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6210" y="1817457"/>
            <a:ext cx="9103749" cy="3620808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E231B-486B-44E8-9674-C8AC3F59E576}"/>
              </a:ext>
            </a:extLst>
          </p:cNvPr>
          <p:cNvSpPr txBox="1"/>
          <p:nvPr/>
        </p:nvSpPr>
        <p:spPr>
          <a:xfrm>
            <a:off x="3585837" y="5938932"/>
            <a:ext cx="70773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3600" b="1" spc="6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避免原始數據損壞</a:t>
            </a:r>
          </a:p>
        </p:txBody>
      </p:sp>
      <p:pic>
        <p:nvPicPr>
          <p:cNvPr id="6" name="圖片 5" descr="一張含有 火車, 電腦 的圖片&#10;&#10;自動產生的描述">
            <a:extLst>
              <a:ext uri="{FF2B5EF4-FFF2-40B4-BE49-F238E27FC236}">
                <a16:creationId xmlns:a16="http://schemas.microsoft.com/office/drawing/2014/main" id="{38ECCC95-0BF2-48DA-B919-152A7BC54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32" y="3840479"/>
            <a:ext cx="2133903" cy="2883437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345E166A-D1CE-434E-BFA7-E9FBF7298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39095" y="1528823"/>
            <a:ext cx="9770846" cy="3372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7798FAF-4F83-4D27-955B-2FFBEFC037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4712" y="4944560"/>
            <a:ext cx="2895685" cy="859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8C6BDEB1-B7C6-4C2B-8F04-4EFFE14B68E6}"/>
              </a:ext>
            </a:extLst>
          </p:cNvPr>
          <p:cNvSpPr txBox="1"/>
          <p:nvPr/>
        </p:nvSpPr>
        <p:spPr>
          <a:xfrm>
            <a:off x="2264712" y="5079040"/>
            <a:ext cx="28161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資料存取時</a:t>
            </a:r>
            <a:r>
              <a:rPr lang="en-US" altLang="zh-TW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Checksum</a:t>
            </a:r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比對不符</a:t>
            </a:r>
            <a:r>
              <a:rPr lang="en-US" altLang="zh-TW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發現</a:t>
            </a:r>
            <a:r>
              <a:rPr lang="en-US" altLang="zh-TW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data corruption</a:t>
            </a:r>
            <a:endParaRPr lang="zh-TW" altLang="en-US" sz="162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E622228-5DD5-427F-82C3-86B89DCCC0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5098" y="4944560"/>
            <a:ext cx="2895685" cy="859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41AEFE4-5458-439D-B176-31390453B565}"/>
              </a:ext>
            </a:extLst>
          </p:cNvPr>
          <p:cNvSpPr txBox="1"/>
          <p:nvPr/>
        </p:nvSpPr>
        <p:spPr>
          <a:xfrm>
            <a:off x="5844209" y="5079040"/>
            <a:ext cx="265706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en-US" altLang="zh-TW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Data Copy </a:t>
            </a:r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中取出正確資料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36B2941-AF0F-4C80-9865-FE8D1013F8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5484" y="4944560"/>
            <a:ext cx="2895685" cy="859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F1589252-BAC1-41C4-99F4-0B970432EA16}"/>
              </a:ext>
            </a:extLst>
          </p:cNvPr>
          <p:cNvSpPr txBox="1"/>
          <p:nvPr/>
        </p:nvSpPr>
        <p:spPr>
          <a:xfrm>
            <a:off x="9145240" y="4964222"/>
            <a:ext cx="281617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以正確資料提交給應用程式層使用</a:t>
            </a:r>
            <a:r>
              <a:rPr lang="en-US" altLang="zh-TW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並針對損壞資料進行自動修復</a:t>
            </a:r>
            <a:r>
              <a:rPr lang="en-US" altLang="zh-TW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endParaRPr lang="zh-TW" altLang="en-US" sz="162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83715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728DF64-8B48-4B2A-9126-B4CB07D0FC5C}"/>
              </a:ext>
            </a:extLst>
          </p:cNvPr>
          <p:cNvSpPr/>
          <p:nvPr/>
        </p:nvSpPr>
        <p:spPr>
          <a:xfrm>
            <a:off x="4761573" y="4897551"/>
            <a:ext cx="2621835" cy="1473686"/>
          </a:xfrm>
          <a:prstGeom prst="roundRect">
            <a:avLst>
              <a:gd name="adj" fmla="val 1208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FBA64108-C486-4C08-95DA-43FA6F2218DA}"/>
              </a:ext>
            </a:extLst>
          </p:cNvPr>
          <p:cNvSpPr/>
          <p:nvPr/>
        </p:nvSpPr>
        <p:spPr>
          <a:xfrm>
            <a:off x="691256" y="4897551"/>
            <a:ext cx="2621835" cy="1473686"/>
          </a:xfrm>
          <a:prstGeom prst="roundRect">
            <a:avLst>
              <a:gd name="adj" fmla="val 1208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B92C1E1C-A90A-4A4A-B7DA-E6E4F5C5B849}"/>
              </a:ext>
            </a:extLst>
          </p:cNvPr>
          <p:cNvSpPr/>
          <p:nvPr/>
        </p:nvSpPr>
        <p:spPr>
          <a:xfrm>
            <a:off x="4719123" y="2812086"/>
            <a:ext cx="2621835" cy="1473686"/>
          </a:xfrm>
          <a:prstGeom prst="roundRect">
            <a:avLst>
              <a:gd name="adj" fmla="val 1208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0E0EE305-59ED-4836-B995-96C00F59CCC6}"/>
              </a:ext>
            </a:extLst>
          </p:cNvPr>
          <p:cNvSpPr/>
          <p:nvPr/>
        </p:nvSpPr>
        <p:spPr>
          <a:xfrm>
            <a:off x="715405" y="2812086"/>
            <a:ext cx="2621835" cy="1473686"/>
          </a:xfrm>
          <a:prstGeom prst="roundRect">
            <a:avLst>
              <a:gd name="adj" fmla="val 1208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400"/>
              </a:lnSpc>
            </a:pPr>
            <a:endParaRPr lang="zh-TW" altLang="en-US" sz="2650">
              <a:latin typeface="微軟正黑體"/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EF85F0D-897B-472B-8FF3-8CBC26921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800"/>
              </a:lnSpc>
            </a:pPr>
            <a:r>
              <a:rPr lang="en-US" altLang="zh-TW"/>
              <a:t>COW (copy on write) </a:t>
            </a:r>
            <a:r>
              <a:rPr lang="zh-TW" altLang="en-US"/>
              <a:t>機制</a:t>
            </a:r>
            <a:br>
              <a:rPr lang="zh-TW" altLang="en-US"/>
            </a:br>
            <a:r>
              <a:rPr lang="zh-TW" altLang="en-US"/>
              <a:t>免除意外斷電時的煩惱問題</a:t>
            </a:r>
          </a:p>
        </p:txBody>
      </p:sp>
      <p:pic>
        <p:nvPicPr>
          <p:cNvPr id="4" name="圖片 3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1BE73738-D56F-41F4-9CC4-AD1CB01C6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273" y="3779660"/>
            <a:ext cx="1875593" cy="283304"/>
          </a:xfrm>
          <a:prstGeom prst="rect">
            <a:avLst/>
          </a:prstGeom>
        </p:spPr>
      </p:pic>
      <p:pic>
        <p:nvPicPr>
          <p:cNvPr id="5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98AA73DE-5410-4140-9B3A-123313F5DA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343" y="2271632"/>
            <a:ext cx="1341990" cy="754930"/>
          </a:xfrm>
          <a:prstGeom prst="rect">
            <a:avLst/>
          </a:prstGeom>
          <a:effectLst>
            <a:softEdge rad="1016000"/>
          </a:effec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B247AF03-1105-487A-AA61-263D889F4EC6}"/>
              </a:ext>
            </a:extLst>
          </p:cNvPr>
          <p:cNvGrpSpPr/>
          <p:nvPr/>
        </p:nvGrpSpPr>
        <p:grpSpPr>
          <a:xfrm>
            <a:off x="8097281" y="2349500"/>
            <a:ext cx="3330992" cy="2266705"/>
            <a:chOff x="7500938" y="2456128"/>
            <a:chExt cx="4546098" cy="2573072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F1813BC9-FF4C-4AA2-BB4C-89D76AFF4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00938" y="2456128"/>
              <a:ext cx="4546098" cy="2573072"/>
            </a:xfrm>
            <a:prstGeom prst="rect">
              <a:avLst/>
            </a:prstGeom>
          </p:spPr>
        </p:pic>
        <p:pic>
          <p:nvPicPr>
            <p:cNvPr id="18" name="Google Shape;696;p38">
              <a:extLst>
                <a:ext uri="{FF2B5EF4-FFF2-40B4-BE49-F238E27FC236}">
                  <a16:creationId xmlns:a16="http://schemas.microsoft.com/office/drawing/2014/main" id="{8B2F36B6-0A40-475A-936F-77CA1FD6D5D1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1825" y="2773774"/>
              <a:ext cx="4004323" cy="1778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35FE9A8-023B-4E66-9C0A-10BB5AB07D33}"/>
              </a:ext>
            </a:extLst>
          </p:cNvPr>
          <p:cNvSpPr txBox="1"/>
          <p:nvPr/>
        </p:nvSpPr>
        <p:spPr>
          <a:xfrm>
            <a:off x="285629" y="1435568"/>
            <a:ext cx="11598442" cy="97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160338">
              <a:lnSpc>
                <a:spcPts val="22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 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並不是</a:t>
            </a:r>
            <a:r>
              <a:rPr lang="en-US" altLang="zh-TW" sz="1800" b="1" err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使用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傳統的日誌系統來保護中繼資料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因為它並不需要就地檔案更新</a:t>
            </a:r>
            <a:endParaRPr lang="en-US" altLang="zh-TW" sz="1800" b="1"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271463" indent="-160338">
              <a:lnSpc>
                <a:spcPts val="22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COW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的機制在</a:t>
            </a:r>
            <a:r>
              <a:rPr lang="en-US" altLang="zh-TW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ZFS</a:t>
            </a:r>
            <a:r>
              <a:rPr lang="zh-TW" altLang="en-US" sz="1800" b="1"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上寫入或修改數據時，新數據將被寫入不同的空區塊，過程中即使遇到意外也完全不會影響到既存的原始資料。</a:t>
            </a:r>
            <a:endParaRPr lang="zh-TW" alt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10D84550-CF8D-423E-A7BA-75B9652E26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5563" y="2966047"/>
            <a:ext cx="1971005" cy="1300025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3EED3840-FB6B-478E-A411-EBBC04697B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585" y="5062750"/>
            <a:ext cx="1869057" cy="122019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0E57A84C-F1DA-4818-8AF8-BD0D5EEBB2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8936" y="5062751"/>
            <a:ext cx="1894128" cy="1220199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38B9932B-B887-4730-8E95-9768080852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705" y="2381637"/>
            <a:ext cx="2642249" cy="536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77FF5CB6-6DBB-4211-9912-B5357C40B8A7}"/>
              </a:ext>
            </a:extLst>
          </p:cNvPr>
          <p:cNvSpPr txBox="1"/>
          <p:nvPr/>
        </p:nvSpPr>
        <p:spPr>
          <a:xfrm>
            <a:off x="731066" y="2496836"/>
            <a:ext cx="256172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原始</a:t>
            </a:r>
            <a:r>
              <a:rPr lang="en-US" altLang="zh-TW" sz="162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block</a:t>
            </a:r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數據結構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D5A65CF2-FA4C-4D18-BEE3-974FDEBA04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402" y="2381636"/>
            <a:ext cx="2642249" cy="5369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1FD4E5DC-5FEB-466E-A639-E1ABA9F22A14}"/>
              </a:ext>
            </a:extLst>
          </p:cNvPr>
          <p:cNvSpPr txBox="1"/>
          <p:nvPr/>
        </p:nvSpPr>
        <p:spPr>
          <a:xfrm>
            <a:off x="4732913" y="2468669"/>
            <a:ext cx="260804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修改資料時</a:t>
            </a:r>
            <a:r>
              <a:rPr lang="zh-TW" altLang="en-US" sz="162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2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COW</a:t>
            </a:r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新區塊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99C084B7-9A93-4FAA-8743-2EDE39999A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23" y="4414232"/>
            <a:ext cx="2642249" cy="54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DC957B21-0A0D-4BC6-9EC4-EE3EC042E9DB}"/>
              </a:ext>
            </a:extLst>
          </p:cNvPr>
          <p:cNvSpPr txBox="1"/>
          <p:nvPr/>
        </p:nvSpPr>
        <p:spPr>
          <a:xfrm>
            <a:off x="664474" y="4532712"/>
            <a:ext cx="276002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寫入完成後將區塊重新指向</a:t>
            </a: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6ED9B333-3253-41A1-8E6B-6E22551B04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7863" y="4414232"/>
            <a:ext cx="2642249" cy="54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9664A4AF-9D45-4905-B715-61B1F2CE9400}"/>
              </a:ext>
            </a:extLst>
          </p:cNvPr>
          <p:cNvSpPr txBox="1"/>
          <p:nvPr/>
        </p:nvSpPr>
        <p:spPr>
          <a:xfrm>
            <a:off x="4852275" y="4532712"/>
            <a:ext cx="248059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2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刪除舊</a:t>
            </a:r>
            <a:r>
              <a:rPr lang="en-US" altLang="zh-TW" sz="162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block</a:t>
            </a:r>
            <a:r>
              <a:rPr lang="zh-TW" altLang="en-US" sz="162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567EFDE-B355-47AB-AC53-4FD8D0C206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574" y="2980215"/>
            <a:ext cx="1907519" cy="1288622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DA17298B-DD7F-40EC-8933-8027A1698B1E}"/>
              </a:ext>
            </a:extLst>
          </p:cNvPr>
          <p:cNvGrpSpPr/>
          <p:nvPr/>
        </p:nvGrpSpPr>
        <p:grpSpPr>
          <a:xfrm>
            <a:off x="7971068" y="4633381"/>
            <a:ext cx="3658721" cy="952589"/>
            <a:chOff x="162746" y="1744345"/>
            <a:chExt cx="11866508" cy="1155702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F564EDCB-8ED3-4132-B68C-7DD1A3D218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29E720DA-CA54-49E0-82A4-EEBF4D66C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601C1F3-546C-4619-AC53-0A1BB5BE3684}"/>
              </a:ext>
            </a:extLst>
          </p:cNvPr>
          <p:cNvSpPr txBox="1"/>
          <p:nvPr/>
        </p:nvSpPr>
        <p:spPr>
          <a:xfrm>
            <a:off x="8174114" y="4858685"/>
            <a:ext cx="34556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rgbClr val="D8D8D8"/>
              </a:buClr>
              <a:buSzPts val="1400"/>
            </a:pPr>
            <a:r>
              <a:rPr lang="en-US" altLang="zh-TW" sz="2000" b="1" spc="30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不再需要</a:t>
            </a:r>
            <a:r>
              <a:rPr lang="en-US" altLang="zh-TW" sz="2000" b="1" i="0" u="none" strike="noStrike" cap="none" spc="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“</a:t>
            </a:r>
            <a:r>
              <a:rPr lang="zh-TW" altLang="en-US" sz="2000" b="1" spc="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檢查檔案系統</a:t>
            </a:r>
            <a:r>
              <a:rPr lang="en-US" altLang="zh-TW" sz="2000" b="1" i="0" u="none" strike="noStrike" cap="none" spc="3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”</a:t>
            </a:r>
            <a:endParaRPr lang="zh-TW" altLang="en-US" sz="2000" b="1" spc="30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31A7FEEE-C1AC-4816-A998-F0EA1F34AA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13091" y="3071967"/>
            <a:ext cx="1388348" cy="596053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13118E7C-29C9-4B8D-952B-7926AFE128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69665" y="5620752"/>
            <a:ext cx="1434667" cy="596053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275FFEA1-60B3-4389-903C-B78808D991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8558346">
            <a:off x="3445155" y="4238982"/>
            <a:ext cx="1155883" cy="57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62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677BFF-F405-40BB-99B0-4BFB67813D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5010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5500" b="1" kern="6000" spc="25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系統穩定與擴充性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119DF11-2B4C-4C6F-B3D4-82219261951F}"/>
              </a:ext>
            </a:extLst>
          </p:cNvPr>
          <p:cNvGrpSpPr/>
          <p:nvPr/>
        </p:nvGrpSpPr>
        <p:grpSpPr>
          <a:xfrm>
            <a:off x="3778273" y="1086196"/>
            <a:ext cx="4290152" cy="905056"/>
            <a:chOff x="1595870" y="1601495"/>
            <a:chExt cx="4290152" cy="905056"/>
          </a:xfrm>
        </p:grpSpPr>
        <p:sp>
          <p:nvSpPr>
            <p:cNvPr id="3" name="副標題 2">
              <a:extLst>
                <a:ext uri="{FF2B5EF4-FFF2-40B4-BE49-F238E27FC236}">
                  <a16:creationId xmlns:a16="http://schemas.microsoft.com/office/drawing/2014/main" id="{BEA5985F-49DF-441E-B050-FB1B42D07E23}"/>
                </a:ext>
              </a:extLst>
            </p:cNvPr>
            <p:cNvSpPr txBox="1">
              <a:spLocks/>
            </p:cNvSpPr>
            <p:nvPr/>
          </p:nvSpPr>
          <p:spPr>
            <a:xfrm>
              <a:off x="1612496" y="1958368"/>
              <a:ext cx="4273526" cy="5003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solidFill>
                    <a:schemeClr val="tx1"/>
                  </a:solidFill>
                  <a:latin typeface="Arial Narrow" panose="020B0606020202030204" pitchFamily="34" charset="0"/>
                  <a:ea typeface="微軟正黑體" panose="020B0604030504040204" pitchFamily="34" charset="-120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04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93BB590-DEF1-4BEA-A7FF-D8E5CA727D29}"/>
                </a:ext>
              </a:extLst>
            </p:cNvPr>
            <p:cNvSpPr/>
            <p:nvPr/>
          </p:nvSpPr>
          <p:spPr>
            <a:xfrm>
              <a:off x="1595870" y="1779250"/>
              <a:ext cx="4281526" cy="72730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072F4288-66B9-47EC-A2E4-5D19EE4E7BDC}"/>
                </a:ext>
              </a:extLst>
            </p:cNvPr>
            <p:cNvSpPr txBox="1"/>
            <p:nvPr/>
          </p:nvSpPr>
          <p:spPr>
            <a:xfrm>
              <a:off x="3054364" y="1601495"/>
              <a:ext cx="1378101" cy="42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Chapter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09795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5D38402-49D9-42C1-A672-7D546500E034}"/>
              </a:ext>
            </a:extLst>
          </p:cNvPr>
          <p:cNvSpPr/>
          <p:nvPr/>
        </p:nvSpPr>
        <p:spPr>
          <a:xfrm>
            <a:off x="4942082" y="1702524"/>
            <a:ext cx="6146552" cy="1144654"/>
          </a:xfrm>
          <a:prstGeom prst="roundRect">
            <a:avLst>
              <a:gd name="adj" fmla="val 50000"/>
            </a:avLst>
          </a:prstGeom>
          <a:gradFill>
            <a:gsLst>
              <a:gs pos="16000">
                <a:srgbClr val="D925DF">
                  <a:alpha val="80000"/>
                </a:srgbClr>
              </a:gs>
              <a:gs pos="85000">
                <a:srgbClr val="0F94E0">
                  <a:alpha val="8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</a:rPr>
              <a:t> </a:t>
            </a:r>
            <a:endParaRPr lang="zh-TW" altLang="en-US" sz="2800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74AD4C2E-E638-439F-8FAE-5CFB25295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8263" y="1568963"/>
            <a:ext cx="2108269" cy="1608804"/>
          </a:xfrm>
          <a:prstGeom prst="rect">
            <a:avLst/>
          </a:prstGeom>
        </p:spPr>
      </p:pic>
      <p:sp>
        <p:nvSpPr>
          <p:cNvPr id="104" name="矩形 103">
            <a:extLst>
              <a:ext uri="{FF2B5EF4-FFF2-40B4-BE49-F238E27FC236}">
                <a16:creationId xmlns:a16="http://schemas.microsoft.com/office/drawing/2014/main" id="{F8A8214A-AA0E-42E0-A182-C40A1AC76806}"/>
              </a:ext>
            </a:extLst>
          </p:cNvPr>
          <p:cNvSpPr/>
          <p:nvPr/>
        </p:nvSpPr>
        <p:spPr>
          <a:xfrm>
            <a:off x="1033671" y="3632388"/>
            <a:ext cx="10031898" cy="2589002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B48C953E-7109-4FAC-832B-3097B3456F95}"/>
              </a:ext>
            </a:extLst>
          </p:cNvPr>
          <p:cNvSpPr/>
          <p:nvPr/>
        </p:nvSpPr>
        <p:spPr>
          <a:xfrm rot="16200000">
            <a:off x="2153279" y="2340500"/>
            <a:ext cx="2606348" cy="5190125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5D1FB43-94E8-4AAF-AB14-426164AF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5100"/>
              </a:lnSpc>
            </a:pPr>
            <a:r>
              <a:rPr lang="zh-TW" altLang="en-US" sz="4700" b="1">
                <a:latin typeface="微軟正黑體"/>
                <a:ea typeface="微軟正黑體"/>
              </a:rPr>
              <a:t>突破想像的巨量儲存 </a:t>
            </a:r>
            <a:r>
              <a:rPr lang="en-US" altLang="zh-TW" sz="4700" b="1">
                <a:latin typeface="微軟正黑體"/>
                <a:ea typeface="微軟正黑體"/>
              </a:rPr>
              <a:t>–</a:t>
            </a:r>
            <a:br>
              <a:rPr lang="en-US" altLang="zh-TW" sz="3200" b="1"/>
            </a:br>
            <a:r>
              <a:rPr lang="zh-TW" altLang="en-US" sz="4200">
                <a:latin typeface="微軟正黑體"/>
                <a:ea typeface="微軟正黑體"/>
              </a:rPr>
              <a:t>是進行大數據分析 </a:t>
            </a:r>
            <a:r>
              <a:rPr lang="en-US" altLang="zh-TW" sz="4200">
                <a:latin typeface="Oswald Light" pitchFamily="2" charset="0"/>
                <a:ea typeface="微軟正黑體"/>
              </a:rPr>
              <a:t>/ </a:t>
            </a:r>
            <a:r>
              <a:rPr lang="zh-TW" altLang="en-US" sz="4200">
                <a:latin typeface="微軟正黑體"/>
                <a:ea typeface="微軟正黑體"/>
              </a:rPr>
              <a:t>邊緣運算 </a:t>
            </a:r>
            <a:r>
              <a:rPr lang="en-US" altLang="zh-TW" sz="4200">
                <a:latin typeface="Oswald Light" pitchFamily="2" charset="0"/>
                <a:ea typeface="微軟正黑體"/>
              </a:rPr>
              <a:t>/ AI </a:t>
            </a:r>
            <a:r>
              <a:rPr lang="zh-TW" altLang="en-US" sz="4200">
                <a:latin typeface="微軟正黑體"/>
                <a:ea typeface="微軟正黑體"/>
              </a:rPr>
              <a:t>推論的最佳資料載體</a:t>
            </a:r>
          </a:p>
        </p:txBody>
      </p:sp>
      <p:sp>
        <p:nvSpPr>
          <p:cNvPr id="156" name="矩形 155">
            <a:extLst>
              <a:ext uri="{FF2B5EF4-FFF2-40B4-BE49-F238E27FC236}">
                <a16:creationId xmlns:a16="http://schemas.microsoft.com/office/drawing/2014/main" id="{C0A1C10E-509A-4FC5-B751-97DE1C55CFA2}"/>
              </a:ext>
            </a:extLst>
          </p:cNvPr>
          <p:cNvSpPr/>
          <p:nvPr/>
        </p:nvSpPr>
        <p:spPr>
          <a:xfrm rot="10800000">
            <a:off x="854083" y="3626677"/>
            <a:ext cx="10204175" cy="2588642"/>
          </a:xfrm>
          <a:prstGeom prst="rect">
            <a:avLst/>
          </a:prstGeom>
          <a:gradFill>
            <a:gsLst>
              <a:gs pos="0">
                <a:srgbClr val="0070C0">
                  <a:alpha val="78000"/>
                </a:srgbClr>
              </a:gs>
              <a:gs pos="100000">
                <a:srgbClr val="031B71">
                  <a:alpha val="27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88"/>
          </a:p>
        </p:txBody>
      </p:sp>
      <p:pic>
        <p:nvPicPr>
          <p:cNvPr id="8" name="Google Shape;130;p15">
            <a:extLst>
              <a:ext uri="{FF2B5EF4-FFF2-40B4-BE49-F238E27FC236}">
                <a16:creationId xmlns:a16="http://schemas.microsoft.com/office/drawing/2014/main" id="{8DF16FBF-DD34-4C9A-AEA1-88CC3276AC83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586" y="3946305"/>
            <a:ext cx="9251978" cy="12572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1;p15">
            <a:extLst>
              <a:ext uri="{FF2B5EF4-FFF2-40B4-BE49-F238E27FC236}">
                <a16:creationId xmlns:a16="http://schemas.microsoft.com/office/drawing/2014/main" id="{137C7C6E-8C0E-4189-84FE-5072A2A35B17}"/>
              </a:ext>
            </a:extLst>
          </p:cNvPr>
          <p:cNvSpPr/>
          <p:nvPr/>
        </p:nvSpPr>
        <p:spPr>
          <a:xfrm>
            <a:off x="1614834" y="5348049"/>
            <a:ext cx="1485269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Data</a:t>
            </a:r>
          </a:p>
        </p:txBody>
      </p:sp>
      <p:sp>
        <p:nvSpPr>
          <p:cNvPr id="10" name="Google Shape;117;p15">
            <a:extLst>
              <a:ext uri="{FF2B5EF4-FFF2-40B4-BE49-F238E27FC236}">
                <a16:creationId xmlns:a16="http://schemas.microsoft.com/office/drawing/2014/main" id="{8D3F488C-282A-41D9-92C1-E3F613E109B5}"/>
              </a:ext>
            </a:extLst>
          </p:cNvPr>
          <p:cNvSpPr/>
          <p:nvPr/>
        </p:nvSpPr>
        <p:spPr>
          <a:xfrm>
            <a:off x="4208679" y="5378256"/>
            <a:ext cx="1421324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Model building</a:t>
            </a:r>
          </a:p>
        </p:txBody>
      </p:sp>
      <p:sp>
        <p:nvSpPr>
          <p:cNvPr id="12" name="Google Shape;119;p15">
            <a:extLst>
              <a:ext uri="{FF2B5EF4-FFF2-40B4-BE49-F238E27FC236}">
                <a16:creationId xmlns:a16="http://schemas.microsoft.com/office/drawing/2014/main" id="{17973EB0-4BF8-4A52-96BE-FBBEF33D31A6}"/>
              </a:ext>
            </a:extLst>
          </p:cNvPr>
          <p:cNvSpPr/>
          <p:nvPr/>
        </p:nvSpPr>
        <p:spPr>
          <a:xfrm>
            <a:off x="8792640" y="5335966"/>
            <a:ext cx="1611112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Parameter adjustment</a:t>
            </a:r>
          </a:p>
        </p:txBody>
      </p:sp>
      <p:sp>
        <p:nvSpPr>
          <p:cNvPr id="109" name="Google Shape;117;p15">
            <a:extLst>
              <a:ext uri="{FF2B5EF4-FFF2-40B4-BE49-F238E27FC236}">
                <a16:creationId xmlns:a16="http://schemas.microsoft.com/office/drawing/2014/main" id="{10CCC14F-3E76-4F48-A60F-E95DC1821A10}"/>
              </a:ext>
            </a:extLst>
          </p:cNvPr>
          <p:cNvSpPr/>
          <p:nvPr/>
        </p:nvSpPr>
        <p:spPr>
          <a:xfrm>
            <a:off x="6522520" y="5378256"/>
            <a:ext cx="1421324" cy="384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Model validation</a:t>
            </a:r>
          </a:p>
        </p:txBody>
      </p:sp>
      <p:sp>
        <p:nvSpPr>
          <p:cNvPr id="155" name="矩形: 圓角 154">
            <a:extLst>
              <a:ext uri="{FF2B5EF4-FFF2-40B4-BE49-F238E27FC236}">
                <a16:creationId xmlns:a16="http://schemas.microsoft.com/office/drawing/2014/main" id="{D62A5D04-BEE1-498B-94BC-A50860DE6354}"/>
              </a:ext>
            </a:extLst>
          </p:cNvPr>
          <p:cNvSpPr/>
          <p:nvPr/>
        </p:nvSpPr>
        <p:spPr>
          <a:xfrm>
            <a:off x="4464103" y="6011272"/>
            <a:ext cx="3082196" cy="45492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D8F3D"/>
              </a:gs>
              <a:gs pos="0">
                <a:srgbClr val="FFFC0C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59C6E7-BD56-4F3E-89CB-23F586FB5ACB}"/>
              </a:ext>
            </a:extLst>
          </p:cNvPr>
          <p:cNvSpPr/>
          <p:nvPr/>
        </p:nvSpPr>
        <p:spPr>
          <a:xfrm>
            <a:off x="4794991" y="5977795"/>
            <a:ext cx="2409634" cy="49718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2400" b="1"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Deep Learning</a:t>
            </a:r>
            <a:endParaRPr lang="en-US" altLang="zh-TW" sz="2400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39" name="箭號: 向下 36">
            <a:extLst>
              <a:ext uri="{FF2B5EF4-FFF2-40B4-BE49-F238E27FC236}">
                <a16:creationId xmlns:a16="http://schemas.microsoft.com/office/drawing/2014/main" id="{9E12EA6A-2F4F-440A-80CE-032D5CE4C350}"/>
              </a:ext>
            </a:extLst>
          </p:cNvPr>
          <p:cNvSpPr/>
          <p:nvPr/>
        </p:nvSpPr>
        <p:spPr>
          <a:xfrm>
            <a:off x="3993670" y="3060004"/>
            <a:ext cx="665797" cy="785826"/>
          </a:xfrm>
          <a:prstGeom prst="downArrow">
            <a:avLst/>
          </a:prstGeom>
          <a:gradFill>
            <a:gsLst>
              <a:gs pos="100000">
                <a:srgbClr val="21FAFF"/>
              </a:gs>
              <a:gs pos="18000">
                <a:srgbClr val="21FAFF">
                  <a:alpha val="60000"/>
                </a:srgbClr>
              </a:gs>
              <a:gs pos="0">
                <a:srgbClr val="21FA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487A1FD-86A8-4125-B725-D0F1882B6D83}"/>
              </a:ext>
            </a:extLst>
          </p:cNvPr>
          <p:cNvGrpSpPr/>
          <p:nvPr/>
        </p:nvGrpSpPr>
        <p:grpSpPr>
          <a:xfrm>
            <a:off x="9716195" y="1716921"/>
            <a:ext cx="2119894" cy="2242379"/>
            <a:chOff x="9586675" y="2847073"/>
            <a:chExt cx="1407777" cy="1489118"/>
          </a:xfrm>
        </p:grpSpPr>
        <p:pic>
          <p:nvPicPr>
            <p:cNvPr id="106" name="圖片 105" descr="一張含有 時鐘 的圖片&#10;&#10;自動產生的描述">
              <a:extLst>
                <a:ext uri="{FF2B5EF4-FFF2-40B4-BE49-F238E27FC236}">
                  <a16:creationId xmlns:a16="http://schemas.microsoft.com/office/drawing/2014/main" id="{F4CC4D85-F316-427C-92E5-7302B58CB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4436" y="3716401"/>
              <a:ext cx="484184" cy="619790"/>
            </a:xfrm>
            <a:prstGeom prst="rect">
              <a:avLst/>
            </a:prstGeom>
          </p:spPr>
        </p:pic>
        <p:pic>
          <p:nvPicPr>
            <p:cNvPr id="107" name="圖片 106">
              <a:extLst>
                <a:ext uri="{FF2B5EF4-FFF2-40B4-BE49-F238E27FC236}">
                  <a16:creationId xmlns:a16="http://schemas.microsoft.com/office/drawing/2014/main" id="{DA09E410-289F-4B90-A534-A29D5F64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6675" y="2847073"/>
              <a:ext cx="1407777" cy="1355750"/>
            </a:xfrm>
            <a:prstGeom prst="rect">
              <a:avLst/>
            </a:prstGeom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A44A8DD9-FB0A-416B-8FBB-79057AE3A5D9}"/>
              </a:ext>
            </a:extLst>
          </p:cNvPr>
          <p:cNvGrpSpPr/>
          <p:nvPr/>
        </p:nvGrpSpPr>
        <p:grpSpPr>
          <a:xfrm>
            <a:off x="4890990" y="2387378"/>
            <a:ext cx="769698" cy="985213"/>
            <a:chOff x="6360769" y="2648156"/>
            <a:chExt cx="735076" cy="940897"/>
          </a:xfrm>
        </p:grpSpPr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CC8239A8-499C-4095-B884-DEBA5D114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0769" y="2648156"/>
              <a:ext cx="735076" cy="940897"/>
            </a:xfrm>
            <a:prstGeom prst="rect">
              <a:avLst/>
            </a:prstGeom>
          </p:spPr>
        </p:pic>
        <p:grpSp>
          <p:nvGrpSpPr>
            <p:cNvPr id="123" name="圖形 152">
              <a:extLst>
                <a:ext uri="{FF2B5EF4-FFF2-40B4-BE49-F238E27FC236}">
                  <a16:creationId xmlns:a16="http://schemas.microsoft.com/office/drawing/2014/main" id="{B29140B6-72ED-4670-A1FE-4C1058EFB3D2}"/>
                </a:ext>
              </a:extLst>
            </p:cNvPr>
            <p:cNvGrpSpPr/>
            <p:nvPr/>
          </p:nvGrpSpPr>
          <p:grpSpPr>
            <a:xfrm flipH="1">
              <a:off x="6499336" y="2982026"/>
              <a:ext cx="503197" cy="428812"/>
              <a:chOff x="9361890" y="5300763"/>
              <a:chExt cx="289158" cy="246412"/>
            </a:xfrm>
            <a:solidFill>
              <a:srgbClr val="1B305E"/>
            </a:solidFill>
          </p:grpSpPr>
          <p:sp>
            <p:nvSpPr>
              <p:cNvPr id="124" name="手繪多邊形: 圖案 123">
                <a:extLst>
                  <a:ext uri="{FF2B5EF4-FFF2-40B4-BE49-F238E27FC236}">
                    <a16:creationId xmlns:a16="http://schemas.microsoft.com/office/drawing/2014/main" id="{E299AD8F-0B29-4934-97A6-EB3D6170318B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手繪多邊形: 圖案 124">
                <a:extLst>
                  <a:ext uri="{FF2B5EF4-FFF2-40B4-BE49-F238E27FC236}">
                    <a16:creationId xmlns:a16="http://schemas.microsoft.com/office/drawing/2014/main" id="{0082D7F6-CE9E-417B-9173-F5175C1F0513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34EB4327-CE3B-4783-971B-0D927E6DF28A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手繪多邊形: 圖案 126">
                <a:extLst>
                  <a:ext uri="{FF2B5EF4-FFF2-40B4-BE49-F238E27FC236}">
                    <a16:creationId xmlns:a16="http://schemas.microsoft.com/office/drawing/2014/main" id="{E79F292B-E6DC-4A3A-99A1-E3BB8AA2ACE5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06109E46-2CAA-4DFA-852D-087C972851E8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DF14AB47-B889-4CBB-B718-ABC3CD924E8E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手繪多邊形: 圖案 129">
                <a:extLst>
                  <a:ext uri="{FF2B5EF4-FFF2-40B4-BE49-F238E27FC236}">
                    <a16:creationId xmlns:a16="http://schemas.microsoft.com/office/drawing/2014/main" id="{B6772692-E564-4DB4-B456-F75C8AD61BFC}"/>
                  </a:ext>
                </a:extLst>
              </p:cNvPr>
              <p:cNvSpPr/>
              <p:nvPr/>
            </p:nvSpPr>
            <p:spPr>
              <a:xfrm>
                <a:off x="9439092" y="5358579"/>
                <a:ext cx="149726" cy="152400"/>
              </a:xfrm>
              <a:custGeom>
                <a:avLst/>
                <a:gdLst>
                  <a:gd name="connsiteX0" fmla="*/ 5615 w 149726"/>
                  <a:gd name="connsiteY0" fmla="*/ 76771 h 152400"/>
                  <a:gd name="connsiteX1" fmla="*/ 12259 w 149726"/>
                  <a:gd name="connsiteY1" fmla="*/ 46672 h 152400"/>
                  <a:gd name="connsiteX2" fmla="*/ 6738 w 149726"/>
                  <a:gd name="connsiteY2" fmla="*/ 46672 h 152400"/>
                  <a:gd name="connsiteX3" fmla="*/ 6083 w 149726"/>
                  <a:gd name="connsiteY3" fmla="*/ 46577 h 152400"/>
                  <a:gd name="connsiteX4" fmla="*/ 0 w 149726"/>
                  <a:gd name="connsiteY4" fmla="*/ 76771 h 152400"/>
                  <a:gd name="connsiteX5" fmla="*/ 10107 w 149726"/>
                  <a:gd name="connsiteY5" fmla="*/ 115157 h 152400"/>
                  <a:gd name="connsiteX6" fmla="*/ 11791 w 149726"/>
                  <a:gd name="connsiteY6" fmla="*/ 112300 h 152400"/>
                  <a:gd name="connsiteX7" fmla="*/ 13475 w 149726"/>
                  <a:gd name="connsiteY7" fmla="*/ 109347 h 152400"/>
                  <a:gd name="connsiteX8" fmla="*/ 5615 w 149726"/>
                  <a:gd name="connsiteY8" fmla="*/ 76771 h 152400"/>
                  <a:gd name="connsiteX9" fmla="*/ 5615 w 149726"/>
                  <a:gd name="connsiteY9" fmla="*/ 76771 h 152400"/>
                  <a:gd name="connsiteX10" fmla="*/ 75331 w 149726"/>
                  <a:gd name="connsiteY10" fmla="*/ 0 h 152400"/>
                  <a:gd name="connsiteX11" fmla="*/ 75331 w 149726"/>
                  <a:gd name="connsiteY11" fmla="*/ 0 h 152400"/>
                  <a:gd name="connsiteX12" fmla="*/ 77016 w 149726"/>
                  <a:gd name="connsiteY12" fmla="*/ 2858 h 152400"/>
                  <a:gd name="connsiteX13" fmla="*/ 78700 w 149726"/>
                  <a:gd name="connsiteY13" fmla="*/ 5906 h 152400"/>
                  <a:gd name="connsiteX14" fmla="*/ 132601 w 149726"/>
                  <a:gd name="connsiteY14" fmla="*/ 36195 h 152400"/>
                  <a:gd name="connsiteX15" fmla="*/ 134192 w 149726"/>
                  <a:gd name="connsiteY15" fmla="*/ 33433 h 152400"/>
                  <a:gd name="connsiteX16" fmla="*/ 135409 w 149726"/>
                  <a:gd name="connsiteY16" fmla="*/ 31242 h 152400"/>
                  <a:gd name="connsiteX17" fmla="*/ 135783 w 149726"/>
                  <a:gd name="connsiteY17" fmla="*/ 30670 h 152400"/>
                  <a:gd name="connsiteX18" fmla="*/ 75331 w 149726"/>
                  <a:gd name="connsiteY18" fmla="*/ 0 h 152400"/>
                  <a:gd name="connsiteX19" fmla="*/ 75331 w 149726"/>
                  <a:gd name="connsiteY19" fmla="*/ 0 h 152400"/>
                  <a:gd name="connsiteX20" fmla="*/ 66535 w 149726"/>
                  <a:gd name="connsiteY20" fmla="*/ 1143 h 152400"/>
                  <a:gd name="connsiteX21" fmla="*/ 66254 w 149726"/>
                  <a:gd name="connsiteY21" fmla="*/ 476 h 152400"/>
                  <a:gd name="connsiteX22" fmla="*/ 9919 w 149726"/>
                  <a:gd name="connsiteY22" fmla="*/ 38386 h 152400"/>
                  <a:gd name="connsiteX23" fmla="*/ 16563 w 149726"/>
                  <a:gd name="connsiteY23" fmla="*/ 38386 h 152400"/>
                  <a:gd name="connsiteX24" fmla="*/ 69248 w 149726"/>
                  <a:gd name="connsiteY24" fmla="*/ 6001 h 152400"/>
                  <a:gd name="connsiteX25" fmla="*/ 67658 w 149726"/>
                  <a:gd name="connsiteY25" fmla="*/ 3239 h 152400"/>
                  <a:gd name="connsiteX26" fmla="*/ 66535 w 149726"/>
                  <a:gd name="connsiteY26" fmla="*/ 1143 h 152400"/>
                  <a:gd name="connsiteX27" fmla="*/ 66535 w 149726"/>
                  <a:gd name="connsiteY27" fmla="*/ 1143 h 152400"/>
                  <a:gd name="connsiteX28" fmla="*/ 66535 w 149726"/>
                  <a:gd name="connsiteY28" fmla="*/ 1143 h 152400"/>
                  <a:gd name="connsiteX29" fmla="*/ 140649 w 149726"/>
                  <a:gd name="connsiteY29" fmla="*/ 38386 h 152400"/>
                  <a:gd name="connsiteX30" fmla="*/ 138965 w 149726"/>
                  <a:gd name="connsiteY30" fmla="*/ 41243 h 152400"/>
                  <a:gd name="connsiteX31" fmla="*/ 137280 w 149726"/>
                  <a:gd name="connsiteY31" fmla="*/ 44196 h 152400"/>
                  <a:gd name="connsiteX32" fmla="*/ 145047 w 149726"/>
                  <a:gd name="connsiteY32" fmla="*/ 76676 h 152400"/>
                  <a:gd name="connsiteX33" fmla="*/ 138403 w 149726"/>
                  <a:gd name="connsiteY33" fmla="*/ 106775 h 152400"/>
                  <a:gd name="connsiteX34" fmla="*/ 143924 w 149726"/>
                  <a:gd name="connsiteY34" fmla="*/ 106775 h 152400"/>
                  <a:gd name="connsiteX35" fmla="*/ 144580 w 149726"/>
                  <a:gd name="connsiteY35" fmla="*/ 106870 h 152400"/>
                  <a:gd name="connsiteX36" fmla="*/ 150662 w 149726"/>
                  <a:gd name="connsiteY36" fmla="*/ 76676 h 152400"/>
                  <a:gd name="connsiteX37" fmla="*/ 140649 w 149726"/>
                  <a:gd name="connsiteY37" fmla="*/ 38386 h 152400"/>
                  <a:gd name="connsiteX38" fmla="*/ 140649 w 149726"/>
                  <a:gd name="connsiteY38" fmla="*/ 38386 h 152400"/>
                  <a:gd name="connsiteX39" fmla="*/ 134005 w 149726"/>
                  <a:gd name="connsiteY39" fmla="*/ 115157 h 152400"/>
                  <a:gd name="connsiteX40" fmla="*/ 81320 w 149726"/>
                  <a:gd name="connsiteY40" fmla="*/ 147542 h 152400"/>
                  <a:gd name="connsiteX41" fmla="*/ 82911 w 149726"/>
                  <a:gd name="connsiteY41" fmla="*/ 150305 h 152400"/>
                  <a:gd name="connsiteX42" fmla="*/ 84128 w 149726"/>
                  <a:gd name="connsiteY42" fmla="*/ 152400 h 152400"/>
                  <a:gd name="connsiteX43" fmla="*/ 84408 w 149726"/>
                  <a:gd name="connsiteY43" fmla="*/ 153067 h 152400"/>
                  <a:gd name="connsiteX44" fmla="*/ 140743 w 149726"/>
                  <a:gd name="connsiteY44" fmla="*/ 115157 h 152400"/>
                  <a:gd name="connsiteX45" fmla="*/ 134005 w 149726"/>
                  <a:gd name="connsiteY45" fmla="*/ 115157 h 152400"/>
                  <a:gd name="connsiteX46" fmla="*/ 134005 w 149726"/>
                  <a:gd name="connsiteY46" fmla="*/ 115157 h 152400"/>
                  <a:gd name="connsiteX47" fmla="*/ 134005 w 149726"/>
                  <a:gd name="connsiteY47" fmla="*/ 115157 h 152400"/>
                  <a:gd name="connsiteX48" fmla="*/ 73647 w 149726"/>
                  <a:gd name="connsiteY48" fmla="*/ 150686 h 152400"/>
                  <a:gd name="connsiteX49" fmla="*/ 71962 w 149726"/>
                  <a:gd name="connsiteY49" fmla="*/ 147733 h 152400"/>
                  <a:gd name="connsiteX50" fmla="*/ 71962 w 149726"/>
                  <a:gd name="connsiteY50" fmla="*/ 147733 h 152400"/>
                  <a:gd name="connsiteX51" fmla="*/ 18061 w 149726"/>
                  <a:gd name="connsiteY51" fmla="*/ 117443 h 152400"/>
                  <a:gd name="connsiteX52" fmla="*/ 16470 w 149726"/>
                  <a:gd name="connsiteY52" fmla="*/ 120206 h 152400"/>
                  <a:gd name="connsiteX53" fmla="*/ 15253 w 149726"/>
                  <a:gd name="connsiteY53" fmla="*/ 122301 h 152400"/>
                  <a:gd name="connsiteX54" fmla="*/ 14879 w 149726"/>
                  <a:gd name="connsiteY54" fmla="*/ 122873 h 152400"/>
                  <a:gd name="connsiteX55" fmla="*/ 75238 w 149726"/>
                  <a:gd name="connsiteY55" fmla="*/ 153638 h 152400"/>
                  <a:gd name="connsiteX56" fmla="*/ 75238 w 149726"/>
                  <a:gd name="connsiteY56" fmla="*/ 153638 h 152400"/>
                  <a:gd name="connsiteX57" fmla="*/ 73647 w 149726"/>
                  <a:gd name="connsiteY57" fmla="*/ 150686 h 152400"/>
                  <a:gd name="connsiteX58" fmla="*/ 73647 w 149726"/>
                  <a:gd name="connsiteY58" fmla="*/ 150686 h 152400"/>
                  <a:gd name="connsiteX59" fmla="*/ 73647 w 149726"/>
                  <a:gd name="connsiteY59" fmla="*/ 15068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49726" h="152400">
                    <a:moveTo>
                      <a:pt x="5615" y="76771"/>
                    </a:moveTo>
                    <a:cubicBezTo>
                      <a:pt x="5615" y="66008"/>
                      <a:pt x="7954" y="55817"/>
                      <a:pt x="12259" y="46672"/>
                    </a:cubicBezTo>
                    <a:lnTo>
                      <a:pt x="6738" y="46672"/>
                    </a:lnTo>
                    <a:cubicBezTo>
                      <a:pt x="6551" y="46672"/>
                      <a:pt x="6363" y="46672"/>
                      <a:pt x="6083" y="46577"/>
                    </a:cubicBezTo>
                    <a:cubicBezTo>
                      <a:pt x="2152" y="55817"/>
                      <a:pt x="0" y="66008"/>
                      <a:pt x="0" y="76771"/>
                    </a:cubicBezTo>
                    <a:cubicBezTo>
                      <a:pt x="0" y="90678"/>
                      <a:pt x="3650" y="103918"/>
                      <a:pt x="10107" y="115157"/>
                    </a:cubicBezTo>
                    <a:lnTo>
                      <a:pt x="11791" y="112300"/>
                    </a:lnTo>
                    <a:lnTo>
                      <a:pt x="13475" y="109347"/>
                    </a:lnTo>
                    <a:cubicBezTo>
                      <a:pt x="8422" y="99536"/>
                      <a:pt x="5615" y="88487"/>
                      <a:pt x="5615" y="76771"/>
                    </a:cubicBezTo>
                    <a:lnTo>
                      <a:pt x="5615" y="76771"/>
                    </a:lnTo>
                    <a:close/>
                    <a:moveTo>
                      <a:pt x="75331" y="0"/>
                    </a:moveTo>
                    <a:lnTo>
                      <a:pt x="75331" y="0"/>
                    </a:lnTo>
                    <a:lnTo>
                      <a:pt x="77016" y="2858"/>
                    </a:lnTo>
                    <a:lnTo>
                      <a:pt x="78700" y="5906"/>
                    </a:lnTo>
                    <a:cubicBezTo>
                      <a:pt x="100972" y="6953"/>
                      <a:pt x="120530" y="18764"/>
                      <a:pt x="132601" y="36195"/>
                    </a:cubicBezTo>
                    <a:lnTo>
                      <a:pt x="134192" y="33433"/>
                    </a:lnTo>
                    <a:lnTo>
                      <a:pt x="135409" y="31242"/>
                    </a:lnTo>
                    <a:cubicBezTo>
                      <a:pt x="135502" y="31052"/>
                      <a:pt x="135596" y="30861"/>
                      <a:pt x="135783" y="30670"/>
                    </a:cubicBezTo>
                    <a:cubicBezTo>
                      <a:pt x="121933" y="12097"/>
                      <a:pt x="99942" y="0"/>
                      <a:pt x="75331" y="0"/>
                    </a:cubicBezTo>
                    <a:lnTo>
                      <a:pt x="75331" y="0"/>
                    </a:lnTo>
                    <a:close/>
                    <a:moveTo>
                      <a:pt x="66535" y="1143"/>
                    </a:moveTo>
                    <a:cubicBezTo>
                      <a:pt x="66441" y="953"/>
                      <a:pt x="66348" y="762"/>
                      <a:pt x="66254" y="476"/>
                    </a:cubicBezTo>
                    <a:cubicBezTo>
                      <a:pt x="42204" y="3429"/>
                      <a:pt x="21617" y="18002"/>
                      <a:pt x="9919" y="38386"/>
                    </a:cubicBezTo>
                    <a:lnTo>
                      <a:pt x="16563" y="38386"/>
                    </a:lnTo>
                    <a:cubicBezTo>
                      <a:pt x="27980" y="20384"/>
                      <a:pt x="47070" y="7906"/>
                      <a:pt x="69248" y="6001"/>
                    </a:cubicBezTo>
                    <a:lnTo>
                      <a:pt x="67658" y="3239"/>
                    </a:lnTo>
                    <a:lnTo>
                      <a:pt x="66535" y="1143"/>
                    </a:lnTo>
                    <a:lnTo>
                      <a:pt x="66535" y="1143"/>
                    </a:lnTo>
                    <a:lnTo>
                      <a:pt x="66535" y="1143"/>
                    </a:lnTo>
                    <a:close/>
                    <a:moveTo>
                      <a:pt x="140649" y="38386"/>
                    </a:moveTo>
                    <a:lnTo>
                      <a:pt x="138965" y="41243"/>
                    </a:lnTo>
                    <a:lnTo>
                      <a:pt x="137280" y="44196"/>
                    </a:lnTo>
                    <a:cubicBezTo>
                      <a:pt x="142240" y="54007"/>
                      <a:pt x="145047" y="65056"/>
                      <a:pt x="145047" y="76676"/>
                    </a:cubicBezTo>
                    <a:cubicBezTo>
                      <a:pt x="145047" y="87440"/>
                      <a:pt x="142708" y="97631"/>
                      <a:pt x="138403" y="106775"/>
                    </a:cubicBezTo>
                    <a:lnTo>
                      <a:pt x="143924" y="106775"/>
                    </a:lnTo>
                    <a:cubicBezTo>
                      <a:pt x="144112" y="106775"/>
                      <a:pt x="144299" y="106775"/>
                      <a:pt x="144580" y="106870"/>
                    </a:cubicBezTo>
                    <a:cubicBezTo>
                      <a:pt x="148510" y="97631"/>
                      <a:pt x="150662" y="87440"/>
                      <a:pt x="150662" y="76676"/>
                    </a:cubicBezTo>
                    <a:cubicBezTo>
                      <a:pt x="150756" y="62865"/>
                      <a:pt x="147106" y="49720"/>
                      <a:pt x="140649" y="38386"/>
                    </a:cubicBezTo>
                    <a:lnTo>
                      <a:pt x="140649" y="38386"/>
                    </a:lnTo>
                    <a:close/>
                    <a:moveTo>
                      <a:pt x="134005" y="115157"/>
                    </a:moveTo>
                    <a:cubicBezTo>
                      <a:pt x="122588" y="133160"/>
                      <a:pt x="103405" y="145637"/>
                      <a:pt x="81320" y="147542"/>
                    </a:cubicBezTo>
                    <a:lnTo>
                      <a:pt x="82911" y="150305"/>
                    </a:lnTo>
                    <a:lnTo>
                      <a:pt x="84128" y="152400"/>
                    </a:lnTo>
                    <a:cubicBezTo>
                      <a:pt x="84221" y="152591"/>
                      <a:pt x="84315" y="152781"/>
                      <a:pt x="84408" y="153067"/>
                    </a:cubicBezTo>
                    <a:cubicBezTo>
                      <a:pt x="108458" y="150209"/>
                      <a:pt x="129045" y="135636"/>
                      <a:pt x="140743" y="115157"/>
                    </a:cubicBezTo>
                    <a:lnTo>
                      <a:pt x="134005" y="115157"/>
                    </a:lnTo>
                    <a:lnTo>
                      <a:pt x="134005" y="115157"/>
                    </a:lnTo>
                    <a:lnTo>
                      <a:pt x="134005" y="115157"/>
                    </a:lnTo>
                    <a:close/>
                    <a:moveTo>
                      <a:pt x="73647" y="150686"/>
                    </a:moveTo>
                    <a:lnTo>
                      <a:pt x="71962" y="147733"/>
                    </a:lnTo>
                    <a:lnTo>
                      <a:pt x="71962" y="147733"/>
                    </a:lnTo>
                    <a:cubicBezTo>
                      <a:pt x="49690" y="146685"/>
                      <a:pt x="30132" y="134874"/>
                      <a:pt x="18061" y="117443"/>
                    </a:cubicBezTo>
                    <a:lnTo>
                      <a:pt x="16470" y="120206"/>
                    </a:lnTo>
                    <a:lnTo>
                      <a:pt x="15253" y="122301"/>
                    </a:lnTo>
                    <a:cubicBezTo>
                      <a:pt x="15160" y="122492"/>
                      <a:pt x="15066" y="122682"/>
                      <a:pt x="14879" y="122873"/>
                    </a:cubicBezTo>
                    <a:cubicBezTo>
                      <a:pt x="28635" y="141542"/>
                      <a:pt x="50626" y="153638"/>
                      <a:pt x="75238" y="153638"/>
                    </a:cubicBezTo>
                    <a:lnTo>
                      <a:pt x="75238" y="153638"/>
                    </a:lnTo>
                    <a:lnTo>
                      <a:pt x="73647" y="150686"/>
                    </a:lnTo>
                    <a:lnTo>
                      <a:pt x="73647" y="150686"/>
                    </a:lnTo>
                    <a:lnTo>
                      <a:pt x="73647" y="150686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手繪多邊形: 圖案 130">
                <a:extLst>
                  <a:ext uri="{FF2B5EF4-FFF2-40B4-BE49-F238E27FC236}">
                    <a16:creationId xmlns:a16="http://schemas.microsoft.com/office/drawing/2014/main" id="{F3563E5C-A3AB-43AB-A841-FD0C4C2D832D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手繪多邊形: 圖案 131">
                <a:extLst>
                  <a:ext uri="{FF2B5EF4-FFF2-40B4-BE49-F238E27FC236}">
                    <a16:creationId xmlns:a16="http://schemas.microsoft.com/office/drawing/2014/main" id="{9C00D127-6F02-43B5-923F-12D81F6F2C66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手繪多邊形: 圖案 132">
                <a:extLst>
                  <a:ext uri="{FF2B5EF4-FFF2-40B4-BE49-F238E27FC236}">
                    <a16:creationId xmlns:a16="http://schemas.microsoft.com/office/drawing/2014/main" id="{EC408636-2CCE-4733-AF83-2BF029EBF0F9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手繪多邊形: 圖案 133">
                <a:extLst>
                  <a:ext uri="{FF2B5EF4-FFF2-40B4-BE49-F238E27FC236}">
                    <a16:creationId xmlns:a16="http://schemas.microsoft.com/office/drawing/2014/main" id="{68A10E2F-7720-4512-817E-7030820D76C1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3" name="群組 162">
            <a:extLst>
              <a:ext uri="{FF2B5EF4-FFF2-40B4-BE49-F238E27FC236}">
                <a16:creationId xmlns:a16="http://schemas.microsoft.com/office/drawing/2014/main" id="{E67325B1-70AF-4516-8371-ADD0656A28CD}"/>
              </a:ext>
            </a:extLst>
          </p:cNvPr>
          <p:cNvGrpSpPr/>
          <p:nvPr/>
        </p:nvGrpSpPr>
        <p:grpSpPr>
          <a:xfrm>
            <a:off x="5476139" y="2587686"/>
            <a:ext cx="769698" cy="985213"/>
            <a:chOff x="6360769" y="2648156"/>
            <a:chExt cx="735076" cy="940897"/>
          </a:xfrm>
        </p:grpSpPr>
        <p:pic>
          <p:nvPicPr>
            <p:cNvPr id="164" name="圖形 163">
              <a:extLst>
                <a:ext uri="{FF2B5EF4-FFF2-40B4-BE49-F238E27FC236}">
                  <a16:creationId xmlns:a16="http://schemas.microsoft.com/office/drawing/2014/main" id="{57EBDBE2-9A98-4BE3-A87B-DD6C270A4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360769" y="2648156"/>
              <a:ext cx="735076" cy="940897"/>
            </a:xfrm>
            <a:prstGeom prst="rect">
              <a:avLst/>
            </a:prstGeom>
          </p:spPr>
        </p:pic>
        <p:grpSp>
          <p:nvGrpSpPr>
            <p:cNvPr id="165" name="圖形 152">
              <a:extLst>
                <a:ext uri="{FF2B5EF4-FFF2-40B4-BE49-F238E27FC236}">
                  <a16:creationId xmlns:a16="http://schemas.microsoft.com/office/drawing/2014/main" id="{320173DF-EF6B-4AF7-9A2C-EC63D8739F72}"/>
                </a:ext>
              </a:extLst>
            </p:cNvPr>
            <p:cNvGrpSpPr/>
            <p:nvPr/>
          </p:nvGrpSpPr>
          <p:grpSpPr>
            <a:xfrm flipH="1">
              <a:off x="6499336" y="2982026"/>
              <a:ext cx="503197" cy="428812"/>
              <a:chOff x="9361890" y="5300763"/>
              <a:chExt cx="289158" cy="246412"/>
            </a:xfrm>
            <a:solidFill>
              <a:srgbClr val="1B305E"/>
            </a:solidFill>
          </p:grpSpPr>
          <p:sp>
            <p:nvSpPr>
              <p:cNvPr id="166" name="手繪多邊形: 圖案 165">
                <a:extLst>
                  <a:ext uri="{FF2B5EF4-FFF2-40B4-BE49-F238E27FC236}">
                    <a16:creationId xmlns:a16="http://schemas.microsoft.com/office/drawing/2014/main" id="{48B5DC17-0883-41ED-8CCA-97F20EB6EF9F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手繪多邊形: 圖案 166">
                <a:extLst>
                  <a:ext uri="{FF2B5EF4-FFF2-40B4-BE49-F238E27FC236}">
                    <a16:creationId xmlns:a16="http://schemas.microsoft.com/office/drawing/2014/main" id="{94137E95-9272-4031-8A83-F2B94C1E8D30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手繪多邊形: 圖案 167">
                <a:extLst>
                  <a:ext uri="{FF2B5EF4-FFF2-40B4-BE49-F238E27FC236}">
                    <a16:creationId xmlns:a16="http://schemas.microsoft.com/office/drawing/2014/main" id="{0CF226E6-849C-4E99-BBC0-6E271B8D6838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手繪多邊形: 圖案 168">
                <a:extLst>
                  <a:ext uri="{FF2B5EF4-FFF2-40B4-BE49-F238E27FC236}">
                    <a16:creationId xmlns:a16="http://schemas.microsoft.com/office/drawing/2014/main" id="{A7A0C69E-8842-455A-AF18-C013B942D1F9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AAC2A5C3-8963-42F6-9EC5-C5B1D795E682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BD9005DD-D904-41B2-956C-DCFA726984A9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C6409489-5FFF-478F-BCD7-6ECC803AE0F1}"/>
                  </a:ext>
                </a:extLst>
              </p:cNvPr>
              <p:cNvSpPr/>
              <p:nvPr/>
            </p:nvSpPr>
            <p:spPr>
              <a:xfrm>
                <a:off x="9439092" y="5358579"/>
                <a:ext cx="149726" cy="152400"/>
              </a:xfrm>
              <a:custGeom>
                <a:avLst/>
                <a:gdLst>
                  <a:gd name="connsiteX0" fmla="*/ 5615 w 149726"/>
                  <a:gd name="connsiteY0" fmla="*/ 76771 h 152400"/>
                  <a:gd name="connsiteX1" fmla="*/ 12259 w 149726"/>
                  <a:gd name="connsiteY1" fmla="*/ 46672 h 152400"/>
                  <a:gd name="connsiteX2" fmla="*/ 6738 w 149726"/>
                  <a:gd name="connsiteY2" fmla="*/ 46672 h 152400"/>
                  <a:gd name="connsiteX3" fmla="*/ 6083 w 149726"/>
                  <a:gd name="connsiteY3" fmla="*/ 46577 h 152400"/>
                  <a:gd name="connsiteX4" fmla="*/ 0 w 149726"/>
                  <a:gd name="connsiteY4" fmla="*/ 76771 h 152400"/>
                  <a:gd name="connsiteX5" fmla="*/ 10107 w 149726"/>
                  <a:gd name="connsiteY5" fmla="*/ 115157 h 152400"/>
                  <a:gd name="connsiteX6" fmla="*/ 11791 w 149726"/>
                  <a:gd name="connsiteY6" fmla="*/ 112300 h 152400"/>
                  <a:gd name="connsiteX7" fmla="*/ 13475 w 149726"/>
                  <a:gd name="connsiteY7" fmla="*/ 109347 h 152400"/>
                  <a:gd name="connsiteX8" fmla="*/ 5615 w 149726"/>
                  <a:gd name="connsiteY8" fmla="*/ 76771 h 152400"/>
                  <a:gd name="connsiteX9" fmla="*/ 5615 w 149726"/>
                  <a:gd name="connsiteY9" fmla="*/ 76771 h 152400"/>
                  <a:gd name="connsiteX10" fmla="*/ 75331 w 149726"/>
                  <a:gd name="connsiteY10" fmla="*/ 0 h 152400"/>
                  <a:gd name="connsiteX11" fmla="*/ 75331 w 149726"/>
                  <a:gd name="connsiteY11" fmla="*/ 0 h 152400"/>
                  <a:gd name="connsiteX12" fmla="*/ 77016 w 149726"/>
                  <a:gd name="connsiteY12" fmla="*/ 2858 h 152400"/>
                  <a:gd name="connsiteX13" fmla="*/ 78700 w 149726"/>
                  <a:gd name="connsiteY13" fmla="*/ 5906 h 152400"/>
                  <a:gd name="connsiteX14" fmla="*/ 132601 w 149726"/>
                  <a:gd name="connsiteY14" fmla="*/ 36195 h 152400"/>
                  <a:gd name="connsiteX15" fmla="*/ 134192 w 149726"/>
                  <a:gd name="connsiteY15" fmla="*/ 33433 h 152400"/>
                  <a:gd name="connsiteX16" fmla="*/ 135409 w 149726"/>
                  <a:gd name="connsiteY16" fmla="*/ 31242 h 152400"/>
                  <a:gd name="connsiteX17" fmla="*/ 135783 w 149726"/>
                  <a:gd name="connsiteY17" fmla="*/ 30670 h 152400"/>
                  <a:gd name="connsiteX18" fmla="*/ 75331 w 149726"/>
                  <a:gd name="connsiteY18" fmla="*/ 0 h 152400"/>
                  <a:gd name="connsiteX19" fmla="*/ 75331 w 149726"/>
                  <a:gd name="connsiteY19" fmla="*/ 0 h 152400"/>
                  <a:gd name="connsiteX20" fmla="*/ 66535 w 149726"/>
                  <a:gd name="connsiteY20" fmla="*/ 1143 h 152400"/>
                  <a:gd name="connsiteX21" fmla="*/ 66254 w 149726"/>
                  <a:gd name="connsiteY21" fmla="*/ 476 h 152400"/>
                  <a:gd name="connsiteX22" fmla="*/ 9919 w 149726"/>
                  <a:gd name="connsiteY22" fmla="*/ 38386 h 152400"/>
                  <a:gd name="connsiteX23" fmla="*/ 16563 w 149726"/>
                  <a:gd name="connsiteY23" fmla="*/ 38386 h 152400"/>
                  <a:gd name="connsiteX24" fmla="*/ 69248 w 149726"/>
                  <a:gd name="connsiteY24" fmla="*/ 6001 h 152400"/>
                  <a:gd name="connsiteX25" fmla="*/ 67658 w 149726"/>
                  <a:gd name="connsiteY25" fmla="*/ 3239 h 152400"/>
                  <a:gd name="connsiteX26" fmla="*/ 66535 w 149726"/>
                  <a:gd name="connsiteY26" fmla="*/ 1143 h 152400"/>
                  <a:gd name="connsiteX27" fmla="*/ 66535 w 149726"/>
                  <a:gd name="connsiteY27" fmla="*/ 1143 h 152400"/>
                  <a:gd name="connsiteX28" fmla="*/ 66535 w 149726"/>
                  <a:gd name="connsiteY28" fmla="*/ 1143 h 152400"/>
                  <a:gd name="connsiteX29" fmla="*/ 140649 w 149726"/>
                  <a:gd name="connsiteY29" fmla="*/ 38386 h 152400"/>
                  <a:gd name="connsiteX30" fmla="*/ 138965 w 149726"/>
                  <a:gd name="connsiteY30" fmla="*/ 41243 h 152400"/>
                  <a:gd name="connsiteX31" fmla="*/ 137280 w 149726"/>
                  <a:gd name="connsiteY31" fmla="*/ 44196 h 152400"/>
                  <a:gd name="connsiteX32" fmla="*/ 145047 w 149726"/>
                  <a:gd name="connsiteY32" fmla="*/ 76676 h 152400"/>
                  <a:gd name="connsiteX33" fmla="*/ 138403 w 149726"/>
                  <a:gd name="connsiteY33" fmla="*/ 106775 h 152400"/>
                  <a:gd name="connsiteX34" fmla="*/ 143924 w 149726"/>
                  <a:gd name="connsiteY34" fmla="*/ 106775 h 152400"/>
                  <a:gd name="connsiteX35" fmla="*/ 144580 w 149726"/>
                  <a:gd name="connsiteY35" fmla="*/ 106870 h 152400"/>
                  <a:gd name="connsiteX36" fmla="*/ 150662 w 149726"/>
                  <a:gd name="connsiteY36" fmla="*/ 76676 h 152400"/>
                  <a:gd name="connsiteX37" fmla="*/ 140649 w 149726"/>
                  <a:gd name="connsiteY37" fmla="*/ 38386 h 152400"/>
                  <a:gd name="connsiteX38" fmla="*/ 140649 w 149726"/>
                  <a:gd name="connsiteY38" fmla="*/ 38386 h 152400"/>
                  <a:gd name="connsiteX39" fmla="*/ 134005 w 149726"/>
                  <a:gd name="connsiteY39" fmla="*/ 115157 h 152400"/>
                  <a:gd name="connsiteX40" fmla="*/ 81320 w 149726"/>
                  <a:gd name="connsiteY40" fmla="*/ 147542 h 152400"/>
                  <a:gd name="connsiteX41" fmla="*/ 82911 w 149726"/>
                  <a:gd name="connsiteY41" fmla="*/ 150305 h 152400"/>
                  <a:gd name="connsiteX42" fmla="*/ 84128 w 149726"/>
                  <a:gd name="connsiteY42" fmla="*/ 152400 h 152400"/>
                  <a:gd name="connsiteX43" fmla="*/ 84408 w 149726"/>
                  <a:gd name="connsiteY43" fmla="*/ 153067 h 152400"/>
                  <a:gd name="connsiteX44" fmla="*/ 140743 w 149726"/>
                  <a:gd name="connsiteY44" fmla="*/ 115157 h 152400"/>
                  <a:gd name="connsiteX45" fmla="*/ 134005 w 149726"/>
                  <a:gd name="connsiteY45" fmla="*/ 115157 h 152400"/>
                  <a:gd name="connsiteX46" fmla="*/ 134005 w 149726"/>
                  <a:gd name="connsiteY46" fmla="*/ 115157 h 152400"/>
                  <a:gd name="connsiteX47" fmla="*/ 134005 w 149726"/>
                  <a:gd name="connsiteY47" fmla="*/ 115157 h 152400"/>
                  <a:gd name="connsiteX48" fmla="*/ 73647 w 149726"/>
                  <a:gd name="connsiteY48" fmla="*/ 150686 h 152400"/>
                  <a:gd name="connsiteX49" fmla="*/ 71962 w 149726"/>
                  <a:gd name="connsiteY49" fmla="*/ 147733 h 152400"/>
                  <a:gd name="connsiteX50" fmla="*/ 71962 w 149726"/>
                  <a:gd name="connsiteY50" fmla="*/ 147733 h 152400"/>
                  <a:gd name="connsiteX51" fmla="*/ 18061 w 149726"/>
                  <a:gd name="connsiteY51" fmla="*/ 117443 h 152400"/>
                  <a:gd name="connsiteX52" fmla="*/ 16470 w 149726"/>
                  <a:gd name="connsiteY52" fmla="*/ 120206 h 152400"/>
                  <a:gd name="connsiteX53" fmla="*/ 15253 w 149726"/>
                  <a:gd name="connsiteY53" fmla="*/ 122301 h 152400"/>
                  <a:gd name="connsiteX54" fmla="*/ 14879 w 149726"/>
                  <a:gd name="connsiteY54" fmla="*/ 122873 h 152400"/>
                  <a:gd name="connsiteX55" fmla="*/ 75238 w 149726"/>
                  <a:gd name="connsiteY55" fmla="*/ 153638 h 152400"/>
                  <a:gd name="connsiteX56" fmla="*/ 75238 w 149726"/>
                  <a:gd name="connsiteY56" fmla="*/ 153638 h 152400"/>
                  <a:gd name="connsiteX57" fmla="*/ 73647 w 149726"/>
                  <a:gd name="connsiteY57" fmla="*/ 150686 h 152400"/>
                  <a:gd name="connsiteX58" fmla="*/ 73647 w 149726"/>
                  <a:gd name="connsiteY58" fmla="*/ 150686 h 152400"/>
                  <a:gd name="connsiteX59" fmla="*/ 73647 w 149726"/>
                  <a:gd name="connsiteY59" fmla="*/ 15068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49726" h="152400">
                    <a:moveTo>
                      <a:pt x="5615" y="76771"/>
                    </a:moveTo>
                    <a:cubicBezTo>
                      <a:pt x="5615" y="66008"/>
                      <a:pt x="7954" y="55817"/>
                      <a:pt x="12259" y="46672"/>
                    </a:cubicBezTo>
                    <a:lnTo>
                      <a:pt x="6738" y="46672"/>
                    </a:lnTo>
                    <a:cubicBezTo>
                      <a:pt x="6551" y="46672"/>
                      <a:pt x="6363" y="46672"/>
                      <a:pt x="6083" y="46577"/>
                    </a:cubicBezTo>
                    <a:cubicBezTo>
                      <a:pt x="2152" y="55817"/>
                      <a:pt x="0" y="66008"/>
                      <a:pt x="0" y="76771"/>
                    </a:cubicBezTo>
                    <a:cubicBezTo>
                      <a:pt x="0" y="90678"/>
                      <a:pt x="3650" y="103918"/>
                      <a:pt x="10107" y="115157"/>
                    </a:cubicBezTo>
                    <a:lnTo>
                      <a:pt x="11791" y="112300"/>
                    </a:lnTo>
                    <a:lnTo>
                      <a:pt x="13475" y="109347"/>
                    </a:lnTo>
                    <a:cubicBezTo>
                      <a:pt x="8422" y="99536"/>
                      <a:pt x="5615" y="88487"/>
                      <a:pt x="5615" y="76771"/>
                    </a:cubicBezTo>
                    <a:lnTo>
                      <a:pt x="5615" y="76771"/>
                    </a:lnTo>
                    <a:close/>
                    <a:moveTo>
                      <a:pt x="75331" y="0"/>
                    </a:moveTo>
                    <a:lnTo>
                      <a:pt x="75331" y="0"/>
                    </a:lnTo>
                    <a:lnTo>
                      <a:pt x="77016" y="2858"/>
                    </a:lnTo>
                    <a:lnTo>
                      <a:pt x="78700" y="5906"/>
                    </a:lnTo>
                    <a:cubicBezTo>
                      <a:pt x="100972" y="6953"/>
                      <a:pt x="120530" y="18764"/>
                      <a:pt x="132601" y="36195"/>
                    </a:cubicBezTo>
                    <a:lnTo>
                      <a:pt x="134192" y="33433"/>
                    </a:lnTo>
                    <a:lnTo>
                      <a:pt x="135409" y="31242"/>
                    </a:lnTo>
                    <a:cubicBezTo>
                      <a:pt x="135502" y="31052"/>
                      <a:pt x="135596" y="30861"/>
                      <a:pt x="135783" y="30670"/>
                    </a:cubicBezTo>
                    <a:cubicBezTo>
                      <a:pt x="121933" y="12097"/>
                      <a:pt x="99942" y="0"/>
                      <a:pt x="75331" y="0"/>
                    </a:cubicBezTo>
                    <a:lnTo>
                      <a:pt x="75331" y="0"/>
                    </a:lnTo>
                    <a:close/>
                    <a:moveTo>
                      <a:pt x="66535" y="1143"/>
                    </a:moveTo>
                    <a:cubicBezTo>
                      <a:pt x="66441" y="953"/>
                      <a:pt x="66348" y="762"/>
                      <a:pt x="66254" y="476"/>
                    </a:cubicBezTo>
                    <a:cubicBezTo>
                      <a:pt x="42204" y="3429"/>
                      <a:pt x="21617" y="18002"/>
                      <a:pt x="9919" y="38386"/>
                    </a:cubicBezTo>
                    <a:lnTo>
                      <a:pt x="16563" y="38386"/>
                    </a:lnTo>
                    <a:cubicBezTo>
                      <a:pt x="27980" y="20384"/>
                      <a:pt x="47070" y="7906"/>
                      <a:pt x="69248" y="6001"/>
                    </a:cubicBezTo>
                    <a:lnTo>
                      <a:pt x="67658" y="3239"/>
                    </a:lnTo>
                    <a:lnTo>
                      <a:pt x="66535" y="1143"/>
                    </a:lnTo>
                    <a:lnTo>
                      <a:pt x="66535" y="1143"/>
                    </a:lnTo>
                    <a:lnTo>
                      <a:pt x="66535" y="1143"/>
                    </a:lnTo>
                    <a:close/>
                    <a:moveTo>
                      <a:pt x="140649" y="38386"/>
                    </a:moveTo>
                    <a:lnTo>
                      <a:pt x="138965" y="41243"/>
                    </a:lnTo>
                    <a:lnTo>
                      <a:pt x="137280" y="44196"/>
                    </a:lnTo>
                    <a:cubicBezTo>
                      <a:pt x="142240" y="54007"/>
                      <a:pt x="145047" y="65056"/>
                      <a:pt x="145047" y="76676"/>
                    </a:cubicBezTo>
                    <a:cubicBezTo>
                      <a:pt x="145047" y="87440"/>
                      <a:pt x="142708" y="97631"/>
                      <a:pt x="138403" y="106775"/>
                    </a:cubicBezTo>
                    <a:lnTo>
                      <a:pt x="143924" y="106775"/>
                    </a:lnTo>
                    <a:cubicBezTo>
                      <a:pt x="144112" y="106775"/>
                      <a:pt x="144299" y="106775"/>
                      <a:pt x="144580" y="106870"/>
                    </a:cubicBezTo>
                    <a:cubicBezTo>
                      <a:pt x="148510" y="97631"/>
                      <a:pt x="150662" y="87440"/>
                      <a:pt x="150662" y="76676"/>
                    </a:cubicBezTo>
                    <a:cubicBezTo>
                      <a:pt x="150756" y="62865"/>
                      <a:pt x="147106" y="49720"/>
                      <a:pt x="140649" y="38386"/>
                    </a:cubicBezTo>
                    <a:lnTo>
                      <a:pt x="140649" y="38386"/>
                    </a:lnTo>
                    <a:close/>
                    <a:moveTo>
                      <a:pt x="134005" y="115157"/>
                    </a:moveTo>
                    <a:cubicBezTo>
                      <a:pt x="122588" y="133160"/>
                      <a:pt x="103405" y="145637"/>
                      <a:pt x="81320" y="147542"/>
                    </a:cubicBezTo>
                    <a:lnTo>
                      <a:pt x="82911" y="150305"/>
                    </a:lnTo>
                    <a:lnTo>
                      <a:pt x="84128" y="152400"/>
                    </a:lnTo>
                    <a:cubicBezTo>
                      <a:pt x="84221" y="152591"/>
                      <a:pt x="84315" y="152781"/>
                      <a:pt x="84408" y="153067"/>
                    </a:cubicBezTo>
                    <a:cubicBezTo>
                      <a:pt x="108458" y="150209"/>
                      <a:pt x="129045" y="135636"/>
                      <a:pt x="140743" y="115157"/>
                    </a:cubicBezTo>
                    <a:lnTo>
                      <a:pt x="134005" y="115157"/>
                    </a:lnTo>
                    <a:lnTo>
                      <a:pt x="134005" y="115157"/>
                    </a:lnTo>
                    <a:lnTo>
                      <a:pt x="134005" y="115157"/>
                    </a:lnTo>
                    <a:close/>
                    <a:moveTo>
                      <a:pt x="73647" y="150686"/>
                    </a:moveTo>
                    <a:lnTo>
                      <a:pt x="71962" y="147733"/>
                    </a:lnTo>
                    <a:lnTo>
                      <a:pt x="71962" y="147733"/>
                    </a:lnTo>
                    <a:cubicBezTo>
                      <a:pt x="49690" y="146685"/>
                      <a:pt x="30132" y="134874"/>
                      <a:pt x="18061" y="117443"/>
                    </a:cubicBezTo>
                    <a:lnTo>
                      <a:pt x="16470" y="120206"/>
                    </a:lnTo>
                    <a:lnTo>
                      <a:pt x="15253" y="122301"/>
                    </a:lnTo>
                    <a:cubicBezTo>
                      <a:pt x="15160" y="122492"/>
                      <a:pt x="15066" y="122682"/>
                      <a:pt x="14879" y="122873"/>
                    </a:cubicBezTo>
                    <a:cubicBezTo>
                      <a:pt x="28635" y="141542"/>
                      <a:pt x="50626" y="153638"/>
                      <a:pt x="75238" y="153638"/>
                    </a:cubicBezTo>
                    <a:lnTo>
                      <a:pt x="75238" y="153638"/>
                    </a:lnTo>
                    <a:lnTo>
                      <a:pt x="73647" y="150686"/>
                    </a:lnTo>
                    <a:lnTo>
                      <a:pt x="73647" y="150686"/>
                    </a:lnTo>
                    <a:lnTo>
                      <a:pt x="73647" y="150686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手繪多邊形: 圖案 172">
                <a:extLst>
                  <a:ext uri="{FF2B5EF4-FFF2-40B4-BE49-F238E27FC236}">
                    <a16:creationId xmlns:a16="http://schemas.microsoft.com/office/drawing/2014/main" id="{C2E09D9F-D070-41DF-A44E-B64729CC5338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手繪多邊形: 圖案 173">
                <a:extLst>
                  <a:ext uri="{FF2B5EF4-FFF2-40B4-BE49-F238E27FC236}">
                    <a16:creationId xmlns:a16="http://schemas.microsoft.com/office/drawing/2014/main" id="{C5E9B6DA-0176-494B-9127-A3B8BF0EA24B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36C232DC-2051-46F6-AB17-A6C0A9BA78B5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8BFC8C0A-2BEA-46A8-B126-21FFF9AC61E6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grpFill/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5" name="群組 184">
            <a:extLst>
              <a:ext uri="{FF2B5EF4-FFF2-40B4-BE49-F238E27FC236}">
                <a16:creationId xmlns:a16="http://schemas.microsoft.com/office/drawing/2014/main" id="{7FE6D105-07D4-426B-A53A-06A4871023DB}"/>
              </a:ext>
            </a:extLst>
          </p:cNvPr>
          <p:cNvGrpSpPr/>
          <p:nvPr/>
        </p:nvGrpSpPr>
        <p:grpSpPr>
          <a:xfrm>
            <a:off x="1789725" y="2436569"/>
            <a:ext cx="908680" cy="924346"/>
            <a:chOff x="1789725" y="2436569"/>
            <a:chExt cx="908680" cy="924346"/>
          </a:xfrm>
        </p:grpSpPr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203B5FF5-F1DD-4345-99E2-7932F27EB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89725" y="2436569"/>
              <a:ext cx="711070" cy="910169"/>
            </a:xfrm>
            <a:prstGeom prst="rect">
              <a:avLst/>
            </a:prstGeom>
          </p:spPr>
        </p:pic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8E3E4F10-6D5D-40D4-9E42-94393118B52E}"/>
                </a:ext>
              </a:extLst>
            </p:cNvPr>
            <p:cNvGrpSpPr/>
            <p:nvPr/>
          </p:nvGrpSpPr>
          <p:grpSpPr>
            <a:xfrm>
              <a:off x="2066713" y="3008591"/>
              <a:ext cx="631692" cy="166970"/>
              <a:chOff x="-837281" y="2833789"/>
              <a:chExt cx="883221" cy="233455"/>
            </a:xfrm>
          </p:grpSpPr>
          <p:sp>
            <p:nvSpPr>
              <p:cNvPr id="32" name="手繪多邊形: 圖案 31">
                <a:extLst>
                  <a:ext uri="{FF2B5EF4-FFF2-40B4-BE49-F238E27FC236}">
                    <a16:creationId xmlns:a16="http://schemas.microsoft.com/office/drawing/2014/main" id="{3CE92117-7B3C-4AFF-A359-01AC5BBD25B7}"/>
                  </a:ext>
                </a:extLst>
              </p:cNvPr>
              <p:cNvSpPr/>
              <p:nvPr/>
            </p:nvSpPr>
            <p:spPr>
              <a:xfrm>
                <a:off x="-837281" y="2833789"/>
                <a:ext cx="883221" cy="233455"/>
              </a:xfrm>
              <a:custGeom>
                <a:avLst/>
                <a:gdLst>
                  <a:gd name="connsiteX0" fmla="*/ 837221 w 883221"/>
                  <a:gd name="connsiteY0" fmla="*/ 233456 h 233455"/>
                  <a:gd name="connsiteX1" fmla="*/ 46001 w 883221"/>
                  <a:gd name="connsiteY1" fmla="*/ 233456 h 233455"/>
                  <a:gd name="connsiteX2" fmla="*/ 0 w 883221"/>
                  <a:gd name="connsiteY2" fmla="*/ 187455 h 233455"/>
                  <a:gd name="connsiteX3" fmla="*/ 0 w 883221"/>
                  <a:gd name="connsiteY3" fmla="*/ 46001 h 233455"/>
                  <a:gd name="connsiteX4" fmla="*/ 46001 w 883221"/>
                  <a:gd name="connsiteY4" fmla="*/ 0 h 233455"/>
                  <a:gd name="connsiteX5" fmla="*/ 837221 w 883221"/>
                  <a:gd name="connsiteY5" fmla="*/ 0 h 233455"/>
                  <a:gd name="connsiteX6" fmla="*/ 883222 w 883221"/>
                  <a:gd name="connsiteY6" fmla="*/ 46001 h 233455"/>
                  <a:gd name="connsiteX7" fmla="*/ 883222 w 883221"/>
                  <a:gd name="connsiteY7" fmla="*/ 187455 h 233455"/>
                  <a:gd name="connsiteX8" fmla="*/ 837221 w 883221"/>
                  <a:gd name="connsiteY8" fmla="*/ 233456 h 233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3221" h="233455">
                    <a:moveTo>
                      <a:pt x="837221" y="233456"/>
                    </a:moveTo>
                    <a:lnTo>
                      <a:pt x="46001" y="233456"/>
                    </a:lnTo>
                    <a:cubicBezTo>
                      <a:pt x="20701" y="233456"/>
                      <a:pt x="0" y="212755"/>
                      <a:pt x="0" y="187455"/>
                    </a:cubicBezTo>
                    <a:lnTo>
                      <a:pt x="0" y="46001"/>
                    </a:lnTo>
                    <a:cubicBezTo>
                      <a:pt x="0" y="20701"/>
                      <a:pt x="20701" y="0"/>
                      <a:pt x="46001" y="0"/>
                    </a:cubicBezTo>
                    <a:lnTo>
                      <a:pt x="837221" y="0"/>
                    </a:lnTo>
                    <a:cubicBezTo>
                      <a:pt x="862521" y="0"/>
                      <a:pt x="883222" y="20701"/>
                      <a:pt x="883222" y="46001"/>
                    </a:cubicBezTo>
                    <a:lnTo>
                      <a:pt x="883222" y="187455"/>
                    </a:lnTo>
                    <a:cubicBezTo>
                      <a:pt x="883222" y="212755"/>
                      <a:pt x="862521" y="233456"/>
                      <a:pt x="837221" y="23345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3444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400"/>
              </a:p>
            </p:txBody>
          </p:sp>
          <p:sp>
            <p:nvSpPr>
              <p:cNvPr id="27" name="手繪多邊形: 圖案 26">
                <a:extLst>
                  <a:ext uri="{FF2B5EF4-FFF2-40B4-BE49-F238E27FC236}">
                    <a16:creationId xmlns:a16="http://schemas.microsoft.com/office/drawing/2014/main" id="{2E6ADDFC-4402-4BEC-8BB9-61599FEE7042}"/>
                  </a:ext>
                </a:extLst>
              </p:cNvPr>
              <p:cNvSpPr/>
              <p:nvPr/>
            </p:nvSpPr>
            <p:spPr>
              <a:xfrm rot="16997148">
                <a:off x="-118897" y="2910725"/>
                <a:ext cx="62099" cy="62099"/>
              </a:xfrm>
              <a:custGeom>
                <a:avLst/>
                <a:gdLst>
                  <a:gd name="connsiteX0" fmla="*/ 62099 w 62099"/>
                  <a:gd name="connsiteY0" fmla="*/ 31050 h 62099"/>
                  <a:gd name="connsiteX1" fmla="*/ 31050 w 62099"/>
                  <a:gd name="connsiteY1" fmla="*/ 62099 h 62099"/>
                  <a:gd name="connsiteX2" fmla="*/ 0 w 62099"/>
                  <a:gd name="connsiteY2" fmla="*/ 31050 h 62099"/>
                  <a:gd name="connsiteX3" fmla="*/ 31050 w 62099"/>
                  <a:gd name="connsiteY3" fmla="*/ 0 h 62099"/>
                  <a:gd name="connsiteX4" fmla="*/ 62099 w 62099"/>
                  <a:gd name="connsiteY4" fmla="*/ 31050 h 62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99" h="62099">
                    <a:moveTo>
                      <a:pt x="62099" y="31050"/>
                    </a:moveTo>
                    <a:cubicBezTo>
                      <a:pt x="62099" y="48198"/>
                      <a:pt x="48198" y="62099"/>
                      <a:pt x="31050" y="62099"/>
                    </a:cubicBezTo>
                    <a:cubicBezTo>
                      <a:pt x="13901" y="62099"/>
                      <a:pt x="0" y="48198"/>
                      <a:pt x="0" y="31050"/>
                    </a:cubicBezTo>
                    <a:cubicBezTo>
                      <a:pt x="0" y="13901"/>
                      <a:pt x="13901" y="0"/>
                      <a:pt x="31050" y="0"/>
                    </a:cubicBezTo>
                    <a:cubicBezTo>
                      <a:pt x="48198" y="0"/>
                      <a:pt x="62099" y="13901"/>
                      <a:pt x="62099" y="31050"/>
                    </a:cubicBezTo>
                    <a:close/>
                  </a:path>
                </a:pathLst>
              </a:custGeom>
              <a:noFill/>
              <a:ln w="34442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400"/>
              </a:p>
            </p:txBody>
          </p:sp>
          <p:sp>
            <p:nvSpPr>
              <p:cNvPr id="28" name="手繪多邊形: 圖案 27">
                <a:extLst>
                  <a:ext uri="{FF2B5EF4-FFF2-40B4-BE49-F238E27FC236}">
                    <a16:creationId xmlns:a16="http://schemas.microsoft.com/office/drawing/2014/main" id="{D1A4917F-A416-4097-8DAE-5BA870B31218}"/>
                  </a:ext>
                </a:extLst>
              </p:cNvPr>
              <p:cNvSpPr/>
              <p:nvPr/>
            </p:nvSpPr>
            <p:spPr>
              <a:xfrm>
                <a:off x="-509523" y="2910840"/>
                <a:ext cx="11500" cy="70151"/>
              </a:xfrm>
              <a:custGeom>
                <a:avLst/>
                <a:gdLst>
                  <a:gd name="connsiteX0" fmla="*/ 0 w 11500"/>
                  <a:gd name="connsiteY0" fmla="*/ 0 h 70151"/>
                  <a:gd name="connsiteX1" fmla="*/ 0 w 11500"/>
                  <a:gd name="connsiteY1" fmla="*/ 70152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00" h="70151">
                    <a:moveTo>
                      <a:pt x="0" y="0"/>
                    </a:moveTo>
                    <a:lnTo>
                      <a:pt x="0" y="70152"/>
                    </a:lnTo>
                  </a:path>
                </a:pathLst>
              </a:custGeom>
              <a:ln w="34443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400"/>
              </a:p>
            </p:txBody>
          </p:sp>
          <p:sp>
            <p:nvSpPr>
              <p:cNvPr id="29" name="手繪多邊形: 圖案 28">
                <a:extLst>
                  <a:ext uri="{FF2B5EF4-FFF2-40B4-BE49-F238E27FC236}">
                    <a16:creationId xmlns:a16="http://schemas.microsoft.com/office/drawing/2014/main" id="{463D0987-515C-42DD-BE51-8AF106BC06A6}"/>
                  </a:ext>
                </a:extLst>
              </p:cNvPr>
              <p:cNvSpPr/>
              <p:nvPr/>
            </p:nvSpPr>
            <p:spPr>
              <a:xfrm>
                <a:off x="-449721" y="2910840"/>
                <a:ext cx="11500" cy="70151"/>
              </a:xfrm>
              <a:custGeom>
                <a:avLst/>
                <a:gdLst>
                  <a:gd name="connsiteX0" fmla="*/ 0 w 11500"/>
                  <a:gd name="connsiteY0" fmla="*/ 0 h 70151"/>
                  <a:gd name="connsiteX1" fmla="*/ 0 w 11500"/>
                  <a:gd name="connsiteY1" fmla="*/ 70152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00" h="70151">
                    <a:moveTo>
                      <a:pt x="0" y="0"/>
                    </a:moveTo>
                    <a:lnTo>
                      <a:pt x="0" y="70152"/>
                    </a:lnTo>
                  </a:path>
                </a:pathLst>
              </a:custGeom>
              <a:ln w="34443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400"/>
              </a:p>
            </p:txBody>
          </p:sp>
          <p:sp>
            <p:nvSpPr>
              <p:cNvPr id="30" name="手繪多邊形: 圖案 29">
                <a:extLst>
                  <a:ext uri="{FF2B5EF4-FFF2-40B4-BE49-F238E27FC236}">
                    <a16:creationId xmlns:a16="http://schemas.microsoft.com/office/drawing/2014/main" id="{9AEF4D19-108A-4852-8CCA-0C8796C1F2AA}"/>
                  </a:ext>
                </a:extLst>
              </p:cNvPr>
              <p:cNvSpPr/>
              <p:nvPr/>
            </p:nvSpPr>
            <p:spPr>
              <a:xfrm>
                <a:off x="-389920" y="2910840"/>
                <a:ext cx="11500" cy="70151"/>
              </a:xfrm>
              <a:custGeom>
                <a:avLst/>
                <a:gdLst>
                  <a:gd name="connsiteX0" fmla="*/ 0 w 11500"/>
                  <a:gd name="connsiteY0" fmla="*/ 0 h 70151"/>
                  <a:gd name="connsiteX1" fmla="*/ 0 w 11500"/>
                  <a:gd name="connsiteY1" fmla="*/ 70152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00" h="70151">
                    <a:moveTo>
                      <a:pt x="0" y="0"/>
                    </a:moveTo>
                    <a:lnTo>
                      <a:pt x="0" y="70152"/>
                    </a:lnTo>
                  </a:path>
                </a:pathLst>
              </a:custGeom>
              <a:ln w="34443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400"/>
              </a:p>
            </p:txBody>
          </p:sp>
          <p:sp>
            <p:nvSpPr>
              <p:cNvPr id="31" name="手繪多邊形: 圖案 30">
                <a:extLst>
                  <a:ext uri="{FF2B5EF4-FFF2-40B4-BE49-F238E27FC236}">
                    <a16:creationId xmlns:a16="http://schemas.microsoft.com/office/drawing/2014/main" id="{BCE4C5F8-CC94-4FD3-AFB8-A93BAC8EE9AB}"/>
                  </a:ext>
                </a:extLst>
              </p:cNvPr>
              <p:cNvSpPr/>
              <p:nvPr/>
            </p:nvSpPr>
            <p:spPr>
              <a:xfrm>
                <a:off x="-331268" y="2910840"/>
                <a:ext cx="11500" cy="70151"/>
              </a:xfrm>
              <a:custGeom>
                <a:avLst/>
                <a:gdLst>
                  <a:gd name="connsiteX0" fmla="*/ 0 w 11500"/>
                  <a:gd name="connsiteY0" fmla="*/ 0 h 70151"/>
                  <a:gd name="connsiteX1" fmla="*/ 0 w 11500"/>
                  <a:gd name="connsiteY1" fmla="*/ 70152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00" h="70151">
                    <a:moveTo>
                      <a:pt x="0" y="0"/>
                    </a:moveTo>
                    <a:lnTo>
                      <a:pt x="0" y="70152"/>
                    </a:lnTo>
                  </a:path>
                </a:pathLst>
              </a:custGeom>
              <a:ln w="34443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400"/>
              </a:p>
            </p:txBody>
          </p:sp>
        </p:grpSp>
        <p:grpSp>
          <p:nvGrpSpPr>
            <p:cNvPr id="153" name="群組 152">
              <a:extLst>
                <a:ext uri="{FF2B5EF4-FFF2-40B4-BE49-F238E27FC236}">
                  <a16:creationId xmlns:a16="http://schemas.microsoft.com/office/drawing/2014/main" id="{4AAF1E05-8EF4-4AA9-938E-96ADACC07F9A}"/>
                </a:ext>
              </a:extLst>
            </p:cNvPr>
            <p:cNvGrpSpPr/>
            <p:nvPr/>
          </p:nvGrpSpPr>
          <p:grpSpPr>
            <a:xfrm>
              <a:off x="2066713" y="3193945"/>
              <a:ext cx="631692" cy="166970"/>
              <a:chOff x="-837281" y="2833789"/>
              <a:chExt cx="883221" cy="233455"/>
            </a:xfrm>
          </p:grpSpPr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C85981BB-EB49-47DD-959C-9FA43174EFFA}"/>
                  </a:ext>
                </a:extLst>
              </p:cNvPr>
              <p:cNvSpPr/>
              <p:nvPr/>
            </p:nvSpPr>
            <p:spPr>
              <a:xfrm>
                <a:off x="-837281" y="2833789"/>
                <a:ext cx="883221" cy="233455"/>
              </a:xfrm>
              <a:custGeom>
                <a:avLst/>
                <a:gdLst>
                  <a:gd name="connsiteX0" fmla="*/ 837221 w 883221"/>
                  <a:gd name="connsiteY0" fmla="*/ 233456 h 233455"/>
                  <a:gd name="connsiteX1" fmla="*/ 46001 w 883221"/>
                  <a:gd name="connsiteY1" fmla="*/ 233456 h 233455"/>
                  <a:gd name="connsiteX2" fmla="*/ 0 w 883221"/>
                  <a:gd name="connsiteY2" fmla="*/ 187455 h 233455"/>
                  <a:gd name="connsiteX3" fmla="*/ 0 w 883221"/>
                  <a:gd name="connsiteY3" fmla="*/ 46001 h 233455"/>
                  <a:gd name="connsiteX4" fmla="*/ 46001 w 883221"/>
                  <a:gd name="connsiteY4" fmla="*/ 0 h 233455"/>
                  <a:gd name="connsiteX5" fmla="*/ 837221 w 883221"/>
                  <a:gd name="connsiteY5" fmla="*/ 0 h 233455"/>
                  <a:gd name="connsiteX6" fmla="*/ 883222 w 883221"/>
                  <a:gd name="connsiteY6" fmla="*/ 46001 h 233455"/>
                  <a:gd name="connsiteX7" fmla="*/ 883222 w 883221"/>
                  <a:gd name="connsiteY7" fmla="*/ 187455 h 233455"/>
                  <a:gd name="connsiteX8" fmla="*/ 837221 w 883221"/>
                  <a:gd name="connsiteY8" fmla="*/ 233456 h 233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3221" h="233455">
                    <a:moveTo>
                      <a:pt x="837221" y="233456"/>
                    </a:moveTo>
                    <a:lnTo>
                      <a:pt x="46001" y="233456"/>
                    </a:lnTo>
                    <a:cubicBezTo>
                      <a:pt x="20701" y="233456"/>
                      <a:pt x="0" y="212755"/>
                      <a:pt x="0" y="187455"/>
                    </a:cubicBezTo>
                    <a:lnTo>
                      <a:pt x="0" y="46001"/>
                    </a:lnTo>
                    <a:cubicBezTo>
                      <a:pt x="0" y="20701"/>
                      <a:pt x="20701" y="0"/>
                      <a:pt x="46001" y="0"/>
                    </a:cubicBezTo>
                    <a:lnTo>
                      <a:pt x="837221" y="0"/>
                    </a:lnTo>
                    <a:cubicBezTo>
                      <a:pt x="862521" y="0"/>
                      <a:pt x="883222" y="20701"/>
                      <a:pt x="883222" y="46001"/>
                    </a:cubicBezTo>
                    <a:lnTo>
                      <a:pt x="883222" y="187455"/>
                    </a:lnTo>
                    <a:cubicBezTo>
                      <a:pt x="883222" y="212755"/>
                      <a:pt x="862521" y="233456"/>
                      <a:pt x="837221" y="233456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34443" cap="flat">
                <a:noFill/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400"/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98B2B719-9122-4CF2-8C54-057862BA0218}"/>
                  </a:ext>
                </a:extLst>
              </p:cNvPr>
              <p:cNvSpPr/>
              <p:nvPr/>
            </p:nvSpPr>
            <p:spPr>
              <a:xfrm rot="16997148">
                <a:off x="-118897" y="2910725"/>
                <a:ext cx="62099" cy="62099"/>
              </a:xfrm>
              <a:custGeom>
                <a:avLst/>
                <a:gdLst>
                  <a:gd name="connsiteX0" fmla="*/ 62099 w 62099"/>
                  <a:gd name="connsiteY0" fmla="*/ 31050 h 62099"/>
                  <a:gd name="connsiteX1" fmla="*/ 31050 w 62099"/>
                  <a:gd name="connsiteY1" fmla="*/ 62099 h 62099"/>
                  <a:gd name="connsiteX2" fmla="*/ 0 w 62099"/>
                  <a:gd name="connsiteY2" fmla="*/ 31050 h 62099"/>
                  <a:gd name="connsiteX3" fmla="*/ 31050 w 62099"/>
                  <a:gd name="connsiteY3" fmla="*/ 0 h 62099"/>
                  <a:gd name="connsiteX4" fmla="*/ 62099 w 62099"/>
                  <a:gd name="connsiteY4" fmla="*/ 31050 h 62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099" h="62099">
                    <a:moveTo>
                      <a:pt x="62099" y="31050"/>
                    </a:moveTo>
                    <a:cubicBezTo>
                      <a:pt x="62099" y="48198"/>
                      <a:pt x="48198" y="62099"/>
                      <a:pt x="31050" y="62099"/>
                    </a:cubicBezTo>
                    <a:cubicBezTo>
                      <a:pt x="13901" y="62099"/>
                      <a:pt x="0" y="48198"/>
                      <a:pt x="0" y="31050"/>
                    </a:cubicBezTo>
                    <a:cubicBezTo>
                      <a:pt x="0" y="13901"/>
                      <a:pt x="13901" y="0"/>
                      <a:pt x="31050" y="0"/>
                    </a:cubicBezTo>
                    <a:cubicBezTo>
                      <a:pt x="48198" y="0"/>
                      <a:pt x="62099" y="13901"/>
                      <a:pt x="62099" y="31050"/>
                    </a:cubicBezTo>
                    <a:close/>
                  </a:path>
                </a:pathLst>
              </a:custGeom>
              <a:noFill/>
              <a:ln w="34442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400"/>
              </a:p>
            </p:txBody>
          </p:sp>
          <p:sp>
            <p:nvSpPr>
              <p:cNvPr id="159" name="手繪多邊形: 圖案 158">
                <a:extLst>
                  <a:ext uri="{FF2B5EF4-FFF2-40B4-BE49-F238E27FC236}">
                    <a16:creationId xmlns:a16="http://schemas.microsoft.com/office/drawing/2014/main" id="{6BBEB662-239D-4A0C-8BAA-4306BA7157DC}"/>
                  </a:ext>
                </a:extLst>
              </p:cNvPr>
              <p:cNvSpPr/>
              <p:nvPr/>
            </p:nvSpPr>
            <p:spPr>
              <a:xfrm>
                <a:off x="-509523" y="2910840"/>
                <a:ext cx="11500" cy="70151"/>
              </a:xfrm>
              <a:custGeom>
                <a:avLst/>
                <a:gdLst>
                  <a:gd name="connsiteX0" fmla="*/ 0 w 11500"/>
                  <a:gd name="connsiteY0" fmla="*/ 0 h 70151"/>
                  <a:gd name="connsiteX1" fmla="*/ 0 w 11500"/>
                  <a:gd name="connsiteY1" fmla="*/ 70152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00" h="70151">
                    <a:moveTo>
                      <a:pt x="0" y="0"/>
                    </a:moveTo>
                    <a:lnTo>
                      <a:pt x="0" y="70152"/>
                    </a:lnTo>
                  </a:path>
                </a:pathLst>
              </a:custGeom>
              <a:ln w="34443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400"/>
              </a:p>
            </p:txBody>
          </p:sp>
          <p:sp>
            <p:nvSpPr>
              <p:cNvPr id="160" name="手繪多邊形: 圖案 159">
                <a:extLst>
                  <a:ext uri="{FF2B5EF4-FFF2-40B4-BE49-F238E27FC236}">
                    <a16:creationId xmlns:a16="http://schemas.microsoft.com/office/drawing/2014/main" id="{87F65108-BF56-4CA1-B614-0E30B66F3F44}"/>
                  </a:ext>
                </a:extLst>
              </p:cNvPr>
              <p:cNvSpPr/>
              <p:nvPr/>
            </p:nvSpPr>
            <p:spPr>
              <a:xfrm>
                <a:off x="-449721" y="2910840"/>
                <a:ext cx="11500" cy="70151"/>
              </a:xfrm>
              <a:custGeom>
                <a:avLst/>
                <a:gdLst>
                  <a:gd name="connsiteX0" fmla="*/ 0 w 11500"/>
                  <a:gd name="connsiteY0" fmla="*/ 0 h 70151"/>
                  <a:gd name="connsiteX1" fmla="*/ 0 w 11500"/>
                  <a:gd name="connsiteY1" fmla="*/ 70152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00" h="70151">
                    <a:moveTo>
                      <a:pt x="0" y="0"/>
                    </a:moveTo>
                    <a:lnTo>
                      <a:pt x="0" y="70152"/>
                    </a:lnTo>
                  </a:path>
                </a:pathLst>
              </a:custGeom>
              <a:ln w="34443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400"/>
              </a:p>
            </p:txBody>
          </p:sp>
          <p:sp>
            <p:nvSpPr>
              <p:cNvPr id="161" name="手繪多邊形: 圖案 160">
                <a:extLst>
                  <a:ext uri="{FF2B5EF4-FFF2-40B4-BE49-F238E27FC236}">
                    <a16:creationId xmlns:a16="http://schemas.microsoft.com/office/drawing/2014/main" id="{F9F825A1-793D-4DD4-99AB-4FDB56BBE8EF}"/>
                  </a:ext>
                </a:extLst>
              </p:cNvPr>
              <p:cNvSpPr/>
              <p:nvPr/>
            </p:nvSpPr>
            <p:spPr>
              <a:xfrm>
                <a:off x="-389920" y="2910840"/>
                <a:ext cx="11500" cy="70151"/>
              </a:xfrm>
              <a:custGeom>
                <a:avLst/>
                <a:gdLst>
                  <a:gd name="connsiteX0" fmla="*/ 0 w 11500"/>
                  <a:gd name="connsiteY0" fmla="*/ 0 h 70151"/>
                  <a:gd name="connsiteX1" fmla="*/ 0 w 11500"/>
                  <a:gd name="connsiteY1" fmla="*/ 70152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00" h="70151">
                    <a:moveTo>
                      <a:pt x="0" y="0"/>
                    </a:moveTo>
                    <a:lnTo>
                      <a:pt x="0" y="70152"/>
                    </a:lnTo>
                  </a:path>
                </a:pathLst>
              </a:custGeom>
              <a:ln w="34443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400"/>
              </a:p>
            </p:txBody>
          </p:sp>
          <p:sp>
            <p:nvSpPr>
              <p:cNvPr id="162" name="手繪多邊形: 圖案 161">
                <a:extLst>
                  <a:ext uri="{FF2B5EF4-FFF2-40B4-BE49-F238E27FC236}">
                    <a16:creationId xmlns:a16="http://schemas.microsoft.com/office/drawing/2014/main" id="{F108EF72-3907-463F-B51D-42F11E55338F}"/>
                  </a:ext>
                </a:extLst>
              </p:cNvPr>
              <p:cNvSpPr/>
              <p:nvPr/>
            </p:nvSpPr>
            <p:spPr>
              <a:xfrm>
                <a:off x="-331268" y="2910840"/>
                <a:ext cx="11500" cy="70151"/>
              </a:xfrm>
              <a:custGeom>
                <a:avLst/>
                <a:gdLst>
                  <a:gd name="connsiteX0" fmla="*/ 0 w 11500"/>
                  <a:gd name="connsiteY0" fmla="*/ 0 h 70151"/>
                  <a:gd name="connsiteX1" fmla="*/ 0 w 11500"/>
                  <a:gd name="connsiteY1" fmla="*/ 70152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500" h="70151">
                    <a:moveTo>
                      <a:pt x="0" y="0"/>
                    </a:moveTo>
                    <a:lnTo>
                      <a:pt x="0" y="70152"/>
                    </a:lnTo>
                  </a:path>
                </a:pathLst>
              </a:custGeom>
              <a:ln w="34443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zh-TW" altLang="en-US" sz="1400"/>
              </a:p>
            </p:txBody>
          </p:sp>
        </p:grpSp>
      </p:grpSp>
      <p:grpSp>
        <p:nvGrpSpPr>
          <p:cNvPr id="184" name="群組 183">
            <a:extLst>
              <a:ext uri="{FF2B5EF4-FFF2-40B4-BE49-F238E27FC236}">
                <a16:creationId xmlns:a16="http://schemas.microsoft.com/office/drawing/2014/main" id="{2DBC0509-9628-4EAE-BAC9-FFDA564BAE4D}"/>
              </a:ext>
            </a:extLst>
          </p:cNvPr>
          <p:cNvGrpSpPr/>
          <p:nvPr/>
        </p:nvGrpSpPr>
        <p:grpSpPr>
          <a:xfrm>
            <a:off x="837298" y="2209177"/>
            <a:ext cx="1219749" cy="1219749"/>
            <a:chOff x="837298" y="2467939"/>
            <a:chExt cx="960987" cy="960987"/>
          </a:xfrm>
        </p:grpSpPr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09F8A173-2B54-45BE-A208-8DEFAC0E3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37298" y="2467939"/>
              <a:ext cx="960987" cy="960987"/>
            </a:xfrm>
            <a:prstGeom prst="rect">
              <a:avLst/>
            </a:prstGeom>
          </p:spPr>
        </p:pic>
        <p:sp>
          <p:nvSpPr>
            <p:cNvPr id="178" name="文字方塊 177">
              <a:extLst>
                <a:ext uri="{FF2B5EF4-FFF2-40B4-BE49-F238E27FC236}">
                  <a16:creationId xmlns:a16="http://schemas.microsoft.com/office/drawing/2014/main" id="{353818EE-1D25-4E38-BC24-7AC88C2E3AC8}"/>
                </a:ext>
              </a:extLst>
            </p:cNvPr>
            <p:cNvSpPr txBox="1"/>
            <p:nvPr/>
          </p:nvSpPr>
          <p:spPr>
            <a:xfrm>
              <a:off x="855399" y="2620015"/>
              <a:ext cx="935456" cy="6547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它家的200TB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不夠放</a:t>
              </a:r>
              <a:endParaRPr lang="zh-TW" altLang="en-US" sz="2400"/>
            </a:p>
          </p:txBody>
        </p:sp>
      </p:grpSp>
      <p:sp>
        <p:nvSpPr>
          <p:cNvPr id="182" name="文字方塊 181">
            <a:extLst>
              <a:ext uri="{FF2B5EF4-FFF2-40B4-BE49-F238E27FC236}">
                <a16:creationId xmlns:a16="http://schemas.microsoft.com/office/drawing/2014/main" id="{E45B0B23-D4AA-4D24-B134-2C129CE94291}"/>
              </a:ext>
            </a:extLst>
          </p:cNvPr>
          <p:cNvSpPr txBox="1"/>
          <p:nvPr/>
        </p:nvSpPr>
        <p:spPr>
          <a:xfrm>
            <a:off x="5863880" y="1797462"/>
            <a:ext cx="50776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/>
                <a:ea typeface="微軟正黑體"/>
                <a:cs typeface="+mn-cs"/>
              </a:rPr>
              <a:t>單一資料夾大小上限突破 </a:t>
            </a:r>
            <a:r>
              <a:rPr kumimoji="0" lang="en-US" altLang="zh-TW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Oswald Light" pitchFamily="2" charset="0"/>
                <a:ea typeface="微軟正黑體"/>
                <a:cs typeface="+mn-cs"/>
              </a:rPr>
              <a:t>PB =&gt; </a:t>
            </a:r>
            <a:r>
              <a:rPr kumimoji="0" lang="zh-TW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軟正黑體"/>
                <a:ea typeface="微軟正黑體"/>
                <a:cs typeface="+mn-cs"/>
              </a:rPr>
              <a:t> 才放得下龐大的資料母體</a:t>
            </a:r>
            <a:endParaRPr kumimoji="0" lang="zh-TW" alt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軟正黑體"/>
              <a:ea typeface="微軟正黑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1796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8">
            <a:extLst>
              <a:ext uri="{FF2B5EF4-FFF2-40B4-BE49-F238E27FC236}">
                <a16:creationId xmlns:a16="http://schemas.microsoft.com/office/drawing/2014/main" id="{4376A936-023F-439A-AA25-DFB203E75309}"/>
              </a:ext>
            </a:extLst>
          </p:cNvPr>
          <p:cNvSpPr/>
          <p:nvPr/>
        </p:nvSpPr>
        <p:spPr>
          <a:xfrm>
            <a:off x="6470138" y="4074909"/>
            <a:ext cx="5550941" cy="2074607"/>
          </a:xfrm>
          <a:prstGeom prst="roundRect">
            <a:avLst>
              <a:gd name="adj" fmla="val 843"/>
            </a:avLst>
          </a:prstGeom>
          <a:solidFill>
            <a:schemeClr val="bg1">
              <a:alpha val="83000"/>
            </a:scheme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79400" dist="139700" dir="2520000" algn="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5E69DDB-80D0-7845-84C5-D165AC9F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b="1"/>
              <a:t>超大容量的 </a:t>
            </a:r>
            <a:r>
              <a:rPr kumimoji="1" lang="en-US" altLang="zh-TW"/>
              <a:t>SAS 12Gb/s JBOD</a:t>
            </a:r>
            <a:r>
              <a:rPr kumimoji="1" lang="zh-TW" altLang="en-US"/>
              <a:t> </a:t>
            </a:r>
            <a:r>
              <a:rPr kumimoji="1" lang="zh-TW" altLang="en-US" b="1"/>
              <a:t>儲存</a:t>
            </a:r>
            <a:r>
              <a:rPr kumimoji="1" lang="zh-CN" altLang="en-US" b="1"/>
              <a:t>擴充</a:t>
            </a:r>
            <a:endParaRPr kumimoji="1" lang="zh-TW" altLang="en-US" b="1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F5831BD-BC06-124F-B6F0-F6FFC22C20B1}"/>
              </a:ext>
            </a:extLst>
          </p:cNvPr>
          <p:cNvSpPr txBox="1"/>
          <p:nvPr/>
        </p:nvSpPr>
        <p:spPr>
          <a:xfrm>
            <a:off x="6198345" y="4186962"/>
            <a:ext cx="5691623" cy="18945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15010" lvl="1" indent="-257810" fontAlgn="base">
              <a:lnSpc>
                <a:spcPts val="2667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1850">
                <a:latin typeface="微軟正黑體"/>
                <a:ea typeface="微軟正黑體"/>
              </a:rPr>
              <a:t>每台主機均可支援</a:t>
            </a:r>
            <a:r>
              <a:rPr lang="zh-TW" altLang="en-US" sz="1850">
                <a:solidFill>
                  <a:srgbClr val="FF6600"/>
                </a:solidFill>
                <a:latin typeface="微軟正黑體"/>
                <a:ea typeface="微軟正黑體"/>
              </a:rPr>
              <a:t>串接十六台</a:t>
            </a:r>
            <a:r>
              <a:rPr lang="en-US" altLang="zh-TW" sz="1850">
                <a:latin typeface="微軟正黑體"/>
                <a:ea typeface="微軟正黑體"/>
              </a:rPr>
              <a:t>QNAP SAS JBOD (REXP/TL-R1220Sep/TL-R1620Sep* </a:t>
            </a:r>
            <a:r>
              <a:rPr lang="zh-CN" altLang="en-US" sz="1850">
                <a:latin typeface="微軟正黑體"/>
                <a:ea typeface="微軟正黑體"/>
              </a:rPr>
              <a:t>系列</a:t>
            </a:r>
            <a:r>
              <a:rPr lang="en-US" altLang="zh-TW" sz="1850">
                <a:latin typeface="微軟正黑體"/>
                <a:ea typeface="微軟正黑體"/>
              </a:rPr>
              <a:t>)</a:t>
            </a:r>
            <a:endParaRPr lang="zh-TW" altLang="en-US" sz="1850">
              <a:latin typeface="微軟正黑體"/>
              <a:ea typeface="微軟正黑體"/>
            </a:endParaRPr>
          </a:p>
          <a:p>
            <a:pPr marL="715010" lvl="1" indent="-257810" fontAlgn="base">
              <a:lnSpc>
                <a:spcPts val="2667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</a:pPr>
            <a:r>
              <a:rPr lang="zh-CN" altLang="en-US" sz="1850">
                <a:latin typeface="微軟正黑體"/>
                <a:ea typeface="微軟正黑體"/>
              </a:rPr>
              <a:t>每台主機支援</a:t>
            </a:r>
            <a:r>
              <a:rPr lang="zh-CN" altLang="en-US" sz="1850">
                <a:solidFill>
                  <a:srgbClr val="FF6600"/>
                </a:solidFill>
                <a:latin typeface="微軟正黑體"/>
                <a:ea typeface="微軟正黑體"/>
              </a:rPr>
              <a:t>高達</a:t>
            </a:r>
            <a:r>
              <a:rPr lang="en-US" altLang="zh-CN" sz="1850">
                <a:solidFill>
                  <a:srgbClr val="FF6600"/>
                </a:solidFill>
                <a:latin typeface="微軟正黑體"/>
                <a:ea typeface="微軟正黑體"/>
              </a:rPr>
              <a:t>256</a:t>
            </a:r>
            <a:r>
              <a:rPr lang="zh-CN" altLang="en-US" sz="1850">
                <a:solidFill>
                  <a:srgbClr val="FF6600"/>
                </a:solidFill>
                <a:latin typeface="微軟正黑體"/>
                <a:ea typeface="微軟正黑體"/>
              </a:rPr>
              <a:t>顆硬碟，</a:t>
            </a:r>
            <a:r>
              <a:rPr lang="en-US" altLang="zh-CN" sz="1850">
                <a:solidFill>
                  <a:srgbClr val="FF6600"/>
                </a:solidFill>
                <a:latin typeface="微軟正黑體"/>
                <a:ea typeface="微軟正黑體"/>
              </a:rPr>
              <a:t>4PB+ </a:t>
            </a:r>
            <a:r>
              <a:rPr lang="zh-CN" altLang="en-US" sz="1850">
                <a:latin typeface="微軟正黑體"/>
                <a:ea typeface="微軟正黑體"/>
              </a:rPr>
              <a:t>的原始儲存空間</a:t>
            </a:r>
            <a:r>
              <a:rPr lang="en-US" altLang="zh-CN" sz="1850">
                <a:latin typeface="微軟正黑體"/>
                <a:ea typeface="微軟正黑體"/>
              </a:rPr>
              <a:t>(raw capacity)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7F25206-2E59-8D46-AE1D-32786FBBDDD0}"/>
              </a:ext>
            </a:extLst>
          </p:cNvPr>
          <p:cNvSpPr txBox="1"/>
          <p:nvPr/>
        </p:nvSpPr>
        <p:spPr>
          <a:xfrm>
            <a:off x="5996198" y="1853469"/>
            <a:ext cx="606275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fontAlgn="base"/>
            <a:r>
              <a:rPr lang="en-US" altLang="zh-CN" sz="2400" b="1">
                <a:latin typeface="Microsoft JhengHei"/>
                <a:ea typeface="微軟正黑體"/>
              </a:rPr>
              <a:t>QXP-820S/1620S SAS</a:t>
            </a:r>
            <a:r>
              <a:rPr lang="zh-TW" altLang="en-US" sz="2400" b="1">
                <a:latin typeface="Microsoft JhengHei"/>
                <a:ea typeface="Microsoft JhengHei"/>
              </a:rPr>
              <a:t> </a:t>
            </a:r>
            <a:r>
              <a:rPr lang="zh-CN" altLang="en-US" sz="2400" b="1">
                <a:latin typeface="Microsoft JhengHei"/>
                <a:ea typeface="Microsoft JhengHei"/>
              </a:rPr>
              <a:t>擴充卡</a:t>
            </a:r>
            <a:r>
              <a:rPr lang="en-US" altLang="zh-CN" sz="2400" b="1">
                <a:latin typeface="Microsoft JhengHei"/>
                <a:ea typeface="微軟正黑體"/>
              </a:rPr>
              <a:t>(</a:t>
            </a:r>
            <a:r>
              <a:rPr lang="zh-CN" altLang="en-US" sz="2400" b="1">
                <a:latin typeface="Microsoft JhengHei"/>
                <a:ea typeface="Microsoft JhengHei"/>
              </a:rPr>
              <a:t>選購</a:t>
            </a:r>
            <a:r>
              <a:rPr lang="en-US" altLang="zh-CN" sz="2400" b="1">
                <a:latin typeface="Microsoft JhengHei"/>
                <a:ea typeface="微軟正黑體"/>
              </a:rPr>
              <a:t>)</a:t>
            </a: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3CD1F9F1-FE63-4ADD-8772-8EAB76E50AA5}"/>
              </a:ext>
            </a:extLst>
          </p:cNvPr>
          <p:cNvGrpSpPr/>
          <p:nvPr/>
        </p:nvGrpSpPr>
        <p:grpSpPr>
          <a:xfrm>
            <a:off x="6820271" y="2485567"/>
            <a:ext cx="4660376" cy="1918483"/>
            <a:chOff x="5012337" y="1790725"/>
            <a:chExt cx="3931063" cy="1618255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652084FA-A137-4BE1-A4AA-4E911A688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54687">
              <a:off x="6657178" y="2631375"/>
              <a:ext cx="2286222" cy="603027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0E6F80A3-DEED-4087-831E-A298690F9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3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2337" y="2805953"/>
              <a:ext cx="2286222" cy="603027"/>
            </a:xfrm>
            <a:prstGeom prst="rect">
              <a:avLst/>
            </a:prstGeom>
          </p:spPr>
        </p:pic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FB60E271-80A5-4770-BC8F-D2085B185D19}"/>
                </a:ext>
              </a:extLst>
            </p:cNvPr>
            <p:cNvGrpSpPr/>
            <p:nvPr/>
          </p:nvGrpSpPr>
          <p:grpSpPr>
            <a:xfrm>
              <a:off x="5231295" y="1790725"/>
              <a:ext cx="3621825" cy="1316742"/>
              <a:chOff x="-30157" y="0"/>
              <a:chExt cx="14147690" cy="5143500"/>
            </a:xfrm>
          </p:grpSpPr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E15735D9-8176-4E07-B81E-59300B9AF5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0157" y="0"/>
                <a:ext cx="8225212" cy="5143500"/>
              </a:xfrm>
              <a:prstGeom prst="rect">
                <a:avLst/>
              </a:prstGeom>
            </p:spPr>
          </p:pic>
          <p:pic>
            <p:nvPicPr>
              <p:cNvPr id="19" name="圖片 18" descr="一張含有 電腦 的圖片&#10;&#10;自動產生的描述">
                <a:extLst>
                  <a:ext uri="{FF2B5EF4-FFF2-40B4-BE49-F238E27FC236}">
                    <a16:creationId xmlns:a16="http://schemas.microsoft.com/office/drawing/2014/main" id="{A3D0B147-E499-4E29-B5DF-CD2DFF0C6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92321" y="0"/>
                <a:ext cx="8225212" cy="5143500"/>
              </a:xfrm>
              <a:prstGeom prst="rect">
                <a:avLst/>
              </a:prstGeom>
            </p:spPr>
          </p:pic>
        </p:grp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C01476AC-A0AF-4690-9EA0-C4B2CA16CF3B}"/>
              </a:ext>
            </a:extLst>
          </p:cNvPr>
          <p:cNvGrpSpPr/>
          <p:nvPr/>
        </p:nvGrpSpPr>
        <p:grpSpPr>
          <a:xfrm>
            <a:off x="154869" y="1636348"/>
            <a:ext cx="6316799" cy="4458552"/>
            <a:chOff x="183104" y="1543827"/>
            <a:chExt cx="4737599" cy="3343914"/>
          </a:xfrm>
        </p:grpSpPr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6367D44A-A8D3-4C6D-9731-70B87E955827}"/>
                </a:ext>
              </a:extLst>
            </p:cNvPr>
            <p:cNvCxnSpPr>
              <a:cxnSpLocks/>
            </p:cNvCxnSpPr>
            <p:nvPr/>
          </p:nvCxnSpPr>
          <p:spPr>
            <a:xfrm>
              <a:off x="1379801" y="3197289"/>
              <a:ext cx="0" cy="844629"/>
            </a:xfrm>
            <a:prstGeom prst="line">
              <a:avLst/>
            </a:prstGeom>
            <a:ln w="25400" cap="rnd">
              <a:gradFill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E1DBDCB0-8B13-4901-93C1-8AE1FFD7CFFE}"/>
                </a:ext>
              </a:extLst>
            </p:cNvPr>
            <p:cNvCxnSpPr>
              <a:cxnSpLocks/>
            </p:cNvCxnSpPr>
            <p:nvPr/>
          </p:nvCxnSpPr>
          <p:spPr>
            <a:xfrm>
              <a:off x="3651561" y="3215096"/>
              <a:ext cx="0" cy="848847"/>
            </a:xfrm>
            <a:prstGeom prst="line">
              <a:avLst/>
            </a:prstGeom>
            <a:ln w="25400" cap="rnd">
              <a:gradFill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C253AD0F-AC61-422D-8393-52C324B0B25D}"/>
                </a:ext>
              </a:extLst>
            </p:cNvPr>
            <p:cNvCxnSpPr>
              <a:cxnSpLocks/>
            </p:cNvCxnSpPr>
            <p:nvPr/>
          </p:nvCxnSpPr>
          <p:spPr>
            <a:xfrm>
              <a:off x="1775117" y="2235075"/>
              <a:ext cx="0" cy="844629"/>
            </a:xfrm>
            <a:prstGeom prst="line">
              <a:avLst/>
            </a:prstGeom>
            <a:ln w="25400">
              <a:gradFill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BD8A31D8-84E1-4BE6-B39C-28669D94B28B}"/>
                </a:ext>
              </a:extLst>
            </p:cNvPr>
            <p:cNvCxnSpPr>
              <a:cxnSpLocks/>
            </p:cNvCxnSpPr>
            <p:nvPr/>
          </p:nvCxnSpPr>
          <p:spPr>
            <a:xfrm>
              <a:off x="1894901" y="2230857"/>
              <a:ext cx="0" cy="848847"/>
            </a:xfrm>
            <a:prstGeom prst="line">
              <a:avLst/>
            </a:prstGeom>
            <a:ln w="25400">
              <a:gradFill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4720C94E-C086-4033-8CFD-5635893B5E24}"/>
                </a:ext>
              </a:extLst>
            </p:cNvPr>
            <p:cNvCxnSpPr>
              <a:cxnSpLocks/>
            </p:cNvCxnSpPr>
            <p:nvPr/>
          </p:nvCxnSpPr>
          <p:spPr>
            <a:xfrm>
              <a:off x="3171283" y="2235075"/>
              <a:ext cx="0" cy="844629"/>
            </a:xfrm>
            <a:prstGeom prst="line">
              <a:avLst/>
            </a:prstGeom>
            <a:ln w="25400">
              <a:gradFill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接點 28">
              <a:extLst>
                <a:ext uri="{FF2B5EF4-FFF2-40B4-BE49-F238E27FC236}">
                  <a16:creationId xmlns:a16="http://schemas.microsoft.com/office/drawing/2014/main" id="{85756209-9586-45DE-9AD8-1110D128038E}"/>
                </a:ext>
              </a:extLst>
            </p:cNvPr>
            <p:cNvCxnSpPr>
              <a:cxnSpLocks/>
            </p:cNvCxnSpPr>
            <p:nvPr/>
          </p:nvCxnSpPr>
          <p:spPr>
            <a:xfrm>
              <a:off x="3291068" y="2230856"/>
              <a:ext cx="0" cy="848847"/>
            </a:xfrm>
            <a:prstGeom prst="line">
              <a:avLst/>
            </a:prstGeom>
            <a:ln w="25400">
              <a:gradFill>
                <a:gsLst>
                  <a:gs pos="0">
                    <a:srgbClr val="FF66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8F1FB67F-CEFF-4197-B0ED-E12A3336A661}"/>
                </a:ext>
              </a:extLst>
            </p:cNvPr>
            <p:cNvGrpSpPr/>
            <p:nvPr/>
          </p:nvGrpSpPr>
          <p:grpSpPr>
            <a:xfrm>
              <a:off x="341212" y="2672206"/>
              <a:ext cx="4348938" cy="1680022"/>
              <a:chOff x="341212" y="2672206"/>
              <a:chExt cx="4348938" cy="1680022"/>
            </a:xfrm>
          </p:grpSpPr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C590D684-3806-DC44-81A0-43C21D992F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1212" y="3781150"/>
                <a:ext cx="2077177" cy="571078"/>
              </a:xfrm>
              <a:prstGeom prst="rect">
                <a:avLst/>
              </a:prstGeom>
            </p:spPr>
          </p:pic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EF725FA3-9FCA-BC4E-87E0-1E9E5CE5E0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12973" y="3781150"/>
                <a:ext cx="2077177" cy="571078"/>
              </a:xfrm>
              <a:prstGeom prst="rect">
                <a:avLst/>
              </a:prstGeom>
            </p:spPr>
          </p:pic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85CDA1A0-BD5B-C741-84CF-0ED9E37545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1212" y="3079704"/>
                <a:ext cx="2077177" cy="571078"/>
              </a:xfrm>
              <a:prstGeom prst="rect">
                <a:avLst/>
              </a:prstGeom>
            </p:spPr>
          </p:pic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F47C7A99-95C0-D340-8830-BEF8CB619F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1212" y="2672206"/>
                <a:ext cx="2077177" cy="571078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15427581-77E9-4746-BC2C-C0F5828E7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12973" y="3079704"/>
                <a:ext cx="2077177" cy="571078"/>
              </a:xfrm>
              <a:prstGeom prst="rect">
                <a:avLst/>
              </a:prstGeom>
            </p:spPr>
          </p:pic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3733CD16-A37C-D24E-B8E4-1EA3C24C82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12973" y="2672206"/>
                <a:ext cx="2077177" cy="571078"/>
              </a:xfrm>
              <a:prstGeom prst="rect">
                <a:avLst/>
              </a:prstGeom>
            </p:spPr>
          </p:pic>
        </p:grp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57BBD8D7-9E83-4713-98AC-375D19203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104" y="4445464"/>
              <a:ext cx="2354017" cy="399284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3CC10625-43F7-4CA6-B75A-A9EBF54A4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143" y="1745928"/>
              <a:ext cx="3940228" cy="1039297"/>
            </a:xfrm>
            <a:prstGeom prst="rect">
              <a:avLst/>
            </a:prstGeom>
          </p:spPr>
        </p:pic>
        <p:sp>
          <p:nvSpPr>
            <p:cNvPr id="25" name="TextBox 17">
              <a:extLst>
                <a:ext uri="{FF2B5EF4-FFF2-40B4-BE49-F238E27FC236}">
                  <a16:creationId xmlns:a16="http://schemas.microsoft.com/office/drawing/2014/main" id="{99C7F6B9-4E57-9443-8031-8D14011E5195}"/>
                </a:ext>
              </a:extLst>
            </p:cNvPr>
            <p:cNvSpPr txBox="1"/>
            <p:nvPr/>
          </p:nvSpPr>
          <p:spPr>
            <a:xfrm>
              <a:off x="896092" y="4340595"/>
              <a:ext cx="948817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TL-R1620Sep</a:t>
              </a:r>
            </a:p>
          </p:txBody>
        </p:sp>
        <p:sp>
          <p:nvSpPr>
            <p:cNvPr id="28" name="TextBox 17">
              <a:extLst>
                <a:ext uri="{FF2B5EF4-FFF2-40B4-BE49-F238E27FC236}">
                  <a16:creationId xmlns:a16="http://schemas.microsoft.com/office/drawing/2014/main" id="{34B68AD5-8EDC-DC42-967F-90E4C9066B34}"/>
                </a:ext>
              </a:extLst>
            </p:cNvPr>
            <p:cNvSpPr txBox="1"/>
            <p:nvPr/>
          </p:nvSpPr>
          <p:spPr>
            <a:xfrm>
              <a:off x="3115735" y="4340594"/>
              <a:ext cx="1050927" cy="223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333" b="1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TL-R1620Sep</a:t>
              </a: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AC06B00-4A8D-6146-B8B8-5999421C1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6" b="89959" l="6803" r="90000">
                          <a14:foregroundMark x1="89426" y1="45492" x2="89426" y2="45492"/>
                          <a14:foregroundMark x1="6803" y1="42008" x2="6803" y2="420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1421" y="1543827"/>
              <a:ext cx="2928521" cy="1171408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320C7C3D-BEFD-4A06-8D37-891623FB0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4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6686" y="4488457"/>
              <a:ext cx="2354017" cy="3992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0845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形 16">
            <a:extLst>
              <a:ext uri="{FF2B5EF4-FFF2-40B4-BE49-F238E27FC236}">
                <a16:creationId xmlns:a16="http://schemas.microsoft.com/office/drawing/2014/main" id="{40D8A40C-CBC5-476A-971A-9285F90923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3744" t="24483" b="20736"/>
          <a:stretch/>
        </p:blipFill>
        <p:spPr>
          <a:xfrm>
            <a:off x="-1" y="2062096"/>
            <a:ext cx="7971044" cy="3371547"/>
          </a:xfrm>
          <a:prstGeom prst="rect">
            <a:avLst/>
          </a:prstGeom>
        </p:spPr>
      </p:pic>
      <p:pic>
        <p:nvPicPr>
          <p:cNvPr id="11" name="圖形 10" hidden="1">
            <a:extLst>
              <a:ext uri="{FF2B5EF4-FFF2-40B4-BE49-F238E27FC236}">
                <a16:creationId xmlns:a16="http://schemas.microsoft.com/office/drawing/2014/main" id="{55142B8F-DCFF-4DAA-8C57-5EFB1DD6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593"/>
          <a:stretch/>
        </p:blipFill>
        <p:spPr>
          <a:xfrm>
            <a:off x="7089862" y="1466602"/>
            <a:ext cx="351135" cy="53905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16F0AD9-C47A-4E2F-BA57-700EA826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40" y="0"/>
            <a:ext cx="11933538" cy="1325563"/>
          </a:xfrm>
        </p:spPr>
        <p:txBody>
          <a:bodyPr>
            <a:noAutofit/>
          </a:bodyPr>
          <a:lstStyle/>
          <a:p>
            <a:r>
              <a:rPr lang="zh-TW" altLang="en-US">
                <a:sym typeface="Arial" panose="020B0604020202020204" pitchFamily="34" charset="0"/>
              </a:rPr>
              <a:t>推薦</a:t>
            </a:r>
            <a:r>
              <a:rPr lang="zh-CN" altLang="en-US">
                <a:sym typeface="Arial" panose="020B0604020202020204" pitchFamily="34" charset="0"/>
              </a:rPr>
              <a:t>支</a:t>
            </a:r>
            <a:r>
              <a:rPr lang="zh-TW" altLang="en-US">
                <a:sym typeface="Arial" panose="020B0604020202020204" pitchFamily="34" charset="0"/>
              </a:rPr>
              <a:t>援 </a:t>
            </a:r>
            <a:r>
              <a:rPr lang="en-US" altLang="zh-CN">
                <a:sym typeface="Arial" panose="020B0604020202020204" pitchFamily="34" charset="0"/>
              </a:rPr>
              <a:t>ECC</a:t>
            </a:r>
            <a:r>
              <a:rPr lang="zh-CN" altLang="en-US">
                <a:sym typeface="Arial" panose="020B0604020202020204" pitchFamily="34" charset="0"/>
              </a:rPr>
              <a:t> </a:t>
            </a:r>
            <a:r>
              <a:rPr lang="en-US" altLang="zh-CN">
                <a:sym typeface="Arial" panose="020B0604020202020204" pitchFamily="34" charset="0"/>
              </a:rPr>
              <a:t>RAM </a:t>
            </a:r>
            <a:r>
              <a:rPr lang="zh-TW" altLang="en-US">
                <a:sym typeface="Arial" panose="020B0604020202020204" pitchFamily="34" charset="0"/>
              </a:rPr>
              <a:t>的機種</a:t>
            </a:r>
            <a:r>
              <a:rPr lang="zh-CN" altLang="en-US">
                <a:sym typeface="Arial" panose="020B0604020202020204" pitchFamily="34" charset="0"/>
              </a:rPr>
              <a:t>，</a:t>
            </a:r>
            <a:r>
              <a:rPr lang="zh-TW" altLang="en-US">
                <a:sym typeface="Arial" panose="020B0604020202020204" pitchFamily="34" charset="0"/>
              </a:rPr>
              <a:t>符合企業標準規格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51E8A469-FA05-4E34-9808-E4EED5ED64E5}"/>
              </a:ext>
            </a:extLst>
          </p:cNvPr>
          <p:cNvGrpSpPr/>
          <p:nvPr/>
        </p:nvGrpSpPr>
        <p:grpSpPr>
          <a:xfrm>
            <a:off x="6261551" y="1346240"/>
            <a:ext cx="5930450" cy="4196496"/>
            <a:chOff x="6680609" y="2151369"/>
            <a:chExt cx="5233405" cy="370325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CB4018E-66F1-43C0-AF80-5ED20468952A}"/>
                </a:ext>
              </a:extLst>
            </p:cNvPr>
            <p:cNvSpPr/>
            <p:nvPr/>
          </p:nvSpPr>
          <p:spPr>
            <a:xfrm>
              <a:off x="6683032" y="5140357"/>
              <a:ext cx="5228559" cy="580138"/>
            </a:xfrm>
            <a:prstGeom prst="rect">
              <a:avLst/>
            </a:prstGeom>
            <a:gradFill>
              <a:gsLst>
                <a:gs pos="0">
                  <a:srgbClr val="0070C0">
                    <a:alpha val="80000"/>
                  </a:srgbClr>
                </a:gs>
                <a:gs pos="100000">
                  <a:srgbClr val="031B71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Google Shape;697;p38">
              <a:extLst>
                <a:ext uri="{FF2B5EF4-FFF2-40B4-BE49-F238E27FC236}">
                  <a16:creationId xmlns:a16="http://schemas.microsoft.com/office/drawing/2014/main" id="{8DC60412-2861-4362-9AC2-F79BE64630B7}"/>
                </a:ext>
              </a:extLst>
            </p:cNvPr>
            <p:cNvSpPr/>
            <p:nvPr/>
          </p:nvSpPr>
          <p:spPr>
            <a:xfrm>
              <a:off x="6680609" y="5315122"/>
              <a:ext cx="5230981" cy="539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>
                <a:buClr>
                  <a:srgbClr val="D8D8D8"/>
                </a:buClr>
                <a:buSzPts val="1400"/>
              </a:pPr>
              <a:r>
                <a:rPr lang="zh-TW" altLang="en-US" sz="2000" b="1" spc="300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可在官網配件區採購加大 </a:t>
              </a:r>
              <a:r>
                <a:rPr lang="en-US" altLang="zh-TW" sz="2000" b="1" spc="300">
                  <a:solidFill>
                    <a:srgbClr val="FFD41D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RAM</a:t>
              </a:r>
              <a:endParaRPr lang="zh-TW" altLang="en-US" sz="2000" b="1" spc="300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3" name="Google Shape;789;p41">
              <a:extLst>
                <a:ext uri="{FF2B5EF4-FFF2-40B4-BE49-F238E27FC236}">
                  <a16:creationId xmlns:a16="http://schemas.microsoft.com/office/drawing/2014/main" id="{0234DE6E-D7FA-418B-8487-D08D48E9B69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85455" y="2151369"/>
              <a:ext cx="5228559" cy="3075014"/>
            </a:xfrm>
            <a:prstGeom prst="rect">
              <a:avLst/>
            </a:prstGeom>
            <a:noFill/>
            <a:ln>
              <a:noFill/>
            </a:ln>
            <a:effectLst>
              <a:outerShdw blurRad="533400" dir="10800000" algn="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A0FE11B7-CF62-4381-893C-36BB03C82E85}"/>
              </a:ext>
            </a:extLst>
          </p:cNvPr>
          <p:cNvGrpSpPr/>
          <p:nvPr/>
        </p:nvGrpSpPr>
        <p:grpSpPr>
          <a:xfrm>
            <a:off x="349611" y="1424252"/>
            <a:ext cx="5622778" cy="419982"/>
            <a:chOff x="2943158" y="2855795"/>
            <a:chExt cx="5622778" cy="419982"/>
          </a:xfrm>
        </p:grpSpPr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F2470A42-E59C-4F2B-804F-EED33A11D846}"/>
                </a:ext>
              </a:extLst>
            </p:cNvPr>
            <p:cNvSpPr txBox="1"/>
            <p:nvPr/>
          </p:nvSpPr>
          <p:spPr>
            <a:xfrm>
              <a:off x="4049956" y="2855795"/>
              <a:ext cx="4515980" cy="40011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altLang="zh-CN" sz="2000" b="1">
                  <a:solidFill>
                    <a:srgbClr val="323231"/>
                  </a:solidFill>
                  <a:latin typeface="+mj-lt"/>
                  <a:ea typeface="微軟正黑體" panose="020B0604030504040204" pitchFamily="34" charset="-120"/>
                </a:rPr>
                <a:t>Higher reliability and data integrity</a:t>
              </a:r>
              <a:endParaRPr lang="en-US" sz="2000" b="1">
                <a:solidFill>
                  <a:srgbClr val="323231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grpSp>
          <p:nvGrpSpPr>
            <p:cNvPr id="12" name="圖形 3">
              <a:extLst>
                <a:ext uri="{FF2B5EF4-FFF2-40B4-BE49-F238E27FC236}">
                  <a16:creationId xmlns:a16="http://schemas.microsoft.com/office/drawing/2014/main" id="{D493552C-4844-4E73-B1EE-E54DF138611F}"/>
                </a:ext>
              </a:extLst>
            </p:cNvPr>
            <p:cNvGrpSpPr/>
            <p:nvPr/>
          </p:nvGrpSpPr>
          <p:grpSpPr>
            <a:xfrm>
              <a:off x="2943158" y="2888491"/>
              <a:ext cx="1084412" cy="387286"/>
              <a:chOff x="7943850" y="1388633"/>
              <a:chExt cx="1084412" cy="387286"/>
            </a:xfrm>
            <a:solidFill>
              <a:srgbClr val="4D655A"/>
            </a:solidFill>
          </p:grpSpPr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30ABF18C-3F54-4388-8FEB-FCB4F2AE4C75}"/>
                  </a:ext>
                </a:extLst>
              </p:cNvPr>
              <p:cNvSpPr/>
              <p:nvPr/>
            </p:nvSpPr>
            <p:spPr>
              <a:xfrm>
                <a:off x="7943850" y="1395165"/>
                <a:ext cx="348090" cy="373287"/>
              </a:xfrm>
              <a:custGeom>
                <a:avLst/>
                <a:gdLst>
                  <a:gd name="connsiteX0" fmla="*/ 293964 w 348090"/>
                  <a:gd name="connsiteY0" fmla="*/ 220240 h 373287"/>
                  <a:gd name="connsiteX1" fmla="*/ 132517 w 348090"/>
                  <a:gd name="connsiteY1" fmla="*/ 220240 h 373287"/>
                  <a:gd name="connsiteX2" fmla="*/ 116652 w 348090"/>
                  <a:gd name="connsiteY2" fmla="*/ 295831 h 373287"/>
                  <a:gd name="connsiteX3" fmla="*/ 301430 w 348090"/>
                  <a:gd name="connsiteY3" fmla="*/ 295831 h 373287"/>
                  <a:gd name="connsiteX4" fmla="*/ 273433 w 348090"/>
                  <a:gd name="connsiteY4" fmla="*/ 373288 h 373287"/>
                  <a:gd name="connsiteX5" fmla="*/ 0 w 348090"/>
                  <a:gd name="connsiteY5" fmla="*/ 373288 h 373287"/>
                  <a:gd name="connsiteX6" fmla="*/ 79324 w 348090"/>
                  <a:gd name="connsiteY6" fmla="*/ 0 h 373287"/>
                  <a:gd name="connsiteX7" fmla="*/ 348091 w 348090"/>
                  <a:gd name="connsiteY7" fmla="*/ 0 h 373287"/>
                  <a:gd name="connsiteX8" fmla="*/ 331293 w 348090"/>
                  <a:gd name="connsiteY8" fmla="*/ 77457 h 373287"/>
                  <a:gd name="connsiteX9" fmla="*/ 163313 w 348090"/>
                  <a:gd name="connsiteY9" fmla="*/ 77457 h 373287"/>
                  <a:gd name="connsiteX10" fmla="*/ 149315 w 348090"/>
                  <a:gd name="connsiteY10" fmla="*/ 142783 h 373287"/>
                  <a:gd name="connsiteX11" fmla="*/ 310762 w 348090"/>
                  <a:gd name="connsiteY11" fmla="*/ 142783 h 373287"/>
                  <a:gd name="connsiteX12" fmla="*/ 293964 w 348090"/>
                  <a:gd name="connsiteY12" fmla="*/ 220240 h 373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8090" h="373287">
                    <a:moveTo>
                      <a:pt x="293964" y="220240"/>
                    </a:moveTo>
                    <a:lnTo>
                      <a:pt x="132517" y="220240"/>
                    </a:lnTo>
                    <a:lnTo>
                      <a:pt x="116652" y="295831"/>
                    </a:lnTo>
                    <a:lnTo>
                      <a:pt x="301430" y="295831"/>
                    </a:lnTo>
                    <a:lnTo>
                      <a:pt x="273433" y="373288"/>
                    </a:lnTo>
                    <a:lnTo>
                      <a:pt x="0" y="373288"/>
                    </a:lnTo>
                    <a:lnTo>
                      <a:pt x="79324" y="0"/>
                    </a:lnTo>
                    <a:lnTo>
                      <a:pt x="348091" y="0"/>
                    </a:lnTo>
                    <a:lnTo>
                      <a:pt x="331293" y="77457"/>
                    </a:lnTo>
                    <a:lnTo>
                      <a:pt x="163313" y="77457"/>
                    </a:lnTo>
                    <a:lnTo>
                      <a:pt x="149315" y="142783"/>
                    </a:lnTo>
                    <a:lnTo>
                      <a:pt x="310762" y="142783"/>
                    </a:lnTo>
                    <a:lnTo>
                      <a:pt x="293964" y="220240"/>
                    </a:lnTo>
                    <a:close/>
                  </a:path>
                </a:pathLst>
              </a:custGeom>
              <a:grpFill/>
              <a:ln w="9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D65B788E-309B-447A-9F85-F4B8CA5CD4B9}"/>
                  </a:ext>
                </a:extLst>
              </p:cNvPr>
              <p:cNvSpPr/>
              <p:nvPr/>
            </p:nvSpPr>
            <p:spPr>
              <a:xfrm>
                <a:off x="8296606" y="1388633"/>
                <a:ext cx="354635" cy="386353"/>
              </a:xfrm>
              <a:custGeom>
                <a:avLst/>
                <a:gdLst>
                  <a:gd name="connsiteX0" fmla="*/ 330360 w 354635"/>
                  <a:gd name="connsiteY0" fmla="*/ 255702 h 386353"/>
                  <a:gd name="connsiteX1" fmla="*/ 148382 w 354635"/>
                  <a:gd name="connsiteY1" fmla="*/ 386353 h 386353"/>
                  <a:gd name="connsiteX2" fmla="*/ 0 w 354635"/>
                  <a:gd name="connsiteY2" fmla="*/ 233305 h 386353"/>
                  <a:gd name="connsiteX3" fmla="*/ 208108 w 354635"/>
                  <a:gd name="connsiteY3" fmla="*/ 0 h 386353"/>
                  <a:gd name="connsiteX4" fmla="*/ 354623 w 354635"/>
                  <a:gd name="connsiteY4" fmla="*/ 130651 h 386353"/>
                  <a:gd name="connsiteX5" fmla="*/ 249170 w 354635"/>
                  <a:gd name="connsiteY5" fmla="*/ 130651 h 386353"/>
                  <a:gd name="connsiteX6" fmla="*/ 199709 w 354635"/>
                  <a:gd name="connsiteY6" fmla="*/ 75591 h 386353"/>
                  <a:gd name="connsiteX7" fmla="*/ 109187 w 354635"/>
                  <a:gd name="connsiteY7" fmla="*/ 238904 h 386353"/>
                  <a:gd name="connsiteX8" fmla="*/ 159581 w 354635"/>
                  <a:gd name="connsiteY8" fmla="*/ 310762 h 386353"/>
                  <a:gd name="connsiteX9" fmla="*/ 225839 w 354635"/>
                  <a:gd name="connsiteY9" fmla="*/ 255702 h 386353"/>
                  <a:gd name="connsiteX10" fmla="*/ 330360 w 354635"/>
                  <a:gd name="connsiteY10" fmla="*/ 255702 h 386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4635" h="386353">
                    <a:moveTo>
                      <a:pt x="330360" y="255702"/>
                    </a:moveTo>
                    <a:cubicBezTo>
                      <a:pt x="304229" y="345291"/>
                      <a:pt x="239837" y="386353"/>
                      <a:pt x="148382" y="386353"/>
                    </a:cubicBezTo>
                    <a:cubicBezTo>
                      <a:pt x="49461" y="386353"/>
                      <a:pt x="0" y="327560"/>
                      <a:pt x="0" y="233305"/>
                    </a:cubicBezTo>
                    <a:cubicBezTo>
                      <a:pt x="0" y="134384"/>
                      <a:pt x="55993" y="0"/>
                      <a:pt x="208108" y="0"/>
                    </a:cubicBezTo>
                    <a:cubicBezTo>
                      <a:pt x="304229" y="0"/>
                      <a:pt x="355557" y="51327"/>
                      <a:pt x="354623" y="130651"/>
                    </a:cubicBezTo>
                    <a:lnTo>
                      <a:pt x="249170" y="130651"/>
                    </a:lnTo>
                    <a:cubicBezTo>
                      <a:pt x="249170" y="102654"/>
                      <a:pt x="240771" y="75591"/>
                      <a:pt x="199709" y="75591"/>
                    </a:cubicBezTo>
                    <a:cubicBezTo>
                      <a:pt x="137183" y="75591"/>
                      <a:pt x="109187" y="175445"/>
                      <a:pt x="109187" y="238904"/>
                    </a:cubicBezTo>
                    <a:cubicBezTo>
                      <a:pt x="109187" y="279033"/>
                      <a:pt x="121318" y="310762"/>
                      <a:pt x="159581" y="310762"/>
                    </a:cubicBezTo>
                    <a:cubicBezTo>
                      <a:pt x="196909" y="310762"/>
                      <a:pt x="213707" y="286498"/>
                      <a:pt x="225839" y="255702"/>
                    </a:cubicBezTo>
                    <a:lnTo>
                      <a:pt x="330360" y="255702"/>
                    </a:lnTo>
                    <a:close/>
                  </a:path>
                </a:pathLst>
              </a:custGeom>
              <a:grpFill/>
              <a:ln w="9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6A5CDCF4-3C69-4B7B-A447-4DC318567BFF}"/>
                  </a:ext>
                </a:extLst>
              </p:cNvPr>
              <p:cNvSpPr/>
              <p:nvPr/>
            </p:nvSpPr>
            <p:spPr>
              <a:xfrm>
                <a:off x="8673627" y="1388633"/>
                <a:ext cx="354635" cy="387286"/>
              </a:xfrm>
              <a:custGeom>
                <a:avLst/>
                <a:gdLst>
                  <a:gd name="connsiteX0" fmla="*/ 331293 w 354635"/>
                  <a:gd name="connsiteY0" fmla="*/ 255702 h 387286"/>
                  <a:gd name="connsiteX1" fmla="*/ 148382 w 354635"/>
                  <a:gd name="connsiteY1" fmla="*/ 387286 h 387286"/>
                  <a:gd name="connsiteX2" fmla="*/ 0 w 354635"/>
                  <a:gd name="connsiteY2" fmla="*/ 233305 h 387286"/>
                  <a:gd name="connsiteX3" fmla="*/ 208108 w 354635"/>
                  <a:gd name="connsiteY3" fmla="*/ 0 h 387286"/>
                  <a:gd name="connsiteX4" fmla="*/ 354623 w 354635"/>
                  <a:gd name="connsiteY4" fmla="*/ 130651 h 387286"/>
                  <a:gd name="connsiteX5" fmla="*/ 249170 w 354635"/>
                  <a:gd name="connsiteY5" fmla="*/ 130651 h 387286"/>
                  <a:gd name="connsiteX6" fmla="*/ 199709 w 354635"/>
                  <a:gd name="connsiteY6" fmla="*/ 75591 h 387286"/>
                  <a:gd name="connsiteX7" fmla="*/ 109187 w 354635"/>
                  <a:gd name="connsiteY7" fmla="*/ 238904 h 387286"/>
                  <a:gd name="connsiteX8" fmla="*/ 159581 w 354635"/>
                  <a:gd name="connsiteY8" fmla="*/ 310762 h 387286"/>
                  <a:gd name="connsiteX9" fmla="*/ 225839 w 354635"/>
                  <a:gd name="connsiteY9" fmla="*/ 255702 h 387286"/>
                  <a:gd name="connsiteX10" fmla="*/ 331293 w 354635"/>
                  <a:gd name="connsiteY10" fmla="*/ 255702 h 387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4635" h="387286">
                    <a:moveTo>
                      <a:pt x="331293" y="255702"/>
                    </a:moveTo>
                    <a:cubicBezTo>
                      <a:pt x="305163" y="345291"/>
                      <a:pt x="240771" y="387286"/>
                      <a:pt x="148382" y="387286"/>
                    </a:cubicBezTo>
                    <a:cubicBezTo>
                      <a:pt x="49461" y="386353"/>
                      <a:pt x="0" y="327560"/>
                      <a:pt x="0" y="233305"/>
                    </a:cubicBezTo>
                    <a:cubicBezTo>
                      <a:pt x="0" y="134384"/>
                      <a:pt x="55993" y="0"/>
                      <a:pt x="208108" y="0"/>
                    </a:cubicBezTo>
                    <a:cubicBezTo>
                      <a:pt x="304230" y="0"/>
                      <a:pt x="355557" y="51327"/>
                      <a:pt x="354623" y="130651"/>
                    </a:cubicBezTo>
                    <a:lnTo>
                      <a:pt x="249170" y="130651"/>
                    </a:lnTo>
                    <a:cubicBezTo>
                      <a:pt x="249170" y="102654"/>
                      <a:pt x="240771" y="75591"/>
                      <a:pt x="199709" y="75591"/>
                    </a:cubicBezTo>
                    <a:cubicBezTo>
                      <a:pt x="137183" y="75591"/>
                      <a:pt x="109187" y="175445"/>
                      <a:pt x="109187" y="238904"/>
                    </a:cubicBezTo>
                    <a:cubicBezTo>
                      <a:pt x="109187" y="279033"/>
                      <a:pt x="121318" y="310762"/>
                      <a:pt x="159581" y="310762"/>
                    </a:cubicBezTo>
                    <a:cubicBezTo>
                      <a:pt x="196909" y="310762"/>
                      <a:pt x="213707" y="286498"/>
                      <a:pt x="225839" y="255702"/>
                    </a:cubicBezTo>
                    <a:lnTo>
                      <a:pt x="331293" y="255702"/>
                    </a:lnTo>
                    <a:close/>
                  </a:path>
                </a:pathLst>
              </a:custGeom>
              <a:grpFill/>
              <a:ln w="92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19EA6A55-5538-4D60-B458-D1392893D532}"/>
              </a:ext>
            </a:extLst>
          </p:cNvPr>
          <p:cNvSpPr txBox="1"/>
          <p:nvPr/>
        </p:nvSpPr>
        <p:spPr>
          <a:xfrm>
            <a:off x="3068635" y="42874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800"/>
          </a:p>
        </p:txBody>
      </p:sp>
      <p:sp>
        <p:nvSpPr>
          <p:cNvPr id="19" name="平行四邊形 18">
            <a:extLst>
              <a:ext uri="{FF2B5EF4-FFF2-40B4-BE49-F238E27FC236}">
                <a16:creationId xmlns:a16="http://schemas.microsoft.com/office/drawing/2014/main" id="{89FB7CF9-1E2A-43C7-B5F6-1EF855334E68}"/>
              </a:ext>
            </a:extLst>
          </p:cNvPr>
          <p:cNvSpPr/>
          <p:nvPr/>
        </p:nvSpPr>
        <p:spPr>
          <a:xfrm>
            <a:off x="-1" y="5711646"/>
            <a:ext cx="10851419" cy="786258"/>
          </a:xfrm>
          <a:prstGeom prst="parallelogram">
            <a:avLst>
              <a:gd name="adj" fmla="val 49849"/>
            </a:avLst>
          </a:prstGeom>
          <a:solidFill>
            <a:srgbClr val="32323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The NAS supports </a:t>
            </a: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ECC memory for auto error correction.</a:t>
            </a:r>
            <a:r>
              <a: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400" b="1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ECC is not mandatory for ZFS. It's just a really, really good idea. It allows ZFS to make its data integrity guarantees that it claims to make. Any data storage on any filesystem will benefit from ECC RAM.</a:t>
            </a:r>
            <a:r>
              <a:rPr lang="zh-TW" altLang="en-US" sz="1400" b="1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 </a:t>
            </a:r>
            <a:endParaRPr lang="en-US" altLang="zh-CN" sz="1400" b="1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554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矩形: 圓角 53">
            <a:extLst>
              <a:ext uri="{FF2B5EF4-FFF2-40B4-BE49-F238E27FC236}">
                <a16:creationId xmlns:a16="http://schemas.microsoft.com/office/drawing/2014/main" id="{B6F9EA69-6CF8-42F0-8929-0524A557F208}"/>
              </a:ext>
            </a:extLst>
          </p:cNvPr>
          <p:cNvSpPr/>
          <p:nvPr/>
        </p:nvSpPr>
        <p:spPr>
          <a:xfrm>
            <a:off x="6192008" y="1687459"/>
            <a:ext cx="5734031" cy="3334937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1B923DA5-FAC4-4CAE-886C-4EEDC2D36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5626" y="1687388"/>
            <a:ext cx="3257390" cy="448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79" y="74951"/>
            <a:ext cx="11773311" cy="1325563"/>
          </a:xfrm>
        </p:spPr>
        <p:txBody>
          <a:bodyPr>
            <a:normAutofit fontScale="90000"/>
          </a:bodyPr>
          <a:lstStyle/>
          <a:p>
            <a:pPr>
              <a:lnSpc>
                <a:spcPts val="5100"/>
              </a:lnSpc>
            </a:pPr>
            <a:r>
              <a:rPr lang="en-US" altLang="zh-TW" sz="4700" b="1" err="1">
                <a:latin typeface="Arial"/>
                <a:ea typeface="微軟正黑體"/>
                <a:cs typeface="Arial"/>
              </a:rPr>
              <a:t>SnapSync</a:t>
            </a:r>
            <a:r>
              <a:rPr lang="en-US" altLang="zh-TW" sz="4700">
                <a:latin typeface="Arial"/>
                <a:ea typeface="微軟正黑體"/>
                <a:cs typeface="Arial"/>
              </a:rPr>
              <a:t> </a:t>
            </a:r>
            <a:r>
              <a:rPr lang="zh-TW" altLang="en-US" sz="4700" b="1">
                <a:latin typeface="Arial"/>
                <a:ea typeface="微軟正黑體"/>
                <a:cs typeface="Arial"/>
              </a:rPr>
              <a:t>快照同步</a:t>
            </a:r>
            <a:r>
              <a:rPr lang="en-US" altLang="zh-TW" sz="4700" b="1">
                <a:latin typeface="微軟正黑體"/>
                <a:ea typeface="微軟正黑體"/>
              </a:rPr>
              <a:t> – </a:t>
            </a:r>
            <a:r>
              <a:rPr lang="zh-TW" altLang="en-US" sz="4700" b="1">
                <a:latin typeface="微軟正黑體"/>
                <a:ea typeface="微軟正黑體"/>
              </a:rPr>
              <a:t>最經濟高效的複合式備份，數據保護和災難復原解決方案</a:t>
            </a: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7E1D8E04-E548-42DF-984A-F9E5DF5A4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25137" y="6139617"/>
            <a:ext cx="954080" cy="279758"/>
          </a:xfrm>
          <a:prstGeom prst="rect">
            <a:avLst/>
          </a:prstGeom>
        </p:spPr>
      </p:pic>
      <p:pic>
        <p:nvPicPr>
          <p:cNvPr id="148" name="圖形 147">
            <a:extLst>
              <a:ext uri="{FF2B5EF4-FFF2-40B4-BE49-F238E27FC236}">
                <a16:creationId xmlns:a16="http://schemas.microsoft.com/office/drawing/2014/main" id="{1D09F862-42D8-44B6-989C-3FB1CAB06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73250" y="2544539"/>
            <a:ext cx="5125888" cy="32489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7" name="圖形 206">
            <a:extLst>
              <a:ext uri="{FF2B5EF4-FFF2-40B4-BE49-F238E27FC236}">
                <a16:creationId xmlns:a16="http://schemas.microsoft.com/office/drawing/2014/main" id="{E767F4A8-0CEB-42EC-97B5-2125806F73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2676" y="2327438"/>
            <a:ext cx="5620967" cy="3276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12C211E1-1E34-4125-BE8D-EA8F9A9C4669}"/>
              </a:ext>
            </a:extLst>
          </p:cNvPr>
          <p:cNvSpPr txBox="1"/>
          <p:nvPr/>
        </p:nvSpPr>
        <p:spPr>
          <a:xfrm>
            <a:off x="6496813" y="5564316"/>
            <a:ext cx="1490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NAS</a:t>
            </a:r>
            <a:endParaRPr lang="zh-TW" altLang="en-US" sz="1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FBF2598A-C966-4B09-A0A8-610B6CC9F3FE}"/>
              </a:ext>
            </a:extLst>
          </p:cNvPr>
          <p:cNvSpPr txBox="1"/>
          <p:nvPr/>
        </p:nvSpPr>
        <p:spPr>
          <a:xfrm>
            <a:off x="9752363" y="5564316"/>
            <a:ext cx="1813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NAS</a:t>
            </a:r>
            <a:endParaRPr lang="zh-TW" altLang="en-US" sz="1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文字方塊 152">
            <a:extLst>
              <a:ext uri="{FF2B5EF4-FFF2-40B4-BE49-F238E27FC236}">
                <a16:creationId xmlns:a16="http://schemas.microsoft.com/office/drawing/2014/main" id="{48BAF69A-6717-40D2-BF03-E1B771FE06BC}"/>
              </a:ext>
            </a:extLst>
          </p:cNvPr>
          <p:cNvSpPr txBox="1"/>
          <p:nvPr/>
        </p:nvSpPr>
        <p:spPr>
          <a:xfrm>
            <a:off x="8771767" y="3664343"/>
            <a:ext cx="2036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</a:t>
            </a:r>
            <a:r>
              <a:rPr lang="zh-TW" altLang="en-US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</a:t>
            </a:r>
          </a:p>
          <a:p>
            <a:pPr algn="ctr"/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RPO=0 )</a:t>
            </a:r>
            <a:endParaRPr lang="zh-TW" altLang="en-US" sz="1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CE5EAA2-1713-4B3A-B015-7F0D4CCDD1CF}"/>
              </a:ext>
            </a:extLst>
          </p:cNvPr>
          <p:cNvSpPr txBox="1"/>
          <p:nvPr/>
        </p:nvSpPr>
        <p:spPr>
          <a:xfrm>
            <a:off x="6306875" y="2196345"/>
            <a:ext cx="556590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400" b="1">
                <a:solidFill>
                  <a:srgbClr val="C00000"/>
                </a:solidFill>
                <a:latin typeface="Arial"/>
                <a:ea typeface="新細明體"/>
                <a:cs typeface="Arial"/>
              </a:rPr>
              <a:t>Production Server  (VMware / Windows DFS / </a:t>
            </a:r>
            <a:r>
              <a:rPr lang="en-US" altLang="zh-TW" sz="1400" b="1" err="1">
                <a:solidFill>
                  <a:srgbClr val="C00000"/>
                </a:solidFill>
                <a:latin typeface="Arial"/>
                <a:ea typeface="新細明體"/>
                <a:cs typeface="Arial"/>
              </a:rPr>
              <a:t>Proxmox</a:t>
            </a:r>
            <a:r>
              <a:rPr lang="en-US" altLang="zh-TW" sz="1400" b="1">
                <a:solidFill>
                  <a:srgbClr val="C00000"/>
                </a:solidFill>
                <a:latin typeface="Arial"/>
                <a:ea typeface="新細明體"/>
                <a:cs typeface="Arial"/>
              </a:rPr>
              <a:t>.....</a:t>
            </a:r>
            <a:r>
              <a:rPr lang="en-US" altLang="zh-TW" sz="1400" b="1" err="1">
                <a:solidFill>
                  <a:srgbClr val="C00000"/>
                </a:solidFill>
                <a:latin typeface="Arial"/>
                <a:ea typeface="新細明體"/>
                <a:cs typeface="Arial"/>
              </a:rPr>
              <a:t>etc</a:t>
            </a:r>
            <a:r>
              <a:rPr lang="en-US" altLang="zh-TW" sz="1400" b="1">
                <a:solidFill>
                  <a:srgbClr val="C00000"/>
                </a:solidFill>
                <a:latin typeface="Arial"/>
                <a:ea typeface="新細明體"/>
                <a:cs typeface="Arial"/>
              </a:rPr>
              <a:t>)</a:t>
            </a:r>
            <a:endParaRPr lang="zh-TW" altLang="en-US" sz="1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: 圓角 53">
            <a:extLst>
              <a:ext uri="{FF2B5EF4-FFF2-40B4-BE49-F238E27FC236}">
                <a16:creationId xmlns:a16="http://schemas.microsoft.com/office/drawing/2014/main" id="{6EFF4489-C520-4270-838E-D8C26BE89F59}"/>
              </a:ext>
            </a:extLst>
          </p:cNvPr>
          <p:cNvSpPr/>
          <p:nvPr/>
        </p:nvSpPr>
        <p:spPr>
          <a:xfrm>
            <a:off x="271754" y="1687458"/>
            <a:ext cx="5734031" cy="3334937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0D0B64"/>
                </a:gs>
                <a:gs pos="77000">
                  <a:srgbClr val="274DA5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sp>
        <p:nvSpPr>
          <p:cNvPr id="13" name="矩形 901">
            <a:extLst>
              <a:ext uri="{FF2B5EF4-FFF2-40B4-BE49-F238E27FC236}">
                <a16:creationId xmlns:a16="http://schemas.microsoft.com/office/drawing/2014/main" id="{D5032C3F-071C-4094-AB61-187F77300B30}"/>
              </a:ext>
            </a:extLst>
          </p:cNvPr>
          <p:cNvSpPr/>
          <p:nvPr/>
        </p:nvSpPr>
        <p:spPr>
          <a:xfrm>
            <a:off x="7930567" y="4884205"/>
            <a:ext cx="187763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Real-time </a:t>
            </a:r>
            <a:r>
              <a:rPr lang="en-US" altLang="zh-TW" sz="1200" b="1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SnapSync</a:t>
            </a:r>
            <a:endParaRPr lang="en-US" sz="12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 901">
            <a:extLst>
              <a:ext uri="{FF2B5EF4-FFF2-40B4-BE49-F238E27FC236}">
                <a16:creationId xmlns:a16="http://schemas.microsoft.com/office/drawing/2014/main" id="{866887A5-4F14-46BC-8B87-6C72181035BC}"/>
              </a:ext>
            </a:extLst>
          </p:cNvPr>
          <p:cNvSpPr/>
          <p:nvPr/>
        </p:nvSpPr>
        <p:spPr>
          <a:xfrm>
            <a:off x="8130749" y="5682437"/>
            <a:ext cx="1470987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000" b="1">
                <a:solidFill>
                  <a:srgbClr val="0066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Direct Connected via 25GbE</a:t>
            </a:r>
            <a:endParaRPr lang="en-US" sz="1000">
              <a:solidFill>
                <a:srgbClr val="0066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6" name="圖片 85">
            <a:extLst>
              <a:ext uri="{FF2B5EF4-FFF2-40B4-BE49-F238E27FC236}">
                <a16:creationId xmlns:a16="http://schemas.microsoft.com/office/drawing/2014/main" id="{3FBE9C2E-A70B-4C91-9B26-4D58D84CA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279" y="1687388"/>
            <a:ext cx="3950141" cy="448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9" name="文字方塊 78">
            <a:extLst>
              <a:ext uri="{FF2B5EF4-FFF2-40B4-BE49-F238E27FC236}">
                <a16:creationId xmlns:a16="http://schemas.microsoft.com/office/drawing/2014/main" id="{C961A582-9C9C-4C2C-8BBE-8EED9E2BAE30}"/>
              </a:ext>
            </a:extLst>
          </p:cNvPr>
          <p:cNvSpPr txBox="1"/>
          <p:nvPr/>
        </p:nvSpPr>
        <p:spPr>
          <a:xfrm>
            <a:off x="449279" y="1714475"/>
            <a:ext cx="395014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</a:rPr>
              <a:t>Schedule </a:t>
            </a:r>
            <a:r>
              <a:rPr lang="en-US" altLang="zh-TW" sz="1700" b="1" err="1">
                <a:solidFill>
                  <a:schemeClr val="bg1"/>
                </a:solidFill>
                <a:latin typeface="Arial" panose="020B0604020202020204" pitchFamily="34" charset="0"/>
              </a:rPr>
              <a:t>SnapSync</a:t>
            </a:r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</a:rPr>
              <a:t>: 5min~60min</a:t>
            </a:r>
            <a:endParaRPr lang="zh-TW" altLang="en-US" sz="1700" b="1">
              <a:solidFill>
                <a:schemeClr val="bg1"/>
              </a:solidFill>
            </a:endParaRPr>
          </a:p>
        </p:txBody>
      </p:sp>
      <p:sp>
        <p:nvSpPr>
          <p:cNvPr id="1037" name="文字方塊 1036">
            <a:extLst>
              <a:ext uri="{FF2B5EF4-FFF2-40B4-BE49-F238E27FC236}">
                <a16:creationId xmlns:a16="http://schemas.microsoft.com/office/drawing/2014/main" id="{5DC1F922-346F-41E4-B08A-73BD7B266E29}"/>
              </a:ext>
            </a:extLst>
          </p:cNvPr>
          <p:cNvSpPr txBox="1"/>
          <p:nvPr/>
        </p:nvSpPr>
        <p:spPr>
          <a:xfrm>
            <a:off x="6391883" y="1727166"/>
            <a:ext cx="3209847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</a:rPr>
              <a:t>Realtime SnapSync: RPO=0</a:t>
            </a:r>
          </a:p>
        </p:txBody>
      </p:sp>
      <p:sp>
        <p:nvSpPr>
          <p:cNvPr id="143" name="文字方塊 142">
            <a:extLst>
              <a:ext uri="{FF2B5EF4-FFF2-40B4-BE49-F238E27FC236}">
                <a16:creationId xmlns:a16="http://schemas.microsoft.com/office/drawing/2014/main" id="{0B78E586-908A-41C2-BF85-2B177637DD27}"/>
              </a:ext>
            </a:extLst>
          </p:cNvPr>
          <p:cNvSpPr txBox="1"/>
          <p:nvPr/>
        </p:nvSpPr>
        <p:spPr>
          <a:xfrm>
            <a:off x="1520125" y="4117901"/>
            <a:ext cx="1032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endParaRPr lang="zh-TW" altLang="en-US" sz="1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C4D15B4C-3202-4ED1-A8A0-FF8E49FFDCCF}"/>
              </a:ext>
            </a:extLst>
          </p:cNvPr>
          <p:cNvSpPr txBox="1"/>
          <p:nvPr/>
        </p:nvSpPr>
        <p:spPr>
          <a:xfrm>
            <a:off x="745828" y="5604392"/>
            <a:ext cx="1348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NAS</a:t>
            </a:r>
            <a:endParaRPr lang="zh-TW" altLang="en-US" sz="1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9738BDAA-E7A9-4D2F-AD53-21A7C5FED50E}"/>
              </a:ext>
            </a:extLst>
          </p:cNvPr>
          <p:cNvSpPr txBox="1"/>
          <p:nvPr/>
        </p:nvSpPr>
        <p:spPr>
          <a:xfrm>
            <a:off x="4020856" y="5604392"/>
            <a:ext cx="2075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NAS</a:t>
            </a:r>
            <a:endParaRPr lang="zh-TW" altLang="en-US" sz="1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文字方塊 145">
            <a:extLst>
              <a:ext uri="{FF2B5EF4-FFF2-40B4-BE49-F238E27FC236}">
                <a16:creationId xmlns:a16="http://schemas.microsoft.com/office/drawing/2014/main" id="{74B4D512-73D9-4838-A8C0-C7DA8B677CCD}"/>
              </a:ext>
            </a:extLst>
          </p:cNvPr>
          <p:cNvSpPr txBox="1"/>
          <p:nvPr/>
        </p:nvSpPr>
        <p:spPr>
          <a:xfrm>
            <a:off x="2399171" y="5429857"/>
            <a:ext cx="1733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Snapshot send</a:t>
            </a:r>
            <a:endParaRPr lang="zh-TW" altLang="en-US" sz="1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文字方塊 146">
            <a:extLst>
              <a:ext uri="{FF2B5EF4-FFF2-40B4-BE49-F238E27FC236}">
                <a16:creationId xmlns:a16="http://schemas.microsoft.com/office/drawing/2014/main" id="{6308E144-D7E9-4041-93F4-618827E02995}"/>
              </a:ext>
            </a:extLst>
          </p:cNvPr>
          <p:cNvSpPr txBox="1"/>
          <p:nvPr/>
        </p:nvSpPr>
        <p:spPr>
          <a:xfrm>
            <a:off x="2399170" y="4889245"/>
            <a:ext cx="173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Schedule</a:t>
            </a:r>
            <a:endParaRPr lang="zh-TW" altLang="en-US" sz="16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60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180AD962-2087-412D-930D-8A9C3700A2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5964904" y="3336324"/>
            <a:ext cx="262192" cy="185352"/>
          </a:xfrm>
          <a:prstGeom prst="rect">
            <a:avLst/>
          </a:prstGeom>
        </p:spPr>
      </p:pic>
      <p:pic>
        <p:nvPicPr>
          <p:cNvPr id="19" name="圖片 18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67A5CE8D-35BC-492D-9519-3ACB16F57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922" y="3978874"/>
            <a:ext cx="1477128" cy="369868"/>
          </a:xfrm>
          <a:prstGeom prst="rect">
            <a:avLst/>
          </a:prstGeom>
        </p:spPr>
      </p:pic>
      <p:pic>
        <p:nvPicPr>
          <p:cNvPr id="20" name="圖片 19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52DED5BA-0680-46AC-9C97-3A54343B4C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279" y="4122874"/>
            <a:ext cx="1375956" cy="20783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E54116F3-45F4-450B-B58A-4259EF644E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258264" y="6150506"/>
            <a:ext cx="3286029" cy="536494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79C913EE-163D-4197-A2AB-E44868051D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57185" y="6252011"/>
            <a:ext cx="954080" cy="279758"/>
          </a:xfrm>
          <a:prstGeom prst="rect">
            <a:avLst/>
          </a:prstGeom>
        </p:spPr>
      </p:pic>
      <p:pic>
        <p:nvPicPr>
          <p:cNvPr id="24" name="blur" descr="一張含有 監視器, 坐, 汽車, 路面 的圖片&#10;&#10;自動產生的描述">
            <a:extLst>
              <a:ext uri="{FF2B5EF4-FFF2-40B4-BE49-F238E27FC236}">
                <a16:creationId xmlns:a16="http://schemas.microsoft.com/office/drawing/2014/main" id="{76203C08-D0B0-45BE-A5A7-6C706AF984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9209" y="3104356"/>
            <a:ext cx="1341990" cy="754930"/>
          </a:xfrm>
          <a:prstGeom prst="rect">
            <a:avLst/>
          </a:prstGeom>
          <a:effectLst>
            <a:softEdge rad="10160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6F44A37-4042-4E23-A5F1-D5C658EA5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SSD / HDD 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壽命預測</a:t>
            </a:r>
            <a:r>
              <a:rPr lang="zh-CN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，</a:t>
            </a:r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提前保護系統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671A1701-2714-40B1-8019-6B272C2793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641" y="1188135"/>
            <a:ext cx="11287125" cy="2819400"/>
          </a:xfrm>
          <a:prstGeom prst="rect">
            <a:avLst/>
          </a:prstGeom>
        </p:spPr>
      </p:pic>
      <p:sp>
        <p:nvSpPr>
          <p:cNvPr id="41" name="Google Shape;808;p43">
            <a:extLst>
              <a:ext uri="{FF2B5EF4-FFF2-40B4-BE49-F238E27FC236}">
                <a16:creationId xmlns:a16="http://schemas.microsoft.com/office/drawing/2014/main" id="{C8076D8D-C76E-4A17-8A30-D015507824DB}"/>
              </a:ext>
            </a:extLst>
          </p:cNvPr>
          <p:cNvSpPr txBox="1"/>
          <p:nvPr/>
        </p:nvSpPr>
        <p:spPr>
          <a:xfrm>
            <a:off x="815960" y="1329947"/>
            <a:ext cx="10822271" cy="59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accent1"/>
              </a:buClr>
              <a:buSzPts val="4000"/>
            </a:pPr>
            <a:r>
              <a:rPr lang="en-US" sz="24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QNAP </a:t>
            </a:r>
            <a:r>
              <a:rPr lang="zh-TW" altLang="en-US" sz="24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攜手</a:t>
            </a:r>
            <a:r>
              <a:rPr lang="en-US" sz="240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ULINK </a:t>
            </a:r>
            <a:r>
              <a:rPr lang="zh-TW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推出創新整合 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AI </a:t>
            </a:r>
            <a:r>
              <a:rPr lang="ja-JP" altLang="en-US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學習推論的磁碟健康分析及故障預測服務</a:t>
            </a:r>
            <a:endParaRPr 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42" name="Picture 4">
            <a:extLst>
              <a:ext uri="{FF2B5EF4-FFF2-40B4-BE49-F238E27FC236}">
                <a16:creationId xmlns:a16="http://schemas.microsoft.com/office/drawing/2014/main" id="{369AB7E8-D13D-409D-B35D-29EABD3AF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91" y="3847679"/>
            <a:ext cx="5914527" cy="284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9F587C3F-BEFF-423F-A79F-C35ACC8C8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791" y="3861607"/>
            <a:ext cx="5914527" cy="283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CED236CD-585A-4EF5-A9FD-2E1E517D5D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40928" y="628923"/>
            <a:ext cx="1292838" cy="37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88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677BFF-F405-40BB-99B0-4BFB67813DA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06057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5500" b="1" kern="6000" spc="25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應用程序整合與調整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2119DF11-2B4C-4C6F-B3D4-82219261951F}"/>
              </a:ext>
            </a:extLst>
          </p:cNvPr>
          <p:cNvGrpSpPr/>
          <p:nvPr/>
        </p:nvGrpSpPr>
        <p:grpSpPr>
          <a:xfrm>
            <a:off x="3759493" y="1096670"/>
            <a:ext cx="4290152" cy="905056"/>
            <a:chOff x="1595870" y="1601495"/>
            <a:chExt cx="4290152" cy="905056"/>
          </a:xfrm>
        </p:grpSpPr>
        <p:sp>
          <p:nvSpPr>
            <p:cNvPr id="3" name="副標題 2">
              <a:extLst>
                <a:ext uri="{FF2B5EF4-FFF2-40B4-BE49-F238E27FC236}">
                  <a16:creationId xmlns:a16="http://schemas.microsoft.com/office/drawing/2014/main" id="{BEA5985F-49DF-441E-B050-FB1B42D07E23}"/>
                </a:ext>
              </a:extLst>
            </p:cNvPr>
            <p:cNvSpPr txBox="1">
              <a:spLocks/>
            </p:cNvSpPr>
            <p:nvPr/>
          </p:nvSpPr>
          <p:spPr>
            <a:xfrm>
              <a:off x="1612496" y="1958368"/>
              <a:ext cx="4273526" cy="5003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solidFill>
                    <a:schemeClr val="tx1"/>
                  </a:solidFill>
                  <a:latin typeface="Arial Narrow" panose="020B0606020202030204" pitchFamily="34" charset="0"/>
                  <a:ea typeface="微軟正黑體" panose="020B0604030504040204" pitchFamily="34" charset="-120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05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93BB590-DEF1-4BEA-A7FF-D8E5CA727D29}"/>
                </a:ext>
              </a:extLst>
            </p:cNvPr>
            <p:cNvSpPr/>
            <p:nvPr/>
          </p:nvSpPr>
          <p:spPr>
            <a:xfrm>
              <a:off x="1595870" y="1779250"/>
              <a:ext cx="4281526" cy="72730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072F4288-66B9-47EC-A2E4-5D19EE4E7BDC}"/>
                </a:ext>
              </a:extLst>
            </p:cNvPr>
            <p:cNvSpPr txBox="1"/>
            <p:nvPr/>
          </p:nvSpPr>
          <p:spPr>
            <a:xfrm>
              <a:off x="3054364" y="1601495"/>
              <a:ext cx="1378101" cy="42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Chapter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05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>
            <a:extLst>
              <a:ext uri="{FF2B5EF4-FFF2-40B4-BE49-F238E27FC236}">
                <a16:creationId xmlns:a16="http://schemas.microsoft.com/office/drawing/2014/main" id="{FB71B564-AF08-408A-B104-C9DAFD3AE416}"/>
              </a:ext>
            </a:extLst>
          </p:cNvPr>
          <p:cNvGrpSpPr/>
          <p:nvPr/>
        </p:nvGrpSpPr>
        <p:grpSpPr>
          <a:xfrm>
            <a:off x="3868795" y="2472554"/>
            <a:ext cx="548869" cy="2730356"/>
            <a:chOff x="3868795" y="2472554"/>
            <a:chExt cx="4383665" cy="2730356"/>
          </a:xfrm>
          <a:noFill/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A1B1C811-75BF-409E-83D1-8CF39DFFE48A}"/>
                </a:ext>
              </a:extLst>
            </p:cNvPr>
            <p:cNvSpPr/>
            <p:nvPr/>
          </p:nvSpPr>
          <p:spPr>
            <a:xfrm>
              <a:off x="3868795" y="2472554"/>
              <a:ext cx="4383665" cy="219456"/>
            </a:xfrm>
            <a:prstGeom prst="roundRect">
              <a:avLst>
                <a:gd name="adj" fmla="val 50000"/>
              </a:avLst>
            </a:prstGeom>
            <a:grpFill/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13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784D3C93-373B-4E4D-AD1A-42EB0129E852}"/>
                </a:ext>
              </a:extLst>
            </p:cNvPr>
            <p:cNvSpPr/>
            <p:nvPr/>
          </p:nvSpPr>
          <p:spPr>
            <a:xfrm>
              <a:off x="3890962" y="2494283"/>
              <a:ext cx="1647101" cy="17599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7E410BE1-3572-4A06-8748-1507F07054E2}"/>
                </a:ext>
              </a:extLst>
            </p:cNvPr>
            <p:cNvSpPr/>
            <p:nvPr/>
          </p:nvSpPr>
          <p:spPr>
            <a:xfrm>
              <a:off x="3868795" y="4983454"/>
              <a:ext cx="4383665" cy="219456"/>
            </a:xfrm>
            <a:prstGeom prst="roundRect">
              <a:avLst>
                <a:gd name="adj" fmla="val 50000"/>
              </a:avLst>
            </a:prstGeom>
            <a:grpFill/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13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A5400242-A3A1-4FF1-A4C4-059FB9031ABB}"/>
                </a:ext>
              </a:extLst>
            </p:cNvPr>
            <p:cNvSpPr/>
            <p:nvPr/>
          </p:nvSpPr>
          <p:spPr>
            <a:xfrm>
              <a:off x="3890961" y="5005183"/>
              <a:ext cx="4345421" cy="17599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" name="圖片 10" descr="一張含有 監視器, 電子用品, 室內, 黑色 的圖片&#10;&#10;自動產生的描述">
            <a:extLst>
              <a:ext uri="{FF2B5EF4-FFF2-40B4-BE49-F238E27FC236}">
                <a16:creationId xmlns:a16="http://schemas.microsoft.com/office/drawing/2014/main" id="{847AEFB8-10C3-4747-B23F-580522936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2182" y="2086729"/>
            <a:ext cx="8498895" cy="4630432"/>
          </a:xfrm>
          <a:prstGeom prst="rect">
            <a:avLst/>
          </a:prstGeom>
          <a:effectLst>
            <a:reflection blurRad="38100" stA="20000" endPos="90000" dir="5400000" sy="-100000" algn="bl" rotWithShape="0"/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CE88C0D-23E2-48A6-85FB-6CBD734966B2}"/>
              </a:ext>
            </a:extLst>
          </p:cNvPr>
          <p:cNvSpPr/>
          <p:nvPr/>
        </p:nvSpPr>
        <p:spPr>
          <a:xfrm>
            <a:off x="646113" y="2329310"/>
            <a:ext cx="6155220" cy="3822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7" name="群組 6" hidden="1">
            <a:extLst>
              <a:ext uri="{FF2B5EF4-FFF2-40B4-BE49-F238E27FC236}">
                <a16:creationId xmlns:a16="http://schemas.microsoft.com/office/drawing/2014/main" id="{365B4246-0B58-4FA7-8E4C-CFF73A9544FB}"/>
              </a:ext>
            </a:extLst>
          </p:cNvPr>
          <p:cNvGrpSpPr/>
          <p:nvPr/>
        </p:nvGrpSpPr>
        <p:grpSpPr>
          <a:xfrm>
            <a:off x="0" y="2542845"/>
            <a:ext cx="7781889" cy="4673911"/>
            <a:chOff x="847725" y="1319179"/>
            <a:chExt cx="7986713" cy="479693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201F7FB-7BD9-476C-B5D8-C0FD7B223117}"/>
                </a:ext>
              </a:extLst>
            </p:cNvPr>
            <p:cNvSpPr/>
            <p:nvPr/>
          </p:nvSpPr>
          <p:spPr>
            <a:xfrm>
              <a:off x="1481138" y="1771650"/>
              <a:ext cx="6248400" cy="39433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E2A71F60-0A4E-4C3C-83D3-D7BF58559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80"/>
            <a:stretch/>
          </p:blipFill>
          <p:spPr>
            <a:xfrm>
              <a:off x="847725" y="1319179"/>
              <a:ext cx="7986713" cy="4796931"/>
            </a:xfrm>
            <a:prstGeom prst="rect">
              <a:avLst/>
            </a:prstGeom>
            <a:effectLst>
              <a:reflection blurRad="50800" stA="53000" endPos="7000" dist="50800" dir="5400000" sy="-100000" algn="bl" rotWithShape="0"/>
            </a:effec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53C1DE6-1A32-4D30-8E59-21347154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Microsoft JhengHei"/>
                <a:sym typeface="Arial" panose="020B0604020202020204" pitchFamily="34" charset="0"/>
              </a:rPr>
              <a:t>完整的權限控制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Google Shape;839;p47">
            <a:extLst>
              <a:ext uri="{FF2B5EF4-FFF2-40B4-BE49-F238E27FC236}">
                <a16:creationId xmlns:a16="http://schemas.microsoft.com/office/drawing/2014/main" id="{549437DB-A8D1-48C9-9526-27829801D4EA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82" y="2586188"/>
            <a:ext cx="5914143" cy="32982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1AACB86-1944-4F10-9994-D7646158707B}"/>
              </a:ext>
            </a:extLst>
          </p:cNvPr>
          <p:cNvSpPr txBox="1"/>
          <p:nvPr/>
        </p:nvSpPr>
        <p:spPr>
          <a:xfrm>
            <a:off x="303423" y="1293008"/>
            <a:ext cx="1152163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800" b="1" err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完整的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 </a:t>
            </a:r>
            <a:r>
              <a:rPr lang="en-US" altLang="zh-TW" sz="4400" b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14 項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 </a:t>
            </a:r>
            <a:r>
              <a:rPr lang="en-US" altLang="zh-TW" sz="28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Windows ACL </a:t>
            </a:r>
            <a:r>
              <a:rPr lang="en-US" altLang="zh-TW" sz="2800" b="1" err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存取權限控制功能</a:t>
            </a:r>
            <a:endParaRPr lang="zh-TW" altLang="en-US" sz="2800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8EA27688-756D-4D4D-B9DE-28593618A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4565860" y="2220538"/>
            <a:ext cx="1578698" cy="3598382"/>
          </a:xfrm>
          <a:prstGeom prst="rect">
            <a:avLst/>
          </a:prstGeom>
        </p:spPr>
      </p:pic>
      <p:pic>
        <p:nvPicPr>
          <p:cNvPr id="13" name="Google Shape;840;p47">
            <a:extLst>
              <a:ext uri="{FF2B5EF4-FFF2-40B4-BE49-F238E27FC236}">
                <a16:creationId xmlns:a16="http://schemas.microsoft.com/office/drawing/2014/main" id="{3FF4B27C-051F-40CF-B6DF-B898111661F0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0" t="1182" r="870" b="1962"/>
          <a:stretch/>
        </p:blipFill>
        <p:spPr>
          <a:xfrm>
            <a:off x="5723707" y="2220540"/>
            <a:ext cx="6037911" cy="3614730"/>
          </a:xfrm>
          <a:prstGeom prst="rect">
            <a:avLst/>
          </a:prstGeom>
          <a:noFill/>
          <a:ln>
            <a:noFill/>
          </a:ln>
          <a:effectLst>
            <a:outerShdw blurRad="152400" dist="1397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297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rrow: Down 19">
            <a:extLst>
              <a:ext uri="{FF2B5EF4-FFF2-40B4-BE49-F238E27FC236}">
                <a16:creationId xmlns:a16="http://schemas.microsoft.com/office/drawing/2014/main" id="{66B8DD6C-8B97-4D6D-8FAC-37535758F273}"/>
              </a:ext>
            </a:extLst>
          </p:cNvPr>
          <p:cNvSpPr/>
          <p:nvPr/>
        </p:nvSpPr>
        <p:spPr>
          <a:xfrm>
            <a:off x="8020842" y="2986429"/>
            <a:ext cx="1305697" cy="1524094"/>
          </a:xfrm>
          <a:prstGeom prst="downArrow">
            <a:avLst/>
          </a:prstGeom>
          <a:gradFill>
            <a:gsLst>
              <a:gs pos="100000">
                <a:srgbClr val="33CCCC">
                  <a:alpha val="90000"/>
                </a:srgbClr>
              </a:gs>
              <a:gs pos="10000">
                <a:srgbClr val="00FF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9EB55-079D-4E87-9CB4-FE889C0D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991524" cy="1325563"/>
          </a:xfrm>
        </p:spPr>
        <p:txBody>
          <a:bodyPr>
            <a:normAutofit/>
          </a:bodyPr>
          <a:lstStyle/>
          <a:p>
            <a:r>
              <a:rPr lang="en-US" altLang="zh-TW">
                <a:sym typeface="Arial" panose="020B0604020202020204" pitchFamily="34" charset="0"/>
              </a:rPr>
              <a:t>SMB </a:t>
            </a:r>
            <a:r>
              <a:rPr lang="zh-TW" altLang="en-US">
                <a:sym typeface="Arial" panose="020B0604020202020204" pitchFamily="34" charset="0"/>
              </a:rPr>
              <a:t>傳輸時</a:t>
            </a:r>
            <a:r>
              <a:rPr lang="en-US" altLang="zh-TW">
                <a:sym typeface="Arial" panose="020B0604020202020204" pitchFamily="34" charset="0"/>
              </a:rPr>
              <a:t>, </a:t>
            </a:r>
            <a:br>
              <a:rPr lang="en-US" altLang="zh-TW">
                <a:sym typeface="Arial" panose="020B0604020202020204" pitchFamily="34" charset="0"/>
              </a:rPr>
            </a:br>
            <a:r>
              <a:rPr lang="zh-TW" altLang="en-US">
                <a:sym typeface="Arial" panose="020B0604020202020204" pitchFamily="34" charset="0"/>
              </a:rPr>
              <a:t>簽章與加密均支援 </a:t>
            </a:r>
            <a:r>
              <a:rPr lang="en-US" altLang="zh-TW">
                <a:sym typeface="Arial" panose="020B0604020202020204" pitchFamily="34" charset="0"/>
              </a:rPr>
              <a:t>AES-NI </a:t>
            </a:r>
            <a:r>
              <a:rPr lang="zh-TW" altLang="en-US">
                <a:sym typeface="Arial" panose="020B0604020202020204" pitchFamily="34" charset="0"/>
              </a:rPr>
              <a:t>硬體加速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6A3BFC-FD34-45CE-9218-0BAACF33F161}"/>
              </a:ext>
            </a:extLst>
          </p:cNvPr>
          <p:cNvSpPr txBox="1">
            <a:spLocks/>
          </p:cNvSpPr>
          <p:nvPr/>
        </p:nvSpPr>
        <p:spPr>
          <a:xfrm>
            <a:off x="0" y="5745077"/>
            <a:ext cx="12191999" cy="482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 sz="20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AES-NI accelerated for SMB3 Signing and Encryption</a:t>
            </a:r>
            <a:endParaRPr lang="zh-TW" altLang="en-US" sz="20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圖片 16" descr="01.png">
            <a:extLst>
              <a:ext uri="{FF2B5EF4-FFF2-40B4-BE49-F238E27FC236}">
                <a16:creationId xmlns:a16="http://schemas.microsoft.com/office/drawing/2014/main" id="{4D6588FA-F02D-4101-8639-A975DED39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44" y="1917657"/>
            <a:ext cx="1425718" cy="1311768"/>
          </a:xfrm>
          <a:prstGeom prst="rect">
            <a:avLst/>
          </a:prstGeom>
        </p:spPr>
      </p:pic>
      <p:pic>
        <p:nvPicPr>
          <p:cNvPr id="6" name="Picture 2" descr="\\MARKETING\Marketing\MarketingMaterials\Misc\PPT美化\線上直播PPT\20180130_File Station_PPT直播\image\File station icon.png">
            <a:extLst>
              <a:ext uri="{FF2B5EF4-FFF2-40B4-BE49-F238E27FC236}">
                <a16:creationId xmlns:a16="http://schemas.microsoft.com/office/drawing/2014/main" id="{37400798-72EA-45E5-AECE-AC58E1002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387" y="2236233"/>
            <a:ext cx="569480" cy="569480"/>
          </a:xfrm>
          <a:prstGeom prst="rect">
            <a:avLst/>
          </a:prstGeom>
          <a:noFill/>
        </p:spPr>
      </p:pic>
      <p:pic>
        <p:nvPicPr>
          <p:cNvPr id="7" name="Shape 234" descr="C:\Users\user\Desktop\0110\17.png" hidden="1">
            <a:extLst>
              <a:ext uri="{FF2B5EF4-FFF2-40B4-BE49-F238E27FC236}">
                <a16:creationId xmlns:a16="http://schemas.microsoft.com/office/drawing/2014/main" id="{889A04F8-7BA5-42D5-9B18-150C7F4786E6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419" y="2957197"/>
            <a:ext cx="1448662" cy="1122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35" descr="p38-01.png" hidden="1">
            <a:extLst>
              <a:ext uri="{FF2B5EF4-FFF2-40B4-BE49-F238E27FC236}">
                <a16:creationId xmlns:a16="http://schemas.microsoft.com/office/drawing/2014/main" id="{1D257111-C77E-455B-BAC0-91A964420E5F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0642" y="2815197"/>
            <a:ext cx="5000625" cy="431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235" descr="p38-01.png" hidden="1">
            <a:extLst>
              <a:ext uri="{FF2B5EF4-FFF2-40B4-BE49-F238E27FC236}">
                <a16:creationId xmlns:a16="http://schemas.microsoft.com/office/drawing/2014/main" id="{4156105B-FFA6-40B2-A83E-340BB24A9984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0642" y="5219614"/>
            <a:ext cx="5000625" cy="431956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圖片 17" descr="01.png">
            <a:extLst>
              <a:ext uri="{FF2B5EF4-FFF2-40B4-BE49-F238E27FC236}">
                <a16:creationId xmlns:a16="http://schemas.microsoft.com/office/drawing/2014/main" id="{0063C490-3116-4D8E-81F7-F5E29AE23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3182" y="1699063"/>
            <a:ext cx="1425718" cy="1311768"/>
          </a:xfrm>
          <a:prstGeom prst="rect">
            <a:avLst/>
          </a:prstGeom>
        </p:spPr>
      </p:pic>
      <p:pic>
        <p:nvPicPr>
          <p:cNvPr id="14" name="Picture 2" descr="\\MARKETING\Marketing\MarketingMaterials\Misc\PPT美化\線上直播PPT\20180130_File Station_PPT直播\image\File station icon.png">
            <a:extLst>
              <a:ext uri="{FF2B5EF4-FFF2-40B4-BE49-F238E27FC236}">
                <a16:creationId xmlns:a16="http://schemas.microsoft.com/office/drawing/2014/main" id="{CD651E12-193E-4DA9-8D78-C2CC8D89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0387" y="4719198"/>
            <a:ext cx="569480" cy="569480"/>
          </a:xfrm>
          <a:prstGeom prst="rect">
            <a:avLst/>
          </a:prstGeom>
          <a:noFill/>
        </p:spPr>
      </p:pic>
      <p:pic>
        <p:nvPicPr>
          <p:cNvPr id="3" name="Picture 2" hidden="1">
            <a:extLst>
              <a:ext uri="{FF2B5EF4-FFF2-40B4-BE49-F238E27FC236}">
                <a16:creationId xmlns:a16="http://schemas.microsoft.com/office/drawing/2014/main" id="{E45598C9-39E6-43E0-A634-CF1E68A3B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649" y="4459036"/>
            <a:ext cx="879493" cy="891459"/>
          </a:xfrm>
          <a:prstGeom prst="rect">
            <a:avLst/>
          </a:prstGeom>
        </p:spPr>
      </p:pic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521405C2-5EB9-4A05-AD41-D4AB75B24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6779" y="4448269"/>
            <a:ext cx="879493" cy="891459"/>
          </a:xfrm>
          <a:prstGeom prst="rect">
            <a:avLst/>
          </a:prstGeom>
        </p:spPr>
      </p:pic>
      <p:pic>
        <p:nvPicPr>
          <p:cNvPr id="5124" name="Picture 4" descr="「AES encryption icon」的圖片搜尋結果" hidden="1">
            <a:extLst>
              <a:ext uri="{FF2B5EF4-FFF2-40B4-BE49-F238E27FC236}">
                <a16:creationId xmlns:a16="http://schemas.microsoft.com/office/drawing/2014/main" id="{5A98DE8C-4281-4776-A47A-C2FE22D97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910" y="2006591"/>
            <a:ext cx="996972" cy="9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「AES encryption icon」的圖片搜尋結果" hidden="1">
            <a:extLst>
              <a:ext uri="{FF2B5EF4-FFF2-40B4-BE49-F238E27FC236}">
                <a16:creationId xmlns:a16="http://schemas.microsoft.com/office/drawing/2014/main" id="{1175CAD3-D23E-484D-88BB-4513939EC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0574" y="2006591"/>
            <a:ext cx="996972" cy="9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C296BBD9-EE0E-4AD1-8D46-C9CA40EBEED0}"/>
              </a:ext>
            </a:extLst>
          </p:cNvPr>
          <p:cNvSpPr/>
          <p:nvPr/>
        </p:nvSpPr>
        <p:spPr>
          <a:xfrm>
            <a:off x="2771517" y="2986429"/>
            <a:ext cx="1305697" cy="1524094"/>
          </a:xfrm>
          <a:prstGeom prst="downArrow">
            <a:avLst/>
          </a:prstGeom>
          <a:gradFill>
            <a:gsLst>
              <a:gs pos="100000">
                <a:srgbClr val="33CCCC">
                  <a:alpha val="90000"/>
                </a:srgbClr>
              </a:gs>
              <a:gs pos="10000">
                <a:srgbClr val="00FF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29BFC-B6AC-4F89-81AB-25A466611900}"/>
              </a:ext>
            </a:extLst>
          </p:cNvPr>
          <p:cNvSpPr txBox="1"/>
          <p:nvPr/>
        </p:nvSpPr>
        <p:spPr>
          <a:xfrm>
            <a:off x="2994483" y="3391260"/>
            <a:ext cx="89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spc="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硬體</a:t>
            </a:r>
            <a:endParaRPr lang="en-US" altLang="zh-TW" b="1" spc="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b="1" spc="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加速</a:t>
            </a:r>
          </a:p>
        </p:txBody>
      </p:sp>
      <p:pic>
        <p:nvPicPr>
          <p:cNvPr id="30" name="Shape 505" descr="C:\Users\user\Desktop\0110\15.png" hidden="1">
            <a:extLst>
              <a:ext uri="{FF2B5EF4-FFF2-40B4-BE49-F238E27FC236}">
                <a16:creationId xmlns:a16="http://schemas.microsoft.com/office/drawing/2014/main" id="{1444E6DF-DC66-4D97-BEC5-73BBF6ADE88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77355" y="4779118"/>
            <a:ext cx="1745252" cy="1115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61" hidden="1">
            <a:extLst>
              <a:ext uri="{FF2B5EF4-FFF2-40B4-BE49-F238E27FC236}">
                <a16:creationId xmlns:a16="http://schemas.microsoft.com/office/drawing/2014/main" id="{76335597-9E15-473C-8CA3-CF5C54E31A7B}"/>
              </a:ext>
            </a:extLst>
          </p:cNvPr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2251" y="4875148"/>
            <a:ext cx="1296144" cy="9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 hidden="1">
            <a:extLst>
              <a:ext uri="{FF2B5EF4-FFF2-40B4-BE49-F238E27FC236}">
                <a16:creationId xmlns:a16="http://schemas.microsoft.com/office/drawing/2014/main" id="{3F7AF219-CF4C-492E-8B7F-E3CE1212BEA9}"/>
              </a:ext>
            </a:extLst>
          </p:cNvPr>
          <p:cNvSpPr/>
          <p:nvPr/>
        </p:nvSpPr>
        <p:spPr>
          <a:xfrm>
            <a:off x="5726360" y="7050758"/>
            <a:ext cx="2237209" cy="19644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PM</a:t>
            </a:r>
            <a:r>
              <a:rPr lang="zh-TW" altLang="en-US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手繪草圖說明</a:t>
            </a:r>
            <a:r>
              <a:rPr lang="en-US" altLang="zh-TW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, </a:t>
            </a:r>
            <a:r>
              <a:rPr lang="zh-TW" altLang="en-US" sz="20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再協助微調圖示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4D629D91-276E-4F76-B672-BE5A1F727E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57331"/>
          <a:stretch/>
        </p:blipFill>
        <p:spPr>
          <a:xfrm>
            <a:off x="9075825" y="2805713"/>
            <a:ext cx="1664026" cy="1335781"/>
          </a:xfrm>
          <a:prstGeom prst="rect">
            <a:avLst/>
          </a:prstGeom>
        </p:spPr>
      </p:pic>
      <p:pic>
        <p:nvPicPr>
          <p:cNvPr id="28" name="圖片 17" hidden="1">
            <a:extLst>
              <a:ext uri="{FF2B5EF4-FFF2-40B4-BE49-F238E27FC236}">
                <a16:creationId xmlns:a16="http://schemas.microsoft.com/office/drawing/2014/main" id="{8F58864D-0F09-4900-9869-6C5DAA7C64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0182" y="4750282"/>
            <a:ext cx="1646645" cy="1646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13" hidden="1">
            <a:extLst>
              <a:ext uri="{FF2B5EF4-FFF2-40B4-BE49-F238E27FC236}">
                <a16:creationId xmlns:a16="http://schemas.microsoft.com/office/drawing/2014/main" id="{BFF41324-A38B-4D05-B452-6D59A76E1A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9020" y="3909718"/>
            <a:ext cx="2067435" cy="206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07219F0F-DB31-4CAE-828E-4CF573F13E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23572" y="3337063"/>
            <a:ext cx="1952625" cy="1666875"/>
          </a:xfrm>
          <a:prstGeom prst="rect">
            <a:avLst/>
          </a:prstGeom>
        </p:spPr>
      </p:pic>
      <p:sp>
        <p:nvSpPr>
          <p:cNvPr id="17" name="圖形 15">
            <a:extLst>
              <a:ext uri="{FF2B5EF4-FFF2-40B4-BE49-F238E27FC236}">
                <a16:creationId xmlns:a16="http://schemas.microsoft.com/office/drawing/2014/main" id="{42BDC119-43B4-453F-AA71-3996342C1E63}"/>
              </a:ext>
            </a:extLst>
          </p:cNvPr>
          <p:cNvSpPr/>
          <p:nvPr/>
        </p:nvSpPr>
        <p:spPr>
          <a:xfrm>
            <a:off x="3270681" y="2077464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787E65C-4513-4F9D-8138-3E794B7938F4}"/>
              </a:ext>
            </a:extLst>
          </p:cNvPr>
          <p:cNvSpPr txBox="1"/>
          <p:nvPr/>
        </p:nvSpPr>
        <p:spPr>
          <a:xfrm>
            <a:off x="3206820" y="2638577"/>
            <a:ext cx="569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</a:t>
            </a:r>
            <a:endParaRPr lang="zh-TW" alt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圖形 15">
            <a:extLst>
              <a:ext uri="{FF2B5EF4-FFF2-40B4-BE49-F238E27FC236}">
                <a16:creationId xmlns:a16="http://schemas.microsoft.com/office/drawing/2014/main" id="{7DBA83DA-4421-464B-87B9-5149751A8559}"/>
              </a:ext>
            </a:extLst>
          </p:cNvPr>
          <p:cNvSpPr/>
          <p:nvPr/>
        </p:nvSpPr>
        <p:spPr>
          <a:xfrm>
            <a:off x="3270681" y="4612036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srgbClr val="FFD41D"/>
              </a:solidFill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40FC4AF6-5108-4B62-A509-BC62FD9A405B}"/>
              </a:ext>
            </a:extLst>
          </p:cNvPr>
          <p:cNvSpPr txBox="1"/>
          <p:nvPr/>
        </p:nvSpPr>
        <p:spPr>
          <a:xfrm>
            <a:off x="3072974" y="5173149"/>
            <a:ext cx="827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AES-NI</a:t>
            </a:r>
            <a:endParaRPr lang="zh-TW" altLang="en-US" sz="1400" b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CC1B0B20-F7EF-47EE-85F5-6CA27DC0A8B5}"/>
              </a:ext>
            </a:extLst>
          </p:cNvPr>
          <p:cNvGrpSpPr/>
          <p:nvPr/>
        </p:nvGrpSpPr>
        <p:grpSpPr>
          <a:xfrm>
            <a:off x="3868738" y="2459305"/>
            <a:ext cx="4383665" cy="2730356"/>
            <a:chOff x="3868795" y="2472554"/>
            <a:chExt cx="4383665" cy="2730356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C82E0F2C-91D8-4963-884B-F6DA1A0F3AE5}"/>
                </a:ext>
              </a:extLst>
            </p:cNvPr>
            <p:cNvSpPr/>
            <p:nvPr/>
          </p:nvSpPr>
          <p:spPr>
            <a:xfrm>
              <a:off x="3868795" y="2472554"/>
              <a:ext cx="4383665" cy="219456"/>
            </a:xfrm>
            <a:prstGeom prst="roundRect">
              <a:avLst>
                <a:gd name="adj" fmla="val 50000"/>
              </a:avLst>
            </a:prstGeom>
            <a:solidFill>
              <a:srgbClr val="000115">
                <a:alpha val="82000"/>
              </a:srgbClr>
            </a:solidFill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13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2C9579B6-C42D-4C8D-B2CC-589AD932A3DB}"/>
                </a:ext>
              </a:extLst>
            </p:cNvPr>
            <p:cNvSpPr/>
            <p:nvPr/>
          </p:nvSpPr>
          <p:spPr>
            <a:xfrm>
              <a:off x="3890962" y="2495847"/>
              <a:ext cx="1394773" cy="174433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33CCCC"/>
                </a:gs>
                <a:gs pos="0">
                  <a:srgbClr val="0070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: 圓角 36">
              <a:extLst>
                <a:ext uri="{FF2B5EF4-FFF2-40B4-BE49-F238E27FC236}">
                  <a16:creationId xmlns:a16="http://schemas.microsoft.com/office/drawing/2014/main" id="{923100D1-A484-4080-8CC5-35FC95497830}"/>
                </a:ext>
              </a:extLst>
            </p:cNvPr>
            <p:cNvSpPr/>
            <p:nvPr/>
          </p:nvSpPr>
          <p:spPr>
            <a:xfrm>
              <a:off x="3868795" y="4983454"/>
              <a:ext cx="4383665" cy="219456"/>
            </a:xfrm>
            <a:prstGeom prst="roundRect">
              <a:avLst>
                <a:gd name="adj" fmla="val 50000"/>
              </a:avLst>
            </a:prstGeom>
            <a:solidFill>
              <a:srgbClr val="000115"/>
            </a:solidFill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13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25B14180-99AC-4D28-AA60-F9B47381B0F8}"/>
                </a:ext>
              </a:extLst>
            </p:cNvPr>
            <p:cNvSpPr/>
            <p:nvPr/>
          </p:nvSpPr>
          <p:spPr>
            <a:xfrm>
              <a:off x="3890961" y="5005365"/>
              <a:ext cx="4345421" cy="175998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D41D"/>
                </a:gs>
                <a:gs pos="0">
                  <a:schemeClr val="accent4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E6A008-E7F8-41AE-8D18-D6D2DABC3148}"/>
              </a:ext>
            </a:extLst>
          </p:cNvPr>
          <p:cNvSpPr txBox="1"/>
          <p:nvPr/>
        </p:nvSpPr>
        <p:spPr>
          <a:xfrm>
            <a:off x="4928658" y="1959379"/>
            <a:ext cx="2293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>
                <a:solidFill>
                  <a:srgbClr val="00B0F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150 MB/s</a:t>
            </a:r>
            <a:endParaRPr lang="zh-TW" altLang="en-US" sz="2800">
              <a:solidFill>
                <a:srgbClr val="00B0F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51A0A0-7ECC-4204-9359-A520905B91B9}"/>
              </a:ext>
            </a:extLst>
          </p:cNvPr>
          <p:cNvSpPr txBox="1"/>
          <p:nvPr/>
        </p:nvSpPr>
        <p:spPr>
          <a:xfrm>
            <a:off x="4928658" y="4340568"/>
            <a:ext cx="241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450 MB/s</a:t>
            </a:r>
            <a:endParaRPr lang="zh-TW" altLang="en-US" sz="28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" name="圖形 15">
            <a:extLst>
              <a:ext uri="{FF2B5EF4-FFF2-40B4-BE49-F238E27FC236}">
                <a16:creationId xmlns:a16="http://schemas.microsoft.com/office/drawing/2014/main" id="{59CC52C7-ACC7-43B3-9CD4-7C9FB4D6ACBC}"/>
              </a:ext>
            </a:extLst>
          </p:cNvPr>
          <p:cNvSpPr/>
          <p:nvPr/>
        </p:nvSpPr>
        <p:spPr>
          <a:xfrm>
            <a:off x="8466242" y="2077464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99BDCED-EA5F-4A8A-9414-E975ABE497A4}"/>
              </a:ext>
            </a:extLst>
          </p:cNvPr>
          <p:cNvSpPr txBox="1"/>
          <p:nvPr/>
        </p:nvSpPr>
        <p:spPr>
          <a:xfrm>
            <a:off x="8414835" y="2638577"/>
            <a:ext cx="569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</a:t>
            </a:r>
            <a:endParaRPr lang="zh-TW" altLang="en-US" sz="1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圖形 15">
            <a:extLst>
              <a:ext uri="{FF2B5EF4-FFF2-40B4-BE49-F238E27FC236}">
                <a16:creationId xmlns:a16="http://schemas.microsoft.com/office/drawing/2014/main" id="{60E7273D-027F-4B54-B358-426DF9153493}"/>
              </a:ext>
            </a:extLst>
          </p:cNvPr>
          <p:cNvSpPr/>
          <p:nvPr/>
        </p:nvSpPr>
        <p:spPr>
          <a:xfrm>
            <a:off x="8445963" y="4612036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srgbClr val="FFD41D"/>
              </a:solidFill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E3E34AD8-D351-4449-B674-DDE3014A759C}"/>
              </a:ext>
            </a:extLst>
          </p:cNvPr>
          <p:cNvSpPr txBox="1"/>
          <p:nvPr/>
        </p:nvSpPr>
        <p:spPr>
          <a:xfrm>
            <a:off x="8248256" y="5173149"/>
            <a:ext cx="827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AES-NI</a:t>
            </a:r>
            <a:endParaRPr lang="zh-TW" altLang="en-US" sz="1400" b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FDF3DD-B0E1-4EC2-AC5C-D49D37E39E9E}"/>
              </a:ext>
            </a:extLst>
          </p:cNvPr>
          <p:cNvSpPr txBox="1"/>
          <p:nvPr/>
        </p:nvSpPr>
        <p:spPr>
          <a:xfrm>
            <a:off x="8247927" y="3304595"/>
            <a:ext cx="89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spc="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硬體</a:t>
            </a:r>
            <a:endParaRPr lang="en-US" altLang="zh-TW" b="1" spc="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b="1" spc="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加速</a:t>
            </a:r>
          </a:p>
        </p:txBody>
      </p:sp>
      <p:pic>
        <p:nvPicPr>
          <p:cNvPr id="45" name="圖片 44" descr="一張含有 坐, 桌, 正面, 書 的圖片&#10;&#10;自動產生的描述">
            <a:extLst>
              <a:ext uri="{FF2B5EF4-FFF2-40B4-BE49-F238E27FC236}">
                <a16:creationId xmlns:a16="http://schemas.microsoft.com/office/drawing/2014/main" id="{3B7EC177-48D8-4435-BE5E-E1DFC8BBF35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74" y="3509825"/>
            <a:ext cx="2930146" cy="914578"/>
          </a:xfrm>
          <a:prstGeom prst="rect">
            <a:avLst/>
          </a:prstGeom>
        </p:spPr>
      </p:pic>
      <p:pic>
        <p:nvPicPr>
          <p:cNvPr id="47" name="圖片 46" descr="一張含有 坐, 螢幕, 膝上型電腦, 電腦 的圖片&#10;&#10;自動產生的描述">
            <a:extLst>
              <a:ext uri="{FF2B5EF4-FFF2-40B4-BE49-F238E27FC236}">
                <a16:creationId xmlns:a16="http://schemas.microsoft.com/office/drawing/2014/main" id="{5DBB8295-DFA9-4FA7-8CB4-D9FA22D934F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03" y="3099228"/>
            <a:ext cx="2959269" cy="773281"/>
          </a:xfrm>
          <a:prstGeom prst="rect">
            <a:avLst/>
          </a:prstGeom>
          <a:effectLst>
            <a:outerShdw blurRad="127000" dist="88900" dir="5400000" algn="t" rotWithShape="0">
              <a:prstClr val="black">
                <a:alpha val="7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07290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426F9D8D-47A5-4140-BD1F-11FF6238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961" y="2614231"/>
            <a:ext cx="3643131" cy="3378498"/>
          </a:xfrm>
          <a:prstGeom prst="rect">
            <a:avLst/>
          </a:prstGeom>
          <a:noFill/>
          <a:effectLst>
            <a:outerShdw blurRad="228600" dist="38100" dir="18900000" sx="105000" sy="105000" algn="b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Connector 58">
            <a:extLst>
              <a:ext uri="{FF2B5EF4-FFF2-40B4-BE49-F238E27FC236}">
                <a16:creationId xmlns:a16="http://schemas.microsoft.com/office/drawing/2014/main" id="{96A0BE37-93C8-4375-9BAA-8CCAE5ABE1DA}"/>
              </a:ext>
            </a:extLst>
          </p:cNvPr>
          <p:cNvCxnSpPr>
            <a:cxnSpLocks/>
          </p:cNvCxnSpPr>
          <p:nvPr/>
        </p:nvCxnSpPr>
        <p:spPr>
          <a:xfrm flipH="1">
            <a:off x="4993722" y="4985666"/>
            <a:ext cx="4642" cy="556903"/>
          </a:xfrm>
          <a:prstGeom prst="line">
            <a:avLst/>
          </a:prstGeom>
          <a:ln w="25400">
            <a:solidFill>
              <a:srgbClr val="1574DC"/>
            </a:solidFill>
            <a:prstDash val="sys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3" descr="https://lh3.googleusercontent.com/sKcvTrNGNgGX4oKe4F6jFRMvr0LOJjF7t1rRtVb7J1vKEC0qGZhtl_gfEnDYaPnBvbqRouvayN7ZYTzU-rUvSmt27SzhXhGaDqt7f4H9dHMJvJdjhk5C1HwnAiRx3ZUabNn8eyMlfuo">
            <a:extLst>
              <a:ext uri="{FF2B5EF4-FFF2-40B4-BE49-F238E27FC236}">
                <a16:creationId xmlns:a16="http://schemas.microsoft.com/office/drawing/2014/main" id="{A3BFCE1E-3066-4581-BBF1-91939C866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14" y="786533"/>
            <a:ext cx="3381077" cy="3135479"/>
          </a:xfrm>
          <a:prstGeom prst="rect">
            <a:avLst/>
          </a:prstGeom>
          <a:noFill/>
          <a:effectLst>
            <a:outerShdw blurRad="228600" dist="38100" dir="18900000" sx="105000" sy="105000" algn="bl" rotWithShape="0">
              <a:prstClr val="black">
                <a:alpha val="3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群組 23">
            <a:extLst>
              <a:ext uri="{FF2B5EF4-FFF2-40B4-BE49-F238E27FC236}">
                <a16:creationId xmlns:a16="http://schemas.microsoft.com/office/drawing/2014/main" id="{C6CE59FA-B81C-4124-9390-07A0896B92BF}"/>
              </a:ext>
            </a:extLst>
          </p:cNvPr>
          <p:cNvGrpSpPr/>
          <p:nvPr/>
        </p:nvGrpSpPr>
        <p:grpSpPr>
          <a:xfrm>
            <a:off x="939099" y="2397606"/>
            <a:ext cx="1745608" cy="703340"/>
            <a:chOff x="1500761" y="1789946"/>
            <a:chExt cx="1691816" cy="6816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8" name="Picture 4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15C18E65-C5C9-4ADA-93B2-5E5FB0BE91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21112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49" name="Picture 7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0F5B73E8-BC1B-4089-8C6B-A4E6DFED62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73219" y="2170064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0" name="Picture 8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B6E69A13-BCCA-4C5D-A5CA-7ECAAF068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63422" y="217073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1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39340916-289D-4367-B890-F021D4CE61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00761" y="1791040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2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36C41441-74C8-4EED-AE0C-41EB86E975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92375" y="1789946"/>
              <a:ext cx="300202" cy="300202"/>
            </a:xfrm>
            <a:prstGeom prst="rect">
              <a:avLst/>
            </a:prstGeom>
            <a:noFill/>
          </p:spPr>
        </p:pic>
        <p:pic>
          <p:nvPicPr>
            <p:cNvPr id="53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8365E831-ACA7-4F43-A650-3261612C0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955787" y="1789947"/>
              <a:ext cx="300202" cy="300200"/>
            </a:xfrm>
            <a:prstGeom prst="rect">
              <a:avLst/>
            </a:prstGeom>
            <a:noFill/>
          </p:spPr>
        </p:pic>
        <p:pic>
          <p:nvPicPr>
            <p:cNvPr id="54" name="Picture 25" descr="C:\Users\Josh Chen\Desktop\OneDrive.png">
              <a:extLst>
                <a:ext uri="{FF2B5EF4-FFF2-40B4-BE49-F238E27FC236}">
                  <a16:creationId xmlns:a16="http://schemas.microsoft.com/office/drawing/2014/main" id="{31183760-DC9F-4589-87A2-2F34B55ED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3468" y="2170453"/>
              <a:ext cx="301158" cy="301158"/>
            </a:xfrm>
            <a:prstGeom prst="rect">
              <a:avLst/>
            </a:prstGeom>
            <a:noFill/>
          </p:spPr>
        </p:pic>
      </p:grpSp>
      <p:pic>
        <p:nvPicPr>
          <p:cNvPr id="55" name="Picture 7" descr="https://lh4.googleusercontent.com/H0XP8Jf23xF4_It_H1HIamwPlS0OZnb3ZwylCZIXa5x1H1pjl1FKTmmTa11CmKxi-TwaH1XwEv7df8G1O0IuSBfh7FZdZEG3Xi9ZVf7j1NH65lhVqI8w79kvWfz-rfCtXFel6RoBJoI">
            <a:extLst>
              <a:ext uri="{FF2B5EF4-FFF2-40B4-BE49-F238E27FC236}">
                <a16:creationId xmlns:a16="http://schemas.microsoft.com/office/drawing/2014/main" id="{819FCAC7-8689-4AD6-BF05-3BFDC71F1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18460" y="2397050"/>
            <a:ext cx="309602" cy="309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Picture 23" descr="C:\Users\Josh Chen\Desktop\sharefile.png">
            <a:extLst>
              <a:ext uri="{FF2B5EF4-FFF2-40B4-BE49-F238E27FC236}">
                <a16:creationId xmlns:a16="http://schemas.microsoft.com/office/drawing/2014/main" id="{D25FAD72-E016-47A1-8F02-39134EE75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7375" y="2799386"/>
            <a:ext cx="291600" cy="2916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F60084E3-5AF2-4BED-8909-610546AB0C7C}"/>
              </a:ext>
            </a:extLst>
          </p:cNvPr>
          <p:cNvGrpSpPr/>
          <p:nvPr/>
        </p:nvGrpSpPr>
        <p:grpSpPr>
          <a:xfrm>
            <a:off x="595864" y="4061323"/>
            <a:ext cx="2812252" cy="746310"/>
            <a:chOff x="881513" y="4149933"/>
            <a:chExt cx="2812252" cy="746310"/>
          </a:xfrm>
        </p:grpSpPr>
        <p:pic>
          <p:nvPicPr>
            <p:cNvPr id="57" name="Picture 6" descr="https://lh4.googleusercontent.com/JLwINZBR99tkGPRx3FA7rWHaz4lrB4beEXvVDTvYNOP5IjDY41yBYtDUGLBFNzd38AYzYdEORsJ-Hu3sSmrbpf6Ffqy12-Oo0oN_j-ZoxY98DIhex5SxovJCSE67G7Vulk2lJvUhbwo">
              <a:extLst>
                <a:ext uri="{FF2B5EF4-FFF2-40B4-BE49-F238E27FC236}">
                  <a16:creationId xmlns:a16="http://schemas.microsoft.com/office/drawing/2014/main" id="{A58F9F7C-FD60-4297-A734-A340FF223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914072" y="4585817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Picture 8" descr="https://lh3.googleusercontent.com/hnn68hOWXAfi-2buhync8Ho5N6Mh1Cia1p0BYKEFmgSCSweBZZvfugkqQyrghaN8zyIsBFAl27eld7JprW8x9O13h7UnOZtO0T-xd_Tym8bWTlhrMjby8MzOdHSSIAxcK-61egURb-U">
              <a:extLst>
                <a:ext uri="{FF2B5EF4-FFF2-40B4-BE49-F238E27FC236}">
                  <a16:creationId xmlns:a16="http://schemas.microsoft.com/office/drawing/2014/main" id="{3DF74BA7-D5D2-416D-A62C-8DD2058AA5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117713" y="416495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11" descr="https://lh4.googleusercontent.com/mK6k9HxxlQ3iieT8IW0gEWxdyKJgYfYBWwdBvN0lRLu8_cGB7X1lN2KOXLFP9TXD-UMxtXANPXor198AJF-FyeUM35snyzMMvdZbcQ_OmxIfdMdUejC5Cy8R8FjD2RfZBKEHA0hMPus">
              <a:extLst>
                <a:ext uri="{FF2B5EF4-FFF2-40B4-BE49-F238E27FC236}">
                  <a16:creationId xmlns:a16="http://schemas.microsoft.com/office/drawing/2014/main" id="{D045C347-C216-4A62-9149-6A9A42EF9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405796" y="4586465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14" descr="https://lh5.googleusercontent.com/c-VuMbfcURQcWQtCVz--q6LxBcxY3slbhaPIm-dpbfmvPNMaYWQ0ipmkTPMv3hgaGWf0TANE0FBtUZDit-HSbunIQrWF1jmbyek1KF3PBDz6g-NiamNTqP8O87dLx0eyXxwaNQ9vD-Y">
              <a:extLst>
                <a:ext uri="{FF2B5EF4-FFF2-40B4-BE49-F238E27FC236}">
                  <a16:creationId xmlns:a16="http://schemas.microsoft.com/office/drawing/2014/main" id="{0B941F7A-9F14-401D-B228-499D34BEE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082770" y="416576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Picture 15" descr="https://lh4.googleusercontent.com/jAQgNPnfGRQtJiItDhMyoQENWRIQueXO-SLCN41rfXwPvMZuHJtzjbth4T8SNT5oRKkLFgmEAadaVDCJB13v1Az3VFJT2I3_g54luBgTg4dwUO_hTpbJCci5nMf47m0hNNun4ZJmKe8">
              <a:extLst>
                <a:ext uri="{FF2B5EF4-FFF2-40B4-BE49-F238E27FC236}">
                  <a16:creationId xmlns:a16="http://schemas.microsoft.com/office/drawing/2014/main" id="{524AB5D8-5337-4667-BDD0-BE5FEC65F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425022" y="4585817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2" name="Picture 16" descr="https://lh3.googleusercontent.com/6NBXHIDeSHzKas-KeL_-8NU77BUwwUodC8lXj_BGNUvuNeIFJ8y0d_XVUE3GGZkgdaAi7g31BOFz7W1nsfAWuDXt_ZNuak58YvwKvtxkNI4xEIRA9sr0IOjH5_EX8BEtt9F1XtuwGe4">
              <a:extLst>
                <a:ext uri="{FF2B5EF4-FFF2-40B4-BE49-F238E27FC236}">
                  <a16:creationId xmlns:a16="http://schemas.microsoft.com/office/drawing/2014/main" id="{2A7AADDC-90CA-4E6F-8E31-E4C2617F2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586894" y="416495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3" name="Picture 17" descr="https://lh5.googleusercontent.com/C8QzIakFcFWiw6MJ3mPEyu4TKurUeb60BiG6wDhqfyOBNvUzPhk8fpG1lpEDSsKBCcuqpuH6rj2PFlRi0SPcQAvS-8RgaQm8Xqw9Gqs6GtdCOCGwoRa_L_cpxFOIQmIEnwV5SWCLxcM">
              <a:extLst>
                <a:ext uri="{FF2B5EF4-FFF2-40B4-BE49-F238E27FC236}">
                  <a16:creationId xmlns:a16="http://schemas.microsoft.com/office/drawing/2014/main" id="{2EE9F3BD-B1E7-497F-AA2A-BE831E62A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611981" y="4153674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4" name="Picture 18" descr="https://lh6.googleusercontent.com/1Fw3w_v3U-JCXnaUH8XlVuQyMkyy_8VgeJh6BG0241g0x8Qug7joSVqEqrkf7KpGjCj2Gqadcur-sVBW0hsMJcZlMz6ZadniH0IO-8I6aEw5qfIPXR9HtNX2-SkhY3vz4vyaUqDOMlo">
              <a:extLst>
                <a:ext uri="{FF2B5EF4-FFF2-40B4-BE49-F238E27FC236}">
                  <a16:creationId xmlns:a16="http://schemas.microsoft.com/office/drawing/2014/main" id="{761BD45A-9F13-4E15-B618-35A810ABF4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384127" y="458527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5" name="Picture 20" descr="Image result for è¯çºé²">
              <a:extLst>
                <a:ext uri="{FF2B5EF4-FFF2-40B4-BE49-F238E27FC236}">
                  <a16:creationId xmlns:a16="http://schemas.microsoft.com/office/drawing/2014/main" id="{DBB397EC-FCAB-4A87-9C06-CED4EA58F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99" t="2107" r="32593" b="45223"/>
            <a:stretch>
              <a:fillRect/>
            </a:stretch>
          </p:blipFill>
          <p:spPr bwMode="auto">
            <a:xfrm>
              <a:off x="1908782" y="4585278"/>
              <a:ext cx="309638" cy="3096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6" name="Google Shape;106;p17">
              <a:extLst>
                <a:ext uri="{FF2B5EF4-FFF2-40B4-BE49-F238E27FC236}">
                  <a16:creationId xmlns:a16="http://schemas.microsoft.com/office/drawing/2014/main" id="{A8E367A1-D703-44F2-A46D-41225ECB6E69}"/>
                </a:ext>
              </a:extLst>
            </p:cNvPr>
            <p:cNvPicPr preferRelativeResize="0"/>
            <p:nvPr/>
          </p:nvPicPr>
          <p:blipFill>
            <a:blip r:embed="rId23"/>
            <a:stretch>
              <a:fillRect/>
            </a:stretch>
          </p:blipFill>
          <p:spPr>
            <a:xfrm>
              <a:off x="881513" y="4574397"/>
              <a:ext cx="321846" cy="32184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8" name="Group 26">
              <a:extLst>
                <a:ext uri="{FF2B5EF4-FFF2-40B4-BE49-F238E27FC236}">
                  <a16:creationId xmlns:a16="http://schemas.microsoft.com/office/drawing/2014/main" id="{9D9CA736-2467-4E8D-9BF0-A3859D0FA051}"/>
                </a:ext>
              </a:extLst>
            </p:cNvPr>
            <p:cNvGrpSpPr/>
            <p:nvPr/>
          </p:nvGrpSpPr>
          <p:grpSpPr>
            <a:xfrm>
              <a:off x="1104302" y="4149933"/>
              <a:ext cx="309638" cy="309638"/>
              <a:chOff x="7573530" y="4461400"/>
              <a:chExt cx="288006" cy="2880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Rounded Rectangle 27">
                <a:extLst>
                  <a:ext uri="{FF2B5EF4-FFF2-40B4-BE49-F238E27FC236}">
                    <a16:creationId xmlns:a16="http://schemas.microsoft.com/office/drawing/2014/main" id="{38D77E47-323A-4038-B799-0760A6D805A9}"/>
                  </a:ext>
                </a:extLst>
              </p:cNvPr>
              <p:cNvSpPr/>
              <p:nvPr/>
            </p:nvSpPr>
            <p:spPr>
              <a:xfrm>
                <a:off x="7573530" y="4461400"/>
                <a:ext cx="288006" cy="288006"/>
              </a:xfrm>
              <a:prstGeom prst="roundRect">
                <a:avLst>
                  <a:gd name="adj" fmla="val 21761"/>
                </a:avLst>
              </a:prstGeom>
              <a:solidFill>
                <a:schemeClr val="bg1"/>
              </a:solidFill>
              <a:ln w="635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0" name="Picture 2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7E1CA9F6-16F0-4ABE-B062-EF3C80064C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97739" y="4629853"/>
                <a:ext cx="234737" cy="87848"/>
              </a:xfrm>
              <a:prstGeom prst="rect">
                <a:avLst/>
              </a:prstGeom>
            </p:spPr>
          </p:pic>
          <p:pic>
            <p:nvPicPr>
              <p:cNvPr id="71" name="Picture 29">
                <a:extLst>
                  <a:ext uri="{FF2B5EF4-FFF2-40B4-BE49-F238E27FC236}">
                    <a16:creationId xmlns:a16="http://schemas.microsoft.com/office/drawing/2014/main" id="{1F3FFBE3-51C8-43E2-97D5-699411C707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73530" y="4472717"/>
                <a:ext cx="288006" cy="182410"/>
              </a:xfrm>
              <a:prstGeom prst="rect">
                <a:avLst/>
              </a:prstGeom>
            </p:spPr>
          </p:pic>
        </p:grpSp>
      </p:grpSp>
      <p:sp>
        <p:nvSpPr>
          <p:cNvPr id="72" name="Rectangle 2">
            <a:extLst>
              <a:ext uri="{FF2B5EF4-FFF2-40B4-BE49-F238E27FC236}">
                <a16:creationId xmlns:a16="http://schemas.microsoft.com/office/drawing/2014/main" id="{1AEC6254-CB2E-4F02-90EE-54FB46198E78}"/>
              </a:ext>
            </a:extLst>
          </p:cNvPr>
          <p:cNvSpPr/>
          <p:nvPr/>
        </p:nvSpPr>
        <p:spPr>
          <a:xfrm>
            <a:off x="920173" y="1772495"/>
            <a:ext cx="2159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檔案型儲存雲端</a:t>
            </a:r>
            <a:endParaRPr lang="en-US" sz="22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3" name="Rectangle 37">
            <a:extLst>
              <a:ext uri="{FF2B5EF4-FFF2-40B4-BE49-F238E27FC236}">
                <a16:creationId xmlns:a16="http://schemas.microsoft.com/office/drawing/2014/main" id="{3B852C0B-48AF-4492-BEBA-025B095D0C86}"/>
              </a:ext>
            </a:extLst>
          </p:cNvPr>
          <p:cNvSpPr/>
          <p:nvPr/>
        </p:nvSpPr>
        <p:spPr>
          <a:xfrm>
            <a:off x="876024" y="3605873"/>
            <a:ext cx="2159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物件型儲存雲端</a:t>
            </a:r>
            <a:endParaRPr lang="en-US" sz="22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0" name="接點: 肘形 109">
            <a:extLst>
              <a:ext uri="{FF2B5EF4-FFF2-40B4-BE49-F238E27FC236}">
                <a16:creationId xmlns:a16="http://schemas.microsoft.com/office/drawing/2014/main" id="{F953504C-EE11-4836-BADA-A55FF92B4072}"/>
              </a:ext>
            </a:extLst>
          </p:cNvPr>
          <p:cNvCxnSpPr>
            <a:cxnSpLocks/>
          </p:cNvCxnSpPr>
          <p:nvPr/>
        </p:nvCxnSpPr>
        <p:spPr>
          <a:xfrm>
            <a:off x="3530977" y="1910357"/>
            <a:ext cx="1543665" cy="486693"/>
          </a:xfrm>
          <a:prstGeom prst="bentConnector3">
            <a:avLst>
              <a:gd name="adj1" fmla="val 50000"/>
            </a:avLst>
          </a:prstGeom>
          <a:ln w="31750">
            <a:solidFill>
              <a:srgbClr val="1574DC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8FFD1BAD-3BD6-E942-9C4B-DA18735E4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b="1"/>
              <a:t>雲端網關</a:t>
            </a:r>
            <a:r>
              <a:rPr kumimoji="1" lang="en-US" altLang="zh-TW" b="1"/>
              <a:t>/</a:t>
            </a:r>
            <a:r>
              <a:rPr kumimoji="1" lang="zh-TW" altLang="en-US" b="1"/>
              <a:t>本地儲存</a:t>
            </a:r>
            <a:r>
              <a:rPr kumimoji="1" lang="en-US" altLang="zh-TW" b="1"/>
              <a:t>/</a:t>
            </a:r>
            <a:r>
              <a:rPr kumimoji="1" lang="zh-TW" altLang="en-US" b="1"/>
              <a:t>各種通訊協定</a:t>
            </a:r>
            <a:r>
              <a:rPr kumimoji="1" lang="en-US" altLang="zh-TW" b="1"/>
              <a:t>,</a:t>
            </a:r>
            <a:r>
              <a:rPr kumimoji="1" lang="zh-TW" altLang="en-US" b="1"/>
              <a:t> 一機搞定</a:t>
            </a:r>
          </a:p>
        </p:txBody>
      </p:sp>
      <p:pic>
        <p:nvPicPr>
          <p:cNvPr id="74" name="圖片 73" descr="一張含有 電子用品, 路面, 電腦, 黑色 的圖片&#10;&#10;自動產生的描述">
            <a:extLst>
              <a:ext uri="{FF2B5EF4-FFF2-40B4-BE49-F238E27FC236}">
                <a16:creationId xmlns:a16="http://schemas.microsoft.com/office/drawing/2014/main" id="{BD4A4C61-DBAF-B443-82A3-AF74E578D8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654" y="3747199"/>
            <a:ext cx="6492253" cy="152705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FDAE46D-935B-B245-BF7C-4E328D7B8B8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967000" y="1769705"/>
            <a:ext cx="1625600" cy="1625600"/>
          </a:xfrm>
          <a:prstGeom prst="rect">
            <a:avLst/>
          </a:prstGeom>
        </p:spPr>
      </p:pic>
      <p:sp>
        <p:nvSpPr>
          <p:cNvPr id="75" name="矩形 3">
            <a:extLst>
              <a:ext uri="{FF2B5EF4-FFF2-40B4-BE49-F238E27FC236}">
                <a16:creationId xmlns:a16="http://schemas.microsoft.com/office/drawing/2014/main" id="{803BA2F3-71D7-DC4F-A659-92678E2F3588}"/>
              </a:ext>
            </a:extLst>
          </p:cNvPr>
          <p:cNvSpPr/>
          <p:nvPr/>
        </p:nvSpPr>
        <p:spPr>
          <a:xfrm>
            <a:off x="4624368" y="3479949"/>
            <a:ext cx="2451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HDD volume for cloud gateway</a:t>
            </a:r>
          </a:p>
        </p:txBody>
      </p:sp>
      <p:sp>
        <p:nvSpPr>
          <p:cNvPr id="76" name="矩形 3">
            <a:extLst>
              <a:ext uri="{FF2B5EF4-FFF2-40B4-BE49-F238E27FC236}">
                <a16:creationId xmlns:a16="http://schemas.microsoft.com/office/drawing/2014/main" id="{F55F4E56-2640-1A47-8A91-71372EB6BF72}"/>
              </a:ext>
            </a:extLst>
          </p:cNvPr>
          <p:cNvSpPr/>
          <p:nvPr/>
        </p:nvSpPr>
        <p:spPr>
          <a:xfrm>
            <a:off x="7384234" y="3490921"/>
            <a:ext cx="22958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 volume for local service</a:t>
            </a: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9303D393-34AE-4650-94E7-91F2DEE6ECC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520682" y="1769705"/>
            <a:ext cx="1625600" cy="1625600"/>
          </a:xfrm>
          <a:prstGeom prst="rect">
            <a:avLst/>
          </a:prstGeom>
        </p:spPr>
      </p:pic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A50EF206-E1B6-4C7C-BCB5-2AF6A5BB93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90568" y="2782620"/>
            <a:ext cx="1608694" cy="1529608"/>
          </a:xfrm>
          <a:prstGeom prst="bentConnector3">
            <a:avLst>
              <a:gd name="adj1" fmla="val 50000"/>
            </a:avLst>
          </a:prstGeom>
          <a:ln w="31750">
            <a:solidFill>
              <a:srgbClr val="1574DC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片 78">
            <a:extLst>
              <a:ext uri="{FF2B5EF4-FFF2-40B4-BE49-F238E27FC236}">
                <a16:creationId xmlns:a16="http://schemas.microsoft.com/office/drawing/2014/main" id="{D8FA9EB5-03DB-4EB9-AB92-771143DB2A8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902" y="2386917"/>
            <a:ext cx="1445322" cy="1136987"/>
          </a:xfrm>
          <a:prstGeom prst="rect">
            <a:avLst/>
          </a:prstGeom>
        </p:spPr>
      </p:pic>
      <p:pic>
        <p:nvPicPr>
          <p:cNvPr id="4" name="圖片 3" descr="一張含有 電子用品, 相片, 室內, 白色 的圖片&#10;&#10;自動產生的描述">
            <a:extLst>
              <a:ext uri="{FF2B5EF4-FFF2-40B4-BE49-F238E27FC236}">
                <a16:creationId xmlns:a16="http://schemas.microsoft.com/office/drawing/2014/main" id="{D4D91829-7CE0-44F9-A646-55F2CBA0BEE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504" y="2272520"/>
            <a:ext cx="1459447" cy="11480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9D25510-6691-4F0D-8052-9F0DEB61D7B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8085" y="5576049"/>
            <a:ext cx="2256139" cy="78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圖形 111">
            <a:extLst>
              <a:ext uri="{FF2B5EF4-FFF2-40B4-BE49-F238E27FC236}">
                <a16:creationId xmlns:a16="http://schemas.microsoft.com/office/drawing/2014/main" id="{0E72C0FB-CDC4-4C82-A6C9-F9E9CD3035C9}"/>
              </a:ext>
            </a:extLst>
          </p:cNvPr>
          <p:cNvPicPr>
            <a:picLocks noChangeAspect="1"/>
          </p:cNvPicPr>
          <p:nvPr/>
        </p:nvPicPr>
        <p:blipFill>
          <a:blip r:embed="rId31">
            <a:grayscl/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07264" y="5330573"/>
            <a:ext cx="883467" cy="1164757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4F438A67-EE59-4E9A-ABDB-EA6E5F43966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5834" y="5040944"/>
            <a:ext cx="1379916" cy="450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" name="圖片 80" descr="一張含有 畫畫, 標誌 的圖片&#10;&#10;自動產生的描述">
            <a:extLst>
              <a:ext uri="{FF2B5EF4-FFF2-40B4-BE49-F238E27FC236}">
                <a16:creationId xmlns:a16="http://schemas.microsoft.com/office/drawing/2014/main" id="{B3DB1C99-9301-42F8-B914-F8C2189EF62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550" y="5025664"/>
            <a:ext cx="479792" cy="479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文字方塊 83">
            <a:extLst>
              <a:ext uri="{FF2B5EF4-FFF2-40B4-BE49-F238E27FC236}">
                <a16:creationId xmlns:a16="http://schemas.microsoft.com/office/drawing/2014/main" id="{F6C677A2-52C6-4C65-9FBF-9A0497B51C44}"/>
              </a:ext>
            </a:extLst>
          </p:cNvPr>
          <p:cNvSpPr txBox="1"/>
          <p:nvPr/>
        </p:nvSpPr>
        <p:spPr>
          <a:xfrm>
            <a:off x="5649957" y="5026638"/>
            <a:ext cx="1275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檔案型雲網關</a:t>
            </a:r>
            <a:b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</a:br>
            <a:r>
              <a:rPr lang="en-US" altLang="zh-TW" sz="12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HybridMount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圖片 17">
            <a:extLst>
              <a:ext uri="{FF2B5EF4-FFF2-40B4-BE49-F238E27FC236}">
                <a16:creationId xmlns:a16="http://schemas.microsoft.com/office/drawing/2014/main" id="{E8BB7D2B-8123-45B3-A2B1-C794A29CD499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631" y="5525222"/>
            <a:ext cx="1268531" cy="12685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Straight Connector 58">
            <a:extLst>
              <a:ext uri="{FF2B5EF4-FFF2-40B4-BE49-F238E27FC236}">
                <a16:creationId xmlns:a16="http://schemas.microsoft.com/office/drawing/2014/main" id="{477E8E9B-3D02-442B-844F-0CD189C59AFB}"/>
              </a:ext>
            </a:extLst>
          </p:cNvPr>
          <p:cNvCxnSpPr>
            <a:cxnSpLocks/>
          </p:cNvCxnSpPr>
          <p:nvPr/>
        </p:nvCxnSpPr>
        <p:spPr>
          <a:xfrm>
            <a:off x="7384234" y="4985666"/>
            <a:ext cx="0" cy="554181"/>
          </a:xfrm>
          <a:prstGeom prst="line">
            <a:avLst/>
          </a:prstGeom>
          <a:ln w="25400">
            <a:solidFill>
              <a:srgbClr val="1574DC"/>
            </a:solidFill>
            <a:prstDash val="sys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圖片 86">
            <a:extLst>
              <a:ext uri="{FF2B5EF4-FFF2-40B4-BE49-F238E27FC236}">
                <a16:creationId xmlns:a16="http://schemas.microsoft.com/office/drawing/2014/main" id="{E2A81F39-FBE8-4981-AF05-1C91C83500F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154" y="5049037"/>
            <a:ext cx="1284243" cy="448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8" name="文字方塊 4">
            <a:extLst>
              <a:ext uri="{FF2B5EF4-FFF2-40B4-BE49-F238E27FC236}">
                <a16:creationId xmlns:a16="http://schemas.microsoft.com/office/drawing/2014/main" id="{BAB0028C-EB3D-476D-9B01-09E15063391A}"/>
              </a:ext>
            </a:extLst>
          </p:cNvPr>
          <p:cNvSpPr txBox="1"/>
          <p:nvPr/>
        </p:nvSpPr>
        <p:spPr>
          <a:xfrm>
            <a:off x="12461597" y="7175305"/>
            <a:ext cx="427002" cy="72737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區塊型雲網關</a:t>
            </a:r>
          </a:p>
          <a:p>
            <a:pPr>
              <a:lnSpc>
                <a:spcPts val="3500"/>
              </a:lnSpc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VJBOD Cloud</a:t>
            </a:r>
          </a:p>
        </p:txBody>
      </p:sp>
      <p:pic>
        <p:nvPicPr>
          <p:cNvPr id="89" name="圖片 88" descr="一張含有 畫畫, 電腦 的圖片&#10;&#10;自動產生的描述">
            <a:extLst>
              <a:ext uri="{FF2B5EF4-FFF2-40B4-BE49-F238E27FC236}">
                <a16:creationId xmlns:a16="http://schemas.microsoft.com/office/drawing/2014/main" id="{8749C0A6-D39C-41CC-9FB0-82803F1C436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418" y="5028030"/>
            <a:ext cx="479792" cy="479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0" name="文字方塊 89">
            <a:extLst>
              <a:ext uri="{FF2B5EF4-FFF2-40B4-BE49-F238E27FC236}">
                <a16:creationId xmlns:a16="http://schemas.microsoft.com/office/drawing/2014/main" id="{31F03A85-C4B5-495B-820A-EA67FCA1B3D7}"/>
              </a:ext>
            </a:extLst>
          </p:cNvPr>
          <p:cNvSpPr txBox="1"/>
          <p:nvPr/>
        </p:nvSpPr>
        <p:spPr>
          <a:xfrm>
            <a:off x="8013627" y="5041470"/>
            <a:ext cx="1281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1200" b="1">
                <a:solidFill>
                  <a:schemeClr val="bg1"/>
                </a:solidFill>
                <a:latin typeface="微軟正黑體"/>
                <a:ea typeface="微軟正黑體"/>
              </a:defRPr>
            </a:lvl1pPr>
          </a:lstStyle>
          <a:p>
            <a:r>
              <a:rPr lang="zh-TW" altLang="en-US"/>
              <a:t>區塊型雲網關</a:t>
            </a:r>
            <a:br>
              <a:rPr lang="en-US" altLang="zh-TW"/>
            </a:br>
            <a:r>
              <a:rPr lang="en-US" altLang="zh-TW"/>
              <a:t>VJBOD Cloud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4D6DB9EB-62CB-401D-94AC-86F05A568EBA}"/>
              </a:ext>
            </a:extLst>
          </p:cNvPr>
          <p:cNvSpPr/>
          <p:nvPr/>
        </p:nvSpPr>
        <p:spPr>
          <a:xfrm>
            <a:off x="7698765" y="5726181"/>
            <a:ext cx="1475302" cy="349358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C839E045-F416-4F83-BA1F-19B2A59A0E25}"/>
              </a:ext>
            </a:extLst>
          </p:cNvPr>
          <p:cNvSpPr/>
          <p:nvPr/>
        </p:nvSpPr>
        <p:spPr>
          <a:xfrm>
            <a:off x="7698765" y="6110711"/>
            <a:ext cx="1475302" cy="349358"/>
          </a:xfrm>
          <a:prstGeom prst="rect">
            <a:avLst/>
          </a:prstGeom>
          <a:gradFill>
            <a:gsLst>
              <a:gs pos="0">
                <a:srgbClr val="0070C0">
                  <a:alpha val="80000"/>
                </a:srgbClr>
              </a:gs>
              <a:gs pos="100000">
                <a:srgbClr val="031B71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/>
          </a:p>
        </p:txBody>
      </p:sp>
      <p:sp>
        <p:nvSpPr>
          <p:cNvPr id="96" name="Google Shape;880;p51">
            <a:extLst>
              <a:ext uri="{FF2B5EF4-FFF2-40B4-BE49-F238E27FC236}">
                <a16:creationId xmlns:a16="http://schemas.microsoft.com/office/drawing/2014/main" id="{315DC728-6B07-4F2D-A97D-C576BB56242D}"/>
              </a:ext>
            </a:extLst>
          </p:cNvPr>
          <p:cNvSpPr/>
          <p:nvPr/>
        </p:nvSpPr>
        <p:spPr>
          <a:xfrm>
            <a:off x="7503761" y="5742100"/>
            <a:ext cx="1791191" cy="292586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600"/>
              <a:buFont typeface="Helvetica Neue"/>
              <a:buNone/>
            </a:pPr>
            <a:r>
              <a:rPr lang="en-US" sz="12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Helvetica Neue"/>
                <a:sym typeface="Arial" panose="020B0604020202020204" pitchFamily="34" charset="0"/>
              </a:rPr>
              <a:t>Application Server</a:t>
            </a:r>
            <a:endParaRPr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7" name="Google Shape;881;p51">
            <a:extLst>
              <a:ext uri="{FF2B5EF4-FFF2-40B4-BE49-F238E27FC236}">
                <a16:creationId xmlns:a16="http://schemas.microsoft.com/office/drawing/2014/main" id="{AE71E3C6-07C9-438A-A177-F3D911D88D17}"/>
              </a:ext>
            </a:extLst>
          </p:cNvPr>
          <p:cNvSpPr/>
          <p:nvPr/>
        </p:nvSpPr>
        <p:spPr>
          <a:xfrm>
            <a:off x="7532388" y="6124362"/>
            <a:ext cx="1791189" cy="304807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600"/>
              <a:buFont typeface="Helvetica Neue"/>
              <a:buNone/>
            </a:pPr>
            <a:r>
              <a:rPr lang="en-US" sz="14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Helvetica Neue"/>
                <a:sym typeface="Arial" panose="020B0604020202020204" pitchFamily="34" charset="0"/>
              </a:rPr>
              <a:t>iSCSI Initiator</a:t>
            </a:r>
            <a:endParaRPr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99" name="Straight Connector 58">
            <a:extLst>
              <a:ext uri="{FF2B5EF4-FFF2-40B4-BE49-F238E27FC236}">
                <a16:creationId xmlns:a16="http://schemas.microsoft.com/office/drawing/2014/main" id="{3805D3ED-31C7-4062-919C-905058A040D1}"/>
              </a:ext>
            </a:extLst>
          </p:cNvPr>
          <p:cNvCxnSpPr>
            <a:cxnSpLocks/>
          </p:cNvCxnSpPr>
          <p:nvPr/>
        </p:nvCxnSpPr>
        <p:spPr>
          <a:xfrm>
            <a:off x="9643239" y="5008651"/>
            <a:ext cx="450712" cy="548789"/>
          </a:xfrm>
          <a:prstGeom prst="line">
            <a:avLst/>
          </a:prstGeom>
          <a:ln w="25400">
            <a:solidFill>
              <a:srgbClr val="1574DC"/>
            </a:solidFill>
            <a:prstDash val="sys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圖片 100">
            <a:extLst>
              <a:ext uri="{FF2B5EF4-FFF2-40B4-BE49-F238E27FC236}">
                <a16:creationId xmlns:a16="http://schemas.microsoft.com/office/drawing/2014/main" id="{8D87FE6E-0CA2-42D9-B81B-0535A67F132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5140" y="5074529"/>
            <a:ext cx="1379916" cy="450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F935E1E8-F773-4E8B-AC66-575665EC6C86}"/>
              </a:ext>
            </a:extLst>
          </p:cNvPr>
          <p:cNvSpPr txBox="1"/>
          <p:nvPr/>
        </p:nvSpPr>
        <p:spPr>
          <a:xfrm>
            <a:off x="10659670" y="5105638"/>
            <a:ext cx="12025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100" b="1">
                <a:solidFill>
                  <a:schemeClr val="bg1"/>
                </a:solidFill>
                <a:latin typeface="微軟正黑體"/>
                <a:ea typeface="微軟正黑體"/>
              </a:rPr>
              <a:t>物件型雲模擬器</a:t>
            </a:r>
            <a:br>
              <a:rPr lang="en-US" altLang="zh-TW" sz="1100" b="1">
                <a:solidFill>
                  <a:schemeClr val="bg1"/>
                </a:solidFill>
                <a:latin typeface="微軟正黑體"/>
                <a:ea typeface="微軟正黑體"/>
              </a:rPr>
            </a:br>
            <a:r>
              <a:rPr lang="en-US" altLang="zh-TW" sz="11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QuObject</a:t>
            </a:r>
            <a:endParaRPr lang="en-US" altLang="zh-TW" sz="1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" name="圖形 29">
            <a:extLst>
              <a:ext uri="{FF2B5EF4-FFF2-40B4-BE49-F238E27FC236}">
                <a16:creationId xmlns:a16="http://schemas.microsoft.com/office/drawing/2014/main" id="{5F637E4C-F118-48EC-B789-AB3EAD82B07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139658" y="5025664"/>
            <a:ext cx="522432" cy="522432"/>
          </a:xfrm>
          <a:prstGeom prst="rect">
            <a:avLst/>
          </a:prstGeom>
          <a:effectLst>
            <a:outerShdw blurRad="88900" sx="103000" sy="103000" algn="ctr" rotWithShape="0">
              <a:prstClr val="black">
                <a:alpha val="62000"/>
              </a:prstClr>
            </a:outerShdw>
          </a:effectLst>
        </p:spPr>
      </p:pic>
      <p:pic>
        <p:nvPicPr>
          <p:cNvPr id="104" name="圖形 103">
            <a:extLst>
              <a:ext uri="{FF2B5EF4-FFF2-40B4-BE49-F238E27FC236}">
                <a16:creationId xmlns:a16="http://schemas.microsoft.com/office/drawing/2014/main" id="{79DA8AAA-0558-4604-9352-40E2698DB1B1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 flipH="1">
            <a:off x="9590300" y="5642042"/>
            <a:ext cx="1475302" cy="1151711"/>
          </a:xfrm>
          <a:prstGeom prst="rect">
            <a:avLst/>
          </a:prstGeom>
        </p:spPr>
      </p:pic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C2F05DCA-9C71-4995-A070-5952043DB053}"/>
              </a:ext>
            </a:extLst>
          </p:cNvPr>
          <p:cNvGrpSpPr/>
          <p:nvPr/>
        </p:nvGrpSpPr>
        <p:grpSpPr>
          <a:xfrm>
            <a:off x="4435284" y="5603782"/>
            <a:ext cx="1327956" cy="884671"/>
            <a:chOff x="1199171" y="2298260"/>
            <a:chExt cx="1066888" cy="710750"/>
          </a:xfrm>
        </p:grpSpPr>
        <p:pic>
          <p:nvPicPr>
            <p:cNvPr id="106" name="圖片 105">
              <a:extLst>
                <a:ext uri="{FF2B5EF4-FFF2-40B4-BE49-F238E27FC236}">
                  <a16:creationId xmlns:a16="http://schemas.microsoft.com/office/drawing/2014/main" id="{105A9197-ADA3-4DC0-8FBB-C8875AB11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9171" y="2298260"/>
              <a:ext cx="1066888" cy="710750"/>
            </a:xfrm>
            <a:prstGeom prst="rect">
              <a:avLst/>
            </a:prstGeom>
          </p:spPr>
        </p:pic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852B1B97-DB32-49C3-B176-BF0924230592}"/>
                </a:ext>
              </a:extLst>
            </p:cNvPr>
            <p:cNvSpPr/>
            <p:nvPr/>
          </p:nvSpPr>
          <p:spPr>
            <a:xfrm>
              <a:off x="1309182" y="2331540"/>
              <a:ext cx="838800" cy="545227"/>
            </a:xfrm>
            <a:prstGeom prst="rect">
              <a:avLst/>
            </a:prstGeom>
            <a:solidFill>
              <a:schemeClr val="tx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+mj-lt"/>
              </a:endParaRPr>
            </a:p>
          </p:txBody>
        </p:sp>
      </p:grpSp>
      <p:sp>
        <p:nvSpPr>
          <p:cNvPr id="82" name="矩形 3">
            <a:extLst>
              <a:ext uri="{FF2B5EF4-FFF2-40B4-BE49-F238E27FC236}">
                <a16:creationId xmlns:a16="http://schemas.microsoft.com/office/drawing/2014/main" id="{3441E4C6-E39A-1D4B-8E2F-61F2FCAE3230}"/>
              </a:ext>
            </a:extLst>
          </p:cNvPr>
          <p:cNvSpPr/>
          <p:nvPr/>
        </p:nvSpPr>
        <p:spPr>
          <a:xfrm>
            <a:off x="1741552" y="5268272"/>
            <a:ext cx="2159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支援各種協定與雲端連接</a:t>
            </a:r>
            <a:endParaRPr lang="en-US" altLang="zh-TW" sz="1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2" name="矩形 8">
            <a:extLst>
              <a:ext uri="{FF2B5EF4-FFF2-40B4-BE49-F238E27FC236}">
                <a16:creationId xmlns:a16="http://schemas.microsoft.com/office/drawing/2014/main" id="{DF0F6722-06C9-5B4E-86C8-41A3EC156B53}"/>
              </a:ext>
            </a:extLst>
          </p:cNvPr>
          <p:cNvSpPr/>
          <p:nvPr/>
        </p:nvSpPr>
        <p:spPr>
          <a:xfrm>
            <a:off x="1844743" y="5558218"/>
            <a:ext cx="2187293" cy="845360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45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SMB, AFP, NFS, iSCSI, FTP, </a:t>
            </a:r>
            <a:r>
              <a:rPr lang="en-US" altLang="zh-TW" sz="1450" b="1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FibreChannel</a:t>
            </a:r>
            <a:r>
              <a:rPr lang="en-US" altLang="zh-TW" sz="145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, S3, WebDAV</a:t>
            </a:r>
            <a:endParaRPr lang="en-US" sz="145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6306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B7B65-636A-4E01-8271-CFE2841AF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/>
              <a:t>Hyper Data Protector </a:t>
            </a:r>
            <a:br>
              <a:rPr lang="en-US" altLang="zh-CN"/>
            </a:br>
            <a:r>
              <a:rPr lang="zh-TW" altLang="en-US" sz="3600"/>
              <a:t>免授權 </a:t>
            </a:r>
            <a:r>
              <a:rPr lang="en-US" altLang="zh-TW" sz="3600"/>
              <a:t>VMware </a:t>
            </a:r>
            <a:r>
              <a:rPr lang="zh-TW" altLang="en-US" sz="3600"/>
              <a:t>與 </a:t>
            </a:r>
            <a:r>
              <a:rPr lang="en-US" altLang="zh-TW" sz="3600"/>
              <a:t>Hyper-V </a:t>
            </a:r>
            <a:r>
              <a:rPr lang="zh-TW" altLang="en-US" sz="3600"/>
              <a:t>虛擬機備份一體機</a:t>
            </a:r>
            <a:endParaRPr lang="zh-CN" altLang="en-US"/>
          </a:p>
        </p:txBody>
      </p:sp>
      <p:sp>
        <p:nvSpPr>
          <p:cNvPr id="5" name="Google Shape;83;p16">
            <a:extLst>
              <a:ext uri="{FF2B5EF4-FFF2-40B4-BE49-F238E27FC236}">
                <a16:creationId xmlns:a16="http://schemas.microsoft.com/office/drawing/2014/main" id="{01E565C2-0D32-FB4D-871A-4C68C06A2614}"/>
              </a:ext>
            </a:extLst>
          </p:cNvPr>
          <p:cNvSpPr txBox="1">
            <a:spLocks/>
          </p:cNvSpPr>
          <p:nvPr/>
        </p:nvSpPr>
        <p:spPr>
          <a:xfrm>
            <a:off x="1003447" y="1464905"/>
            <a:ext cx="9144791" cy="178941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387" indent="-380990" defTabSz="1219170">
              <a:spcBef>
                <a:spcPts val="0"/>
              </a:spcBef>
              <a:buSzPts val="1800"/>
              <a:buFont typeface="Wingdings" panose="05000000000000000000" pitchFamily="2" charset="2"/>
              <a:buChar char="l"/>
            </a:pPr>
            <a:r>
              <a:rPr lang="en-US" altLang="zh-TW">
                <a:latin typeface="Arial"/>
                <a:sym typeface="Arial"/>
              </a:rPr>
              <a:t>Supports VMware, Microsoft Hyper-V</a:t>
            </a:r>
          </a:p>
          <a:p>
            <a:pPr marL="533387" indent="-380990" defTabSz="1219170">
              <a:spcBef>
                <a:spcPts val="0"/>
              </a:spcBef>
              <a:buSzPts val="1800"/>
              <a:buFont typeface="Wingdings" panose="05000000000000000000" pitchFamily="2" charset="2"/>
              <a:buChar char="l"/>
            </a:pPr>
            <a:r>
              <a:rPr lang="en-US" altLang="zh-TW">
                <a:latin typeface="Arial"/>
                <a:sym typeface="Arial" panose="020B0604020202020204" pitchFamily="34" charset="0"/>
              </a:rPr>
              <a:t>Unlimited VM backups and license-free</a:t>
            </a:r>
            <a:endParaRPr lang="en-US" altLang="zh-TW">
              <a:latin typeface="Arial"/>
              <a:sym typeface="Arial"/>
            </a:endParaRPr>
          </a:p>
          <a:p>
            <a:pPr marL="533387" indent="-380990" defTabSz="1219170">
              <a:spcBef>
                <a:spcPts val="0"/>
              </a:spcBef>
              <a:buSzPts val="1800"/>
              <a:buFont typeface="Wingdings" panose="05000000000000000000" pitchFamily="2" charset="2"/>
              <a:buChar char="l"/>
            </a:pPr>
            <a:r>
              <a:rPr lang="af-ZA" altLang="zh-TW">
                <a:latin typeface="Arial"/>
                <a:sym typeface="Arial" panose="020B0604020202020204" pitchFamily="34" charset="0"/>
              </a:rPr>
              <a:t>Active backup solution </a:t>
            </a:r>
            <a:endParaRPr lang="en-US" altLang="zh-TW">
              <a:latin typeface="Arial"/>
              <a:sym typeface="Arial"/>
            </a:endParaRPr>
          </a:p>
          <a:p>
            <a:pPr marL="533387" indent="-380990" defTabSz="1219170">
              <a:spcBef>
                <a:spcPts val="0"/>
              </a:spcBef>
              <a:buSzPts val="1800"/>
              <a:buFont typeface="Wingdings" panose="05000000000000000000" pitchFamily="2" charset="2"/>
              <a:buChar char="l"/>
            </a:pPr>
            <a:r>
              <a:rPr lang="en-US" altLang="zh-TW">
                <a:latin typeface="Arial"/>
                <a:sym typeface="Arial"/>
              </a:rPr>
              <a:t>Restore at any time point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14B66DE-0451-4794-B13E-5F38B20F82AD}"/>
              </a:ext>
            </a:extLst>
          </p:cNvPr>
          <p:cNvGrpSpPr/>
          <p:nvPr/>
        </p:nvGrpSpPr>
        <p:grpSpPr>
          <a:xfrm>
            <a:off x="1074128" y="2940702"/>
            <a:ext cx="9927753" cy="3616699"/>
            <a:chOff x="1074128" y="2940702"/>
            <a:chExt cx="9927753" cy="3616699"/>
          </a:xfrm>
        </p:grpSpPr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60291B7E-F387-4231-9BDE-5E655E856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02458" y="3386395"/>
              <a:ext cx="2954801" cy="3171006"/>
            </a:xfrm>
            <a:prstGeom prst="rect">
              <a:avLst/>
            </a:prstGeom>
          </p:spPr>
        </p:pic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8BB581AB-39B2-3F44-B79A-1714AAC17EC7}"/>
                </a:ext>
              </a:extLst>
            </p:cNvPr>
            <p:cNvGrpSpPr/>
            <p:nvPr/>
          </p:nvGrpSpPr>
          <p:grpSpPr>
            <a:xfrm>
              <a:off x="1074128" y="3950597"/>
              <a:ext cx="2524057" cy="2406376"/>
              <a:chOff x="717589" y="2231079"/>
              <a:chExt cx="2416341" cy="2303682"/>
            </a:xfrm>
          </p:grpSpPr>
          <p:pic>
            <p:nvPicPr>
              <p:cNvPr id="14" name="圖形 13">
                <a:extLst>
                  <a:ext uri="{FF2B5EF4-FFF2-40B4-BE49-F238E27FC236}">
                    <a16:creationId xmlns:a16="http://schemas.microsoft.com/office/drawing/2014/main" id="{3BF054B3-FDBD-214B-A351-00CA63AA52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17589" y="2231079"/>
                <a:ext cx="2416341" cy="2303682"/>
              </a:xfrm>
              <a:prstGeom prst="rect">
                <a:avLst/>
              </a:prstGeom>
            </p:spPr>
          </p:pic>
          <p:pic>
            <p:nvPicPr>
              <p:cNvPr id="15" name="圖形 14">
                <a:extLst>
                  <a:ext uri="{FF2B5EF4-FFF2-40B4-BE49-F238E27FC236}">
                    <a16:creationId xmlns:a16="http://schemas.microsoft.com/office/drawing/2014/main" id="{007FCE6F-F25F-8A4B-BEE9-659EE0F4D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78867" y="2485642"/>
                <a:ext cx="772857" cy="772857"/>
              </a:xfrm>
              <a:prstGeom prst="rect">
                <a:avLst/>
              </a:prstGeom>
            </p:spPr>
          </p:pic>
        </p:grp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E456A7AD-607E-674D-A811-0E6821B5E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26173" y="3950597"/>
              <a:ext cx="2524057" cy="2406376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E2E4D19A-1536-4B4D-94C0-DFC33C8C9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56132"/>
            <a:stretch/>
          </p:blipFill>
          <p:spPr>
            <a:xfrm>
              <a:off x="9451347" y="4268425"/>
              <a:ext cx="749579" cy="703473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73977824-7C65-3F49-9734-C0CF985C5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600547" y="5383236"/>
              <a:ext cx="1303200" cy="567302"/>
            </a:xfrm>
            <a:prstGeom prst="rect">
              <a:avLst/>
            </a:prstGeom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2BCCBBA2-8DE2-2F42-BF81-EAFE3EC2D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0800000">
              <a:off x="6926559" y="5383236"/>
              <a:ext cx="1303200" cy="567302"/>
            </a:xfrm>
            <a:prstGeom prst="rect">
              <a:avLst/>
            </a:prstGeom>
          </p:spPr>
        </p:pic>
        <p:pic>
          <p:nvPicPr>
            <p:cNvPr id="13" name="圖片 12" descr="一張含有 畫畫, 傘 的圖片&#10;&#10;自動產生的描述">
              <a:extLst>
                <a:ext uri="{FF2B5EF4-FFF2-40B4-BE49-F238E27FC236}">
                  <a16:creationId xmlns:a16="http://schemas.microsoft.com/office/drawing/2014/main" id="{F1C92EE6-1B32-EC44-943A-0111126B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2974427"/>
              <a:ext cx="1088612" cy="10886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18FA1B93-3440-0E4E-9778-712C5ED06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34036" y="3730912"/>
              <a:ext cx="1092164" cy="163094"/>
            </a:xfrm>
            <a:prstGeom prst="rect">
              <a:avLst/>
            </a:prstGeom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B3302A2F-F62F-C24B-911F-51DFAE4A998E}"/>
                </a:ext>
              </a:extLst>
            </p:cNvPr>
            <p:cNvSpPr txBox="1"/>
            <p:nvPr/>
          </p:nvSpPr>
          <p:spPr>
            <a:xfrm>
              <a:off x="8901626" y="3648661"/>
              <a:ext cx="2100255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kumimoji="1" lang="en-US" altLang="zh-TW"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Microsoft Hyper-V</a:t>
              </a:r>
              <a:endParaRPr kumimoji="1" lang="zh-TW" altLang="en-US"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88F2C2E5-63E8-1F49-B399-C372F133C982}"/>
                </a:ext>
              </a:extLst>
            </p:cNvPr>
            <p:cNvSpPr txBox="1"/>
            <p:nvPr/>
          </p:nvSpPr>
          <p:spPr>
            <a:xfrm>
              <a:off x="7184612" y="2940702"/>
              <a:ext cx="2432076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kumimoji="1" lang="en-US" altLang="zh-TW" sz="1867" kern="0">
                  <a:solidFill>
                    <a:srgbClr val="002060"/>
                  </a:solidFill>
                  <a:latin typeface="Arial"/>
                  <a:cs typeface="Arial"/>
                  <a:sym typeface="Arial"/>
                </a:rPr>
                <a:t>Hyper Data Protector</a:t>
              </a:r>
              <a:endParaRPr kumimoji="1" lang="zh-TW" altLang="en-US" sz="1867" kern="0">
                <a:solidFill>
                  <a:srgbClr val="00206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0418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E8F0C7-6620-F641-8CFA-54722EEE3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/>
              <a:t>全方位混合虛擬應用解決方案</a:t>
            </a:r>
            <a:br>
              <a:rPr lang="en-US" altLang="zh-TW"/>
            </a:br>
            <a:r>
              <a:rPr lang="zh-TW" altLang="en-US" sz="4000"/>
              <a:t>一機運行多台虛擬機與軟體容器應用</a:t>
            </a:r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015BED-F043-4245-AD01-5C73AF4B0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731" y="1517549"/>
            <a:ext cx="1200000" cy="12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7BF68AF-F0DA-AB46-BD75-2A72588E91DB}"/>
              </a:ext>
            </a:extLst>
          </p:cNvPr>
          <p:cNvSpPr/>
          <p:nvPr/>
        </p:nvSpPr>
        <p:spPr>
          <a:xfrm>
            <a:off x="1818174" y="1814951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sz="36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虛擬機工作站</a:t>
            </a:r>
            <a:endParaRPr lang="en-US" altLang="zh-TW" sz="3600" b="1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9185FD8-4283-1245-94CA-A53458AC986B}"/>
              </a:ext>
            </a:extLst>
          </p:cNvPr>
          <p:cNvSpPr/>
          <p:nvPr/>
        </p:nvSpPr>
        <p:spPr>
          <a:xfrm>
            <a:off x="7637784" y="1809463"/>
            <a:ext cx="2492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zh-TW" altLang="en-US" sz="36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容器工作站</a:t>
            </a:r>
            <a:endParaRPr lang="en-US" altLang="zh-TW" sz="3600" b="1"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880000D-4CCA-B04D-A5C2-0D0D7DC5F952}"/>
              </a:ext>
            </a:extLst>
          </p:cNvPr>
          <p:cNvSpPr/>
          <p:nvPr/>
        </p:nvSpPr>
        <p:spPr>
          <a:xfrm>
            <a:off x="447811" y="2774998"/>
            <a:ext cx="5143219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l"/>
            </a:pP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支援各式平台的虛擬機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: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Windows, Linux , UNIX and</a:t>
            </a: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Android. </a:t>
            </a:r>
          </a:p>
          <a:p>
            <a:pPr marL="380990" indent="-380990">
              <a:buFont typeface="Wingdings" panose="05000000000000000000" pitchFamily="2" charset="2"/>
              <a:buChar char="l"/>
            </a:pPr>
            <a:endParaRPr lang="en-US" altLang="zh-TW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l"/>
            </a:pPr>
            <a:endParaRPr lang="en-US" altLang="zh-TW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l"/>
            </a:pPr>
            <a:endParaRPr lang="en-US" altLang="zh-TW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l"/>
            </a:pPr>
            <a:endParaRPr lang="en-US" altLang="zh-TW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l"/>
            </a:pPr>
            <a:endParaRPr lang="en-US" altLang="zh-TW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l"/>
            </a:pPr>
            <a:r>
              <a:rPr lang="zh-TW" altLang="en-US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支援虛擬機動態遷移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39154E3-7A13-EE40-943A-F9D72056D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164" y="1517549"/>
            <a:ext cx="1198123" cy="12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B5530B72-036B-2B48-8658-B3F2D21C24ED}"/>
              </a:ext>
            </a:extLst>
          </p:cNvPr>
          <p:cNvSpPr/>
          <p:nvPr/>
        </p:nvSpPr>
        <p:spPr>
          <a:xfrm>
            <a:off x="6081770" y="2791234"/>
            <a:ext cx="5662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l"/>
            </a:pPr>
            <a:r>
              <a:rPr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QNAP’s Container Station exclusively integrates LXC and Docker lightweight virtualization technologies, allowing you to download apps from the built-in Docker Hub Repository.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0D4C30CE-07E9-42F5-9A44-8B52AF11412F}"/>
              </a:ext>
            </a:extLst>
          </p:cNvPr>
          <p:cNvGrpSpPr/>
          <p:nvPr/>
        </p:nvGrpSpPr>
        <p:grpSpPr>
          <a:xfrm>
            <a:off x="1014313" y="3439514"/>
            <a:ext cx="4010215" cy="937391"/>
            <a:chOff x="1360608" y="1631084"/>
            <a:chExt cx="3007661" cy="703043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1DF07DC7-2D73-482F-8588-C5EDCCB9DA01}"/>
                </a:ext>
              </a:extLst>
            </p:cNvPr>
            <p:cNvGrpSpPr/>
            <p:nvPr/>
          </p:nvGrpSpPr>
          <p:grpSpPr>
            <a:xfrm>
              <a:off x="1360608" y="1631084"/>
              <a:ext cx="3007661" cy="703043"/>
              <a:chOff x="1360608" y="1631084"/>
              <a:chExt cx="3007661" cy="703043"/>
            </a:xfrm>
          </p:grpSpPr>
          <p:sp>
            <p:nvSpPr>
              <p:cNvPr id="20" name="橢圓 19">
                <a:extLst>
                  <a:ext uri="{FF2B5EF4-FFF2-40B4-BE49-F238E27FC236}">
                    <a16:creationId xmlns:a16="http://schemas.microsoft.com/office/drawing/2014/main" id="{EEA58DCE-F156-43D5-9A87-C1AF328433E5}"/>
                  </a:ext>
                </a:extLst>
              </p:cNvPr>
              <p:cNvSpPr/>
              <p:nvPr/>
            </p:nvSpPr>
            <p:spPr>
              <a:xfrm>
                <a:off x="1360608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橢圓 20">
                <a:extLst>
                  <a:ext uri="{FF2B5EF4-FFF2-40B4-BE49-F238E27FC236}">
                    <a16:creationId xmlns:a16="http://schemas.microsoft.com/office/drawing/2014/main" id="{2A859233-4265-417D-AFC6-2540CE756E5C}"/>
                  </a:ext>
                </a:extLst>
              </p:cNvPr>
              <p:cNvSpPr/>
              <p:nvPr/>
            </p:nvSpPr>
            <p:spPr>
              <a:xfrm>
                <a:off x="2128814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14C13BFB-AF51-487F-84A4-F86B449C9955}"/>
                  </a:ext>
                </a:extLst>
              </p:cNvPr>
              <p:cNvSpPr/>
              <p:nvPr/>
            </p:nvSpPr>
            <p:spPr>
              <a:xfrm>
                <a:off x="2897020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7B01E238-CC39-4FA0-942A-714CEEB093E0}"/>
                  </a:ext>
                </a:extLst>
              </p:cNvPr>
              <p:cNvSpPr/>
              <p:nvPr/>
            </p:nvSpPr>
            <p:spPr>
              <a:xfrm>
                <a:off x="3665226" y="1631084"/>
                <a:ext cx="703043" cy="703043"/>
              </a:xfrm>
              <a:prstGeom prst="ellipse">
                <a:avLst/>
              </a:prstGeom>
              <a:solidFill>
                <a:srgbClr val="EE6D2B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F0A7C05A-E27C-4380-9C4C-80E8A83C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29009" y="1755314"/>
              <a:ext cx="375475" cy="444014"/>
            </a:xfrm>
            <a:prstGeom prst="rect">
              <a:avLst/>
            </a:prstGeom>
          </p:spPr>
        </p:pic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23D79156-1F1E-48FE-A957-842BE206E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271378" y="1748573"/>
              <a:ext cx="377479" cy="444014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A474FBE-3705-4D4E-9CBF-ECEF170AC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76425" y="1889078"/>
              <a:ext cx="559910" cy="161824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22CF2E59-4161-4C6C-AEA9-C9EB4090D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88031" y="1779103"/>
              <a:ext cx="452027" cy="399363"/>
            </a:xfrm>
            <a:prstGeom prst="rect">
              <a:avLst/>
            </a:prstGeom>
          </p:spPr>
        </p:pic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E672C8C9-68D3-41FB-9B1F-4FC959782DBA}"/>
              </a:ext>
            </a:extLst>
          </p:cNvPr>
          <p:cNvGrpSpPr/>
          <p:nvPr/>
        </p:nvGrpSpPr>
        <p:grpSpPr>
          <a:xfrm>
            <a:off x="6261410" y="4021498"/>
            <a:ext cx="5373817" cy="2397740"/>
            <a:chOff x="4572000" y="2832757"/>
            <a:chExt cx="4030362" cy="1798305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142536B5-24ED-48EC-BB8D-E51B0FCF1710}"/>
                </a:ext>
              </a:extLst>
            </p:cNvPr>
            <p:cNvSpPr/>
            <p:nvPr/>
          </p:nvSpPr>
          <p:spPr>
            <a:xfrm>
              <a:off x="4572000" y="2832757"/>
              <a:ext cx="972713" cy="98825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339241D-0911-4579-99CD-426C44EC077C}"/>
                </a:ext>
              </a:extLst>
            </p:cNvPr>
            <p:cNvSpPr/>
            <p:nvPr/>
          </p:nvSpPr>
          <p:spPr>
            <a:xfrm>
              <a:off x="5606508" y="2832757"/>
              <a:ext cx="2995854" cy="988253"/>
            </a:xfrm>
            <a:prstGeom prst="rect">
              <a:avLst/>
            </a:prstGeom>
            <a:noFill/>
            <a:ln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56EF6652-E79E-4D4C-8FAF-45EB7644F595}"/>
                </a:ext>
              </a:extLst>
            </p:cNvPr>
            <p:cNvSpPr txBox="1"/>
            <p:nvPr/>
          </p:nvSpPr>
          <p:spPr>
            <a:xfrm>
              <a:off x="5604280" y="2833521"/>
              <a:ext cx="1008067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/>
                <a:t>Container</a:t>
              </a:r>
              <a:endParaRPr lang="zh-TW" altLang="en-US" sz="1400" b="1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5A70353-3146-47D3-973F-674C4FD5EF18}"/>
                </a:ext>
              </a:extLst>
            </p:cNvPr>
            <p:cNvSpPr/>
            <p:nvPr/>
          </p:nvSpPr>
          <p:spPr>
            <a:xfrm>
              <a:off x="5677200" y="3133196"/>
              <a:ext cx="902080" cy="2616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33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  <a:endParaRPr lang="zh-TW" altLang="en-US" sz="13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4B490B6E-08C7-4305-8F82-AB1986CF3DB7}"/>
                </a:ext>
              </a:extLst>
            </p:cNvPr>
            <p:cNvSpPr/>
            <p:nvPr/>
          </p:nvSpPr>
          <p:spPr>
            <a:xfrm>
              <a:off x="6649972" y="3133196"/>
              <a:ext cx="902080" cy="2616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33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  <a:endParaRPr lang="zh-TW" altLang="en-US" sz="13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B85574E7-1A2C-424E-BD63-0D6C724AB380}"/>
                </a:ext>
              </a:extLst>
            </p:cNvPr>
            <p:cNvSpPr/>
            <p:nvPr/>
          </p:nvSpPr>
          <p:spPr>
            <a:xfrm>
              <a:off x="7610777" y="3133196"/>
              <a:ext cx="902080" cy="2616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33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</a:t>
              </a:r>
              <a:endParaRPr lang="zh-TW" altLang="en-US" sz="13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7E113304-1BBA-437D-8BDD-707F68FF96EB}"/>
                </a:ext>
              </a:extLst>
            </p:cNvPr>
            <p:cNvSpPr/>
            <p:nvPr/>
          </p:nvSpPr>
          <p:spPr>
            <a:xfrm>
              <a:off x="5677200" y="3454978"/>
              <a:ext cx="902080" cy="2616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33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Filesystem</a:t>
              </a:r>
              <a:endParaRPr lang="zh-TW" altLang="en-US" sz="13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AABC5854-1093-4556-A4C8-CCA0449F43D2}"/>
                </a:ext>
              </a:extLst>
            </p:cNvPr>
            <p:cNvSpPr/>
            <p:nvPr/>
          </p:nvSpPr>
          <p:spPr>
            <a:xfrm>
              <a:off x="6649972" y="3454978"/>
              <a:ext cx="902080" cy="2616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33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Filesystem</a:t>
              </a:r>
              <a:endParaRPr lang="zh-TW" altLang="en-US" sz="13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6F5C093-51BD-47A6-9925-7814001F51A3}"/>
                </a:ext>
              </a:extLst>
            </p:cNvPr>
            <p:cNvSpPr/>
            <p:nvPr/>
          </p:nvSpPr>
          <p:spPr>
            <a:xfrm>
              <a:off x="7610777" y="3454978"/>
              <a:ext cx="902080" cy="2616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33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Filesystem</a:t>
              </a:r>
              <a:endParaRPr lang="zh-TW" altLang="en-US" sz="13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6EB1856-14AA-4F30-9B3A-852049FC0E43}"/>
                </a:ext>
              </a:extLst>
            </p:cNvPr>
            <p:cNvSpPr txBox="1"/>
            <p:nvPr/>
          </p:nvSpPr>
          <p:spPr>
            <a:xfrm>
              <a:off x="4572000" y="2895861"/>
              <a:ext cx="972714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/>
                <a:t>Container Station</a:t>
              </a:r>
              <a:endParaRPr lang="zh-TW" altLang="en-US" sz="1400" b="1"/>
            </a:p>
          </p:txBody>
        </p:sp>
        <p:pic>
          <p:nvPicPr>
            <p:cNvPr id="36" name="圖形 35">
              <a:extLst>
                <a:ext uri="{FF2B5EF4-FFF2-40B4-BE49-F238E27FC236}">
                  <a16:creationId xmlns:a16="http://schemas.microsoft.com/office/drawing/2014/main" id="{A3AB64E3-D3CE-4658-9FE0-23C198062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667482" y="3368305"/>
              <a:ext cx="399720" cy="336907"/>
            </a:xfrm>
            <a:prstGeom prst="rect">
              <a:avLst/>
            </a:prstGeom>
          </p:spPr>
        </p:pic>
        <p:pic>
          <p:nvPicPr>
            <p:cNvPr id="38" name="圖片 37" descr="一張含有 標誌, 時鐘 的圖片&#10;&#10;自動產生的描述">
              <a:extLst>
                <a:ext uri="{FF2B5EF4-FFF2-40B4-BE49-F238E27FC236}">
                  <a16:creationId xmlns:a16="http://schemas.microsoft.com/office/drawing/2014/main" id="{B8C51635-4ED5-412E-AAAB-6B2654F89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7203" y="3419845"/>
              <a:ext cx="424864" cy="285367"/>
            </a:xfrm>
            <a:prstGeom prst="rect">
              <a:avLst/>
            </a:prstGeom>
          </p:spPr>
        </p:pic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01ECC3E-3003-41FC-AA0F-8C941BD4BE71}"/>
                </a:ext>
              </a:extLst>
            </p:cNvPr>
            <p:cNvSpPr/>
            <p:nvPr/>
          </p:nvSpPr>
          <p:spPr>
            <a:xfrm>
              <a:off x="4572000" y="3924611"/>
              <a:ext cx="4030362" cy="31013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33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Host OS</a:t>
              </a:r>
              <a:endParaRPr lang="zh-TW" altLang="en-US" sz="13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C44D6F11-E2B8-49DC-9CCF-0E066D0566EE}"/>
                </a:ext>
              </a:extLst>
            </p:cNvPr>
            <p:cNvSpPr/>
            <p:nvPr/>
          </p:nvSpPr>
          <p:spPr>
            <a:xfrm>
              <a:off x="4572000" y="4320923"/>
              <a:ext cx="4030362" cy="31013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33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Hardware</a:t>
              </a:r>
              <a:endParaRPr lang="zh-TW" altLang="en-US" sz="1333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5BC25E8D-003A-4E06-9574-FAC050138B0A}"/>
              </a:ext>
            </a:extLst>
          </p:cNvPr>
          <p:cNvGrpSpPr/>
          <p:nvPr/>
        </p:nvGrpSpPr>
        <p:grpSpPr>
          <a:xfrm>
            <a:off x="881529" y="4837101"/>
            <a:ext cx="4474620" cy="1864819"/>
            <a:chOff x="881529" y="4837101"/>
            <a:chExt cx="4474620" cy="1864819"/>
          </a:xfrm>
        </p:grpSpPr>
        <p:sp>
          <p:nvSpPr>
            <p:cNvPr id="63" name="矩形: 圓角 62">
              <a:extLst>
                <a:ext uri="{FF2B5EF4-FFF2-40B4-BE49-F238E27FC236}">
                  <a16:creationId xmlns:a16="http://schemas.microsoft.com/office/drawing/2014/main" id="{3EE0D013-A544-4D82-8ED3-76D21696C0F1}"/>
                </a:ext>
              </a:extLst>
            </p:cNvPr>
            <p:cNvSpPr/>
            <p:nvPr/>
          </p:nvSpPr>
          <p:spPr>
            <a:xfrm>
              <a:off x="3722450" y="6190760"/>
              <a:ext cx="1068710" cy="428007"/>
            </a:xfrm>
            <a:prstGeom prst="roundRect">
              <a:avLst>
                <a:gd name="adj" fmla="val 7830"/>
              </a:avLst>
            </a:prstGeom>
            <a:gradFill flip="none" rotWithShape="1">
              <a:gsLst>
                <a:gs pos="0">
                  <a:srgbClr val="1B305E"/>
                </a:gs>
                <a:gs pos="50000">
                  <a:srgbClr val="1B305E"/>
                </a:gs>
                <a:gs pos="100000">
                  <a:srgbClr val="00B0F0"/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D84AA6FE-1F4A-40EA-83F1-F2EC35BAD510}"/>
                </a:ext>
              </a:extLst>
            </p:cNvPr>
            <p:cNvSpPr txBox="1"/>
            <p:nvPr/>
          </p:nvSpPr>
          <p:spPr>
            <a:xfrm>
              <a:off x="3702003" y="5944730"/>
              <a:ext cx="877729" cy="266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altLang="zh-TW" sz="2000" b="1">
                  <a:latin typeface="Arial" panose="020B0604020202020204" pitchFamily="34" charset="0"/>
                  <a:cs typeface="Arial" panose="020B0604020202020204" pitchFamily="34" charset="0"/>
                </a:rPr>
                <a:t>B </a:t>
              </a:r>
              <a:r>
                <a:rPr lang="en-US" altLang="zh-TW" sz="1050" b="1">
                  <a:latin typeface="Arial" panose="020B0604020202020204" pitchFamily="34" charset="0"/>
                  <a:cs typeface="Arial" panose="020B0604020202020204" pitchFamily="34" charset="0"/>
                </a:rPr>
                <a:t>NAS</a:t>
              </a:r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矩形: 圓角 60">
              <a:extLst>
                <a:ext uri="{FF2B5EF4-FFF2-40B4-BE49-F238E27FC236}">
                  <a16:creationId xmlns:a16="http://schemas.microsoft.com/office/drawing/2014/main" id="{8E72C703-EF32-4D1D-99DF-F27001861962}"/>
                </a:ext>
              </a:extLst>
            </p:cNvPr>
            <p:cNvSpPr/>
            <p:nvPr/>
          </p:nvSpPr>
          <p:spPr>
            <a:xfrm>
              <a:off x="4329889" y="5205247"/>
              <a:ext cx="1026260" cy="301678"/>
            </a:xfrm>
            <a:prstGeom prst="roundRect">
              <a:avLst>
                <a:gd name="adj" fmla="val 7830"/>
              </a:avLst>
            </a:prstGeom>
            <a:gradFill flip="none" rotWithShape="1">
              <a:gsLst>
                <a:gs pos="0">
                  <a:srgbClr val="1B305E"/>
                </a:gs>
                <a:gs pos="50000">
                  <a:srgbClr val="1B305E"/>
                </a:gs>
                <a:gs pos="100000">
                  <a:srgbClr val="00B0F0"/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64ED2D22-26AC-4BE7-A7E6-DD2948C325C2}"/>
                </a:ext>
              </a:extLst>
            </p:cNvPr>
            <p:cNvSpPr txBox="1"/>
            <p:nvPr/>
          </p:nvSpPr>
          <p:spPr>
            <a:xfrm>
              <a:off x="4329888" y="4959216"/>
              <a:ext cx="877729" cy="266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altLang="zh-TW" sz="20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b="1">
                  <a:latin typeface="Arial" panose="020B0604020202020204" pitchFamily="34" charset="0"/>
                  <a:cs typeface="Arial" panose="020B0604020202020204" pitchFamily="34" charset="0"/>
                </a:rPr>
                <a:t>NAS</a:t>
              </a:r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99C897D4-B16A-43E4-AC41-B06D4011B6CA}"/>
                </a:ext>
              </a:extLst>
            </p:cNvPr>
            <p:cNvSpPr/>
            <p:nvPr/>
          </p:nvSpPr>
          <p:spPr>
            <a:xfrm>
              <a:off x="1821967" y="5205247"/>
              <a:ext cx="1304624" cy="301678"/>
            </a:xfrm>
            <a:prstGeom prst="roundRect">
              <a:avLst>
                <a:gd name="adj" fmla="val 7830"/>
              </a:avLst>
            </a:prstGeom>
            <a:gradFill flip="none" rotWithShape="1">
              <a:gsLst>
                <a:gs pos="0">
                  <a:srgbClr val="1B305E"/>
                </a:gs>
                <a:gs pos="50000">
                  <a:srgbClr val="1B305E"/>
                </a:gs>
                <a:gs pos="100000">
                  <a:srgbClr val="00B0F0"/>
                </a:gs>
              </a:gsLst>
              <a:path path="circle">
                <a:fillToRect l="100000" t="100000"/>
              </a:path>
              <a:tileRect r="-100000" b="-100000"/>
            </a:gra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3D1C2943-52AF-4AB3-953C-AE1614171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615576" y="5046873"/>
              <a:ext cx="733425" cy="781050"/>
            </a:xfrm>
            <a:prstGeom prst="rect">
              <a:avLst/>
            </a:prstGeom>
          </p:spPr>
        </p:pic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BB4F005C-6CBD-4B30-B6EE-CF01B46B8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015565" y="5920870"/>
              <a:ext cx="733425" cy="781050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64A74E62-65F2-4A27-BE98-58B24065D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669144" y="5439317"/>
              <a:ext cx="1933310" cy="172397"/>
            </a:xfrm>
            <a:prstGeom prst="rect">
              <a:avLst/>
            </a:prstGeom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A4A4AE42-7F1C-456A-B3C3-38391B5B3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46955" y="5046873"/>
              <a:ext cx="733425" cy="781050"/>
            </a:xfrm>
            <a:prstGeom prst="rect">
              <a:avLst/>
            </a:prstGeom>
          </p:spPr>
        </p:pic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D1F96F82-3867-41DB-9F86-72CD1D5B0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425630" y="4837101"/>
              <a:ext cx="343422" cy="351599"/>
            </a:xfrm>
            <a:prstGeom prst="rect">
              <a:avLst/>
            </a:prstGeom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64AF39FA-2178-4701-9104-6290D4739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391498" y="5842188"/>
              <a:ext cx="1550894" cy="411956"/>
            </a:xfrm>
            <a:prstGeom prst="rect">
              <a:avLst/>
            </a:prstGeom>
          </p:spPr>
        </p:pic>
        <p:pic>
          <p:nvPicPr>
            <p:cNvPr id="57" name="圖形 56">
              <a:extLst>
                <a:ext uri="{FF2B5EF4-FFF2-40B4-BE49-F238E27FC236}">
                  <a16:creationId xmlns:a16="http://schemas.microsoft.com/office/drawing/2014/main" id="{2EAB79E5-EA98-46B4-ABC0-264DAB352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 rot="901994">
              <a:off x="1550610" y="5929354"/>
              <a:ext cx="242670" cy="289638"/>
            </a:xfrm>
            <a:prstGeom prst="rect">
              <a:avLst/>
            </a:prstGeom>
          </p:spPr>
        </p:pic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C96E9C31-80B1-433D-93A6-E046BB80A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 rot="901994">
              <a:off x="1857582" y="5929354"/>
              <a:ext cx="242670" cy="289638"/>
            </a:xfrm>
            <a:prstGeom prst="rect">
              <a:avLst/>
            </a:prstGeom>
          </p:spPr>
        </p:pic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C658D5E7-C61C-4655-B1B7-35DE4F7AE898}"/>
                </a:ext>
              </a:extLst>
            </p:cNvPr>
            <p:cNvSpPr txBox="1"/>
            <p:nvPr/>
          </p:nvSpPr>
          <p:spPr>
            <a:xfrm>
              <a:off x="1821966" y="4959216"/>
              <a:ext cx="877729" cy="266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altLang="zh-TW" b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altLang="zh-TW" sz="20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TW" sz="1050" b="1">
                  <a:latin typeface="Arial" panose="020B0604020202020204" pitchFamily="34" charset="0"/>
                  <a:cs typeface="Arial" panose="020B0604020202020204" pitchFamily="34" charset="0"/>
                </a:rPr>
                <a:t>NAS</a:t>
              </a:r>
              <a:endParaRPr lang="zh-TW" altLang="en-US" sz="2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AB210DBC-3D7D-4A4A-AC33-9C3C5ECC2FB1}"/>
                </a:ext>
              </a:extLst>
            </p:cNvPr>
            <p:cNvSpPr txBox="1"/>
            <p:nvPr/>
          </p:nvSpPr>
          <p:spPr>
            <a:xfrm>
              <a:off x="1818174" y="5223366"/>
              <a:ext cx="14345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 Service running</a:t>
              </a:r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1663BEAA-1AF0-491D-B3C3-A34D6D274230}"/>
                </a:ext>
              </a:extLst>
            </p:cNvPr>
            <p:cNvSpPr txBox="1"/>
            <p:nvPr/>
          </p:nvSpPr>
          <p:spPr>
            <a:xfrm>
              <a:off x="4418169" y="5223366"/>
              <a:ext cx="81615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Shutdown</a:t>
              </a:r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425752F5-9BED-40B6-A79A-423A3FA5126C}"/>
                </a:ext>
              </a:extLst>
            </p:cNvPr>
            <p:cNvSpPr txBox="1"/>
            <p:nvPr/>
          </p:nvSpPr>
          <p:spPr>
            <a:xfrm>
              <a:off x="3785784" y="6218657"/>
              <a:ext cx="11520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 Service keep running</a:t>
              </a:r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9" name="圖形 68" descr="徽章 1 以實心填滿">
              <a:extLst>
                <a:ext uri="{FF2B5EF4-FFF2-40B4-BE49-F238E27FC236}">
                  <a16:creationId xmlns:a16="http://schemas.microsoft.com/office/drawing/2014/main" id="{58150518-5133-4195-B106-4A2A5858A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881529" y="6222990"/>
              <a:ext cx="325687" cy="325687"/>
            </a:xfrm>
            <a:prstGeom prst="rect">
              <a:avLst/>
            </a:prstGeom>
          </p:spPr>
        </p:pic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3C95E5F1-50F8-48A1-9F25-E1365D88F3CE}"/>
                </a:ext>
              </a:extLst>
            </p:cNvPr>
            <p:cNvSpPr txBox="1"/>
            <p:nvPr/>
          </p:nvSpPr>
          <p:spPr>
            <a:xfrm>
              <a:off x="1125627" y="6262722"/>
              <a:ext cx="20671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b="1">
                  <a:solidFill>
                    <a:srgbClr val="EE6D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VM Live Migration to NAS B</a:t>
              </a:r>
              <a:endParaRPr lang="zh-TW" altLang="en-US" sz="1000" b="1">
                <a:solidFill>
                  <a:srgbClr val="EE6D2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圖形 70" descr="識別證 以實心填滿">
              <a:extLst>
                <a:ext uri="{FF2B5EF4-FFF2-40B4-BE49-F238E27FC236}">
                  <a16:creationId xmlns:a16="http://schemas.microsoft.com/office/drawing/2014/main" id="{37C47CFE-7029-4C70-9925-33169CDCD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/>
            <a:stretch/>
          </p:blipFill>
          <p:spPr>
            <a:xfrm>
              <a:off x="3425328" y="4856434"/>
              <a:ext cx="325687" cy="325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945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CB450754-CFCC-4900-9C1D-311E8948981A}"/>
              </a:ext>
            </a:extLst>
          </p:cNvPr>
          <p:cNvSpPr txBox="1">
            <a:spLocks/>
          </p:cNvSpPr>
          <p:nvPr/>
        </p:nvSpPr>
        <p:spPr>
          <a:xfrm>
            <a:off x="3460417" y="1452489"/>
            <a:ext cx="6200882" cy="10180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5500" kern="6000" spc="2500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推薦機種</a:t>
            </a:r>
          </a:p>
          <a:p>
            <a:pPr algn="ctr"/>
            <a:endParaRPr lang="zh-TW" sz="5500" kern="6000" spc="2500">
              <a:solidFill>
                <a:schemeClr val="bg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矩形 11" hidden="1">
            <a:extLst>
              <a:ext uri="{FF2B5EF4-FFF2-40B4-BE49-F238E27FC236}">
                <a16:creationId xmlns:a16="http://schemas.microsoft.com/office/drawing/2014/main" id="{FDB33850-99EF-4084-88B4-C9EFEB64522D}"/>
              </a:ext>
            </a:extLst>
          </p:cNvPr>
          <p:cNvSpPr/>
          <p:nvPr/>
        </p:nvSpPr>
        <p:spPr>
          <a:xfrm>
            <a:off x="1048520" y="3059459"/>
            <a:ext cx="4902338" cy="101804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圖形 8">
            <a:extLst>
              <a:ext uri="{FF2B5EF4-FFF2-40B4-BE49-F238E27FC236}">
                <a16:creationId xmlns:a16="http://schemas.microsoft.com/office/drawing/2014/main" id="{869C88C9-6E3D-4042-B80D-D58984141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520" y="1362397"/>
            <a:ext cx="3046513" cy="924831"/>
          </a:xfrm>
          <a:custGeom>
            <a:avLst/>
            <a:gdLst>
              <a:gd name="connsiteX0" fmla="*/ -433 w 6033644"/>
              <a:gd name="connsiteY0" fmla="*/ -289 h 4022468"/>
              <a:gd name="connsiteX1" fmla="*/ 6033212 w 6033644"/>
              <a:gd name="connsiteY1" fmla="*/ -289 h 4022468"/>
              <a:gd name="connsiteX2" fmla="*/ 6033212 w 6033644"/>
              <a:gd name="connsiteY2" fmla="*/ 4022180 h 4022468"/>
              <a:gd name="connsiteX3" fmla="*/ -433 w 6033644"/>
              <a:gd name="connsiteY3" fmla="*/ 4022180 h 402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3644" h="4022468">
                <a:moveTo>
                  <a:pt x="-433" y="-289"/>
                </a:moveTo>
                <a:lnTo>
                  <a:pt x="6033212" y="-289"/>
                </a:lnTo>
                <a:lnTo>
                  <a:pt x="6033212" y="4022180"/>
                </a:lnTo>
                <a:lnTo>
                  <a:pt x="-433" y="402218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53879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8D46471-289A-4175-AC1E-BC0EF10B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推薦機種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B2E0C2B9-8CC6-438B-AB13-CD9E17D2FBA2}"/>
              </a:ext>
            </a:extLst>
          </p:cNvPr>
          <p:cNvGrpSpPr/>
          <p:nvPr/>
        </p:nvGrpSpPr>
        <p:grpSpPr>
          <a:xfrm>
            <a:off x="4226780" y="1896975"/>
            <a:ext cx="3424695" cy="3695225"/>
            <a:chOff x="677935" y="2131531"/>
            <a:chExt cx="3424695" cy="3695225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53C6590F-2CAE-45DE-8A12-8FB61B389046}"/>
                </a:ext>
              </a:extLst>
            </p:cNvPr>
            <p:cNvSpPr/>
            <p:nvPr/>
          </p:nvSpPr>
          <p:spPr>
            <a:xfrm>
              <a:off x="677935" y="2131531"/>
              <a:ext cx="3424695" cy="3695225"/>
            </a:xfrm>
            <a:prstGeom prst="roundRect">
              <a:avLst>
                <a:gd name="adj" fmla="val 3442"/>
              </a:avLst>
            </a:prstGeom>
            <a:solidFill>
              <a:schemeClr val="bg1">
                <a:alpha val="31000"/>
              </a:schemeClr>
            </a:solidFill>
            <a:ln w="9525">
              <a:solidFill>
                <a:schemeClr val="bg1"/>
              </a:solidFill>
            </a:ln>
            <a:effectLst>
              <a:outerShdw blurRad="139700" dist="139700" dir="2520000" algn="l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ea typeface="微軟正黑體" panose="020B0604030504040204" pitchFamily="34" charset="-120"/>
              </a:endParaRPr>
            </a:p>
          </p:txBody>
        </p:sp>
        <p:sp>
          <p:nvSpPr>
            <p:cNvPr id="22" name="矩形: 圓角 13">
              <a:extLst>
                <a:ext uri="{FF2B5EF4-FFF2-40B4-BE49-F238E27FC236}">
                  <a16:creationId xmlns:a16="http://schemas.microsoft.com/office/drawing/2014/main" id="{2CB74A09-3BF4-46E3-9AA4-B9A58174BA64}"/>
                </a:ext>
              </a:extLst>
            </p:cNvPr>
            <p:cNvSpPr/>
            <p:nvPr/>
          </p:nvSpPr>
          <p:spPr>
            <a:xfrm>
              <a:off x="769011" y="2245755"/>
              <a:ext cx="3232019" cy="685405"/>
            </a:xfrm>
            <a:prstGeom prst="roundRect">
              <a:avLst>
                <a:gd name="adj" fmla="val 362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glow rad="1397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af-ZA" altLang="zh-TW" sz="2600" b="1">
                  <a:solidFill>
                    <a:schemeClr val="bg1"/>
                  </a:solidFill>
                  <a:latin typeface="Arial"/>
                  <a:ea typeface="微軟正黑體"/>
                  <a:cs typeface="Arial"/>
                </a:rPr>
                <a:t>TS-h16/24 83XU</a:t>
              </a:r>
            </a:p>
          </p:txBody>
        </p:sp>
      </p:grp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34D3469-7D66-4CAF-B9A6-8F0527506DCB}"/>
              </a:ext>
            </a:extLst>
          </p:cNvPr>
          <p:cNvSpPr txBox="1"/>
          <p:nvPr/>
        </p:nvSpPr>
        <p:spPr>
          <a:xfrm>
            <a:off x="4557341" y="2811355"/>
            <a:ext cx="2673196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 bay (16 x 3.5”)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Xeon® E-2236 6-core 3.3 GHz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Max 128GB RAM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DBB35E4-F2EF-4723-82E8-A41662171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" t="32335" r="-516" b="12159"/>
          <a:stretch/>
        </p:blipFill>
        <p:spPr bwMode="auto">
          <a:xfrm>
            <a:off x="4068608" y="5104645"/>
            <a:ext cx="3829862" cy="132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B5713E63-4CC6-47C3-B785-4AD88E1E100A}"/>
              </a:ext>
            </a:extLst>
          </p:cNvPr>
          <p:cNvSpPr/>
          <p:nvPr/>
        </p:nvSpPr>
        <p:spPr>
          <a:xfrm>
            <a:off x="8151123" y="1896975"/>
            <a:ext cx="3424695" cy="3695225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29" name="矩形: 圓角 13">
            <a:extLst>
              <a:ext uri="{FF2B5EF4-FFF2-40B4-BE49-F238E27FC236}">
                <a16:creationId xmlns:a16="http://schemas.microsoft.com/office/drawing/2014/main" id="{D931E83F-1B5F-4B6E-A6AC-C00949DEA31F}"/>
              </a:ext>
            </a:extLst>
          </p:cNvPr>
          <p:cNvSpPr/>
          <p:nvPr/>
        </p:nvSpPr>
        <p:spPr>
          <a:xfrm>
            <a:off x="8239370" y="2011199"/>
            <a:ext cx="3232019" cy="685405"/>
          </a:xfrm>
          <a:prstGeom prst="roundRect">
            <a:avLst>
              <a:gd name="adj" fmla="val 362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f-ZA" altLang="zh-TW" sz="2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TS-h2490FU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0F06C34A-752A-46F7-9F83-CF6B99490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2665" y="4397916"/>
            <a:ext cx="3709444" cy="23184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6DB5971-40A3-49D4-B97A-12BD6695CEE8}"/>
              </a:ext>
            </a:extLst>
          </p:cNvPr>
          <p:cNvSpPr/>
          <p:nvPr/>
        </p:nvSpPr>
        <p:spPr>
          <a:xfrm>
            <a:off x="354569" y="1896975"/>
            <a:ext cx="3424695" cy="3695225"/>
          </a:xfrm>
          <a:prstGeom prst="roundRect">
            <a:avLst>
              <a:gd name="adj" fmla="val 3442"/>
            </a:avLst>
          </a:prstGeom>
          <a:solidFill>
            <a:schemeClr val="bg1">
              <a:alpha val="31000"/>
            </a:schemeClr>
          </a:solidFill>
          <a:ln w="9525">
            <a:solidFill>
              <a:schemeClr val="bg1"/>
            </a:solidFill>
          </a:ln>
          <a:effectLst>
            <a:outerShdw blurRad="139700" dist="139700" dir="2520000" algn="l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微軟正黑體" panose="020B0604030504040204" pitchFamily="34" charset="-120"/>
            </a:endParaRPr>
          </a:p>
        </p:txBody>
      </p:sp>
      <p:sp>
        <p:nvSpPr>
          <p:cNvPr id="33" name="矩形: 圓角 13">
            <a:extLst>
              <a:ext uri="{FF2B5EF4-FFF2-40B4-BE49-F238E27FC236}">
                <a16:creationId xmlns:a16="http://schemas.microsoft.com/office/drawing/2014/main" id="{B29B43AB-D481-4EAA-86F8-0CA574F19033}"/>
              </a:ext>
            </a:extLst>
          </p:cNvPr>
          <p:cNvSpPr/>
          <p:nvPr/>
        </p:nvSpPr>
        <p:spPr>
          <a:xfrm>
            <a:off x="445645" y="2011199"/>
            <a:ext cx="3232019" cy="685405"/>
          </a:xfrm>
          <a:prstGeom prst="roundRect">
            <a:avLst>
              <a:gd name="adj" fmla="val 362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af-ZA" altLang="zh-TW" sz="26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TVS-h12/1688X</a:t>
            </a:r>
          </a:p>
        </p:txBody>
      </p:sp>
      <p:pic>
        <p:nvPicPr>
          <p:cNvPr id="34" name="圖片 33" descr="一張含有 電腦, 微波爐, 監視器, 烤箱 的圖片&#10;&#10;自動產生的描述">
            <a:extLst>
              <a:ext uri="{FF2B5EF4-FFF2-40B4-BE49-F238E27FC236}">
                <a16:creationId xmlns:a16="http://schemas.microsoft.com/office/drawing/2014/main" id="{DB85B0CC-2AFE-4CE6-8AC3-0226C0ABCA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38" y="4873666"/>
            <a:ext cx="2809231" cy="1755457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DF57FDAA-E37D-451D-83C5-029689334C3F}"/>
              </a:ext>
            </a:extLst>
          </p:cNvPr>
          <p:cNvSpPr txBox="1"/>
          <p:nvPr/>
        </p:nvSpPr>
        <p:spPr>
          <a:xfrm>
            <a:off x="594656" y="2756451"/>
            <a:ext cx="2933995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 bay</a:t>
            </a:r>
            <a:r>
              <a:rPr kumimoji="1" lang="en-US" altLang="zh-TW" sz="14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(</a:t>
            </a:r>
            <a:r>
              <a:rPr kumimoji="1" lang="en-US" altLang="zh-TW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 x 2.5” + </a:t>
            </a:r>
            <a:r>
              <a:rPr kumimoji="1" lang="en-US" altLang="zh-TW" sz="14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x 3.5”)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Intel® Xeon® W-1250 6-core 3.3 GHz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en-US" altLang="zh-TW" sz="1600" b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Max 128GB RAM</a:t>
            </a:r>
          </a:p>
          <a:p>
            <a:pPr marL="239178" indent="-23917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zh-TW" altLang="en-US" sz="1600" b="1">
                <a:solidFill>
                  <a:srgbClr val="00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可支援</a:t>
            </a:r>
            <a:r>
              <a:rPr kumimoji="1" lang="en-US" altLang="zh-TW" sz="1600" b="1">
                <a:solidFill>
                  <a:srgbClr val="00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Thunderbolt</a:t>
            </a:r>
            <a:r>
              <a:rPr kumimoji="1" lang="zh-TW" altLang="en-US" sz="1600" b="1">
                <a:solidFill>
                  <a:srgbClr val="0066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擴充卡</a:t>
            </a:r>
            <a:endParaRPr kumimoji="1" lang="en-US" altLang="zh-TW" sz="1600" b="1">
              <a:solidFill>
                <a:srgbClr val="0066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文字方塊 25">
            <a:extLst>
              <a:ext uri="{FF2B5EF4-FFF2-40B4-BE49-F238E27FC236}">
                <a16:creationId xmlns:a16="http://schemas.microsoft.com/office/drawing/2014/main" id="{81D8B763-BBD4-473B-BF21-215726E1CD8D}"/>
              </a:ext>
            </a:extLst>
          </p:cNvPr>
          <p:cNvSpPr txBox="1"/>
          <p:nvPr/>
        </p:nvSpPr>
        <p:spPr>
          <a:xfrm>
            <a:off x="8488545" y="2861216"/>
            <a:ext cx="279175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24 bay (24 x 2.5”)</a:t>
            </a:r>
          </a:p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AMD EPYC 7302P 16-core 3.3 GHz</a:t>
            </a:r>
          </a:p>
          <a:p>
            <a:pPr marL="177800" marR="0" lvl="0" indent="-177800" algn="l" defTabSz="609585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Max 4TB RAM</a:t>
            </a:r>
          </a:p>
        </p:txBody>
      </p:sp>
      <p:pic>
        <p:nvPicPr>
          <p:cNvPr id="37" name="圖片 36" descr="一張含有 文字 的圖片&#10;&#10;自動產生的描述">
            <a:extLst>
              <a:ext uri="{FF2B5EF4-FFF2-40B4-BE49-F238E27FC236}">
                <a16:creationId xmlns:a16="http://schemas.microsoft.com/office/drawing/2014/main" id="{E6C03261-99CF-4E39-8CB1-967F3BD0A2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8294" y="4385068"/>
            <a:ext cx="1198028" cy="798685"/>
          </a:xfrm>
          <a:prstGeom prst="rect">
            <a:avLst/>
          </a:prstGeom>
          <a:effectLst/>
        </p:spPr>
      </p:pic>
      <p:pic>
        <p:nvPicPr>
          <p:cNvPr id="38" name="圖片 37" descr="一張含有 文字 的圖片&#10;&#10;自動產生的描述">
            <a:extLst>
              <a:ext uri="{FF2B5EF4-FFF2-40B4-BE49-F238E27FC236}">
                <a16:creationId xmlns:a16="http://schemas.microsoft.com/office/drawing/2014/main" id="{643261CC-0910-49C5-9B5F-1240625443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69" y="4385069"/>
            <a:ext cx="1198028" cy="798685"/>
          </a:xfrm>
          <a:prstGeom prst="rect">
            <a:avLst/>
          </a:prstGeom>
          <a:effectLst/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38AE84E1-86F6-48FD-95DF-B15ED177364D}"/>
              </a:ext>
            </a:extLst>
          </p:cNvPr>
          <p:cNvSpPr txBox="1"/>
          <p:nvPr/>
        </p:nvSpPr>
        <p:spPr>
          <a:xfrm>
            <a:off x="838157" y="1400089"/>
            <a:ext cx="262991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b="1">
                <a:latin typeface="微軟正黑體"/>
                <a:ea typeface="微軟正黑體"/>
              </a:rPr>
              <a:t>桌上型的最佳旗艦選擇</a:t>
            </a: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9E4170F3-81BA-4426-992C-51E9B8436005}"/>
              </a:ext>
            </a:extLst>
          </p:cNvPr>
          <p:cNvSpPr txBox="1"/>
          <p:nvPr/>
        </p:nvSpPr>
        <p:spPr>
          <a:xfrm>
            <a:off x="4332021" y="1400089"/>
            <a:ext cx="320368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b="1">
                <a:latin typeface="微軟正黑體"/>
                <a:ea typeface="微軟正黑體"/>
              </a:rPr>
              <a:t>大容量儲存的最高性價比選擇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C078DA0-E378-4E1F-B10E-1C51E7E07FB0}"/>
              </a:ext>
            </a:extLst>
          </p:cNvPr>
          <p:cNvSpPr txBox="1"/>
          <p:nvPr/>
        </p:nvSpPr>
        <p:spPr>
          <a:xfrm>
            <a:off x="8353512" y="1231872"/>
            <a:ext cx="306181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b="1">
                <a:latin typeface="微軟正黑體"/>
                <a:ea typeface="微軟正黑體"/>
              </a:rPr>
              <a:t>對應上萬筆連線</a:t>
            </a:r>
            <a:r>
              <a:rPr lang="en-US" altLang="zh-TW" b="1">
                <a:latin typeface="微軟正黑體"/>
                <a:ea typeface="微軟正黑體"/>
              </a:rPr>
              <a:t>/</a:t>
            </a:r>
            <a:r>
              <a:rPr lang="zh-TW" altLang="en-US" b="1">
                <a:latin typeface="微軟正黑體"/>
                <a:ea typeface="微軟正黑體"/>
              </a:rPr>
              <a:t>虛擬應用的最佳</a:t>
            </a:r>
            <a:r>
              <a:rPr lang="en-US" altLang="zh-TW" b="1">
                <a:latin typeface="微軟正黑體"/>
                <a:ea typeface="微軟正黑體"/>
              </a:rPr>
              <a:t>AFA </a:t>
            </a:r>
            <a:r>
              <a:rPr lang="zh-TW" altLang="en-US" b="1">
                <a:latin typeface="微軟正黑體"/>
                <a:ea typeface="微軟正黑體"/>
              </a:rPr>
              <a:t>全閃存機種選擇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E54E2E1A-8030-264F-B690-3EB906E78BCB}"/>
              </a:ext>
            </a:extLst>
          </p:cNvPr>
          <p:cNvGrpSpPr/>
          <p:nvPr/>
        </p:nvGrpSpPr>
        <p:grpSpPr>
          <a:xfrm>
            <a:off x="10235821" y="4203675"/>
            <a:ext cx="1382383" cy="1099287"/>
            <a:chOff x="131648" y="1813613"/>
            <a:chExt cx="1072406" cy="962292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2E422534-514D-4649-B98B-FB67F700C3EE}"/>
                </a:ext>
              </a:extLst>
            </p:cNvPr>
            <p:cNvGrpSpPr/>
            <p:nvPr/>
          </p:nvGrpSpPr>
          <p:grpSpPr>
            <a:xfrm>
              <a:off x="131648" y="1813613"/>
              <a:ext cx="1072406" cy="962292"/>
              <a:chOff x="2369948" y="1461709"/>
              <a:chExt cx="1232742" cy="1106165"/>
            </a:xfrm>
          </p:grpSpPr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B4879F1E-4EF4-304D-8194-F75DE081CE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b="-11443"/>
              <a:stretch/>
            </p:blipFill>
            <p:spPr>
              <a:xfrm rot="5400000">
                <a:off x="2433236" y="1398421"/>
                <a:ext cx="1106165" cy="1232742"/>
              </a:xfrm>
              <a:prstGeom prst="rect">
                <a:avLst/>
              </a:prstGeom>
              <a:effectLst>
                <a:outerShdw blurRad="215900" dist="190500" dir="780000" sx="94000" sy="94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85E602D6-FC14-924B-8AB0-AE3BCFE29DFB}"/>
                  </a:ext>
                </a:extLst>
              </p:cNvPr>
              <p:cNvSpPr/>
              <p:nvPr/>
            </p:nvSpPr>
            <p:spPr>
              <a:xfrm>
                <a:off x="2507891" y="1659382"/>
                <a:ext cx="1094797" cy="701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TW" sz="16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QSAL </a:t>
                </a:r>
                <a:r>
                  <a:rPr kumimoji="1" lang="zh-TW" altLang="en-US" sz="16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專利 </a:t>
                </a:r>
                <a:r>
                  <a:rPr kumimoji="1" lang="zh-TW" altLang="en-US" sz="1600" b="1">
                    <a:solidFill>
                      <a:srgbClr val="FF66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動態分布</a:t>
                </a:r>
              </a:p>
            </p:txBody>
          </p:sp>
        </p:grp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4EF14629-42B9-BC4A-AA53-63D9A7491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1080"/>
            <a:stretch/>
          </p:blipFill>
          <p:spPr>
            <a:xfrm>
              <a:off x="279310" y="1878018"/>
              <a:ext cx="876300" cy="123958"/>
            </a:xfrm>
            <a:prstGeom prst="rect">
              <a:avLst/>
            </a:prstGeom>
          </p:spPr>
        </p:pic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4D2D267C-2C7A-7242-8109-E43F8D1A8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b="71080"/>
            <a:stretch/>
          </p:blipFill>
          <p:spPr>
            <a:xfrm>
              <a:off x="279310" y="2610221"/>
              <a:ext cx="876300" cy="123958"/>
            </a:xfrm>
            <a:prstGeom prst="rect">
              <a:avLst/>
            </a:prstGeom>
          </p:spPr>
        </p:pic>
      </p:grpSp>
      <p:pic>
        <p:nvPicPr>
          <p:cNvPr id="43" name="圖片 42" descr="一張含有 文字 的圖片&#10;&#10;自動產生的描述">
            <a:extLst>
              <a:ext uri="{FF2B5EF4-FFF2-40B4-BE49-F238E27FC236}">
                <a16:creationId xmlns:a16="http://schemas.microsoft.com/office/drawing/2014/main" id="{4BB2DF31-F191-42A4-A4E7-1EDCFDA442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454" y="4385068"/>
            <a:ext cx="1198028" cy="79868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894027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D2AA41-7D66-4F24-9443-91C81AED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/>
              <a:t>QTS / </a:t>
            </a:r>
            <a:r>
              <a:rPr lang="en-US" altLang="zh-TW" sz="4000" err="1"/>
              <a:t>QuTS</a:t>
            </a:r>
            <a:r>
              <a:rPr lang="en-US" altLang="zh-TW" sz="4000"/>
              <a:t> hero</a:t>
            </a:r>
            <a:r>
              <a:rPr lang="zh-TW" altLang="en-US" sz="4000"/>
              <a:t> 選擇比較參考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D82A3DE-2344-4DFA-9285-559A394B94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376249"/>
              </p:ext>
            </p:extLst>
          </p:nvPr>
        </p:nvGraphicFramePr>
        <p:xfrm>
          <a:off x="38100" y="1217715"/>
          <a:ext cx="12103100" cy="5516824"/>
        </p:xfrm>
        <a:graphic>
          <a:graphicData uri="http://schemas.openxmlformats.org/drawingml/2006/table">
            <a:tbl>
              <a:tblPr/>
              <a:tblGrid>
                <a:gridCol w="2768233">
                  <a:extLst>
                    <a:ext uri="{9D8B030D-6E8A-4147-A177-3AD203B41FA5}">
                      <a16:colId xmlns:a16="http://schemas.microsoft.com/office/drawing/2014/main" val="140134701"/>
                    </a:ext>
                  </a:extLst>
                </a:gridCol>
                <a:gridCol w="4489281">
                  <a:extLst>
                    <a:ext uri="{9D8B030D-6E8A-4147-A177-3AD203B41FA5}">
                      <a16:colId xmlns:a16="http://schemas.microsoft.com/office/drawing/2014/main" val="3685352382"/>
                    </a:ext>
                  </a:extLst>
                </a:gridCol>
                <a:gridCol w="4845586">
                  <a:extLst>
                    <a:ext uri="{9D8B030D-6E8A-4147-A177-3AD203B41FA5}">
                      <a16:colId xmlns:a16="http://schemas.microsoft.com/office/drawing/2014/main" val="381511846"/>
                    </a:ext>
                  </a:extLst>
                </a:gridCol>
              </a:tblGrid>
              <a:tr h="380541">
                <a:tc>
                  <a:txBody>
                    <a:bodyPr/>
                    <a:lstStyle/>
                    <a:p>
                      <a:pPr algn="ctr" fontAlgn="ctr"/>
                      <a:endParaRPr lang="en-US" sz="700" b="0">
                        <a:effectLst/>
                        <a:latin typeface="inherit"/>
                      </a:endParaRP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45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QuTS hero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5454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QTS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02020"/>
                  </a:ext>
                </a:extLst>
              </a:tr>
              <a:tr h="31591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檔案系統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ZFS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Ext4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055492"/>
                  </a:ext>
                </a:extLst>
              </a:tr>
              <a:tr h="31591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快取功能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讀取快取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rgbClr val="0070C0"/>
                          </a:solidFill>
                          <a:effectLst/>
                          <a:latin typeface="微軟正黑體"/>
                          <a:ea typeface="微軟正黑體"/>
                        </a:rPr>
                        <a:t>讀寫快取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/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唯讀快取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/ </a:t>
                      </a:r>
                      <a:r>
                        <a:rPr lang="zh-TW" altLang="en-US" sz="1100" b="1" kern="1200">
                          <a:solidFill>
                            <a:srgbClr val="0070C0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唯寫快取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29297"/>
                  </a:ext>
                </a:extLst>
              </a:tr>
              <a:tr h="31591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在線資料壓縮</a:t>
                      </a:r>
                      <a:endParaRPr lang="en-US" sz="1100" b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kern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有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  (LZ4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壓縮，適合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RAW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檔、文件檔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)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100077"/>
                  </a:ext>
                </a:extLst>
              </a:tr>
              <a:tr h="31591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在線重複資料刪除</a:t>
                      </a:r>
                      <a:endParaRPr lang="en-US" sz="1100" b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kern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有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 (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需至少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 16 GB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以上記憶體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)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436101"/>
                  </a:ext>
                </a:extLst>
              </a:tr>
              <a:tr h="31591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Offline QuDedup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來源端重複資料刪除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有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(HBS)</a:t>
                      </a:r>
                      <a:endParaRPr lang="zh-TW" altLang="en-US" sz="1100" b="0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有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(HBS)</a:t>
                      </a:r>
                      <a:endParaRPr lang="zh-TW" altLang="en-US" sz="1100" b="0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067436"/>
                  </a:ext>
                </a:extLst>
              </a:tr>
              <a:tr h="31591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硬體斷電保護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支援 </a:t>
                      </a:r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UPS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支援 </a:t>
                      </a:r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UPS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04762"/>
                  </a:ext>
                </a:extLst>
              </a:tr>
              <a:tr h="65695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系統斷電保護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>
                          <a:solidFill>
                            <a:srgbClr val="0070C0"/>
                          </a:solidFill>
                          <a:effectLst/>
                          <a:latin typeface="微軟正黑體"/>
                          <a:ea typeface="微軟正黑體"/>
                        </a:rPr>
                        <a:t>ZIL</a:t>
                      </a:r>
                      <a:br>
                        <a:rPr lang="en-US" sz="1100" b="0">
                          <a:solidFill>
                            <a:srgbClr val="0070C0"/>
                          </a:solidFill>
                          <a:effectLst/>
                          <a:latin typeface="微軟正黑體"/>
                          <a:ea typeface="微軟正黑體"/>
                        </a:rPr>
                      </a:br>
                      <a:r>
                        <a:rPr lang="en-US" sz="1100" b="0">
                          <a:solidFill>
                            <a:srgbClr val="0070C0"/>
                          </a:solidFill>
                          <a:effectLst/>
                          <a:latin typeface="微軟正黑體"/>
                          <a:ea typeface="微軟正黑體"/>
                        </a:rPr>
                        <a:t>Copy-on-Write</a:t>
                      </a:r>
                      <a:br>
                        <a:rPr lang="en-US" sz="1100" b="0">
                          <a:solidFill>
                            <a:srgbClr val="0070C0"/>
                          </a:solidFill>
                          <a:effectLst/>
                          <a:latin typeface="微軟正黑體"/>
                          <a:ea typeface="微軟正黑體"/>
                        </a:rPr>
                      </a:br>
                      <a:r>
                        <a:rPr lang="zh-TW" altLang="en-US" sz="1100" b="0">
                          <a:solidFill>
                            <a:srgbClr val="0070C0"/>
                          </a:solidFill>
                          <a:effectLst/>
                          <a:latin typeface="微軟正黑體"/>
                          <a:ea typeface="微軟正黑體"/>
                        </a:rPr>
                        <a:t>復電後服務即刻繼續</a:t>
                      </a:r>
                      <a:endParaRPr lang="en-US" altLang="zh-TW" sz="1100" b="0">
                        <a:solidFill>
                          <a:srgbClr val="0070C0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無</a:t>
                      </a:r>
                      <a:b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</a:b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不正常斷電將使檔案有損毀風險，須暫停服務執行「</a:t>
                      </a:r>
                      <a:r>
                        <a:rPr lang="zh-TW" altLang="en-US" sz="1100" b="0" u="sng">
                          <a:solidFill>
                            <a:srgbClr val="128ECC"/>
                          </a:solidFill>
                          <a:effectLst/>
                          <a:latin typeface="微軟正黑體"/>
                          <a:ea typeface="微軟正黑體"/>
                          <a:hlinkClick r:id="rId2"/>
                        </a:rPr>
                        <a:t>檢查檔案系統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」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)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984369"/>
                  </a:ext>
                </a:extLst>
              </a:tr>
              <a:tr h="31591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權限管理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>
                          <a:solidFill>
                            <a:srgbClr val="0070C0"/>
                          </a:solidFill>
                          <a:effectLst/>
                          <a:latin typeface="微軟正黑體"/>
                          <a:ea typeface="微軟正黑體"/>
                        </a:rPr>
                        <a:t>Rich ACL (14</a:t>
                      </a:r>
                      <a:r>
                        <a:rPr lang="zh-TW" altLang="en-US" sz="1100" b="0">
                          <a:solidFill>
                            <a:srgbClr val="0070C0"/>
                          </a:solidFill>
                          <a:effectLst/>
                          <a:latin typeface="微軟正黑體"/>
                          <a:ea typeface="微軟正黑體"/>
                        </a:rPr>
                        <a:t>項</a:t>
                      </a:r>
                      <a:r>
                        <a:rPr lang="en-US" altLang="zh-TW" sz="1100" b="0">
                          <a:solidFill>
                            <a:srgbClr val="0070C0"/>
                          </a:solidFill>
                          <a:effectLst/>
                          <a:latin typeface="微軟正黑體"/>
                          <a:ea typeface="微軟正黑體"/>
                        </a:rPr>
                        <a:t>)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Posix ACL (3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項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) +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少部分特殊權限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275731"/>
                  </a:ext>
                </a:extLst>
              </a:tr>
              <a:tr h="31591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容量擴充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擴充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/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更換大容量擴充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/ JBOD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擴充</a:t>
                      </a:r>
                      <a:endParaRPr lang="en-US" altLang="zh-TW" sz="1100" b="0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/>
                          <a:ea typeface="微軟正黑體"/>
                        </a:rPr>
                        <a:t>加入單顆</a:t>
                      </a:r>
                      <a:r>
                        <a:rPr lang="en-US" altLang="zh-TW" sz="11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/>
                          <a:ea typeface="微軟正黑體"/>
                        </a:rPr>
                        <a:t>Disk</a:t>
                      </a:r>
                      <a:r>
                        <a:rPr lang="zh-TW" altLang="en-US" sz="11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/>
                          <a:ea typeface="微軟正黑體"/>
                        </a:rPr>
                        <a:t>擴充</a:t>
                      </a:r>
                      <a:r>
                        <a:rPr lang="zh-TW" altLang="en-US" sz="1100" b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/ RAID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擴充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/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更換大容量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Disk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擴充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/ JBOD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擴充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104771"/>
                  </a:ext>
                </a:extLst>
              </a:tr>
              <a:tr h="31591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資料安全性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/>
                          <a:ea typeface="微軟正黑體"/>
                        </a:rPr>
                        <a:t>較佳 </a:t>
                      </a:r>
                      <a:r>
                        <a:rPr lang="en-US" altLang="zh-TW" sz="11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/>
                          <a:ea typeface="微軟正黑體"/>
                        </a:rPr>
                        <a:t>(Self-Healing &amp; COW)</a:t>
                      </a:r>
                      <a:endParaRPr lang="zh-TW" altLang="en-US" sz="1100" b="1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220242"/>
                  </a:ext>
                </a:extLst>
              </a:tr>
              <a:tr h="31591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單一連線的讀寫效能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相對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QTS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需要更高的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CPU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規格與記憶體容量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/>
                          <a:ea typeface="微軟正黑體"/>
                        </a:rPr>
                        <a:t>較佳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670047"/>
                  </a:ext>
                </a:extLst>
              </a:tr>
              <a:tr h="31591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Pool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限制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1" kern="120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1PB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 (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儲存池越大或數量越多時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,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需添加更多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RAM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來處理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metadata)</a:t>
                      </a:r>
                      <a:endParaRPr lang="zh-TW" altLang="en-US" sz="1100" b="0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微軟正黑體"/>
                          <a:ea typeface="微軟正黑體"/>
                        </a:rPr>
                        <a:t>300TB</a:t>
                      </a:r>
                      <a:endParaRPr lang="zh-TW" altLang="en-US" sz="1100" b="0">
                        <a:solidFill>
                          <a:schemeClr val="tx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079252"/>
                  </a:ext>
                </a:extLst>
              </a:tr>
              <a:tr h="99798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影音剪輯應用的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SSD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配置建議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建立純 </a:t>
                      </a:r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SSD Pool</a:t>
                      </a:r>
                      <a:b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</a:br>
                      <a:b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</a:b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註：建立 </a:t>
                      </a:r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Folder/LUN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時 </a:t>
                      </a:r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Block Size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建議設定為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128</a:t>
                      </a:r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K, </a:t>
                      </a:r>
                      <a:endParaRPr lang="en-US" sz="1100" b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模式選擇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All I/O</a:t>
                      </a:r>
                      <a:endParaRPr lang="en-US" sz="1100" b="0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RAW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檔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/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初剪：建立純 </a:t>
                      </a:r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SSD Pool</a:t>
                      </a:r>
                      <a:b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</a:b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後製作業： 建立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SSD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讀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/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寫快取</a:t>
                      </a:r>
                      <a:b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</a:br>
                      <a:b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</a:b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註：建立 </a:t>
                      </a:r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Volume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時 </a:t>
                      </a:r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Block Size </a:t>
                      </a: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建議設定為 </a:t>
                      </a:r>
                      <a:r>
                        <a:rPr lang="en-US" altLang="zh-TW" sz="1100" b="0">
                          <a:effectLst/>
                          <a:latin typeface="微軟正黑體"/>
                          <a:ea typeface="微軟正黑體"/>
                        </a:rPr>
                        <a:t>32</a:t>
                      </a:r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K ~ 64K,</a:t>
                      </a:r>
                      <a:b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</a:br>
                      <a:r>
                        <a:rPr lang="zh-TW" altLang="en-US" sz="1100" b="0">
                          <a:effectLst/>
                          <a:latin typeface="微軟正黑體"/>
                          <a:ea typeface="微軟正黑體"/>
                        </a:rPr>
                        <a:t>快取模式選擇 </a:t>
                      </a:r>
                      <a:r>
                        <a:rPr lang="en-US" sz="1100" b="0">
                          <a:effectLst/>
                          <a:latin typeface="微軟正黑體"/>
                          <a:ea typeface="微軟正黑體"/>
                        </a:rPr>
                        <a:t>All I/O</a:t>
                      </a:r>
                    </a:p>
                  </a:txBody>
                  <a:tcPr marL="35737" marR="35737" marT="71474" marB="7147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046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42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矩形: 圓角 53">
            <a:extLst>
              <a:ext uri="{FF2B5EF4-FFF2-40B4-BE49-F238E27FC236}">
                <a16:creationId xmlns:a16="http://schemas.microsoft.com/office/drawing/2014/main" id="{B6F9EA69-6CF8-42F0-8929-0524A557F208}"/>
              </a:ext>
            </a:extLst>
          </p:cNvPr>
          <p:cNvSpPr/>
          <p:nvPr/>
        </p:nvSpPr>
        <p:spPr>
          <a:xfrm>
            <a:off x="6895915" y="1687460"/>
            <a:ext cx="5125889" cy="2285730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9CD8D373-FAE1-419B-AFC0-A222C7E0B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9745" y="1707871"/>
            <a:ext cx="4471377" cy="431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矩形: 圓角 53">
            <a:extLst>
              <a:ext uri="{FF2B5EF4-FFF2-40B4-BE49-F238E27FC236}">
                <a16:creationId xmlns:a16="http://schemas.microsoft.com/office/drawing/2014/main" id="{A62117BE-EDD8-9140-927B-5307D35F7AF5}"/>
              </a:ext>
            </a:extLst>
          </p:cNvPr>
          <p:cNvSpPr/>
          <p:nvPr/>
        </p:nvSpPr>
        <p:spPr>
          <a:xfrm>
            <a:off x="3153129" y="1694744"/>
            <a:ext cx="3558063" cy="3334937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C2ED61F7-A5FC-4105-9413-A32C4FF6D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191" y="1679639"/>
            <a:ext cx="3019750" cy="431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矩形: 圓角 53">
            <a:extLst>
              <a:ext uri="{FF2B5EF4-FFF2-40B4-BE49-F238E27FC236}">
                <a16:creationId xmlns:a16="http://schemas.microsoft.com/office/drawing/2014/main" id="{35320154-3F3B-8D44-97B8-027E697E73AD}"/>
              </a:ext>
            </a:extLst>
          </p:cNvPr>
          <p:cNvSpPr/>
          <p:nvPr/>
        </p:nvSpPr>
        <p:spPr>
          <a:xfrm>
            <a:off x="186286" y="1687459"/>
            <a:ext cx="2798710" cy="3334937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4BBA27E8-E0C4-404D-996A-88F93E3364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695" y="1679639"/>
            <a:ext cx="2585467" cy="431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100"/>
              </a:lnSpc>
            </a:pPr>
            <a:r>
              <a:rPr lang="zh-TW" altLang="en-US"/>
              <a:t>災難發生後處置方式</a:t>
            </a: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7E1D8E04-E548-42DF-984A-F9E5DF5A4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25137" y="6139617"/>
            <a:ext cx="954080" cy="279758"/>
          </a:xfrm>
          <a:prstGeom prst="rect">
            <a:avLst/>
          </a:prstGeom>
        </p:spPr>
      </p:pic>
      <p:sp>
        <p:nvSpPr>
          <p:cNvPr id="1037" name="文字方塊 1036">
            <a:extLst>
              <a:ext uri="{FF2B5EF4-FFF2-40B4-BE49-F238E27FC236}">
                <a16:creationId xmlns:a16="http://schemas.microsoft.com/office/drawing/2014/main" id="{5DC1F922-346F-41E4-B08A-73BD7B266E29}"/>
              </a:ext>
            </a:extLst>
          </p:cNvPr>
          <p:cNvSpPr txBox="1"/>
          <p:nvPr/>
        </p:nvSpPr>
        <p:spPr>
          <a:xfrm>
            <a:off x="7000468" y="1732131"/>
            <a:ext cx="434354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(2-A) </a:t>
            </a: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修改營運主機掛載的</a:t>
            </a: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NAS IP (</a:t>
            </a: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最推薦</a:t>
            </a: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)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CE5EAA2-1713-4B3A-B015-7F0D4CCDD1CF}"/>
              </a:ext>
            </a:extLst>
          </p:cNvPr>
          <p:cNvSpPr txBox="1"/>
          <p:nvPr/>
        </p:nvSpPr>
        <p:spPr>
          <a:xfrm>
            <a:off x="7120755" y="2197697"/>
            <a:ext cx="2564001" cy="2956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400" b="1">
                <a:solidFill>
                  <a:srgbClr val="C00000"/>
                </a:solidFill>
                <a:latin typeface="Arial"/>
                <a:ea typeface="新細明體"/>
                <a:cs typeface="Arial"/>
              </a:rPr>
              <a:t>Production Server </a:t>
            </a:r>
            <a:endParaRPr lang="zh-TW" altLang="en-US" sz="1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901">
            <a:extLst>
              <a:ext uri="{FF2B5EF4-FFF2-40B4-BE49-F238E27FC236}">
                <a16:creationId xmlns:a16="http://schemas.microsoft.com/office/drawing/2014/main" id="{D5032C3F-071C-4094-AB61-187F77300B30}"/>
              </a:ext>
            </a:extLst>
          </p:cNvPr>
          <p:cNvSpPr/>
          <p:nvPr/>
        </p:nvSpPr>
        <p:spPr>
          <a:xfrm>
            <a:off x="8998212" y="2926217"/>
            <a:ext cx="3079003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Mount Target = 192.168.100.200</a:t>
            </a:r>
            <a:endParaRPr lang="en-US" sz="12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F2A335BC-5870-0647-83C1-15A1B31761A5}"/>
              </a:ext>
            </a:extLst>
          </p:cNvPr>
          <p:cNvSpPr txBox="1"/>
          <p:nvPr/>
        </p:nvSpPr>
        <p:spPr>
          <a:xfrm>
            <a:off x="3191037" y="2169567"/>
            <a:ext cx="1490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NAS</a:t>
            </a:r>
          </a:p>
          <a:p>
            <a:pPr algn="ctr"/>
            <a:r>
              <a:rPr lang="en-US" altLang="zh-TW" sz="1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192.168.100.100</a:t>
            </a:r>
            <a:endParaRPr lang="zh-TW" altLang="en-US" sz="11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E5E7BBF-1C89-AF4B-A119-F9B42E33BE34}"/>
              </a:ext>
            </a:extLst>
          </p:cNvPr>
          <p:cNvSpPr txBox="1"/>
          <p:nvPr/>
        </p:nvSpPr>
        <p:spPr>
          <a:xfrm>
            <a:off x="4911730" y="2174662"/>
            <a:ext cx="181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NAS</a:t>
            </a:r>
          </a:p>
          <a:p>
            <a:pPr algn="ctr"/>
            <a:r>
              <a:rPr lang="en-US" altLang="zh-TW" sz="11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192.168.100.200</a:t>
            </a:r>
            <a:endParaRPr lang="zh-TW" altLang="en-US" sz="1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D594251-9E7B-CF46-A7B8-5659A558BD4F}"/>
              </a:ext>
            </a:extLst>
          </p:cNvPr>
          <p:cNvSpPr txBox="1"/>
          <p:nvPr/>
        </p:nvSpPr>
        <p:spPr>
          <a:xfrm>
            <a:off x="536187" y="2185551"/>
            <a:ext cx="187077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400" b="1">
                <a:solidFill>
                  <a:srgbClr val="C000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Production Server</a:t>
            </a:r>
            <a:endParaRPr lang="zh-TW" altLang="en-US" sz="1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DD01E87-0062-9546-9A4C-CE5B839C7BE7}"/>
              </a:ext>
            </a:extLst>
          </p:cNvPr>
          <p:cNvSpPr txBox="1"/>
          <p:nvPr/>
        </p:nvSpPr>
        <p:spPr>
          <a:xfrm>
            <a:off x="264131" y="1721316"/>
            <a:ext cx="262003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假使不幸遇到災難或異常</a:t>
            </a:r>
            <a:endParaRPr lang="en-US" altLang="zh-TW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A74261D-527B-A443-9C71-DF5586FD2E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89" y="2650171"/>
            <a:ext cx="1456232" cy="2413755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53489FE1-C23C-A146-86B7-435EC47BAF47}"/>
              </a:ext>
            </a:extLst>
          </p:cNvPr>
          <p:cNvSpPr txBox="1"/>
          <p:nvPr/>
        </p:nvSpPr>
        <p:spPr>
          <a:xfrm>
            <a:off x="554410" y="5120188"/>
            <a:ext cx="1852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(Shared Storage)</a:t>
            </a:r>
            <a:endParaRPr lang="zh-TW" altLang="en-US" sz="1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C410E2FA-055F-D44A-AA40-88B384A12261}"/>
              </a:ext>
            </a:extLst>
          </p:cNvPr>
          <p:cNvSpPr txBox="1"/>
          <p:nvPr/>
        </p:nvSpPr>
        <p:spPr>
          <a:xfrm>
            <a:off x="3260045" y="1721260"/>
            <a:ext cx="332204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(1) </a:t>
            </a:r>
            <a:r>
              <a:rPr lang="zh-TW" altLang="en-US" sz="1600" b="1">
                <a:solidFill>
                  <a:schemeClr val="bg1"/>
                </a:solidFill>
                <a:latin typeface="Microsoft JhengHei"/>
                <a:ea typeface="Microsoft JhengHei"/>
                <a:cs typeface="Arial"/>
              </a:rPr>
              <a:t>備援主機刪除快照同步作業</a:t>
            </a:r>
            <a:endParaRPr lang="en-US" altLang="zh-TW" sz="1600" b="1">
              <a:solidFill>
                <a:schemeClr val="bg1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CDA050A-5275-FE4E-8934-98A6612452A3}"/>
              </a:ext>
            </a:extLst>
          </p:cNvPr>
          <p:cNvSpPr txBox="1"/>
          <p:nvPr/>
        </p:nvSpPr>
        <p:spPr>
          <a:xfrm>
            <a:off x="3212240" y="4862177"/>
            <a:ext cx="3465109" cy="6990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/>
              <a:buChar char="§"/>
            </a:pPr>
            <a:r>
              <a:rPr lang="en-US" altLang="zh-TW" sz="1400" err="1">
                <a:solidFill>
                  <a:srgbClr val="002060"/>
                </a:solidFill>
                <a:latin typeface="Microsoft JhengHei"/>
                <a:ea typeface="Microsoft JhengHei"/>
              </a:rPr>
              <a:t>刪除快照同步任務後</a:t>
            </a:r>
            <a:r>
              <a:rPr lang="zh-TW" altLang="en-US" sz="1400">
                <a:solidFill>
                  <a:srgbClr val="002060"/>
                </a:solidFill>
                <a:latin typeface="Microsoft JhengHei"/>
                <a:ea typeface="Microsoft JhengHei"/>
              </a:rPr>
              <a:t>，</a:t>
            </a:r>
            <a:r>
              <a:rPr lang="en-US" altLang="zh-TW" sz="1400">
                <a:solidFill>
                  <a:srgbClr val="002060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400" err="1">
                <a:solidFill>
                  <a:srgbClr val="002060"/>
                </a:solidFill>
                <a:latin typeface="Microsoft JhengHei"/>
                <a:ea typeface="Microsoft JhengHei"/>
              </a:rPr>
              <a:t>才會解除原本資料夾唯獨權限</a:t>
            </a:r>
            <a:r>
              <a:rPr lang="zh-TW" altLang="en-US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  <a:endParaRPr lang="en-US" altLang="zh-TW" sz="1400">
              <a:solidFill>
                <a:srgbClr val="002060"/>
              </a:solidFill>
              <a:latin typeface="Microsoft JhengHei"/>
              <a:ea typeface="Microsoft JhengHei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82C48BA-7198-4D16-8065-99F6AC3256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27009" y="2611010"/>
            <a:ext cx="3202778" cy="309148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71DBD66A-9F3C-4155-9AA4-F40A19CBC344}"/>
              </a:ext>
            </a:extLst>
          </p:cNvPr>
          <p:cNvGrpSpPr/>
          <p:nvPr/>
        </p:nvGrpSpPr>
        <p:grpSpPr>
          <a:xfrm>
            <a:off x="1872983" y="4153934"/>
            <a:ext cx="938568" cy="941855"/>
            <a:chOff x="7914289" y="1570869"/>
            <a:chExt cx="3469946" cy="3400524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52EC9967-8660-4128-AAD6-C4150E2FB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4289" y="1570869"/>
              <a:ext cx="3469946" cy="3400524"/>
            </a:xfrm>
            <a:prstGeom prst="ellipse">
              <a:avLst/>
            </a:prstGeom>
            <a:ln w="104775">
              <a:solidFill>
                <a:srgbClr val="FF3300"/>
              </a:solidFill>
            </a:ln>
          </p:spPr>
        </p:pic>
        <p:cxnSp>
          <p:nvCxnSpPr>
            <p:cNvPr id="38" name="直線接點 37">
              <a:extLst>
                <a:ext uri="{FF2B5EF4-FFF2-40B4-BE49-F238E27FC236}">
                  <a16:creationId xmlns:a16="http://schemas.microsoft.com/office/drawing/2014/main" id="{2ACD430D-FAEA-46BA-89E6-312E3FA039A8}"/>
                </a:ext>
              </a:extLst>
            </p:cNvPr>
            <p:cNvCxnSpPr>
              <a:stCxn id="35" idx="1"/>
            </p:cNvCxnSpPr>
            <p:nvPr/>
          </p:nvCxnSpPr>
          <p:spPr>
            <a:xfrm>
              <a:off x="8422451" y="2068864"/>
              <a:ext cx="2529328" cy="2461095"/>
            </a:xfrm>
            <a:prstGeom prst="line">
              <a:avLst/>
            </a:prstGeom>
            <a:ln w="11112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乘號 51">
            <a:extLst>
              <a:ext uri="{FF2B5EF4-FFF2-40B4-BE49-F238E27FC236}">
                <a16:creationId xmlns:a16="http://schemas.microsoft.com/office/drawing/2014/main" id="{58D6AA10-8D4D-47CC-8992-34937F440894}"/>
              </a:ext>
            </a:extLst>
          </p:cNvPr>
          <p:cNvSpPr/>
          <p:nvPr/>
        </p:nvSpPr>
        <p:spPr>
          <a:xfrm>
            <a:off x="4592970" y="2428995"/>
            <a:ext cx="592241" cy="657706"/>
          </a:xfrm>
          <a:prstGeom prst="mathMultiply">
            <a:avLst>
              <a:gd name="adj1" fmla="val 17125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F3E568D-502B-443E-A5BB-84B46E4D55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1741" y="3077924"/>
            <a:ext cx="3401290" cy="173258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AB06634-7516-4881-A04E-FC29A061AF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76166" y="2493328"/>
            <a:ext cx="1918266" cy="1212618"/>
          </a:xfrm>
          <a:prstGeom prst="rect">
            <a:avLst/>
          </a:prstGeom>
        </p:spPr>
      </p:pic>
      <p:sp>
        <p:nvSpPr>
          <p:cNvPr id="53" name="矩形: 圓角 53">
            <a:extLst>
              <a:ext uri="{FF2B5EF4-FFF2-40B4-BE49-F238E27FC236}">
                <a16:creationId xmlns:a16="http://schemas.microsoft.com/office/drawing/2014/main" id="{E094A14B-1D85-4110-B5CC-AE3E4A5D7768}"/>
              </a:ext>
            </a:extLst>
          </p:cNvPr>
          <p:cNvSpPr/>
          <p:nvPr/>
        </p:nvSpPr>
        <p:spPr>
          <a:xfrm>
            <a:off x="6895915" y="4452622"/>
            <a:ext cx="5125889" cy="2285730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8C2F6B85-87CA-48EF-A6E5-76B896EC4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8160" y="4464941"/>
            <a:ext cx="4471377" cy="431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文字方塊 54">
            <a:extLst>
              <a:ext uri="{FF2B5EF4-FFF2-40B4-BE49-F238E27FC236}">
                <a16:creationId xmlns:a16="http://schemas.microsoft.com/office/drawing/2014/main" id="{DF14B225-9508-452C-8CA6-ADE4F6544AED}"/>
              </a:ext>
            </a:extLst>
          </p:cNvPr>
          <p:cNvSpPr txBox="1"/>
          <p:nvPr/>
        </p:nvSpPr>
        <p:spPr>
          <a:xfrm>
            <a:off x="7018883" y="4489201"/>
            <a:ext cx="4343549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(2-B) </a:t>
            </a: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修改備援</a:t>
            </a: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NAS IP</a:t>
            </a: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到跟原主</a:t>
            </a: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相同</a:t>
            </a:r>
            <a:endParaRPr lang="en-US" altLang="zh-TW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9AB8BDF6-F5D5-4149-B713-71FF2B6C881B}"/>
              </a:ext>
            </a:extLst>
          </p:cNvPr>
          <p:cNvSpPr txBox="1"/>
          <p:nvPr/>
        </p:nvSpPr>
        <p:spPr>
          <a:xfrm>
            <a:off x="7347263" y="5010151"/>
            <a:ext cx="304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NAS</a:t>
            </a:r>
          </a:p>
          <a:p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192.168.100.200 =&gt; </a:t>
            </a:r>
            <a:r>
              <a:rPr lang="en-US" altLang="zh-TW" sz="1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192.168.100.100</a:t>
            </a:r>
            <a:endParaRPr lang="zh-TW" altLang="en-US" sz="1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C6CC476-5C40-47EC-A5EF-9A96640164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3580" y="5639658"/>
            <a:ext cx="2038350" cy="51435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382E8DFF-67F3-479F-83E8-7CC5A1433DDE}"/>
              </a:ext>
            </a:extLst>
          </p:cNvPr>
          <p:cNvSpPr txBox="1"/>
          <p:nvPr/>
        </p:nvSpPr>
        <p:spPr>
          <a:xfrm>
            <a:off x="7018883" y="3881793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>
                <a:solidFill>
                  <a:schemeClr val="accent4">
                    <a:lumMod val="75000"/>
                  </a:schemeClr>
                </a:solidFill>
              </a:rPr>
              <a:t>Or</a:t>
            </a:r>
            <a:endParaRPr lang="zh-TW" altLang="en-US" sz="2400" b="1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F815F73-8BDF-4BB4-8BEC-893289E8A2D5}"/>
              </a:ext>
            </a:extLst>
          </p:cNvPr>
          <p:cNvSpPr txBox="1"/>
          <p:nvPr/>
        </p:nvSpPr>
        <p:spPr>
          <a:xfrm>
            <a:off x="1630689" y="6053280"/>
            <a:ext cx="4899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Note: </a:t>
            </a:r>
            <a:r>
              <a:rPr lang="zh-TW" altLang="en-US" sz="1400" b="1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</a:t>
            </a:r>
            <a:r>
              <a:rPr lang="en-US" altLang="zh-TW" sz="1400" b="1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VMware SRM</a:t>
            </a:r>
            <a:r>
              <a:rPr lang="zh-TW" altLang="en-US" sz="1400" b="1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全自動化</a:t>
            </a:r>
            <a:r>
              <a:rPr lang="en-US" altLang="zh-TW" sz="1400" b="1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DR, </a:t>
            </a:r>
            <a:r>
              <a:rPr lang="zh-TW" altLang="en-US" sz="1400" b="1">
                <a:solidFill>
                  <a:schemeClr val="accent4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將會於後續版本支援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182229D-ADA1-4A8F-A311-D65D8A52BD56}"/>
              </a:ext>
            </a:extLst>
          </p:cNvPr>
          <p:cNvGrpSpPr/>
          <p:nvPr/>
        </p:nvGrpSpPr>
        <p:grpSpPr>
          <a:xfrm>
            <a:off x="1335839" y="3754691"/>
            <a:ext cx="481733" cy="467125"/>
            <a:chOff x="-13243" y="4041782"/>
            <a:chExt cx="539582" cy="523220"/>
          </a:xfrm>
        </p:grpSpPr>
        <p:sp>
          <p:nvSpPr>
            <p:cNvPr id="18" name="圖形 16">
              <a:extLst>
                <a:ext uri="{FF2B5EF4-FFF2-40B4-BE49-F238E27FC236}">
                  <a16:creationId xmlns:a16="http://schemas.microsoft.com/office/drawing/2014/main" id="{54AD7B6E-F06D-4933-90BA-74443137E609}"/>
                </a:ext>
              </a:extLst>
            </p:cNvPr>
            <p:cNvSpPr/>
            <p:nvPr/>
          </p:nvSpPr>
          <p:spPr>
            <a:xfrm>
              <a:off x="-13243" y="4042605"/>
              <a:ext cx="539582" cy="483799"/>
            </a:xfrm>
            <a:custGeom>
              <a:avLst/>
              <a:gdLst>
                <a:gd name="connsiteX0" fmla="*/ 331101 w 827449"/>
                <a:gd name="connsiteY0" fmla="*/ 47697 h 741906"/>
                <a:gd name="connsiteX1" fmla="*/ 12918 w 827449"/>
                <a:gd name="connsiteY1" fmla="*/ 598816 h 741906"/>
                <a:gd name="connsiteX2" fmla="*/ 95525 w 827449"/>
                <a:gd name="connsiteY2" fmla="*/ 741906 h 741906"/>
                <a:gd name="connsiteX3" fmla="*/ 731924 w 827449"/>
                <a:gd name="connsiteY3" fmla="*/ 741906 h 741906"/>
                <a:gd name="connsiteX4" fmla="*/ 814531 w 827449"/>
                <a:gd name="connsiteY4" fmla="*/ 598816 h 741906"/>
                <a:gd name="connsiteX5" fmla="*/ 496315 w 827449"/>
                <a:gd name="connsiteY5" fmla="*/ 47697 h 741906"/>
                <a:gd name="connsiteX6" fmla="*/ 331101 w 827449"/>
                <a:gd name="connsiteY6" fmla="*/ 47697 h 741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7449" h="741906">
                  <a:moveTo>
                    <a:pt x="331101" y="47697"/>
                  </a:moveTo>
                  <a:lnTo>
                    <a:pt x="12918" y="598816"/>
                  </a:lnTo>
                  <a:cubicBezTo>
                    <a:pt x="-23784" y="662411"/>
                    <a:pt x="22086" y="741906"/>
                    <a:pt x="95525" y="741906"/>
                  </a:cubicBezTo>
                  <a:lnTo>
                    <a:pt x="731924" y="741906"/>
                  </a:lnTo>
                  <a:cubicBezTo>
                    <a:pt x="805363" y="741906"/>
                    <a:pt x="851234" y="662411"/>
                    <a:pt x="814531" y="598816"/>
                  </a:cubicBezTo>
                  <a:lnTo>
                    <a:pt x="496315" y="47697"/>
                  </a:lnTo>
                  <a:cubicBezTo>
                    <a:pt x="459612" y="-15899"/>
                    <a:pt x="367837" y="-15899"/>
                    <a:pt x="331101" y="47697"/>
                  </a:cubicBezTo>
                  <a:close/>
                </a:path>
              </a:pathLst>
            </a:custGeom>
            <a:solidFill>
              <a:srgbClr val="FDD000"/>
            </a:solidFill>
            <a:ln w="23548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1" name="文字方塊 468">
              <a:extLst>
                <a:ext uri="{FF2B5EF4-FFF2-40B4-BE49-F238E27FC236}">
                  <a16:creationId xmlns:a16="http://schemas.microsoft.com/office/drawing/2014/main" id="{84955048-20AF-44D3-BA4E-BE29782649C3}"/>
                </a:ext>
              </a:extLst>
            </p:cNvPr>
            <p:cNvSpPr txBox="1"/>
            <p:nvPr/>
          </p:nvSpPr>
          <p:spPr>
            <a:xfrm>
              <a:off x="148171" y="4041782"/>
              <a:ext cx="235300" cy="52322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!</a:t>
              </a:r>
              <a:endParaRPr kumimoji="0" lang="zh-TW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21" name="圖形 20">
            <a:extLst>
              <a:ext uri="{FF2B5EF4-FFF2-40B4-BE49-F238E27FC236}">
                <a16:creationId xmlns:a16="http://schemas.microsoft.com/office/drawing/2014/main" id="{6C8CE883-99DB-4AA7-AF58-55E948CA89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2828" y="5894471"/>
            <a:ext cx="1421937" cy="62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903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8D0024C0-5E92-4B93-BDC8-87FEE6018C9A}"/>
              </a:ext>
            </a:extLst>
          </p:cNvPr>
          <p:cNvGrpSpPr/>
          <p:nvPr/>
        </p:nvGrpSpPr>
        <p:grpSpPr>
          <a:xfrm>
            <a:off x="245586" y="1288196"/>
            <a:ext cx="11418516" cy="4805480"/>
            <a:chOff x="245586" y="1117196"/>
            <a:chExt cx="11418516" cy="4805480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214D1F31-BAF4-47E4-BC26-AACC72CF526C}"/>
                </a:ext>
              </a:extLst>
            </p:cNvPr>
            <p:cNvSpPr/>
            <p:nvPr/>
          </p:nvSpPr>
          <p:spPr>
            <a:xfrm>
              <a:off x="4073731" y="1117196"/>
              <a:ext cx="3762226" cy="4805480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20D113B-26F1-4F94-8985-EF3BDCCDEFA9}"/>
                </a:ext>
              </a:extLst>
            </p:cNvPr>
            <p:cNvSpPr/>
            <p:nvPr/>
          </p:nvSpPr>
          <p:spPr>
            <a:xfrm>
              <a:off x="8020680" y="1117196"/>
              <a:ext cx="3643422" cy="4805480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430D9335-D232-4B0E-8C7F-9D7881A05DFF}"/>
                </a:ext>
              </a:extLst>
            </p:cNvPr>
            <p:cNvSpPr/>
            <p:nvPr/>
          </p:nvSpPr>
          <p:spPr>
            <a:xfrm>
              <a:off x="245586" y="1117196"/>
              <a:ext cx="3643422" cy="4805480"/>
            </a:xfrm>
            <a:prstGeom prst="rect">
              <a:avLst/>
            </a:prstGeom>
            <a:gradFill>
              <a:gsLst>
                <a:gs pos="40000">
                  <a:srgbClr val="040F4C"/>
                </a:gs>
                <a:gs pos="100000">
                  <a:srgbClr val="020538">
                    <a:alpha val="0"/>
                  </a:srgbClr>
                </a:gs>
              </a:gsLst>
              <a:lin ang="5400000" scaled="1"/>
            </a:gradFill>
            <a:ln w="19050">
              <a:gradFill>
                <a:gsLst>
                  <a:gs pos="100000">
                    <a:schemeClr val="accent1">
                      <a:lumMod val="45000"/>
                      <a:lumOff val="55000"/>
                      <a:alpha val="0"/>
                    </a:schemeClr>
                  </a:gs>
                  <a:gs pos="0">
                    <a:schemeClr val="accent1">
                      <a:lumMod val="30000"/>
                      <a:lumOff val="70000"/>
                      <a:alpha val="58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Google Shape;1021;p60">
              <a:extLst>
                <a:ext uri="{FF2B5EF4-FFF2-40B4-BE49-F238E27FC236}">
                  <a16:creationId xmlns:a16="http://schemas.microsoft.com/office/drawing/2014/main" id="{5DCEF189-9802-45CB-895E-143D5212331A}"/>
                </a:ext>
              </a:extLst>
            </p:cNvPr>
            <p:cNvSpPr txBox="1"/>
            <p:nvPr/>
          </p:nvSpPr>
          <p:spPr>
            <a:xfrm>
              <a:off x="318467" y="1259292"/>
              <a:ext cx="3532454" cy="2070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t" anchorCtr="0">
              <a:noAutofit/>
            </a:bodyPr>
            <a:lstStyle/>
            <a:p>
              <a:pPr marL="112395" marR="0" lvl="0" algn="l" rtl="0"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70000"/>
              </a:pPr>
              <a:r>
                <a:rPr lang="en-US" sz="2000" b="1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使用</a:t>
              </a:r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HBS </a:t>
              </a:r>
              <a:r>
                <a: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執行同步作業</a:t>
              </a:r>
              <a:endParaRPr 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marL="569595" lvl="1">
                <a:lnSpc>
                  <a:spcPct val="150000"/>
                </a:lnSpc>
                <a:buClr>
                  <a:srgbClr val="00B0F0"/>
                </a:buClr>
                <a:buSzPct val="70000"/>
              </a:pPr>
              <a:r>
                <a:rPr lang="zh-TW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並</a:t>
              </a:r>
              <a:r>
                <a:rPr lang="en-US" sz="1600" b="1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使用</a:t>
              </a:r>
              <a:r>
                <a:rPr 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[</a:t>
              </a:r>
              <a:r>
                <a:rPr lang="zh-TW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匯入</a:t>
              </a:r>
              <a:r>
                <a:rPr 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/</a:t>
              </a:r>
              <a:r>
                <a:rPr lang="zh-TW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匯出</a:t>
              </a:r>
              <a:r>
                <a:rPr 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</a:t>
              </a:r>
              <a:r>
                <a:rPr lang="zh-TW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使用者</a:t>
              </a:r>
              <a:r>
                <a:rPr 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] </a:t>
              </a:r>
              <a:r>
                <a:rPr lang="en-US" sz="1600" b="1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的功能</a:t>
              </a:r>
              <a:r>
                <a:rPr lang="zh-TW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將</a:t>
              </a:r>
              <a:r>
                <a:rPr 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QTS NAS 的</a:t>
              </a:r>
              <a:r>
                <a:rPr lang="zh-TW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使用者設定匯出</a:t>
              </a:r>
              <a:r>
                <a:rPr 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, </a:t>
              </a:r>
              <a:r>
                <a:rPr lang="zh-TW" alt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再匯入</a:t>
              </a:r>
              <a:r>
                <a:rPr lang="en-US" sz="16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到 QTS hero NAS</a:t>
              </a:r>
              <a:endParaRPr lang="zh-TW" altLang="en-US" sz="16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21" name="Google Shape;1021;p60">
              <a:extLst>
                <a:ext uri="{FF2B5EF4-FFF2-40B4-BE49-F238E27FC236}">
                  <a16:creationId xmlns:a16="http://schemas.microsoft.com/office/drawing/2014/main" id="{A55FB175-FBBE-4D72-9ABF-72647261E707}"/>
                </a:ext>
              </a:extLst>
            </p:cNvPr>
            <p:cNvSpPr txBox="1"/>
            <p:nvPr/>
          </p:nvSpPr>
          <p:spPr>
            <a:xfrm>
              <a:off x="4238926" y="1259292"/>
              <a:ext cx="3532454" cy="2070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t" anchorCtr="0">
              <a:noAutofit/>
            </a:bodyPr>
            <a:lstStyle/>
            <a:p>
              <a:pPr marL="112395">
                <a:spcBef>
                  <a:spcPts val="400"/>
                </a:spcBef>
                <a:buClr>
                  <a:srgbClr val="00B0F0"/>
                </a:buClr>
                <a:buSzPct val="70000"/>
              </a:pPr>
              <a:r>
                <a:rPr lang="ja-JP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或使用</a:t>
              </a:r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HBS </a:t>
              </a:r>
              <a:r>
                <a: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執行同步作業到</a:t>
              </a:r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TR-004/TR-002 (external mode)，</a:t>
              </a:r>
              <a:r>
                <a:rPr lang="ja-JP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再</a:t>
              </a:r>
              <a:r>
                <a: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將資料複製</a:t>
              </a:r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到 QTS hero NAS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</p:txBody>
        </p:sp>
        <p:sp>
          <p:nvSpPr>
            <p:cNvPr id="22" name="Google Shape;1021;p60">
              <a:extLst>
                <a:ext uri="{FF2B5EF4-FFF2-40B4-BE49-F238E27FC236}">
                  <a16:creationId xmlns:a16="http://schemas.microsoft.com/office/drawing/2014/main" id="{9BFC9843-9BFC-49D1-9526-5FD94F1D2B9A}"/>
                </a:ext>
              </a:extLst>
            </p:cNvPr>
            <p:cNvSpPr txBox="1"/>
            <p:nvPr/>
          </p:nvSpPr>
          <p:spPr>
            <a:xfrm>
              <a:off x="8159386" y="1259292"/>
              <a:ext cx="3335928" cy="20709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675" tIns="45675" rIns="45675" bIns="45675" anchor="t" anchorCtr="0">
              <a:noAutofit/>
            </a:bodyPr>
            <a:lstStyle/>
            <a:p>
              <a:pPr marL="112395">
                <a:spcBef>
                  <a:spcPts val="400"/>
                </a:spcBef>
                <a:buClr>
                  <a:srgbClr val="00B0F0"/>
                </a:buClr>
                <a:buSzPct val="70000"/>
              </a:pPr>
              <a:r>
                <a:rPr lang="en-US" sz="2000" b="1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完成</a:t>
              </a:r>
              <a:r>
                <a: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數據轉移後</a:t>
              </a:r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, </a:t>
              </a:r>
              <a:r>
                <a:rPr lang="en-US" sz="2000" b="1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原有的</a:t>
              </a:r>
              <a:r>
                <a:rPr 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 QTS NAS </a:t>
              </a:r>
              <a:r>
                <a:rPr lang="en-US" sz="2000" b="1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即能做</a:t>
              </a:r>
              <a:r>
                <a: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為</a:t>
              </a:r>
              <a:r>
                <a:rPr lang="en-US" sz="2000" b="1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您的</a:t>
              </a:r>
              <a:r>
                <a:rPr lang="zh-TW" altLang="en-US" sz="2000" b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備份機</a:t>
              </a:r>
              <a:r>
                <a:rPr lang="en-US" sz="2000" b="1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Microsoft JhengHei"/>
                  <a:sym typeface="Arial" panose="020B0604020202020204" pitchFamily="34" charset="0"/>
                </a:rPr>
                <a:t>使用</a:t>
              </a:r>
              <a:endParaRPr lang="zh-TW" altLang="en-US" sz="2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endParaRPr>
            </a:p>
            <a:p>
              <a:pPr marL="265430" marR="0" lvl="0" algn="l" rtl="0">
                <a:spcBef>
                  <a:spcPts val="400"/>
                </a:spcBef>
                <a:spcAft>
                  <a:spcPts val="0"/>
                </a:spcAft>
                <a:buClr>
                  <a:srgbClr val="00B0F0"/>
                </a:buClr>
                <a:buSzPct val="70000"/>
              </a:pPr>
              <a:endParaRPr lang="zh-TW" altLang="en-US" sz="2040" b="1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entury Gothic"/>
                <a:sym typeface="Arial" panose="020B0604020202020204" pitchFamily="34" charset="0"/>
              </a:endParaRPr>
            </a:p>
          </p:txBody>
        </p:sp>
      </p:grpSp>
      <p:pic>
        <p:nvPicPr>
          <p:cNvPr id="26" name="圖片 25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565B4704-2672-4C7A-AA59-6E17B7D3F9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5825903" y="3163335"/>
            <a:ext cx="262192" cy="185352"/>
          </a:xfrm>
          <a:prstGeom prst="rect">
            <a:avLst/>
          </a:prstGeom>
        </p:spPr>
      </p:pic>
      <p:pic>
        <p:nvPicPr>
          <p:cNvPr id="27" name="圖片 26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E2F8435F-F963-4A7E-9D03-684C55827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921" y="3805885"/>
            <a:ext cx="1477128" cy="369868"/>
          </a:xfrm>
          <a:prstGeom prst="rect">
            <a:avLst/>
          </a:prstGeom>
        </p:spPr>
      </p:pic>
      <p:pic>
        <p:nvPicPr>
          <p:cNvPr id="28" name="圖片 27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230C3DEA-9690-4297-9D19-435615E69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278" y="3949885"/>
            <a:ext cx="1375956" cy="207835"/>
          </a:xfrm>
          <a:prstGeom prst="rect">
            <a:avLst/>
          </a:prstGeom>
        </p:spPr>
      </p:pic>
      <p:cxnSp>
        <p:nvCxnSpPr>
          <p:cNvPr id="9" name="Google Shape;1027;p60">
            <a:extLst>
              <a:ext uri="{FF2B5EF4-FFF2-40B4-BE49-F238E27FC236}">
                <a16:creationId xmlns:a16="http://schemas.microsoft.com/office/drawing/2014/main" id="{E6466A21-E830-473B-9F87-A9DD398DB826}"/>
              </a:ext>
            </a:extLst>
          </p:cNvPr>
          <p:cNvCxnSpPr>
            <a:cxnSpLocks/>
          </p:cNvCxnSpPr>
          <p:nvPr/>
        </p:nvCxnSpPr>
        <p:spPr>
          <a:xfrm>
            <a:off x="4202534" y="5119526"/>
            <a:ext cx="4338351" cy="0"/>
          </a:xfrm>
          <a:prstGeom prst="straightConnector1">
            <a:avLst/>
          </a:prstGeom>
          <a:noFill/>
          <a:ln w="38100" cap="flat" cmpd="sng">
            <a:solidFill>
              <a:srgbClr val="FFDA2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C678918D-0A5F-4A46-85A9-2C1B694D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將</a:t>
            </a:r>
            <a:r>
              <a:rPr lang="zh-CN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QTS 的</a:t>
            </a:r>
            <a:r>
              <a:rPr lang="zh-TW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資料</a:t>
            </a:r>
            <a:r>
              <a:rPr lang="zh-TW" altLang="en-US">
                <a:latin typeface="Arial" panose="020B0604020202020204" pitchFamily="34" charset="0"/>
                <a:sym typeface="Arial" panose="020B0604020202020204" pitchFamily="34" charset="0"/>
              </a:rPr>
              <a:t>轉移</a:t>
            </a:r>
            <a:r>
              <a:rPr lang="zh-TW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到 </a:t>
            </a:r>
            <a:r>
              <a:rPr lang="en-US" altLang="zh-CN" err="1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QuTS</a:t>
            </a:r>
            <a:r>
              <a:rPr lang="zh-CN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 </a:t>
            </a:r>
            <a:r>
              <a:rPr lang="en-US" altLang="zh-CN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hero </a:t>
            </a:r>
            <a:r>
              <a:rPr lang="zh-TW" altLang="en-US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專用機</a:t>
            </a:r>
            <a:r>
              <a:rPr lang="zh-CN" altLang="en-US" sz="4000">
                <a:latin typeface="Arial" panose="020B0604020202020204" pitchFamily="34" charset="0"/>
                <a:cs typeface="Microsoft Yahei"/>
                <a:sym typeface="Arial" panose="020B0604020202020204" pitchFamily="34" charset="0"/>
              </a:rPr>
              <a:t>​</a:t>
            </a:r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Google Shape;1022;p60">
            <a:extLst>
              <a:ext uri="{FF2B5EF4-FFF2-40B4-BE49-F238E27FC236}">
                <a16:creationId xmlns:a16="http://schemas.microsoft.com/office/drawing/2014/main" id="{5EACFE27-BE34-4864-8288-949786C04C0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5666" y="3849511"/>
            <a:ext cx="3694215" cy="2107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1025;p60">
            <a:extLst>
              <a:ext uri="{FF2B5EF4-FFF2-40B4-BE49-F238E27FC236}">
                <a16:creationId xmlns:a16="http://schemas.microsoft.com/office/drawing/2014/main" id="{03DCF6A1-F034-4CCF-AC2F-34856D5C629C}"/>
              </a:ext>
            </a:extLst>
          </p:cNvPr>
          <p:cNvSpPr/>
          <p:nvPr/>
        </p:nvSpPr>
        <p:spPr>
          <a:xfrm>
            <a:off x="9046896" y="5888573"/>
            <a:ext cx="1740761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en-US" sz="1400" b="0" i="0" u="none" strike="noStrike" cap="none" err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QuTS</a:t>
            </a:r>
            <a:r>
              <a:rPr lang="en-US" sz="1400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-US" sz="1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hero</a:t>
            </a:r>
            <a:r>
              <a:rPr lang="en-US" sz="1400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h4.5.2</a:t>
            </a:r>
            <a:endParaRPr lang="en-US" sz="14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8" name="Google Shape;1026;p60">
            <a:extLst>
              <a:ext uri="{FF2B5EF4-FFF2-40B4-BE49-F238E27FC236}">
                <a16:creationId xmlns:a16="http://schemas.microsoft.com/office/drawing/2014/main" id="{D298CDF9-2DBC-481F-8998-439DDC5695AC}"/>
              </a:ext>
            </a:extLst>
          </p:cNvPr>
          <p:cNvSpPr/>
          <p:nvPr/>
        </p:nvSpPr>
        <p:spPr>
          <a:xfrm>
            <a:off x="1449421" y="5399265"/>
            <a:ext cx="1204937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en-US" sz="1400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QTS 4.5.x</a:t>
            </a:r>
            <a:endParaRPr 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Google Shape;1028;p60">
            <a:extLst>
              <a:ext uri="{FF2B5EF4-FFF2-40B4-BE49-F238E27FC236}">
                <a16:creationId xmlns:a16="http://schemas.microsoft.com/office/drawing/2014/main" id="{E819FB9B-6EE9-42AD-A928-02AC277DE8B8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8039" y="4175753"/>
            <a:ext cx="2644892" cy="16530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29;p60">
            <a:extLst>
              <a:ext uri="{FF2B5EF4-FFF2-40B4-BE49-F238E27FC236}">
                <a16:creationId xmlns:a16="http://schemas.microsoft.com/office/drawing/2014/main" id="{63060CB5-149D-4220-B928-A26D728DA16A}"/>
              </a:ext>
            </a:extLst>
          </p:cNvPr>
          <p:cNvSpPr/>
          <p:nvPr/>
        </p:nvSpPr>
        <p:spPr>
          <a:xfrm>
            <a:off x="3109432" y="3594330"/>
            <a:ext cx="5969579" cy="220848"/>
          </a:xfrm>
          <a:prstGeom prst="rightArrow">
            <a:avLst>
              <a:gd name="adj1" fmla="val 50000"/>
              <a:gd name="adj2" fmla="val 115510"/>
            </a:avLst>
          </a:prstGeom>
          <a:solidFill>
            <a:srgbClr val="00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lang="zh-TW" altLang="en-US" sz="1351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2" name="Google Shape;1030;p60">
            <a:extLst>
              <a:ext uri="{FF2B5EF4-FFF2-40B4-BE49-F238E27FC236}">
                <a16:creationId xmlns:a16="http://schemas.microsoft.com/office/drawing/2014/main" id="{BEDE7635-E909-44ED-A887-B37B3A3294B4}"/>
              </a:ext>
            </a:extLst>
          </p:cNvPr>
          <p:cNvSpPr/>
          <p:nvPr/>
        </p:nvSpPr>
        <p:spPr>
          <a:xfrm>
            <a:off x="5512512" y="3294120"/>
            <a:ext cx="934871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zh-TW" altLang="en-US" sz="1400" b="1">
                <a:solidFill>
                  <a:srgbClr val="00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Yahei"/>
                <a:sym typeface="Arial" panose="020B0604020202020204" pitchFamily="34" charset="0"/>
              </a:rPr>
              <a:t>同步作業</a:t>
            </a:r>
            <a:endParaRPr lang="zh-TW" altLang="en-US" sz="2000" b="1">
              <a:solidFill>
                <a:srgbClr val="00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3" name="Google Shape;1031;p60">
            <a:extLst>
              <a:ext uri="{FF2B5EF4-FFF2-40B4-BE49-F238E27FC236}">
                <a16:creationId xmlns:a16="http://schemas.microsoft.com/office/drawing/2014/main" id="{3C25C4DD-6A75-4567-ADA3-29D104A08BFA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7791" y="5268807"/>
            <a:ext cx="1581805" cy="9886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032;p60">
            <a:extLst>
              <a:ext uri="{FF2B5EF4-FFF2-40B4-BE49-F238E27FC236}">
                <a16:creationId xmlns:a16="http://schemas.microsoft.com/office/drawing/2014/main" id="{999FB450-E540-418A-A8A5-9B682AFA6911}"/>
              </a:ext>
            </a:extLst>
          </p:cNvPr>
          <p:cNvSpPr/>
          <p:nvPr/>
        </p:nvSpPr>
        <p:spPr>
          <a:xfrm>
            <a:off x="3508134" y="6223187"/>
            <a:ext cx="761747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en-US" sz="1351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TR-004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6" name="Google Shape;1034;p60">
            <a:extLst>
              <a:ext uri="{FF2B5EF4-FFF2-40B4-BE49-F238E27FC236}">
                <a16:creationId xmlns:a16="http://schemas.microsoft.com/office/drawing/2014/main" id="{03C42CAB-F0C0-4AD4-82B3-7757E2E4B72C}"/>
              </a:ext>
            </a:extLst>
          </p:cNvPr>
          <p:cNvCxnSpPr>
            <a:cxnSpLocks/>
          </p:cNvCxnSpPr>
          <p:nvPr/>
        </p:nvCxnSpPr>
        <p:spPr>
          <a:xfrm flipH="1">
            <a:off x="3192437" y="4200081"/>
            <a:ext cx="5883081" cy="0"/>
          </a:xfrm>
          <a:prstGeom prst="straightConnector1">
            <a:avLst/>
          </a:prstGeom>
          <a:noFill/>
          <a:ln w="38100" cap="flat" cmpd="sng">
            <a:solidFill>
              <a:srgbClr val="FFDA2A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17" name="Google Shape;1035;p60">
            <a:extLst>
              <a:ext uri="{FF2B5EF4-FFF2-40B4-BE49-F238E27FC236}">
                <a16:creationId xmlns:a16="http://schemas.microsoft.com/office/drawing/2014/main" id="{99C3F33C-A5CA-4C87-AFA4-1017B4713D47}"/>
              </a:ext>
            </a:extLst>
          </p:cNvPr>
          <p:cNvSpPr/>
          <p:nvPr/>
        </p:nvSpPr>
        <p:spPr>
          <a:xfrm>
            <a:off x="5416397" y="3899781"/>
            <a:ext cx="11271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zh-TW" altLang="en-US" sz="1400" b="1">
                <a:solidFill>
                  <a:srgbClr val="FFD41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Yahei"/>
                <a:sym typeface="Arial" panose="020B0604020202020204" pitchFamily="34" charset="0"/>
              </a:rPr>
              <a:t>備份作業</a:t>
            </a:r>
            <a:endParaRPr lang="zh-TW" altLang="en-US" sz="2000" b="1">
              <a:solidFill>
                <a:srgbClr val="FFD41D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Google Shape;1024;p60">
            <a:extLst>
              <a:ext uri="{FF2B5EF4-FFF2-40B4-BE49-F238E27FC236}">
                <a16:creationId xmlns:a16="http://schemas.microsoft.com/office/drawing/2014/main" id="{22F2613C-5BE0-4BA3-A062-F7CCBD6CB275}"/>
              </a:ext>
            </a:extLst>
          </p:cNvPr>
          <p:cNvSpPr/>
          <p:nvPr/>
        </p:nvSpPr>
        <p:spPr>
          <a:xfrm>
            <a:off x="5521362" y="5445599"/>
            <a:ext cx="1463762" cy="30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1351"/>
              <a:buFont typeface="Arial"/>
              <a:buNone/>
            </a:pPr>
            <a:r>
              <a:rPr lang="en-US" sz="1400" b="0" i="0" u="none" strike="noStrike" cap="none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10GbE Switch</a:t>
            </a:r>
            <a:endParaRPr lang="en-US" sz="2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0" name="圖片 27">
            <a:extLst>
              <a:ext uri="{FF2B5EF4-FFF2-40B4-BE49-F238E27FC236}">
                <a16:creationId xmlns:a16="http://schemas.microsoft.com/office/drawing/2014/main" id="{33253972-FC85-4638-B236-723D4ED681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1097" y="4339235"/>
            <a:ext cx="4194660" cy="1453482"/>
          </a:xfrm>
          <a:prstGeom prst="rect">
            <a:avLst/>
          </a:prstGeom>
        </p:spPr>
      </p:pic>
      <p:pic>
        <p:nvPicPr>
          <p:cNvPr id="19" name="Google Shape;1038;p60">
            <a:extLst>
              <a:ext uri="{FF2B5EF4-FFF2-40B4-BE49-F238E27FC236}">
                <a16:creationId xmlns:a16="http://schemas.microsoft.com/office/drawing/2014/main" id="{76F5C0F7-BB01-4B1E-B6AD-36E007C0F198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100658" y="3294120"/>
            <a:ext cx="1355499" cy="135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038;p60">
            <a:extLst>
              <a:ext uri="{FF2B5EF4-FFF2-40B4-BE49-F238E27FC236}">
                <a16:creationId xmlns:a16="http://schemas.microsoft.com/office/drawing/2014/main" id="{9EA704E3-71CF-48CE-B4FF-900645CE9A0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72113" y="3294120"/>
            <a:ext cx="1355499" cy="1355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455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標題 1" hidden="1">
            <a:extLst>
              <a:ext uri="{FF2B5EF4-FFF2-40B4-BE49-F238E27FC236}">
                <a16:creationId xmlns:a16="http://schemas.microsoft.com/office/drawing/2014/main" id="{25BAFC26-15FF-4FC2-AF50-3F3696F2DE39}"/>
              </a:ext>
            </a:extLst>
          </p:cNvPr>
          <p:cNvSpPr txBox="1">
            <a:spLocks/>
          </p:cNvSpPr>
          <p:nvPr/>
        </p:nvSpPr>
        <p:spPr>
          <a:xfrm>
            <a:off x="483287" y="3280203"/>
            <a:ext cx="11523476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gradFill>
                  <a:gsLst>
                    <a:gs pos="17000">
                      <a:srgbClr val="E8EDF7"/>
                    </a:gs>
                    <a:gs pos="56000">
                      <a:schemeClr val="accent1">
                        <a:lumMod val="5000"/>
                        <a:lumOff val="95000"/>
                      </a:schemeClr>
                    </a:gs>
                    <a:gs pos="76000">
                      <a:schemeClr val="accent1">
                        <a:lumMod val="60000"/>
                        <a:lumOff val="40000"/>
                      </a:schemeClr>
                    </a:gs>
                    <a:gs pos="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sz="5500" kern="6000" spc="2500">
                <a:latin typeface="Arial" panose="020B0604020202020204" pitchFamily="34" charset="0"/>
                <a:sym typeface="Arial" panose="020B0604020202020204" pitchFamily="34" charset="0"/>
              </a:rPr>
              <a:t>數據效率</a:t>
            </a:r>
          </a:p>
        </p:txBody>
      </p:sp>
      <p:grpSp>
        <p:nvGrpSpPr>
          <p:cNvPr id="34" name="群組 33" hidden="1">
            <a:extLst>
              <a:ext uri="{FF2B5EF4-FFF2-40B4-BE49-F238E27FC236}">
                <a16:creationId xmlns:a16="http://schemas.microsoft.com/office/drawing/2014/main" id="{D21E24EF-B9F6-4C19-BCBF-0A1AF4EC36A3}"/>
              </a:ext>
            </a:extLst>
          </p:cNvPr>
          <p:cNvGrpSpPr/>
          <p:nvPr/>
        </p:nvGrpSpPr>
        <p:grpSpPr>
          <a:xfrm>
            <a:off x="3949441" y="2315870"/>
            <a:ext cx="4290152" cy="905056"/>
            <a:chOff x="1595870" y="1601495"/>
            <a:chExt cx="4290152" cy="905056"/>
          </a:xfrm>
        </p:grpSpPr>
        <p:sp>
          <p:nvSpPr>
            <p:cNvPr id="35" name="副標題 2">
              <a:extLst>
                <a:ext uri="{FF2B5EF4-FFF2-40B4-BE49-F238E27FC236}">
                  <a16:creationId xmlns:a16="http://schemas.microsoft.com/office/drawing/2014/main" id="{55DE2C5F-AE98-4876-9616-39FD2CC2805C}"/>
                </a:ext>
              </a:extLst>
            </p:cNvPr>
            <p:cNvSpPr txBox="1">
              <a:spLocks/>
            </p:cNvSpPr>
            <p:nvPr/>
          </p:nvSpPr>
          <p:spPr>
            <a:xfrm>
              <a:off x="1612496" y="1958368"/>
              <a:ext cx="4273526" cy="50033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600" b="1" kern="1200">
                  <a:solidFill>
                    <a:schemeClr val="tx1"/>
                  </a:solidFill>
                  <a:latin typeface="Arial Narrow" panose="020B0606020202030204" pitchFamily="34" charset="0"/>
                  <a:ea typeface="微軟正黑體" panose="020B0604030504040204" pitchFamily="34" charset="-120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>
                  <a:solidFill>
                    <a:schemeClr val="bg1"/>
                  </a:solidFill>
                  <a:latin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125E5FCF-3C88-4829-A633-46843F7242A6}"/>
                </a:ext>
              </a:extLst>
            </p:cNvPr>
            <p:cNvSpPr/>
            <p:nvPr/>
          </p:nvSpPr>
          <p:spPr>
            <a:xfrm>
              <a:off x="1595870" y="1779250"/>
              <a:ext cx="4281526" cy="72730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EEDE4E5E-FC85-497F-9D30-FCF19E2F5A22}"/>
                </a:ext>
              </a:extLst>
            </p:cNvPr>
            <p:cNvSpPr txBox="1"/>
            <p:nvPr/>
          </p:nvSpPr>
          <p:spPr>
            <a:xfrm>
              <a:off x="3054364" y="1601495"/>
              <a:ext cx="1378101" cy="42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altLang="zh-TW" sz="10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Chapter</a:t>
              </a:r>
            </a:p>
          </p:txBody>
        </p:sp>
      </p:grpSp>
      <p:pic>
        <p:nvPicPr>
          <p:cNvPr id="28" name="圖片 27" hidden="1">
            <a:extLst>
              <a:ext uri="{FF2B5EF4-FFF2-40B4-BE49-F238E27FC236}">
                <a16:creationId xmlns:a16="http://schemas.microsoft.com/office/drawing/2014/main" id="{662AAA84-9972-4847-8ABD-2EBFC02548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22" y="3208343"/>
            <a:ext cx="6885509" cy="2385882"/>
          </a:xfrm>
          <a:prstGeom prst="rect">
            <a:avLst/>
          </a:prstGeom>
        </p:spPr>
      </p:pic>
      <p:pic>
        <p:nvPicPr>
          <p:cNvPr id="11" name="圖形 10" hidden="1">
            <a:extLst>
              <a:ext uri="{FF2B5EF4-FFF2-40B4-BE49-F238E27FC236}">
                <a16:creationId xmlns:a16="http://schemas.microsoft.com/office/drawing/2014/main" id="{98821122-EE14-4513-937A-D7823B134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69285" y="1698172"/>
            <a:ext cx="4626796" cy="3722914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9E0E5F1B-C48D-4368-972A-25600F5C52BB}"/>
              </a:ext>
            </a:extLst>
          </p:cNvPr>
          <p:cNvGrpSpPr/>
          <p:nvPr/>
        </p:nvGrpSpPr>
        <p:grpSpPr>
          <a:xfrm>
            <a:off x="4379627" y="4729842"/>
            <a:ext cx="6244199" cy="1082957"/>
            <a:chOff x="4348705" y="4570829"/>
            <a:chExt cx="8411221" cy="1458793"/>
          </a:xfrm>
        </p:grpSpPr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E2F1EC6E-B8B8-4C87-85E5-DE2B4AF15F1A}"/>
                </a:ext>
              </a:extLst>
            </p:cNvPr>
            <p:cNvSpPr txBox="1"/>
            <p:nvPr/>
          </p:nvSpPr>
          <p:spPr>
            <a:xfrm>
              <a:off x="4348705" y="5407738"/>
              <a:ext cx="8411221" cy="62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400" spc="15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是您的最佳解決方案</a:t>
              </a:r>
            </a:p>
          </p:txBody>
        </p:sp>
        <p:pic>
          <p:nvPicPr>
            <p:cNvPr id="46" name="圖片 45" descr="一張含有 畫畫, 時鐘, 光 的圖片&#10;&#10;自動產生的描述">
              <a:extLst>
                <a:ext uri="{FF2B5EF4-FFF2-40B4-BE49-F238E27FC236}">
                  <a16:creationId xmlns:a16="http://schemas.microsoft.com/office/drawing/2014/main" id="{5680E5F3-9752-4E0F-87DA-3087A0E637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6827" y="4570829"/>
              <a:ext cx="2368901" cy="745824"/>
            </a:xfrm>
            <a:prstGeom prst="rect">
              <a:avLst/>
            </a:prstGeom>
          </p:spPr>
        </p:pic>
      </p:grp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362D286-1A99-47DE-9CE2-2062A7579C83}"/>
              </a:ext>
            </a:extLst>
          </p:cNvPr>
          <p:cNvSpPr txBox="1"/>
          <p:nvPr/>
        </p:nvSpPr>
        <p:spPr>
          <a:xfrm>
            <a:off x="1994236" y="6489779"/>
            <a:ext cx="5126599" cy="352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600" b="1" spc="3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©2021</a:t>
            </a:r>
            <a:r>
              <a:rPr lang="zh-TW" altLang="en-US" sz="600" b="1" spc="3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40247F8-F8CC-45E5-BC93-4970F2602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82792" y="4748243"/>
            <a:ext cx="2377440" cy="5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98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"/>
    </mc:Choice>
    <mc:Fallback xmlns="">
      <p:transition advClick="0" advTm="1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矩形: 圓角 53">
            <a:extLst>
              <a:ext uri="{FF2B5EF4-FFF2-40B4-BE49-F238E27FC236}">
                <a16:creationId xmlns:a16="http://schemas.microsoft.com/office/drawing/2014/main" id="{B6F9EA69-6CF8-42F0-8929-0524A557F208}"/>
              </a:ext>
            </a:extLst>
          </p:cNvPr>
          <p:cNvSpPr/>
          <p:nvPr/>
        </p:nvSpPr>
        <p:spPr>
          <a:xfrm>
            <a:off x="6882535" y="1687459"/>
            <a:ext cx="5125889" cy="3334937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9CD8D373-FAE1-419B-AFC0-A222C7E0B4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3227" y="1679639"/>
            <a:ext cx="2245369" cy="431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矩形: 圓角 53">
            <a:extLst>
              <a:ext uri="{FF2B5EF4-FFF2-40B4-BE49-F238E27FC236}">
                <a16:creationId xmlns:a16="http://schemas.microsoft.com/office/drawing/2014/main" id="{A62117BE-EDD8-9140-927B-5307D35F7AF5}"/>
              </a:ext>
            </a:extLst>
          </p:cNvPr>
          <p:cNvSpPr/>
          <p:nvPr/>
        </p:nvSpPr>
        <p:spPr>
          <a:xfrm>
            <a:off x="3153129" y="1694744"/>
            <a:ext cx="3558063" cy="3334937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C2ED61F7-A5FC-4105-9413-A32C4FF6D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191" y="1679639"/>
            <a:ext cx="3019750" cy="431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矩形: 圓角 53">
            <a:extLst>
              <a:ext uri="{FF2B5EF4-FFF2-40B4-BE49-F238E27FC236}">
                <a16:creationId xmlns:a16="http://schemas.microsoft.com/office/drawing/2014/main" id="{35320154-3F3B-8D44-97B8-027E697E73AD}"/>
              </a:ext>
            </a:extLst>
          </p:cNvPr>
          <p:cNvSpPr/>
          <p:nvPr/>
        </p:nvSpPr>
        <p:spPr>
          <a:xfrm>
            <a:off x="181826" y="1687459"/>
            <a:ext cx="2798710" cy="3334937"/>
          </a:xfrm>
          <a:prstGeom prst="roundRect">
            <a:avLst>
              <a:gd name="adj" fmla="val 5085"/>
            </a:avLst>
          </a:prstGeom>
          <a:noFill/>
          <a:ln w="28575" cap="flat">
            <a:gradFill>
              <a:gsLst>
                <a:gs pos="0">
                  <a:srgbClr val="1563DD"/>
                </a:gs>
                <a:gs pos="77000">
                  <a:srgbClr val="0E9CF4">
                    <a:alpha val="0"/>
                  </a:srgbClr>
                </a:gs>
              </a:gsLst>
              <a:lin ang="5400000" scaled="1"/>
            </a:gradFill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zh-TW" altLang="en-US" sz="2400" b="1">
              <a:solidFill>
                <a:schemeClr val="tx1"/>
              </a:solidFill>
            </a:endParaRP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4BBA27E8-E0C4-404D-996A-88F93E3364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235" y="1679639"/>
            <a:ext cx="2585467" cy="431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5100"/>
              </a:lnSpc>
            </a:pPr>
            <a:r>
              <a:rPr lang="zh-TW" altLang="en-US"/>
              <a:t>使用即時快照同步的最佳配置方式與實測結果</a:t>
            </a: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7E1D8E04-E548-42DF-984A-F9E5DF5A44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25137" y="6139617"/>
            <a:ext cx="954080" cy="279758"/>
          </a:xfrm>
          <a:prstGeom prst="rect">
            <a:avLst/>
          </a:prstGeom>
        </p:spPr>
      </p:pic>
      <p:sp>
        <p:nvSpPr>
          <p:cNvPr id="1037" name="文字方塊 1036">
            <a:extLst>
              <a:ext uri="{FF2B5EF4-FFF2-40B4-BE49-F238E27FC236}">
                <a16:creationId xmlns:a16="http://schemas.microsoft.com/office/drawing/2014/main" id="{5DC1F922-346F-41E4-B08A-73BD7B266E29}"/>
              </a:ext>
            </a:extLst>
          </p:cNvPr>
          <p:cNvSpPr txBox="1"/>
          <p:nvPr/>
        </p:nvSpPr>
        <p:spPr>
          <a:xfrm>
            <a:off x="8422627" y="1743995"/>
            <a:ext cx="2112420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6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即時性快照同步保護</a:t>
            </a:r>
            <a:endParaRPr lang="en-US" altLang="zh-TW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095B06E-6B3B-435A-999D-4BF856D49994}"/>
              </a:ext>
            </a:extLst>
          </p:cNvPr>
          <p:cNvGrpSpPr/>
          <p:nvPr/>
        </p:nvGrpSpPr>
        <p:grpSpPr>
          <a:xfrm>
            <a:off x="7006099" y="2197697"/>
            <a:ext cx="4952481" cy="3511995"/>
            <a:chOff x="7117599" y="2197697"/>
            <a:chExt cx="5155958" cy="3656288"/>
          </a:xfrm>
        </p:grpSpPr>
        <p:pic>
          <p:nvPicPr>
            <p:cNvPr id="148" name="圖形 147">
              <a:extLst>
                <a:ext uri="{FF2B5EF4-FFF2-40B4-BE49-F238E27FC236}">
                  <a16:creationId xmlns:a16="http://schemas.microsoft.com/office/drawing/2014/main" id="{1D09F862-42D8-44B6-989C-3FB1CAB06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47669" y="2548971"/>
              <a:ext cx="5125888" cy="32489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0" name="文字方塊 149">
              <a:extLst>
                <a:ext uri="{FF2B5EF4-FFF2-40B4-BE49-F238E27FC236}">
                  <a16:creationId xmlns:a16="http://schemas.microsoft.com/office/drawing/2014/main" id="{12C211E1-1E34-4125-BE8D-EA8F9A9C4669}"/>
                </a:ext>
              </a:extLst>
            </p:cNvPr>
            <p:cNvSpPr txBox="1"/>
            <p:nvPr/>
          </p:nvSpPr>
          <p:spPr>
            <a:xfrm>
              <a:off x="7117599" y="5564316"/>
              <a:ext cx="1490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 NAS</a:t>
              </a:r>
              <a:endParaRPr lang="zh-TW" altLang="en-US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文字方塊 150">
              <a:extLst>
                <a:ext uri="{FF2B5EF4-FFF2-40B4-BE49-F238E27FC236}">
                  <a16:creationId xmlns:a16="http://schemas.microsoft.com/office/drawing/2014/main" id="{FBF2598A-C966-4B09-A0A8-610B6CC9F3FE}"/>
                </a:ext>
              </a:extLst>
            </p:cNvPr>
            <p:cNvSpPr txBox="1"/>
            <p:nvPr/>
          </p:nvSpPr>
          <p:spPr>
            <a:xfrm>
              <a:off x="10373149" y="5564316"/>
              <a:ext cx="1813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Secondary NAS</a:t>
              </a:r>
              <a:endParaRPr lang="zh-TW" altLang="en-US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0CE5EAA2-1713-4B3A-B015-7F0D4CCDD1CF}"/>
                </a:ext>
              </a:extLst>
            </p:cNvPr>
            <p:cNvSpPr txBox="1"/>
            <p:nvPr/>
          </p:nvSpPr>
          <p:spPr>
            <a:xfrm>
              <a:off x="7223036" y="2197697"/>
              <a:ext cx="2669345" cy="30777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altLang="zh-TW" sz="1400" b="1">
                  <a:solidFill>
                    <a:srgbClr val="C00000"/>
                  </a:solidFill>
                  <a:latin typeface="Arial"/>
                  <a:ea typeface="新細明體"/>
                  <a:cs typeface="Arial"/>
                </a:rPr>
                <a:t>Production Server </a:t>
              </a:r>
              <a:endParaRPr lang="zh-TW" altLang="en-US" sz="1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矩形 901">
              <a:extLst>
                <a:ext uri="{FF2B5EF4-FFF2-40B4-BE49-F238E27FC236}">
                  <a16:creationId xmlns:a16="http://schemas.microsoft.com/office/drawing/2014/main" id="{D5032C3F-071C-4094-AB61-187F77300B30}"/>
                </a:ext>
              </a:extLst>
            </p:cNvPr>
            <p:cNvSpPr/>
            <p:nvPr/>
          </p:nvSpPr>
          <p:spPr>
            <a:xfrm>
              <a:off x="8768917" y="4984139"/>
              <a:ext cx="1877630" cy="276999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algn="ctr"/>
              <a:r>
                <a:rPr lang="en-US" altLang="zh-TW" sz="1200" b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</a:rPr>
                <a:t>Real-time </a:t>
              </a:r>
              <a:r>
                <a:rPr lang="en-US" altLang="zh-TW" sz="1200" b="1" err="1">
                  <a:solidFill>
                    <a:schemeClr val="accent2">
                      <a:lumMod val="75000"/>
                    </a:schemeClr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</a:rPr>
                <a:t>SnapSync</a:t>
              </a:r>
              <a:endParaRPr lang="en-US" sz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5" name="矩形 901">
              <a:extLst>
                <a:ext uri="{FF2B5EF4-FFF2-40B4-BE49-F238E27FC236}">
                  <a16:creationId xmlns:a16="http://schemas.microsoft.com/office/drawing/2014/main" id="{866887A5-4F14-46BC-8B87-6C72181035BC}"/>
                </a:ext>
              </a:extLst>
            </p:cNvPr>
            <p:cNvSpPr/>
            <p:nvPr/>
          </p:nvSpPr>
          <p:spPr>
            <a:xfrm>
              <a:off x="8902162" y="5453875"/>
              <a:ext cx="1470987" cy="40011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sz="1000" b="1">
                  <a:solidFill>
                    <a:srgbClr val="C00000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</a:rPr>
                <a:t>Direct Connected via 25GbE</a:t>
              </a:r>
              <a:endParaRPr lang="en-US" sz="100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40" name="矩形 901">
              <a:extLst>
                <a:ext uri="{FF2B5EF4-FFF2-40B4-BE49-F238E27FC236}">
                  <a16:creationId xmlns:a16="http://schemas.microsoft.com/office/drawing/2014/main" id="{8F045050-CEE9-4E32-B407-F6A1F10CB379}"/>
                </a:ext>
              </a:extLst>
            </p:cNvPr>
            <p:cNvSpPr/>
            <p:nvPr/>
          </p:nvSpPr>
          <p:spPr>
            <a:xfrm>
              <a:off x="8973411" y="2844225"/>
              <a:ext cx="3300145" cy="608801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b="1">
                  <a:solidFill>
                    <a:srgbClr val="0432FF"/>
                  </a:solidFill>
                  <a:latin typeface="Microsoft JhengHei UI"/>
                  <a:ea typeface="Microsoft JhengHei UI"/>
                  <a:cs typeface="Arial"/>
                </a:rPr>
                <a:t>10GbE </a:t>
              </a:r>
              <a:r>
                <a:rPr lang="en-US" b="1" err="1">
                  <a:solidFill>
                    <a:srgbClr val="0432FF"/>
                  </a:solidFill>
                  <a:latin typeface="Microsoft JhengHei UI"/>
                  <a:ea typeface="Microsoft JhengHei UI"/>
                  <a:cs typeface="Arial"/>
                </a:rPr>
                <a:t>整體速度表現</a:t>
              </a:r>
              <a:br>
                <a:rPr lang="en-US" sz="1400">
                  <a:latin typeface="Microsoft JhengHei UI"/>
                  <a:ea typeface="Microsoft JhengHei UI"/>
                  <a:cs typeface="Arial" panose="020B0604020202020204" pitchFamily="34" charset="0"/>
                </a:rPr>
              </a:br>
              <a:r>
                <a:rPr lang="en-US" sz="1400">
                  <a:solidFill>
                    <a:srgbClr val="0432FF"/>
                  </a:solidFill>
                  <a:latin typeface="Microsoft JhengHei UI"/>
                  <a:ea typeface="Microsoft JhengHei UI"/>
                  <a:cs typeface="Arial"/>
                </a:rPr>
                <a:t>(1000MB/s, 影響大約下降10~15%)</a:t>
              </a:r>
            </a:p>
          </p:txBody>
        </p: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F2A335BC-5870-0647-83C1-15A1B31761A5}"/>
              </a:ext>
            </a:extLst>
          </p:cNvPr>
          <p:cNvSpPr txBox="1"/>
          <p:nvPr/>
        </p:nvSpPr>
        <p:spPr>
          <a:xfrm>
            <a:off x="3082355" y="2334011"/>
            <a:ext cx="1490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NAS</a:t>
            </a:r>
            <a:endParaRPr lang="zh-TW" altLang="en-US" sz="1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E5E7BBF-1C89-AF4B-A119-F9B42E33BE34}"/>
              </a:ext>
            </a:extLst>
          </p:cNvPr>
          <p:cNvSpPr txBox="1"/>
          <p:nvPr/>
        </p:nvSpPr>
        <p:spPr>
          <a:xfrm>
            <a:off x="4906899" y="2343514"/>
            <a:ext cx="1813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NAS</a:t>
            </a:r>
            <a:endParaRPr lang="zh-TW" altLang="en-US" sz="1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D594251-9E7B-CF46-A7B8-5659A558BD4F}"/>
              </a:ext>
            </a:extLst>
          </p:cNvPr>
          <p:cNvSpPr txBox="1"/>
          <p:nvPr/>
        </p:nvSpPr>
        <p:spPr>
          <a:xfrm>
            <a:off x="573528" y="2375075"/>
            <a:ext cx="187077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400" b="1">
                <a:solidFill>
                  <a:srgbClr val="C0000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Production Server</a:t>
            </a:r>
            <a:endParaRPr lang="zh-TW" altLang="en-US" sz="1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901">
            <a:extLst>
              <a:ext uri="{FF2B5EF4-FFF2-40B4-BE49-F238E27FC236}">
                <a16:creationId xmlns:a16="http://schemas.microsoft.com/office/drawing/2014/main" id="{89DDAF54-60BC-0A4B-8064-2230CD9877C8}"/>
              </a:ext>
            </a:extLst>
          </p:cNvPr>
          <p:cNvSpPr/>
          <p:nvPr/>
        </p:nvSpPr>
        <p:spPr>
          <a:xfrm>
            <a:off x="3884103" y="2964879"/>
            <a:ext cx="2097247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000" b="1">
                <a:solidFill>
                  <a:srgbClr val="0066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Direct Connected via 25GbE</a:t>
            </a:r>
            <a:endParaRPr lang="en-US" sz="1000">
              <a:solidFill>
                <a:srgbClr val="0066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DD01E87-0062-9546-9A4C-CE5B839C7BE7}"/>
              </a:ext>
            </a:extLst>
          </p:cNvPr>
          <p:cNvSpPr txBox="1"/>
          <p:nvPr/>
        </p:nvSpPr>
        <p:spPr>
          <a:xfrm>
            <a:off x="259671" y="1721316"/>
            <a:ext cx="262003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6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使用</a:t>
            </a: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 </a:t>
            </a:r>
            <a:r>
              <a:rPr lang="en-US" altLang="zh-TW" sz="16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SnapSync</a:t>
            </a:r>
            <a:r>
              <a:rPr lang="en-US" altLang="zh-TW" sz="1600" b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 </a:t>
            </a:r>
            <a:r>
              <a:rPr lang="en-US" altLang="zh-TW" sz="16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保護前</a:t>
            </a:r>
            <a:endParaRPr lang="en-US" altLang="zh-TW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A74261D-527B-A443-9C71-DF5586FD2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231" y="2728260"/>
            <a:ext cx="1456232" cy="2413755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53489FE1-C23C-A146-86B7-435EC47BAF47}"/>
              </a:ext>
            </a:extLst>
          </p:cNvPr>
          <p:cNvSpPr txBox="1"/>
          <p:nvPr/>
        </p:nvSpPr>
        <p:spPr>
          <a:xfrm>
            <a:off x="573528" y="5249554"/>
            <a:ext cx="1852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 (Shared Storage)</a:t>
            </a:r>
            <a:endParaRPr lang="zh-TW" altLang="en-US" sz="1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矩形 901">
            <a:extLst>
              <a:ext uri="{FF2B5EF4-FFF2-40B4-BE49-F238E27FC236}">
                <a16:creationId xmlns:a16="http://schemas.microsoft.com/office/drawing/2014/main" id="{93FABF7D-5786-034A-B338-A6D9EA4C5F11}"/>
              </a:ext>
            </a:extLst>
          </p:cNvPr>
          <p:cNvSpPr/>
          <p:nvPr/>
        </p:nvSpPr>
        <p:spPr>
          <a:xfrm>
            <a:off x="1499802" y="4037503"/>
            <a:ext cx="1299792" cy="44627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200" b="1">
                <a:solidFill>
                  <a:srgbClr val="0432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  <a:br>
              <a:rPr lang="en-US" sz="1100">
                <a:solidFill>
                  <a:srgbClr val="0432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sz="1100">
                <a:solidFill>
                  <a:srgbClr val="0432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(1150MB/s</a:t>
            </a:r>
            <a:r>
              <a:rPr lang="en-US" sz="1000">
                <a:solidFill>
                  <a:srgbClr val="0432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C410E2FA-055F-D44A-AA40-88B384A12261}"/>
              </a:ext>
            </a:extLst>
          </p:cNvPr>
          <p:cNvSpPr txBox="1"/>
          <p:nvPr/>
        </p:nvSpPr>
        <p:spPr>
          <a:xfrm>
            <a:off x="3260045" y="1721260"/>
            <a:ext cx="332204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600" b="1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最佳設定方式</a:t>
            </a:r>
            <a:endParaRPr lang="en-US" altLang="zh-TW" sz="1600" b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CDA050A-5275-FE4E-8934-98A6612452A3}"/>
              </a:ext>
            </a:extLst>
          </p:cNvPr>
          <p:cNvSpPr txBox="1"/>
          <p:nvPr/>
        </p:nvSpPr>
        <p:spPr>
          <a:xfrm>
            <a:off x="3195577" y="3257999"/>
            <a:ext cx="3353700" cy="2395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kumimoji="1" lang="zh-TW" altLang="en-US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即時同步的需求下</a:t>
            </a:r>
            <a:r>
              <a:rPr kumimoji="1" lang="en-US" altLang="zh-TW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kumimoji="1" lang="zh-TW" altLang="en-US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第二台</a:t>
            </a:r>
            <a:r>
              <a:rPr kumimoji="1" lang="en-US" altLang="zh-TW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</a:t>
            </a:r>
            <a:r>
              <a:rPr kumimoji="1" lang="zh-TW" altLang="en-US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本身的</a:t>
            </a:r>
            <a:r>
              <a:rPr kumimoji="1" lang="en-US" altLang="zh-TW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I/O</a:t>
            </a:r>
            <a:r>
              <a:rPr kumimoji="1" lang="zh-TW" altLang="en-US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效能須以第一台相同。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kumimoji="1" lang="zh-TW" altLang="en-US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兩台間的網路建議直接對接</a:t>
            </a:r>
            <a:r>
              <a:rPr kumimoji="1" lang="en-US" altLang="zh-TW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</a:t>
            </a:r>
            <a:r>
              <a:rPr kumimoji="1" lang="zh-TW" altLang="en-US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免除干擾與降低</a:t>
            </a:r>
            <a:r>
              <a:rPr kumimoji="1" lang="en-US" altLang="zh-TW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latency. (</a:t>
            </a:r>
            <a:r>
              <a:rPr kumimoji="1" lang="zh-TW" altLang="en-US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如果是遠距離傳輸希望</a:t>
            </a:r>
            <a:r>
              <a:rPr kumimoji="1" lang="en-US" altLang="zh-TW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latency &lt; 5ms, </a:t>
            </a:r>
            <a:r>
              <a:rPr kumimoji="1" lang="zh-TW" altLang="en-US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最多不超過</a:t>
            </a:r>
            <a:r>
              <a:rPr kumimoji="1" lang="en-US" altLang="zh-TW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10ms, </a:t>
            </a:r>
            <a:r>
              <a:rPr kumimoji="1" lang="zh-TW" altLang="en-US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或也可考慮使用</a:t>
            </a:r>
            <a:r>
              <a:rPr kumimoji="1" lang="en-US" altLang="zh-TW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schedule </a:t>
            </a:r>
            <a:r>
              <a:rPr kumimoji="1" lang="en-US" altLang="zh-TW" sz="1400" err="1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SnapSync</a:t>
            </a:r>
            <a:r>
              <a:rPr kumimoji="1" lang="en-US" altLang="zh-TW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kumimoji="1" lang="zh-TW" altLang="en-US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推薦使用</a:t>
            </a:r>
            <a:r>
              <a:rPr kumimoji="1" lang="en-US" altLang="zh-TW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 25GbE(</a:t>
            </a:r>
            <a:r>
              <a:rPr kumimoji="1" lang="zh-TW" altLang="en-US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略高於傳輸速率</a:t>
            </a:r>
            <a:r>
              <a:rPr kumimoji="1" lang="en-US" altLang="zh-TW" sz="14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</a:p>
        </p:txBody>
      </p:sp>
      <p:sp>
        <p:nvSpPr>
          <p:cNvPr id="45" name="Google Shape;1015;p59">
            <a:extLst>
              <a:ext uri="{FF2B5EF4-FFF2-40B4-BE49-F238E27FC236}">
                <a16:creationId xmlns:a16="http://schemas.microsoft.com/office/drawing/2014/main" id="{E6F10083-031B-CE46-B909-6099786B7196}"/>
              </a:ext>
            </a:extLst>
          </p:cNvPr>
          <p:cNvSpPr/>
          <p:nvPr/>
        </p:nvSpPr>
        <p:spPr>
          <a:xfrm>
            <a:off x="-448" y="6023995"/>
            <a:ext cx="6812472" cy="629857"/>
          </a:xfrm>
          <a:prstGeom prst="chevron">
            <a:avLst>
              <a:gd name="adj" fmla="val 69585"/>
            </a:avLst>
          </a:prstGeom>
          <a:noFill/>
          <a:ln>
            <a:noFill/>
          </a:ln>
          <a:effectLst/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altLang="zh-TW" sz="1200" b="1">
                <a:solidFill>
                  <a:schemeClr val="accent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QNAP Lab Test Environment:</a:t>
            </a:r>
          </a:p>
          <a:p>
            <a:pPr fontAlgn="base">
              <a:buClr>
                <a:srgbClr val="000000"/>
              </a:buClr>
              <a:buSzPts val="1600"/>
            </a:pPr>
            <a:r>
              <a:rPr lang="en-US" altLang="zh-TW" sz="1200">
                <a:solidFill>
                  <a:schemeClr val="accent2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IO mode : sync = standard, Block size = 128K,  Jumbo Frame (MTU) = 9000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282C48BA-7198-4D16-8065-99F6AC3256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27009" y="2611010"/>
            <a:ext cx="3202778" cy="3091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035C40-6BC2-45B5-BD6F-099F4A91D7B0}"/>
              </a:ext>
            </a:extLst>
          </p:cNvPr>
          <p:cNvSpPr txBox="1"/>
          <p:nvPr/>
        </p:nvSpPr>
        <p:spPr>
          <a:xfrm>
            <a:off x="7022528" y="5947026"/>
            <a:ext cx="366033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b="1">
                <a:solidFill>
                  <a:srgbClr val="C00000"/>
                </a:solidFill>
                <a:latin typeface="Microsoft JhengHei"/>
                <a:ea typeface="Microsoft JhengHei"/>
                <a:cs typeface="Calibri"/>
              </a:rPr>
              <a:t>也支援 QES &lt;-&gt; QuTS hero NAS 兩者間進行快照同步!</a:t>
            </a:r>
            <a:endParaRPr lang="en-US" b="1">
              <a:solidFill>
                <a:srgbClr val="C00000"/>
              </a:solidFill>
              <a:latin typeface="Microsoft JhengHei"/>
              <a:ea typeface="Microsoft JhengHe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753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肘形接點 79">
            <a:extLst>
              <a:ext uri="{FF2B5EF4-FFF2-40B4-BE49-F238E27FC236}">
                <a16:creationId xmlns:a16="http://schemas.microsoft.com/office/drawing/2014/main" id="{4DE56CA1-F51A-9F45-8128-BF4107DA190B}"/>
              </a:ext>
            </a:extLst>
          </p:cNvPr>
          <p:cNvCxnSpPr>
            <a:cxnSpLocks/>
          </p:cNvCxnSpPr>
          <p:nvPr/>
        </p:nvCxnSpPr>
        <p:spPr>
          <a:xfrm rot="10800000">
            <a:off x="6720583" y="3637739"/>
            <a:ext cx="3237290" cy="328633"/>
          </a:xfrm>
          <a:prstGeom prst="bentConnector3">
            <a:avLst>
              <a:gd name="adj1" fmla="val 5220"/>
            </a:avLst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圖形 47">
            <a:extLst>
              <a:ext uri="{FF2B5EF4-FFF2-40B4-BE49-F238E27FC236}">
                <a16:creationId xmlns:a16="http://schemas.microsoft.com/office/drawing/2014/main" id="{D6BE142F-39D4-4709-87D3-8A2209000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44158" y="2628426"/>
            <a:ext cx="2854740" cy="2228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5D21E257-03D7-44D9-8B1B-5EE3052AE3D4}"/>
              </a:ext>
            </a:extLst>
          </p:cNvPr>
          <p:cNvCxnSpPr>
            <a:cxnSpLocks/>
          </p:cNvCxnSpPr>
          <p:nvPr/>
        </p:nvCxnSpPr>
        <p:spPr>
          <a:xfrm>
            <a:off x="1942750" y="3646159"/>
            <a:ext cx="274420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9127D79D-7C24-CF41-8E05-AE45708741B8}"/>
              </a:ext>
            </a:extLst>
          </p:cNvPr>
          <p:cNvCxnSpPr>
            <a:cxnSpLocks/>
          </p:cNvCxnSpPr>
          <p:nvPr/>
        </p:nvCxnSpPr>
        <p:spPr>
          <a:xfrm>
            <a:off x="4407627" y="3647357"/>
            <a:ext cx="1734640" cy="1086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2FE90B5B-BAC0-5C4E-B60D-3D364D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/>
              <a:t>災難及時復原的即時備份 與 複本資料管理</a:t>
            </a:r>
            <a:r>
              <a:rPr lang="en-US" altLang="zh-CN" sz="4000"/>
              <a:t>CDM </a:t>
            </a:r>
            <a:r>
              <a:rPr lang="en-US" altLang="zh-TW" sz="4000"/>
              <a:t>(Copy Data Management)</a:t>
            </a:r>
            <a:endParaRPr lang="zh-TW" altLang="en-US" sz="4000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3B587A71-80C5-584D-8F75-FE9390F1FA94}"/>
              </a:ext>
            </a:extLst>
          </p:cNvPr>
          <p:cNvSpPr txBox="1"/>
          <p:nvPr/>
        </p:nvSpPr>
        <p:spPr>
          <a:xfrm>
            <a:off x="5834857" y="5354849"/>
            <a:ext cx="1048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Snapshot </a:t>
            </a:r>
          </a:p>
          <a:p>
            <a:pPr algn="ctr"/>
            <a:r>
              <a:rPr kumimoji="1" lang="en-US" altLang="zh-TW" sz="1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clone</a:t>
            </a:r>
            <a:endParaRPr kumimoji="1" lang="zh-TW" altLang="en-US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0D0CF044-51A2-44D2-A0A0-764849D0C99F}"/>
              </a:ext>
            </a:extLst>
          </p:cNvPr>
          <p:cNvGrpSpPr/>
          <p:nvPr/>
        </p:nvGrpSpPr>
        <p:grpSpPr>
          <a:xfrm>
            <a:off x="7497405" y="3227173"/>
            <a:ext cx="1161727" cy="868416"/>
            <a:chOff x="6212618" y="1796412"/>
            <a:chExt cx="1594773" cy="704508"/>
          </a:xfrm>
        </p:grpSpPr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09374B5C-D53C-4902-8D9C-8AA7565FD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alphaModFix amt="9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6212618" y="1796412"/>
              <a:ext cx="1594773" cy="704508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55009DC-98AE-447D-A469-33D5372C0ACC}"/>
                </a:ext>
              </a:extLst>
            </p:cNvPr>
            <p:cNvSpPr/>
            <p:nvPr/>
          </p:nvSpPr>
          <p:spPr>
            <a:xfrm>
              <a:off x="6372761" y="1814776"/>
              <a:ext cx="1402272" cy="531496"/>
            </a:xfrm>
            <a:prstGeom prst="rect">
              <a:avLst/>
            </a:prstGeom>
            <a:gradFill flip="none" rotWithShape="1">
              <a:gsLst>
                <a:gs pos="0">
                  <a:srgbClr val="732929">
                    <a:alpha val="55000"/>
                  </a:srgbClr>
                </a:gs>
                <a:gs pos="100000">
                  <a:srgbClr val="E89128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78" name="Google Shape;1624;p84">
            <a:extLst>
              <a:ext uri="{FF2B5EF4-FFF2-40B4-BE49-F238E27FC236}">
                <a16:creationId xmlns:a16="http://schemas.microsoft.com/office/drawing/2014/main" id="{01598A65-D035-4510-B5F1-0BF910C0DA90}"/>
              </a:ext>
            </a:extLst>
          </p:cNvPr>
          <p:cNvSpPr/>
          <p:nvPr/>
        </p:nvSpPr>
        <p:spPr>
          <a:xfrm>
            <a:off x="337728" y="4277134"/>
            <a:ext cx="1911821" cy="633368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rgbClr val="2F8141"/>
              </a:gs>
              <a:gs pos="0">
                <a:srgbClr val="48BD62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03125"/>
              </a:lnSpc>
            </a:pPr>
            <a:endParaRPr lang="en-US" sz="14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79" name="Google Shape;1466;p83">
            <a:extLst>
              <a:ext uri="{FF2B5EF4-FFF2-40B4-BE49-F238E27FC236}">
                <a16:creationId xmlns:a16="http://schemas.microsoft.com/office/drawing/2014/main" id="{59CB824A-C903-4439-A5FB-2AE45A4BB798}"/>
              </a:ext>
            </a:extLst>
          </p:cNvPr>
          <p:cNvSpPr/>
          <p:nvPr/>
        </p:nvSpPr>
        <p:spPr>
          <a:xfrm>
            <a:off x="337727" y="4026189"/>
            <a:ext cx="1911820" cy="340381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0">
                <a:srgbClr val="7B74D2"/>
              </a:gs>
              <a:gs pos="100000">
                <a:srgbClr val="5850CA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898" lvl="0" algn="ctr">
              <a:lnSpc>
                <a:spcPts val="2200"/>
              </a:lnSpc>
              <a:buSzPct val="80000"/>
              <a:tabLst>
                <a:tab pos="88898" algn="l"/>
              </a:tabLst>
            </a:pPr>
            <a:r>
              <a:rPr 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VMware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C12FA7C-39C8-4023-849A-1C5A6A23FFFA}"/>
              </a:ext>
            </a:extLst>
          </p:cNvPr>
          <p:cNvSpPr/>
          <p:nvPr/>
        </p:nvSpPr>
        <p:spPr>
          <a:xfrm>
            <a:off x="335686" y="4465614"/>
            <a:ext cx="1915909" cy="350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898" algn="ctr">
              <a:lnSpc>
                <a:spcPts val="2200"/>
              </a:lnSpc>
              <a:buSzPct val="80000"/>
              <a:tabLst>
                <a:tab pos="88898" algn="l"/>
              </a:tabLst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Hypervisor Host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C0320892-A34E-EC47-BC3C-5945464FDEC0}"/>
              </a:ext>
            </a:extLst>
          </p:cNvPr>
          <p:cNvSpPr txBox="1"/>
          <p:nvPr/>
        </p:nvSpPr>
        <p:spPr>
          <a:xfrm>
            <a:off x="4081458" y="5290485"/>
            <a:ext cx="1029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14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Snapsync</a:t>
            </a:r>
            <a:endParaRPr kumimoji="1" lang="en-US" altLang="zh-TW" sz="14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9" name="向右箭號 58">
            <a:extLst>
              <a:ext uri="{FF2B5EF4-FFF2-40B4-BE49-F238E27FC236}">
                <a16:creationId xmlns:a16="http://schemas.microsoft.com/office/drawing/2014/main" id="{DD10A9EE-68C5-4244-91A4-0EB531541810}"/>
              </a:ext>
            </a:extLst>
          </p:cNvPr>
          <p:cNvSpPr/>
          <p:nvPr/>
        </p:nvSpPr>
        <p:spPr>
          <a:xfrm>
            <a:off x="3782544" y="5111437"/>
            <a:ext cx="1229838" cy="22195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5" name="Google Shape;1617;p84">
            <a:extLst>
              <a:ext uri="{FF2B5EF4-FFF2-40B4-BE49-F238E27FC236}">
                <a16:creationId xmlns:a16="http://schemas.microsoft.com/office/drawing/2014/main" id="{90F3FBF0-EAC2-4792-A396-863BD804C84D}"/>
              </a:ext>
            </a:extLst>
          </p:cNvPr>
          <p:cNvSpPr/>
          <p:nvPr/>
        </p:nvSpPr>
        <p:spPr>
          <a:xfrm>
            <a:off x="7547495" y="3314847"/>
            <a:ext cx="1083307" cy="490255"/>
          </a:xfrm>
          <a:prstGeom prst="round2DiagRect">
            <a:avLst>
              <a:gd name="adj1" fmla="val 0"/>
              <a:gd name="adj2" fmla="val 0"/>
            </a:avLst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8898" algn="ctr">
              <a:lnSpc>
                <a:spcPts val="2200"/>
              </a:lnSpc>
              <a:buSzPct val="80000"/>
              <a:tabLst>
                <a:tab pos="88898" algn="l"/>
              </a:tabLst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ethernet switch</a:t>
            </a: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6EF9D099-C708-4E6D-BBB9-1442A90ACBDA}"/>
              </a:ext>
            </a:extLst>
          </p:cNvPr>
          <p:cNvGrpSpPr/>
          <p:nvPr/>
        </p:nvGrpSpPr>
        <p:grpSpPr>
          <a:xfrm>
            <a:off x="6828959" y="4731540"/>
            <a:ext cx="773344" cy="969352"/>
            <a:chOff x="7428131" y="4448336"/>
            <a:chExt cx="773344" cy="969352"/>
          </a:xfrm>
        </p:grpSpPr>
        <p:grpSp>
          <p:nvGrpSpPr>
            <p:cNvPr id="98" name="圖形 18">
              <a:extLst>
                <a:ext uri="{FF2B5EF4-FFF2-40B4-BE49-F238E27FC236}">
                  <a16:creationId xmlns:a16="http://schemas.microsoft.com/office/drawing/2014/main" id="{4A3BA343-06E9-4B28-9821-6A9F6861B4BD}"/>
                </a:ext>
              </a:extLst>
            </p:cNvPr>
            <p:cNvGrpSpPr/>
            <p:nvPr/>
          </p:nvGrpSpPr>
          <p:grpSpPr>
            <a:xfrm>
              <a:off x="7428131" y="4448336"/>
              <a:ext cx="773344" cy="969352"/>
              <a:chOff x="2615896" y="4386318"/>
              <a:chExt cx="918750" cy="1151612"/>
            </a:xfrm>
          </p:grpSpPr>
          <p:grpSp>
            <p:nvGrpSpPr>
              <p:cNvPr id="100" name="圖形 18">
                <a:extLst>
                  <a:ext uri="{FF2B5EF4-FFF2-40B4-BE49-F238E27FC236}">
                    <a16:creationId xmlns:a16="http://schemas.microsoft.com/office/drawing/2014/main" id="{AAE35135-5CB2-4176-A966-9413DF5AA030}"/>
                  </a:ext>
                </a:extLst>
              </p:cNvPr>
              <p:cNvGrpSpPr/>
              <p:nvPr/>
            </p:nvGrpSpPr>
            <p:grpSpPr>
              <a:xfrm>
                <a:off x="2615896" y="4981177"/>
                <a:ext cx="918750" cy="556753"/>
                <a:chOff x="2615896" y="4981177"/>
                <a:chExt cx="918750" cy="556753"/>
              </a:xfrm>
            </p:grpSpPr>
            <p:sp>
              <p:nvSpPr>
                <p:cNvPr id="107" name="手繪多邊形: 圖案 106">
                  <a:extLst>
                    <a:ext uri="{FF2B5EF4-FFF2-40B4-BE49-F238E27FC236}">
                      <a16:creationId xmlns:a16="http://schemas.microsoft.com/office/drawing/2014/main" id="{71E8D526-6BF8-4768-971E-2B5A02BBDE48}"/>
                    </a:ext>
                  </a:extLst>
                </p:cNvPr>
                <p:cNvSpPr/>
                <p:nvPr/>
              </p:nvSpPr>
              <p:spPr>
                <a:xfrm>
                  <a:off x="2615896" y="5116237"/>
                  <a:ext cx="918750" cy="421693"/>
                </a:xfrm>
                <a:custGeom>
                  <a:avLst/>
                  <a:gdLst>
                    <a:gd name="connsiteX0" fmla="*/ 0 w 918750"/>
                    <a:gd name="connsiteY0" fmla="*/ 0 h 421693"/>
                    <a:gd name="connsiteX1" fmla="*/ 0 w 918750"/>
                    <a:gd name="connsiteY1" fmla="*/ 276049 h 421693"/>
                    <a:gd name="connsiteX2" fmla="*/ 459375 w 918750"/>
                    <a:gd name="connsiteY2" fmla="*/ 421694 h 421693"/>
                    <a:gd name="connsiteX3" fmla="*/ 918750 w 918750"/>
                    <a:gd name="connsiteY3" fmla="*/ 276049 h 421693"/>
                    <a:gd name="connsiteX4" fmla="*/ 918750 w 918750"/>
                    <a:gd name="connsiteY4" fmla="*/ 0 h 421693"/>
                    <a:gd name="connsiteX5" fmla="*/ 0 w 918750"/>
                    <a:gd name="connsiteY5" fmla="*/ 0 h 421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750" h="421693">
                      <a:moveTo>
                        <a:pt x="0" y="0"/>
                      </a:moveTo>
                      <a:lnTo>
                        <a:pt x="0" y="276049"/>
                      </a:lnTo>
                      <a:cubicBezTo>
                        <a:pt x="0" y="356492"/>
                        <a:pt x="205766" y="421694"/>
                        <a:pt x="459375" y="421694"/>
                      </a:cubicBezTo>
                      <a:cubicBezTo>
                        <a:pt x="712984" y="421694"/>
                        <a:pt x="918750" y="356492"/>
                        <a:pt x="918750" y="276049"/>
                      </a:cubicBezTo>
                      <a:lnTo>
                        <a:pt x="9187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8" name="手繪多邊形: 圖案 107">
                  <a:extLst>
                    <a:ext uri="{FF2B5EF4-FFF2-40B4-BE49-F238E27FC236}">
                      <a16:creationId xmlns:a16="http://schemas.microsoft.com/office/drawing/2014/main" id="{D705E2C8-9883-4AF3-AC07-DD0A7A370070}"/>
                    </a:ext>
                  </a:extLst>
                </p:cNvPr>
                <p:cNvSpPr/>
                <p:nvPr/>
              </p:nvSpPr>
              <p:spPr>
                <a:xfrm>
                  <a:off x="2615896" y="4981177"/>
                  <a:ext cx="918750" cy="291290"/>
                </a:xfrm>
                <a:custGeom>
                  <a:avLst/>
                  <a:gdLst>
                    <a:gd name="connsiteX0" fmla="*/ 918750 w 918750"/>
                    <a:gd name="connsiteY0" fmla="*/ 145645 h 291290"/>
                    <a:gd name="connsiteX1" fmla="*/ 459375 w 918750"/>
                    <a:gd name="connsiteY1" fmla="*/ 291291 h 291290"/>
                    <a:gd name="connsiteX2" fmla="*/ 0 w 918750"/>
                    <a:gd name="connsiteY2" fmla="*/ 145645 h 291290"/>
                    <a:gd name="connsiteX3" fmla="*/ 459375 w 918750"/>
                    <a:gd name="connsiteY3" fmla="*/ 0 h 291290"/>
                    <a:gd name="connsiteX4" fmla="*/ 918750 w 918750"/>
                    <a:gd name="connsiteY4" fmla="*/ 145645 h 291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750" h="291290">
                      <a:moveTo>
                        <a:pt x="918750" y="145645"/>
                      </a:moveTo>
                      <a:cubicBezTo>
                        <a:pt x="918750" y="226083"/>
                        <a:pt x="713081" y="291291"/>
                        <a:pt x="459375" y="291291"/>
                      </a:cubicBezTo>
                      <a:cubicBezTo>
                        <a:pt x="205669" y="291291"/>
                        <a:pt x="0" y="226083"/>
                        <a:pt x="0" y="145645"/>
                      </a:cubicBezTo>
                      <a:cubicBezTo>
                        <a:pt x="0" y="65208"/>
                        <a:pt x="205669" y="0"/>
                        <a:pt x="459375" y="0"/>
                      </a:cubicBezTo>
                      <a:cubicBezTo>
                        <a:pt x="713081" y="0"/>
                        <a:pt x="918750" y="65208"/>
                        <a:pt x="918750" y="145645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01" name="圖形 18">
                <a:extLst>
                  <a:ext uri="{FF2B5EF4-FFF2-40B4-BE49-F238E27FC236}">
                    <a16:creationId xmlns:a16="http://schemas.microsoft.com/office/drawing/2014/main" id="{CAF4AC6B-58DB-4C00-8CFF-74CA8B367576}"/>
                  </a:ext>
                </a:extLst>
              </p:cNvPr>
              <p:cNvGrpSpPr/>
              <p:nvPr/>
            </p:nvGrpSpPr>
            <p:grpSpPr>
              <a:xfrm>
                <a:off x="2615896" y="4683536"/>
                <a:ext cx="918750" cy="557176"/>
                <a:chOff x="2615896" y="4683536"/>
                <a:chExt cx="918750" cy="557176"/>
              </a:xfrm>
            </p:grpSpPr>
            <p:sp>
              <p:nvSpPr>
                <p:cNvPr id="105" name="手繪多邊形: 圖案 104">
                  <a:extLst>
                    <a:ext uri="{FF2B5EF4-FFF2-40B4-BE49-F238E27FC236}">
                      <a16:creationId xmlns:a16="http://schemas.microsoft.com/office/drawing/2014/main" id="{4C883E12-0451-42B3-8FEF-F12E709316D5}"/>
                    </a:ext>
                  </a:extLst>
                </p:cNvPr>
                <p:cNvSpPr/>
                <p:nvPr/>
              </p:nvSpPr>
              <p:spPr>
                <a:xfrm>
                  <a:off x="2615896" y="4819019"/>
                  <a:ext cx="918750" cy="421693"/>
                </a:xfrm>
                <a:custGeom>
                  <a:avLst/>
                  <a:gdLst>
                    <a:gd name="connsiteX0" fmla="*/ 0 w 918750"/>
                    <a:gd name="connsiteY0" fmla="*/ 0 h 421693"/>
                    <a:gd name="connsiteX1" fmla="*/ 0 w 918750"/>
                    <a:gd name="connsiteY1" fmla="*/ 276049 h 421693"/>
                    <a:gd name="connsiteX2" fmla="*/ 459375 w 918750"/>
                    <a:gd name="connsiteY2" fmla="*/ 421694 h 421693"/>
                    <a:gd name="connsiteX3" fmla="*/ 918750 w 918750"/>
                    <a:gd name="connsiteY3" fmla="*/ 276049 h 421693"/>
                    <a:gd name="connsiteX4" fmla="*/ 918750 w 918750"/>
                    <a:gd name="connsiteY4" fmla="*/ 0 h 421693"/>
                    <a:gd name="connsiteX5" fmla="*/ 0 w 918750"/>
                    <a:gd name="connsiteY5" fmla="*/ 0 h 421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750" h="421693">
                      <a:moveTo>
                        <a:pt x="0" y="0"/>
                      </a:moveTo>
                      <a:lnTo>
                        <a:pt x="0" y="276049"/>
                      </a:lnTo>
                      <a:cubicBezTo>
                        <a:pt x="0" y="356492"/>
                        <a:pt x="205766" y="421694"/>
                        <a:pt x="459375" y="421694"/>
                      </a:cubicBezTo>
                      <a:cubicBezTo>
                        <a:pt x="712984" y="421694"/>
                        <a:pt x="918750" y="356492"/>
                        <a:pt x="918750" y="276049"/>
                      </a:cubicBezTo>
                      <a:lnTo>
                        <a:pt x="9187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6" name="手繪多邊形: 圖案 105">
                  <a:extLst>
                    <a:ext uri="{FF2B5EF4-FFF2-40B4-BE49-F238E27FC236}">
                      <a16:creationId xmlns:a16="http://schemas.microsoft.com/office/drawing/2014/main" id="{C7DF005E-BC7C-47F8-A5EA-0310AC80433E}"/>
                    </a:ext>
                  </a:extLst>
                </p:cNvPr>
                <p:cNvSpPr/>
                <p:nvPr/>
              </p:nvSpPr>
              <p:spPr>
                <a:xfrm>
                  <a:off x="2615896" y="4683536"/>
                  <a:ext cx="918750" cy="291290"/>
                </a:xfrm>
                <a:custGeom>
                  <a:avLst/>
                  <a:gdLst>
                    <a:gd name="connsiteX0" fmla="*/ 918750 w 918750"/>
                    <a:gd name="connsiteY0" fmla="*/ 145645 h 291290"/>
                    <a:gd name="connsiteX1" fmla="*/ 459375 w 918750"/>
                    <a:gd name="connsiteY1" fmla="*/ 291291 h 291290"/>
                    <a:gd name="connsiteX2" fmla="*/ 0 w 918750"/>
                    <a:gd name="connsiteY2" fmla="*/ 145645 h 291290"/>
                    <a:gd name="connsiteX3" fmla="*/ 459375 w 918750"/>
                    <a:gd name="connsiteY3" fmla="*/ 0 h 291290"/>
                    <a:gd name="connsiteX4" fmla="*/ 918750 w 918750"/>
                    <a:gd name="connsiteY4" fmla="*/ 145645 h 291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750" h="291290">
                      <a:moveTo>
                        <a:pt x="918750" y="145645"/>
                      </a:moveTo>
                      <a:cubicBezTo>
                        <a:pt x="918750" y="226083"/>
                        <a:pt x="713081" y="291291"/>
                        <a:pt x="459375" y="291291"/>
                      </a:cubicBezTo>
                      <a:cubicBezTo>
                        <a:pt x="205669" y="291291"/>
                        <a:pt x="0" y="226083"/>
                        <a:pt x="0" y="145645"/>
                      </a:cubicBezTo>
                      <a:cubicBezTo>
                        <a:pt x="0" y="65208"/>
                        <a:pt x="205669" y="0"/>
                        <a:pt x="459375" y="0"/>
                      </a:cubicBezTo>
                      <a:cubicBezTo>
                        <a:pt x="713081" y="0"/>
                        <a:pt x="918750" y="65208"/>
                        <a:pt x="918750" y="145645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102" name="圖形 18">
                <a:extLst>
                  <a:ext uri="{FF2B5EF4-FFF2-40B4-BE49-F238E27FC236}">
                    <a16:creationId xmlns:a16="http://schemas.microsoft.com/office/drawing/2014/main" id="{A41D1FBA-F2AC-4615-A3C5-7566107075C4}"/>
                  </a:ext>
                </a:extLst>
              </p:cNvPr>
              <p:cNvGrpSpPr/>
              <p:nvPr/>
            </p:nvGrpSpPr>
            <p:grpSpPr>
              <a:xfrm>
                <a:off x="2615896" y="4386318"/>
                <a:ext cx="918750" cy="557176"/>
                <a:chOff x="2615896" y="4386318"/>
                <a:chExt cx="918750" cy="557176"/>
              </a:xfrm>
            </p:grpSpPr>
            <p:sp>
              <p:nvSpPr>
                <p:cNvPr id="103" name="手繪多邊形: 圖案 102">
                  <a:extLst>
                    <a:ext uri="{FF2B5EF4-FFF2-40B4-BE49-F238E27FC236}">
                      <a16:creationId xmlns:a16="http://schemas.microsoft.com/office/drawing/2014/main" id="{AC00D2B3-8482-4009-9E1B-F818161CA07E}"/>
                    </a:ext>
                  </a:extLst>
                </p:cNvPr>
                <p:cNvSpPr/>
                <p:nvPr/>
              </p:nvSpPr>
              <p:spPr>
                <a:xfrm>
                  <a:off x="2615896" y="4521801"/>
                  <a:ext cx="918750" cy="421693"/>
                </a:xfrm>
                <a:custGeom>
                  <a:avLst/>
                  <a:gdLst>
                    <a:gd name="connsiteX0" fmla="*/ 0 w 918750"/>
                    <a:gd name="connsiteY0" fmla="*/ 0 h 421693"/>
                    <a:gd name="connsiteX1" fmla="*/ 0 w 918750"/>
                    <a:gd name="connsiteY1" fmla="*/ 276049 h 421693"/>
                    <a:gd name="connsiteX2" fmla="*/ 459375 w 918750"/>
                    <a:gd name="connsiteY2" fmla="*/ 421694 h 421693"/>
                    <a:gd name="connsiteX3" fmla="*/ 918750 w 918750"/>
                    <a:gd name="connsiteY3" fmla="*/ 276049 h 421693"/>
                    <a:gd name="connsiteX4" fmla="*/ 918750 w 918750"/>
                    <a:gd name="connsiteY4" fmla="*/ 0 h 421693"/>
                    <a:gd name="connsiteX5" fmla="*/ 0 w 918750"/>
                    <a:gd name="connsiteY5" fmla="*/ 0 h 421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750" h="421693">
                      <a:moveTo>
                        <a:pt x="0" y="0"/>
                      </a:moveTo>
                      <a:lnTo>
                        <a:pt x="0" y="276049"/>
                      </a:lnTo>
                      <a:cubicBezTo>
                        <a:pt x="0" y="356492"/>
                        <a:pt x="205766" y="421694"/>
                        <a:pt x="459375" y="421694"/>
                      </a:cubicBezTo>
                      <a:cubicBezTo>
                        <a:pt x="712984" y="421694"/>
                        <a:pt x="918750" y="356492"/>
                        <a:pt x="918750" y="276049"/>
                      </a:cubicBezTo>
                      <a:lnTo>
                        <a:pt x="9187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4" name="手繪多邊形: 圖案 103">
                  <a:extLst>
                    <a:ext uri="{FF2B5EF4-FFF2-40B4-BE49-F238E27FC236}">
                      <a16:creationId xmlns:a16="http://schemas.microsoft.com/office/drawing/2014/main" id="{48D335A1-422A-42DE-8403-72853804939E}"/>
                    </a:ext>
                  </a:extLst>
                </p:cNvPr>
                <p:cNvSpPr/>
                <p:nvPr/>
              </p:nvSpPr>
              <p:spPr>
                <a:xfrm>
                  <a:off x="2615896" y="4386318"/>
                  <a:ext cx="918750" cy="291290"/>
                </a:xfrm>
                <a:custGeom>
                  <a:avLst/>
                  <a:gdLst>
                    <a:gd name="connsiteX0" fmla="*/ 918750 w 918750"/>
                    <a:gd name="connsiteY0" fmla="*/ 145645 h 291290"/>
                    <a:gd name="connsiteX1" fmla="*/ 459375 w 918750"/>
                    <a:gd name="connsiteY1" fmla="*/ 291291 h 291290"/>
                    <a:gd name="connsiteX2" fmla="*/ 0 w 918750"/>
                    <a:gd name="connsiteY2" fmla="*/ 145645 h 291290"/>
                    <a:gd name="connsiteX3" fmla="*/ 459375 w 918750"/>
                    <a:gd name="connsiteY3" fmla="*/ 0 h 291290"/>
                    <a:gd name="connsiteX4" fmla="*/ 918750 w 918750"/>
                    <a:gd name="connsiteY4" fmla="*/ 145645 h 291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750" h="291290">
                      <a:moveTo>
                        <a:pt x="918750" y="145645"/>
                      </a:moveTo>
                      <a:cubicBezTo>
                        <a:pt x="918750" y="226083"/>
                        <a:pt x="713081" y="291291"/>
                        <a:pt x="459375" y="291291"/>
                      </a:cubicBezTo>
                      <a:cubicBezTo>
                        <a:pt x="205669" y="291291"/>
                        <a:pt x="0" y="226083"/>
                        <a:pt x="0" y="145645"/>
                      </a:cubicBezTo>
                      <a:cubicBezTo>
                        <a:pt x="0" y="65208"/>
                        <a:pt x="205669" y="0"/>
                        <a:pt x="459375" y="0"/>
                      </a:cubicBezTo>
                      <a:cubicBezTo>
                        <a:pt x="713081" y="0"/>
                        <a:pt x="918750" y="65208"/>
                        <a:pt x="918750" y="145645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129" name="矩形 128">
              <a:extLst>
                <a:ext uri="{FF2B5EF4-FFF2-40B4-BE49-F238E27FC236}">
                  <a16:creationId xmlns:a16="http://schemas.microsoft.com/office/drawing/2014/main" id="{096B25DB-0D92-4BD6-A1FB-713A6689A3ED}"/>
                </a:ext>
              </a:extLst>
            </p:cNvPr>
            <p:cNvSpPr/>
            <p:nvPr/>
          </p:nvSpPr>
          <p:spPr>
            <a:xfrm>
              <a:off x="7518087" y="4682094"/>
              <a:ext cx="5934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CDM</a:t>
              </a:r>
            </a:p>
            <a:p>
              <a:pPr algn="ctr"/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LUN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32" name="向右箭號 58">
            <a:extLst>
              <a:ext uri="{FF2B5EF4-FFF2-40B4-BE49-F238E27FC236}">
                <a16:creationId xmlns:a16="http://schemas.microsoft.com/office/drawing/2014/main" id="{B92FAC06-3E2D-4908-AE84-91AACBAC106E}"/>
              </a:ext>
            </a:extLst>
          </p:cNvPr>
          <p:cNvSpPr/>
          <p:nvPr/>
        </p:nvSpPr>
        <p:spPr>
          <a:xfrm>
            <a:off x="6051528" y="5115932"/>
            <a:ext cx="615341" cy="221951"/>
          </a:xfrm>
          <a:prstGeom prst="rightArrow">
            <a:avLst>
              <a:gd name="adj1" fmla="val 50000"/>
              <a:gd name="adj2" fmla="val 50000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C0400A52-9C64-445C-AAEC-7454621F0C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5396" y="3420589"/>
            <a:ext cx="2047875" cy="49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32DEF730-D39F-4B86-9E64-F0614724B9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60023" y="2924229"/>
            <a:ext cx="1817430" cy="14270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DDB69E8B-C114-4D1C-8E5D-4F1361F4C1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65445" y="2918517"/>
            <a:ext cx="1817430" cy="1427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0C0A701E-BDD8-E042-AB04-8908862F1A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0288" y="2692083"/>
            <a:ext cx="2697784" cy="1473834"/>
          </a:xfrm>
          <a:prstGeom prst="rect">
            <a:avLst/>
          </a:prstGeom>
          <a:ln>
            <a:noFill/>
          </a:ln>
          <a:effectLst>
            <a:innerShdw blurRad="12700">
              <a:prstClr val="black"/>
            </a:innerShdw>
          </a:effectLst>
        </p:spPr>
      </p:pic>
      <p:grpSp>
        <p:nvGrpSpPr>
          <p:cNvPr id="44" name="群組 43">
            <a:extLst>
              <a:ext uri="{FF2B5EF4-FFF2-40B4-BE49-F238E27FC236}">
                <a16:creationId xmlns:a16="http://schemas.microsoft.com/office/drawing/2014/main" id="{3E1D5811-C710-46E9-A9D8-3D499DD224CE}"/>
              </a:ext>
            </a:extLst>
          </p:cNvPr>
          <p:cNvGrpSpPr/>
          <p:nvPr/>
        </p:nvGrpSpPr>
        <p:grpSpPr>
          <a:xfrm>
            <a:off x="3352038" y="4731540"/>
            <a:ext cx="773344" cy="969352"/>
            <a:chOff x="3280098" y="4367438"/>
            <a:chExt cx="918750" cy="1151612"/>
          </a:xfrm>
        </p:grpSpPr>
        <p:grpSp>
          <p:nvGrpSpPr>
            <p:cNvPr id="20" name="圖形 18">
              <a:extLst>
                <a:ext uri="{FF2B5EF4-FFF2-40B4-BE49-F238E27FC236}">
                  <a16:creationId xmlns:a16="http://schemas.microsoft.com/office/drawing/2014/main" id="{A389AE88-D513-48F9-A29C-8B7E693220B9}"/>
                </a:ext>
              </a:extLst>
            </p:cNvPr>
            <p:cNvGrpSpPr/>
            <p:nvPr/>
          </p:nvGrpSpPr>
          <p:grpSpPr>
            <a:xfrm>
              <a:off x="3280098" y="4367438"/>
              <a:ext cx="918750" cy="1151612"/>
              <a:chOff x="2615896" y="4386318"/>
              <a:chExt cx="918750" cy="1151612"/>
            </a:xfrm>
          </p:grpSpPr>
          <p:grpSp>
            <p:nvGrpSpPr>
              <p:cNvPr id="21" name="圖形 18">
                <a:extLst>
                  <a:ext uri="{FF2B5EF4-FFF2-40B4-BE49-F238E27FC236}">
                    <a16:creationId xmlns:a16="http://schemas.microsoft.com/office/drawing/2014/main" id="{A389AE88-D513-48F9-A29C-8B7E693220B9}"/>
                  </a:ext>
                </a:extLst>
              </p:cNvPr>
              <p:cNvGrpSpPr/>
              <p:nvPr/>
            </p:nvGrpSpPr>
            <p:grpSpPr>
              <a:xfrm>
                <a:off x="2615896" y="4981177"/>
                <a:ext cx="918750" cy="556753"/>
                <a:chOff x="2615896" y="4981177"/>
                <a:chExt cx="918750" cy="556753"/>
              </a:xfrm>
            </p:grpSpPr>
            <p:sp>
              <p:nvSpPr>
                <p:cNvPr id="22" name="手繪多邊形: 圖案 21">
                  <a:extLst>
                    <a:ext uri="{FF2B5EF4-FFF2-40B4-BE49-F238E27FC236}">
                      <a16:creationId xmlns:a16="http://schemas.microsoft.com/office/drawing/2014/main" id="{5CB3D73A-12C6-48EA-81DB-C706A5F81C32}"/>
                    </a:ext>
                  </a:extLst>
                </p:cNvPr>
                <p:cNvSpPr/>
                <p:nvPr/>
              </p:nvSpPr>
              <p:spPr>
                <a:xfrm>
                  <a:off x="2615896" y="5116237"/>
                  <a:ext cx="918750" cy="421693"/>
                </a:xfrm>
                <a:custGeom>
                  <a:avLst/>
                  <a:gdLst>
                    <a:gd name="connsiteX0" fmla="*/ 0 w 918750"/>
                    <a:gd name="connsiteY0" fmla="*/ 0 h 421693"/>
                    <a:gd name="connsiteX1" fmla="*/ 0 w 918750"/>
                    <a:gd name="connsiteY1" fmla="*/ 276049 h 421693"/>
                    <a:gd name="connsiteX2" fmla="*/ 459375 w 918750"/>
                    <a:gd name="connsiteY2" fmla="*/ 421694 h 421693"/>
                    <a:gd name="connsiteX3" fmla="*/ 918750 w 918750"/>
                    <a:gd name="connsiteY3" fmla="*/ 276049 h 421693"/>
                    <a:gd name="connsiteX4" fmla="*/ 918750 w 918750"/>
                    <a:gd name="connsiteY4" fmla="*/ 0 h 421693"/>
                    <a:gd name="connsiteX5" fmla="*/ 0 w 918750"/>
                    <a:gd name="connsiteY5" fmla="*/ 0 h 421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750" h="421693">
                      <a:moveTo>
                        <a:pt x="0" y="0"/>
                      </a:moveTo>
                      <a:lnTo>
                        <a:pt x="0" y="276049"/>
                      </a:lnTo>
                      <a:cubicBezTo>
                        <a:pt x="0" y="356492"/>
                        <a:pt x="205766" y="421694"/>
                        <a:pt x="459375" y="421694"/>
                      </a:cubicBezTo>
                      <a:cubicBezTo>
                        <a:pt x="712984" y="421694"/>
                        <a:pt x="918750" y="356492"/>
                        <a:pt x="918750" y="276049"/>
                      </a:cubicBezTo>
                      <a:lnTo>
                        <a:pt x="9187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" name="手繪多邊形: 圖案 24">
                  <a:extLst>
                    <a:ext uri="{FF2B5EF4-FFF2-40B4-BE49-F238E27FC236}">
                      <a16:creationId xmlns:a16="http://schemas.microsoft.com/office/drawing/2014/main" id="{2CE6577C-3D6C-4EDC-866D-02EFD8CB4F8F}"/>
                    </a:ext>
                  </a:extLst>
                </p:cNvPr>
                <p:cNvSpPr/>
                <p:nvPr/>
              </p:nvSpPr>
              <p:spPr>
                <a:xfrm>
                  <a:off x="2615896" y="4981177"/>
                  <a:ext cx="918750" cy="291290"/>
                </a:xfrm>
                <a:custGeom>
                  <a:avLst/>
                  <a:gdLst>
                    <a:gd name="connsiteX0" fmla="*/ 918750 w 918750"/>
                    <a:gd name="connsiteY0" fmla="*/ 145645 h 291290"/>
                    <a:gd name="connsiteX1" fmla="*/ 459375 w 918750"/>
                    <a:gd name="connsiteY1" fmla="*/ 291291 h 291290"/>
                    <a:gd name="connsiteX2" fmla="*/ 0 w 918750"/>
                    <a:gd name="connsiteY2" fmla="*/ 145645 h 291290"/>
                    <a:gd name="connsiteX3" fmla="*/ 459375 w 918750"/>
                    <a:gd name="connsiteY3" fmla="*/ 0 h 291290"/>
                    <a:gd name="connsiteX4" fmla="*/ 918750 w 918750"/>
                    <a:gd name="connsiteY4" fmla="*/ 145645 h 291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750" h="291290">
                      <a:moveTo>
                        <a:pt x="918750" y="145645"/>
                      </a:moveTo>
                      <a:cubicBezTo>
                        <a:pt x="918750" y="226083"/>
                        <a:pt x="713081" y="291291"/>
                        <a:pt x="459375" y="291291"/>
                      </a:cubicBezTo>
                      <a:cubicBezTo>
                        <a:pt x="205669" y="291291"/>
                        <a:pt x="0" y="226083"/>
                        <a:pt x="0" y="145645"/>
                      </a:cubicBezTo>
                      <a:cubicBezTo>
                        <a:pt x="0" y="65208"/>
                        <a:pt x="205669" y="0"/>
                        <a:pt x="459375" y="0"/>
                      </a:cubicBezTo>
                      <a:cubicBezTo>
                        <a:pt x="713081" y="0"/>
                        <a:pt x="918750" y="65208"/>
                        <a:pt x="918750" y="145645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27" name="圖形 18">
                <a:extLst>
                  <a:ext uri="{FF2B5EF4-FFF2-40B4-BE49-F238E27FC236}">
                    <a16:creationId xmlns:a16="http://schemas.microsoft.com/office/drawing/2014/main" id="{A389AE88-D513-48F9-A29C-8B7E693220B9}"/>
                  </a:ext>
                </a:extLst>
              </p:cNvPr>
              <p:cNvGrpSpPr/>
              <p:nvPr/>
            </p:nvGrpSpPr>
            <p:grpSpPr>
              <a:xfrm>
                <a:off x="2615896" y="4683535"/>
                <a:ext cx="918750" cy="557177"/>
                <a:chOff x="2615896" y="4683535"/>
                <a:chExt cx="918750" cy="557177"/>
              </a:xfrm>
            </p:grpSpPr>
            <p:sp>
              <p:nvSpPr>
                <p:cNvPr id="28" name="手繪多邊形: 圖案 27">
                  <a:extLst>
                    <a:ext uri="{FF2B5EF4-FFF2-40B4-BE49-F238E27FC236}">
                      <a16:creationId xmlns:a16="http://schemas.microsoft.com/office/drawing/2014/main" id="{1A8CF211-F3CB-43A0-B262-431F38D9DC2C}"/>
                    </a:ext>
                  </a:extLst>
                </p:cNvPr>
                <p:cNvSpPr/>
                <p:nvPr/>
              </p:nvSpPr>
              <p:spPr>
                <a:xfrm>
                  <a:off x="2615896" y="4819019"/>
                  <a:ext cx="918750" cy="421693"/>
                </a:xfrm>
                <a:custGeom>
                  <a:avLst/>
                  <a:gdLst>
                    <a:gd name="connsiteX0" fmla="*/ 0 w 918750"/>
                    <a:gd name="connsiteY0" fmla="*/ 0 h 421693"/>
                    <a:gd name="connsiteX1" fmla="*/ 0 w 918750"/>
                    <a:gd name="connsiteY1" fmla="*/ 276049 h 421693"/>
                    <a:gd name="connsiteX2" fmla="*/ 459375 w 918750"/>
                    <a:gd name="connsiteY2" fmla="*/ 421694 h 421693"/>
                    <a:gd name="connsiteX3" fmla="*/ 918750 w 918750"/>
                    <a:gd name="connsiteY3" fmla="*/ 276049 h 421693"/>
                    <a:gd name="connsiteX4" fmla="*/ 918750 w 918750"/>
                    <a:gd name="connsiteY4" fmla="*/ 0 h 421693"/>
                    <a:gd name="connsiteX5" fmla="*/ 0 w 918750"/>
                    <a:gd name="connsiteY5" fmla="*/ 0 h 421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750" h="421693">
                      <a:moveTo>
                        <a:pt x="0" y="0"/>
                      </a:moveTo>
                      <a:lnTo>
                        <a:pt x="0" y="276049"/>
                      </a:lnTo>
                      <a:cubicBezTo>
                        <a:pt x="0" y="356492"/>
                        <a:pt x="205766" y="421694"/>
                        <a:pt x="459375" y="421694"/>
                      </a:cubicBezTo>
                      <a:cubicBezTo>
                        <a:pt x="712984" y="421694"/>
                        <a:pt x="918750" y="356492"/>
                        <a:pt x="918750" y="276049"/>
                      </a:cubicBezTo>
                      <a:lnTo>
                        <a:pt x="9187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" name="手繪多邊形: 圖案 33">
                  <a:extLst>
                    <a:ext uri="{FF2B5EF4-FFF2-40B4-BE49-F238E27FC236}">
                      <a16:creationId xmlns:a16="http://schemas.microsoft.com/office/drawing/2014/main" id="{9BEBFD18-2282-42E0-8500-EFBFCE4AC39B}"/>
                    </a:ext>
                  </a:extLst>
                </p:cNvPr>
                <p:cNvSpPr/>
                <p:nvPr/>
              </p:nvSpPr>
              <p:spPr>
                <a:xfrm>
                  <a:off x="2615896" y="4683535"/>
                  <a:ext cx="918750" cy="291290"/>
                </a:xfrm>
                <a:custGeom>
                  <a:avLst/>
                  <a:gdLst>
                    <a:gd name="connsiteX0" fmla="*/ 918750 w 918750"/>
                    <a:gd name="connsiteY0" fmla="*/ 145645 h 291290"/>
                    <a:gd name="connsiteX1" fmla="*/ 459375 w 918750"/>
                    <a:gd name="connsiteY1" fmla="*/ 291291 h 291290"/>
                    <a:gd name="connsiteX2" fmla="*/ 0 w 918750"/>
                    <a:gd name="connsiteY2" fmla="*/ 145645 h 291290"/>
                    <a:gd name="connsiteX3" fmla="*/ 459375 w 918750"/>
                    <a:gd name="connsiteY3" fmla="*/ 0 h 291290"/>
                    <a:gd name="connsiteX4" fmla="*/ 918750 w 918750"/>
                    <a:gd name="connsiteY4" fmla="*/ 145645 h 291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750" h="291290">
                      <a:moveTo>
                        <a:pt x="918750" y="145645"/>
                      </a:moveTo>
                      <a:cubicBezTo>
                        <a:pt x="918750" y="226083"/>
                        <a:pt x="713081" y="291291"/>
                        <a:pt x="459375" y="291291"/>
                      </a:cubicBezTo>
                      <a:cubicBezTo>
                        <a:pt x="205669" y="291291"/>
                        <a:pt x="0" y="226083"/>
                        <a:pt x="0" y="145645"/>
                      </a:cubicBezTo>
                      <a:cubicBezTo>
                        <a:pt x="0" y="65208"/>
                        <a:pt x="205669" y="0"/>
                        <a:pt x="459375" y="0"/>
                      </a:cubicBezTo>
                      <a:cubicBezTo>
                        <a:pt x="713081" y="0"/>
                        <a:pt x="918750" y="65208"/>
                        <a:pt x="918750" y="145645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35" name="圖形 18">
                <a:extLst>
                  <a:ext uri="{FF2B5EF4-FFF2-40B4-BE49-F238E27FC236}">
                    <a16:creationId xmlns:a16="http://schemas.microsoft.com/office/drawing/2014/main" id="{A389AE88-D513-48F9-A29C-8B7E693220B9}"/>
                  </a:ext>
                </a:extLst>
              </p:cNvPr>
              <p:cNvGrpSpPr/>
              <p:nvPr/>
            </p:nvGrpSpPr>
            <p:grpSpPr>
              <a:xfrm>
                <a:off x="2615896" y="4386318"/>
                <a:ext cx="918750" cy="557176"/>
                <a:chOff x="2615896" y="4386318"/>
                <a:chExt cx="918750" cy="557176"/>
              </a:xfrm>
            </p:grpSpPr>
            <p:sp>
              <p:nvSpPr>
                <p:cNvPr id="37" name="手繪多邊形: 圖案 36">
                  <a:extLst>
                    <a:ext uri="{FF2B5EF4-FFF2-40B4-BE49-F238E27FC236}">
                      <a16:creationId xmlns:a16="http://schemas.microsoft.com/office/drawing/2014/main" id="{B2440BFA-8DC9-4405-9373-0B1358662BAD}"/>
                    </a:ext>
                  </a:extLst>
                </p:cNvPr>
                <p:cNvSpPr/>
                <p:nvPr/>
              </p:nvSpPr>
              <p:spPr>
                <a:xfrm>
                  <a:off x="2615896" y="4521801"/>
                  <a:ext cx="918750" cy="421693"/>
                </a:xfrm>
                <a:custGeom>
                  <a:avLst/>
                  <a:gdLst>
                    <a:gd name="connsiteX0" fmla="*/ 0 w 918750"/>
                    <a:gd name="connsiteY0" fmla="*/ 0 h 421693"/>
                    <a:gd name="connsiteX1" fmla="*/ 0 w 918750"/>
                    <a:gd name="connsiteY1" fmla="*/ 276049 h 421693"/>
                    <a:gd name="connsiteX2" fmla="*/ 459375 w 918750"/>
                    <a:gd name="connsiteY2" fmla="*/ 421694 h 421693"/>
                    <a:gd name="connsiteX3" fmla="*/ 918750 w 918750"/>
                    <a:gd name="connsiteY3" fmla="*/ 276049 h 421693"/>
                    <a:gd name="connsiteX4" fmla="*/ 918750 w 918750"/>
                    <a:gd name="connsiteY4" fmla="*/ 0 h 421693"/>
                    <a:gd name="connsiteX5" fmla="*/ 0 w 918750"/>
                    <a:gd name="connsiteY5" fmla="*/ 0 h 421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750" h="421693">
                      <a:moveTo>
                        <a:pt x="0" y="0"/>
                      </a:moveTo>
                      <a:lnTo>
                        <a:pt x="0" y="276049"/>
                      </a:lnTo>
                      <a:cubicBezTo>
                        <a:pt x="0" y="356492"/>
                        <a:pt x="205766" y="421694"/>
                        <a:pt x="459375" y="421694"/>
                      </a:cubicBezTo>
                      <a:cubicBezTo>
                        <a:pt x="712984" y="421694"/>
                        <a:pt x="918750" y="356492"/>
                        <a:pt x="918750" y="276049"/>
                      </a:cubicBezTo>
                      <a:lnTo>
                        <a:pt x="9187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3" name="手繪多邊形: 圖案 42">
                  <a:extLst>
                    <a:ext uri="{FF2B5EF4-FFF2-40B4-BE49-F238E27FC236}">
                      <a16:creationId xmlns:a16="http://schemas.microsoft.com/office/drawing/2014/main" id="{BD89E058-3996-42B9-879C-DBD060D2E690}"/>
                    </a:ext>
                  </a:extLst>
                </p:cNvPr>
                <p:cNvSpPr/>
                <p:nvPr/>
              </p:nvSpPr>
              <p:spPr>
                <a:xfrm>
                  <a:off x="2615896" y="4386318"/>
                  <a:ext cx="918750" cy="291290"/>
                </a:xfrm>
                <a:custGeom>
                  <a:avLst/>
                  <a:gdLst>
                    <a:gd name="connsiteX0" fmla="*/ 918750 w 918750"/>
                    <a:gd name="connsiteY0" fmla="*/ 145645 h 291290"/>
                    <a:gd name="connsiteX1" fmla="*/ 459375 w 918750"/>
                    <a:gd name="connsiteY1" fmla="*/ 291291 h 291290"/>
                    <a:gd name="connsiteX2" fmla="*/ 0 w 918750"/>
                    <a:gd name="connsiteY2" fmla="*/ 145645 h 291290"/>
                    <a:gd name="connsiteX3" fmla="*/ 459375 w 918750"/>
                    <a:gd name="connsiteY3" fmla="*/ 0 h 291290"/>
                    <a:gd name="connsiteX4" fmla="*/ 918750 w 918750"/>
                    <a:gd name="connsiteY4" fmla="*/ 145645 h 291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750" h="291290">
                      <a:moveTo>
                        <a:pt x="918750" y="145645"/>
                      </a:moveTo>
                      <a:cubicBezTo>
                        <a:pt x="918750" y="226083"/>
                        <a:pt x="713081" y="291291"/>
                        <a:pt x="459375" y="291291"/>
                      </a:cubicBezTo>
                      <a:cubicBezTo>
                        <a:pt x="205669" y="291291"/>
                        <a:pt x="0" y="226083"/>
                        <a:pt x="0" y="145645"/>
                      </a:cubicBezTo>
                      <a:cubicBezTo>
                        <a:pt x="0" y="65208"/>
                        <a:pt x="205669" y="0"/>
                        <a:pt x="459375" y="0"/>
                      </a:cubicBezTo>
                      <a:cubicBezTo>
                        <a:pt x="713081" y="0"/>
                        <a:pt x="918750" y="65208"/>
                        <a:pt x="918750" y="145645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F8A2C32F-65C1-4828-B5B7-A332C24976D4}"/>
                </a:ext>
              </a:extLst>
            </p:cNvPr>
            <p:cNvSpPr/>
            <p:nvPr/>
          </p:nvSpPr>
          <p:spPr>
            <a:xfrm>
              <a:off x="3462794" y="4924365"/>
              <a:ext cx="5533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LUN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8DB67794-97A5-4B96-A027-CF8D3C46EEB2}"/>
              </a:ext>
            </a:extLst>
          </p:cNvPr>
          <p:cNvGrpSpPr/>
          <p:nvPr/>
        </p:nvGrpSpPr>
        <p:grpSpPr>
          <a:xfrm>
            <a:off x="5080492" y="4731540"/>
            <a:ext cx="773344" cy="969352"/>
            <a:chOff x="3280098" y="4367438"/>
            <a:chExt cx="918750" cy="1151612"/>
          </a:xfrm>
        </p:grpSpPr>
        <p:grpSp>
          <p:nvGrpSpPr>
            <p:cNvPr id="82" name="圖形 18">
              <a:extLst>
                <a:ext uri="{FF2B5EF4-FFF2-40B4-BE49-F238E27FC236}">
                  <a16:creationId xmlns:a16="http://schemas.microsoft.com/office/drawing/2014/main" id="{E4439A27-353D-4C03-AF8E-243ADC34CD1A}"/>
                </a:ext>
              </a:extLst>
            </p:cNvPr>
            <p:cNvGrpSpPr/>
            <p:nvPr/>
          </p:nvGrpSpPr>
          <p:grpSpPr>
            <a:xfrm>
              <a:off x="3280098" y="4367438"/>
              <a:ext cx="918750" cy="1151612"/>
              <a:chOff x="2615896" y="4386318"/>
              <a:chExt cx="918750" cy="1151612"/>
            </a:xfrm>
          </p:grpSpPr>
          <p:grpSp>
            <p:nvGrpSpPr>
              <p:cNvPr id="85" name="圖形 18">
                <a:extLst>
                  <a:ext uri="{FF2B5EF4-FFF2-40B4-BE49-F238E27FC236}">
                    <a16:creationId xmlns:a16="http://schemas.microsoft.com/office/drawing/2014/main" id="{31E06891-64EB-4A81-B6C9-C0CC8B19BF89}"/>
                  </a:ext>
                </a:extLst>
              </p:cNvPr>
              <p:cNvGrpSpPr/>
              <p:nvPr/>
            </p:nvGrpSpPr>
            <p:grpSpPr>
              <a:xfrm>
                <a:off x="2615896" y="4981177"/>
                <a:ext cx="918750" cy="556753"/>
                <a:chOff x="2615896" y="4981177"/>
                <a:chExt cx="918750" cy="556753"/>
              </a:xfrm>
            </p:grpSpPr>
            <p:sp>
              <p:nvSpPr>
                <p:cNvPr id="95" name="手繪多邊形: 圖案 94">
                  <a:extLst>
                    <a:ext uri="{FF2B5EF4-FFF2-40B4-BE49-F238E27FC236}">
                      <a16:creationId xmlns:a16="http://schemas.microsoft.com/office/drawing/2014/main" id="{7F434D0D-CD0E-4428-B656-7252DD06067C}"/>
                    </a:ext>
                  </a:extLst>
                </p:cNvPr>
                <p:cNvSpPr/>
                <p:nvPr/>
              </p:nvSpPr>
              <p:spPr>
                <a:xfrm>
                  <a:off x="2615896" y="5116237"/>
                  <a:ext cx="918750" cy="421693"/>
                </a:xfrm>
                <a:custGeom>
                  <a:avLst/>
                  <a:gdLst>
                    <a:gd name="connsiteX0" fmla="*/ 0 w 918750"/>
                    <a:gd name="connsiteY0" fmla="*/ 0 h 421693"/>
                    <a:gd name="connsiteX1" fmla="*/ 0 w 918750"/>
                    <a:gd name="connsiteY1" fmla="*/ 276049 h 421693"/>
                    <a:gd name="connsiteX2" fmla="*/ 459375 w 918750"/>
                    <a:gd name="connsiteY2" fmla="*/ 421694 h 421693"/>
                    <a:gd name="connsiteX3" fmla="*/ 918750 w 918750"/>
                    <a:gd name="connsiteY3" fmla="*/ 276049 h 421693"/>
                    <a:gd name="connsiteX4" fmla="*/ 918750 w 918750"/>
                    <a:gd name="connsiteY4" fmla="*/ 0 h 421693"/>
                    <a:gd name="connsiteX5" fmla="*/ 0 w 918750"/>
                    <a:gd name="connsiteY5" fmla="*/ 0 h 421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750" h="421693">
                      <a:moveTo>
                        <a:pt x="0" y="0"/>
                      </a:moveTo>
                      <a:lnTo>
                        <a:pt x="0" y="276049"/>
                      </a:lnTo>
                      <a:cubicBezTo>
                        <a:pt x="0" y="356492"/>
                        <a:pt x="205766" y="421694"/>
                        <a:pt x="459375" y="421694"/>
                      </a:cubicBezTo>
                      <a:cubicBezTo>
                        <a:pt x="712984" y="421694"/>
                        <a:pt x="918750" y="356492"/>
                        <a:pt x="918750" y="276049"/>
                      </a:cubicBezTo>
                      <a:lnTo>
                        <a:pt x="9187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6" name="手繪多邊形: 圖案 95">
                  <a:extLst>
                    <a:ext uri="{FF2B5EF4-FFF2-40B4-BE49-F238E27FC236}">
                      <a16:creationId xmlns:a16="http://schemas.microsoft.com/office/drawing/2014/main" id="{82A52984-7471-4FB0-BF1D-E3CC5EC8EAAB}"/>
                    </a:ext>
                  </a:extLst>
                </p:cNvPr>
                <p:cNvSpPr/>
                <p:nvPr/>
              </p:nvSpPr>
              <p:spPr>
                <a:xfrm>
                  <a:off x="2615896" y="4981177"/>
                  <a:ext cx="918750" cy="291290"/>
                </a:xfrm>
                <a:custGeom>
                  <a:avLst/>
                  <a:gdLst>
                    <a:gd name="connsiteX0" fmla="*/ 918750 w 918750"/>
                    <a:gd name="connsiteY0" fmla="*/ 145645 h 291290"/>
                    <a:gd name="connsiteX1" fmla="*/ 459375 w 918750"/>
                    <a:gd name="connsiteY1" fmla="*/ 291291 h 291290"/>
                    <a:gd name="connsiteX2" fmla="*/ 0 w 918750"/>
                    <a:gd name="connsiteY2" fmla="*/ 145645 h 291290"/>
                    <a:gd name="connsiteX3" fmla="*/ 459375 w 918750"/>
                    <a:gd name="connsiteY3" fmla="*/ 0 h 291290"/>
                    <a:gd name="connsiteX4" fmla="*/ 918750 w 918750"/>
                    <a:gd name="connsiteY4" fmla="*/ 145645 h 291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750" h="291290">
                      <a:moveTo>
                        <a:pt x="918750" y="145645"/>
                      </a:moveTo>
                      <a:cubicBezTo>
                        <a:pt x="918750" y="226083"/>
                        <a:pt x="713081" y="291291"/>
                        <a:pt x="459375" y="291291"/>
                      </a:cubicBezTo>
                      <a:cubicBezTo>
                        <a:pt x="205669" y="291291"/>
                        <a:pt x="0" y="226083"/>
                        <a:pt x="0" y="145645"/>
                      </a:cubicBezTo>
                      <a:cubicBezTo>
                        <a:pt x="0" y="65208"/>
                        <a:pt x="205669" y="0"/>
                        <a:pt x="459375" y="0"/>
                      </a:cubicBezTo>
                      <a:cubicBezTo>
                        <a:pt x="713081" y="0"/>
                        <a:pt x="918750" y="65208"/>
                        <a:pt x="918750" y="145645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86" name="圖形 18">
                <a:extLst>
                  <a:ext uri="{FF2B5EF4-FFF2-40B4-BE49-F238E27FC236}">
                    <a16:creationId xmlns:a16="http://schemas.microsoft.com/office/drawing/2014/main" id="{87D1D32F-0688-46D8-A112-9BC86986DDCB}"/>
                  </a:ext>
                </a:extLst>
              </p:cNvPr>
              <p:cNvGrpSpPr/>
              <p:nvPr/>
            </p:nvGrpSpPr>
            <p:grpSpPr>
              <a:xfrm>
                <a:off x="2615896" y="4683535"/>
                <a:ext cx="918750" cy="557177"/>
                <a:chOff x="2615896" y="4683535"/>
                <a:chExt cx="918750" cy="557177"/>
              </a:xfrm>
            </p:grpSpPr>
            <p:sp>
              <p:nvSpPr>
                <p:cNvPr id="93" name="手繪多邊形: 圖案 92">
                  <a:extLst>
                    <a:ext uri="{FF2B5EF4-FFF2-40B4-BE49-F238E27FC236}">
                      <a16:creationId xmlns:a16="http://schemas.microsoft.com/office/drawing/2014/main" id="{767D0CB1-8DF4-41A7-9B71-675BC88E868E}"/>
                    </a:ext>
                  </a:extLst>
                </p:cNvPr>
                <p:cNvSpPr/>
                <p:nvPr/>
              </p:nvSpPr>
              <p:spPr>
                <a:xfrm>
                  <a:off x="2615896" y="4819019"/>
                  <a:ext cx="918750" cy="421693"/>
                </a:xfrm>
                <a:custGeom>
                  <a:avLst/>
                  <a:gdLst>
                    <a:gd name="connsiteX0" fmla="*/ 0 w 918750"/>
                    <a:gd name="connsiteY0" fmla="*/ 0 h 421693"/>
                    <a:gd name="connsiteX1" fmla="*/ 0 w 918750"/>
                    <a:gd name="connsiteY1" fmla="*/ 276049 h 421693"/>
                    <a:gd name="connsiteX2" fmla="*/ 459375 w 918750"/>
                    <a:gd name="connsiteY2" fmla="*/ 421694 h 421693"/>
                    <a:gd name="connsiteX3" fmla="*/ 918750 w 918750"/>
                    <a:gd name="connsiteY3" fmla="*/ 276049 h 421693"/>
                    <a:gd name="connsiteX4" fmla="*/ 918750 w 918750"/>
                    <a:gd name="connsiteY4" fmla="*/ 0 h 421693"/>
                    <a:gd name="connsiteX5" fmla="*/ 0 w 918750"/>
                    <a:gd name="connsiteY5" fmla="*/ 0 h 421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750" h="421693">
                      <a:moveTo>
                        <a:pt x="0" y="0"/>
                      </a:moveTo>
                      <a:lnTo>
                        <a:pt x="0" y="276049"/>
                      </a:lnTo>
                      <a:cubicBezTo>
                        <a:pt x="0" y="356492"/>
                        <a:pt x="205766" y="421694"/>
                        <a:pt x="459375" y="421694"/>
                      </a:cubicBezTo>
                      <a:cubicBezTo>
                        <a:pt x="712984" y="421694"/>
                        <a:pt x="918750" y="356492"/>
                        <a:pt x="918750" y="276049"/>
                      </a:cubicBezTo>
                      <a:lnTo>
                        <a:pt x="9187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4" name="手繪多邊形: 圖案 93">
                  <a:extLst>
                    <a:ext uri="{FF2B5EF4-FFF2-40B4-BE49-F238E27FC236}">
                      <a16:creationId xmlns:a16="http://schemas.microsoft.com/office/drawing/2014/main" id="{CCF3828A-0F6D-48C2-A8EE-0F5D86965EB9}"/>
                    </a:ext>
                  </a:extLst>
                </p:cNvPr>
                <p:cNvSpPr/>
                <p:nvPr/>
              </p:nvSpPr>
              <p:spPr>
                <a:xfrm>
                  <a:off x="2615896" y="4683535"/>
                  <a:ext cx="918750" cy="291290"/>
                </a:xfrm>
                <a:custGeom>
                  <a:avLst/>
                  <a:gdLst>
                    <a:gd name="connsiteX0" fmla="*/ 918750 w 918750"/>
                    <a:gd name="connsiteY0" fmla="*/ 145645 h 291290"/>
                    <a:gd name="connsiteX1" fmla="*/ 459375 w 918750"/>
                    <a:gd name="connsiteY1" fmla="*/ 291291 h 291290"/>
                    <a:gd name="connsiteX2" fmla="*/ 0 w 918750"/>
                    <a:gd name="connsiteY2" fmla="*/ 145645 h 291290"/>
                    <a:gd name="connsiteX3" fmla="*/ 459375 w 918750"/>
                    <a:gd name="connsiteY3" fmla="*/ 0 h 291290"/>
                    <a:gd name="connsiteX4" fmla="*/ 918750 w 918750"/>
                    <a:gd name="connsiteY4" fmla="*/ 145645 h 291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750" h="291290">
                      <a:moveTo>
                        <a:pt x="918750" y="145645"/>
                      </a:moveTo>
                      <a:cubicBezTo>
                        <a:pt x="918750" y="226083"/>
                        <a:pt x="713081" y="291291"/>
                        <a:pt x="459375" y="291291"/>
                      </a:cubicBezTo>
                      <a:cubicBezTo>
                        <a:pt x="205669" y="291291"/>
                        <a:pt x="0" y="226083"/>
                        <a:pt x="0" y="145645"/>
                      </a:cubicBezTo>
                      <a:cubicBezTo>
                        <a:pt x="0" y="65208"/>
                        <a:pt x="205669" y="0"/>
                        <a:pt x="459375" y="0"/>
                      </a:cubicBezTo>
                      <a:cubicBezTo>
                        <a:pt x="713081" y="0"/>
                        <a:pt x="918750" y="65208"/>
                        <a:pt x="918750" y="145645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87" name="圖形 18">
                <a:extLst>
                  <a:ext uri="{FF2B5EF4-FFF2-40B4-BE49-F238E27FC236}">
                    <a16:creationId xmlns:a16="http://schemas.microsoft.com/office/drawing/2014/main" id="{D6D6784C-9A18-4999-9C94-B696877C71A7}"/>
                  </a:ext>
                </a:extLst>
              </p:cNvPr>
              <p:cNvGrpSpPr/>
              <p:nvPr/>
            </p:nvGrpSpPr>
            <p:grpSpPr>
              <a:xfrm>
                <a:off x="2615896" y="4386318"/>
                <a:ext cx="918750" cy="557176"/>
                <a:chOff x="2615896" y="4386318"/>
                <a:chExt cx="918750" cy="557176"/>
              </a:xfrm>
            </p:grpSpPr>
            <p:sp>
              <p:nvSpPr>
                <p:cNvPr id="88" name="手繪多邊形: 圖案 87">
                  <a:extLst>
                    <a:ext uri="{FF2B5EF4-FFF2-40B4-BE49-F238E27FC236}">
                      <a16:creationId xmlns:a16="http://schemas.microsoft.com/office/drawing/2014/main" id="{9B6DEC28-E194-43B5-9E32-8C0C3FEFEAAB}"/>
                    </a:ext>
                  </a:extLst>
                </p:cNvPr>
                <p:cNvSpPr/>
                <p:nvPr/>
              </p:nvSpPr>
              <p:spPr>
                <a:xfrm>
                  <a:off x="2615896" y="4521801"/>
                  <a:ext cx="918750" cy="421693"/>
                </a:xfrm>
                <a:custGeom>
                  <a:avLst/>
                  <a:gdLst>
                    <a:gd name="connsiteX0" fmla="*/ 0 w 918750"/>
                    <a:gd name="connsiteY0" fmla="*/ 0 h 421693"/>
                    <a:gd name="connsiteX1" fmla="*/ 0 w 918750"/>
                    <a:gd name="connsiteY1" fmla="*/ 276049 h 421693"/>
                    <a:gd name="connsiteX2" fmla="*/ 459375 w 918750"/>
                    <a:gd name="connsiteY2" fmla="*/ 421694 h 421693"/>
                    <a:gd name="connsiteX3" fmla="*/ 918750 w 918750"/>
                    <a:gd name="connsiteY3" fmla="*/ 276049 h 421693"/>
                    <a:gd name="connsiteX4" fmla="*/ 918750 w 918750"/>
                    <a:gd name="connsiteY4" fmla="*/ 0 h 421693"/>
                    <a:gd name="connsiteX5" fmla="*/ 0 w 918750"/>
                    <a:gd name="connsiteY5" fmla="*/ 0 h 421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18750" h="421693">
                      <a:moveTo>
                        <a:pt x="0" y="0"/>
                      </a:moveTo>
                      <a:lnTo>
                        <a:pt x="0" y="276049"/>
                      </a:lnTo>
                      <a:cubicBezTo>
                        <a:pt x="0" y="356492"/>
                        <a:pt x="205766" y="421694"/>
                        <a:pt x="459375" y="421694"/>
                      </a:cubicBezTo>
                      <a:cubicBezTo>
                        <a:pt x="712984" y="421694"/>
                        <a:pt x="918750" y="356492"/>
                        <a:pt x="918750" y="276049"/>
                      </a:cubicBezTo>
                      <a:lnTo>
                        <a:pt x="91875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0" name="手繪多邊形: 圖案 89">
                  <a:extLst>
                    <a:ext uri="{FF2B5EF4-FFF2-40B4-BE49-F238E27FC236}">
                      <a16:creationId xmlns:a16="http://schemas.microsoft.com/office/drawing/2014/main" id="{B6FE0C89-B146-4040-AF61-A66CC650DC3C}"/>
                    </a:ext>
                  </a:extLst>
                </p:cNvPr>
                <p:cNvSpPr/>
                <p:nvPr/>
              </p:nvSpPr>
              <p:spPr>
                <a:xfrm>
                  <a:off x="2615896" y="4386318"/>
                  <a:ext cx="918750" cy="291290"/>
                </a:xfrm>
                <a:custGeom>
                  <a:avLst/>
                  <a:gdLst>
                    <a:gd name="connsiteX0" fmla="*/ 918750 w 918750"/>
                    <a:gd name="connsiteY0" fmla="*/ 145645 h 291290"/>
                    <a:gd name="connsiteX1" fmla="*/ 459375 w 918750"/>
                    <a:gd name="connsiteY1" fmla="*/ 291291 h 291290"/>
                    <a:gd name="connsiteX2" fmla="*/ 0 w 918750"/>
                    <a:gd name="connsiteY2" fmla="*/ 145645 h 291290"/>
                    <a:gd name="connsiteX3" fmla="*/ 459375 w 918750"/>
                    <a:gd name="connsiteY3" fmla="*/ 0 h 291290"/>
                    <a:gd name="connsiteX4" fmla="*/ 918750 w 918750"/>
                    <a:gd name="connsiteY4" fmla="*/ 145645 h 291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750" h="291290">
                      <a:moveTo>
                        <a:pt x="918750" y="145645"/>
                      </a:moveTo>
                      <a:cubicBezTo>
                        <a:pt x="918750" y="226083"/>
                        <a:pt x="713081" y="291291"/>
                        <a:pt x="459375" y="291291"/>
                      </a:cubicBezTo>
                      <a:cubicBezTo>
                        <a:pt x="205669" y="291291"/>
                        <a:pt x="0" y="226083"/>
                        <a:pt x="0" y="145645"/>
                      </a:cubicBezTo>
                      <a:cubicBezTo>
                        <a:pt x="0" y="65208"/>
                        <a:pt x="205669" y="0"/>
                        <a:pt x="459375" y="0"/>
                      </a:cubicBezTo>
                      <a:cubicBezTo>
                        <a:pt x="713081" y="0"/>
                        <a:pt x="918750" y="65208"/>
                        <a:pt x="918750" y="145645"/>
                      </a:cubicBez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</a:schemeClr>
                </a:solidFill>
                <a:ln w="4199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C311A622-1E07-4706-B5DB-77F5D04E1E6C}"/>
                </a:ext>
              </a:extLst>
            </p:cNvPr>
            <p:cNvSpPr/>
            <p:nvPr/>
          </p:nvSpPr>
          <p:spPr>
            <a:xfrm>
              <a:off x="3437983" y="4634779"/>
              <a:ext cx="657401" cy="6215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DR </a:t>
              </a:r>
            </a:p>
            <a:p>
              <a:pPr algn="ctr"/>
              <a:r>
                <a:rPr kumimoji="1"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LUN</a:t>
              </a:r>
              <a:endParaRPr kumimoji="1"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09" name="圖片 108">
            <a:extLst>
              <a:ext uri="{FF2B5EF4-FFF2-40B4-BE49-F238E27FC236}">
                <a16:creationId xmlns:a16="http://schemas.microsoft.com/office/drawing/2014/main" id="{A05215C5-B5BB-4A6A-B0E2-B969C16DD23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396" y="2135961"/>
            <a:ext cx="1950463" cy="66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4F033D29-2F1D-4F5B-BC14-4915DF49A0C6}"/>
              </a:ext>
            </a:extLst>
          </p:cNvPr>
          <p:cNvSpPr txBox="1"/>
          <p:nvPr/>
        </p:nvSpPr>
        <p:spPr>
          <a:xfrm>
            <a:off x="285396" y="2261066"/>
            <a:ext cx="19504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Server</a:t>
            </a:r>
          </a:p>
        </p:txBody>
      </p:sp>
      <p:pic>
        <p:nvPicPr>
          <p:cNvPr id="113" name="圖片 112">
            <a:extLst>
              <a:ext uri="{FF2B5EF4-FFF2-40B4-BE49-F238E27FC236}">
                <a16:creationId xmlns:a16="http://schemas.microsoft.com/office/drawing/2014/main" id="{56CA8E75-7CD1-4986-BF88-9ACF058D9A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8163" y="2135961"/>
            <a:ext cx="1950463" cy="66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0CD8DBD6-C3EA-4995-B01A-160FFC166CD3}"/>
              </a:ext>
            </a:extLst>
          </p:cNvPr>
          <p:cNvSpPr txBox="1"/>
          <p:nvPr/>
        </p:nvSpPr>
        <p:spPr>
          <a:xfrm>
            <a:off x="2908163" y="2261066"/>
            <a:ext cx="19504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Storage</a:t>
            </a:r>
          </a:p>
        </p:txBody>
      </p:sp>
      <p:pic>
        <p:nvPicPr>
          <p:cNvPr id="115" name="圖片 114">
            <a:extLst>
              <a:ext uri="{FF2B5EF4-FFF2-40B4-BE49-F238E27FC236}">
                <a16:creationId xmlns:a16="http://schemas.microsoft.com/office/drawing/2014/main" id="{8AD18CBF-AE30-45C1-AF6A-A6F6D91271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5747" y="2135961"/>
            <a:ext cx="1950463" cy="6617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CAF742DE-BC86-44F4-A815-EF910DCB66A4}"/>
              </a:ext>
            </a:extLst>
          </p:cNvPr>
          <p:cNvSpPr txBox="1"/>
          <p:nvPr/>
        </p:nvSpPr>
        <p:spPr>
          <a:xfrm>
            <a:off x="5325747" y="2147034"/>
            <a:ext cx="1950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Storage &amp; Analysis Server</a:t>
            </a:r>
          </a:p>
        </p:txBody>
      </p:sp>
    </p:spTree>
    <p:extLst>
      <p:ext uri="{BB962C8B-B14F-4D97-AF65-F5344CB8AC3E}">
        <p14:creationId xmlns:p14="http://schemas.microsoft.com/office/powerpoint/2010/main" val="3804068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A8D9422C-4ED0-4E8B-AC77-CB4AD785393E}"/>
              </a:ext>
            </a:extLst>
          </p:cNvPr>
          <p:cNvSpPr/>
          <p:nvPr/>
        </p:nvSpPr>
        <p:spPr>
          <a:xfrm>
            <a:off x="0" y="1003610"/>
            <a:ext cx="12192000" cy="55980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32209578-69E5-4D98-B861-2C3553126925}"/>
              </a:ext>
            </a:extLst>
          </p:cNvPr>
          <p:cNvSpPr/>
          <p:nvPr/>
        </p:nvSpPr>
        <p:spPr>
          <a:xfrm>
            <a:off x="8744738" y="5238354"/>
            <a:ext cx="3149598" cy="1029979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9" name="圖片 78">
            <a:extLst>
              <a:ext uri="{FF2B5EF4-FFF2-40B4-BE49-F238E27FC236}">
                <a16:creationId xmlns:a16="http://schemas.microsoft.com/office/drawing/2014/main" id="{EF73A272-D19C-4ACA-8CA4-94406E0E4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4738" y="4617035"/>
            <a:ext cx="3149598" cy="621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3" name="矩形: 圓角 72">
            <a:extLst>
              <a:ext uri="{FF2B5EF4-FFF2-40B4-BE49-F238E27FC236}">
                <a16:creationId xmlns:a16="http://schemas.microsoft.com/office/drawing/2014/main" id="{791A3708-504D-4164-A340-B02A0B90E253}"/>
              </a:ext>
            </a:extLst>
          </p:cNvPr>
          <p:cNvSpPr/>
          <p:nvPr/>
        </p:nvSpPr>
        <p:spPr>
          <a:xfrm>
            <a:off x="8402727" y="3196771"/>
            <a:ext cx="3149598" cy="1029979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5" name="圖片 74">
            <a:extLst>
              <a:ext uri="{FF2B5EF4-FFF2-40B4-BE49-F238E27FC236}">
                <a16:creationId xmlns:a16="http://schemas.microsoft.com/office/drawing/2014/main" id="{FF3C1FAE-2059-4918-B6A4-27C6FBB9F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726" y="2575452"/>
            <a:ext cx="3149598" cy="621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鏡, 畫畫 的圖片&#10;&#10;自動產生的描述">
            <a:extLst>
              <a:ext uri="{FF2B5EF4-FFF2-40B4-BE49-F238E27FC236}">
                <a16:creationId xmlns:a16="http://schemas.microsoft.com/office/drawing/2014/main" id="{DDB07293-7488-4150-8A1A-68B73D040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49318"/>
            <a:ext cx="12192000" cy="2848051"/>
          </a:xfrm>
          <a:prstGeom prst="rect">
            <a:avLst/>
          </a:prstGeom>
        </p:spPr>
      </p:pic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993DC35B-AF09-4B3B-A529-F0DAB052475B}"/>
              </a:ext>
            </a:extLst>
          </p:cNvPr>
          <p:cNvSpPr/>
          <p:nvPr/>
        </p:nvSpPr>
        <p:spPr>
          <a:xfrm>
            <a:off x="4512513" y="2452207"/>
            <a:ext cx="3149598" cy="1029979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BF4A2C32-0F35-4CF9-A50F-A80574BDFE94}"/>
              </a:ext>
            </a:extLst>
          </p:cNvPr>
          <p:cNvSpPr/>
          <p:nvPr/>
        </p:nvSpPr>
        <p:spPr>
          <a:xfrm>
            <a:off x="262466" y="5244217"/>
            <a:ext cx="3149598" cy="994329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8A4EE1C7-8171-4CD9-A91B-E0384A19EBBC}"/>
              </a:ext>
            </a:extLst>
          </p:cNvPr>
          <p:cNvSpPr/>
          <p:nvPr/>
        </p:nvSpPr>
        <p:spPr>
          <a:xfrm>
            <a:off x="740615" y="3174587"/>
            <a:ext cx="3149598" cy="1026143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5C66867-5919-4E1A-B837-8C5DA6A8F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89042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4200"/>
              <a:t>SnapSync </a:t>
            </a:r>
            <a:r>
              <a:rPr lang="zh-TW" altLang="en-US" sz="4200"/>
              <a:t>快照同步帶給使用者的好處與儲存優勢</a:t>
            </a:r>
          </a:p>
        </p:txBody>
      </p:sp>
      <p:pic>
        <p:nvPicPr>
          <p:cNvPr id="7" name="圖片 6" descr="一張含有 綠色, 坐, 握住 的圖片&#10;&#10;自動產生的描述">
            <a:extLst>
              <a:ext uri="{FF2B5EF4-FFF2-40B4-BE49-F238E27FC236}">
                <a16:creationId xmlns:a16="http://schemas.microsoft.com/office/drawing/2014/main" id="{76F7D907-9266-48F1-A55D-75740EEC53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5432"/>
          <a:stretch/>
        </p:blipFill>
        <p:spPr>
          <a:xfrm>
            <a:off x="254000" y="4630334"/>
            <a:ext cx="3166533" cy="621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BFD5DB4C-B13A-48B4-8A09-D6BCBC20195D}"/>
              </a:ext>
            </a:extLst>
          </p:cNvPr>
          <p:cNvSpPr txBox="1"/>
          <p:nvPr/>
        </p:nvSpPr>
        <p:spPr>
          <a:xfrm>
            <a:off x="262462" y="5302029"/>
            <a:ext cx="3123754" cy="91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讓您符合嚴苛的資料保存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,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合規性法規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. </a:t>
            </a:r>
            <a:r>
              <a:rPr lang="zh-CN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另外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配合快照功能還可以多版本管控</a:t>
            </a:r>
            <a:endParaRPr lang="en-US" altLang="zh-TW" sz="17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AAC4D6A-33D3-4815-A97A-D2C76620A2A6}"/>
              </a:ext>
            </a:extLst>
          </p:cNvPr>
          <p:cNvSpPr txBox="1"/>
          <p:nvPr/>
        </p:nvSpPr>
        <p:spPr>
          <a:xfrm>
            <a:off x="-478368" y="4722938"/>
            <a:ext cx="463126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Reliability &amp; Compliance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E09A308-5D84-4A0A-A892-F7BC28B75A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02" y="2575452"/>
            <a:ext cx="3170548" cy="621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3279F016-866D-4AED-AB28-2CF0F8640E66}"/>
              </a:ext>
            </a:extLst>
          </p:cNvPr>
          <p:cNvSpPr txBox="1"/>
          <p:nvPr/>
        </p:nvSpPr>
        <p:spPr>
          <a:xfrm>
            <a:off x="745069" y="3241999"/>
            <a:ext cx="3123754" cy="91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低成本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/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低網絡頻寬損耗的鏡像複製儲存庫 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: 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傳送壓縮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+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去重複化</a:t>
            </a:r>
            <a:endParaRPr lang="en-US" altLang="zh-TW" sz="17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  <a:sym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92C2DD2-B0A9-470D-8EBC-EE17800277F4}"/>
              </a:ext>
            </a:extLst>
          </p:cNvPr>
          <p:cNvSpPr txBox="1"/>
          <p:nvPr/>
        </p:nvSpPr>
        <p:spPr>
          <a:xfrm>
            <a:off x="-8689" y="2697478"/>
            <a:ext cx="463126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Cost Efficiency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61B2A1A8-E664-4B55-B79C-1CBCA4BFC8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500" y="1830888"/>
            <a:ext cx="3174999" cy="621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53126C06-2144-4755-BC30-BF2BED8F6384}"/>
              </a:ext>
            </a:extLst>
          </p:cNvPr>
          <p:cNvSpPr txBox="1"/>
          <p:nvPr/>
        </p:nvSpPr>
        <p:spPr>
          <a:xfrm>
            <a:off x="4533901" y="2508952"/>
            <a:ext cx="3123754" cy="91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即時副本 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-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減少停機時間並防止資料數據丟失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,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是線上服務的最重要要求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D3E41C10-0B48-4125-8025-4FA34F023D6E}"/>
              </a:ext>
            </a:extLst>
          </p:cNvPr>
          <p:cNvSpPr txBox="1"/>
          <p:nvPr/>
        </p:nvSpPr>
        <p:spPr>
          <a:xfrm>
            <a:off x="3784598" y="1965564"/>
            <a:ext cx="463126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Lowest RPO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B5B28547-01D1-4181-B727-D0F6FA871A40}"/>
              </a:ext>
            </a:extLst>
          </p:cNvPr>
          <p:cNvSpPr txBox="1"/>
          <p:nvPr/>
        </p:nvSpPr>
        <p:spPr>
          <a:xfrm>
            <a:off x="8779939" y="5302028"/>
            <a:ext cx="3123754" cy="918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5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便於進行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CDM(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複製數據管理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)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和數據分析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: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在副本進行複雜的分析時也不會去影響營運主機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900D912A-C5DB-4FDB-A318-EC120864D7AA}"/>
              </a:ext>
            </a:extLst>
          </p:cNvPr>
          <p:cNvSpPr txBox="1"/>
          <p:nvPr/>
        </p:nvSpPr>
        <p:spPr>
          <a:xfrm>
            <a:off x="8736271" y="4625522"/>
            <a:ext cx="316653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Data Independence &amp; </a:t>
            </a:r>
          </a:p>
          <a:p>
            <a:pPr algn="ctr">
              <a:lnSpc>
                <a:spcPts val="2100"/>
              </a:lnSpc>
            </a:pPr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Consistency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11DD1575-7BC4-4874-9A22-91999FF88359}"/>
              </a:ext>
            </a:extLst>
          </p:cNvPr>
          <p:cNvSpPr txBox="1"/>
          <p:nvPr/>
        </p:nvSpPr>
        <p:spPr>
          <a:xfrm>
            <a:off x="8420104" y="3377261"/>
            <a:ext cx="3123754" cy="658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25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輕鬆進行大量數據複製與派送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:</a:t>
            </a:r>
          </a:p>
          <a:p>
            <a:pPr algn="ctr">
              <a:lnSpc>
                <a:spcPts val="225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企業資料搬移與發布超快速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4D44C903-5592-473D-AE1A-9421AF5DD7B3}"/>
              </a:ext>
            </a:extLst>
          </p:cNvPr>
          <p:cNvSpPr txBox="1"/>
          <p:nvPr/>
        </p:nvSpPr>
        <p:spPr>
          <a:xfrm>
            <a:off x="7679043" y="2703906"/>
            <a:ext cx="4631267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Flexibility &amp; Scalability</a:t>
            </a: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449741E9-7EE8-4DE6-A378-362C43E441EF}"/>
              </a:ext>
            </a:extLst>
          </p:cNvPr>
          <p:cNvSpPr txBox="1"/>
          <p:nvPr/>
        </p:nvSpPr>
        <p:spPr>
          <a:xfrm>
            <a:off x="4799400" y="5153178"/>
            <a:ext cx="2541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>
                <a:solidFill>
                  <a:srgbClr val="FF8C0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快照同步</a:t>
            </a:r>
            <a:endParaRPr lang="en-US" altLang="zh-TW" sz="3600" b="1">
              <a:solidFill>
                <a:srgbClr val="FF8C0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3600" b="1">
                <a:solidFill>
                  <a:srgbClr val="FF8C0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帶來的優勢</a:t>
            </a:r>
            <a:endParaRPr lang="en-US" altLang="zh-TW" sz="3600" b="1">
              <a:solidFill>
                <a:srgbClr val="FF8C0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97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ED2533F0-220E-4188-A48D-1177184EA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All Flash</a:t>
            </a:r>
            <a:r>
              <a:rPr lang="zh-TW" altLang="en-US"/>
              <a:t>系統會自動偵測啟用</a:t>
            </a:r>
            <a:r>
              <a:rPr lang="en-US" altLang="zh-TW"/>
              <a:t>QSAL</a:t>
            </a:r>
            <a:r>
              <a:rPr lang="zh-TW" altLang="en-US"/>
              <a:t>專利技術</a:t>
            </a:r>
            <a:r>
              <a:rPr lang="en-US" altLang="zh-TW"/>
              <a:t>, </a:t>
            </a:r>
            <a:r>
              <a:rPr lang="zh-TW" altLang="en-US"/>
              <a:t>提供預防</a:t>
            </a:r>
            <a:r>
              <a:rPr lang="en-US" altLang="zh-TW"/>
              <a:t>SSD</a:t>
            </a:r>
            <a:r>
              <a:rPr lang="zh-TW" altLang="en-US"/>
              <a:t>發生同時損害的機制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1BE9B095-AB39-4200-9E42-EA95A6040A8B}"/>
              </a:ext>
            </a:extLst>
          </p:cNvPr>
          <p:cNvGrpSpPr/>
          <p:nvPr/>
        </p:nvGrpSpPr>
        <p:grpSpPr>
          <a:xfrm>
            <a:off x="1285862" y="1541481"/>
            <a:ext cx="5439444" cy="1647969"/>
            <a:chOff x="540609" y="1836037"/>
            <a:chExt cx="4079583" cy="12359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78A0EF4E-5DDB-489F-8CEB-6E6A4BAB7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964" y="2566981"/>
              <a:ext cx="3940228" cy="505033"/>
            </a:xfrm>
            <a:prstGeom prst="rect">
              <a:avLst/>
            </a:prstGeom>
          </p:spPr>
        </p:pic>
        <p:pic>
          <p:nvPicPr>
            <p:cNvPr id="6" name="圖片 5" descr="一張含有 電腦, 桌, 床 的圖片&#10;&#10;自動產生的描述">
              <a:extLst>
                <a:ext uri="{FF2B5EF4-FFF2-40B4-BE49-F238E27FC236}">
                  <a16:creationId xmlns:a16="http://schemas.microsoft.com/office/drawing/2014/main" id="{639A329E-549B-4595-9052-01358C2CC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0609" y="1836037"/>
              <a:ext cx="4067336" cy="1077340"/>
            </a:xfrm>
            <a:prstGeom prst="rect">
              <a:avLst/>
            </a:prstGeom>
          </p:spPr>
        </p:pic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3F0E9672-953E-4590-AFA4-A55D9944E71A}"/>
              </a:ext>
            </a:extLst>
          </p:cNvPr>
          <p:cNvSpPr txBox="1"/>
          <p:nvPr/>
        </p:nvSpPr>
        <p:spPr>
          <a:xfrm>
            <a:off x="7153982" y="5281317"/>
            <a:ext cx="4523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對應</a:t>
            </a:r>
            <a:r>
              <a:rPr lang="en-US" altLang="zh-TW" sz="14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RAID 5 / 6 / 50 / 60 / TP</a:t>
            </a:r>
            <a:r>
              <a:rPr lang="zh-TW" altLang="en-US" sz="14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這幾種的</a:t>
            </a:r>
            <a:r>
              <a:rPr lang="en-US" altLang="zh-TW" sz="14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SSD RAID Pool, </a:t>
            </a:r>
            <a:r>
              <a:rPr lang="zh-TW" altLang="en-US" sz="14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將會預設自動啟用</a:t>
            </a:r>
            <a:r>
              <a:rPr lang="en-US" altLang="zh-TW" sz="14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.</a:t>
            </a:r>
            <a:endParaRPr lang="zh-TW" altLang="en-US" sz="1400" b="1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E961DA16-6478-4D9D-B8B6-B9D9E587892C}"/>
              </a:ext>
            </a:extLst>
          </p:cNvPr>
          <p:cNvGrpSpPr/>
          <p:nvPr/>
        </p:nvGrpSpPr>
        <p:grpSpPr>
          <a:xfrm>
            <a:off x="291493" y="1707359"/>
            <a:ext cx="1429875" cy="1283056"/>
            <a:chOff x="131648" y="1813613"/>
            <a:chExt cx="1072406" cy="962292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F3073F46-0E84-4159-BE11-54584457FEE1}"/>
                </a:ext>
              </a:extLst>
            </p:cNvPr>
            <p:cNvGrpSpPr/>
            <p:nvPr/>
          </p:nvGrpSpPr>
          <p:grpSpPr>
            <a:xfrm>
              <a:off x="131648" y="1813613"/>
              <a:ext cx="1072406" cy="962292"/>
              <a:chOff x="2369948" y="1461709"/>
              <a:chExt cx="1232742" cy="1106165"/>
            </a:xfrm>
          </p:grpSpPr>
          <p:pic>
            <p:nvPicPr>
              <p:cNvPr id="12" name="圖形 11">
                <a:extLst>
                  <a:ext uri="{FF2B5EF4-FFF2-40B4-BE49-F238E27FC236}">
                    <a16:creationId xmlns:a16="http://schemas.microsoft.com/office/drawing/2014/main" id="{9C3D977D-E9D4-4785-B8D8-6216DC529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b="-11443"/>
              <a:stretch/>
            </p:blipFill>
            <p:spPr>
              <a:xfrm rot="5400000">
                <a:off x="2433236" y="1398421"/>
                <a:ext cx="1106165" cy="1232742"/>
              </a:xfrm>
              <a:prstGeom prst="rect">
                <a:avLst/>
              </a:prstGeom>
              <a:effectLst>
                <a:outerShdw blurRad="215900" dist="190500" dir="780000" sx="94000" sy="94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D5BC6982-FB57-4BEB-9178-21D35A1DDCDE}"/>
                  </a:ext>
                </a:extLst>
              </p:cNvPr>
              <p:cNvSpPr/>
              <p:nvPr/>
            </p:nvSpPr>
            <p:spPr>
              <a:xfrm>
                <a:off x="2507891" y="1659382"/>
                <a:ext cx="1094797" cy="701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TW" sz="16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QSAL </a:t>
                </a:r>
                <a:r>
                  <a:rPr kumimoji="1" lang="zh-TW" altLang="en-US" sz="1600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專利 </a:t>
                </a:r>
                <a:r>
                  <a:rPr kumimoji="1" lang="zh-TW" altLang="en-US" sz="1600" b="1">
                    <a:solidFill>
                      <a:srgbClr val="FF66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動態分布</a:t>
                </a:r>
              </a:p>
            </p:txBody>
          </p:sp>
        </p:grp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245DE2E8-35E0-406A-9BEB-A0C23A242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1080"/>
            <a:stretch/>
          </p:blipFill>
          <p:spPr>
            <a:xfrm>
              <a:off x="279310" y="1878018"/>
              <a:ext cx="876300" cy="123958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4C0B1E18-0376-4F4C-BFA2-0B423102C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b="71080"/>
            <a:stretch/>
          </p:blipFill>
          <p:spPr>
            <a:xfrm>
              <a:off x="279310" y="2610221"/>
              <a:ext cx="876300" cy="123958"/>
            </a:xfrm>
            <a:prstGeom prst="rect">
              <a:avLst/>
            </a:prstGeom>
          </p:spPr>
        </p:pic>
      </p:grpSp>
      <p:pic>
        <p:nvPicPr>
          <p:cNvPr id="14" name="圖形 13">
            <a:extLst>
              <a:ext uri="{FF2B5EF4-FFF2-40B4-BE49-F238E27FC236}">
                <a16:creationId xmlns:a16="http://schemas.microsoft.com/office/drawing/2014/main" id="{7F19D34F-9FB3-4763-BEA8-1F2AE4F1C6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495" y="4043126"/>
            <a:ext cx="6115711" cy="2374612"/>
          </a:xfrm>
          <a:prstGeom prst="rect">
            <a:avLst/>
          </a:prstGeom>
        </p:spPr>
      </p:pic>
      <p:sp>
        <p:nvSpPr>
          <p:cNvPr id="16" name="TextBox 7">
            <a:extLst>
              <a:ext uri="{FF2B5EF4-FFF2-40B4-BE49-F238E27FC236}">
                <a16:creationId xmlns:a16="http://schemas.microsoft.com/office/drawing/2014/main" id="{DEE824A3-3CC9-7540-9C8B-C1E69F443D04}"/>
              </a:ext>
            </a:extLst>
          </p:cNvPr>
          <p:cNvSpPr txBox="1"/>
          <p:nvPr/>
        </p:nvSpPr>
        <p:spPr>
          <a:xfrm>
            <a:off x="306051" y="3151737"/>
            <a:ext cx="642085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b="1">
                <a:solidFill>
                  <a:schemeClr val="accent2"/>
                </a:solidFill>
                <a:latin typeface="微軟正黑體"/>
                <a:ea typeface="微軟正黑體"/>
              </a:rPr>
              <a:t>QSAL (QNAP SSD Anti-wear Leveling)</a:t>
            </a:r>
            <a:r>
              <a:rPr lang="en-US" altLang="zh-TW" sz="1600">
                <a:solidFill>
                  <a:schemeClr val="accent2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1600">
                <a:solidFill>
                  <a:srgbClr val="000115"/>
                </a:solidFill>
                <a:latin typeface="微軟正黑體"/>
                <a:ea typeface="微軟正黑體"/>
              </a:rPr>
              <a:t>可以在</a:t>
            </a:r>
            <a:r>
              <a:rPr lang="en-US" altLang="zh-TW" sz="1600">
                <a:solidFill>
                  <a:srgbClr val="000115"/>
                </a:solidFill>
                <a:latin typeface="微軟正黑體"/>
                <a:ea typeface="微軟正黑體"/>
              </a:rPr>
              <a:t>SSD</a:t>
            </a:r>
            <a:r>
              <a:rPr lang="zh-TW" altLang="en-US" sz="1600">
                <a:solidFill>
                  <a:srgbClr val="000115"/>
                </a:solidFill>
                <a:latin typeface="微軟正黑體"/>
                <a:ea typeface="微軟正黑體"/>
              </a:rPr>
              <a:t>壽命超過</a:t>
            </a:r>
            <a:r>
              <a:rPr lang="en-US" altLang="zh-TW" sz="1600">
                <a:solidFill>
                  <a:srgbClr val="000115"/>
                </a:solidFill>
                <a:latin typeface="微軟正黑體"/>
                <a:ea typeface="微軟正黑體"/>
              </a:rPr>
              <a:t>50%</a:t>
            </a:r>
            <a:r>
              <a:rPr lang="zh-TW" altLang="en-US" sz="1600">
                <a:solidFill>
                  <a:srgbClr val="000115"/>
                </a:solidFill>
                <a:latin typeface="微軟正黑體"/>
                <a:ea typeface="微軟正黑體"/>
              </a:rPr>
              <a:t>後</a:t>
            </a:r>
            <a:r>
              <a:rPr lang="en-US" altLang="zh-TW" sz="1600">
                <a:solidFill>
                  <a:srgbClr val="000115"/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1600">
                <a:solidFill>
                  <a:srgbClr val="000115"/>
                </a:solidFill>
                <a:latin typeface="微軟正黑體"/>
                <a:ea typeface="微軟正黑體"/>
              </a:rPr>
              <a:t>開始動態調整</a:t>
            </a:r>
            <a:r>
              <a:rPr lang="en-US" altLang="zh-TW" sz="1600">
                <a:solidFill>
                  <a:srgbClr val="000115"/>
                </a:solidFill>
                <a:latin typeface="微軟正黑體"/>
                <a:ea typeface="微軟正黑體"/>
              </a:rPr>
              <a:t>SSD OP</a:t>
            </a:r>
            <a:r>
              <a:rPr lang="zh-TW" altLang="en-US" sz="1600">
                <a:solidFill>
                  <a:srgbClr val="000115"/>
                </a:solidFill>
                <a:latin typeface="微軟正黑體"/>
                <a:ea typeface="微軟正黑體"/>
              </a:rPr>
              <a:t>以達到每顆</a:t>
            </a:r>
            <a:r>
              <a:rPr lang="en-US" altLang="zh-TW" sz="1600">
                <a:solidFill>
                  <a:srgbClr val="000115"/>
                </a:solidFill>
                <a:latin typeface="微軟正黑體"/>
                <a:ea typeface="微軟正黑體"/>
              </a:rPr>
              <a:t>SSD</a:t>
            </a:r>
            <a:r>
              <a:rPr lang="zh-TW" altLang="en-US" sz="1600">
                <a:solidFill>
                  <a:srgbClr val="000115"/>
                </a:solidFill>
                <a:latin typeface="微軟正黑體"/>
                <a:ea typeface="微軟正黑體"/>
              </a:rPr>
              <a:t>的壽命能夠精準控制</a:t>
            </a:r>
            <a:r>
              <a:rPr lang="en-US" altLang="zh-TW" sz="1600">
                <a:solidFill>
                  <a:srgbClr val="000115"/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1600">
                <a:solidFill>
                  <a:srgbClr val="000115"/>
                </a:solidFill>
                <a:latin typeface="微軟正黑體"/>
                <a:ea typeface="微軟正黑體"/>
              </a:rPr>
              <a:t>並都能夠在</a:t>
            </a:r>
            <a:r>
              <a:rPr lang="en-US" altLang="zh-TW" sz="1600">
                <a:solidFill>
                  <a:srgbClr val="000115"/>
                </a:solidFill>
                <a:latin typeface="微軟正黑體"/>
                <a:ea typeface="微軟正黑體"/>
              </a:rPr>
              <a:t>SSD</a:t>
            </a:r>
            <a:r>
              <a:rPr lang="zh-TW" altLang="en-US" sz="1600">
                <a:solidFill>
                  <a:srgbClr val="000115"/>
                </a:solidFill>
                <a:latin typeface="微軟正黑體"/>
                <a:ea typeface="微軟正黑體"/>
              </a:rPr>
              <a:t>壽命終止時確保有足夠的</a:t>
            </a:r>
            <a:r>
              <a:rPr lang="en-US" altLang="zh-TW" sz="1600">
                <a:solidFill>
                  <a:srgbClr val="000115"/>
                </a:solidFill>
                <a:latin typeface="微軟正黑體"/>
                <a:ea typeface="微軟正黑體"/>
              </a:rPr>
              <a:t>rebuild</a:t>
            </a:r>
            <a:r>
              <a:rPr lang="zh-TW" altLang="en-US" sz="1600">
                <a:solidFill>
                  <a:srgbClr val="000115"/>
                </a:solidFill>
                <a:latin typeface="微軟正黑體"/>
                <a:ea typeface="微軟正黑體"/>
              </a:rPr>
              <a:t>時間來避免</a:t>
            </a:r>
            <a:r>
              <a:rPr lang="en-US" altLang="zh-TW" sz="1600">
                <a:solidFill>
                  <a:srgbClr val="000115"/>
                </a:solidFill>
                <a:latin typeface="微軟正黑體"/>
                <a:ea typeface="微軟正黑體"/>
              </a:rPr>
              <a:t>RAID</a:t>
            </a:r>
            <a:r>
              <a:rPr lang="zh-TW" altLang="en-US" sz="1600">
                <a:solidFill>
                  <a:srgbClr val="000115"/>
                </a:solidFill>
                <a:latin typeface="微軟正黑體"/>
                <a:ea typeface="微軟正黑體"/>
              </a:rPr>
              <a:t>損壞</a:t>
            </a:r>
            <a:r>
              <a:rPr lang="en-US" altLang="zh-TW" sz="1600">
                <a:solidFill>
                  <a:srgbClr val="000115"/>
                </a:solidFill>
                <a:latin typeface="微軟正黑體"/>
                <a:ea typeface="微軟正黑體"/>
              </a:rPr>
              <a:t>.</a:t>
            </a: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800FFA57-7F9D-46D4-B2AC-44046934D8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77361" y="1875869"/>
            <a:ext cx="4007672" cy="323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63101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31C25F23825D44CBBB1AA77853A0C18" ma:contentTypeVersion="9" ma:contentTypeDescription="建立新的文件。" ma:contentTypeScope="" ma:versionID="1c2561386f44a4fe54954fd37a2339d1">
  <xsd:schema xmlns:xsd="http://www.w3.org/2001/XMLSchema" xmlns:xs="http://www.w3.org/2001/XMLSchema" xmlns:p="http://schemas.microsoft.com/office/2006/metadata/properties" xmlns:ns3="945b5f48-3b94-429a-9550-e0bcb81aac3f" xmlns:ns4="2889d1fa-7d08-4e0f-9720-20b7f206080f" targetNamespace="http://schemas.microsoft.com/office/2006/metadata/properties" ma:root="true" ma:fieldsID="25cb9be18cf4c20b7fb2d35175a35822" ns3:_="" ns4:_="">
    <xsd:import namespace="945b5f48-3b94-429a-9550-e0bcb81aac3f"/>
    <xsd:import namespace="2889d1fa-7d08-4e0f-9720-20b7f20608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b5f48-3b94-429a-9550-e0bcb81aac3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89d1fa-7d08-4e0f-9720-20b7f2060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70C52B-3D15-4DEA-A58B-4262EF1AAD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4FFF4E-EAE9-4892-AF45-A81832A970F3}">
  <ds:schemaRefs>
    <ds:schemaRef ds:uri="http://purl.org/dc/terms/"/>
    <ds:schemaRef ds:uri="http://schemas.openxmlformats.org/package/2006/metadata/core-properties"/>
    <ds:schemaRef ds:uri="945b5f48-3b94-429a-9550-e0bcb81aac3f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889d1fa-7d08-4e0f-9720-20b7f206080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D1EFD54-EE1F-4F4E-84F8-9DF6B9816A74}">
  <ds:schemaRefs>
    <ds:schemaRef ds:uri="2889d1fa-7d08-4e0f-9720-20b7f206080f"/>
    <ds:schemaRef ds:uri="945b5f48-3b94-429a-9550-e0bcb81aac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3409</Words>
  <Application>Microsoft Office PowerPoint</Application>
  <PresentationFormat>寬螢幕</PresentationFormat>
  <Paragraphs>574</Paragraphs>
  <Slides>51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65" baseType="lpstr">
      <vt:lpstr>inherit</vt:lpstr>
      <vt:lpstr>Microsoft JhengHei UI</vt:lpstr>
      <vt:lpstr>微軟正黑體</vt:lpstr>
      <vt:lpstr>微軟正黑體</vt:lpstr>
      <vt:lpstr>Arial</vt:lpstr>
      <vt:lpstr>Bebas Neue</vt:lpstr>
      <vt:lpstr>Calibri</vt:lpstr>
      <vt:lpstr>Calibri Light</vt:lpstr>
      <vt:lpstr>D-DIN Condensed</vt:lpstr>
      <vt:lpstr>Helvetica Neue</vt:lpstr>
      <vt:lpstr>Oswald</vt:lpstr>
      <vt:lpstr>Oswald Light</vt:lpstr>
      <vt:lpstr>Wingdings</vt:lpstr>
      <vt:lpstr>自訂設計</vt:lpstr>
      <vt:lpstr>PowerPoint 簡報</vt:lpstr>
      <vt:lpstr>Agenda</vt:lpstr>
      <vt:lpstr>  h4.5.2 全新更新發行項目</vt:lpstr>
      <vt:lpstr>SnapSync 快照同步 – 最經濟高效的複合式備份，數據保護和災難復原解決方案</vt:lpstr>
      <vt:lpstr>災難發生後處置方式</vt:lpstr>
      <vt:lpstr>使用即時快照同步的最佳配置方式與實測結果</vt:lpstr>
      <vt:lpstr>災難及時復原的即時備份 與 複本資料管理CDM (Copy Data Management)</vt:lpstr>
      <vt:lpstr>SnapSync 快照同步帶給使用者的好處與儲存優勢</vt:lpstr>
      <vt:lpstr>All Flash系統會自動偵測啟用QSAL專利技術, 提供預防SSD發生同時損害的機制</vt:lpstr>
      <vt:lpstr>如同QTS 4.5.2 , 也正式支援 全新100GbE超高速網路介面卡, 虛擬化SR-IOV功能, 及更新SNMP套件.</vt:lpstr>
      <vt:lpstr>ZFS架構注意事項：RAM &amp; 儲存池容量交互影響</vt:lpstr>
      <vt:lpstr>PowerPoint 簡報</vt:lpstr>
      <vt:lpstr>  QuTS hero 整體介紹</vt:lpstr>
      <vt:lpstr>QuTS hero: 最佳商務型儲存系統</vt:lpstr>
      <vt:lpstr>QuTS hero 五大重點項目彙整</vt:lpstr>
      <vt:lpstr>數據效率</vt:lpstr>
      <vt:lpstr>支援強化的資料縮減技術</vt:lpstr>
      <vt:lpstr>減少讀寫次數等同增加 SSD 的使用壽命</vt:lpstr>
      <vt:lpstr>讀取快取L2ARC &amp; 與提供斷電保護的ZIL</vt:lpstr>
      <vt:lpstr>透過 Write Coalescing 改善隨機存取,強化寫入效能</vt:lpstr>
      <vt:lpstr>儲存池超額配置 改善空間破碎化,優化系統的性能表現 (HDD對應大區塊讀寫情境)</vt:lpstr>
      <vt:lpstr>儲存池超額配置 改善空間破碎化,優化系統的性能表現 (SSD對應大區塊讀寫情境)</vt:lpstr>
      <vt:lpstr>支援多位影像編輯者同時線上編輯</vt:lpstr>
      <vt:lpstr>編輯者也可以通過直連的方式進行檔案分享與協同影像編輯</vt:lpstr>
      <vt:lpstr>數據保護性</vt:lpstr>
      <vt:lpstr>使用新的 RAID 類型來創建儲存池</vt:lpstr>
      <vt:lpstr>更多的新RAID選擇 Triple Parity &amp; Triple Mirror</vt:lpstr>
      <vt:lpstr>擴充方式的改變</vt:lpstr>
      <vt:lpstr>提供共用層級快照保護功能</vt:lpstr>
      <vt:lpstr>並一次提供三階段的備份方式 : 給您最齊全的資料備援保護</vt:lpstr>
      <vt:lpstr>WORM (一寫多讀)</vt:lpstr>
      <vt:lpstr>數據完整性</vt:lpstr>
      <vt:lpstr>檔案比您想像中的還要脆弱</vt:lpstr>
      <vt:lpstr>Silent Data Corruption &amp; 資料自我修復 (Checksum)</vt:lpstr>
      <vt:lpstr>COW (copy on write) 機制 免除意外斷電時的煩惱問題</vt:lpstr>
      <vt:lpstr>系統穩定與擴充性</vt:lpstr>
      <vt:lpstr>突破想像的巨量儲存 – 是進行大數據分析 / 邊緣運算 / AI 推論的最佳資料載體</vt:lpstr>
      <vt:lpstr>超大容量的 SAS 12Gb/s JBOD 儲存擴充</vt:lpstr>
      <vt:lpstr>推薦支援 ECC RAM 的機種，符合企業標準規格</vt:lpstr>
      <vt:lpstr>SSD / HDD 壽命預測，提前保護系統</vt:lpstr>
      <vt:lpstr>應用程序整合與調整</vt:lpstr>
      <vt:lpstr>完整的權限控制</vt:lpstr>
      <vt:lpstr>SMB 傳輸時,  簽章與加密均支援 AES-NI 硬體加速</vt:lpstr>
      <vt:lpstr>雲端網關/本地儲存/各種通訊協定, 一機搞定</vt:lpstr>
      <vt:lpstr>Hyper Data Protector  免授權 VMware 與 Hyper-V 虛擬機備份一體機</vt:lpstr>
      <vt:lpstr>全方位混合虛擬應用解決方案 一機運行多台虛擬機與軟體容器應用</vt:lpstr>
      <vt:lpstr>PowerPoint 簡報</vt:lpstr>
      <vt:lpstr>推薦機種</vt:lpstr>
      <vt:lpstr>QTS / QuTS hero 選擇比較參考</vt:lpstr>
      <vt:lpstr>將 QTS 的資料轉移到 QuTS hero 專用機​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QNAP_Sam Lin</dc:creator>
  <cp:lastModifiedBy>QNAP_Yvonne Tsai</cp:lastModifiedBy>
  <cp:revision>3</cp:revision>
  <cp:lastPrinted>2021-04-06T15:24:21Z</cp:lastPrinted>
  <dcterms:created xsi:type="dcterms:W3CDTF">2019-06-21T09:43:05Z</dcterms:created>
  <dcterms:modified xsi:type="dcterms:W3CDTF">2021-04-20T09:24:20Z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0x010100131C25F23825D44CBBB1AA77853A0C18</vt:lpwstr>
  </property>
</Properties>
</file>