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652" r:id="rId2"/>
    <p:sldId id="1636" r:id="rId3"/>
    <p:sldId id="1618" r:id="rId4"/>
    <p:sldId id="1620" r:id="rId5"/>
    <p:sldId id="1646" r:id="rId6"/>
    <p:sldId id="267" r:id="rId7"/>
    <p:sldId id="264" r:id="rId8"/>
    <p:sldId id="262" r:id="rId9"/>
    <p:sldId id="261" r:id="rId10"/>
    <p:sldId id="1649" r:id="rId11"/>
    <p:sldId id="1648" r:id="rId12"/>
    <p:sldId id="266" r:id="rId13"/>
    <p:sldId id="1655" r:id="rId14"/>
    <p:sldId id="1656" r:id="rId15"/>
    <p:sldId id="1650" r:id="rId16"/>
    <p:sldId id="268" r:id="rId17"/>
    <p:sldId id="1651" r:id="rId18"/>
    <p:sldId id="273" r:id="rId19"/>
    <p:sldId id="274" r:id="rId20"/>
    <p:sldId id="1309" r:id="rId21"/>
    <p:sldId id="1638" r:id="rId22"/>
    <p:sldId id="1459" r:id="rId23"/>
    <p:sldId id="284" r:id="rId24"/>
    <p:sldId id="1653" r:id="rId25"/>
  </p:sldIdLst>
  <p:sldSz cx="12192000" cy="6858000"/>
  <p:notesSz cx="6858000" cy="9144000"/>
  <p:custDataLst>
    <p:tags r:id="rId27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4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560" userDrawn="1">
          <p15:clr>
            <a:srgbClr val="A4A3A4"/>
          </p15:clr>
        </p15:guide>
        <p15:guide id="6" orient="horz" pos="624" userDrawn="1">
          <p15:clr>
            <a:srgbClr val="A4A3A4"/>
          </p15:clr>
        </p15:guide>
        <p15:guide id="7" orient="horz" pos="4042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20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58"/>
    <a:srgbClr val="00FFCC"/>
    <a:srgbClr val="012B5D"/>
    <a:srgbClr val="1E1E1F"/>
    <a:srgbClr val="35D4E0"/>
    <a:srgbClr val="66FFFF"/>
    <a:srgbClr val="C8F0F4"/>
    <a:srgbClr val="FFFFFF"/>
    <a:srgbClr val="2ED9E3"/>
    <a:srgbClr val="C4B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92" y="56"/>
      </p:cViewPr>
      <p:guideLst>
        <p:guide orient="horz" pos="2304"/>
        <p:guide pos="3840"/>
        <p:guide pos="304"/>
        <p:guide pos="7378"/>
        <p:guide orient="horz" pos="560"/>
        <p:guide orient="horz" pos="624"/>
        <p:guide orient="horz" pos="4042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r>
              <a:rPr lang="en-US" altLang="zh-TW"/>
              <a:t>Performance</a:t>
            </a:r>
            <a:endParaRPr lang="zh-TW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Upload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LAN-10G2T-X550</c:v>
                </c:pt>
                <c:pt idx="1">
                  <c:v>QXG-10G2T-X710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1159</c:v>
                </c:pt>
                <c:pt idx="1">
                  <c:v>1103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8-1E4F-8797-BD8D2F233153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Download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LAN-10G2T-X550</c:v>
                </c:pt>
                <c:pt idx="1">
                  <c:v>QXG-10G2T-X710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1170</c:v>
                </c:pt>
                <c:pt idx="1">
                  <c:v>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8-1E4F-8797-BD8D2F233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3257808"/>
        <c:axId val="1303259456"/>
      </c:barChart>
      <c:catAx>
        <c:axId val="130325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59456"/>
        <c:crosses val="autoZero"/>
        <c:auto val="1"/>
        <c:lblAlgn val="ctr"/>
        <c:lblOffset val="100"/>
        <c:noMultiLvlLbl val="0"/>
      </c:catAx>
      <c:valAx>
        <c:axId val="1303259456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5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軟正黑體" panose="020B0604030504040204" pitchFamily="34" charset="-120"/>
          <a:sym typeface="Arial" panose="020B0604020202020204" pitchFamily="34" charset="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r>
              <a:rPr lang="en-US" altLang="zh-TW"/>
              <a:t>Performance</a:t>
            </a:r>
            <a:endParaRPr lang="zh-TW"/>
          </a:p>
        </c:rich>
      </c:tx>
      <c:layout>
        <c:manualLayout>
          <c:xMode val="edge"/>
          <c:yMode val="edge"/>
          <c:x val="0.40348155235435679"/>
          <c:y val="7.1775279592568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7.5651328740157467E-2"/>
          <c:y val="0.19950997964348649"/>
          <c:w val="0.91497367125984252"/>
          <c:h val="0.62012926547541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Upload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QXG-10G2T-X710</c:v>
                </c:pt>
                <c:pt idx="1">
                  <c:v>QXG-10G2T-107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1103</c:v>
                </c:pt>
                <c:pt idx="1">
                  <c:v>1134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4-4549-B354-570D6D7B799E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Download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QXG-10G2T-X710</c:v>
                </c:pt>
                <c:pt idx="1">
                  <c:v>QXG-10G2T-107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1127</c:v>
                </c:pt>
                <c:pt idx="1">
                  <c:v>1157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4-4549-B354-570D6D7B7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3219328"/>
        <c:axId val="1316091632"/>
      </c:barChart>
      <c:catAx>
        <c:axId val="13032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16091632"/>
        <c:crosses val="autoZero"/>
        <c:auto val="1"/>
        <c:lblAlgn val="ctr"/>
        <c:lblOffset val="100"/>
        <c:noMultiLvlLbl val="0"/>
      </c:catAx>
      <c:valAx>
        <c:axId val="1316091632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1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9759697304272"/>
          <c:y val="0.93425255209964897"/>
          <c:w val="0.33162606788292409"/>
          <c:h val="6.5747447900351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軟正黑體" panose="020B0604030504040204" pitchFamily="34" charset="-120"/>
          <a:sym typeface="Arial" panose="020B0604020202020204" pitchFamily="34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DF66-66BD-7B40-92A0-8CE305573685}" type="datetimeFigureOut">
              <a:rPr kumimoji="1" lang="zh-TW" altLang="en-US" smtClean="0"/>
              <a:t>2021/4/14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F1E19-DDD9-9B42-9941-67143A699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880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夜空 的圖片&#10;&#10;自動產生的描述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58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26612"/>
            <a:ext cx="5613400" cy="20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10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786708"/>
            <a:ext cx="5613400" cy="1785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05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33" y="-39623"/>
            <a:ext cx="12332882" cy="6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47A2344-2E1C-B84E-A4C9-06F7C4A1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828362-6E16-4A40-B1D0-4192362A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51D8FD-A0BC-324D-834C-44952F6B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8F46-EB61-F940-8C79-371469D6EA48}" type="datetimeFigureOut">
              <a:rPr kumimoji="1" lang="zh-TW" altLang="en-US" smtClean="0"/>
              <a:t>2021/4/14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3645D4-516B-3744-B449-7814D50FD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992A9F-4580-9A48-8E89-EAB2E819A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C2F43-5E3F-0140-8FFB-1CE6BA5AF78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175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1" r:id="rId3"/>
    <p:sldLayoutId id="2147483669" r:id="rId4"/>
    <p:sldLayoutId id="2147483668" r:id="rId5"/>
    <p:sldLayoutId id="2147483665" r:id="rId6"/>
    <p:sldLayoutId id="2147483667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hyperlink" Target="https://downloadcenter.intel.com/product/189534/Intel-Ethernet-Controller-X710-AT2" TargetMode="External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qnap.com/zh-tw/compatibility/" TargetMode="External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31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01.org/intel-quick-assist-technology/download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92ED17-4558-40CB-AEF7-5FA2E69B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6B7AECB6-CBE1-4676-B18D-207E9D3B1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600" y="665796"/>
            <a:ext cx="4741600" cy="343044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18D627F-A218-4951-921D-7ADB6D2FC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750" y="665796"/>
            <a:ext cx="4741600" cy="34304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898BB90-9D9D-4AC8-90AA-0E3484EBC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50" y="665796"/>
            <a:ext cx="4741600" cy="34304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DAB367B-B2E9-41C2-AAE6-2771B7C15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084" y="2901930"/>
            <a:ext cx="4741600" cy="343044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3AAF5CB-5E63-4040-B463-5ECF77119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066" y="2901930"/>
            <a:ext cx="4741600" cy="3430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Build your 10GbE environment easily across multiple Operating System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C4AE87B-7B18-1D46-81CC-9F20F35EF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799" y="2283684"/>
            <a:ext cx="2870046" cy="764537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9BC7E9C0-2039-0F42-ACBF-5EEAAFAED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8793" y="4314147"/>
            <a:ext cx="1211689" cy="1211689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46E8339D-08C3-AA41-B890-84A426681F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562" t="24216" r="14353" b="41262"/>
          <a:stretch/>
        </p:blipFill>
        <p:spPr>
          <a:xfrm>
            <a:off x="6704353" y="4474486"/>
            <a:ext cx="2713302" cy="891010"/>
          </a:xfrm>
          <a:prstGeom prst="rect">
            <a:avLst/>
          </a:prstGeom>
        </p:spPr>
      </p:pic>
      <p:pic>
        <p:nvPicPr>
          <p:cNvPr id="35" name="圖片 34" descr="一張含有 文字 的圖片&#10;&#10;自動產生的描述">
            <a:extLst>
              <a:ext uri="{FF2B5EF4-FFF2-40B4-BE49-F238E27FC236}">
                <a16:creationId xmlns:a16="http://schemas.microsoft.com/office/drawing/2014/main" id="{BF8EE18F-25A0-BB4B-A5B9-86473D1CC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82" y="2227147"/>
            <a:ext cx="2639714" cy="9124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798422-F2DB-0045-ABBF-A930375160EC}"/>
              </a:ext>
            </a:extLst>
          </p:cNvPr>
          <p:cNvSpPr txBox="1"/>
          <p:nvPr/>
        </p:nvSpPr>
        <p:spPr>
          <a:xfrm>
            <a:off x="746072" y="333684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Windows Driver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15D9803-AB94-264C-A6FE-D83707AB8400}"/>
              </a:ext>
            </a:extLst>
          </p:cNvPr>
          <p:cNvSpPr txBox="1"/>
          <p:nvPr/>
        </p:nvSpPr>
        <p:spPr>
          <a:xfrm>
            <a:off x="4840937" y="332550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Linux Driver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426466B-50DF-A84D-BC25-5518FB0E561B}"/>
              </a:ext>
            </a:extLst>
          </p:cNvPr>
          <p:cNvSpPr txBox="1"/>
          <p:nvPr/>
        </p:nvSpPr>
        <p:spPr>
          <a:xfrm>
            <a:off x="3041265" y="556165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4.5.2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4B05813-4258-444F-9E06-F850AA50463A}"/>
              </a:ext>
            </a:extLst>
          </p:cNvPr>
          <p:cNvSpPr txBox="1"/>
          <p:nvPr/>
        </p:nvSpPr>
        <p:spPr>
          <a:xfrm>
            <a:off x="6704353" y="5561653"/>
            <a:ext cx="308289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hero h4.5.1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E0266A-D256-FC44-A258-7B5989C636A6}"/>
              </a:ext>
            </a:extLst>
          </p:cNvPr>
          <p:cNvSpPr txBox="1"/>
          <p:nvPr/>
        </p:nvSpPr>
        <p:spPr>
          <a:xfrm>
            <a:off x="8722357" y="332140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Ubuntu 18.04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6A1AE44-5E1D-496A-A1A3-AAC4C6E44863}"/>
              </a:ext>
            </a:extLst>
          </p:cNvPr>
          <p:cNvGrpSpPr/>
          <p:nvPr/>
        </p:nvGrpSpPr>
        <p:grpSpPr>
          <a:xfrm>
            <a:off x="8491511" y="2181179"/>
            <a:ext cx="2856235" cy="958462"/>
            <a:chOff x="8491514" y="1857763"/>
            <a:chExt cx="2595273" cy="870891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B2D0BD9D-3C9B-B144-9AD7-452204BB4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8328" r="20551" b="33220"/>
            <a:stretch/>
          </p:blipFill>
          <p:spPr>
            <a:xfrm>
              <a:off x="8491514" y="1857763"/>
              <a:ext cx="997109" cy="870891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D095140-3BFC-4AAB-A5DA-70B6AFBA6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66780"/>
            <a:stretch/>
          </p:blipFill>
          <p:spPr>
            <a:xfrm>
              <a:off x="9589333" y="2039344"/>
              <a:ext cx="1497454" cy="39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1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Extend your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with 10GbE NIC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572149" y="3779275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TS-873AU/1273AU/1673AU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DC268D7-CFED-A948-B74E-8D4E3BF42D9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580272" y="6087348"/>
            <a:ext cx="48069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*Find out supported QNAP model on our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Compatibility list.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572149" y="4306508"/>
            <a:ext cx="3652718" cy="66172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AMD 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Ryzen</a:t>
            </a:r>
            <a:r>
              <a:rPr lang="zh-TW" altLang="en-US" sz="140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™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V1500B quad-core</a:t>
            </a:r>
            <a:endParaRPr lang="zh-CN" altLang="en-US" sz="1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x 2.5GbE ports (2.5/1GbE, 100/10M)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511139" y="379058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TS-473A/673A/873A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90" y="5053810"/>
            <a:ext cx="25008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Slot 1: PCIe Gen 3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x4</a:t>
            </a:r>
          </a:p>
          <a:p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Slot 2: PCIe Gen 3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x4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53810"/>
            <a:ext cx="2870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1: PCIe Gen3 x4</a:t>
            </a:r>
          </a:p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2: PCIe Gen3 x4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511139" y="4306508"/>
            <a:ext cx="3350370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AMD Ryzen™ V1500B quad-core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Built in </a:t>
            </a:r>
            <a:r>
              <a:rPr lang="en-US" altLang="zh-TW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2.5GbE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port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3779275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TS-h686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10043717" y="3779275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TS-h886</a:t>
            </a: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4306508"/>
            <a:ext cx="2793325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Intel Xeon D series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4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x RJ45 2.5GbE ports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10142" y="5053810"/>
            <a:ext cx="27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1: PCIe Gen3 x8</a:t>
            </a:r>
            <a:b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2: PCIe Gen3 x8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07AD715-E236-D742-AFDE-4D1503FF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729" y="2155139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49A992B-C4C9-F74A-B052-D1781773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340" y="2155138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FD5A20C-CE7F-4659-A608-8D102E27B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786" y="1706841"/>
            <a:ext cx="1181091" cy="282549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F3AAF5CB-22F1-4C2C-97CD-E66C64BB2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0938" y="1706841"/>
            <a:ext cx="1181091" cy="28254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5513E6D-0708-4CAC-B3BD-FD8599DE6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0142" y="1639719"/>
            <a:ext cx="979831" cy="379290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9864B7A-1022-4676-B146-81418FC418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72" y="1639719"/>
            <a:ext cx="2967043" cy="185092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pic>
        <p:nvPicPr>
          <p:cNvPr id="9" name="圖片 8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50F380AB-82FD-4458-9357-9B8C4C4B4C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712" y="1989391"/>
            <a:ext cx="2500081" cy="155962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8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97DFB9F5-93E7-4A7A-9823-E710556186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2172" y="133732"/>
            <a:ext cx="6557849" cy="3772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 to 1000+MB/s Read/Write performance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055" y="3098186"/>
            <a:ext cx="3084945" cy="3759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6414884" y="1622781"/>
            <a:ext cx="4513555" cy="19540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install QXG-10G2T-X710 transfer file to TS-977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spec: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1. CPU: Intel (R) Xeon W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 OS: Windows Server 2019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 Memory: 64 GB.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4. 1GbE NIC On board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 10GbE NIC: QXG-10G2T-X710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971" y="3975303"/>
            <a:ext cx="997716" cy="485779"/>
          </a:xfrm>
          <a:prstGeom prst="rect">
            <a:avLst/>
          </a:prstGeom>
        </p:spPr>
      </p:pic>
      <p:pic>
        <p:nvPicPr>
          <p:cNvPr id="18" name="圖片 17" hidden="1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60" y="4499351"/>
            <a:ext cx="997716" cy="485779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0FE7FFC-A844-4B9C-A2C6-6C4B9695117D}"/>
              </a:ext>
            </a:extLst>
          </p:cNvPr>
          <p:cNvGrpSpPr/>
          <p:nvPr/>
        </p:nvGrpSpPr>
        <p:grpSpPr>
          <a:xfrm>
            <a:off x="389466" y="1734017"/>
            <a:ext cx="7414327" cy="4786086"/>
            <a:chOff x="482600" y="1613527"/>
            <a:chExt cx="7075660" cy="4574743"/>
          </a:xfrm>
        </p:grpSpPr>
        <p:sp>
          <p:nvSpPr>
            <p:cNvPr id="17" name="箭號: 向右 16">
              <a:extLst>
                <a:ext uri="{FF2B5EF4-FFF2-40B4-BE49-F238E27FC236}">
                  <a16:creationId xmlns:a16="http://schemas.microsoft.com/office/drawing/2014/main" id="{83FCB5BF-50CD-4E98-A1C0-A20AE64E5255}"/>
                </a:ext>
              </a:extLst>
            </p:cNvPr>
            <p:cNvSpPr/>
            <p:nvPr/>
          </p:nvSpPr>
          <p:spPr>
            <a:xfrm>
              <a:off x="5961213" y="3928533"/>
              <a:ext cx="1597047" cy="777697"/>
            </a:xfrm>
            <a:prstGeom prst="rightArrow">
              <a:avLst>
                <a:gd name="adj1" fmla="val 67013"/>
                <a:gd name="adj2" fmla="val 65555"/>
              </a:avLst>
            </a:prstGeom>
            <a:gradFill>
              <a:gsLst>
                <a:gs pos="0">
                  <a:srgbClr val="731BF5">
                    <a:alpha val="0"/>
                  </a:srgbClr>
                </a:gs>
                <a:gs pos="46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" name="箭號: 向右 33">
              <a:extLst>
                <a:ext uri="{FF2B5EF4-FFF2-40B4-BE49-F238E27FC236}">
                  <a16:creationId xmlns:a16="http://schemas.microsoft.com/office/drawing/2014/main" id="{BD148569-8E61-4349-9EB7-403EAE201DA0}"/>
                </a:ext>
              </a:extLst>
            </p:cNvPr>
            <p:cNvSpPr/>
            <p:nvPr/>
          </p:nvSpPr>
          <p:spPr>
            <a:xfrm>
              <a:off x="5961213" y="4714614"/>
              <a:ext cx="1597047" cy="777697"/>
            </a:xfrm>
            <a:prstGeom prst="rightArrow">
              <a:avLst>
                <a:gd name="adj1" fmla="val 67013"/>
                <a:gd name="adj2" fmla="val 65555"/>
              </a:avLst>
            </a:prstGeom>
            <a:gradFill>
              <a:gsLst>
                <a:gs pos="0">
                  <a:srgbClr val="731BF5">
                    <a:alpha val="0"/>
                  </a:srgbClr>
                </a:gs>
                <a:gs pos="46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60CB3CC-3794-4CE1-AB5E-550DA2FDA2CD}"/>
                </a:ext>
              </a:extLst>
            </p:cNvPr>
            <p:cNvSpPr/>
            <p:nvPr/>
          </p:nvSpPr>
          <p:spPr>
            <a:xfrm>
              <a:off x="1622743" y="2166604"/>
              <a:ext cx="661677" cy="602034"/>
            </a:xfrm>
            <a:prstGeom prst="rect">
              <a:avLst/>
            </a:prstGeom>
            <a:gradFill flip="none" rotWithShape="1">
              <a:gsLst>
                <a:gs pos="100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9C54E0A-FB56-4921-9B21-8E6A7686656E}"/>
                </a:ext>
              </a:extLst>
            </p:cNvPr>
            <p:cNvSpPr/>
            <p:nvPr/>
          </p:nvSpPr>
          <p:spPr>
            <a:xfrm>
              <a:off x="1622743" y="2857796"/>
              <a:ext cx="661677" cy="602034"/>
            </a:xfrm>
            <a:prstGeom prst="rect">
              <a:avLst/>
            </a:prstGeom>
            <a:gradFill flip="none" rotWithShape="1">
              <a:gsLst>
                <a:gs pos="100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8BCF0ED-83ED-4C89-B6C1-70132ACCD956}"/>
                </a:ext>
              </a:extLst>
            </p:cNvPr>
            <p:cNvSpPr/>
            <p:nvPr/>
          </p:nvSpPr>
          <p:spPr>
            <a:xfrm>
              <a:off x="1622743" y="4047514"/>
              <a:ext cx="3924872" cy="602034"/>
            </a:xfrm>
            <a:prstGeom prst="rect">
              <a:avLst/>
            </a:prstGeom>
            <a:gradFill flip="none" rotWithShape="1">
              <a:gsLst>
                <a:gs pos="99187">
                  <a:srgbClr val="E92BBE"/>
                </a:gs>
                <a:gs pos="46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7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AFD48F4-A18C-4EFC-B6A4-36079E53E730}"/>
                </a:ext>
              </a:extLst>
            </p:cNvPr>
            <p:cNvSpPr/>
            <p:nvPr/>
          </p:nvSpPr>
          <p:spPr>
            <a:xfrm>
              <a:off x="1622743" y="4801234"/>
              <a:ext cx="3924872" cy="602034"/>
            </a:xfrm>
            <a:prstGeom prst="rect">
              <a:avLst/>
            </a:prstGeom>
            <a:gradFill flip="none" rotWithShape="1">
              <a:gsLst>
                <a:gs pos="99187">
                  <a:srgbClr val="E92BBE"/>
                </a:gs>
                <a:gs pos="46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67CE07-2862-B049-B753-22974B4CFABA}"/>
                </a:ext>
              </a:extLst>
            </p:cNvPr>
            <p:cNvSpPr txBox="1"/>
            <p:nvPr/>
          </p:nvSpPr>
          <p:spPr>
            <a:xfrm>
              <a:off x="5658685" y="5835247"/>
              <a:ext cx="799691" cy="35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MB/s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1B53A444-C06F-49CC-900E-EBB4EF7E9ED3}"/>
                </a:ext>
              </a:extLst>
            </p:cNvPr>
            <p:cNvSpPr txBox="1"/>
            <p:nvPr/>
          </p:nvSpPr>
          <p:spPr>
            <a:xfrm>
              <a:off x="612042" y="2599940"/>
              <a:ext cx="850347" cy="38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1GbE</a:t>
              </a:r>
              <a:endParaRPr 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C36062AD-852D-42D9-B9D9-678EBFBC9440}"/>
                </a:ext>
              </a:extLst>
            </p:cNvPr>
            <p:cNvSpPr txBox="1"/>
            <p:nvPr/>
          </p:nvSpPr>
          <p:spPr>
            <a:xfrm>
              <a:off x="482600" y="4521743"/>
              <a:ext cx="979789" cy="3824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altLang="zh-TW" sz="200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10GbE</a:t>
              </a: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67EA733D-0EDF-4C88-91B7-067FBC6ACAFC}"/>
                </a:ext>
              </a:extLst>
            </p:cNvPr>
            <p:cNvSpPr txBox="1"/>
            <p:nvPr/>
          </p:nvSpPr>
          <p:spPr>
            <a:xfrm>
              <a:off x="2322430" y="2232787"/>
              <a:ext cx="2076892" cy="55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Download: </a:t>
              </a: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118MB/s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35365C8A-CAFA-44AE-BB49-335F03593EBB}"/>
                </a:ext>
              </a:extLst>
            </p:cNvPr>
            <p:cNvSpPr txBox="1"/>
            <p:nvPr/>
          </p:nvSpPr>
          <p:spPr>
            <a:xfrm>
              <a:off x="2322430" y="2911804"/>
              <a:ext cx="2076892" cy="55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Upload: </a:t>
              </a: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118MB/s</a:t>
              </a:r>
            </a:p>
          </p:txBody>
        </p: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5E07D979-E335-480F-B1EE-703AE02D48E4}"/>
                </a:ext>
              </a:extLst>
            </p:cNvPr>
            <p:cNvSpPr txBox="1"/>
            <p:nvPr/>
          </p:nvSpPr>
          <p:spPr>
            <a:xfrm>
              <a:off x="5623147" y="4024222"/>
              <a:ext cx="1380143" cy="5883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Download: </a:t>
              </a:r>
            </a:p>
            <a:p>
              <a:r>
                <a:rPr lang="en-US" altLang="zh-TW" sz="2000" b="1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1103MB/s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BF623EBA-4D99-4EED-AC81-77F41EB056F1}"/>
                </a:ext>
              </a:extLst>
            </p:cNvPr>
            <p:cNvSpPr txBox="1"/>
            <p:nvPr/>
          </p:nvSpPr>
          <p:spPr>
            <a:xfrm>
              <a:off x="5623147" y="4784517"/>
              <a:ext cx="1380143" cy="5883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Upload: </a:t>
              </a:r>
            </a:p>
            <a:p>
              <a:r>
                <a:rPr lang="en-US" altLang="zh-TW" sz="2000" b="1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1127MB/s</a:t>
              </a: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AE89FF6-C279-430A-B6E2-CD1050091CD2}"/>
                </a:ext>
              </a:extLst>
            </p:cNvPr>
            <p:cNvGrpSpPr/>
            <p:nvPr/>
          </p:nvGrpSpPr>
          <p:grpSpPr>
            <a:xfrm>
              <a:off x="1622743" y="1613527"/>
              <a:ext cx="4270483" cy="4167460"/>
              <a:chOff x="1819167" y="1552866"/>
              <a:chExt cx="4270483" cy="4167460"/>
            </a:xfrm>
          </p:grpSpPr>
          <p:cxnSp>
            <p:nvCxnSpPr>
              <p:cNvPr id="4" name="直線單箭頭接點 3">
                <a:extLst>
                  <a:ext uri="{FF2B5EF4-FFF2-40B4-BE49-F238E27FC236}">
                    <a16:creationId xmlns:a16="http://schemas.microsoft.com/office/drawing/2014/main" id="{448902E1-E3A7-4B02-83A7-289E75A760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19167" y="1552866"/>
                <a:ext cx="0" cy="416745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BDB322A1-574D-4CDC-BA5D-12E4BD1E24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19167" y="5685532"/>
                <a:ext cx="4270483" cy="3479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LAN-10G2T-X550 vs. QXG-10G2T-X710</a:t>
            </a:r>
          </a:p>
        </p:txBody>
      </p:sp>
      <p:graphicFrame>
        <p:nvGraphicFramePr>
          <p:cNvPr id="30" name="表格 4" hidden="1">
            <a:extLst>
              <a:ext uri="{FF2B5EF4-FFF2-40B4-BE49-F238E27FC236}">
                <a16:creationId xmlns:a16="http://schemas.microsoft.com/office/drawing/2014/main" id="{BA1BC05F-5E29-D244-B17B-5E491FEB9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59286"/>
              </p:ext>
            </p:extLst>
          </p:nvPr>
        </p:nvGraphicFramePr>
        <p:xfrm>
          <a:off x="192516" y="-2336800"/>
          <a:ext cx="6175626" cy="2189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854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241235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LAN-10G2T-X550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Power consumption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</a:tbl>
          </a:graphicData>
        </a:graphic>
      </p:graphicFrame>
      <p:sp>
        <p:nvSpPr>
          <p:cNvPr id="34" name="矩形: 圓角 5">
            <a:extLst>
              <a:ext uri="{FF2B5EF4-FFF2-40B4-BE49-F238E27FC236}">
                <a16:creationId xmlns:a16="http://schemas.microsoft.com/office/drawing/2014/main" id="{844A942F-E7AC-DF4F-9102-88D0154A3226}"/>
              </a:ext>
            </a:extLst>
          </p:cNvPr>
          <p:cNvSpPr/>
          <p:nvPr/>
        </p:nvSpPr>
        <p:spPr>
          <a:xfrm>
            <a:off x="6660286" y="2076650"/>
            <a:ext cx="5313541" cy="3404429"/>
          </a:xfrm>
          <a:prstGeom prst="roundRect">
            <a:avLst>
              <a:gd name="adj" fmla="val 3606"/>
            </a:avLst>
          </a:prstGeom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" name="圖表 2">
            <a:extLst>
              <a:ext uri="{FF2B5EF4-FFF2-40B4-BE49-F238E27FC236}">
                <a16:creationId xmlns:a16="http://schemas.microsoft.com/office/drawing/2014/main" id="{7C4B2141-0A3B-4845-BD08-7F092976D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610375"/>
              </p:ext>
            </p:extLst>
          </p:nvPr>
        </p:nvGraphicFramePr>
        <p:xfrm>
          <a:off x="6671171" y="2188029"/>
          <a:ext cx="5197684" cy="29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BE8E473F-3B55-D24C-A423-861F03447307}"/>
              </a:ext>
            </a:extLst>
          </p:cNvPr>
          <p:cNvSpPr txBox="1"/>
          <p:nvPr/>
        </p:nvSpPr>
        <p:spPr>
          <a:xfrm>
            <a:off x="7745142" y="305503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1159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36B241C-2845-0D45-980A-9AF1FF553361}"/>
              </a:ext>
            </a:extLst>
          </p:cNvPr>
          <p:cNvSpPr txBox="1"/>
          <p:nvPr/>
        </p:nvSpPr>
        <p:spPr>
          <a:xfrm>
            <a:off x="8404303" y="3016006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1170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82AEE0B-CB10-2D44-88E6-6A0644C3CF61}"/>
              </a:ext>
            </a:extLst>
          </p:cNvPr>
          <p:cNvSpPr txBox="1"/>
          <p:nvPr/>
        </p:nvSpPr>
        <p:spPr>
          <a:xfrm>
            <a:off x="6660286" y="248551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MB/s</a:t>
            </a:r>
            <a:endParaRPr kumimoji="1" lang="zh-TW" altLang="en-US" sz="1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CBCA9F0-D8AF-C840-BBA9-958228AD6E7C}"/>
              </a:ext>
            </a:extLst>
          </p:cNvPr>
          <p:cNvSpPr txBox="1"/>
          <p:nvPr/>
        </p:nvSpPr>
        <p:spPr>
          <a:xfrm>
            <a:off x="10013665" y="3116794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1103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92EACA8-656B-5545-A337-F2B080342856}"/>
              </a:ext>
            </a:extLst>
          </p:cNvPr>
          <p:cNvSpPr txBox="1"/>
          <p:nvPr/>
        </p:nvSpPr>
        <p:spPr>
          <a:xfrm>
            <a:off x="10672826" y="3083340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1127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2" name="Shape 253">
            <a:extLst>
              <a:ext uri="{FF2B5EF4-FFF2-40B4-BE49-F238E27FC236}">
                <a16:creationId xmlns:a16="http://schemas.microsoft.com/office/drawing/2014/main" id="{CE9817E2-C5EA-4BAB-93F0-447D5938E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28197"/>
              </p:ext>
            </p:extLst>
          </p:nvPr>
        </p:nvGraphicFramePr>
        <p:xfrm>
          <a:off x="500884" y="1822005"/>
          <a:ext cx="6044660" cy="365907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5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341">
                  <a:extLst>
                    <a:ext uri="{9D8B030D-6E8A-4147-A177-3AD203B41FA5}">
                      <a16:colId xmlns:a16="http://schemas.microsoft.com/office/drawing/2014/main" val="3777435116"/>
                    </a:ext>
                  </a:extLst>
                </a:gridCol>
              </a:tblGrid>
              <a:tr h="4791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LAN-10G2T-X550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7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700 Series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Power consumption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Lower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5-speed; 10/5/2.5/1G, 100M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QXG-10G2T-X710 vs. QXG-10G2T-107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aphicFrame>
        <p:nvGraphicFramePr>
          <p:cNvPr id="30" name="表格 4" hidden="1">
            <a:extLst>
              <a:ext uri="{FF2B5EF4-FFF2-40B4-BE49-F238E27FC236}">
                <a16:creationId xmlns:a16="http://schemas.microsoft.com/office/drawing/2014/main" id="{208F1B27-5CD5-EE4E-A7A6-30C895B86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08973"/>
              </p:ext>
            </p:extLst>
          </p:nvPr>
        </p:nvGraphicFramePr>
        <p:xfrm>
          <a:off x="192516" y="-3778651"/>
          <a:ext cx="6175626" cy="3164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854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QXG-10G2T-107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Gen2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Marvell AQC107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Intel 700 Series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Not-supported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OS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Server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Ubuntu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RHEL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</a:tbl>
          </a:graphicData>
        </a:graphic>
      </p:graphicFrame>
      <p:sp>
        <p:nvSpPr>
          <p:cNvPr id="34" name="矩形: 圓角 5">
            <a:extLst>
              <a:ext uri="{FF2B5EF4-FFF2-40B4-BE49-F238E27FC236}">
                <a16:creationId xmlns:a16="http://schemas.microsoft.com/office/drawing/2014/main" id="{E4C8786D-D371-9A4F-A46A-84C456A969A9}"/>
              </a:ext>
            </a:extLst>
          </p:cNvPr>
          <p:cNvSpPr/>
          <p:nvPr/>
        </p:nvSpPr>
        <p:spPr>
          <a:xfrm>
            <a:off x="6673326" y="1889267"/>
            <a:ext cx="5252375" cy="4058103"/>
          </a:xfrm>
          <a:prstGeom prst="roundRect">
            <a:avLst>
              <a:gd name="adj" fmla="val 3606"/>
            </a:avLst>
          </a:prstGeom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" name="圖表 2">
            <a:extLst>
              <a:ext uri="{FF2B5EF4-FFF2-40B4-BE49-F238E27FC236}">
                <a16:creationId xmlns:a16="http://schemas.microsoft.com/office/drawing/2014/main" id="{8CEDB6E0-212D-4742-894D-A81E9645A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172815"/>
              </p:ext>
            </p:extLst>
          </p:nvPr>
        </p:nvGraphicFramePr>
        <p:xfrm>
          <a:off x="6704662" y="1761938"/>
          <a:ext cx="5007913" cy="394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文字方塊 34">
            <a:extLst>
              <a:ext uri="{FF2B5EF4-FFF2-40B4-BE49-F238E27FC236}">
                <a16:creationId xmlns:a16="http://schemas.microsoft.com/office/drawing/2014/main" id="{276C6438-465B-E042-BBD3-498BF1CE492D}"/>
              </a:ext>
            </a:extLst>
          </p:cNvPr>
          <p:cNvSpPr txBox="1"/>
          <p:nvPr/>
        </p:nvSpPr>
        <p:spPr>
          <a:xfrm>
            <a:off x="6673326" y="230741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MB/s</a:t>
            </a:r>
            <a:endParaRPr kumimoji="1" lang="zh-TW" altLang="en-US" sz="1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0FF4DFE-4DE5-A34A-B43F-A65C8A4185FA}"/>
              </a:ext>
            </a:extLst>
          </p:cNvPr>
          <p:cNvSpPr txBox="1"/>
          <p:nvPr/>
        </p:nvSpPr>
        <p:spPr>
          <a:xfrm>
            <a:off x="7734921" y="292504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1103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568B113-BE9A-C049-9E1D-6060A3C1A599}"/>
              </a:ext>
            </a:extLst>
          </p:cNvPr>
          <p:cNvSpPr txBox="1"/>
          <p:nvPr/>
        </p:nvSpPr>
        <p:spPr>
          <a:xfrm>
            <a:off x="8386987" y="287874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1127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AE43AAE-F1B5-6B48-9161-AC47833AA98E}"/>
              </a:ext>
            </a:extLst>
          </p:cNvPr>
          <p:cNvSpPr txBox="1"/>
          <p:nvPr/>
        </p:nvSpPr>
        <p:spPr>
          <a:xfrm>
            <a:off x="9978940" y="2859257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1134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37899D4-AB98-9549-9330-F59D3BBB3E94}"/>
              </a:ext>
            </a:extLst>
          </p:cNvPr>
          <p:cNvSpPr txBox="1"/>
          <p:nvPr/>
        </p:nvSpPr>
        <p:spPr>
          <a:xfrm>
            <a:off x="10679612" y="2833690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1157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40" name="Shape 253">
            <a:extLst>
              <a:ext uri="{FF2B5EF4-FFF2-40B4-BE49-F238E27FC236}">
                <a16:creationId xmlns:a16="http://schemas.microsoft.com/office/drawing/2014/main" id="{12815219-FEE9-4710-A108-0FD7C8FB3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164165"/>
              </p:ext>
            </p:extLst>
          </p:nvPr>
        </p:nvGraphicFramePr>
        <p:xfrm>
          <a:off x="500884" y="1718242"/>
          <a:ext cx="6044660" cy="422912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5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341">
                  <a:extLst>
                    <a:ext uri="{9D8B030D-6E8A-4147-A177-3AD203B41FA5}">
                      <a16:colId xmlns:a16="http://schemas.microsoft.com/office/drawing/2014/main" val="3777435116"/>
                    </a:ext>
                  </a:extLst>
                </a:gridCol>
              </a:tblGrid>
              <a:tr h="4791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QXG-10G2T-107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</a:rPr>
                        <a:t>QXG-10G2T-X710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Gen2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Marvell AQC107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Intel 700 Series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Not-supported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 OS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Linux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 Server</a:t>
                      </a:r>
                    </a:p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Ubuntu</a:t>
                      </a:r>
                    </a:p>
                    <a:p>
                      <a:pPr marL="179705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RHEL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5-speed; 10/5/2.5/1G, 100M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2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13" y="2951941"/>
            <a:ext cx="5848229" cy="1411318"/>
          </a:xfrm>
        </p:spPr>
        <p:txBody>
          <a:bodyPr>
            <a:noAutofit/>
          </a:bodyPr>
          <a:lstStyle/>
          <a:p>
            <a:r>
              <a:rPr lang="en-US" altLang="zh-CN" sz="4800">
                <a:cs typeface="Arial"/>
                <a:sym typeface="Arial" panose="020B0604020202020204" pitchFamily="34" charset="0"/>
              </a:rPr>
              <a:t>Windows</a:t>
            </a:r>
            <a:r>
              <a:rPr lang="zh-TW" altLang="en-US" sz="4800"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800">
                <a:cs typeface="Arial"/>
                <a:sym typeface="Arial" panose="020B0604020202020204" pitchFamily="34" charset="0"/>
              </a:rPr>
              <a:t>file </a:t>
            </a:r>
            <a:br>
              <a:rPr lang="en-US" altLang="zh-TW" sz="4800">
                <a:cs typeface="Arial"/>
                <a:sym typeface="Arial" panose="020B0604020202020204" pitchFamily="34" charset="0"/>
              </a:rPr>
            </a:br>
            <a:r>
              <a:rPr lang="en-US" altLang="zh-TW" sz="4800">
                <a:cs typeface="Arial"/>
                <a:sym typeface="Arial" panose="020B0604020202020204" pitchFamily="34" charset="0"/>
              </a:rPr>
              <a:t>transfer – </a:t>
            </a:r>
            <a:r>
              <a:rPr lang="en-US" altLang="zh-TW" sz="4800" dirty="0">
                <a:cs typeface="Arial"/>
                <a:sym typeface="Arial" panose="020B0604020202020204" pitchFamily="34" charset="0"/>
              </a:rPr>
              <a:t>10GB</a:t>
            </a:r>
            <a:r>
              <a:rPr lang="en-US" altLang="zh-TW" sz="4800">
                <a:cs typeface="Arial"/>
                <a:sym typeface="Arial" panose="020B0604020202020204" pitchFamily="34" charset="0"/>
              </a:rPr>
              <a:t> file</a:t>
            </a:r>
            <a:endParaRPr lang="zh-TW" altLang="en-US" sz="7200"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2640989"/>
            <a:ext cx="6601247" cy="20619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>
                <a:cs typeface="Arial"/>
                <a:sym typeface="Arial" panose="020B0604020202020204" pitchFamily="34" charset="0"/>
              </a:rPr>
              <a:t>QNAP Multi-Gig NIC, switch and accessories</a:t>
            </a:r>
            <a:endParaRPr lang="zh-TW" altLang="en-US"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化同側角落 48">
            <a:extLst>
              <a:ext uri="{FF2B5EF4-FFF2-40B4-BE49-F238E27FC236}">
                <a16:creationId xmlns:a16="http://schemas.microsoft.com/office/drawing/2014/main" id="{A4349E60-0FE9-4F44-B3A4-CB3C982F1A12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9DB1A30-7CC9-4B06-9984-A270159E2B57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0BC3657D-3BF7-4E61-9D33-B833D7B2B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0F83F1B-B293-49AB-B861-E50A40F8A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350294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 Gig NICs – Intel 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>
            <a:off x="76266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E9EC50CC-628C-4B9B-854D-DBAFA92FF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6078" y="3521024"/>
            <a:ext cx="796232" cy="796232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B1A33662-1D22-4469-BF9E-F4077FB3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479" y="3864422"/>
            <a:ext cx="796232" cy="796232"/>
          </a:xfrm>
          <a:prstGeom prst="rect">
            <a:avLst/>
          </a:prstGeom>
        </p:spPr>
      </p:pic>
      <p:pic>
        <p:nvPicPr>
          <p:cNvPr id="3074" name="Picture 2" descr="Network Expansion Card (Intel) | Flexible, fast, economical | QNAP">
            <a:extLst>
              <a:ext uri="{FF2B5EF4-FFF2-40B4-BE49-F238E27FC236}">
                <a16:creationId xmlns:a16="http://schemas.microsoft.com/office/drawing/2014/main" id="{D8899DE6-C262-A540-B6FC-0FBE066B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336" y="1642841"/>
            <a:ext cx="4397018" cy="274813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901F121-AC12-8F4B-A5C6-8077F90770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373" y="2094866"/>
            <a:ext cx="1876338" cy="216767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5-speed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2454451" y="3734474"/>
            <a:ext cx="210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LAN-10G2T-X550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2263259" y="4278123"/>
            <a:ext cx="2823698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X550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Dual-port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x4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98596" y="3123953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QXG-2G2T-I225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QXG-2G4T-I225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98596" y="4278123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I225-LM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1/2/4-port 2.5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2263259" y="4169920"/>
            <a:ext cx="229794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52010" y="4169920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3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 Gig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NICs – Marvell </a:t>
            </a:r>
            <a:r>
              <a:rPr lang="en-US" altLang="zh-CN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34DE7FF5-BFC8-44A2-AEC0-2A2CA1755D05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AEE12174-6040-4814-890A-35DD5F90ABA0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F94470F-8ED3-4119-A363-141C6A647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E9C27865-F820-465E-BEF5-809AB13F2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68F7B1A0-693C-4071-B2B0-80DD0616E81D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5EE0BF9-320D-48A7-9F9C-43EF161658AE}"/>
              </a:ext>
            </a:extLst>
          </p:cNvPr>
          <p:cNvSpPr/>
          <p:nvPr/>
        </p:nvSpPr>
        <p:spPr>
          <a:xfrm>
            <a:off x="1350294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423CEED0-4407-4FE2-9F96-E43C0B90F266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7C3F551-440D-46DF-B89E-BADEED679168}"/>
              </a:ext>
            </a:extLst>
          </p:cNvPr>
          <p:cNvSpPr txBox="1"/>
          <p:nvPr/>
        </p:nvSpPr>
        <p:spPr>
          <a:xfrm>
            <a:off x="76266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</a:t>
            </a:r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ACD00A3A-25F4-4097-B604-438BF449D6BF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4C9A2367-66A3-480F-866E-FCA84A15E27D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636B498-4125-4E2B-9D46-94CBB948F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8895" y="3884531"/>
            <a:ext cx="1043614" cy="6044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685" y="2373546"/>
            <a:ext cx="2279798" cy="1425127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455" y="2362013"/>
            <a:ext cx="2173357" cy="135858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818" y="2389729"/>
            <a:ext cx="2590729" cy="161949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470647" y="3751298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394099" y="3751298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375720" y="4259312"/>
            <a:ext cx="2081735" cy="128496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AQC107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Single-port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 NBase-T</a:t>
            </a: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Gen3 x4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411843" y="4259312"/>
            <a:ext cx="2066607" cy="128496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AQC107S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Dual-port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 NBase-T</a:t>
            </a: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Gen2  x4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63109" y="3140777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63109" y="4244516"/>
            <a:ext cx="366204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AQC111C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1/2/4-port 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GbE NBase-T</a:t>
            </a: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Gen2 x1, Gen3 x2, Gen3 x4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705" indent="-179705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4186744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488432" y="4186744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16523" y="4186744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FD76E941-D24D-41B4-8638-97552D3CB7E4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: 圓角化同側角落 28">
            <a:extLst>
              <a:ext uri="{FF2B5EF4-FFF2-40B4-BE49-F238E27FC236}">
                <a16:creationId xmlns:a16="http://schemas.microsoft.com/office/drawing/2014/main" id="{67E659CB-AD38-4239-BC1D-B31C77F8CEBD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D66D8A2-4F7A-401E-8436-F2C1154D8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3590035-BFCE-43D5-A837-60FBD111B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09D9275-8C42-4616-9651-673BDF0D8467}"/>
              </a:ext>
            </a:extLst>
          </p:cNvPr>
          <p:cNvSpPr/>
          <p:nvPr/>
        </p:nvSpPr>
        <p:spPr>
          <a:xfrm>
            <a:off x="6598429" y="2930260"/>
            <a:ext cx="4309329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B654A35-2445-486C-975F-CA12944FCA80}"/>
              </a:ext>
            </a:extLst>
          </p:cNvPr>
          <p:cNvSpPr/>
          <p:nvPr/>
        </p:nvSpPr>
        <p:spPr>
          <a:xfrm>
            <a:off x="1350294" y="2930260"/>
            <a:ext cx="4297060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 Gig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Accessories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1753831" y="5531907"/>
            <a:ext cx="3489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laptops, upgrade to 5Gbps ethernet with USB 3.2 Gen 1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7171095" y="5524176"/>
            <a:ext cx="34275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For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Thunderbolt3 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Ｍ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ac/PC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upgrade to 10Gbps ethernet easily.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875230" y="4531698"/>
            <a:ext cx="2898952" cy="655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5G/2.5G/1G/100M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4-speed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RJ45 NBASE-T connector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7195373" y="4531698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10G/5G/2.5G/1G/100M 5-speed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connector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圖片 14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914" y="2219668"/>
            <a:ext cx="2877838" cy="1798969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000" y="1889225"/>
            <a:ext cx="3406456" cy="2129412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875229" y="3935016"/>
            <a:ext cx="3325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Host with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7195373" y="3935016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Host with Thunderbolt 3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875230" y="4429255"/>
            <a:ext cx="2844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7195373" y="442925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B5B47058-715D-4DAB-B8B7-69685B19F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1767" y="3130375"/>
            <a:ext cx="633870" cy="770253"/>
          </a:xfrm>
          <a:prstGeom prst="rect">
            <a:avLst/>
          </a:prstGeom>
        </p:spPr>
      </p:pic>
      <p:sp>
        <p:nvSpPr>
          <p:cNvPr id="50" name="TextBox 5">
            <a:extLst>
              <a:ext uri="{FF2B5EF4-FFF2-40B4-BE49-F238E27FC236}">
                <a16:creationId xmlns:a16="http://schemas.microsoft.com/office/drawing/2014/main" id="{97DCF4AF-EB00-4C9A-8214-A4E7F172DF25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QNA-T310G1T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796CE54-AE73-412D-89F1-8A26ECB4E8F0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QNA-UC5G1T</a:t>
            </a:r>
          </a:p>
        </p:txBody>
      </p:sp>
    </p:spTree>
    <p:extLst>
      <p:ext uri="{BB962C8B-B14F-4D97-AF65-F5344CB8AC3E}">
        <p14:creationId xmlns:p14="http://schemas.microsoft.com/office/powerpoint/2010/main" val="36676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4D88BB6-CD86-49A2-8C3A-9B5C8047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2626612"/>
            <a:ext cx="6336841" cy="2061975"/>
          </a:xfrm>
        </p:spPr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5400">
                <a:solidFill>
                  <a:prstClr val="white"/>
                </a:solidFill>
                <a:sym typeface="Arial" panose="020B0604020202020204" pitchFamily="34" charset="0"/>
              </a:rPr>
              <a:t>Build your 10G environment with NEW QNAP NIC</a:t>
            </a:r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9" y="3774072"/>
            <a:ext cx="11512212" cy="2563227"/>
          </a:xfrm>
          <a:prstGeom prst="rect">
            <a:avLst/>
          </a:prstGeom>
          <a:gradFill>
            <a:gsLst>
              <a:gs pos="100000">
                <a:srgbClr val="3171F2">
                  <a:alpha val="50000"/>
                </a:srgbClr>
              </a:gs>
              <a:gs pos="0">
                <a:srgbClr val="35D4E0">
                  <a:alpha val="50000"/>
                </a:srgbClr>
              </a:gs>
            </a:gsLst>
            <a:lin ang="5400000" scaled="0"/>
          </a:gradFill>
        </p:spPr>
      </p:pic>
      <p:pic>
        <p:nvPicPr>
          <p:cNvPr id="88" name="圖片 2">
            <a:extLst>
              <a:ext uri="{FF2B5EF4-FFF2-40B4-BE49-F238E27FC236}">
                <a16:creationId xmlns:a16="http://schemas.microsoft.com/office/drawing/2014/main" id="{447F6E32-B1CD-A441-8182-BBE884A6C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91" y="4159842"/>
            <a:ext cx="2743200" cy="1714805"/>
          </a:xfrm>
          <a:prstGeom prst="rect">
            <a:avLst/>
          </a:prstGeom>
        </p:spPr>
      </p:pic>
      <p:cxnSp>
        <p:nvCxnSpPr>
          <p:cNvPr id="57" name="直線接點 56"/>
          <p:cNvCxnSpPr/>
          <p:nvPr/>
        </p:nvCxnSpPr>
        <p:spPr>
          <a:xfrm>
            <a:off x="3142906" y="5033872"/>
            <a:ext cx="2281023" cy="0"/>
          </a:xfrm>
          <a:prstGeom prst="line">
            <a:avLst/>
          </a:prstGeom>
          <a:ln w="38100">
            <a:solidFill>
              <a:srgbClr val="CC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383655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Shape 443"/>
          <p:cNvSpPr txBox="1"/>
          <p:nvPr/>
        </p:nvSpPr>
        <p:spPr>
          <a:xfrm>
            <a:off x="8130645" y="4513588"/>
            <a:ext cx="648726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467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994" y="5379356"/>
            <a:ext cx="679298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467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5494" y="4581476"/>
            <a:ext cx="2326198" cy="769382"/>
            <a:chOff x="6868492" y="4645912"/>
            <a:chExt cx="2128242" cy="101388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  <a:endCxn id="112" idx="1"/>
            </p:cNvCxnSpPr>
            <p:nvPr/>
          </p:nvCxnSpPr>
          <p:spPr>
            <a:xfrm>
              <a:off x="6868492" y="5334019"/>
              <a:ext cx="2128242" cy="325782"/>
            </a:xfrm>
            <a:prstGeom prst="bentConnector3">
              <a:avLst>
                <a:gd name="adj1" fmla="val 34713"/>
              </a:avLst>
            </a:prstGeom>
            <a:ln w="3810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92" y="488280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7" name="Shape 477"/>
          <p:cNvSpPr/>
          <p:nvPr/>
        </p:nvSpPr>
        <p:spPr>
          <a:xfrm>
            <a:off x="2193362" y="5799777"/>
            <a:ext cx="243644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Upgrade to 10GbE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312929" y="1339275"/>
            <a:ext cx="11497094" cy="2275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544092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60097" y="1967884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524314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Faster, and faster!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361" y="150371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247208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3" name="Shape 443"/>
          <p:cNvSpPr txBox="1"/>
          <p:nvPr/>
        </p:nvSpPr>
        <p:spPr>
          <a:xfrm>
            <a:off x="3719119" y="253796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600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109520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600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971209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467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971209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467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00728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467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00728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467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106834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44" name="Shape 477"/>
          <p:cNvSpPr/>
          <p:nvPr/>
        </p:nvSpPr>
        <p:spPr>
          <a:xfrm>
            <a:off x="7940940" y="5871270"/>
            <a:ext cx="231617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8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Upgrade to 10GbE</a:t>
            </a:r>
            <a:endParaRPr lang="zh-TW" altLang="en-US" sz="18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507096" y="2799055"/>
            <a:ext cx="3249806" cy="1513681"/>
          </a:xfrm>
          <a:prstGeom prst="downArrow">
            <a:avLst>
              <a:gd name="adj1" fmla="val 77000"/>
              <a:gd name="adj2" fmla="val 48587"/>
            </a:avLst>
          </a:prstGeom>
          <a:gradFill flip="none" rotWithShape="1">
            <a:gsLst>
              <a:gs pos="99187">
                <a:srgbClr val="E92BBE"/>
              </a:gs>
              <a:gs pos="58000">
                <a:srgbClr val="731BF5"/>
              </a:gs>
              <a:gs pos="0">
                <a:srgbClr val="00B0F0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4949042" y="3267985"/>
            <a:ext cx="2332090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PC+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10G2T-X710</a:t>
            </a:r>
          </a:p>
        </p:txBody>
      </p: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F6EE13B3-6B80-432E-8A65-6C7F05A8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680" y="2120343"/>
            <a:ext cx="2074639" cy="599728"/>
          </a:xfrm>
          <a:prstGeom prst="rect">
            <a:avLst/>
          </a:prstGeom>
        </p:spPr>
      </p:pic>
      <p:pic>
        <p:nvPicPr>
          <p:cNvPr id="65" name="圖片 64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85EC4761-3A3D-5247-9085-C923357D8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12" y="4129787"/>
            <a:ext cx="2632784" cy="16457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Shape 435">
            <a:extLst>
              <a:ext uri="{FF2B5EF4-FFF2-40B4-BE49-F238E27FC236}">
                <a16:creationId xmlns:a16="http://schemas.microsoft.com/office/drawing/2014/main" id="{FB6DC56D-41FE-B848-979B-D86312F5AC31}"/>
              </a:ext>
            </a:extLst>
          </p:cNvPr>
          <p:cNvSpPr txBox="1"/>
          <p:nvPr/>
        </p:nvSpPr>
        <p:spPr>
          <a:xfrm>
            <a:off x="5225262" y="1718607"/>
            <a:ext cx="1841966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1/2.5GbE </a:t>
            </a: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switch</a:t>
            </a:r>
            <a:endParaRPr lang="zh-TW" altLang="en-US" sz="1400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6" name="圖片 14">
            <a:extLst>
              <a:ext uri="{FF2B5EF4-FFF2-40B4-BE49-F238E27FC236}">
                <a16:creationId xmlns:a16="http://schemas.microsoft.com/office/drawing/2014/main" id="{3653890F-5B3F-7A43-BFB9-D254760C40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437" y="5409006"/>
            <a:ext cx="852816" cy="53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14">
            <a:extLst>
              <a:ext uri="{FF2B5EF4-FFF2-40B4-BE49-F238E27FC236}">
                <a16:creationId xmlns:a16="http://schemas.microsoft.com/office/drawing/2014/main" id="{2B56151D-10F7-2F44-84D5-4A9AA2B145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077" y="4358013"/>
            <a:ext cx="852816" cy="53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A39DC4ED-9D49-4582-A5B5-211627E96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1504798"/>
            <a:ext cx="2743200" cy="1714805"/>
          </a:xfrm>
          <a:prstGeom prst="rect">
            <a:avLst/>
          </a:prstGeom>
        </p:spPr>
      </p:pic>
      <p:sp>
        <p:nvSpPr>
          <p:cNvPr id="115" name="Shape 443"/>
          <p:cNvSpPr txBox="1"/>
          <p:nvPr/>
        </p:nvSpPr>
        <p:spPr>
          <a:xfrm>
            <a:off x="3913203" y="506362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600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913203" y="4581341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600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8381" y="5410375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467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4886714" y="4320148"/>
            <a:ext cx="228102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switch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754504" y="5400596"/>
            <a:ext cx="278625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Web-management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switch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Shape 444"/>
          <p:cNvSpPr txBox="1"/>
          <p:nvPr/>
        </p:nvSpPr>
        <p:spPr>
          <a:xfrm>
            <a:off x="7472548" y="4542075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467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30AE6E9-2EE1-489B-9C4F-61DAED8B5DFC}"/>
              </a:ext>
            </a:extLst>
          </p:cNvPr>
          <p:cNvGrpSpPr/>
          <p:nvPr/>
        </p:nvGrpSpPr>
        <p:grpSpPr>
          <a:xfrm>
            <a:off x="2702792" y="3888866"/>
            <a:ext cx="1030406" cy="1256793"/>
            <a:chOff x="366859" y="4297840"/>
            <a:chExt cx="1030406" cy="1673488"/>
          </a:xfrm>
        </p:grpSpPr>
        <p:sp>
          <p:nvSpPr>
            <p:cNvPr id="90" name="箭號: 向右 89">
              <a:extLst>
                <a:ext uri="{FF2B5EF4-FFF2-40B4-BE49-F238E27FC236}">
                  <a16:creationId xmlns:a16="http://schemas.microsoft.com/office/drawing/2014/main" id="{D35453BD-3DEA-45D3-8BE6-320CF7BA20B1}"/>
                </a:ext>
              </a:extLst>
            </p:cNvPr>
            <p:cNvSpPr/>
            <p:nvPr/>
          </p:nvSpPr>
          <p:spPr>
            <a:xfrm rot="16200000">
              <a:off x="45318" y="4619381"/>
              <a:ext cx="1673488" cy="1030406"/>
            </a:xfrm>
            <a:prstGeom prst="rightArrow">
              <a:avLst>
                <a:gd name="adj1" fmla="val 67013"/>
                <a:gd name="adj2" fmla="val 51586"/>
              </a:avLst>
            </a:prstGeom>
            <a:gradFill>
              <a:gsLst>
                <a:gs pos="9000">
                  <a:srgbClr val="731BF5">
                    <a:alpha val="0"/>
                  </a:srgbClr>
                </a:gs>
                <a:gs pos="41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Shape 444">
              <a:extLst>
                <a:ext uri="{FF2B5EF4-FFF2-40B4-BE49-F238E27FC236}">
                  <a16:creationId xmlns:a16="http://schemas.microsoft.com/office/drawing/2014/main" id="{51C9C5A2-5EB5-4B23-A0ED-B130E31DF605}"/>
                </a:ext>
              </a:extLst>
            </p:cNvPr>
            <p:cNvSpPr txBox="1"/>
            <p:nvPr/>
          </p:nvSpPr>
          <p:spPr>
            <a:xfrm>
              <a:off x="517486" y="4614942"/>
              <a:ext cx="754104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7" tIns="91437" rIns="91437" bIns="91437" anchor="ctr" anchorCtr="0">
              <a:noAutofit/>
            </a:bodyPr>
            <a:lstStyle/>
            <a:p>
              <a:pPr>
                <a:buClr>
                  <a:srgbClr val="262626"/>
                </a:buClr>
                <a:buSzPts val="1200"/>
              </a:pPr>
              <a:r>
                <a:rPr lang="en-US" altLang="zh-TW" sz="1400" b="1">
                  <a:solidFill>
                    <a:srgbClr val="002758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en-US" sz="1400" b="1">
                <a:solidFill>
                  <a:srgbClr val="00275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C92ED1A-471B-4725-AC2D-40AE99031EF6}"/>
              </a:ext>
            </a:extLst>
          </p:cNvPr>
          <p:cNvGrpSpPr/>
          <p:nvPr/>
        </p:nvGrpSpPr>
        <p:grpSpPr>
          <a:xfrm>
            <a:off x="8571353" y="3869242"/>
            <a:ext cx="1030406" cy="1256793"/>
            <a:chOff x="9947552" y="4314909"/>
            <a:chExt cx="1030406" cy="1673488"/>
          </a:xfrm>
        </p:grpSpPr>
        <p:sp>
          <p:nvSpPr>
            <p:cNvPr id="92" name="箭號: 向右 91">
              <a:extLst>
                <a:ext uri="{FF2B5EF4-FFF2-40B4-BE49-F238E27FC236}">
                  <a16:creationId xmlns:a16="http://schemas.microsoft.com/office/drawing/2014/main" id="{BB9A6F9F-9FF5-452A-8D55-5A9E4ED57B9C}"/>
                </a:ext>
              </a:extLst>
            </p:cNvPr>
            <p:cNvSpPr/>
            <p:nvPr/>
          </p:nvSpPr>
          <p:spPr>
            <a:xfrm rot="16200000">
              <a:off x="9626011" y="4636450"/>
              <a:ext cx="1673488" cy="1030406"/>
            </a:xfrm>
            <a:prstGeom prst="rightArrow">
              <a:avLst>
                <a:gd name="adj1" fmla="val 67013"/>
                <a:gd name="adj2" fmla="val 51586"/>
              </a:avLst>
            </a:prstGeom>
            <a:gradFill>
              <a:gsLst>
                <a:gs pos="9000">
                  <a:srgbClr val="731BF5">
                    <a:alpha val="0"/>
                  </a:srgbClr>
                </a:gs>
                <a:gs pos="37000">
                  <a:srgbClr val="6C9BFB">
                    <a:alpha val="50000"/>
                  </a:srgbClr>
                </a:gs>
                <a:gs pos="68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Shape 444">
              <a:extLst>
                <a:ext uri="{FF2B5EF4-FFF2-40B4-BE49-F238E27FC236}">
                  <a16:creationId xmlns:a16="http://schemas.microsoft.com/office/drawing/2014/main" id="{B17C2429-22CD-4828-A047-BA8D084BE232}"/>
                </a:ext>
              </a:extLst>
            </p:cNvPr>
            <p:cNvSpPr txBox="1"/>
            <p:nvPr/>
          </p:nvSpPr>
          <p:spPr>
            <a:xfrm>
              <a:off x="10098177" y="4589088"/>
              <a:ext cx="754104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7" tIns="91437" rIns="91437" bIns="91437" anchor="ctr" anchorCtr="0">
              <a:noAutofit/>
            </a:bodyPr>
            <a:lstStyle/>
            <a:p>
              <a:pPr>
                <a:buClr>
                  <a:srgbClr val="262626"/>
                </a:buClr>
                <a:buSzPts val="1200"/>
              </a:pPr>
              <a:r>
                <a:rPr lang="en-US" altLang="zh-TW" sz="1400" b="1">
                  <a:solidFill>
                    <a:srgbClr val="002758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en-US" sz="1400" b="1">
                <a:solidFill>
                  <a:srgbClr val="00275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93546" y="4369844"/>
            <a:ext cx="1556921" cy="56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QXG-10G2T-X710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 QNA-T310G1T/1S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4A4A8B4B-B713-4795-BAEE-2A5865D03E74}"/>
              </a:ext>
            </a:extLst>
          </p:cNvPr>
          <p:cNvGrpSpPr/>
          <p:nvPr/>
        </p:nvGrpSpPr>
        <p:grpSpPr>
          <a:xfrm rot="10800000">
            <a:off x="2635887" y="4567508"/>
            <a:ext cx="1164216" cy="1164216"/>
            <a:chOff x="946017" y="4674811"/>
            <a:chExt cx="1184801" cy="1184801"/>
          </a:xfrm>
        </p:grpSpPr>
        <p:sp>
          <p:nvSpPr>
            <p:cNvPr id="74" name="Shape 279">
              <a:extLst>
                <a:ext uri="{FF2B5EF4-FFF2-40B4-BE49-F238E27FC236}">
                  <a16:creationId xmlns:a16="http://schemas.microsoft.com/office/drawing/2014/main" id="{BC8D3E89-E366-4E69-88FF-ABDA95F40FAE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75" name="Shape 280">
              <a:extLst>
                <a:ext uri="{FF2B5EF4-FFF2-40B4-BE49-F238E27FC236}">
                  <a16:creationId xmlns:a16="http://schemas.microsoft.com/office/drawing/2014/main" id="{29DB12CF-A2E2-4DBA-9067-25A986B9C470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pic>
        <p:nvPicPr>
          <p:cNvPr id="80" name="圖片 79">
            <a:extLst>
              <a:ext uri="{FF2B5EF4-FFF2-40B4-BE49-F238E27FC236}">
                <a16:creationId xmlns:a16="http://schemas.microsoft.com/office/drawing/2014/main" id="{A1DA1B19-A532-BA4F-8E22-8DFEAF15AE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53" y="4807028"/>
            <a:ext cx="1374338" cy="859114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583721D-4572-473F-9EE3-96A147C46127}"/>
              </a:ext>
            </a:extLst>
          </p:cNvPr>
          <p:cNvGrpSpPr/>
          <p:nvPr/>
        </p:nvGrpSpPr>
        <p:grpSpPr>
          <a:xfrm>
            <a:off x="8525710" y="4676870"/>
            <a:ext cx="1308665" cy="962129"/>
            <a:chOff x="8632341" y="4259910"/>
            <a:chExt cx="1308665" cy="96212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490FE6B-86A5-4360-B81C-CE8944074275}"/>
                </a:ext>
              </a:extLst>
            </p:cNvPr>
            <p:cNvGrpSpPr/>
            <p:nvPr/>
          </p:nvGrpSpPr>
          <p:grpSpPr>
            <a:xfrm rot="5400000">
              <a:off x="8771452" y="4255075"/>
              <a:ext cx="878329" cy="888000"/>
              <a:chOff x="6120249" y="3404972"/>
              <a:chExt cx="1164217" cy="1177037"/>
            </a:xfrm>
          </p:grpSpPr>
          <p:sp>
            <p:nvSpPr>
              <p:cNvPr id="84" name="Shape 279">
                <a:extLst>
                  <a:ext uri="{FF2B5EF4-FFF2-40B4-BE49-F238E27FC236}">
                    <a16:creationId xmlns:a16="http://schemas.microsoft.com/office/drawing/2014/main" id="{0A136BD1-28EE-4ECD-81B2-8307A10BDCDD}"/>
                  </a:ext>
                </a:extLst>
              </p:cNvPr>
              <p:cNvSpPr/>
              <p:nvPr/>
            </p:nvSpPr>
            <p:spPr>
              <a:xfrm rot="2700000">
                <a:off x="6120249" y="3417793"/>
                <a:ext cx="1164216" cy="1164216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78" name="群組 77">
                <a:extLst>
                  <a:ext uri="{FF2B5EF4-FFF2-40B4-BE49-F238E27FC236}">
                    <a16:creationId xmlns:a16="http://schemas.microsoft.com/office/drawing/2014/main" id="{C8D5CC3E-AFA5-407A-9F74-6EFFB4B964CC}"/>
                  </a:ext>
                </a:extLst>
              </p:cNvPr>
              <p:cNvGrpSpPr/>
              <p:nvPr/>
            </p:nvGrpSpPr>
            <p:grpSpPr>
              <a:xfrm rot="10800000">
                <a:off x="6120250" y="3404972"/>
                <a:ext cx="1164216" cy="1164216"/>
                <a:chOff x="60695" y="4428817"/>
                <a:chExt cx="1184801" cy="1184801"/>
              </a:xfrm>
            </p:grpSpPr>
            <p:sp>
              <p:nvSpPr>
                <p:cNvPr id="82" name="Shape 279">
                  <a:extLst>
                    <a:ext uri="{FF2B5EF4-FFF2-40B4-BE49-F238E27FC236}">
                      <a16:creationId xmlns:a16="http://schemas.microsoft.com/office/drawing/2014/main" id="{4C197CF5-9919-4FB4-804F-306F9DDE3C49}"/>
                    </a:ext>
                  </a:extLst>
                </p:cNvPr>
                <p:cNvSpPr/>
                <p:nvPr/>
              </p:nvSpPr>
              <p:spPr>
                <a:xfrm rot="2700000">
                  <a:off x="60695" y="4428817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" name="Shape 280">
                  <a:extLst>
                    <a:ext uri="{FF2B5EF4-FFF2-40B4-BE49-F238E27FC236}">
                      <a16:creationId xmlns:a16="http://schemas.microsoft.com/office/drawing/2014/main" id="{77ADEE00-D9BF-460C-8FEE-CDE61DEC7C9B}"/>
                    </a:ext>
                  </a:extLst>
                </p:cNvPr>
                <p:cNvSpPr/>
                <p:nvPr/>
              </p:nvSpPr>
              <p:spPr>
                <a:xfrm>
                  <a:off x="126796" y="4492221"/>
                  <a:ext cx="1058759" cy="1058759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BAA25A85-CF06-5C4F-8D60-4BD40C45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2341" y="4403978"/>
              <a:ext cx="1308665" cy="81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 hidden="1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5982658" y="1487143"/>
            <a:ext cx="531638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搭配交換機打造</a:t>
            </a:r>
            <a:r>
              <a:rPr lang="en-US" altLang="zh-CN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zh-CN" altLang="en-US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環境</a:t>
            </a:r>
            <a:endParaRPr lang="en-US" altLang="zh-CN" sz="4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97B0AE-E3E9-FE4A-8C4E-882A50739510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B410B2F-FE14-46F3-92FD-8ED0549B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>
                <a:solidFill>
                  <a:prstClr val="white"/>
                </a:solidFill>
                <a:sym typeface="Arial" panose="020B0604020202020204" pitchFamily="34" charset="0"/>
              </a:rPr>
              <a:t>Build your 10G environment with switch</a:t>
            </a:r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DEEBD5A9-E687-4F43-AC3F-7F04C5195FC9}"/>
              </a:ext>
            </a:extLst>
          </p:cNvPr>
          <p:cNvSpPr/>
          <p:nvPr/>
        </p:nvSpPr>
        <p:spPr>
          <a:xfrm>
            <a:off x="9672731" y="4489779"/>
            <a:ext cx="2004940" cy="69157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313256D-445E-43B7-AD87-4E8EC3B44F86}"/>
              </a:ext>
            </a:extLst>
          </p:cNvPr>
          <p:cNvSpPr/>
          <p:nvPr/>
        </p:nvSpPr>
        <p:spPr>
          <a:xfrm>
            <a:off x="8085250" y="4489779"/>
            <a:ext cx="1434726" cy="69157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B20265F-6F73-460A-B9D1-0F565379B51E}"/>
              </a:ext>
            </a:extLst>
          </p:cNvPr>
          <p:cNvSpPr/>
          <p:nvPr/>
        </p:nvSpPr>
        <p:spPr>
          <a:xfrm>
            <a:off x="3954533" y="4489779"/>
            <a:ext cx="2004940" cy="69157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AA6A8E0-BF20-48D9-9E08-B9CEB70AB030}"/>
              </a:ext>
            </a:extLst>
          </p:cNvPr>
          <p:cNvSpPr/>
          <p:nvPr/>
        </p:nvSpPr>
        <p:spPr>
          <a:xfrm>
            <a:off x="2367052" y="4489779"/>
            <a:ext cx="1434726" cy="69157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922BAB-8F3F-48E2-8C06-4CFAE4BE57FE}"/>
              </a:ext>
            </a:extLst>
          </p:cNvPr>
          <p:cNvSpPr/>
          <p:nvPr/>
        </p:nvSpPr>
        <p:spPr>
          <a:xfrm>
            <a:off x="6917572" y="1566333"/>
            <a:ext cx="3725333" cy="46131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6FB353-09B8-4225-8E24-B6637F8E5794}"/>
              </a:ext>
            </a:extLst>
          </p:cNvPr>
          <p:cNvSpPr/>
          <p:nvPr/>
        </p:nvSpPr>
        <p:spPr>
          <a:xfrm>
            <a:off x="3957119" y="1566333"/>
            <a:ext cx="2506328" cy="46131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E82E6762-B267-4F9F-8932-DA9E4539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085" y="5361967"/>
            <a:ext cx="5056340" cy="130449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QSW-M1208 managed 10GE switch for multi-10GbE aggregated multi-user editing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455" y="2131370"/>
            <a:ext cx="8475795" cy="213717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743789" y="3032935"/>
            <a:ext cx="968980" cy="1035952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5210283" y="2052235"/>
            <a:ext cx="0" cy="964015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4096439" y="1643103"/>
            <a:ext cx="22276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</a:t>
            </a:r>
            <a:endParaRPr lang="en-GB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792165" y="3032935"/>
            <a:ext cx="4042232" cy="1035952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806401" y="2052234"/>
            <a:ext cx="0" cy="980703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6917572" y="1643103"/>
            <a:ext cx="37096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</a:t>
            </a:r>
            <a:endParaRPr lang="en-GB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8800ACB-77F0-4B0A-8D64-CCDC3F652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20" y="5441746"/>
            <a:ext cx="5014465" cy="12130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3907163" y="5905021"/>
            <a:ext cx="1232581" cy="65955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3281599" y="5213445"/>
            <a:ext cx="0" cy="691576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389639" y="4582937"/>
            <a:ext cx="14121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ports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514180" y="5213445"/>
            <a:ext cx="0" cy="691576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4012234" y="4558352"/>
            <a:ext cx="19059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</a:t>
            </a:r>
            <a:endParaRPr lang="en-GB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506987" y="5129638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QSW-M1204-4C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9293948" y="5905021"/>
            <a:ext cx="604077" cy="65955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925321" y="5905021"/>
            <a:ext cx="1228299" cy="65955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8205583" y="4573849"/>
            <a:ext cx="12078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SFP+ ports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9672731" y="4573849"/>
            <a:ext cx="20239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</a:t>
            </a:r>
            <a:r>
              <a:rPr lang="en-GB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</a:t>
            </a:r>
            <a:endParaRPr lang="en-GB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5A740F9-1C4D-4B30-ADA4-8BE96FCC510B}"/>
              </a:ext>
            </a:extLst>
          </p:cNvPr>
          <p:cNvGrpSpPr/>
          <p:nvPr/>
        </p:nvGrpSpPr>
        <p:grpSpPr>
          <a:xfrm>
            <a:off x="8757043" y="5178152"/>
            <a:ext cx="1784369" cy="726867"/>
            <a:chOff x="8757043" y="5028778"/>
            <a:chExt cx="1784369" cy="876242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EE5BA25A-F405-4B3C-95B4-865600AF92E5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10539471" y="5054391"/>
              <a:ext cx="1941" cy="850629"/>
            </a:xfrm>
            <a:prstGeom prst="straightConnector1">
              <a:avLst/>
            </a:prstGeom>
            <a:noFill/>
            <a:ln w="38100" cap="rnd" cmpd="sng">
              <a:solidFill>
                <a:srgbClr val="FF3C04"/>
              </a:solidFill>
              <a:prstDash val="solid"/>
              <a:round/>
              <a:headEnd type="none" w="med" len="lg"/>
              <a:tailEnd type="triangle" w="med" len="med"/>
            </a:ln>
          </p:spPr>
        </p:cxnSp>
        <p:cxnSp>
          <p:nvCxnSpPr>
            <p:cNvPr id="52" name="接點: 肘形 51">
              <a:extLst>
                <a:ext uri="{FF2B5EF4-FFF2-40B4-BE49-F238E27FC236}">
                  <a16:creationId xmlns:a16="http://schemas.microsoft.com/office/drawing/2014/main" id="{64613081-884C-463D-BE0D-88A1DA2E786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45118" y="5040703"/>
              <a:ext cx="876241" cy="852392"/>
            </a:xfrm>
            <a:prstGeom prst="bentConnector3">
              <a:avLst>
                <a:gd name="adj1" fmla="val 50000"/>
              </a:avLst>
            </a:prstGeom>
            <a:ln w="38100" cap="rnd">
              <a:solidFill>
                <a:srgbClr val="2FABFF"/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179020" y="5129638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QSW-M804-4C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2656038" y="5905021"/>
            <a:ext cx="1232581" cy="65955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2167110" y="2038503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</p:txBody>
      </p:sp>
    </p:spTree>
    <p:extLst>
      <p:ext uri="{BB962C8B-B14F-4D97-AF65-F5344CB8AC3E}">
        <p14:creationId xmlns:p14="http://schemas.microsoft.com/office/powerpoint/2010/main" val="28604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243F575-8312-41C6-AB6C-D028B7B1798D}"/>
              </a:ext>
            </a:extLst>
          </p:cNvPr>
          <p:cNvSpPr txBox="1"/>
          <p:nvPr/>
        </p:nvSpPr>
        <p:spPr>
          <a:xfrm>
            <a:off x="379063" y="2015718"/>
            <a:ext cx="6836985" cy="1703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Wireless connectivity: support 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WiFi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 (802.11ax)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Dual-port </a:t>
            </a:r>
            <a:r>
              <a:rPr lang="en-US" altLang="zh-CN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flexible for WAN/LAN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Optimized </a:t>
            </a:r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Eight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omnidirectional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internal high gain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antenna 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Enable subscription-free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SD-WAN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 QHora-301W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4074584-ACAF-4075-BA0E-16031FAD2172}"/>
              </a:ext>
            </a:extLst>
          </p:cNvPr>
          <p:cNvCxnSpPr>
            <a:cxnSpLocks/>
          </p:cNvCxnSpPr>
          <p:nvPr/>
        </p:nvCxnSpPr>
        <p:spPr>
          <a:xfrm>
            <a:off x="450561" y="1873353"/>
            <a:ext cx="574059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4CB783A-56A4-BE43-92FC-51654C221C18}"/>
              </a:ext>
            </a:extLst>
          </p:cNvPr>
          <p:cNvSpPr/>
          <p:nvPr/>
        </p:nvSpPr>
        <p:spPr>
          <a:xfrm>
            <a:off x="379062" y="910220"/>
            <a:ext cx="833527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</a:t>
            </a:r>
            <a:endParaRPr lang="en-US" altLang="zh-TW" sz="32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en-US" altLang="zh-TW" sz="16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New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Generation 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WiFi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6 and Dual 10GbE SD-WAN Router</a:t>
            </a:r>
            <a:endParaRPr lang="zh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FB4356AA-4218-4FB1-B300-91BC31EE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2C490B5-D32D-4F31-9647-56BA6B50E097}"/>
              </a:ext>
            </a:extLst>
          </p:cNvPr>
          <p:cNvSpPr/>
          <p:nvPr/>
        </p:nvSpPr>
        <p:spPr>
          <a:xfrm>
            <a:off x="7598038" y="-144379"/>
            <a:ext cx="7028937" cy="7151571"/>
          </a:xfrm>
          <a:prstGeom prst="rect">
            <a:avLst/>
          </a:prstGeom>
          <a:gradFill flip="none" rotWithShape="1">
            <a:gsLst>
              <a:gs pos="0">
                <a:srgbClr val="012B5D">
                  <a:alpha val="0"/>
                </a:srgbClr>
              </a:gs>
              <a:gs pos="100000">
                <a:srgbClr val="00275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5C6F0CC-2BAA-6B42-9993-857DE3DE3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17118" y="3642638"/>
            <a:ext cx="2714892" cy="2968790"/>
          </a:xfrm>
          <a:prstGeom prst="rect">
            <a:avLst/>
          </a:prstGeom>
          <a:noFill/>
          <a:effectLst>
            <a:outerShdw blurRad="381000" dist="596900" dir="8100000" sx="95000" sy="95000" algn="tr" rotWithShape="0">
              <a:prstClr val="black">
                <a:alpha val="3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New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Network Interface Card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691978" y="1902143"/>
            <a:ext cx="6190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</a:p>
          <a:p>
            <a:r>
              <a:rPr lang="en-US" altLang="zh-TW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Dual-port 10</a:t>
            </a:r>
            <a:r>
              <a:rPr 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zh-TW" alt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BASE-T</a:t>
            </a:r>
            <a:r>
              <a:rPr lang="zh-TW" alt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 NIC</a:t>
            </a:r>
            <a:endParaRPr lang="zh-TW" altLang="en-US" sz="200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201057" y="2925853"/>
            <a:ext cx="37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RJ45 10GBASE-T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5-speed; 10/5/2.5/1GbE, 100M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6716087" y="1902143"/>
            <a:ext cx="439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</a:t>
            </a:r>
          </a:p>
          <a:p>
            <a:r>
              <a:rPr lang="en-US" sz="2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Ethernet Controller 700</a:t>
            </a:r>
            <a:endParaRPr lang="zh-TW" altLang="en-US" sz="28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6716088" y="2925853"/>
            <a:ext cx="2973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Data Direct I/O Technology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75C3B225-7863-4D6A-B745-71F7B196F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731" y="3896056"/>
            <a:ext cx="2107202" cy="21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QXG-10G2T-X710 10GbE NIC </a:t>
            </a: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overview</a:t>
            </a:r>
            <a:endParaRPr 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616A5D8-0862-4608-9F47-F85D0C8259B3}"/>
              </a:ext>
            </a:extLst>
          </p:cNvPr>
          <p:cNvGrpSpPr/>
          <p:nvPr/>
        </p:nvGrpSpPr>
        <p:grpSpPr>
          <a:xfrm>
            <a:off x="1984774" y="1317371"/>
            <a:ext cx="8459030" cy="5269828"/>
            <a:chOff x="2410941" y="1316570"/>
            <a:chExt cx="7406358" cy="482079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785AEF2-B223-9546-A6F4-BB67D3D0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1774" y="1316570"/>
              <a:ext cx="6868840" cy="4293788"/>
            </a:xfrm>
            <a:prstGeom prst="rect">
              <a:avLst/>
            </a:prstGeom>
            <a:noFill/>
            <a:effectLst>
              <a:outerShdw blurRad="381000" dist="596900" dir="8100000" sx="95000" sy="95000" algn="tr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4D93CE-C8D1-5746-BE6B-6D06F0D65D35}"/>
                </a:ext>
              </a:extLst>
            </p:cNvPr>
            <p:cNvSpPr txBox="1"/>
            <p:nvPr/>
          </p:nvSpPr>
          <p:spPr>
            <a:xfrm>
              <a:off x="6463581" y="5350685"/>
              <a:ext cx="1885780" cy="281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x4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interface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D43ABC-3E74-5B42-9877-99B36726A820}"/>
                </a:ext>
              </a:extLst>
            </p:cNvPr>
            <p:cNvSpPr txBox="1"/>
            <p:nvPr/>
          </p:nvSpPr>
          <p:spPr>
            <a:xfrm>
              <a:off x="4956275" y="1526854"/>
              <a:ext cx="2781716" cy="67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Dual-port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(BASE-T)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connector</a:t>
              </a:r>
            </a:p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(10/5/2.5/1G,100M)</a:t>
              </a:r>
            </a:p>
            <a:p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A1BBF-DBEC-034F-AFAF-B85F6772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479" y="2006089"/>
              <a:ext cx="0" cy="1033060"/>
            </a:xfrm>
            <a:prstGeom prst="straightConnector1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6FDB01-4210-9344-BFA1-7E9AB858A44E}"/>
                </a:ext>
              </a:extLst>
            </p:cNvPr>
            <p:cNvSpPr txBox="1"/>
            <p:nvPr/>
          </p:nvSpPr>
          <p:spPr>
            <a:xfrm>
              <a:off x="2410941" y="5461640"/>
              <a:ext cx="2781716" cy="67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Pre-install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Low profile bracket</a:t>
              </a:r>
            </a:p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include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Full height special bracket for selected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QNAP NAS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FDB328-E565-714B-A420-EED2C087F478}"/>
                </a:ext>
              </a:extLst>
            </p:cNvPr>
            <p:cNvSpPr/>
            <p:nvPr/>
          </p:nvSpPr>
          <p:spPr>
            <a:xfrm>
              <a:off x="7135460" y="2124116"/>
              <a:ext cx="2681839" cy="281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70F78"/>
                </a:buClr>
              </a:pP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Heatsink &amp; fan for controller chipset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C54D124-7882-4BE7-B586-1D5720B1EA35}"/>
                </a:ext>
              </a:extLst>
            </p:cNvPr>
            <p:cNvSpPr/>
            <p:nvPr/>
          </p:nvSpPr>
          <p:spPr>
            <a:xfrm>
              <a:off x="5618835" y="3039149"/>
              <a:ext cx="674488" cy="1345156"/>
            </a:xfrm>
            <a:prstGeom prst="rect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7" name="Straight Arrow Connector 9">
              <a:extLst>
                <a:ext uri="{FF2B5EF4-FFF2-40B4-BE49-F238E27FC236}">
                  <a16:creationId xmlns:a16="http://schemas.microsoft.com/office/drawing/2014/main" id="{29ADB579-1D6A-4335-B36E-F32CF308C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736" y="2287844"/>
              <a:ext cx="581023" cy="327437"/>
            </a:xfrm>
            <a:prstGeom prst="bentConnector3">
              <a:avLst>
                <a:gd name="adj1" fmla="val -2459"/>
              </a:avLst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4E5DF41-AE71-41FB-B78B-E2AD3379562E}"/>
                </a:ext>
              </a:extLst>
            </p:cNvPr>
            <p:cNvSpPr/>
            <p:nvPr/>
          </p:nvSpPr>
          <p:spPr>
            <a:xfrm rot="5400000">
              <a:off x="6696825" y="2320724"/>
              <a:ext cx="1769027" cy="2358138"/>
            </a:xfrm>
            <a:prstGeom prst="rect">
              <a:avLst/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9" name="Straight Arrow Connector 9">
              <a:extLst>
                <a:ext uri="{FF2B5EF4-FFF2-40B4-BE49-F238E27FC236}">
                  <a16:creationId xmlns:a16="http://schemas.microsoft.com/office/drawing/2014/main" id="{4DA0F5C6-0A18-4A3C-A883-7B5653075C96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35" y="5053994"/>
              <a:ext cx="0" cy="307825"/>
            </a:xfrm>
            <a:prstGeom prst="straightConnector1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  <a:tailEnd type="triangle" w="med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C9F1971-C0CF-489A-AA05-5276F34E1C92}"/>
                </a:ext>
              </a:extLst>
            </p:cNvPr>
            <p:cNvSpPr/>
            <p:nvPr/>
          </p:nvSpPr>
          <p:spPr>
            <a:xfrm rot="10800000">
              <a:off x="6572484" y="4411508"/>
              <a:ext cx="1667973" cy="64248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2" name="Straight Arrow Connector 9">
              <a:extLst>
                <a:ext uri="{FF2B5EF4-FFF2-40B4-BE49-F238E27FC236}">
                  <a16:creationId xmlns:a16="http://schemas.microsoft.com/office/drawing/2014/main" id="{B23A1CB3-1B61-4B41-A779-9A509D14F3E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63021" y="5408716"/>
              <a:ext cx="259274" cy="222148"/>
            </a:xfrm>
            <a:prstGeom prst="bentConnector3">
              <a:avLst>
                <a:gd name="adj1" fmla="val 2791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7CD0D1B-26DD-4A9C-95FE-4908850EA191}"/>
                </a:ext>
              </a:extLst>
            </p:cNvPr>
            <p:cNvSpPr/>
            <p:nvPr/>
          </p:nvSpPr>
          <p:spPr>
            <a:xfrm rot="16200000">
              <a:off x="3834163" y="3635735"/>
              <a:ext cx="2995490" cy="53777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 Hardware specification</a:t>
            </a:r>
          </a:p>
        </p:txBody>
      </p:sp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54217"/>
              </p:ext>
            </p:extLst>
          </p:nvPr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428D9998-3B1B-DF47-ABB2-849F4038B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291" y="2564605"/>
            <a:ext cx="5015674" cy="3135353"/>
          </a:xfrm>
          <a:prstGeom prst="rect">
            <a:avLst/>
          </a:prstGeom>
          <a:noFill/>
          <a:effectLst>
            <a:outerShdw blurRad="381000" dist="596900" dir="8100000" sx="95000" sy="95000" algn="tr" rotWithShape="0">
              <a:prstClr val="black">
                <a:alpha val="36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9EA809FA-F577-4717-9F07-A1479E673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29" y="2062098"/>
            <a:ext cx="979831" cy="379290"/>
          </a:xfrm>
          <a:prstGeom prst="rect">
            <a:avLst/>
          </a:prstGeom>
        </p:spPr>
      </p:pic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91C5D2FF-E2F2-46BF-A256-77AC41541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565809"/>
              </p:ext>
            </p:extLst>
          </p:nvPr>
        </p:nvGraphicFramePr>
        <p:xfrm>
          <a:off x="482600" y="1822006"/>
          <a:ext cx="6377691" cy="451529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9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Transmission Speed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Connector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Port#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608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QNAP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and later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QuTS hero h4.5.1 and later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3</a:t>
                      </a:r>
                      <a:r>
                        <a:rPr lang="en-US" altLang="zh-TW" sz="1600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rd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party OS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interface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128488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Package content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(Quick Installation Guide)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brackets (pre-install half-height on NIC when shipping)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207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1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7F2E5A4-ADC4-4F33-8817-7EF218D24F6A}"/>
              </a:ext>
            </a:extLst>
          </p:cNvPr>
          <p:cNvSpPr txBox="1">
            <a:spLocks/>
          </p:cNvSpPr>
          <p:nvPr/>
        </p:nvSpPr>
        <p:spPr>
          <a:xfrm>
            <a:off x="5109853" y="1763028"/>
            <a:ext cx="5939951" cy="1242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Advantage</a:t>
            </a:r>
          </a:p>
          <a:p>
            <a:pPr marL="177800" lvl="1" indent="-177800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Let the services on your virtual machine enjoy the physical network speed.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7D30317-49C4-4A79-83D0-F1150A749931}"/>
              </a:ext>
            </a:extLst>
          </p:cNvPr>
          <p:cNvSpPr txBox="1">
            <a:spLocks/>
          </p:cNvSpPr>
          <p:nvPr/>
        </p:nvSpPr>
        <p:spPr>
          <a:xfrm>
            <a:off x="5109853" y="3429000"/>
            <a:ext cx="6683905" cy="2691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Benefits</a:t>
            </a:r>
            <a:endParaRPr lang="en-US" altLang="zh-TW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If you need real-time service needs, such as ticket booking service, cash flow service, audio-visual service, you can directly enjoy the speed of the hardware network card, reducing network delay.</a:t>
            </a: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Reduce the usage of the host's CPU.</a:t>
            </a: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Increase network efficiency by at least 20%.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336474E-3139-4E6C-90AD-8FAA7EC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 advantages and benefits for user 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C6920B1-419F-48A3-A336-EA308F21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171" y="2002601"/>
            <a:ext cx="4354177" cy="4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B1549DA-FAC3-4CFE-9F78-556CF482AC9A}"/>
              </a:ext>
            </a:extLst>
          </p:cNvPr>
          <p:cNvSpPr/>
          <p:nvPr/>
        </p:nvSpPr>
        <p:spPr>
          <a:xfrm>
            <a:off x="7598038" y="-144379"/>
            <a:ext cx="7028937" cy="7151571"/>
          </a:xfrm>
          <a:prstGeom prst="rect">
            <a:avLst/>
          </a:prstGeom>
          <a:gradFill flip="none" rotWithShape="1">
            <a:gsLst>
              <a:gs pos="0">
                <a:srgbClr val="012B5D">
                  <a:alpha val="0"/>
                </a:srgbClr>
              </a:gs>
              <a:gs pos="100000">
                <a:srgbClr val="00275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SR-IOV</a:t>
            </a:r>
            <a:r>
              <a:rPr lang="en-US" altLang="zh-TW" b="1">
                <a:solidFill>
                  <a:srgbClr val="3D007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Support list 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2600" y="1724024"/>
            <a:ext cx="5886450" cy="4613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 support model list and BIOS Version: </a:t>
            </a: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TS-h686(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Q05SAR01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)/TS-h886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Q05SAR01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TS-1886XU-RP(Q047AR03)/ TS-h1886XU-RP(Q047AR03)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TDS-16489U(QX31AR19)/TDS-16489U-R2(QX31AR19)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QGD-1602P(Q03OAR05)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TS-h2490FU(Q03XAR15)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6D3442F-60F2-4603-820F-CBD40C4AC8BA}"/>
              </a:ext>
            </a:extLst>
          </p:cNvPr>
          <p:cNvSpPr txBox="1">
            <a:spLocks/>
          </p:cNvSpPr>
          <p:nvPr/>
        </p:nvSpPr>
        <p:spPr>
          <a:xfrm>
            <a:off x="6587923" y="1693288"/>
            <a:ext cx="5366022" cy="471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TW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QAT support model: </a:t>
            </a:r>
          </a:p>
          <a:p>
            <a:pPr lvl="1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QGD-1602P</a:t>
            </a:r>
          </a:p>
          <a:p>
            <a:pPr indent="0">
              <a:lnSpc>
                <a:spcPct val="130000"/>
              </a:lnSpc>
              <a:buNone/>
            </a:pP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indent="0">
              <a:lnSpc>
                <a:spcPct val="130000"/>
              </a:lnSpc>
              <a:buNone/>
            </a:pPr>
            <a:r>
              <a:rPr lang="en-US" altLang="zh-TW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NICs</a:t>
            </a:r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  <a:endParaRPr lang="en-US" altLang="zh-TW" sz="24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Intel: LAN-10G2T-X550/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QXG-100G2SF-E810/</a:t>
            </a:r>
            <a:r>
              <a:rPr lang="en-US" altLang="zh-TW" sz="16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Mellanox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LAN-10G2SF-MLX/LAN-40G2SF-MLX</a:t>
            </a: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Mellanox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QXG-10G2SF-CX4/QXG-25G2SF-CX4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/QXG-25G2SF-CX6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0CB64CD-2D67-4188-8737-7F7F49A3F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453" y="-1042835"/>
            <a:ext cx="4077947" cy="706082"/>
          </a:xfrm>
          <a:prstGeom prst="rect">
            <a:avLst/>
          </a:prstGeom>
          <a:noFill/>
          <a:effectLst>
            <a:outerShdw blurRad="381000" dist="596900" dir="8100000" sx="95000" sy="95000" algn="tr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E1E0B1CD-EE13-487F-943C-1E4B16658544}"/>
              </a:ext>
            </a:extLst>
          </p:cNvPr>
          <p:cNvSpPr/>
          <p:nvPr/>
        </p:nvSpPr>
        <p:spPr>
          <a:xfrm>
            <a:off x="0" y="1986079"/>
            <a:ext cx="12191999" cy="487192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SR-IOV notice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2600" y="3109111"/>
            <a:ext cx="6924039" cy="333057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180000" indent="-1800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 needs to be matched with a supported model, BIOS version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</a:b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    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and supported network card to support it.</a:t>
            </a:r>
          </a:p>
          <a:p>
            <a:pPr marL="180000" indent="-1800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 support SW version QTS 4.5.2  &amp; QVS 3.5.3  .</a:t>
            </a:r>
          </a:p>
          <a:p>
            <a:pPr marL="180000" indent="-1800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QAT needs to install the corresponding virtual function driver in the Guest OS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*Currently, the downloadable driver version on the official website is Linux and FreeBSD</a:t>
            </a:r>
            <a:b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 driver download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Verdana"/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link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https://01.org/intel-quick-assist-technology/downloads</a:t>
            </a:r>
            <a:endParaRPr lang="zh-TW" alt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The VM Live Migration function cannot be used when using SR-IOV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(Device Passthrough)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</a:b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Because the physical device used by the VM will not recognize the original physical device ID after VM Live migration.</a:t>
            </a:r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631D1E6-F9A0-48EB-AF27-C37FCDD77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7381" y="3532512"/>
            <a:ext cx="4463628" cy="2644418"/>
          </a:xfrm>
          <a:prstGeom prst="rect">
            <a:avLst/>
          </a:prstGeom>
        </p:spPr>
      </p:pic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7F7BCA0C-96B1-404A-A8F3-E0A9596BB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457073"/>
            <a:ext cx="11429729" cy="14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BAC92E5-44F0-4683-8624-29950C148B35}"/>
              </a:ext>
            </a:extLst>
          </p:cNvPr>
          <p:cNvCxnSpPr>
            <a:cxnSpLocks/>
          </p:cNvCxnSpPr>
          <p:nvPr/>
        </p:nvCxnSpPr>
        <p:spPr>
          <a:xfrm>
            <a:off x="7756161" y="2840699"/>
            <a:ext cx="1871631" cy="0"/>
          </a:xfrm>
          <a:prstGeom prst="straightConnector1">
            <a:avLst/>
          </a:prstGeom>
          <a:ln w="88900">
            <a:gradFill>
              <a:gsLst>
                <a:gs pos="0">
                  <a:srgbClr val="0070C0">
                    <a:alpha val="0"/>
                  </a:srgbClr>
                </a:gs>
                <a:gs pos="100000">
                  <a:srgbClr val="C8F0F4"/>
                </a:gs>
              </a:gsLst>
              <a:lin ang="0" scaled="0"/>
            </a:gra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244AA5A7-81CB-486E-A5E4-2CBF0157E4C8}"/>
              </a:ext>
            </a:extLst>
          </p:cNvPr>
          <p:cNvCxnSpPr>
            <a:cxnSpLocks/>
          </p:cNvCxnSpPr>
          <p:nvPr/>
        </p:nvCxnSpPr>
        <p:spPr>
          <a:xfrm>
            <a:off x="7756161" y="5658211"/>
            <a:ext cx="1871631" cy="0"/>
          </a:xfrm>
          <a:prstGeom prst="straightConnector1">
            <a:avLst/>
          </a:prstGeom>
          <a:ln w="88900">
            <a:gradFill>
              <a:gsLst>
                <a:gs pos="0">
                  <a:srgbClr val="0070C0">
                    <a:alpha val="0"/>
                  </a:srgbClr>
                </a:gs>
                <a:gs pos="100000">
                  <a:srgbClr val="C8F0F4"/>
                </a:gs>
              </a:gsLst>
              <a:lin ang="0" scaled="0"/>
            </a:gra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5078" y="5994539"/>
            <a:ext cx="638119" cy="236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8265645" y="5801489"/>
            <a:ext cx="147931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zh-CN" altLang="en-US" sz="24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Gbps</a:t>
            </a:r>
            <a:endParaRPr lang="zh-CN" altLang="en-US" sz="24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4402" y="4459366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8804" y="5104206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492" y="5534894"/>
            <a:ext cx="1179971" cy="437501"/>
          </a:xfrm>
          <a:prstGeom prst="rect">
            <a:avLst/>
          </a:prstGeom>
        </p:spPr>
      </p:pic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534" y="4497637"/>
            <a:ext cx="1195371" cy="202233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996" y="5092357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Easily upgrade to 10GbE environment with BASE-T connector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572" y="1963554"/>
            <a:ext cx="5485008" cy="1428370"/>
          </a:xfrm>
        </p:spPr>
        <p:txBody>
          <a:bodyPr>
            <a:norm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10GBASE-T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recommend use CAT 6 cable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！ 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Support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Multi-Gigabit </a:t>
            </a:r>
          </a:p>
          <a:p>
            <a:pPr lvl="0" indent="0">
              <a:lnSpc>
                <a:spcPts val="2600"/>
              </a:lnSpc>
              <a:buNone/>
            </a:pPr>
            <a:r>
              <a:rPr lang="en-US" altLang="zh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NBASE-T Standard</a:t>
            </a:r>
            <a:endParaRPr lang="zh-TW" altLang="en-US" sz="2000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211310"/>
              </p:ext>
            </p:extLst>
          </p:nvPr>
        </p:nvGraphicFramePr>
        <p:xfrm>
          <a:off x="800491" y="3429000"/>
          <a:ext cx="5206089" cy="280670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1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dk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-US" sz="1800" b="1"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-US" sz="1800" b="1"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CAT 6A </a:t>
                      </a:r>
                      <a:endParaRPr lang="en-US" sz="18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8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  <a:tabLst/>
                        <a:defRPr/>
                      </a:pP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(55m)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322" y="1649570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134728" y="2894885"/>
            <a:ext cx="142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1/2.5/5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134728" y="2404379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265645" y="5262695"/>
            <a:ext cx="92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CAT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9847192" y="3559606"/>
            <a:ext cx="15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9857028" y="6191062"/>
            <a:ext cx="148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8403556" y="4332556"/>
            <a:ext cx="91970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10GbE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NIC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9" name="圖片 8" descr="一張含有 纜線, 刀 的圖片&#10;&#10;自動產生的描述">
            <a:extLst>
              <a:ext uri="{FF2B5EF4-FFF2-40B4-BE49-F238E27FC236}">
                <a16:creationId xmlns:a16="http://schemas.microsoft.com/office/drawing/2014/main" id="{CB182AB3-023A-45E8-B028-DD4C52E1B1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494" y="5485366"/>
            <a:ext cx="1667295" cy="1532468"/>
          </a:xfrm>
          <a:prstGeom prst="rect">
            <a:avLst/>
          </a:prstGeom>
          <a:noFill/>
          <a:effectLst>
            <a:outerShdw blurRad="381000" dist="266700" dir="8100000" sx="95000" sy="95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F7AF6B05-9B38-49DD-A4CA-BD8336FD8EED}"/>
              </a:ext>
            </a:extLst>
          </p:cNvPr>
          <p:cNvGrpSpPr/>
          <p:nvPr/>
        </p:nvGrpSpPr>
        <p:grpSpPr>
          <a:xfrm>
            <a:off x="7300624" y="3983880"/>
            <a:ext cx="1250684" cy="1146064"/>
            <a:chOff x="5461865" y="6938174"/>
            <a:chExt cx="1250684" cy="1146064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8AB5464-7745-47F8-865F-7E0268B89350}"/>
                </a:ext>
              </a:extLst>
            </p:cNvPr>
            <p:cNvGrpSpPr/>
            <p:nvPr/>
          </p:nvGrpSpPr>
          <p:grpSpPr>
            <a:xfrm rot="5400000">
              <a:off x="5514175" y="6938174"/>
              <a:ext cx="1146064" cy="1146064"/>
              <a:chOff x="946017" y="4674811"/>
              <a:chExt cx="1184801" cy="1184801"/>
            </a:xfrm>
          </p:grpSpPr>
          <p:sp>
            <p:nvSpPr>
              <p:cNvPr id="39" name="Shape 279">
                <a:extLst>
                  <a:ext uri="{FF2B5EF4-FFF2-40B4-BE49-F238E27FC236}">
                    <a16:creationId xmlns:a16="http://schemas.microsoft.com/office/drawing/2014/main" id="{59DB19A5-612B-40B0-AA17-590D1137CB62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0" name="Shape 280">
                <a:extLst>
                  <a:ext uri="{FF2B5EF4-FFF2-40B4-BE49-F238E27FC236}">
                    <a16:creationId xmlns:a16="http://schemas.microsoft.com/office/drawing/2014/main" id="{8A279092-3BDB-479D-A286-6A3522F8002B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圖片 3" descr="一張含有 物件 的圖片&#10;&#10;自動產生的描述">
              <a:extLst>
                <a:ext uri="{FF2B5EF4-FFF2-40B4-BE49-F238E27FC236}">
                  <a16:creationId xmlns:a16="http://schemas.microsoft.com/office/drawing/2014/main" id="{DEB76ADE-0A2B-4DAF-8DB5-C8B945927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1624" y="6945623"/>
              <a:ext cx="1131167" cy="113116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B798DDA-891E-4D66-BD8E-D34ADB1E6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865" y="7142019"/>
              <a:ext cx="1250684" cy="781816"/>
            </a:xfrm>
            <a:prstGeom prst="rect">
              <a:avLst/>
            </a:prstGeom>
          </p:spPr>
        </p:pic>
      </p:grpSp>
      <p:pic>
        <p:nvPicPr>
          <p:cNvPr id="48" name="圖片 2">
            <a:extLst>
              <a:ext uri="{FF2B5EF4-FFF2-40B4-BE49-F238E27FC236}">
                <a16:creationId xmlns:a16="http://schemas.microsoft.com/office/drawing/2014/main" id="{63A7D757-7345-4A45-B800-7E996F4A5A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242" y="1910284"/>
            <a:ext cx="2743200" cy="1714805"/>
          </a:xfrm>
          <a:prstGeom prst="rect">
            <a:avLst/>
          </a:prstGeom>
        </p:spPr>
      </p:pic>
      <p:pic>
        <p:nvPicPr>
          <p:cNvPr id="49" name="圖片 2">
            <a:extLst>
              <a:ext uri="{FF2B5EF4-FFF2-40B4-BE49-F238E27FC236}">
                <a16:creationId xmlns:a16="http://schemas.microsoft.com/office/drawing/2014/main" id="{7E4BBB3A-A258-724D-9B4A-1FE9F77AB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242" y="4556912"/>
            <a:ext cx="2743200" cy="1714805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DE9C5992-6902-4CCC-A8D5-F1B8DFC6B888}"/>
              </a:ext>
            </a:extLst>
          </p:cNvPr>
          <p:cNvGrpSpPr/>
          <p:nvPr/>
        </p:nvGrpSpPr>
        <p:grpSpPr>
          <a:xfrm>
            <a:off x="9255365" y="4030210"/>
            <a:ext cx="1248060" cy="1146064"/>
            <a:chOff x="7264760" y="6884888"/>
            <a:chExt cx="1248060" cy="1146064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10C90E11-C2E1-490B-A8CF-4CB0C37A9894}"/>
                </a:ext>
              </a:extLst>
            </p:cNvPr>
            <p:cNvGrpSpPr/>
            <p:nvPr/>
          </p:nvGrpSpPr>
          <p:grpSpPr>
            <a:xfrm rot="5400000">
              <a:off x="7315758" y="6884888"/>
              <a:ext cx="1146064" cy="1146064"/>
              <a:chOff x="946017" y="4674811"/>
              <a:chExt cx="1184801" cy="1184801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D57E0077-2C8E-4344-94E8-AF4499648D1D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5453721F-F05D-43AA-A903-210F9D7558A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5" name="圖片 3" descr="一張含有 物件 的圖片&#10;&#10;自動產生的描述">
              <a:extLst>
                <a:ext uri="{FF2B5EF4-FFF2-40B4-BE49-F238E27FC236}">
                  <a16:creationId xmlns:a16="http://schemas.microsoft.com/office/drawing/2014/main" id="{DEBE4727-81A5-BB48-A662-5EF279D9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207" y="6888212"/>
              <a:ext cx="1131167" cy="1131167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61F469D1-05CA-4C42-8032-E0763A90F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4760" y="7091100"/>
              <a:ext cx="1248060" cy="780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適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1486</Words>
  <Application>Microsoft Office PowerPoint</Application>
  <PresentationFormat>寬螢幕</PresentationFormat>
  <Paragraphs>369</Paragraphs>
  <Slides>24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微軟正黑體</vt:lpstr>
      <vt:lpstr>Arial</vt:lpstr>
      <vt:lpstr>Calibri</vt:lpstr>
      <vt:lpstr>Corbel</vt:lpstr>
      <vt:lpstr>Verdana</vt:lpstr>
      <vt:lpstr>Office 佈景主題</vt:lpstr>
      <vt:lpstr>PowerPoint 簡報</vt:lpstr>
      <vt:lpstr>Build your 10G environment with NEW QNAP NIC</vt:lpstr>
      <vt:lpstr>QNAP New 10GbE Network Interface Card QXG-10G2T-X710</vt:lpstr>
      <vt:lpstr>QXG-10G2T-X710 10GbE NIC overview</vt:lpstr>
      <vt:lpstr>QXG-10G2T-X710 Hardware specification</vt:lpstr>
      <vt:lpstr>SR-IOV advantages and benefits for user </vt:lpstr>
      <vt:lpstr>SR-IOV Support list </vt:lpstr>
      <vt:lpstr>SR-IOV notice</vt:lpstr>
      <vt:lpstr>Easily upgrade to 10GbE environment with BASE-T connector</vt:lpstr>
      <vt:lpstr>Build your 10GbE environment easily across multiple Operating System</vt:lpstr>
      <vt:lpstr>Extend your QNAP NAS with 10GbE NIC</vt:lpstr>
      <vt:lpstr>Up to 1000+MB/s Read/Write performance</vt:lpstr>
      <vt:lpstr>LAN-10G2T-X550 vs. QXG-10G2T-X710</vt:lpstr>
      <vt:lpstr>QXG-10G2T-X710 vs. QXG-10G2T-107</vt:lpstr>
      <vt:lpstr>Windows file  transfer – 10GB file</vt:lpstr>
      <vt:lpstr>QNAP Multi-Gig NIC, switch and accessories</vt:lpstr>
      <vt:lpstr>QNAP Multi Gig NICs – Intel </vt:lpstr>
      <vt:lpstr>QNAP Multi Gig NICs – Marvell Aqtion</vt:lpstr>
      <vt:lpstr>QNAP Multi Gig Accessories</vt:lpstr>
      <vt:lpstr>Faster, and faster!</vt:lpstr>
      <vt:lpstr>Build your 10G environment with switch</vt:lpstr>
      <vt:lpstr>QNAP QSW-M1208 managed 10GE switch for multi-10GbE aggregated multi-user editing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QXG-10G2T-X710: 10GbE 雙埠網路擴充卡，支援 SR-IOV 與 iSCSI，強化虛擬化應用網路資源配置</dc:title>
  <dc:creator>QNAP_Stanley Huang</dc:creator>
  <cp:lastModifiedBy>QNAP_Lucas Lin</cp:lastModifiedBy>
  <cp:revision>1</cp:revision>
  <dcterms:created xsi:type="dcterms:W3CDTF">2021-04-09T02:21:17Z</dcterms:created>
  <dcterms:modified xsi:type="dcterms:W3CDTF">2021-04-14T02:19:43Z</dcterms:modified>
</cp:coreProperties>
</file>