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1652" r:id="rId2"/>
    <p:sldId id="1636" r:id="rId3"/>
    <p:sldId id="1618" r:id="rId4"/>
    <p:sldId id="1620" r:id="rId5"/>
    <p:sldId id="1646" r:id="rId6"/>
    <p:sldId id="267" r:id="rId7"/>
    <p:sldId id="264" r:id="rId8"/>
    <p:sldId id="262" r:id="rId9"/>
    <p:sldId id="261" r:id="rId10"/>
    <p:sldId id="1649" r:id="rId11"/>
    <p:sldId id="1648" r:id="rId12"/>
    <p:sldId id="266" r:id="rId13"/>
    <p:sldId id="1655" r:id="rId14"/>
    <p:sldId id="1656" r:id="rId15"/>
    <p:sldId id="1650" r:id="rId16"/>
    <p:sldId id="268" r:id="rId17"/>
    <p:sldId id="1651" r:id="rId18"/>
    <p:sldId id="273" r:id="rId19"/>
    <p:sldId id="274" r:id="rId20"/>
    <p:sldId id="1309" r:id="rId21"/>
    <p:sldId id="1638" r:id="rId22"/>
    <p:sldId id="1459" r:id="rId23"/>
    <p:sldId id="284" r:id="rId24"/>
    <p:sldId id="1653" r:id="rId25"/>
  </p:sldIdLst>
  <p:sldSz cx="12192000" cy="6858000"/>
  <p:notesSz cx="6858000" cy="9144000"/>
  <p:custDataLst>
    <p:tags r:id="rId27"/>
  </p:custData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04" userDrawn="1">
          <p15:clr>
            <a:srgbClr val="A4A3A4"/>
          </p15:clr>
        </p15:guide>
        <p15:guide id="4" pos="7378" userDrawn="1">
          <p15:clr>
            <a:srgbClr val="A4A3A4"/>
          </p15:clr>
        </p15:guide>
        <p15:guide id="5" orient="horz" pos="560" userDrawn="1">
          <p15:clr>
            <a:srgbClr val="A4A3A4"/>
          </p15:clr>
        </p15:guide>
        <p15:guide id="6" orient="horz" pos="624" userDrawn="1">
          <p15:clr>
            <a:srgbClr val="A4A3A4"/>
          </p15:clr>
        </p15:guide>
        <p15:guide id="7" orient="horz" pos="4042" userDrawn="1">
          <p15:clr>
            <a:srgbClr val="A4A3A4"/>
          </p15:clr>
        </p15:guide>
        <p15:guide id="8" orient="horz" pos="397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Stanley Huang" initials="QH" lastIdx="20" clrIdx="0">
    <p:extLst>
      <p:ext uri="{19B8F6BF-5375-455C-9EA6-DF929625EA0E}">
        <p15:presenceInfo xmlns:p15="http://schemas.microsoft.com/office/powerpoint/2012/main" userId="S::stanleyhuang@ieinet.onmicrosoft.com::1ea9dab3-32ba-4b62-a801-955acab0d90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8F0F4"/>
    <a:srgbClr val="002758"/>
    <a:srgbClr val="00FFCC"/>
    <a:srgbClr val="012B5D"/>
    <a:srgbClr val="1E1E1F"/>
    <a:srgbClr val="35D4E0"/>
    <a:srgbClr val="66FFFF"/>
    <a:srgbClr val="2ED9E3"/>
    <a:srgbClr val="C4B4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94" d="100"/>
          <a:sy n="94" d="100"/>
        </p:scale>
        <p:origin x="292" y="56"/>
      </p:cViewPr>
      <p:guideLst>
        <p:guide orient="horz" pos="2304"/>
        <p:guide pos="3840"/>
        <p:guide pos="304"/>
        <p:guide pos="7378"/>
        <p:guide orient="horz" pos="560"/>
        <p:guide orient="horz" pos="624"/>
        <p:guide orient="horz" pos="4042"/>
        <p:guide orient="horz" pos="39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  <a:sym typeface="Arial" panose="020B0604020202020204" pitchFamily="34" charset="0"/>
              </a:defRPr>
            </a:pPr>
            <a:r>
              <a:rPr lang="zh-TW"/>
              <a:t>效能比較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cs"/>
              <a:sym typeface="Arial" panose="020B0604020202020204" pitchFamily="34" charset="0"/>
            </a:defRPr>
          </a:pPr>
          <a:endParaRPr lang="zh-TW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Upload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工作表1!$A$2:$A$3</c:f>
              <c:strCache>
                <c:ptCount val="2"/>
                <c:pt idx="0">
                  <c:v>LAN-10G2T-X550</c:v>
                </c:pt>
                <c:pt idx="1">
                  <c:v>QXG-10G2T-X710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1159</c:v>
                </c:pt>
                <c:pt idx="1">
                  <c:v>1103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08-1E4F-8797-BD8D2F233153}"/>
            </c:ext>
          </c:extLst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Download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工作表1!$A$2:$A$3</c:f>
              <c:strCache>
                <c:ptCount val="2"/>
                <c:pt idx="0">
                  <c:v>LAN-10G2T-X550</c:v>
                </c:pt>
                <c:pt idx="1">
                  <c:v>QXG-10G2T-X710</c:v>
                </c:pt>
              </c:strCache>
            </c:strRef>
          </c:cat>
          <c:val>
            <c:numRef>
              <c:f>工作表1!$C$2:$C$3</c:f>
              <c:numCache>
                <c:formatCode>General</c:formatCode>
                <c:ptCount val="2"/>
                <c:pt idx="0">
                  <c:v>1170</c:v>
                </c:pt>
                <c:pt idx="1">
                  <c:v>1127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08-1E4F-8797-BD8D2F2331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03257808"/>
        <c:axId val="1303259456"/>
      </c:barChart>
      <c:catAx>
        <c:axId val="1303257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  <a:sym typeface="Arial" panose="020B0604020202020204" pitchFamily="34" charset="0"/>
              </a:defRPr>
            </a:pPr>
            <a:endParaRPr lang="zh-TW"/>
          </a:p>
        </c:txPr>
        <c:crossAx val="1303259456"/>
        <c:crosses val="autoZero"/>
        <c:auto val="1"/>
        <c:lblAlgn val="ctr"/>
        <c:lblOffset val="100"/>
        <c:noMultiLvlLbl val="0"/>
      </c:catAx>
      <c:valAx>
        <c:axId val="1303259456"/>
        <c:scaling>
          <c:orientation val="minMax"/>
          <c:max val="13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  <a:sym typeface="Arial" panose="020B0604020202020204" pitchFamily="34" charset="0"/>
              </a:defRPr>
            </a:pPr>
            <a:endParaRPr lang="zh-TW"/>
          </a:p>
        </c:txPr>
        <c:crossAx val="1303257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cs"/>
              <a:sym typeface="Arial" panose="020B0604020202020204" pitchFamily="34" charset="0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ea typeface="微軟正黑體" panose="020B0604030504040204" pitchFamily="34" charset="-120"/>
          <a:sym typeface="Arial" panose="020B0604020202020204" pitchFamily="34" charset="0"/>
        </a:defRPr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  <a:sym typeface="Arial" panose="020B0604020202020204" pitchFamily="34" charset="0"/>
              </a:defRPr>
            </a:pPr>
            <a:r>
              <a:rPr lang="zh-TW"/>
              <a:t>效能比較</a:t>
            </a:r>
          </a:p>
        </c:rich>
      </c:tx>
      <c:layout>
        <c:manualLayout>
          <c:xMode val="edge"/>
          <c:yMode val="edge"/>
          <c:x val="0.40348155235435679"/>
          <c:y val="7.17752795925683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cs"/>
              <a:sym typeface="Arial" panose="020B0604020202020204" pitchFamily="34" charset="0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7.5651328740157467E-2"/>
          <c:y val="0.19950997964348649"/>
          <c:w val="0.91497367125984252"/>
          <c:h val="0.620129265475417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Upload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工作表1!$A$2:$A$3</c:f>
              <c:strCache>
                <c:ptCount val="2"/>
                <c:pt idx="0">
                  <c:v>QXG-10G2T-X710</c:v>
                </c:pt>
                <c:pt idx="1">
                  <c:v>QXG-10G2T-107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1103</c:v>
                </c:pt>
                <c:pt idx="1">
                  <c:v>1134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B4-4549-B354-570D6D7B799E}"/>
            </c:ext>
          </c:extLst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Download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工作表1!$A$2:$A$3</c:f>
              <c:strCache>
                <c:ptCount val="2"/>
                <c:pt idx="0">
                  <c:v>QXG-10G2T-X710</c:v>
                </c:pt>
                <c:pt idx="1">
                  <c:v>QXG-10G2T-107</c:v>
                </c:pt>
              </c:strCache>
            </c:strRef>
          </c:cat>
          <c:val>
            <c:numRef>
              <c:f>工作表1!$C$2:$C$3</c:f>
              <c:numCache>
                <c:formatCode>General</c:formatCode>
                <c:ptCount val="2"/>
                <c:pt idx="0">
                  <c:v>1127</c:v>
                </c:pt>
                <c:pt idx="1">
                  <c:v>1157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B4-4549-B354-570D6D7B79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03219328"/>
        <c:axId val="1316091632"/>
      </c:barChart>
      <c:catAx>
        <c:axId val="1303219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  <a:sym typeface="Arial" panose="020B0604020202020204" pitchFamily="34" charset="0"/>
              </a:defRPr>
            </a:pPr>
            <a:endParaRPr lang="zh-TW"/>
          </a:p>
        </c:txPr>
        <c:crossAx val="1316091632"/>
        <c:crosses val="autoZero"/>
        <c:auto val="1"/>
        <c:lblAlgn val="ctr"/>
        <c:lblOffset val="100"/>
        <c:noMultiLvlLbl val="0"/>
      </c:catAx>
      <c:valAx>
        <c:axId val="1316091632"/>
        <c:scaling>
          <c:orientation val="minMax"/>
          <c:max val="13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  <a:sym typeface="Arial" panose="020B0604020202020204" pitchFamily="34" charset="0"/>
              </a:defRPr>
            </a:pPr>
            <a:endParaRPr lang="zh-TW"/>
          </a:p>
        </c:txPr>
        <c:crossAx val="1303219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9759697304272"/>
          <c:y val="0.93425255209964897"/>
          <c:w val="0.33162606788292409"/>
          <c:h val="6.57474479003510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cs"/>
              <a:sym typeface="Arial" panose="020B0604020202020204" pitchFamily="34" charset="0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ea typeface="微軟正黑體" panose="020B0604030504040204" pitchFamily="34" charset="-120"/>
          <a:sym typeface="Arial" panose="020B0604020202020204" pitchFamily="34" charset="0"/>
        </a:defRPr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12T11:10:55.578" idx="19">
    <p:pos x="10" y="10"/>
    <p:text>配色</p:text>
    <p:extLst>
      <p:ext uri="{C676402C-5697-4E1C-873F-D02D1690AC5C}">
        <p15:threadingInfo xmlns:p15="http://schemas.microsoft.com/office/powerpoint/2012/main" timeZoneBias="-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90DF66-66BD-7B40-92A0-8CE305573685}" type="datetimeFigureOut">
              <a:rPr kumimoji="1" lang="zh-TW" altLang="en-US" smtClean="0"/>
              <a:t>2021/4/14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DF1E19-DDD9-9B42-9941-67143A6995E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88059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37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cs typeface="Calibri"/>
              </a:rPr>
              <a:t>3088xu 83xu</a:t>
            </a:r>
          </a:p>
          <a:p>
            <a:r>
              <a:rPr lang="en-US" altLang="zh-CN">
                <a:cs typeface="Calibri"/>
              </a:rPr>
              <a:t>URL</a:t>
            </a:r>
            <a:endParaRPr lang="zh-CN" alt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75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PC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安裝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QXG-10G2T-107 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QSW-1208-8C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傳輸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10GB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檔案至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TVS-672N, </a:t>
            </a:r>
          </a:p>
          <a:p>
            <a:pPr>
              <a:lnSpc>
                <a:spcPts val="800"/>
              </a:lnSpc>
            </a:pP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CPU: Intel (R) Core(TM) i7-6700 CPU@ 3.40GHz.</a:t>
            </a:r>
            <a:b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2. OS: Windows 10.</a:t>
            </a:r>
            <a:b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3. Memory: 64 GB.</a:t>
            </a:r>
            <a:b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4. 1GbE NIC On board</a:t>
            </a:r>
            <a:b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5. 10GbE NIC: QXG-10G2T-AQC107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057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PC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安裝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QXG-10G2T-107 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QSW-1208-8C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傳輸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10GB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檔案至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TVS-672N, </a:t>
            </a:r>
          </a:p>
          <a:p>
            <a:pPr>
              <a:lnSpc>
                <a:spcPts val="800"/>
              </a:lnSpc>
            </a:pP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CPU: Intel (R) Core(TM) i7-6700 CPU@ 3.40GHz.</a:t>
            </a:r>
            <a:b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2. OS: Windows 10.</a:t>
            </a:r>
            <a:b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3. Memory: 64 GB.</a:t>
            </a:r>
            <a:b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4. 1GbE NIC On board</a:t>
            </a:r>
            <a:b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5. 10GbE NIC: QXG-10G2T-AQC107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3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PC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安裝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QXG-10G2T-107 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QSW-1208-8C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傳輸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10GB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檔案至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TVS-672N, </a:t>
            </a:r>
          </a:p>
          <a:p>
            <a:pPr>
              <a:lnSpc>
                <a:spcPts val="800"/>
              </a:lnSpc>
            </a:pP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CPU: Intel (R) Core(TM) i7-6700 CPU@ 3.40GHz.</a:t>
            </a:r>
            <a:b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2. OS: Windows 10.</a:t>
            </a:r>
            <a:b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3. Memory: 64 GB.</a:t>
            </a:r>
            <a:b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4. 1GbE NIC On board</a:t>
            </a:r>
            <a:b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5. 10GbE NIC: QXG-10G2T-AQC107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421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27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03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QSW-308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40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Shape 42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1400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hidden="1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55C9946-8D7A-473A-ACCC-8D8AF32E9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90" y="155116"/>
            <a:ext cx="12031510" cy="870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n w="12700"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BBA587B-CEDE-4B47-95BC-0E39C99EC0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31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夜空 的圖片&#10;&#10;自動產生的描述">
            <a:extLst>
              <a:ext uri="{FF2B5EF4-FFF2-40B4-BE49-F238E27FC236}">
                <a16:creationId xmlns:a16="http://schemas.microsoft.com/office/drawing/2014/main" id="{66F77A85-A222-4DD9-9BB2-2858DA9830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圖片 7" hidden="1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55C9946-8D7A-473A-ACCC-8D8AF32E9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468383"/>
            <a:ext cx="11214100" cy="870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n w="12700"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2581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6F77A85-A222-4DD9-9BB2-2858DA9830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圖片 7" hidden="1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55C9946-8D7A-473A-ACCC-8D8AF32E9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2626612"/>
            <a:ext cx="5613400" cy="2061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>
              <a:defRPr lang="en-US" sz="5400" dirty="0">
                <a:ln w="127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8106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6F77A85-A222-4DD9-9BB2-2858DA9830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圖片 7" hidden="1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55C9946-8D7A-473A-ACCC-8D8AF32E9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2786708"/>
            <a:ext cx="5613400" cy="17852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>
              <a:defRPr lang="en-US" sz="5400" dirty="0">
                <a:ln w="127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3056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DC6521F-554C-407B-82C7-8E9F33FC88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7733" y="-39623"/>
            <a:ext cx="12332882" cy="693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15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hidden="1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55C9946-8D7A-473A-ACCC-8D8AF32E9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90" y="155116"/>
            <a:ext cx="12031510" cy="870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n w="12700"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BBA587B-CEDE-4B47-95BC-0E39C99EC0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10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647A2344-2E1C-B84E-A4C9-06F7C4A1B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2828362-6E16-4A40-B1D0-4192362A3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751D8FD-A0BC-324D-834C-44952F6B68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98F46-EB61-F940-8C79-371469D6EA48}" type="datetimeFigureOut">
              <a:rPr kumimoji="1" lang="zh-TW" altLang="en-US" smtClean="0"/>
              <a:t>2021/4/14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83645D4-516B-3744-B449-7814D50FD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8992A9F-4580-9A48-8E89-EAB2E819A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C2F43-5E3F-0140-8FFB-1CE6BA5AF78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51751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1" r:id="rId2"/>
    <p:sldLayoutId id="2147483669" r:id="rId3"/>
    <p:sldLayoutId id="2147483668" r:id="rId4"/>
    <p:sldLayoutId id="2147483665" r:id="rId5"/>
    <p:sldLayoutId id="214748366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04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04" userDrawn="1">
          <p15:clr>
            <a:srgbClr val="F26B43"/>
          </p15:clr>
        </p15:guide>
        <p15:guide id="4" pos="7368" userDrawn="1">
          <p15:clr>
            <a:srgbClr val="F26B43"/>
          </p15:clr>
        </p15:guide>
        <p15:guide id="5" orient="horz" pos="560" userDrawn="1">
          <p15:clr>
            <a:srgbClr val="F26B43"/>
          </p15:clr>
        </p15:guide>
        <p15:guide id="6" orient="horz" pos="624" userDrawn="1">
          <p15:clr>
            <a:srgbClr val="F26B43"/>
          </p15:clr>
        </p15:guide>
        <p15:guide id="7" orient="horz" pos="4056" userDrawn="1">
          <p15:clr>
            <a:srgbClr val="F26B43"/>
          </p15:clr>
        </p15:guide>
        <p15:guide id="8" orient="horz" pos="39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12" Type="http://schemas.openxmlformats.org/officeDocument/2006/relationships/image" Target="../media/image38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svg"/><Relationship Id="rId10" Type="http://schemas.openxmlformats.org/officeDocument/2006/relationships/hyperlink" Target="https://downloadcenter.intel.com/product/189534/Intel-Ethernet-Controller-X710-AT2" TargetMode="External"/><Relationship Id="rId4" Type="http://schemas.openxmlformats.org/officeDocument/2006/relationships/image" Target="../media/image32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s://www.qnap.com/zh-tw/compatibility/" TargetMode="External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7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28.png"/><Relationship Id="rId9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01.org/intel-quick-assist-technology/download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 hidden="1">
            <a:extLst>
              <a:ext uri="{FF2B5EF4-FFF2-40B4-BE49-F238E27FC236}">
                <a16:creationId xmlns:a16="http://schemas.microsoft.com/office/drawing/2014/main" id="{8D8D81F4-BFCB-4CBD-8D6E-6B4BD9481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5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6B7AECB6-CBE1-4676-B18D-207E9D3B19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77600" y="665796"/>
            <a:ext cx="4741600" cy="3430446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318D627F-A218-4951-921D-7ADB6D2FCF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8750" y="665796"/>
            <a:ext cx="4741600" cy="3430446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3898BB90-9D9D-4AC8-90AA-0E3484EBCD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5750" y="665796"/>
            <a:ext cx="4741600" cy="3430446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CDAB367B-B2E9-41C2-AAE6-2771B7C15A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6084" y="2901930"/>
            <a:ext cx="4741600" cy="3430446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73AAF5CB-5E63-4040-B463-5ECF771198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2066" y="2901930"/>
            <a:ext cx="4741600" cy="3430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ACC995-EE6B-174F-9FD6-FAB5DE269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支援多種</a:t>
            </a:r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OS </a:t>
            </a:r>
            <a:r>
              <a:rPr lang="en-US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輕鬆布建</a:t>
            </a:r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10GbE </a:t>
            </a:r>
            <a:r>
              <a:rPr lang="en-US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網路環境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84A68BA-1A66-544A-8A62-1C0BD2D215C7}"/>
              </a:ext>
            </a:extLst>
          </p:cNvPr>
          <p:cNvSpPr/>
          <p:nvPr/>
        </p:nvSpPr>
        <p:spPr>
          <a:xfrm>
            <a:off x="11674549" y="-288216"/>
            <a:ext cx="517451" cy="23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OK</a:t>
            </a:r>
            <a:endParaRPr kumimoji="1"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AC4AE87B-7B18-1D46-81CC-9F20F35EF5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5799" y="2283684"/>
            <a:ext cx="2870046" cy="764537"/>
          </a:xfrm>
          <a:prstGeom prst="rect">
            <a:avLst/>
          </a:prstGeom>
        </p:spPr>
      </p:pic>
      <p:pic>
        <p:nvPicPr>
          <p:cNvPr id="26" name="圖形 25">
            <a:extLst>
              <a:ext uri="{FF2B5EF4-FFF2-40B4-BE49-F238E27FC236}">
                <a16:creationId xmlns:a16="http://schemas.microsoft.com/office/drawing/2014/main" id="{9BC7E9C0-2039-0F42-ACBF-5EEAAFAED5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48793" y="4314147"/>
            <a:ext cx="1211689" cy="1211689"/>
          </a:xfrm>
          <a:prstGeom prst="rect">
            <a:avLst/>
          </a:prstGeom>
        </p:spPr>
      </p:pic>
      <p:pic>
        <p:nvPicPr>
          <p:cNvPr id="31" name="圖形 30">
            <a:extLst>
              <a:ext uri="{FF2B5EF4-FFF2-40B4-BE49-F238E27FC236}">
                <a16:creationId xmlns:a16="http://schemas.microsoft.com/office/drawing/2014/main" id="{46E8339D-08C3-AA41-B890-84A426681F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562" t="24216" r="14353" b="41262"/>
          <a:stretch/>
        </p:blipFill>
        <p:spPr>
          <a:xfrm>
            <a:off x="6704353" y="4474486"/>
            <a:ext cx="2713302" cy="891010"/>
          </a:xfrm>
          <a:prstGeom prst="rect">
            <a:avLst/>
          </a:prstGeom>
        </p:spPr>
      </p:pic>
      <p:pic>
        <p:nvPicPr>
          <p:cNvPr id="35" name="圖片 34" descr="一張含有 文字 的圖片&#10;&#10;自動產生的描述">
            <a:extLst>
              <a:ext uri="{FF2B5EF4-FFF2-40B4-BE49-F238E27FC236}">
                <a16:creationId xmlns:a16="http://schemas.microsoft.com/office/drawing/2014/main" id="{BF8EE18F-25A0-BB4B-A5B9-86473D1CC6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482" y="2227147"/>
            <a:ext cx="2639714" cy="912494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32798422-F2DB-0045-ABBF-A930375160EC}"/>
              </a:ext>
            </a:extLst>
          </p:cNvPr>
          <p:cNvSpPr txBox="1"/>
          <p:nvPr/>
        </p:nvSpPr>
        <p:spPr>
          <a:xfrm>
            <a:off x="746072" y="3336842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 Windows Driver</a:t>
            </a:r>
            <a:endParaRPr kumimoji="1"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15D9803-AB94-264C-A6FE-D83707AB8400}"/>
              </a:ext>
            </a:extLst>
          </p:cNvPr>
          <p:cNvSpPr txBox="1"/>
          <p:nvPr/>
        </p:nvSpPr>
        <p:spPr>
          <a:xfrm>
            <a:off x="4840937" y="3325507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 Linux Driver</a:t>
            </a:r>
            <a:endParaRPr kumimoji="1"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426466B-50DF-A84D-BC25-5518FB0E561B}"/>
              </a:ext>
            </a:extLst>
          </p:cNvPr>
          <p:cNvSpPr txBox="1"/>
          <p:nvPr/>
        </p:nvSpPr>
        <p:spPr>
          <a:xfrm>
            <a:off x="3041265" y="5561653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QTS 4.5.2 and later</a:t>
            </a:r>
            <a:endParaRPr kumimoji="1"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4B05813-4258-444F-9E06-F850AA50463A}"/>
              </a:ext>
            </a:extLst>
          </p:cNvPr>
          <p:cNvSpPr txBox="1"/>
          <p:nvPr/>
        </p:nvSpPr>
        <p:spPr>
          <a:xfrm>
            <a:off x="6704353" y="5561653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QuTS</a:t>
            </a:r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hero h4.5.1 and later</a:t>
            </a:r>
            <a:endParaRPr kumimoji="1"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7E0266A-D256-FC44-A258-7B5989C636A6}"/>
              </a:ext>
            </a:extLst>
          </p:cNvPr>
          <p:cNvSpPr txBox="1"/>
          <p:nvPr/>
        </p:nvSpPr>
        <p:spPr>
          <a:xfrm>
            <a:off x="8722357" y="3321402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Ubuntu 18.04 and later</a:t>
            </a:r>
            <a:endParaRPr kumimoji="1"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56A1AE44-5E1D-496A-A1A3-AAC4C6E44863}"/>
              </a:ext>
            </a:extLst>
          </p:cNvPr>
          <p:cNvGrpSpPr/>
          <p:nvPr/>
        </p:nvGrpSpPr>
        <p:grpSpPr>
          <a:xfrm>
            <a:off x="8491511" y="2181179"/>
            <a:ext cx="2856235" cy="958462"/>
            <a:chOff x="8491514" y="1857763"/>
            <a:chExt cx="2595273" cy="870891"/>
          </a:xfrm>
        </p:grpSpPr>
        <p:pic>
          <p:nvPicPr>
            <p:cNvPr id="34" name="圖形 33">
              <a:extLst>
                <a:ext uri="{FF2B5EF4-FFF2-40B4-BE49-F238E27FC236}">
                  <a16:creationId xmlns:a16="http://schemas.microsoft.com/office/drawing/2014/main" id="{B2D0BD9D-3C9B-B144-9AD7-452204BB4E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18328" r="20551" b="33220"/>
            <a:stretch/>
          </p:blipFill>
          <p:spPr>
            <a:xfrm>
              <a:off x="8491514" y="1857763"/>
              <a:ext cx="997109" cy="870891"/>
            </a:xfrm>
            <a:prstGeom prst="rect">
              <a:avLst/>
            </a:prstGeom>
          </p:spPr>
        </p:pic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3D095140-3BFC-4AAB-A5DA-70B6AFBA6B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t="66780"/>
            <a:stretch/>
          </p:blipFill>
          <p:spPr>
            <a:xfrm>
              <a:off x="9589333" y="2039344"/>
              <a:ext cx="1497454" cy="3976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410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D377C-E9FB-EF46-A261-F3C6EE4F974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為您的 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擴充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10GbE 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感受高速傳輸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BEF04983-82B7-41FC-A994-CDCEB064CE06}"/>
              </a:ext>
            </a:extLst>
          </p:cNvPr>
          <p:cNvSpPr/>
          <p:nvPr/>
        </p:nvSpPr>
        <p:spPr>
          <a:xfrm>
            <a:off x="572149" y="3779275"/>
            <a:ext cx="3095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TS-873AU/1273AU/1673AU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DC268D7-CFED-A948-B74E-8D4E3BF42D9A}"/>
              </a:ext>
            </a:extLst>
          </p:cNvPr>
          <p:cNvSpPr/>
          <p:nvPr/>
        </p:nvSpPr>
        <p:spPr>
          <a:xfrm>
            <a:off x="11674549" y="-288216"/>
            <a:ext cx="517451" cy="23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OK</a:t>
            </a:r>
            <a:endParaRPr kumimoji="1"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TextBox 23">
            <a:extLst>
              <a:ext uri="{FF2B5EF4-FFF2-40B4-BE49-F238E27FC236}">
                <a16:creationId xmlns:a16="http://schemas.microsoft.com/office/drawing/2014/main" id="{92466A99-81B1-D449-A26F-5AA723780CF5}"/>
              </a:ext>
            </a:extLst>
          </p:cNvPr>
          <p:cNvSpPr txBox="1"/>
          <p:nvPr/>
        </p:nvSpPr>
        <p:spPr>
          <a:xfrm>
            <a:off x="580272" y="6087348"/>
            <a:ext cx="384444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*</a:t>
            </a:r>
            <a:r>
              <a:rPr lang="zh-CN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更多支援機種請以</a:t>
            </a:r>
            <a:r>
              <a:rPr lang="zh-CN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相容性列表</a:t>
            </a:r>
            <a:r>
              <a:rPr lang="zh-CN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為準</a:t>
            </a:r>
            <a:endParaRPr 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" name="文本框 2">
            <a:extLst>
              <a:ext uri="{FF2B5EF4-FFF2-40B4-BE49-F238E27FC236}">
                <a16:creationId xmlns:a16="http://schemas.microsoft.com/office/drawing/2014/main" id="{8A808D0B-9CA9-2642-A7A7-58FECDE58727}"/>
              </a:ext>
            </a:extLst>
          </p:cNvPr>
          <p:cNvSpPr txBox="1"/>
          <p:nvPr/>
        </p:nvSpPr>
        <p:spPr>
          <a:xfrm>
            <a:off x="572149" y="4306508"/>
            <a:ext cx="3652718" cy="661720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16205" indent="-116205">
              <a:spcBef>
                <a:spcPts val="600"/>
              </a:spcBef>
              <a:buClr>
                <a:schemeClr val="bg1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AMD </a:t>
            </a:r>
            <a:r>
              <a:rPr lang="en-US" altLang="zh-CN" sz="14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Ryzen</a:t>
            </a:r>
            <a:r>
              <a:rPr lang="zh-TW" altLang="en-US" sz="1400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™</a:t>
            </a:r>
            <a:r>
              <a:rPr lang="en-US" altLang="zh-CN" sz="14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V1500B quad-core</a:t>
            </a:r>
            <a:endParaRPr lang="zh-CN" altLang="en-US" sz="140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 marL="116205" indent="-116205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sz="1600" b="1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2</a:t>
            </a:r>
            <a:r>
              <a:rPr lang="en-US" altLang="zh-CN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 </a:t>
            </a: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x 2.5GbE </a:t>
            </a: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網路埠</a:t>
            </a: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(2.5/1GbE, 100/10M)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285F2665-DC84-9D41-B1B0-66F5E38B8580}"/>
              </a:ext>
            </a:extLst>
          </p:cNvPr>
          <p:cNvSpPr/>
          <p:nvPr/>
        </p:nvSpPr>
        <p:spPr>
          <a:xfrm>
            <a:off x="4511139" y="3790584"/>
            <a:ext cx="2339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TS-473A/673A/873A</a:t>
            </a:r>
          </a:p>
        </p:txBody>
      </p:sp>
      <p:sp>
        <p:nvSpPr>
          <p:cNvPr id="33" name="TextBox 4">
            <a:extLst>
              <a:ext uri="{FF2B5EF4-FFF2-40B4-BE49-F238E27FC236}">
                <a16:creationId xmlns:a16="http://schemas.microsoft.com/office/drawing/2014/main" id="{E41FDA46-9DF7-0F48-9F16-729F9EDDDA51}"/>
              </a:ext>
            </a:extLst>
          </p:cNvPr>
          <p:cNvSpPr txBox="1"/>
          <p:nvPr/>
        </p:nvSpPr>
        <p:spPr>
          <a:xfrm>
            <a:off x="4568790" y="5053810"/>
            <a:ext cx="2500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TW" sz="1400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Slot 1: PCIe Gen 3</a:t>
            </a:r>
            <a:r>
              <a:rPr lang="en-US" altLang="zh-TW" sz="1400">
                <a:solidFill>
                  <a:schemeClr val="bg1"/>
                </a:solidFill>
                <a:ea typeface="微軟正黑體"/>
                <a:cs typeface="Arial"/>
                <a:sym typeface="Arial" panose="020B0604020202020204" pitchFamily="34" charset="0"/>
              </a:rPr>
              <a:t> x4</a:t>
            </a:r>
          </a:p>
          <a:p>
            <a:r>
              <a:rPr lang="en" altLang="zh-TW" sz="1400">
                <a:solidFill>
                  <a:schemeClr val="bg1"/>
                </a:solidFill>
                <a:ea typeface="微軟正黑體"/>
                <a:cs typeface="Arial"/>
              </a:rPr>
              <a:t>Slot 2: PCIe Gen 3</a:t>
            </a:r>
            <a:r>
              <a:rPr lang="en-US" altLang="zh-TW" sz="1400">
                <a:solidFill>
                  <a:schemeClr val="bg1"/>
                </a:solidFill>
                <a:ea typeface="微軟正黑體"/>
                <a:cs typeface="Arial"/>
              </a:rPr>
              <a:t> x4</a:t>
            </a:r>
            <a:endParaRPr lang="en-US" altLang="zh-TW" sz="1400">
              <a:solidFill>
                <a:schemeClr val="bg1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6008A91-2CB4-694B-8EEE-13804F4CB1C0}"/>
              </a:ext>
            </a:extLst>
          </p:cNvPr>
          <p:cNvSpPr/>
          <p:nvPr/>
        </p:nvSpPr>
        <p:spPr>
          <a:xfrm>
            <a:off x="684786" y="5053810"/>
            <a:ext cx="28704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Slot 1: PCIe Gen3 x4</a:t>
            </a:r>
          </a:p>
          <a:p>
            <a:r>
              <a:rPr lang="en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Slot 2: PCIe Gen3 x4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4" name="文本框 2">
            <a:extLst>
              <a:ext uri="{FF2B5EF4-FFF2-40B4-BE49-F238E27FC236}">
                <a16:creationId xmlns:a16="http://schemas.microsoft.com/office/drawing/2014/main" id="{5C700F6F-1C66-0F4C-AC72-AC2DF0E6DDCB}"/>
              </a:ext>
            </a:extLst>
          </p:cNvPr>
          <p:cNvSpPr txBox="1"/>
          <p:nvPr/>
        </p:nvSpPr>
        <p:spPr>
          <a:xfrm>
            <a:off x="4413975" y="4306508"/>
            <a:ext cx="3350471" cy="692497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16205" indent="-116205">
              <a:spcBef>
                <a:spcPts val="600"/>
              </a:spcBef>
              <a:buClr>
                <a:schemeClr val="bg1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TW" sz="1400" b="1">
                <a:solidFill>
                  <a:schemeClr val="bg1"/>
                </a:solidFill>
                <a:ea typeface="+mn-lt"/>
                <a:cs typeface="+mn-lt"/>
                <a:sym typeface="Arial" panose="020B0604020202020204" pitchFamily="34" charset="0"/>
              </a:rPr>
              <a:t>AMD Ryzen™ V1500B quad-core</a:t>
            </a:r>
            <a:endParaRPr lang="zh-CN" alt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 marL="116205" indent="-116205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內建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</a:t>
            </a:r>
            <a:r>
              <a:rPr lang="en-US" altLang="zh-TW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2.5GbE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網路埠</a:t>
            </a:r>
            <a:endParaRPr lang="en-US" altLang="zh-CN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B50EAFF-0A00-1D40-AD1E-BF673451967C}"/>
              </a:ext>
            </a:extLst>
          </p:cNvPr>
          <p:cNvSpPr/>
          <p:nvPr/>
        </p:nvSpPr>
        <p:spPr>
          <a:xfrm>
            <a:off x="8114106" y="3779275"/>
            <a:ext cx="1082348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TS-h686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D56C246B-CC5C-DB40-BD05-08D9D44203E5}"/>
              </a:ext>
            </a:extLst>
          </p:cNvPr>
          <p:cNvSpPr/>
          <p:nvPr/>
        </p:nvSpPr>
        <p:spPr>
          <a:xfrm>
            <a:off x="10043717" y="3779275"/>
            <a:ext cx="1082348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TS-h886</a:t>
            </a:r>
          </a:p>
        </p:txBody>
      </p:sp>
      <p:sp>
        <p:nvSpPr>
          <p:cNvPr id="41" name="文本框 2">
            <a:extLst>
              <a:ext uri="{FF2B5EF4-FFF2-40B4-BE49-F238E27FC236}">
                <a16:creationId xmlns:a16="http://schemas.microsoft.com/office/drawing/2014/main" id="{1CB73EDD-063C-4842-857A-9DFF887E5C4F}"/>
              </a:ext>
            </a:extLst>
          </p:cNvPr>
          <p:cNvSpPr txBox="1"/>
          <p:nvPr/>
        </p:nvSpPr>
        <p:spPr>
          <a:xfrm>
            <a:off x="8010142" y="4306508"/>
            <a:ext cx="2793325" cy="692497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16205" indent="-116205">
              <a:spcBef>
                <a:spcPts val="600"/>
              </a:spcBef>
              <a:buClr>
                <a:schemeClr val="bg1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Intel Xeon D series</a:t>
            </a:r>
            <a:endParaRPr lang="zh-CN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 marL="116205" indent="-116205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4</a:t>
            </a:r>
            <a:r>
              <a:rPr lang="en-US" altLang="zh-CN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 </a:t>
            </a: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x RJ45 2.5GbE</a:t>
            </a: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網路埠</a:t>
            </a:r>
            <a:endParaRPr lang="en-US" altLang="zh-CN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42" name="TextBox 4">
            <a:extLst>
              <a:ext uri="{FF2B5EF4-FFF2-40B4-BE49-F238E27FC236}">
                <a16:creationId xmlns:a16="http://schemas.microsoft.com/office/drawing/2014/main" id="{DC7490E2-541F-8A44-BDE0-FBC082B5E1E5}"/>
              </a:ext>
            </a:extLst>
          </p:cNvPr>
          <p:cNvSpPr txBox="1"/>
          <p:nvPr/>
        </p:nvSpPr>
        <p:spPr>
          <a:xfrm>
            <a:off x="8010142" y="5053810"/>
            <a:ext cx="2700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Slot 1: PCIe Gen3 x8</a:t>
            </a:r>
            <a:br>
              <a:rPr lang="en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Slot 2: PCIe Gen3 x8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507AD715-E236-D742-AFDE-4D1503FF2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5729" y="2155139"/>
            <a:ext cx="2339102" cy="1461939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4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349A992B-C4C9-F74A-B052-D17817738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5340" y="2155138"/>
            <a:ext cx="2339102" cy="1461939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4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9FD5A20C-CE7F-4659-A608-8D102E27B6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4786" y="1706841"/>
            <a:ext cx="1181091" cy="282549"/>
          </a:xfrm>
          <a:prstGeom prst="rect">
            <a:avLst/>
          </a:prstGeom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F3AAF5CB-22F1-4C2C-97CD-E66C64BB26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20938" y="1706841"/>
            <a:ext cx="1181091" cy="282549"/>
          </a:xfrm>
          <a:prstGeom prst="rect">
            <a:avLst/>
          </a:prstGeom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95513E6D-0708-4CAC-B3BD-FD8599DE68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10142" y="1639719"/>
            <a:ext cx="979831" cy="379290"/>
          </a:xfrm>
          <a:prstGeom prst="rect">
            <a:avLst/>
          </a:prstGeom>
        </p:spPr>
      </p:pic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69864B7A-1022-4676-B146-81418FC418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272" y="1639719"/>
            <a:ext cx="2967043" cy="1850926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49000"/>
              </a:prstClr>
            </a:outerShdw>
          </a:effectLst>
        </p:spPr>
      </p:pic>
      <p:pic>
        <p:nvPicPr>
          <p:cNvPr id="9" name="圖片 8" descr="一張含有 文字, 室內, 電子用品, 電腦 的圖片&#10;&#10;自動產生的描述">
            <a:extLst>
              <a:ext uri="{FF2B5EF4-FFF2-40B4-BE49-F238E27FC236}">
                <a16:creationId xmlns:a16="http://schemas.microsoft.com/office/drawing/2014/main" id="{50F380AB-82FD-4458-9357-9B8C4C4B4C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4712" y="1989391"/>
            <a:ext cx="2500081" cy="1559622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4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38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>
            <a:extLst>
              <a:ext uri="{FF2B5EF4-FFF2-40B4-BE49-F238E27FC236}">
                <a16:creationId xmlns:a16="http://schemas.microsoft.com/office/drawing/2014/main" id="{97DFB9F5-93E7-4A7A-9823-E710556186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32172" y="133732"/>
            <a:ext cx="6557849" cy="37723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8562A-F4D1-7840-93C1-75A3218FD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高達</a:t>
            </a:r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1000+MB/s </a:t>
            </a:r>
            <a:r>
              <a:rPr lang="en-US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讀寫效能，傳檔</a:t>
            </a:r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/</a:t>
            </a:r>
            <a:r>
              <a:rPr lang="en-US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備份一氣呵成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2" name="圖片 11" descr="一張含有 物件, 室內, 手錶 的圖片&#10;&#10;自動產生的描述">
            <a:extLst>
              <a:ext uri="{FF2B5EF4-FFF2-40B4-BE49-F238E27FC236}">
                <a16:creationId xmlns:a16="http://schemas.microsoft.com/office/drawing/2014/main" id="{618B676A-CE3A-4A85-82B5-F58AA3C1CD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7055" y="3098186"/>
            <a:ext cx="3084945" cy="37598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852BDE-7CF8-884F-8086-526B70E72FC8}"/>
              </a:ext>
            </a:extLst>
          </p:cNvPr>
          <p:cNvSpPr txBox="1"/>
          <p:nvPr/>
        </p:nvSpPr>
        <p:spPr>
          <a:xfrm>
            <a:off x="6676466" y="1622781"/>
            <a:ext cx="4235849" cy="1954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</a:t>
            </a: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安裝</a:t>
            </a: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QXG-10G2T-X710 </a:t>
            </a: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傳輸檔案至</a:t>
            </a: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TS-977, </a:t>
            </a:r>
            <a:endParaRPr lang="en-US" sz="1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1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 spec:</a:t>
            </a:r>
          </a:p>
          <a:p>
            <a:pPr>
              <a:lnSpc>
                <a:spcPct val="130000"/>
              </a:lnSpc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1. CPU: Intel (R) </a:t>
            </a:r>
            <a:r>
              <a:rPr lang="en-US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XeonW</a:t>
            </a:r>
            <a:endParaRPr 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 OS: Windows Server 2019</a:t>
            </a:r>
          </a:p>
          <a:p>
            <a:pPr>
              <a:lnSpc>
                <a:spcPct val="130000"/>
              </a:lnSpc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3. Memory: 64 GB.</a:t>
            </a:r>
          </a:p>
          <a:p>
            <a:pPr>
              <a:lnSpc>
                <a:spcPct val="130000"/>
              </a:lnSpc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4. 1GbE NIC On board</a:t>
            </a:r>
          </a:p>
          <a:p>
            <a:pPr>
              <a:lnSpc>
                <a:spcPct val="130000"/>
              </a:lnSpc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5. 10GbE NIC: QXG-10G2T-X710</a:t>
            </a:r>
            <a:endParaRPr lang="en-US" sz="1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6" name="圖片 5" hidden="1">
            <a:extLst>
              <a:ext uri="{FF2B5EF4-FFF2-40B4-BE49-F238E27FC236}">
                <a16:creationId xmlns:a16="http://schemas.microsoft.com/office/drawing/2014/main" id="{25E61D60-D586-40AD-9502-F30175C679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8971" y="3975303"/>
            <a:ext cx="997716" cy="485779"/>
          </a:xfrm>
          <a:prstGeom prst="rect">
            <a:avLst/>
          </a:prstGeom>
        </p:spPr>
      </p:pic>
      <p:pic>
        <p:nvPicPr>
          <p:cNvPr id="18" name="圖片 17" hidden="1">
            <a:extLst>
              <a:ext uri="{FF2B5EF4-FFF2-40B4-BE49-F238E27FC236}">
                <a16:creationId xmlns:a16="http://schemas.microsoft.com/office/drawing/2014/main" id="{CFB17712-FC1C-4119-B4CF-2D1A4CC1C0C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5460" y="4499351"/>
            <a:ext cx="997716" cy="485779"/>
          </a:xfrm>
          <a:prstGeom prst="rect">
            <a:avLst/>
          </a:prstGeom>
        </p:spPr>
      </p:pic>
      <p:grpSp>
        <p:nvGrpSpPr>
          <p:cNvPr id="8" name="群組 7" hidden="1">
            <a:extLst>
              <a:ext uri="{FF2B5EF4-FFF2-40B4-BE49-F238E27FC236}">
                <a16:creationId xmlns:a16="http://schemas.microsoft.com/office/drawing/2014/main" id="{7D0EF277-5D1B-4F9C-AD22-FC7502C16F3D}"/>
              </a:ext>
            </a:extLst>
          </p:cNvPr>
          <p:cNvGrpSpPr/>
          <p:nvPr/>
        </p:nvGrpSpPr>
        <p:grpSpPr>
          <a:xfrm>
            <a:off x="1660795" y="1596592"/>
            <a:ext cx="5640153" cy="4182061"/>
            <a:chOff x="2179787" y="1355807"/>
            <a:chExt cx="5640153" cy="4182061"/>
          </a:xfrm>
        </p:grpSpPr>
        <p:sp>
          <p:nvSpPr>
            <p:cNvPr id="7" name="箭號: 向左 6">
              <a:extLst>
                <a:ext uri="{FF2B5EF4-FFF2-40B4-BE49-F238E27FC236}">
                  <a16:creationId xmlns:a16="http://schemas.microsoft.com/office/drawing/2014/main" id="{428468DC-3B43-400B-86BD-2920BCC32FD9}"/>
                </a:ext>
              </a:extLst>
            </p:cNvPr>
            <p:cNvSpPr/>
            <p:nvPr/>
          </p:nvSpPr>
          <p:spPr>
            <a:xfrm rot="5400000">
              <a:off x="232796" y="3302798"/>
              <a:ext cx="4123731" cy="229749"/>
            </a:xfrm>
            <a:prstGeom prst="leftArrow">
              <a:avLst>
                <a:gd name="adj1" fmla="val 50000"/>
                <a:gd name="adj2" fmla="val 92000"/>
              </a:avLst>
            </a:prstGeom>
            <a:solidFill>
              <a:srgbClr val="4E2B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" name="箭號: 向左 24">
              <a:extLst>
                <a:ext uri="{FF2B5EF4-FFF2-40B4-BE49-F238E27FC236}">
                  <a16:creationId xmlns:a16="http://schemas.microsoft.com/office/drawing/2014/main" id="{A585F584-5150-4220-B09E-77AFE13287B9}"/>
                </a:ext>
              </a:extLst>
            </p:cNvPr>
            <p:cNvSpPr/>
            <p:nvPr/>
          </p:nvSpPr>
          <p:spPr>
            <a:xfrm rot="10800000">
              <a:off x="2294661" y="5308119"/>
              <a:ext cx="5525279" cy="229749"/>
            </a:xfrm>
            <a:prstGeom prst="leftArrow">
              <a:avLst>
                <a:gd name="adj1" fmla="val 50000"/>
                <a:gd name="adj2" fmla="val 92000"/>
              </a:avLst>
            </a:prstGeom>
            <a:solidFill>
              <a:srgbClr val="4E2B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70FE7FFC-A844-4B9C-A2C6-6C4B9695117D}"/>
              </a:ext>
            </a:extLst>
          </p:cNvPr>
          <p:cNvGrpSpPr/>
          <p:nvPr/>
        </p:nvGrpSpPr>
        <p:grpSpPr>
          <a:xfrm>
            <a:off x="389466" y="1734017"/>
            <a:ext cx="7414327" cy="4786086"/>
            <a:chOff x="482600" y="1613527"/>
            <a:chExt cx="7075660" cy="4574743"/>
          </a:xfrm>
        </p:grpSpPr>
        <p:sp>
          <p:nvSpPr>
            <p:cNvPr id="17" name="箭號: 向右 16">
              <a:extLst>
                <a:ext uri="{FF2B5EF4-FFF2-40B4-BE49-F238E27FC236}">
                  <a16:creationId xmlns:a16="http://schemas.microsoft.com/office/drawing/2014/main" id="{83FCB5BF-50CD-4E98-A1C0-A20AE64E5255}"/>
                </a:ext>
              </a:extLst>
            </p:cNvPr>
            <p:cNvSpPr/>
            <p:nvPr/>
          </p:nvSpPr>
          <p:spPr>
            <a:xfrm>
              <a:off x="5961213" y="3928533"/>
              <a:ext cx="1597047" cy="777697"/>
            </a:xfrm>
            <a:prstGeom prst="rightArrow">
              <a:avLst>
                <a:gd name="adj1" fmla="val 67013"/>
                <a:gd name="adj2" fmla="val 65555"/>
              </a:avLst>
            </a:prstGeom>
            <a:gradFill>
              <a:gsLst>
                <a:gs pos="0">
                  <a:srgbClr val="731BF5">
                    <a:alpha val="0"/>
                  </a:srgbClr>
                </a:gs>
                <a:gs pos="46000">
                  <a:srgbClr val="6C9BFB">
                    <a:alpha val="50000"/>
                  </a:srgbClr>
                </a:gs>
                <a:gs pos="77000">
                  <a:srgbClr val="66FFF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4" name="箭號: 向右 33">
              <a:extLst>
                <a:ext uri="{FF2B5EF4-FFF2-40B4-BE49-F238E27FC236}">
                  <a16:creationId xmlns:a16="http://schemas.microsoft.com/office/drawing/2014/main" id="{BD148569-8E61-4349-9EB7-403EAE201DA0}"/>
                </a:ext>
              </a:extLst>
            </p:cNvPr>
            <p:cNvSpPr/>
            <p:nvPr/>
          </p:nvSpPr>
          <p:spPr>
            <a:xfrm>
              <a:off x="5961213" y="4714614"/>
              <a:ext cx="1597047" cy="777697"/>
            </a:xfrm>
            <a:prstGeom prst="rightArrow">
              <a:avLst>
                <a:gd name="adj1" fmla="val 67013"/>
                <a:gd name="adj2" fmla="val 65555"/>
              </a:avLst>
            </a:prstGeom>
            <a:gradFill>
              <a:gsLst>
                <a:gs pos="0">
                  <a:srgbClr val="731BF5">
                    <a:alpha val="0"/>
                  </a:srgbClr>
                </a:gs>
                <a:gs pos="46000">
                  <a:srgbClr val="6C9BFB">
                    <a:alpha val="50000"/>
                  </a:srgbClr>
                </a:gs>
                <a:gs pos="77000">
                  <a:srgbClr val="66FFF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360CB3CC-3794-4CE1-AB5E-550DA2FDA2CD}"/>
                </a:ext>
              </a:extLst>
            </p:cNvPr>
            <p:cNvSpPr/>
            <p:nvPr/>
          </p:nvSpPr>
          <p:spPr>
            <a:xfrm>
              <a:off x="1622743" y="2166604"/>
              <a:ext cx="661677" cy="602034"/>
            </a:xfrm>
            <a:prstGeom prst="rect">
              <a:avLst/>
            </a:prstGeom>
            <a:gradFill flip="none" rotWithShape="1">
              <a:gsLst>
                <a:gs pos="100000">
                  <a:srgbClr val="731BF5"/>
                </a:gs>
                <a:gs pos="0">
                  <a:srgbClr val="00B0F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99C54E0A-FB56-4921-9B21-8E6A7686656E}"/>
                </a:ext>
              </a:extLst>
            </p:cNvPr>
            <p:cNvSpPr/>
            <p:nvPr/>
          </p:nvSpPr>
          <p:spPr>
            <a:xfrm>
              <a:off x="1622743" y="2857796"/>
              <a:ext cx="661677" cy="602034"/>
            </a:xfrm>
            <a:prstGeom prst="rect">
              <a:avLst/>
            </a:prstGeom>
            <a:gradFill flip="none" rotWithShape="1">
              <a:gsLst>
                <a:gs pos="100000">
                  <a:srgbClr val="731BF5"/>
                </a:gs>
                <a:gs pos="0">
                  <a:srgbClr val="00B0F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8BCF0ED-83ED-4C89-B6C1-70132ACCD956}"/>
                </a:ext>
              </a:extLst>
            </p:cNvPr>
            <p:cNvSpPr/>
            <p:nvPr/>
          </p:nvSpPr>
          <p:spPr>
            <a:xfrm>
              <a:off x="1622743" y="4047514"/>
              <a:ext cx="3924872" cy="602034"/>
            </a:xfrm>
            <a:prstGeom prst="rect">
              <a:avLst/>
            </a:prstGeom>
            <a:gradFill flip="none" rotWithShape="1">
              <a:gsLst>
                <a:gs pos="99187">
                  <a:srgbClr val="E92BBE"/>
                </a:gs>
                <a:gs pos="46000">
                  <a:srgbClr val="731BF5"/>
                </a:gs>
                <a:gs pos="0">
                  <a:srgbClr val="00B0F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733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5AFD48F4-A18C-4EFC-B6A4-36079E53E730}"/>
                </a:ext>
              </a:extLst>
            </p:cNvPr>
            <p:cNvSpPr/>
            <p:nvPr/>
          </p:nvSpPr>
          <p:spPr>
            <a:xfrm>
              <a:off x="1622743" y="4801234"/>
              <a:ext cx="3924872" cy="602034"/>
            </a:xfrm>
            <a:prstGeom prst="rect">
              <a:avLst/>
            </a:prstGeom>
            <a:gradFill flip="none" rotWithShape="1">
              <a:gsLst>
                <a:gs pos="99187">
                  <a:srgbClr val="E92BBE"/>
                </a:gs>
                <a:gs pos="46000">
                  <a:srgbClr val="731BF5"/>
                </a:gs>
                <a:gs pos="0">
                  <a:srgbClr val="00B0F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167CE07-2862-B049-B753-22974B4CFABA}"/>
                </a:ext>
              </a:extLst>
            </p:cNvPr>
            <p:cNvSpPr txBox="1"/>
            <p:nvPr/>
          </p:nvSpPr>
          <p:spPr>
            <a:xfrm>
              <a:off x="5658685" y="5835247"/>
              <a:ext cx="799691" cy="353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MB/s</a:t>
              </a:r>
            </a:p>
          </p:txBody>
        </p:sp>
        <p:sp>
          <p:nvSpPr>
            <p:cNvPr id="23" name="TextBox 21">
              <a:extLst>
                <a:ext uri="{FF2B5EF4-FFF2-40B4-BE49-F238E27FC236}">
                  <a16:creationId xmlns:a16="http://schemas.microsoft.com/office/drawing/2014/main" id="{1B53A444-C06F-49CC-900E-EBB4EF7E9ED3}"/>
                </a:ext>
              </a:extLst>
            </p:cNvPr>
            <p:cNvSpPr txBox="1"/>
            <p:nvPr/>
          </p:nvSpPr>
          <p:spPr>
            <a:xfrm>
              <a:off x="612042" y="2599940"/>
              <a:ext cx="850347" cy="38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2000">
                  <a:solidFill>
                    <a:srgbClr val="00FFCC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1GbE</a:t>
              </a:r>
              <a:endParaRPr lang="en-US" sz="200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" name="TextBox 21">
              <a:extLst>
                <a:ext uri="{FF2B5EF4-FFF2-40B4-BE49-F238E27FC236}">
                  <a16:creationId xmlns:a16="http://schemas.microsoft.com/office/drawing/2014/main" id="{C36062AD-852D-42D9-B9D9-678EBFBC9440}"/>
                </a:ext>
              </a:extLst>
            </p:cNvPr>
            <p:cNvSpPr txBox="1"/>
            <p:nvPr/>
          </p:nvSpPr>
          <p:spPr>
            <a:xfrm>
              <a:off x="482600" y="4521743"/>
              <a:ext cx="979789" cy="38244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en-US" altLang="zh-TW" sz="2000">
                  <a:solidFill>
                    <a:srgbClr val="00FFCC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10GbE</a:t>
              </a:r>
            </a:p>
          </p:txBody>
        </p:sp>
        <p:sp>
          <p:nvSpPr>
            <p:cNvPr id="26" name="TextBox 21">
              <a:extLst>
                <a:ext uri="{FF2B5EF4-FFF2-40B4-BE49-F238E27FC236}">
                  <a16:creationId xmlns:a16="http://schemas.microsoft.com/office/drawing/2014/main" id="{67EA733D-0EDF-4C88-91B7-067FBC6ACAFC}"/>
                </a:ext>
              </a:extLst>
            </p:cNvPr>
            <p:cNvSpPr txBox="1"/>
            <p:nvPr/>
          </p:nvSpPr>
          <p:spPr>
            <a:xfrm>
              <a:off x="2322430" y="2232787"/>
              <a:ext cx="2076892" cy="558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Download: </a:t>
              </a:r>
            </a:p>
            <a:p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118MB/s</a:t>
              </a:r>
            </a:p>
          </p:txBody>
        </p:sp>
        <p:sp>
          <p:nvSpPr>
            <p:cNvPr id="27" name="TextBox 21">
              <a:extLst>
                <a:ext uri="{FF2B5EF4-FFF2-40B4-BE49-F238E27FC236}">
                  <a16:creationId xmlns:a16="http://schemas.microsoft.com/office/drawing/2014/main" id="{35365C8A-CAFA-44AE-BB49-335F03593EBB}"/>
                </a:ext>
              </a:extLst>
            </p:cNvPr>
            <p:cNvSpPr txBox="1"/>
            <p:nvPr/>
          </p:nvSpPr>
          <p:spPr>
            <a:xfrm>
              <a:off x="2322430" y="2911804"/>
              <a:ext cx="2076892" cy="558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Upload: </a:t>
              </a:r>
            </a:p>
            <a:p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118MB/s</a:t>
              </a:r>
            </a:p>
          </p:txBody>
        </p:sp>
        <p:sp>
          <p:nvSpPr>
            <p:cNvPr id="28" name="TextBox 21">
              <a:extLst>
                <a:ext uri="{FF2B5EF4-FFF2-40B4-BE49-F238E27FC236}">
                  <a16:creationId xmlns:a16="http://schemas.microsoft.com/office/drawing/2014/main" id="{5E07D979-E335-480F-B1EE-703AE02D48E4}"/>
                </a:ext>
              </a:extLst>
            </p:cNvPr>
            <p:cNvSpPr txBox="1"/>
            <p:nvPr/>
          </p:nvSpPr>
          <p:spPr>
            <a:xfrm>
              <a:off x="5623147" y="4024222"/>
              <a:ext cx="1380143" cy="58837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Download: </a:t>
              </a:r>
            </a:p>
            <a:p>
              <a:r>
                <a:rPr lang="en-US" altLang="zh-TW" sz="2000" b="1">
                  <a:solidFill>
                    <a:srgbClr val="FFFF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1103MB/s</a:t>
              </a:r>
            </a:p>
          </p:txBody>
        </p:sp>
        <p:sp>
          <p:nvSpPr>
            <p:cNvPr id="29" name="TextBox 21">
              <a:extLst>
                <a:ext uri="{FF2B5EF4-FFF2-40B4-BE49-F238E27FC236}">
                  <a16:creationId xmlns:a16="http://schemas.microsoft.com/office/drawing/2014/main" id="{BF623EBA-4D99-4EED-AC81-77F41EB056F1}"/>
                </a:ext>
              </a:extLst>
            </p:cNvPr>
            <p:cNvSpPr txBox="1"/>
            <p:nvPr/>
          </p:nvSpPr>
          <p:spPr>
            <a:xfrm>
              <a:off x="5623147" y="4784517"/>
              <a:ext cx="1380143" cy="58837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Upload: </a:t>
              </a:r>
            </a:p>
            <a:p>
              <a:r>
                <a:rPr lang="en-US" altLang="zh-TW" sz="2000" b="1">
                  <a:solidFill>
                    <a:srgbClr val="FFFF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1127MB/s</a:t>
              </a:r>
            </a:p>
          </p:txBody>
        </p:sp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3AE89FF6-C279-430A-B6E2-CD1050091CD2}"/>
                </a:ext>
              </a:extLst>
            </p:cNvPr>
            <p:cNvGrpSpPr/>
            <p:nvPr/>
          </p:nvGrpSpPr>
          <p:grpSpPr>
            <a:xfrm>
              <a:off x="1622743" y="1613527"/>
              <a:ext cx="4270483" cy="4167460"/>
              <a:chOff x="1819167" y="1552866"/>
              <a:chExt cx="4270483" cy="4167460"/>
            </a:xfrm>
          </p:grpSpPr>
          <p:cxnSp>
            <p:nvCxnSpPr>
              <p:cNvPr id="4" name="直線單箭頭接點 3">
                <a:extLst>
                  <a:ext uri="{FF2B5EF4-FFF2-40B4-BE49-F238E27FC236}">
                    <a16:creationId xmlns:a16="http://schemas.microsoft.com/office/drawing/2014/main" id="{448902E1-E3A7-4B02-83A7-289E75A760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19167" y="1552866"/>
                <a:ext cx="0" cy="4167457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單箭頭接點 29">
                <a:extLst>
                  <a:ext uri="{FF2B5EF4-FFF2-40B4-BE49-F238E27FC236}">
                    <a16:creationId xmlns:a16="http://schemas.microsoft.com/office/drawing/2014/main" id="{BDB322A1-574D-4CDC-BA5D-12E4BD1E24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19167" y="5685532"/>
                <a:ext cx="4270483" cy="34794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8767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8562A-F4D1-7840-93C1-75A3218FD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LAN-10G2T-X550 vs. QXG-10G2T-X710</a:t>
            </a:r>
          </a:p>
        </p:txBody>
      </p:sp>
      <p:graphicFrame>
        <p:nvGraphicFramePr>
          <p:cNvPr id="30" name="表格 4" hidden="1">
            <a:extLst>
              <a:ext uri="{FF2B5EF4-FFF2-40B4-BE49-F238E27FC236}">
                <a16:creationId xmlns:a16="http://schemas.microsoft.com/office/drawing/2014/main" id="{BA1BC05F-5E29-D244-B17B-5E491FEB93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552151"/>
              </p:ext>
            </p:extLst>
          </p:nvPr>
        </p:nvGraphicFramePr>
        <p:xfrm>
          <a:off x="192516" y="-2336800"/>
          <a:ext cx="6175626" cy="21894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58542">
                  <a:extLst>
                    <a:ext uri="{9D8B030D-6E8A-4147-A177-3AD203B41FA5}">
                      <a16:colId xmlns:a16="http://schemas.microsoft.com/office/drawing/2014/main" val="1614272174"/>
                    </a:ext>
                  </a:extLst>
                </a:gridCol>
                <a:gridCol w="2058542">
                  <a:extLst>
                    <a:ext uri="{9D8B030D-6E8A-4147-A177-3AD203B41FA5}">
                      <a16:colId xmlns:a16="http://schemas.microsoft.com/office/drawing/2014/main" val="3845746726"/>
                    </a:ext>
                  </a:extLst>
                </a:gridCol>
                <a:gridCol w="2058542">
                  <a:extLst>
                    <a:ext uri="{9D8B030D-6E8A-4147-A177-3AD203B41FA5}">
                      <a16:colId xmlns:a16="http://schemas.microsoft.com/office/drawing/2014/main" val="1061292918"/>
                    </a:ext>
                  </a:extLst>
                </a:gridCol>
              </a:tblGrid>
              <a:tr h="241235">
                <a:tc>
                  <a:txBody>
                    <a:bodyPr/>
                    <a:lstStyle/>
                    <a:p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LAN-10G2T-X550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QXG-10G2T-X550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309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PCIe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express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Gen3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x4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Gen3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x4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386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Ethernet Controller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500 Series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500 Series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770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SR-IOV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Supported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Supported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437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Power consumption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Higher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Higher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494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Support Speed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5-speed; 10/5/2.5/1G, 100M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sz="16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531662"/>
                  </a:ext>
                </a:extLst>
              </a:tr>
            </a:tbl>
          </a:graphicData>
        </a:graphic>
      </p:graphicFrame>
      <p:sp>
        <p:nvSpPr>
          <p:cNvPr id="34" name="矩形: 圓角 5">
            <a:extLst>
              <a:ext uri="{FF2B5EF4-FFF2-40B4-BE49-F238E27FC236}">
                <a16:creationId xmlns:a16="http://schemas.microsoft.com/office/drawing/2014/main" id="{844A942F-E7AC-DF4F-9102-88D0154A3226}"/>
              </a:ext>
            </a:extLst>
          </p:cNvPr>
          <p:cNvSpPr/>
          <p:nvPr/>
        </p:nvSpPr>
        <p:spPr>
          <a:xfrm>
            <a:off x="6660286" y="2076650"/>
            <a:ext cx="5313541" cy="3404429"/>
          </a:xfrm>
          <a:prstGeom prst="roundRect">
            <a:avLst>
              <a:gd name="adj" fmla="val 3606"/>
            </a:avLst>
          </a:prstGeom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aphicFrame>
        <p:nvGraphicFramePr>
          <p:cNvPr id="3" name="圖表 2">
            <a:extLst>
              <a:ext uri="{FF2B5EF4-FFF2-40B4-BE49-F238E27FC236}">
                <a16:creationId xmlns:a16="http://schemas.microsoft.com/office/drawing/2014/main" id="{7C4B2141-0A3B-4845-BD08-7F092976DB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3791372"/>
              </p:ext>
            </p:extLst>
          </p:nvPr>
        </p:nvGraphicFramePr>
        <p:xfrm>
          <a:off x="6671171" y="2188029"/>
          <a:ext cx="5197684" cy="2970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BE8E473F-3B55-D24C-A423-861F03447307}"/>
              </a:ext>
            </a:extLst>
          </p:cNvPr>
          <p:cNvSpPr txBox="1"/>
          <p:nvPr/>
        </p:nvSpPr>
        <p:spPr>
          <a:xfrm>
            <a:off x="7745142" y="3055035"/>
            <a:ext cx="513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1159</a:t>
            </a:r>
            <a:endParaRPr kumimoji="1" lang="zh-TW" altLang="en-US"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D36B241C-2845-0D45-980A-9AF1FF553361}"/>
              </a:ext>
            </a:extLst>
          </p:cNvPr>
          <p:cNvSpPr txBox="1"/>
          <p:nvPr/>
        </p:nvSpPr>
        <p:spPr>
          <a:xfrm>
            <a:off x="8404303" y="3016006"/>
            <a:ext cx="513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1170</a:t>
            </a:r>
            <a:endParaRPr kumimoji="1" lang="zh-TW" altLang="en-US"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082AEE0B-CB10-2D44-88E6-6A0644C3CF61}"/>
              </a:ext>
            </a:extLst>
          </p:cNvPr>
          <p:cNvSpPr txBox="1"/>
          <p:nvPr/>
        </p:nvSpPr>
        <p:spPr>
          <a:xfrm>
            <a:off x="6691616" y="2645175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MB/s</a:t>
            </a:r>
            <a:endParaRPr kumimoji="1" lang="zh-TW" altLang="en-US" sz="12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0CBCA9F0-D8AF-C840-BBA9-958228AD6E7C}"/>
              </a:ext>
            </a:extLst>
          </p:cNvPr>
          <p:cNvSpPr txBox="1"/>
          <p:nvPr/>
        </p:nvSpPr>
        <p:spPr>
          <a:xfrm>
            <a:off x="10013665" y="3116794"/>
            <a:ext cx="513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1103</a:t>
            </a:r>
            <a:endParaRPr kumimoji="1" lang="zh-TW" altLang="en-US"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E92EACA8-656B-5545-A337-F2B080342856}"/>
              </a:ext>
            </a:extLst>
          </p:cNvPr>
          <p:cNvSpPr txBox="1"/>
          <p:nvPr/>
        </p:nvSpPr>
        <p:spPr>
          <a:xfrm>
            <a:off x="10672826" y="3083340"/>
            <a:ext cx="513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1127</a:t>
            </a:r>
            <a:endParaRPr kumimoji="1" lang="zh-TW" altLang="en-US"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aphicFrame>
        <p:nvGraphicFramePr>
          <p:cNvPr id="12" name="Shape 253">
            <a:extLst>
              <a:ext uri="{FF2B5EF4-FFF2-40B4-BE49-F238E27FC236}">
                <a16:creationId xmlns:a16="http://schemas.microsoft.com/office/drawing/2014/main" id="{CE9817E2-C5EA-4BAB-93F0-447D5938ED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1276833"/>
              </p:ext>
            </p:extLst>
          </p:nvPr>
        </p:nvGraphicFramePr>
        <p:xfrm>
          <a:off x="500884" y="1822005"/>
          <a:ext cx="6044660" cy="3659073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758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5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0341">
                  <a:extLst>
                    <a:ext uri="{9D8B030D-6E8A-4147-A177-3AD203B41FA5}">
                      <a16:colId xmlns:a16="http://schemas.microsoft.com/office/drawing/2014/main" val="3777435116"/>
                    </a:ext>
                  </a:extLst>
                </a:gridCol>
              </a:tblGrid>
              <a:tr h="47910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800" b="1">
                        <a:solidFill>
                          <a:schemeClr val="bg1"/>
                        </a:solidFill>
                        <a:latin typeface="Arial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>
                          <a:solidFill>
                            <a:srgbClr val="00FFCC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LAN-10G2T-X550</a:t>
                      </a:r>
                      <a:endParaRPr lang="zh-TW" altLang="en-US" sz="1800" dirty="0">
                        <a:solidFill>
                          <a:srgbClr val="00FFCC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70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>
                          <a:solidFill>
                            <a:srgbClr val="00FFCC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QXG-10G2T-X710</a:t>
                      </a:r>
                      <a:endParaRPr lang="zh-TW" altLang="en-US" sz="1800" dirty="0">
                        <a:solidFill>
                          <a:srgbClr val="00FFCC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106">
                <a:tc>
                  <a:txBody>
                    <a:bodyPr/>
                    <a:lstStyle/>
                    <a:p>
                      <a:pPr marL="179705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PCIe</a:t>
                      </a: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express</a:t>
                      </a:r>
                      <a:endParaRPr lang="zh-TW" altLang="en-US" sz="1600" dirty="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Gen3</a:t>
                      </a: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x4</a:t>
                      </a:r>
                      <a:endParaRPr lang="zh-TW" altLang="en-US" sz="1600" dirty="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Gen3</a:t>
                      </a: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x4</a:t>
                      </a:r>
                      <a:endParaRPr lang="zh-TW" altLang="en-US" sz="1600" dirty="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0585">
                <a:tc>
                  <a:txBody>
                    <a:bodyPr/>
                    <a:lstStyle/>
                    <a:p>
                      <a:pPr marL="179705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Ethernet Controller</a:t>
                      </a:r>
                      <a:endParaRPr lang="zh-TW" altLang="en-US" sz="1600" dirty="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500 Series</a:t>
                      </a:r>
                      <a:endParaRPr lang="zh-TW" altLang="en-US" sz="1600" dirty="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700 Series</a:t>
                      </a:r>
                      <a:endParaRPr lang="zh-TW" altLang="en-US" sz="1600" dirty="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106">
                <a:tc>
                  <a:txBody>
                    <a:bodyPr/>
                    <a:lstStyle/>
                    <a:p>
                      <a:pPr marL="179705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SR-IOV</a:t>
                      </a:r>
                      <a:endParaRPr lang="zh-TW" altLang="en-US" sz="1600" dirty="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Supported</a:t>
                      </a:r>
                      <a:endParaRPr lang="zh-TW" altLang="en-US" sz="1600" dirty="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Supported</a:t>
                      </a:r>
                      <a:endParaRPr lang="zh-TW" altLang="en-US" sz="1600" dirty="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0585">
                <a:tc>
                  <a:txBody>
                    <a:bodyPr/>
                    <a:lstStyle/>
                    <a:p>
                      <a:pPr marL="179705"/>
                      <a:r>
                        <a:rPr lang="en-US" altLang="zh-TW" sz="1600" dirty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Power consumption</a:t>
                      </a:r>
                      <a:endParaRPr lang="zh-TW" altLang="en-US" sz="1600" dirty="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/>
                      <a:r>
                        <a:rPr lang="en-US" altLang="zh-TW" sz="1600" dirty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Higher</a:t>
                      </a:r>
                      <a:endParaRPr lang="zh-TW" altLang="en-US" sz="1600" dirty="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</a:rPr>
                        <a:t>Lower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0585">
                <a:tc>
                  <a:txBody>
                    <a:bodyPr/>
                    <a:lstStyle/>
                    <a:p>
                      <a:pPr marL="179705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Support Speed</a:t>
                      </a:r>
                      <a:endParaRPr lang="zh-TW" altLang="en-US" sz="1600" dirty="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79705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5-speed; 10/5/2.5/1G, 100M</a:t>
                      </a:r>
                      <a:endParaRPr lang="en-US" altLang="zh-TW" sz="1600" dirty="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3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5-speed; 10/5/2.5/1G, 100M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5859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8562A-F4D1-7840-93C1-75A3218FD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QXG-10G2T-X710 vs. QXG-10G2T-107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aphicFrame>
        <p:nvGraphicFramePr>
          <p:cNvPr id="30" name="表格 4" hidden="1">
            <a:extLst>
              <a:ext uri="{FF2B5EF4-FFF2-40B4-BE49-F238E27FC236}">
                <a16:creationId xmlns:a16="http://schemas.microsoft.com/office/drawing/2014/main" id="{208F1B27-5CD5-EE4E-A7A6-30C895B86C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46965"/>
              </p:ext>
            </p:extLst>
          </p:nvPr>
        </p:nvGraphicFramePr>
        <p:xfrm>
          <a:off x="192516" y="-3778651"/>
          <a:ext cx="6175626" cy="3164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58542">
                  <a:extLst>
                    <a:ext uri="{9D8B030D-6E8A-4147-A177-3AD203B41FA5}">
                      <a16:colId xmlns:a16="http://schemas.microsoft.com/office/drawing/2014/main" val="1614272174"/>
                    </a:ext>
                  </a:extLst>
                </a:gridCol>
                <a:gridCol w="2058542">
                  <a:extLst>
                    <a:ext uri="{9D8B030D-6E8A-4147-A177-3AD203B41FA5}">
                      <a16:colId xmlns:a16="http://schemas.microsoft.com/office/drawing/2014/main" val="3845746726"/>
                    </a:ext>
                  </a:extLst>
                </a:gridCol>
                <a:gridCol w="2058542">
                  <a:extLst>
                    <a:ext uri="{9D8B030D-6E8A-4147-A177-3AD203B41FA5}">
                      <a16:colId xmlns:a16="http://schemas.microsoft.com/office/drawing/2014/main" val="10612929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QXG-10G2T-107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QXG-10G2T-X550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309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PCIe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express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Gen2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x4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Gen3</a:t>
                      </a:r>
                      <a:r>
                        <a:rPr lang="zh-TW" alt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x</a:t>
                      </a: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4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386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Ethernet Controller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Marvell AQC107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Intel 700 Series</a:t>
                      </a:r>
                      <a:endParaRPr lang="zh-TW" altLang="en-US" sz="1600" b="1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770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SR-IOV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Not-supported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Supported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437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Support OS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Windows 8/10</a:t>
                      </a:r>
                    </a:p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Linux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Windows 8/10</a:t>
                      </a:r>
                    </a:p>
                    <a:p>
                      <a:r>
                        <a:rPr lang="en-US" altLang="zh-TW" sz="16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Windows Server</a:t>
                      </a:r>
                    </a:p>
                    <a:p>
                      <a:r>
                        <a:rPr lang="en-US" altLang="zh-TW" sz="16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Linux</a:t>
                      </a:r>
                    </a:p>
                    <a:p>
                      <a:r>
                        <a:rPr lang="en-US" altLang="zh-TW" sz="16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Ubuntu</a:t>
                      </a:r>
                    </a:p>
                    <a:p>
                      <a:r>
                        <a:rPr lang="en-US" altLang="zh-TW" sz="16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RHEL</a:t>
                      </a:r>
                      <a:endParaRPr lang="zh-TW" altLang="en-US" sz="1600" b="1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494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Support Speed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5-speed; 10/5/2.5/1G, 100M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sz="16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531662"/>
                  </a:ext>
                </a:extLst>
              </a:tr>
            </a:tbl>
          </a:graphicData>
        </a:graphic>
      </p:graphicFrame>
      <p:sp>
        <p:nvSpPr>
          <p:cNvPr id="34" name="矩形: 圓角 5">
            <a:extLst>
              <a:ext uri="{FF2B5EF4-FFF2-40B4-BE49-F238E27FC236}">
                <a16:creationId xmlns:a16="http://schemas.microsoft.com/office/drawing/2014/main" id="{E4C8786D-D371-9A4F-A46A-84C456A969A9}"/>
              </a:ext>
            </a:extLst>
          </p:cNvPr>
          <p:cNvSpPr/>
          <p:nvPr/>
        </p:nvSpPr>
        <p:spPr>
          <a:xfrm>
            <a:off x="6673326" y="1889267"/>
            <a:ext cx="5252375" cy="4058103"/>
          </a:xfrm>
          <a:prstGeom prst="roundRect">
            <a:avLst>
              <a:gd name="adj" fmla="val 3606"/>
            </a:avLst>
          </a:prstGeom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aphicFrame>
        <p:nvGraphicFramePr>
          <p:cNvPr id="3" name="圖表 2">
            <a:extLst>
              <a:ext uri="{FF2B5EF4-FFF2-40B4-BE49-F238E27FC236}">
                <a16:creationId xmlns:a16="http://schemas.microsoft.com/office/drawing/2014/main" id="{8CEDB6E0-212D-4742-894D-A81E9645AA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6368024"/>
              </p:ext>
            </p:extLst>
          </p:nvPr>
        </p:nvGraphicFramePr>
        <p:xfrm>
          <a:off x="6704662" y="1761938"/>
          <a:ext cx="5007913" cy="3941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文字方塊 34">
            <a:extLst>
              <a:ext uri="{FF2B5EF4-FFF2-40B4-BE49-F238E27FC236}">
                <a16:creationId xmlns:a16="http://schemas.microsoft.com/office/drawing/2014/main" id="{276C6438-465B-E042-BBD3-498BF1CE492D}"/>
              </a:ext>
            </a:extLst>
          </p:cNvPr>
          <p:cNvSpPr txBox="1"/>
          <p:nvPr/>
        </p:nvSpPr>
        <p:spPr>
          <a:xfrm>
            <a:off x="6673326" y="2307411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MB/s</a:t>
            </a:r>
            <a:endParaRPr kumimoji="1" lang="zh-TW" altLang="en-US" sz="12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C0FF4DFE-4DE5-A34A-B43F-A65C8A4185FA}"/>
              </a:ext>
            </a:extLst>
          </p:cNvPr>
          <p:cNvSpPr txBox="1"/>
          <p:nvPr/>
        </p:nvSpPr>
        <p:spPr>
          <a:xfrm>
            <a:off x="7734921" y="2925045"/>
            <a:ext cx="513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1103</a:t>
            </a:r>
            <a:endParaRPr kumimoji="1" lang="zh-TW" altLang="en-US"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9568B113-BE9A-C049-9E1D-6060A3C1A599}"/>
              </a:ext>
            </a:extLst>
          </p:cNvPr>
          <p:cNvSpPr txBox="1"/>
          <p:nvPr/>
        </p:nvSpPr>
        <p:spPr>
          <a:xfrm>
            <a:off x="8386987" y="2878745"/>
            <a:ext cx="513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1127</a:t>
            </a:r>
            <a:endParaRPr kumimoji="1" lang="zh-TW" altLang="en-US"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1AE43AAE-F1B5-6B48-9161-AC47833AA98E}"/>
              </a:ext>
            </a:extLst>
          </p:cNvPr>
          <p:cNvSpPr txBox="1"/>
          <p:nvPr/>
        </p:nvSpPr>
        <p:spPr>
          <a:xfrm>
            <a:off x="9978940" y="2859257"/>
            <a:ext cx="513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1134</a:t>
            </a:r>
            <a:endParaRPr kumimoji="1" lang="zh-TW" altLang="en-US"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137899D4-AB98-9549-9330-F59D3BBB3E94}"/>
              </a:ext>
            </a:extLst>
          </p:cNvPr>
          <p:cNvSpPr txBox="1"/>
          <p:nvPr/>
        </p:nvSpPr>
        <p:spPr>
          <a:xfrm>
            <a:off x="10679612" y="2833690"/>
            <a:ext cx="513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1157</a:t>
            </a:r>
            <a:endParaRPr kumimoji="1" lang="zh-TW" altLang="en-US"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aphicFrame>
        <p:nvGraphicFramePr>
          <p:cNvPr id="40" name="Shape 253">
            <a:extLst>
              <a:ext uri="{FF2B5EF4-FFF2-40B4-BE49-F238E27FC236}">
                <a16:creationId xmlns:a16="http://schemas.microsoft.com/office/drawing/2014/main" id="{12815219-FEE9-4710-A108-0FD7C8FB39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512274"/>
              </p:ext>
            </p:extLst>
          </p:nvPr>
        </p:nvGraphicFramePr>
        <p:xfrm>
          <a:off x="500884" y="1718242"/>
          <a:ext cx="6044660" cy="4229128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758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5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0341">
                  <a:extLst>
                    <a:ext uri="{9D8B030D-6E8A-4147-A177-3AD203B41FA5}">
                      <a16:colId xmlns:a16="http://schemas.microsoft.com/office/drawing/2014/main" val="3777435116"/>
                    </a:ext>
                  </a:extLst>
                </a:gridCol>
              </a:tblGrid>
              <a:tr h="47910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800" b="1">
                        <a:solidFill>
                          <a:schemeClr val="bg1"/>
                        </a:solidFill>
                        <a:latin typeface="Arial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>
                          <a:solidFill>
                            <a:srgbClr val="00FFCC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QXG-10G2T-107</a:t>
                      </a:r>
                      <a:endParaRPr lang="zh-TW" altLang="en-US" sz="1800">
                        <a:solidFill>
                          <a:srgbClr val="00FFCC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>
                          <a:solidFill>
                            <a:srgbClr val="00FFCC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QXG-10G2T-X550</a:t>
                      </a:r>
                      <a:endParaRPr lang="zh-TW" altLang="en-US" sz="1800">
                        <a:solidFill>
                          <a:srgbClr val="00FFCC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106">
                <a:tc>
                  <a:txBody>
                    <a:bodyPr/>
                    <a:lstStyle/>
                    <a:p>
                      <a:pPr marL="180000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PCIe</a:t>
                      </a: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express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0000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Gen2</a:t>
                      </a: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x4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0000"/>
                      <a:r>
                        <a:rPr lang="en-US" altLang="zh-TW" sz="16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Gen3</a:t>
                      </a:r>
                      <a:r>
                        <a:rPr lang="zh-TW" altLang="en-US" sz="16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6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x</a:t>
                      </a: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4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0585">
                <a:tc>
                  <a:txBody>
                    <a:bodyPr/>
                    <a:lstStyle/>
                    <a:p>
                      <a:pPr marL="180000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Ethernet Controller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0000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Marvell AQC107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0000"/>
                      <a:r>
                        <a:rPr lang="en-US" altLang="zh-TW" sz="16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Intel 700 Series</a:t>
                      </a:r>
                      <a:endParaRPr lang="zh-TW" altLang="en-US" sz="1600" b="1">
                        <a:solidFill>
                          <a:srgbClr val="FFFF0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106">
                <a:tc>
                  <a:txBody>
                    <a:bodyPr/>
                    <a:lstStyle/>
                    <a:p>
                      <a:pPr marL="180000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SR-IOV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0000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Not-supported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0000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Supported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0585">
                <a:tc>
                  <a:txBody>
                    <a:bodyPr/>
                    <a:lstStyle/>
                    <a:p>
                      <a:pPr marL="180000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Support OS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000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Windows 8/10</a:t>
                      </a:r>
                    </a:p>
                    <a:p>
                      <a:pPr marL="180000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Linux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000"/>
                      <a:r>
                        <a:rPr lang="en-US" altLang="zh-TW" sz="16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Windows 8/10</a:t>
                      </a:r>
                    </a:p>
                    <a:p>
                      <a:pPr marL="180000"/>
                      <a:r>
                        <a:rPr lang="en-US" altLang="zh-TW" sz="16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Windows Server</a:t>
                      </a:r>
                    </a:p>
                    <a:p>
                      <a:pPr marL="180000"/>
                      <a:r>
                        <a:rPr lang="en-US" altLang="zh-TW" sz="16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Linux</a:t>
                      </a:r>
                    </a:p>
                    <a:p>
                      <a:pPr marL="180000"/>
                      <a:r>
                        <a:rPr lang="en-US" altLang="zh-TW" sz="16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Ubuntu</a:t>
                      </a:r>
                    </a:p>
                    <a:p>
                      <a:pPr marL="180000"/>
                      <a:r>
                        <a:rPr lang="en-US" altLang="zh-TW" sz="16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RHEL</a:t>
                      </a:r>
                      <a:endParaRPr lang="zh-TW" altLang="en-US" sz="1600" b="1">
                        <a:solidFill>
                          <a:srgbClr val="FFFF0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0585">
                <a:tc>
                  <a:txBody>
                    <a:bodyPr/>
                    <a:lstStyle/>
                    <a:p>
                      <a:pPr marL="180000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Support Speed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80000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5-speed; 10/5/2.5/1G, 100M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5-speed; 10/5/2.5/1G, 100M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323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C14DBFB3-80AC-4705-865B-EE8E86BBB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71" y="2951941"/>
            <a:ext cx="5257629" cy="1411318"/>
          </a:xfrm>
        </p:spPr>
        <p:txBody>
          <a:bodyPr>
            <a:noAutofit/>
          </a:bodyPr>
          <a:lstStyle/>
          <a:p>
            <a:r>
              <a:rPr lang="zh-CN" altLang="en-US" sz="54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透過</a:t>
            </a:r>
            <a:r>
              <a:rPr lang="zh-CN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CN" sz="54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Windows</a:t>
            </a:r>
            <a:r>
              <a:rPr lang="zh-TW" altLang="en-US" sz="54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br>
              <a:rPr lang="en-US" altLang="zh-TW" sz="5400"/>
            </a:br>
            <a:r>
              <a:rPr lang="zh-TW" altLang="en-US" sz="54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拖拉</a:t>
            </a:r>
            <a:r>
              <a:rPr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CN" sz="5400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10GB</a:t>
            </a:r>
            <a:r>
              <a:rPr lang="en-US" altLang="zh-CN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zh-CN" altLang="en-US" sz="54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大檔</a:t>
            </a:r>
            <a:endParaRPr lang="zh-TW" altLang="en-US" sz="8000"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15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C14DBFB3-80AC-4705-865B-EE8E86BBB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9" y="2640989"/>
            <a:ext cx="6017083" cy="206197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QNAP Multi-Gig </a:t>
            </a:r>
            <a:r>
              <a:rPr lang="zh-CN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網卡</a:t>
            </a:r>
            <a:br>
              <a:rPr lang="zh-CN" altLang="en-US"/>
            </a:br>
            <a:r>
              <a:rPr lang="zh-CN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交換器與配件產品線</a:t>
            </a:r>
            <a:endParaRPr lang="zh-TW" altLang="en-US"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95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: 圓角化同側角落 48">
            <a:extLst>
              <a:ext uri="{FF2B5EF4-FFF2-40B4-BE49-F238E27FC236}">
                <a16:creationId xmlns:a16="http://schemas.microsoft.com/office/drawing/2014/main" id="{A4349E60-0FE9-4F44-B3A4-CB3C982F1A12}"/>
              </a:ext>
            </a:extLst>
          </p:cNvPr>
          <p:cNvSpPr/>
          <p:nvPr/>
        </p:nvSpPr>
        <p:spPr>
          <a:xfrm rot="10800000">
            <a:off x="6610698" y="5304826"/>
            <a:ext cx="4297060" cy="976830"/>
          </a:xfrm>
          <a:prstGeom prst="round2SameRect">
            <a:avLst>
              <a:gd name="adj1" fmla="val 16370"/>
              <a:gd name="adj2" fmla="val 0"/>
            </a:avLst>
          </a:prstGeom>
          <a:gradFill>
            <a:gsLst>
              <a:gs pos="0">
                <a:srgbClr val="66FFFF"/>
              </a:gs>
              <a:gs pos="100000">
                <a:srgbClr val="C0DFC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" name="矩形: 圓角化同側角落 4">
            <a:extLst>
              <a:ext uri="{FF2B5EF4-FFF2-40B4-BE49-F238E27FC236}">
                <a16:creationId xmlns:a16="http://schemas.microsoft.com/office/drawing/2014/main" id="{C9DB1A30-7CC9-4B06-9984-A270159E2B57}"/>
              </a:ext>
            </a:extLst>
          </p:cNvPr>
          <p:cNvSpPr/>
          <p:nvPr/>
        </p:nvSpPr>
        <p:spPr>
          <a:xfrm rot="10800000">
            <a:off x="1350294" y="5304826"/>
            <a:ext cx="4297060" cy="976830"/>
          </a:xfrm>
          <a:prstGeom prst="round2SameRect">
            <a:avLst>
              <a:gd name="adj1" fmla="val 16370"/>
              <a:gd name="adj2" fmla="val 0"/>
            </a:avLst>
          </a:prstGeom>
          <a:gradFill>
            <a:gsLst>
              <a:gs pos="0">
                <a:srgbClr val="66FFFF"/>
              </a:gs>
              <a:gs pos="100000">
                <a:srgbClr val="C0DFC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7" name="圖片 46">
            <a:extLst>
              <a:ext uri="{FF2B5EF4-FFF2-40B4-BE49-F238E27FC236}">
                <a16:creationId xmlns:a16="http://schemas.microsoft.com/office/drawing/2014/main" id="{0BC3657D-3BF7-4E61-9D33-B833D7B2B9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0404" y="889001"/>
            <a:ext cx="5820801" cy="5549900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90F83F1B-B293-49AB-B861-E50A40F8A1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9001"/>
            <a:ext cx="5820801" cy="5549900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87E30E0B-7278-469B-880D-E50A149EEF1A}"/>
              </a:ext>
            </a:extLst>
          </p:cNvPr>
          <p:cNvSpPr/>
          <p:nvPr/>
        </p:nvSpPr>
        <p:spPr>
          <a:xfrm>
            <a:off x="6610699" y="2930260"/>
            <a:ext cx="4297060" cy="26847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74C1D802-FAD7-4B49-B03A-E51F784424E6}"/>
              </a:ext>
            </a:extLst>
          </p:cNvPr>
          <p:cNvSpPr/>
          <p:nvPr/>
        </p:nvSpPr>
        <p:spPr>
          <a:xfrm>
            <a:off x="1350294" y="2930260"/>
            <a:ext cx="4297060" cy="26847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D21C4-9FD8-6647-BF72-74CEC27BD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QNAP </a:t>
            </a:r>
            <a:r>
              <a:rPr lang="en-US" altLang="zh-CN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Multi Gig </a:t>
            </a:r>
            <a:r>
              <a:rPr lang="zh-CN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網卡產品線</a:t>
            </a:r>
            <a:r>
              <a:rPr lang="en-US" altLang="zh-CN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– Intel 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03BB04-0536-D24D-ABD7-315A9EDF1459}"/>
              </a:ext>
            </a:extLst>
          </p:cNvPr>
          <p:cNvSpPr txBox="1"/>
          <p:nvPr/>
        </p:nvSpPr>
        <p:spPr>
          <a:xfrm>
            <a:off x="2412804" y="5685964"/>
            <a:ext cx="2190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10GbE</a:t>
            </a:r>
          </a:p>
        </p:txBody>
      </p:sp>
      <p:sp>
        <p:nvSpPr>
          <p:cNvPr id="51" name="TextBox 10">
            <a:extLst>
              <a:ext uri="{FF2B5EF4-FFF2-40B4-BE49-F238E27FC236}">
                <a16:creationId xmlns:a16="http://schemas.microsoft.com/office/drawing/2014/main" id="{D62DC375-A90C-4D65-81CE-D3DC6DCA4BA8}"/>
              </a:ext>
            </a:extLst>
          </p:cNvPr>
          <p:cNvSpPr txBox="1"/>
          <p:nvPr/>
        </p:nvSpPr>
        <p:spPr>
          <a:xfrm>
            <a:off x="7626697" y="5685964"/>
            <a:ext cx="2190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2.5GbE</a:t>
            </a:r>
            <a:endParaRPr lang="en-US" sz="28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3" name="圖形 42">
            <a:extLst>
              <a:ext uri="{FF2B5EF4-FFF2-40B4-BE49-F238E27FC236}">
                <a16:creationId xmlns:a16="http://schemas.microsoft.com/office/drawing/2014/main" id="{E9EC50CC-628C-4B9B-854D-DBAFA92FF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66078" y="3521024"/>
            <a:ext cx="796232" cy="796232"/>
          </a:xfrm>
          <a:prstGeom prst="rect">
            <a:avLst/>
          </a:prstGeom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B1A33662-1D22-4469-BF9E-F4077FB33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74479" y="3864422"/>
            <a:ext cx="796232" cy="796232"/>
          </a:xfrm>
          <a:prstGeom prst="rect">
            <a:avLst/>
          </a:prstGeom>
        </p:spPr>
      </p:pic>
      <p:pic>
        <p:nvPicPr>
          <p:cNvPr id="3074" name="Picture 2" descr="Network Expansion Card (Intel) | Flexible, fast, economical | QNAP">
            <a:extLst>
              <a:ext uri="{FF2B5EF4-FFF2-40B4-BE49-F238E27FC236}">
                <a16:creationId xmlns:a16="http://schemas.microsoft.com/office/drawing/2014/main" id="{D8899DE6-C262-A540-B6FC-0FBE066B5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0336" y="1642841"/>
            <a:ext cx="4397018" cy="2748136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6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5901F121-AC12-8F4B-A5C6-8077F90770E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4373" y="2094866"/>
            <a:ext cx="1876338" cy="2167672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66000"/>
              </a:prstClr>
            </a:outerShdw>
          </a:effectLst>
        </p:spPr>
      </p:pic>
      <p:sp>
        <p:nvSpPr>
          <p:cNvPr id="41" name="TextBox 5">
            <a:extLst>
              <a:ext uri="{FF2B5EF4-FFF2-40B4-BE49-F238E27FC236}">
                <a16:creationId xmlns:a16="http://schemas.microsoft.com/office/drawing/2014/main" id="{9E73286F-0453-4E51-B62B-DDA2554681C0}"/>
              </a:ext>
            </a:extLst>
          </p:cNvPr>
          <p:cNvSpPr txBox="1"/>
          <p:nvPr/>
        </p:nvSpPr>
        <p:spPr>
          <a:xfrm>
            <a:off x="6684189" y="1437859"/>
            <a:ext cx="4208717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</a:t>
            </a: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</a:t>
            </a:r>
            <a:r>
              <a:rPr lang="zh-CN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速</a:t>
            </a:r>
            <a:r>
              <a:rPr lang="zh-TW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Multi-</a:t>
            </a:r>
            <a:r>
              <a:rPr lang="zh-TW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</a:t>
            </a: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ig</a:t>
            </a:r>
          </a:p>
        </p:txBody>
      </p:sp>
      <p:sp>
        <p:nvSpPr>
          <p:cNvPr id="46" name="TextBox 5">
            <a:extLst>
              <a:ext uri="{FF2B5EF4-FFF2-40B4-BE49-F238E27FC236}">
                <a16:creationId xmlns:a16="http://schemas.microsoft.com/office/drawing/2014/main" id="{C4288162-5A7D-42DA-BE4D-A7A81D248C93}"/>
              </a:ext>
            </a:extLst>
          </p:cNvPr>
          <p:cNvSpPr txBox="1"/>
          <p:nvPr/>
        </p:nvSpPr>
        <p:spPr>
          <a:xfrm>
            <a:off x="1294256" y="1437859"/>
            <a:ext cx="4339941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 </a:t>
            </a: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</a:t>
            </a:r>
            <a:r>
              <a:rPr lang="zh-CN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速</a:t>
            </a:r>
            <a:r>
              <a:rPr lang="zh-TW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Multi-</a:t>
            </a:r>
            <a:r>
              <a:rPr lang="zh-TW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</a:t>
            </a: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6E595A-04BA-8845-A475-22FC48FD4393}"/>
              </a:ext>
            </a:extLst>
          </p:cNvPr>
          <p:cNvSpPr txBox="1"/>
          <p:nvPr/>
        </p:nvSpPr>
        <p:spPr>
          <a:xfrm>
            <a:off x="2454451" y="3734474"/>
            <a:ext cx="210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LAN-10G2T-X550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3C3F0B-A11D-0249-9DCF-2B30023A8A98}"/>
              </a:ext>
            </a:extLst>
          </p:cNvPr>
          <p:cNvSpPr txBox="1"/>
          <p:nvPr/>
        </p:nvSpPr>
        <p:spPr>
          <a:xfrm>
            <a:off x="2263259" y="4278123"/>
            <a:ext cx="2459575" cy="13080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0000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Intel X550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000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雙埠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10GbE </a:t>
            </a:r>
            <a:r>
              <a:rPr lang="en-US" sz="160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NBase</a:t>
            </a: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-T</a:t>
            </a:r>
          </a:p>
          <a:p>
            <a:pPr marL="180000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PCIe Gen3 x4</a:t>
            </a:r>
          </a:p>
          <a:p>
            <a:pPr marL="180000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Low Profile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2847BA8-5DA1-0844-A0CB-D62375A02633}"/>
              </a:ext>
            </a:extLst>
          </p:cNvPr>
          <p:cNvSpPr txBox="1"/>
          <p:nvPr/>
        </p:nvSpPr>
        <p:spPr>
          <a:xfrm>
            <a:off x="6798596" y="3123953"/>
            <a:ext cx="2109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QXG-2G1T-I225</a:t>
            </a:r>
          </a:p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QXG-2G2T-I225</a:t>
            </a:r>
          </a:p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QXG-2G4T-I225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A71017D-DFB7-554F-B8CE-0FEB5CD06760}"/>
              </a:ext>
            </a:extLst>
          </p:cNvPr>
          <p:cNvSpPr txBox="1"/>
          <p:nvPr/>
        </p:nvSpPr>
        <p:spPr>
          <a:xfrm>
            <a:off x="6798596" y="4278123"/>
            <a:ext cx="3470068" cy="10926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Intel I225-LM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單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/</a:t>
            </a: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雙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/</a:t>
            </a: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四埠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2.5</a:t>
            </a: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GbE </a:t>
            </a:r>
            <a:r>
              <a:rPr lang="en-US" sz="160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NBase</a:t>
            </a: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-T</a:t>
            </a: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PCIe Gen3x1, Gen3 x2, Gen3 x4</a:t>
            </a: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Low Profile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2C595D47-7EC9-4BB1-8DBA-56A9D7048680}"/>
              </a:ext>
            </a:extLst>
          </p:cNvPr>
          <p:cNvCxnSpPr>
            <a:cxnSpLocks/>
          </p:cNvCxnSpPr>
          <p:nvPr/>
        </p:nvCxnSpPr>
        <p:spPr>
          <a:xfrm>
            <a:off x="2263259" y="4169920"/>
            <a:ext cx="2297944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94EE5D16-D055-4820-A48C-2D31D792A08B}"/>
              </a:ext>
            </a:extLst>
          </p:cNvPr>
          <p:cNvCxnSpPr>
            <a:cxnSpLocks/>
          </p:cNvCxnSpPr>
          <p:nvPr/>
        </p:nvCxnSpPr>
        <p:spPr>
          <a:xfrm>
            <a:off x="6852010" y="4169920"/>
            <a:ext cx="214067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730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D21C4-9FD8-6647-BF72-74CEC27BD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Multi Gig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網卡產品線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– Marvell </a:t>
            </a:r>
            <a:r>
              <a:rPr lang="en-US" altLang="zh-CN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Aqtion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" name="矩形: 圓角化同側角落 31">
            <a:extLst>
              <a:ext uri="{FF2B5EF4-FFF2-40B4-BE49-F238E27FC236}">
                <a16:creationId xmlns:a16="http://schemas.microsoft.com/office/drawing/2014/main" id="{34DE7FF5-BFC8-44A2-AEC0-2A2CA1755D05}"/>
              </a:ext>
            </a:extLst>
          </p:cNvPr>
          <p:cNvSpPr/>
          <p:nvPr/>
        </p:nvSpPr>
        <p:spPr>
          <a:xfrm rot="10800000">
            <a:off x="6610698" y="5304826"/>
            <a:ext cx="4297060" cy="976830"/>
          </a:xfrm>
          <a:prstGeom prst="round2SameRect">
            <a:avLst>
              <a:gd name="adj1" fmla="val 16370"/>
              <a:gd name="adj2" fmla="val 0"/>
            </a:avLst>
          </a:prstGeom>
          <a:gradFill>
            <a:gsLst>
              <a:gs pos="0">
                <a:srgbClr val="66FFFF"/>
              </a:gs>
              <a:gs pos="100000">
                <a:srgbClr val="C0DFC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9" name="矩形: 圓角化同側角落 38">
            <a:extLst>
              <a:ext uri="{FF2B5EF4-FFF2-40B4-BE49-F238E27FC236}">
                <a16:creationId xmlns:a16="http://schemas.microsoft.com/office/drawing/2014/main" id="{AEE12174-6040-4814-890A-35DD5F90ABA0}"/>
              </a:ext>
            </a:extLst>
          </p:cNvPr>
          <p:cNvSpPr/>
          <p:nvPr/>
        </p:nvSpPr>
        <p:spPr>
          <a:xfrm rot="10800000">
            <a:off x="1350294" y="5304826"/>
            <a:ext cx="4297060" cy="976830"/>
          </a:xfrm>
          <a:prstGeom prst="round2SameRect">
            <a:avLst>
              <a:gd name="adj1" fmla="val 16370"/>
              <a:gd name="adj2" fmla="val 0"/>
            </a:avLst>
          </a:prstGeom>
          <a:gradFill>
            <a:gsLst>
              <a:gs pos="0">
                <a:srgbClr val="66FFFF"/>
              </a:gs>
              <a:gs pos="100000">
                <a:srgbClr val="C0DFC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6F94470F-8ED3-4119-A363-141C6A647B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0404" y="889001"/>
            <a:ext cx="5820801" cy="5549900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E9C27865-F820-465E-BEF5-809AB13F2D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9001"/>
            <a:ext cx="5820801" cy="5549900"/>
          </a:xfrm>
          <a:prstGeom prst="rect">
            <a:avLst/>
          </a:prstGeom>
        </p:spPr>
      </p:pic>
      <p:sp>
        <p:nvSpPr>
          <p:cNvPr id="45" name="矩形 44">
            <a:extLst>
              <a:ext uri="{FF2B5EF4-FFF2-40B4-BE49-F238E27FC236}">
                <a16:creationId xmlns:a16="http://schemas.microsoft.com/office/drawing/2014/main" id="{68F7B1A0-693C-4071-B2B0-80DD0616E81D}"/>
              </a:ext>
            </a:extLst>
          </p:cNvPr>
          <p:cNvSpPr/>
          <p:nvPr/>
        </p:nvSpPr>
        <p:spPr>
          <a:xfrm>
            <a:off x="6610699" y="2930260"/>
            <a:ext cx="4297060" cy="26847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D5EE0BF9-320D-48A7-9F9C-43EF161658AE}"/>
              </a:ext>
            </a:extLst>
          </p:cNvPr>
          <p:cNvSpPr/>
          <p:nvPr/>
        </p:nvSpPr>
        <p:spPr>
          <a:xfrm>
            <a:off x="1350294" y="2930260"/>
            <a:ext cx="4297060" cy="26847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9" name="TextBox 10">
            <a:extLst>
              <a:ext uri="{FF2B5EF4-FFF2-40B4-BE49-F238E27FC236}">
                <a16:creationId xmlns:a16="http://schemas.microsoft.com/office/drawing/2014/main" id="{423CEED0-4407-4FE2-9F96-E43C0B90F266}"/>
              </a:ext>
            </a:extLst>
          </p:cNvPr>
          <p:cNvSpPr txBox="1"/>
          <p:nvPr/>
        </p:nvSpPr>
        <p:spPr>
          <a:xfrm>
            <a:off x="2412804" y="5685964"/>
            <a:ext cx="2190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10GbE</a:t>
            </a:r>
          </a:p>
        </p:txBody>
      </p:sp>
      <p:sp>
        <p:nvSpPr>
          <p:cNvPr id="52" name="TextBox 10">
            <a:extLst>
              <a:ext uri="{FF2B5EF4-FFF2-40B4-BE49-F238E27FC236}">
                <a16:creationId xmlns:a16="http://schemas.microsoft.com/office/drawing/2014/main" id="{37C3F551-440D-46DF-B89E-BADEED679168}"/>
              </a:ext>
            </a:extLst>
          </p:cNvPr>
          <p:cNvSpPr txBox="1"/>
          <p:nvPr/>
        </p:nvSpPr>
        <p:spPr>
          <a:xfrm>
            <a:off x="7626697" y="5685964"/>
            <a:ext cx="2190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5GbE</a:t>
            </a:r>
          </a:p>
        </p:txBody>
      </p:sp>
      <p:sp>
        <p:nvSpPr>
          <p:cNvPr id="61" name="TextBox 5">
            <a:extLst>
              <a:ext uri="{FF2B5EF4-FFF2-40B4-BE49-F238E27FC236}">
                <a16:creationId xmlns:a16="http://schemas.microsoft.com/office/drawing/2014/main" id="{ACD00A3A-25F4-4097-B604-438BF449D6BF}"/>
              </a:ext>
            </a:extLst>
          </p:cNvPr>
          <p:cNvSpPr txBox="1"/>
          <p:nvPr/>
        </p:nvSpPr>
        <p:spPr>
          <a:xfrm>
            <a:off x="6684189" y="1437859"/>
            <a:ext cx="4208717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 </a:t>
            </a: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</a:t>
            </a:r>
            <a:r>
              <a:rPr lang="zh-TW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速</a:t>
            </a:r>
            <a:r>
              <a:rPr lang="zh-TW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Multi-</a:t>
            </a:r>
            <a:r>
              <a:rPr lang="zh-TW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</a:t>
            </a: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ig</a:t>
            </a:r>
          </a:p>
        </p:txBody>
      </p:sp>
      <p:sp>
        <p:nvSpPr>
          <p:cNvPr id="62" name="TextBox 5">
            <a:extLst>
              <a:ext uri="{FF2B5EF4-FFF2-40B4-BE49-F238E27FC236}">
                <a16:creationId xmlns:a16="http://schemas.microsoft.com/office/drawing/2014/main" id="{4C9A2367-66A3-480F-866E-FCA84A15E27D}"/>
              </a:ext>
            </a:extLst>
          </p:cNvPr>
          <p:cNvSpPr txBox="1"/>
          <p:nvPr/>
        </p:nvSpPr>
        <p:spPr>
          <a:xfrm>
            <a:off x="1294256" y="1437859"/>
            <a:ext cx="4339941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 </a:t>
            </a: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</a:t>
            </a:r>
            <a:r>
              <a:rPr lang="zh-TW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速</a:t>
            </a:r>
            <a:r>
              <a:rPr lang="zh-TW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Multi-</a:t>
            </a:r>
            <a:r>
              <a:rPr lang="zh-TW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</a:t>
            </a: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ig</a:t>
            </a: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F636B498-4125-4E2B-9D46-94CBB948F7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28895" y="3884531"/>
            <a:ext cx="1043614" cy="6044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247982A-5920-1F48-89A3-9254E284F1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0685" y="2373546"/>
            <a:ext cx="2279798" cy="1425127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66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FC9B688D-30C3-44EB-AB56-B138B8C643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7455" y="2362013"/>
            <a:ext cx="2173357" cy="1358589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66000"/>
              </a:prstClr>
            </a:outerShdw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47B99B47-0BC3-4EAE-92EF-148ECB75AE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3818" y="2389729"/>
            <a:ext cx="2590729" cy="1619494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66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D6E595A-04BA-8845-A475-22FC48FD4393}"/>
              </a:ext>
            </a:extLst>
          </p:cNvPr>
          <p:cNvSpPr txBox="1"/>
          <p:nvPr/>
        </p:nvSpPr>
        <p:spPr>
          <a:xfrm>
            <a:off x="1470647" y="3751298"/>
            <a:ext cx="1720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QXG-10G1T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A36D70-06F6-204B-89F1-38A1144B575B}"/>
              </a:ext>
            </a:extLst>
          </p:cNvPr>
          <p:cNvSpPr txBox="1"/>
          <p:nvPr/>
        </p:nvSpPr>
        <p:spPr>
          <a:xfrm>
            <a:off x="3394099" y="3751298"/>
            <a:ext cx="2271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QXG-10G2T-107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3C3F0B-A11D-0249-9DCF-2B30023A8A98}"/>
              </a:ext>
            </a:extLst>
          </p:cNvPr>
          <p:cNvSpPr txBox="1"/>
          <p:nvPr/>
        </p:nvSpPr>
        <p:spPr>
          <a:xfrm>
            <a:off x="1375720" y="4259312"/>
            <a:ext cx="1958941" cy="1284967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Aqtion</a:t>
            </a: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AQC107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單埠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10GbE 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  </a:t>
            </a:r>
            <a:r>
              <a:rPr lang="en-US" sz="160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NBase</a:t>
            </a: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-T</a:t>
            </a: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Gen3 x4</a:t>
            </a: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Low Profile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86BA7A-B77C-B94D-9A23-9AB515E00AF2}"/>
              </a:ext>
            </a:extLst>
          </p:cNvPr>
          <p:cNvSpPr txBox="1"/>
          <p:nvPr/>
        </p:nvSpPr>
        <p:spPr>
          <a:xfrm>
            <a:off x="3411843" y="4259312"/>
            <a:ext cx="2066607" cy="1284967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Aqtion</a:t>
            </a: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AQC107S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雙埠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10GbE </a:t>
            </a:r>
            <a:r>
              <a:rPr lang="en-US" sz="160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NBase</a:t>
            </a: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-T</a:t>
            </a: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Gen2  x4</a:t>
            </a: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Low Profile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2847BA8-5DA1-0844-A0CB-D62375A02633}"/>
              </a:ext>
            </a:extLst>
          </p:cNvPr>
          <p:cNvSpPr txBox="1"/>
          <p:nvPr/>
        </p:nvSpPr>
        <p:spPr>
          <a:xfrm>
            <a:off x="6763109" y="3140777"/>
            <a:ext cx="2109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QXG-5G1T-111C</a:t>
            </a:r>
          </a:p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QXG-5G2T-111C</a:t>
            </a:r>
          </a:p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QXG-5G4T-111C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A71017D-DFB7-554F-B8CE-0FEB5CD06760}"/>
              </a:ext>
            </a:extLst>
          </p:cNvPr>
          <p:cNvSpPr txBox="1"/>
          <p:nvPr/>
        </p:nvSpPr>
        <p:spPr>
          <a:xfrm>
            <a:off x="6763109" y="4244516"/>
            <a:ext cx="3662049" cy="10926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sz="160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Aqtion</a:t>
            </a: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AQC111C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單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/</a:t>
            </a: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雙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/</a:t>
            </a: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四埠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5</a:t>
            </a: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GbE </a:t>
            </a:r>
            <a:r>
              <a:rPr lang="en-US" sz="160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NBase</a:t>
            </a: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-T</a:t>
            </a: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PCIe Gen2 x1, Gen3 x2, Gen3 x4</a:t>
            </a: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Low Profile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2C595D47-7EC9-4BB1-8DBA-56A9D7048680}"/>
              </a:ext>
            </a:extLst>
          </p:cNvPr>
          <p:cNvCxnSpPr>
            <a:cxnSpLocks/>
          </p:cNvCxnSpPr>
          <p:nvPr/>
        </p:nvCxnSpPr>
        <p:spPr>
          <a:xfrm>
            <a:off x="1279455" y="4186744"/>
            <a:ext cx="1772235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4060A1EB-6725-4F21-9543-C3D4385A71A5}"/>
              </a:ext>
            </a:extLst>
          </p:cNvPr>
          <p:cNvCxnSpPr>
            <a:cxnSpLocks/>
          </p:cNvCxnSpPr>
          <p:nvPr/>
        </p:nvCxnSpPr>
        <p:spPr>
          <a:xfrm>
            <a:off x="3488432" y="4186744"/>
            <a:ext cx="1824149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94EE5D16-D055-4820-A48C-2D31D792A08B}"/>
              </a:ext>
            </a:extLst>
          </p:cNvPr>
          <p:cNvCxnSpPr>
            <a:cxnSpLocks/>
          </p:cNvCxnSpPr>
          <p:nvPr/>
        </p:nvCxnSpPr>
        <p:spPr>
          <a:xfrm>
            <a:off x="6816523" y="4186744"/>
            <a:ext cx="214067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90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圓角化同側角落 26">
            <a:extLst>
              <a:ext uri="{FF2B5EF4-FFF2-40B4-BE49-F238E27FC236}">
                <a16:creationId xmlns:a16="http://schemas.microsoft.com/office/drawing/2014/main" id="{FD76E941-D24D-41B4-8638-97552D3CB7E4}"/>
              </a:ext>
            </a:extLst>
          </p:cNvPr>
          <p:cNvSpPr/>
          <p:nvPr/>
        </p:nvSpPr>
        <p:spPr>
          <a:xfrm rot="10800000">
            <a:off x="6610698" y="5304826"/>
            <a:ext cx="4297060" cy="976830"/>
          </a:xfrm>
          <a:prstGeom prst="round2SameRect">
            <a:avLst>
              <a:gd name="adj1" fmla="val 16370"/>
              <a:gd name="adj2" fmla="val 0"/>
            </a:avLst>
          </a:prstGeom>
          <a:gradFill>
            <a:gsLst>
              <a:gs pos="0">
                <a:srgbClr val="66FFFF"/>
              </a:gs>
              <a:gs pos="100000">
                <a:srgbClr val="C0DFC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" name="矩形: 圓角化同側角落 28">
            <a:extLst>
              <a:ext uri="{FF2B5EF4-FFF2-40B4-BE49-F238E27FC236}">
                <a16:creationId xmlns:a16="http://schemas.microsoft.com/office/drawing/2014/main" id="{67E659CB-AD38-4239-BC1D-B31C77F8CEBD}"/>
              </a:ext>
            </a:extLst>
          </p:cNvPr>
          <p:cNvSpPr/>
          <p:nvPr/>
        </p:nvSpPr>
        <p:spPr>
          <a:xfrm rot="10800000">
            <a:off x="1350294" y="5304826"/>
            <a:ext cx="4297060" cy="976830"/>
          </a:xfrm>
          <a:prstGeom prst="round2SameRect">
            <a:avLst>
              <a:gd name="adj1" fmla="val 16370"/>
              <a:gd name="adj2" fmla="val 0"/>
            </a:avLst>
          </a:prstGeom>
          <a:gradFill>
            <a:gsLst>
              <a:gs pos="0">
                <a:srgbClr val="66FFFF"/>
              </a:gs>
              <a:gs pos="100000">
                <a:srgbClr val="C0DFC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9D66D8A2-4F7A-401E-8436-F2C1154D8A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0404" y="889001"/>
            <a:ext cx="5820801" cy="5549900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63590035-BFCE-43D5-A837-60FBD111BE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9001"/>
            <a:ext cx="5820801" cy="5549900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F09D9275-8C42-4616-9651-673BDF0D8467}"/>
              </a:ext>
            </a:extLst>
          </p:cNvPr>
          <p:cNvSpPr/>
          <p:nvPr/>
        </p:nvSpPr>
        <p:spPr>
          <a:xfrm>
            <a:off x="6598429" y="2930260"/>
            <a:ext cx="4309329" cy="24366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8B654A35-2445-486C-975F-CA12944FCA80}"/>
              </a:ext>
            </a:extLst>
          </p:cNvPr>
          <p:cNvSpPr/>
          <p:nvPr/>
        </p:nvSpPr>
        <p:spPr>
          <a:xfrm>
            <a:off x="1350294" y="2930260"/>
            <a:ext cx="4297060" cy="24366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33037A-3731-4E4E-AAE3-FF937BF6F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Multi Gig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網路配件產品線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673B19-4FB1-A04F-B4ED-3352E6D65717}"/>
              </a:ext>
            </a:extLst>
          </p:cNvPr>
          <p:cNvSpPr txBox="1"/>
          <p:nvPr/>
        </p:nvSpPr>
        <p:spPr>
          <a:xfrm>
            <a:off x="1875229" y="5524176"/>
            <a:ext cx="3211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適用一般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與筆電，利用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USB 3.2 Gen 1 </a:t>
            </a: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快速升級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5Gbps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</a:t>
            </a:r>
            <a:endParaRPr 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482828-697C-8644-8F87-65CC4F0952D9}"/>
              </a:ext>
            </a:extLst>
          </p:cNvPr>
          <p:cNvSpPr txBox="1"/>
          <p:nvPr/>
        </p:nvSpPr>
        <p:spPr>
          <a:xfrm>
            <a:off x="7171095" y="5524176"/>
            <a:ext cx="3239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適用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Thunderbolt3</a:t>
            </a: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Ｍ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ac/PC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與筆電，快速升級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10Gbps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</a:t>
            </a:r>
            <a:endParaRPr 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24ECF3C7-68BC-B34C-A106-3BE972209CE4}"/>
              </a:ext>
            </a:extLst>
          </p:cNvPr>
          <p:cNvSpPr txBox="1"/>
          <p:nvPr/>
        </p:nvSpPr>
        <p:spPr>
          <a:xfrm>
            <a:off x="1875230" y="4531698"/>
            <a:ext cx="2898952" cy="655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5G/2.5G/1G/100M 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四速網速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RJ45 NBASE-T 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網路接口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7191AD18-39C2-B44B-86D3-6C916F9618CC}"/>
              </a:ext>
            </a:extLst>
          </p:cNvPr>
          <p:cNvSpPr txBox="1"/>
          <p:nvPr/>
        </p:nvSpPr>
        <p:spPr>
          <a:xfrm>
            <a:off x="7195373" y="4531698"/>
            <a:ext cx="3534182" cy="655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10G/5G/2.5G/1G/100M 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五速網速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RJ45 NBASE-T 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網路接口</a:t>
            </a:r>
          </a:p>
        </p:txBody>
      </p:sp>
      <p:pic>
        <p:nvPicPr>
          <p:cNvPr id="17" name="圖片 14">
            <a:extLst>
              <a:ext uri="{FF2B5EF4-FFF2-40B4-BE49-F238E27FC236}">
                <a16:creationId xmlns:a16="http://schemas.microsoft.com/office/drawing/2014/main" id="{ADBB70DA-F823-6941-8A66-F5A476A943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1914" y="2219668"/>
            <a:ext cx="2877838" cy="1798969"/>
          </a:xfrm>
          <a:prstGeom prst="rect">
            <a:avLst/>
          </a:prstGeom>
          <a:noFill/>
          <a:effectLst>
            <a:outerShdw blurRad="228600" dist="368300" dir="8100000" sx="85000" sy="85000" algn="tr" rotWithShape="0">
              <a:prstClr val="black">
                <a:alpha val="69000"/>
              </a:prstClr>
            </a:outerShdw>
          </a:effectLst>
        </p:spPr>
      </p:pic>
      <p:pic>
        <p:nvPicPr>
          <p:cNvPr id="18" name="圖片 34">
            <a:extLst>
              <a:ext uri="{FF2B5EF4-FFF2-40B4-BE49-F238E27FC236}">
                <a16:creationId xmlns:a16="http://schemas.microsoft.com/office/drawing/2014/main" id="{355DC74F-33D5-6B4F-A6C7-A0D8C784A8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7000" y="1889225"/>
            <a:ext cx="3406456" cy="2129412"/>
          </a:xfrm>
          <a:prstGeom prst="rect">
            <a:avLst/>
          </a:prstGeom>
          <a:noFill/>
          <a:effectLst>
            <a:outerShdw blurRad="228600" dist="368300" dir="8100000" sx="85000" sy="85000" algn="tr" rotWithShape="0">
              <a:prstClr val="black">
                <a:alpha val="69000"/>
              </a:prstClr>
            </a:outerShdw>
          </a:effectLst>
        </p:spPr>
      </p:pic>
      <p:sp>
        <p:nvSpPr>
          <p:cNvPr id="22" name="TextBox 1">
            <a:extLst>
              <a:ext uri="{FF2B5EF4-FFF2-40B4-BE49-F238E27FC236}">
                <a16:creationId xmlns:a16="http://schemas.microsoft.com/office/drawing/2014/main" id="{29E5B114-FF89-7047-A504-F6A036EFEE7F}"/>
              </a:ext>
            </a:extLst>
          </p:cNvPr>
          <p:cNvSpPr txBox="1"/>
          <p:nvPr/>
        </p:nvSpPr>
        <p:spPr>
          <a:xfrm>
            <a:off x="1875229" y="3935016"/>
            <a:ext cx="3029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主機具備</a:t>
            </a:r>
            <a:r>
              <a:rPr lang="en-US" altLang="zh-CN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USB 3.2 Gen1</a:t>
            </a:r>
            <a:endParaRPr lang="en-US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TextBox 50">
            <a:extLst>
              <a:ext uri="{FF2B5EF4-FFF2-40B4-BE49-F238E27FC236}">
                <a16:creationId xmlns:a16="http://schemas.microsoft.com/office/drawing/2014/main" id="{11CC9AB3-5666-374B-A93D-6FD259F0A807}"/>
              </a:ext>
            </a:extLst>
          </p:cNvPr>
          <p:cNvSpPr txBox="1"/>
          <p:nvPr/>
        </p:nvSpPr>
        <p:spPr>
          <a:xfrm>
            <a:off x="7195373" y="3935016"/>
            <a:ext cx="3089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主機具備</a:t>
            </a:r>
            <a:r>
              <a:rPr lang="en-US" altLang="zh-CN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Thunderbolt 3</a:t>
            </a:r>
            <a:endParaRPr lang="en-US" sz="20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B15B151C-A576-4817-BD4D-F3F120D58104}"/>
              </a:ext>
            </a:extLst>
          </p:cNvPr>
          <p:cNvCxnSpPr>
            <a:cxnSpLocks/>
          </p:cNvCxnSpPr>
          <p:nvPr/>
        </p:nvCxnSpPr>
        <p:spPr>
          <a:xfrm>
            <a:off x="1875230" y="4429255"/>
            <a:ext cx="28449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2447FA41-8F8F-4E93-8CAE-ADEBE7A8CA96}"/>
              </a:ext>
            </a:extLst>
          </p:cNvPr>
          <p:cNvCxnSpPr>
            <a:cxnSpLocks/>
          </p:cNvCxnSpPr>
          <p:nvPr/>
        </p:nvCxnSpPr>
        <p:spPr>
          <a:xfrm>
            <a:off x="7195373" y="4429255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形 4">
            <a:extLst>
              <a:ext uri="{FF2B5EF4-FFF2-40B4-BE49-F238E27FC236}">
                <a16:creationId xmlns:a16="http://schemas.microsoft.com/office/drawing/2014/main" id="{B5B47058-715D-4DAB-B8B7-69685B19F7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11767" y="3130375"/>
            <a:ext cx="633870" cy="770253"/>
          </a:xfrm>
          <a:prstGeom prst="rect">
            <a:avLst/>
          </a:prstGeom>
        </p:spPr>
      </p:pic>
      <p:sp>
        <p:nvSpPr>
          <p:cNvPr id="50" name="TextBox 5">
            <a:extLst>
              <a:ext uri="{FF2B5EF4-FFF2-40B4-BE49-F238E27FC236}">
                <a16:creationId xmlns:a16="http://schemas.microsoft.com/office/drawing/2014/main" id="{97DCF4AF-EB00-4C9A-8214-A4E7F172DF25}"/>
              </a:ext>
            </a:extLst>
          </p:cNvPr>
          <p:cNvSpPr txBox="1"/>
          <p:nvPr/>
        </p:nvSpPr>
        <p:spPr>
          <a:xfrm>
            <a:off x="6684189" y="1437859"/>
            <a:ext cx="4208717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QNA-T310G1T</a:t>
            </a:r>
          </a:p>
        </p:txBody>
      </p:sp>
      <p:sp>
        <p:nvSpPr>
          <p:cNvPr id="51" name="TextBox 5">
            <a:extLst>
              <a:ext uri="{FF2B5EF4-FFF2-40B4-BE49-F238E27FC236}">
                <a16:creationId xmlns:a16="http://schemas.microsoft.com/office/drawing/2014/main" id="{A796CE54-AE73-412D-89F1-8A26ECB4E8F0}"/>
              </a:ext>
            </a:extLst>
          </p:cNvPr>
          <p:cNvSpPr txBox="1"/>
          <p:nvPr/>
        </p:nvSpPr>
        <p:spPr>
          <a:xfrm>
            <a:off x="1294256" y="1437859"/>
            <a:ext cx="4339941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QNA-UC5G1T</a:t>
            </a:r>
          </a:p>
        </p:txBody>
      </p:sp>
    </p:spTree>
    <p:extLst>
      <p:ext uri="{BB962C8B-B14F-4D97-AF65-F5344CB8AC3E}">
        <p14:creationId xmlns:p14="http://schemas.microsoft.com/office/powerpoint/2010/main" val="366768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94D88BB6-CD86-49A2-8C3A-9B5C80478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altLang="zh-CN" sz="5400" b="1">
                <a:solidFill>
                  <a:prstClr val="white"/>
                </a:solidFill>
                <a:sym typeface="Arial" panose="020B0604020202020204" pitchFamily="34" charset="0"/>
              </a:rPr>
              <a:t>10GbE </a:t>
            </a:r>
            <a:r>
              <a:rPr lang="zh-CN" altLang="en-US" sz="5400" b="1">
                <a:solidFill>
                  <a:prstClr val="white"/>
                </a:solidFill>
                <a:sym typeface="Arial" panose="020B0604020202020204" pitchFamily="34" charset="0"/>
              </a:rPr>
              <a:t>全面普及化</a:t>
            </a:r>
            <a:br>
              <a:rPr lang="en-US" altLang="zh-CN" sz="5400" b="1">
                <a:solidFill>
                  <a:prstClr val="white"/>
                </a:solidFill>
                <a:sym typeface="Arial" panose="020B0604020202020204" pitchFamily="34" charset="0"/>
              </a:rPr>
            </a:br>
            <a:r>
              <a:rPr lang="zh-CN" altLang="en-US" sz="5400" b="1">
                <a:solidFill>
                  <a:prstClr val="white"/>
                </a:solidFill>
                <a:sym typeface="Arial" panose="020B0604020202020204" pitchFamily="34" charset="0"/>
              </a:rPr>
              <a:t>輕鬆打造</a:t>
            </a:r>
            <a:r>
              <a:rPr lang="en-US" altLang="zh-CN" sz="5400" b="1">
                <a:solidFill>
                  <a:prstClr val="white"/>
                </a:solidFill>
                <a:sym typeface="Arial" panose="020B0604020202020204" pitchFamily="34" charset="0"/>
              </a:rPr>
              <a:t> 10G </a:t>
            </a:r>
            <a:r>
              <a:rPr lang="zh-CN" altLang="en-US" sz="5400" b="1">
                <a:solidFill>
                  <a:prstClr val="white"/>
                </a:solidFill>
                <a:sym typeface="Arial" panose="020B0604020202020204" pitchFamily="34" charset="0"/>
              </a:rPr>
              <a:t>內網</a:t>
            </a:r>
            <a:endParaRPr lang="zh-TW" altLang="en-US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41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圖片 66">
            <a:extLst>
              <a:ext uri="{FF2B5EF4-FFF2-40B4-BE49-F238E27FC236}">
                <a16:creationId xmlns:a16="http://schemas.microsoft.com/office/drawing/2014/main" id="{2D43B4B1-F303-4154-BF6C-CDA8B0434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29" y="3774072"/>
            <a:ext cx="11512212" cy="2563227"/>
          </a:xfrm>
          <a:prstGeom prst="rect">
            <a:avLst/>
          </a:prstGeom>
          <a:gradFill>
            <a:gsLst>
              <a:gs pos="100000">
                <a:srgbClr val="3171F2">
                  <a:alpha val="50000"/>
                </a:srgbClr>
              </a:gs>
              <a:gs pos="0">
                <a:srgbClr val="35D4E0">
                  <a:alpha val="50000"/>
                </a:srgbClr>
              </a:gs>
            </a:gsLst>
            <a:lin ang="5400000" scaled="0"/>
          </a:gradFill>
        </p:spPr>
      </p:pic>
      <p:pic>
        <p:nvPicPr>
          <p:cNvPr id="88" name="圖片 2">
            <a:extLst>
              <a:ext uri="{FF2B5EF4-FFF2-40B4-BE49-F238E27FC236}">
                <a16:creationId xmlns:a16="http://schemas.microsoft.com/office/drawing/2014/main" id="{447F6E32-B1CD-A441-8182-BBE884A6C5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191" y="4159842"/>
            <a:ext cx="2743200" cy="1714805"/>
          </a:xfrm>
          <a:prstGeom prst="rect">
            <a:avLst/>
          </a:prstGeom>
        </p:spPr>
      </p:pic>
      <p:cxnSp>
        <p:nvCxnSpPr>
          <p:cNvPr id="57" name="直線接點 56"/>
          <p:cNvCxnSpPr/>
          <p:nvPr/>
        </p:nvCxnSpPr>
        <p:spPr>
          <a:xfrm>
            <a:off x="3142906" y="5033872"/>
            <a:ext cx="2281023" cy="0"/>
          </a:xfrm>
          <a:prstGeom prst="line">
            <a:avLst/>
          </a:prstGeom>
          <a:ln w="38100">
            <a:solidFill>
              <a:srgbClr val="CC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1" name="Shape 430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048" y="3836554"/>
            <a:ext cx="1313161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0" name="Shape 443"/>
          <p:cNvSpPr txBox="1"/>
          <p:nvPr/>
        </p:nvSpPr>
        <p:spPr>
          <a:xfrm>
            <a:off x="8130645" y="4513588"/>
            <a:ext cx="648726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Cat 6</a:t>
            </a:r>
            <a:endParaRPr lang="en-US" sz="1467" b="1">
              <a:solidFill>
                <a:srgbClr val="66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4" name="Shape 443"/>
          <p:cNvSpPr txBox="1"/>
          <p:nvPr/>
        </p:nvSpPr>
        <p:spPr>
          <a:xfrm>
            <a:off x="8143994" y="5379356"/>
            <a:ext cx="679298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Cat 6</a:t>
            </a:r>
            <a:endParaRPr lang="en-US" sz="1467" b="1">
              <a:solidFill>
                <a:srgbClr val="66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76585069-4267-4EEC-9CC7-A4568D065C10}"/>
              </a:ext>
            </a:extLst>
          </p:cNvPr>
          <p:cNvGrpSpPr/>
          <p:nvPr/>
        </p:nvGrpSpPr>
        <p:grpSpPr>
          <a:xfrm>
            <a:off x="6665494" y="4581476"/>
            <a:ext cx="2326198" cy="769382"/>
            <a:chOff x="6868492" y="4645912"/>
            <a:chExt cx="2128242" cy="1013889"/>
          </a:xfrm>
        </p:grpSpPr>
        <p:cxnSp>
          <p:nvCxnSpPr>
            <p:cNvPr id="58" name="肘形接點 57"/>
            <p:cNvCxnSpPr/>
            <p:nvPr/>
          </p:nvCxnSpPr>
          <p:spPr>
            <a:xfrm flipV="1">
              <a:off x="6960097" y="4645912"/>
              <a:ext cx="1944947" cy="408045"/>
            </a:xfrm>
            <a:prstGeom prst="bentConnector3">
              <a:avLst>
                <a:gd name="adj1" fmla="val 32448"/>
              </a:avLst>
            </a:prstGeom>
            <a:ln w="38100">
              <a:solidFill>
                <a:srgbClr val="CC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肘形接點 58"/>
            <p:cNvCxnSpPr>
              <a:cxnSpLocks/>
              <a:endCxn id="112" idx="1"/>
            </p:cNvCxnSpPr>
            <p:nvPr/>
          </p:nvCxnSpPr>
          <p:spPr>
            <a:xfrm>
              <a:off x="6868492" y="5334019"/>
              <a:ext cx="2128242" cy="325782"/>
            </a:xfrm>
            <a:prstGeom prst="bentConnector3">
              <a:avLst>
                <a:gd name="adj1" fmla="val 34713"/>
              </a:avLst>
            </a:prstGeom>
            <a:ln w="38100">
              <a:solidFill>
                <a:srgbClr val="CC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2" name="Shape 431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1692" y="4882807"/>
            <a:ext cx="1313161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7" name="Shape 477"/>
          <p:cNvSpPr/>
          <p:nvPr/>
        </p:nvSpPr>
        <p:spPr>
          <a:xfrm>
            <a:off x="2193363" y="5799777"/>
            <a:ext cx="2074215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45707" rIns="91437" bIns="45707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zh-TW" altLang="en-US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一卡升級</a:t>
            </a:r>
            <a:r>
              <a:rPr lang="en-US" altLang="zh-TW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10GbE</a:t>
            </a:r>
            <a:endParaRPr lang="zh-TW" altLang="en-US" sz="1867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55D2B03-7A07-4E8E-8ED3-84B964637608}"/>
              </a:ext>
            </a:extLst>
          </p:cNvPr>
          <p:cNvSpPr/>
          <p:nvPr/>
        </p:nvSpPr>
        <p:spPr>
          <a:xfrm>
            <a:off x="312929" y="1339275"/>
            <a:ext cx="11497094" cy="2275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62" name="直線接點 61"/>
          <p:cNvCxnSpPr>
            <a:cxnSpLocks/>
          </p:cNvCxnSpPr>
          <p:nvPr/>
        </p:nvCxnSpPr>
        <p:spPr>
          <a:xfrm>
            <a:off x="2470314" y="2544092"/>
            <a:ext cx="2953615" cy="0"/>
          </a:xfrm>
          <a:prstGeom prst="line">
            <a:avLst/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肘形接點 62"/>
          <p:cNvCxnSpPr>
            <a:cxnSpLocks/>
          </p:cNvCxnSpPr>
          <p:nvPr/>
        </p:nvCxnSpPr>
        <p:spPr>
          <a:xfrm flipV="1">
            <a:off x="6960097" y="1967884"/>
            <a:ext cx="2090836" cy="408190"/>
          </a:xfrm>
          <a:prstGeom prst="bentConnector3">
            <a:avLst>
              <a:gd name="adj1" fmla="val 29733"/>
            </a:avLst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肘形接點 63"/>
          <p:cNvCxnSpPr/>
          <p:nvPr/>
        </p:nvCxnSpPr>
        <p:spPr>
          <a:xfrm>
            <a:off x="6864089" y="2524314"/>
            <a:ext cx="2054609" cy="478268"/>
          </a:xfrm>
          <a:prstGeom prst="bentConnector3">
            <a:avLst>
              <a:gd name="adj1" fmla="val 35165"/>
            </a:avLst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9" name="Shape 42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快速升級到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10GbE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網路環境</a:t>
            </a:r>
          </a:p>
        </p:txBody>
      </p:sp>
      <p:pic>
        <p:nvPicPr>
          <p:cNvPr id="430" name="Shape 430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7361" y="1503717"/>
            <a:ext cx="1313161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1" name="Shape 431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048" y="2472084"/>
            <a:ext cx="1313161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3" name="Shape 443"/>
          <p:cNvSpPr txBox="1"/>
          <p:nvPr/>
        </p:nvSpPr>
        <p:spPr>
          <a:xfrm>
            <a:off x="3719119" y="2537962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600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Cat 5e</a:t>
            </a:r>
            <a:endParaRPr lang="en-US" sz="1600" b="1">
              <a:solidFill>
                <a:srgbClr val="00B0F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44" name="Shape 444"/>
          <p:cNvSpPr txBox="1"/>
          <p:nvPr/>
        </p:nvSpPr>
        <p:spPr>
          <a:xfrm>
            <a:off x="3719117" y="2109520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600" b="1">
                <a:solidFill>
                  <a:srgbClr val="26262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1GbE</a:t>
            </a:r>
            <a:endParaRPr lang="en-US" sz="1600" b="1">
              <a:solidFill>
                <a:srgbClr val="262626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8" name="Shape 443"/>
          <p:cNvSpPr txBox="1"/>
          <p:nvPr/>
        </p:nvSpPr>
        <p:spPr>
          <a:xfrm>
            <a:off x="8112751" y="1971209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Cat 5e</a:t>
            </a:r>
            <a:endParaRPr lang="en-US" sz="1467" b="1">
              <a:solidFill>
                <a:srgbClr val="00B0F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9" name="Shape 444"/>
          <p:cNvSpPr txBox="1"/>
          <p:nvPr/>
        </p:nvSpPr>
        <p:spPr>
          <a:xfrm>
            <a:off x="7536535" y="1971209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26262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1GbE</a:t>
            </a:r>
            <a:endParaRPr lang="en-US" sz="1467" b="1">
              <a:solidFill>
                <a:srgbClr val="262626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9" name="Shape 443"/>
          <p:cNvSpPr txBox="1"/>
          <p:nvPr/>
        </p:nvSpPr>
        <p:spPr>
          <a:xfrm>
            <a:off x="8112751" y="3007285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Cat 5e</a:t>
            </a:r>
            <a:endParaRPr lang="en-US" sz="1467" b="1">
              <a:solidFill>
                <a:srgbClr val="00B0F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0" name="Shape 444"/>
          <p:cNvSpPr txBox="1"/>
          <p:nvPr/>
        </p:nvSpPr>
        <p:spPr>
          <a:xfrm>
            <a:off x="7536535" y="3007285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26262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1GbE</a:t>
            </a:r>
            <a:endParaRPr lang="en-US" sz="1467" b="1">
              <a:solidFill>
                <a:srgbClr val="262626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6" name="Shape 444">
            <a:extLst>
              <a:ext uri="{FF2B5EF4-FFF2-40B4-BE49-F238E27FC236}">
                <a16:creationId xmlns:a16="http://schemas.microsoft.com/office/drawing/2014/main" id="{B9C570DB-5941-E347-89DD-9153C1266F7E}"/>
              </a:ext>
            </a:extLst>
          </p:cNvPr>
          <p:cNvSpPr txBox="1"/>
          <p:nvPr/>
        </p:nvSpPr>
        <p:spPr>
          <a:xfrm>
            <a:off x="1427559" y="3106834"/>
            <a:ext cx="1117723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sz="1600" b="1">
                <a:solidFill>
                  <a:srgbClr val="26262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TS-x73A</a:t>
            </a:r>
          </a:p>
        </p:txBody>
      </p:sp>
      <p:sp>
        <p:nvSpPr>
          <p:cNvPr id="44" name="Shape 477"/>
          <p:cNvSpPr/>
          <p:nvPr/>
        </p:nvSpPr>
        <p:spPr>
          <a:xfrm>
            <a:off x="8071714" y="5859513"/>
            <a:ext cx="2074215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45707" rIns="91437" bIns="45707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zh-TW" altLang="en-US" sz="18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一卡升級 </a:t>
            </a:r>
            <a:r>
              <a:rPr lang="en-US" altLang="zh-TW" sz="18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10GbE</a:t>
            </a:r>
            <a:endParaRPr lang="zh-TW" altLang="en-US" sz="185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8" name="箭號: 向下 7">
            <a:extLst>
              <a:ext uri="{FF2B5EF4-FFF2-40B4-BE49-F238E27FC236}">
                <a16:creationId xmlns:a16="http://schemas.microsoft.com/office/drawing/2014/main" id="{E5A56B34-5EF2-4323-A4B0-F131D36A9F67}"/>
              </a:ext>
            </a:extLst>
          </p:cNvPr>
          <p:cNvSpPr/>
          <p:nvPr/>
        </p:nvSpPr>
        <p:spPr>
          <a:xfrm>
            <a:off x="4507096" y="2799055"/>
            <a:ext cx="3249806" cy="1513681"/>
          </a:xfrm>
          <a:prstGeom prst="downArrow">
            <a:avLst>
              <a:gd name="adj1" fmla="val 77000"/>
              <a:gd name="adj2" fmla="val 48587"/>
            </a:avLst>
          </a:prstGeom>
          <a:gradFill flip="none" rotWithShape="1">
            <a:gsLst>
              <a:gs pos="99187">
                <a:srgbClr val="E92BBE"/>
              </a:gs>
              <a:gs pos="58000">
                <a:srgbClr val="731BF5"/>
              </a:gs>
              <a:gs pos="0">
                <a:srgbClr val="00B0F0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733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74" name="Shape 474"/>
          <p:cNvSpPr txBox="1"/>
          <p:nvPr/>
        </p:nvSpPr>
        <p:spPr>
          <a:xfrm>
            <a:off x="4949042" y="3267985"/>
            <a:ext cx="2332090" cy="656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t" anchorCtr="0">
            <a:noAutofit/>
          </a:bodyPr>
          <a:lstStyle/>
          <a:p>
            <a:pPr algn="ctr">
              <a:lnSpc>
                <a:spcPts val="2267"/>
              </a:lnSpc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 + 2G1T-I225</a:t>
            </a:r>
            <a:endParaRPr lang="en-US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8" name="圖片 67" descr="一張含有 電子用品 的圖片&#10;&#10;自動產生的描述">
            <a:extLst>
              <a:ext uri="{FF2B5EF4-FFF2-40B4-BE49-F238E27FC236}">
                <a16:creationId xmlns:a16="http://schemas.microsoft.com/office/drawing/2014/main" id="{F6EE13B3-6B80-432E-8A65-6C7F05A84F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8680" y="2120343"/>
            <a:ext cx="2074639" cy="599728"/>
          </a:xfrm>
          <a:prstGeom prst="rect">
            <a:avLst/>
          </a:prstGeom>
        </p:spPr>
      </p:pic>
      <p:pic>
        <p:nvPicPr>
          <p:cNvPr id="65" name="圖片 64" descr="一張含有 電子用品, 電腦, 時鐘 的圖片&#10;&#10;自動產生的描述">
            <a:extLst>
              <a:ext uri="{FF2B5EF4-FFF2-40B4-BE49-F238E27FC236}">
                <a16:creationId xmlns:a16="http://schemas.microsoft.com/office/drawing/2014/main" id="{85EC4761-3A3D-5247-9085-C923357D8F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812" y="4129787"/>
            <a:ext cx="2632784" cy="16457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9" name="Shape 435">
            <a:extLst>
              <a:ext uri="{FF2B5EF4-FFF2-40B4-BE49-F238E27FC236}">
                <a16:creationId xmlns:a16="http://schemas.microsoft.com/office/drawing/2014/main" id="{FB6DC56D-41FE-B848-979B-D86312F5AC31}"/>
              </a:ext>
            </a:extLst>
          </p:cNvPr>
          <p:cNvSpPr txBox="1"/>
          <p:nvPr/>
        </p:nvSpPr>
        <p:spPr>
          <a:xfrm>
            <a:off x="5225262" y="1718607"/>
            <a:ext cx="1841966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zh-CN" altLang="en-US" sz="1400" b="1">
                <a:solidFill>
                  <a:srgbClr val="26262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原</a:t>
            </a:r>
            <a:r>
              <a:rPr lang="zh-TW" altLang="en-US" sz="1400" b="1">
                <a:solidFill>
                  <a:srgbClr val="26262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400" b="1">
                <a:solidFill>
                  <a:srgbClr val="26262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1/2.5GbE </a:t>
            </a:r>
            <a:r>
              <a:rPr lang="zh-CN" altLang="en-US" sz="1400" b="1">
                <a:solidFill>
                  <a:srgbClr val="26262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交換機</a:t>
            </a:r>
            <a:endParaRPr lang="zh-TW" altLang="en-US" sz="1400" b="1">
              <a:solidFill>
                <a:srgbClr val="262626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86" name="圖片 14">
            <a:extLst>
              <a:ext uri="{FF2B5EF4-FFF2-40B4-BE49-F238E27FC236}">
                <a16:creationId xmlns:a16="http://schemas.microsoft.com/office/drawing/2014/main" id="{3653890F-5B3F-7A43-BFB9-D254760C40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437" y="5409006"/>
            <a:ext cx="852816" cy="533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7" name="圖片 14">
            <a:extLst>
              <a:ext uri="{FF2B5EF4-FFF2-40B4-BE49-F238E27FC236}">
                <a16:creationId xmlns:a16="http://schemas.microsoft.com/office/drawing/2014/main" id="{2B56151D-10F7-2F44-84D5-4A9AA2B145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5077" y="4358013"/>
            <a:ext cx="852816" cy="533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圖片 2">
            <a:extLst>
              <a:ext uri="{FF2B5EF4-FFF2-40B4-BE49-F238E27FC236}">
                <a16:creationId xmlns:a16="http://schemas.microsoft.com/office/drawing/2014/main" id="{A39DC4ED-9D49-4582-A5B5-211627E96C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91" y="1504798"/>
            <a:ext cx="2743200" cy="1714805"/>
          </a:xfrm>
          <a:prstGeom prst="rect">
            <a:avLst/>
          </a:prstGeom>
        </p:spPr>
      </p:pic>
      <p:sp>
        <p:nvSpPr>
          <p:cNvPr id="115" name="Shape 443"/>
          <p:cNvSpPr txBox="1"/>
          <p:nvPr/>
        </p:nvSpPr>
        <p:spPr>
          <a:xfrm>
            <a:off x="3913203" y="5063621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600" b="1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Cat 6</a:t>
            </a:r>
            <a:endParaRPr lang="en-US" sz="1600" b="1">
              <a:solidFill>
                <a:srgbClr val="66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6" name="Shape 444"/>
          <p:cNvSpPr txBox="1"/>
          <p:nvPr/>
        </p:nvSpPr>
        <p:spPr>
          <a:xfrm>
            <a:off x="3913203" y="4581341"/>
            <a:ext cx="975717" cy="37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600" b="1">
                <a:solidFill>
                  <a:srgbClr val="99FF6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10GbE</a:t>
            </a:r>
            <a:endParaRPr lang="en-US" sz="1600" b="1">
              <a:solidFill>
                <a:srgbClr val="99FF66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5" name="Shape 444"/>
          <p:cNvSpPr txBox="1"/>
          <p:nvPr/>
        </p:nvSpPr>
        <p:spPr>
          <a:xfrm>
            <a:off x="7478381" y="5410375"/>
            <a:ext cx="985105" cy="34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99FF6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10GbE</a:t>
            </a:r>
            <a:endParaRPr lang="en-US" sz="1467" b="1">
              <a:solidFill>
                <a:srgbClr val="99FF66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1" name="Shape 435"/>
          <p:cNvSpPr txBox="1"/>
          <p:nvPr/>
        </p:nvSpPr>
        <p:spPr>
          <a:xfrm>
            <a:off x="4886714" y="4320148"/>
            <a:ext cx="228102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10GbE </a:t>
            </a: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交換機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8" name="Shape 435">
            <a:extLst>
              <a:ext uri="{FF2B5EF4-FFF2-40B4-BE49-F238E27FC236}">
                <a16:creationId xmlns:a16="http://schemas.microsoft.com/office/drawing/2014/main" id="{45732653-3B6A-D34A-99D8-FED59A52EC3F}"/>
              </a:ext>
            </a:extLst>
          </p:cNvPr>
          <p:cNvSpPr txBox="1"/>
          <p:nvPr/>
        </p:nvSpPr>
        <p:spPr>
          <a:xfrm>
            <a:off x="4886714" y="5400596"/>
            <a:ext cx="2654045" cy="38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QSW-M1208-8C</a:t>
            </a:r>
          </a:p>
          <a:p>
            <a:pPr>
              <a:buClr>
                <a:srgbClr val="262626"/>
              </a:buClr>
              <a:buSzPts val="1200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網管型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10GbE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交換機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1" name="Shape 444"/>
          <p:cNvSpPr txBox="1"/>
          <p:nvPr/>
        </p:nvSpPr>
        <p:spPr>
          <a:xfrm>
            <a:off x="7472548" y="4542075"/>
            <a:ext cx="985105" cy="34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99FF6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10GbE</a:t>
            </a:r>
            <a:endParaRPr lang="en-US" sz="1467" b="1">
              <a:solidFill>
                <a:srgbClr val="99FF66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930AE6E9-2EE1-489B-9C4F-61DAED8B5DFC}"/>
              </a:ext>
            </a:extLst>
          </p:cNvPr>
          <p:cNvGrpSpPr/>
          <p:nvPr/>
        </p:nvGrpSpPr>
        <p:grpSpPr>
          <a:xfrm>
            <a:off x="2702792" y="3888866"/>
            <a:ext cx="1030406" cy="1256793"/>
            <a:chOff x="366859" y="4297840"/>
            <a:chExt cx="1030406" cy="1673488"/>
          </a:xfrm>
        </p:grpSpPr>
        <p:sp>
          <p:nvSpPr>
            <p:cNvPr id="90" name="箭號: 向右 89">
              <a:extLst>
                <a:ext uri="{FF2B5EF4-FFF2-40B4-BE49-F238E27FC236}">
                  <a16:creationId xmlns:a16="http://schemas.microsoft.com/office/drawing/2014/main" id="{D35453BD-3DEA-45D3-8BE6-320CF7BA20B1}"/>
                </a:ext>
              </a:extLst>
            </p:cNvPr>
            <p:cNvSpPr/>
            <p:nvPr/>
          </p:nvSpPr>
          <p:spPr>
            <a:xfrm rot="16200000">
              <a:off x="45318" y="4619381"/>
              <a:ext cx="1673488" cy="1030406"/>
            </a:xfrm>
            <a:prstGeom prst="rightArrow">
              <a:avLst>
                <a:gd name="adj1" fmla="val 67013"/>
                <a:gd name="adj2" fmla="val 51586"/>
              </a:avLst>
            </a:prstGeom>
            <a:gradFill>
              <a:gsLst>
                <a:gs pos="9000">
                  <a:srgbClr val="731BF5">
                    <a:alpha val="0"/>
                  </a:srgbClr>
                </a:gs>
                <a:gs pos="41000">
                  <a:srgbClr val="6C9BFB">
                    <a:alpha val="50000"/>
                  </a:srgbClr>
                </a:gs>
                <a:gs pos="77000">
                  <a:srgbClr val="66FFF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9" name="Shape 444">
              <a:extLst>
                <a:ext uri="{FF2B5EF4-FFF2-40B4-BE49-F238E27FC236}">
                  <a16:creationId xmlns:a16="http://schemas.microsoft.com/office/drawing/2014/main" id="{51C9C5A2-5EB5-4B23-A0ED-B130E31DF605}"/>
                </a:ext>
              </a:extLst>
            </p:cNvPr>
            <p:cNvSpPr txBox="1"/>
            <p:nvPr/>
          </p:nvSpPr>
          <p:spPr>
            <a:xfrm>
              <a:off x="517486" y="4614942"/>
              <a:ext cx="754104" cy="39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7" tIns="91437" rIns="91437" bIns="91437" anchor="ctr" anchorCtr="0">
              <a:noAutofit/>
            </a:bodyPr>
            <a:lstStyle/>
            <a:p>
              <a:pPr>
                <a:buClr>
                  <a:srgbClr val="262626"/>
                </a:buClr>
                <a:buSzPts val="1200"/>
              </a:pPr>
              <a:r>
                <a:rPr lang="en-US" altLang="zh-TW" sz="1400" b="1">
                  <a:solidFill>
                    <a:srgbClr val="002758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10GbE</a:t>
              </a:r>
              <a:endParaRPr lang="en-US" sz="1400" b="1">
                <a:solidFill>
                  <a:srgbClr val="002758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3C92ED1A-471B-4725-AC2D-40AE99031EF6}"/>
              </a:ext>
            </a:extLst>
          </p:cNvPr>
          <p:cNvGrpSpPr/>
          <p:nvPr/>
        </p:nvGrpSpPr>
        <p:grpSpPr>
          <a:xfrm>
            <a:off x="8571353" y="3869242"/>
            <a:ext cx="1030406" cy="1256793"/>
            <a:chOff x="9947552" y="4314909"/>
            <a:chExt cx="1030406" cy="1673488"/>
          </a:xfrm>
        </p:grpSpPr>
        <p:sp>
          <p:nvSpPr>
            <p:cNvPr id="92" name="箭號: 向右 91">
              <a:extLst>
                <a:ext uri="{FF2B5EF4-FFF2-40B4-BE49-F238E27FC236}">
                  <a16:creationId xmlns:a16="http://schemas.microsoft.com/office/drawing/2014/main" id="{BB9A6F9F-9FF5-452A-8D55-5A9E4ED57B9C}"/>
                </a:ext>
              </a:extLst>
            </p:cNvPr>
            <p:cNvSpPr/>
            <p:nvPr/>
          </p:nvSpPr>
          <p:spPr>
            <a:xfrm rot="16200000">
              <a:off x="9626011" y="4636450"/>
              <a:ext cx="1673488" cy="1030406"/>
            </a:xfrm>
            <a:prstGeom prst="rightArrow">
              <a:avLst>
                <a:gd name="adj1" fmla="val 67013"/>
                <a:gd name="adj2" fmla="val 51586"/>
              </a:avLst>
            </a:prstGeom>
            <a:gradFill>
              <a:gsLst>
                <a:gs pos="9000">
                  <a:srgbClr val="731BF5">
                    <a:alpha val="0"/>
                  </a:srgbClr>
                </a:gs>
                <a:gs pos="37000">
                  <a:srgbClr val="6C9BFB">
                    <a:alpha val="50000"/>
                  </a:srgbClr>
                </a:gs>
                <a:gs pos="68000">
                  <a:srgbClr val="66FFF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93" name="Shape 444">
              <a:extLst>
                <a:ext uri="{FF2B5EF4-FFF2-40B4-BE49-F238E27FC236}">
                  <a16:creationId xmlns:a16="http://schemas.microsoft.com/office/drawing/2014/main" id="{B17C2429-22CD-4828-A047-BA8D084BE232}"/>
                </a:ext>
              </a:extLst>
            </p:cNvPr>
            <p:cNvSpPr txBox="1"/>
            <p:nvPr/>
          </p:nvSpPr>
          <p:spPr>
            <a:xfrm>
              <a:off x="10098177" y="4589088"/>
              <a:ext cx="754104" cy="39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7" tIns="91437" rIns="91437" bIns="91437" anchor="ctr" anchorCtr="0">
              <a:noAutofit/>
            </a:bodyPr>
            <a:lstStyle/>
            <a:p>
              <a:pPr>
                <a:buClr>
                  <a:srgbClr val="262626"/>
                </a:buClr>
                <a:buSzPts val="1200"/>
              </a:pPr>
              <a:r>
                <a:rPr lang="en-US" altLang="zh-TW" sz="1400" b="1">
                  <a:solidFill>
                    <a:srgbClr val="002758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10GbE</a:t>
              </a:r>
              <a:endParaRPr lang="en-US" sz="1400" b="1">
                <a:solidFill>
                  <a:srgbClr val="002758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</p:grpSp>
      <p:sp>
        <p:nvSpPr>
          <p:cNvPr id="70" name="Shape 434">
            <a:extLst>
              <a:ext uri="{FF2B5EF4-FFF2-40B4-BE49-F238E27FC236}">
                <a16:creationId xmlns:a16="http://schemas.microsoft.com/office/drawing/2014/main" id="{8F906A71-8561-7544-8973-F08B79437B6E}"/>
              </a:ext>
            </a:extLst>
          </p:cNvPr>
          <p:cNvSpPr txBox="1"/>
          <p:nvPr/>
        </p:nvSpPr>
        <p:spPr>
          <a:xfrm>
            <a:off x="10293546" y="4369844"/>
            <a:ext cx="1556921" cy="56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QXG-10G2T-X710</a:t>
            </a:r>
          </a:p>
          <a:p>
            <a:pPr>
              <a:buClr>
                <a:srgbClr val="262626"/>
              </a:buClr>
              <a:buSzPts val="1200"/>
            </a:pPr>
            <a:r>
              <a:rPr lang="zh-CN" altLang="en-US" sz="1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或</a:t>
            </a:r>
            <a:r>
              <a:rPr lang="en-US" altLang="zh-CN" sz="1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QNA-T310G1T/1S</a:t>
            </a:r>
            <a:endParaRPr lang="en-US" altLang="zh-TW" sz="11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72" name="群組 71">
            <a:extLst>
              <a:ext uri="{FF2B5EF4-FFF2-40B4-BE49-F238E27FC236}">
                <a16:creationId xmlns:a16="http://schemas.microsoft.com/office/drawing/2014/main" id="{4A4A8B4B-B713-4795-BAEE-2A5865D03E74}"/>
              </a:ext>
            </a:extLst>
          </p:cNvPr>
          <p:cNvGrpSpPr/>
          <p:nvPr/>
        </p:nvGrpSpPr>
        <p:grpSpPr>
          <a:xfrm rot="10800000">
            <a:off x="2635887" y="4567508"/>
            <a:ext cx="1164216" cy="1164216"/>
            <a:chOff x="946017" y="4674811"/>
            <a:chExt cx="1184801" cy="1184801"/>
          </a:xfrm>
        </p:grpSpPr>
        <p:sp>
          <p:nvSpPr>
            <p:cNvPr id="74" name="Shape 279">
              <a:extLst>
                <a:ext uri="{FF2B5EF4-FFF2-40B4-BE49-F238E27FC236}">
                  <a16:creationId xmlns:a16="http://schemas.microsoft.com/office/drawing/2014/main" id="{BC8D3E89-E366-4E69-88FF-ABDA95F40FAE}"/>
                </a:ext>
              </a:extLst>
            </p:cNvPr>
            <p:cNvSpPr/>
            <p:nvPr/>
          </p:nvSpPr>
          <p:spPr>
            <a:xfrm rot="2700000">
              <a:off x="946017" y="4674811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85D8D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75" name="Shape 280">
              <a:extLst>
                <a:ext uri="{FF2B5EF4-FFF2-40B4-BE49-F238E27FC236}">
                  <a16:creationId xmlns:a16="http://schemas.microsoft.com/office/drawing/2014/main" id="{29DB12CF-A2E2-4DBA-9067-25A986B9C470}"/>
                </a:ext>
              </a:extLst>
            </p:cNvPr>
            <p:cNvSpPr/>
            <p:nvPr/>
          </p:nvSpPr>
          <p:spPr>
            <a:xfrm>
              <a:off x="1010469" y="4732216"/>
              <a:ext cx="1058759" cy="105875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</p:grpSp>
      <p:pic>
        <p:nvPicPr>
          <p:cNvPr id="80" name="圖片 79">
            <a:extLst>
              <a:ext uri="{FF2B5EF4-FFF2-40B4-BE49-F238E27FC236}">
                <a16:creationId xmlns:a16="http://schemas.microsoft.com/office/drawing/2014/main" id="{A1DA1B19-A532-BA4F-8E22-8DFEAF15AE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553" y="4807028"/>
            <a:ext cx="1374338" cy="859114"/>
          </a:xfrm>
          <a:prstGeom prst="rect">
            <a:avLst/>
          </a:prstGeom>
        </p:spPr>
      </p:pic>
      <p:grpSp>
        <p:nvGrpSpPr>
          <p:cNvPr id="19" name="群組 18">
            <a:extLst>
              <a:ext uri="{FF2B5EF4-FFF2-40B4-BE49-F238E27FC236}">
                <a16:creationId xmlns:a16="http://schemas.microsoft.com/office/drawing/2014/main" id="{3583721D-4572-473F-9EE3-96A147C46127}"/>
              </a:ext>
            </a:extLst>
          </p:cNvPr>
          <p:cNvGrpSpPr/>
          <p:nvPr/>
        </p:nvGrpSpPr>
        <p:grpSpPr>
          <a:xfrm>
            <a:off x="8525710" y="4676870"/>
            <a:ext cx="1308665" cy="962129"/>
            <a:chOff x="8632341" y="4259910"/>
            <a:chExt cx="1308665" cy="962129"/>
          </a:xfrm>
        </p:grpSpPr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A490FE6B-86A5-4360-B81C-CE8944074275}"/>
                </a:ext>
              </a:extLst>
            </p:cNvPr>
            <p:cNvGrpSpPr/>
            <p:nvPr/>
          </p:nvGrpSpPr>
          <p:grpSpPr>
            <a:xfrm rot="5400000">
              <a:off x="8771452" y="4255075"/>
              <a:ext cx="878329" cy="888000"/>
              <a:chOff x="6120249" y="3404972"/>
              <a:chExt cx="1164217" cy="1177037"/>
            </a:xfrm>
          </p:grpSpPr>
          <p:sp>
            <p:nvSpPr>
              <p:cNvPr id="84" name="Shape 279">
                <a:extLst>
                  <a:ext uri="{FF2B5EF4-FFF2-40B4-BE49-F238E27FC236}">
                    <a16:creationId xmlns:a16="http://schemas.microsoft.com/office/drawing/2014/main" id="{0A136BD1-28EE-4ECD-81B2-8307A10BDCDD}"/>
                  </a:ext>
                </a:extLst>
              </p:cNvPr>
              <p:cNvSpPr/>
              <p:nvPr/>
            </p:nvSpPr>
            <p:spPr>
              <a:xfrm rot="2700000">
                <a:off x="6120249" y="3417793"/>
                <a:ext cx="1164216" cy="1164216"/>
              </a:xfrm>
              <a:prstGeom prst="teardrop">
                <a:avLst>
                  <a:gd name="adj" fmla="val 100000"/>
                </a:avLst>
              </a:prstGeom>
              <a:solidFill>
                <a:srgbClr val="85D8DE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78" name="群組 77">
                <a:extLst>
                  <a:ext uri="{FF2B5EF4-FFF2-40B4-BE49-F238E27FC236}">
                    <a16:creationId xmlns:a16="http://schemas.microsoft.com/office/drawing/2014/main" id="{C8D5CC3E-AFA5-407A-9F74-6EFFB4B964CC}"/>
                  </a:ext>
                </a:extLst>
              </p:cNvPr>
              <p:cNvGrpSpPr/>
              <p:nvPr/>
            </p:nvGrpSpPr>
            <p:grpSpPr>
              <a:xfrm rot="10800000">
                <a:off x="6120250" y="3404972"/>
                <a:ext cx="1164216" cy="1164216"/>
                <a:chOff x="60695" y="4428817"/>
                <a:chExt cx="1184801" cy="1184801"/>
              </a:xfrm>
            </p:grpSpPr>
            <p:sp>
              <p:nvSpPr>
                <p:cNvPr id="82" name="Shape 279">
                  <a:extLst>
                    <a:ext uri="{FF2B5EF4-FFF2-40B4-BE49-F238E27FC236}">
                      <a16:creationId xmlns:a16="http://schemas.microsoft.com/office/drawing/2014/main" id="{4C197CF5-9919-4FB4-804F-306F9DDE3C49}"/>
                    </a:ext>
                  </a:extLst>
                </p:cNvPr>
                <p:cNvSpPr/>
                <p:nvPr/>
              </p:nvSpPr>
              <p:spPr>
                <a:xfrm rot="2700000">
                  <a:off x="60695" y="4428817"/>
                  <a:ext cx="1184801" cy="1184801"/>
                </a:xfrm>
                <a:prstGeom prst="teardrop">
                  <a:avLst>
                    <a:gd name="adj" fmla="val 100000"/>
                  </a:avLst>
                </a:prstGeom>
                <a:solidFill>
                  <a:srgbClr val="85D8DE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3" name="Shape 280">
                  <a:extLst>
                    <a:ext uri="{FF2B5EF4-FFF2-40B4-BE49-F238E27FC236}">
                      <a16:creationId xmlns:a16="http://schemas.microsoft.com/office/drawing/2014/main" id="{77ADEE00-D9BF-460C-8FEE-CDE61DEC7C9B}"/>
                    </a:ext>
                  </a:extLst>
                </p:cNvPr>
                <p:cNvSpPr/>
                <p:nvPr/>
              </p:nvSpPr>
              <p:spPr>
                <a:xfrm>
                  <a:off x="126796" y="4492221"/>
                  <a:ext cx="1058759" cy="1058759"/>
                </a:xfrm>
                <a:prstGeom prst="ellipse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2800">
                    <a:solidFill>
                      <a:srgbClr val="595959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79" name="圖片 78">
              <a:extLst>
                <a:ext uri="{FF2B5EF4-FFF2-40B4-BE49-F238E27FC236}">
                  <a16:creationId xmlns:a16="http://schemas.microsoft.com/office/drawing/2014/main" id="{BAA25A85-CF06-5C4F-8D60-4BD40C45B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2341" y="4403978"/>
              <a:ext cx="1308665" cy="818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999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 hidden="1">
            <a:extLst>
              <a:ext uri="{FF2B5EF4-FFF2-40B4-BE49-F238E27FC236}">
                <a16:creationId xmlns:a16="http://schemas.microsoft.com/office/drawing/2014/main" id="{D949D427-B93D-4EE8-8930-9FB6C9D2C07B}"/>
              </a:ext>
            </a:extLst>
          </p:cNvPr>
          <p:cNvSpPr/>
          <p:nvPr/>
        </p:nvSpPr>
        <p:spPr>
          <a:xfrm>
            <a:off x="5982658" y="1487143"/>
            <a:ext cx="5316386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zh-CN" altLang="en-US" sz="440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搭配交換機打造</a:t>
            </a:r>
            <a:r>
              <a:rPr lang="en-US" altLang="zh-CN" sz="440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10GbE </a:t>
            </a:r>
            <a:r>
              <a:rPr lang="zh-CN" altLang="en-US" sz="440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環境</a:t>
            </a:r>
            <a:endParaRPr lang="en-US" altLang="zh-CN" sz="4400" b="1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B97B0AE-E3E9-FE4A-8C4E-882A50739510}"/>
              </a:ext>
            </a:extLst>
          </p:cNvPr>
          <p:cNvSpPr/>
          <p:nvPr/>
        </p:nvSpPr>
        <p:spPr>
          <a:xfrm>
            <a:off x="11674549" y="-288216"/>
            <a:ext cx="517451" cy="23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OK</a:t>
            </a:r>
            <a:endParaRPr kumimoji="1"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8B410B2F-FE14-46F3-92FD-8ED0549B6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5400" b="1">
                <a:solidFill>
                  <a:prstClr val="white"/>
                </a:solidFill>
                <a:sym typeface="Arial" panose="020B0604020202020204" pitchFamily="34" charset="0"/>
              </a:rPr>
              <a:t>搭配交換機</a:t>
            </a:r>
            <a:br>
              <a:rPr lang="en-US" altLang="zh-CN" sz="5400" b="1">
                <a:solidFill>
                  <a:prstClr val="white"/>
                </a:solidFill>
                <a:sym typeface="Arial" panose="020B0604020202020204" pitchFamily="34" charset="0"/>
              </a:rPr>
            </a:br>
            <a:r>
              <a:rPr lang="zh-CN" altLang="en-US" sz="5400" b="1">
                <a:solidFill>
                  <a:prstClr val="white"/>
                </a:solidFill>
                <a:sym typeface="Arial" panose="020B0604020202020204" pitchFamily="34" charset="0"/>
              </a:rPr>
              <a:t>打造</a:t>
            </a:r>
            <a:r>
              <a:rPr lang="en-US" altLang="zh-CN" sz="5400" b="1">
                <a:solidFill>
                  <a:prstClr val="white"/>
                </a:solidFill>
                <a:sym typeface="Arial" panose="020B0604020202020204" pitchFamily="34" charset="0"/>
              </a:rPr>
              <a:t> 10GbE </a:t>
            </a:r>
            <a:r>
              <a:rPr lang="zh-CN" altLang="en-US" sz="5400" b="1">
                <a:solidFill>
                  <a:prstClr val="white"/>
                </a:solidFill>
                <a:sym typeface="Arial" panose="020B0604020202020204" pitchFamily="34" charset="0"/>
              </a:rPr>
              <a:t>環境</a:t>
            </a:r>
            <a:endParaRPr lang="zh-TW" altLang="en-US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74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>
            <a:extLst>
              <a:ext uri="{FF2B5EF4-FFF2-40B4-BE49-F238E27FC236}">
                <a16:creationId xmlns:a16="http://schemas.microsoft.com/office/drawing/2014/main" id="{DEEBD5A9-E687-4F43-AC3F-7F04C5195FC9}"/>
              </a:ext>
            </a:extLst>
          </p:cNvPr>
          <p:cNvSpPr/>
          <p:nvPr/>
        </p:nvSpPr>
        <p:spPr>
          <a:xfrm>
            <a:off x="9672731" y="4489779"/>
            <a:ext cx="2004940" cy="691576"/>
          </a:xfrm>
          <a:prstGeom prst="rect">
            <a:avLst/>
          </a:prstGeom>
          <a:gradFill>
            <a:gsLst>
              <a:gs pos="100000">
                <a:srgbClr val="D22D00"/>
              </a:gs>
              <a:gs pos="0">
                <a:srgbClr val="FF3C04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lang="zh-TW" altLang="en-US" sz="3733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9313256D-445E-43B7-AD87-4E8EC3B44F86}"/>
              </a:ext>
            </a:extLst>
          </p:cNvPr>
          <p:cNvSpPr/>
          <p:nvPr/>
        </p:nvSpPr>
        <p:spPr>
          <a:xfrm>
            <a:off x="8085250" y="4489779"/>
            <a:ext cx="1434726" cy="691576"/>
          </a:xfrm>
          <a:prstGeom prst="rect">
            <a:avLst/>
          </a:prstGeom>
          <a:gradFill>
            <a:gsLst>
              <a:gs pos="0">
                <a:srgbClr val="0095FB"/>
              </a:gs>
              <a:gs pos="52000">
                <a:srgbClr val="0087E6"/>
              </a:gs>
              <a:gs pos="100000">
                <a:srgbClr val="005CBF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lang="zh-TW" altLang="en-US" sz="3733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8B20265F-6F73-460A-B9D1-0F565379B51E}"/>
              </a:ext>
            </a:extLst>
          </p:cNvPr>
          <p:cNvSpPr/>
          <p:nvPr/>
        </p:nvSpPr>
        <p:spPr>
          <a:xfrm>
            <a:off x="3954533" y="4489779"/>
            <a:ext cx="2004940" cy="691576"/>
          </a:xfrm>
          <a:prstGeom prst="rect">
            <a:avLst/>
          </a:prstGeom>
          <a:gradFill>
            <a:gsLst>
              <a:gs pos="100000">
                <a:srgbClr val="D22D00"/>
              </a:gs>
              <a:gs pos="0">
                <a:srgbClr val="FF3C04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lang="zh-TW" altLang="en-US" sz="3733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DAA6A8E0-BF20-48D9-9E08-B9CEB70AB030}"/>
              </a:ext>
            </a:extLst>
          </p:cNvPr>
          <p:cNvSpPr/>
          <p:nvPr/>
        </p:nvSpPr>
        <p:spPr>
          <a:xfrm>
            <a:off x="2367052" y="4489779"/>
            <a:ext cx="1434726" cy="691576"/>
          </a:xfrm>
          <a:prstGeom prst="rect">
            <a:avLst/>
          </a:prstGeom>
          <a:gradFill>
            <a:gsLst>
              <a:gs pos="0">
                <a:srgbClr val="0095FB"/>
              </a:gs>
              <a:gs pos="52000">
                <a:srgbClr val="0087E6"/>
              </a:gs>
              <a:gs pos="100000">
                <a:srgbClr val="005CBF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lang="zh-TW" altLang="en-US" sz="3733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3922BAB-8F3F-48E2-8C06-4CFAE4BE57FE}"/>
              </a:ext>
            </a:extLst>
          </p:cNvPr>
          <p:cNvSpPr/>
          <p:nvPr/>
        </p:nvSpPr>
        <p:spPr>
          <a:xfrm>
            <a:off x="6917572" y="1566333"/>
            <a:ext cx="3725333" cy="461316"/>
          </a:xfrm>
          <a:prstGeom prst="rect">
            <a:avLst/>
          </a:prstGeom>
          <a:gradFill>
            <a:gsLst>
              <a:gs pos="100000">
                <a:srgbClr val="D22D00"/>
              </a:gs>
              <a:gs pos="0">
                <a:srgbClr val="FF3C04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lang="zh-TW" altLang="en-US" sz="3733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36FB353-09B8-4225-8E24-B6637F8E5794}"/>
              </a:ext>
            </a:extLst>
          </p:cNvPr>
          <p:cNvSpPr/>
          <p:nvPr/>
        </p:nvSpPr>
        <p:spPr>
          <a:xfrm>
            <a:off x="3957119" y="1566333"/>
            <a:ext cx="2506328" cy="461316"/>
          </a:xfrm>
          <a:prstGeom prst="rect">
            <a:avLst/>
          </a:prstGeom>
          <a:gradFill>
            <a:gsLst>
              <a:gs pos="0">
                <a:srgbClr val="0095FB"/>
              </a:gs>
              <a:gs pos="52000">
                <a:srgbClr val="0087E6"/>
              </a:gs>
              <a:gs pos="100000">
                <a:srgbClr val="005CBF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lang="zh-TW" altLang="en-US" sz="3733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E82E6762-B267-4F9F-8932-DA9E453955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4085" y="5361967"/>
            <a:ext cx="5056340" cy="1304494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49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579554D-7E8F-481B-B645-C48C5115A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搭配</a:t>
            </a:r>
            <a:r>
              <a:rPr kumimoji="1" lang="en-US" altLang="zh-TW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QSW-M1208 </a:t>
            </a:r>
            <a:r>
              <a:rPr kumimoji="1"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網管型 </a:t>
            </a:r>
            <a:r>
              <a:rPr kumimoji="1" lang="en-US" altLang="zh-TW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10GE </a:t>
            </a:r>
            <a:r>
              <a:rPr kumimoji="1"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網路交換器</a:t>
            </a:r>
            <a:b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</a:rPr>
            </a:br>
            <a:r>
              <a:rPr kumimoji="1"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建構多條 </a:t>
            </a:r>
            <a:r>
              <a:rPr kumimoji="1" lang="en-US" altLang="zh-TW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10GbE </a:t>
            </a:r>
            <a:r>
              <a:rPr kumimoji="1"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聚合的高速協作環境</a:t>
            </a:r>
            <a:endParaRPr lang="zh-TW" altLang="en-US"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pic>
        <p:nvPicPr>
          <p:cNvPr id="17" name="圖片 16" descr="一張含有 電子用品, 電腦, 時鐘 的圖片&#10;&#10;自動產生的描述">
            <a:extLst>
              <a:ext uri="{FF2B5EF4-FFF2-40B4-BE49-F238E27FC236}">
                <a16:creationId xmlns:a16="http://schemas.microsoft.com/office/drawing/2014/main" id="{D3E6F258-775B-4EF8-B714-555862DB11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4455" y="2131370"/>
            <a:ext cx="8475795" cy="2137170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49000"/>
              </a:prstClr>
            </a:outerShdw>
          </a:effectLst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BA465CC2-A65C-4BC0-8500-C8C1260D9CF9}"/>
              </a:ext>
            </a:extLst>
          </p:cNvPr>
          <p:cNvSpPr/>
          <p:nvPr/>
        </p:nvSpPr>
        <p:spPr>
          <a:xfrm>
            <a:off x="4743789" y="3032935"/>
            <a:ext cx="968980" cy="1035952"/>
          </a:xfrm>
          <a:prstGeom prst="rect">
            <a:avLst/>
          </a:prstGeom>
          <a:solidFill>
            <a:srgbClr val="00B0F0">
              <a:alpha val="20000"/>
            </a:srgb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0A63DAA6-2F4E-4DA7-A25B-63D708A81064}"/>
              </a:ext>
            </a:extLst>
          </p:cNvPr>
          <p:cNvCxnSpPr>
            <a:cxnSpLocks/>
          </p:cNvCxnSpPr>
          <p:nvPr/>
        </p:nvCxnSpPr>
        <p:spPr>
          <a:xfrm flipV="1">
            <a:off x="5210283" y="2052235"/>
            <a:ext cx="0" cy="964015"/>
          </a:xfrm>
          <a:prstGeom prst="straightConnector1">
            <a:avLst/>
          </a:prstGeom>
          <a:ln w="38100" cap="rnd">
            <a:solidFill>
              <a:srgbClr val="2FABFF"/>
            </a:solidFill>
            <a:headEnd type="none"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76D6787-75BA-430D-B5D0-ED5C1127E0F2}"/>
              </a:ext>
            </a:extLst>
          </p:cNvPr>
          <p:cNvSpPr txBox="1"/>
          <p:nvPr/>
        </p:nvSpPr>
        <p:spPr>
          <a:xfrm>
            <a:off x="4096439" y="1643103"/>
            <a:ext cx="222768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</a:t>
            </a:r>
            <a:r>
              <a:rPr lang="zh-TW" altLang="en-GB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組</a:t>
            </a:r>
            <a:r>
              <a:rPr lang="en-GB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10GbE SFP+ </a:t>
            </a:r>
            <a:r>
              <a:rPr lang="zh-TW" altLang="en-GB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endParaRPr lang="en-GB" altLang="zh-TW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A8E06B3-BD6C-42DC-A1A2-2E40D06BCB4A}"/>
              </a:ext>
            </a:extLst>
          </p:cNvPr>
          <p:cNvSpPr/>
          <p:nvPr/>
        </p:nvSpPr>
        <p:spPr>
          <a:xfrm>
            <a:off x="5792165" y="3032935"/>
            <a:ext cx="4042232" cy="1035952"/>
          </a:xfrm>
          <a:prstGeom prst="rect">
            <a:avLst/>
          </a:prstGeom>
          <a:solidFill>
            <a:srgbClr val="FF3C04">
              <a:alpha val="20000"/>
            </a:srgbClr>
          </a:solidFill>
          <a:ln w="25400">
            <a:solidFill>
              <a:srgbClr val="FF3C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04804F7F-AFEF-4E7E-A84E-0DAC021259D5}"/>
              </a:ext>
            </a:extLst>
          </p:cNvPr>
          <p:cNvCxnSpPr>
            <a:cxnSpLocks/>
          </p:cNvCxnSpPr>
          <p:nvPr/>
        </p:nvCxnSpPr>
        <p:spPr>
          <a:xfrm flipV="1">
            <a:off x="7806401" y="2052234"/>
            <a:ext cx="0" cy="980703"/>
          </a:xfrm>
          <a:prstGeom prst="straightConnector1">
            <a:avLst/>
          </a:prstGeom>
          <a:noFill/>
          <a:ln w="38100" cap="rnd" cmpd="sng">
            <a:solidFill>
              <a:srgbClr val="FF3C04"/>
            </a:solidFill>
            <a:prstDash val="solid"/>
            <a:round/>
            <a:headEnd type="none" w="med" len="lg"/>
            <a:tailEnd type="triangle" w="med" len="med"/>
          </a:ln>
        </p:spPr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A7C2C6D3-6A9D-4036-88EB-B86E82CE7A3F}"/>
              </a:ext>
            </a:extLst>
          </p:cNvPr>
          <p:cNvSpPr txBox="1"/>
          <p:nvPr/>
        </p:nvSpPr>
        <p:spPr>
          <a:xfrm>
            <a:off x="6917572" y="1643103"/>
            <a:ext cx="370968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 </a:t>
            </a:r>
            <a:r>
              <a:rPr lang="zh-TW" altLang="en-GB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組</a:t>
            </a:r>
            <a:r>
              <a:rPr lang="en-GB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10GbE SFP+ </a:t>
            </a:r>
            <a:r>
              <a:rPr lang="zh-TW" altLang="en-GB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及</a:t>
            </a:r>
            <a:r>
              <a:rPr lang="en-GB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RJ45 Combo </a:t>
            </a:r>
            <a:r>
              <a:rPr lang="zh-TW" altLang="en-GB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endParaRPr lang="en-GB" altLang="zh-TW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78800ACB-77F0-4B0A-8D64-CCDC3F6522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020" y="5441746"/>
            <a:ext cx="5014465" cy="1213054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49000"/>
              </a:prstClr>
            </a:outerShdw>
          </a:effectLst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E6C62583-712A-4E33-B05E-60823777C8AF}"/>
              </a:ext>
            </a:extLst>
          </p:cNvPr>
          <p:cNvSpPr/>
          <p:nvPr/>
        </p:nvSpPr>
        <p:spPr>
          <a:xfrm>
            <a:off x="3907163" y="5905021"/>
            <a:ext cx="1232581" cy="659553"/>
          </a:xfrm>
          <a:prstGeom prst="rect">
            <a:avLst/>
          </a:prstGeom>
          <a:solidFill>
            <a:srgbClr val="FF3C04">
              <a:alpha val="20000"/>
            </a:srgbClr>
          </a:solidFill>
          <a:ln w="25400">
            <a:solidFill>
              <a:srgbClr val="FF3C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139B56A1-6973-49D7-AA23-5D7B013FAAD9}"/>
              </a:ext>
            </a:extLst>
          </p:cNvPr>
          <p:cNvCxnSpPr>
            <a:cxnSpLocks/>
          </p:cNvCxnSpPr>
          <p:nvPr/>
        </p:nvCxnSpPr>
        <p:spPr>
          <a:xfrm flipV="1">
            <a:off x="3281599" y="5213445"/>
            <a:ext cx="0" cy="691576"/>
          </a:xfrm>
          <a:prstGeom prst="straightConnector1">
            <a:avLst/>
          </a:prstGeom>
          <a:ln w="38100" cap="rnd">
            <a:solidFill>
              <a:srgbClr val="2FABFF"/>
            </a:solidFill>
            <a:headEnd type="none"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1CE7D643-3751-490C-A71B-F05BE20A5BFE}"/>
              </a:ext>
            </a:extLst>
          </p:cNvPr>
          <p:cNvSpPr txBox="1"/>
          <p:nvPr/>
        </p:nvSpPr>
        <p:spPr>
          <a:xfrm>
            <a:off x="2389639" y="4582937"/>
            <a:ext cx="141213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</a:t>
            </a:r>
            <a:r>
              <a:rPr lang="zh-TW" altLang="en-GB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組</a:t>
            </a:r>
            <a:r>
              <a:rPr lang="en-GB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10GbE SFP+ </a:t>
            </a:r>
            <a:r>
              <a:rPr lang="zh-TW" altLang="en-GB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endParaRPr lang="en-GB" altLang="zh-TW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26C172D5-991B-4645-B950-F4FD32D7FB71}"/>
              </a:ext>
            </a:extLst>
          </p:cNvPr>
          <p:cNvCxnSpPr>
            <a:cxnSpLocks/>
          </p:cNvCxnSpPr>
          <p:nvPr/>
        </p:nvCxnSpPr>
        <p:spPr>
          <a:xfrm flipV="1">
            <a:off x="4514180" y="5213445"/>
            <a:ext cx="0" cy="691576"/>
          </a:xfrm>
          <a:prstGeom prst="straightConnector1">
            <a:avLst/>
          </a:prstGeom>
          <a:noFill/>
          <a:ln w="38100" cap="rnd" cmpd="sng">
            <a:solidFill>
              <a:srgbClr val="FF3C04"/>
            </a:solidFill>
            <a:prstDash val="solid"/>
            <a:round/>
            <a:headEnd type="none" w="med" len="lg"/>
            <a:tailEnd type="triangle" w="med" len="med"/>
          </a:ln>
        </p:spPr>
      </p:cxn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C7FC5632-207E-4FC1-BF69-1D70DF1A27E9}"/>
              </a:ext>
            </a:extLst>
          </p:cNvPr>
          <p:cNvSpPr txBox="1"/>
          <p:nvPr/>
        </p:nvSpPr>
        <p:spPr>
          <a:xfrm>
            <a:off x="4012234" y="4558352"/>
            <a:ext cx="190596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</a:t>
            </a:r>
            <a:r>
              <a:rPr lang="zh-TW" altLang="en-GB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組</a:t>
            </a:r>
            <a:r>
              <a:rPr lang="en-GB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10GbE SFP+ </a:t>
            </a:r>
            <a:r>
              <a:rPr lang="zh-TW" altLang="en-GB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及</a:t>
            </a:r>
            <a:r>
              <a:rPr lang="en-GB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RJ45 Combo </a:t>
            </a:r>
            <a:r>
              <a:rPr lang="zh-TW" altLang="en-GB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endParaRPr lang="en-GB" altLang="zh-TW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C849A4B6-E54F-4DBC-B72B-E2ED096435B4}"/>
              </a:ext>
            </a:extLst>
          </p:cNvPr>
          <p:cNvSpPr/>
          <p:nvPr/>
        </p:nvSpPr>
        <p:spPr>
          <a:xfrm>
            <a:off x="506987" y="5129638"/>
            <a:ext cx="2030355" cy="476071"/>
          </a:xfrm>
          <a:prstGeom prst="roundRect">
            <a:avLst>
              <a:gd name="adj" fmla="val 50000"/>
            </a:avLst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QSW-M1204-4C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58D27FD5-1737-45D7-A51B-B6845DED7320}"/>
              </a:ext>
            </a:extLst>
          </p:cNvPr>
          <p:cNvSpPr/>
          <p:nvPr/>
        </p:nvSpPr>
        <p:spPr>
          <a:xfrm>
            <a:off x="9293948" y="5905021"/>
            <a:ext cx="604077" cy="659553"/>
          </a:xfrm>
          <a:prstGeom prst="rect">
            <a:avLst/>
          </a:prstGeom>
          <a:solidFill>
            <a:srgbClr val="00B0F0">
              <a:alpha val="20000"/>
            </a:srgb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79F0D1AA-2B6B-4CCE-904B-DAE83436DFAF}"/>
              </a:ext>
            </a:extLst>
          </p:cNvPr>
          <p:cNvSpPr/>
          <p:nvPr/>
        </p:nvSpPr>
        <p:spPr>
          <a:xfrm>
            <a:off x="9925321" y="5905021"/>
            <a:ext cx="1228299" cy="659553"/>
          </a:xfrm>
          <a:prstGeom prst="rect">
            <a:avLst/>
          </a:prstGeom>
          <a:solidFill>
            <a:srgbClr val="FF3C04">
              <a:alpha val="20000"/>
            </a:srgbClr>
          </a:solidFill>
          <a:ln w="25400">
            <a:solidFill>
              <a:srgbClr val="FF3C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CE101C33-88A1-42AA-8680-73053EF3CDDE}"/>
              </a:ext>
            </a:extLst>
          </p:cNvPr>
          <p:cNvSpPr txBox="1"/>
          <p:nvPr/>
        </p:nvSpPr>
        <p:spPr>
          <a:xfrm>
            <a:off x="8205583" y="4573849"/>
            <a:ext cx="120781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</a:t>
            </a:r>
            <a:r>
              <a:rPr lang="zh-TW" altLang="en-GB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組</a:t>
            </a:r>
            <a:r>
              <a:rPr lang="en-GB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10GbE SFP+ 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endParaRPr lang="en-GB" altLang="zh-TW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B97EEFE1-08DF-4321-BF58-7B229499FB25}"/>
              </a:ext>
            </a:extLst>
          </p:cNvPr>
          <p:cNvSpPr txBox="1"/>
          <p:nvPr/>
        </p:nvSpPr>
        <p:spPr>
          <a:xfrm>
            <a:off x="9672731" y="4573849"/>
            <a:ext cx="202396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</a:t>
            </a:r>
            <a:r>
              <a:rPr lang="zh-TW" altLang="en-GB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組</a:t>
            </a:r>
            <a:r>
              <a:rPr lang="en-GB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10GbE SFP+ </a:t>
            </a:r>
            <a:r>
              <a:rPr lang="zh-TW" altLang="en-GB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及</a:t>
            </a:r>
            <a:r>
              <a:rPr lang="en-GB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RJ45 Combo </a:t>
            </a:r>
            <a:r>
              <a:rPr lang="zh-TW" altLang="en-GB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endParaRPr lang="en-GB" altLang="zh-TW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A5A740F9-1C4D-4B30-ADA4-8BE96FCC510B}"/>
              </a:ext>
            </a:extLst>
          </p:cNvPr>
          <p:cNvGrpSpPr/>
          <p:nvPr/>
        </p:nvGrpSpPr>
        <p:grpSpPr>
          <a:xfrm>
            <a:off x="8757043" y="5178152"/>
            <a:ext cx="1784369" cy="726867"/>
            <a:chOff x="8757043" y="5028778"/>
            <a:chExt cx="1784369" cy="876242"/>
          </a:xfrm>
        </p:grpSpPr>
        <p:cxnSp>
          <p:nvCxnSpPr>
            <p:cNvPr id="46" name="直線單箭頭接點 45">
              <a:extLst>
                <a:ext uri="{FF2B5EF4-FFF2-40B4-BE49-F238E27FC236}">
                  <a16:creationId xmlns:a16="http://schemas.microsoft.com/office/drawing/2014/main" id="{EE5BA25A-F405-4B3C-95B4-865600AF92E5}"/>
                </a:ext>
              </a:extLst>
            </p:cNvPr>
            <p:cNvCxnSpPr>
              <a:cxnSpLocks/>
              <a:stCxn id="44" idx="0"/>
            </p:cNvCxnSpPr>
            <p:nvPr/>
          </p:nvCxnSpPr>
          <p:spPr>
            <a:xfrm flipV="1">
              <a:off x="10539471" y="5054391"/>
              <a:ext cx="1941" cy="850629"/>
            </a:xfrm>
            <a:prstGeom prst="straightConnector1">
              <a:avLst/>
            </a:prstGeom>
            <a:noFill/>
            <a:ln w="38100" cap="rnd" cmpd="sng">
              <a:solidFill>
                <a:srgbClr val="FF3C04"/>
              </a:solidFill>
              <a:prstDash val="solid"/>
              <a:round/>
              <a:headEnd type="none" w="med" len="lg"/>
              <a:tailEnd type="triangle" w="med" len="med"/>
            </a:ln>
          </p:spPr>
        </p:cxnSp>
        <p:cxnSp>
          <p:nvCxnSpPr>
            <p:cNvPr id="52" name="接點: 肘形 51">
              <a:extLst>
                <a:ext uri="{FF2B5EF4-FFF2-40B4-BE49-F238E27FC236}">
                  <a16:creationId xmlns:a16="http://schemas.microsoft.com/office/drawing/2014/main" id="{64613081-884C-463D-BE0D-88A1DA2E7863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745118" y="5040703"/>
              <a:ext cx="876241" cy="852392"/>
            </a:xfrm>
            <a:prstGeom prst="bentConnector3">
              <a:avLst>
                <a:gd name="adj1" fmla="val 50000"/>
              </a:avLst>
            </a:prstGeom>
            <a:ln w="38100" cap="rnd">
              <a:solidFill>
                <a:srgbClr val="2FABFF"/>
              </a:solidFill>
              <a:head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7F55F5B4-5003-44D6-A0B8-E64645633DF8}"/>
              </a:ext>
            </a:extLst>
          </p:cNvPr>
          <p:cNvSpPr/>
          <p:nvPr/>
        </p:nvSpPr>
        <p:spPr>
          <a:xfrm>
            <a:off x="6179020" y="5129638"/>
            <a:ext cx="2030355" cy="476071"/>
          </a:xfrm>
          <a:prstGeom prst="roundRect">
            <a:avLst>
              <a:gd name="adj" fmla="val 50000"/>
            </a:avLst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QSW-M804-4C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FD6F960B-5F9D-49A5-9B84-00AC6BAA2F44}"/>
              </a:ext>
            </a:extLst>
          </p:cNvPr>
          <p:cNvSpPr/>
          <p:nvPr/>
        </p:nvSpPr>
        <p:spPr>
          <a:xfrm>
            <a:off x="2656038" y="5905021"/>
            <a:ext cx="1232581" cy="659553"/>
          </a:xfrm>
          <a:prstGeom prst="rect">
            <a:avLst/>
          </a:prstGeom>
          <a:solidFill>
            <a:srgbClr val="00B0F0">
              <a:alpha val="20000"/>
            </a:srgb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B1BBC0C2-7E31-42AE-91B9-B14620559591}"/>
              </a:ext>
            </a:extLst>
          </p:cNvPr>
          <p:cNvSpPr/>
          <p:nvPr/>
        </p:nvSpPr>
        <p:spPr>
          <a:xfrm>
            <a:off x="2167110" y="2038503"/>
            <a:ext cx="2030355" cy="476071"/>
          </a:xfrm>
          <a:prstGeom prst="roundRect">
            <a:avLst>
              <a:gd name="adj" fmla="val 50000"/>
            </a:avLst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QSW-M1208-8C</a:t>
            </a:r>
          </a:p>
        </p:txBody>
      </p:sp>
    </p:spTree>
    <p:extLst>
      <p:ext uri="{BB962C8B-B14F-4D97-AF65-F5344CB8AC3E}">
        <p14:creationId xmlns:p14="http://schemas.microsoft.com/office/powerpoint/2010/main" val="286049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>
            <a:extLst>
              <a:ext uri="{FF2B5EF4-FFF2-40B4-BE49-F238E27FC236}">
                <a16:creationId xmlns:a16="http://schemas.microsoft.com/office/drawing/2014/main" id="{F243F575-8312-41C6-AB6C-D028B7B1798D}"/>
              </a:ext>
            </a:extLst>
          </p:cNvPr>
          <p:cNvSpPr txBox="1"/>
          <p:nvPr/>
        </p:nvSpPr>
        <p:spPr>
          <a:xfrm>
            <a:off x="379063" y="2015718"/>
            <a:ext cx="6275989" cy="17033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支援最新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Wi-Fi 6 (802.11ax)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雙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CN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10GbE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彈性設定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精心定制的</a:t>
            </a:r>
            <a:r>
              <a:rPr lang="zh-TW" altLang="en-US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八根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高增益全方向式天線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多點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快速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組建私網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: QNAP SD-WAN </a:t>
            </a:r>
            <a:r>
              <a:rPr lang="en-US" altLang="zh-TW" err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QuWAN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C4074584-ACAF-4075-BA0E-16031FAD2172}"/>
              </a:ext>
            </a:extLst>
          </p:cNvPr>
          <p:cNvCxnSpPr>
            <a:cxnSpLocks/>
          </p:cNvCxnSpPr>
          <p:nvPr/>
        </p:nvCxnSpPr>
        <p:spPr>
          <a:xfrm>
            <a:off x="450561" y="1873353"/>
            <a:ext cx="5740596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D4CB783A-56A4-BE43-92FC-51654C221C18}"/>
              </a:ext>
            </a:extLst>
          </p:cNvPr>
          <p:cNvSpPr/>
          <p:nvPr/>
        </p:nvSpPr>
        <p:spPr>
          <a:xfrm>
            <a:off x="379063" y="910220"/>
            <a:ext cx="695765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QHora-301W</a:t>
            </a:r>
            <a:endParaRPr lang="en-US" altLang="zh-TW" sz="320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r>
              <a:rPr lang="zh-CN" altLang="en-US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新世代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Wi-Fi 6 </a:t>
            </a:r>
            <a:r>
              <a:rPr lang="zh-CN" altLang="en-US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和雙</a:t>
            </a:r>
            <a:r>
              <a:rPr lang="en-US" altLang="zh-CN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10GbE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SD-WAN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CN" altLang="en-US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路由器</a:t>
            </a:r>
            <a:endParaRPr lang="zh-TW" altLang="zh-TW" sz="2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07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B93EC26-75AE-4042-95BB-74F2A482D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27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F2C490B5-D32D-4F31-9647-56BA6B50E097}"/>
              </a:ext>
            </a:extLst>
          </p:cNvPr>
          <p:cNvSpPr/>
          <p:nvPr/>
        </p:nvSpPr>
        <p:spPr>
          <a:xfrm>
            <a:off x="7598038" y="-144379"/>
            <a:ext cx="7028937" cy="7151571"/>
          </a:xfrm>
          <a:prstGeom prst="rect">
            <a:avLst/>
          </a:prstGeom>
          <a:gradFill flip="none" rotWithShape="1">
            <a:gsLst>
              <a:gs pos="0">
                <a:srgbClr val="012B5D">
                  <a:alpha val="0"/>
                </a:srgbClr>
              </a:gs>
              <a:gs pos="100000">
                <a:srgbClr val="002758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 descr="一張含有 文字, 電子用品 的圖片&#10;&#10;自動產生的描述">
            <a:extLst>
              <a:ext uri="{FF2B5EF4-FFF2-40B4-BE49-F238E27FC236}">
                <a16:creationId xmlns:a16="http://schemas.microsoft.com/office/drawing/2014/main" id="{85C6F0CC-2BAA-6B42-9993-857DE3DE3A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217118" y="3642638"/>
            <a:ext cx="2714892" cy="2968790"/>
          </a:xfrm>
          <a:prstGeom prst="rect">
            <a:avLst/>
          </a:prstGeom>
          <a:noFill/>
          <a:effectLst>
            <a:outerShdw blurRad="381000" dist="596900" dir="8100000" sx="95000" sy="95000" algn="tr" rotWithShape="0">
              <a:prstClr val="black">
                <a:alpha val="35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69B806-1186-CE48-A058-B47172705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468383"/>
            <a:ext cx="11214100" cy="870892"/>
          </a:xfrm>
        </p:spPr>
        <p:txBody>
          <a:bodyPr>
            <a:noAutofit/>
          </a:bodyPr>
          <a:lstStyle/>
          <a:p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</a:t>
            </a:r>
            <a:r>
              <a:rPr lang="en-US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全新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</a:t>
            </a:r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GbE 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高速網卡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b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QXG-10G2T-X710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0" name="TextBox 4">
            <a:extLst>
              <a:ext uri="{FF2B5EF4-FFF2-40B4-BE49-F238E27FC236}">
                <a16:creationId xmlns:a16="http://schemas.microsoft.com/office/drawing/2014/main" id="{44392124-5ECB-4F9F-8206-EAD8A133463C}"/>
              </a:ext>
            </a:extLst>
          </p:cNvPr>
          <p:cNvSpPr txBox="1"/>
          <p:nvPr/>
        </p:nvSpPr>
        <p:spPr>
          <a:xfrm>
            <a:off x="1201057" y="1902143"/>
            <a:ext cx="47256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QXG-10G2T-X710</a:t>
            </a:r>
          </a:p>
          <a:p>
            <a:r>
              <a:rPr lang="zh-TW" altLang="en-US" sz="2400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雙埠 </a:t>
            </a:r>
            <a:r>
              <a:rPr lang="en-US" altLang="zh-TW" sz="2400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</a:t>
            </a:r>
            <a:r>
              <a:rPr lang="en-US" sz="2400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GbE</a:t>
            </a:r>
            <a:r>
              <a:rPr lang="zh-TW" altLang="en-US" sz="2400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sz="2400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BASE-T</a:t>
            </a:r>
            <a:r>
              <a:rPr lang="zh-TW" altLang="en-US" sz="2400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半高網卡</a:t>
            </a:r>
          </a:p>
        </p:txBody>
      </p:sp>
      <p:sp>
        <p:nvSpPr>
          <p:cNvPr id="31" name="TextBox 5">
            <a:extLst>
              <a:ext uri="{FF2B5EF4-FFF2-40B4-BE49-F238E27FC236}">
                <a16:creationId xmlns:a16="http://schemas.microsoft.com/office/drawing/2014/main" id="{59A66587-F8CE-4202-B617-CDB53EAD1EC3}"/>
              </a:ext>
            </a:extLst>
          </p:cNvPr>
          <p:cNvSpPr txBox="1"/>
          <p:nvPr/>
        </p:nvSpPr>
        <p:spPr>
          <a:xfrm>
            <a:off x="1201057" y="2925853"/>
            <a:ext cx="3202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RJ45 10GBASE-T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五速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10/5/2.5/1GbE, 100M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3" name="TextBox 4">
            <a:extLst>
              <a:ext uri="{FF2B5EF4-FFF2-40B4-BE49-F238E27FC236}">
                <a16:creationId xmlns:a16="http://schemas.microsoft.com/office/drawing/2014/main" id="{5575C246-ED86-42A2-BB52-30119B7B6524}"/>
              </a:ext>
            </a:extLst>
          </p:cNvPr>
          <p:cNvSpPr txBox="1"/>
          <p:nvPr/>
        </p:nvSpPr>
        <p:spPr>
          <a:xfrm>
            <a:off x="6716087" y="1902143"/>
            <a:ext cx="4396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Intel </a:t>
            </a:r>
          </a:p>
          <a:p>
            <a:r>
              <a:rPr lang="en-US" sz="2800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Ethernet Controller 700</a:t>
            </a:r>
            <a:endParaRPr lang="zh-TW" altLang="en-US" sz="2800" b="1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4" name="TextBox 5">
            <a:extLst>
              <a:ext uri="{FF2B5EF4-FFF2-40B4-BE49-F238E27FC236}">
                <a16:creationId xmlns:a16="http://schemas.microsoft.com/office/drawing/2014/main" id="{77E51316-E417-4460-9079-CBE5DA79F671}"/>
              </a:ext>
            </a:extLst>
          </p:cNvPr>
          <p:cNvSpPr txBox="1"/>
          <p:nvPr/>
        </p:nvSpPr>
        <p:spPr>
          <a:xfrm>
            <a:off x="6716088" y="2925853"/>
            <a:ext cx="2973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SR-IOV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Intel® Data Direct I/O Technology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75C3B225-7863-4D6A-B745-71F7B196F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80731" y="3896056"/>
            <a:ext cx="2107202" cy="210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3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CC995-EE6B-174F-9FD6-FAB5DE269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468383"/>
            <a:ext cx="11214100" cy="870892"/>
          </a:xfrm>
        </p:spPr>
        <p:txBody>
          <a:bodyPr/>
          <a:lstStyle/>
          <a:p>
            <a:r>
              <a:rPr lang="zh-CN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QXG-10G2T-X710 網卡硬體詳解</a:t>
            </a:r>
            <a:endParaRPr lang="en-US"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A616A5D8-0862-4608-9F47-F85D0C8259B3}"/>
              </a:ext>
            </a:extLst>
          </p:cNvPr>
          <p:cNvGrpSpPr/>
          <p:nvPr/>
        </p:nvGrpSpPr>
        <p:grpSpPr>
          <a:xfrm>
            <a:off x="1428620" y="1317371"/>
            <a:ext cx="8596382" cy="5054384"/>
            <a:chOff x="1923997" y="1316570"/>
            <a:chExt cx="7526617" cy="4623707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F785AEF2-B223-9546-A6F4-BB67D3D0D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1774" y="1316570"/>
              <a:ext cx="6868840" cy="4293788"/>
            </a:xfrm>
            <a:prstGeom prst="rect">
              <a:avLst/>
            </a:prstGeom>
            <a:noFill/>
            <a:effectLst>
              <a:outerShdw blurRad="381000" dist="596900" dir="8100000" sx="95000" sy="95000" algn="tr" rotWithShape="0">
                <a:prstClr val="black">
                  <a:alpha val="26000"/>
                </a:prst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A4D93CE-C8D1-5746-BE6B-6D06F0D65D35}"/>
                </a:ext>
              </a:extLst>
            </p:cNvPr>
            <p:cNvSpPr txBox="1"/>
            <p:nvPr/>
          </p:nvSpPr>
          <p:spPr>
            <a:xfrm>
              <a:off x="6463581" y="5350685"/>
              <a:ext cx="1885780" cy="281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PCIe Gen3 x4</a:t>
              </a:r>
              <a:r>
                <a: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r>
                <a:rPr lang="zh-CN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傳輸介面</a:t>
              </a:r>
              <a:endPara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D43ABC-3E74-5B42-9877-99B36726A820}"/>
                </a:ext>
              </a:extLst>
            </p:cNvPr>
            <p:cNvSpPr txBox="1"/>
            <p:nvPr/>
          </p:nvSpPr>
          <p:spPr>
            <a:xfrm>
              <a:off x="4956275" y="1526854"/>
              <a:ext cx="2450196" cy="675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雙埠</a:t>
              </a:r>
              <a:r>
                <a: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r>
                <a:rPr lang="en-US" altLang="zh-CN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10GbE</a:t>
              </a:r>
              <a:r>
                <a: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(BASE-T) </a:t>
              </a:r>
              <a:r>
                <a:rPr lang="zh-CN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傳輸接口</a:t>
              </a:r>
              <a:endPara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r>
                <a:rPr lang="en-US" altLang="zh-CN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(10/5/2.5/1G,100M)</a:t>
              </a:r>
            </a:p>
            <a:p>
              <a:endPara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C2A1BBF-DBEC-034F-AFAF-B85F677260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67479" y="2006089"/>
              <a:ext cx="0" cy="1033060"/>
            </a:xfrm>
            <a:prstGeom prst="straightConnector1">
              <a:avLst/>
            </a:prstGeom>
            <a:solidFill>
              <a:srgbClr val="FF3C04">
                <a:alpha val="20000"/>
              </a:srgbClr>
            </a:solidFill>
            <a:ln w="25400">
              <a:solidFill>
                <a:srgbClr val="FF3C04"/>
              </a:solidFill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26FDB01-4210-9344-BFA1-7E9AB858A44E}"/>
                </a:ext>
              </a:extLst>
            </p:cNvPr>
            <p:cNvSpPr txBox="1"/>
            <p:nvPr/>
          </p:nvSpPr>
          <p:spPr>
            <a:xfrm>
              <a:off x="1923997" y="5461640"/>
              <a:ext cx="3268660" cy="478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預裝半高</a:t>
              </a:r>
              <a:r>
                <a: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r>
                <a:rPr lang="en-US" altLang="zh-CN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Low profile </a:t>
              </a:r>
              <a:r>
                <a:rPr lang="zh-CN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支架</a:t>
              </a:r>
              <a:endPara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r>
                <a:rPr lang="zh-CN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附贈</a:t>
              </a:r>
              <a:r>
                <a: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全高 </a:t>
              </a:r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Full height </a:t>
              </a:r>
              <a:r>
                <a:rPr lang="zh-CN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及</a:t>
              </a:r>
              <a:r>
                <a:rPr lang="en-US" altLang="zh-CN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QNAP </a:t>
              </a:r>
              <a:r>
                <a:rPr lang="zh-CN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專用平板支架</a:t>
              </a:r>
              <a:endPara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CFDB328-E565-714B-A420-EED2C087F478}"/>
                </a:ext>
              </a:extLst>
            </p:cNvPr>
            <p:cNvSpPr/>
            <p:nvPr/>
          </p:nvSpPr>
          <p:spPr>
            <a:xfrm>
              <a:off x="7135460" y="2124116"/>
              <a:ext cx="2031325" cy="281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70F78"/>
                </a:buClr>
              </a:pPr>
              <a:r>
                <a: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晶片散熱模組與風扇</a:t>
              </a:r>
              <a:endPara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0C54D124-7882-4BE7-B586-1D5720B1EA35}"/>
                </a:ext>
              </a:extLst>
            </p:cNvPr>
            <p:cNvSpPr/>
            <p:nvPr/>
          </p:nvSpPr>
          <p:spPr>
            <a:xfrm>
              <a:off x="5618835" y="3039149"/>
              <a:ext cx="674488" cy="1345156"/>
            </a:xfrm>
            <a:prstGeom prst="rect">
              <a:avLst/>
            </a:prstGeom>
            <a:solidFill>
              <a:srgbClr val="FF3C04">
                <a:alpha val="20000"/>
              </a:srgbClr>
            </a:solidFill>
            <a:ln w="25400">
              <a:solidFill>
                <a:srgbClr val="FF3C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cxnSp>
          <p:nvCxnSpPr>
            <p:cNvPr id="27" name="Straight Arrow Connector 9">
              <a:extLst>
                <a:ext uri="{FF2B5EF4-FFF2-40B4-BE49-F238E27FC236}">
                  <a16:creationId xmlns:a16="http://schemas.microsoft.com/office/drawing/2014/main" id="{29ADB579-1D6A-4335-B36E-F32CF308C8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67736" y="2287844"/>
              <a:ext cx="581023" cy="327437"/>
            </a:xfrm>
            <a:prstGeom prst="bentConnector3">
              <a:avLst>
                <a:gd name="adj1" fmla="val -2459"/>
              </a:avLst>
            </a:prstGeom>
            <a:solidFill>
              <a:srgbClr val="00FFCC">
                <a:alpha val="20000"/>
              </a:srgbClr>
            </a:solidFill>
            <a:ln w="25400">
              <a:solidFill>
                <a:srgbClr val="00FFCC"/>
              </a:solidFill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84E5DF41-AE71-41FB-B78B-E2AD3379562E}"/>
                </a:ext>
              </a:extLst>
            </p:cNvPr>
            <p:cNvSpPr/>
            <p:nvPr/>
          </p:nvSpPr>
          <p:spPr>
            <a:xfrm rot="5400000">
              <a:off x="6696825" y="2320724"/>
              <a:ext cx="1769027" cy="2358138"/>
            </a:xfrm>
            <a:prstGeom prst="rect">
              <a:avLst/>
            </a:prstGeom>
            <a:solidFill>
              <a:srgbClr val="00FFCC">
                <a:alpha val="20000"/>
              </a:srgbClr>
            </a:solidFill>
            <a:ln w="25400">
              <a:solidFill>
                <a:srgbClr val="00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cxnSp>
          <p:nvCxnSpPr>
            <p:cNvPr id="29" name="Straight Arrow Connector 9">
              <a:extLst>
                <a:ext uri="{FF2B5EF4-FFF2-40B4-BE49-F238E27FC236}">
                  <a16:creationId xmlns:a16="http://schemas.microsoft.com/office/drawing/2014/main" id="{4DA0F5C6-0A18-4A3C-A883-7B5653075C96}"/>
                </a:ext>
              </a:extLst>
            </p:cNvPr>
            <p:cNvCxnSpPr>
              <a:cxnSpLocks/>
            </p:cNvCxnSpPr>
            <p:nvPr/>
          </p:nvCxnSpPr>
          <p:spPr>
            <a:xfrm>
              <a:off x="6825535" y="5053994"/>
              <a:ext cx="0" cy="307825"/>
            </a:xfrm>
            <a:prstGeom prst="straightConnector1">
              <a:avLst/>
            </a:prstGeom>
            <a:solidFill>
              <a:schemeClr val="accent4">
                <a:lumMod val="60000"/>
                <a:lumOff val="40000"/>
                <a:alpha val="20000"/>
              </a:schemeClr>
            </a:solidFill>
            <a:ln w="25400">
              <a:solidFill>
                <a:srgbClr val="FFFF00"/>
              </a:solidFill>
              <a:tailEnd type="triangle" w="med" len="lg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2C9F1971-C0CF-489A-AA05-5276F34E1C92}"/>
                </a:ext>
              </a:extLst>
            </p:cNvPr>
            <p:cNvSpPr/>
            <p:nvPr/>
          </p:nvSpPr>
          <p:spPr>
            <a:xfrm rot="10800000">
              <a:off x="6572484" y="4411508"/>
              <a:ext cx="1667973" cy="642485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20000"/>
              </a:schemeClr>
            </a:solidFill>
            <a:ln w="25400">
              <a:solidFill>
                <a:srgbClr val="FFFF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cxnSp>
          <p:nvCxnSpPr>
            <p:cNvPr id="32" name="Straight Arrow Connector 9">
              <a:extLst>
                <a:ext uri="{FF2B5EF4-FFF2-40B4-BE49-F238E27FC236}">
                  <a16:creationId xmlns:a16="http://schemas.microsoft.com/office/drawing/2014/main" id="{B23A1CB3-1B61-4B41-A779-9A509D14F3E3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063021" y="5408716"/>
              <a:ext cx="259274" cy="222148"/>
            </a:xfrm>
            <a:prstGeom prst="bentConnector3">
              <a:avLst>
                <a:gd name="adj1" fmla="val 2791"/>
              </a:avLst>
            </a:prstGeom>
            <a:solidFill>
              <a:srgbClr val="00B0F0">
                <a:alpha val="20000"/>
              </a:srgbClr>
            </a:solidFill>
            <a:ln w="25400">
              <a:solidFill>
                <a:srgbClr val="00B0F0"/>
              </a:solidFill>
              <a:headEnd type="none" w="med" len="lg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E7CD0D1B-26DD-4A9C-95FE-4908850EA191}"/>
                </a:ext>
              </a:extLst>
            </p:cNvPr>
            <p:cNvSpPr/>
            <p:nvPr/>
          </p:nvSpPr>
          <p:spPr>
            <a:xfrm rot="16200000">
              <a:off x="3834163" y="3635735"/>
              <a:ext cx="2995490" cy="537772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384A68BA-1A66-544A-8A62-1C0BD2D215C7}"/>
              </a:ext>
            </a:extLst>
          </p:cNvPr>
          <p:cNvSpPr/>
          <p:nvPr/>
        </p:nvSpPr>
        <p:spPr>
          <a:xfrm>
            <a:off x="11674549" y="-288216"/>
            <a:ext cx="517451" cy="23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OK</a:t>
            </a:r>
            <a:endParaRPr kumimoji="1"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5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9B806-1186-CE48-A058-B47172705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468383"/>
            <a:ext cx="11214100" cy="870892"/>
          </a:xfrm>
        </p:spPr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QXG-10G2T-X710 </a:t>
            </a:r>
            <a:r>
              <a:rPr lang="en-US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詳細規格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aphicFrame>
        <p:nvGraphicFramePr>
          <p:cNvPr id="3" name="表格 4" hidden="1">
            <a:extLst>
              <a:ext uri="{FF2B5EF4-FFF2-40B4-BE49-F238E27FC236}">
                <a16:creationId xmlns:a16="http://schemas.microsoft.com/office/drawing/2014/main" id="{8CDF6D3C-65DB-3941-85A5-FC875E0827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774156"/>
              </p:ext>
            </p:extLst>
          </p:nvPr>
        </p:nvGraphicFramePr>
        <p:xfrm>
          <a:off x="14342714" y="1581375"/>
          <a:ext cx="6289538" cy="4241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74569">
                  <a:extLst>
                    <a:ext uri="{9D8B030D-6E8A-4147-A177-3AD203B41FA5}">
                      <a16:colId xmlns:a16="http://schemas.microsoft.com/office/drawing/2014/main" val="1614272174"/>
                    </a:ext>
                  </a:extLst>
                </a:gridCol>
                <a:gridCol w="3814969">
                  <a:extLst>
                    <a:ext uri="{9D8B030D-6E8A-4147-A177-3AD203B41FA5}">
                      <a16:colId xmlns:a16="http://schemas.microsoft.com/office/drawing/2014/main" val="38457467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80000"/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QXG-10G2T-X710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2309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0000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網路控制晶片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Intel Ethernet Controller 700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77386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0000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傳輸速度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10/5/2.5/1GbE, 100M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03770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0000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連接埠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NBAST-T; RJ45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70437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0000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埠數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2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68494668"/>
                  </a:ext>
                </a:extLst>
              </a:tr>
              <a:tr h="552760">
                <a:tc>
                  <a:txBody>
                    <a:bodyPr/>
                    <a:lstStyle/>
                    <a:p>
                      <a:pPr marL="180000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支援</a:t>
                      </a: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QNAP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作業系統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QTS 4.5.2 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或之後的版本</a:t>
                      </a:r>
                      <a:endParaRPr lang="en-US" altLang="zh-TW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QuTS hero 4.5.1 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或之後的版本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94531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0000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支援其他作業系統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Windows/Windows Server/Linux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52622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0000"/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PCIe 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介面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PCI Express 3.0 x4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96619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0000"/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包裝內容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 x QXG-10G2T-X710</a:t>
                      </a:r>
                    </a:p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 x QIG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(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快速安裝指南</a:t>
                      </a: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)</a:t>
                      </a:r>
                    </a:p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3 x 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擋版</a:t>
                      </a: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(</a:t>
                      </a:r>
                      <a:r>
                        <a:rPr lang="zh-TW" alt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出貨時預先安裝短擋版於網路擴充卡上</a:t>
                      </a:r>
                      <a:r>
                        <a:rPr lang="en-US" altLang="zh-TW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)</a:t>
                      </a:r>
                      <a:endParaRPr lang="zh-TW" altLang="en-US" sz="16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7146211"/>
                  </a:ext>
                </a:extLst>
              </a:tr>
            </a:tbl>
          </a:graphicData>
        </a:graphic>
      </p:graphicFrame>
      <p:pic>
        <p:nvPicPr>
          <p:cNvPr id="7" name="圖片 6">
            <a:extLst>
              <a:ext uri="{FF2B5EF4-FFF2-40B4-BE49-F238E27FC236}">
                <a16:creationId xmlns:a16="http://schemas.microsoft.com/office/drawing/2014/main" id="{428D9998-3B1B-DF47-ABB2-849F4038B1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0291" y="2564605"/>
            <a:ext cx="5015674" cy="3135353"/>
          </a:xfrm>
          <a:prstGeom prst="rect">
            <a:avLst/>
          </a:prstGeom>
          <a:noFill/>
          <a:effectLst>
            <a:outerShdw blurRad="381000" dist="596900" dir="8100000" sx="95000" sy="95000" algn="tr" rotWithShape="0">
              <a:prstClr val="black">
                <a:alpha val="36000"/>
              </a:prstClr>
            </a:outerShdw>
          </a:effectLst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9EA809FA-F577-4717-9F07-A1479E673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62629" y="2062098"/>
            <a:ext cx="979831" cy="379290"/>
          </a:xfrm>
          <a:prstGeom prst="rect">
            <a:avLst/>
          </a:prstGeom>
        </p:spPr>
      </p:pic>
      <p:graphicFrame>
        <p:nvGraphicFramePr>
          <p:cNvPr id="10" name="Shape 253">
            <a:extLst>
              <a:ext uri="{FF2B5EF4-FFF2-40B4-BE49-F238E27FC236}">
                <a16:creationId xmlns:a16="http://schemas.microsoft.com/office/drawing/2014/main" id="{91C5D2FF-E2F2-46BF-A256-77AC415411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5115443"/>
              </p:ext>
            </p:extLst>
          </p:nvPr>
        </p:nvGraphicFramePr>
        <p:xfrm>
          <a:off x="482600" y="1822006"/>
          <a:ext cx="6377691" cy="4515294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39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1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800" b="1">
                        <a:solidFill>
                          <a:schemeClr val="bg1"/>
                        </a:solidFill>
                        <a:latin typeface="Arial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800">
                          <a:solidFill>
                            <a:srgbClr val="00FFCC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QXG-10G2T-X710</a:t>
                      </a:r>
                      <a:endParaRPr lang="zh-TW" altLang="en-US" sz="1800">
                        <a:solidFill>
                          <a:srgbClr val="00FFCC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14">
                <a:tc>
                  <a:txBody>
                    <a:bodyPr/>
                    <a:lstStyle/>
                    <a:p>
                      <a:pPr marL="180000"/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網路控制晶片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Intel Ethernet Controller 700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14">
                <a:tc>
                  <a:txBody>
                    <a:bodyPr/>
                    <a:lstStyle/>
                    <a:p>
                      <a:pPr marL="180000"/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傳輸速度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10/5/2.5/1GbE, 100M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314">
                <a:tc>
                  <a:txBody>
                    <a:bodyPr/>
                    <a:lstStyle/>
                    <a:p>
                      <a:pPr marL="180000"/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連接埠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NBAST-T; RJ45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314">
                <a:tc>
                  <a:txBody>
                    <a:bodyPr/>
                    <a:lstStyle/>
                    <a:p>
                      <a:pPr marL="180000"/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埠數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2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2608">
                <a:tc>
                  <a:txBody>
                    <a:bodyPr/>
                    <a:lstStyle/>
                    <a:p>
                      <a:pPr marL="180000"/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支援</a:t>
                      </a: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QNAP</a:t>
                      </a: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作業系統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QTS 4.5.2 </a:t>
                      </a: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或之後的版本</a:t>
                      </a:r>
                      <a:endParaRPr lang="en-US" altLang="zh-TW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QuTS</a:t>
                      </a: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hero h4.5.1 </a:t>
                      </a: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或之後的版本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314">
                <a:tc>
                  <a:txBody>
                    <a:bodyPr/>
                    <a:lstStyle/>
                    <a:p>
                      <a:pPr marL="180000"/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支援其他作業系統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Windows/Windows Server/Linux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765690"/>
                  </a:ext>
                </a:extLst>
              </a:tr>
              <a:tr h="396314">
                <a:tc>
                  <a:txBody>
                    <a:bodyPr/>
                    <a:lstStyle/>
                    <a:p>
                      <a:pPr marL="180000"/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PCIe </a:t>
                      </a: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介面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PCI Express 3.0 x4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238363"/>
                  </a:ext>
                </a:extLst>
              </a:tr>
              <a:tr h="1128488">
                <a:tc>
                  <a:txBody>
                    <a:bodyPr/>
                    <a:lstStyle/>
                    <a:p>
                      <a:pPr marL="180000"/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包裝內容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 x QXG-10G2T-X710</a:t>
                      </a:r>
                    </a:p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 x QIG</a:t>
                      </a: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(</a:t>
                      </a: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快速安裝指南</a:t>
                      </a: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)</a:t>
                      </a:r>
                    </a:p>
                    <a:p>
                      <a:pPr marL="180000">
                        <a:spcBef>
                          <a:spcPts val="0"/>
                        </a:spcBef>
                      </a:pP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3 x </a:t>
                      </a: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擋版</a:t>
                      </a: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(</a:t>
                      </a: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出貨時預先安裝短擋版於網路擴充卡上</a:t>
                      </a: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)</a:t>
                      </a:r>
                      <a:endParaRPr lang="zh-TW" altLang="en-US" sz="16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2075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312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07F2E5A4-ADC4-4F33-8817-7EF218D24F6A}"/>
              </a:ext>
            </a:extLst>
          </p:cNvPr>
          <p:cNvSpPr txBox="1">
            <a:spLocks/>
          </p:cNvSpPr>
          <p:nvPr/>
        </p:nvSpPr>
        <p:spPr>
          <a:xfrm>
            <a:off x="5109853" y="1763028"/>
            <a:ext cx="5939951" cy="12422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TW" altLang="en-US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優勢</a:t>
            </a:r>
          </a:p>
          <a:p>
            <a:pPr marL="266700" lvl="1" indent="-266700">
              <a:lnSpc>
                <a:spcPct val="150000"/>
              </a:lnSpc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讓你的虛擬機上的服務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,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享受的實體網路速度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C7D30317-49C4-4A79-83D0-F1150A749931}"/>
              </a:ext>
            </a:extLst>
          </p:cNvPr>
          <p:cNvSpPr txBox="1">
            <a:spLocks/>
          </p:cNvSpPr>
          <p:nvPr/>
        </p:nvSpPr>
        <p:spPr>
          <a:xfrm>
            <a:off x="5109853" y="3429000"/>
            <a:ext cx="6683905" cy="26918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效益</a:t>
            </a:r>
          </a:p>
          <a:p>
            <a:pPr marL="266700" lvl="1" indent="-266700">
              <a:lnSpc>
                <a:spcPts val="3000"/>
              </a:lnSpc>
              <a:spcBef>
                <a:spcPts val="1200"/>
              </a:spcBef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如果需要即時服務的需求 例如訂票服務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,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金流服務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,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影音服務可以直接享受硬體網卡上的速度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,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降低網路的延遲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.</a:t>
            </a:r>
          </a:p>
          <a:p>
            <a:pPr marL="266700" lvl="1" indent="-266700">
              <a:lnSpc>
                <a:spcPts val="3000"/>
              </a:lnSpc>
              <a:spcBef>
                <a:spcPts val="1200"/>
              </a:spcBef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減少主機的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CPU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上的損耗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.</a:t>
            </a:r>
          </a:p>
          <a:p>
            <a:pPr marL="266700" lvl="1" indent="-266700">
              <a:lnSpc>
                <a:spcPts val="3000"/>
              </a:lnSpc>
              <a:spcBef>
                <a:spcPts val="1200"/>
              </a:spcBef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網路效率至少提升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20%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以上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7336474E-3139-4E6C-90AD-8FAA7ECE1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SR-IOV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的優勢與效益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2C6920B1-419F-48A3-A336-EA308F219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1171" y="2002601"/>
            <a:ext cx="4354177" cy="411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7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8B1549DA-FAC3-4CFE-9F78-556CF482AC9A}"/>
              </a:ext>
            </a:extLst>
          </p:cNvPr>
          <p:cNvSpPr/>
          <p:nvPr/>
        </p:nvSpPr>
        <p:spPr>
          <a:xfrm>
            <a:off x="7598038" y="-144379"/>
            <a:ext cx="7028937" cy="7151571"/>
          </a:xfrm>
          <a:prstGeom prst="rect">
            <a:avLst/>
          </a:prstGeom>
          <a:gradFill flip="none" rotWithShape="1">
            <a:gsLst>
              <a:gs pos="0">
                <a:srgbClr val="012B5D">
                  <a:alpha val="0"/>
                </a:srgbClr>
              </a:gs>
              <a:gs pos="100000">
                <a:srgbClr val="002758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E2D192E-4158-4BEF-94F5-FDB068463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Calibri Light"/>
                <a:sym typeface="Arial" panose="020B0604020202020204" pitchFamily="34" charset="0"/>
              </a:rPr>
              <a:t>SR-IOV</a:t>
            </a:r>
            <a:r>
              <a:rPr lang="en-US" altLang="zh-TW" b="1">
                <a:solidFill>
                  <a:srgbClr val="3D007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 Light"/>
                <a:sym typeface="Arial" panose="020B0604020202020204" pitchFamily="34" charset="0"/>
              </a:rPr>
              <a:t> </a:t>
            </a:r>
            <a:r>
              <a:rPr lang="en-US" altLang="zh-TW" b="1" err="1">
                <a:latin typeface="Arial" panose="020B0604020202020204" pitchFamily="34" charset="0"/>
                <a:ea typeface="微軟正黑體" panose="020B0604030504040204" pitchFamily="34" charset="-120"/>
                <a:cs typeface="Calibri Light"/>
                <a:sym typeface="Arial" panose="020B0604020202020204" pitchFamily="34" charset="0"/>
              </a:rPr>
              <a:t>支援列表</a:t>
            </a:r>
            <a:endParaRPr 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ECB1EC3-F623-4437-B6C6-6ABDA30E145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82600" y="1724024"/>
            <a:ext cx="5886450" cy="46132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zh-TW" altLang="en-US" sz="2400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SR-IOV支援機種(BIOS版本): </a:t>
            </a:r>
            <a:endParaRPr lang="en-US" altLang="zh-TW" sz="2400" b="1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000" lvl="1" indent="-180000">
              <a:lnSpc>
                <a:spcPct val="130000"/>
              </a:lnSpc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TS-h686(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Q05SAR01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)/TS-h886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(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Q05SAR01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)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marL="180000" lvl="1" indent="-180000">
              <a:lnSpc>
                <a:spcPct val="130000"/>
              </a:lnSpc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TS-1886XU-RP(Q047AR03)/ TS-h1886XU-RP(Q047AR03)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marL="180000" lvl="1" indent="-180000">
              <a:lnSpc>
                <a:spcPct val="130000"/>
              </a:lnSpc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TDS-16489U(QX31AR19)/TDS-16489U-R2(QX31AR19)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marL="180000" lvl="1" indent="-180000">
              <a:lnSpc>
                <a:spcPct val="130000"/>
              </a:lnSpc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QGD-1602P(Q03OAR05)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marL="180000" lvl="1" indent="-180000">
              <a:lnSpc>
                <a:spcPct val="130000"/>
              </a:lnSpc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TS-h2490FU(Q03XAR15)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06D3442F-60F2-4603-820F-CBD40C4AC8BA}"/>
              </a:ext>
            </a:extLst>
          </p:cNvPr>
          <p:cNvSpPr txBox="1">
            <a:spLocks/>
          </p:cNvSpPr>
          <p:nvPr/>
        </p:nvSpPr>
        <p:spPr>
          <a:xfrm>
            <a:off x="6587923" y="1724024"/>
            <a:ext cx="5366022" cy="47148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>
              <a:lnSpc>
                <a:spcPct val="130000"/>
              </a:lnSpc>
              <a:buNone/>
            </a:pPr>
            <a:r>
              <a:rPr lang="en-US" altLang="zh-TW" sz="2400" b="1" err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QAT支援機種</a:t>
            </a:r>
            <a:r>
              <a:rPr lang="en-US" altLang="zh-TW" sz="2400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: </a:t>
            </a:r>
          </a:p>
          <a:p>
            <a:pPr lvl="1" indent="0">
              <a:lnSpc>
                <a:spcPct val="130000"/>
              </a:lnSpc>
              <a:spcBef>
                <a:spcPts val="500"/>
              </a:spcBef>
              <a:buClr>
                <a:schemeClr val="bg1"/>
              </a:buClr>
              <a:buNone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  <a:sym typeface="Arial" panose="020B0604020202020204" pitchFamily="34" charset="0"/>
              </a:rPr>
              <a:t>QGD-1602P</a:t>
            </a:r>
          </a:p>
          <a:p>
            <a:pPr indent="0">
              <a:lnSpc>
                <a:spcPct val="130000"/>
              </a:lnSpc>
              <a:buNone/>
            </a:pPr>
            <a:endParaRPr lang="en-US" altLang="zh-TW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 indent="0">
              <a:lnSpc>
                <a:spcPct val="130000"/>
              </a:lnSpc>
              <a:buNone/>
            </a:pPr>
            <a:r>
              <a:rPr lang="zh-TW" altLang="en-US" sz="2400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網卡:</a:t>
            </a:r>
            <a:endParaRPr lang="en-US" altLang="zh-TW" sz="2400" b="1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 marL="180000" lvl="1" indent="-1800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Intel 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網卡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 LAN-10G2T-X550/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QXG-100G2SF-E810/</a:t>
            </a:r>
            <a:r>
              <a:rPr lang="en-US" altLang="zh-TW" sz="1600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QXG-10G2T-X710</a:t>
            </a:r>
          </a:p>
          <a:p>
            <a:pPr marL="180000" lvl="1" indent="-1800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Mellanox</a:t>
            </a: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網卡: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LAN-10G2SF-MLX/LAN-40G2SF-MLX</a:t>
            </a:r>
          </a:p>
          <a:p>
            <a:pPr marL="180000" lvl="1" indent="-18000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Mellanox</a:t>
            </a: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網卡</a:t>
            </a: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QXG-10G2SF-CX4/QXG-25G2SF-CX4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/QXG-25G2SF-CX6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43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 hidden="1">
            <a:extLst>
              <a:ext uri="{FF2B5EF4-FFF2-40B4-BE49-F238E27FC236}">
                <a16:creationId xmlns:a16="http://schemas.microsoft.com/office/drawing/2014/main" id="{E1E0B1CD-EE13-487F-943C-1E4B16658544}"/>
              </a:ext>
            </a:extLst>
          </p:cNvPr>
          <p:cNvSpPr/>
          <p:nvPr/>
        </p:nvSpPr>
        <p:spPr>
          <a:xfrm>
            <a:off x="0" y="1986079"/>
            <a:ext cx="12191999" cy="4871921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E2D192E-4158-4BEF-94F5-FDB068463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Calibri Light"/>
                <a:sym typeface="Arial" panose="020B0604020202020204" pitchFamily="34" charset="0"/>
              </a:rPr>
              <a:t>SR-IOV </a:t>
            </a:r>
            <a:r>
              <a:rPr lang="en-US" altLang="zh-TW" b="1" err="1">
                <a:latin typeface="Arial" panose="020B0604020202020204" pitchFamily="34" charset="0"/>
                <a:ea typeface="微軟正黑體" panose="020B0604030504040204" pitchFamily="34" charset="-120"/>
                <a:cs typeface="Calibri Light"/>
                <a:sym typeface="Arial" panose="020B0604020202020204" pitchFamily="34" charset="0"/>
              </a:rPr>
              <a:t>使用注意事項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Calibri Light"/>
              <a:sym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ECB1EC3-F623-4437-B6C6-6ABDA30E145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82600" y="3109111"/>
            <a:ext cx="8035925" cy="33305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80000" indent="-288000">
              <a:lnSpc>
                <a:spcPct val="130000"/>
              </a:lnSpc>
              <a:spcBef>
                <a:spcPts val="600"/>
              </a:spcBef>
              <a:buClr>
                <a:schemeClr val="bg1"/>
              </a:buClr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SR-IOV 需要搭配支援機種, BIOS版本與支援的網卡才可以支援</a:t>
            </a:r>
          </a:p>
          <a:p>
            <a:pPr marL="180000" indent="-288000">
              <a:lnSpc>
                <a:spcPct val="130000"/>
              </a:lnSpc>
              <a:spcBef>
                <a:spcPts val="600"/>
              </a:spcBef>
              <a:buClr>
                <a:schemeClr val="bg1"/>
              </a:buClr>
            </a:pP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SR-IOV支援軟體版本 QTS 4.5.2  QVS 3.5.3  .</a:t>
            </a: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000" indent="-288000">
              <a:lnSpc>
                <a:spcPct val="130000"/>
              </a:lnSpc>
              <a:spcBef>
                <a:spcPts val="600"/>
              </a:spcBef>
              <a:buClr>
                <a:schemeClr val="bg1"/>
              </a:buClr>
            </a:pPr>
            <a:r>
              <a:rPr 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QAT 需於 Guest OS 安裝對應的 Virtual Function Driver</a:t>
            </a: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000" lvl="1" indent="-288000">
              <a:lnSpc>
                <a:spcPct val="130000"/>
              </a:lnSpc>
              <a:spcBef>
                <a:spcPts val="600"/>
              </a:spcBef>
              <a:buClr>
                <a:schemeClr val="bg1"/>
              </a:buClr>
            </a:pPr>
            <a:r>
              <a:rPr 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* 目前官網可下載 Driver 版本為 Linux 及 FreeBSD</a:t>
            </a:r>
          </a:p>
          <a:p>
            <a:pPr marL="180000" lvl="1" indent="-288000">
              <a:lnSpc>
                <a:spcPct val="130000"/>
              </a:lnSpc>
              <a:spcBef>
                <a:spcPts val="600"/>
              </a:spcBef>
              <a:buClr>
                <a:schemeClr val="bg1"/>
              </a:buClr>
              <a:buNone/>
            </a:pPr>
            <a:r>
              <a:rPr lang="en-US" altLang="zh-TW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Intel driver download link - </a:t>
            </a:r>
            <a:r>
              <a:rPr 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https://01.org/intel-quick-assist-technology/downloads</a:t>
            </a:r>
            <a:endParaRPr lang="zh-TW" sz="1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000" indent="-288000">
              <a:lnSpc>
                <a:spcPct val="130000"/>
              </a:lnSpc>
              <a:spcBef>
                <a:spcPts val="600"/>
              </a:spcBef>
              <a:buClr>
                <a:schemeClr val="bg1"/>
              </a:buClr>
            </a:pPr>
            <a:r>
              <a:rPr lang="zh-TW" altLang="en-US" sz="19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使用SR-IOV (</a:t>
            </a:r>
            <a:r>
              <a:rPr lang="zh-TW" sz="19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Device Passthrough</a:t>
            </a:r>
            <a:r>
              <a:rPr lang="zh-TW" altLang="en-US" sz="19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)</a:t>
            </a:r>
            <a:br>
              <a:rPr lang="en-US" altLang="zh-TW" sz="19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</a:br>
            <a:r>
              <a:rPr lang="en-US" altLang="zh-TW" sz="19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zh-TW" altLang="en-US" sz="19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時無法使用 VM Live Migration 功能</a:t>
            </a:r>
          </a:p>
          <a:p>
            <a:pPr marL="0" lvl="1" indent="0">
              <a:lnSpc>
                <a:spcPct val="130000"/>
              </a:lnSpc>
              <a:spcBef>
                <a:spcPts val="600"/>
              </a:spcBef>
              <a:buClr>
                <a:schemeClr val="bg1"/>
              </a:buClr>
              <a:buNone/>
            </a:pPr>
            <a:r>
              <a:rPr 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因為原本VM使用的實體裝置經過動態遷移後,當VM遷移到新NAS上會認不到原實體裝置ID.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pic>
        <p:nvPicPr>
          <p:cNvPr id="4" name="圖片 7" descr="一張含有 文字 的圖片&#10;&#10;自動產生的描述">
            <a:extLst>
              <a:ext uri="{FF2B5EF4-FFF2-40B4-BE49-F238E27FC236}">
                <a16:creationId xmlns:a16="http://schemas.microsoft.com/office/drawing/2014/main" id="{7BC08B1E-E2EE-4FAB-9F74-F53078C98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1581564"/>
            <a:ext cx="11214100" cy="1351495"/>
          </a:xfrm>
          <a:prstGeom prst="rect">
            <a:avLst/>
          </a:prstGeom>
          <a:effectLst>
            <a:outerShdw blurRad="152400" dist="152400" dir="5400000" sx="99000" sy="99000" rotWithShape="0">
              <a:prstClr val="black">
                <a:alpha val="15000"/>
              </a:prstClr>
            </a:outerShdw>
          </a:effectLst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7631D1E6-F9A0-48EB-AF27-C37FCDD77F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3072" y="3532512"/>
            <a:ext cx="4463628" cy="264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5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9BAC92E5-44F0-4683-8624-29950C148B35}"/>
              </a:ext>
            </a:extLst>
          </p:cNvPr>
          <p:cNvCxnSpPr>
            <a:cxnSpLocks/>
          </p:cNvCxnSpPr>
          <p:nvPr/>
        </p:nvCxnSpPr>
        <p:spPr>
          <a:xfrm>
            <a:off x="7756161" y="2840699"/>
            <a:ext cx="1871631" cy="0"/>
          </a:xfrm>
          <a:prstGeom prst="straightConnector1">
            <a:avLst/>
          </a:prstGeom>
          <a:ln w="88900">
            <a:gradFill>
              <a:gsLst>
                <a:gs pos="0">
                  <a:srgbClr val="0070C0">
                    <a:alpha val="0"/>
                  </a:srgbClr>
                </a:gs>
                <a:gs pos="100000">
                  <a:srgbClr val="C8F0F4"/>
                </a:gs>
              </a:gsLst>
              <a:lin ang="0" scaled="0"/>
            </a:gra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49">
            <a:extLst>
              <a:ext uri="{FF2B5EF4-FFF2-40B4-BE49-F238E27FC236}">
                <a16:creationId xmlns:a16="http://schemas.microsoft.com/office/drawing/2014/main" id="{244AA5A7-81CB-486E-A5E4-2CBF0157E4C8}"/>
              </a:ext>
            </a:extLst>
          </p:cNvPr>
          <p:cNvCxnSpPr>
            <a:cxnSpLocks/>
          </p:cNvCxnSpPr>
          <p:nvPr/>
        </p:nvCxnSpPr>
        <p:spPr>
          <a:xfrm>
            <a:off x="7756161" y="5658211"/>
            <a:ext cx="1871631" cy="0"/>
          </a:xfrm>
          <a:prstGeom prst="straightConnector1">
            <a:avLst/>
          </a:prstGeom>
          <a:ln w="88900">
            <a:gradFill>
              <a:gsLst>
                <a:gs pos="0">
                  <a:srgbClr val="0070C0">
                    <a:alpha val="0"/>
                  </a:srgbClr>
                </a:gs>
                <a:gs pos="100000">
                  <a:srgbClr val="C8F0F4"/>
                </a:gs>
              </a:gsLst>
              <a:lin ang="0" scaled="0"/>
            </a:gra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圖片 30">
            <a:extLst>
              <a:ext uri="{FF2B5EF4-FFF2-40B4-BE49-F238E27FC236}">
                <a16:creationId xmlns:a16="http://schemas.microsoft.com/office/drawing/2014/main" id="{7857CCC5-22D9-4606-BC80-D2271A55B2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5078" y="5994539"/>
            <a:ext cx="638119" cy="2365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99F52D-B8D0-5D4D-B949-A7BF0968F605}"/>
              </a:ext>
            </a:extLst>
          </p:cNvPr>
          <p:cNvSpPr txBox="1"/>
          <p:nvPr/>
        </p:nvSpPr>
        <p:spPr>
          <a:xfrm>
            <a:off x="8265645" y="5801489"/>
            <a:ext cx="147931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</a:t>
            </a:r>
            <a:r>
              <a:rPr lang="zh-CN" altLang="en-US" sz="2400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Gbps</a:t>
            </a:r>
            <a:endParaRPr lang="zh-CN" altLang="en-US" sz="2400">
              <a:solidFill>
                <a:srgbClr val="66FFFF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268F4A64-A377-4947-A377-04A4A86B82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44402" y="4459366"/>
            <a:ext cx="1195371" cy="443211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DE5196BB-5EDF-4E13-A23B-C04AB49EB5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68804" y="5104206"/>
            <a:ext cx="747566" cy="277177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E8CA703E-6344-4F53-AF91-148BE43047B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2492" y="5534894"/>
            <a:ext cx="1179971" cy="437501"/>
          </a:xfrm>
          <a:prstGeom prst="rect">
            <a:avLst/>
          </a:prstGeom>
        </p:spPr>
      </p:pic>
      <p:pic>
        <p:nvPicPr>
          <p:cNvPr id="13" name="圖片 4" descr="一張含有 螢幕擷取畫面, 監視器 的圖片&#10;&#10;自動產生的描述">
            <a:extLst>
              <a:ext uri="{FF2B5EF4-FFF2-40B4-BE49-F238E27FC236}">
                <a16:creationId xmlns:a16="http://schemas.microsoft.com/office/drawing/2014/main" id="{1BE853CD-5D90-104B-9C19-A69290CC1E3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2534" y="4497637"/>
            <a:ext cx="1195371" cy="2022330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ACEF3940-7E97-472C-BE4A-730BF4BE5B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3996" y="5092357"/>
            <a:ext cx="747566" cy="2771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F04F7F-5305-F44A-9C6B-8D0BAB1A5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透過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RJ45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輕鬆升級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10GbE </a:t>
            </a:r>
            <a:b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CAT 6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以上線材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E47DB862-7CFF-D345-832A-F4CE489551A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1572" y="1963554"/>
            <a:ext cx="5485008" cy="1428370"/>
          </a:xfrm>
        </p:spPr>
        <p:txBody>
          <a:bodyPr>
            <a:normAutofit/>
          </a:bodyPr>
          <a:lstStyle/>
          <a:p>
            <a:pPr lvl="0" indent="0">
              <a:lnSpc>
                <a:spcPts val="2600"/>
              </a:lnSpc>
              <a:buNone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10GBASE-T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建議採用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CAT 6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以上！ </a:t>
            </a: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lvl="0" indent="0">
              <a:lnSpc>
                <a:spcPts val="2600"/>
              </a:lnSpc>
              <a:buNone/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支援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Multi-Gigabit </a:t>
            </a:r>
          </a:p>
          <a:p>
            <a:pPr lvl="0" indent="0">
              <a:lnSpc>
                <a:spcPts val="2600"/>
              </a:lnSpc>
              <a:buNone/>
            </a:pPr>
            <a:r>
              <a:rPr lang="en-US" altLang="zh-TW" b="1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NBASE-T </a:t>
            </a:r>
            <a:r>
              <a:rPr lang="zh-TW" altLang="en-US" b="1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業界標準</a:t>
            </a:r>
            <a:endParaRPr lang="zh-TW" altLang="en-US" sz="2000" b="1">
              <a:solidFill>
                <a:srgbClr val="66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graphicFrame>
        <p:nvGraphicFramePr>
          <p:cNvPr id="6" name="Shape 253">
            <a:extLst>
              <a:ext uri="{FF2B5EF4-FFF2-40B4-BE49-F238E27FC236}">
                <a16:creationId xmlns:a16="http://schemas.microsoft.com/office/drawing/2014/main" id="{878CBB9B-DF19-194B-9515-8902C37D33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4626787"/>
              </p:ext>
            </p:extLst>
          </p:nvPr>
        </p:nvGraphicFramePr>
        <p:xfrm>
          <a:off x="800491" y="3429000"/>
          <a:ext cx="5206089" cy="2806702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028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6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1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96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316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800" b="1">
                        <a:solidFill>
                          <a:schemeClr val="dk1"/>
                        </a:solidFill>
                        <a:latin typeface="Arial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>
                          <a:latin typeface="Arial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CAT 5e</a:t>
                      </a:r>
                      <a:endParaRPr lang="en-US" sz="1800" b="1">
                        <a:latin typeface="Arial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>
                          <a:latin typeface="Arial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CAT 6</a:t>
                      </a:r>
                      <a:endParaRPr lang="en-US" sz="1800" b="1">
                        <a:latin typeface="Arial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CAT 6A </a:t>
                      </a:r>
                      <a:endParaRPr lang="en-US" sz="1800" b="1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16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8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100M</a:t>
                      </a:r>
                      <a:endParaRPr lang="en" sz="18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V</a:t>
                      </a:r>
                      <a:endParaRPr lang="zh-TW" altLang="en-US" sz="16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V</a:t>
                      </a:r>
                      <a:endParaRPr kumimoji="0" lang="zh-TW" alt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V</a:t>
                      </a:r>
                      <a:endParaRPr kumimoji="0" lang="zh-TW" alt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16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8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1G</a:t>
                      </a:r>
                      <a:endParaRPr lang="en" sz="18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V</a:t>
                      </a:r>
                      <a:endParaRPr kumimoji="0" lang="zh-TW" alt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V</a:t>
                      </a:r>
                      <a:endParaRPr kumimoji="0" lang="zh-TW" alt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V</a:t>
                      </a:r>
                      <a:endParaRPr kumimoji="0" lang="zh-TW" alt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16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8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2.5G</a:t>
                      </a:r>
                      <a:endParaRPr lang="en" sz="18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V</a:t>
                      </a:r>
                      <a:endParaRPr kumimoji="0" lang="zh-TW" alt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V</a:t>
                      </a:r>
                      <a:endParaRPr kumimoji="0" lang="zh-TW" alt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V</a:t>
                      </a:r>
                      <a:endParaRPr kumimoji="0" lang="zh-TW" alt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316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8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5G</a:t>
                      </a:r>
                      <a:endParaRPr lang="en" sz="18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V</a:t>
                      </a:r>
                      <a:endParaRPr kumimoji="0" lang="zh-TW" alt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V</a:t>
                      </a:r>
                      <a:endParaRPr kumimoji="0" lang="zh-TW" alt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V</a:t>
                      </a:r>
                      <a:endParaRPr kumimoji="0" lang="zh-TW" alt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86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8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10G</a:t>
                      </a:r>
                      <a:endParaRPr lang="en" sz="18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6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X</a:t>
                      </a:r>
                      <a:endParaRPr lang="en" sz="16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  <a:tabLst/>
                        <a:defRPr/>
                      </a:pPr>
                      <a:r>
                        <a:rPr lang="en-US" altLang="zh-TW" sz="16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V</a:t>
                      </a:r>
                      <a:endParaRPr lang="zh-TW" altLang="en-US" sz="16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en" altLang="zh-TW" sz="16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(55m)</a:t>
                      </a:r>
                      <a:endParaRPr lang="en" sz="16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V</a:t>
                      </a:r>
                      <a:endParaRPr kumimoji="0" lang="zh-TW" alt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圖片 4" descr="一張含有 螢幕擷取畫面, 監視器 的圖片&#10;&#10;自動產生的描述">
            <a:extLst>
              <a:ext uri="{FF2B5EF4-FFF2-40B4-BE49-F238E27FC236}">
                <a16:creationId xmlns:a16="http://schemas.microsoft.com/office/drawing/2014/main" id="{BC233062-EC10-2342-9C95-DF4E600BE2B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0322" y="1649570"/>
            <a:ext cx="1195371" cy="20223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279C20-D30C-0941-9EC0-C4A96AD4EA00}"/>
              </a:ext>
            </a:extLst>
          </p:cNvPr>
          <p:cNvSpPr txBox="1"/>
          <p:nvPr/>
        </p:nvSpPr>
        <p:spPr>
          <a:xfrm>
            <a:off x="8134728" y="2894885"/>
            <a:ext cx="142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1/2.5/5 Gbps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A74BF2-3816-F24A-896C-FF29B0AC2997}"/>
              </a:ext>
            </a:extLst>
          </p:cNvPr>
          <p:cNvSpPr txBox="1"/>
          <p:nvPr/>
        </p:nvSpPr>
        <p:spPr>
          <a:xfrm>
            <a:off x="8134728" y="2404379"/>
            <a:ext cx="1025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CAT 5e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33519F-BCB8-C745-95B2-E05304D8CDB1}"/>
              </a:ext>
            </a:extLst>
          </p:cNvPr>
          <p:cNvSpPr txBox="1"/>
          <p:nvPr/>
        </p:nvSpPr>
        <p:spPr>
          <a:xfrm>
            <a:off x="8265645" y="5262695"/>
            <a:ext cx="920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CAT 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14B1DD-1001-674B-9A02-2347E336CF88}"/>
              </a:ext>
            </a:extLst>
          </p:cNvPr>
          <p:cNvSpPr txBox="1"/>
          <p:nvPr/>
        </p:nvSpPr>
        <p:spPr>
          <a:xfrm>
            <a:off x="9847192" y="3559606"/>
            <a:ext cx="150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TS-x73A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880E983-E85E-7C4F-AF4C-CCF7327BF160}"/>
              </a:ext>
            </a:extLst>
          </p:cNvPr>
          <p:cNvSpPr txBox="1"/>
          <p:nvPr/>
        </p:nvSpPr>
        <p:spPr>
          <a:xfrm>
            <a:off x="9857028" y="6191062"/>
            <a:ext cx="1481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TS-x73A</a:t>
            </a:r>
          </a:p>
        </p:txBody>
      </p:sp>
      <p:sp>
        <p:nvSpPr>
          <p:cNvPr id="38" name="TextBox 9">
            <a:extLst>
              <a:ext uri="{FF2B5EF4-FFF2-40B4-BE49-F238E27FC236}">
                <a16:creationId xmlns:a16="http://schemas.microsoft.com/office/drawing/2014/main" id="{04A35CD8-7BBB-4549-93C2-BD2BB7EB189B}"/>
              </a:ext>
            </a:extLst>
          </p:cNvPr>
          <p:cNvSpPr txBox="1"/>
          <p:nvPr/>
        </p:nvSpPr>
        <p:spPr>
          <a:xfrm>
            <a:off x="8403556" y="4332556"/>
            <a:ext cx="919703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10GbE</a:t>
            </a:r>
          </a:p>
          <a:p>
            <a:pPr algn="ctr"/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網卡</a:t>
            </a:r>
          </a:p>
        </p:txBody>
      </p:sp>
      <p:pic>
        <p:nvPicPr>
          <p:cNvPr id="9" name="圖片 8" descr="一張含有 纜線, 刀 的圖片&#10;&#10;自動產生的描述">
            <a:extLst>
              <a:ext uri="{FF2B5EF4-FFF2-40B4-BE49-F238E27FC236}">
                <a16:creationId xmlns:a16="http://schemas.microsoft.com/office/drawing/2014/main" id="{CB182AB3-023A-45E8-B028-DD4C52E1B1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0494" y="5485366"/>
            <a:ext cx="1667295" cy="1532468"/>
          </a:xfrm>
          <a:prstGeom prst="rect">
            <a:avLst/>
          </a:prstGeom>
          <a:noFill/>
          <a:effectLst>
            <a:outerShdw blurRad="381000" dist="266700" dir="8100000" sx="95000" sy="95000" algn="tr" rotWithShape="0">
              <a:prstClr val="black">
                <a:alpha val="35000"/>
              </a:prstClr>
            </a:outerShdw>
          </a:effectLst>
        </p:spPr>
      </p:pic>
      <p:grpSp>
        <p:nvGrpSpPr>
          <p:cNvPr id="25" name="群組 24">
            <a:extLst>
              <a:ext uri="{FF2B5EF4-FFF2-40B4-BE49-F238E27FC236}">
                <a16:creationId xmlns:a16="http://schemas.microsoft.com/office/drawing/2014/main" id="{F7AF6B05-9B38-49DD-A4CA-BD8336FD8EED}"/>
              </a:ext>
            </a:extLst>
          </p:cNvPr>
          <p:cNvGrpSpPr/>
          <p:nvPr/>
        </p:nvGrpSpPr>
        <p:grpSpPr>
          <a:xfrm>
            <a:off x="7300624" y="3983880"/>
            <a:ext cx="1250684" cy="1146064"/>
            <a:chOff x="5461865" y="6938174"/>
            <a:chExt cx="1250684" cy="1146064"/>
          </a:xfrm>
        </p:grpSpPr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38AB5464-7745-47F8-865F-7E0268B89350}"/>
                </a:ext>
              </a:extLst>
            </p:cNvPr>
            <p:cNvGrpSpPr/>
            <p:nvPr/>
          </p:nvGrpSpPr>
          <p:grpSpPr>
            <a:xfrm rot="5400000">
              <a:off x="5514175" y="6938174"/>
              <a:ext cx="1146064" cy="1146064"/>
              <a:chOff x="946017" y="4674811"/>
              <a:chExt cx="1184801" cy="1184801"/>
            </a:xfrm>
          </p:grpSpPr>
          <p:sp>
            <p:nvSpPr>
              <p:cNvPr id="39" name="Shape 279">
                <a:extLst>
                  <a:ext uri="{FF2B5EF4-FFF2-40B4-BE49-F238E27FC236}">
                    <a16:creationId xmlns:a16="http://schemas.microsoft.com/office/drawing/2014/main" id="{59DB19A5-612B-40B0-AA17-590D1137CB62}"/>
                  </a:ext>
                </a:extLst>
              </p:cNvPr>
              <p:cNvSpPr/>
              <p:nvPr/>
            </p:nvSpPr>
            <p:spPr>
              <a:xfrm rot="2700000">
                <a:off x="946017" y="4674811"/>
                <a:ext cx="1184801" cy="1184801"/>
              </a:xfrm>
              <a:prstGeom prst="teardrop">
                <a:avLst>
                  <a:gd name="adj" fmla="val 100000"/>
                </a:avLst>
              </a:prstGeom>
              <a:solidFill>
                <a:srgbClr val="85D8DE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sp>
            <p:nvSpPr>
              <p:cNvPr id="40" name="Shape 280">
                <a:extLst>
                  <a:ext uri="{FF2B5EF4-FFF2-40B4-BE49-F238E27FC236}">
                    <a16:creationId xmlns:a16="http://schemas.microsoft.com/office/drawing/2014/main" id="{8A279092-3BDB-479D-A286-6A3522F8002B}"/>
                  </a:ext>
                </a:extLst>
              </p:cNvPr>
              <p:cNvSpPr/>
              <p:nvPr/>
            </p:nvSpPr>
            <p:spPr>
              <a:xfrm>
                <a:off x="1010469" y="4732216"/>
                <a:ext cx="1058759" cy="1058759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2800">
                  <a:solidFill>
                    <a:srgbClr val="595959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4" name="圖片 3" descr="一張含有 物件 的圖片&#10;&#10;自動產生的描述">
              <a:extLst>
                <a:ext uri="{FF2B5EF4-FFF2-40B4-BE49-F238E27FC236}">
                  <a16:creationId xmlns:a16="http://schemas.microsoft.com/office/drawing/2014/main" id="{DEB76ADE-0A2B-4DAF-8DB5-C8B945927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1624" y="6945623"/>
              <a:ext cx="1131167" cy="1131167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2B798DDA-891E-4D66-BD8E-D34ADB1E6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1865" y="7142019"/>
              <a:ext cx="1250684" cy="781816"/>
            </a:xfrm>
            <a:prstGeom prst="rect">
              <a:avLst/>
            </a:prstGeom>
          </p:spPr>
        </p:pic>
      </p:grpSp>
      <p:pic>
        <p:nvPicPr>
          <p:cNvPr id="48" name="圖片 2">
            <a:extLst>
              <a:ext uri="{FF2B5EF4-FFF2-40B4-BE49-F238E27FC236}">
                <a16:creationId xmlns:a16="http://schemas.microsoft.com/office/drawing/2014/main" id="{63A7D757-7345-4A45-B800-7E996F4A5A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6242" y="1910284"/>
            <a:ext cx="2743200" cy="1714805"/>
          </a:xfrm>
          <a:prstGeom prst="rect">
            <a:avLst/>
          </a:prstGeom>
        </p:spPr>
      </p:pic>
      <p:pic>
        <p:nvPicPr>
          <p:cNvPr id="49" name="圖片 2">
            <a:extLst>
              <a:ext uri="{FF2B5EF4-FFF2-40B4-BE49-F238E27FC236}">
                <a16:creationId xmlns:a16="http://schemas.microsoft.com/office/drawing/2014/main" id="{7E4BBB3A-A258-724D-9B4A-1FE9F77AB1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6242" y="4556912"/>
            <a:ext cx="2743200" cy="1714805"/>
          </a:xfrm>
          <a:prstGeom prst="rect">
            <a:avLst/>
          </a:prstGeom>
        </p:spPr>
      </p:pic>
      <p:grpSp>
        <p:nvGrpSpPr>
          <p:cNvPr id="24" name="群組 23">
            <a:extLst>
              <a:ext uri="{FF2B5EF4-FFF2-40B4-BE49-F238E27FC236}">
                <a16:creationId xmlns:a16="http://schemas.microsoft.com/office/drawing/2014/main" id="{DE9C5992-6902-4CCC-A8D5-F1B8DFC6B888}"/>
              </a:ext>
            </a:extLst>
          </p:cNvPr>
          <p:cNvGrpSpPr/>
          <p:nvPr/>
        </p:nvGrpSpPr>
        <p:grpSpPr>
          <a:xfrm>
            <a:off x="9255365" y="4030210"/>
            <a:ext cx="1248060" cy="1146064"/>
            <a:chOff x="7264760" y="6884888"/>
            <a:chExt cx="1248060" cy="1146064"/>
          </a:xfrm>
        </p:grpSpPr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id="{10C90E11-C2E1-490B-A8CF-4CB0C37A9894}"/>
                </a:ext>
              </a:extLst>
            </p:cNvPr>
            <p:cNvGrpSpPr/>
            <p:nvPr/>
          </p:nvGrpSpPr>
          <p:grpSpPr>
            <a:xfrm rot="5400000">
              <a:off x="7315758" y="6884888"/>
              <a:ext cx="1146064" cy="1146064"/>
              <a:chOff x="946017" y="4674811"/>
              <a:chExt cx="1184801" cy="1184801"/>
            </a:xfrm>
          </p:grpSpPr>
          <p:sp>
            <p:nvSpPr>
              <p:cNvPr id="42" name="Shape 279">
                <a:extLst>
                  <a:ext uri="{FF2B5EF4-FFF2-40B4-BE49-F238E27FC236}">
                    <a16:creationId xmlns:a16="http://schemas.microsoft.com/office/drawing/2014/main" id="{D57E0077-2C8E-4344-94E8-AF4499648D1D}"/>
                  </a:ext>
                </a:extLst>
              </p:cNvPr>
              <p:cNvSpPr/>
              <p:nvPr/>
            </p:nvSpPr>
            <p:spPr>
              <a:xfrm rot="2700000">
                <a:off x="946017" y="4674811"/>
                <a:ext cx="1184801" cy="1184801"/>
              </a:xfrm>
              <a:prstGeom prst="teardrop">
                <a:avLst>
                  <a:gd name="adj" fmla="val 100000"/>
                </a:avLst>
              </a:prstGeom>
              <a:solidFill>
                <a:srgbClr val="85D8DE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sp>
            <p:nvSpPr>
              <p:cNvPr id="43" name="Shape 280">
                <a:extLst>
                  <a:ext uri="{FF2B5EF4-FFF2-40B4-BE49-F238E27FC236}">
                    <a16:creationId xmlns:a16="http://schemas.microsoft.com/office/drawing/2014/main" id="{5453721F-F05D-43AA-A903-210F9D7558AE}"/>
                  </a:ext>
                </a:extLst>
              </p:cNvPr>
              <p:cNvSpPr/>
              <p:nvPr/>
            </p:nvSpPr>
            <p:spPr>
              <a:xfrm>
                <a:off x="1010469" y="4732216"/>
                <a:ext cx="1058759" cy="1058759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2800">
                  <a:solidFill>
                    <a:srgbClr val="595959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35" name="圖片 3" descr="一張含有 物件 的圖片&#10;&#10;自動產生的描述">
              <a:extLst>
                <a:ext uri="{FF2B5EF4-FFF2-40B4-BE49-F238E27FC236}">
                  <a16:creationId xmlns:a16="http://schemas.microsoft.com/office/drawing/2014/main" id="{DEBE4727-81A5-BB48-A662-5EF279D98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3207" y="6888212"/>
              <a:ext cx="1131167" cy="1131167"/>
            </a:xfrm>
            <a:prstGeom prst="rect">
              <a:avLst/>
            </a:prstGeom>
          </p:spPr>
        </p:pic>
        <p:pic>
          <p:nvPicPr>
            <p:cNvPr id="47" name="圖片 46">
              <a:extLst>
                <a:ext uri="{FF2B5EF4-FFF2-40B4-BE49-F238E27FC236}">
                  <a16:creationId xmlns:a16="http://schemas.microsoft.com/office/drawing/2014/main" id="{61F469D1-05CA-4C42-8032-E0763A90F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64760" y="7091100"/>
              <a:ext cx="1248060" cy="7801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682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Moderate&quot;,&quot;Name&quot;:&quot;適中&quot;,&quot;Kind&quot;:&quot;System&quot;,&quot;OldGuidesSetting&quot;:{&quot;HeaderHeight&quot;:13.0,&quot;FooterHeight&quot;:6.0,&quot;SideMargin&quot;:4.0,&quot;TopMargin&quot;:0.0,&quot;BottomMargin&quot;:0.0,&quot;IntervalMargin&quot;:1.5}}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1597</Words>
  <Application>Microsoft Office PowerPoint</Application>
  <PresentationFormat>寬螢幕</PresentationFormat>
  <Paragraphs>371</Paragraphs>
  <Slides>24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30" baseType="lpstr">
      <vt:lpstr>微軟正黑體</vt:lpstr>
      <vt:lpstr>Arial</vt:lpstr>
      <vt:lpstr>Calibri</vt:lpstr>
      <vt:lpstr>Corbel</vt:lpstr>
      <vt:lpstr>Verdana</vt:lpstr>
      <vt:lpstr>Office 佈景主題</vt:lpstr>
      <vt:lpstr>PowerPoint 簡報</vt:lpstr>
      <vt:lpstr>10GbE 全面普及化 輕鬆打造 10G 內網</vt:lpstr>
      <vt:lpstr>QNAP 全新 10GbE 高速網卡  QXG-10G2T-X710</vt:lpstr>
      <vt:lpstr>QXG-10G2T-X710 網卡硬體詳解</vt:lpstr>
      <vt:lpstr>QXG-10G2T-X710 詳細規格</vt:lpstr>
      <vt:lpstr>SR-IOV 的優勢與效益</vt:lpstr>
      <vt:lpstr>SR-IOV 支援列表</vt:lpstr>
      <vt:lpstr>SR-IOV 使用注意事項</vt:lpstr>
      <vt:lpstr>透過 RJ45 輕鬆升級 10GbE  支援 CAT 6 以上線材</vt:lpstr>
      <vt:lpstr>支援多種 OS 輕鬆布建 10GbE 網路環境</vt:lpstr>
      <vt:lpstr>為您的 QNAP NAS 擴充 10GbE 感受高速傳輸</vt:lpstr>
      <vt:lpstr>高達 1000+MB/s 讀寫效能，傳檔/備份一氣呵成</vt:lpstr>
      <vt:lpstr>LAN-10G2T-X550 vs. QXG-10G2T-X710</vt:lpstr>
      <vt:lpstr>QXG-10G2T-X710 vs. QXG-10G2T-107</vt:lpstr>
      <vt:lpstr>透過 Windows  拖拉 10GB 大檔</vt:lpstr>
      <vt:lpstr>QNAP Multi-Gig 網卡 交換器與配件產品線</vt:lpstr>
      <vt:lpstr>QNAP Multi Gig 網卡產品線 – Intel </vt:lpstr>
      <vt:lpstr>QNAP Multi Gig 網卡產品線 – Marvell Aqtion</vt:lpstr>
      <vt:lpstr>QNAP Multi Gig 網路配件產品線</vt:lpstr>
      <vt:lpstr>快速升級到 10GbE 網路環境</vt:lpstr>
      <vt:lpstr>搭配交換機 打造 10GbE 環境</vt:lpstr>
      <vt:lpstr>搭配 QSW-M1208 網管型 10GE 網路交換器 建構多條 10GbE 聚合的高速協作環境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QXG-10G2T-X710: 10GbE 雙埠網路擴充卡，支援 SR-IOV 與 iSCSI，強化虛擬化應用網路資源配置</dc:title>
  <dc:creator>QNAP_Stanley Huang</dc:creator>
  <cp:lastModifiedBy>QNAP_Lucas Lin</cp:lastModifiedBy>
  <cp:revision>1</cp:revision>
  <dcterms:created xsi:type="dcterms:W3CDTF">2021-04-09T02:21:17Z</dcterms:created>
  <dcterms:modified xsi:type="dcterms:W3CDTF">2021-04-14T02:20:01Z</dcterms:modified>
</cp:coreProperties>
</file>