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65" r:id="rId4"/>
    <p:sldId id="266" r:id="rId5"/>
    <p:sldId id="267" r:id="rId6"/>
    <p:sldId id="263" r:id="rId7"/>
    <p:sldId id="264" r:id="rId8"/>
    <p:sldId id="276" r:id="rId9"/>
    <p:sldId id="269" r:id="rId10"/>
    <p:sldId id="270" r:id="rId11"/>
    <p:sldId id="260" r:id="rId12"/>
    <p:sldId id="259" r:id="rId13"/>
    <p:sldId id="261" r:id="rId14"/>
    <p:sldId id="262" r:id="rId15"/>
    <p:sldId id="271" r:id="rId16"/>
    <p:sldId id="268" r:id="rId17"/>
    <p:sldId id="258" r:id="rId18"/>
    <p:sldId id="274" r:id="rId19"/>
    <p:sldId id="273" r:id="rId20"/>
    <p:sldId id="275" r:id="rId21"/>
    <p:sldId id="272" r:id="rId22"/>
  </p:sldIdLst>
  <p:sldSz cx="12192000" cy="6858000"/>
  <p:notesSz cx="6858000" cy="9144000"/>
  <p:defaultTextStyle>
    <a:defPPr>
      <a:defRPr lang="en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3" clrIdx="0">
    <p:extLst>
      <p:ext uri="{19B8F6BF-5375-455C-9EA6-DF929625EA0E}">
        <p15:presenceInfo xmlns:p15="http://schemas.microsoft.com/office/powerpoint/2012/main" userId="S::urn:spo:anon#7dcf57ea5e37b1043d9fe3387971e1e8b685c2d27049876de694681a40900b36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5985AA"/>
    <a:srgbClr val="B08EEA"/>
    <a:srgbClr val="6EDECD"/>
    <a:srgbClr val="6C92B6"/>
    <a:srgbClr val="D0E9FF"/>
    <a:srgbClr val="1B5CD6"/>
    <a:srgbClr val="7F64C1"/>
    <a:srgbClr val="5582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59" autoAdjust="0"/>
    <p:restoredTop sz="94651"/>
  </p:normalViewPr>
  <p:slideViewPr>
    <p:cSldViewPr snapToGrid="0" snapToObjects="1">
      <p:cViewPr>
        <p:scale>
          <a:sx n="90" d="100"/>
          <a:sy n="90" d="100"/>
        </p:scale>
        <p:origin x="846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DF3B9-F0E8-2743-A0F2-0C98ACD87690}" type="datetimeFigureOut">
              <a:rPr lang="en-TW" smtClean="0"/>
              <a:t>04/08/2021</a:t>
            </a:fld>
            <a:endParaRPr lang="en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1336F5-3C3C-1341-A73E-1064CBCA9FB0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0252723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1336F5-3C3C-1341-A73E-1064CBCA9FB0}" type="slidenum">
              <a:rPr lang="en-TW" smtClean="0"/>
              <a:t>2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419137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245E6B0-0BAA-497F-958C-D0BEC6741F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857"/>
            <a:ext cx="12189292" cy="6856286"/>
          </a:xfrm>
          <a:prstGeom prst="rect">
            <a:avLst/>
          </a:prstGeo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6E0E4CC5-1F32-4AEB-8EA5-A92CCC6054E2}"/>
              </a:ext>
            </a:extLst>
          </p:cNvPr>
          <p:cNvSpPr txBox="1"/>
          <p:nvPr userDrawn="1"/>
        </p:nvSpPr>
        <p:spPr>
          <a:xfrm>
            <a:off x="882503" y="5229153"/>
            <a:ext cx="4688957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TW" sz="800" b="0" i="0" u="none" strike="noStrike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Copyright © 2021 QNAP Systems, Inc. All rights reserved. QNAP® and other names of QNAP Products are proprietary marks or registered trademarks of QNAP Systems, Inc. Other products and company names mentioned herein are trademarks of their respective holders.</a:t>
            </a:r>
            <a:endParaRPr lang="zh-TW" altLang="en-US" sz="800" b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691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75437-5E53-054E-90E8-84B475334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6ECA93-C50E-9F4A-A8BE-6AB101B5151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9CE0372-546D-484A-8860-A0D773496A26}" type="datetimeFigureOut">
              <a:rPr lang="en-TW" smtClean="0"/>
              <a:t>04/08/2021</a:t>
            </a:fld>
            <a:endParaRPr lang="en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3E28C8-B95C-C943-9665-B729D7513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3A42A9-56C3-7D48-8AB7-9C2F9BB4C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C6B46C3-5BDD-4D44-8F42-4C6AB168274C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206031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8245E6B0-0BAA-497F-958C-D0BEC6741F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62" y="857"/>
            <a:ext cx="12187938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203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文字, 螢幕擷取畫面, 名片 的圖片&#10;&#10;自動產生的描述">
            <a:extLst>
              <a:ext uri="{FF2B5EF4-FFF2-40B4-BE49-F238E27FC236}">
                <a16:creationId xmlns:a16="http://schemas.microsoft.com/office/drawing/2014/main" id="{8245E6B0-0BAA-497F-958C-D0BEC6741F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57"/>
            <a:ext cx="12192000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8480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C62AC-EA32-AE4C-AA90-CB5B7041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479A5-743C-5B41-A03C-17C0AF5EA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40047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 descr="一張含有 文字, 工具​​ 的圖片&#10;&#10;自動產生的描述">
            <a:extLst>
              <a:ext uri="{FF2B5EF4-FFF2-40B4-BE49-F238E27FC236}">
                <a16:creationId xmlns:a16="http://schemas.microsoft.com/office/drawing/2014/main" id="{CFED63F4-8755-4FAC-BE31-4CDF407E31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CC62AC-EA32-AE4C-AA90-CB5B7041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479A5-743C-5B41-A03C-17C0AF5EA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790860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EA7625EC-52A7-4C1B-9CA7-CC33899D1E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95"/>
            <a:ext cx="12189292" cy="6857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CC62AC-EA32-AE4C-AA90-CB5B7041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479A5-743C-5B41-A03C-17C0AF5EA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736191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EA7625EC-52A7-4C1B-9CA7-CC33899D1E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" y="0"/>
            <a:ext cx="1218929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CC62AC-EA32-AE4C-AA90-CB5B7041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479A5-743C-5B41-A03C-17C0AF5EA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395540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EA7625EC-52A7-4C1B-9CA7-CC33899D1ED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95"/>
            <a:ext cx="12189292" cy="685780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CC62AC-EA32-AE4C-AA90-CB5B70419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E479A5-743C-5B41-A03C-17C0AF5EAC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11575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C31A94FA-6F81-4BD9-80A8-9A94618A72D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" y="0"/>
            <a:ext cx="1218929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5F387C-F3D8-0346-BF7A-A502B10B4F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1949116"/>
            <a:ext cx="7000708" cy="2983831"/>
          </a:xfrm>
        </p:spPr>
        <p:txBody>
          <a:bodyPr anchor="ctr">
            <a:normAutofit/>
          </a:bodyPr>
          <a:lstStyle>
            <a:lvl1pPr>
              <a:defRPr sz="4000"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6364400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9ED6B327-0923-416C-9D7D-BE3DBC6A70AF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" y="0"/>
            <a:ext cx="12189292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A1D0E61-3AD6-8349-89EE-FEAFACC50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93B094-EDB7-4941-88C8-1E115BE91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62100"/>
            <a:ext cx="10515600" cy="46148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177012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49" r:id="rId3"/>
    <p:sldLayoutId id="2147483650" r:id="rId4"/>
    <p:sldLayoutId id="2147483665" r:id="rId5"/>
    <p:sldLayoutId id="2147483663" r:id="rId6"/>
    <p:sldLayoutId id="2147483661" r:id="rId7"/>
    <p:sldLayoutId id="2147483664" r:id="rId8"/>
    <p:sldLayoutId id="2147483651" r:id="rId9"/>
    <p:sldLayoutId id="2147483654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5985AA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b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b="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tiff"/><Relationship Id="rId2" Type="http://schemas.openxmlformats.org/officeDocument/2006/relationships/image" Target="../media/image69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2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2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tiff"/><Relationship Id="rId2" Type="http://schemas.openxmlformats.org/officeDocument/2006/relationships/image" Target="../media/image77.tif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82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81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19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svg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0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tiff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26" Type="http://schemas.openxmlformats.org/officeDocument/2006/relationships/image" Target="../media/image29.png"/><Relationship Id="rId3" Type="http://schemas.openxmlformats.org/officeDocument/2006/relationships/image" Target="../media/image42.png"/><Relationship Id="rId21" Type="http://schemas.openxmlformats.org/officeDocument/2006/relationships/image" Target="../media/image59.png"/><Relationship Id="rId7" Type="http://schemas.openxmlformats.org/officeDocument/2006/relationships/image" Target="../media/image32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5" Type="http://schemas.openxmlformats.org/officeDocument/2006/relationships/image" Target="../media/image28.png"/><Relationship Id="rId2" Type="http://schemas.openxmlformats.org/officeDocument/2006/relationships/image" Target="../media/image41.png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29" Type="http://schemas.openxmlformats.org/officeDocument/2006/relationships/image" Target="../media/image6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11" Type="http://schemas.openxmlformats.org/officeDocument/2006/relationships/image" Target="../media/image49.png"/><Relationship Id="rId24" Type="http://schemas.openxmlformats.org/officeDocument/2006/relationships/image" Target="../media/image62.png"/><Relationship Id="rId5" Type="http://schemas.openxmlformats.org/officeDocument/2006/relationships/image" Target="../media/image44.png"/><Relationship Id="rId15" Type="http://schemas.openxmlformats.org/officeDocument/2006/relationships/image" Target="../media/image53.png"/><Relationship Id="rId23" Type="http://schemas.openxmlformats.org/officeDocument/2006/relationships/image" Target="../media/image61.png"/><Relationship Id="rId28" Type="http://schemas.openxmlformats.org/officeDocument/2006/relationships/image" Target="../media/image64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31" Type="http://schemas.openxmlformats.org/officeDocument/2006/relationships/image" Target="../media/image67.png"/><Relationship Id="rId4" Type="http://schemas.openxmlformats.org/officeDocument/2006/relationships/image" Target="../media/image43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Relationship Id="rId22" Type="http://schemas.openxmlformats.org/officeDocument/2006/relationships/image" Target="../media/image60.png"/><Relationship Id="rId27" Type="http://schemas.openxmlformats.org/officeDocument/2006/relationships/image" Target="../media/image63.png"/><Relationship Id="rId30" Type="http://schemas.openxmlformats.org/officeDocument/2006/relationships/image" Target="../media/image6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tiff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07643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BD050-600E-7745-AF77-CE56E7466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/>
              <a:t>Recover mail account from archives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C0AE10-21C2-A84F-81E4-6513196393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TW" sz="1800"/>
              <a:t>Create the restore job to restore the mail account: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EC05EA-B501-4C4B-B998-C7A4A2776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752" y="2148355"/>
            <a:ext cx="6663449" cy="4235933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4" name="Trapezoid 3">
            <a:extLst>
              <a:ext uri="{FF2B5EF4-FFF2-40B4-BE49-F238E27FC236}">
                <a16:creationId xmlns:a16="http://schemas.microsoft.com/office/drawing/2014/main" id="{830C800E-D1F9-0043-8071-52695FE12532}"/>
              </a:ext>
            </a:extLst>
          </p:cNvPr>
          <p:cNvSpPr/>
          <p:nvPr/>
        </p:nvSpPr>
        <p:spPr>
          <a:xfrm rot="16200000">
            <a:off x="7359664" y="3922822"/>
            <a:ext cx="2590934" cy="367625"/>
          </a:xfrm>
          <a:prstGeom prst="trapezoid">
            <a:avLst>
              <a:gd name="adj" fmla="val 328720"/>
            </a:avLst>
          </a:prstGeom>
          <a:gradFill flip="none" rotWithShape="1">
            <a:gsLst>
              <a:gs pos="0">
                <a:srgbClr val="D0E9FF"/>
              </a:gs>
              <a:gs pos="100000">
                <a:srgbClr val="D0E9FF">
                  <a:alpha val="37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4002BB-CCAA-954A-BEFD-809D90C10C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38943" y="2811169"/>
            <a:ext cx="3056849" cy="2590935"/>
          </a:xfrm>
          <a:prstGeom prst="rect">
            <a:avLst/>
          </a:prstGeo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2" descr="GopherCon Israel (@gopherconil) | Twitter">
            <a:extLst>
              <a:ext uri="{FF2B5EF4-FFF2-40B4-BE49-F238E27FC236}">
                <a16:creationId xmlns:a16="http://schemas.microsoft.com/office/drawing/2014/main" id="{08E6A137-7D24-45D1-A8E3-F08B5CCD7B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275" y="2622067"/>
            <a:ext cx="338497" cy="3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4">
            <a:extLst>
              <a:ext uri="{FF2B5EF4-FFF2-40B4-BE49-F238E27FC236}">
                <a16:creationId xmlns:a16="http://schemas.microsoft.com/office/drawing/2014/main" id="{734A14AD-AEED-49C3-9178-7275CD1E37E3}"/>
              </a:ext>
            </a:extLst>
          </p:cNvPr>
          <p:cNvSpPr txBox="1"/>
          <p:nvPr/>
        </p:nvSpPr>
        <p:spPr>
          <a:xfrm>
            <a:off x="1243772" y="2622067"/>
            <a:ext cx="253414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TW" altLang="zh-TW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Mailbox’s configuration</a:t>
            </a:r>
          </a:p>
          <a:p>
            <a:pPr>
              <a:spcAft>
                <a:spcPts val="1200"/>
              </a:spcAft>
            </a:pPr>
            <a:r>
              <a:rPr lang="en-TW" altLang="zh-TW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Email</a:t>
            </a:r>
            <a:r>
              <a:rPr lang="zh-TW" alt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TW" altLang="zh-TW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(All mail or mail in time interval)</a:t>
            </a:r>
          </a:p>
          <a:p>
            <a:pPr>
              <a:spcAft>
                <a:spcPts val="1200"/>
              </a:spcAft>
            </a:pPr>
            <a:r>
              <a:rPr lang="en-TW" altLang="zh-TW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Address book</a:t>
            </a:r>
          </a:p>
        </p:txBody>
      </p:sp>
      <p:pic>
        <p:nvPicPr>
          <p:cNvPr id="17" name="Picture 2" descr="GopherCon Israel (@gopherconil) | Twitter">
            <a:extLst>
              <a:ext uri="{FF2B5EF4-FFF2-40B4-BE49-F238E27FC236}">
                <a16:creationId xmlns:a16="http://schemas.microsoft.com/office/drawing/2014/main" id="{022D0197-A804-49E0-9275-0E48B4F8C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275" y="3071806"/>
            <a:ext cx="338497" cy="3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GopherCon Israel (@gopherconil) | Twitter">
            <a:extLst>
              <a:ext uri="{FF2B5EF4-FFF2-40B4-BE49-F238E27FC236}">
                <a16:creationId xmlns:a16="http://schemas.microsoft.com/office/drawing/2014/main" id="{D824547F-6FBB-4FFB-A68F-928677431D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275" y="3764577"/>
            <a:ext cx="338497" cy="3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524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0BA63E-C3E4-774F-8AA9-A827FB410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W" sz="4800"/>
              <a:t>Use Case</a:t>
            </a:r>
          </a:p>
        </p:txBody>
      </p:sp>
    </p:spTree>
    <p:extLst>
      <p:ext uri="{BB962C8B-B14F-4D97-AF65-F5344CB8AC3E}">
        <p14:creationId xmlns:p14="http://schemas.microsoft.com/office/powerpoint/2010/main" val="4246346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圖片 14">
            <a:extLst>
              <a:ext uri="{FF2B5EF4-FFF2-40B4-BE49-F238E27FC236}">
                <a16:creationId xmlns:a16="http://schemas.microsoft.com/office/drawing/2014/main" id="{B1721029-FBC9-4A4E-BF5D-F5E5388192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26810" y="1901392"/>
            <a:ext cx="6723472" cy="537877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CA8B70B-2CD8-324D-B93E-4A405A2DF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/>
              <a:t>Archive the old mails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6929D5-ACBE-DF4D-9C63-508073B15A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TW" sz="1800"/>
              <a:t>When the NAS is out of the space, archive the old mails to the cloud storage. Keep the recent mail in the NAS.</a:t>
            </a:r>
          </a:p>
          <a:p>
            <a:pPr marL="0" indent="0">
              <a:buNone/>
            </a:pPr>
            <a:r>
              <a:rPr lang="en-TW" sz="1800"/>
              <a:t>When you need the old mails, it’s easy to search them from the archives and restore them to NAS.</a:t>
            </a:r>
          </a:p>
        </p:txBody>
      </p:sp>
      <p:pic>
        <p:nvPicPr>
          <p:cNvPr id="13" name="圖形 12">
            <a:extLst>
              <a:ext uri="{FF2B5EF4-FFF2-40B4-BE49-F238E27FC236}">
                <a16:creationId xmlns:a16="http://schemas.microsoft.com/office/drawing/2014/main" id="{7F7C8A4B-5DCC-42D2-9450-50462BEBE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940" y="2670002"/>
            <a:ext cx="2622482" cy="20611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4" name="文字方塊 13">
            <a:extLst>
              <a:ext uri="{FF2B5EF4-FFF2-40B4-BE49-F238E27FC236}">
                <a16:creationId xmlns:a16="http://schemas.microsoft.com/office/drawing/2014/main" id="{E5639FFF-D2B3-49C8-818D-ACF5A6A443C3}"/>
              </a:ext>
            </a:extLst>
          </p:cNvPr>
          <p:cNvSpPr txBox="1"/>
          <p:nvPr/>
        </p:nvSpPr>
        <p:spPr>
          <a:xfrm>
            <a:off x="480257" y="3339189"/>
            <a:ext cx="2559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 want to archive the old emails.</a:t>
            </a: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D9304ECB-C3D5-4A6F-BC8B-9CC071E4AC91}"/>
              </a:ext>
            </a:extLst>
          </p:cNvPr>
          <p:cNvSpPr txBox="1"/>
          <p:nvPr/>
        </p:nvSpPr>
        <p:spPr>
          <a:xfrm>
            <a:off x="6587832" y="3012667"/>
            <a:ext cx="1562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sz="1600">
                <a:solidFill>
                  <a:srgbClr val="598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Archive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DC712873-B6A2-41B1-BFE3-AA4AD23DCC7F}"/>
              </a:ext>
            </a:extLst>
          </p:cNvPr>
          <p:cNvSpPr txBox="1"/>
          <p:nvPr/>
        </p:nvSpPr>
        <p:spPr>
          <a:xfrm>
            <a:off x="6216814" y="6008397"/>
            <a:ext cx="230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600">
                <a:solidFill>
                  <a:srgbClr val="598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Search and Restore</a:t>
            </a:r>
          </a:p>
        </p:txBody>
      </p:sp>
    </p:spTree>
    <p:extLst>
      <p:ext uri="{BB962C8B-B14F-4D97-AF65-F5344CB8AC3E}">
        <p14:creationId xmlns:p14="http://schemas.microsoft.com/office/powerpoint/2010/main" val="31146839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圖片 16">
            <a:extLst>
              <a:ext uri="{FF2B5EF4-FFF2-40B4-BE49-F238E27FC236}">
                <a16:creationId xmlns:a16="http://schemas.microsoft.com/office/drawing/2014/main" id="{01EADFCB-EF94-405E-93F7-8115B8FD7E7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0714" y="1641114"/>
            <a:ext cx="6723473" cy="5377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7293812-31ED-9541-8277-C0DF55488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/>
              <a:t>Restore the account when upgrading </a:t>
            </a:r>
            <a:br>
              <a:rPr lang="en-US"/>
            </a:br>
            <a:r>
              <a:rPr lang="en-TW"/>
              <a:t>the NAS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ABDCE3-0728-1B4D-8066-16AC4DBD13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TW" sz="1800"/>
              <a:t>When you upgrade the NAS, you can easily restore all mails from the old NAS to the new NAS.</a:t>
            </a:r>
          </a:p>
        </p:txBody>
      </p:sp>
      <p:sp>
        <p:nvSpPr>
          <p:cNvPr id="18" name="TextBox 6">
            <a:extLst>
              <a:ext uri="{FF2B5EF4-FFF2-40B4-BE49-F238E27FC236}">
                <a16:creationId xmlns:a16="http://schemas.microsoft.com/office/drawing/2014/main" id="{F08DF4D1-A808-4D7C-BBA1-3B902F54794F}"/>
              </a:ext>
            </a:extLst>
          </p:cNvPr>
          <p:cNvSpPr txBox="1"/>
          <p:nvPr/>
        </p:nvSpPr>
        <p:spPr>
          <a:xfrm>
            <a:off x="7873499" y="2733774"/>
            <a:ext cx="1562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altLang="zh-TW" sz="1600">
                <a:solidFill>
                  <a:srgbClr val="598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  <a:endParaRPr lang="en-TW" altLang="zh-TW" sz="1400">
              <a:solidFill>
                <a:srgbClr val="5985A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6">
            <a:extLst>
              <a:ext uri="{FF2B5EF4-FFF2-40B4-BE49-F238E27FC236}">
                <a16:creationId xmlns:a16="http://schemas.microsoft.com/office/drawing/2014/main" id="{049A1929-1A28-4EA1-8C9A-9C5BF2BB8710}"/>
              </a:ext>
            </a:extLst>
          </p:cNvPr>
          <p:cNvSpPr txBox="1"/>
          <p:nvPr/>
        </p:nvSpPr>
        <p:spPr>
          <a:xfrm>
            <a:off x="7873499" y="5621353"/>
            <a:ext cx="1562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altLang="zh-TW" sz="1600">
                <a:solidFill>
                  <a:srgbClr val="598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Restore</a:t>
            </a:r>
          </a:p>
        </p:txBody>
      </p:sp>
      <p:sp>
        <p:nvSpPr>
          <p:cNvPr id="20" name="TextBox 6">
            <a:extLst>
              <a:ext uri="{FF2B5EF4-FFF2-40B4-BE49-F238E27FC236}">
                <a16:creationId xmlns:a16="http://schemas.microsoft.com/office/drawing/2014/main" id="{BCD79612-391E-471C-AEC4-CA9011CDC732}"/>
              </a:ext>
            </a:extLst>
          </p:cNvPr>
          <p:cNvSpPr txBox="1"/>
          <p:nvPr/>
        </p:nvSpPr>
        <p:spPr>
          <a:xfrm>
            <a:off x="4918533" y="4160795"/>
            <a:ext cx="1562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altLang="zh-TW" sz="1600">
                <a:solidFill>
                  <a:srgbClr val="598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Upgrade</a:t>
            </a:r>
          </a:p>
        </p:txBody>
      </p:sp>
      <p:sp>
        <p:nvSpPr>
          <p:cNvPr id="21" name="TextBox 6">
            <a:extLst>
              <a:ext uri="{FF2B5EF4-FFF2-40B4-BE49-F238E27FC236}">
                <a16:creationId xmlns:a16="http://schemas.microsoft.com/office/drawing/2014/main" id="{9EBB182C-5D35-4D03-AEFE-3AF2F227141F}"/>
              </a:ext>
            </a:extLst>
          </p:cNvPr>
          <p:cNvSpPr txBox="1"/>
          <p:nvPr/>
        </p:nvSpPr>
        <p:spPr>
          <a:xfrm>
            <a:off x="6050936" y="6118637"/>
            <a:ext cx="1101514" cy="338554"/>
          </a:xfrm>
          <a:prstGeom prst="rect">
            <a:avLst/>
          </a:prstGeom>
          <a:solidFill>
            <a:srgbClr val="5985AA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TW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NAS</a:t>
            </a:r>
          </a:p>
        </p:txBody>
      </p:sp>
      <p:pic>
        <p:nvPicPr>
          <p:cNvPr id="22" name="圖形 21">
            <a:extLst>
              <a:ext uri="{FF2B5EF4-FFF2-40B4-BE49-F238E27FC236}">
                <a16:creationId xmlns:a16="http://schemas.microsoft.com/office/drawing/2014/main" id="{5C20B49B-7119-4CD5-B3C0-2E09439FC1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940" y="2670002"/>
            <a:ext cx="2622482" cy="206117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3" name="文字方塊 22">
            <a:extLst>
              <a:ext uri="{FF2B5EF4-FFF2-40B4-BE49-F238E27FC236}">
                <a16:creationId xmlns:a16="http://schemas.microsoft.com/office/drawing/2014/main" id="{E80488DF-822F-4AF4-AAAB-C33590BE9509}"/>
              </a:ext>
            </a:extLst>
          </p:cNvPr>
          <p:cNvSpPr txBox="1"/>
          <p:nvPr/>
        </p:nvSpPr>
        <p:spPr>
          <a:xfrm>
            <a:off x="480257" y="3031792"/>
            <a:ext cx="2559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After </a:t>
            </a:r>
            <a:r>
              <a:rPr lang="en-US" altLang="zh-TW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QmailAgent</a:t>
            </a:r>
            <a:r>
              <a:rPr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reinstall, how can I recover my old mail to </a:t>
            </a:r>
            <a:r>
              <a:rPr lang="en-US" altLang="zh-TW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QmailAgent</a:t>
            </a:r>
            <a:r>
              <a:rPr lang="en-US" altLang="zh-TW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99806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F78FA8B2-0158-4320-B34E-DD0B3B9D612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0514" y="1480083"/>
            <a:ext cx="6723473" cy="537791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34373E-7935-FB40-B118-9B54EDFE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/>
              <a:t>Migrate the mails to another mailbox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106FC0-B7C8-774F-98B8-96A6A9A8C1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TW" sz="1800"/>
              <a:t>When restoring archived mails, you can restore the selected mails to another mail account.</a:t>
            </a:r>
          </a:p>
        </p:txBody>
      </p:sp>
      <p:sp>
        <p:nvSpPr>
          <p:cNvPr id="13" name="TextBox 6">
            <a:extLst>
              <a:ext uri="{FF2B5EF4-FFF2-40B4-BE49-F238E27FC236}">
                <a16:creationId xmlns:a16="http://schemas.microsoft.com/office/drawing/2014/main" id="{2050451D-38AB-40C6-9564-947204187D6C}"/>
              </a:ext>
            </a:extLst>
          </p:cNvPr>
          <p:cNvSpPr txBox="1"/>
          <p:nvPr/>
        </p:nvSpPr>
        <p:spPr>
          <a:xfrm>
            <a:off x="5929907" y="2597237"/>
            <a:ext cx="15621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600">
                <a:solidFill>
                  <a:srgbClr val="598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</a:t>
            </a:r>
          </a:p>
        </p:txBody>
      </p:sp>
      <p:sp>
        <p:nvSpPr>
          <p:cNvPr id="14" name="TextBox 6">
            <a:extLst>
              <a:ext uri="{FF2B5EF4-FFF2-40B4-BE49-F238E27FC236}">
                <a16:creationId xmlns:a16="http://schemas.microsoft.com/office/drawing/2014/main" id="{FE2BB040-7EAD-42F4-AD3A-B44170F3E4F1}"/>
              </a:ext>
            </a:extLst>
          </p:cNvPr>
          <p:cNvSpPr txBox="1"/>
          <p:nvPr/>
        </p:nvSpPr>
        <p:spPr>
          <a:xfrm>
            <a:off x="5558889" y="5592967"/>
            <a:ext cx="230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600">
                <a:solidFill>
                  <a:srgbClr val="5985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Restore</a:t>
            </a:r>
          </a:p>
        </p:txBody>
      </p:sp>
    </p:spTree>
    <p:extLst>
      <p:ext uri="{BB962C8B-B14F-4D97-AF65-F5344CB8AC3E}">
        <p14:creationId xmlns:p14="http://schemas.microsoft.com/office/powerpoint/2010/main" val="4006022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3886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91109A-F891-4345-9704-089138118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W" dirty="0"/>
              <a:t>QNAP NAS File Services </a:t>
            </a:r>
            <a:br>
              <a:rPr lang="en-TW" dirty="0"/>
            </a:br>
            <a:r>
              <a:rPr lang="en-TW" dirty="0"/>
              <a:t>for Gmail add-on</a:t>
            </a:r>
          </a:p>
        </p:txBody>
      </p:sp>
      <p:sp>
        <p:nvSpPr>
          <p:cNvPr id="2" name="文字方塊 1">
            <a:extLst>
              <a:ext uri="{FF2B5EF4-FFF2-40B4-BE49-F238E27FC236}">
                <a16:creationId xmlns:a16="http://schemas.microsoft.com/office/drawing/2014/main" id="{3B78EE57-6FAB-4FEE-AED0-4486F5793282}"/>
              </a:ext>
            </a:extLst>
          </p:cNvPr>
          <p:cNvSpPr txBox="1"/>
          <p:nvPr/>
        </p:nvSpPr>
        <p:spPr>
          <a:xfrm>
            <a:off x="831850" y="2333846"/>
            <a:ext cx="2708792" cy="424732"/>
          </a:xfrm>
          <a:prstGeom prst="rect">
            <a:avLst/>
          </a:prstGeom>
          <a:gradFill>
            <a:gsLst>
              <a:gs pos="50000">
                <a:srgbClr val="FF7C80"/>
              </a:gs>
              <a:gs pos="100000">
                <a:srgbClr val="FFC000">
                  <a:alpha val="0"/>
                </a:srgbClr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TW" altLang="zh-TW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Useful tool</a:t>
            </a:r>
            <a:endParaRPr lang="zh-TW" alt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3863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DC49-1B5A-D943-9199-C00D833F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/>
              <a:t>QNAP integrates with your workflow </a:t>
            </a:r>
            <a:br>
              <a:rPr lang="en-US"/>
            </a:br>
            <a:r>
              <a:rPr lang="en-TW"/>
              <a:t>for Gmail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35F502B6-36EA-4A47-B183-E8F5CCBF0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/>
              <a:t>Inserts a NAS file or folder as a share link to your email without leaving Gmail. </a:t>
            </a:r>
          </a:p>
          <a:p>
            <a:pPr marL="0" indent="0">
              <a:buNone/>
            </a:pPr>
            <a:r>
              <a:rPr lang="en-US" sz="1800"/>
              <a:t>Compatible with any browser and Gmail applications for Android and iOS devices.</a:t>
            </a:r>
            <a:endParaRPr lang="en-TW" sz="1800"/>
          </a:p>
        </p:txBody>
      </p:sp>
      <p:pic>
        <p:nvPicPr>
          <p:cNvPr id="1032" name="Picture 8">
            <a:extLst>
              <a:ext uri="{FF2B5EF4-FFF2-40B4-BE49-F238E27FC236}">
                <a16:creationId xmlns:a16="http://schemas.microsoft.com/office/drawing/2014/main" id="{AE6EEAC8-FDD2-4D4A-AA6C-C6762C54339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9070" y="3332677"/>
            <a:ext cx="5697000" cy="3525323"/>
          </a:xfrm>
          <a:prstGeom prst="roundRect">
            <a:avLst>
              <a:gd name="adj" fmla="val 1176"/>
            </a:avLst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 descr="一張含有 文字 的圖片&#10;&#10;自動產生的描述">
            <a:extLst>
              <a:ext uri="{FF2B5EF4-FFF2-40B4-BE49-F238E27FC236}">
                <a16:creationId xmlns:a16="http://schemas.microsoft.com/office/drawing/2014/main" id="{9C427D7C-C358-4F52-85D0-C9E1B234EE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00" y="2943863"/>
            <a:ext cx="5772237" cy="3914138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63750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BDC49-1B5A-D943-9199-C00D833FE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/>
              <a:t>Get the QNAP NAS File Services from Google Workspace marketplace</a:t>
            </a:r>
          </a:p>
        </p:txBody>
      </p:sp>
      <p:pic>
        <p:nvPicPr>
          <p:cNvPr id="12" name="Picture 7">
            <a:extLst>
              <a:ext uri="{FF2B5EF4-FFF2-40B4-BE49-F238E27FC236}">
                <a16:creationId xmlns:a16="http://schemas.microsoft.com/office/drawing/2014/main" id="{4E1F6116-C92F-4823-9230-5AFD74AF29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921" y="2513820"/>
            <a:ext cx="5295900" cy="2971800"/>
          </a:xfrm>
          <a:prstGeom prst="roundRect">
            <a:avLst>
              <a:gd name="adj" fmla="val 3846"/>
            </a:avLst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15" name="Picture 6">
            <a:extLst>
              <a:ext uri="{FF2B5EF4-FFF2-40B4-BE49-F238E27FC236}">
                <a16:creationId xmlns:a16="http://schemas.microsoft.com/office/drawing/2014/main" id="{596923C0-626C-4354-9A06-97688B3D15F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56403" y="5046478"/>
            <a:ext cx="295630" cy="295630"/>
          </a:xfrm>
          <a:prstGeom prst="ellipse">
            <a:avLst/>
          </a:prstGeom>
          <a:effectLst>
            <a:outerShdw blurRad="63500" sx="116000" sy="116000" algn="ctr" rotWithShape="0">
              <a:schemeClr val="accent4">
                <a:alpha val="40000"/>
              </a:schemeClr>
            </a:outerShdw>
          </a:effectLst>
        </p:spPr>
      </p:pic>
      <p:pic>
        <p:nvPicPr>
          <p:cNvPr id="16" name="Picture 5">
            <a:extLst>
              <a:ext uri="{FF2B5EF4-FFF2-40B4-BE49-F238E27FC236}">
                <a16:creationId xmlns:a16="http://schemas.microsoft.com/office/drawing/2014/main" id="{12697D2D-17B8-4474-9BDA-C09ECF31D69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6558" y="2513820"/>
            <a:ext cx="6605442" cy="4018648"/>
          </a:xfrm>
          <a:prstGeom prst="roundRect">
            <a:avLst>
              <a:gd name="adj" fmla="val 3394"/>
            </a:avLst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17" name="Rounded Rectangle 3">
            <a:extLst>
              <a:ext uri="{FF2B5EF4-FFF2-40B4-BE49-F238E27FC236}">
                <a16:creationId xmlns:a16="http://schemas.microsoft.com/office/drawing/2014/main" id="{D06C086B-7388-46CB-974F-1B55FB0CC03E}"/>
              </a:ext>
            </a:extLst>
          </p:cNvPr>
          <p:cNvSpPr/>
          <p:nvPr/>
        </p:nvSpPr>
        <p:spPr>
          <a:xfrm>
            <a:off x="6255099" y="4055081"/>
            <a:ext cx="5159827" cy="241629"/>
          </a:xfrm>
          <a:prstGeom prst="roundRect">
            <a:avLst>
              <a:gd name="adj" fmla="val 14588"/>
            </a:avLst>
          </a:prstGeom>
          <a:noFill/>
          <a:ln w="12700">
            <a:solidFill>
              <a:srgbClr val="FFC000"/>
            </a:solidFill>
          </a:ln>
          <a:effectLst>
            <a:glow rad="101600">
              <a:srgbClr val="FFC000">
                <a:alpha val="3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14" name="Content Placeholder 11" descr="Icon&#10;&#10;Description automatically generated">
            <a:extLst>
              <a:ext uri="{FF2B5EF4-FFF2-40B4-BE49-F238E27FC236}">
                <a16:creationId xmlns:a16="http://schemas.microsoft.com/office/drawing/2014/main" id="{331884F6-163F-E542-9773-15CB24DC99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1890">
            <a:off x="9064175" y="4077263"/>
            <a:ext cx="496521" cy="496521"/>
          </a:xfrm>
          <a:prstGeom prst="rect">
            <a:avLst/>
          </a:prstGeom>
        </p:spPr>
      </p:pic>
      <p:pic>
        <p:nvPicPr>
          <p:cNvPr id="18" name="Content Placeholder 11" descr="Icon&#10;&#10;Description automatically generated">
            <a:extLst>
              <a:ext uri="{FF2B5EF4-FFF2-40B4-BE49-F238E27FC236}">
                <a16:creationId xmlns:a16="http://schemas.microsoft.com/office/drawing/2014/main" id="{E268841F-C3E5-418F-A96D-C43634A4F6D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961890">
            <a:off x="5161561" y="5218995"/>
            <a:ext cx="496521" cy="496521"/>
          </a:xfrm>
          <a:prstGeom prst="rect">
            <a:avLst/>
          </a:prstGeom>
        </p:spPr>
      </p:pic>
      <p:sp>
        <p:nvSpPr>
          <p:cNvPr id="19" name="TextBox 2">
            <a:extLst>
              <a:ext uri="{FF2B5EF4-FFF2-40B4-BE49-F238E27FC236}">
                <a16:creationId xmlns:a16="http://schemas.microsoft.com/office/drawing/2014/main" id="{4D299D96-B3E4-4937-A0D5-40BBE043FF15}"/>
              </a:ext>
            </a:extLst>
          </p:cNvPr>
          <p:cNvSpPr txBox="1"/>
          <p:nvPr/>
        </p:nvSpPr>
        <p:spPr>
          <a:xfrm>
            <a:off x="835972" y="1993332"/>
            <a:ext cx="457385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TW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Click “Get Add-ons”.</a:t>
            </a:r>
          </a:p>
        </p:txBody>
      </p:sp>
      <p:sp>
        <p:nvSpPr>
          <p:cNvPr id="20" name="TextBox 2">
            <a:extLst>
              <a:ext uri="{FF2B5EF4-FFF2-40B4-BE49-F238E27FC236}">
                <a16:creationId xmlns:a16="http://schemas.microsoft.com/office/drawing/2014/main" id="{E828CA5E-77A2-40FC-95E8-643BDFF48B2B}"/>
              </a:ext>
            </a:extLst>
          </p:cNvPr>
          <p:cNvSpPr txBox="1"/>
          <p:nvPr/>
        </p:nvSpPr>
        <p:spPr>
          <a:xfrm>
            <a:off x="5586558" y="1993332"/>
            <a:ext cx="4573850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TW" altLang="zh-TW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Search “QNAP” and install the add-on.</a:t>
            </a:r>
          </a:p>
        </p:txBody>
      </p:sp>
    </p:spTree>
    <p:extLst>
      <p:ext uri="{BB962C8B-B14F-4D97-AF65-F5344CB8AC3E}">
        <p14:creationId xmlns:p14="http://schemas.microsoft.com/office/powerpoint/2010/main" val="9859427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圖片 37">
            <a:extLst>
              <a:ext uri="{FF2B5EF4-FFF2-40B4-BE49-F238E27FC236}">
                <a16:creationId xmlns:a16="http://schemas.microsoft.com/office/drawing/2014/main" id="{88714572-33CD-483B-821B-B290A38AA9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8333" y="1430639"/>
            <a:ext cx="2565466" cy="2564953"/>
          </a:xfrm>
          <a:prstGeom prst="rect">
            <a:avLst/>
          </a:prstGeom>
        </p:spPr>
      </p:pic>
      <p:sp>
        <p:nvSpPr>
          <p:cNvPr id="17" name="語音泡泡: 圓角矩形 16">
            <a:extLst>
              <a:ext uri="{FF2B5EF4-FFF2-40B4-BE49-F238E27FC236}">
                <a16:creationId xmlns:a16="http://schemas.microsoft.com/office/drawing/2014/main" id="{A38A4A3D-482D-4540-A08B-A4F5427EB2BA}"/>
              </a:ext>
            </a:extLst>
          </p:cNvPr>
          <p:cNvSpPr/>
          <p:nvPr/>
        </p:nvSpPr>
        <p:spPr>
          <a:xfrm>
            <a:off x="944387" y="4349351"/>
            <a:ext cx="2993461" cy="1553936"/>
          </a:xfrm>
          <a:prstGeom prst="wedgeRoundRectCallout">
            <a:avLst>
              <a:gd name="adj1" fmla="val -4009"/>
              <a:gd name="adj2" fmla="val -64822"/>
              <a:gd name="adj3" fmla="val 16667"/>
            </a:avLst>
          </a:prstGeom>
          <a:gradFill>
            <a:gsLst>
              <a:gs pos="0">
                <a:srgbClr val="FF7C80"/>
              </a:gs>
              <a:gs pos="100000">
                <a:schemeClr val="accent2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sz="16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6961038-6C1A-6F43-8B4A-23675188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W" sz="4000"/>
              <a:t>QNAP’s Email Solution</a:t>
            </a:r>
          </a:p>
        </p:txBody>
      </p:sp>
      <p:pic>
        <p:nvPicPr>
          <p:cNvPr id="41" name="圖片 40">
            <a:extLst>
              <a:ext uri="{FF2B5EF4-FFF2-40B4-BE49-F238E27FC236}">
                <a16:creationId xmlns:a16="http://schemas.microsoft.com/office/drawing/2014/main" id="{0363D730-5925-4813-BF67-002C6D294E0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430639"/>
            <a:ext cx="2564954" cy="2564954"/>
          </a:xfrm>
          <a:prstGeom prst="rect">
            <a:avLst/>
          </a:prstGeom>
        </p:spPr>
      </p:pic>
      <p:pic>
        <p:nvPicPr>
          <p:cNvPr id="42" name="圖片 41">
            <a:extLst>
              <a:ext uri="{FF2B5EF4-FFF2-40B4-BE49-F238E27FC236}">
                <a16:creationId xmlns:a16="http://schemas.microsoft.com/office/drawing/2014/main" id="{E7C85FD4-5FF4-4198-B185-BD119EDC500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3010" y="1430639"/>
            <a:ext cx="2565466" cy="2564953"/>
          </a:xfrm>
          <a:prstGeom prst="rect">
            <a:avLst/>
          </a:prstGeom>
        </p:spPr>
      </p:pic>
      <p:pic>
        <p:nvPicPr>
          <p:cNvPr id="44" name="Picture 12">
            <a:extLst>
              <a:ext uri="{FF2B5EF4-FFF2-40B4-BE49-F238E27FC236}">
                <a16:creationId xmlns:a16="http://schemas.microsoft.com/office/drawing/2014/main" id="{2E203FBB-D3E7-483F-9A38-6EC1695284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6817" y="3610093"/>
            <a:ext cx="444916" cy="39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Yahoo Mail App | Yahoo Mobile">
            <a:extLst>
              <a:ext uri="{FF2B5EF4-FFF2-40B4-BE49-F238E27FC236}">
                <a16:creationId xmlns:a16="http://schemas.microsoft.com/office/drawing/2014/main" id="{CF6ACB7E-AACD-4BE7-BAC6-EE52F8639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3970" y="3588488"/>
            <a:ext cx="441266" cy="44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6">
            <a:extLst>
              <a:ext uri="{FF2B5EF4-FFF2-40B4-BE49-F238E27FC236}">
                <a16:creationId xmlns:a16="http://schemas.microsoft.com/office/drawing/2014/main" id="{9A554B0E-6C70-40E3-9E48-119F32D49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7108" y="3643646"/>
            <a:ext cx="441267" cy="33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8" descr="iCloud Mail - Inbox (49 messages) | Icloud, Iphone, Iphone info">
            <a:extLst>
              <a:ext uri="{FF2B5EF4-FFF2-40B4-BE49-F238E27FC236}">
                <a16:creationId xmlns:a16="http://schemas.microsoft.com/office/drawing/2014/main" id="{36DE2BD3-BF87-46DA-A33F-7A258A135D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1895" y="3495652"/>
            <a:ext cx="624689" cy="62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Left-Right Arrow 6">
            <a:extLst>
              <a:ext uri="{FF2B5EF4-FFF2-40B4-BE49-F238E27FC236}">
                <a16:creationId xmlns:a16="http://schemas.microsoft.com/office/drawing/2014/main" id="{2AEC1B70-BB2E-4913-BEA4-1976F1979CDF}"/>
              </a:ext>
            </a:extLst>
          </p:cNvPr>
          <p:cNvSpPr/>
          <p:nvPr/>
        </p:nvSpPr>
        <p:spPr>
          <a:xfrm>
            <a:off x="3228831" y="2582145"/>
            <a:ext cx="1473141" cy="548866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49" name="圖片 48">
            <a:extLst>
              <a:ext uri="{FF2B5EF4-FFF2-40B4-BE49-F238E27FC236}">
                <a16:creationId xmlns:a16="http://schemas.microsoft.com/office/drawing/2014/main" id="{57E600CC-7682-4A3A-BDA1-1332D25C48C5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338" y="2807539"/>
            <a:ext cx="582647" cy="5826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0" name="TextBox 11">
            <a:extLst>
              <a:ext uri="{FF2B5EF4-FFF2-40B4-BE49-F238E27FC236}">
                <a16:creationId xmlns:a16="http://schemas.microsoft.com/office/drawing/2014/main" id="{42993DCF-1FBC-4FB1-87A4-808EBD1622B8}"/>
              </a:ext>
            </a:extLst>
          </p:cNvPr>
          <p:cNvSpPr txBox="1"/>
          <p:nvPr/>
        </p:nvSpPr>
        <p:spPr>
          <a:xfrm>
            <a:off x="3574106" y="2305146"/>
            <a:ext cx="782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</a:t>
            </a:r>
          </a:p>
        </p:txBody>
      </p:sp>
      <p:sp>
        <p:nvSpPr>
          <p:cNvPr id="51" name="TextBox 11">
            <a:extLst>
              <a:ext uri="{FF2B5EF4-FFF2-40B4-BE49-F238E27FC236}">
                <a16:creationId xmlns:a16="http://schemas.microsoft.com/office/drawing/2014/main" id="{D53C9C3D-AF6D-4798-BC44-80079D859F63}"/>
              </a:ext>
            </a:extLst>
          </p:cNvPr>
          <p:cNvSpPr txBox="1"/>
          <p:nvPr/>
        </p:nvSpPr>
        <p:spPr>
          <a:xfrm>
            <a:off x="3242134" y="3170996"/>
            <a:ext cx="1446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 / Restore</a:t>
            </a:r>
          </a:p>
        </p:txBody>
      </p:sp>
      <p:sp>
        <p:nvSpPr>
          <p:cNvPr id="52" name="Left-Right Arrow 6">
            <a:extLst>
              <a:ext uri="{FF2B5EF4-FFF2-40B4-BE49-F238E27FC236}">
                <a16:creationId xmlns:a16="http://schemas.microsoft.com/office/drawing/2014/main" id="{67B20F9C-D1C3-4627-9B89-62D16128FEDF}"/>
              </a:ext>
            </a:extLst>
          </p:cNvPr>
          <p:cNvSpPr/>
          <p:nvPr/>
        </p:nvSpPr>
        <p:spPr>
          <a:xfrm>
            <a:off x="7388412" y="2582145"/>
            <a:ext cx="1473141" cy="548866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53" name="TextBox 11">
            <a:extLst>
              <a:ext uri="{FF2B5EF4-FFF2-40B4-BE49-F238E27FC236}">
                <a16:creationId xmlns:a16="http://schemas.microsoft.com/office/drawing/2014/main" id="{F4E12CEC-5E63-4250-B1A5-A1D39DE0A7D1}"/>
              </a:ext>
            </a:extLst>
          </p:cNvPr>
          <p:cNvSpPr txBox="1"/>
          <p:nvPr/>
        </p:nvSpPr>
        <p:spPr>
          <a:xfrm>
            <a:off x="7311741" y="3170996"/>
            <a:ext cx="1682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Archive / Recover</a:t>
            </a:r>
          </a:p>
        </p:txBody>
      </p:sp>
      <p:sp>
        <p:nvSpPr>
          <p:cNvPr id="54" name="TextBox 5">
            <a:extLst>
              <a:ext uri="{FF2B5EF4-FFF2-40B4-BE49-F238E27FC236}">
                <a16:creationId xmlns:a16="http://schemas.microsoft.com/office/drawing/2014/main" id="{CCEFACCB-02FC-4FE7-A664-5C7083683029}"/>
              </a:ext>
            </a:extLst>
          </p:cNvPr>
          <p:cNvSpPr txBox="1"/>
          <p:nvPr/>
        </p:nvSpPr>
        <p:spPr>
          <a:xfrm>
            <a:off x="3155236" y="3677005"/>
            <a:ext cx="416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55" name="Google Shape;95;p17">
            <a:extLst>
              <a:ext uri="{FF2B5EF4-FFF2-40B4-BE49-F238E27FC236}">
                <a16:creationId xmlns:a16="http://schemas.microsoft.com/office/drawing/2014/main" id="{72DA392A-818F-417F-9764-209541DD9CA4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589237" y="3585815"/>
            <a:ext cx="444362" cy="44436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6" name="Google Shape;97;p17">
            <a:extLst>
              <a:ext uri="{FF2B5EF4-FFF2-40B4-BE49-F238E27FC236}">
                <a16:creationId xmlns:a16="http://schemas.microsoft.com/office/drawing/2014/main" id="{57C109FC-83DB-4BD3-A41D-DD9E8238A3EC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094296" y="3585815"/>
            <a:ext cx="444362" cy="44436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7" name="Google Shape;106;p17">
            <a:extLst>
              <a:ext uri="{FF2B5EF4-FFF2-40B4-BE49-F238E27FC236}">
                <a16:creationId xmlns:a16="http://schemas.microsoft.com/office/drawing/2014/main" id="{4C419663-88A1-4581-BEF3-872652CEBF73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599356" y="3585543"/>
            <a:ext cx="444906" cy="44490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8" name="Google Shape;99;p17">
            <a:extLst>
              <a:ext uri="{FF2B5EF4-FFF2-40B4-BE49-F238E27FC236}">
                <a16:creationId xmlns:a16="http://schemas.microsoft.com/office/drawing/2014/main" id="{58A5DD11-03B9-4886-AF62-FC7428B52A0A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103438" y="3585538"/>
            <a:ext cx="444915" cy="4449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9" name="Google Shape;101;p17">
            <a:extLst>
              <a:ext uri="{FF2B5EF4-FFF2-40B4-BE49-F238E27FC236}">
                <a16:creationId xmlns:a16="http://schemas.microsoft.com/office/drawing/2014/main" id="{BC31FD46-66CB-4445-90FF-69E1C7A5403E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606475" y="3585537"/>
            <a:ext cx="444915" cy="4449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60" name="TextBox 5">
            <a:extLst>
              <a:ext uri="{FF2B5EF4-FFF2-40B4-BE49-F238E27FC236}">
                <a16:creationId xmlns:a16="http://schemas.microsoft.com/office/drawing/2014/main" id="{F237F221-CF5F-44DA-B69B-2DC05944CA8F}"/>
              </a:ext>
            </a:extLst>
          </p:cNvPr>
          <p:cNvSpPr txBox="1"/>
          <p:nvPr/>
        </p:nvSpPr>
        <p:spPr>
          <a:xfrm>
            <a:off x="11109512" y="3705673"/>
            <a:ext cx="416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61" name="Rounded Rectangle 32">
            <a:extLst>
              <a:ext uri="{FF2B5EF4-FFF2-40B4-BE49-F238E27FC236}">
                <a16:creationId xmlns:a16="http://schemas.microsoft.com/office/drawing/2014/main" id="{BF2C838F-A749-40F5-A1BD-AFF5A34BF7FB}"/>
              </a:ext>
            </a:extLst>
          </p:cNvPr>
          <p:cNvSpPr/>
          <p:nvPr/>
        </p:nvSpPr>
        <p:spPr>
          <a:xfrm>
            <a:off x="4449048" y="3792374"/>
            <a:ext cx="3293390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EDECD"/>
              </a:gs>
              <a:gs pos="100000">
                <a:srgbClr val="0070C0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W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Backup emails and attachments</a:t>
            </a:r>
          </a:p>
        </p:txBody>
      </p:sp>
      <p:sp>
        <p:nvSpPr>
          <p:cNvPr id="62" name="Rounded Rectangle 32">
            <a:extLst>
              <a:ext uri="{FF2B5EF4-FFF2-40B4-BE49-F238E27FC236}">
                <a16:creationId xmlns:a16="http://schemas.microsoft.com/office/drawing/2014/main" id="{D038DE01-C4D5-45EE-B20E-E1B24D850353}"/>
              </a:ext>
            </a:extLst>
          </p:cNvPr>
          <p:cNvSpPr/>
          <p:nvPr/>
        </p:nvSpPr>
        <p:spPr>
          <a:xfrm>
            <a:off x="4449048" y="4353453"/>
            <a:ext cx="3293390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EDECD"/>
              </a:gs>
              <a:gs pos="100000">
                <a:srgbClr val="0070C0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W" altLang="zh-TW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Manage multiple mailboxes</a:t>
            </a:r>
          </a:p>
        </p:txBody>
      </p:sp>
      <p:sp>
        <p:nvSpPr>
          <p:cNvPr id="63" name="Rounded Rectangle 32">
            <a:extLst>
              <a:ext uri="{FF2B5EF4-FFF2-40B4-BE49-F238E27FC236}">
                <a16:creationId xmlns:a16="http://schemas.microsoft.com/office/drawing/2014/main" id="{52998414-4ABC-4861-A58B-6DD31DAC9AD4}"/>
              </a:ext>
            </a:extLst>
          </p:cNvPr>
          <p:cNvSpPr/>
          <p:nvPr/>
        </p:nvSpPr>
        <p:spPr>
          <a:xfrm>
            <a:off x="4449048" y="4912370"/>
            <a:ext cx="3293390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EDECD"/>
              </a:gs>
              <a:gs pos="100000">
                <a:srgbClr val="0070C0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W" altLang="zh-TW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Receive and compose email</a:t>
            </a:r>
          </a:p>
        </p:txBody>
      </p:sp>
      <p:sp>
        <p:nvSpPr>
          <p:cNvPr id="64" name="Rounded Rectangle 32">
            <a:extLst>
              <a:ext uri="{FF2B5EF4-FFF2-40B4-BE49-F238E27FC236}">
                <a16:creationId xmlns:a16="http://schemas.microsoft.com/office/drawing/2014/main" id="{481D90EB-527F-4736-9464-4E2D88EFCBD8}"/>
              </a:ext>
            </a:extLst>
          </p:cNvPr>
          <p:cNvSpPr/>
          <p:nvPr/>
        </p:nvSpPr>
        <p:spPr>
          <a:xfrm>
            <a:off x="4449048" y="5471287"/>
            <a:ext cx="3293390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EDECD"/>
              </a:gs>
              <a:gs pos="100000">
                <a:srgbClr val="0070C0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W" altLang="zh-TW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Search email and attachment</a:t>
            </a:r>
          </a:p>
        </p:txBody>
      </p:sp>
      <p:pic>
        <p:nvPicPr>
          <p:cNvPr id="65" name="Graphic 8">
            <a:extLst>
              <a:ext uri="{FF2B5EF4-FFF2-40B4-BE49-F238E27FC236}">
                <a16:creationId xmlns:a16="http://schemas.microsoft.com/office/drawing/2014/main" id="{A6474E9A-B10D-4791-9E37-56829DA41F8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30666" y="5424102"/>
            <a:ext cx="530362" cy="530362"/>
          </a:xfrm>
          <a:prstGeom prst="rect">
            <a:avLst/>
          </a:prstGeom>
        </p:spPr>
      </p:pic>
      <p:sp>
        <p:nvSpPr>
          <p:cNvPr id="66" name="Rounded Rectangle 32">
            <a:extLst>
              <a:ext uri="{FF2B5EF4-FFF2-40B4-BE49-F238E27FC236}">
                <a16:creationId xmlns:a16="http://schemas.microsoft.com/office/drawing/2014/main" id="{065D7F92-0957-4E1D-80B5-BD0F675C7D4C}"/>
              </a:ext>
            </a:extLst>
          </p:cNvPr>
          <p:cNvSpPr/>
          <p:nvPr/>
        </p:nvSpPr>
        <p:spPr>
          <a:xfrm>
            <a:off x="8589237" y="4353453"/>
            <a:ext cx="2657861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08EEA"/>
              </a:gs>
              <a:gs pos="100000">
                <a:srgbClr val="1B5CD6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W" altLang="zh-TW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Backup all data in mailboxes</a:t>
            </a:r>
          </a:p>
        </p:txBody>
      </p:sp>
      <p:sp>
        <p:nvSpPr>
          <p:cNvPr id="67" name="Rounded Rectangle 32">
            <a:extLst>
              <a:ext uri="{FF2B5EF4-FFF2-40B4-BE49-F238E27FC236}">
                <a16:creationId xmlns:a16="http://schemas.microsoft.com/office/drawing/2014/main" id="{61973BEA-C1DE-4010-BD92-A9C7DE6524DE}"/>
              </a:ext>
            </a:extLst>
          </p:cNvPr>
          <p:cNvSpPr/>
          <p:nvPr/>
        </p:nvSpPr>
        <p:spPr>
          <a:xfrm>
            <a:off x="8589237" y="4912370"/>
            <a:ext cx="2657861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08EEA"/>
              </a:gs>
              <a:gs pos="100000">
                <a:srgbClr val="1B5CD6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W" altLang="zh-TW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Search archived mail</a:t>
            </a:r>
          </a:p>
        </p:txBody>
      </p:sp>
      <p:sp>
        <p:nvSpPr>
          <p:cNvPr id="68" name="Rounded Rectangle 32">
            <a:extLst>
              <a:ext uri="{FF2B5EF4-FFF2-40B4-BE49-F238E27FC236}">
                <a16:creationId xmlns:a16="http://schemas.microsoft.com/office/drawing/2014/main" id="{ECE39E19-270D-4DA7-9ACB-6D7FFEA3D5D3}"/>
              </a:ext>
            </a:extLst>
          </p:cNvPr>
          <p:cNvSpPr/>
          <p:nvPr/>
        </p:nvSpPr>
        <p:spPr>
          <a:xfrm>
            <a:off x="8589237" y="5471287"/>
            <a:ext cx="2657861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08EEA"/>
              </a:gs>
              <a:gs pos="100000">
                <a:srgbClr val="1B5CD6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W" altLang="zh-TW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Recover from the archives</a:t>
            </a:r>
          </a:p>
        </p:txBody>
      </p:sp>
      <p:pic>
        <p:nvPicPr>
          <p:cNvPr id="69" name="Picture 20" descr="new-icon | The Perfect Steak Co.">
            <a:extLst>
              <a:ext uri="{FF2B5EF4-FFF2-40B4-BE49-F238E27FC236}">
                <a16:creationId xmlns:a16="http://schemas.microsoft.com/office/drawing/2014/main" id="{B8128C4B-2C2C-4532-9064-5752D0FDFB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638" y="4279155"/>
            <a:ext cx="671198" cy="35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0" descr="new-icon | The Perfect Steak Co.">
            <a:extLst>
              <a:ext uri="{FF2B5EF4-FFF2-40B4-BE49-F238E27FC236}">
                <a16:creationId xmlns:a16="http://schemas.microsoft.com/office/drawing/2014/main" id="{05E13E99-E115-4586-B977-AB105AFDC2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6801" y="4279155"/>
            <a:ext cx="671198" cy="35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>
            <a:extLst>
              <a:ext uri="{FF2B5EF4-FFF2-40B4-BE49-F238E27FC236}">
                <a16:creationId xmlns:a16="http://schemas.microsoft.com/office/drawing/2014/main" id="{E559222E-9A14-4517-8C5A-EB2F5A0A69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1829" y="4628333"/>
            <a:ext cx="438083" cy="438083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2">
            <a:extLst>
              <a:ext uri="{FF2B5EF4-FFF2-40B4-BE49-F238E27FC236}">
                <a16:creationId xmlns:a16="http://schemas.microsoft.com/office/drawing/2014/main" id="{07621299-F183-492E-8E81-364951C91EEE}"/>
              </a:ext>
            </a:extLst>
          </p:cNvPr>
          <p:cNvSpPr txBox="1"/>
          <p:nvPr/>
        </p:nvSpPr>
        <p:spPr>
          <a:xfrm>
            <a:off x="1348786" y="4568635"/>
            <a:ext cx="265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16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QNAP NAS File Services for Gmail add-on</a:t>
            </a:r>
          </a:p>
        </p:txBody>
      </p:sp>
      <p:sp>
        <p:nvSpPr>
          <p:cNvPr id="75" name="TextBox 2">
            <a:extLst>
              <a:ext uri="{FF2B5EF4-FFF2-40B4-BE49-F238E27FC236}">
                <a16:creationId xmlns:a16="http://schemas.microsoft.com/office/drawing/2014/main" id="{6715886C-D428-49E9-8C67-B3E1D73F91DD}"/>
              </a:ext>
            </a:extLst>
          </p:cNvPr>
          <p:cNvSpPr txBox="1"/>
          <p:nvPr/>
        </p:nvSpPr>
        <p:spPr>
          <a:xfrm>
            <a:off x="1080870" y="5222049"/>
            <a:ext cx="27212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altLang="zh-TW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Easily attach files from your NAS.</a:t>
            </a:r>
          </a:p>
        </p:txBody>
      </p:sp>
      <p:cxnSp>
        <p:nvCxnSpPr>
          <p:cNvPr id="24" name="直線接點 23">
            <a:extLst>
              <a:ext uri="{FF2B5EF4-FFF2-40B4-BE49-F238E27FC236}">
                <a16:creationId xmlns:a16="http://schemas.microsoft.com/office/drawing/2014/main" id="{91D86CBD-E160-4482-9D2C-16752AB65C18}"/>
              </a:ext>
            </a:extLst>
          </p:cNvPr>
          <p:cNvCxnSpPr>
            <a:cxnSpLocks/>
          </p:cNvCxnSpPr>
          <p:nvPr/>
        </p:nvCxnSpPr>
        <p:spPr>
          <a:xfrm>
            <a:off x="1080870" y="5194354"/>
            <a:ext cx="2721238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8689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99D49B-6D96-3943-8D8D-CF44DF473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Over 300 thousands downloads! </a:t>
            </a:r>
            <a:br>
              <a:rPr lang="en-US"/>
            </a:br>
            <a:r>
              <a:rPr lang="en-US"/>
              <a:t>What are you waiting for?</a:t>
            </a:r>
            <a:endParaRPr lang="en-TW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BAD6B16-4673-FA48-B2AA-AEEA4EF2E391}"/>
              </a:ext>
            </a:extLst>
          </p:cNvPr>
          <p:cNvSpPr txBox="1"/>
          <p:nvPr/>
        </p:nvSpPr>
        <p:spPr>
          <a:xfrm>
            <a:off x="2107962" y="5792490"/>
            <a:ext cx="2442773" cy="286232"/>
          </a:xfrm>
          <a:prstGeom prst="rect">
            <a:avLst/>
          </a:prstGeom>
          <a:noFill/>
          <a:ln>
            <a:solidFill>
              <a:srgbClr val="5985AA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TW"/>
            </a:defPPr>
            <a:lvl1pPr>
              <a:lnSpc>
                <a:spcPct val="90000"/>
              </a:lnSpc>
              <a:spcBef>
                <a:spcPct val="0"/>
              </a:spcBef>
              <a:defRPr sz="1400">
                <a:solidFill>
                  <a:srgbClr val="5985AA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TW" dirty="0"/>
              <a:t>Real comments from Reddit.</a:t>
            </a:r>
          </a:p>
        </p:txBody>
      </p:sp>
      <p:sp>
        <p:nvSpPr>
          <p:cNvPr id="18" name="Rounded Rectangular Callout 10">
            <a:extLst>
              <a:ext uri="{FF2B5EF4-FFF2-40B4-BE49-F238E27FC236}">
                <a16:creationId xmlns:a16="http://schemas.microsoft.com/office/drawing/2014/main" id="{5B646B51-7D64-46BC-9320-AED882C1C49C}"/>
              </a:ext>
            </a:extLst>
          </p:cNvPr>
          <p:cNvSpPr/>
          <p:nvPr/>
        </p:nvSpPr>
        <p:spPr>
          <a:xfrm>
            <a:off x="2107962" y="2025418"/>
            <a:ext cx="3962401" cy="814337"/>
          </a:xfrm>
          <a:prstGeom prst="wedgeRoundRectCallout">
            <a:avLst>
              <a:gd name="adj1" fmla="val -62264"/>
              <a:gd name="adj2" fmla="val -764"/>
              <a:gd name="adj3" fmla="val 16667"/>
            </a:avLst>
          </a:prstGeom>
          <a:gradFill>
            <a:gsLst>
              <a:gs pos="0">
                <a:srgbClr val="6EDECD"/>
              </a:gs>
              <a:gs pos="100000">
                <a:srgbClr val="0070C0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 general, </a:t>
            </a:r>
            <a:r>
              <a:rPr lang="en-US" altLang="zh-TW" sz="1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QmailAgent</a:t>
            </a:r>
            <a:r>
              <a:rPr lang="en-US" altLang="zh-TW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is actually pretty good. Both mobile and web version.</a:t>
            </a:r>
            <a:endParaRPr lang="en-TW" altLang="zh-TW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0" name="圖形 19">
            <a:extLst>
              <a:ext uri="{FF2B5EF4-FFF2-40B4-BE49-F238E27FC236}">
                <a16:creationId xmlns:a16="http://schemas.microsoft.com/office/drawing/2014/main" id="{10C592BF-1777-40D2-9DAD-C9EA667917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1997612"/>
            <a:ext cx="799531" cy="814337"/>
          </a:xfrm>
          <a:prstGeom prst="rect">
            <a:avLst/>
          </a:prstGeom>
        </p:spPr>
      </p:pic>
      <p:sp>
        <p:nvSpPr>
          <p:cNvPr id="21" name="Rounded Rectangular Callout 10">
            <a:extLst>
              <a:ext uri="{FF2B5EF4-FFF2-40B4-BE49-F238E27FC236}">
                <a16:creationId xmlns:a16="http://schemas.microsoft.com/office/drawing/2014/main" id="{05249C6D-7D89-4FFF-83F7-91AD8226F7D2}"/>
              </a:ext>
            </a:extLst>
          </p:cNvPr>
          <p:cNvSpPr/>
          <p:nvPr/>
        </p:nvSpPr>
        <p:spPr>
          <a:xfrm>
            <a:off x="2107963" y="3121876"/>
            <a:ext cx="3949270" cy="1325563"/>
          </a:xfrm>
          <a:prstGeom prst="wedgeRoundRectCallout">
            <a:avLst>
              <a:gd name="adj1" fmla="val -61916"/>
              <a:gd name="adj2" fmla="val -22712"/>
              <a:gd name="adj3" fmla="val 16667"/>
            </a:avLst>
          </a:prstGeom>
          <a:gradFill>
            <a:gsLst>
              <a:gs pos="0">
                <a:srgbClr val="6EDECD"/>
              </a:gs>
              <a:gs pos="100000">
                <a:srgbClr val="0070C0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TW" altLang="zh-TW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Search works fine. It detects attachments fine and shows them in mail list as buttons below mail title - so it's easy to notice and you can for instance do a quick look at a PDF attached.</a:t>
            </a:r>
          </a:p>
        </p:txBody>
      </p:sp>
      <p:pic>
        <p:nvPicPr>
          <p:cNvPr id="23" name="圖形 22">
            <a:extLst>
              <a:ext uri="{FF2B5EF4-FFF2-40B4-BE49-F238E27FC236}">
                <a16:creationId xmlns:a16="http://schemas.microsoft.com/office/drawing/2014/main" id="{2C902399-5F06-4DEF-BA11-D3A6DC7084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38200" y="3333076"/>
            <a:ext cx="799531" cy="814337"/>
          </a:xfrm>
          <a:prstGeom prst="rect">
            <a:avLst/>
          </a:prstGeom>
        </p:spPr>
      </p:pic>
      <p:sp>
        <p:nvSpPr>
          <p:cNvPr id="24" name="Rounded Rectangular Callout 10">
            <a:extLst>
              <a:ext uri="{FF2B5EF4-FFF2-40B4-BE49-F238E27FC236}">
                <a16:creationId xmlns:a16="http://schemas.microsoft.com/office/drawing/2014/main" id="{98163612-DB23-4515-97F4-F92A301C920A}"/>
              </a:ext>
            </a:extLst>
          </p:cNvPr>
          <p:cNvSpPr/>
          <p:nvPr/>
        </p:nvSpPr>
        <p:spPr>
          <a:xfrm>
            <a:off x="6200359" y="2025418"/>
            <a:ext cx="3962401" cy="814337"/>
          </a:xfrm>
          <a:prstGeom prst="wedgeRoundRectCallout">
            <a:avLst>
              <a:gd name="adj1" fmla="val 59264"/>
              <a:gd name="adj2" fmla="val -5792"/>
              <a:gd name="adj3" fmla="val 16667"/>
            </a:avLst>
          </a:prstGeom>
          <a:gradFill>
            <a:gsLst>
              <a:gs pos="0">
                <a:srgbClr val="B08EEA"/>
              </a:gs>
              <a:gs pos="100000">
                <a:srgbClr val="1B5CD6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 use it on </a:t>
            </a:r>
            <a:r>
              <a:rPr lang="en-US" altLang="zh-TW" sz="1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gmail</a:t>
            </a:r>
            <a:r>
              <a:rPr lang="en-US" altLang="zh-TW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with IMAP, all my IMAP folders and settings are there, I don't feel like I'm missing anything.</a:t>
            </a:r>
            <a:endParaRPr lang="en-TW" altLang="zh-TW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6" name="圖形 25">
            <a:extLst>
              <a:ext uri="{FF2B5EF4-FFF2-40B4-BE49-F238E27FC236}">
                <a16:creationId xmlns:a16="http://schemas.microsoft.com/office/drawing/2014/main" id="{0D554CFE-9FB5-413A-B878-4E9E2EC6D2F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9861" y="1997612"/>
            <a:ext cx="733939" cy="817026"/>
          </a:xfrm>
          <a:prstGeom prst="rect">
            <a:avLst/>
          </a:prstGeom>
        </p:spPr>
      </p:pic>
      <p:sp>
        <p:nvSpPr>
          <p:cNvPr id="27" name="Rounded Rectangular Callout 10">
            <a:extLst>
              <a:ext uri="{FF2B5EF4-FFF2-40B4-BE49-F238E27FC236}">
                <a16:creationId xmlns:a16="http://schemas.microsoft.com/office/drawing/2014/main" id="{75CCA119-F0D4-4B73-9CED-FFD79E1BA7A6}"/>
              </a:ext>
            </a:extLst>
          </p:cNvPr>
          <p:cNvSpPr/>
          <p:nvPr/>
        </p:nvSpPr>
        <p:spPr>
          <a:xfrm>
            <a:off x="6200359" y="3507149"/>
            <a:ext cx="3962401" cy="555016"/>
          </a:xfrm>
          <a:prstGeom prst="wedgeRoundRectCallout">
            <a:avLst>
              <a:gd name="adj1" fmla="val 59948"/>
              <a:gd name="adj2" fmla="val -20074"/>
              <a:gd name="adj3" fmla="val 16667"/>
            </a:avLst>
          </a:prstGeom>
          <a:gradFill>
            <a:gsLst>
              <a:gs pos="0">
                <a:srgbClr val="B08EEA"/>
              </a:gs>
              <a:gs pos="100000">
                <a:srgbClr val="1B5CD6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It integrates with </a:t>
            </a:r>
            <a:r>
              <a:rPr lang="en-US" altLang="zh-TW" sz="1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QContacts</a:t>
            </a:r>
            <a:r>
              <a:rPr lang="en-US" altLang="zh-TW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well.</a:t>
            </a:r>
            <a:endParaRPr lang="en-TW" altLang="zh-TW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8" name="圖形 27">
            <a:extLst>
              <a:ext uri="{FF2B5EF4-FFF2-40B4-BE49-F238E27FC236}">
                <a16:creationId xmlns:a16="http://schemas.microsoft.com/office/drawing/2014/main" id="{85ED1328-89ED-4993-AA84-0DCCA64444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9861" y="3330387"/>
            <a:ext cx="733939" cy="817026"/>
          </a:xfrm>
          <a:prstGeom prst="rect">
            <a:avLst/>
          </a:prstGeom>
        </p:spPr>
      </p:pic>
      <p:sp>
        <p:nvSpPr>
          <p:cNvPr id="29" name="Rounded Rectangular Callout 10">
            <a:extLst>
              <a:ext uri="{FF2B5EF4-FFF2-40B4-BE49-F238E27FC236}">
                <a16:creationId xmlns:a16="http://schemas.microsoft.com/office/drawing/2014/main" id="{3C5517B6-6A81-49A7-B477-168699157282}"/>
              </a:ext>
            </a:extLst>
          </p:cNvPr>
          <p:cNvSpPr/>
          <p:nvPr/>
        </p:nvSpPr>
        <p:spPr>
          <a:xfrm>
            <a:off x="4995081" y="4712796"/>
            <a:ext cx="5167680" cy="814337"/>
          </a:xfrm>
          <a:prstGeom prst="wedgeRoundRectCallout">
            <a:avLst>
              <a:gd name="adj1" fmla="val 56311"/>
              <a:gd name="adj2" fmla="val -10820"/>
              <a:gd name="adj3" fmla="val 16667"/>
            </a:avLst>
          </a:prstGeom>
          <a:gradFill>
            <a:gsLst>
              <a:gs pos="0">
                <a:srgbClr val="B08EEA"/>
              </a:gs>
              <a:gs pos="100000">
                <a:srgbClr val="1B5CD6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I’ve now downloaded </a:t>
            </a:r>
            <a:r>
              <a:rPr lang="en-US" altLang="zh-TW" sz="140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QmailAgent</a:t>
            </a:r>
            <a:r>
              <a:rPr lang="en-US" altLang="zh-TW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 It does take a while to sync everything but once that is done, it’s pretty good.</a:t>
            </a:r>
            <a:endParaRPr lang="en-TW" altLang="zh-TW" sz="14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30" name="圖形 29">
            <a:extLst>
              <a:ext uri="{FF2B5EF4-FFF2-40B4-BE49-F238E27FC236}">
                <a16:creationId xmlns:a16="http://schemas.microsoft.com/office/drawing/2014/main" id="{7E2B5257-501F-4EC7-A412-D03E438AB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9861" y="4712796"/>
            <a:ext cx="733939" cy="81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0999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F2E4-5230-DA49-854A-19F79A512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W"/>
              <a:t>QmailAgent 3.0 beta program</a:t>
            </a:r>
            <a:br>
              <a:rPr lang="en-TW"/>
            </a:br>
            <a:r>
              <a:rPr lang="en-TW"/>
              <a:t>Get the license for free before 2021/5/31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EB758538-60A5-1D48-A3F6-778FE3B0FC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4987810"/>
              </p:ext>
            </p:extLst>
          </p:nvPr>
        </p:nvGraphicFramePr>
        <p:xfrm>
          <a:off x="838200" y="2112227"/>
          <a:ext cx="10515600" cy="326498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11700">
                  <a:extLst>
                    <a:ext uri="{9D8B030D-6E8A-4147-A177-3AD203B41FA5}">
                      <a16:colId xmlns:a16="http://schemas.microsoft.com/office/drawing/2014/main" val="989350542"/>
                    </a:ext>
                  </a:extLst>
                </a:gridCol>
                <a:gridCol w="2260600">
                  <a:extLst>
                    <a:ext uri="{9D8B030D-6E8A-4147-A177-3AD203B41FA5}">
                      <a16:colId xmlns:a16="http://schemas.microsoft.com/office/drawing/2014/main" val="1963306863"/>
                    </a:ext>
                  </a:extLst>
                </a:gridCol>
                <a:gridCol w="3543300">
                  <a:extLst>
                    <a:ext uri="{9D8B030D-6E8A-4147-A177-3AD203B41FA5}">
                      <a16:colId xmlns:a16="http://schemas.microsoft.com/office/drawing/2014/main" val="2055305893"/>
                    </a:ext>
                  </a:extLst>
                </a:gridCol>
              </a:tblGrid>
              <a:tr h="485426">
                <a:tc>
                  <a:txBody>
                    <a:bodyPr/>
                    <a:lstStyle/>
                    <a:p>
                      <a:endParaRPr lang="en-TW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W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W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Premium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504002"/>
                  </a:ext>
                </a:extLst>
              </a:tr>
              <a:tr h="485426">
                <a:tc>
                  <a:txBody>
                    <a:bodyPr/>
                    <a:lstStyle/>
                    <a:p>
                      <a:endParaRPr lang="en-TW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8E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W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8EE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W" b="1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 Trial Now (~2021/5/31)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08E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977491"/>
                  </a:ext>
                </a:extLst>
              </a:tr>
              <a:tr h="485426">
                <a:tc>
                  <a:txBody>
                    <a:bodyPr/>
                    <a:lstStyle/>
                    <a:p>
                      <a:r>
                        <a:rPr lang="en-US" sz="1600" b="0" i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Synchronize emails</a:t>
                      </a:r>
                      <a:endParaRPr lang="en-TW" sz="1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W" sz="1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W" sz="1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73105997"/>
                  </a:ext>
                </a:extLst>
              </a:tr>
              <a:tr h="485426">
                <a:tc>
                  <a:txBody>
                    <a:bodyPr/>
                    <a:lstStyle/>
                    <a:p>
                      <a:r>
                        <a:rPr lang="en-US" sz="1600" b="0" i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Backup and restore emails and attachments</a:t>
                      </a:r>
                      <a:endParaRPr lang="en-TW" sz="1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W" sz="1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W" sz="1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0419986"/>
                  </a:ext>
                </a:extLst>
              </a:tr>
              <a:tr h="837859">
                <a:tc>
                  <a:txBody>
                    <a:bodyPr/>
                    <a:lstStyle/>
                    <a:p>
                      <a:r>
                        <a:rPr lang="en-US" sz="1600" b="0" i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Archive and backup email accounts, account configurations, and emails to the cloud</a:t>
                      </a:r>
                      <a:endParaRPr lang="en-TW" sz="1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TW" sz="1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W" sz="1600" b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136694"/>
                  </a:ext>
                </a:extLst>
              </a:tr>
              <a:tr h="485426">
                <a:tc>
                  <a:txBody>
                    <a:bodyPr/>
                    <a:lstStyle/>
                    <a:p>
                      <a:r>
                        <a:rPr lang="en-US" sz="1600" b="0" i="0" kern="12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Backup emails to another email account</a:t>
                      </a:r>
                      <a:endParaRPr lang="en-TW" sz="1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TW" sz="1600" b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TW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F64C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8250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45254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1005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圖形 20">
            <a:extLst>
              <a:ext uri="{FF2B5EF4-FFF2-40B4-BE49-F238E27FC236}">
                <a16:creationId xmlns:a16="http://schemas.microsoft.com/office/drawing/2014/main" id="{C734C449-265A-4667-97E5-D68173DE7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496823" y="1850689"/>
            <a:ext cx="3215546" cy="252730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圖形 21">
            <a:extLst>
              <a:ext uri="{FF2B5EF4-FFF2-40B4-BE49-F238E27FC236}">
                <a16:creationId xmlns:a16="http://schemas.microsoft.com/office/drawing/2014/main" id="{E181B9FA-DD93-44FE-A50B-3BD0A9338C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235394" y="2585179"/>
            <a:ext cx="3721211" cy="301831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29" name="圖形 28">
            <a:extLst>
              <a:ext uri="{FF2B5EF4-FFF2-40B4-BE49-F238E27FC236}">
                <a16:creationId xmlns:a16="http://schemas.microsoft.com/office/drawing/2014/main" id="{8AE6215D-D2EA-44A1-B824-58C4A942CE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17426" y="1911434"/>
            <a:ext cx="3410173" cy="2528415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79FD8B3-6FDF-1145-BD0B-622D1A97CD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/>
              <a:t>We heard your voices!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7D49796B-6AE1-4246-B181-D250170F0FC5}"/>
              </a:ext>
            </a:extLst>
          </p:cNvPr>
          <p:cNvSpPr txBox="1"/>
          <p:nvPr/>
        </p:nvSpPr>
        <p:spPr>
          <a:xfrm>
            <a:off x="1799664" y="2573057"/>
            <a:ext cx="2559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 want to archive the old emails.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8B4C9C83-75FB-4E70-9C66-AFE6BB44BE03}"/>
              </a:ext>
            </a:extLst>
          </p:cNvPr>
          <p:cNvSpPr txBox="1"/>
          <p:nvPr/>
        </p:nvSpPr>
        <p:spPr>
          <a:xfrm>
            <a:off x="7775977" y="2402257"/>
            <a:ext cx="25893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 want to transfer my mailbox from NAS to NAS.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2B2695E6-F550-40B7-8839-42C3D24E2949}"/>
              </a:ext>
            </a:extLst>
          </p:cNvPr>
          <p:cNvSpPr txBox="1"/>
          <p:nvPr/>
        </p:nvSpPr>
        <p:spPr>
          <a:xfrm>
            <a:off x="4432066" y="3193647"/>
            <a:ext cx="31725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2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After QmailAgent reinstall, how can I recover my old mail to QmailAgent?</a:t>
            </a:r>
          </a:p>
        </p:txBody>
      </p:sp>
    </p:spTree>
    <p:extLst>
      <p:ext uri="{BB962C8B-B14F-4D97-AF65-F5344CB8AC3E}">
        <p14:creationId xmlns:p14="http://schemas.microsoft.com/office/powerpoint/2010/main" val="4084305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32E9EDA-CFD1-FD49-88BE-5315EA23C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49116"/>
            <a:ext cx="6435224" cy="2983831"/>
          </a:xfrm>
        </p:spPr>
        <p:txBody>
          <a:bodyPr>
            <a:normAutofit/>
          </a:bodyPr>
          <a:lstStyle/>
          <a:p>
            <a:r>
              <a:rPr lang="en-TW"/>
              <a:t>QmailAgent 3.0 for archiving and recovering mails</a:t>
            </a:r>
          </a:p>
        </p:txBody>
      </p:sp>
    </p:spTree>
    <p:extLst>
      <p:ext uri="{BB962C8B-B14F-4D97-AF65-F5344CB8AC3E}">
        <p14:creationId xmlns:p14="http://schemas.microsoft.com/office/powerpoint/2010/main" val="1226786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圖片 15">
            <a:extLst>
              <a:ext uri="{FF2B5EF4-FFF2-40B4-BE49-F238E27FC236}">
                <a16:creationId xmlns:a16="http://schemas.microsoft.com/office/drawing/2014/main" id="{EADE7D3A-E21A-4D9F-B8F8-791D34136C8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88333" y="1430639"/>
            <a:ext cx="2565466" cy="2564953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A977051-2BF5-4882-B635-67138AC9687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430639"/>
            <a:ext cx="2564954" cy="2564954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6F4A5DA9-1B6B-4C7C-BE62-0D0306BFDDD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3010" y="1430639"/>
            <a:ext cx="2565466" cy="256495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66961038-6C1A-6F43-8B4A-236751885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TW" sz="4000"/>
              <a:t>QmailAgent safeguard and manage </a:t>
            </a:r>
            <a:br>
              <a:rPr lang="en-US" sz="4000"/>
            </a:br>
            <a:r>
              <a:rPr lang="en-TW" sz="4000"/>
              <a:t>your mailboxes</a:t>
            </a:r>
          </a:p>
        </p:txBody>
      </p:sp>
      <p:pic>
        <p:nvPicPr>
          <p:cNvPr id="2060" name="Picture 12">
            <a:extLst>
              <a:ext uri="{FF2B5EF4-FFF2-40B4-BE49-F238E27FC236}">
                <a16:creationId xmlns:a16="http://schemas.microsoft.com/office/drawing/2014/main" id="{4AF21240-2369-DB43-8164-7D99326A3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7912" y="3610093"/>
            <a:ext cx="444916" cy="39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Yahoo Mail App | Yahoo Mobile">
            <a:extLst>
              <a:ext uri="{FF2B5EF4-FFF2-40B4-BE49-F238E27FC236}">
                <a16:creationId xmlns:a16="http://schemas.microsoft.com/office/drawing/2014/main" id="{E4E4C42D-BACC-6A41-8794-B4F9EC3EF3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11562" y="4105848"/>
            <a:ext cx="441266" cy="441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>
            <a:extLst>
              <a:ext uri="{FF2B5EF4-FFF2-40B4-BE49-F238E27FC236}">
                <a16:creationId xmlns:a16="http://schemas.microsoft.com/office/drawing/2014/main" id="{B26F50C8-4C74-7F4B-9EE0-F9A52DC2C0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4700" y="4161006"/>
            <a:ext cx="441267" cy="33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iCloud Mail - Inbox (49 messages) | Icloud, Iphone, Iphone info">
            <a:extLst>
              <a:ext uri="{FF2B5EF4-FFF2-40B4-BE49-F238E27FC236}">
                <a16:creationId xmlns:a16="http://schemas.microsoft.com/office/drawing/2014/main" id="{76D93069-7B3D-B648-81FA-1C2BC4220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2990" y="3495652"/>
            <a:ext cx="624689" cy="62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Left-Right Arrow 6">
            <a:extLst>
              <a:ext uri="{FF2B5EF4-FFF2-40B4-BE49-F238E27FC236}">
                <a16:creationId xmlns:a16="http://schemas.microsoft.com/office/drawing/2014/main" id="{5879E4FF-34B0-4F15-B9A2-F0F0AF4FA86C}"/>
              </a:ext>
            </a:extLst>
          </p:cNvPr>
          <p:cNvSpPr/>
          <p:nvPr/>
        </p:nvSpPr>
        <p:spPr>
          <a:xfrm>
            <a:off x="3228831" y="2582145"/>
            <a:ext cx="1473141" cy="548866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8EBC32AA-4F51-4EC0-B9E7-F5EE16DB1B9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0338" y="2807539"/>
            <a:ext cx="582647" cy="58264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8" name="TextBox 11">
            <a:extLst>
              <a:ext uri="{FF2B5EF4-FFF2-40B4-BE49-F238E27FC236}">
                <a16:creationId xmlns:a16="http://schemas.microsoft.com/office/drawing/2014/main" id="{EB1A07DB-8FE4-419C-AA1A-EB747351293F}"/>
              </a:ext>
            </a:extLst>
          </p:cNvPr>
          <p:cNvSpPr txBox="1"/>
          <p:nvPr/>
        </p:nvSpPr>
        <p:spPr>
          <a:xfrm>
            <a:off x="3574106" y="2305146"/>
            <a:ext cx="78259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Sync</a:t>
            </a:r>
          </a:p>
        </p:txBody>
      </p:sp>
      <p:sp>
        <p:nvSpPr>
          <p:cNvPr id="49" name="TextBox 11">
            <a:extLst>
              <a:ext uri="{FF2B5EF4-FFF2-40B4-BE49-F238E27FC236}">
                <a16:creationId xmlns:a16="http://schemas.microsoft.com/office/drawing/2014/main" id="{EBD0DFBA-48E5-4719-84A6-B38FD5057C7A}"/>
              </a:ext>
            </a:extLst>
          </p:cNvPr>
          <p:cNvSpPr txBox="1"/>
          <p:nvPr/>
        </p:nvSpPr>
        <p:spPr>
          <a:xfrm>
            <a:off x="3242134" y="3170996"/>
            <a:ext cx="144653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Backup / Restore</a:t>
            </a:r>
          </a:p>
        </p:txBody>
      </p:sp>
      <p:sp>
        <p:nvSpPr>
          <p:cNvPr id="51" name="Left-Right Arrow 6">
            <a:extLst>
              <a:ext uri="{FF2B5EF4-FFF2-40B4-BE49-F238E27FC236}">
                <a16:creationId xmlns:a16="http://schemas.microsoft.com/office/drawing/2014/main" id="{36CEB386-7186-43BD-84D9-4B2B0FAE4DD3}"/>
              </a:ext>
            </a:extLst>
          </p:cNvPr>
          <p:cNvSpPr/>
          <p:nvPr/>
        </p:nvSpPr>
        <p:spPr>
          <a:xfrm>
            <a:off x="7388412" y="2582145"/>
            <a:ext cx="1473141" cy="548866"/>
          </a:xfrm>
          <a:prstGeom prst="left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/>
          </a:p>
        </p:txBody>
      </p:sp>
      <p:sp>
        <p:nvSpPr>
          <p:cNvPr id="52" name="TextBox 11">
            <a:extLst>
              <a:ext uri="{FF2B5EF4-FFF2-40B4-BE49-F238E27FC236}">
                <a16:creationId xmlns:a16="http://schemas.microsoft.com/office/drawing/2014/main" id="{796B66F0-80C3-423F-86AF-411051347F2F}"/>
              </a:ext>
            </a:extLst>
          </p:cNvPr>
          <p:cNvSpPr txBox="1"/>
          <p:nvPr/>
        </p:nvSpPr>
        <p:spPr>
          <a:xfrm>
            <a:off x="7311741" y="3170996"/>
            <a:ext cx="16821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altLang="zh-TW" sz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Archive / Recover</a:t>
            </a:r>
          </a:p>
        </p:txBody>
      </p:sp>
      <p:sp>
        <p:nvSpPr>
          <p:cNvPr id="53" name="TextBox 5">
            <a:extLst>
              <a:ext uri="{FF2B5EF4-FFF2-40B4-BE49-F238E27FC236}">
                <a16:creationId xmlns:a16="http://schemas.microsoft.com/office/drawing/2014/main" id="{3909BA1F-0115-479B-ACF6-147DCEC620AD}"/>
              </a:ext>
            </a:extLst>
          </p:cNvPr>
          <p:cNvSpPr txBox="1"/>
          <p:nvPr/>
        </p:nvSpPr>
        <p:spPr>
          <a:xfrm>
            <a:off x="2652828" y="4194365"/>
            <a:ext cx="416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pic>
        <p:nvPicPr>
          <p:cNvPr id="54" name="Google Shape;95;p17">
            <a:extLst>
              <a:ext uri="{FF2B5EF4-FFF2-40B4-BE49-F238E27FC236}">
                <a16:creationId xmlns:a16="http://schemas.microsoft.com/office/drawing/2014/main" id="{2F81FF17-2208-4C5A-826D-1F544B97AD73}"/>
              </a:ext>
            </a:extLst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589237" y="3585815"/>
            <a:ext cx="444362" cy="44436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5" name="Google Shape;97;p17">
            <a:extLst>
              <a:ext uri="{FF2B5EF4-FFF2-40B4-BE49-F238E27FC236}">
                <a16:creationId xmlns:a16="http://schemas.microsoft.com/office/drawing/2014/main" id="{57626B98-3038-4329-B4D9-ECBE19D6E9C4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094296" y="3585815"/>
            <a:ext cx="444362" cy="444362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6" name="Google Shape;106;p17">
            <a:extLst>
              <a:ext uri="{FF2B5EF4-FFF2-40B4-BE49-F238E27FC236}">
                <a16:creationId xmlns:a16="http://schemas.microsoft.com/office/drawing/2014/main" id="{186E6D93-2E54-4C6C-B65E-2A1FC905BD82}"/>
              </a:ext>
            </a:extLst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9599356" y="3585543"/>
            <a:ext cx="444906" cy="444906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7" name="Google Shape;99;p17">
            <a:extLst>
              <a:ext uri="{FF2B5EF4-FFF2-40B4-BE49-F238E27FC236}">
                <a16:creationId xmlns:a16="http://schemas.microsoft.com/office/drawing/2014/main" id="{3FB59218-93E6-4CC5-A7D6-B7D5FF329404}"/>
              </a:ext>
            </a:extLst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0103438" y="3585538"/>
            <a:ext cx="444915" cy="444915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58" name="Google Shape;101;p17">
            <a:extLst>
              <a:ext uri="{FF2B5EF4-FFF2-40B4-BE49-F238E27FC236}">
                <a16:creationId xmlns:a16="http://schemas.microsoft.com/office/drawing/2014/main" id="{6458F85D-0E37-451A-9C69-BB83C4FB6EA6}"/>
              </a:ext>
            </a:extLst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606475" y="3585537"/>
            <a:ext cx="444915" cy="44491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59" name="TextBox 5">
            <a:extLst>
              <a:ext uri="{FF2B5EF4-FFF2-40B4-BE49-F238E27FC236}">
                <a16:creationId xmlns:a16="http://schemas.microsoft.com/office/drawing/2014/main" id="{C821970F-D654-4E37-B949-32712E312459}"/>
              </a:ext>
            </a:extLst>
          </p:cNvPr>
          <p:cNvSpPr txBox="1"/>
          <p:nvPr/>
        </p:nvSpPr>
        <p:spPr>
          <a:xfrm>
            <a:off x="11109512" y="3705673"/>
            <a:ext cx="4168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</a:p>
        </p:txBody>
      </p:sp>
      <p:sp>
        <p:nvSpPr>
          <p:cNvPr id="60" name="Rounded Rectangle 32">
            <a:extLst>
              <a:ext uri="{FF2B5EF4-FFF2-40B4-BE49-F238E27FC236}">
                <a16:creationId xmlns:a16="http://schemas.microsoft.com/office/drawing/2014/main" id="{3CCEB24D-F319-41FC-8685-6BE78F702AAB}"/>
              </a:ext>
            </a:extLst>
          </p:cNvPr>
          <p:cNvSpPr/>
          <p:nvPr/>
        </p:nvSpPr>
        <p:spPr>
          <a:xfrm>
            <a:off x="4449048" y="3792374"/>
            <a:ext cx="3293390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EDECD"/>
              </a:gs>
              <a:gs pos="100000">
                <a:srgbClr val="0070C0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W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Backup emails and attachments</a:t>
            </a:r>
          </a:p>
        </p:txBody>
      </p:sp>
      <p:sp>
        <p:nvSpPr>
          <p:cNvPr id="61" name="Rounded Rectangle 32">
            <a:extLst>
              <a:ext uri="{FF2B5EF4-FFF2-40B4-BE49-F238E27FC236}">
                <a16:creationId xmlns:a16="http://schemas.microsoft.com/office/drawing/2014/main" id="{1D0813E8-61A7-4EC7-9527-3D2CF3D73992}"/>
              </a:ext>
            </a:extLst>
          </p:cNvPr>
          <p:cNvSpPr/>
          <p:nvPr/>
        </p:nvSpPr>
        <p:spPr>
          <a:xfrm>
            <a:off x="4449048" y="4353453"/>
            <a:ext cx="3293390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EDECD"/>
              </a:gs>
              <a:gs pos="100000">
                <a:srgbClr val="0070C0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W" altLang="zh-TW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Manage multiple mailboxes</a:t>
            </a:r>
          </a:p>
        </p:txBody>
      </p:sp>
      <p:sp>
        <p:nvSpPr>
          <p:cNvPr id="62" name="Rounded Rectangle 32">
            <a:extLst>
              <a:ext uri="{FF2B5EF4-FFF2-40B4-BE49-F238E27FC236}">
                <a16:creationId xmlns:a16="http://schemas.microsoft.com/office/drawing/2014/main" id="{2CBD6314-7312-488B-92C0-43ABCD6CC1CD}"/>
              </a:ext>
            </a:extLst>
          </p:cNvPr>
          <p:cNvSpPr/>
          <p:nvPr/>
        </p:nvSpPr>
        <p:spPr>
          <a:xfrm>
            <a:off x="4449048" y="4912370"/>
            <a:ext cx="3293390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EDECD"/>
              </a:gs>
              <a:gs pos="100000">
                <a:srgbClr val="0070C0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W" altLang="zh-TW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Receive and compose email</a:t>
            </a:r>
          </a:p>
        </p:txBody>
      </p:sp>
      <p:sp>
        <p:nvSpPr>
          <p:cNvPr id="63" name="Rounded Rectangle 32">
            <a:extLst>
              <a:ext uri="{FF2B5EF4-FFF2-40B4-BE49-F238E27FC236}">
                <a16:creationId xmlns:a16="http://schemas.microsoft.com/office/drawing/2014/main" id="{1EAE9864-E701-4824-817E-228F147C71C8}"/>
              </a:ext>
            </a:extLst>
          </p:cNvPr>
          <p:cNvSpPr/>
          <p:nvPr/>
        </p:nvSpPr>
        <p:spPr>
          <a:xfrm>
            <a:off x="4449048" y="5471287"/>
            <a:ext cx="3293390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6EDECD"/>
              </a:gs>
              <a:gs pos="100000">
                <a:srgbClr val="0070C0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W" altLang="zh-TW" sz="1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Search email and attachment</a:t>
            </a:r>
          </a:p>
        </p:txBody>
      </p:sp>
      <p:pic>
        <p:nvPicPr>
          <p:cNvPr id="64" name="Graphic 8">
            <a:extLst>
              <a:ext uri="{FF2B5EF4-FFF2-40B4-BE49-F238E27FC236}">
                <a16:creationId xmlns:a16="http://schemas.microsoft.com/office/drawing/2014/main" id="{9991B5EE-7634-47A9-A619-ED22B25DF2A6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130666" y="5424102"/>
            <a:ext cx="530362" cy="530362"/>
          </a:xfrm>
          <a:prstGeom prst="rect">
            <a:avLst/>
          </a:prstGeom>
        </p:spPr>
      </p:pic>
      <p:sp>
        <p:nvSpPr>
          <p:cNvPr id="65" name="Rounded Rectangle 32">
            <a:extLst>
              <a:ext uri="{FF2B5EF4-FFF2-40B4-BE49-F238E27FC236}">
                <a16:creationId xmlns:a16="http://schemas.microsoft.com/office/drawing/2014/main" id="{D2F0E29F-B1F8-42A2-A0AC-C3636FE8B39F}"/>
              </a:ext>
            </a:extLst>
          </p:cNvPr>
          <p:cNvSpPr/>
          <p:nvPr/>
        </p:nvSpPr>
        <p:spPr>
          <a:xfrm>
            <a:off x="8589237" y="4353453"/>
            <a:ext cx="2657861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08EEA"/>
              </a:gs>
              <a:gs pos="100000">
                <a:srgbClr val="1B5CD6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W" altLang="zh-TW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Backup all data in mailboxes</a:t>
            </a:r>
          </a:p>
        </p:txBody>
      </p:sp>
      <p:sp>
        <p:nvSpPr>
          <p:cNvPr id="66" name="Rounded Rectangle 32">
            <a:extLst>
              <a:ext uri="{FF2B5EF4-FFF2-40B4-BE49-F238E27FC236}">
                <a16:creationId xmlns:a16="http://schemas.microsoft.com/office/drawing/2014/main" id="{ADA018E4-EDF6-438A-9D6E-E8539C882DE0}"/>
              </a:ext>
            </a:extLst>
          </p:cNvPr>
          <p:cNvSpPr/>
          <p:nvPr/>
        </p:nvSpPr>
        <p:spPr>
          <a:xfrm>
            <a:off x="8589237" y="4912370"/>
            <a:ext cx="2657861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08EEA"/>
              </a:gs>
              <a:gs pos="100000">
                <a:srgbClr val="1B5CD6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W" altLang="zh-TW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Search archived mail</a:t>
            </a:r>
          </a:p>
        </p:txBody>
      </p:sp>
      <p:sp>
        <p:nvSpPr>
          <p:cNvPr id="67" name="Rounded Rectangle 32">
            <a:extLst>
              <a:ext uri="{FF2B5EF4-FFF2-40B4-BE49-F238E27FC236}">
                <a16:creationId xmlns:a16="http://schemas.microsoft.com/office/drawing/2014/main" id="{8BE99761-4623-4FFD-8A7B-98AD183AE676}"/>
              </a:ext>
            </a:extLst>
          </p:cNvPr>
          <p:cNvSpPr/>
          <p:nvPr/>
        </p:nvSpPr>
        <p:spPr>
          <a:xfrm>
            <a:off x="8589237" y="5471287"/>
            <a:ext cx="2657861" cy="432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B08EEA"/>
              </a:gs>
              <a:gs pos="100000">
                <a:srgbClr val="1B5CD6"/>
              </a:gs>
            </a:gsLst>
            <a:lin ang="0" scaled="0"/>
          </a:gradFill>
          <a:ln w="19050"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TW" altLang="zh-TW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Recover from the archives</a:t>
            </a:r>
          </a:p>
        </p:txBody>
      </p:sp>
      <p:pic>
        <p:nvPicPr>
          <p:cNvPr id="2068" name="Picture 20" descr="new-icon | The Perfect Steak Co.">
            <a:extLst>
              <a:ext uri="{FF2B5EF4-FFF2-40B4-BE49-F238E27FC236}">
                <a16:creationId xmlns:a16="http://schemas.microsoft.com/office/drawing/2014/main" id="{E270041B-E968-E145-A2DE-5B2C8E863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53638" y="4279155"/>
            <a:ext cx="671198" cy="353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1156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3060D-1ED2-6449-88F8-CBA76A64F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/>
              <a:t>Backup 3-2-1 rule keeps your data safe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124902-C1C3-C343-B50B-9DAA104386D5}"/>
              </a:ext>
            </a:extLst>
          </p:cNvPr>
          <p:cNvSpPr txBox="1"/>
          <p:nvPr/>
        </p:nvSpPr>
        <p:spPr>
          <a:xfrm>
            <a:off x="2133796" y="4910182"/>
            <a:ext cx="162857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>
                <a:solidFill>
                  <a:srgbClr val="7F64C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 copies: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</a:t>
            </a:r>
            <a:r>
              <a:rPr lang="en-TW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ail server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TW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NAS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TW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Remote cloud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B510181-151D-5B4C-899C-186D7EAB9B12}"/>
              </a:ext>
            </a:extLst>
          </p:cNvPr>
          <p:cNvSpPr txBox="1"/>
          <p:nvPr/>
        </p:nvSpPr>
        <p:spPr>
          <a:xfrm>
            <a:off x="5141912" y="4910182"/>
            <a:ext cx="190817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>
                <a:solidFill>
                  <a:srgbClr val="7F64C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 medias: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TW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On-premise NAS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en-TW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Cloud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620E26-6880-294D-833D-20FD371EEB86}"/>
              </a:ext>
            </a:extLst>
          </p:cNvPr>
          <p:cNvSpPr txBox="1"/>
          <p:nvPr/>
        </p:nvSpPr>
        <p:spPr>
          <a:xfrm>
            <a:off x="8090537" y="4910182"/>
            <a:ext cx="219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>
                <a:solidFill>
                  <a:srgbClr val="7F64C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 offsite:</a:t>
            </a:r>
          </a:p>
          <a:p>
            <a:r>
              <a:rPr lang="en-TW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Data in cloud is offsite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3354532-045B-844E-A21C-4BD3E9063345}"/>
              </a:ext>
            </a:extLst>
          </p:cNvPr>
          <p:cNvSpPr txBox="1"/>
          <p:nvPr/>
        </p:nvSpPr>
        <p:spPr>
          <a:xfrm>
            <a:off x="838200" y="1572512"/>
            <a:ext cx="9943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With QmailAgent 3.0, archive and backup all mail data to public cloud to realize backup 3-2-1 rule and keep the mail data more secure.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2DC16203-E6D2-4335-A2BD-4BE92C4F128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9129" y="2385502"/>
            <a:ext cx="2564954" cy="2564954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5FBC9375-1848-4287-8B26-9C0C9521ED9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3523" y="2385758"/>
            <a:ext cx="2564954" cy="2564441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5214258E-076C-449B-9978-BD68D1CDB38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97917" y="2385758"/>
            <a:ext cx="2564953" cy="2564441"/>
          </a:xfrm>
          <a:prstGeom prst="rect">
            <a:avLst/>
          </a:prstGeom>
        </p:spPr>
      </p:pic>
      <p:sp>
        <p:nvSpPr>
          <p:cNvPr id="8" name="箭號: 向右 7">
            <a:extLst>
              <a:ext uri="{FF2B5EF4-FFF2-40B4-BE49-F238E27FC236}">
                <a16:creationId xmlns:a16="http://schemas.microsoft.com/office/drawing/2014/main" id="{8F2FFD71-4C25-47D3-9ADA-825A6D8DFAAC}"/>
              </a:ext>
            </a:extLst>
          </p:cNvPr>
          <p:cNvSpPr/>
          <p:nvPr/>
        </p:nvSpPr>
        <p:spPr>
          <a:xfrm>
            <a:off x="4207071" y="3393545"/>
            <a:ext cx="693464" cy="54886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箭號: 向右 19">
            <a:extLst>
              <a:ext uri="{FF2B5EF4-FFF2-40B4-BE49-F238E27FC236}">
                <a16:creationId xmlns:a16="http://schemas.microsoft.com/office/drawing/2014/main" id="{34B5DDCF-AD75-4B6E-9AC9-BBF58C7E2044}"/>
              </a:ext>
            </a:extLst>
          </p:cNvPr>
          <p:cNvSpPr/>
          <p:nvPr/>
        </p:nvSpPr>
        <p:spPr>
          <a:xfrm>
            <a:off x="7291465" y="3393545"/>
            <a:ext cx="693464" cy="548866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31490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4144B-F3D3-C448-A8FE-BE40CE7431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Backup all data in mailbox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3A0A8B-6DA2-4748-876E-99A8BCAC60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52576"/>
            <a:ext cx="10515600" cy="46243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TW" sz="1800"/>
              <a:t>Securely backup your emails and attachments to the remote cloud with advanced options:</a:t>
            </a:r>
          </a:p>
        </p:txBody>
      </p:sp>
      <p:pic>
        <p:nvPicPr>
          <p:cNvPr id="4098" name="Picture 2" descr="GopherCon Israel (@gopherconil) | Twitter">
            <a:extLst>
              <a:ext uri="{FF2B5EF4-FFF2-40B4-BE49-F238E27FC236}">
                <a16:creationId xmlns:a16="http://schemas.microsoft.com/office/drawing/2014/main" id="{FFA600B0-BBD5-7449-B90B-8DA0921B80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275" y="2622067"/>
            <a:ext cx="338497" cy="3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93C7439-D863-B247-ABA7-A47DC098B896}"/>
              </a:ext>
            </a:extLst>
          </p:cNvPr>
          <p:cNvSpPr txBox="1"/>
          <p:nvPr/>
        </p:nvSpPr>
        <p:spPr>
          <a:xfrm>
            <a:off x="1243772" y="2622067"/>
            <a:ext cx="344928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TW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Incremental / Sync backup type</a:t>
            </a:r>
          </a:p>
          <a:p>
            <a:pPr>
              <a:spcAft>
                <a:spcPts val="1200"/>
              </a:spcAft>
            </a:pPr>
            <a:r>
              <a:rPr lang="en-TW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Scheduled backup</a:t>
            </a:r>
          </a:p>
          <a:p>
            <a:pPr>
              <a:spcAft>
                <a:spcPts val="1200"/>
              </a:spcAft>
            </a:pPr>
            <a:r>
              <a:rPr lang="en-TW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Client-side encryption</a:t>
            </a:r>
          </a:p>
          <a:p>
            <a:pPr>
              <a:spcAft>
                <a:spcPts val="1200"/>
              </a:spcAft>
            </a:pPr>
            <a:r>
              <a:rPr lang="en-TW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Data compression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469D32A6-0437-DE4D-8128-0BC978C86496}"/>
              </a:ext>
            </a:extLst>
          </p:cNvPr>
          <p:cNvSpPr/>
          <p:nvPr/>
        </p:nvSpPr>
        <p:spPr>
          <a:xfrm>
            <a:off x="930729" y="6066073"/>
            <a:ext cx="3242482" cy="483035"/>
          </a:xfrm>
          <a:prstGeom prst="roundRect">
            <a:avLst/>
          </a:prstGeom>
          <a:noFill/>
          <a:ln>
            <a:solidFill>
              <a:srgbClr val="5985AA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TW" sz="1400">
                <a:solidFill>
                  <a:srgbClr val="5985AA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Only “admin” acount can manage the backup/restore job.</a:t>
            </a:r>
          </a:p>
        </p:txBody>
      </p:sp>
      <p:pic>
        <p:nvPicPr>
          <p:cNvPr id="14" name="Picture 2" descr="GopherCon Israel (@gopherconil) | Twitter">
            <a:extLst>
              <a:ext uri="{FF2B5EF4-FFF2-40B4-BE49-F238E27FC236}">
                <a16:creationId xmlns:a16="http://schemas.microsoft.com/office/drawing/2014/main" id="{38CC531E-31E1-49C3-B45A-379645637F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275" y="3071806"/>
            <a:ext cx="338497" cy="3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GopherCon Israel (@gopherconil) | Twitter">
            <a:extLst>
              <a:ext uri="{FF2B5EF4-FFF2-40B4-BE49-F238E27FC236}">
                <a16:creationId xmlns:a16="http://schemas.microsoft.com/office/drawing/2014/main" id="{A015976D-72DE-4EF3-A813-10395E796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275" y="3503342"/>
            <a:ext cx="338497" cy="3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opherCon Israel (@gopherconil) | Twitter">
            <a:extLst>
              <a:ext uri="{FF2B5EF4-FFF2-40B4-BE49-F238E27FC236}">
                <a16:creationId xmlns:a16="http://schemas.microsoft.com/office/drawing/2014/main" id="{81DDCF8A-DDBA-4F46-8547-43A5A9D3E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5275" y="3938251"/>
            <a:ext cx="338497" cy="338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9">
            <a:extLst>
              <a:ext uri="{FF2B5EF4-FFF2-40B4-BE49-F238E27FC236}">
                <a16:creationId xmlns:a16="http://schemas.microsoft.com/office/drawing/2014/main" id="{7851FA07-8904-4175-9FBB-652A3052BB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02580" y="2219708"/>
            <a:ext cx="7259566" cy="4638292"/>
          </a:xfrm>
          <a:prstGeom prst="roundRect">
            <a:avLst>
              <a:gd name="adj" fmla="val 2085"/>
            </a:avLst>
          </a:prstGeom>
          <a:effectLst>
            <a:outerShdw blurRad="63500" dist="63500" dir="13500000" algn="br" rotWithShape="0">
              <a:prstClr val="black">
                <a:alpha val="3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87424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: 圓角 6">
            <a:extLst>
              <a:ext uri="{FF2B5EF4-FFF2-40B4-BE49-F238E27FC236}">
                <a16:creationId xmlns:a16="http://schemas.microsoft.com/office/drawing/2014/main" id="{EE364FE9-2B7E-41EB-9790-F231704BCDB6}"/>
              </a:ext>
            </a:extLst>
          </p:cNvPr>
          <p:cNvSpPr/>
          <p:nvPr/>
        </p:nvSpPr>
        <p:spPr>
          <a:xfrm>
            <a:off x="982579" y="2194680"/>
            <a:ext cx="10226841" cy="2959767"/>
          </a:xfrm>
          <a:prstGeom prst="roundRect">
            <a:avLst>
              <a:gd name="adj" fmla="val 10976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841751D1-B427-447E-A3BB-45C42E0736FD}"/>
              </a:ext>
            </a:extLst>
          </p:cNvPr>
          <p:cNvSpPr/>
          <p:nvPr/>
        </p:nvSpPr>
        <p:spPr>
          <a:xfrm>
            <a:off x="982580" y="2194680"/>
            <a:ext cx="1600886" cy="2959767"/>
          </a:xfrm>
          <a:prstGeom prst="roundRect">
            <a:avLst>
              <a:gd name="adj" fmla="val 0"/>
            </a:avLst>
          </a:prstGeom>
          <a:solidFill>
            <a:srgbClr val="5985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01631E-765D-8C43-B496-7066F75004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/>
              <a:t>Archive mails to public cloud via HybridMount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BC4E7-DC33-C74D-8645-69A0AB5927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529"/>
            <a:ext cx="10515600" cy="387016"/>
          </a:xfrm>
        </p:spPr>
        <p:txBody>
          <a:bodyPr/>
          <a:lstStyle/>
          <a:p>
            <a:pPr marL="0" indent="0">
              <a:buNone/>
            </a:pPr>
            <a:r>
              <a:rPr lang="en-TW" sz="1800"/>
              <a:t>Install HybridMount, you can archive and backup your mails and attachments to the public cloud.</a:t>
            </a: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38B28F8F-0128-804B-BB4B-63AFF4386B07}"/>
              </a:ext>
            </a:extLst>
          </p:cNvPr>
          <p:cNvGrpSpPr/>
          <p:nvPr/>
        </p:nvGrpSpPr>
        <p:grpSpPr>
          <a:xfrm>
            <a:off x="3175157" y="3013108"/>
            <a:ext cx="2202564" cy="1087383"/>
            <a:chOff x="2175149" y="3283415"/>
            <a:chExt cx="1465606" cy="72355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25DA997-38D9-AF4D-9EE0-9739F1F0AD3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41520" y="3283415"/>
              <a:ext cx="317500" cy="317500"/>
            </a:xfrm>
            <a:prstGeom prst="rect">
              <a:avLst/>
            </a:prstGeom>
          </p:spPr>
        </p:pic>
        <p:pic>
          <p:nvPicPr>
            <p:cNvPr id="8" name="Picture 7" descr="Icon&#10;&#10;Description automatically generated">
              <a:extLst>
                <a:ext uri="{FF2B5EF4-FFF2-40B4-BE49-F238E27FC236}">
                  <a16:creationId xmlns:a16="http://schemas.microsoft.com/office/drawing/2014/main" id="{63D90467-70E2-E744-B195-5481B1A4E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56885" y="3688020"/>
              <a:ext cx="317500" cy="317500"/>
            </a:xfrm>
            <a:prstGeom prst="rect">
              <a:avLst/>
            </a:prstGeom>
          </p:spPr>
        </p:pic>
        <p:pic>
          <p:nvPicPr>
            <p:cNvPr id="24" name="Picture 23" descr="Icon&#10;&#10;Description automatically generated">
              <a:extLst>
                <a:ext uri="{FF2B5EF4-FFF2-40B4-BE49-F238E27FC236}">
                  <a16:creationId xmlns:a16="http://schemas.microsoft.com/office/drawing/2014/main" id="{D21C5C18-F326-9E4A-A743-1B266728CE7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38620" y="3688020"/>
              <a:ext cx="317500" cy="317500"/>
            </a:xfrm>
            <a:prstGeom prst="rect">
              <a:avLst/>
            </a:prstGeom>
          </p:spPr>
        </p:pic>
        <p:pic>
          <p:nvPicPr>
            <p:cNvPr id="28" name="Picture 27" descr="Icon&#10;&#10;Description automatically generated">
              <a:extLst>
                <a:ext uri="{FF2B5EF4-FFF2-40B4-BE49-F238E27FC236}">
                  <a16:creationId xmlns:a16="http://schemas.microsoft.com/office/drawing/2014/main" id="{D4A0CCCA-D229-3F4E-8083-4A5F1C2055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323255" y="3283415"/>
              <a:ext cx="317500" cy="317500"/>
            </a:xfrm>
            <a:prstGeom prst="rect">
              <a:avLst/>
            </a:prstGeom>
          </p:spPr>
        </p:pic>
        <p:pic>
          <p:nvPicPr>
            <p:cNvPr id="30" name="Picture 29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16012B19-BF15-C34F-8CE3-6E5BB8F66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75149" y="3688020"/>
              <a:ext cx="317500" cy="317500"/>
            </a:xfrm>
            <a:prstGeom prst="rect">
              <a:avLst/>
            </a:prstGeom>
          </p:spPr>
        </p:pic>
        <p:pic>
          <p:nvPicPr>
            <p:cNvPr id="32" name="Picture 31" descr="Icon&#10;&#10;Description automatically generated">
              <a:extLst>
                <a:ext uri="{FF2B5EF4-FFF2-40B4-BE49-F238E27FC236}">
                  <a16:creationId xmlns:a16="http://schemas.microsoft.com/office/drawing/2014/main" id="{187E12F9-5F4B-854C-9484-717929DB690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559785" y="3283415"/>
              <a:ext cx="317500" cy="317500"/>
            </a:xfrm>
            <a:prstGeom prst="rect">
              <a:avLst/>
            </a:prstGeom>
          </p:spPr>
        </p:pic>
        <p:pic>
          <p:nvPicPr>
            <p:cNvPr id="34" name="Picture 3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1C9D5D4-9A70-F447-A0F1-B3D9C04958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78050" y="3283415"/>
              <a:ext cx="317500" cy="317500"/>
            </a:xfrm>
            <a:prstGeom prst="rect">
              <a:avLst/>
            </a:prstGeom>
          </p:spPr>
        </p:pic>
        <p:pic>
          <p:nvPicPr>
            <p:cNvPr id="36" name="Picture 35" descr="A picture containing text&#10;&#10;Description automatically generated">
              <a:extLst>
                <a:ext uri="{FF2B5EF4-FFF2-40B4-BE49-F238E27FC236}">
                  <a16:creationId xmlns:a16="http://schemas.microsoft.com/office/drawing/2014/main" id="{25DA1E91-A5A1-084A-9BD8-A7F83C16D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320355" y="3686570"/>
              <a:ext cx="320400" cy="320400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3345D5C9-9D6E-FA41-BB89-78B0F455C363}"/>
              </a:ext>
            </a:extLst>
          </p:cNvPr>
          <p:cNvGrpSpPr/>
          <p:nvPr/>
        </p:nvGrpSpPr>
        <p:grpSpPr>
          <a:xfrm>
            <a:off x="6684719" y="3013125"/>
            <a:ext cx="3888102" cy="1681431"/>
            <a:chOff x="1643608" y="4119700"/>
            <a:chExt cx="2610810" cy="1129056"/>
          </a:xfrm>
        </p:grpSpPr>
        <p:pic>
          <p:nvPicPr>
            <p:cNvPr id="38" name="Picture 37" descr="Graphical user interface&#10;&#10;Description automatically generated with low confidence">
              <a:extLst>
                <a:ext uri="{FF2B5EF4-FFF2-40B4-BE49-F238E27FC236}">
                  <a16:creationId xmlns:a16="http://schemas.microsoft.com/office/drawing/2014/main" id="{C1DC0CA5-3E15-FE48-87B7-A4CFD801A4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788813" y="4119700"/>
              <a:ext cx="320400" cy="320400"/>
            </a:xfrm>
            <a:prstGeom prst="rect">
              <a:avLst/>
            </a:prstGeom>
          </p:spPr>
        </p:pic>
        <p:pic>
          <p:nvPicPr>
            <p:cNvPr id="40" name="Picture 39" descr="Icon&#10;&#10;Description automatically generated">
              <a:extLst>
                <a:ext uri="{FF2B5EF4-FFF2-40B4-BE49-F238E27FC236}">
                  <a16:creationId xmlns:a16="http://schemas.microsoft.com/office/drawing/2014/main" id="{B5B71C08-E0DF-0B4C-8532-A0E4DFE899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3170548" y="4119700"/>
              <a:ext cx="320400" cy="320400"/>
            </a:xfrm>
            <a:prstGeom prst="rect">
              <a:avLst/>
            </a:prstGeom>
          </p:spPr>
        </p:pic>
        <p:pic>
          <p:nvPicPr>
            <p:cNvPr id="42" name="Picture 4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61952339-A725-4A42-83EB-4AAEBDB842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552283" y="4119700"/>
              <a:ext cx="320400" cy="320400"/>
            </a:xfrm>
            <a:prstGeom prst="rect">
              <a:avLst/>
            </a:prstGeom>
          </p:spPr>
        </p:pic>
        <p:pic>
          <p:nvPicPr>
            <p:cNvPr id="44" name="Picture 43" descr="Icon&#10;&#10;Description automatically generated">
              <a:extLst>
                <a:ext uri="{FF2B5EF4-FFF2-40B4-BE49-F238E27FC236}">
                  <a16:creationId xmlns:a16="http://schemas.microsoft.com/office/drawing/2014/main" id="{581494EC-3C8C-AD47-970B-A1F4C9999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643608" y="4524028"/>
              <a:ext cx="320400" cy="320400"/>
            </a:xfrm>
            <a:prstGeom prst="rect">
              <a:avLst/>
            </a:prstGeom>
          </p:spPr>
        </p:pic>
        <p:pic>
          <p:nvPicPr>
            <p:cNvPr id="46" name="Picture 45" descr="Icon&#10;&#10;Description automatically generated">
              <a:extLst>
                <a:ext uri="{FF2B5EF4-FFF2-40B4-BE49-F238E27FC236}">
                  <a16:creationId xmlns:a16="http://schemas.microsoft.com/office/drawing/2014/main" id="{4D22BA16-F48A-7540-9902-BEB63A3BF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2025343" y="4524028"/>
              <a:ext cx="320400" cy="320400"/>
            </a:xfrm>
            <a:prstGeom prst="rect">
              <a:avLst/>
            </a:prstGeom>
          </p:spPr>
        </p:pic>
        <p:pic>
          <p:nvPicPr>
            <p:cNvPr id="50" name="Picture 49" descr="Icon&#10;&#10;Description automatically generated">
              <a:extLst>
                <a:ext uri="{FF2B5EF4-FFF2-40B4-BE49-F238E27FC236}">
                  <a16:creationId xmlns:a16="http://schemas.microsoft.com/office/drawing/2014/main" id="{792B782A-6F12-954C-80D5-13C70A7C54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788813" y="4524028"/>
              <a:ext cx="320400" cy="320400"/>
            </a:xfrm>
            <a:prstGeom prst="rect">
              <a:avLst/>
            </a:prstGeom>
          </p:spPr>
        </p:pic>
        <p:pic>
          <p:nvPicPr>
            <p:cNvPr id="52" name="Picture 51" descr="Icon&#10;&#10;Description automatically generated">
              <a:extLst>
                <a:ext uri="{FF2B5EF4-FFF2-40B4-BE49-F238E27FC236}">
                  <a16:creationId xmlns:a16="http://schemas.microsoft.com/office/drawing/2014/main" id="{390B8B51-0665-F143-B441-83CF60543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3170548" y="4524028"/>
              <a:ext cx="320400" cy="320400"/>
            </a:xfrm>
            <a:prstGeom prst="rect">
              <a:avLst/>
            </a:prstGeom>
          </p:spPr>
        </p:pic>
        <p:pic>
          <p:nvPicPr>
            <p:cNvPr id="54" name="Picture 53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76C2B50E-8FA3-F146-9A29-DAC8A8DC2B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3552283" y="4524028"/>
              <a:ext cx="320400" cy="320400"/>
            </a:xfrm>
            <a:prstGeom prst="rect">
              <a:avLst/>
            </a:prstGeom>
          </p:spPr>
        </p:pic>
        <p:pic>
          <p:nvPicPr>
            <p:cNvPr id="56" name="Picture 55" descr="Icon&#10;&#10;Description automatically generated">
              <a:extLst>
                <a:ext uri="{FF2B5EF4-FFF2-40B4-BE49-F238E27FC236}">
                  <a16:creationId xmlns:a16="http://schemas.microsoft.com/office/drawing/2014/main" id="{635C9FF9-7C63-2548-8408-A18F3B5A6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1643608" y="4928356"/>
              <a:ext cx="320400" cy="320400"/>
            </a:xfrm>
            <a:prstGeom prst="rect">
              <a:avLst/>
            </a:prstGeom>
          </p:spPr>
        </p:pic>
        <p:pic>
          <p:nvPicPr>
            <p:cNvPr id="58" name="Picture 57" descr="Icon&#10;&#10;Description automatically generated">
              <a:extLst>
                <a:ext uri="{FF2B5EF4-FFF2-40B4-BE49-F238E27FC236}">
                  <a16:creationId xmlns:a16="http://schemas.microsoft.com/office/drawing/2014/main" id="{FA43BDC8-E307-8740-8304-A2D29F8D971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/>
            <a:stretch>
              <a:fillRect/>
            </a:stretch>
          </p:blipFill>
          <p:spPr>
            <a:xfrm>
              <a:off x="2407078" y="4119700"/>
              <a:ext cx="320400" cy="320400"/>
            </a:xfrm>
            <a:prstGeom prst="rect">
              <a:avLst/>
            </a:prstGeom>
          </p:spPr>
        </p:pic>
        <p:pic>
          <p:nvPicPr>
            <p:cNvPr id="60" name="Picture 59" descr="Icon&#10;&#10;Description automatically generated">
              <a:extLst>
                <a:ext uri="{FF2B5EF4-FFF2-40B4-BE49-F238E27FC236}">
                  <a16:creationId xmlns:a16="http://schemas.microsoft.com/office/drawing/2014/main" id="{A8DBA4A0-33DA-D248-9B94-03336C911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/>
            <a:stretch>
              <a:fillRect/>
            </a:stretch>
          </p:blipFill>
          <p:spPr>
            <a:xfrm>
              <a:off x="2025343" y="4928356"/>
              <a:ext cx="320400" cy="320400"/>
            </a:xfrm>
            <a:prstGeom prst="rect">
              <a:avLst/>
            </a:prstGeom>
          </p:spPr>
        </p:pic>
        <p:pic>
          <p:nvPicPr>
            <p:cNvPr id="62" name="Picture 61" descr="Icon&#10;&#10;Description automatically generated">
              <a:extLst>
                <a:ext uri="{FF2B5EF4-FFF2-40B4-BE49-F238E27FC236}">
                  <a16:creationId xmlns:a16="http://schemas.microsoft.com/office/drawing/2014/main" id="{10A17360-0690-0C44-8DB0-9B1C88B02A3B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/>
            <a:stretch>
              <a:fillRect/>
            </a:stretch>
          </p:blipFill>
          <p:spPr>
            <a:xfrm>
              <a:off x="2407078" y="4928356"/>
              <a:ext cx="320400" cy="320400"/>
            </a:xfrm>
            <a:prstGeom prst="rect">
              <a:avLst/>
            </a:prstGeom>
          </p:spPr>
        </p:pic>
        <p:pic>
          <p:nvPicPr>
            <p:cNvPr id="64" name="Picture 63" descr="Icon&#10;&#10;Description automatically generated">
              <a:extLst>
                <a:ext uri="{FF2B5EF4-FFF2-40B4-BE49-F238E27FC236}">
                  <a16:creationId xmlns:a16="http://schemas.microsoft.com/office/drawing/2014/main" id="{8D07527B-EB0E-E445-8150-D461DC975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/>
            <a:stretch>
              <a:fillRect/>
            </a:stretch>
          </p:blipFill>
          <p:spPr>
            <a:xfrm>
              <a:off x="2788813" y="4928356"/>
              <a:ext cx="320400" cy="320400"/>
            </a:xfrm>
            <a:prstGeom prst="rect">
              <a:avLst/>
            </a:prstGeom>
          </p:spPr>
        </p:pic>
        <p:pic>
          <p:nvPicPr>
            <p:cNvPr id="66" name="Picture 65" descr="Icon&#10;&#10;Description automatically generated">
              <a:extLst>
                <a:ext uri="{FF2B5EF4-FFF2-40B4-BE49-F238E27FC236}">
                  <a16:creationId xmlns:a16="http://schemas.microsoft.com/office/drawing/2014/main" id="{EFAE60DC-628B-F441-B525-F662AC50E9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/>
            <a:stretch>
              <a:fillRect/>
            </a:stretch>
          </p:blipFill>
          <p:spPr>
            <a:xfrm>
              <a:off x="3170548" y="4928356"/>
              <a:ext cx="320400" cy="320400"/>
            </a:xfrm>
            <a:prstGeom prst="rect">
              <a:avLst/>
            </a:prstGeom>
          </p:spPr>
        </p:pic>
        <p:pic>
          <p:nvPicPr>
            <p:cNvPr id="68" name="Picture 67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EE849311-0D88-BE44-9A20-FDDC894EA75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/>
            <a:stretch>
              <a:fillRect/>
            </a:stretch>
          </p:blipFill>
          <p:spPr>
            <a:xfrm>
              <a:off x="3552283" y="4928356"/>
              <a:ext cx="320400" cy="320400"/>
            </a:xfrm>
            <a:prstGeom prst="rect">
              <a:avLst/>
            </a:prstGeom>
          </p:spPr>
        </p:pic>
        <p:pic>
          <p:nvPicPr>
            <p:cNvPr id="72" name="Picture 71" descr="A picture containing text, clipart&#10;&#10;Description automatically generated">
              <a:extLst>
                <a:ext uri="{FF2B5EF4-FFF2-40B4-BE49-F238E27FC236}">
                  <a16:creationId xmlns:a16="http://schemas.microsoft.com/office/drawing/2014/main" id="{863F1ADF-EB17-8E42-B8FF-83D7B2165D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/>
            <a:stretch>
              <a:fillRect/>
            </a:stretch>
          </p:blipFill>
          <p:spPr>
            <a:xfrm>
              <a:off x="2025343" y="4119700"/>
              <a:ext cx="320400" cy="320400"/>
            </a:xfrm>
            <a:prstGeom prst="rect">
              <a:avLst/>
            </a:prstGeom>
          </p:spPr>
        </p:pic>
        <p:pic>
          <p:nvPicPr>
            <p:cNvPr id="74" name="Picture 73" descr="Icon&#10;&#10;Description automatically generated">
              <a:extLst>
                <a:ext uri="{FF2B5EF4-FFF2-40B4-BE49-F238E27FC236}">
                  <a16:creationId xmlns:a16="http://schemas.microsoft.com/office/drawing/2014/main" id="{1BA82631-CE9A-2245-840D-0B6A659A74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/>
            <a:stretch>
              <a:fillRect/>
            </a:stretch>
          </p:blipFill>
          <p:spPr>
            <a:xfrm>
              <a:off x="1643608" y="4119700"/>
              <a:ext cx="320400" cy="320400"/>
            </a:xfrm>
            <a:prstGeom prst="rect">
              <a:avLst/>
            </a:prstGeom>
          </p:spPr>
        </p:pic>
        <p:pic>
          <p:nvPicPr>
            <p:cNvPr id="76" name="Picture 75" descr="Icon&#10;&#10;Description automatically generated">
              <a:extLst>
                <a:ext uri="{FF2B5EF4-FFF2-40B4-BE49-F238E27FC236}">
                  <a16:creationId xmlns:a16="http://schemas.microsoft.com/office/drawing/2014/main" id="{5086B8BA-68DE-3446-B565-455F4AAA6F37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/>
            <a:stretch>
              <a:fillRect/>
            </a:stretch>
          </p:blipFill>
          <p:spPr>
            <a:xfrm>
              <a:off x="2407078" y="4524028"/>
              <a:ext cx="320400" cy="320400"/>
            </a:xfrm>
            <a:prstGeom prst="rect">
              <a:avLst/>
            </a:prstGeom>
          </p:spPr>
        </p:pic>
        <p:pic>
          <p:nvPicPr>
            <p:cNvPr id="83" name="Picture 82" descr="Icon&#10;&#10;Description automatically generated">
              <a:extLst>
                <a:ext uri="{FF2B5EF4-FFF2-40B4-BE49-F238E27FC236}">
                  <a16:creationId xmlns:a16="http://schemas.microsoft.com/office/drawing/2014/main" id="{08B89D45-5CB7-8145-B535-99374AE14B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/>
            <a:stretch>
              <a:fillRect/>
            </a:stretch>
          </p:blipFill>
          <p:spPr>
            <a:xfrm>
              <a:off x="3934018" y="4121146"/>
              <a:ext cx="317500" cy="317500"/>
            </a:xfrm>
            <a:prstGeom prst="rect">
              <a:avLst/>
            </a:prstGeom>
          </p:spPr>
        </p:pic>
        <p:pic>
          <p:nvPicPr>
            <p:cNvPr id="86" name="Picture 85" descr="Company name&#10;&#10;Description automatically generated with medium confidence">
              <a:extLst>
                <a:ext uri="{FF2B5EF4-FFF2-40B4-BE49-F238E27FC236}">
                  <a16:creationId xmlns:a16="http://schemas.microsoft.com/office/drawing/2014/main" id="{E1A71B5A-2AE7-4641-A4C1-A074CD831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/>
            <a:stretch>
              <a:fillRect/>
            </a:stretch>
          </p:blipFill>
          <p:spPr>
            <a:xfrm>
              <a:off x="3931118" y="4928356"/>
              <a:ext cx="320400" cy="320400"/>
            </a:xfrm>
            <a:prstGeom prst="rect">
              <a:avLst/>
            </a:prstGeom>
          </p:spPr>
        </p:pic>
        <p:pic>
          <p:nvPicPr>
            <p:cNvPr id="87" name="Picture 86" descr="A red and black logo&#10;&#10;Description automatically generated with low confidence">
              <a:extLst>
                <a:ext uri="{FF2B5EF4-FFF2-40B4-BE49-F238E27FC236}">
                  <a16:creationId xmlns:a16="http://schemas.microsoft.com/office/drawing/2014/main" id="{ABE29CC1-1E32-794F-9CCA-B9465A9AEC41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/>
            <a:stretch>
              <a:fillRect/>
            </a:stretch>
          </p:blipFill>
          <p:spPr>
            <a:xfrm>
              <a:off x="3934018" y="4524028"/>
              <a:ext cx="320400" cy="320400"/>
            </a:xfrm>
            <a:prstGeom prst="rect">
              <a:avLst/>
            </a:prstGeom>
          </p:spPr>
        </p:pic>
      </p:grpSp>
      <p:sp>
        <p:nvSpPr>
          <p:cNvPr id="5" name="文字方塊 4">
            <a:extLst>
              <a:ext uri="{FF2B5EF4-FFF2-40B4-BE49-F238E27FC236}">
                <a16:creationId xmlns:a16="http://schemas.microsoft.com/office/drawing/2014/main" id="{7F301A1A-450F-4C65-9D3A-43A7B72D3D08}"/>
              </a:ext>
            </a:extLst>
          </p:cNvPr>
          <p:cNvSpPr txBox="1"/>
          <p:nvPr/>
        </p:nvSpPr>
        <p:spPr>
          <a:xfrm>
            <a:off x="838200" y="5340582"/>
            <a:ext cx="8498305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TW" altLang="zh-TW">
                <a:solidFill>
                  <a:srgbClr val="5985AA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Wingdings" pitchFamily="2" charset="2"/>
              </a:rPr>
              <a:t> </a:t>
            </a:r>
            <a:r>
              <a:rPr lang="en-TW" altLang="zh-TW">
                <a:solidFill>
                  <a:srgbClr val="5985AA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Archive old mails to less expensive cloud storage.</a:t>
            </a:r>
          </a:p>
        </p:txBody>
      </p:sp>
      <p:pic>
        <p:nvPicPr>
          <p:cNvPr id="43" name="Picture 6">
            <a:extLst>
              <a:ext uri="{FF2B5EF4-FFF2-40B4-BE49-F238E27FC236}">
                <a16:creationId xmlns:a16="http://schemas.microsoft.com/office/drawing/2014/main" id="{EC6B4219-6BB5-4899-A66D-770A4FE8AD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85496" y="3091854"/>
            <a:ext cx="930668" cy="930668"/>
          </a:xfrm>
          <a:prstGeom prst="roundRect">
            <a:avLst>
              <a:gd name="adj" fmla="val 20359"/>
            </a:avLst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字方塊 8">
            <a:extLst>
              <a:ext uri="{FF2B5EF4-FFF2-40B4-BE49-F238E27FC236}">
                <a16:creationId xmlns:a16="http://schemas.microsoft.com/office/drawing/2014/main" id="{DF647A2C-8C0D-4F41-95AC-B9506EF1B0AF}"/>
              </a:ext>
            </a:extLst>
          </p:cNvPr>
          <p:cNvSpPr txBox="1"/>
          <p:nvPr/>
        </p:nvSpPr>
        <p:spPr>
          <a:xfrm>
            <a:off x="3069894" y="2449686"/>
            <a:ext cx="3053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altLang="zh-TW" sz="2000">
                <a:solidFill>
                  <a:srgbClr val="7F64C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Cloud Drive</a:t>
            </a:r>
          </a:p>
        </p:txBody>
      </p:sp>
      <p:sp>
        <p:nvSpPr>
          <p:cNvPr id="45" name="文字方塊 44">
            <a:extLst>
              <a:ext uri="{FF2B5EF4-FFF2-40B4-BE49-F238E27FC236}">
                <a16:creationId xmlns:a16="http://schemas.microsoft.com/office/drawing/2014/main" id="{4B109CFE-EED7-40D3-BDE8-11736974B484}"/>
              </a:ext>
            </a:extLst>
          </p:cNvPr>
          <p:cNvSpPr txBox="1"/>
          <p:nvPr/>
        </p:nvSpPr>
        <p:spPr>
          <a:xfrm>
            <a:off x="6576860" y="2449686"/>
            <a:ext cx="3053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altLang="zh-TW" sz="2000">
                <a:solidFill>
                  <a:srgbClr val="7F64C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Object Storage</a:t>
            </a:r>
          </a:p>
        </p:txBody>
      </p:sp>
      <p:cxnSp>
        <p:nvCxnSpPr>
          <p:cNvPr id="11" name="直線接點 10">
            <a:extLst>
              <a:ext uri="{FF2B5EF4-FFF2-40B4-BE49-F238E27FC236}">
                <a16:creationId xmlns:a16="http://schemas.microsoft.com/office/drawing/2014/main" id="{7BF33492-ACA8-4C4B-9EEA-24C0A123D9B5}"/>
              </a:ext>
            </a:extLst>
          </p:cNvPr>
          <p:cNvCxnSpPr>
            <a:cxnSpLocks/>
          </p:cNvCxnSpPr>
          <p:nvPr/>
        </p:nvCxnSpPr>
        <p:spPr>
          <a:xfrm>
            <a:off x="6079087" y="2370306"/>
            <a:ext cx="16333" cy="2608514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1">
            <a:extLst>
              <a:ext uri="{FF2B5EF4-FFF2-40B4-BE49-F238E27FC236}">
                <a16:creationId xmlns:a16="http://schemas.microsoft.com/office/drawing/2014/main" id="{61A7402B-389C-4D9C-993D-5BE8ECD31753}"/>
              </a:ext>
            </a:extLst>
          </p:cNvPr>
          <p:cNvSpPr txBox="1"/>
          <p:nvPr/>
        </p:nvSpPr>
        <p:spPr>
          <a:xfrm>
            <a:off x="998911" y="4100491"/>
            <a:ext cx="15845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HybridMount</a:t>
            </a:r>
            <a:endParaRPr lang="en-TW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8368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5FDE36-8088-C941-9339-68C11D831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TW"/>
              <a:t>Search archived mails for granular </a:t>
            </a:r>
            <a:br>
              <a:rPr lang="en-US"/>
            </a:br>
            <a:r>
              <a:rPr lang="en-TW"/>
              <a:t>restore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B19CF5-C8F2-3348-B8B7-B9ED73CB42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66624"/>
            <a:ext cx="10515600" cy="4649955"/>
          </a:xfrm>
        </p:spPr>
        <p:txBody>
          <a:bodyPr>
            <a:normAutofit/>
          </a:bodyPr>
          <a:lstStyle/>
          <a:p>
            <a:r>
              <a:rPr lang="en-TW" sz="1800"/>
              <a:t>Quickly search the email by keyword and date from the archives.</a:t>
            </a:r>
          </a:p>
          <a:p>
            <a:r>
              <a:rPr lang="en-TW" sz="1800"/>
              <a:t>Select the mails to restore to the NAS or mail server.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66AB52-1642-2E4B-8C91-92D08CA5A5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918" y="2563238"/>
            <a:ext cx="8444163" cy="4294762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17706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729</Words>
  <Application>Microsoft Office PowerPoint</Application>
  <PresentationFormat>寬螢幕</PresentationFormat>
  <Paragraphs>114</Paragraphs>
  <Slides>21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PowerPoint 簡報</vt:lpstr>
      <vt:lpstr>Over 300 thousands downloads!  What are you waiting for?</vt:lpstr>
      <vt:lpstr>We heard your voices!</vt:lpstr>
      <vt:lpstr>QmailAgent 3.0 for archiving and recovering mails</vt:lpstr>
      <vt:lpstr>QmailAgent safeguard and manage  your mailboxes</vt:lpstr>
      <vt:lpstr>Backup 3-2-1 rule keeps your data safe</vt:lpstr>
      <vt:lpstr>Backup all data in mailbox</vt:lpstr>
      <vt:lpstr>Archive mails to public cloud via HybridMount</vt:lpstr>
      <vt:lpstr>Search archived mails for granular  restore</vt:lpstr>
      <vt:lpstr>Recover mail account from archives</vt:lpstr>
      <vt:lpstr>Use Case</vt:lpstr>
      <vt:lpstr>Archive the old mails</vt:lpstr>
      <vt:lpstr>Restore the account when upgrading  the NAS</vt:lpstr>
      <vt:lpstr>Migrate the mails to another mailbox</vt:lpstr>
      <vt:lpstr>PowerPoint 簡報</vt:lpstr>
      <vt:lpstr>QNAP NAS File Services  for Gmail add-on</vt:lpstr>
      <vt:lpstr>QNAP integrates with your workflow  for Gmail</vt:lpstr>
      <vt:lpstr>Get the QNAP NAS File Services from Google Workspace marketplace</vt:lpstr>
      <vt:lpstr>QNAP’s Email Solution</vt:lpstr>
      <vt:lpstr>QmailAgent 3.0 beta program Get the license for free before 2021/5/31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QmailAgent 3.0</dc:title>
  <dc:creator>QNAP_Josh Chen</dc:creator>
  <cp:lastModifiedBy>QNAP_Mili Wang</cp:lastModifiedBy>
  <cp:revision>3</cp:revision>
  <dcterms:created xsi:type="dcterms:W3CDTF">2021-03-24T01:55:20Z</dcterms:created>
  <dcterms:modified xsi:type="dcterms:W3CDTF">2021-04-08T06:18:05Z</dcterms:modified>
</cp:coreProperties>
</file>