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6" r:id="rId5"/>
    <p:sldId id="267" r:id="rId6"/>
    <p:sldId id="263" r:id="rId7"/>
    <p:sldId id="264" r:id="rId8"/>
    <p:sldId id="276" r:id="rId9"/>
    <p:sldId id="269" r:id="rId10"/>
    <p:sldId id="270" r:id="rId11"/>
    <p:sldId id="260" r:id="rId12"/>
    <p:sldId id="259" r:id="rId13"/>
    <p:sldId id="261" r:id="rId14"/>
    <p:sldId id="262" r:id="rId15"/>
    <p:sldId id="271" r:id="rId16"/>
    <p:sldId id="268" r:id="rId17"/>
    <p:sldId id="258" r:id="rId18"/>
    <p:sldId id="274" r:id="rId19"/>
    <p:sldId id="273" r:id="rId20"/>
    <p:sldId id="275" r:id="rId21"/>
    <p:sldId id="272" r:id="rId22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3" clrIdx="0">
    <p:extLst>
      <p:ext uri="{19B8F6BF-5375-455C-9EA6-DF929625EA0E}">
        <p15:presenceInfo xmlns:p15="http://schemas.microsoft.com/office/powerpoint/2012/main" userId="S::urn:spo:anon#7dcf57ea5e37b1043d9fe3387971e1e8b685c2d27049876de694681a40900b36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EEA"/>
    <a:srgbClr val="6EDECD"/>
    <a:srgbClr val="5985AA"/>
    <a:srgbClr val="6C92B6"/>
    <a:srgbClr val="D0E9FF"/>
    <a:srgbClr val="FF7C80"/>
    <a:srgbClr val="1B5CD6"/>
    <a:srgbClr val="7F64C1"/>
    <a:srgbClr val="558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4" autoAdjust="0"/>
    <p:restoredTop sz="94660"/>
  </p:normalViewPr>
  <p:slideViewPr>
    <p:cSldViewPr snapToGrid="0">
      <p:cViewPr>
        <p:scale>
          <a:sx n="90" d="100"/>
          <a:sy n="90" d="100"/>
        </p:scale>
        <p:origin x="162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DF3B9-F0E8-2743-A0F2-0C98ACD87690}" type="datetimeFigureOut">
              <a:rPr lang="en-TW" smtClean="0"/>
              <a:t>04/08/2021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336F5-3C3C-1341-A73E-1064CBCA9FB0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02527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336F5-3C3C-1341-A73E-1064CBCA9FB0}" type="slidenum">
              <a:rPr lang="en-TW" smtClean="0"/>
              <a:t>2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1913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245E6B0-0BAA-497F-958C-D0BEC6741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857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4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5437-5E53-054E-90E8-84B47533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ECA93-C50E-9F4A-A8BE-6AB101B5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E0372-546D-484A-8860-A0D773496A26}" type="datetimeFigureOut">
              <a:rPr lang="en-TW" smtClean="0"/>
              <a:t>04/08/2021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E28C8-B95C-C943-9665-B729D751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A42A9-56C3-7D48-8AB7-9C2F9BB4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B46C3-5BDD-4D44-8F42-4C6AB168274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20603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245E6B0-0BAA-497F-958C-D0BEC6741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" y="857"/>
            <a:ext cx="12183537" cy="685628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E0E4CC5-1F32-4AEB-8EA5-A92CCC6054E2}"/>
              </a:ext>
            </a:extLst>
          </p:cNvPr>
          <p:cNvSpPr txBox="1"/>
          <p:nvPr userDrawn="1"/>
        </p:nvSpPr>
        <p:spPr>
          <a:xfrm>
            <a:off x="882503" y="5229153"/>
            <a:ext cx="4882571" cy="439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3500" lvl="0" indent="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zh-TW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©2021 </a:t>
            </a:r>
            <a:r>
              <a:rPr lang="zh-TW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en-US" sz="8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1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245E6B0-0BAA-497F-958C-D0BEC6741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" y="857"/>
            <a:ext cx="1218793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0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62AC-EA32-AE4C-AA90-CB5B7041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79A5-743C-5B41-A03C-17C0AF5E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40047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工具​​ 的圖片&#10;&#10;自動產生的描述">
            <a:extLst>
              <a:ext uri="{FF2B5EF4-FFF2-40B4-BE49-F238E27FC236}">
                <a16:creationId xmlns:a16="http://schemas.microsoft.com/office/drawing/2014/main" id="{CFED63F4-8755-4FAC-BE31-4CDF407E3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C62AC-EA32-AE4C-AA90-CB5B7041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79A5-743C-5B41-A03C-17C0AF5E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9086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A7625EC-52A7-4C1B-9CA7-CC33899D1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95"/>
            <a:ext cx="12189292" cy="6857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C62AC-EA32-AE4C-AA90-CB5B7041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79A5-743C-5B41-A03C-17C0AF5E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73619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A7625EC-52A7-4C1B-9CA7-CC33899D1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C62AC-EA32-AE4C-AA90-CB5B7041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79A5-743C-5B41-A03C-17C0AF5E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39554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A7625EC-52A7-4C1B-9CA7-CC33899D1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95"/>
            <a:ext cx="12189292" cy="6857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C62AC-EA32-AE4C-AA90-CB5B7041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79A5-743C-5B41-A03C-17C0AF5E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1157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31A94FA-6F81-4BD9-80A8-9A94618A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F387C-F3D8-0346-BF7A-A502B10B4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49116"/>
            <a:ext cx="7000708" cy="2983831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63644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ED6B327-0923-416C-9D7D-BE3DBC6A70A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D0E61-3AD6-8349-89EE-FEAFACC5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B094-EDB7-4941-88C8-1E115BE91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1770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5" r:id="rId5"/>
    <p:sldLayoutId id="2147483663" r:id="rId6"/>
    <p:sldLayoutId id="2147483661" r:id="rId7"/>
    <p:sldLayoutId id="2147483664" r:id="rId8"/>
    <p:sldLayoutId id="2147483651" r:id="rId9"/>
    <p:sldLayoutId id="214748365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985AA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79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4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0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29.pn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32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28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4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7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76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AE10-21C2-A84F-81E4-65131963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建立還原任務，將封存的郵件還原，可還原項目包含：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0DD5E-08BB-4747-B9F5-F9AE966B2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10" y="2148355"/>
            <a:ext cx="6669029" cy="42359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BD050-600E-7745-AF77-CE56E746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還原郵件帳號，取回封存郵件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830C800E-D1F9-0043-8071-52695FE12532}"/>
              </a:ext>
            </a:extLst>
          </p:cNvPr>
          <p:cNvSpPr/>
          <p:nvPr/>
        </p:nvSpPr>
        <p:spPr>
          <a:xfrm rot="16200000">
            <a:off x="7302432" y="3931377"/>
            <a:ext cx="2590934" cy="367625"/>
          </a:xfrm>
          <a:prstGeom prst="trapezoid">
            <a:avLst>
              <a:gd name="adj" fmla="val 328720"/>
            </a:avLst>
          </a:prstGeom>
          <a:gradFill flip="none" rotWithShape="1">
            <a:gsLst>
              <a:gs pos="0">
                <a:srgbClr val="D0E9FF"/>
              </a:gs>
              <a:gs pos="100000">
                <a:srgbClr val="D0E9FF">
                  <a:alpha val="3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1" name="Picture 2" descr="GopherCon Israel (@gopherconil) | Twitter">
            <a:extLst>
              <a:ext uri="{FF2B5EF4-FFF2-40B4-BE49-F238E27FC236}">
                <a16:creationId xmlns:a16="http://schemas.microsoft.com/office/drawing/2014/main" id="{08E6A137-7D24-45D1-A8E3-F08B5CCD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2622067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734A14AD-AEED-49C3-9178-7275CD1E37E3}"/>
              </a:ext>
            </a:extLst>
          </p:cNvPr>
          <p:cNvSpPr txBox="1"/>
          <p:nvPr/>
        </p:nvSpPr>
        <p:spPr>
          <a:xfrm>
            <a:off x="1243772" y="2622067"/>
            <a:ext cx="25341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信箱設定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電子郵件（所有郵件或時間區間內的郵件）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通訊錄</a:t>
            </a:r>
            <a:endParaRPr lang="en-TW" altLang="zh-TW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7" name="Picture 2" descr="GopherCon Israel (@gopherconil) | Twitter">
            <a:extLst>
              <a:ext uri="{FF2B5EF4-FFF2-40B4-BE49-F238E27FC236}">
                <a16:creationId xmlns:a16="http://schemas.microsoft.com/office/drawing/2014/main" id="{022D0197-A804-49E0-9275-0E48B4F8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3071806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opherCon Israel (@gopherconil) | Twitter">
            <a:extLst>
              <a:ext uri="{FF2B5EF4-FFF2-40B4-BE49-F238E27FC236}">
                <a16:creationId xmlns:a16="http://schemas.microsoft.com/office/drawing/2014/main" id="{D824547F-6FBB-4FFB-A68F-928677431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3764577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CF5771-7423-AA49-8087-18D121C06C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712" y="2828861"/>
            <a:ext cx="3072255" cy="259093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24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0BA63E-C3E4-774F-8AA9-A827FB41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 sz="4800"/>
              <a:t>使用情境</a:t>
            </a:r>
          </a:p>
        </p:txBody>
      </p:sp>
    </p:spTree>
    <p:extLst>
      <p:ext uri="{BB962C8B-B14F-4D97-AF65-F5344CB8AC3E}">
        <p14:creationId xmlns:p14="http://schemas.microsoft.com/office/powerpoint/2010/main" val="424634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B1721029-FBC9-4A4E-BF5D-F5E5388192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810" y="1805698"/>
            <a:ext cx="6723473" cy="5378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8B70B-2CD8-324D-B93E-4A405A2D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封存過舊的郵件，只保留近期郵件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29D5-ACBE-DF4D-9C63-508073B1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當</a:t>
            </a:r>
            <a:r>
              <a:rPr lang="zh-TW" altLang="en-US" sz="1800"/>
              <a:t> </a:t>
            </a:r>
            <a:r>
              <a:rPr lang="en-TW" sz="1800"/>
              <a:t>NAS</a:t>
            </a:r>
            <a:r>
              <a:rPr lang="zh-TW" altLang="en-US" sz="1800"/>
              <a:t> </a:t>
            </a:r>
            <a:r>
              <a:rPr lang="en-TW" sz="1800"/>
              <a:t>中空間不足時，可以選擇將舊郵件封存，只在 NAS 中保留近期需要的郵件。</a:t>
            </a:r>
          </a:p>
          <a:p>
            <a:pPr marL="0" indent="0">
              <a:buNone/>
            </a:pPr>
            <a:r>
              <a:rPr lang="en-TW" sz="1800"/>
              <a:t>如有需要舊郵件時，可以透過搜尋，快速查找已封存的舊郵件，並還原至 NAS。</a:t>
            </a:r>
          </a:p>
        </p:txBody>
      </p:sp>
      <p:pic>
        <p:nvPicPr>
          <p:cNvPr id="13" name="圖形 12">
            <a:extLst>
              <a:ext uri="{FF2B5EF4-FFF2-40B4-BE49-F238E27FC236}">
                <a16:creationId xmlns:a16="http://schemas.microsoft.com/office/drawing/2014/main" id="{7F7C8A4B-5DCC-42D2-9450-50462BEBE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40" y="2670002"/>
            <a:ext cx="2622482" cy="20611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5639FFF-D2B3-49C8-818D-ACF5A6A443C3}"/>
              </a:ext>
            </a:extLst>
          </p:cNvPr>
          <p:cNvSpPr txBox="1"/>
          <p:nvPr/>
        </p:nvSpPr>
        <p:spPr>
          <a:xfrm>
            <a:off x="783565" y="3339189"/>
            <a:ext cx="195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我想要封存一些很舊的郵件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D9304ECB-C3D5-4A6F-BC8B-9CC071E4AC91}"/>
              </a:ext>
            </a:extLst>
          </p:cNvPr>
          <p:cNvSpPr txBox="1"/>
          <p:nvPr/>
        </p:nvSpPr>
        <p:spPr>
          <a:xfrm>
            <a:off x="6587832" y="2916973"/>
            <a:ext cx="156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600">
                <a:solidFill>
                  <a:srgbClr val="5985A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封存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DC712873-B6A2-41B1-BFE3-AA4AD23DCC7F}"/>
              </a:ext>
            </a:extLst>
          </p:cNvPr>
          <p:cNvSpPr txBox="1"/>
          <p:nvPr/>
        </p:nvSpPr>
        <p:spPr>
          <a:xfrm>
            <a:off x="6216814" y="5912703"/>
            <a:ext cx="230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solidFill>
                  <a:srgbClr val="5985A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搜尋及還原</a:t>
            </a:r>
            <a:endParaRPr lang="en-TW" altLang="zh-TW" sz="1600">
              <a:solidFill>
                <a:srgbClr val="5985AA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8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01EADFCB-EF94-405E-93F7-8115B8FD7E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714" y="1641114"/>
            <a:ext cx="6723473" cy="5377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93812-31ED-9541-8277-C0DF5548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快速將 QmailAgent</a:t>
            </a:r>
            <a:r>
              <a:rPr lang="zh-TW" altLang="en-US"/>
              <a:t> 資料遷移至另一台</a:t>
            </a:r>
            <a:r>
              <a:rPr lang="en-US" altLang="zh-TW"/>
              <a:t> NAS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DCE3-0728-1B4D-8066-16AC4DBD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 dirty="0"/>
              <a:t>當升級新的 NAS</a:t>
            </a:r>
            <a:r>
              <a:rPr lang="zh-TW" altLang="en-US" sz="1800" dirty="0"/>
              <a:t> 時，可以輕鬆快速的將已備份的所有郵件還原至新的</a:t>
            </a:r>
            <a:r>
              <a:rPr lang="en-US" altLang="zh-TW" sz="1800" dirty="0"/>
              <a:t> NAS</a:t>
            </a:r>
            <a:r>
              <a:rPr lang="zh-TW" altLang="en-US" sz="1800" dirty="0"/>
              <a:t>，快速啟用</a:t>
            </a:r>
            <a:r>
              <a:rPr lang="en-US" altLang="zh-TW" sz="1800" dirty="0"/>
              <a:t> </a:t>
            </a:r>
            <a:r>
              <a:rPr lang="en-US" altLang="zh-TW" sz="1800" dirty="0" err="1"/>
              <a:t>QmailAgent</a:t>
            </a:r>
            <a:r>
              <a:rPr lang="zh-TW" altLang="en-US" sz="1800" dirty="0"/>
              <a:t>，取回舊有備份資料，並且不必全部重新同步。</a:t>
            </a:r>
            <a:endParaRPr lang="en-TW" sz="1800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F08DF4D1-A808-4D7C-BBA1-3B902F54794F}"/>
              </a:ext>
            </a:extLst>
          </p:cNvPr>
          <p:cNvSpPr txBox="1"/>
          <p:nvPr/>
        </p:nvSpPr>
        <p:spPr>
          <a:xfrm>
            <a:off x="7873499" y="2733774"/>
            <a:ext cx="156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>
                <a:solidFill>
                  <a:srgbClr val="5985A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備份</a:t>
            </a:r>
            <a:endParaRPr lang="en-TW" altLang="zh-TW" sz="1400">
              <a:solidFill>
                <a:srgbClr val="5985AA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049A1929-1A28-4EA1-8C9A-9C5BF2BB8710}"/>
              </a:ext>
            </a:extLst>
          </p:cNvPr>
          <p:cNvSpPr txBox="1"/>
          <p:nvPr/>
        </p:nvSpPr>
        <p:spPr>
          <a:xfrm>
            <a:off x="7873499" y="5621353"/>
            <a:ext cx="156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5985A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還原</a:t>
            </a:r>
            <a:endParaRPr lang="en-TW" altLang="zh-TW" sz="1600" dirty="0">
              <a:solidFill>
                <a:srgbClr val="5985AA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BCD79612-391E-471C-AEC4-CA9011CDC732}"/>
              </a:ext>
            </a:extLst>
          </p:cNvPr>
          <p:cNvSpPr txBox="1"/>
          <p:nvPr/>
        </p:nvSpPr>
        <p:spPr>
          <a:xfrm>
            <a:off x="5280519" y="4160795"/>
            <a:ext cx="743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5985A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升級</a:t>
            </a:r>
            <a:endParaRPr lang="en-TW" altLang="zh-TW" sz="1600" dirty="0">
              <a:solidFill>
                <a:srgbClr val="5985AA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9EBB182C-5D35-4D03-AEFE-3AF2F227141F}"/>
              </a:ext>
            </a:extLst>
          </p:cNvPr>
          <p:cNvSpPr txBox="1"/>
          <p:nvPr/>
        </p:nvSpPr>
        <p:spPr>
          <a:xfrm>
            <a:off x="6029670" y="6118637"/>
            <a:ext cx="924022" cy="338554"/>
          </a:xfrm>
          <a:prstGeom prst="rect">
            <a:avLst/>
          </a:prstGeom>
          <a:solidFill>
            <a:srgbClr val="5985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新</a:t>
            </a:r>
            <a:r>
              <a:rPr lang="en-TW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</a:t>
            </a:r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5C20B49B-7119-4CD5-B3C0-2E09439FC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40" y="2670002"/>
            <a:ext cx="2622482" cy="20611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E80488DF-822F-4AF4-AAAB-C33590BE9509}"/>
              </a:ext>
            </a:extLst>
          </p:cNvPr>
          <p:cNvSpPr txBox="1"/>
          <p:nvPr/>
        </p:nvSpPr>
        <p:spPr>
          <a:xfrm>
            <a:off x="644246" y="3002691"/>
            <a:ext cx="223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我重新安裝 </a:t>
            </a:r>
            <a:r>
              <a:rPr lang="en-US" altLang="zh-TW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之後，要怎麼看到我之前備份的郵件？</a:t>
            </a:r>
          </a:p>
        </p:txBody>
      </p:sp>
    </p:spTree>
    <p:extLst>
      <p:ext uri="{BB962C8B-B14F-4D97-AF65-F5344CB8AC3E}">
        <p14:creationId xmlns:p14="http://schemas.microsoft.com/office/powerpoint/2010/main" val="100998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F78FA8B2-0158-4320-B34E-DD0B3B9D61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514" y="1480083"/>
            <a:ext cx="6723473" cy="5377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4373E-7935-FB40-B118-9B54EDFE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將郵件搬移到另一個信箱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6FC0-B7C8-774F-98B8-96A6A9A8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 dirty="0"/>
              <a:t>還原封存郵件時，您可以指定要將郵件還原至任一電子郵件信箱</a:t>
            </a:r>
            <a:r>
              <a:rPr lang="zh-TW" altLang="en-US" sz="1800" dirty="0"/>
              <a:t>。</a:t>
            </a:r>
            <a:endParaRPr lang="en-TW" sz="1800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2050451D-38AB-40C6-9564-947204187D6C}"/>
              </a:ext>
            </a:extLst>
          </p:cNvPr>
          <p:cNvSpPr txBox="1"/>
          <p:nvPr/>
        </p:nvSpPr>
        <p:spPr>
          <a:xfrm>
            <a:off x="5929907" y="2597237"/>
            <a:ext cx="156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solidFill>
                  <a:srgbClr val="5985A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備份</a:t>
            </a:r>
            <a:endParaRPr lang="en-TW" altLang="zh-TW" sz="1600">
              <a:solidFill>
                <a:srgbClr val="5985AA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E2BB040-7EAD-42F4-AD3A-B44170F3E4F1}"/>
              </a:ext>
            </a:extLst>
          </p:cNvPr>
          <p:cNvSpPr txBox="1"/>
          <p:nvPr/>
        </p:nvSpPr>
        <p:spPr>
          <a:xfrm>
            <a:off x="5558889" y="5592967"/>
            <a:ext cx="230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>
                <a:solidFill>
                  <a:srgbClr val="5985A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還原</a:t>
            </a:r>
            <a:endParaRPr lang="en-TW" altLang="zh-TW" sz="1600">
              <a:solidFill>
                <a:srgbClr val="5985AA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2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88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1109A-F891-4345-9704-08913811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 dirty="0"/>
              <a:t>QNAP NAS File Services </a:t>
            </a:r>
            <a:br>
              <a:rPr lang="en-TW" dirty="0"/>
            </a:br>
            <a:r>
              <a:rPr lang="en-TW" dirty="0"/>
              <a:t>Gmail 外掛程式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DFBF6C7-343E-4A1E-8531-5C32658ECDDC}"/>
              </a:ext>
            </a:extLst>
          </p:cNvPr>
          <p:cNvSpPr txBox="1"/>
          <p:nvPr/>
        </p:nvSpPr>
        <p:spPr>
          <a:xfrm>
            <a:off x="831851" y="2333846"/>
            <a:ext cx="1985777" cy="424732"/>
          </a:xfrm>
          <a:prstGeom prst="rect">
            <a:avLst/>
          </a:prstGeom>
          <a:gradFill>
            <a:gsLst>
              <a:gs pos="50000">
                <a:srgbClr val="FF7C8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>
            <a:defPPr>
              <a:defRPr lang="en-TW"/>
            </a:defPPr>
            <a:lvl1pPr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小工具</a:t>
            </a:r>
          </a:p>
        </p:txBody>
      </p:sp>
    </p:spTree>
    <p:extLst>
      <p:ext uri="{BB962C8B-B14F-4D97-AF65-F5344CB8AC3E}">
        <p14:creationId xmlns:p14="http://schemas.microsoft.com/office/powerpoint/2010/main" val="208838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DC49-1B5A-D943-9199-C00D833F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 sz="3900" dirty="0"/>
              <a:t>整合 Gmail</a:t>
            </a:r>
            <a:r>
              <a:rPr lang="zh-TW" altLang="en-US" sz="3900" dirty="0"/>
              <a:t> 工作流程，快速分享</a:t>
            </a:r>
            <a:r>
              <a:rPr lang="en-US" altLang="zh-TW" sz="3900" dirty="0"/>
              <a:t> NAS </a:t>
            </a:r>
            <a:r>
              <a:rPr lang="zh-TW" altLang="en-US" sz="3900" dirty="0"/>
              <a:t>中檔案</a:t>
            </a:r>
            <a:endParaRPr lang="en-TW" sz="39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5F502B6-36EA-4A47-B183-E8F5CCBF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088"/>
            <a:ext cx="10515600" cy="4645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安裝</a:t>
            </a:r>
            <a:r>
              <a:rPr lang="zh-TW" altLang="en-US" sz="1800" dirty="0"/>
              <a:t> </a:t>
            </a:r>
            <a:r>
              <a:rPr lang="en-US" sz="1800" dirty="0"/>
              <a:t>QNAP NAS File Services </a:t>
            </a:r>
            <a:r>
              <a:rPr lang="zh-TW" altLang="en-US" sz="1800" dirty="0"/>
              <a:t>外掛程式，快速插入</a:t>
            </a:r>
            <a:r>
              <a:rPr lang="en-US" altLang="zh-TW" sz="1800" dirty="0"/>
              <a:t> NAS </a:t>
            </a:r>
            <a:r>
              <a:rPr lang="zh-TW" altLang="en-US" sz="1800" dirty="0"/>
              <a:t>中檔案的分享連結，讓你不必離開</a:t>
            </a:r>
            <a:r>
              <a:rPr lang="en-US" altLang="zh-TW" sz="1800" dirty="0"/>
              <a:t> Gmail</a:t>
            </a:r>
            <a:r>
              <a:rPr lang="zh-TW" altLang="en-US" sz="1800" dirty="0"/>
              <a:t>，也能分享</a:t>
            </a:r>
            <a:r>
              <a:rPr lang="en-US" altLang="zh-TW" sz="1800" dirty="0"/>
              <a:t> NAS</a:t>
            </a:r>
            <a:r>
              <a:rPr lang="zh-TW" altLang="en-US" sz="1800" dirty="0"/>
              <a:t> 中檔案！</a:t>
            </a:r>
          </a:p>
          <a:p>
            <a:pPr marL="0" indent="0">
              <a:buNone/>
            </a:pPr>
            <a:r>
              <a:rPr lang="en-US" sz="1800" dirty="0" err="1"/>
              <a:t>除了在網頁版</a:t>
            </a:r>
            <a:r>
              <a:rPr lang="zh-TW" altLang="en-US" sz="1800" dirty="0"/>
              <a:t> </a:t>
            </a:r>
            <a:r>
              <a:rPr lang="en-US" altLang="zh-TW" sz="1800" dirty="0"/>
              <a:t>Gmail</a:t>
            </a:r>
            <a:r>
              <a:rPr lang="zh-TW" altLang="en-US" sz="1800" dirty="0"/>
              <a:t> 中使用外，在 </a:t>
            </a:r>
            <a:r>
              <a:rPr lang="en-US" sz="1800" dirty="0"/>
              <a:t>Android 和 iOS </a:t>
            </a:r>
            <a:r>
              <a:rPr lang="en-US" sz="1800" dirty="0" err="1"/>
              <a:t>上的</a:t>
            </a:r>
            <a:r>
              <a:rPr lang="en-US" sz="1800" dirty="0"/>
              <a:t> Gmail </a:t>
            </a:r>
            <a:r>
              <a:rPr lang="en-US" sz="1800" dirty="0" err="1"/>
              <a:t>應用程式也能使用</a:t>
            </a:r>
            <a:r>
              <a:rPr lang="en-US" sz="1800" dirty="0"/>
              <a:t>。</a:t>
            </a:r>
            <a:endParaRPr lang="en-TW" sz="18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E6EEAC8-FDD2-4D4A-AA6C-C6762C543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9070" y="3332677"/>
            <a:ext cx="5697000" cy="3525323"/>
          </a:xfrm>
          <a:prstGeom prst="roundRect">
            <a:avLst>
              <a:gd name="adj" fmla="val 1176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9C427D7C-C358-4F52-85D0-C9E1B234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00" y="2943863"/>
            <a:ext cx="5772237" cy="391413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37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DC312-74CF-6A41-9C17-C08A3D4EB5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151" y="2513820"/>
            <a:ext cx="6226629" cy="4019238"/>
          </a:xfrm>
          <a:prstGeom prst="roundRect">
            <a:avLst>
              <a:gd name="adj" fmla="val 3394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BDC49-1B5A-D943-9199-C00D833F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安裝</a:t>
            </a:r>
            <a:r>
              <a:rPr lang="zh-TW" altLang="en-US"/>
              <a:t> </a:t>
            </a:r>
            <a:r>
              <a:rPr lang="en-TW"/>
              <a:t>QNAP NAS File Services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E1F6116-C92F-4823-9230-5AFD74AF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4" y="2514410"/>
            <a:ext cx="5295900" cy="2971800"/>
          </a:xfrm>
          <a:prstGeom prst="roundRect">
            <a:avLst>
              <a:gd name="adj" fmla="val 3846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596923C0-626C-4354-9A06-97688B3D1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996" y="5047068"/>
            <a:ext cx="295630" cy="295630"/>
          </a:xfrm>
          <a:prstGeom prst="ellipse">
            <a:avLst/>
          </a:prstGeom>
          <a:effectLst>
            <a:outerShdw blurRad="63500" sx="116000" sy="116000" algn="ctr" rotWithShape="0">
              <a:schemeClr val="accent4">
                <a:alpha val="40000"/>
              </a:schemeClr>
            </a:outerShdw>
          </a:effectLst>
        </p:spPr>
      </p:pic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D06C086B-7388-46CB-974F-1B55FB0CC03E}"/>
              </a:ext>
            </a:extLst>
          </p:cNvPr>
          <p:cNvSpPr/>
          <p:nvPr/>
        </p:nvSpPr>
        <p:spPr>
          <a:xfrm>
            <a:off x="6344592" y="3975398"/>
            <a:ext cx="4860000" cy="234000"/>
          </a:xfrm>
          <a:prstGeom prst="roundRect">
            <a:avLst>
              <a:gd name="adj" fmla="val 14588"/>
            </a:avLst>
          </a:prstGeom>
          <a:noFill/>
          <a:ln w="12700">
            <a:solidFill>
              <a:srgbClr val="FFC000"/>
            </a:solidFill>
          </a:ln>
          <a:effectLst>
            <a:glow rad="101600">
              <a:srgbClr val="FFC000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4" name="Content Placeholder 11" descr="Icon&#10;&#10;Description automatically generated">
            <a:extLst>
              <a:ext uri="{FF2B5EF4-FFF2-40B4-BE49-F238E27FC236}">
                <a16:creationId xmlns:a16="http://schemas.microsoft.com/office/drawing/2014/main" id="{331884F6-163F-E542-9773-15CB24DC99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1890">
            <a:off x="9191768" y="4077853"/>
            <a:ext cx="496521" cy="496521"/>
          </a:xfrm>
          <a:prstGeom prst="rect">
            <a:avLst/>
          </a:prstGeom>
        </p:spPr>
      </p:pic>
      <p:pic>
        <p:nvPicPr>
          <p:cNvPr id="18" name="Content Placeholder 11" descr="Icon&#10;&#10;Description automatically generated">
            <a:extLst>
              <a:ext uri="{FF2B5EF4-FFF2-40B4-BE49-F238E27FC236}">
                <a16:creationId xmlns:a16="http://schemas.microsoft.com/office/drawing/2014/main" id="{E268841F-C3E5-418F-A96D-C43634A4F6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1890">
            <a:off x="5289154" y="5219585"/>
            <a:ext cx="496521" cy="496521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4D299D96-B3E4-4937-A0D5-40BBE043FF15}"/>
              </a:ext>
            </a:extLst>
          </p:cNvPr>
          <p:cNvSpPr txBox="1"/>
          <p:nvPr/>
        </p:nvSpPr>
        <p:spPr>
          <a:xfrm>
            <a:off x="835972" y="1993922"/>
            <a:ext cx="457385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點擊「取得外掛程式」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E828CA5E-77A2-40FC-95E8-643BDFF48B2B}"/>
              </a:ext>
            </a:extLst>
          </p:cNvPr>
          <p:cNvSpPr txBox="1"/>
          <p:nvPr/>
        </p:nvSpPr>
        <p:spPr>
          <a:xfrm>
            <a:off x="5714150" y="1993922"/>
            <a:ext cx="54364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搜尋「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」，並安裝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 NAS File Services</a:t>
            </a:r>
            <a:endParaRPr lang="en-TW" altLang="zh-TW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4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圖片 37">
            <a:extLst>
              <a:ext uri="{FF2B5EF4-FFF2-40B4-BE49-F238E27FC236}">
                <a16:creationId xmlns:a16="http://schemas.microsoft.com/office/drawing/2014/main" id="{88714572-33CD-483B-821B-B290A38AA9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333" y="1430639"/>
            <a:ext cx="2565466" cy="2564953"/>
          </a:xfrm>
          <a:prstGeom prst="rect">
            <a:avLst/>
          </a:prstGeom>
        </p:spPr>
      </p:pic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A38A4A3D-482D-4540-A08B-A4F5427EB2BA}"/>
              </a:ext>
            </a:extLst>
          </p:cNvPr>
          <p:cNvSpPr/>
          <p:nvPr/>
        </p:nvSpPr>
        <p:spPr>
          <a:xfrm>
            <a:off x="944387" y="4349351"/>
            <a:ext cx="2993461" cy="1553936"/>
          </a:xfrm>
          <a:prstGeom prst="wedgeRoundRectCallout">
            <a:avLst>
              <a:gd name="adj1" fmla="val -4009"/>
              <a:gd name="adj2" fmla="val -64822"/>
              <a:gd name="adj3" fmla="val 16667"/>
            </a:avLst>
          </a:prstGeom>
          <a:gradFill>
            <a:gsLst>
              <a:gs pos="0">
                <a:srgbClr val="FF7C80"/>
              </a:gs>
              <a:gs pos="100000">
                <a:schemeClr val="accent2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961038-6C1A-6F43-8B4A-23675188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 sz="4000"/>
              <a:t>QNAP’s 電子郵件解決方案</a:t>
            </a: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0363D730-5925-4813-BF67-002C6D294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30639"/>
            <a:ext cx="2564954" cy="2564954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E7C85FD4-5FF4-4198-B185-BD119EDC50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010" y="1430639"/>
            <a:ext cx="2565466" cy="2564953"/>
          </a:xfrm>
          <a:prstGeom prst="rect">
            <a:avLst/>
          </a:prstGeom>
        </p:spPr>
      </p:pic>
      <p:pic>
        <p:nvPicPr>
          <p:cNvPr id="44" name="Picture 12">
            <a:extLst>
              <a:ext uri="{FF2B5EF4-FFF2-40B4-BE49-F238E27FC236}">
                <a16:creationId xmlns:a16="http://schemas.microsoft.com/office/drawing/2014/main" id="{2E203FBB-D3E7-483F-9A38-6EC16952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817" y="3610093"/>
            <a:ext cx="444916" cy="39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Yahoo Mail App | Yahoo Mobile">
            <a:extLst>
              <a:ext uri="{FF2B5EF4-FFF2-40B4-BE49-F238E27FC236}">
                <a16:creationId xmlns:a16="http://schemas.microsoft.com/office/drawing/2014/main" id="{CF6ACB7E-AACD-4BE7-BAC6-EE52F8639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970" y="3588488"/>
            <a:ext cx="441266" cy="4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9A554B0E-6C70-40E3-9E48-119F32D4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108" y="3643646"/>
            <a:ext cx="441267" cy="3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iCloud Mail - Inbox (49 messages) | Icloud, Iphone, Iphone info">
            <a:extLst>
              <a:ext uri="{FF2B5EF4-FFF2-40B4-BE49-F238E27FC236}">
                <a16:creationId xmlns:a16="http://schemas.microsoft.com/office/drawing/2014/main" id="{36DE2BD3-BF87-46DA-A33F-7A258A13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95" y="3495652"/>
            <a:ext cx="624689" cy="62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Left-Right Arrow 6">
            <a:extLst>
              <a:ext uri="{FF2B5EF4-FFF2-40B4-BE49-F238E27FC236}">
                <a16:creationId xmlns:a16="http://schemas.microsoft.com/office/drawing/2014/main" id="{2AEC1B70-BB2E-4913-BEA4-1976F1979CDF}"/>
              </a:ext>
            </a:extLst>
          </p:cNvPr>
          <p:cNvSpPr/>
          <p:nvPr/>
        </p:nvSpPr>
        <p:spPr>
          <a:xfrm>
            <a:off x="3228831" y="2582145"/>
            <a:ext cx="1473141" cy="548866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57E600CC-7682-4A3A-BDA1-1332D25C48C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338" y="2807539"/>
            <a:ext cx="582647" cy="582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TextBox 11">
            <a:extLst>
              <a:ext uri="{FF2B5EF4-FFF2-40B4-BE49-F238E27FC236}">
                <a16:creationId xmlns:a16="http://schemas.microsoft.com/office/drawing/2014/main" id="{42993DCF-1FBC-4FB1-87A4-808EBD1622B8}"/>
              </a:ext>
            </a:extLst>
          </p:cNvPr>
          <p:cNvSpPr txBox="1"/>
          <p:nvPr/>
        </p:nvSpPr>
        <p:spPr>
          <a:xfrm>
            <a:off x="3574106" y="2305146"/>
            <a:ext cx="78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D53C9C3D-AF6D-4798-BC44-80079D859F63}"/>
              </a:ext>
            </a:extLst>
          </p:cNvPr>
          <p:cNvSpPr txBox="1"/>
          <p:nvPr/>
        </p:nvSpPr>
        <p:spPr>
          <a:xfrm>
            <a:off x="3242134" y="3170996"/>
            <a:ext cx="1446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 / Restore</a:t>
            </a:r>
          </a:p>
        </p:txBody>
      </p:sp>
      <p:sp>
        <p:nvSpPr>
          <p:cNvPr id="52" name="Left-Right Arrow 6">
            <a:extLst>
              <a:ext uri="{FF2B5EF4-FFF2-40B4-BE49-F238E27FC236}">
                <a16:creationId xmlns:a16="http://schemas.microsoft.com/office/drawing/2014/main" id="{67B20F9C-D1C3-4627-9B89-62D16128FEDF}"/>
              </a:ext>
            </a:extLst>
          </p:cNvPr>
          <p:cNvSpPr/>
          <p:nvPr/>
        </p:nvSpPr>
        <p:spPr>
          <a:xfrm>
            <a:off x="7388412" y="2582145"/>
            <a:ext cx="1473141" cy="548866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F4E12CEC-5E63-4250-B1A5-A1D39DE0A7D1}"/>
              </a:ext>
            </a:extLst>
          </p:cNvPr>
          <p:cNvSpPr txBox="1"/>
          <p:nvPr/>
        </p:nvSpPr>
        <p:spPr>
          <a:xfrm>
            <a:off x="7311741" y="3170996"/>
            <a:ext cx="168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 / Recover</a:t>
            </a:r>
          </a:p>
        </p:txBody>
      </p:sp>
      <p:sp>
        <p:nvSpPr>
          <p:cNvPr id="54" name="TextBox 5">
            <a:extLst>
              <a:ext uri="{FF2B5EF4-FFF2-40B4-BE49-F238E27FC236}">
                <a16:creationId xmlns:a16="http://schemas.microsoft.com/office/drawing/2014/main" id="{CCEFACCB-02FC-4FE7-A664-5C7083683029}"/>
              </a:ext>
            </a:extLst>
          </p:cNvPr>
          <p:cNvSpPr txBox="1"/>
          <p:nvPr/>
        </p:nvSpPr>
        <p:spPr>
          <a:xfrm>
            <a:off x="3155236" y="3677005"/>
            <a:ext cx="41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55" name="Google Shape;95;p17">
            <a:extLst>
              <a:ext uri="{FF2B5EF4-FFF2-40B4-BE49-F238E27FC236}">
                <a16:creationId xmlns:a16="http://schemas.microsoft.com/office/drawing/2014/main" id="{72DA392A-818F-417F-9764-209541DD9CA4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89237" y="3585815"/>
            <a:ext cx="444362" cy="4443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6" name="Google Shape;97;p17">
            <a:extLst>
              <a:ext uri="{FF2B5EF4-FFF2-40B4-BE49-F238E27FC236}">
                <a16:creationId xmlns:a16="http://schemas.microsoft.com/office/drawing/2014/main" id="{57C109FC-83DB-4BD3-A41D-DD9E8238A3E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094296" y="3585815"/>
            <a:ext cx="444362" cy="4443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7" name="Google Shape;106;p17">
            <a:extLst>
              <a:ext uri="{FF2B5EF4-FFF2-40B4-BE49-F238E27FC236}">
                <a16:creationId xmlns:a16="http://schemas.microsoft.com/office/drawing/2014/main" id="{4C419663-88A1-4581-BEF3-872652CEBF7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99356" y="3585543"/>
            <a:ext cx="444906" cy="4449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8" name="Google Shape;99;p17">
            <a:extLst>
              <a:ext uri="{FF2B5EF4-FFF2-40B4-BE49-F238E27FC236}">
                <a16:creationId xmlns:a16="http://schemas.microsoft.com/office/drawing/2014/main" id="{58A5DD11-03B9-4886-AF62-FC7428B52A0A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03438" y="3585538"/>
            <a:ext cx="444915" cy="4449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9" name="Google Shape;101;p17">
            <a:extLst>
              <a:ext uri="{FF2B5EF4-FFF2-40B4-BE49-F238E27FC236}">
                <a16:creationId xmlns:a16="http://schemas.microsoft.com/office/drawing/2014/main" id="{BC31FD46-66CB-4445-90FF-69E1C7A5403E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06475" y="3585537"/>
            <a:ext cx="444915" cy="4449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0" name="TextBox 5">
            <a:extLst>
              <a:ext uri="{FF2B5EF4-FFF2-40B4-BE49-F238E27FC236}">
                <a16:creationId xmlns:a16="http://schemas.microsoft.com/office/drawing/2014/main" id="{F237F221-CF5F-44DA-B69B-2DC05944CA8F}"/>
              </a:ext>
            </a:extLst>
          </p:cNvPr>
          <p:cNvSpPr txBox="1"/>
          <p:nvPr/>
        </p:nvSpPr>
        <p:spPr>
          <a:xfrm>
            <a:off x="11109512" y="3705673"/>
            <a:ext cx="41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72" name="Picture 20" descr="new-icon | The Perfect Steak Co.">
            <a:extLst>
              <a:ext uri="{FF2B5EF4-FFF2-40B4-BE49-F238E27FC236}">
                <a16:creationId xmlns:a16="http://schemas.microsoft.com/office/drawing/2014/main" id="{05E13E99-E115-4586-B977-AB105AFD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01" y="4279155"/>
            <a:ext cx="671198" cy="3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E559222E-9A14-4517-8C5A-EB2F5A0A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29" y="4628333"/>
            <a:ext cx="438083" cy="4380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2">
            <a:extLst>
              <a:ext uri="{FF2B5EF4-FFF2-40B4-BE49-F238E27FC236}">
                <a16:creationId xmlns:a16="http://schemas.microsoft.com/office/drawing/2014/main" id="{07621299-F183-492E-8E81-364951C91EEE}"/>
              </a:ext>
            </a:extLst>
          </p:cNvPr>
          <p:cNvSpPr txBox="1"/>
          <p:nvPr/>
        </p:nvSpPr>
        <p:spPr>
          <a:xfrm>
            <a:off x="1348786" y="4568635"/>
            <a:ext cx="265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 NAS File Services Gmail 外掛程式</a:t>
            </a:r>
          </a:p>
        </p:txBody>
      </p:sp>
      <p:sp>
        <p:nvSpPr>
          <p:cNvPr id="75" name="TextBox 2">
            <a:extLst>
              <a:ext uri="{FF2B5EF4-FFF2-40B4-BE49-F238E27FC236}">
                <a16:creationId xmlns:a16="http://schemas.microsoft.com/office/drawing/2014/main" id="{6715886C-D428-49E9-8C67-B3E1D73F91DD}"/>
              </a:ext>
            </a:extLst>
          </p:cNvPr>
          <p:cNvSpPr txBox="1"/>
          <p:nvPr/>
        </p:nvSpPr>
        <p:spPr>
          <a:xfrm>
            <a:off x="1080870" y="5222049"/>
            <a:ext cx="272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輕鬆附加 </a:t>
            </a:r>
            <a:r>
              <a:rPr lang="en-US" altLang="zh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 </a:t>
            </a:r>
            <a:r>
              <a:rPr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中檔案到電子郵件中！</a:t>
            </a:r>
            <a:endParaRPr lang="en-TW" altLang="zh-TW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1D86CBD-E160-4482-9D2C-16752AB65C18}"/>
              </a:ext>
            </a:extLst>
          </p:cNvPr>
          <p:cNvCxnSpPr>
            <a:cxnSpLocks/>
          </p:cNvCxnSpPr>
          <p:nvPr/>
        </p:nvCxnSpPr>
        <p:spPr>
          <a:xfrm>
            <a:off x="1080870" y="5194354"/>
            <a:ext cx="27212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2">
            <a:extLst>
              <a:ext uri="{FF2B5EF4-FFF2-40B4-BE49-F238E27FC236}">
                <a16:creationId xmlns:a16="http://schemas.microsoft.com/office/drawing/2014/main" id="{54871EF7-F197-0F46-BE3B-26A9017F4569}"/>
              </a:ext>
            </a:extLst>
          </p:cNvPr>
          <p:cNvSpPr/>
          <p:nvPr/>
        </p:nvSpPr>
        <p:spPr>
          <a:xfrm>
            <a:off x="4449048" y="3792374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備份郵件及附件檔案</a:t>
            </a:r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AF8BAEF-A431-FE40-8F9C-C9E4D4360D34}"/>
              </a:ext>
            </a:extLst>
          </p:cNvPr>
          <p:cNvSpPr/>
          <p:nvPr/>
        </p:nvSpPr>
        <p:spPr>
          <a:xfrm>
            <a:off x="4449048" y="4353453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管理多個信箱帳號</a:t>
            </a:r>
            <a:endParaRPr lang="en-TW" altLang="zh-TW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562CD959-0AE6-EE4F-B41A-84E433C248EE}"/>
              </a:ext>
            </a:extLst>
          </p:cNvPr>
          <p:cNvSpPr/>
          <p:nvPr/>
        </p:nvSpPr>
        <p:spPr>
          <a:xfrm>
            <a:off x="4449048" y="4912370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收發郵件</a:t>
            </a:r>
            <a:endParaRPr lang="en-TW" altLang="zh-TW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0" name="Rounded Rectangle 32">
            <a:extLst>
              <a:ext uri="{FF2B5EF4-FFF2-40B4-BE49-F238E27FC236}">
                <a16:creationId xmlns:a16="http://schemas.microsoft.com/office/drawing/2014/main" id="{C246E4E6-E735-C04F-899B-557873EE161D}"/>
              </a:ext>
            </a:extLst>
          </p:cNvPr>
          <p:cNvSpPr/>
          <p:nvPr/>
        </p:nvSpPr>
        <p:spPr>
          <a:xfrm>
            <a:off x="4449048" y="5471287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搜尋郵件及附件檔案</a:t>
            </a:r>
            <a:endParaRPr lang="en-TW" altLang="zh-TW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1" name="Graphic 8">
            <a:extLst>
              <a:ext uri="{FF2B5EF4-FFF2-40B4-BE49-F238E27FC236}">
                <a16:creationId xmlns:a16="http://schemas.microsoft.com/office/drawing/2014/main" id="{F16E98B7-09DD-294C-B72A-A3AFDCB5C5F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30666" y="5424102"/>
            <a:ext cx="530362" cy="530362"/>
          </a:xfrm>
          <a:prstGeom prst="rect">
            <a:avLst/>
          </a:prstGeom>
        </p:spPr>
      </p:pic>
      <p:sp>
        <p:nvSpPr>
          <p:cNvPr id="76" name="Rounded Rectangle 32">
            <a:extLst>
              <a:ext uri="{FF2B5EF4-FFF2-40B4-BE49-F238E27FC236}">
                <a16:creationId xmlns:a16="http://schemas.microsoft.com/office/drawing/2014/main" id="{52C9BECD-078D-7747-9E53-D28030E07B8E}"/>
              </a:ext>
            </a:extLst>
          </p:cNvPr>
          <p:cNvSpPr/>
          <p:nvPr/>
        </p:nvSpPr>
        <p:spPr>
          <a:xfrm>
            <a:off x="8589237" y="4353453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二次備份信箱所有資訊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7" name="Rounded Rectangle 32">
            <a:extLst>
              <a:ext uri="{FF2B5EF4-FFF2-40B4-BE49-F238E27FC236}">
                <a16:creationId xmlns:a16="http://schemas.microsoft.com/office/drawing/2014/main" id="{A3DA1016-12E8-CF49-BD27-85CC759CF608}"/>
              </a:ext>
            </a:extLst>
          </p:cNvPr>
          <p:cNvSpPr/>
          <p:nvPr/>
        </p:nvSpPr>
        <p:spPr>
          <a:xfrm>
            <a:off x="8589237" y="4912370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搜尋封存的郵件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8" name="Rounded Rectangle 32">
            <a:extLst>
              <a:ext uri="{FF2B5EF4-FFF2-40B4-BE49-F238E27FC236}">
                <a16:creationId xmlns:a16="http://schemas.microsoft.com/office/drawing/2014/main" id="{AB0D9B94-08A9-734D-85CA-1EAA7607337E}"/>
              </a:ext>
            </a:extLst>
          </p:cNvPr>
          <p:cNvSpPr/>
          <p:nvPr/>
        </p:nvSpPr>
        <p:spPr>
          <a:xfrm>
            <a:off x="8589237" y="5471287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從封存中還原郵件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9" name="Picture 20" descr="new-icon | The Perfect Steak Co.">
            <a:extLst>
              <a:ext uri="{FF2B5EF4-FFF2-40B4-BE49-F238E27FC236}">
                <a16:creationId xmlns:a16="http://schemas.microsoft.com/office/drawing/2014/main" id="{AB7F99AE-BA43-2A45-9F55-A68C2BB0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638" y="4279155"/>
            <a:ext cx="671198" cy="3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8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D49B-6D96-3943-8D8D-CF44DF47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超過30萬次下載量，你還在等什麼?!</a:t>
            </a:r>
            <a:endParaRPr lang="en-T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D6B16-4673-FA48-B2AA-AEEA4EF2E391}"/>
              </a:ext>
            </a:extLst>
          </p:cNvPr>
          <p:cNvSpPr txBox="1"/>
          <p:nvPr/>
        </p:nvSpPr>
        <p:spPr>
          <a:xfrm>
            <a:off x="2107963" y="5792490"/>
            <a:ext cx="2038736" cy="286232"/>
          </a:xfrm>
          <a:prstGeom prst="rect">
            <a:avLst/>
          </a:prstGeom>
          <a:noFill/>
          <a:ln>
            <a:solidFill>
              <a:srgbClr val="5985AA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TW"/>
            </a:defPPr>
            <a:lvl1pPr>
              <a:lnSpc>
                <a:spcPct val="90000"/>
              </a:lnSpc>
              <a:spcBef>
                <a:spcPct val="0"/>
              </a:spcBef>
              <a:defRPr sz="1400">
                <a:solidFill>
                  <a:srgbClr val="5985AA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TW" dirty="0"/>
              <a:t>來自</a:t>
            </a:r>
            <a:r>
              <a:rPr lang="zh-TW" altLang="en-US" dirty="0"/>
              <a:t> </a:t>
            </a:r>
            <a:r>
              <a:rPr lang="en-TW" dirty="0"/>
              <a:t>Reddit</a:t>
            </a:r>
            <a:r>
              <a:rPr lang="zh-TW" altLang="en-US" dirty="0"/>
              <a:t> 的真實聲音</a:t>
            </a:r>
            <a:endParaRPr lang="en-TW" dirty="0"/>
          </a:p>
        </p:txBody>
      </p:sp>
      <p:sp>
        <p:nvSpPr>
          <p:cNvPr id="18" name="Rounded Rectangular Callout 10">
            <a:extLst>
              <a:ext uri="{FF2B5EF4-FFF2-40B4-BE49-F238E27FC236}">
                <a16:creationId xmlns:a16="http://schemas.microsoft.com/office/drawing/2014/main" id="{5B646B51-7D64-46BC-9320-AED882C1C49C}"/>
              </a:ext>
            </a:extLst>
          </p:cNvPr>
          <p:cNvSpPr/>
          <p:nvPr/>
        </p:nvSpPr>
        <p:spPr>
          <a:xfrm>
            <a:off x="2107962" y="2025419"/>
            <a:ext cx="3962401" cy="692382"/>
          </a:xfrm>
          <a:prstGeom prst="wedgeRoundRectCallout">
            <a:avLst>
              <a:gd name="adj1" fmla="val -62264"/>
              <a:gd name="adj2" fmla="val -764"/>
              <a:gd name="adj3" fmla="val 16667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總體來說，</a:t>
            </a:r>
            <a:r>
              <a:rPr lang="en-US" altLang="zh-TW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zh-TW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的網頁版和手機 </a:t>
            </a:r>
            <a:r>
              <a:rPr lang="en-US" altLang="zh-TW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app</a:t>
            </a:r>
            <a:r>
              <a:rPr lang="zh-TW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都很好用。</a:t>
            </a:r>
            <a:endParaRPr lang="en-TW" altLang="zh-TW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05249C6D-7D89-4FFF-83F7-91AD8226F7D2}"/>
              </a:ext>
            </a:extLst>
          </p:cNvPr>
          <p:cNvSpPr/>
          <p:nvPr/>
        </p:nvSpPr>
        <p:spPr>
          <a:xfrm>
            <a:off x="2107963" y="3277170"/>
            <a:ext cx="3949270" cy="817026"/>
          </a:xfrm>
          <a:prstGeom prst="wedgeRoundRectCallout">
            <a:avLst>
              <a:gd name="adj1" fmla="val -61475"/>
              <a:gd name="adj2" fmla="val -5658"/>
              <a:gd name="adj3" fmla="val 16667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搜尋功能很棒，而且可以偵測到有附件檔案，顯示在郵件列表裡，讓我可以快速看到附件。</a:t>
            </a:r>
            <a:endParaRPr lang="en-US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Rounded Rectangular Callout 10">
            <a:extLst>
              <a:ext uri="{FF2B5EF4-FFF2-40B4-BE49-F238E27FC236}">
                <a16:creationId xmlns:a16="http://schemas.microsoft.com/office/drawing/2014/main" id="{98163612-DB23-4515-97F4-F92A301C920A}"/>
              </a:ext>
            </a:extLst>
          </p:cNvPr>
          <p:cNvSpPr/>
          <p:nvPr/>
        </p:nvSpPr>
        <p:spPr>
          <a:xfrm>
            <a:off x="6200359" y="2025419"/>
            <a:ext cx="3962401" cy="692382"/>
          </a:xfrm>
          <a:prstGeom prst="wedgeRoundRectCallout">
            <a:avLst>
              <a:gd name="adj1" fmla="val 59264"/>
              <a:gd name="adj2" fmla="val -5792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我用</a:t>
            </a:r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備份</a:t>
            </a:r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gmail</a:t>
            </a:r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，所有的資料夾都備份到</a:t>
            </a:r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NAS</a:t>
            </a:r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了，感覺再也不會遺失資料！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Rounded Rectangular Callout 10">
            <a:extLst>
              <a:ext uri="{FF2B5EF4-FFF2-40B4-BE49-F238E27FC236}">
                <a16:creationId xmlns:a16="http://schemas.microsoft.com/office/drawing/2014/main" id="{75CCA119-F0D4-4B73-9CED-FFD79E1BA7A6}"/>
              </a:ext>
            </a:extLst>
          </p:cNvPr>
          <p:cNvSpPr/>
          <p:nvPr/>
        </p:nvSpPr>
        <p:spPr>
          <a:xfrm>
            <a:off x="6200359" y="3477025"/>
            <a:ext cx="3962401" cy="429064"/>
          </a:xfrm>
          <a:prstGeom prst="wedgeRoundRectCallout">
            <a:avLst>
              <a:gd name="adj1" fmla="val 58630"/>
              <a:gd name="adj2" fmla="val -3836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他整合了 </a:t>
            </a:r>
            <a:r>
              <a:rPr lang="en-US" altLang="zh-TW" sz="1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QContacts</a:t>
            </a:r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也很好用。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Rounded Rectangular Callout 10">
            <a:extLst>
              <a:ext uri="{FF2B5EF4-FFF2-40B4-BE49-F238E27FC236}">
                <a16:creationId xmlns:a16="http://schemas.microsoft.com/office/drawing/2014/main" id="{3C5517B6-6A81-49A7-B477-168699157282}"/>
              </a:ext>
            </a:extLst>
          </p:cNvPr>
          <p:cNvSpPr/>
          <p:nvPr/>
        </p:nvSpPr>
        <p:spPr>
          <a:xfrm>
            <a:off x="6200359" y="4665313"/>
            <a:ext cx="3962402" cy="814337"/>
          </a:xfrm>
          <a:prstGeom prst="wedgeRoundRectCallout">
            <a:avLst>
              <a:gd name="adj1" fmla="val 58069"/>
              <a:gd name="adj2" fmla="val -8681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我已經安裝了 </a:t>
            </a:r>
            <a:r>
              <a:rPr lang="en-US" altLang="zh-TW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zh-TW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，除了一開始要花點時間同步所有資料外，一切都很棒！</a:t>
            </a:r>
            <a:endParaRPr lang="en-TW" altLang="zh-TW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70CA0C62-8B23-4C37-B8C3-C762F38C3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997612"/>
            <a:ext cx="799531" cy="814337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8923AEC9-6AAE-4E18-814E-C3F45AD8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333076"/>
            <a:ext cx="799531" cy="814337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547E296F-06E3-44B7-8C09-DFE88D8AA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9861" y="1997612"/>
            <a:ext cx="733939" cy="817026"/>
          </a:xfrm>
          <a:prstGeom prst="rect">
            <a:avLst/>
          </a:prstGeom>
        </p:spPr>
      </p:pic>
      <p:pic>
        <p:nvPicPr>
          <p:cNvPr id="17" name="圖形 16">
            <a:extLst>
              <a:ext uri="{FF2B5EF4-FFF2-40B4-BE49-F238E27FC236}">
                <a16:creationId xmlns:a16="http://schemas.microsoft.com/office/drawing/2014/main" id="{FDF0A2F3-AD08-4A26-ABFE-D7067CA3E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9861" y="3330387"/>
            <a:ext cx="733939" cy="817026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C623072C-33F5-4D96-BB38-29FDA0F81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9861" y="4712796"/>
            <a:ext cx="733939" cy="8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99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2E4-5230-DA49-854A-19F79A51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/>
              <a:t>QmailAgent 3.0 beta 計畫</a:t>
            </a:r>
            <a:br>
              <a:rPr lang="en-TW"/>
            </a:br>
            <a:r>
              <a:rPr lang="en-TW"/>
              <a:t>即日起至</a:t>
            </a:r>
            <a:r>
              <a:rPr lang="zh-TW" altLang="en-US"/>
              <a:t> </a:t>
            </a:r>
            <a:r>
              <a:rPr lang="en-TW"/>
              <a:t>2021/5/31，免費取得授權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758538-60A5-1D48-A3F6-778FE3B0F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089386"/>
              </p:ext>
            </p:extLst>
          </p:nvPr>
        </p:nvGraphicFramePr>
        <p:xfrm>
          <a:off x="838200" y="2112227"/>
          <a:ext cx="10515600" cy="3264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1700">
                  <a:extLst>
                    <a:ext uri="{9D8B030D-6E8A-4147-A177-3AD203B41FA5}">
                      <a16:colId xmlns:a16="http://schemas.microsoft.com/office/drawing/2014/main" val="989350542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1963306863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55305893"/>
                    </a:ext>
                  </a:extLst>
                </a:gridCol>
              </a:tblGrid>
              <a:tr h="485426">
                <a:tc>
                  <a:txBody>
                    <a:bodyPr/>
                    <a:lstStyle/>
                    <a:p>
                      <a:endParaRPr lang="en-TW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04002"/>
                  </a:ext>
                </a:extLst>
              </a:tr>
              <a:tr h="485426">
                <a:tc>
                  <a:txBody>
                    <a:bodyPr/>
                    <a:lstStyle/>
                    <a:p>
                      <a:endParaRPr lang="en-TW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8E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免費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8E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免費取得授權 (~2021/5/31)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8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977491"/>
                  </a:ext>
                </a:extLst>
              </a:tr>
              <a:tr h="485426">
                <a:tc>
                  <a:txBody>
                    <a:bodyPr/>
                    <a:lstStyle/>
                    <a:p>
                      <a:r>
                        <a:rPr lang="en-US" sz="1600" b="0" i="0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同步郵件</a:t>
                      </a:r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105997"/>
                  </a:ext>
                </a:extLst>
              </a:tr>
              <a:tr h="485426">
                <a:tc>
                  <a:txBody>
                    <a:bodyPr/>
                    <a:lstStyle/>
                    <a:p>
                      <a:r>
                        <a:rPr lang="en-US" sz="1600" b="0" i="0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備份及還原郵件和附件檔案</a:t>
                      </a:r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19986"/>
                  </a:ext>
                </a:extLst>
              </a:tr>
              <a:tr h="837859">
                <a:tc>
                  <a:txBody>
                    <a:bodyPr/>
                    <a:lstStyle/>
                    <a:p>
                      <a:r>
                        <a:rPr lang="en-US" sz="1600" b="0" i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封存及備份郵件帳號至雲端，包含帳號設定、郵件及附件檔案</a:t>
                      </a:r>
                      <a:endParaRPr lang="en-TW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36694"/>
                  </a:ext>
                </a:extLst>
              </a:tr>
              <a:tr h="485426">
                <a:tc>
                  <a:txBody>
                    <a:bodyPr/>
                    <a:lstStyle/>
                    <a:p>
                      <a:r>
                        <a:rPr lang="en-US" sz="1600" b="0" i="0" kern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將備份郵件還原至其他電子信箱</a:t>
                      </a:r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25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525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0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形 20">
            <a:extLst>
              <a:ext uri="{FF2B5EF4-FFF2-40B4-BE49-F238E27FC236}">
                <a16:creationId xmlns:a16="http://schemas.microsoft.com/office/drawing/2014/main" id="{C734C449-265A-4667-97E5-D68173DE7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823" y="1850689"/>
            <a:ext cx="3215546" cy="25273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圖形 21">
            <a:extLst>
              <a:ext uri="{FF2B5EF4-FFF2-40B4-BE49-F238E27FC236}">
                <a16:creationId xmlns:a16="http://schemas.microsoft.com/office/drawing/2014/main" id="{E181B9FA-DD93-44FE-A50B-3BD0A9338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5394" y="2585179"/>
            <a:ext cx="3721211" cy="30183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8AE6215D-D2EA-44A1-B824-58C4A942C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7426" y="1911434"/>
            <a:ext cx="3410173" cy="2528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FD8B3-6FDF-1145-BD0B-622D1A97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我們持續聆聽您的聲音...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D49796B-6AE1-4246-B181-D250170F0FC5}"/>
              </a:ext>
            </a:extLst>
          </p:cNvPr>
          <p:cNvSpPr txBox="1"/>
          <p:nvPr/>
        </p:nvSpPr>
        <p:spPr>
          <a:xfrm>
            <a:off x="1799664" y="2573057"/>
            <a:ext cx="255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我想要封存一些很舊的郵件</a:t>
            </a:r>
            <a:endParaRPr lang="en-TW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B4C9C83-75FB-4E70-9C66-AFE6BB44BE03}"/>
              </a:ext>
            </a:extLst>
          </p:cNvPr>
          <p:cNvSpPr txBox="1"/>
          <p:nvPr/>
        </p:nvSpPr>
        <p:spPr>
          <a:xfrm>
            <a:off x="7849386" y="2203725"/>
            <a:ext cx="251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我想將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備份的郵件移轉到另一台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endParaRPr lang="en-TW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B2695E6-F550-40B7-8839-42C3D24E2949}"/>
              </a:ext>
            </a:extLst>
          </p:cNvPr>
          <p:cNvSpPr txBox="1"/>
          <p:nvPr/>
        </p:nvSpPr>
        <p:spPr>
          <a:xfrm>
            <a:off x="4607061" y="3164534"/>
            <a:ext cx="2981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我重新安裝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之後，要怎麼看到我之前備份的郵件？</a:t>
            </a:r>
            <a:endParaRPr lang="en-TW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0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2E9EDA-CFD1-FD49-88BE-5315EA23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49116"/>
            <a:ext cx="6435224" cy="2793005"/>
          </a:xfrm>
        </p:spPr>
        <p:txBody>
          <a:bodyPr>
            <a:normAutofit/>
          </a:bodyPr>
          <a:lstStyle/>
          <a:p>
            <a:r>
              <a:rPr lang="en-TW" dirty="0"/>
              <a:t>QmailAgent 3.0</a:t>
            </a:r>
            <a:br>
              <a:rPr lang="en-TW" dirty="0"/>
            </a:br>
            <a:r>
              <a:rPr lang="en-TW" dirty="0"/>
              <a:t>二次備份封存及還原郵件</a:t>
            </a:r>
          </a:p>
        </p:txBody>
      </p:sp>
    </p:spTree>
    <p:extLst>
      <p:ext uri="{BB962C8B-B14F-4D97-AF65-F5344CB8AC3E}">
        <p14:creationId xmlns:p14="http://schemas.microsoft.com/office/powerpoint/2010/main" val="122678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EADE7D3A-E21A-4D9F-B8F8-791D34136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333" y="1430639"/>
            <a:ext cx="2565466" cy="256495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977051-2BF5-4882-B635-67138AC968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30639"/>
            <a:ext cx="2564954" cy="256495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F4A5DA9-1B6B-4C7C-BE62-0D0306BFDD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010" y="1430639"/>
            <a:ext cx="2565466" cy="256495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961038-6C1A-6F43-8B4A-23675188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 sz="4000"/>
              <a:t>QmailAgent </a:t>
            </a:r>
            <a:r>
              <a:rPr lang="en-US" err="1"/>
              <a:t>保護您的信箱，讓您輕鬆管理</a:t>
            </a:r>
            <a:endParaRPr lang="en-TW" sz="4000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4AF21240-2369-DB43-8164-7D99326A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912" y="3610093"/>
            <a:ext cx="444916" cy="39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Yahoo Mail App | Yahoo Mobile">
            <a:extLst>
              <a:ext uri="{FF2B5EF4-FFF2-40B4-BE49-F238E27FC236}">
                <a16:creationId xmlns:a16="http://schemas.microsoft.com/office/drawing/2014/main" id="{E4E4C42D-BACC-6A41-8794-B4F9EC3E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562" y="4105848"/>
            <a:ext cx="441266" cy="4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B26F50C8-4C74-7F4B-9EE0-F9A52DC2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700" y="4161006"/>
            <a:ext cx="441267" cy="3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Cloud Mail - Inbox (49 messages) | Icloud, Iphone, Iphone info">
            <a:extLst>
              <a:ext uri="{FF2B5EF4-FFF2-40B4-BE49-F238E27FC236}">
                <a16:creationId xmlns:a16="http://schemas.microsoft.com/office/drawing/2014/main" id="{76D93069-7B3D-B648-81FA-1C2BC422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990" y="3495652"/>
            <a:ext cx="624689" cy="62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Left-Right Arrow 6">
            <a:extLst>
              <a:ext uri="{FF2B5EF4-FFF2-40B4-BE49-F238E27FC236}">
                <a16:creationId xmlns:a16="http://schemas.microsoft.com/office/drawing/2014/main" id="{5879E4FF-34B0-4F15-B9A2-F0F0AF4FA86C}"/>
              </a:ext>
            </a:extLst>
          </p:cNvPr>
          <p:cNvSpPr/>
          <p:nvPr/>
        </p:nvSpPr>
        <p:spPr>
          <a:xfrm>
            <a:off x="3228831" y="2582145"/>
            <a:ext cx="1473141" cy="548866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8EBC32AA-4F51-4EC0-B9E7-F5EE16DB1B9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338" y="2807539"/>
            <a:ext cx="582647" cy="582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11">
            <a:extLst>
              <a:ext uri="{FF2B5EF4-FFF2-40B4-BE49-F238E27FC236}">
                <a16:creationId xmlns:a16="http://schemas.microsoft.com/office/drawing/2014/main" id="{EB1A07DB-8FE4-419C-AA1A-EB747351293F}"/>
              </a:ext>
            </a:extLst>
          </p:cNvPr>
          <p:cNvSpPr txBox="1"/>
          <p:nvPr/>
        </p:nvSpPr>
        <p:spPr>
          <a:xfrm>
            <a:off x="3574106" y="2305146"/>
            <a:ext cx="78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同步</a:t>
            </a:r>
          </a:p>
        </p:txBody>
      </p:sp>
      <p:sp>
        <p:nvSpPr>
          <p:cNvPr id="49" name="TextBox 11">
            <a:extLst>
              <a:ext uri="{FF2B5EF4-FFF2-40B4-BE49-F238E27FC236}">
                <a16:creationId xmlns:a16="http://schemas.microsoft.com/office/drawing/2014/main" id="{EBD0DFBA-48E5-4719-84A6-B38FD5057C7A}"/>
              </a:ext>
            </a:extLst>
          </p:cNvPr>
          <p:cNvSpPr txBox="1"/>
          <p:nvPr/>
        </p:nvSpPr>
        <p:spPr>
          <a:xfrm>
            <a:off x="3242134" y="3170996"/>
            <a:ext cx="1446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TW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備份</a:t>
            </a:r>
            <a:r>
              <a:rPr lang="en-TW" altLang="zh-TW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/ </a:t>
            </a:r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還原</a:t>
            </a:r>
            <a:endParaRPr lang="en-TW" altLang="zh-TW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1" name="Left-Right Arrow 6">
            <a:extLst>
              <a:ext uri="{FF2B5EF4-FFF2-40B4-BE49-F238E27FC236}">
                <a16:creationId xmlns:a16="http://schemas.microsoft.com/office/drawing/2014/main" id="{36CEB386-7186-43BD-84D9-4B2B0FAE4DD3}"/>
              </a:ext>
            </a:extLst>
          </p:cNvPr>
          <p:cNvSpPr/>
          <p:nvPr/>
        </p:nvSpPr>
        <p:spPr>
          <a:xfrm>
            <a:off x="7388412" y="2582145"/>
            <a:ext cx="1473141" cy="548866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796B66F0-80C3-423F-86AF-411051347F2F}"/>
              </a:ext>
            </a:extLst>
          </p:cNvPr>
          <p:cNvSpPr txBox="1"/>
          <p:nvPr/>
        </p:nvSpPr>
        <p:spPr>
          <a:xfrm>
            <a:off x="7311741" y="3170996"/>
            <a:ext cx="168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封存</a:t>
            </a:r>
            <a:r>
              <a:rPr lang="en-TW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/ 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還原</a:t>
            </a:r>
            <a:endParaRPr lang="en-TW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3909BA1F-0115-479B-ACF6-147DCEC620AD}"/>
              </a:ext>
            </a:extLst>
          </p:cNvPr>
          <p:cNvSpPr txBox="1"/>
          <p:nvPr/>
        </p:nvSpPr>
        <p:spPr>
          <a:xfrm>
            <a:off x="2652828" y="4194365"/>
            <a:ext cx="41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54" name="Google Shape;95;p17">
            <a:extLst>
              <a:ext uri="{FF2B5EF4-FFF2-40B4-BE49-F238E27FC236}">
                <a16:creationId xmlns:a16="http://schemas.microsoft.com/office/drawing/2014/main" id="{2F81FF17-2208-4C5A-826D-1F544B97AD7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89237" y="3585815"/>
            <a:ext cx="444362" cy="4443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5" name="Google Shape;97;p17">
            <a:extLst>
              <a:ext uri="{FF2B5EF4-FFF2-40B4-BE49-F238E27FC236}">
                <a16:creationId xmlns:a16="http://schemas.microsoft.com/office/drawing/2014/main" id="{57626B98-3038-4329-B4D9-ECBE19D6E9C4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094296" y="3585815"/>
            <a:ext cx="444362" cy="4443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6" name="Google Shape;106;p17">
            <a:extLst>
              <a:ext uri="{FF2B5EF4-FFF2-40B4-BE49-F238E27FC236}">
                <a16:creationId xmlns:a16="http://schemas.microsoft.com/office/drawing/2014/main" id="{186E6D93-2E54-4C6C-B65E-2A1FC905BD82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99356" y="3585543"/>
            <a:ext cx="444906" cy="4449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7" name="Google Shape;99;p17">
            <a:extLst>
              <a:ext uri="{FF2B5EF4-FFF2-40B4-BE49-F238E27FC236}">
                <a16:creationId xmlns:a16="http://schemas.microsoft.com/office/drawing/2014/main" id="{3FB59218-93E6-4CC5-A7D6-B7D5FF329404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03438" y="3585538"/>
            <a:ext cx="444915" cy="4449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8" name="Google Shape;101;p17">
            <a:extLst>
              <a:ext uri="{FF2B5EF4-FFF2-40B4-BE49-F238E27FC236}">
                <a16:creationId xmlns:a16="http://schemas.microsoft.com/office/drawing/2014/main" id="{6458F85D-0E37-451A-9C69-BB83C4FB6EA6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06475" y="3585537"/>
            <a:ext cx="444915" cy="4449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9" name="TextBox 5">
            <a:extLst>
              <a:ext uri="{FF2B5EF4-FFF2-40B4-BE49-F238E27FC236}">
                <a16:creationId xmlns:a16="http://schemas.microsoft.com/office/drawing/2014/main" id="{C821970F-D654-4E37-B949-32712E312459}"/>
              </a:ext>
            </a:extLst>
          </p:cNvPr>
          <p:cNvSpPr txBox="1"/>
          <p:nvPr/>
        </p:nvSpPr>
        <p:spPr>
          <a:xfrm>
            <a:off x="11109512" y="3705673"/>
            <a:ext cx="41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60" name="Rounded Rectangle 32">
            <a:extLst>
              <a:ext uri="{FF2B5EF4-FFF2-40B4-BE49-F238E27FC236}">
                <a16:creationId xmlns:a16="http://schemas.microsoft.com/office/drawing/2014/main" id="{3CCEB24D-F319-41FC-8685-6BE78F702AAB}"/>
              </a:ext>
            </a:extLst>
          </p:cNvPr>
          <p:cNvSpPr/>
          <p:nvPr/>
        </p:nvSpPr>
        <p:spPr>
          <a:xfrm>
            <a:off x="4449048" y="3792374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備份郵件及附件檔案</a:t>
            </a:r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1D0813E8-61A7-4EC7-9527-3D2CF3D73992}"/>
              </a:ext>
            </a:extLst>
          </p:cNvPr>
          <p:cNvSpPr/>
          <p:nvPr/>
        </p:nvSpPr>
        <p:spPr>
          <a:xfrm>
            <a:off x="4449048" y="4353453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管理多個信箱帳號</a:t>
            </a:r>
            <a:endParaRPr lang="en-TW" altLang="zh-TW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2CBD6314-7312-488B-92C0-43ABCD6CC1CD}"/>
              </a:ext>
            </a:extLst>
          </p:cNvPr>
          <p:cNvSpPr/>
          <p:nvPr/>
        </p:nvSpPr>
        <p:spPr>
          <a:xfrm>
            <a:off x="4449048" y="4912370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收發郵件</a:t>
            </a:r>
            <a:endParaRPr lang="en-TW" altLang="zh-TW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3" name="Rounded Rectangle 32">
            <a:extLst>
              <a:ext uri="{FF2B5EF4-FFF2-40B4-BE49-F238E27FC236}">
                <a16:creationId xmlns:a16="http://schemas.microsoft.com/office/drawing/2014/main" id="{1EAE9864-E701-4824-817E-228F147C71C8}"/>
              </a:ext>
            </a:extLst>
          </p:cNvPr>
          <p:cNvSpPr/>
          <p:nvPr/>
        </p:nvSpPr>
        <p:spPr>
          <a:xfrm>
            <a:off x="4449048" y="5471287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搜尋郵件及附件檔案</a:t>
            </a:r>
            <a:endParaRPr lang="en-TW" altLang="zh-TW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4" name="Graphic 8">
            <a:extLst>
              <a:ext uri="{FF2B5EF4-FFF2-40B4-BE49-F238E27FC236}">
                <a16:creationId xmlns:a16="http://schemas.microsoft.com/office/drawing/2014/main" id="{9991B5EE-7634-47A9-A619-ED22B25DF2A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30666" y="5424102"/>
            <a:ext cx="530362" cy="530362"/>
          </a:xfrm>
          <a:prstGeom prst="rect">
            <a:avLst/>
          </a:prstGeom>
        </p:spPr>
      </p:pic>
      <p:sp>
        <p:nvSpPr>
          <p:cNvPr id="65" name="Rounded Rectangle 32">
            <a:extLst>
              <a:ext uri="{FF2B5EF4-FFF2-40B4-BE49-F238E27FC236}">
                <a16:creationId xmlns:a16="http://schemas.microsoft.com/office/drawing/2014/main" id="{D2F0E29F-B1F8-42A2-A0AC-C3636FE8B39F}"/>
              </a:ext>
            </a:extLst>
          </p:cNvPr>
          <p:cNvSpPr/>
          <p:nvPr/>
        </p:nvSpPr>
        <p:spPr>
          <a:xfrm>
            <a:off x="8589237" y="4353453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二次備份信箱所有資訊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6" name="Rounded Rectangle 32">
            <a:extLst>
              <a:ext uri="{FF2B5EF4-FFF2-40B4-BE49-F238E27FC236}">
                <a16:creationId xmlns:a16="http://schemas.microsoft.com/office/drawing/2014/main" id="{ADA018E4-EDF6-438A-9D6E-E8539C882DE0}"/>
              </a:ext>
            </a:extLst>
          </p:cNvPr>
          <p:cNvSpPr/>
          <p:nvPr/>
        </p:nvSpPr>
        <p:spPr>
          <a:xfrm>
            <a:off x="8589237" y="4912370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搜尋封存的郵件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7" name="Rounded Rectangle 32">
            <a:extLst>
              <a:ext uri="{FF2B5EF4-FFF2-40B4-BE49-F238E27FC236}">
                <a16:creationId xmlns:a16="http://schemas.microsoft.com/office/drawing/2014/main" id="{8BE99761-4623-4FFD-8A7B-98AD183AE676}"/>
              </a:ext>
            </a:extLst>
          </p:cNvPr>
          <p:cNvSpPr/>
          <p:nvPr/>
        </p:nvSpPr>
        <p:spPr>
          <a:xfrm>
            <a:off x="8589237" y="5471287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從封存中還原郵件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68" name="Picture 20" descr="new-icon | The Perfect Steak Co.">
            <a:extLst>
              <a:ext uri="{FF2B5EF4-FFF2-40B4-BE49-F238E27FC236}">
                <a16:creationId xmlns:a16="http://schemas.microsoft.com/office/drawing/2014/main" id="{E270041B-E968-E145-A2DE-5B2C8E86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638" y="4279155"/>
            <a:ext cx="671198" cy="3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1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060D-1ED2-6449-88F8-CBA76A64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備份 3-2-1 原則讓您的郵件更安全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24902-C1C3-C343-B50B-9DAA104386D5}"/>
              </a:ext>
            </a:extLst>
          </p:cNvPr>
          <p:cNvSpPr txBox="1"/>
          <p:nvPr/>
        </p:nvSpPr>
        <p:spPr>
          <a:xfrm>
            <a:off x="2229492" y="4910182"/>
            <a:ext cx="14600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7F64C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 份備份：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郵件伺服器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公有雲端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10181-151D-5B4C-899C-186D7EAB9B12}"/>
              </a:ext>
            </a:extLst>
          </p:cNvPr>
          <p:cNvSpPr txBox="1"/>
          <p:nvPr/>
        </p:nvSpPr>
        <p:spPr>
          <a:xfrm>
            <a:off x="5258871" y="4910182"/>
            <a:ext cx="1716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7F64C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種儲存媒介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私有雲 NAS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公有雲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20E26-6880-294D-833D-20FD371EEB86}"/>
              </a:ext>
            </a:extLst>
          </p:cNvPr>
          <p:cNvSpPr txBox="1"/>
          <p:nvPr/>
        </p:nvSpPr>
        <p:spPr>
          <a:xfrm>
            <a:off x="8079903" y="4910182"/>
            <a:ext cx="225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7F64C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份在異地</a:t>
            </a:r>
          </a:p>
          <a:p>
            <a:r>
              <a:rPr lang="en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資料儲存於雲端為異地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54532-045B-844E-A21C-4BD3E9063345}"/>
              </a:ext>
            </a:extLst>
          </p:cNvPr>
          <p:cNvSpPr txBox="1"/>
          <p:nvPr/>
        </p:nvSpPr>
        <p:spPr>
          <a:xfrm>
            <a:off x="838200" y="1572512"/>
            <a:ext cx="994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 3.0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支援將郵件、附件及信箱資訊備份至公有雲端，實現備份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3-2-1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原則，讓郵件資料更安全</a:t>
            </a:r>
            <a:r>
              <a:rPr lang="en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！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DC16203-E6D2-4335-A2BD-4BE92C4F12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129" y="2385502"/>
            <a:ext cx="2564954" cy="256495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FBC9375-1848-4287-8B26-9C0C9521ED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523" y="2385758"/>
            <a:ext cx="2564954" cy="25644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214258E-076C-449B-9978-BD68D1CDB3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917" y="2385758"/>
            <a:ext cx="2564953" cy="2564441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8F2FFD71-4C25-47D3-9ADA-825A6D8DFAAC}"/>
              </a:ext>
            </a:extLst>
          </p:cNvPr>
          <p:cNvSpPr/>
          <p:nvPr/>
        </p:nvSpPr>
        <p:spPr>
          <a:xfrm>
            <a:off x="4207071" y="3393545"/>
            <a:ext cx="693464" cy="54886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34B5DDCF-AD75-4B6E-9AC9-BBF58C7E2044}"/>
              </a:ext>
            </a:extLst>
          </p:cNvPr>
          <p:cNvSpPr/>
          <p:nvPr/>
        </p:nvSpPr>
        <p:spPr>
          <a:xfrm>
            <a:off x="7291465" y="3393545"/>
            <a:ext cx="693464" cy="54886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49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4144B-F3D3-C448-A8FE-BE40CE7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多樣備份設定，安全備份所有郵件</a:t>
            </a:r>
            <a:endParaRPr lang="en-TW" dirty="0"/>
          </a:p>
        </p:txBody>
      </p:sp>
      <p:pic>
        <p:nvPicPr>
          <p:cNvPr id="4098" name="Picture 2" descr="GopherCon Israel (@gopherconil) | Twitter">
            <a:extLst>
              <a:ext uri="{FF2B5EF4-FFF2-40B4-BE49-F238E27FC236}">
                <a16:creationId xmlns:a16="http://schemas.microsoft.com/office/drawing/2014/main" id="{FFA600B0-BBD5-7449-B90B-8DA0921B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2622067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C7439-D863-B247-ABA7-A47DC098B896}"/>
              </a:ext>
            </a:extLst>
          </p:cNvPr>
          <p:cNvSpPr txBox="1"/>
          <p:nvPr/>
        </p:nvSpPr>
        <p:spPr>
          <a:xfrm>
            <a:off x="1243772" y="2622067"/>
            <a:ext cx="34492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增量備份 / 同步備份</a:t>
            </a:r>
          </a:p>
          <a:p>
            <a:pPr>
              <a:spcAft>
                <a:spcPts val="1200"/>
              </a:spcAft>
            </a:pPr>
            <a:r>
              <a:rPr lang="en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排成備份</a:t>
            </a:r>
          </a:p>
          <a:p>
            <a:pPr>
              <a:spcAft>
                <a:spcPts val="1200"/>
              </a:spcAft>
            </a:pPr>
            <a:r>
              <a:rPr lang="en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用戶端加密</a:t>
            </a:r>
          </a:p>
          <a:p>
            <a:pPr>
              <a:spcAft>
                <a:spcPts val="1200"/>
              </a:spcAft>
            </a:pPr>
            <a:r>
              <a:rPr lang="en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資料壓縮備份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69D32A6-0437-DE4D-8128-0BC978C86496}"/>
              </a:ext>
            </a:extLst>
          </p:cNvPr>
          <p:cNvSpPr/>
          <p:nvPr/>
        </p:nvSpPr>
        <p:spPr>
          <a:xfrm>
            <a:off x="930729" y="6066073"/>
            <a:ext cx="3449282" cy="483035"/>
          </a:xfrm>
          <a:prstGeom prst="roundRect">
            <a:avLst/>
          </a:prstGeom>
          <a:noFill/>
          <a:ln>
            <a:solidFill>
              <a:srgbClr val="5985AA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TW" sz="1400" dirty="0">
                <a:solidFill>
                  <a:srgbClr val="5985AA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僅「admin」帳號可操作二次備份及還原</a:t>
            </a:r>
          </a:p>
        </p:txBody>
      </p:sp>
      <p:pic>
        <p:nvPicPr>
          <p:cNvPr id="14" name="Picture 2" descr="GopherCon Israel (@gopherconil) | Twitter">
            <a:extLst>
              <a:ext uri="{FF2B5EF4-FFF2-40B4-BE49-F238E27FC236}">
                <a16:creationId xmlns:a16="http://schemas.microsoft.com/office/drawing/2014/main" id="{38CC531E-31E1-49C3-B45A-37964563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3071806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opherCon Israel (@gopherconil) | Twitter">
            <a:extLst>
              <a:ext uri="{FF2B5EF4-FFF2-40B4-BE49-F238E27FC236}">
                <a16:creationId xmlns:a16="http://schemas.microsoft.com/office/drawing/2014/main" id="{A015976D-72DE-4EF3-A813-10395E79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3503342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opherCon Israel (@gopherconil) | Twitter">
            <a:extLst>
              <a:ext uri="{FF2B5EF4-FFF2-40B4-BE49-F238E27FC236}">
                <a16:creationId xmlns:a16="http://schemas.microsoft.com/office/drawing/2014/main" id="{81DDCF8A-DDBA-4F46-8547-43A5A9D3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3938251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8EECB1-B7FC-6F4B-9311-C9C669098B15}"/>
              </a:ext>
            </a:extLst>
          </p:cNvPr>
          <p:cNvGrpSpPr/>
          <p:nvPr/>
        </p:nvGrpSpPr>
        <p:grpSpPr>
          <a:xfrm>
            <a:off x="4702580" y="2241906"/>
            <a:ext cx="7259566" cy="4616094"/>
            <a:chOff x="4718508" y="2039513"/>
            <a:chExt cx="7259566" cy="46160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7BB52A-C119-F740-922A-C3C982ECB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8508" y="2039513"/>
              <a:ext cx="7259566" cy="4616094"/>
            </a:xfrm>
            <a:prstGeom prst="roundRect">
              <a:avLst>
                <a:gd name="adj" fmla="val 2085"/>
              </a:avLst>
            </a:prstGeom>
            <a:effectLst>
              <a:outerShdw blurRad="63500" dist="63500" dir="13500000" algn="b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AEF5A2-6F6B-BD48-9223-9666ECFDA613}"/>
                </a:ext>
              </a:extLst>
            </p:cNvPr>
            <p:cNvSpPr/>
            <p:nvPr/>
          </p:nvSpPr>
          <p:spPr>
            <a:xfrm>
              <a:off x="7498947" y="4054989"/>
              <a:ext cx="895753" cy="229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/>
            </a:p>
          </p:txBody>
        </p:sp>
      </p:grpSp>
    </p:spTree>
    <p:extLst>
      <p:ext uri="{BB962C8B-B14F-4D97-AF65-F5344CB8AC3E}">
        <p14:creationId xmlns:p14="http://schemas.microsoft.com/office/powerpoint/2010/main" val="301874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EE364FE9-2B7E-41EB-9790-F231704BCDB6}"/>
              </a:ext>
            </a:extLst>
          </p:cNvPr>
          <p:cNvSpPr/>
          <p:nvPr/>
        </p:nvSpPr>
        <p:spPr>
          <a:xfrm>
            <a:off x="982579" y="2194680"/>
            <a:ext cx="10226841" cy="2959767"/>
          </a:xfrm>
          <a:prstGeom prst="roundRect">
            <a:avLst>
              <a:gd name="adj" fmla="val 1097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841751D1-B427-447E-A3BB-45C42E0736FD}"/>
              </a:ext>
            </a:extLst>
          </p:cNvPr>
          <p:cNvSpPr/>
          <p:nvPr/>
        </p:nvSpPr>
        <p:spPr>
          <a:xfrm>
            <a:off x="982580" y="2194680"/>
            <a:ext cx="1600886" cy="2959767"/>
          </a:xfrm>
          <a:prstGeom prst="roundRect">
            <a:avLst>
              <a:gd name="adj" fmla="val 0"/>
            </a:avLst>
          </a:prstGeom>
          <a:solidFill>
            <a:srgbClr val="598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1631E-765D-8C43-B496-7066F750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透過</a:t>
            </a:r>
            <a:r>
              <a:rPr lang="zh-TW" altLang="en-US"/>
              <a:t> </a:t>
            </a:r>
            <a:r>
              <a:rPr lang="en-TW"/>
              <a:t>HybridMount</a:t>
            </a:r>
            <a:r>
              <a:rPr lang="zh-TW" altLang="en-US"/>
              <a:t> 將郵件備份至公有雲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BC4E7-DC33-C74D-8645-69A0AB592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29"/>
            <a:ext cx="10515600" cy="387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HybridMount</a:t>
            </a:r>
            <a:r>
              <a:rPr lang="en-US" sz="1800" dirty="0"/>
              <a:t> </a:t>
            </a:r>
            <a:r>
              <a:rPr lang="en-US" sz="1800" dirty="0" err="1"/>
              <a:t>支援主流雲端服務，包含雲端硬碟及物件儲存空間，讓您隨選雲端備份郵件</a:t>
            </a:r>
            <a:r>
              <a:rPr lang="zh-TW" altLang="en-US" sz="1800" dirty="0"/>
              <a:t>。</a:t>
            </a:r>
            <a:endParaRPr lang="en-TW" sz="1800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8B28F8F-0128-804B-BB4B-63AFF4386B07}"/>
              </a:ext>
            </a:extLst>
          </p:cNvPr>
          <p:cNvGrpSpPr/>
          <p:nvPr/>
        </p:nvGrpSpPr>
        <p:grpSpPr>
          <a:xfrm>
            <a:off x="3175157" y="3013108"/>
            <a:ext cx="2202564" cy="1087383"/>
            <a:chOff x="2175149" y="3283415"/>
            <a:chExt cx="1465606" cy="7235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5DA997-38D9-AF4D-9EE0-9739F1F0A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520" y="3283415"/>
              <a:ext cx="317500" cy="317500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63D90467-70E2-E744-B195-5481B1A4E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6885" y="3688020"/>
              <a:ext cx="317500" cy="3175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D21C5C18-F326-9E4A-A743-1B266728C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620" y="3688020"/>
              <a:ext cx="317500" cy="317500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D4A0CCCA-D229-3F4E-8083-4A5F1C205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3255" y="3283415"/>
              <a:ext cx="317500" cy="317500"/>
            </a:xfrm>
            <a:prstGeom prst="rect">
              <a:avLst/>
            </a:prstGeom>
          </p:spPr>
        </p:pic>
        <p:pic>
          <p:nvPicPr>
            <p:cNvPr id="30" name="Picture 2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6012B19-BF15-C34F-8CE3-6E5BB8F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5149" y="3688020"/>
              <a:ext cx="317500" cy="317500"/>
            </a:xfrm>
            <a:prstGeom prst="rect">
              <a:avLst/>
            </a:prstGeom>
          </p:spPr>
        </p:pic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187E12F9-5F4B-854C-9484-717929DB6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9785" y="3283415"/>
              <a:ext cx="317500" cy="317500"/>
            </a:xfrm>
            <a:prstGeom prst="rect">
              <a:avLst/>
            </a:prstGeom>
          </p:spPr>
        </p:pic>
        <p:pic>
          <p:nvPicPr>
            <p:cNvPr id="34" name="Picture 3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1C9D5D4-9A70-F447-A0F1-B3D9C0495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78050" y="3283415"/>
              <a:ext cx="317500" cy="317500"/>
            </a:xfrm>
            <a:prstGeom prst="rect">
              <a:avLst/>
            </a:prstGeom>
          </p:spPr>
        </p:pic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DA1E91-A5A1-084A-9BD8-A7F83C16D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20355" y="3686570"/>
              <a:ext cx="320400" cy="3204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5D5C9-9D6E-FA41-BB89-78B0F455C363}"/>
              </a:ext>
            </a:extLst>
          </p:cNvPr>
          <p:cNvGrpSpPr/>
          <p:nvPr/>
        </p:nvGrpSpPr>
        <p:grpSpPr>
          <a:xfrm>
            <a:off x="6684719" y="3013125"/>
            <a:ext cx="3888102" cy="1681431"/>
            <a:chOff x="1643608" y="4119700"/>
            <a:chExt cx="2610810" cy="1129056"/>
          </a:xfrm>
        </p:grpSpPr>
        <p:pic>
          <p:nvPicPr>
            <p:cNvPr id="38" name="Picture 37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C1DC0CA5-3E15-FE48-87B7-A4CFD801A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8813" y="4119700"/>
              <a:ext cx="320400" cy="320400"/>
            </a:xfrm>
            <a:prstGeom prst="rect">
              <a:avLst/>
            </a:prstGeom>
          </p:spPr>
        </p:pic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B5B71C08-E0DF-0B4C-8532-A0E4DFE89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70548" y="4119700"/>
              <a:ext cx="320400" cy="320400"/>
            </a:xfrm>
            <a:prstGeom prst="rect">
              <a:avLst/>
            </a:prstGeom>
          </p:spPr>
        </p:pic>
        <p:pic>
          <p:nvPicPr>
            <p:cNvPr id="42" name="Picture 4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1952339-A725-4A42-83EB-4AAEBDB8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52283" y="4119700"/>
              <a:ext cx="320400" cy="320400"/>
            </a:xfrm>
            <a:prstGeom prst="rect">
              <a:avLst/>
            </a:prstGeom>
          </p:spPr>
        </p:pic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581494EC-3C8C-AD47-970B-A1F4C9999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43608" y="4524028"/>
              <a:ext cx="320400" cy="320400"/>
            </a:xfrm>
            <a:prstGeom prst="rect">
              <a:avLst/>
            </a:prstGeom>
          </p:spPr>
        </p:pic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4D22BA16-F48A-7540-9902-BEB63A3BF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25343" y="4524028"/>
              <a:ext cx="320400" cy="320400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792B782A-6F12-954C-80D5-13C70A7C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88813" y="4524028"/>
              <a:ext cx="320400" cy="320400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90B8B51-0665-F143-B441-83CF6054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70548" y="4524028"/>
              <a:ext cx="320400" cy="320400"/>
            </a:xfrm>
            <a:prstGeom prst="rect">
              <a:avLst/>
            </a:prstGeom>
          </p:spPr>
        </p:pic>
        <p:pic>
          <p:nvPicPr>
            <p:cNvPr id="54" name="Picture 5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6C2B50E-8FA3-F146-9A29-DAC8A8DC2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52283" y="4524028"/>
              <a:ext cx="320400" cy="320400"/>
            </a:xfrm>
            <a:prstGeom prst="rect">
              <a:avLst/>
            </a:prstGeom>
          </p:spPr>
        </p:pic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635C9FF9-7C63-2548-8408-A18F3B5A6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43608" y="4928356"/>
              <a:ext cx="320400" cy="320400"/>
            </a:xfrm>
            <a:prstGeom prst="rect">
              <a:avLst/>
            </a:prstGeom>
          </p:spPr>
        </p:pic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FA43BDC8-E307-8740-8304-A2D29F8D9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407078" y="4119700"/>
              <a:ext cx="320400" cy="320400"/>
            </a:xfrm>
            <a:prstGeom prst="rect">
              <a:avLst/>
            </a:prstGeom>
          </p:spPr>
        </p:pic>
        <p:pic>
          <p:nvPicPr>
            <p:cNvPr id="60" name="Picture 59" descr="Icon&#10;&#10;Description automatically generated">
              <a:extLst>
                <a:ext uri="{FF2B5EF4-FFF2-40B4-BE49-F238E27FC236}">
                  <a16:creationId xmlns:a16="http://schemas.microsoft.com/office/drawing/2014/main" id="{A8DBA4A0-33DA-D248-9B94-03336C91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025343" y="4928356"/>
              <a:ext cx="320400" cy="320400"/>
            </a:xfrm>
            <a:prstGeom prst="rect">
              <a:avLst/>
            </a:prstGeom>
          </p:spPr>
        </p:pic>
        <p:pic>
          <p:nvPicPr>
            <p:cNvPr id="62" name="Picture 61" descr="Icon&#10;&#10;Description automatically generated">
              <a:extLst>
                <a:ext uri="{FF2B5EF4-FFF2-40B4-BE49-F238E27FC236}">
                  <a16:creationId xmlns:a16="http://schemas.microsoft.com/office/drawing/2014/main" id="{10A17360-0690-0C44-8DB0-9B1C88B02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407078" y="4928356"/>
              <a:ext cx="320400" cy="320400"/>
            </a:xfrm>
            <a:prstGeom prst="rect">
              <a:avLst/>
            </a:prstGeom>
          </p:spPr>
        </p:pic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8D07527B-EB0E-E445-8150-D461DC975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788813" y="4928356"/>
              <a:ext cx="320400" cy="320400"/>
            </a:xfrm>
            <a:prstGeom prst="rect">
              <a:avLst/>
            </a:prstGeom>
          </p:spPr>
        </p:pic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id="{EFAE60DC-628B-F441-B525-F662AC50E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70548" y="4928356"/>
              <a:ext cx="320400" cy="320400"/>
            </a:xfrm>
            <a:prstGeom prst="rect">
              <a:avLst/>
            </a:prstGeom>
          </p:spPr>
        </p:pic>
        <p:pic>
          <p:nvPicPr>
            <p:cNvPr id="68" name="Picture 6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E849311-0D88-BE44-9A20-FDDC894EA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552283" y="4928356"/>
              <a:ext cx="320400" cy="320400"/>
            </a:xfrm>
            <a:prstGeom prst="rect">
              <a:avLst/>
            </a:prstGeom>
          </p:spPr>
        </p:pic>
        <p:pic>
          <p:nvPicPr>
            <p:cNvPr id="72" name="Picture 7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63F1ADF-EB17-8E42-B8FF-83D7B2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025343" y="4119700"/>
              <a:ext cx="320400" cy="320400"/>
            </a:xfrm>
            <a:prstGeom prst="rect">
              <a:avLst/>
            </a:prstGeom>
          </p:spPr>
        </p:pic>
        <p:pic>
          <p:nvPicPr>
            <p:cNvPr id="74" name="Picture 73" descr="Icon&#10;&#10;Description automatically generated">
              <a:extLst>
                <a:ext uri="{FF2B5EF4-FFF2-40B4-BE49-F238E27FC236}">
                  <a16:creationId xmlns:a16="http://schemas.microsoft.com/office/drawing/2014/main" id="{1BA82631-CE9A-2245-840D-0B6A659A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643608" y="4119700"/>
              <a:ext cx="320400" cy="320400"/>
            </a:xfrm>
            <a:prstGeom prst="rect">
              <a:avLst/>
            </a:prstGeom>
          </p:spPr>
        </p:pic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id="{5086B8BA-68DE-3446-B565-455F4AAA6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407078" y="4524028"/>
              <a:ext cx="320400" cy="320400"/>
            </a:xfrm>
            <a:prstGeom prst="rect">
              <a:avLst/>
            </a:prstGeom>
          </p:spPr>
        </p:pic>
        <p:pic>
          <p:nvPicPr>
            <p:cNvPr id="83" name="Picture 82" descr="Icon&#10;&#10;Description automatically generated">
              <a:extLst>
                <a:ext uri="{FF2B5EF4-FFF2-40B4-BE49-F238E27FC236}">
                  <a16:creationId xmlns:a16="http://schemas.microsoft.com/office/drawing/2014/main" id="{08B89D45-5CB7-8145-B535-99374AE14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934018" y="4121146"/>
              <a:ext cx="317500" cy="317500"/>
            </a:xfrm>
            <a:prstGeom prst="rect">
              <a:avLst/>
            </a:prstGeom>
          </p:spPr>
        </p:pic>
        <p:pic>
          <p:nvPicPr>
            <p:cNvPr id="86" name="Picture 85" descr="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1A71B5A-2AE7-4641-A4C1-A074CD83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931118" y="4928356"/>
              <a:ext cx="320400" cy="320400"/>
            </a:xfrm>
            <a:prstGeom prst="rect">
              <a:avLst/>
            </a:prstGeom>
          </p:spPr>
        </p:pic>
        <p:pic>
          <p:nvPicPr>
            <p:cNvPr id="87" name="Picture 86" descr="A red and black logo&#10;&#10;Description automatically generated with low confidence">
              <a:extLst>
                <a:ext uri="{FF2B5EF4-FFF2-40B4-BE49-F238E27FC236}">
                  <a16:creationId xmlns:a16="http://schemas.microsoft.com/office/drawing/2014/main" id="{ABE29CC1-1E32-794F-9CCA-B9465A9AE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934018" y="4524028"/>
              <a:ext cx="320400" cy="320400"/>
            </a:xfrm>
            <a:prstGeom prst="rect">
              <a:avLst/>
            </a:prstGeom>
          </p:spPr>
        </p:pic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301A1A-450F-4C65-9D3A-43A7B72D3D08}"/>
              </a:ext>
            </a:extLst>
          </p:cNvPr>
          <p:cNvSpPr txBox="1"/>
          <p:nvPr/>
        </p:nvSpPr>
        <p:spPr>
          <a:xfrm>
            <a:off x="838200" y="5340582"/>
            <a:ext cx="849830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TW" altLang="zh-TW" dirty="0">
                <a:solidFill>
                  <a:srgbClr val="5985AA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zh-TW" altLang="en-US" dirty="0">
                <a:solidFill>
                  <a:srgbClr val="5985AA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可選擇較低成本的雲端空間來封存較舊的郵件。</a:t>
            </a:r>
            <a:endParaRPr lang="en-TW" altLang="zh-TW" dirty="0">
              <a:solidFill>
                <a:srgbClr val="5985AA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EC6B4219-6BB5-4899-A66D-770A4FE8A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496" y="3091854"/>
            <a:ext cx="930668" cy="930668"/>
          </a:xfrm>
          <a:prstGeom prst="roundRect">
            <a:avLst>
              <a:gd name="adj" fmla="val 20359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F647A2C-8C0D-4F41-95AC-B9506EF1B0AF}"/>
              </a:ext>
            </a:extLst>
          </p:cNvPr>
          <p:cNvSpPr txBox="1"/>
          <p:nvPr/>
        </p:nvSpPr>
        <p:spPr>
          <a:xfrm>
            <a:off x="3069894" y="2449686"/>
            <a:ext cx="305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solidFill>
                  <a:srgbClr val="7F64C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雲端硬碟</a:t>
            </a:r>
            <a:endParaRPr lang="en-TW" altLang="zh-TW" sz="2000">
              <a:solidFill>
                <a:srgbClr val="7F64C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4B109CFE-EED7-40D3-BDE8-11736974B484}"/>
              </a:ext>
            </a:extLst>
          </p:cNvPr>
          <p:cNvSpPr txBox="1"/>
          <p:nvPr/>
        </p:nvSpPr>
        <p:spPr>
          <a:xfrm>
            <a:off x="6576860" y="2449686"/>
            <a:ext cx="305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solidFill>
                  <a:srgbClr val="7F64C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物件儲存</a:t>
            </a:r>
            <a:endParaRPr lang="en-TW" altLang="zh-TW" sz="2000">
              <a:solidFill>
                <a:srgbClr val="7F64C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BF33492-ACA8-4C4B-9EEA-24C0A123D9B5}"/>
              </a:ext>
            </a:extLst>
          </p:cNvPr>
          <p:cNvCxnSpPr>
            <a:cxnSpLocks/>
          </p:cNvCxnSpPr>
          <p:nvPr/>
        </p:nvCxnSpPr>
        <p:spPr>
          <a:xfrm>
            <a:off x="6079087" y="2370306"/>
            <a:ext cx="16333" cy="26085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">
            <a:extLst>
              <a:ext uri="{FF2B5EF4-FFF2-40B4-BE49-F238E27FC236}">
                <a16:creationId xmlns:a16="http://schemas.microsoft.com/office/drawing/2014/main" id="{61A7402B-389C-4D9C-993D-5BE8ECD31753}"/>
              </a:ext>
            </a:extLst>
          </p:cNvPr>
          <p:cNvSpPr txBox="1"/>
          <p:nvPr/>
        </p:nvSpPr>
        <p:spPr>
          <a:xfrm>
            <a:off x="998911" y="4100491"/>
            <a:ext cx="1584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HybridMount</a:t>
            </a:r>
            <a:endParaRPr lang="en-TW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6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DE36-8088-C941-9339-68C11D83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搜尋封存郵件，隨選檔案精細還原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19CF5-C8F2-3348-B8B7-B9ED73CB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20"/>
            <a:ext cx="10515600" cy="4742960"/>
          </a:xfrm>
        </p:spPr>
        <p:txBody>
          <a:bodyPr>
            <a:normAutofit/>
          </a:bodyPr>
          <a:lstStyle/>
          <a:p>
            <a:r>
              <a:rPr lang="en-TW" sz="1800" dirty="0"/>
              <a:t>以關鍵字及日期搜尋封存的郵件</a:t>
            </a:r>
            <a:r>
              <a:rPr lang="zh-TW" altLang="en-US" sz="1800" dirty="0"/>
              <a:t>。</a:t>
            </a:r>
            <a:endParaRPr lang="en-TW" sz="1800" dirty="0"/>
          </a:p>
          <a:p>
            <a:r>
              <a:rPr lang="en-TW" sz="1800" dirty="0"/>
              <a:t>隨選郵件還原至NAS或郵件伺服器</a:t>
            </a:r>
            <a:r>
              <a:rPr lang="zh-TW" altLang="en-US" sz="1800" dirty="0"/>
              <a:t>。</a:t>
            </a:r>
            <a:endParaRPr lang="en-TW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08729-DB7D-7B4B-80C4-CFFAE824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850" y="2563239"/>
            <a:ext cx="8726300" cy="42947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70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寬螢幕</PresentationFormat>
  <Paragraphs>113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Microsoft JhengHei</vt:lpstr>
      <vt:lpstr>Arial</vt:lpstr>
      <vt:lpstr>Calibri</vt:lpstr>
      <vt:lpstr>Office Theme</vt:lpstr>
      <vt:lpstr>PowerPoint 簡報</vt:lpstr>
      <vt:lpstr>超過30萬次下載量，你還在等什麼?!</vt:lpstr>
      <vt:lpstr>我們持續聆聽您的聲音...</vt:lpstr>
      <vt:lpstr>QmailAgent 3.0 二次備份封存及還原郵件</vt:lpstr>
      <vt:lpstr>QmailAgent 保護您的信箱，讓您輕鬆管理</vt:lpstr>
      <vt:lpstr>備份 3-2-1 原則讓您的郵件更安全</vt:lpstr>
      <vt:lpstr>多樣備份設定，安全備份所有郵件</vt:lpstr>
      <vt:lpstr>透過 HybridMount 將郵件備份至公有雲</vt:lpstr>
      <vt:lpstr>搜尋封存郵件，隨選檔案精細還原</vt:lpstr>
      <vt:lpstr>還原郵件帳號，取回封存郵件</vt:lpstr>
      <vt:lpstr>使用情境</vt:lpstr>
      <vt:lpstr>封存過舊的郵件，只保留近期郵件</vt:lpstr>
      <vt:lpstr>快速將 QmailAgent 資料遷移至另一台 NAS</vt:lpstr>
      <vt:lpstr>將郵件搬移到另一個信箱</vt:lpstr>
      <vt:lpstr>PowerPoint 簡報</vt:lpstr>
      <vt:lpstr>QNAP NAS File Services  Gmail 外掛程式</vt:lpstr>
      <vt:lpstr>整合 Gmail 工作流程，快速分享 NAS 中檔案</vt:lpstr>
      <vt:lpstr>安裝 QNAP NAS File Services</vt:lpstr>
      <vt:lpstr>QNAP’s 電子郵件解決方案</vt:lpstr>
      <vt:lpstr>QmailAgent 3.0 beta 計畫 即日起至 2021/5/31，免費取得授權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QmailAgent 3.0</dc:title>
  <dc:creator>QNAP_Josh Chen</dc:creator>
  <cp:lastModifiedBy>QNAP_Mili Wang</cp:lastModifiedBy>
  <cp:revision>2</cp:revision>
  <dcterms:created xsi:type="dcterms:W3CDTF">2021-03-24T01:55:20Z</dcterms:created>
  <dcterms:modified xsi:type="dcterms:W3CDTF">2021-04-08T06:16:27Z</dcterms:modified>
</cp:coreProperties>
</file>