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56" r:id="rId2"/>
    <p:sldId id="1616" r:id="rId3"/>
    <p:sldId id="1636" r:id="rId4"/>
    <p:sldId id="1633" r:id="rId5"/>
    <p:sldId id="1647" r:id="rId6"/>
    <p:sldId id="1634" r:id="rId7"/>
    <p:sldId id="1617" r:id="rId8"/>
    <p:sldId id="1637" r:id="rId9"/>
    <p:sldId id="1618" r:id="rId10"/>
    <p:sldId id="1620" r:id="rId11"/>
    <p:sldId id="1649" r:id="rId12"/>
    <p:sldId id="1646" r:id="rId13"/>
    <p:sldId id="1651" r:id="rId14"/>
    <p:sldId id="1621" r:id="rId15"/>
    <p:sldId id="1648" r:id="rId16"/>
    <p:sldId id="316" r:id="rId17"/>
    <p:sldId id="1638" r:id="rId18"/>
    <p:sldId id="1640" r:id="rId19"/>
    <p:sldId id="1642" r:id="rId20"/>
    <p:sldId id="1641" r:id="rId21"/>
    <p:sldId id="1644" r:id="rId22"/>
    <p:sldId id="1624" r:id="rId23"/>
    <p:sldId id="1645" r:id="rId24"/>
    <p:sldId id="1628" r:id="rId25"/>
    <p:sldId id="1650" r:id="rId26"/>
    <p:sldId id="1630" r:id="rId27"/>
    <p:sldId id="1632" r:id="rId28"/>
    <p:sldId id="163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74"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C300"/>
    <a:srgbClr val="07031C"/>
    <a:srgbClr val="FFFF00"/>
    <a:srgbClr val="FF0066"/>
    <a:srgbClr val="FF1F1F"/>
    <a:srgbClr val="07FDE6"/>
    <a:srgbClr val="A506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7" d="100"/>
          <a:sy n="107" d="100"/>
        </p:scale>
        <p:origin x="639" y="69"/>
      </p:cViewPr>
      <p:guideLst>
        <p:guide orient="horz" pos="177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79955699489447"/>
          <c:y val="6.6476832562132285E-2"/>
          <c:w val="0.65850262250493408"/>
          <c:h val="0.86704633487573546"/>
        </c:manualLayout>
      </c:layout>
      <c:pieChart>
        <c:varyColors val="1"/>
        <c:ser>
          <c:idx val="0"/>
          <c:order val="0"/>
          <c:tx>
            <c:strRef>
              <c:f>工作表1!$B$1</c:f>
              <c:strCache>
                <c:ptCount val="1"/>
                <c:pt idx="0">
                  <c:v>銷售</c:v>
                </c:pt>
              </c:strCache>
            </c:strRef>
          </c:tx>
          <c:spPr>
            <a:ln>
              <a:noFill/>
            </a:ln>
            <a:scene3d>
              <a:camera prst="orthographicFront"/>
              <a:lightRig rig="threePt" dir="t"/>
            </a:scene3d>
            <a:sp3d>
              <a:bevelT/>
            </a:sp3d>
          </c:spPr>
          <c:dPt>
            <c:idx val="0"/>
            <c:bubble3D val="0"/>
            <c:spPr>
              <a:solidFill>
                <a:schemeClr val="bg1"/>
              </a:solidFill>
              <a:ln w="19050">
                <a:noFill/>
              </a:ln>
              <a:effectLst/>
              <a:scene3d>
                <a:camera prst="orthographicFront"/>
                <a:lightRig rig="threePt" dir="t"/>
              </a:scene3d>
              <a:sp3d>
                <a:bevelT/>
              </a:sp3d>
            </c:spPr>
            <c:extLst>
              <c:ext xmlns:c16="http://schemas.microsoft.com/office/drawing/2014/chart" uri="{C3380CC4-5D6E-409C-BE32-E72D297353CC}">
                <c16:uniqueId val="{00000001-0741-3445-867A-78C3FA9E9AE9}"/>
              </c:ext>
            </c:extLst>
          </c:dPt>
          <c:dPt>
            <c:idx val="1"/>
            <c:bubble3D val="0"/>
            <c:spPr>
              <a:solidFill>
                <a:srgbClr val="C00000"/>
              </a:solidFill>
              <a:ln w="19050">
                <a:noFill/>
              </a:ln>
              <a:effectLst/>
              <a:scene3d>
                <a:camera prst="orthographicFront"/>
                <a:lightRig rig="threePt" dir="t"/>
              </a:scene3d>
              <a:sp3d>
                <a:bevelT/>
              </a:sp3d>
            </c:spPr>
            <c:extLst>
              <c:ext xmlns:c16="http://schemas.microsoft.com/office/drawing/2014/chart" uri="{C3380CC4-5D6E-409C-BE32-E72D297353CC}">
                <c16:uniqueId val="{00000003-0741-3445-867A-78C3FA9E9AE9}"/>
              </c:ext>
            </c:extLst>
          </c:dPt>
          <c:dPt>
            <c:idx val="2"/>
            <c:bubble3D val="0"/>
            <c:spPr>
              <a:solidFill>
                <a:srgbClr val="92D050"/>
              </a:solidFill>
              <a:ln w="19050">
                <a:noFill/>
              </a:ln>
              <a:effectLst/>
              <a:scene3d>
                <a:camera prst="orthographicFront"/>
                <a:lightRig rig="threePt" dir="t"/>
              </a:scene3d>
              <a:sp3d>
                <a:bevelT/>
              </a:sp3d>
            </c:spPr>
            <c:extLst>
              <c:ext xmlns:c16="http://schemas.microsoft.com/office/drawing/2014/chart" uri="{C3380CC4-5D6E-409C-BE32-E72D297353CC}">
                <c16:uniqueId val="{00000005-0741-3445-867A-78C3FA9E9AE9}"/>
              </c:ext>
            </c:extLst>
          </c:dPt>
          <c:dPt>
            <c:idx val="3"/>
            <c:bubble3D val="0"/>
            <c:spPr>
              <a:solidFill>
                <a:srgbClr val="A66BD3"/>
              </a:solidFill>
              <a:ln w="19050">
                <a:noFill/>
              </a:ln>
              <a:effectLst/>
              <a:scene3d>
                <a:camera prst="orthographicFront"/>
                <a:lightRig rig="threePt" dir="t"/>
              </a:scene3d>
              <a:sp3d>
                <a:bevelT/>
              </a:sp3d>
            </c:spPr>
            <c:extLst>
              <c:ext xmlns:c16="http://schemas.microsoft.com/office/drawing/2014/chart" uri="{C3380CC4-5D6E-409C-BE32-E72D297353CC}">
                <c16:uniqueId val="{00000007-0741-3445-867A-78C3FA9E9AE9}"/>
              </c:ext>
            </c:extLst>
          </c:dPt>
          <c:dPt>
            <c:idx val="4"/>
            <c:bubble3D val="0"/>
            <c:spPr>
              <a:solidFill>
                <a:srgbClr val="00E6FE"/>
              </a:solidFill>
              <a:ln w="19050">
                <a:noFill/>
              </a:ln>
              <a:effectLst/>
              <a:scene3d>
                <a:camera prst="orthographicFront"/>
                <a:lightRig rig="threePt" dir="t"/>
              </a:scene3d>
              <a:sp3d>
                <a:bevelT w="38100" h="38100"/>
              </a:sp3d>
            </c:spPr>
            <c:extLst>
              <c:ext xmlns:c16="http://schemas.microsoft.com/office/drawing/2014/chart" uri="{C3380CC4-5D6E-409C-BE32-E72D297353CC}">
                <c16:uniqueId val="{00000009-0741-3445-867A-78C3FA9E9AE9}"/>
              </c:ext>
            </c:extLst>
          </c:dPt>
          <c:dPt>
            <c:idx val="5"/>
            <c:bubble3D val="0"/>
            <c:spPr>
              <a:solidFill>
                <a:schemeClr val="accent6"/>
              </a:solidFill>
              <a:ln w="19050">
                <a:noFill/>
              </a:ln>
              <a:effectLst/>
              <a:scene3d>
                <a:camera prst="orthographicFront"/>
                <a:lightRig rig="threePt" dir="t"/>
              </a:scene3d>
              <a:sp3d>
                <a:bevelT/>
              </a:sp3d>
            </c:spPr>
            <c:extLst>
              <c:ext xmlns:c16="http://schemas.microsoft.com/office/drawing/2014/chart" uri="{C3380CC4-5D6E-409C-BE32-E72D297353CC}">
                <c16:uniqueId val="{0000000B-0741-3445-867A-78C3FA9E9AE9}"/>
              </c:ext>
            </c:extLst>
          </c:dPt>
          <c:cat>
            <c:strRef>
              <c:f>工作表1!$A$2:$A$7</c:f>
              <c:strCache>
                <c:ptCount val="6"/>
                <c:pt idx="0">
                  <c:v>10G</c:v>
                </c:pt>
                <c:pt idx="1">
                  <c:v>25G</c:v>
                </c:pt>
                <c:pt idx="2">
                  <c:v>40G</c:v>
                </c:pt>
                <c:pt idx="3">
                  <c:v>50G</c:v>
                </c:pt>
                <c:pt idx="4">
                  <c:v>100G</c:v>
                </c:pt>
                <c:pt idx="5">
                  <c:v>200G</c:v>
                </c:pt>
              </c:strCache>
            </c:strRef>
          </c:cat>
          <c:val>
            <c:numRef>
              <c:f>工作表1!$B$2:$B$7</c:f>
              <c:numCache>
                <c:formatCode>0%</c:formatCode>
                <c:ptCount val="6"/>
                <c:pt idx="0">
                  <c:v>0.78</c:v>
                </c:pt>
                <c:pt idx="1">
                  <c:v>7.0000000000000007E-2</c:v>
                </c:pt>
                <c:pt idx="2">
                  <c:v>0.11</c:v>
                </c:pt>
                <c:pt idx="3">
                  <c:v>0.02</c:v>
                </c:pt>
                <c:pt idx="4">
                  <c:v>0.02</c:v>
                </c:pt>
                <c:pt idx="5">
                  <c:v>0</c:v>
                </c:pt>
              </c:numCache>
            </c:numRef>
          </c:val>
          <c:extLst>
            <c:ext xmlns:c16="http://schemas.microsoft.com/office/drawing/2014/chart" uri="{C3380CC4-5D6E-409C-BE32-E72D297353CC}">
              <c16:uniqueId val="{0000000C-0741-3445-867A-78C3FA9E9AE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908355422711827"/>
          <c:y val="0.11100971391843219"/>
          <c:w val="0.28068697880948368"/>
          <c:h val="0.58679200941551246"/>
        </c:manualLayout>
      </c:layout>
      <c:pieChart>
        <c:varyColors val="1"/>
        <c:ser>
          <c:idx val="0"/>
          <c:order val="0"/>
          <c:tx>
            <c:strRef>
              <c:f>工作表1!$B$1</c:f>
              <c:strCache>
                <c:ptCount val="1"/>
                <c:pt idx="0">
                  <c:v>銷售</c:v>
                </c:pt>
              </c:strCache>
            </c:strRef>
          </c:tx>
          <c:spPr>
            <a:ln>
              <a:noFill/>
            </a:ln>
            <a:scene3d>
              <a:camera prst="orthographicFront"/>
              <a:lightRig rig="threePt" dir="t"/>
            </a:scene3d>
            <a:sp3d>
              <a:bevelT/>
            </a:sp3d>
          </c:spPr>
          <c:dPt>
            <c:idx val="0"/>
            <c:bubble3D val="0"/>
            <c:explosion val="2"/>
            <c:spPr>
              <a:solidFill>
                <a:schemeClr val="bg1"/>
              </a:solidFill>
              <a:ln w="19050">
                <a:noFill/>
              </a:ln>
              <a:effectLst/>
              <a:scene3d>
                <a:camera prst="orthographicFront"/>
                <a:lightRig rig="threePt" dir="t"/>
              </a:scene3d>
              <a:sp3d>
                <a:bevelT/>
              </a:sp3d>
            </c:spPr>
            <c:extLst>
              <c:ext xmlns:c16="http://schemas.microsoft.com/office/drawing/2014/chart" uri="{C3380CC4-5D6E-409C-BE32-E72D297353CC}">
                <c16:uniqueId val="{00000001-79AA-4B60-B435-FD3B3B56B09E}"/>
              </c:ext>
            </c:extLst>
          </c:dPt>
          <c:dPt>
            <c:idx val="1"/>
            <c:bubble3D val="0"/>
            <c:spPr>
              <a:solidFill>
                <a:srgbClr val="C00000"/>
              </a:solidFill>
              <a:ln w="19050">
                <a:noFill/>
              </a:ln>
              <a:effectLst/>
              <a:scene3d>
                <a:camera prst="orthographicFront"/>
                <a:lightRig rig="threePt" dir="t"/>
              </a:scene3d>
              <a:sp3d>
                <a:bevelT/>
              </a:sp3d>
            </c:spPr>
            <c:extLst>
              <c:ext xmlns:c16="http://schemas.microsoft.com/office/drawing/2014/chart" uri="{C3380CC4-5D6E-409C-BE32-E72D297353CC}">
                <c16:uniqueId val="{00000003-79AA-4B60-B435-FD3B3B56B09E}"/>
              </c:ext>
            </c:extLst>
          </c:dPt>
          <c:dPt>
            <c:idx val="2"/>
            <c:bubble3D val="0"/>
            <c:spPr>
              <a:solidFill>
                <a:srgbClr val="92D050"/>
              </a:solidFill>
              <a:ln w="19050">
                <a:noFill/>
              </a:ln>
              <a:effectLst/>
              <a:scene3d>
                <a:camera prst="orthographicFront"/>
                <a:lightRig rig="threePt" dir="t"/>
              </a:scene3d>
              <a:sp3d>
                <a:bevelT/>
              </a:sp3d>
            </c:spPr>
            <c:extLst>
              <c:ext xmlns:c16="http://schemas.microsoft.com/office/drawing/2014/chart" uri="{C3380CC4-5D6E-409C-BE32-E72D297353CC}">
                <c16:uniqueId val="{00000005-79AA-4B60-B435-FD3B3B56B09E}"/>
              </c:ext>
            </c:extLst>
          </c:dPt>
          <c:dPt>
            <c:idx val="3"/>
            <c:bubble3D val="0"/>
            <c:spPr>
              <a:solidFill>
                <a:srgbClr val="A66BD3"/>
              </a:solidFill>
              <a:ln w="19050">
                <a:noFill/>
              </a:ln>
              <a:effectLst/>
              <a:scene3d>
                <a:camera prst="orthographicFront"/>
                <a:lightRig rig="threePt" dir="t"/>
              </a:scene3d>
              <a:sp3d>
                <a:bevelT/>
              </a:sp3d>
            </c:spPr>
            <c:extLst>
              <c:ext xmlns:c16="http://schemas.microsoft.com/office/drawing/2014/chart" uri="{C3380CC4-5D6E-409C-BE32-E72D297353CC}">
                <c16:uniqueId val="{00000007-79AA-4B60-B435-FD3B3B56B09E}"/>
              </c:ext>
            </c:extLst>
          </c:dPt>
          <c:dPt>
            <c:idx val="4"/>
            <c:bubble3D val="0"/>
            <c:spPr>
              <a:solidFill>
                <a:srgbClr val="00E6FE"/>
              </a:solidFill>
              <a:ln w="19050">
                <a:noFill/>
              </a:ln>
              <a:effectLst/>
              <a:scene3d>
                <a:camera prst="orthographicFront"/>
                <a:lightRig rig="threePt" dir="t"/>
              </a:scene3d>
              <a:sp3d>
                <a:bevelT w="38100" h="38100"/>
              </a:sp3d>
            </c:spPr>
            <c:extLst>
              <c:ext xmlns:c16="http://schemas.microsoft.com/office/drawing/2014/chart" uri="{C3380CC4-5D6E-409C-BE32-E72D297353CC}">
                <c16:uniqueId val="{00000009-79AA-4B60-B435-FD3B3B56B09E}"/>
              </c:ext>
            </c:extLst>
          </c:dPt>
          <c:dPt>
            <c:idx val="5"/>
            <c:bubble3D val="0"/>
            <c:spPr>
              <a:solidFill>
                <a:srgbClr val="FFC000"/>
              </a:solidFill>
              <a:ln w="19050">
                <a:noFill/>
              </a:ln>
              <a:effectLst/>
              <a:scene3d>
                <a:camera prst="orthographicFront"/>
                <a:lightRig rig="threePt" dir="t"/>
              </a:scene3d>
              <a:sp3d>
                <a:bevelT/>
              </a:sp3d>
            </c:spPr>
            <c:extLst>
              <c:ext xmlns:c16="http://schemas.microsoft.com/office/drawing/2014/chart" uri="{C3380CC4-5D6E-409C-BE32-E72D297353CC}">
                <c16:uniqueId val="{0000000B-79AA-4B60-B435-FD3B3B56B09E}"/>
              </c:ext>
            </c:extLst>
          </c:dPt>
          <c:cat>
            <c:strRef>
              <c:f>工作表1!$A$2:$A$7</c:f>
              <c:strCache>
                <c:ptCount val="6"/>
                <c:pt idx="0">
                  <c:v>10G</c:v>
                </c:pt>
                <c:pt idx="1">
                  <c:v>25G</c:v>
                </c:pt>
                <c:pt idx="2">
                  <c:v>40G</c:v>
                </c:pt>
                <c:pt idx="3">
                  <c:v>50G</c:v>
                </c:pt>
                <c:pt idx="4">
                  <c:v>100G</c:v>
                </c:pt>
                <c:pt idx="5">
                  <c:v>200G</c:v>
                </c:pt>
              </c:strCache>
            </c:strRef>
          </c:cat>
          <c:val>
            <c:numRef>
              <c:f>工作表1!$B$2:$B$7</c:f>
              <c:numCache>
                <c:formatCode>0%</c:formatCode>
                <c:ptCount val="6"/>
                <c:pt idx="0">
                  <c:v>0.45</c:v>
                </c:pt>
                <c:pt idx="1">
                  <c:v>0.15</c:v>
                </c:pt>
                <c:pt idx="2">
                  <c:v>0.02</c:v>
                </c:pt>
                <c:pt idx="3">
                  <c:v>0.15</c:v>
                </c:pt>
                <c:pt idx="4">
                  <c:v>0.21</c:v>
                </c:pt>
                <c:pt idx="5">
                  <c:v>0.02</c:v>
                </c:pt>
              </c:numCache>
            </c:numRef>
          </c:val>
          <c:extLst>
            <c:ext xmlns:c16="http://schemas.microsoft.com/office/drawing/2014/chart" uri="{C3380CC4-5D6E-409C-BE32-E72D297353CC}">
              <c16:uniqueId val="{0000000C-79AA-4B60-B435-FD3B3B56B09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5.1542138065289412E-3"/>
          <c:y val="0.73486763118640774"/>
          <c:w val="0.47788611454543789"/>
          <c:h val="0.1028766771908379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zh-TW" b="1">
                <a:latin typeface="微軟正黑體" panose="020B0604030504040204" pitchFamily="34" charset="-120"/>
                <a:ea typeface="微軟正黑體" panose="020B0604030504040204" pitchFamily="34" charset="-120"/>
              </a:rPr>
              <a:t>Performance</a:t>
            </a:r>
            <a:endParaRPr lang="zh-TW" altLang="en-US" b="1">
              <a:latin typeface="微軟正黑體" panose="020B0604030504040204" pitchFamily="34" charset="-120"/>
              <a:ea typeface="微軟正黑體" panose="020B0604030504040204" pitchFamily="34" charset="-12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barChart>
        <c:barDir val="col"/>
        <c:grouping val="clustered"/>
        <c:varyColors val="0"/>
        <c:ser>
          <c:idx val="0"/>
          <c:order val="0"/>
          <c:tx>
            <c:strRef>
              <c:f>工作表1!$B$1</c:f>
              <c:strCache>
                <c:ptCount val="1"/>
                <c:pt idx="0">
                  <c:v>Read (Gb/s)</c:v>
                </c:pt>
              </c:strCache>
            </c:strRef>
          </c:tx>
          <c:spPr>
            <a:solidFill>
              <a:schemeClr val="accent1"/>
            </a:solidFill>
            <a:ln>
              <a:noFill/>
            </a:ln>
            <a:effectLst/>
          </c:spPr>
          <c:invertIfNegative val="0"/>
          <c:cat>
            <c:strRef>
              <c:f>工作表1!$A$2:$A$5</c:f>
              <c:strCache>
                <c:ptCount val="4"/>
                <c:pt idx="0">
                  <c:v>CX4 Gen3 x8</c:v>
                </c:pt>
                <c:pt idx="1">
                  <c:v>CX6 Gen3 x8</c:v>
                </c:pt>
                <c:pt idx="2">
                  <c:v>CX6 Gen4 x4</c:v>
                </c:pt>
                <c:pt idx="3">
                  <c:v>CX6 Gen4 x8</c:v>
                </c:pt>
              </c:strCache>
            </c:strRef>
          </c:cat>
          <c:val>
            <c:numRef>
              <c:f>工作表1!$B$2:$B$5</c:f>
              <c:numCache>
                <c:formatCode>General</c:formatCode>
                <c:ptCount val="4"/>
                <c:pt idx="0">
                  <c:v>23.4</c:v>
                </c:pt>
                <c:pt idx="1">
                  <c:v>24.4</c:v>
                </c:pt>
                <c:pt idx="2">
                  <c:v>23.9</c:v>
                </c:pt>
                <c:pt idx="3">
                  <c:v>24.3</c:v>
                </c:pt>
              </c:numCache>
            </c:numRef>
          </c:val>
          <c:extLst>
            <c:ext xmlns:c16="http://schemas.microsoft.com/office/drawing/2014/chart" uri="{C3380CC4-5D6E-409C-BE32-E72D297353CC}">
              <c16:uniqueId val="{00000000-901E-5C47-9B12-61533F47CDA6}"/>
            </c:ext>
          </c:extLst>
        </c:ser>
        <c:ser>
          <c:idx val="1"/>
          <c:order val="1"/>
          <c:tx>
            <c:strRef>
              <c:f>工作表1!$C$1</c:f>
              <c:strCache>
                <c:ptCount val="1"/>
                <c:pt idx="0">
                  <c:v>Write (Gb/s)</c:v>
                </c:pt>
              </c:strCache>
            </c:strRef>
          </c:tx>
          <c:spPr>
            <a:solidFill>
              <a:schemeClr val="accent2"/>
            </a:solidFill>
            <a:ln>
              <a:noFill/>
            </a:ln>
            <a:effectLst/>
          </c:spPr>
          <c:invertIfNegative val="0"/>
          <c:cat>
            <c:strRef>
              <c:f>工作表1!$A$2:$A$5</c:f>
              <c:strCache>
                <c:ptCount val="4"/>
                <c:pt idx="0">
                  <c:v>CX4 Gen3 x8</c:v>
                </c:pt>
                <c:pt idx="1">
                  <c:v>CX6 Gen3 x8</c:v>
                </c:pt>
                <c:pt idx="2">
                  <c:v>CX6 Gen4 x4</c:v>
                </c:pt>
                <c:pt idx="3">
                  <c:v>CX6 Gen4 x8</c:v>
                </c:pt>
              </c:strCache>
            </c:strRef>
          </c:cat>
          <c:val>
            <c:numRef>
              <c:f>工作表1!$C$2:$C$5</c:f>
              <c:numCache>
                <c:formatCode>General</c:formatCode>
                <c:ptCount val="4"/>
                <c:pt idx="0">
                  <c:v>22.4</c:v>
                </c:pt>
                <c:pt idx="1">
                  <c:v>24.4</c:v>
                </c:pt>
                <c:pt idx="2">
                  <c:v>24.4</c:v>
                </c:pt>
                <c:pt idx="3">
                  <c:v>24.5</c:v>
                </c:pt>
              </c:numCache>
            </c:numRef>
          </c:val>
          <c:extLst>
            <c:ext xmlns:c16="http://schemas.microsoft.com/office/drawing/2014/chart" uri="{C3380CC4-5D6E-409C-BE32-E72D297353CC}">
              <c16:uniqueId val="{00000001-901E-5C47-9B12-61533F47CDA6}"/>
            </c:ext>
          </c:extLst>
        </c:ser>
        <c:dLbls>
          <c:showLegendKey val="0"/>
          <c:showVal val="0"/>
          <c:showCatName val="0"/>
          <c:showSerName val="0"/>
          <c:showPercent val="0"/>
          <c:showBubbleSize val="0"/>
        </c:dLbls>
        <c:gapWidth val="219"/>
        <c:overlap val="-27"/>
        <c:axId val="2088204160"/>
        <c:axId val="2088024448"/>
      </c:barChart>
      <c:catAx>
        <c:axId val="2088204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2088024448"/>
        <c:crosses val="autoZero"/>
        <c:auto val="1"/>
        <c:lblAlgn val="ctr"/>
        <c:lblOffset val="100"/>
        <c:noMultiLvlLbl val="0"/>
      </c:catAx>
      <c:valAx>
        <c:axId val="2088024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2088204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59AF2E7A-AA70-4C1B-9700-21C7EB50CA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515EC0DE-25E8-4B3F-B1EC-FDEEAD5B8F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A6AEB2-C0AF-497E-AFD2-42A66E94E036}" type="datetimeFigureOut">
              <a:rPr lang="zh-TW" altLang="en-US" smtClean="0"/>
              <a:t>2021/3/25</a:t>
            </a:fld>
            <a:endParaRPr lang="zh-TW" altLang="en-US"/>
          </a:p>
        </p:txBody>
      </p:sp>
      <p:sp>
        <p:nvSpPr>
          <p:cNvPr id="4" name="頁尾版面配置區 3">
            <a:extLst>
              <a:ext uri="{FF2B5EF4-FFF2-40B4-BE49-F238E27FC236}">
                <a16:creationId xmlns:a16="http://schemas.microsoft.com/office/drawing/2014/main" id="{79417780-C4FB-4B86-B50C-C545F595E1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2C6BFDAA-64C4-4637-8D1D-B13A136B08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338551-3157-43E4-A18C-DFE28DFFFB62}" type="slidenum">
              <a:rPr lang="zh-TW" altLang="en-US" smtClean="0"/>
              <a:t>‹#›</a:t>
            </a:fld>
            <a:endParaRPr lang="zh-TW" altLang="en-US"/>
          </a:p>
        </p:txBody>
      </p:sp>
    </p:spTree>
    <p:extLst>
      <p:ext uri="{BB962C8B-B14F-4D97-AF65-F5344CB8AC3E}">
        <p14:creationId xmlns:p14="http://schemas.microsoft.com/office/powerpoint/2010/main" val="2657461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044440-672B-F04F-B05A-577277523216}" type="datetimeFigureOut">
              <a:rPr lang="en-US" smtClean="0"/>
              <a:t>3/25/2021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F89D03-5BC4-1A4A-B1AA-B5FE33700A80}" type="slidenum">
              <a:rPr lang="en-US" smtClean="0"/>
              <a:t>‹#›</a:t>
            </a:fld>
            <a:endParaRPr lang="en-US"/>
          </a:p>
        </p:txBody>
      </p:sp>
    </p:spTree>
    <p:extLst>
      <p:ext uri="{BB962C8B-B14F-4D97-AF65-F5344CB8AC3E}">
        <p14:creationId xmlns:p14="http://schemas.microsoft.com/office/powerpoint/2010/main" val="4020780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F89D03-5BC4-1A4A-B1AA-B5FE33700A80}" type="slidenum">
              <a:rPr lang="en-US" smtClean="0"/>
              <a:t>4</a:t>
            </a:fld>
            <a:endParaRPr lang="en-US"/>
          </a:p>
        </p:txBody>
      </p:sp>
    </p:spTree>
    <p:extLst>
      <p:ext uri="{BB962C8B-B14F-4D97-AF65-F5344CB8AC3E}">
        <p14:creationId xmlns:p14="http://schemas.microsoft.com/office/powerpoint/2010/main" val="556107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20</a:t>
            </a:fld>
            <a:endParaRPr lang="zh-TW" altLang="en-US"/>
          </a:p>
        </p:txBody>
      </p:sp>
    </p:spTree>
    <p:extLst>
      <p:ext uri="{BB962C8B-B14F-4D97-AF65-F5344CB8AC3E}">
        <p14:creationId xmlns:p14="http://schemas.microsoft.com/office/powerpoint/2010/main" val="1462602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AF89D03-5BC4-1A4A-B1AA-B5FE33700A80}" type="slidenum">
              <a:rPr lang="en-US" smtClean="0"/>
              <a:t>22</a:t>
            </a:fld>
            <a:endParaRPr lang="en-US"/>
          </a:p>
        </p:txBody>
      </p:sp>
    </p:spTree>
    <p:extLst>
      <p:ext uri="{BB962C8B-B14F-4D97-AF65-F5344CB8AC3E}">
        <p14:creationId xmlns:p14="http://schemas.microsoft.com/office/powerpoint/2010/main" val="1542344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DAF89D03-5BC4-1A4A-B1AA-B5FE33700A80}" type="slidenum">
              <a:rPr lang="en-US" smtClean="0"/>
              <a:t>24</a:t>
            </a:fld>
            <a:endParaRPr lang="en-US"/>
          </a:p>
        </p:txBody>
      </p:sp>
    </p:spTree>
    <p:extLst>
      <p:ext uri="{BB962C8B-B14F-4D97-AF65-F5344CB8AC3E}">
        <p14:creationId xmlns:p14="http://schemas.microsoft.com/office/powerpoint/2010/main" val="2230961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DAF89D03-5BC4-1A4A-B1AA-B5FE33700A80}" type="slidenum">
              <a:rPr lang="en-US" smtClean="0"/>
              <a:pPr/>
              <a:t>25</a:t>
            </a:fld>
            <a:endParaRPr lang="en-US"/>
          </a:p>
        </p:txBody>
      </p:sp>
    </p:spTree>
    <p:extLst>
      <p:ext uri="{BB962C8B-B14F-4D97-AF65-F5344CB8AC3E}">
        <p14:creationId xmlns:p14="http://schemas.microsoft.com/office/powerpoint/2010/main" val="2040896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DAF89D03-5BC4-1A4A-B1AA-B5FE33700A80}" type="slidenum">
              <a:rPr lang="en-US" smtClean="0"/>
              <a:pPr/>
              <a:t>26</a:t>
            </a:fld>
            <a:endParaRPr lang="en-US"/>
          </a:p>
        </p:txBody>
      </p:sp>
    </p:spTree>
    <p:extLst>
      <p:ext uri="{BB962C8B-B14F-4D97-AF65-F5344CB8AC3E}">
        <p14:creationId xmlns:p14="http://schemas.microsoft.com/office/powerpoint/2010/main" val="936284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DAF89D03-5BC4-1A4A-B1AA-B5FE33700A80}" type="slidenum">
              <a:rPr lang="en-US" smtClean="0"/>
              <a:t>27</a:t>
            </a:fld>
            <a:endParaRPr lang="en-US"/>
          </a:p>
        </p:txBody>
      </p:sp>
    </p:spTree>
    <p:extLst>
      <p:ext uri="{BB962C8B-B14F-4D97-AF65-F5344CB8AC3E}">
        <p14:creationId xmlns:p14="http://schemas.microsoft.com/office/powerpoint/2010/main" val="1274709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F89D03-5BC4-1A4A-B1AA-B5FE33700A80}" type="slidenum">
              <a:rPr lang="en-US" smtClean="0"/>
              <a:t>5</a:t>
            </a:fld>
            <a:endParaRPr lang="en-US"/>
          </a:p>
        </p:txBody>
      </p:sp>
    </p:spTree>
    <p:extLst>
      <p:ext uri="{BB962C8B-B14F-4D97-AF65-F5344CB8AC3E}">
        <p14:creationId xmlns:p14="http://schemas.microsoft.com/office/powerpoint/2010/main" val="1654241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a:cs typeface="Calibri"/>
            </a:endParaRPr>
          </a:p>
        </p:txBody>
      </p:sp>
      <p:sp>
        <p:nvSpPr>
          <p:cNvPr id="4" name="Slide Number Placeholder 3"/>
          <p:cNvSpPr>
            <a:spLocks noGrp="1"/>
          </p:cNvSpPr>
          <p:nvPr>
            <p:ph type="sldNum" sz="quarter" idx="5"/>
          </p:nvPr>
        </p:nvSpPr>
        <p:spPr/>
        <p:txBody>
          <a:bodyPr/>
          <a:lstStyle/>
          <a:p>
            <a:fld id="{DAF89D03-5BC4-1A4A-B1AA-B5FE33700A80}" type="slidenum">
              <a:rPr lang="en-US" smtClean="0"/>
              <a:t>6</a:t>
            </a:fld>
            <a:endParaRPr lang="en-US"/>
          </a:p>
        </p:txBody>
      </p:sp>
    </p:spTree>
    <p:extLst>
      <p:ext uri="{BB962C8B-B14F-4D97-AF65-F5344CB8AC3E}">
        <p14:creationId xmlns:p14="http://schemas.microsoft.com/office/powerpoint/2010/main" val="22844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網址</a:t>
            </a:r>
            <a:endParaRPr lang="en-US"/>
          </a:p>
        </p:txBody>
      </p:sp>
      <p:sp>
        <p:nvSpPr>
          <p:cNvPr id="4" name="Slide Number Placeholder 3"/>
          <p:cNvSpPr>
            <a:spLocks noGrp="1"/>
          </p:cNvSpPr>
          <p:nvPr>
            <p:ph type="sldNum" sz="quarter" idx="5"/>
          </p:nvPr>
        </p:nvSpPr>
        <p:spPr/>
        <p:txBody>
          <a:bodyPr/>
          <a:lstStyle/>
          <a:p>
            <a:fld id="{DAF89D03-5BC4-1A4A-B1AA-B5FE33700A80}" type="slidenum">
              <a:rPr lang="en-US" smtClean="0"/>
              <a:t>7</a:t>
            </a:fld>
            <a:endParaRPr lang="en-US"/>
          </a:p>
        </p:txBody>
      </p:sp>
    </p:spTree>
    <p:extLst>
      <p:ext uri="{BB962C8B-B14F-4D97-AF65-F5344CB8AC3E}">
        <p14:creationId xmlns:p14="http://schemas.microsoft.com/office/powerpoint/2010/main" val="2189334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a:cs typeface="Calibri"/>
              </a:rPr>
              <a:t>實際效能</a:t>
            </a:r>
          </a:p>
        </p:txBody>
      </p:sp>
      <p:sp>
        <p:nvSpPr>
          <p:cNvPr id="4" name="Slide Number Placeholder 3"/>
          <p:cNvSpPr>
            <a:spLocks noGrp="1"/>
          </p:cNvSpPr>
          <p:nvPr>
            <p:ph type="sldNum" sz="quarter" idx="5"/>
          </p:nvPr>
        </p:nvSpPr>
        <p:spPr/>
        <p:txBody>
          <a:bodyPr/>
          <a:lstStyle/>
          <a:p>
            <a:fld id="{DAF89D03-5BC4-1A4A-B1AA-B5FE33700A80}" type="slidenum">
              <a:rPr lang="en-US" smtClean="0"/>
              <a:t>14</a:t>
            </a:fld>
            <a:endParaRPr lang="en-US"/>
          </a:p>
        </p:txBody>
      </p:sp>
    </p:spTree>
    <p:extLst>
      <p:ext uri="{BB962C8B-B14F-4D97-AF65-F5344CB8AC3E}">
        <p14:creationId xmlns:p14="http://schemas.microsoft.com/office/powerpoint/2010/main" val="3806822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cs typeface="Calibri"/>
              </a:rPr>
              <a:t>3088xu 83xu</a:t>
            </a:r>
          </a:p>
          <a:p>
            <a:r>
              <a:rPr lang="en-US" altLang="zh-CN">
                <a:cs typeface="Calibri"/>
              </a:rPr>
              <a:t>URL</a:t>
            </a:r>
            <a:endParaRPr lang="zh-CN" altLang="en-US">
              <a:cs typeface="Calibri"/>
            </a:endParaRPr>
          </a:p>
        </p:txBody>
      </p:sp>
      <p:sp>
        <p:nvSpPr>
          <p:cNvPr id="4" name="Slide Number Placeholder 3"/>
          <p:cNvSpPr>
            <a:spLocks noGrp="1"/>
          </p:cNvSpPr>
          <p:nvPr>
            <p:ph type="sldNum" sz="quarter" idx="5"/>
          </p:nvPr>
        </p:nvSpPr>
        <p:spPr/>
        <p:txBody>
          <a:bodyPr/>
          <a:lstStyle/>
          <a:p>
            <a:fld id="{DAF89D03-5BC4-1A4A-B1AA-B5FE33700A80}" type="slidenum">
              <a:rPr lang="en-US" smtClean="0"/>
              <a:t>15</a:t>
            </a:fld>
            <a:endParaRPr lang="en-US"/>
          </a:p>
        </p:txBody>
      </p:sp>
    </p:spTree>
    <p:extLst>
      <p:ext uri="{BB962C8B-B14F-4D97-AF65-F5344CB8AC3E}">
        <p14:creationId xmlns:p14="http://schemas.microsoft.com/office/powerpoint/2010/main" val="3537375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16</a:t>
            </a:fld>
            <a:endParaRPr lang="zh-TW" altLang="en-US"/>
          </a:p>
        </p:txBody>
      </p:sp>
    </p:spTree>
    <p:extLst>
      <p:ext uri="{BB962C8B-B14F-4D97-AF65-F5344CB8AC3E}">
        <p14:creationId xmlns:p14="http://schemas.microsoft.com/office/powerpoint/2010/main" val="348373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18</a:t>
            </a:fld>
            <a:endParaRPr lang="zh-TW" altLang="en-US"/>
          </a:p>
        </p:txBody>
      </p:sp>
    </p:spTree>
    <p:extLst>
      <p:ext uri="{BB962C8B-B14F-4D97-AF65-F5344CB8AC3E}">
        <p14:creationId xmlns:p14="http://schemas.microsoft.com/office/powerpoint/2010/main" val="298036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19</a:t>
            </a:fld>
            <a:endParaRPr lang="zh-TW" altLang="en-US"/>
          </a:p>
        </p:txBody>
      </p:sp>
    </p:spTree>
    <p:extLst>
      <p:ext uri="{BB962C8B-B14F-4D97-AF65-F5344CB8AC3E}">
        <p14:creationId xmlns:p14="http://schemas.microsoft.com/office/powerpoint/2010/main" val="24818858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911A2AEA-79FB-4484-939C-83F7D7A1BF8F}"/>
              </a:ext>
            </a:extLst>
          </p:cNvPr>
          <p:cNvPicPr>
            <a:picLocks noChangeAspect="1"/>
          </p:cNvPicPr>
          <p:nvPr userDrawn="1"/>
        </p:nvPicPr>
        <p:blipFill>
          <a:blip r:embed="rId2"/>
          <a:srcRect/>
          <a:stretch/>
        </p:blipFill>
        <p:spPr>
          <a:xfrm>
            <a:off x="1185" y="667"/>
            <a:ext cx="12189630" cy="6856666"/>
          </a:xfrm>
          <a:prstGeom prst="rect">
            <a:avLst/>
          </a:prstGeom>
        </p:spPr>
      </p:pic>
    </p:spTree>
    <p:extLst>
      <p:ext uri="{BB962C8B-B14F-4D97-AF65-F5344CB8AC3E}">
        <p14:creationId xmlns:p14="http://schemas.microsoft.com/office/powerpoint/2010/main" val="1788958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911A2AEA-79FB-4484-939C-83F7D7A1BF8F}"/>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795016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911A2AEA-79FB-4484-939C-83F7D7A1BF8F}"/>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799903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911A2AEA-79FB-4484-939C-83F7D7A1BF8F}"/>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Placeholder 1">
            <a:extLst>
              <a:ext uri="{FF2B5EF4-FFF2-40B4-BE49-F238E27FC236}">
                <a16:creationId xmlns:a16="http://schemas.microsoft.com/office/drawing/2014/main" id="{F55C9946-8D7A-473A-ACCC-8D8AF32E9E22}"/>
              </a:ext>
            </a:extLst>
          </p:cNvPr>
          <p:cNvSpPr>
            <a:spLocks noGrp="1"/>
          </p:cNvSpPr>
          <p:nvPr>
            <p:ph type="title"/>
          </p:nvPr>
        </p:nvSpPr>
        <p:spPr>
          <a:xfrm>
            <a:off x="160490" y="155116"/>
            <a:ext cx="12031510" cy="870892"/>
          </a:xfrm>
          <a:prstGeom prst="rect">
            <a:avLst/>
          </a:prstGeom>
        </p:spPr>
        <p:txBody>
          <a:bodyPr vert="horz" lIns="91440" tIns="45720" rIns="91440" bIns="45720" rtlCol="0" anchor="ctr">
            <a:normAutofit/>
          </a:bodyPr>
          <a:lstStyle>
            <a:lvl1pPr>
              <a:defRPr>
                <a:ln w="12700">
                  <a:noFill/>
                </a:ln>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18494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911A2AEA-79FB-4484-939C-83F7D7A1BF8F}"/>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Placeholder 1">
            <a:extLst>
              <a:ext uri="{FF2B5EF4-FFF2-40B4-BE49-F238E27FC236}">
                <a16:creationId xmlns:a16="http://schemas.microsoft.com/office/drawing/2014/main" id="{F55C9946-8D7A-473A-ACCC-8D8AF32E9E22}"/>
              </a:ext>
            </a:extLst>
          </p:cNvPr>
          <p:cNvSpPr>
            <a:spLocks noGrp="1"/>
          </p:cNvSpPr>
          <p:nvPr>
            <p:ph type="title"/>
          </p:nvPr>
        </p:nvSpPr>
        <p:spPr>
          <a:xfrm>
            <a:off x="160490" y="155116"/>
            <a:ext cx="10798328" cy="8708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3800" b="1" kern="1200">
                <a:ln w="12700">
                  <a:noFill/>
                </a:ln>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t>Click to edit Master title style</a:t>
            </a:r>
          </a:p>
        </p:txBody>
      </p:sp>
      <p:sp>
        <p:nvSpPr>
          <p:cNvPr id="4" name="矩形: 圓角 3">
            <a:extLst>
              <a:ext uri="{FF2B5EF4-FFF2-40B4-BE49-F238E27FC236}">
                <a16:creationId xmlns:a16="http://schemas.microsoft.com/office/drawing/2014/main" id="{341A0AB2-A162-4761-98D0-A2DE909E80D4}"/>
              </a:ext>
            </a:extLst>
          </p:cNvPr>
          <p:cNvSpPr/>
          <p:nvPr userDrawn="1"/>
        </p:nvSpPr>
        <p:spPr>
          <a:xfrm>
            <a:off x="218114" y="1312876"/>
            <a:ext cx="11790726" cy="5649985"/>
          </a:xfrm>
          <a:prstGeom prst="roundRect">
            <a:avLst>
              <a:gd name="adj" fmla="val 2182"/>
            </a:avLst>
          </a:prstGeom>
          <a:gradFill>
            <a:gsLst>
              <a:gs pos="0">
                <a:schemeClr val="bg1"/>
              </a:gs>
              <a:gs pos="90000">
                <a:schemeClr val="bg1"/>
              </a:gs>
              <a:gs pos="100000">
                <a:srgbClr val="97A2B4">
                  <a:alpha val="0"/>
                </a:srgbClr>
              </a:gs>
            </a:gsLst>
            <a:lin ang="5400000" scaled="1"/>
          </a:gradFill>
          <a:ln w="9525">
            <a:gradFill>
              <a:gsLst>
                <a:gs pos="26000">
                  <a:schemeClr val="accent1">
                    <a:lumMod val="75000"/>
                  </a:schemeClr>
                </a:gs>
                <a:gs pos="52000">
                  <a:schemeClr val="accent1">
                    <a:lumMod val="45000"/>
                    <a:lumOff val="55000"/>
                  </a:schemeClr>
                </a:gs>
                <a:gs pos="0">
                  <a:schemeClr val="bg1"/>
                </a:gs>
                <a:gs pos="100000">
                  <a:schemeClr val="accent1">
                    <a:lumMod val="30000"/>
                    <a:lumOff val="70000"/>
                    <a:alpha val="0"/>
                  </a:schemeClr>
                </a:gs>
              </a:gsLst>
              <a:lin ang="5400000" scaled="1"/>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38822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911A2AEA-79FB-4484-939C-83F7D7A1BF8F}"/>
              </a:ext>
            </a:extLst>
          </p:cNvPr>
          <p:cNvPicPr>
            <a:picLocks noChangeAspect="1"/>
          </p:cNvPicPr>
          <p:nvPr userDrawn="1"/>
        </p:nvPicPr>
        <p:blipFill>
          <a:blip r:embed="rId2"/>
          <a:srcRect/>
          <a:stretch/>
        </p:blipFill>
        <p:spPr>
          <a:xfrm>
            <a:off x="0" y="0"/>
            <a:ext cx="12192000" cy="6858000"/>
          </a:xfrm>
          <a:prstGeom prst="rect">
            <a:avLst/>
          </a:prstGeom>
        </p:spPr>
      </p:pic>
      <p:pic>
        <p:nvPicPr>
          <p:cNvPr id="3" name="圖片 2" descr="一張含有 文字, 電子用品 的圖片&#10;&#10;自動產生的描述">
            <a:extLst>
              <a:ext uri="{FF2B5EF4-FFF2-40B4-BE49-F238E27FC236}">
                <a16:creationId xmlns:a16="http://schemas.microsoft.com/office/drawing/2014/main" id="{1C778078-3A8E-4AB0-B999-BBFB137C9F4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3215" y="1113699"/>
            <a:ext cx="2464433" cy="1539997"/>
          </a:xfrm>
          <a:prstGeom prst="rect">
            <a:avLst/>
          </a:prstGeom>
        </p:spPr>
      </p:pic>
      <p:pic>
        <p:nvPicPr>
          <p:cNvPr id="4" name="圖片 3">
            <a:extLst>
              <a:ext uri="{FF2B5EF4-FFF2-40B4-BE49-F238E27FC236}">
                <a16:creationId xmlns:a16="http://schemas.microsoft.com/office/drawing/2014/main" id="{7B69F1C5-6EE1-47C2-8672-47AE67B61F9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5566" y="6075532"/>
            <a:ext cx="1518758" cy="345133"/>
          </a:xfrm>
          <a:prstGeom prst="rect">
            <a:avLst/>
          </a:prstGeom>
        </p:spPr>
      </p:pic>
    </p:spTree>
    <p:extLst>
      <p:ext uri="{BB962C8B-B14F-4D97-AF65-F5344CB8AC3E}">
        <p14:creationId xmlns:p14="http://schemas.microsoft.com/office/powerpoint/2010/main" val="3983155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911A2AEA-79FB-4484-939C-83F7D7A1BF8F}"/>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064482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911A2AEA-79FB-4484-939C-83F7D7A1BF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6183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6FA737-BDAA-E54F-B555-A9B495FD1A37}"/>
              </a:ext>
            </a:extLst>
          </p:cNvPr>
          <p:cNvSpPr>
            <a:spLocks noGrp="1"/>
          </p:cNvSpPr>
          <p:nvPr>
            <p:ph type="title"/>
          </p:nvPr>
        </p:nvSpPr>
        <p:spPr>
          <a:xfrm>
            <a:off x="1393672" y="226422"/>
            <a:ext cx="10798328" cy="87089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835662492"/>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67" r:id="rId3"/>
    <p:sldLayoutId id="2147483676" r:id="rId4"/>
    <p:sldLayoutId id="2147483668" r:id="rId5"/>
    <p:sldLayoutId id="2147483673" r:id="rId6"/>
    <p:sldLayoutId id="2147483674" r:id="rId7"/>
    <p:sldLayoutId id="2147483675" r:id="rId8"/>
  </p:sldLayoutIdLst>
  <p:txStyles>
    <p:titleStyle>
      <a:lvl1pPr algn="l" defTabSz="914400" rtl="0" eaLnBrk="1" latinLnBrk="0" hangingPunct="1">
        <a:lnSpc>
          <a:spcPct val="90000"/>
        </a:lnSpc>
        <a:spcBef>
          <a:spcPct val="0"/>
        </a:spcBef>
        <a:buNone/>
        <a:defRPr sz="3800" b="1" kern="1200">
          <a:solidFill>
            <a:schemeClr val="bg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hyperlink" Target="https://www.mellanox.com/products/adapter-software/ethernet/windows/winof-2" TargetMode="External"/><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4.sv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svg"/><Relationship Id="rId9" Type="http://schemas.openxmlformats.org/officeDocument/2006/relationships/hyperlink" Target="https://www.mellanox.com/products/ethernet-drivers/linux/mlnx_en" TargetMode="Externa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4.tiff"/><Relationship Id="rId3" Type="http://schemas.openxmlformats.org/officeDocument/2006/relationships/image" Target="../media/image13.png"/><Relationship Id="rId7" Type="http://schemas.openxmlformats.org/officeDocument/2006/relationships/hyperlink" Target="https://www.qnap.com/en/compatibility/"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www.mellanox.com/products/infiniband-drivers/linux/mlnx_ofed"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www.mellanox.com/products/adapter-software/ethernet/windows/winof-2" TargetMode="External"/><Relationship Id="rId5" Type="http://schemas.openxmlformats.org/officeDocument/2006/relationships/image" Target="../media/image55.png"/><Relationship Id="rId4" Type="http://schemas.openxmlformats.org/officeDocument/2006/relationships/image" Target="../media/image54.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8.tiff"/><Relationship Id="rId5" Type="http://schemas.openxmlformats.org/officeDocument/2006/relationships/image" Target="../media/image44.tiff"/><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13.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tiff"/><Relationship Id="rId4" Type="http://schemas.openxmlformats.org/officeDocument/2006/relationships/image" Target="../media/image61.png"/><Relationship Id="rId9"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2.png"/><Relationship Id="rId7"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6.png"/></Relationships>
</file>

<file path=ppt/slides/_rels/slide2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tiff"/><Relationship Id="rId7"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www.techspot.com/news/88645-ssd-shipments-outpaced-hdds-2020-but-capacity-favors.html" TargetMode="External"/><Relationship Id="rId5" Type="http://schemas.openxmlformats.org/officeDocument/2006/relationships/hyperlink" Target="https://www.storagenewsletter.com/2021/02/15/333-million-ssds-shipped-in-2020-corresponding-to-207eb/" TargetMode="External"/><Relationship Id="rId4" Type="http://schemas.openxmlformats.org/officeDocument/2006/relationships/hyperlink" Target="https://trendfocus.com/"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0.png"/><Relationship Id="rId4" Type="http://schemas.openxmlformats.org/officeDocument/2006/relationships/image" Target="../media/image15.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1550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a:extLst>
              <a:ext uri="{FF2B5EF4-FFF2-40B4-BE49-F238E27FC236}">
                <a16:creationId xmlns:a16="http://schemas.microsoft.com/office/drawing/2014/main" id="{0DAB6D57-D304-4CFB-8591-47C500E5BF2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67504" y="3711820"/>
            <a:ext cx="1993650" cy="432000"/>
          </a:xfrm>
          <a:prstGeom prst="rect">
            <a:avLst/>
          </a:prstGeom>
        </p:spPr>
      </p:pic>
      <p:pic>
        <p:nvPicPr>
          <p:cNvPr id="4" name="圖片 3">
            <a:extLst>
              <a:ext uri="{FF2B5EF4-FFF2-40B4-BE49-F238E27FC236}">
                <a16:creationId xmlns:a16="http://schemas.microsoft.com/office/drawing/2014/main" id="{193BF1BD-CBB0-2843-B19B-14251DB604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3683" y="1026008"/>
            <a:ext cx="7520571" cy="4699522"/>
          </a:xfrm>
          <a:prstGeom prst="rect">
            <a:avLst/>
          </a:prstGeom>
        </p:spPr>
      </p:pic>
      <p:sp>
        <p:nvSpPr>
          <p:cNvPr id="36" name="矩形 35">
            <a:extLst>
              <a:ext uri="{FF2B5EF4-FFF2-40B4-BE49-F238E27FC236}">
                <a16:creationId xmlns:a16="http://schemas.microsoft.com/office/drawing/2014/main" id="{983967EB-BDA0-4978-BB33-57B1EB1316B5}"/>
              </a:ext>
            </a:extLst>
          </p:cNvPr>
          <p:cNvSpPr/>
          <p:nvPr/>
        </p:nvSpPr>
        <p:spPr>
          <a:xfrm>
            <a:off x="9175681" y="4080558"/>
            <a:ext cx="1977297" cy="2101646"/>
          </a:xfrm>
          <a:prstGeom prst="rect">
            <a:avLst/>
          </a:prstGeom>
          <a:gradFill flip="none" rotWithShape="1">
            <a:gsLst>
              <a:gs pos="0">
                <a:schemeClr val="accent5">
                  <a:lumMod val="5000"/>
                  <a:lumOff val="95000"/>
                  <a:alpha val="0"/>
                </a:schemeClr>
              </a:gs>
              <a:gs pos="100000">
                <a:schemeClr val="accent5">
                  <a:lumMod val="30000"/>
                  <a:lumOff val="70000"/>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1ACC995-EE6B-174F-9FD6-FAB5DE269E82}"/>
              </a:ext>
            </a:extLst>
          </p:cNvPr>
          <p:cNvSpPr>
            <a:spLocks noGrp="1"/>
          </p:cNvSpPr>
          <p:nvPr>
            <p:ph type="title"/>
          </p:nvPr>
        </p:nvSpPr>
        <p:spPr/>
        <p:txBody>
          <a:bodyPr/>
          <a:lstStyle/>
          <a:p>
            <a:r>
              <a:rPr lang="zh-CN" altLang="en-US"/>
              <a:t>QXG-25G2SF-CX6 25GbE </a:t>
            </a:r>
            <a:r>
              <a:rPr lang="en-US" altLang="zh-CN"/>
              <a:t>hardware </a:t>
            </a:r>
            <a:r>
              <a:rPr lang="en-US" altLang="zh-CN" err="1"/>
              <a:t>specfication</a:t>
            </a:r>
            <a:endParaRPr lang="en-US"/>
          </a:p>
        </p:txBody>
      </p:sp>
      <p:sp>
        <p:nvSpPr>
          <p:cNvPr id="6" name="TextBox 5">
            <a:extLst>
              <a:ext uri="{FF2B5EF4-FFF2-40B4-BE49-F238E27FC236}">
                <a16:creationId xmlns:a16="http://schemas.microsoft.com/office/drawing/2014/main" id="{8A4D93CE-C8D1-5746-BE6B-6D06F0D65D35}"/>
              </a:ext>
            </a:extLst>
          </p:cNvPr>
          <p:cNvSpPr txBox="1"/>
          <p:nvPr/>
        </p:nvSpPr>
        <p:spPr>
          <a:xfrm>
            <a:off x="5160707" y="5402365"/>
            <a:ext cx="3274144" cy="646331"/>
          </a:xfrm>
          <a:prstGeom prst="rect">
            <a:avLst/>
          </a:prstGeom>
          <a:noFill/>
        </p:spPr>
        <p:txBody>
          <a:bodyPr wrap="square" rtlCol="0">
            <a:spAutoFit/>
          </a:bodyPr>
          <a:lstStyle/>
          <a:p>
            <a:r>
              <a:rPr lang="en-US" b="1">
                <a:latin typeface="Arial" panose="020B0604020202020204" pitchFamily="34" charset="0"/>
                <a:ea typeface="微軟正黑體" panose="020B0604030504040204" pitchFamily="34" charset="-120"/>
                <a:cs typeface="Arial" panose="020B0604020202020204" pitchFamily="34" charset="0"/>
              </a:rPr>
              <a:t>PCIe Gen</a:t>
            </a:r>
            <a:r>
              <a:rPr lang="en-US" b="1">
                <a:solidFill>
                  <a:srgbClr val="FFC000"/>
                </a:solidFill>
                <a:latin typeface="Arial" panose="020B0604020202020204" pitchFamily="34" charset="0"/>
                <a:ea typeface="微軟正黑體" panose="020B0604030504040204" pitchFamily="34" charset="-120"/>
                <a:cs typeface="Arial" panose="020B0604020202020204" pitchFamily="34" charset="0"/>
              </a:rPr>
              <a:t>4</a:t>
            </a:r>
            <a:r>
              <a:rPr lang="en-US" b="1">
                <a:latin typeface="Arial" panose="020B0604020202020204" pitchFamily="34" charset="0"/>
                <a:ea typeface="微軟正黑體" panose="020B0604030504040204" pitchFamily="34" charset="-120"/>
                <a:cs typeface="Arial" panose="020B0604020202020204" pitchFamily="34" charset="0"/>
              </a:rPr>
              <a:t> x8</a:t>
            </a:r>
            <a:r>
              <a:rPr lang="zh-TW" altLang="en-US" b="1">
                <a:latin typeface="Arial" panose="020B0604020202020204" pitchFamily="34" charset="0"/>
                <a:ea typeface="微軟正黑體" panose="020B0604030504040204" pitchFamily="34" charset="-120"/>
                <a:cs typeface="Arial" panose="020B0604020202020204" pitchFamily="34" charset="0"/>
              </a:rPr>
              <a:t> </a:t>
            </a:r>
            <a:r>
              <a:rPr lang="en-US" altLang="zh-CN" b="1">
                <a:latin typeface="Arial" panose="020B0604020202020204" pitchFamily="34" charset="0"/>
                <a:ea typeface="微軟正黑體" panose="020B0604030504040204" pitchFamily="34" charset="-120"/>
                <a:cs typeface="Arial" panose="020B0604020202020204" pitchFamily="34" charset="0"/>
              </a:rPr>
              <a:t>interface</a:t>
            </a:r>
          </a:p>
          <a:p>
            <a:r>
              <a:rPr lang="en-US" altLang="zh-CN" b="1">
                <a:latin typeface="Arial" panose="020B0604020202020204" pitchFamily="34" charset="0"/>
                <a:ea typeface="微軟正黑體" panose="020B0604030504040204" pitchFamily="34" charset="-120"/>
                <a:cs typeface="Arial" panose="020B0604020202020204" pitchFamily="34" charset="0"/>
              </a:rPr>
              <a:t>up to </a:t>
            </a:r>
            <a:r>
              <a:rPr lang="en-US" b="1">
                <a:solidFill>
                  <a:schemeClr val="accent4"/>
                </a:solidFill>
                <a:latin typeface="Arial" panose="020B0604020202020204" pitchFamily="34" charset="0"/>
                <a:ea typeface="微軟正黑體" panose="020B0604030504040204" pitchFamily="34" charset="-120"/>
                <a:cs typeface="Arial" panose="020B0604020202020204" pitchFamily="34" charset="0"/>
              </a:rPr>
              <a:t>128Gbit/s</a:t>
            </a:r>
            <a:r>
              <a:rPr lang="zh-TW" altLang="en-US" b="1">
                <a:solidFill>
                  <a:schemeClr val="accent4"/>
                </a:solidFill>
                <a:latin typeface="Arial" panose="020B0604020202020204" pitchFamily="34" charset="0"/>
                <a:ea typeface="微軟正黑體" panose="020B0604030504040204" pitchFamily="34" charset="-120"/>
                <a:cs typeface="Arial" panose="020B0604020202020204" pitchFamily="34" charset="0"/>
              </a:rPr>
              <a:t> </a:t>
            </a:r>
            <a:r>
              <a:rPr lang="en-US" altLang="zh-TW" b="1">
                <a:solidFill>
                  <a:schemeClr val="accent4"/>
                </a:solidFill>
                <a:latin typeface="Arial" panose="020B0604020202020204" pitchFamily="34" charset="0"/>
                <a:ea typeface="微軟正黑體" panose="020B0604030504040204" pitchFamily="34" charset="-120"/>
                <a:cs typeface="Arial" panose="020B0604020202020204" pitchFamily="34" charset="0"/>
              </a:rPr>
              <a:t>bandwidth</a:t>
            </a:r>
            <a:endParaRPr lang="en-US" b="1">
              <a:solidFill>
                <a:schemeClr val="accent4"/>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 name="TextBox 7">
            <a:extLst>
              <a:ext uri="{FF2B5EF4-FFF2-40B4-BE49-F238E27FC236}">
                <a16:creationId xmlns:a16="http://schemas.microsoft.com/office/drawing/2014/main" id="{88D43ABC-3E74-5B42-9877-99B36726A820}"/>
              </a:ext>
            </a:extLst>
          </p:cNvPr>
          <p:cNvSpPr txBox="1"/>
          <p:nvPr/>
        </p:nvSpPr>
        <p:spPr>
          <a:xfrm>
            <a:off x="4938852" y="1625244"/>
            <a:ext cx="3854274" cy="369332"/>
          </a:xfrm>
          <a:prstGeom prst="rect">
            <a:avLst/>
          </a:prstGeom>
          <a:noFill/>
        </p:spPr>
        <p:txBody>
          <a:bodyPr wrap="square" rtlCol="0">
            <a:spAutoFit/>
          </a:bodyPr>
          <a:lstStyle/>
          <a:p>
            <a:r>
              <a:rPr lang="en-US" altLang="zh-TW" b="1">
                <a:latin typeface="Arial" panose="020B0604020202020204" pitchFamily="34" charset="0"/>
                <a:ea typeface="微軟正黑體" panose="020B0604030504040204" pitchFamily="34" charset="-120"/>
                <a:cs typeface="Arial" panose="020B0604020202020204" pitchFamily="34" charset="0"/>
              </a:rPr>
              <a:t>Dual-port</a:t>
            </a:r>
            <a:r>
              <a:rPr lang="zh-TW" altLang="en-US" b="1">
                <a:latin typeface="Arial" panose="020B0604020202020204" pitchFamily="34" charset="0"/>
                <a:ea typeface="微軟正黑體" panose="020B0604030504040204" pitchFamily="34" charset="-120"/>
                <a:cs typeface="Arial" panose="020B0604020202020204" pitchFamily="34" charset="0"/>
              </a:rPr>
              <a:t> </a:t>
            </a:r>
            <a:r>
              <a:rPr lang="en-US" altLang="zh-CN" b="1">
                <a:latin typeface="Arial" panose="020B0604020202020204" pitchFamily="34" charset="0"/>
                <a:ea typeface="微軟正黑體" panose="020B0604030504040204" pitchFamily="34" charset="-120"/>
                <a:cs typeface="Arial" panose="020B0604020202020204" pitchFamily="34" charset="0"/>
              </a:rPr>
              <a:t>25GbE</a:t>
            </a:r>
            <a:r>
              <a:rPr lang="zh-TW" altLang="en-US" b="1">
                <a:latin typeface="Arial" panose="020B0604020202020204" pitchFamily="34" charset="0"/>
                <a:ea typeface="微軟正黑體" panose="020B0604030504040204" pitchFamily="34" charset="-120"/>
                <a:cs typeface="Arial" panose="020B0604020202020204" pitchFamily="34" charset="0"/>
              </a:rPr>
              <a:t> </a:t>
            </a:r>
            <a:r>
              <a:rPr lang="en-US" altLang="zh-TW" b="1">
                <a:latin typeface="Arial" panose="020B0604020202020204" pitchFamily="34" charset="0"/>
                <a:ea typeface="微軟正黑體" panose="020B0604030504040204" pitchFamily="34" charset="-120"/>
                <a:cs typeface="Arial" panose="020B0604020202020204" pitchFamily="34" charset="0"/>
              </a:rPr>
              <a:t>(SFP28) </a:t>
            </a:r>
            <a:r>
              <a:rPr lang="en-US" altLang="zh-CN" b="1">
                <a:latin typeface="Arial" panose="020B0604020202020204" pitchFamily="34" charset="0"/>
                <a:ea typeface="微軟正黑體" panose="020B0604030504040204" pitchFamily="34" charset="-120"/>
                <a:cs typeface="Arial" panose="020B0604020202020204" pitchFamily="34" charset="0"/>
              </a:rPr>
              <a:t>ports</a:t>
            </a:r>
            <a:endParaRPr lang="en-US" b="1">
              <a:latin typeface="Arial" panose="020B0604020202020204" pitchFamily="34" charset="0"/>
              <a:ea typeface="微軟正黑體" panose="020B0604030504040204" pitchFamily="34" charset="-120"/>
              <a:cs typeface="Arial" panose="020B0604020202020204" pitchFamily="34" charset="0"/>
            </a:endParaRPr>
          </a:p>
        </p:txBody>
      </p:sp>
      <p:cxnSp>
        <p:nvCxnSpPr>
          <p:cNvPr id="10" name="Straight Arrow Connector 9">
            <a:extLst>
              <a:ext uri="{FF2B5EF4-FFF2-40B4-BE49-F238E27FC236}">
                <a16:creationId xmlns:a16="http://schemas.microsoft.com/office/drawing/2014/main" id="{6C2A1BBF-DBEC-034F-AFAF-B85F6772603C}"/>
              </a:ext>
            </a:extLst>
          </p:cNvPr>
          <p:cNvCxnSpPr>
            <a:cxnSpLocks/>
          </p:cNvCxnSpPr>
          <p:nvPr/>
        </p:nvCxnSpPr>
        <p:spPr>
          <a:xfrm flipV="1">
            <a:off x="5141619" y="2062017"/>
            <a:ext cx="0" cy="1033060"/>
          </a:xfrm>
          <a:prstGeom prst="straightConnector1">
            <a:avLst/>
          </a:prstGeom>
          <a:noFill/>
          <a:ln w="12700">
            <a:solidFill>
              <a:schemeClr val="accent2">
                <a:lumMod val="20000"/>
                <a:lumOff val="80000"/>
              </a:schemeClr>
            </a:solidFill>
            <a:headEnd type="none" w="med" len="med"/>
            <a:tailEnd type="oval" w="med" len="med"/>
          </a:ln>
          <a:effectLst>
            <a:glow rad="38100">
              <a:srgbClr val="FF05BE">
                <a:alpha val="80000"/>
              </a:srgbClr>
            </a:glow>
          </a:effectLst>
        </p:spPr>
        <p:style>
          <a:lnRef idx="2">
            <a:schemeClr val="accent1">
              <a:shade val="50000"/>
            </a:schemeClr>
          </a:lnRef>
          <a:fillRef idx="1">
            <a:schemeClr val="accent1"/>
          </a:fillRef>
          <a:effectRef idx="0">
            <a:schemeClr val="accent1"/>
          </a:effectRef>
          <a:fontRef idx="minor">
            <a:schemeClr val="lt1"/>
          </a:fontRef>
        </p:style>
      </p:cxnSp>
      <p:sp>
        <p:nvSpPr>
          <p:cNvPr id="14" name="TextBox 13">
            <a:extLst>
              <a:ext uri="{FF2B5EF4-FFF2-40B4-BE49-F238E27FC236}">
                <a16:creationId xmlns:a16="http://schemas.microsoft.com/office/drawing/2014/main" id="{426FDB01-4210-9344-BFA1-7E9AB858A44E}"/>
              </a:ext>
            </a:extLst>
          </p:cNvPr>
          <p:cNvSpPr txBox="1"/>
          <p:nvPr/>
        </p:nvSpPr>
        <p:spPr>
          <a:xfrm>
            <a:off x="538596" y="5580097"/>
            <a:ext cx="3921265" cy="738664"/>
          </a:xfrm>
          <a:prstGeom prst="rect">
            <a:avLst/>
          </a:prstGeom>
          <a:noFill/>
        </p:spPr>
        <p:txBody>
          <a:bodyPr wrap="square" rtlCol="0">
            <a:spAutoFit/>
          </a:bodyPr>
          <a:lstStyle/>
          <a:p>
            <a:r>
              <a:rPr lang="en" altLang="zh-TW" sz="1400" b="1">
                <a:solidFill>
                  <a:schemeClr val="bg1"/>
                </a:solidFill>
                <a:latin typeface="Arial" panose="020B0604020202020204" pitchFamily="34" charset="0"/>
                <a:cs typeface="Arial" panose="020B0604020202020204" pitchFamily="34" charset="0"/>
              </a:rPr>
              <a:t>Low-profile bracket pre-installed; </a:t>
            </a:r>
          </a:p>
          <a:p>
            <a:r>
              <a:rPr lang="en" altLang="zh-TW" sz="1400" b="1">
                <a:solidFill>
                  <a:schemeClr val="bg1"/>
                </a:solidFill>
                <a:latin typeface="Arial" panose="020B0604020202020204" pitchFamily="34" charset="0"/>
                <a:cs typeface="Arial" panose="020B0604020202020204" pitchFamily="34" charset="0"/>
              </a:rPr>
              <a:t>full-height and specialized (for selected QNAP NAS) brackets are bundled</a:t>
            </a:r>
            <a:endParaRPr 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8" name="Rectangle 17">
            <a:extLst>
              <a:ext uri="{FF2B5EF4-FFF2-40B4-BE49-F238E27FC236}">
                <a16:creationId xmlns:a16="http://schemas.microsoft.com/office/drawing/2014/main" id="{4CFDB328-E565-714B-A420-EED2C087F478}"/>
              </a:ext>
            </a:extLst>
          </p:cNvPr>
          <p:cNvSpPr/>
          <p:nvPr/>
        </p:nvSpPr>
        <p:spPr>
          <a:xfrm>
            <a:off x="8480962" y="2710149"/>
            <a:ext cx="2398522" cy="646331"/>
          </a:xfrm>
          <a:prstGeom prst="rect">
            <a:avLst/>
          </a:prstGeom>
        </p:spPr>
        <p:txBody>
          <a:bodyPr wrap="square">
            <a:spAutoFit/>
          </a:bodyPr>
          <a:lstStyle/>
          <a:p>
            <a:pPr>
              <a:buClr>
                <a:srgbClr val="F70F78"/>
              </a:buClr>
            </a:pPr>
            <a:r>
              <a:rPr lang="en-US" b="1">
                <a:latin typeface="Arial" panose="020B0604020202020204" pitchFamily="34" charset="0"/>
                <a:ea typeface="微軟正黑體" panose="020B0604030504040204" pitchFamily="34" charset="-120"/>
                <a:cs typeface="Arial" panose="020B0604020202020204" pitchFamily="34" charset="0"/>
              </a:rPr>
              <a:t>Active heatsink for controller chip</a:t>
            </a:r>
          </a:p>
        </p:txBody>
      </p:sp>
      <p:pic>
        <p:nvPicPr>
          <p:cNvPr id="22" name="圖片 22">
            <a:extLst>
              <a:ext uri="{FF2B5EF4-FFF2-40B4-BE49-F238E27FC236}">
                <a16:creationId xmlns:a16="http://schemas.microsoft.com/office/drawing/2014/main" id="{AA22520B-E12A-B547-828C-DAD26F308D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61201" y="4474099"/>
            <a:ext cx="1418282" cy="1574597"/>
          </a:xfrm>
          <a:prstGeom prst="rect">
            <a:avLst/>
          </a:prstGeom>
          <a:effectLst>
            <a:outerShdw blurRad="50800" dist="50800" dir="2700000" algn="tl" rotWithShape="0">
              <a:prstClr val="black">
                <a:alpha val="49000"/>
              </a:prstClr>
            </a:outerShdw>
          </a:effectLst>
        </p:spPr>
      </p:pic>
      <p:sp>
        <p:nvSpPr>
          <p:cNvPr id="25" name="Rectangle 24">
            <a:extLst>
              <a:ext uri="{FF2B5EF4-FFF2-40B4-BE49-F238E27FC236}">
                <a16:creationId xmlns:a16="http://schemas.microsoft.com/office/drawing/2014/main" id="{D1E77817-9501-A846-85B7-82950E0538AE}"/>
              </a:ext>
            </a:extLst>
          </p:cNvPr>
          <p:cNvSpPr/>
          <p:nvPr/>
        </p:nvSpPr>
        <p:spPr>
          <a:xfrm>
            <a:off x="9144171" y="4207083"/>
            <a:ext cx="2052343" cy="307777"/>
          </a:xfrm>
          <a:prstGeom prst="rect">
            <a:avLst/>
          </a:prstGeom>
        </p:spPr>
        <p:txBody>
          <a:bodyPr wrap="square">
            <a:spAutoFit/>
          </a:bodyP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25GbE SFP28</a:t>
            </a:r>
            <a:r>
              <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CN" sz="1400" b="1">
                <a:solidFill>
                  <a:schemeClr val="bg1"/>
                </a:solidFill>
                <a:latin typeface="Arial" panose="020B0604020202020204" pitchFamily="34" charset="0"/>
                <a:ea typeface="微軟正黑體" panose="020B0604030504040204" pitchFamily="34" charset="-120"/>
                <a:cs typeface="Arial" panose="020B0604020202020204" pitchFamily="34" charset="0"/>
              </a:rPr>
              <a:t>DAC</a:t>
            </a: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21" name="矩形 20">
            <a:extLst>
              <a:ext uri="{FF2B5EF4-FFF2-40B4-BE49-F238E27FC236}">
                <a16:creationId xmlns:a16="http://schemas.microsoft.com/office/drawing/2014/main" id="{0C54D124-7882-4BE7-B586-1D5720B1EA35}"/>
              </a:ext>
            </a:extLst>
          </p:cNvPr>
          <p:cNvSpPr/>
          <p:nvPr/>
        </p:nvSpPr>
        <p:spPr>
          <a:xfrm>
            <a:off x="4247013" y="3079482"/>
            <a:ext cx="1746457" cy="1185805"/>
          </a:xfrm>
          <a:prstGeom prst="rect">
            <a:avLst/>
          </a:prstGeom>
          <a:noFill/>
          <a:ln w="12700">
            <a:solidFill>
              <a:schemeClr val="accent2">
                <a:lumMod val="20000"/>
                <a:lumOff val="80000"/>
              </a:schemeClr>
            </a:solidFill>
          </a:ln>
          <a:effectLst>
            <a:glow rad="38100">
              <a:srgbClr val="FF05BE">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cs typeface="Arial" panose="020B0604020202020204" pitchFamily="34" charset="0"/>
            </a:endParaRPr>
          </a:p>
        </p:txBody>
      </p:sp>
      <p:cxnSp>
        <p:nvCxnSpPr>
          <p:cNvPr id="27" name="Straight Arrow Connector 9">
            <a:extLst>
              <a:ext uri="{FF2B5EF4-FFF2-40B4-BE49-F238E27FC236}">
                <a16:creationId xmlns:a16="http://schemas.microsoft.com/office/drawing/2014/main" id="{29ADB579-1D6A-4335-B36E-F32CF308C850}"/>
              </a:ext>
            </a:extLst>
          </p:cNvPr>
          <p:cNvCxnSpPr>
            <a:cxnSpLocks/>
          </p:cNvCxnSpPr>
          <p:nvPr/>
        </p:nvCxnSpPr>
        <p:spPr>
          <a:xfrm flipV="1">
            <a:off x="8065858" y="2894815"/>
            <a:ext cx="368993" cy="1"/>
          </a:xfrm>
          <a:prstGeom prst="straightConnector1">
            <a:avLst/>
          </a:prstGeom>
          <a:noFill/>
          <a:ln w="12700">
            <a:solidFill>
              <a:schemeClr val="accent2">
                <a:lumMod val="20000"/>
                <a:lumOff val="80000"/>
              </a:schemeClr>
            </a:solidFill>
            <a:headEnd type="none" w="med" len="med"/>
            <a:tailEnd type="oval" w="med" len="med"/>
          </a:ln>
          <a:effectLst>
            <a:glow rad="38100">
              <a:srgbClr val="00B050">
                <a:alpha val="80000"/>
              </a:srgbClr>
            </a:glow>
          </a:effectLst>
        </p:spPr>
        <p:style>
          <a:lnRef idx="2">
            <a:schemeClr val="accent1">
              <a:shade val="50000"/>
            </a:schemeClr>
          </a:lnRef>
          <a:fillRef idx="1">
            <a:schemeClr val="accent1"/>
          </a:fillRef>
          <a:effectRef idx="0">
            <a:schemeClr val="accent1"/>
          </a:effectRef>
          <a:fontRef idx="minor">
            <a:schemeClr val="lt1"/>
          </a:fontRef>
        </p:style>
      </p:cxnSp>
      <p:sp>
        <p:nvSpPr>
          <p:cNvPr id="28" name="矩形 27">
            <a:extLst>
              <a:ext uri="{FF2B5EF4-FFF2-40B4-BE49-F238E27FC236}">
                <a16:creationId xmlns:a16="http://schemas.microsoft.com/office/drawing/2014/main" id="{84E5DF41-AE71-41FB-B78B-E2AD3379562E}"/>
              </a:ext>
            </a:extLst>
          </p:cNvPr>
          <p:cNvSpPr/>
          <p:nvPr/>
        </p:nvSpPr>
        <p:spPr>
          <a:xfrm rot="5400000">
            <a:off x="6152382" y="2470820"/>
            <a:ext cx="1769027" cy="2057924"/>
          </a:xfrm>
          <a:prstGeom prst="rect">
            <a:avLst/>
          </a:prstGeom>
          <a:noFill/>
          <a:ln w="12700">
            <a:solidFill>
              <a:schemeClr val="accent2">
                <a:lumMod val="20000"/>
                <a:lumOff val="80000"/>
              </a:schemeClr>
            </a:solidFill>
          </a:ln>
          <a:effectLst>
            <a:glow rad="38100">
              <a:srgbClr val="00B050">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cs typeface="Arial" panose="020B0604020202020204" pitchFamily="34" charset="0"/>
            </a:endParaRPr>
          </a:p>
        </p:txBody>
      </p:sp>
      <p:cxnSp>
        <p:nvCxnSpPr>
          <p:cNvPr id="29" name="Straight Arrow Connector 9">
            <a:extLst>
              <a:ext uri="{FF2B5EF4-FFF2-40B4-BE49-F238E27FC236}">
                <a16:creationId xmlns:a16="http://schemas.microsoft.com/office/drawing/2014/main" id="{4DA0F5C6-0A18-4A3C-A883-7B5653075C96}"/>
              </a:ext>
            </a:extLst>
          </p:cNvPr>
          <p:cNvCxnSpPr>
            <a:cxnSpLocks/>
          </p:cNvCxnSpPr>
          <p:nvPr/>
        </p:nvCxnSpPr>
        <p:spPr>
          <a:xfrm>
            <a:off x="5394669" y="5053994"/>
            <a:ext cx="0" cy="307825"/>
          </a:xfrm>
          <a:prstGeom prst="straightConnector1">
            <a:avLst/>
          </a:prstGeom>
          <a:noFill/>
          <a:ln w="12700">
            <a:solidFill>
              <a:schemeClr val="accent2">
                <a:lumMod val="20000"/>
                <a:lumOff val="80000"/>
              </a:schemeClr>
            </a:solidFill>
            <a:headEnd type="none" w="med" len="med"/>
            <a:tailEnd type="oval" w="med" len="med"/>
          </a:ln>
          <a:effectLst>
            <a:glow rad="38100">
              <a:srgbClr val="A506FE">
                <a:alpha val="80000"/>
              </a:srgbClr>
            </a:glow>
          </a:effectLst>
        </p:spPr>
        <p:style>
          <a:lnRef idx="2">
            <a:schemeClr val="accent1">
              <a:shade val="50000"/>
            </a:schemeClr>
          </a:lnRef>
          <a:fillRef idx="1">
            <a:schemeClr val="accent1"/>
          </a:fillRef>
          <a:effectRef idx="0">
            <a:schemeClr val="accent1"/>
          </a:effectRef>
          <a:fontRef idx="minor">
            <a:schemeClr val="lt1"/>
          </a:fontRef>
        </p:style>
      </p:cxnSp>
      <p:sp>
        <p:nvSpPr>
          <p:cNvPr id="30" name="矩形 29">
            <a:extLst>
              <a:ext uri="{FF2B5EF4-FFF2-40B4-BE49-F238E27FC236}">
                <a16:creationId xmlns:a16="http://schemas.microsoft.com/office/drawing/2014/main" id="{2C9F1971-C0CF-489A-AA05-5276F34E1C92}"/>
              </a:ext>
            </a:extLst>
          </p:cNvPr>
          <p:cNvSpPr/>
          <p:nvPr/>
        </p:nvSpPr>
        <p:spPr>
          <a:xfrm rot="10800000">
            <a:off x="5141618" y="4384305"/>
            <a:ext cx="2782316" cy="669688"/>
          </a:xfrm>
          <a:prstGeom prst="rect">
            <a:avLst/>
          </a:prstGeom>
          <a:noFill/>
          <a:ln w="12700">
            <a:solidFill>
              <a:schemeClr val="accent2">
                <a:lumMod val="20000"/>
                <a:lumOff val="80000"/>
              </a:schemeClr>
            </a:solidFill>
          </a:ln>
          <a:effectLst>
            <a:glow rad="38100">
              <a:srgbClr val="A506FE">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cs typeface="Arial" panose="020B0604020202020204" pitchFamily="34" charset="0"/>
            </a:endParaRPr>
          </a:p>
        </p:txBody>
      </p:sp>
      <p:cxnSp>
        <p:nvCxnSpPr>
          <p:cNvPr id="32" name="Straight Arrow Connector 9">
            <a:extLst>
              <a:ext uri="{FF2B5EF4-FFF2-40B4-BE49-F238E27FC236}">
                <a16:creationId xmlns:a16="http://schemas.microsoft.com/office/drawing/2014/main" id="{B23A1CB3-1B61-4B41-A779-9A509D14F3E3}"/>
              </a:ext>
            </a:extLst>
          </p:cNvPr>
          <p:cNvCxnSpPr>
            <a:cxnSpLocks/>
          </p:cNvCxnSpPr>
          <p:nvPr/>
        </p:nvCxnSpPr>
        <p:spPr>
          <a:xfrm rot="10800000" flipV="1">
            <a:off x="3632155" y="5408716"/>
            <a:ext cx="259274" cy="222148"/>
          </a:xfrm>
          <a:prstGeom prst="bentConnector3">
            <a:avLst>
              <a:gd name="adj1" fmla="val 2791"/>
            </a:avLst>
          </a:prstGeom>
          <a:noFill/>
          <a:ln w="12700">
            <a:solidFill>
              <a:schemeClr val="accent2">
                <a:lumMod val="20000"/>
                <a:lumOff val="80000"/>
              </a:schemeClr>
            </a:solidFill>
            <a:headEnd type="none" w="med" len="med"/>
            <a:tailEnd type="oval" w="med" len="med"/>
          </a:ln>
          <a:effectLst>
            <a:glow rad="38100">
              <a:srgbClr val="07FDE6">
                <a:alpha val="80000"/>
              </a:srgbClr>
            </a:glow>
          </a:effectLst>
        </p:spPr>
        <p:style>
          <a:lnRef idx="2">
            <a:schemeClr val="accent1">
              <a:shade val="50000"/>
            </a:schemeClr>
          </a:lnRef>
          <a:fillRef idx="1">
            <a:schemeClr val="accent1"/>
          </a:fillRef>
          <a:effectRef idx="0">
            <a:schemeClr val="accent1"/>
          </a:effectRef>
          <a:fontRef idx="minor">
            <a:schemeClr val="lt1"/>
          </a:fontRef>
        </p:style>
      </p:cxnSp>
      <p:sp>
        <p:nvSpPr>
          <p:cNvPr id="33" name="矩形 32">
            <a:extLst>
              <a:ext uri="{FF2B5EF4-FFF2-40B4-BE49-F238E27FC236}">
                <a16:creationId xmlns:a16="http://schemas.microsoft.com/office/drawing/2014/main" id="{E7CD0D1B-26DD-4A9C-95FE-4908850EA191}"/>
              </a:ext>
            </a:extLst>
          </p:cNvPr>
          <p:cNvSpPr/>
          <p:nvPr/>
        </p:nvSpPr>
        <p:spPr>
          <a:xfrm rot="16200000">
            <a:off x="2403297" y="3635735"/>
            <a:ext cx="2995490" cy="537772"/>
          </a:xfrm>
          <a:prstGeom prst="rect">
            <a:avLst/>
          </a:prstGeom>
          <a:noFill/>
          <a:ln w="12700">
            <a:solidFill>
              <a:schemeClr val="accent2">
                <a:lumMod val="20000"/>
                <a:lumOff val="80000"/>
              </a:schemeClr>
            </a:solidFill>
          </a:ln>
          <a:effectLst>
            <a:glow rad="38100">
              <a:srgbClr val="07FDE6">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cs typeface="Arial" panose="020B0604020202020204" pitchFamily="34" charset="0"/>
            </a:endParaRPr>
          </a:p>
        </p:txBody>
      </p:sp>
      <p:sp>
        <p:nvSpPr>
          <p:cNvPr id="37" name="矩形: 圓角化同側角落 36">
            <a:extLst>
              <a:ext uri="{FF2B5EF4-FFF2-40B4-BE49-F238E27FC236}">
                <a16:creationId xmlns:a16="http://schemas.microsoft.com/office/drawing/2014/main" id="{65466B28-138C-4794-ACB1-B08F18098388}"/>
              </a:ext>
            </a:extLst>
          </p:cNvPr>
          <p:cNvSpPr/>
          <p:nvPr/>
        </p:nvSpPr>
        <p:spPr>
          <a:xfrm>
            <a:off x="9175681" y="4080557"/>
            <a:ext cx="1977297" cy="2101647"/>
          </a:xfrm>
          <a:prstGeom prst="round2SameRect">
            <a:avLst>
              <a:gd name="adj1" fmla="val 9945"/>
              <a:gd name="adj2" fmla="val 0"/>
            </a:avLst>
          </a:prstGeom>
          <a:noFill/>
          <a:ln w="1905">
            <a:solidFill>
              <a:schemeClr val="accent2">
                <a:lumMod val="20000"/>
                <a:lumOff val="80000"/>
              </a:schemeClr>
            </a:solidFill>
          </a:ln>
          <a:effectLst>
            <a:glow rad="25400">
              <a:schemeClr val="accent1">
                <a:lumMod val="20000"/>
                <a:lumOff val="80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384A68BA-1A66-544A-8A62-1C0BD2D215C7}"/>
              </a:ext>
            </a:extLst>
          </p:cNvPr>
          <p:cNvSpPr/>
          <p:nvPr/>
        </p:nvSpPr>
        <p:spPr>
          <a:xfrm>
            <a:off x="11674549" y="-288216"/>
            <a:ext cx="517451" cy="23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OK</a:t>
            </a:r>
            <a:endParaRPr kumimoji="1" lang="zh-TW" altLang="en-US"/>
          </a:p>
        </p:txBody>
      </p:sp>
      <p:sp>
        <p:nvSpPr>
          <p:cNvPr id="24" name="Rectangle 24">
            <a:extLst>
              <a:ext uri="{FF2B5EF4-FFF2-40B4-BE49-F238E27FC236}">
                <a16:creationId xmlns:a16="http://schemas.microsoft.com/office/drawing/2014/main" id="{234C4B80-AB4C-1B4E-A252-3C6F0596BDBB}"/>
              </a:ext>
            </a:extLst>
          </p:cNvPr>
          <p:cNvSpPr/>
          <p:nvPr/>
        </p:nvSpPr>
        <p:spPr>
          <a:xfrm>
            <a:off x="9134981" y="3773707"/>
            <a:ext cx="2052343" cy="307777"/>
          </a:xfrm>
          <a:prstGeom prst="rect">
            <a:avLst/>
          </a:prstGeom>
        </p:spPr>
        <p:txBody>
          <a:bodyPr wrap="square">
            <a:spAutoFit/>
          </a:bodyP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Optional accessory</a:t>
            </a:r>
          </a:p>
        </p:txBody>
      </p:sp>
    </p:spTree>
    <p:extLst>
      <p:ext uri="{BB962C8B-B14F-4D97-AF65-F5344CB8AC3E}">
        <p14:creationId xmlns:p14="http://schemas.microsoft.com/office/powerpoint/2010/main" val="56554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圓角 18">
            <a:extLst>
              <a:ext uri="{FF2B5EF4-FFF2-40B4-BE49-F238E27FC236}">
                <a16:creationId xmlns:a16="http://schemas.microsoft.com/office/drawing/2014/main" id="{606B33A9-311D-48D0-9495-00E5B701A1B8}"/>
              </a:ext>
            </a:extLst>
          </p:cNvPr>
          <p:cNvSpPr/>
          <p:nvPr/>
        </p:nvSpPr>
        <p:spPr>
          <a:xfrm>
            <a:off x="6096000" y="4120909"/>
            <a:ext cx="3434519" cy="1870155"/>
          </a:xfrm>
          <a:prstGeom prst="roundRect">
            <a:avLst>
              <a:gd name="adj" fmla="val 5650"/>
            </a:avLst>
          </a:prstGeom>
          <a:solidFill>
            <a:schemeClr val="bg1">
              <a:lumMod val="85000"/>
            </a:schemeClr>
          </a:solidFill>
          <a:ln>
            <a:solidFill>
              <a:schemeClr val="bg1">
                <a:lumMod val="6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20" name="矩形: 圓角 19">
            <a:extLst>
              <a:ext uri="{FF2B5EF4-FFF2-40B4-BE49-F238E27FC236}">
                <a16:creationId xmlns:a16="http://schemas.microsoft.com/office/drawing/2014/main" id="{32AFA43A-34BE-43E4-812D-59100E3EC8C6}"/>
              </a:ext>
            </a:extLst>
          </p:cNvPr>
          <p:cNvSpPr/>
          <p:nvPr/>
        </p:nvSpPr>
        <p:spPr>
          <a:xfrm>
            <a:off x="2125135" y="4107464"/>
            <a:ext cx="3434519" cy="1870155"/>
          </a:xfrm>
          <a:prstGeom prst="roundRect">
            <a:avLst>
              <a:gd name="adj" fmla="val 5650"/>
            </a:avLst>
          </a:prstGeom>
          <a:solidFill>
            <a:schemeClr val="bg1">
              <a:lumMod val="85000"/>
            </a:schemeClr>
          </a:solidFill>
          <a:ln>
            <a:solidFill>
              <a:schemeClr val="bg1">
                <a:lumMod val="6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15" name="矩形: 圓角 14">
            <a:extLst>
              <a:ext uri="{FF2B5EF4-FFF2-40B4-BE49-F238E27FC236}">
                <a16:creationId xmlns:a16="http://schemas.microsoft.com/office/drawing/2014/main" id="{891AAAC1-98F7-4722-9494-D1B8952299DC}"/>
              </a:ext>
            </a:extLst>
          </p:cNvPr>
          <p:cNvSpPr/>
          <p:nvPr/>
        </p:nvSpPr>
        <p:spPr>
          <a:xfrm>
            <a:off x="4281239" y="1622026"/>
            <a:ext cx="3434519" cy="1870155"/>
          </a:xfrm>
          <a:prstGeom prst="roundRect">
            <a:avLst>
              <a:gd name="adj" fmla="val 5650"/>
            </a:avLst>
          </a:prstGeom>
          <a:solidFill>
            <a:schemeClr val="bg1">
              <a:lumMod val="85000"/>
            </a:schemeClr>
          </a:solidFill>
          <a:ln>
            <a:solidFill>
              <a:schemeClr val="bg1">
                <a:lumMod val="6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16" name="矩形: 圓角 15">
            <a:extLst>
              <a:ext uri="{FF2B5EF4-FFF2-40B4-BE49-F238E27FC236}">
                <a16:creationId xmlns:a16="http://schemas.microsoft.com/office/drawing/2014/main" id="{9294F436-6874-41C3-BE89-651BE05A5EF8}"/>
              </a:ext>
            </a:extLst>
          </p:cNvPr>
          <p:cNvSpPr/>
          <p:nvPr/>
        </p:nvSpPr>
        <p:spPr>
          <a:xfrm>
            <a:off x="8187313" y="1622026"/>
            <a:ext cx="3434519" cy="1870155"/>
          </a:xfrm>
          <a:prstGeom prst="roundRect">
            <a:avLst>
              <a:gd name="adj" fmla="val 5650"/>
            </a:avLst>
          </a:prstGeom>
          <a:solidFill>
            <a:schemeClr val="bg1">
              <a:lumMod val="85000"/>
            </a:schemeClr>
          </a:solidFill>
          <a:ln>
            <a:solidFill>
              <a:schemeClr val="bg1">
                <a:lumMod val="6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9" name="矩形: 圓角 8">
            <a:extLst>
              <a:ext uri="{FF2B5EF4-FFF2-40B4-BE49-F238E27FC236}">
                <a16:creationId xmlns:a16="http://schemas.microsoft.com/office/drawing/2014/main" id="{B64E52C2-8134-48C5-9D55-013148ECE96A}"/>
              </a:ext>
            </a:extLst>
          </p:cNvPr>
          <p:cNvSpPr/>
          <p:nvPr/>
        </p:nvSpPr>
        <p:spPr>
          <a:xfrm>
            <a:off x="393095" y="1622026"/>
            <a:ext cx="3434519" cy="1870155"/>
          </a:xfrm>
          <a:prstGeom prst="roundRect">
            <a:avLst>
              <a:gd name="adj" fmla="val 5650"/>
            </a:avLst>
          </a:prstGeom>
          <a:solidFill>
            <a:schemeClr val="bg1">
              <a:lumMod val="85000"/>
            </a:schemeClr>
          </a:solidFill>
          <a:ln>
            <a:solidFill>
              <a:schemeClr val="bg1">
                <a:lumMod val="6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2" name="Title 1">
            <a:extLst>
              <a:ext uri="{FF2B5EF4-FFF2-40B4-BE49-F238E27FC236}">
                <a16:creationId xmlns:a16="http://schemas.microsoft.com/office/drawing/2014/main" id="{11ACC995-EE6B-174F-9FD6-FAB5DE269E82}"/>
              </a:ext>
            </a:extLst>
          </p:cNvPr>
          <p:cNvSpPr>
            <a:spLocks noGrp="1"/>
          </p:cNvSpPr>
          <p:nvPr>
            <p:ph type="title"/>
          </p:nvPr>
        </p:nvSpPr>
        <p:spPr/>
        <p:txBody>
          <a:bodyPr>
            <a:normAutofit fontScale="90000"/>
          </a:bodyPr>
          <a:lstStyle/>
          <a:p>
            <a:r>
              <a:rPr lang="en-US"/>
              <a:t>Support multiple OS to deploy your 25GbE environment</a:t>
            </a:r>
          </a:p>
        </p:txBody>
      </p:sp>
      <p:sp>
        <p:nvSpPr>
          <p:cNvPr id="23" name="矩形 22">
            <a:extLst>
              <a:ext uri="{FF2B5EF4-FFF2-40B4-BE49-F238E27FC236}">
                <a16:creationId xmlns:a16="http://schemas.microsoft.com/office/drawing/2014/main" id="{384A68BA-1A66-544A-8A62-1C0BD2D215C7}"/>
              </a:ext>
            </a:extLst>
          </p:cNvPr>
          <p:cNvSpPr/>
          <p:nvPr/>
        </p:nvSpPr>
        <p:spPr>
          <a:xfrm>
            <a:off x="11674549" y="-288216"/>
            <a:ext cx="517451" cy="23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OK</a:t>
            </a:r>
            <a:endParaRPr kumimoji="1" lang="zh-TW" altLang="en-US"/>
          </a:p>
        </p:txBody>
      </p:sp>
      <p:pic>
        <p:nvPicPr>
          <p:cNvPr id="24" name="圖片 23">
            <a:extLst>
              <a:ext uri="{FF2B5EF4-FFF2-40B4-BE49-F238E27FC236}">
                <a16:creationId xmlns:a16="http://schemas.microsoft.com/office/drawing/2014/main" id="{AC4AE87B-7B18-1D46-81CC-9F20F35EF5BA}"/>
              </a:ext>
            </a:extLst>
          </p:cNvPr>
          <p:cNvPicPr>
            <a:picLocks noChangeAspect="1"/>
          </p:cNvPicPr>
          <p:nvPr/>
        </p:nvPicPr>
        <p:blipFill rotWithShape="1">
          <a:blip r:embed="rId2">
            <a:extLst>
              <a:ext uri="{28A0092B-C50C-407E-A947-70E740481C1C}">
                <a14:useLocalDpi xmlns:a14="http://schemas.microsoft.com/office/drawing/2010/main"/>
              </a:ext>
            </a:extLst>
          </a:blip>
          <a:srcRect t="36507" b="36854"/>
          <a:stretch/>
        </p:blipFill>
        <p:spPr>
          <a:xfrm>
            <a:off x="4535799" y="1857764"/>
            <a:ext cx="2870046" cy="764537"/>
          </a:xfrm>
          <a:prstGeom prst="rect">
            <a:avLst/>
          </a:prstGeom>
        </p:spPr>
      </p:pic>
      <p:pic>
        <p:nvPicPr>
          <p:cNvPr id="26" name="圖形 25">
            <a:extLst>
              <a:ext uri="{FF2B5EF4-FFF2-40B4-BE49-F238E27FC236}">
                <a16:creationId xmlns:a16="http://schemas.microsoft.com/office/drawing/2014/main" id="{9BC7E9C0-2039-0F42-ACBF-5EEAAFAED5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6550" y="4248642"/>
            <a:ext cx="1211689" cy="1211689"/>
          </a:xfrm>
          <a:prstGeom prst="rect">
            <a:avLst/>
          </a:prstGeom>
        </p:spPr>
      </p:pic>
      <p:pic>
        <p:nvPicPr>
          <p:cNvPr id="31" name="圖形 30">
            <a:extLst>
              <a:ext uri="{FF2B5EF4-FFF2-40B4-BE49-F238E27FC236}">
                <a16:creationId xmlns:a16="http://schemas.microsoft.com/office/drawing/2014/main" id="{46E8339D-08C3-AA41-B890-84A426681F77}"/>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15562" t="24216" r="14353" b="41262"/>
          <a:stretch/>
        </p:blipFill>
        <p:spPr>
          <a:xfrm>
            <a:off x="6456608" y="4399543"/>
            <a:ext cx="2713302" cy="891010"/>
          </a:xfrm>
          <a:prstGeom prst="rect">
            <a:avLst/>
          </a:prstGeom>
        </p:spPr>
      </p:pic>
      <p:pic>
        <p:nvPicPr>
          <p:cNvPr id="35" name="圖片 34" descr="一張含有 文字 的圖片&#10;&#10;自動產生的描述">
            <a:extLst>
              <a:ext uri="{FF2B5EF4-FFF2-40B4-BE49-F238E27FC236}">
                <a16:creationId xmlns:a16="http://schemas.microsoft.com/office/drawing/2014/main" id="{BF8EE18F-25A0-BB4B-A5B9-86473D1CC6F3}"/>
              </a:ext>
            </a:extLst>
          </p:cNvPr>
          <p:cNvPicPr>
            <a:picLocks noChangeAspect="1"/>
          </p:cNvPicPr>
          <p:nvPr/>
        </p:nvPicPr>
        <p:blipFill>
          <a:blip r:embed="rId7" cstate="print">
            <a:biLevel thresh="75000"/>
            <a:extLst>
              <a:ext uri="{28A0092B-C50C-407E-A947-70E740481C1C}">
                <a14:useLocalDpi xmlns:a14="http://schemas.microsoft.com/office/drawing/2010/main"/>
              </a:ext>
            </a:extLst>
          </a:blip>
          <a:stretch>
            <a:fillRect/>
          </a:stretch>
        </p:blipFill>
        <p:spPr>
          <a:xfrm>
            <a:off x="746072" y="1903731"/>
            <a:ext cx="2639714" cy="912494"/>
          </a:xfrm>
          <a:prstGeom prst="rect">
            <a:avLst/>
          </a:prstGeom>
        </p:spPr>
      </p:pic>
      <p:sp>
        <p:nvSpPr>
          <p:cNvPr id="3" name="文字方塊 2">
            <a:extLst>
              <a:ext uri="{FF2B5EF4-FFF2-40B4-BE49-F238E27FC236}">
                <a16:creationId xmlns:a16="http://schemas.microsoft.com/office/drawing/2014/main" id="{32798422-F2DB-0045-ABBF-A930375160EC}"/>
              </a:ext>
            </a:extLst>
          </p:cNvPr>
          <p:cNvSpPr txBox="1"/>
          <p:nvPr/>
        </p:nvSpPr>
        <p:spPr>
          <a:xfrm>
            <a:off x="746072" y="2913265"/>
            <a:ext cx="2771721" cy="338554"/>
          </a:xfrm>
          <a:prstGeom prst="rect">
            <a:avLst/>
          </a:prstGeom>
          <a:noFill/>
        </p:spPr>
        <p:txBody>
          <a:bodyPr wrap="none" rtlCol="0">
            <a:spAutoFit/>
          </a:bodyPr>
          <a:lstStyle/>
          <a:p>
            <a:r>
              <a:rPr kumimoji="1" lang="en-US" altLang="zh-TW" sz="1600" b="1">
                <a:latin typeface="Arial" panose="020B0604020202020204" pitchFamily="34" charset="0"/>
                <a:cs typeface="Arial" panose="020B0604020202020204" pitchFamily="34" charset="0"/>
                <a:hlinkClick r:id="rId8"/>
              </a:rPr>
              <a:t>Download Windows Driver</a:t>
            </a:r>
            <a:endParaRPr kumimoji="1" lang="zh-TW" altLang="en-US" sz="1600" b="1">
              <a:latin typeface="Arial" panose="020B0604020202020204" pitchFamily="34" charset="0"/>
              <a:cs typeface="Arial" panose="020B0604020202020204" pitchFamily="34" charset="0"/>
            </a:endParaRPr>
          </a:p>
        </p:txBody>
      </p:sp>
      <p:sp>
        <p:nvSpPr>
          <p:cNvPr id="11" name="文字方塊 10">
            <a:extLst>
              <a:ext uri="{FF2B5EF4-FFF2-40B4-BE49-F238E27FC236}">
                <a16:creationId xmlns:a16="http://schemas.microsoft.com/office/drawing/2014/main" id="{A15D9803-AB94-264C-A6FE-D83707AB8400}"/>
              </a:ext>
            </a:extLst>
          </p:cNvPr>
          <p:cNvSpPr txBox="1"/>
          <p:nvPr/>
        </p:nvSpPr>
        <p:spPr>
          <a:xfrm>
            <a:off x="4840937" y="2901930"/>
            <a:ext cx="2419252" cy="338554"/>
          </a:xfrm>
          <a:prstGeom prst="rect">
            <a:avLst/>
          </a:prstGeom>
          <a:noFill/>
        </p:spPr>
        <p:txBody>
          <a:bodyPr wrap="none" rtlCol="0">
            <a:spAutoFit/>
          </a:bodyPr>
          <a:lstStyle/>
          <a:p>
            <a:r>
              <a:rPr kumimoji="1" lang="en-US" altLang="zh-TW" sz="1600" b="1">
                <a:latin typeface="Arial" panose="020B0604020202020204" pitchFamily="34" charset="0"/>
                <a:cs typeface="Arial" panose="020B0604020202020204" pitchFamily="34" charset="0"/>
                <a:hlinkClick r:id="rId9"/>
              </a:rPr>
              <a:t>Download Linux Driver</a:t>
            </a:r>
            <a:endParaRPr kumimoji="1" lang="zh-TW" altLang="en-US" sz="1600" b="1">
              <a:latin typeface="Arial" panose="020B0604020202020204" pitchFamily="34" charset="0"/>
              <a:cs typeface="Arial" panose="020B0604020202020204" pitchFamily="34" charset="0"/>
            </a:endParaRPr>
          </a:p>
        </p:txBody>
      </p:sp>
      <p:sp>
        <p:nvSpPr>
          <p:cNvPr id="4" name="文字方塊 3">
            <a:extLst>
              <a:ext uri="{FF2B5EF4-FFF2-40B4-BE49-F238E27FC236}">
                <a16:creationId xmlns:a16="http://schemas.microsoft.com/office/drawing/2014/main" id="{3426466B-50DF-A84D-BC25-5518FB0E561B}"/>
              </a:ext>
            </a:extLst>
          </p:cNvPr>
          <p:cNvSpPr txBox="1"/>
          <p:nvPr/>
        </p:nvSpPr>
        <p:spPr>
          <a:xfrm>
            <a:off x="2861132" y="5461492"/>
            <a:ext cx="2034531" cy="338554"/>
          </a:xfrm>
          <a:prstGeom prst="rect">
            <a:avLst/>
          </a:prstGeom>
          <a:noFill/>
        </p:spPr>
        <p:txBody>
          <a:bodyPr wrap="none" rtlCol="0">
            <a:spAutoFit/>
          </a:bodyPr>
          <a:lstStyle/>
          <a:p>
            <a:r>
              <a:rPr kumimoji="1" lang="en-US" altLang="zh-TW" sz="1600" b="1">
                <a:latin typeface="Arial" panose="020B0604020202020204" pitchFamily="34" charset="0"/>
                <a:cs typeface="Arial" panose="020B0604020202020204" pitchFamily="34" charset="0"/>
              </a:rPr>
              <a:t>QTS 4.5.2 and later</a:t>
            </a:r>
            <a:endParaRPr kumimoji="1" lang="zh-TW" altLang="en-US" sz="1600" b="1">
              <a:latin typeface="Arial" panose="020B0604020202020204" pitchFamily="34" charset="0"/>
              <a:cs typeface="Arial" panose="020B0604020202020204" pitchFamily="34" charset="0"/>
            </a:endParaRPr>
          </a:p>
        </p:txBody>
      </p:sp>
      <p:sp>
        <p:nvSpPr>
          <p:cNvPr id="13" name="文字方塊 12">
            <a:extLst>
              <a:ext uri="{FF2B5EF4-FFF2-40B4-BE49-F238E27FC236}">
                <a16:creationId xmlns:a16="http://schemas.microsoft.com/office/drawing/2014/main" id="{84B05813-4258-444F-9E06-F850AA50463A}"/>
              </a:ext>
            </a:extLst>
          </p:cNvPr>
          <p:cNvSpPr txBox="1"/>
          <p:nvPr/>
        </p:nvSpPr>
        <p:spPr>
          <a:xfrm>
            <a:off x="6524220" y="5461492"/>
            <a:ext cx="2661306" cy="338554"/>
          </a:xfrm>
          <a:prstGeom prst="rect">
            <a:avLst/>
          </a:prstGeom>
          <a:noFill/>
        </p:spPr>
        <p:txBody>
          <a:bodyPr wrap="none" rtlCol="0">
            <a:spAutoFit/>
          </a:bodyPr>
          <a:lstStyle/>
          <a:p>
            <a:r>
              <a:rPr kumimoji="1" lang="en-US" altLang="zh-TW" sz="1600" b="1" err="1">
                <a:latin typeface="Arial" panose="020B0604020202020204" pitchFamily="34" charset="0"/>
                <a:cs typeface="Arial" panose="020B0604020202020204" pitchFamily="34" charset="0"/>
              </a:rPr>
              <a:t>QuTS</a:t>
            </a:r>
            <a:r>
              <a:rPr kumimoji="1" lang="en-US" altLang="zh-TW" sz="1600" b="1">
                <a:latin typeface="Arial" panose="020B0604020202020204" pitchFamily="34" charset="0"/>
                <a:cs typeface="Arial" panose="020B0604020202020204" pitchFamily="34" charset="0"/>
              </a:rPr>
              <a:t> hero 4.5.2 and later</a:t>
            </a:r>
            <a:endParaRPr kumimoji="1" lang="zh-TW" altLang="en-US" sz="1600" b="1">
              <a:latin typeface="Arial" panose="020B0604020202020204" pitchFamily="34" charset="0"/>
              <a:cs typeface="Arial" panose="020B0604020202020204" pitchFamily="34" charset="0"/>
            </a:endParaRPr>
          </a:p>
        </p:txBody>
      </p:sp>
      <p:sp>
        <p:nvSpPr>
          <p:cNvPr id="14" name="文字方塊 13">
            <a:extLst>
              <a:ext uri="{FF2B5EF4-FFF2-40B4-BE49-F238E27FC236}">
                <a16:creationId xmlns:a16="http://schemas.microsoft.com/office/drawing/2014/main" id="{27E0266A-D256-FC44-A258-7B5989C636A6}"/>
              </a:ext>
            </a:extLst>
          </p:cNvPr>
          <p:cNvSpPr txBox="1"/>
          <p:nvPr/>
        </p:nvSpPr>
        <p:spPr>
          <a:xfrm>
            <a:off x="8722357" y="2897825"/>
            <a:ext cx="2385589" cy="338554"/>
          </a:xfrm>
          <a:prstGeom prst="rect">
            <a:avLst/>
          </a:prstGeom>
          <a:noFill/>
        </p:spPr>
        <p:txBody>
          <a:bodyPr wrap="none" rtlCol="0">
            <a:spAutoFit/>
          </a:bodyPr>
          <a:lstStyle/>
          <a:p>
            <a:r>
              <a:rPr kumimoji="1" lang="en-US" altLang="zh-TW" sz="1600" b="1">
                <a:latin typeface="Arial" panose="020B0604020202020204" pitchFamily="34" charset="0"/>
                <a:cs typeface="Arial" panose="020B0604020202020204" pitchFamily="34" charset="0"/>
              </a:rPr>
              <a:t>Ubuntu 18.04 and later</a:t>
            </a:r>
            <a:endParaRPr kumimoji="1" lang="zh-TW" altLang="en-US" sz="1600" b="1">
              <a:latin typeface="Arial" panose="020B0604020202020204" pitchFamily="34" charset="0"/>
              <a:cs typeface="Arial" panose="020B0604020202020204" pitchFamily="34" charset="0"/>
            </a:endParaRPr>
          </a:p>
        </p:txBody>
      </p:sp>
      <p:grpSp>
        <p:nvGrpSpPr>
          <p:cNvPr id="5" name="群組 4">
            <a:extLst>
              <a:ext uri="{FF2B5EF4-FFF2-40B4-BE49-F238E27FC236}">
                <a16:creationId xmlns:a16="http://schemas.microsoft.com/office/drawing/2014/main" id="{56A1AE44-5E1D-496A-A1A3-AAC4C6E44863}"/>
              </a:ext>
            </a:extLst>
          </p:cNvPr>
          <p:cNvGrpSpPr/>
          <p:nvPr/>
        </p:nvGrpSpPr>
        <p:grpSpPr>
          <a:xfrm>
            <a:off x="8491511" y="1857763"/>
            <a:ext cx="2856235" cy="958462"/>
            <a:chOff x="8491514" y="1857763"/>
            <a:chExt cx="2595273" cy="870891"/>
          </a:xfrm>
        </p:grpSpPr>
        <p:pic>
          <p:nvPicPr>
            <p:cNvPr id="34" name="圖形 33">
              <a:extLst>
                <a:ext uri="{FF2B5EF4-FFF2-40B4-BE49-F238E27FC236}">
                  <a16:creationId xmlns:a16="http://schemas.microsoft.com/office/drawing/2014/main" id="{B2D0BD9D-3C9B-B144-9AD7-452204BB4E32}"/>
                </a:ext>
              </a:extLst>
            </p:cNvPr>
            <p:cNvPicPr>
              <a:picLocks noChangeAspect="1"/>
            </p:cNvPicPr>
            <p:nvPr/>
          </p:nvPicPr>
          <p:blipFill rotWithShape="1">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l="18328" r="20551" b="33220"/>
            <a:stretch/>
          </p:blipFill>
          <p:spPr>
            <a:xfrm>
              <a:off x="8491514" y="1857763"/>
              <a:ext cx="997109" cy="870891"/>
            </a:xfrm>
            <a:prstGeom prst="rect">
              <a:avLst/>
            </a:prstGeom>
          </p:spPr>
        </p:pic>
        <p:pic>
          <p:nvPicPr>
            <p:cNvPr id="17" name="圖形 16">
              <a:extLst>
                <a:ext uri="{FF2B5EF4-FFF2-40B4-BE49-F238E27FC236}">
                  <a16:creationId xmlns:a16="http://schemas.microsoft.com/office/drawing/2014/main" id="{3D095140-3BFC-4AAB-A5DA-70B6AFBA6BD0}"/>
                </a:ext>
              </a:extLst>
            </p:cNvPr>
            <p:cNvPicPr>
              <a:picLocks noChangeAspect="1"/>
            </p:cNvPicPr>
            <p:nvPr/>
          </p:nvPicPr>
          <p:blipFill rotWithShape="1">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t="66780"/>
            <a:stretch/>
          </p:blipFill>
          <p:spPr>
            <a:xfrm>
              <a:off x="9589333" y="2039344"/>
              <a:ext cx="1497454" cy="397669"/>
            </a:xfrm>
            <a:prstGeom prst="rect">
              <a:avLst/>
            </a:prstGeom>
          </p:spPr>
        </p:pic>
      </p:grpSp>
    </p:spTree>
    <p:extLst>
      <p:ext uri="{BB962C8B-B14F-4D97-AF65-F5344CB8AC3E}">
        <p14:creationId xmlns:p14="http://schemas.microsoft.com/office/powerpoint/2010/main" val="3544100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5">
            <a:extLst>
              <a:ext uri="{FF2B5EF4-FFF2-40B4-BE49-F238E27FC236}">
                <a16:creationId xmlns:a16="http://schemas.microsoft.com/office/drawing/2014/main" id="{ABB5B3D4-A5B1-0243-8E25-B25BDE0DEC1F}"/>
              </a:ext>
            </a:extLst>
          </p:cNvPr>
          <p:cNvSpPr/>
          <p:nvPr/>
        </p:nvSpPr>
        <p:spPr>
          <a:xfrm>
            <a:off x="6475229" y="1850065"/>
            <a:ext cx="5422604" cy="3620129"/>
          </a:xfrm>
          <a:prstGeom prst="roundRect">
            <a:avLst>
              <a:gd name="adj" fmla="val 3606"/>
            </a:avLst>
          </a:prstGeom>
          <a:ln>
            <a:noFill/>
          </a:ln>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TW" altLang="en-US"/>
          </a:p>
        </p:txBody>
      </p:sp>
      <p:sp>
        <p:nvSpPr>
          <p:cNvPr id="2" name="Title 1">
            <a:extLst>
              <a:ext uri="{FF2B5EF4-FFF2-40B4-BE49-F238E27FC236}">
                <a16:creationId xmlns:a16="http://schemas.microsoft.com/office/drawing/2014/main" id="{D369B806-1186-CE48-A058-B47172705113}"/>
              </a:ext>
            </a:extLst>
          </p:cNvPr>
          <p:cNvSpPr>
            <a:spLocks noGrp="1"/>
          </p:cNvSpPr>
          <p:nvPr>
            <p:ph type="title"/>
          </p:nvPr>
        </p:nvSpPr>
        <p:spPr>
          <a:xfrm>
            <a:off x="160490" y="155116"/>
            <a:ext cx="11410533" cy="870892"/>
          </a:xfrm>
        </p:spPr>
        <p:txBody>
          <a:bodyPr>
            <a:normAutofit/>
          </a:bodyPr>
          <a:lstStyle/>
          <a:p>
            <a:r>
              <a:rPr lang="en-US"/>
              <a:t>QXG-25F2SF-CX6 </a:t>
            </a:r>
            <a:r>
              <a:rPr lang="en-US" altLang="zh-CN"/>
              <a:t>v.s QXG-25G2SF-</a:t>
            </a:r>
            <a:r>
              <a:rPr lang="en-US"/>
              <a:t>CX4 </a:t>
            </a:r>
          </a:p>
        </p:txBody>
      </p:sp>
      <p:graphicFrame>
        <p:nvGraphicFramePr>
          <p:cNvPr id="3" name="表格 4">
            <a:extLst>
              <a:ext uri="{FF2B5EF4-FFF2-40B4-BE49-F238E27FC236}">
                <a16:creationId xmlns:a16="http://schemas.microsoft.com/office/drawing/2014/main" id="{8CDF6D3C-65DB-3941-85A5-FC875E0827B7}"/>
              </a:ext>
            </a:extLst>
          </p:cNvPr>
          <p:cNvGraphicFramePr>
            <a:graphicFrameLocks noGrp="1"/>
          </p:cNvGraphicFramePr>
          <p:nvPr>
            <p:extLst>
              <p:ext uri="{D42A27DB-BD31-4B8C-83A1-F6EECF244321}">
                <p14:modId xmlns:p14="http://schemas.microsoft.com/office/powerpoint/2010/main" val="2327047884"/>
              </p:ext>
            </p:extLst>
          </p:nvPr>
        </p:nvGraphicFramePr>
        <p:xfrm>
          <a:off x="323146" y="1991349"/>
          <a:ext cx="6006216" cy="3337560"/>
        </p:xfrm>
        <a:graphic>
          <a:graphicData uri="http://schemas.openxmlformats.org/drawingml/2006/table">
            <a:tbl>
              <a:tblPr firstRow="1" bandRow="1">
                <a:tableStyleId>{073A0DAA-6AF3-43AB-8588-CEC1D06C72B9}</a:tableStyleId>
              </a:tblPr>
              <a:tblGrid>
                <a:gridCol w="2002072">
                  <a:extLst>
                    <a:ext uri="{9D8B030D-6E8A-4147-A177-3AD203B41FA5}">
                      <a16:colId xmlns:a16="http://schemas.microsoft.com/office/drawing/2014/main" val="1614272174"/>
                    </a:ext>
                  </a:extLst>
                </a:gridCol>
                <a:gridCol w="2002072">
                  <a:extLst>
                    <a:ext uri="{9D8B030D-6E8A-4147-A177-3AD203B41FA5}">
                      <a16:colId xmlns:a16="http://schemas.microsoft.com/office/drawing/2014/main" val="3845746726"/>
                    </a:ext>
                  </a:extLst>
                </a:gridCol>
                <a:gridCol w="2002072">
                  <a:extLst>
                    <a:ext uri="{9D8B030D-6E8A-4147-A177-3AD203B41FA5}">
                      <a16:colId xmlns:a16="http://schemas.microsoft.com/office/drawing/2014/main" val="1061292918"/>
                    </a:ext>
                  </a:extLst>
                </a:gridCol>
              </a:tblGrid>
              <a:tr h="370840">
                <a:tc>
                  <a:txBody>
                    <a:bodyPr/>
                    <a:lstStyle/>
                    <a:p>
                      <a:endParaRPr lang="zh-TW" altLang="en-US" sz="1600">
                        <a:latin typeface="Arial" panose="020B0604020202020204" pitchFamily="34" charset="0"/>
                        <a:cs typeface="Arial" panose="020B0604020202020204" pitchFamily="34" charset="0"/>
                      </a:endParaRPr>
                    </a:p>
                  </a:txBody>
                  <a:tcPr>
                    <a:solidFill>
                      <a:schemeClr val="tx1">
                        <a:lumMod val="75000"/>
                        <a:lumOff val="25000"/>
                      </a:schemeClr>
                    </a:solidFill>
                  </a:tcPr>
                </a:tc>
                <a:tc>
                  <a:txBody>
                    <a:bodyPr/>
                    <a:lstStyle/>
                    <a:p>
                      <a:r>
                        <a:rPr lang="en-US" altLang="zh-TW" sz="1600">
                          <a:latin typeface="Arial" panose="020B0604020202020204" pitchFamily="34" charset="0"/>
                          <a:cs typeface="Arial" panose="020B0604020202020204" pitchFamily="34" charset="0"/>
                        </a:rPr>
                        <a:t>QXG-25G2SF-CX4</a:t>
                      </a:r>
                      <a:endParaRPr lang="zh-TW" altLang="en-US" sz="1600">
                        <a:latin typeface="Arial" panose="020B0604020202020204" pitchFamily="34" charset="0"/>
                        <a:cs typeface="Arial" panose="020B0604020202020204" pitchFamily="34" charset="0"/>
                      </a:endParaRPr>
                    </a:p>
                  </a:txBody>
                  <a:tcPr>
                    <a:solidFill>
                      <a:schemeClr val="tx1">
                        <a:lumMod val="75000"/>
                        <a:lumOff val="25000"/>
                      </a:schemeClr>
                    </a:solidFill>
                  </a:tcPr>
                </a:tc>
                <a:tc>
                  <a:txBody>
                    <a:bodyPr/>
                    <a:lstStyle/>
                    <a:p>
                      <a:r>
                        <a:rPr lang="en-US" altLang="zh-TW" sz="1600">
                          <a:latin typeface="Arial" panose="020B0604020202020204" pitchFamily="34" charset="0"/>
                          <a:cs typeface="Arial" panose="020B0604020202020204" pitchFamily="34" charset="0"/>
                        </a:rPr>
                        <a:t>QXG-25G2SF-CX6</a:t>
                      </a:r>
                      <a:endParaRPr lang="zh-TW" altLang="en-US" sz="1600">
                        <a:latin typeface="Arial" panose="020B0604020202020204" pitchFamily="34" charset="0"/>
                        <a:cs typeface="Arial" panose="020B0604020202020204" pitchFamily="34" charset="0"/>
                      </a:endParaRPr>
                    </a:p>
                  </a:txBody>
                  <a:tcPr>
                    <a:solidFill>
                      <a:schemeClr val="tx1">
                        <a:lumMod val="75000"/>
                        <a:lumOff val="25000"/>
                      </a:schemeClr>
                    </a:solidFill>
                  </a:tcPr>
                </a:tc>
                <a:extLst>
                  <a:ext uri="{0D108BD9-81ED-4DB2-BD59-A6C34878D82A}">
                    <a16:rowId xmlns:a16="http://schemas.microsoft.com/office/drawing/2014/main" val="2582309318"/>
                  </a:ext>
                </a:extLst>
              </a:tr>
              <a:tr h="370840">
                <a:tc>
                  <a:txBody>
                    <a:bodyPr/>
                    <a:lstStyle/>
                    <a:p>
                      <a:r>
                        <a:rPr lang="en-US" altLang="zh-TW" sz="1600">
                          <a:latin typeface="Arial" panose="020B0604020202020204" pitchFamily="34" charset="0"/>
                          <a:cs typeface="Arial" panose="020B0604020202020204" pitchFamily="34" charset="0"/>
                        </a:rPr>
                        <a:t>PCIe</a:t>
                      </a:r>
                      <a:r>
                        <a:rPr lang="zh-TW" altLang="en-US" sz="1600">
                          <a:latin typeface="Arial" panose="020B0604020202020204" pitchFamily="34" charset="0"/>
                          <a:cs typeface="Arial" panose="020B0604020202020204" pitchFamily="34" charset="0"/>
                        </a:rPr>
                        <a:t> </a:t>
                      </a:r>
                      <a:r>
                        <a:rPr lang="en-US" altLang="zh-TW" sz="1600">
                          <a:latin typeface="Arial" panose="020B0604020202020204" pitchFamily="34" charset="0"/>
                          <a:cs typeface="Arial" panose="020B0604020202020204" pitchFamily="34" charset="0"/>
                        </a:rPr>
                        <a:t>express</a:t>
                      </a:r>
                      <a:endParaRPr lang="zh-TW" altLang="en-US" sz="1600">
                        <a:latin typeface="Arial" panose="020B0604020202020204" pitchFamily="34" charset="0"/>
                        <a:cs typeface="Arial" panose="020B0604020202020204" pitchFamily="34" charset="0"/>
                      </a:endParaRPr>
                    </a:p>
                  </a:txBody>
                  <a:tcPr/>
                </a:tc>
                <a:tc>
                  <a:txBody>
                    <a:bodyPr/>
                    <a:lstStyle/>
                    <a:p>
                      <a:r>
                        <a:rPr lang="en-US" altLang="zh-TW" sz="1600">
                          <a:latin typeface="Arial" panose="020B0604020202020204" pitchFamily="34" charset="0"/>
                          <a:cs typeface="Arial" panose="020B0604020202020204" pitchFamily="34" charset="0"/>
                        </a:rPr>
                        <a:t>Gen3</a:t>
                      </a:r>
                      <a:r>
                        <a:rPr lang="zh-TW" altLang="en-US" sz="1600">
                          <a:latin typeface="Arial" panose="020B0604020202020204" pitchFamily="34" charset="0"/>
                          <a:cs typeface="Arial" panose="020B0604020202020204" pitchFamily="34" charset="0"/>
                        </a:rPr>
                        <a:t> </a:t>
                      </a:r>
                      <a:r>
                        <a:rPr lang="en-US" altLang="zh-TW" sz="1600">
                          <a:latin typeface="Arial" panose="020B0604020202020204" pitchFamily="34" charset="0"/>
                          <a:cs typeface="Arial" panose="020B0604020202020204" pitchFamily="34" charset="0"/>
                        </a:rPr>
                        <a:t>x8</a:t>
                      </a:r>
                      <a:endParaRPr lang="zh-TW" altLang="en-US" sz="1600">
                        <a:latin typeface="Arial" panose="020B0604020202020204" pitchFamily="34" charset="0"/>
                        <a:cs typeface="Arial" panose="020B0604020202020204" pitchFamily="34" charset="0"/>
                      </a:endParaRPr>
                    </a:p>
                  </a:txBody>
                  <a:tcPr/>
                </a:tc>
                <a:tc>
                  <a:txBody>
                    <a:bodyPr/>
                    <a:lstStyle/>
                    <a:p>
                      <a:r>
                        <a:rPr lang="en-US" altLang="zh-TW" sz="1600" b="1">
                          <a:solidFill>
                            <a:srgbClr val="FF0000"/>
                          </a:solidFill>
                          <a:latin typeface="Arial" panose="020B0604020202020204" pitchFamily="34" charset="0"/>
                          <a:cs typeface="Arial" panose="020B0604020202020204" pitchFamily="34" charset="0"/>
                        </a:rPr>
                        <a:t>Gen4</a:t>
                      </a:r>
                      <a:r>
                        <a:rPr lang="zh-TW" altLang="en-US" sz="1600">
                          <a:latin typeface="Arial" panose="020B0604020202020204" pitchFamily="34" charset="0"/>
                          <a:cs typeface="Arial" panose="020B0604020202020204" pitchFamily="34" charset="0"/>
                        </a:rPr>
                        <a:t> </a:t>
                      </a:r>
                      <a:r>
                        <a:rPr lang="en-US" altLang="zh-TW" sz="1600">
                          <a:latin typeface="Arial" panose="020B0604020202020204" pitchFamily="34" charset="0"/>
                          <a:cs typeface="Arial" panose="020B0604020202020204" pitchFamily="34" charset="0"/>
                        </a:rPr>
                        <a:t>x8</a:t>
                      </a:r>
                      <a:endParaRPr lang="zh-TW" alt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77386481"/>
                  </a:ext>
                </a:extLst>
              </a:tr>
              <a:tr h="370840">
                <a:tc>
                  <a:txBody>
                    <a:bodyPr/>
                    <a:lstStyle/>
                    <a:p>
                      <a:r>
                        <a:rPr lang="en-US" altLang="zh-TW" sz="1600">
                          <a:latin typeface="Arial" panose="020B0604020202020204" pitchFamily="34" charset="0"/>
                          <a:cs typeface="Arial" panose="020B0604020202020204" pitchFamily="34" charset="0"/>
                        </a:rPr>
                        <a:t>Message</a:t>
                      </a:r>
                      <a:r>
                        <a:rPr lang="zh-TW" altLang="en-US" sz="1600">
                          <a:latin typeface="Arial" panose="020B0604020202020204" pitchFamily="34" charset="0"/>
                          <a:cs typeface="Arial" panose="020B0604020202020204" pitchFamily="34" charset="0"/>
                        </a:rPr>
                        <a:t> </a:t>
                      </a:r>
                      <a:r>
                        <a:rPr lang="en-US" altLang="zh-TW" sz="1600">
                          <a:latin typeface="Arial" panose="020B0604020202020204" pitchFamily="34" charset="0"/>
                          <a:cs typeface="Arial" panose="020B0604020202020204" pitchFamily="34" charset="0"/>
                        </a:rPr>
                        <a:t>Rate</a:t>
                      </a:r>
                      <a:endParaRPr lang="zh-TW" altLang="en-US" sz="1600">
                        <a:latin typeface="Arial" panose="020B0604020202020204" pitchFamily="34" charset="0"/>
                        <a:cs typeface="Arial" panose="020B0604020202020204" pitchFamily="34" charset="0"/>
                      </a:endParaRPr>
                    </a:p>
                  </a:txBody>
                  <a:tcPr/>
                </a:tc>
                <a:tc>
                  <a:txBody>
                    <a:bodyPr/>
                    <a:lstStyle/>
                    <a:p>
                      <a:r>
                        <a:rPr lang="en-US" altLang="zh-TW" sz="1600">
                          <a:latin typeface="Arial" panose="020B0604020202020204" pitchFamily="34" charset="0"/>
                          <a:cs typeface="Arial" panose="020B0604020202020204" pitchFamily="34" charset="0"/>
                        </a:rPr>
                        <a:t>70Mpps</a:t>
                      </a:r>
                      <a:endParaRPr lang="zh-TW" altLang="en-US" sz="1600">
                        <a:latin typeface="Arial" panose="020B0604020202020204" pitchFamily="34" charset="0"/>
                        <a:cs typeface="Arial" panose="020B0604020202020204" pitchFamily="34" charset="0"/>
                      </a:endParaRPr>
                    </a:p>
                  </a:txBody>
                  <a:tcPr/>
                </a:tc>
                <a:tc>
                  <a:txBody>
                    <a:bodyPr/>
                    <a:lstStyle/>
                    <a:p>
                      <a:r>
                        <a:rPr lang="en-US" altLang="zh-TW" sz="1600" b="1">
                          <a:solidFill>
                            <a:srgbClr val="FF0000"/>
                          </a:solidFill>
                          <a:latin typeface="Arial" panose="020B0604020202020204" pitchFamily="34" charset="0"/>
                          <a:cs typeface="Arial" panose="020B0604020202020204" pitchFamily="34" charset="0"/>
                        </a:rPr>
                        <a:t>75Mpps</a:t>
                      </a:r>
                      <a:endParaRPr lang="zh-TW" altLang="en-US" sz="1600" b="1">
                        <a:solidFill>
                          <a:srgbClr val="FF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03770222"/>
                  </a:ext>
                </a:extLst>
              </a:tr>
              <a:tr h="370840">
                <a:tc>
                  <a:txBody>
                    <a:bodyPr/>
                    <a:lstStyle/>
                    <a:p>
                      <a:r>
                        <a:rPr lang="en-US" altLang="zh-TW" sz="1600">
                          <a:latin typeface="Arial" panose="020B0604020202020204" pitchFamily="34" charset="0"/>
                          <a:cs typeface="Arial" panose="020B0604020202020204" pitchFamily="34" charset="0"/>
                        </a:rPr>
                        <a:t>PTP</a:t>
                      </a:r>
                      <a:r>
                        <a:rPr lang="zh-TW" altLang="en-US" sz="1600">
                          <a:latin typeface="Arial" panose="020B0604020202020204" pitchFamily="34" charset="0"/>
                          <a:cs typeface="Arial" panose="020B0604020202020204" pitchFamily="34" charset="0"/>
                        </a:rPr>
                        <a:t> </a:t>
                      </a:r>
                      <a:r>
                        <a:rPr lang="en-US" altLang="zh-TW" sz="1600">
                          <a:latin typeface="Arial" panose="020B0604020202020204" pitchFamily="34" charset="0"/>
                          <a:cs typeface="Arial" panose="020B0604020202020204" pitchFamily="34" charset="0"/>
                        </a:rPr>
                        <a:t>(1588)</a:t>
                      </a:r>
                      <a:endParaRPr lang="zh-TW" altLang="en-US" sz="1600">
                        <a:latin typeface="Arial" panose="020B0604020202020204" pitchFamily="34" charset="0"/>
                        <a:cs typeface="Arial" panose="020B0604020202020204" pitchFamily="34" charset="0"/>
                      </a:endParaRPr>
                    </a:p>
                  </a:txBody>
                  <a:tcPr/>
                </a:tc>
                <a:tc>
                  <a:txBody>
                    <a:bodyPr/>
                    <a:lstStyle/>
                    <a:p>
                      <a:r>
                        <a:rPr lang="en-US" altLang="zh-TW" sz="1600">
                          <a:latin typeface="Arial" panose="020B0604020202020204" pitchFamily="34" charset="0"/>
                          <a:cs typeface="Arial" panose="020B0604020202020204" pitchFamily="34" charset="0"/>
                        </a:rPr>
                        <a:t>N/A</a:t>
                      </a:r>
                      <a:endParaRPr lang="zh-TW" altLang="en-US" sz="1600">
                        <a:latin typeface="Arial" panose="020B0604020202020204" pitchFamily="34" charset="0"/>
                        <a:cs typeface="Arial" panose="020B0604020202020204" pitchFamily="34" charset="0"/>
                      </a:endParaRPr>
                    </a:p>
                  </a:txBody>
                  <a:tcPr/>
                </a:tc>
                <a:tc>
                  <a:txBody>
                    <a:bodyPr/>
                    <a:lstStyle/>
                    <a:p>
                      <a:r>
                        <a:rPr lang="en-US" altLang="zh-TW" sz="1600" b="1">
                          <a:solidFill>
                            <a:srgbClr val="FF0000"/>
                          </a:solidFill>
                          <a:latin typeface="Arial" panose="020B0604020202020204" pitchFamily="34" charset="0"/>
                          <a:cs typeface="Arial" panose="020B0604020202020204" pitchFamily="34" charset="0"/>
                        </a:rPr>
                        <a:t>Supported</a:t>
                      </a:r>
                      <a:endParaRPr lang="zh-TW" altLang="en-US" sz="1600" b="1">
                        <a:solidFill>
                          <a:srgbClr val="FF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70437428"/>
                  </a:ext>
                </a:extLst>
              </a:tr>
              <a:tr h="370840">
                <a:tc>
                  <a:txBody>
                    <a:bodyPr/>
                    <a:lstStyle/>
                    <a:p>
                      <a:r>
                        <a:rPr lang="en-US" altLang="zh-TW" sz="1600">
                          <a:latin typeface="Arial" panose="020B0604020202020204" pitchFamily="34" charset="0"/>
                          <a:cs typeface="Arial" panose="020B0604020202020204" pitchFamily="34" charset="0"/>
                        </a:rPr>
                        <a:t>Secure</a:t>
                      </a:r>
                      <a:r>
                        <a:rPr lang="zh-TW" altLang="en-US" sz="1600">
                          <a:latin typeface="Arial" panose="020B0604020202020204" pitchFamily="34" charset="0"/>
                          <a:cs typeface="Arial" panose="020B0604020202020204" pitchFamily="34" charset="0"/>
                        </a:rPr>
                        <a:t> </a:t>
                      </a:r>
                      <a:r>
                        <a:rPr lang="en-US" altLang="zh-TW" sz="1600">
                          <a:latin typeface="Arial" panose="020B0604020202020204" pitchFamily="34" charset="0"/>
                          <a:cs typeface="Arial" panose="020B0604020202020204" pitchFamily="34" charset="0"/>
                        </a:rPr>
                        <a:t>boot</a:t>
                      </a:r>
                      <a:endParaRPr lang="zh-TW" altLang="en-US" sz="1600">
                        <a:latin typeface="Arial" panose="020B0604020202020204" pitchFamily="34" charset="0"/>
                        <a:cs typeface="Arial" panose="020B0604020202020204" pitchFamily="34" charset="0"/>
                      </a:endParaRPr>
                    </a:p>
                  </a:txBody>
                  <a:tcPr/>
                </a:tc>
                <a:tc>
                  <a:txBody>
                    <a:bodyPr/>
                    <a:lstStyle/>
                    <a:p>
                      <a:r>
                        <a:rPr lang="en-US" altLang="zh-TW" sz="1600">
                          <a:latin typeface="Arial" panose="020B0604020202020204" pitchFamily="34" charset="0"/>
                          <a:cs typeface="Arial" panose="020B0604020202020204" pitchFamily="34" charset="0"/>
                        </a:rPr>
                        <a:t>N/A</a:t>
                      </a:r>
                      <a:endParaRPr lang="zh-TW" altLang="en-US" sz="1600">
                        <a:latin typeface="Arial" panose="020B0604020202020204" pitchFamily="34" charset="0"/>
                        <a:cs typeface="Arial" panose="020B0604020202020204" pitchFamily="34" charset="0"/>
                      </a:endParaRPr>
                    </a:p>
                  </a:txBody>
                  <a:tcPr/>
                </a:tc>
                <a:tc>
                  <a:txBody>
                    <a:bodyPr/>
                    <a:lstStyle/>
                    <a:p>
                      <a:r>
                        <a:rPr lang="en-US" altLang="zh-TW" sz="1600" b="1">
                          <a:solidFill>
                            <a:srgbClr val="FF0000"/>
                          </a:solidFill>
                          <a:latin typeface="Arial" panose="020B0604020202020204" pitchFamily="34" charset="0"/>
                          <a:cs typeface="Arial" panose="020B0604020202020204" pitchFamily="34" charset="0"/>
                        </a:rPr>
                        <a:t>Supported</a:t>
                      </a:r>
                      <a:endParaRPr lang="zh-TW" altLang="en-US" sz="1600" b="1">
                        <a:solidFill>
                          <a:srgbClr val="FF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68494668"/>
                  </a:ext>
                </a:extLst>
              </a:tr>
              <a:tr h="370840">
                <a:tc>
                  <a:txBody>
                    <a:bodyPr/>
                    <a:lstStyle/>
                    <a:p>
                      <a:r>
                        <a:rPr lang="en-US" altLang="zh-TW" sz="1600">
                          <a:latin typeface="Arial" panose="020B0604020202020204" pitchFamily="34" charset="0"/>
                          <a:cs typeface="Arial" panose="020B0604020202020204" pitchFamily="34" charset="0"/>
                        </a:rPr>
                        <a:t>VirtIO</a:t>
                      </a:r>
                      <a:r>
                        <a:rPr lang="zh-TW" altLang="en-US" sz="1600">
                          <a:latin typeface="Arial" panose="020B0604020202020204" pitchFamily="34" charset="0"/>
                          <a:cs typeface="Arial" panose="020B0604020202020204" pitchFamily="34" charset="0"/>
                        </a:rPr>
                        <a:t> </a:t>
                      </a:r>
                      <a:r>
                        <a:rPr lang="en-US" altLang="zh-TW" sz="1600">
                          <a:latin typeface="Arial" panose="020B0604020202020204" pitchFamily="34" charset="0"/>
                          <a:cs typeface="Arial" panose="020B0604020202020204" pitchFamily="34" charset="0"/>
                        </a:rPr>
                        <a:t>acceleration</a:t>
                      </a:r>
                      <a:endParaRPr lang="zh-TW" altLang="en-US" sz="1600">
                        <a:latin typeface="Arial" panose="020B0604020202020204" pitchFamily="34" charset="0"/>
                        <a:cs typeface="Arial" panose="020B0604020202020204" pitchFamily="34" charset="0"/>
                      </a:endParaRPr>
                    </a:p>
                  </a:txBody>
                  <a:tcPr/>
                </a:tc>
                <a:tc>
                  <a:txBody>
                    <a:bodyPr/>
                    <a:lstStyle/>
                    <a:p>
                      <a:r>
                        <a:rPr lang="en-US" altLang="zh-TW" sz="1600">
                          <a:latin typeface="Arial" panose="020B0604020202020204" pitchFamily="34" charset="0"/>
                          <a:cs typeface="Arial" panose="020B0604020202020204" pitchFamily="34" charset="0"/>
                        </a:rPr>
                        <a:t>N/A</a:t>
                      </a:r>
                      <a:endParaRPr lang="zh-TW" altLang="en-US" sz="1600">
                        <a:latin typeface="Arial" panose="020B0604020202020204" pitchFamily="34" charset="0"/>
                        <a:cs typeface="Arial" panose="020B0604020202020204" pitchFamily="34" charset="0"/>
                      </a:endParaRPr>
                    </a:p>
                  </a:txBody>
                  <a:tcPr/>
                </a:tc>
                <a:tc>
                  <a:txBody>
                    <a:bodyPr/>
                    <a:lstStyle/>
                    <a:p>
                      <a:r>
                        <a:rPr lang="en-US" altLang="zh-TW" sz="1600" b="1">
                          <a:solidFill>
                            <a:srgbClr val="FF0000"/>
                          </a:solidFill>
                          <a:latin typeface="Arial" panose="020B0604020202020204" pitchFamily="34" charset="0"/>
                          <a:cs typeface="Arial" panose="020B0604020202020204" pitchFamily="34" charset="0"/>
                        </a:rPr>
                        <a:t>Yes</a:t>
                      </a:r>
                      <a:endParaRPr lang="zh-TW" altLang="en-US" sz="1600" b="1">
                        <a:solidFill>
                          <a:srgbClr val="FF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94531662"/>
                  </a:ext>
                </a:extLst>
              </a:tr>
              <a:tr h="370840">
                <a:tc>
                  <a:txBody>
                    <a:bodyPr/>
                    <a:lstStyle/>
                    <a:p>
                      <a:r>
                        <a:rPr lang="en-US" altLang="zh-TW" sz="1600">
                          <a:latin typeface="Arial" panose="020B0604020202020204" pitchFamily="34" charset="0"/>
                          <a:cs typeface="Arial" panose="020B0604020202020204" pitchFamily="34" charset="0"/>
                        </a:rPr>
                        <a:t>RoCE v1/v2</a:t>
                      </a:r>
                      <a:endParaRPr lang="zh-TW" altLang="en-US" sz="1600">
                        <a:latin typeface="Arial" panose="020B0604020202020204" pitchFamily="34" charset="0"/>
                        <a:cs typeface="Arial" panose="020B0604020202020204" pitchFamily="34" charset="0"/>
                      </a:endParaRPr>
                    </a:p>
                  </a:txBody>
                  <a:tcPr/>
                </a:tc>
                <a:tc>
                  <a:txBody>
                    <a:bodyPr/>
                    <a:lstStyle/>
                    <a:p>
                      <a:r>
                        <a:rPr lang="en-US" altLang="zh-TW" sz="1600">
                          <a:latin typeface="Arial" panose="020B0604020202020204" pitchFamily="34" charset="0"/>
                          <a:cs typeface="Arial" panose="020B0604020202020204" pitchFamily="34" charset="0"/>
                        </a:rPr>
                        <a:t>Supported</a:t>
                      </a:r>
                      <a:endParaRPr lang="zh-TW" altLang="en-US" sz="1600">
                        <a:latin typeface="Arial" panose="020B0604020202020204" pitchFamily="34" charset="0"/>
                        <a:cs typeface="Arial" panose="020B0604020202020204" pitchFamily="34" charset="0"/>
                      </a:endParaRPr>
                    </a:p>
                  </a:txBody>
                  <a:tcPr/>
                </a:tc>
                <a:tc>
                  <a:txBody>
                    <a:bodyPr/>
                    <a:lstStyle/>
                    <a:p>
                      <a:r>
                        <a:rPr lang="en-US" altLang="zh-TW" sz="1600">
                          <a:latin typeface="Arial" panose="020B0604020202020204" pitchFamily="34" charset="0"/>
                          <a:cs typeface="Arial" panose="020B0604020202020204" pitchFamily="34" charset="0"/>
                        </a:rPr>
                        <a:t>Supported</a:t>
                      </a:r>
                      <a:endParaRPr lang="zh-TW" alt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52622285"/>
                  </a:ext>
                </a:extLst>
              </a:tr>
              <a:tr h="370840">
                <a:tc>
                  <a:txBody>
                    <a:bodyPr/>
                    <a:lstStyle/>
                    <a:p>
                      <a:r>
                        <a:rPr lang="en-US" altLang="zh-TW" sz="1600">
                          <a:latin typeface="Arial" panose="020B0604020202020204" pitchFamily="34" charset="0"/>
                          <a:cs typeface="Arial" panose="020B0604020202020204" pitchFamily="34" charset="0"/>
                        </a:rPr>
                        <a:t>RDMA</a:t>
                      </a:r>
                      <a:endParaRPr lang="zh-TW" altLang="en-US" sz="1600">
                        <a:latin typeface="Arial" panose="020B0604020202020204" pitchFamily="34" charset="0"/>
                        <a:cs typeface="Arial" panose="020B0604020202020204" pitchFamily="34" charset="0"/>
                      </a:endParaRPr>
                    </a:p>
                  </a:txBody>
                  <a:tcPr/>
                </a:tc>
                <a:tc>
                  <a:txBody>
                    <a:bodyPr/>
                    <a:lstStyle/>
                    <a:p>
                      <a:r>
                        <a:rPr lang="en-US" altLang="zh-TW" sz="1600">
                          <a:latin typeface="Arial" panose="020B0604020202020204" pitchFamily="34" charset="0"/>
                          <a:cs typeface="Arial" panose="020B0604020202020204" pitchFamily="34" charset="0"/>
                        </a:rPr>
                        <a:t>Supported</a:t>
                      </a:r>
                      <a:endParaRPr lang="zh-TW" altLang="en-US" sz="1600">
                        <a:latin typeface="Arial" panose="020B0604020202020204" pitchFamily="34" charset="0"/>
                        <a:cs typeface="Arial" panose="020B0604020202020204" pitchFamily="34" charset="0"/>
                      </a:endParaRPr>
                    </a:p>
                  </a:txBody>
                  <a:tcPr/>
                </a:tc>
                <a:tc>
                  <a:txBody>
                    <a:bodyPr/>
                    <a:lstStyle/>
                    <a:p>
                      <a:r>
                        <a:rPr lang="en-US" altLang="zh-TW" sz="1600">
                          <a:latin typeface="Arial" panose="020B0604020202020204" pitchFamily="34" charset="0"/>
                          <a:cs typeface="Arial" panose="020B0604020202020204" pitchFamily="34" charset="0"/>
                        </a:rPr>
                        <a:t>Supported</a:t>
                      </a:r>
                      <a:endParaRPr lang="zh-TW" alt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96619304"/>
                  </a:ext>
                </a:extLst>
              </a:tr>
              <a:tr h="370840">
                <a:tc>
                  <a:txBody>
                    <a:bodyPr/>
                    <a:lstStyle/>
                    <a:p>
                      <a:r>
                        <a:rPr lang="en-US" altLang="zh-TW" sz="1600">
                          <a:latin typeface="Arial" panose="020B0604020202020204" pitchFamily="34" charset="0"/>
                          <a:cs typeface="Arial" panose="020B0604020202020204" pitchFamily="34" charset="0"/>
                        </a:rPr>
                        <a:t>SR-IOV</a:t>
                      </a:r>
                      <a:endParaRPr lang="zh-TW" altLang="en-US" sz="1600">
                        <a:latin typeface="Arial" panose="020B0604020202020204" pitchFamily="34" charset="0"/>
                        <a:cs typeface="Arial" panose="020B0604020202020204" pitchFamily="34" charset="0"/>
                      </a:endParaRPr>
                    </a:p>
                  </a:txBody>
                  <a:tcPr/>
                </a:tc>
                <a:tc>
                  <a:txBody>
                    <a:bodyPr/>
                    <a:lstStyle/>
                    <a:p>
                      <a:r>
                        <a:rPr lang="en-US" altLang="zh-TW" sz="1600">
                          <a:latin typeface="Arial" panose="020B0604020202020204" pitchFamily="34" charset="0"/>
                          <a:cs typeface="Arial" panose="020B0604020202020204" pitchFamily="34" charset="0"/>
                        </a:rPr>
                        <a:t>Supported</a:t>
                      </a:r>
                      <a:endParaRPr lang="zh-TW" altLang="en-US" sz="1600">
                        <a:latin typeface="Arial" panose="020B0604020202020204" pitchFamily="34" charset="0"/>
                        <a:cs typeface="Arial" panose="020B0604020202020204" pitchFamily="34" charset="0"/>
                      </a:endParaRPr>
                    </a:p>
                  </a:txBody>
                  <a:tcPr/>
                </a:tc>
                <a:tc>
                  <a:txBody>
                    <a:bodyPr/>
                    <a:lstStyle/>
                    <a:p>
                      <a:r>
                        <a:rPr lang="en-US" altLang="zh-TW" sz="1600">
                          <a:latin typeface="Arial" panose="020B0604020202020204" pitchFamily="34" charset="0"/>
                          <a:cs typeface="Arial" panose="020B0604020202020204" pitchFamily="34" charset="0"/>
                        </a:rPr>
                        <a:t>Supported</a:t>
                      </a:r>
                      <a:endParaRPr lang="zh-TW" alt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07146211"/>
                  </a:ext>
                </a:extLst>
              </a:tr>
            </a:tbl>
          </a:graphicData>
        </a:graphic>
      </p:graphicFrame>
      <p:graphicFrame>
        <p:nvGraphicFramePr>
          <p:cNvPr id="5" name="圖表 4">
            <a:extLst>
              <a:ext uri="{FF2B5EF4-FFF2-40B4-BE49-F238E27FC236}">
                <a16:creationId xmlns:a16="http://schemas.microsoft.com/office/drawing/2014/main" id="{C0B0D3DD-56A6-E140-B21B-79C1A68AC503}"/>
              </a:ext>
            </a:extLst>
          </p:cNvPr>
          <p:cNvGraphicFramePr/>
          <p:nvPr>
            <p:extLst>
              <p:ext uri="{D42A27DB-BD31-4B8C-83A1-F6EECF244321}">
                <p14:modId xmlns:p14="http://schemas.microsoft.com/office/powerpoint/2010/main" val="714282867"/>
              </p:ext>
            </p:extLst>
          </p:nvPr>
        </p:nvGraphicFramePr>
        <p:xfrm>
          <a:off x="6766963" y="1850065"/>
          <a:ext cx="4740940" cy="34695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33125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CC995-EE6B-174F-9FD6-FAB5DE269E82}"/>
              </a:ext>
            </a:extLst>
          </p:cNvPr>
          <p:cNvSpPr>
            <a:spLocks noGrp="1"/>
          </p:cNvSpPr>
          <p:nvPr>
            <p:ph type="title"/>
          </p:nvPr>
        </p:nvSpPr>
        <p:spPr/>
        <p:txBody>
          <a:bodyPr>
            <a:normAutofit/>
          </a:bodyPr>
          <a:lstStyle/>
          <a:p>
            <a:r>
              <a:rPr lang="en-US"/>
              <a:t>Connector's form-fact from</a:t>
            </a:r>
            <a:r>
              <a:rPr lang="zh-TW" altLang="en-US"/>
              <a:t> </a:t>
            </a:r>
            <a:r>
              <a:rPr lang="en-US" altLang="zh-TW"/>
              <a:t>1GbE to 100GbE</a:t>
            </a:r>
            <a:endParaRPr lang="en-US"/>
          </a:p>
        </p:txBody>
      </p:sp>
      <p:sp>
        <p:nvSpPr>
          <p:cNvPr id="23" name="矩形 22">
            <a:extLst>
              <a:ext uri="{FF2B5EF4-FFF2-40B4-BE49-F238E27FC236}">
                <a16:creationId xmlns:a16="http://schemas.microsoft.com/office/drawing/2014/main" id="{384A68BA-1A66-544A-8A62-1C0BD2D215C7}"/>
              </a:ext>
            </a:extLst>
          </p:cNvPr>
          <p:cNvSpPr/>
          <p:nvPr/>
        </p:nvSpPr>
        <p:spPr>
          <a:xfrm>
            <a:off x="11674549" y="-288216"/>
            <a:ext cx="517451" cy="23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OK</a:t>
            </a:r>
            <a:endParaRPr kumimoji="1" lang="zh-TW" altLang="en-US"/>
          </a:p>
        </p:txBody>
      </p:sp>
      <p:sp>
        <p:nvSpPr>
          <p:cNvPr id="7" name="文字方塊 6">
            <a:extLst>
              <a:ext uri="{FF2B5EF4-FFF2-40B4-BE49-F238E27FC236}">
                <a16:creationId xmlns:a16="http://schemas.microsoft.com/office/drawing/2014/main" id="{D04C004C-65B8-6B4E-A000-B350B1B1ADFE}"/>
              </a:ext>
            </a:extLst>
          </p:cNvPr>
          <p:cNvSpPr txBox="1"/>
          <p:nvPr/>
        </p:nvSpPr>
        <p:spPr>
          <a:xfrm>
            <a:off x="1764655" y="1729923"/>
            <a:ext cx="851515" cy="369332"/>
          </a:xfrm>
          <a:prstGeom prst="rect">
            <a:avLst/>
          </a:prstGeom>
          <a:noFill/>
        </p:spPr>
        <p:txBody>
          <a:bodyPr wrap="none" rtlCol="0">
            <a:spAutoFit/>
          </a:bodyPr>
          <a:lstStyle/>
          <a:p>
            <a:r>
              <a:rPr kumimoji="1" lang="en-US" altLang="zh-TW" b="1">
                <a:latin typeface="Arial" panose="020B0604020202020204" pitchFamily="34" charset="0"/>
                <a:cs typeface="Arial" panose="020B0604020202020204" pitchFamily="34" charset="0"/>
              </a:rPr>
              <a:t>1</a:t>
            </a:r>
            <a:r>
              <a:rPr kumimoji="1" lang="zh-TW" altLang="en-US" b="1">
                <a:latin typeface="Arial" panose="020B0604020202020204" pitchFamily="34" charset="0"/>
                <a:cs typeface="Arial" panose="020B0604020202020204" pitchFamily="34" charset="0"/>
              </a:rPr>
              <a:t> </a:t>
            </a:r>
            <a:r>
              <a:rPr kumimoji="1" lang="en-US" altLang="zh-TW" b="1">
                <a:latin typeface="Arial" panose="020B0604020202020204" pitchFamily="34" charset="0"/>
                <a:cs typeface="Arial" panose="020B0604020202020204" pitchFamily="34" charset="0"/>
              </a:rPr>
              <a:t>GbE</a:t>
            </a:r>
            <a:endParaRPr kumimoji="1" lang="zh-TW" altLang="en-US" b="1">
              <a:latin typeface="Arial" panose="020B0604020202020204" pitchFamily="34" charset="0"/>
              <a:cs typeface="Arial" panose="020B0604020202020204" pitchFamily="34" charset="0"/>
            </a:endParaRPr>
          </a:p>
        </p:txBody>
      </p:sp>
      <p:sp>
        <p:nvSpPr>
          <p:cNvPr id="8" name="文字方塊 7">
            <a:extLst>
              <a:ext uri="{FF2B5EF4-FFF2-40B4-BE49-F238E27FC236}">
                <a16:creationId xmlns:a16="http://schemas.microsoft.com/office/drawing/2014/main" id="{1704CE75-BC07-6144-A5B0-33ECE63BC9AD}"/>
              </a:ext>
            </a:extLst>
          </p:cNvPr>
          <p:cNvSpPr txBox="1"/>
          <p:nvPr/>
        </p:nvSpPr>
        <p:spPr>
          <a:xfrm>
            <a:off x="3577680" y="1729923"/>
            <a:ext cx="979755" cy="369332"/>
          </a:xfrm>
          <a:prstGeom prst="rect">
            <a:avLst/>
          </a:prstGeom>
          <a:noFill/>
        </p:spPr>
        <p:txBody>
          <a:bodyPr wrap="none" rtlCol="0">
            <a:spAutoFit/>
          </a:bodyPr>
          <a:lstStyle/>
          <a:p>
            <a:r>
              <a:rPr kumimoji="1" lang="en-US" altLang="zh-TW" b="1">
                <a:latin typeface="Arial" panose="020B0604020202020204" pitchFamily="34" charset="0"/>
                <a:cs typeface="Arial" panose="020B0604020202020204" pitchFamily="34" charset="0"/>
              </a:rPr>
              <a:t>10</a:t>
            </a:r>
            <a:r>
              <a:rPr kumimoji="1" lang="zh-TW" altLang="en-US" b="1">
                <a:latin typeface="Arial" panose="020B0604020202020204" pitchFamily="34" charset="0"/>
                <a:cs typeface="Arial" panose="020B0604020202020204" pitchFamily="34" charset="0"/>
              </a:rPr>
              <a:t> </a:t>
            </a:r>
            <a:r>
              <a:rPr kumimoji="1" lang="en-US" altLang="zh-TW" b="1">
                <a:latin typeface="Arial" panose="020B0604020202020204" pitchFamily="34" charset="0"/>
                <a:cs typeface="Arial" panose="020B0604020202020204" pitchFamily="34" charset="0"/>
              </a:rPr>
              <a:t>GbE</a:t>
            </a:r>
            <a:endParaRPr kumimoji="1" lang="zh-TW" altLang="en-US" b="1">
              <a:latin typeface="Arial" panose="020B0604020202020204" pitchFamily="34" charset="0"/>
              <a:cs typeface="Arial" panose="020B0604020202020204" pitchFamily="34" charset="0"/>
            </a:endParaRPr>
          </a:p>
        </p:txBody>
      </p:sp>
      <p:sp>
        <p:nvSpPr>
          <p:cNvPr id="9" name="文字方塊 8">
            <a:extLst>
              <a:ext uri="{FF2B5EF4-FFF2-40B4-BE49-F238E27FC236}">
                <a16:creationId xmlns:a16="http://schemas.microsoft.com/office/drawing/2014/main" id="{8C9979EB-3639-BA4C-AE6A-9D9FE2EA5D66}"/>
              </a:ext>
            </a:extLst>
          </p:cNvPr>
          <p:cNvSpPr txBox="1"/>
          <p:nvPr/>
        </p:nvSpPr>
        <p:spPr>
          <a:xfrm>
            <a:off x="5497216" y="1729923"/>
            <a:ext cx="979755" cy="369332"/>
          </a:xfrm>
          <a:prstGeom prst="rect">
            <a:avLst/>
          </a:prstGeom>
          <a:noFill/>
        </p:spPr>
        <p:txBody>
          <a:bodyPr wrap="none" rtlCol="0">
            <a:spAutoFit/>
          </a:bodyPr>
          <a:lstStyle/>
          <a:p>
            <a:r>
              <a:rPr kumimoji="1" lang="en-US" altLang="zh-TW" b="1">
                <a:latin typeface="Arial" panose="020B0604020202020204" pitchFamily="34" charset="0"/>
                <a:cs typeface="Arial" panose="020B0604020202020204" pitchFamily="34" charset="0"/>
              </a:rPr>
              <a:t>25</a:t>
            </a:r>
            <a:r>
              <a:rPr kumimoji="1" lang="zh-TW" altLang="en-US" b="1">
                <a:latin typeface="Arial" panose="020B0604020202020204" pitchFamily="34" charset="0"/>
                <a:cs typeface="Arial" panose="020B0604020202020204" pitchFamily="34" charset="0"/>
              </a:rPr>
              <a:t> </a:t>
            </a:r>
            <a:r>
              <a:rPr kumimoji="1" lang="en-US" altLang="zh-TW" b="1">
                <a:latin typeface="Arial" panose="020B0604020202020204" pitchFamily="34" charset="0"/>
                <a:cs typeface="Arial" panose="020B0604020202020204" pitchFamily="34" charset="0"/>
              </a:rPr>
              <a:t>GbE</a:t>
            </a:r>
            <a:endParaRPr kumimoji="1" lang="zh-TW" altLang="en-US" b="1">
              <a:latin typeface="Arial" panose="020B0604020202020204" pitchFamily="34" charset="0"/>
              <a:cs typeface="Arial" panose="020B0604020202020204" pitchFamily="34" charset="0"/>
            </a:endParaRPr>
          </a:p>
        </p:txBody>
      </p:sp>
      <p:sp>
        <p:nvSpPr>
          <p:cNvPr id="10" name="文字方塊 9">
            <a:extLst>
              <a:ext uri="{FF2B5EF4-FFF2-40B4-BE49-F238E27FC236}">
                <a16:creationId xmlns:a16="http://schemas.microsoft.com/office/drawing/2014/main" id="{F76EC7BF-12A4-154E-B345-D5BA339A9DFB}"/>
              </a:ext>
            </a:extLst>
          </p:cNvPr>
          <p:cNvSpPr txBox="1"/>
          <p:nvPr/>
        </p:nvSpPr>
        <p:spPr>
          <a:xfrm>
            <a:off x="7494872" y="1729923"/>
            <a:ext cx="979755" cy="369332"/>
          </a:xfrm>
          <a:prstGeom prst="rect">
            <a:avLst/>
          </a:prstGeom>
          <a:noFill/>
        </p:spPr>
        <p:txBody>
          <a:bodyPr wrap="none" rtlCol="0">
            <a:spAutoFit/>
          </a:bodyPr>
          <a:lstStyle/>
          <a:p>
            <a:r>
              <a:rPr kumimoji="1" lang="en-US" altLang="zh-TW" b="1">
                <a:latin typeface="Arial" panose="020B0604020202020204" pitchFamily="34" charset="0"/>
                <a:cs typeface="Arial" panose="020B0604020202020204" pitchFamily="34" charset="0"/>
              </a:rPr>
              <a:t>40</a:t>
            </a:r>
            <a:r>
              <a:rPr kumimoji="1" lang="zh-TW" altLang="en-US" b="1">
                <a:latin typeface="Arial" panose="020B0604020202020204" pitchFamily="34" charset="0"/>
                <a:cs typeface="Arial" panose="020B0604020202020204" pitchFamily="34" charset="0"/>
              </a:rPr>
              <a:t> </a:t>
            </a:r>
            <a:r>
              <a:rPr kumimoji="1" lang="en-US" altLang="zh-TW" b="1">
                <a:latin typeface="Arial" panose="020B0604020202020204" pitchFamily="34" charset="0"/>
                <a:cs typeface="Arial" panose="020B0604020202020204" pitchFamily="34" charset="0"/>
              </a:rPr>
              <a:t>GbE</a:t>
            </a:r>
            <a:endParaRPr kumimoji="1" lang="zh-TW" altLang="en-US" b="1">
              <a:latin typeface="Arial" panose="020B0604020202020204" pitchFamily="34" charset="0"/>
              <a:cs typeface="Arial" panose="020B0604020202020204" pitchFamily="34" charset="0"/>
            </a:endParaRPr>
          </a:p>
        </p:txBody>
      </p:sp>
      <p:sp>
        <p:nvSpPr>
          <p:cNvPr id="11" name="文字方塊 10">
            <a:extLst>
              <a:ext uri="{FF2B5EF4-FFF2-40B4-BE49-F238E27FC236}">
                <a16:creationId xmlns:a16="http://schemas.microsoft.com/office/drawing/2014/main" id="{59EB4C93-DCAF-B742-A31B-3F9432A9A845}"/>
              </a:ext>
            </a:extLst>
          </p:cNvPr>
          <p:cNvSpPr txBox="1"/>
          <p:nvPr/>
        </p:nvSpPr>
        <p:spPr>
          <a:xfrm>
            <a:off x="9360636" y="1729923"/>
            <a:ext cx="1107996" cy="369332"/>
          </a:xfrm>
          <a:prstGeom prst="rect">
            <a:avLst/>
          </a:prstGeom>
          <a:noFill/>
        </p:spPr>
        <p:txBody>
          <a:bodyPr wrap="none" rtlCol="0">
            <a:spAutoFit/>
          </a:bodyPr>
          <a:lstStyle/>
          <a:p>
            <a:r>
              <a:rPr kumimoji="1" lang="en-US" altLang="zh-TW" b="1">
                <a:latin typeface="Arial" panose="020B0604020202020204" pitchFamily="34" charset="0"/>
                <a:cs typeface="Arial" panose="020B0604020202020204" pitchFamily="34" charset="0"/>
              </a:rPr>
              <a:t>100</a:t>
            </a:r>
            <a:r>
              <a:rPr kumimoji="1" lang="zh-TW" altLang="en-US" b="1">
                <a:latin typeface="Arial" panose="020B0604020202020204" pitchFamily="34" charset="0"/>
                <a:cs typeface="Arial" panose="020B0604020202020204" pitchFamily="34" charset="0"/>
              </a:rPr>
              <a:t> </a:t>
            </a:r>
            <a:r>
              <a:rPr kumimoji="1" lang="en-US" altLang="zh-TW" b="1">
                <a:latin typeface="Arial" panose="020B0604020202020204" pitchFamily="34" charset="0"/>
                <a:cs typeface="Arial" panose="020B0604020202020204" pitchFamily="34" charset="0"/>
              </a:rPr>
              <a:t>GbE</a:t>
            </a:r>
            <a:endParaRPr kumimoji="1" lang="zh-TW" altLang="en-US" b="1">
              <a:latin typeface="Arial" panose="020B0604020202020204" pitchFamily="34" charset="0"/>
              <a:cs typeface="Arial" panose="020B0604020202020204" pitchFamily="34" charset="0"/>
            </a:endParaRPr>
          </a:p>
        </p:txBody>
      </p:sp>
      <p:sp>
        <p:nvSpPr>
          <p:cNvPr id="3" name="箭號: ＞形 2">
            <a:extLst>
              <a:ext uri="{FF2B5EF4-FFF2-40B4-BE49-F238E27FC236}">
                <a16:creationId xmlns:a16="http://schemas.microsoft.com/office/drawing/2014/main" id="{BCAE2EBE-D002-4262-9A13-206F3CE0D9C9}"/>
              </a:ext>
            </a:extLst>
          </p:cNvPr>
          <p:cNvSpPr/>
          <p:nvPr/>
        </p:nvSpPr>
        <p:spPr>
          <a:xfrm>
            <a:off x="822501" y="2071793"/>
            <a:ext cx="2377335" cy="731377"/>
          </a:xfrm>
          <a:prstGeom prst="chevr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latin typeface="Arial" panose="020B0604020202020204" pitchFamily="34" charset="0"/>
                <a:cs typeface="Arial" panose="020B0604020202020204" pitchFamily="34" charset="0"/>
              </a:rPr>
              <a:t>SFP</a:t>
            </a:r>
            <a:endParaRPr lang="zh-TW" altLang="en-US" b="1">
              <a:solidFill>
                <a:schemeClr val="bg1"/>
              </a:solidFill>
              <a:latin typeface="Arial" panose="020B0604020202020204" pitchFamily="34" charset="0"/>
              <a:cs typeface="Arial" panose="020B0604020202020204" pitchFamily="34" charset="0"/>
            </a:endParaRPr>
          </a:p>
        </p:txBody>
      </p:sp>
      <p:sp>
        <p:nvSpPr>
          <p:cNvPr id="13" name="箭號: ＞形 12">
            <a:extLst>
              <a:ext uri="{FF2B5EF4-FFF2-40B4-BE49-F238E27FC236}">
                <a16:creationId xmlns:a16="http://schemas.microsoft.com/office/drawing/2014/main" id="{D31148DA-ADB2-4F59-86D8-1B4746D8047D}"/>
              </a:ext>
            </a:extLst>
          </p:cNvPr>
          <p:cNvSpPr/>
          <p:nvPr/>
        </p:nvSpPr>
        <p:spPr>
          <a:xfrm>
            <a:off x="2870027" y="2071793"/>
            <a:ext cx="2377335" cy="731377"/>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latin typeface="Arial" panose="020B0604020202020204" pitchFamily="34" charset="0"/>
                <a:cs typeface="Arial" panose="020B0604020202020204" pitchFamily="34" charset="0"/>
              </a:rPr>
              <a:t>SFP+</a:t>
            </a:r>
            <a:endParaRPr lang="zh-TW" altLang="en-US" b="1">
              <a:solidFill>
                <a:schemeClr val="bg1"/>
              </a:solidFill>
              <a:latin typeface="Arial" panose="020B0604020202020204" pitchFamily="34" charset="0"/>
              <a:cs typeface="Arial" panose="020B0604020202020204" pitchFamily="34" charset="0"/>
            </a:endParaRPr>
          </a:p>
        </p:txBody>
      </p:sp>
      <p:sp>
        <p:nvSpPr>
          <p:cNvPr id="14" name="箭號: ＞形 13">
            <a:extLst>
              <a:ext uri="{FF2B5EF4-FFF2-40B4-BE49-F238E27FC236}">
                <a16:creationId xmlns:a16="http://schemas.microsoft.com/office/drawing/2014/main" id="{FF455950-0A4D-45B6-BEC5-0494039A460F}"/>
              </a:ext>
            </a:extLst>
          </p:cNvPr>
          <p:cNvSpPr/>
          <p:nvPr/>
        </p:nvSpPr>
        <p:spPr>
          <a:xfrm>
            <a:off x="4917553" y="2071793"/>
            <a:ext cx="2377335" cy="731377"/>
          </a:xfrm>
          <a:prstGeom prst="chevr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latin typeface="Arial" panose="020B0604020202020204" pitchFamily="34" charset="0"/>
                <a:cs typeface="Arial" panose="020B0604020202020204" pitchFamily="34" charset="0"/>
              </a:rPr>
              <a:t>SFP28</a:t>
            </a:r>
            <a:endParaRPr lang="zh-TW" altLang="en-US" b="1">
              <a:solidFill>
                <a:schemeClr val="bg1"/>
              </a:solidFill>
              <a:latin typeface="Arial" panose="020B0604020202020204" pitchFamily="34" charset="0"/>
              <a:cs typeface="Arial" panose="020B0604020202020204" pitchFamily="34" charset="0"/>
            </a:endParaRPr>
          </a:p>
        </p:txBody>
      </p:sp>
      <p:sp>
        <p:nvSpPr>
          <p:cNvPr id="15" name="箭號: ＞形 14">
            <a:extLst>
              <a:ext uri="{FF2B5EF4-FFF2-40B4-BE49-F238E27FC236}">
                <a16:creationId xmlns:a16="http://schemas.microsoft.com/office/drawing/2014/main" id="{6B5600E2-EC74-4486-9633-CA490DB5F301}"/>
              </a:ext>
            </a:extLst>
          </p:cNvPr>
          <p:cNvSpPr/>
          <p:nvPr/>
        </p:nvSpPr>
        <p:spPr>
          <a:xfrm>
            <a:off x="6965079" y="2071793"/>
            <a:ext cx="2377335" cy="731377"/>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latin typeface="Arial" panose="020B0604020202020204" pitchFamily="34" charset="0"/>
                <a:cs typeface="Arial" panose="020B0604020202020204" pitchFamily="34" charset="0"/>
              </a:rPr>
              <a:t>QSFP+</a:t>
            </a:r>
            <a:endParaRPr lang="zh-TW" altLang="en-US" b="1">
              <a:solidFill>
                <a:schemeClr val="bg1"/>
              </a:solidFill>
              <a:latin typeface="Arial" panose="020B0604020202020204" pitchFamily="34" charset="0"/>
              <a:cs typeface="Arial" panose="020B0604020202020204" pitchFamily="34" charset="0"/>
            </a:endParaRPr>
          </a:p>
        </p:txBody>
      </p:sp>
      <p:sp>
        <p:nvSpPr>
          <p:cNvPr id="16" name="箭號: ＞形 15">
            <a:extLst>
              <a:ext uri="{FF2B5EF4-FFF2-40B4-BE49-F238E27FC236}">
                <a16:creationId xmlns:a16="http://schemas.microsoft.com/office/drawing/2014/main" id="{4514CC8D-3B84-4652-8B7E-707B488D7267}"/>
              </a:ext>
            </a:extLst>
          </p:cNvPr>
          <p:cNvSpPr/>
          <p:nvPr/>
        </p:nvSpPr>
        <p:spPr>
          <a:xfrm>
            <a:off x="9012603" y="2071793"/>
            <a:ext cx="2377335" cy="731377"/>
          </a:xfrm>
          <a:prstGeom prst="chevr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latin typeface="Arial" panose="020B0604020202020204" pitchFamily="34" charset="0"/>
                <a:cs typeface="Arial" panose="020B0604020202020204" pitchFamily="34" charset="0"/>
              </a:rPr>
              <a:t>QSFP28</a:t>
            </a:r>
            <a:endParaRPr lang="zh-TW" altLang="en-US" b="1">
              <a:solidFill>
                <a:schemeClr val="bg1"/>
              </a:solidFill>
              <a:latin typeface="Arial" panose="020B0604020202020204" pitchFamily="34" charset="0"/>
              <a:cs typeface="Arial" panose="020B0604020202020204" pitchFamily="34" charset="0"/>
            </a:endParaRPr>
          </a:p>
        </p:txBody>
      </p:sp>
      <p:pic>
        <p:nvPicPr>
          <p:cNvPr id="18" name="圖片 17">
            <a:extLst>
              <a:ext uri="{FF2B5EF4-FFF2-40B4-BE49-F238E27FC236}">
                <a16:creationId xmlns:a16="http://schemas.microsoft.com/office/drawing/2014/main" id="{6E43A85D-33DF-44BB-8248-09F63F61C8D5}"/>
              </a:ext>
            </a:extLst>
          </p:cNvPr>
          <p:cNvPicPr>
            <a:picLocks noChangeAspect="1"/>
          </p:cNvPicPr>
          <p:nvPr/>
        </p:nvPicPr>
        <p:blipFill>
          <a:blip r:embed="rId2"/>
          <a:stretch>
            <a:fillRect/>
          </a:stretch>
        </p:blipFill>
        <p:spPr>
          <a:xfrm rot="19675711">
            <a:off x="606423" y="3526750"/>
            <a:ext cx="2483969" cy="931488"/>
          </a:xfrm>
          <a:prstGeom prst="rect">
            <a:avLst/>
          </a:prstGeom>
          <a:effectLst>
            <a:outerShdw blurRad="63500" dist="25400" dir="2700000" sx="101000" sy="101000" algn="tl" rotWithShape="0">
              <a:prstClr val="black">
                <a:alpha val="50000"/>
              </a:prstClr>
            </a:outerShdw>
          </a:effectLst>
        </p:spPr>
      </p:pic>
      <p:pic>
        <p:nvPicPr>
          <p:cNvPr id="20" name="圖片 19" descr="一張含有 文字, 電子用品 的圖片&#10;&#10;自動產生的描述">
            <a:extLst>
              <a:ext uri="{FF2B5EF4-FFF2-40B4-BE49-F238E27FC236}">
                <a16:creationId xmlns:a16="http://schemas.microsoft.com/office/drawing/2014/main" id="{36F35B9D-CADF-4FC4-9488-85C0C597F810}"/>
              </a:ext>
            </a:extLst>
          </p:cNvPr>
          <p:cNvPicPr>
            <a:picLocks noChangeAspect="1"/>
          </p:cNvPicPr>
          <p:nvPr/>
        </p:nvPicPr>
        <p:blipFill>
          <a:blip r:embed="rId3"/>
          <a:stretch>
            <a:fillRect/>
          </a:stretch>
        </p:blipFill>
        <p:spPr>
          <a:xfrm rot="19380289">
            <a:off x="2361512" y="3732558"/>
            <a:ext cx="2432334" cy="866519"/>
          </a:xfrm>
          <a:prstGeom prst="rect">
            <a:avLst/>
          </a:prstGeom>
          <a:effectLst>
            <a:outerShdw blurRad="63500" dist="25400" dir="2700000" sx="101000" sy="101000" algn="tl" rotWithShape="0">
              <a:prstClr val="black">
                <a:alpha val="50000"/>
              </a:prstClr>
            </a:outerShdw>
          </a:effectLst>
        </p:spPr>
      </p:pic>
      <p:pic>
        <p:nvPicPr>
          <p:cNvPr id="22" name="圖片 21">
            <a:extLst>
              <a:ext uri="{FF2B5EF4-FFF2-40B4-BE49-F238E27FC236}">
                <a16:creationId xmlns:a16="http://schemas.microsoft.com/office/drawing/2014/main" id="{5FEF2FA7-5199-432F-8136-A0580202E643}"/>
              </a:ext>
            </a:extLst>
          </p:cNvPr>
          <p:cNvPicPr>
            <a:picLocks noChangeAspect="1"/>
          </p:cNvPicPr>
          <p:nvPr/>
        </p:nvPicPr>
        <p:blipFill>
          <a:blip r:embed="rId4"/>
          <a:stretch>
            <a:fillRect/>
          </a:stretch>
        </p:blipFill>
        <p:spPr>
          <a:xfrm rot="19348327">
            <a:off x="4492135" y="3648609"/>
            <a:ext cx="2349000" cy="987515"/>
          </a:xfrm>
          <a:prstGeom prst="rect">
            <a:avLst/>
          </a:prstGeom>
          <a:effectLst>
            <a:outerShdw blurRad="63500" dist="25400" dir="2700000" sx="101000" sy="101000" algn="tl" rotWithShape="0">
              <a:prstClr val="black">
                <a:alpha val="50000"/>
              </a:prstClr>
            </a:outerShdw>
          </a:effectLst>
        </p:spPr>
      </p:pic>
      <p:pic>
        <p:nvPicPr>
          <p:cNvPr id="25" name="圖片 24">
            <a:extLst>
              <a:ext uri="{FF2B5EF4-FFF2-40B4-BE49-F238E27FC236}">
                <a16:creationId xmlns:a16="http://schemas.microsoft.com/office/drawing/2014/main" id="{918B45FD-5AE5-4C28-B24B-A4D39425E48F}"/>
              </a:ext>
            </a:extLst>
          </p:cNvPr>
          <p:cNvPicPr>
            <a:picLocks noChangeAspect="1"/>
          </p:cNvPicPr>
          <p:nvPr/>
        </p:nvPicPr>
        <p:blipFill>
          <a:blip r:embed="rId5"/>
          <a:stretch>
            <a:fillRect/>
          </a:stretch>
        </p:blipFill>
        <p:spPr>
          <a:xfrm rot="19411654">
            <a:off x="6014480" y="3646229"/>
            <a:ext cx="3154835" cy="966168"/>
          </a:xfrm>
          <a:prstGeom prst="rect">
            <a:avLst/>
          </a:prstGeom>
          <a:effectLst>
            <a:outerShdw blurRad="63500" dist="25400" dir="2700000" sx="101000" sy="101000" algn="tl" rotWithShape="0">
              <a:prstClr val="black">
                <a:alpha val="50000"/>
              </a:prstClr>
            </a:outerShdw>
          </a:effectLst>
        </p:spPr>
      </p:pic>
      <p:pic>
        <p:nvPicPr>
          <p:cNvPr id="27" name="圖片 26">
            <a:extLst>
              <a:ext uri="{FF2B5EF4-FFF2-40B4-BE49-F238E27FC236}">
                <a16:creationId xmlns:a16="http://schemas.microsoft.com/office/drawing/2014/main" id="{8C551980-66D1-4515-864E-6584CECE55D3}"/>
              </a:ext>
            </a:extLst>
          </p:cNvPr>
          <p:cNvPicPr>
            <a:picLocks noChangeAspect="1"/>
          </p:cNvPicPr>
          <p:nvPr/>
        </p:nvPicPr>
        <p:blipFill>
          <a:blip r:embed="rId6"/>
          <a:stretch>
            <a:fillRect/>
          </a:stretch>
        </p:blipFill>
        <p:spPr>
          <a:xfrm rot="19488544">
            <a:off x="8038182" y="3691690"/>
            <a:ext cx="3146481" cy="1062905"/>
          </a:xfrm>
          <a:prstGeom prst="rect">
            <a:avLst/>
          </a:prstGeom>
          <a:effectLst>
            <a:outerShdw blurRad="63500" dist="25400" dir="2700000" sx="101000" sy="101000" algn="tl" rotWithShape="0">
              <a:prstClr val="black">
                <a:alpha val="50000"/>
              </a:prstClr>
            </a:outerShdw>
          </a:effectLst>
        </p:spPr>
      </p:pic>
    </p:spTree>
    <p:extLst>
      <p:ext uri="{BB962C8B-B14F-4D97-AF65-F5344CB8AC3E}">
        <p14:creationId xmlns:p14="http://schemas.microsoft.com/office/powerpoint/2010/main" val="1743102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 15">
            <a:extLst>
              <a:ext uri="{FF2B5EF4-FFF2-40B4-BE49-F238E27FC236}">
                <a16:creationId xmlns:a16="http://schemas.microsoft.com/office/drawing/2014/main" id="{C83077E5-DECB-4366-83C1-E61AF8AE0E37}"/>
              </a:ext>
            </a:extLst>
          </p:cNvPr>
          <p:cNvSpPr/>
          <p:nvPr/>
        </p:nvSpPr>
        <p:spPr>
          <a:xfrm>
            <a:off x="182655" y="1196600"/>
            <a:ext cx="11340367" cy="4464800"/>
          </a:xfrm>
          <a:prstGeom prst="roundRect">
            <a:avLst>
              <a:gd name="adj" fmla="val 5650"/>
            </a:avLst>
          </a:prstGeom>
          <a:solidFill>
            <a:schemeClr val="bg1"/>
          </a:solidFill>
          <a:ln>
            <a:solidFill>
              <a:schemeClr val="bg1">
                <a:lumMod val="6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2" name="Title 1">
            <a:extLst>
              <a:ext uri="{FF2B5EF4-FFF2-40B4-BE49-F238E27FC236}">
                <a16:creationId xmlns:a16="http://schemas.microsoft.com/office/drawing/2014/main" id="{B9AD377C-E9FB-EF46-A261-F3C6EE4F9742}"/>
              </a:ext>
            </a:extLst>
          </p:cNvPr>
          <p:cNvSpPr>
            <a:spLocks noGrp="1"/>
          </p:cNvSpPr>
          <p:nvPr>
            <p:ph type="title"/>
          </p:nvPr>
        </p:nvSpPr>
        <p:spPr>
          <a:prstGeom prst="rect">
            <a:avLst/>
          </a:prstGeom>
        </p:spPr>
        <p:txBody>
          <a:bodyPr>
            <a:normAutofit fontScale="90000"/>
          </a:bodyPr>
          <a:lstStyle/>
          <a:p>
            <a:r>
              <a:rPr lang="en-US" altLang="zh-CN"/>
              <a:t>Experience the fastest performance with PCIe 4.0 NAS</a:t>
            </a:r>
            <a:endParaRPr lang="en-US"/>
          </a:p>
        </p:txBody>
      </p:sp>
      <p:sp>
        <p:nvSpPr>
          <p:cNvPr id="5" name="TextBox 4">
            <a:extLst>
              <a:ext uri="{FF2B5EF4-FFF2-40B4-BE49-F238E27FC236}">
                <a16:creationId xmlns:a16="http://schemas.microsoft.com/office/drawing/2014/main" id="{97FE9786-CFED-074B-907D-C356EF31878B}"/>
              </a:ext>
            </a:extLst>
          </p:cNvPr>
          <p:cNvSpPr txBox="1"/>
          <p:nvPr/>
        </p:nvSpPr>
        <p:spPr>
          <a:xfrm>
            <a:off x="499786" y="3959913"/>
            <a:ext cx="4228003" cy="1323439"/>
          </a:xfrm>
          <a:prstGeom prst="rect">
            <a:avLst/>
          </a:prstGeom>
          <a:noFill/>
        </p:spPr>
        <p:txBody>
          <a:bodyPr wrap="square" rtlCol="0">
            <a:spAutoFit/>
          </a:bodyPr>
          <a:lstStyle/>
          <a:p>
            <a:r>
              <a:rPr lang="en" altLang="zh-TW" sz="1600">
                <a:solidFill>
                  <a:schemeClr val="bg1"/>
                </a:solidFill>
              </a:rPr>
              <a:t>Slot 1: PCIe Gen4 x4</a:t>
            </a:r>
            <a:br>
              <a:rPr lang="en" altLang="zh-TW" sz="1600">
                <a:solidFill>
                  <a:schemeClr val="bg1"/>
                </a:solidFill>
              </a:rPr>
            </a:br>
            <a:r>
              <a:rPr lang="en" altLang="zh-TW" sz="1600">
                <a:solidFill>
                  <a:schemeClr val="bg1"/>
                </a:solidFill>
              </a:rPr>
              <a:t>Slot 2: PCIe Gen4 x8 or x4</a:t>
            </a:r>
            <a:br>
              <a:rPr lang="en" altLang="zh-TW" sz="1600">
                <a:solidFill>
                  <a:schemeClr val="bg1"/>
                </a:solidFill>
              </a:rPr>
            </a:br>
            <a:r>
              <a:rPr lang="en" altLang="zh-TW" sz="1600">
                <a:solidFill>
                  <a:schemeClr val="bg1"/>
                </a:solidFill>
              </a:rPr>
              <a:t>Slot 3: PCIe Gen4 x4</a:t>
            </a:r>
            <a:br>
              <a:rPr lang="en" altLang="zh-TW" sz="1600">
                <a:solidFill>
                  <a:schemeClr val="bg1"/>
                </a:solidFill>
              </a:rPr>
            </a:br>
            <a:r>
              <a:rPr lang="en" altLang="zh-TW" sz="1600">
                <a:solidFill>
                  <a:schemeClr val="bg1"/>
                </a:solidFill>
              </a:rPr>
              <a:t>Slot 4: PCIe Gen4 x8</a:t>
            </a:r>
            <a:br>
              <a:rPr lang="en" altLang="zh-TW" sz="1600">
                <a:solidFill>
                  <a:schemeClr val="bg1"/>
                </a:solidFill>
              </a:rPr>
            </a:br>
            <a:r>
              <a:rPr lang="en" altLang="zh-TW" sz="1600">
                <a:solidFill>
                  <a:schemeClr val="bg1"/>
                </a:solidFill>
              </a:rPr>
              <a:t>Slot 5: PCIe Gen4 x16 or x8 </a:t>
            </a:r>
            <a:endParaRPr lang="en-US" sz="1600">
              <a:solidFill>
                <a:schemeClr val="bg1"/>
              </a:solidFill>
            </a:endParaRPr>
          </a:p>
        </p:txBody>
      </p:sp>
      <p:sp>
        <p:nvSpPr>
          <p:cNvPr id="3" name="文字方塊 2">
            <a:extLst>
              <a:ext uri="{FF2B5EF4-FFF2-40B4-BE49-F238E27FC236}">
                <a16:creationId xmlns:a16="http://schemas.microsoft.com/office/drawing/2014/main" id="{8B24EDEA-ED86-EA4B-89BF-98DF03EAD022}"/>
              </a:ext>
            </a:extLst>
          </p:cNvPr>
          <p:cNvSpPr txBox="1"/>
          <p:nvPr/>
        </p:nvSpPr>
        <p:spPr>
          <a:xfrm>
            <a:off x="313880" y="5810732"/>
            <a:ext cx="6056466" cy="461665"/>
          </a:xfrm>
          <a:prstGeom prst="rect">
            <a:avLst/>
          </a:prstGeom>
          <a:noFill/>
        </p:spPr>
        <p:txBody>
          <a:bodyPr wrap="none" rtlCol="0">
            <a:spAutoFit/>
          </a:bodyPr>
          <a:lstStyle/>
          <a:p>
            <a:r>
              <a:rPr lang="en" altLang="zh-TW" sz="800">
                <a:solidFill>
                  <a:schemeClr val="bg1"/>
                </a:solidFill>
              </a:rPr>
              <a:t>*Slot 4 and Slot 5 are preinstalled with 25GbE network adapters. Please reserve these slots for the 25GbE adapters for the best performance.</a:t>
            </a:r>
            <a:br>
              <a:rPr lang="en" altLang="zh-TW" sz="800">
                <a:solidFill>
                  <a:schemeClr val="bg1"/>
                </a:solidFill>
              </a:rPr>
            </a:br>
            <a:r>
              <a:rPr lang="en" altLang="zh-TW" sz="800">
                <a:solidFill>
                  <a:schemeClr val="bg1"/>
                </a:solidFill>
              </a:rPr>
              <a:t>**Slot 2 provides the width of PCIe Gen4 x8 when Slot 3 is not in use, and provides the width of PCIe Gen4 x4 when Slot 3 is in use. </a:t>
            </a:r>
            <a:br>
              <a:rPr lang="en" altLang="zh-TW" sz="800">
                <a:solidFill>
                  <a:schemeClr val="bg1"/>
                </a:solidFill>
              </a:rPr>
            </a:br>
            <a:r>
              <a:rPr lang="en" altLang="zh-TW" sz="800">
                <a:solidFill>
                  <a:schemeClr val="bg1"/>
                </a:solidFill>
              </a:rPr>
              <a:t>***Slot 5 provides the width of PCIe Gen4 x16 when Slot 4 is not in use, and provides the width of PCIe Gen4 x8 when Slot 4 is in use.</a:t>
            </a:r>
            <a:endParaRPr kumimoji="1" lang="zh-TW" altLang="en-US" sz="800">
              <a:solidFill>
                <a:schemeClr val="bg1"/>
              </a:solidFill>
            </a:endParaRPr>
          </a:p>
        </p:txBody>
      </p:sp>
      <p:pic>
        <p:nvPicPr>
          <p:cNvPr id="59" name="Picture 2">
            <a:extLst>
              <a:ext uri="{FF2B5EF4-FFF2-40B4-BE49-F238E27FC236}">
                <a16:creationId xmlns:a16="http://schemas.microsoft.com/office/drawing/2014/main" id="{0AD6EE68-9768-4349-896B-833213E05FD2}"/>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28405" b="28268"/>
          <a:stretch/>
        </p:blipFill>
        <p:spPr bwMode="auto">
          <a:xfrm>
            <a:off x="313880" y="2791659"/>
            <a:ext cx="5414017" cy="1466083"/>
          </a:xfrm>
          <a:prstGeom prst="rect">
            <a:avLst/>
          </a:prstGeom>
          <a:noFill/>
          <a:effectLst>
            <a:reflection blurRad="6350" stA="30000" endPos="55000" dir="5400000" sy="-100000" algn="bl" rotWithShape="0"/>
          </a:effectLst>
          <a:extLst>
            <a:ext uri="{909E8E84-426E-40DD-AFC4-6F175D3DCCD1}">
              <a14:hiddenFill xmlns:a14="http://schemas.microsoft.com/office/drawing/2010/main">
                <a:solidFill>
                  <a:srgbClr val="FFFFFF"/>
                </a:solidFill>
              </a14:hiddenFill>
            </a:ext>
          </a:extLst>
        </p:spPr>
      </p:pic>
      <p:pic>
        <p:nvPicPr>
          <p:cNvPr id="3078" name="Picture 6" descr="Epyc - Wikipedia">
            <a:extLst>
              <a:ext uri="{FF2B5EF4-FFF2-40B4-BE49-F238E27FC236}">
                <a16:creationId xmlns:a16="http://schemas.microsoft.com/office/drawing/2014/main" id="{5AB46FED-2C80-E945-930B-0E449911EED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536815" y="1921093"/>
            <a:ext cx="1435814" cy="697529"/>
          </a:xfrm>
          <a:prstGeom prst="rect">
            <a:avLst/>
          </a:prstGeom>
          <a:noFill/>
          <a:extLst>
            <a:ext uri="{909E8E84-426E-40DD-AFC4-6F175D3DCCD1}">
              <a14:hiddenFill xmlns:a14="http://schemas.microsoft.com/office/drawing/2010/main">
                <a:solidFill>
                  <a:srgbClr val="FFFFFF"/>
                </a:solidFill>
              </a14:hiddenFill>
            </a:ext>
          </a:extLst>
        </p:spPr>
      </p:pic>
      <p:sp>
        <p:nvSpPr>
          <p:cNvPr id="23" name="文本框 2">
            <a:extLst>
              <a:ext uri="{FF2B5EF4-FFF2-40B4-BE49-F238E27FC236}">
                <a16:creationId xmlns:a16="http://schemas.microsoft.com/office/drawing/2014/main" id="{78208DFD-38E1-4A4C-AEDA-98E3B8E576CA}"/>
              </a:ext>
            </a:extLst>
          </p:cNvPr>
          <p:cNvSpPr txBox="1"/>
          <p:nvPr/>
        </p:nvSpPr>
        <p:spPr>
          <a:xfrm>
            <a:off x="5821640" y="1405159"/>
            <a:ext cx="5607639" cy="1846659"/>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spcBef>
                <a:spcPts val="1600"/>
              </a:spcBef>
            </a:pPr>
            <a:r>
              <a:rPr lang="en-US" altLang="zh-CN" sz="2400" b="1">
                <a:latin typeface="Arial" panose="020B0604020202020204" pitchFamily="34" charset="0"/>
                <a:ea typeface="微軟正黑體" panose="020B0604030504040204" pitchFamily="34" charset="-120"/>
                <a:cs typeface="Arial" panose="020B0604020202020204" pitchFamily="34" charset="0"/>
              </a:rPr>
              <a:t>TS-h2490FU-7302P-128G</a:t>
            </a:r>
            <a:endParaRPr lang="zh-CN" altLang="en-US" sz="2400" b="1">
              <a:latin typeface="Arial" panose="020B0604020202020204" pitchFamily="34" charset="0"/>
              <a:ea typeface="微軟正黑體" panose="020B0604030504040204" pitchFamily="34" charset="-120"/>
              <a:cs typeface="Arial" panose="020B0604020202020204" pitchFamily="34" charset="0"/>
            </a:endParaRPr>
          </a:p>
          <a:p>
            <a:pPr marL="116414" indent="-116414">
              <a:spcBef>
                <a:spcPts val="1600"/>
              </a:spcBef>
              <a:buFont typeface="Arial"/>
              <a:buChar char="•"/>
              <a:tabLst>
                <a:tab pos="239178" algn="l"/>
              </a:tabLst>
            </a:pPr>
            <a:r>
              <a:rPr lang="en-US" altLang="zh-CN" sz="1600">
                <a:latin typeface="Arial" panose="020B0604020202020204" pitchFamily="34" charset="0"/>
                <a:ea typeface="微軟正黑體"/>
                <a:cs typeface="Arial" panose="020B0604020202020204" pitchFamily="34" charset="0"/>
              </a:rPr>
              <a:t>AMD EPYC </a:t>
            </a:r>
            <a:r>
              <a:rPr lang="en-US" altLang="zh-CN" sz="1600" b="1">
                <a:solidFill>
                  <a:srgbClr val="FF6600"/>
                </a:solidFill>
                <a:latin typeface="Arial" panose="020B0604020202020204" pitchFamily="34" charset="0"/>
                <a:ea typeface="微軟正黑體"/>
                <a:cs typeface="Arial" panose="020B0604020202020204" pitchFamily="34" charset="0"/>
              </a:rPr>
              <a:t>16core</a:t>
            </a:r>
            <a:r>
              <a:rPr lang="zh-CN" altLang="en-US" sz="1600">
                <a:solidFill>
                  <a:srgbClr val="FF6600"/>
                </a:solidFill>
                <a:latin typeface="Arial" panose="020B0604020202020204" pitchFamily="34" charset="0"/>
                <a:ea typeface="微軟正黑體"/>
                <a:cs typeface="Arial" panose="020B0604020202020204" pitchFamily="34" charset="0"/>
              </a:rPr>
              <a:t>/</a:t>
            </a:r>
            <a:r>
              <a:rPr lang="en-US" altLang="zh-CN" sz="1600" b="1">
                <a:solidFill>
                  <a:srgbClr val="FF6600"/>
                </a:solidFill>
                <a:latin typeface="Arial" panose="020B0604020202020204" pitchFamily="34" charset="0"/>
                <a:ea typeface="微軟正黑體"/>
                <a:cs typeface="Arial" panose="020B0604020202020204" pitchFamily="34" charset="0"/>
              </a:rPr>
              <a:t>32thread</a:t>
            </a:r>
            <a:r>
              <a:rPr lang="zh-CN" altLang="en-US" sz="1600">
                <a:solidFill>
                  <a:srgbClr val="FF6600"/>
                </a:solidFill>
                <a:latin typeface="Arial" panose="020B0604020202020204" pitchFamily="34" charset="0"/>
                <a:ea typeface="微軟正黑體"/>
                <a:cs typeface="Arial" panose="020B0604020202020204" pitchFamily="34" charset="0"/>
              </a:rPr>
              <a:t>, </a:t>
            </a:r>
            <a:r>
              <a:rPr lang="en-US" altLang="zh-CN" sz="1600" b="1">
                <a:solidFill>
                  <a:srgbClr val="FF6600"/>
                </a:solidFill>
                <a:latin typeface="Arial" panose="020B0604020202020204" pitchFamily="34" charset="0"/>
                <a:ea typeface="微軟正黑體"/>
                <a:cs typeface="Arial" panose="020B0604020202020204" pitchFamily="34" charset="0"/>
              </a:rPr>
              <a:t>3.0</a:t>
            </a:r>
            <a:r>
              <a:rPr lang="zh-CN" altLang="en-US" sz="1600" b="1">
                <a:solidFill>
                  <a:srgbClr val="FF6600"/>
                </a:solidFill>
                <a:latin typeface="Arial" panose="020B0604020202020204" pitchFamily="34" charset="0"/>
                <a:ea typeface="微軟正黑體"/>
                <a:cs typeface="Arial" panose="020B0604020202020204" pitchFamily="34" charset="0"/>
              </a:rPr>
              <a:t> GHz </a:t>
            </a:r>
            <a:r>
              <a:rPr lang="zh-CN" altLang="en-US" sz="1600">
                <a:latin typeface="Arial" panose="020B0604020202020204" pitchFamily="34" charset="0"/>
                <a:ea typeface="微軟正黑體"/>
                <a:cs typeface="Arial" panose="020B0604020202020204" pitchFamily="34" charset="0"/>
              </a:rPr>
              <a:t>(Max. 3.</a:t>
            </a:r>
            <a:r>
              <a:rPr lang="en-US" altLang="zh-CN" sz="1600">
                <a:latin typeface="Arial" panose="020B0604020202020204" pitchFamily="34" charset="0"/>
                <a:ea typeface="微軟正黑體"/>
                <a:cs typeface="Arial" panose="020B0604020202020204" pitchFamily="34" charset="0"/>
              </a:rPr>
              <a:t>3</a:t>
            </a:r>
            <a:r>
              <a:rPr lang="zh-CN" altLang="en-US" sz="1600">
                <a:latin typeface="Arial" panose="020B0604020202020204" pitchFamily="34" charset="0"/>
                <a:ea typeface="微軟正黑體"/>
                <a:cs typeface="Arial" panose="020B0604020202020204" pitchFamily="34" charset="0"/>
              </a:rPr>
              <a:t>GHz)</a:t>
            </a:r>
          </a:p>
          <a:p>
            <a:pPr marL="116414" indent="-116414">
              <a:spcBef>
                <a:spcPts val="1600"/>
              </a:spcBef>
              <a:buClr>
                <a:schemeClr val="tx1"/>
              </a:buClr>
              <a:buFont typeface="Arial" panose="020B0604020202020204" pitchFamily="34" charset="0"/>
              <a:buChar char="•"/>
            </a:pPr>
            <a:r>
              <a:rPr lang="en-US" altLang="zh-CN" sz="1600" b="1">
                <a:solidFill>
                  <a:srgbClr val="FF6600"/>
                </a:solidFill>
                <a:latin typeface="Arial" panose="020B0604020202020204" pitchFamily="34" charset="0"/>
                <a:ea typeface="微軟正黑體"/>
                <a:cs typeface="Arial" panose="020B0604020202020204" pitchFamily="34" charset="0"/>
              </a:rPr>
              <a:t>128</a:t>
            </a:r>
            <a:r>
              <a:rPr lang="zh-CN" altLang="en-US" sz="1600" b="1">
                <a:solidFill>
                  <a:srgbClr val="FF6600"/>
                </a:solidFill>
                <a:latin typeface="Arial" panose="020B0604020202020204" pitchFamily="34" charset="0"/>
                <a:ea typeface="微軟正黑體"/>
                <a:cs typeface="Arial" panose="020B0604020202020204" pitchFamily="34" charset="0"/>
              </a:rPr>
              <a:t>GB</a:t>
            </a:r>
            <a:r>
              <a:rPr lang="zh-CN" altLang="en-US" sz="1600" b="1">
                <a:latin typeface="Arial" panose="020B0604020202020204" pitchFamily="34" charset="0"/>
                <a:ea typeface="微軟正黑體"/>
                <a:cs typeface="Arial" panose="020B0604020202020204" pitchFamily="34" charset="0"/>
              </a:rPr>
              <a:t> </a:t>
            </a:r>
            <a:r>
              <a:rPr lang="zh-CN" altLang="en-US" sz="1600">
                <a:latin typeface="Arial" panose="020B0604020202020204" pitchFamily="34" charset="0"/>
                <a:ea typeface="微軟正黑體"/>
                <a:cs typeface="Arial" panose="020B0604020202020204" pitchFamily="34" charset="0"/>
              </a:rPr>
              <a:t>DDR4 </a:t>
            </a:r>
            <a:r>
              <a:rPr lang="en-US" altLang="zh-CN" sz="1600">
                <a:latin typeface="Arial" panose="020B0604020202020204" pitchFamily="34" charset="0"/>
                <a:ea typeface="微軟正黑體"/>
                <a:cs typeface="Arial" panose="020B0604020202020204" pitchFamily="34" charset="0"/>
              </a:rPr>
              <a:t>RDIMM ECC</a:t>
            </a:r>
            <a:r>
              <a:rPr lang="zh-TW" altLang="en-US" sz="1600">
                <a:latin typeface="Arial" panose="020B0604020202020204" pitchFamily="34" charset="0"/>
                <a:ea typeface="微軟正黑體"/>
                <a:cs typeface="Arial" panose="020B0604020202020204" pitchFamily="34" charset="0"/>
              </a:rPr>
              <a:t> </a:t>
            </a:r>
            <a:r>
              <a:rPr lang="en-US" altLang="zh-CN" sz="1600">
                <a:latin typeface="Arial" panose="020B0604020202020204" pitchFamily="34" charset="0"/>
                <a:ea typeface="微軟正黑體"/>
                <a:cs typeface="Arial" panose="020B0604020202020204" pitchFamily="34" charset="0"/>
              </a:rPr>
              <a:t>memory </a:t>
            </a:r>
            <a:r>
              <a:rPr lang="zh-CN" altLang="en-US" sz="1600">
                <a:latin typeface="Arial" panose="020B0604020202020204" pitchFamily="34" charset="0"/>
                <a:ea typeface="微軟正黑體"/>
                <a:cs typeface="Arial" panose="020B0604020202020204" pitchFamily="34" charset="0"/>
              </a:rPr>
              <a:t>(</a:t>
            </a:r>
            <a:r>
              <a:rPr lang="en-US" altLang="zh-CN" sz="1600">
                <a:latin typeface="Arial" panose="020B0604020202020204" pitchFamily="34" charset="0"/>
                <a:ea typeface="微軟正黑體"/>
                <a:cs typeface="Arial" panose="020B0604020202020204" pitchFamily="34" charset="0"/>
              </a:rPr>
              <a:t>8 x 16GB</a:t>
            </a:r>
            <a:r>
              <a:rPr lang="zh-CN" altLang="en-US" sz="1600">
                <a:latin typeface="Arial" panose="020B0604020202020204" pitchFamily="34" charset="0"/>
                <a:ea typeface="微軟正黑體"/>
                <a:cs typeface="Arial" panose="020B0604020202020204" pitchFamily="34" charset="0"/>
              </a:rPr>
              <a:t>)</a:t>
            </a:r>
            <a:endParaRPr lang="en-US" altLang="zh-CN" sz="1600">
              <a:latin typeface="Arial" panose="020B0604020202020204" pitchFamily="34" charset="0"/>
              <a:ea typeface="微軟正黑體"/>
              <a:cs typeface="Arial" panose="020B0604020202020204" pitchFamily="34" charset="0"/>
            </a:endParaRPr>
          </a:p>
          <a:p>
            <a:pPr marL="116414" indent="-116414">
              <a:spcBef>
                <a:spcPts val="1600"/>
              </a:spcBef>
              <a:buClr>
                <a:schemeClr val="tx1"/>
              </a:buClr>
              <a:buFont typeface="Arial" panose="020B0604020202020204" pitchFamily="34" charset="0"/>
              <a:buChar char="•"/>
            </a:pPr>
            <a:r>
              <a:rPr lang="en-US" altLang="zh-CN" sz="1600" b="1">
                <a:solidFill>
                  <a:srgbClr val="FF6600"/>
                </a:solidFill>
                <a:latin typeface="Arial" panose="020B0604020202020204" pitchFamily="34" charset="0"/>
                <a:ea typeface="微軟正黑體"/>
                <a:cs typeface="Arial" panose="020B0604020202020204" pitchFamily="34" charset="0"/>
              </a:rPr>
              <a:t>4</a:t>
            </a:r>
            <a:r>
              <a:rPr lang="en-US" altLang="zh-CN" sz="1600">
                <a:latin typeface="Arial" panose="020B0604020202020204" pitchFamily="34" charset="0"/>
                <a:ea typeface="微軟正黑體"/>
                <a:cs typeface="Arial" panose="020B0604020202020204" pitchFamily="34" charset="0"/>
              </a:rPr>
              <a:t> x SFP28 25GbE ethernet ports (25GbE/10GbE/1GbE)</a:t>
            </a:r>
          </a:p>
        </p:txBody>
      </p:sp>
      <p:sp>
        <p:nvSpPr>
          <p:cNvPr id="25" name="文本框 3">
            <a:extLst>
              <a:ext uri="{FF2B5EF4-FFF2-40B4-BE49-F238E27FC236}">
                <a16:creationId xmlns:a16="http://schemas.microsoft.com/office/drawing/2014/main" id="{27C8BA15-DE0E-0441-A9A1-6EC022026980}"/>
              </a:ext>
            </a:extLst>
          </p:cNvPr>
          <p:cNvSpPr txBox="1"/>
          <p:nvPr/>
        </p:nvSpPr>
        <p:spPr>
          <a:xfrm>
            <a:off x="5821640" y="3558564"/>
            <a:ext cx="5537422" cy="1846659"/>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spcBef>
                <a:spcPts val="1600"/>
              </a:spcBef>
            </a:pPr>
            <a:r>
              <a:rPr lang="en-US" altLang="zh-CN" sz="2400" b="1">
                <a:latin typeface="Arial" panose="020B0604020202020204" pitchFamily="34" charset="0"/>
                <a:ea typeface="微軟正黑體"/>
                <a:cs typeface="Arial" panose="020B0604020202020204" pitchFamily="34" charset="0"/>
              </a:rPr>
              <a:t>TS-h2490FU-7232P-64G</a:t>
            </a:r>
            <a:endParaRPr lang="zh-CN" altLang="en-US" sz="2400" b="1">
              <a:latin typeface="Arial" panose="020B0604020202020204" pitchFamily="34" charset="0"/>
              <a:ea typeface="微軟正黑體"/>
              <a:cs typeface="Arial" panose="020B0604020202020204" pitchFamily="34" charset="0"/>
            </a:endParaRPr>
          </a:p>
          <a:p>
            <a:pPr marL="116414" indent="-116414">
              <a:spcBef>
                <a:spcPts val="1600"/>
              </a:spcBef>
              <a:buClr>
                <a:schemeClr val="tx1"/>
              </a:buClr>
              <a:buFont typeface="Arial"/>
              <a:buChar char="•"/>
              <a:tabLst>
                <a:tab pos="239178" algn="l"/>
              </a:tabLst>
            </a:pPr>
            <a:r>
              <a:rPr lang="en-US" altLang="zh-CN" sz="1600">
                <a:latin typeface="Arial" panose="020B0604020202020204" pitchFamily="34" charset="0"/>
                <a:ea typeface="微軟正黑體"/>
                <a:cs typeface="Arial" panose="020B0604020202020204" pitchFamily="34" charset="0"/>
              </a:rPr>
              <a:t>AMD EPYC </a:t>
            </a:r>
            <a:r>
              <a:rPr lang="en-US" altLang="zh-CN" sz="1600" b="1">
                <a:solidFill>
                  <a:srgbClr val="FF6600"/>
                </a:solidFill>
                <a:latin typeface="Arial" panose="020B0604020202020204" pitchFamily="34" charset="0"/>
                <a:ea typeface="微軟正黑體"/>
                <a:cs typeface="Arial" panose="020B0604020202020204" pitchFamily="34" charset="0"/>
              </a:rPr>
              <a:t>8coew</a:t>
            </a:r>
            <a:r>
              <a:rPr lang="zh-CN" altLang="en-US" sz="1600">
                <a:solidFill>
                  <a:srgbClr val="FF6600"/>
                </a:solidFill>
                <a:latin typeface="Arial" panose="020B0604020202020204" pitchFamily="34" charset="0"/>
                <a:ea typeface="微軟正黑體"/>
                <a:cs typeface="Arial" panose="020B0604020202020204" pitchFamily="34" charset="0"/>
              </a:rPr>
              <a:t>/</a:t>
            </a:r>
            <a:r>
              <a:rPr lang="en-US" altLang="zh-CN" sz="1600" b="1">
                <a:solidFill>
                  <a:srgbClr val="FF6600"/>
                </a:solidFill>
                <a:latin typeface="Arial" panose="020B0604020202020204" pitchFamily="34" charset="0"/>
                <a:ea typeface="微軟正黑體"/>
                <a:cs typeface="Arial" panose="020B0604020202020204" pitchFamily="34" charset="0"/>
              </a:rPr>
              <a:t>16thread</a:t>
            </a:r>
            <a:r>
              <a:rPr lang="zh-CN" altLang="en-US" sz="1600">
                <a:solidFill>
                  <a:srgbClr val="FF6600"/>
                </a:solidFill>
                <a:latin typeface="Arial" panose="020B0604020202020204" pitchFamily="34" charset="0"/>
                <a:ea typeface="微軟正黑體"/>
                <a:cs typeface="Arial" panose="020B0604020202020204" pitchFamily="34" charset="0"/>
              </a:rPr>
              <a:t>,</a:t>
            </a:r>
            <a:r>
              <a:rPr lang="en-US" altLang="zh-CN" sz="1600">
                <a:solidFill>
                  <a:srgbClr val="FF6600"/>
                </a:solidFill>
                <a:latin typeface="Arial" panose="020B0604020202020204" pitchFamily="34" charset="0"/>
                <a:ea typeface="微軟正黑體"/>
                <a:cs typeface="Arial" panose="020B0604020202020204" pitchFamily="34" charset="0"/>
              </a:rPr>
              <a:t> </a:t>
            </a:r>
            <a:r>
              <a:rPr lang="en-US" altLang="zh-CN" sz="1600" b="1">
                <a:solidFill>
                  <a:srgbClr val="FF6600"/>
                </a:solidFill>
                <a:latin typeface="Arial" panose="020B0604020202020204" pitchFamily="34" charset="0"/>
                <a:ea typeface="微軟正黑體"/>
                <a:cs typeface="Arial" panose="020B0604020202020204" pitchFamily="34" charset="0"/>
              </a:rPr>
              <a:t>3.1</a:t>
            </a:r>
            <a:r>
              <a:rPr lang="zh-CN" altLang="en-US" sz="1600" b="1">
                <a:solidFill>
                  <a:srgbClr val="FF6600"/>
                </a:solidFill>
                <a:latin typeface="Arial" panose="020B0604020202020204" pitchFamily="34" charset="0"/>
                <a:ea typeface="微軟正黑體"/>
                <a:cs typeface="Arial" panose="020B0604020202020204" pitchFamily="34" charset="0"/>
              </a:rPr>
              <a:t> GHz </a:t>
            </a:r>
            <a:r>
              <a:rPr lang="zh-CN" altLang="en-US" sz="1600">
                <a:latin typeface="Arial" panose="020B0604020202020204" pitchFamily="34" charset="0"/>
                <a:ea typeface="微軟正黑體"/>
                <a:cs typeface="Arial" panose="020B0604020202020204" pitchFamily="34" charset="0"/>
              </a:rPr>
              <a:t>(Max. 3.</a:t>
            </a:r>
            <a:r>
              <a:rPr lang="en-US" altLang="zh-CN" sz="1600">
                <a:latin typeface="Arial" panose="020B0604020202020204" pitchFamily="34" charset="0"/>
                <a:ea typeface="微軟正黑體"/>
                <a:cs typeface="Arial" panose="020B0604020202020204" pitchFamily="34" charset="0"/>
              </a:rPr>
              <a:t>2</a:t>
            </a:r>
            <a:r>
              <a:rPr lang="zh-CN" altLang="en-US" sz="1600">
                <a:latin typeface="Arial" panose="020B0604020202020204" pitchFamily="34" charset="0"/>
                <a:ea typeface="微軟正黑體"/>
                <a:cs typeface="Arial" panose="020B0604020202020204" pitchFamily="34" charset="0"/>
              </a:rPr>
              <a:t>GHz)</a:t>
            </a:r>
          </a:p>
          <a:p>
            <a:pPr marL="116414" indent="-116414">
              <a:spcBef>
                <a:spcPts val="1600"/>
              </a:spcBef>
              <a:buClr>
                <a:schemeClr val="tx1"/>
              </a:buClr>
              <a:buFont typeface="Arial" panose="020B0604020202020204" pitchFamily="34" charset="0"/>
              <a:buChar char="•"/>
            </a:pPr>
            <a:r>
              <a:rPr lang="en-US" altLang="zh-CN" sz="1600" b="1">
                <a:solidFill>
                  <a:srgbClr val="FF6600"/>
                </a:solidFill>
                <a:latin typeface="Arial" panose="020B0604020202020204" pitchFamily="34" charset="0"/>
                <a:ea typeface="微軟正黑體"/>
                <a:cs typeface="Arial" panose="020B0604020202020204" pitchFamily="34" charset="0"/>
              </a:rPr>
              <a:t>64</a:t>
            </a:r>
            <a:r>
              <a:rPr lang="zh-CN" altLang="en-US" sz="1600" b="1">
                <a:solidFill>
                  <a:srgbClr val="FF6600"/>
                </a:solidFill>
                <a:latin typeface="Arial" panose="020B0604020202020204" pitchFamily="34" charset="0"/>
                <a:ea typeface="微軟正黑體"/>
                <a:cs typeface="Arial" panose="020B0604020202020204" pitchFamily="34" charset="0"/>
              </a:rPr>
              <a:t>GB</a:t>
            </a:r>
            <a:r>
              <a:rPr lang="zh-CN" altLang="en-US" sz="1600" b="1">
                <a:latin typeface="Arial" panose="020B0604020202020204" pitchFamily="34" charset="0"/>
                <a:ea typeface="微軟正黑體"/>
                <a:cs typeface="Arial" panose="020B0604020202020204" pitchFamily="34" charset="0"/>
              </a:rPr>
              <a:t> </a:t>
            </a:r>
            <a:r>
              <a:rPr lang="zh-CN" altLang="en-US" sz="1600">
                <a:latin typeface="Arial" panose="020B0604020202020204" pitchFamily="34" charset="0"/>
                <a:ea typeface="微軟正黑體"/>
                <a:cs typeface="Arial" panose="020B0604020202020204" pitchFamily="34" charset="0"/>
              </a:rPr>
              <a:t>DDR4 </a:t>
            </a:r>
            <a:r>
              <a:rPr lang="en-US" altLang="zh-CN" sz="1600">
                <a:latin typeface="Arial" panose="020B0604020202020204" pitchFamily="34" charset="0"/>
                <a:ea typeface="微軟正黑體"/>
                <a:cs typeface="Arial" panose="020B0604020202020204" pitchFamily="34" charset="0"/>
              </a:rPr>
              <a:t>RDIMM ECC memory </a:t>
            </a:r>
            <a:r>
              <a:rPr lang="zh-CN" altLang="en-US" sz="1600">
                <a:latin typeface="Arial" panose="020B0604020202020204" pitchFamily="34" charset="0"/>
                <a:ea typeface="微軟正黑體"/>
                <a:cs typeface="Arial" panose="020B0604020202020204" pitchFamily="34" charset="0"/>
              </a:rPr>
              <a:t>(</a:t>
            </a:r>
            <a:r>
              <a:rPr lang="en-US" altLang="zh-CN" sz="1600">
                <a:latin typeface="Arial" panose="020B0604020202020204" pitchFamily="34" charset="0"/>
                <a:ea typeface="微軟正黑體"/>
                <a:cs typeface="Arial" panose="020B0604020202020204" pitchFamily="34" charset="0"/>
              </a:rPr>
              <a:t>8 x 8GB</a:t>
            </a:r>
            <a:r>
              <a:rPr lang="zh-CN" altLang="en-US" sz="1600">
                <a:latin typeface="Arial" panose="020B0604020202020204" pitchFamily="34" charset="0"/>
                <a:ea typeface="微軟正黑體"/>
                <a:cs typeface="Arial" panose="020B0604020202020204" pitchFamily="34" charset="0"/>
              </a:rPr>
              <a:t>)</a:t>
            </a:r>
            <a:endParaRPr lang="en-US" altLang="zh-CN" sz="1600">
              <a:latin typeface="Arial" panose="020B0604020202020204" pitchFamily="34" charset="0"/>
              <a:ea typeface="微軟正黑體"/>
              <a:cs typeface="Arial" panose="020B0604020202020204" pitchFamily="34" charset="0"/>
            </a:endParaRPr>
          </a:p>
          <a:p>
            <a:pPr marL="116414" indent="-116414">
              <a:spcBef>
                <a:spcPts val="1600"/>
              </a:spcBef>
              <a:buClr>
                <a:schemeClr val="tx1"/>
              </a:buClr>
              <a:buFont typeface="Arial" panose="020B0604020202020204" pitchFamily="34" charset="0"/>
              <a:buChar char="•"/>
            </a:pPr>
            <a:r>
              <a:rPr lang="en-US" altLang="zh-CN" sz="1600" b="1">
                <a:solidFill>
                  <a:srgbClr val="FF6600"/>
                </a:solidFill>
                <a:latin typeface="Arial" panose="020B0604020202020204" pitchFamily="34" charset="0"/>
                <a:ea typeface="微軟正黑體"/>
                <a:cs typeface="Arial" panose="020B0604020202020204" pitchFamily="34" charset="0"/>
              </a:rPr>
              <a:t>2</a:t>
            </a:r>
            <a:r>
              <a:rPr lang="en-US" altLang="zh-CN" sz="1600">
                <a:latin typeface="Arial" panose="020B0604020202020204" pitchFamily="34" charset="0"/>
                <a:ea typeface="微軟正黑體"/>
                <a:cs typeface="Arial" panose="020B0604020202020204" pitchFamily="34" charset="0"/>
              </a:rPr>
              <a:t> x SFP28 25GbE ethernet ports (25GbE/10GbE/1GbE)</a:t>
            </a:r>
          </a:p>
        </p:txBody>
      </p:sp>
      <p:pic>
        <p:nvPicPr>
          <p:cNvPr id="17" name="圖形 16">
            <a:extLst>
              <a:ext uri="{FF2B5EF4-FFF2-40B4-BE49-F238E27FC236}">
                <a16:creationId xmlns:a16="http://schemas.microsoft.com/office/drawing/2014/main" id="{5015BAB3-914C-4B55-BFD3-A3F8070C2905}"/>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15562" t="24216" r="14353" b="41262"/>
          <a:stretch/>
        </p:blipFill>
        <p:spPr>
          <a:xfrm>
            <a:off x="1047191" y="1945928"/>
            <a:ext cx="2195451" cy="720955"/>
          </a:xfrm>
          <a:prstGeom prst="rect">
            <a:avLst/>
          </a:prstGeom>
        </p:spPr>
      </p:pic>
      <p:grpSp>
        <p:nvGrpSpPr>
          <p:cNvPr id="4" name="群組 3">
            <a:extLst>
              <a:ext uri="{FF2B5EF4-FFF2-40B4-BE49-F238E27FC236}">
                <a16:creationId xmlns:a16="http://schemas.microsoft.com/office/drawing/2014/main" id="{301FA7DC-FD0C-4AE8-B936-6ED4BE698183}"/>
              </a:ext>
            </a:extLst>
          </p:cNvPr>
          <p:cNvGrpSpPr/>
          <p:nvPr/>
        </p:nvGrpSpPr>
        <p:grpSpPr>
          <a:xfrm>
            <a:off x="438793" y="4356800"/>
            <a:ext cx="1552440" cy="326598"/>
            <a:chOff x="403866" y="3533738"/>
            <a:chExt cx="2185607" cy="459802"/>
          </a:xfrm>
        </p:grpSpPr>
        <p:pic>
          <p:nvPicPr>
            <p:cNvPr id="53" name="圖片 52">
              <a:extLst>
                <a:ext uri="{FF2B5EF4-FFF2-40B4-BE49-F238E27FC236}">
                  <a16:creationId xmlns:a16="http://schemas.microsoft.com/office/drawing/2014/main" id="{4CCC0A48-9C3E-4BEC-8CBB-32D0469B688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3866" y="3533738"/>
              <a:ext cx="2185607" cy="459802"/>
            </a:xfrm>
            <a:prstGeom prst="rect">
              <a:avLst/>
            </a:prstGeom>
          </p:spPr>
        </p:pic>
        <p:sp>
          <p:nvSpPr>
            <p:cNvPr id="54" name="矩形 53">
              <a:extLst>
                <a:ext uri="{FF2B5EF4-FFF2-40B4-BE49-F238E27FC236}">
                  <a16:creationId xmlns:a16="http://schemas.microsoft.com/office/drawing/2014/main" id="{BEF04983-82B7-41FC-A994-CDCEB064CE06}"/>
                </a:ext>
              </a:extLst>
            </p:cNvPr>
            <p:cNvSpPr/>
            <p:nvPr/>
          </p:nvSpPr>
          <p:spPr>
            <a:xfrm>
              <a:off x="727933" y="3572737"/>
              <a:ext cx="1510246" cy="389974"/>
            </a:xfrm>
            <a:prstGeom prst="rect">
              <a:avLst/>
            </a:prstGeom>
          </p:spPr>
          <p:txBody>
            <a:bodyPr wrap="none">
              <a:spAutoFit/>
            </a:bodyPr>
            <a:lstStyle/>
            <a:p>
              <a:r>
                <a:rPr lang="en-US" altLang="zh-TW" sz="1200" b="1">
                  <a:solidFill>
                    <a:schemeClr val="bg1"/>
                  </a:solidFill>
                  <a:latin typeface="Arial"/>
                  <a:cs typeface="Arial"/>
                </a:rPr>
                <a:t>TS-h2490FU</a:t>
              </a:r>
            </a:p>
          </p:txBody>
        </p:sp>
      </p:grpSp>
    </p:spTree>
    <p:extLst>
      <p:ext uri="{BB962C8B-B14F-4D97-AF65-F5344CB8AC3E}">
        <p14:creationId xmlns:p14="http://schemas.microsoft.com/office/powerpoint/2010/main" val="2000501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圓角 43">
            <a:extLst>
              <a:ext uri="{FF2B5EF4-FFF2-40B4-BE49-F238E27FC236}">
                <a16:creationId xmlns:a16="http://schemas.microsoft.com/office/drawing/2014/main" id="{FE1899EF-BDB6-4504-9EF7-773FDE443CE8}"/>
              </a:ext>
            </a:extLst>
          </p:cNvPr>
          <p:cNvSpPr/>
          <p:nvPr/>
        </p:nvSpPr>
        <p:spPr>
          <a:xfrm>
            <a:off x="254759" y="1305899"/>
            <a:ext cx="11605146" cy="4676370"/>
          </a:xfrm>
          <a:prstGeom prst="roundRect">
            <a:avLst>
              <a:gd name="adj" fmla="val 4795"/>
            </a:avLst>
          </a:prstGeom>
          <a:solidFill>
            <a:schemeClr val="bg1"/>
          </a:solidFill>
          <a:ln>
            <a:solidFill>
              <a:schemeClr val="bg1">
                <a:lumMod val="6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pic>
        <p:nvPicPr>
          <p:cNvPr id="59" name="Picture 2">
            <a:extLst>
              <a:ext uri="{FF2B5EF4-FFF2-40B4-BE49-F238E27FC236}">
                <a16:creationId xmlns:a16="http://schemas.microsoft.com/office/drawing/2014/main" id="{0AD6EE68-9768-4349-896B-833213E05FD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1030" y="1467553"/>
            <a:ext cx="3790776" cy="23692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9AD377C-E9FB-EF46-A261-F3C6EE4F9742}"/>
              </a:ext>
            </a:extLst>
          </p:cNvPr>
          <p:cNvSpPr>
            <a:spLocks noGrp="1"/>
          </p:cNvSpPr>
          <p:nvPr>
            <p:ph type="title"/>
          </p:nvPr>
        </p:nvSpPr>
        <p:spPr>
          <a:xfrm>
            <a:off x="246292" y="110562"/>
            <a:ext cx="11699415" cy="870892"/>
          </a:xfrm>
          <a:prstGeom prst="rect">
            <a:avLst/>
          </a:prstGeom>
        </p:spPr>
        <p:txBody>
          <a:bodyPr>
            <a:normAutofit fontScale="90000"/>
          </a:bodyPr>
          <a:lstStyle/>
          <a:p>
            <a:r>
              <a:rPr lang="en-US" altLang="zh-CN"/>
              <a:t>Upgrade you</a:t>
            </a:r>
            <a:r>
              <a:rPr lang="zh-TW" altLang="en-US"/>
              <a:t> </a:t>
            </a:r>
            <a:r>
              <a:rPr lang="en-US" altLang="zh-CN"/>
              <a:t>QNAP High-end NAS with PCIe 3.0 for faster ethernet experience</a:t>
            </a:r>
            <a:endParaRPr lang="en-US"/>
          </a:p>
        </p:txBody>
      </p:sp>
      <p:pic>
        <p:nvPicPr>
          <p:cNvPr id="53" name="圖片 52">
            <a:extLst>
              <a:ext uri="{FF2B5EF4-FFF2-40B4-BE49-F238E27FC236}">
                <a16:creationId xmlns:a16="http://schemas.microsoft.com/office/drawing/2014/main" id="{4CCC0A48-9C3E-4BEC-8CBB-32D0469B68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3595" y="3260089"/>
            <a:ext cx="2185607" cy="459802"/>
          </a:xfrm>
          <a:prstGeom prst="rect">
            <a:avLst/>
          </a:prstGeom>
        </p:spPr>
      </p:pic>
      <p:sp>
        <p:nvSpPr>
          <p:cNvPr id="54" name="矩形 53">
            <a:extLst>
              <a:ext uri="{FF2B5EF4-FFF2-40B4-BE49-F238E27FC236}">
                <a16:creationId xmlns:a16="http://schemas.microsoft.com/office/drawing/2014/main" id="{BEF04983-82B7-41FC-A994-CDCEB064CE06}"/>
              </a:ext>
            </a:extLst>
          </p:cNvPr>
          <p:cNvSpPr/>
          <p:nvPr/>
        </p:nvSpPr>
        <p:spPr>
          <a:xfrm>
            <a:off x="762352" y="3305324"/>
            <a:ext cx="1928733" cy="369332"/>
          </a:xfrm>
          <a:prstGeom prst="rect">
            <a:avLst/>
          </a:prstGeom>
        </p:spPr>
        <p:txBody>
          <a:bodyPr wrap="none">
            <a:spAutoFit/>
          </a:bodyPr>
          <a:lstStyle/>
          <a:p>
            <a:r>
              <a:rPr lang="en-US" altLang="zh-TW" b="1">
                <a:solidFill>
                  <a:schemeClr val="bg1"/>
                </a:solidFill>
                <a:latin typeface="Arial" panose="020B0604020202020204" pitchFamily="34" charset="0"/>
                <a:cs typeface="Arial" panose="020B0604020202020204" pitchFamily="34" charset="0"/>
              </a:rPr>
              <a:t>TS-h3088XU-RP</a:t>
            </a:r>
          </a:p>
        </p:txBody>
      </p:sp>
      <p:pic>
        <p:nvPicPr>
          <p:cNvPr id="3074" name="Picture 2">
            <a:extLst>
              <a:ext uri="{FF2B5EF4-FFF2-40B4-BE49-F238E27FC236}">
                <a16:creationId xmlns:a16="http://schemas.microsoft.com/office/drawing/2014/main" id="{50968D17-B4A3-534A-A97D-506196A44EF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459172" y="1849535"/>
            <a:ext cx="2340805" cy="14630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C9E9BBA-0660-5B45-A13C-26EB95C8DCD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758549" y="2128439"/>
            <a:ext cx="1879598" cy="1174749"/>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a:extLst>
              <a:ext uri="{FF2B5EF4-FFF2-40B4-BE49-F238E27FC236}">
                <a16:creationId xmlns:a16="http://schemas.microsoft.com/office/drawing/2014/main" id="{CDC268D7-CFED-A948-B74E-8D4E3BF42D9A}"/>
              </a:ext>
            </a:extLst>
          </p:cNvPr>
          <p:cNvSpPr/>
          <p:nvPr/>
        </p:nvSpPr>
        <p:spPr>
          <a:xfrm>
            <a:off x="11674549" y="-288216"/>
            <a:ext cx="517451" cy="23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OK</a:t>
            </a:r>
            <a:endParaRPr kumimoji="1" lang="zh-TW" altLang="en-US"/>
          </a:p>
        </p:txBody>
      </p:sp>
      <p:sp>
        <p:nvSpPr>
          <p:cNvPr id="22" name="TextBox 23">
            <a:extLst>
              <a:ext uri="{FF2B5EF4-FFF2-40B4-BE49-F238E27FC236}">
                <a16:creationId xmlns:a16="http://schemas.microsoft.com/office/drawing/2014/main" id="{92466A99-81B1-D449-A26F-5AA723780CF5}"/>
              </a:ext>
            </a:extLst>
          </p:cNvPr>
          <p:cNvSpPr txBox="1"/>
          <p:nvPr/>
        </p:nvSpPr>
        <p:spPr>
          <a:xfrm>
            <a:off x="264264" y="6067594"/>
            <a:ext cx="3844440" cy="276999"/>
          </a:xfrm>
          <a:prstGeom prst="rect">
            <a:avLst/>
          </a:prstGeom>
          <a:noFill/>
        </p:spPr>
        <p:txBody>
          <a:bodyPr wrap="square" rtlCol="0">
            <a:spAutoFit/>
          </a:bodyPr>
          <a:lstStyle/>
          <a:p>
            <a:r>
              <a:rPr lang="en-US" altLang="zh-CN" sz="1200" b="1">
                <a:solidFill>
                  <a:schemeClr val="bg1"/>
                </a:solidFill>
                <a:latin typeface="微軟正黑體" panose="020B0604030504040204" pitchFamily="34" charset="-120"/>
                <a:ea typeface="微軟正黑體" panose="020B0604030504040204" pitchFamily="34" charset="-120"/>
              </a:rPr>
              <a:t>*Find out full compatibility list on our </a:t>
            </a:r>
            <a:r>
              <a:rPr lang="en-US" altLang="zh-CN" sz="1200" b="1">
                <a:solidFill>
                  <a:schemeClr val="bg1"/>
                </a:solidFill>
                <a:latin typeface="微軟正黑體" panose="020B0604030504040204" pitchFamily="34" charset="-120"/>
                <a:ea typeface="微軟正黑體" panose="020B0604030504040204" pitchFamily="34" charset="-120"/>
                <a:hlinkClick r:id="rId7">
                  <a:extLst>
                    <a:ext uri="{A12FA001-AC4F-418D-AE19-62706E023703}">
                      <ahyp:hlinkClr xmlns:ahyp="http://schemas.microsoft.com/office/drawing/2018/hyperlinkcolor" val="tx"/>
                    </a:ext>
                  </a:extLst>
                </a:hlinkClick>
              </a:rPr>
              <a:t>website</a:t>
            </a:r>
            <a:r>
              <a:rPr lang="en-US" altLang="zh-CN" sz="1200" b="1">
                <a:solidFill>
                  <a:schemeClr val="bg1"/>
                </a:solidFill>
                <a:latin typeface="微軟正黑體" panose="020B0604030504040204" pitchFamily="34" charset="-120"/>
                <a:ea typeface="微軟正黑體" panose="020B0604030504040204" pitchFamily="34" charset="-120"/>
              </a:rPr>
              <a:t>!</a:t>
            </a:r>
            <a:endParaRPr lang="en-US" sz="1200" b="1">
              <a:solidFill>
                <a:schemeClr val="bg1"/>
              </a:solidFill>
              <a:latin typeface="微軟正黑體" panose="020B0604030504040204" pitchFamily="34" charset="-120"/>
              <a:ea typeface="微軟正黑體" panose="020B0604030504040204" pitchFamily="34" charset="-120"/>
            </a:endParaRPr>
          </a:p>
        </p:txBody>
      </p:sp>
      <p:sp>
        <p:nvSpPr>
          <p:cNvPr id="23" name="文本框 2">
            <a:extLst>
              <a:ext uri="{FF2B5EF4-FFF2-40B4-BE49-F238E27FC236}">
                <a16:creationId xmlns:a16="http://schemas.microsoft.com/office/drawing/2014/main" id="{8A808D0B-9CA9-2642-A7A7-58FECDE58727}"/>
              </a:ext>
            </a:extLst>
          </p:cNvPr>
          <p:cNvSpPr txBox="1"/>
          <p:nvPr/>
        </p:nvSpPr>
        <p:spPr>
          <a:xfrm>
            <a:off x="601966" y="3765126"/>
            <a:ext cx="3822746" cy="1395254"/>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116205" indent="-116205">
              <a:spcBef>
                <a:spcPts val="1600"/>
              </a:spcBef>
              <a:buClr>
                <a:schemeClr val="tx1"/>
              </a:buClr>
              <a:buFont typeface="Arial"/>
              <a:buChar char="•"/>
              <a:tabLst>
                <a:tab pos="239178" algn="l"/>
              </a:tabLst>
            </a:pPr>
            <a:r>
              <a:rPr lang="en-US" altLang="zh-CN" sz="1400">
                <a:latin typeface="Arial" panose="020B0604020202020204" pitchFamily="34" charset="0"/>
                <a:ea typeface="微軟正黑體"/>
                <a:cs typeface="Arial" panose="020B0604020202020204" pitchFamily="34" charset="0"/>
              </a:rPr>
              <a:t>Intel Xeon W </a:t>
            </a:r>
            <a:r>
              <a:rPr lang="en-US" altLang="zh-CN" sz="1400" b="1">
                <a:solidFill>
                  <a:srgbClr val="FF6600"/>
                </a:solidFill>
                <a:latin typeface="Arial" panose="020B0604020202020204" pitchFamily="34" charset="0"/>
                <a:ea typeface="微軟正黑體"/>
                <a:cs typeface="Arial" panose="020B0604020202020204" pitchFamily="34" charset="0"/>
              </a:rPr>
              <a:t>1250 /1270</a:t>
            </a:r>
            <a:endParaRPr lang="zh-CN" altLang="en-US" sz="1400">
              <a:solidFill>
                <a:srgbClr val="FF6600"/>
              </a:solidFill>
              <a:latin typeface="Arial" panose="020B0604020202020204" pitchFamily="34" charset="0"/>
              <a:ea typeface="微軟正黑體"/>
              <a:cs typeface="Arial" panose="020B0604020202020204" pitchFamily="34" charset="0"/>
            </a:endParaRPr>
          </a:p>
          <a:p>
            <a:pPr marL="116205" indent="-116205">
              <a:spcBef>
                <a:spcPts val="1600"/>
              </a:spcBef>
              <a:buClr>
                <a:schemeClr val="tx1"/>
              </a:buClr>
              <a:buFont typeface="Arial" panose="020B0604020202020204" pitchFamily="34" charset="0"/>
              <a:buChar char="•"/>
            </a:pPr>
            <a:r>
              <a:rPr lang="en-US" altLang="zh-CN" sz="1400" b="1">
                <a:solidFill>
                  <a:srgbClr val="FF6600"/>
                </a:solidFill>
                <a:latin typeface="Arial" panose="020B0604020202020204" pitchFamily="34" charset="0"/>
                <a:ea typeface="微軟正黑體"/>
                <a:cs typeface="Arial" panose="020B0604020202020204" pitchFamily="34" charset="0"/>
              </a:rPr>
              <a:t>2 </a:t>
            </a:r>
            <a:r>
              <a:rPr lang="en-US" altLang="zh-CN" sz="1400">
                <a:latin typeface="Arial" panose="020B0604020202020204" pitchFamily="34" charset="0"/>
                <a:ea typeface="微軟正黑體"/>
                <a:cs typeface="Arial" panose="020B0604020202020204" pitchFamily="34" charset="0"/>
              </a:rPr>
              <a:t>x SFP28 25GbE</a:t>
            </a:r>
            <a:r>
              <a:rPr lang="zh-TW" altLang="en-US" sz="1400">
                <a:latin typeface="Arial" panose="020B0604020202020204" pitchFamily="34" charset="0"/>
                <a:ea typeface="微軟正黑體"/>
                <a:cs typeface="Arial" panose="020B0604020202020204" pitchFamily="34" charset="0"/>
              </a:rPr>
              <a:t> </a:t>
            </a:r>
            <a:r>
              <a:rPr lang="en-US" altLang="zh-TW" sz="1400">
                <a:latin typeface="Arial" panose="020B0604020202020204" pitchFamily="34" charset="0"/>
                <a:ea typeface="微軟正黑體"/>
                <a:cs typeface="Arial" panose="020B0604020202020204" pitchFamily="34" charset="0"/>
              </a:rPr>
              <a:t>ethernet ports</a:t>
            </a:r>
            <a:r>
              <a:rPr lang="en-US" altLang="zh-CN" sz="1400">
                <a:latin typeface="Arial" panose="020B0604020202020204" pitchFamily="34" charset="0"/>
                <a:ea typeface="微軟正黑體"/>
                <a:cs typeface="Arial" panose="020B0604020202020204" pitchFamily="34" charset="0"/>
              </a:rPr>
              <a:t> (25GbE/10GbE/1GbE)</a:t>
            </a:r>
          </a:p>
          <a:p>
            <a:pPr marL="116205" indent="-116205">
              <a:spcBef>
                <a:spcPts val="1600"/>
              </a:spcBef>
              <a:buClr>
                <a:schemeClr val="tx1"/>
              </a:buClr>
              <a:buFont typeface="Arial" panose="020B0604020202020204" pitchFamily="34" charset="0"/>
              <a:buChar char="•"/>
            </a:pPr>
            <a:endParaRPr lang="en-US" altLang="zh-CN" sz="1400">
              <a:latin typeface="Arial" panose="020B0604020202020204" pitchFamily="34" charset="0"/>
              <a:ea typeface="微軟正黑體"/>
              <a:cs typeface="Arial" panose="020B0604020202020204" pitchFamily="34" charset="0"/>
            </a:endParaRPr>
          </a:p>
        </p:txBody>
      </p:sp>
      <p:pic>
        <p:nvPicPr>
          <p:cNvPr id="25" name="Picture 3">
            <a:extLst>
              <a:ext uri="{FF2B5EF4-FFF2-40B4-BE49-F238E27FC236}">
                <a16:creationId xmlns:a16="http://schemas.microsoft.com/office/drawing/2014/main" id="{8B150B8A-4F6D-5844-99A7-6729F4724D7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410597" y="2278097"/>
            <a:ext cx="2733170" cy="856707"/>
          </a:xfrm>
          <a:prstGeom prst="rect">
            <a:avLst/>
          </a:prstGeom>
          <a:effectLst>
            <a:glow rad="38100">
              <a:schemeClr val="tx2">
                <a:lumMod val="20000"/>
                <a:lumOff val="80000"/>
                <a:alpha val="45000"/>
              </a:schemeClr>
            </a:glow>
          </a:effectLst>
        </p:spPr>
      </p:pic>
      <p:pic>
        <p:nvPicPr>
          <p:cNvPr id="27" name="圖片 29">
            <a:extLst>
              <a:ext uri="{FF2B5EF4-FFF2-40B4-BE49-F238E27FC236}">
                <a16:creationId xmlns:a16="http://schemas.microsoft.com/office/drawing/2014/main" id="{A8597490-BDED-AC42-AB51-642DB287EFD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107604" y="1552878"/>
            <a:ext cx="821045" cy="824064"/>
          </a:xfrm>
          <a:prstGeom prst="rect">
            <a:avLst/>
          </a:prstGeom>
          <a:effectLst/>
        </p:spPr>
      </p:pic>
      <p:pic>
        <p:nvPicPr>
          <p:cNvPr id="28" name="圖片 27">
            <a:extLst>
              <a:ext uri="{FF2B5EF4-FFF2-40B4-BE49-F238E27FC236}">
                <a16:creationId xmlns:a16="http://schemas.microsoft.com/office/drawing/2014/main" id="{9CBA74CE-6ABF-EF40-99CF-AA87D99C19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0460" y="3260089"/>
            <a:ext cx="1879598" cy="459802"/>
          </a:xfrm>
          <a:prstGeom prst="rect">
            <a:avLst/>
          </a:prstGeom>
        </p:spPr>
      </p:pic>
      <p:pic>
        <p:nvPicPr>
          <p:cNvPr id="30" name="圖片 29">
            <a:extLst>
              <a:ext uri="{FF2B5EF4-FFF2-40B4-BE49-F238E27FC236}">
                <a16:creationId xmlns:a16="http://schemas.microsoft.com/office/drawing/2014/main" id="{973D0D12-0B31-C441-8F06-8AAEE56F35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6388" y="3260089"/>
            <a:ext cx="2066530" cy="459802"/>
          </a:xfrm>
          <a:prstGeom prst="rect">
            <a:avLst/>
          </a:prstGeom>
        </p:spPr>
      </p:pic>
      <p:sp>
        <p:nvSpPr>
          <p:cNvPr id="32" name="矩形 31">
            <a:extLst>
              <a:ext uri="{FF2B5EF4-FFF2-40B4-BE49-F238E27FC236}">
                <a16:creationId xmlns:a16="http://schemas.microsoft.com/office/drawing/2014/main" id="{285F2665-DC84-9D41-B1B0-66F5E38B8580}"/>
              </a:ext>
            </a:extLst>
          </p:cNvPr>
          <p:cNvSpPr/>
          <p:nvPr/>
        </p:nvSpPr>
        <p:spPr>
          <a:xfrm>
            <a:off x="4921158" y="3305324"/>
            <a:ext cx="1402948" cy="369332"/>
          </a:xfrm>
          <a:prstGeom prst="rect">
            <a:avLst/>
          </a:prstGeom>
        </p:spPr>
        <p:txBody>
          <a:bodyPr wrap="none">
            <a:spAutoFit/>
          </a:bodyPr>
          <a:lstStyle/>
          <a:p>
            <a:r>
              <a:rPr lang="en-US" altLang="zh-TW" b="1">
                <a:solidFill>
                  <a:schemeClr val="bg1"/>
                </a:solidFill>
                <a:latin typeface="Arial" panose="020B0604020202020204" pitchFamily="34" charset="0"/>
                <a:cs typeface="Arial" panose="020B0604020202020204" pitchFamily="34" charset="0"/>
              </a:rPr>
              <a:t>TS-hx83XU</a:t>
            </a:r>
          </a:p>
        </p:txBody>
      </p:sp>
      <p:sp>
        <p:nvSpPr>
          <p:cNvPr id="33" name="TextBox 4">
            <a:extLst>
              <a:ext uri="{FF2B5EF4-FFF2-40B4-BE49-F238E27FC236}">
                <a16:creationId xmlns:a16="http://schemas.microsoft.com/office/drawing/2014/main" id="{E41FDA46-9DF7-0F48-9F16-729F9EDDDA51}"/>
              </a:ext>
            </a:extLst>
          </p:cNvPr>
          <p:cNvSpPr txBox="1"/>
          <p:nvPr/>
        </p:nvSpPr>
        <p:spPr>
          <a:xfrm>
            <a:off x="4568789" y="5014025"/>
            <a:ext cx="3545317" cy="738664"/>
          </a:xfrm>
          <a:prstGeom prst="rect">
            <a:avLst/>
          </a:prstGeom>
          <a:noFill/>
        </p:spPr>
        <p:txBody>
          <a:bodyPr wrap="square" rtlCol="0">
            <a:spAutoFit/>
          </a:bodyPr>
          <a:lstStyle/>
          <a:p>
            <a:r>
              <a:rPr lang="nl" sz="1400">
                <a:latin typeface="Arial" panose="020B0604020202020204" pitchFamily="34" charset="0"/>
                <a:cs typeface="Arial" panose="020B0604020202020204" pitchFamily="34" charset="0"/>
              </a:rPr>
              <a:t>1U: Gen3 x16 (CPU)</a:t>
            </a:r>
          </a:p>
          <a:p>
            <a:r>
              <a:rPr lang="nl" sz="1400">
                <a:latin typeface="Arial" panose="020B0604020202020204" pitchFamily="34" charset="0"/>
                <a:cs typeface="Arial" panose="020B0604020202020204" pitchFamily="34" charset="0"/>
              </a:rPr>
              <a:t>2U &amp; 3U : Slot 2 with Gen3 x8 (CPU) </a:t>
            </a:r>
          </a:p>
          <a:p>
            <a:r>
              <a:rPr lang="nl" sz="1400">
                <a:latin typeface="Arial" panose="020B0604020202020204" pitchFamily="34" charset="0"/>
                <a:cs typeface="Arial" panose="020B0604020202020204" pitchFamily="34" charset="0"/>
              </a:rPr>
              <a:t>4U: slot 4 with Gen3 x8 (CPU)</a:t>
            </a:r>
            <a:endParaRPr lang="en-US" sz="1400">
              <a:latin typeface="Arial" panose="020B0604020202020204" pitchFamily="34" charset="0"/>
              <a:cs typeface="Arial" panose="020B0604020202020204" pitchFamily="34" charset="0"/>
            </a:endParaRPr>
          </a:p>
        </p:txBody>
      </p:sp>
      <p:sp>
        <p:nvSpPr>
          <p:cNvPr id="4" name="矩形 3">
            <a:extLst>
              <a:ext uri="{FF2B5EF4-FFF2-40B4-BE49-F238E27FC236}">
                <a16:creationId xmlns:a16="http://schemas.microsoft.com/office/drawing/2014/main" id="{46008A91-2CB4-694B-8EEE-13804F4CB1C0}"/>
              </a:ext>
            </a:extLst>
          </p:cNvPr>
          <p:cNvSpPr/>
          <p:nvPr/>
        </p:nvSpPr>
        <p:spPr>
          <a:xfrm>
            <a:off x="684786" y="5014025"/>
            <a:ext cx="2870447" cy="738664"/>
          </a:xfrm>
          <a:prstGeom prst="rect">
            <a:avLst/>
          </a:prstGeom>
        </p:spPr>
        <p:txBody>
          <a:bodyPr wrap="square">
            <a:spAutoFit/>
          </a:bodyPr>
          <a:lstStyle/>
          <a:p>
            <a:r>
              <a:rPr lang="en" altLang="zh-TW" sz="1400">
                <a:latin typeface="Arial" panose="020B0604020202020204" pitchFamily="34" charset="0"/>
                <a:cs typeface="Arial" panose="020B0604020202020204" pitchFamily="34" charset="0"/>
              </a:rPr>
              <a:t>Slot 1: PCIe Gen3 x8 or x4</a:t>
            </a:r>
            <a:br>
              <a:rPr lang="en" altLang="zh-TW" sz="1400">
                <a:latin typeface="Arial" panose="020B0604020202020204" pitchFamily="34" charset="0"/>
                <a:cs typeface="Arial" panose="020B0604020202020204" pitchFamily="34" charset="0"/>
              </a:rPr>
            </a:br>
            <a:r>
              <a:rPr lang="en" altLang="zh-TW" sz="1400">
                <a:latin typeface="Arial" panose="020B0604020202020204" pitchFamily="34" charset="0"/>
                <a:cs typeface="Arial" panose="020B0604020202020204" pitchFamily="34" charset="0"/>
              </a:rPr>
              <a:t>Slot 2:  PCIe Gen3 x4</a:t>
            </a:r>
            <a:br>
              <a:rPr lang="en" altLang="zh-TW" sz="1400">
                <a:latin typeface="Arial" panose="020B0604020202020204" pitchFamily="34" charset="0"/>
                <a:cs typeface="Arial" panose="020B0604020202020204" pitchFamily="34" charset="0"/>
              </a:rPr>
            </a:br>
            <a:r>
              <a:rPr lang="en" altLang="zh-TW" sz="1400">
                <a:latin typeface="Arial" panose="020B0604020202020204" pitchFamily="34" charset="0"/>
                <a:cs typeface="Arial" panose="020B0604020202020204" pitchFamily="34" charset="0"/>
              </a:rPr>
              <a:t>Slot 3: PCIe Gen3 x4 </a:t>
            </a:r>
            <a:endParaRPr lang="zh-TW" altLang="en-US" sz="1400">
              <a:latin typeface="Arial" panose="020B0604020202020204" pitchFamily="34" charset="0"/>
              <a:cs typeface="Arial" panose="020B0604020202020204" pitchFamily="34" charset="0"/>
            </a:endParaRPr>
          </a:p>
        </p:txBody>
      </p:sp>
      <p:sp>
        <p:nvSpPr>
          <p:cNvPr id="34" name="文本框 2">
            <a:extLst>
              <a:ext uri="{FF2B5EF4-FFF2-40B4-BE49-F238E27FC236}">
                <a16:creationId xmlns:a16="http://schemas.microsoft.com/office/drawing/2014/main" id="{5C700F6F-1C66-0F4C-AC72-AC2DF0E6DDCB}"/>
              </a:ext>
            </a:extLst>
          </p:cNvPr>
          <p:cNvSpPr txBox="1"/>
          <p:nvPr/>
        </p:nvSpPr>
        <p:spPr>
          <a:xfrm>
            <a:off x="4511139" y="3765126"/>
            <a:ext cx="3146500" cy="974626"/>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116205" indent="-116205">
              <a:spcBef>
                <a:spcPts val="1600"/>
              </a:spcBef>
              <a:buClr>
                <a:schemeClr val="tx1"/>
              </a:buClr>
              <a:buFont typeface="Arial"/>
              <a:buChar char="•"/>
              <a:tabLst>
                <a:tab pos="239178" algn="l"/>
              </a:tabLst>
            </a:pPr>
            <a:r>
              <a:rPr lang="en-US" altLang="zh-CN" sz="1400">
                <a:latin typeface="Arial" panose="020B0604020202020204" pitchFamily="34" charset="0"/>
                <a:ea typeface="微軟正黑體"/>
                <a:cs typeface="Arial" panose="020B0604020202020204" pitchFamily="34" charset="0"/>
              </a:rPr>
              <a:t>Intel Xeon E series</a:t>
            </a:r>
            <a:endParaRPr lang="zh-CN" altLang="en-US" sz="1400">
              <a:latin typeface="Arial" panose="020B0604020202020204" pitchFamily="34" charset="0"/>
              <a:ea typeface="微軟正黑體"/>
              <a:cs typeface="Arial" panose="020B0604020202020204" pitchFamily="34" charset="0"/>
            </a:endParaRPr>
          </a:p>
          <a:p>
            <a:pPr marL="116205" indent="-116205">
              <a:spcBef>
                <a:spcPts val="1600"/>
              </a:spcBef>
              <a:buClr>
                <a:schemeClr val="tx1"/>
              </a:buClr>
              <a:buFont typeface="Arial" panose="020B0604020202020204" pitchFamily="34" charset="0"/>
              <a:buChar char="•"/>
            </a:pPr>
            <a:r>
              <a:rPr lang="en-US" altLang="zh-CN" sz="1400" b="1">
                <a:solidFill>
                  <a:srgbClr val="FF6600"/>
                </a:solidFill>
                <a:latin typeface="Arial" panose="020B0604020202020204" pitchFamily="34" charset="0"/>
                <a:ea typeface="微軟正黑體"/>
                <a:cs typeface="Arial" panose="020B0604020202020204" pitchFamily="34" charset="0"/>
              </a:rPr>
              <a:t>2 </a:t>
            </a:r>
            <a:r>
              <a:rPr lang="en-US" altLang="zh-CN" sz="1400">
                <a:latin typeface="Arial" panose="020B0604020202020204" pitchFamily="34" charset="0"/>
                <a:ea typeface="微軟正黑體"/>
                <a:cs typeface="Arial" panose="020B0604020202020204" pitchFamily="34" charset="0"/>
              </a:rPr>
              <a:t>x SFP+ 10GbE </a:t>
            </a:r>
            <a:r>
              <a:rPr lang="en-US" altLang="zh-TW" sz="1400">
                <a:latin typeface="Arial" panose="020B0604020202020204" pitchFamily="34" charset="0"/>
                <a:ea typeface="微軟正黑體"/>
                <a:cs typeface="Arial" panose="020B0604020202020204" pitchFamily="34" charset="0"/>
              </a:rPr>
              <a:t>ethernet ports</a:t>
            </a:r>
            <a:r>
              <a:rPr lang="en-US" altLang="zh-CN" sz="1400">
                <a:latin typeface="Arial" panose="020B0604020202020204" pitchFamily="34" charset="0"/>
                <a:ea typeface="微軟正黑體"/>
                <a:cs typeface="Arial" panose="020B0604020202020204" pitchFamily="34" charset="0"/>
              </a:rPr>
              <a:t> (10GbE/1GbE)</a:t>
            </a:r>
          </a:p>
        </p:txBody>
      </p:sp>
      <p:sp>
        <p:nvSpPr>
          <p:cNvPr id="38" name="矩形 37">
            <a:extLst>
              <a:ext uri="{FF2B5EF4-FFF2-40B4-BE49-F238E27FC236}">
                <a16:creationId xmlns:a16="http://schemas.microsoft.com/office/drawing/2014/main" id="{3B50EAFF-0A00-1D40-AD1E-BF673451967C}"/>
              </a:ext>
            </a:extLst>
          </p:cNvPr>
          <p:cNvSpPr/>
          <p:nvPr/>
        </p:nvSpPr>
        <p:spPr>
          <a:xfrm>
            <a:off x="8114106" y="3305324"/>
            <a:ext cx="1518364" cy="369332"/>
          </a:xfrm>
          <a:prstGeom prst="rect">
            <a:avLst/>
          </a:prstGeom>
        </p:spPr>
        <p:txBody>
          <a:bodyPr wrap="none" lIns="91440" tIns="45720" rIns="91440" bIns="45720" anchor="t">
            <a:spAutoFit/>
          </a:bodyPr>
          <a:lstStyle/>
          <a:p>
            <a:r>
              <a:rPr lang="en-US" altLang="zh-TW" b="1">
                <a:solidFill>
                  <a:schemeClr val="bg1"/>
                </a:solidFill>
                <a:latin typeface="Arial" panose="020B0604020202020204" pitchFamily="34" charset="0"/>
                <a:ea typeface="新細明體"/>
                <a:cs typeface="Arial" panose="020B0604020202020204" pitchFamily="34" charset="0"/>
              </a:rPr>
              <a:t>TVS-h1288X</a:t>
            </a:r>
            <a:endParaRPr lang="en-US" altLang="zh-TW" b="1">
              <a:solidFill>
                <a:schemeClr val="bg1"/>
              </a:solidFill>
              <a:latin typeface="Arial" panose="020B0604020202020204" pitchFamily="34" charset="0"/>
              <a:cs typeface="Arial" panose="020B0604020202020204" pitchFamily="34" charset="0"/>
            </a:endParaRPr>
          </a:p>
        </p:txBody>
      </p:sp>
      <p:pic>
        <p:nvPicPr>
          <p:cNvPr id="39" name="圖片 38">
            <a:extLst>
              <a:ext uri="{FF2B5EF4-FFF2-40B4-BE49-F238E27FC236}">
                <a16:creationId xmlns:a16="http://schemas.microsoft.com/office/drawing/2014/main" id="{231B48D3-9B44-9641-8885-72DC1995A2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20058" y="3260089"/>
            <a:ext cx="1879598" cy="459802"/>
          </a:xfrm>
          <a:prstGeom prst="rect">
            <a:avLst/>
          </a:prstGeom>
        </p:spPr>
      </p:pic>
      <p:sp>
        <p:nvSpPr>
          <p:cNvPr id="40" name="矩形 39">
            <a:extLst>
              <a:ext uri="{FF2B5EF4-FFF2-40B4-BE49-F238E27FC236}">
                <a16:creationId xmlns:a16="http://schemas.microsoft.com/office/drawing/2014/main" id="{D56C246B-CC5C-DB40-BD05-08D9D44203E5}"/>
              </a:ext>
            </a:extLst>
          </p:cNvPr>
          <p:cNvSpPr/>
          <p:nvPr/>
        </p:nvSpPr>
        <p:spPr>
          <a:xfrm>
            <a:off x="9910625" y="3305324"/>
            <a:ext cx="1518364" cy="369332"/>
          </a:xfrm>
          <a:prstGeom prst="rect">
            <a:avLst/>
          </a:prstGeom>
        </p:spPr>
        <p:txBody>
          <a:bodyPr wrap="none" lIns="91440" tIns="45720" rIns="91440" bIns="45720" anchor="t">
            <a:spAutoFit/>
          </a:bodyPr>
          <a:lstStyle/>
          <a:p>
            <a:r>
              <a:rPr lang="en-US" altLang="zh-TW" b="1">
                <a:solidFill>
                  <a:schemeClr val="bg1"/>
                </a:solidFill>
                <a:latin typeface="Arial" panose="020B0604020202020204" pitchFamily="34" charset="0"/>
                <a:ea typeface="新細明體"/>
                <a:cs typeface="Arial" panose="020B0604020202020204" pitchFamily="34" charset="0"/>
              </a:rPr>
              <a:t>TVS-h1688X</a:t>
            </a:r>
            <a:endParaRPr lang="en-US" altLang="zh-TW" b="1">
              <a:solidFill>
                <a:schemeClr val="bg1"/>
              </a:solidFill>
              <a:latin typeface="Arial" panose="020B0604020202020204" pitchFamily="34" charset="0"/>
              <a:cs typeface="Arial" panose="020B0604020202020204" pitchFamily="34" charset="0"/>
            </a:endParaRPr>
          </a:p>
        </p:txBody>
      </p:sp>
      <p:sp>
        <p:nvSpPr>
          <p:cNvPr id="41" name="文本框 2">
            <a:extLst>
              <a:ext uri="{FF2B5EF4-FFF2-40B4-BE49-F238E27FC236}">
                <a16:creationId xmlns:a16="http://schemas.microsoft.com/office/drawing/2014/main" id="{1CB73EDD-063C-4842-857A-9DFF887E5C4F}"/>
              </a:ext>
            </a:extLst>
          </p:cNvPr>
          <p:cNvSpPr txBox="1"/>
          <p:nvPr/>
        </p:nvSpPr>
        <p:spPr>
          <a:xfrm>
            <a:off x="8010142" y="3765126"/>
            <a:ext cx="4007721" cy="1395254"/>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116205" indent="-116205">
              <a:spcBef>
                <a:spcPts val="1600"/>
              </a:spcBef>
              <a:buClr>
                <a:schemeClr val="tx1"/>
              </a:buClr>
              <a:buFont typeface="Arial"/>
              <a:buChar char="•"/>
              <a:tabLst>
                <a:tab pos="239178" algn="l"/>
              </a:tabLst>
            </a:pPr>
            <a:r>
              <a:rPr lang="en-US" altLang="zh-CN" sz="1400">
                <a:latin typeface="Arial" panose="020B0604020202020204" pitchFamily="34" charset="0"/>
                <a:ea typeface="微軟正黑體"/>
                <a:cs typeface="Arial" panose="020B0604020202020204" pitchFamily="34" charset="0"/>
              </a:rPr>
              <a:t>Intel Xeon W </a:t>
            </a:r>
            <a:r>
              <a:rPr lang="en-US" altLang="zh-CN" sz="1400" b="1">
                <a:solidFill>
                  <a:srgbClr val="FF6600"/>
                </a:solidFill>
                <a:latin typeface="Arial" panose="020B0604020202020204" pitchFamily="34" charset="0"/>
                <a:ea typeface="微軟正黑體"/>
                <a:cs typeface="Arial" panose="020B0604020202020204" pitchFamily="34" charset="0"/>
              </a:rPr>
              <a:t>1250 /1270</a:t>
            </a:r>
            <a:endParaRPr lang="zh-CN" altLang="en-US" sz="1400">
              <a:solidFill>
                <a:srgbClr val="FF6600"/>
              </a:solidFill>
              <a:latin typeface="Arial" panose="020B0604020202020204" pitchFamily="34" charset="0"/>
              <a:ea typeface="微軟正黑體"/>
              <a:cs typeface="Arial" panose="020B0604020202020204" pitchFamily="34" charset="0"/>
            </a:endParaRPr>
          </a:p>
          <a:p>
            <a:pPr marL="116205" indent="-116205">
              <a:spcBef>
                <a:spcPts val="1600"/>
              </a:spcBef>
              <a:buClr>
                <a:schemeClr val="tx1"/>
              </a:buClr>
              <a:buFont typeface="Arial" panose="020B0604020202020204" pitchFamily="34" charset="0"/>
              <a:buChar char="•"/>
            </a:pPr>
            <a:r>
              <a:rPr lang="en-US" altLang="zh-CN" sz="1400" b="1">
                <a:solidFill>
                  <a:srgbClr val="FF6600"/>
                </a:solidFill>
                <a:latin typeface="Arial" panose="020B0604020202020204" pitchFamily="34" charset="0"/>
                <a:ea typeface="微軟正黑體"/>
                <a:cs typeface="Arial" panose="020B0604020202020204" pitchFamily="34" charset="0"/>
              </a:rPr>
              <a:t>2 </a:t>
            </a:r>
            <a:r>
              <a:rPr lang="en-US" altLang="zh-CN" sz="1400">
                <a:latin typeface="Arial" panose="020B0604020202020204" pitchFamily="34" charset="0"/>
                <a:ea typeface="微軟正黑體"/>
                <a:cs typeface="Arial" panose="020B0604020202020204" pitchFamily="34" charset="0"/>
              </a:rPr>
              <a:t>x RJ45 10GbE </a:t>
            </a:r>
            <a:r>
              <a:rPr lang="en-US" altLang="zh-TW" sz="1400">
                <a:latin typeface="Arial" panose="020B0604020202020204" pitchFamily="34" charset="0"/>
                <a:ea typeface="微軟正黑體"/>
                <a:cs typeface="Arial" panose="020B0604020202020204" pitchFamily="34" charset="0"/>
              </a:rPr>
              <a:t>ethernet ports</a:t>
            </a:r>
            <a:r>
              <a:rPr lang="en-US" altLang="zh-CN" sz="1400">
                <a:latin typeface="Arial" panose="020B0604020202020204" pitchFamily="34" charset="0"/>
                <a:ea typeface="微軟正黑體"/>
                <a:cs typeface="Arial" panose="020B0604020202020204" pitchFamily="34" charset="0"/>
              </a:rPr>
              <a:t> (10GbE/5GbE/2.5GbE/1GbE/100M)</a:t>
            </a:r>
          </a:p>
          <a:p>
            <a:pPr marL="116205" indent="-116205">
              <a:spcBef>
                <a:spcPts val="1600"/>
              </a:spcBef>
              <a:buClr>
                <a:schemeClr val="tx1"/>
              </a:buClr>
              <a:buFont typeface="Arial" panose="020B0604020202020204" pitchFamily="34" charset="0"/>
              <a:buChar char="•"/>
            </a:pPr>
            <a:endParaRPr lang="en-US" altLang="zh-CN" sz="1400">
              <a:latin typeface="Arial" panose="020B0604020202020204" pitchFamily="34" charset="0"/>
              <a:ea typeface="微軟正黑體"/>
              <a:cs typeface="Arial" panose="020B0604020202020204" pitchFamily="34" charset="0"/>
            </a:endParaRPr>
          </a:p>
        </p:txBody>
      </p:sp>
      <p:sp>
        <p:nvSpPr>
          <p:cNvPr id="42" name="TextBox 4">
            <a:extLst>
              <a:ext uri="{FF2B5EF4-FFF2-40B4-BE49-F238E27FC236}">
                <a16:creationId xmlns:a16="http://schemas.microsoft.com/office/drawing/2014/main" id="{DC7490E2-541F-8A44-BDE0-FBC082B5E1E5}"/>
              </a:ext>
            </a:extLst>
          </p:cNvPr>
          <p:cNvSpPr txBox="1"/>
          <p:nvPr/>
        </p:nvSpPr>
        <p:spPr>
          <a:xfrm>
            <a:off x="8064878" y="5014025"/>
            <a:ext cx="2700924" cy="738664"/>
          </a:xfrm>
          <a:prstGeom prst="rect">
            <a:avLst/>
          </a:prstGeom>
          <a:noFill/>
        </p:spPr>
        <p:txBody>
          <a:bodyPr wrap="square" rtlCol="0">
            <a:spAutoFit/>
          </a:bodyPr>
          <a:lstStyle/>
          <a:p>
            <a:r>
              <a:rPr lang="en" altLang="zh-TW" sz="1400">
                <a:latin typeface="Arial" panose="020B0604020202020204" pitchFamily="34" charset="0"/>
                <a:cs typeface="Arial" panose="020B0604020202020204" pitchFamily="34" charset="0"/>
              </a:rPr>
              <a:t>Slot 1: PCIe Gen3 x8</a:t>
            </a:r>
            <a:br>
              <a:rPr lang="en" altLang="zh-TW" sz="1400">
                <a:latin typeface="Arial" panose="020B0604020202020204" pitchFamily="34" charset="0"/>
                <a:cs typeface="Arial" panose="020B0604020202020204" pitchFamily="34" charset="0"/>
              </a:rPr>
            </a:br>
            <a:r>
              <a:rPr lang="en" altLang="zh-TW" sz="1400">
                <a:latin typeface="Arial" panose="020B0604020202020204" pitchFamily="34" charset="0"/>
                <a:cs typeface="Arial" panose="020B0604020202020204" pitchFamily="34" charset="0"/>
              </a:rPr>
              <a:t>Slot 2: PCIe Gen3 x4</a:t>
            </a:r>
            <a:br>
              <a:rPr lang="en" altLang="zh-TW" sz="1400">
                <a:latin typeface="Arial" panose="020B0604020202020204" pitchFamily="34" charset="0"/>
                <a:cs typeface="Arial" panose="020B0604020202020204" pitchFamily="34" charset="0"/>
              </a:rPr>
            </a:br>
            <a:r>
              <a:rPr lang="en" altLang="zh-TW" sz="1400">
                <a:latin typeface="Arial" panose="020B0604020202020204" pitchFamily="34" charset="0"/>
                <a:cs typeface="Arial" panose="020B0604020202020204" pitchFamily="34" charset="0"/>
              </a:rPr>
              <a:t>Slot 3: PCIe Gen3 x4 </a:t>
            </a:r>
            <a:endParaRPr lang="en-US" sz="1400">
              <a:latin typeface="Arial" panose="020B0604020202020204" pitchFamily="34" charset="0"/>
              <a:cs typeface="Arial" panose="020B0604020202020204" pitchFamily="34" charset="0"/>
            </a:endParaRPr>
          </a:p>
        </p:txBody>
      </p:sp>
      <p:pic>
        <p:nvPicPr>
          <p:cNvPr id="29" name="圖片 29">
            <a:extLst>
              <a:ext uri="{FF2B5EF4-FFF2-40B4-BE49-F238E27FC236}">
                <a16:creationId xmlns:a16="http://schemas.microsoft.com/office/drawing/2014/main" id="{1CF3D3C7-CEDA-4136-A7A3-8FC2046ECAD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027044" y="1562142"/>
            <a:ext cx="821045" cy="824064"/>
          </a:xfrm>
          <a:prstGeom prst="rect">
            <a:avLst/>
          </a:prstGeom>
          <a:effectLst/>
        </p:spPr>
      </p:pic>
      <p:pic>
        <p:nvPicPr>
          <p:cNvPr id="37" name="圖片 29">
            <a:extLst>
              <a:ext uri="{FF2B5EF4-FFF2-40B4-BE49-F238E27FC236}">
                <a16:creationId xmlns:a16="http://schemas.microsoft.com/office/drawing/2014/main" id="{C6BB10AC-33EF-4F90-9820-C62F2FEC680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123135" y="1557333"/>
            <a:ext cx="821045" cy="824064"/>
          </a:xfrm>
          <a:prstGeom prst="rect">
            <a:avLst/>
          </a:prstGeom>
          <a:effectLst/>
        </p:spPr>
      </p:pic>
    </p:spTree>
    <p:extLst>
      <p:ext uri="{BB962C8B-B14F-4D97-AF65-F5344CB8AC3E}">
        <p14:creationId xmlns:p14="http://schemas.microsoft.com/office/powerpoint/2010/main" val="382385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D5BBBD-ADC5-43E1-9250-2EB86E261C63}"/>
              </a:ext>
            </a:extLst>
          </p:cNvPr>
          <p:cNvSpPr>
            <a:spLocks noGrp="1"/>
          </p:cNvSpPr>
          <p:nvPr>
            <p:ph type="title"/>
          </p:nvPr>
        </p:nvSpPr>
        <p:spPr/>
        <p:txBody>
          <a:bodyPr/>
          <a:lstStyle/>
          <a:p>
            <a:r>
              <a:rPr lang="en-US" altLang="zh-TW"/>
              <a:t>Offload tasks from CPU with </a:t>
            </a:r>
            <a:r>
              <a:rPr lang="en-US" altLang="zh-TW" err="1"/>
              <a:t>iSER</a:t>
            </a:r>
            <a:endParaRPr lang="zh-TW" altLang="en-US"/>
          </a:p>
        </p:txBody>
      </p:sp>
      <p:sp>
        <p:nvSpPr>
          <p:cNvPr id="3" name="內容版面配置區 2">
            <a:extLst>
              <a:ext uri="{FF2B5EF4-FFF2-40B4-BE49-F238E27FC236}">
                <a16:creationId xmlns:a16="http://schemas.microsoft.com/office/drawing/2014/main" id="{DBA389AC-0E76-4AD2-83CE-0D8D56F5553D}"/>
              </a:ext>
            </a:extLst>
          </p:cNvPr>
          <p:cNvSpPr>
            <a:spLocks noGrp="1"/>
          </p:cNvSpPr>
          <p:nvPr>
            <p:ph idx="4294967295"/>
          </p:nvPr>
        </p:nvSpPr>
        <p:spPr>
          <a:xfrm>
            <a:off x="1555677" y="1125194"/>
            <a:ext cx="8754985" cy="1779587"/>
          </a:xfrm>
          <a:prstGeom prst="rect">
            <a:avLst/>
          </a:prstGeom>
        </p:spPr>
        <p:txBody>
          <a:bodyPr vert="horz" lIns="121920" tIns="60960" rIns="121920" bIns="60960" rtlCol="0" anchor="t">
            <a:noAutofit/>
          </a:bodyPr>
          <a:lstStyle/>
          <a:p>
            <a:pPr>
              <a:lnSpc>
                <a:spcPts val="3000"/>
              </a:lnSpc>
              <a:buClr>
                <a:schemeClr val="tx1"/>
              </a:buClr>
            </a:pPr>
            <a:r>
              <a:rPr lang="en-US" altLang="zh-TW" sz="2000" b="1" dirty="0" err="1">
                <a:latin typeface="Arial" panose="020B0604020202020204" pitchFamily="34" charset="0"/>
                <a:ea typeface="微軟正黑體" panose="020B0604030504040204" pitchFamily="34" charset="-120"/>
                <a:cs typeface="Arial" panose="020B0604020202020204" pitchFamily="34" charset="0"/>
              </a:rPr>
              <a:t>iSER</a:t>
            </a:r>
            <a:r>
              <a:rPr lang="en-US" altLang="zh-TW" sz="2000" b="1" dirty="0">
                <a:latin typeface="Arial" panose="020B0604020202020204" pitchFamily="34" charset="0"/>
                <a:ea typeface="微軟正黑體" panose="020B0604030504040204" pitchFamily="34" charset="-120"/>
                <a:cs typeface="Arial" panose="020B0604020202020204" pitchFamily="34" charset="0"/>
              </a:rPr>
              <a:t> allows data to </a:t>
            </a:r>
            <a:r>
              <a:rPr lang="en-US" altLang="zh-TW" sz="2000" b="1" dirty="0">
                <a:solidFill>
                  <a:srgbClr val="C00000"/>
                </a:solidFill>
                <a:latin typeface="Arial" panose="020B0604020202020204" pitchFamily="34" charset="0"/>
                <a:ea typeface="微軟正黑體" panose="020B0604030504040204" pitchFamily="34" charset="-120"/>
                <a:cs typeface="Arial" panose="020B0604020202020204" pitchFamily="34" charset="0"/>
              </a:rPr>
              <a:t>bypass general network drivers, the socket layer, </a:t>
            </a:r>
            <a:r>
              <a:rPr lang="en-US" altLang="zh-TW" sz="2000" b="1" dirty="0">
                <a:latin typeface="Arial" panose="020B0604020202020204" pitchFamily="34" charset="0"/>
                <a:ea typeface="微軟正黑體" panose="020B0604030504040204" pitchFamily="34" charset="-120"/>
                <a:cs typeface="Arial" panose="020B0604020202020204" pitchFamily="34" charset="0"/>
              </a:rPr>
              <a:t>and to directly enter memory buffers of the server and storage.</a:t>
            </a:r>
          </a:p>
          <a:p>
            <a:pPr>
              <a:lnSpc>
                <a:spcPts val="3000"/>
              </a:lnSpc>
              <a:buClr>
                <a:schemeClr val="tx1"/>
              </a:buClr>
            </a:pPr>
            <a:r>
              <a:rPr lang="en-US" altLang="zh-CN" sz="2000" b="1" dirty="0">
                <a:latin typeface="Arial" panose="020B0604020202020204" pitchFamily="34" charset="0"/>
                <a:ea typeface="微軟正黑體" panose="020B0604030504040204" pitchFamily="34" charset="-120"/>
                <a:cs typeface="Arial" panose="020B0604020202020204" pitchFamily="34" charset="0"/>
              </a:rPr>
              <a:t>Increasing performance, lower CPU loading</a:t>
            </a:r>
            <a:endParaRPr lang="zh-TW" altLang="en-US" sz="1400" b="1" dirty="0">
              <a:latin typeface="Arial" panose="020B0604020202020204" pitchFamily="34" charset="0"/>
              <a:ea typeface="微軟正黑體" panose="020B0604030504040204" pitchFamily="34" charset="-120"/>
              <a:cs typeface="Arial" panose="020B0604020202020204" pitchFamily="34" charset="0"/>
            </a:endParaRPr>
          </a:p>
        </p:txBody>
      </p:sp>
      <p:grpSp>
        <p:nvGrpSpPr>
          <p:cNvPr id="5" name="群組 4">
            <a:extLst>
              <a:ext uri="{FF2B5EF4-FFF2-40B4-BE49-F238E27FC236}">
                <a16:creationId xmlns:a16="http://schemas.microsoft.com/office/drawing/2014/main" id="{29579838-A1C3-4C64-B292-F11347D2B5C9}"/>
              </a:ext>
            </a:extLst>
          </p:cNvPr>
          <p:cNvGrpSpPr/>
          <p:nvPr/>
        </p:nvGrpSpPr>
        <p:grpSpPr>
          <a:xfrm>
            <a:off x="1492218" y="2675897"/>
            <a:ext cx="8881901" cy="3686314"/>
            <a:chOff x="1318114" y="2630252"/>
            <a:chExt cx="6578417" cy="2730284"/>
          </a:xfrm>
          <a:effectLst>
            <a:outerShdw blurRad="50800" dist="38100" algn="l" rotWithShape="0">
              <a:prstClr val="black">
                <a:alpha val="40000"/>
              </a:prstClr>
            </a:outerShdw>
          </a:effectLst>
        </p:grpSpPr>
        <p:sp>
          <p:nvSpPr>
            <p:cNvPr id="36" name="矩形: 圓角 35">
              <a:extLst>
                <a:ext uri="{FF2B5EF4-FFF2-40B4-BE49-F238E27FC236}">
                  <a16:creationId xmlns:a16="http://schemas.microsoft.com/office/drawing/2014/main" id="{24265860-737A-48F5-B0A3-8FCCE1451B44}"/>
                </a:ext>
              </a:extLst>
            </p:cNvPr>
            <p:cNvSpPr/>
            <p:nvPr/>
          </p:nvSpPr>
          <p:spPr>
            <a:xfrm>
              <a:off x="1431235" y="2630252"/>
              <a:ext cx="6352177" cy="2639016"/>
            </a:xfrm>
            <a:prstGeom prst="roundRect">
              <a:avLst>
                <a:gd name="adj" fmla="val 6863"/>
              </a:avLst>
            </a:prstGeom>
            <a:solidFill>
              <a:schemeClr val="bg1">
                <a:lumMod val="85000"/>
              </a:schemeClr>
            </a:solidFill>
            <a:ln>
              <a:solidFill>
                <a:schemeClr val="bg1">
                  <a:lumMod val="6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10" name="TextBox 9">
              <a:extLst>
                <a:ext uri="{FF2B5EF4-FFF2-40B4-BE49-F238E27FC236}">
                  <a16:creationId xmlns:a16="http://schemas.microsoft.com/office/drawing/2014/main" id="{DF8C7D65-3C6E-D84D-9761-4E33217EAB71}"/>
                </a:ext>
              </a:extLst>
            </p:cNvPr>
            <p:cNvSpPr txBox="1"/>
            <p:nvPr/>
          </p:nvSpPr>
          <p:spPr>
            <a:xfrm>
              <a:off x="5920576" y="2777033"/>
              <a:ext cx="963171" cy="319504"/>
            </a:xfrm>
            <a:prstGeom prst="rect">
              <a:avLst/>
            </a:prstGeom>
            <a:noFill/>
          </p:spPr>
          <p:txBody>
            <a:bodyPr wrap="none" rtlCol="0">
              <a:spAutoFit/>
            </a:bodyPr>
            <a:lstStyle/>
            <a:p>
              <a:r>
                <a:rPr lang="en-US" sz="2400"/>
                <a:t>With </a:t>
              </a:r>
              <a:r>
                <a:rPr lang="en-US" sz="2400" err="1"/>
                <a:t>iSER</a:t>
              </a:r>
              <a:endParaRPr lang="en-US" sz="2400"/>
            </a:p>
          </p:txBody>
        </p:sp>
        <p:sp>
          <p:nvSpPr>
            <p:cNvPr id="27" name="TextBox 26">
              <a:extLst>
                <a:ext uri="{FF2B5EF4-FFF2-40B4-BE49-F238E27FC236}">
                  <a16:creationId xmlns:a16="http://schemas.microsoft.com/office/drawing/2014/main" id="{301B9E09-64FE-9B45-BB28-AA72C89A2D3A}"/>
                </a:ext>
              </a:extLst>
            </p:cNvPr>
            <p:cNvSpPr txBox="1"/>
            <p:nvPr/>
          </p:nvSpPr>
          <p:spPr>
            <a:xfrm>
              <a:off x="2524953" y="2782671"/>
              <a:ext cx="1258268" cy="319504"/>
            </a:xfrm>
            <a:prstGeom prst="rect">
              <a:avLst/>
            </a:prstGeom>
            <a:noFill/>
          </p:spPr>
          <p:txBody>
            <a:bodyPr wrap="none" rtlCol="0">
              <a:spAutoFit/>
            </a:bodyPr>
            <a:lstStyle/>
            <a:p>
              <a:r>
                <a:rPr lang="en-US" sz="2400"/>
                <a:t>Without </a:t>
              </a:r>
              <a:r>
                <a:rPr lang="en-US" sz="2400" err="1"/>
                <a:t>iSER</a:t>
              </a:r>
              <a:endParaRPr lang="en-US" sz="2400"/>
            </a:p>
          </p:txBody>
        </p:sp>
        <p:pic>
          <p:nvPicPr>
            <p:cNvPr id="11" name="Picture 10">
              <a:extLst>
                <a:ext uri="{FF2B5EF4-FFF2-40B4-BE49-F238E27FC236}">
                  <a16:creationId xmlns:a16="http://schemas.microsoft.com/office/drawing/2014/main" id="{A04281D9-A3E6-724C-9D96-A7B803A82ADF}"/>
                </a:ext>
              </a:extLst>
            </p:cNvPr>
            <p:cNvPicPr>
              <a:picLocks noChangeAspect="1"/>
            </p:cNvPicPr>
            <p:nvPr/>
          </p:nvPicPr>
          <p:blipFill>
            <a:blip r:embed="rId3" cstate="print"/>
            <a:stretch>
              <a:fillRect/>
            </a:stretch>
          </p:blipFill>
          <p:spPr>
            <a:xfrm>
              <a:off x="1318114" y="2843284"/>
              <a:ext cx="6578417" cy="2517252"/>
            </a:xfrm>
            <a:prstGeom prst="rect">
              <a:avLst/>
            </a:prstGeom>
          </p:spPr>
        </p:pic>
      </p:grpSp>
      <p:sp>
        <p:nvSpPr>
          <p:cNvPr id="9" name="矩形 8">
            <a:extLst>
              <a:ext uri="{FF2B5EF4-FFF2-40B4-BE49-F238E27FC236}">
                <a16:creationId xmlns:a16="http://schemas.microsoft.com/office/drawing/2014/main" id="{B2A22D52-7772-DB4D-8F5E-6632CA4030DE}"/>
              </a:ext>
            </a:extLst>
          </p:cNvPr>
          <p:cNvSpPr/>
          <p:nvPr/>
        </p:nvSpPr>
        <p:spPr>
          <a:xfrm>
            <a:off x="11674549" y="-288216"/>
            <a:ext cx="517451" cy="23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OK</a:t>
            </a:r>
            <a:endParaRPr kumimoji="1" lang="zh-TW" altLang="en-US"/>
          </a:p>
        </p:txBody>
      </p:sp>
      <p:sp>
        <p:nvSpPr>
          <p:cNvPr id="6" name="文字方塊 5">
            <a:extLst>
              <a:ext uri="{FF2B5EF4-FFF2-40B4-BE49-F238E27FC236}">
                <a16:creationId xmlns:a16="http://schemas.microsoft.com/office/drawing/2014/main" id="{45B93BC3-EFB6-4F46-9951-73951D96BD88}"/>
              </a:ext>
            </a:extLst>
          </p:cNvPr>
          <p:cNvSpPr txBox="1"/>
          <p:nvPr/>
        </p:nvSpPr>
        <p:spPr>
          <a:xfrm>
            <a:off x="8201803" y="495789"/>
            <a:ext cx="3731471" cy="307777"/>
          </a:xfrm>
          <a:prstGeom prst="rect">
            <a:avLst/>
          </a:prstGeom>
          <a:noFill/>
        </p:spPr>
        <p:txBody>
          <a:bodyPr wrap="none" rtlCol="0">
            <a:spAutoFit/>
          </a:bodyPr>
          <a:lstStyle/>
          <a:p>
            <a:r>
              <a:rPr kumimoji="1" lang="en-US" altLang="zh-TW" sz="1400" dirty="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kumimoji="1" lang="en-US" altLang="zh-TW" sz="1400" dirty="0" err="1">
                <a:solidFill>
                  <a:schemeClr val="bg1"/>
                </a:solidFill>
                <a:latin typeface="Arial" panose="020B0604020202020204" pitchFamily="34" charset="0"/>
                <a:ea typeface="微軟正黑體" panose="020B0604030504040204" pitchFamily="34" charset="-120"/>
                <a:cs typeface="Arial" panose="020B0604020202020204" pitchFamily="34" charset="0"/>
              </a:rPr>
              <a:t>iSER</a:t>
            </a:r>
            <a:r>
              <a:rPr kumimoji="1" lang="en-US" altLang="zh-TW" sz="1400" dirty="0">
                <a:solidFill>
                  <a:schemeClr val="bg1"/>
                </a:solidFill>
                <a:latin typeface="Arial" panose="020B0604020202020204" pitchFamily="34" charset="0"/>
                <a:ea typeface="微軟正黑體" panose="020B0604030504040204" pitchFamily="34" charset="-120"/>
                <a:cs typeface="Arial" panose="020B0604020202020204" pitchFamily="34" charset="0"/>
              </a:rPr>
              <a:t> will support in QTS / </a:t>
            </a:r>
            <a:r>
              <a:rPr kumimoji="1" lang="en-US" altLang="zh-TW" sz="1400" dirty="0" err="1">
                <a:solidFill>
                  <a:schemeClr val="bg1"/>
                </a:solidFill>
                <a:latin typeface="Arial" panose="020B0604020202020204" pitchFamily="34" charset="0"/>
                <a:ea typeface="微軟正黑體" panose="020B0604030504040204" pitchFamily="34" charset="-120"/>
                <a:cs typeface="Arial" panose="020B0604020202020204" pitchFamily="34" charset="0"/>
              </a:rPr>
              <a:t>QuTS</a:t>
            </a:r>
            <a:r>
              <a:rPr kumimoji="1" lang="en-US" altLang="zh-TW" sz="1400" dirty="0">
                <a:solidFill>
                  <a:schemeClr val="bg1"/>
                </a:solidFill>
                <a:latin typeface="Arial" panose="020B0604020202020204" pitchFamily="34" charset="0"/>
                <a:ea typeface="微軟正黑體" panose="020B0604030504040204" pitchFamily="34" charset="-120"/>
                <a:cs typeface="Arial" panose="020B0604020202020204" pitchFamily="34" charset="0"/>
              </a:rPr>
              <a:t> hero later</a:t>
            </a:r>
            <a:endParaRPr kumimoji="1" lang="zh-TW" altLang="en-US" sz="1400"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294583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D949D427-B93D-4EE8-8930-9FB6C9D2C07B}"/>
              </a:ext>
            </a:extLst>
          </p:cNvPr>
          <p:cNvSpPr/>
          <p:nvPr/>
        </p:nvSpPr>
        <p:spPr>
          <a:xfrm>
            <a:off x="5982658" y="1487143"/>
            <a:ext cx="5316386" cy="1920526"/>
          </a:xfrm>
          <a:prstGeom prst="rect">
            <a:avLst/>
          </a:prstGeom>
        </p:spPr>
        <p:txBody>
          <a:bodyPr wrap="square">
            <a:spAutoFit/>
          </a:bodyPr>
          <a:lstStyle/>
          <a:p>
            <a:pPr lvl="0">
              <a:lnSpc>
                <a:spcPct val="90000"/>
              </a:lnSpc>
              <a:spcBef>
                <a:spcPts val="1000"/>
              </a:spcBef>
            </a:pPr>
            <a:r>
              <a:rPr lang="en-US" altLang="zh-CN" sz="4400" b="1">
                <a:solidFill>
                  <a:prstClr val="white"/>
                </a:solidFill>
                <a:latin typeface="Arial" panose="020B0604020202020204" pitchFamily="34" charset="0"/>
                <a:ea typeface="微軟正黑體" panose="020B0604030504040204" pitchFamily="34" charset="-120"/>
                <a:cs typeface="Arial" panose="020B0604020202020204" pitchFamily="34" charset="0"/>
              </a:rPr>
              <a:t>QTS / </a:t>
            </a:r>
            <a:r>
              <a:rPr lang="en-US" altLang="zh-CN" sz="4400" b="1" err="1">
                <a:solidFill>
                  <a:prstClr val="white"/>
                </a:solidFill>
                <a:latin typeface="Arial" panose="020B0604020202020204" pitchFamily="34" charset="0"/>
                <a:ea typeface="微軟正黑體" panose="020B0604030504040204" pitchFamily="34" charset="-120"/>
                <a:cs typeface="Arial" panose="020B0604020202020204" pitchFamily="34" charset="0"/>
              </a:rPr>
              <a:t>QuTS</a:t>
            </a:r>
            <a:r>
              <a:rPr lang="en-US" altLang="zh-CN" sz="4400" b="1">
                <a:solidFill>
                  <a:prstClr val="white"/>
                </a:solidFill>
                <a:latin typeface="Arial" panose="020B0604020202020204" pitchFamily="34" charset="0"/>
                <a:ea typeface="微軟正黑體" panose="020B0604030504040204" pitchFamily="34" charset="-120"/>
                <a:cs typeface="Arial" panose="020B0604020202020204" pitchFamily="34" charset="0"/>
              </a:rPr>
              <a:t> hero  support FEC configuration</a:t>
            </a:r>
          </a:p>
        </p:txBody>
      </p:sp>
      <p:sp>
        <p:nvSpPr>
          <p:cNvPr id="5" name="矩形 4">
            <a:extLst>
              <a:ext uri="{FF2B5EF4-FFF2-40B4-BE49-F238E27FC236}">
                <a16:creationId xmlns:a16="http://schemas.microsoft.com/office/drawing/2014/main" id="{4B97B0AE-E3E9-FE4A-8C4E-882A50739510}"/>
              </a:ext>
            </a:extLst>
          </p:cNvPr>
          <p:cNvSpPr/>
          <p:nvPr/>
        </p:nvSpPr>
        <p:spPr>
          <a:xfrm>
            <a:off x="11674549" y="-288216"/>
            <a:ext cx="517451" cy="23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OK</a:t>
            </a:r>
            <a:endParaRPr kumimoji="1" lang="zh-TW" altLang="en-US"/>
          </a:p>
        </p:txBody>
      </p:sp>
    </p:spTree>
    <p:extLst>
      <p:ext uri="{BB962C8B-B14F-4D97-AF65-F5344CB8AC3E}">
        <p14:creationId xmlns:p14="http://schemas.microsoft.com/office/powerpoint/2010/main" val="3500746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圓角 11">
            <a:extLst>
              <a:ext uri="{FF2B5EF4-FFF2-40B4-BE49-F238E27FC236}">
                <a16:creationId xmlns:a16="http://schemas.microsoft.com/office/drawing/2014/main" id="{8AF2D0FF-EA8E-4DEA-81A7-FA7237FF0688}"/>
              </a:ext>
            </a:extLst>
          </p:cNvPr>
          <p:cNvSpPr/>
          <p:nvPr/>
        </p:nvSpPr>
        <p:spPr>
          <a:xfrm>
            <a:off x="466544" y="2496065"/>
            <a:ext cx="11340367" cy="4045273"/>
          </a:xfrm>
          <a:prstGeom prst="roundRect">
            <a:avLst>
              <a:gd name="adj" fmla="val 5650"/>
            </a:avLst>
          </a:prstGeom>
          <a:solidFill>
            <a:schemeClr val="bg1">
              <a:lumMod val="95000"/>
            </a:schemeClr>
          </a:solidFill>
          <a:ln>
            <a:solidFill>
              <a:schemeClr val="bg1">
                <a:lumMod val="6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2" name="標題 1">
            <a:extLst>
              <a:ext uri="{FF2B5EF4-FFF2-40B4-BE49-F238E27FC236}">
                <a16:creationId xmlns:a16="http://schemas.microsoft.com/office/drawing/2014/main" id="{1ED5BBBD-ADC5-43E1-9250-2EB86E261C63}"/>
              </a:ext>
            </a:extLst>
          </p:cNvPr>
          <p:cNvSpPr>
            <a:spLocks noGrp="1"/>
          </p:cNvSpPr>
          <p:nvPr>
            <p:ph type="title"/>
          </p:nvPr>
        </p:nvSpPr>
        <p:spPr/>
        <p:txBody>
          <a:bodyPr>
            <a:normAutofit fontScale="90000"/>
          </a:bodyPr>
          <a:lstStyle/>
          <a:p>
            <a:r>
              <a:rPr lang="en-US" altLang="zh-TW"/>
              <a:t>Ensure data correction during transmission with FEC</a:t>
            </a:r>
            <a:endParaRPr lang="zh-TW" altLang="en-US"/>
          </a:p>
        </p:txBody>
      </p:sp>
      <p:sp>
        <p:nvSpPr>
          <p:cNvPr id="3" name="內容版面配置區 2">
            <a:extLst>
              <a:ext uri="{FF2B5EF4-FFF2-40B4-BE49-F238E27FC236}">
                <a16:creationId xmlns:a16="http://schemas.microsoft.com/office/drawing/2014/main" id="{DBA389AC-0E76-4AD2-83CE-0D8D56F5553D}"/>
              </a:ext>
            </a:extLst>
          </p:cNvPr>
          <p:cNvSpPr>
            <a:spLocks noGrp="1"/>
          </p:cNvSpPr>
          <p:nvPr>
            <p:ph idx="4294967295"/>
          </p:nvPr>
        </p:nvSpPr>
        <p:spPr>
          <a:xfrm>
            <a:off x="1620314" y="1213749"/>
            <a:ext cx="8951372" cy="1323835"/>
          </a:xfrm>
          <a:prstGeom prst="rect">
            <a:avLst/>
          </a:prstGeom>
        </p:spPr>
        <p:txBody>
          <a:bodyPr vert="horz" lIns="121920" tIns="60960" rIns="121920" bIns="60960" rtlCol="0" anchor="t">
            <a:noAutofit/>
          </a:bodyPr>
          <a:lstStyle/>
          <a:p>
            <a:pPr marL="238125" indent="-238125">
              <a:lnSpc>
                <a:spcPct val="100000"/>
              </a:lnSpc>
              <a:spcBef>
                <a:spcPts val="1200"/>
              </a:spcBef>
              <a:buClr>
                <a:schemeClr val="tx1"/>
              </a:buClr>
            </a:pPr>
            <a:r>
              <a:rPr lang="en-US" sz="2000" b="1">
                <a:latin typeface="Arial" panose="020B0604020202020204" pitchFamily="34" charset="0"/>
                <a:ea typeface="微軟正黑體" panose="020B0604030504040204" pitchFamily="34" charset="-120"/>
                <a:cs typeface="Arial" panose="020B0604020202020204" pitchFamily="34" charset="0"/>
              </a:rPr>
              <a:t>FEC (Forwarded-error-Correction) </a:t>
            </a:r>
            <a:r>
              <a:rPr lang="en" altLang="zh-TW" sz="2000" b="1">
                <a:latin typeface="Arial" panose="020B0604020202020204" pitchFamily="34" charset="0"/>
                <a:ea typeface="微軟正黑體" panose="020B0604030504040204" pitchFamily="34" charset="-120"/>
                <a:cs typeface="Arial" panose="020B0604020202020204" pitchFamily="34" charset="0"/>
              </a:rPr>
              <a:t>controlling errors in data transmission over unreliable or noisy communication channels.</a:t>
            </a:r>
            <a:endParaRPr lang="en-US" altLang="zh-CN" sz="2000" b="1">
              <a:latin typeface="Arial" panose="020B0604020202020204" pitchFamily="34" charset="0"/>
              <a:ea typeface="微軟正黑體" panose="020B0604030504040204" pitchFamily="34" charset="-120"/>
              <a:cs typeface="Arial" panose="020B0604020202020204" pitchFamily="34" charset="0"/>
            </a:endParaRPr>
          </a:p>
          <a:p>
            <a:pPr>
              <a:lnSpc>
                <a:spcPct val="100000"/>
              </a:lnSpc>
            </a:pPr>
            <a:r>
              <a:rPr kumimoji="1" lang="en-US" altLang="zh-TW" sz="2000" b="1">
                <a:latin typeface="Arial" panose="020B0604020202020204" pitchFamily="34" charset="0"/>
                <a:ea typeface="微軟正黑體" panose="020B0604030504040204" pitchFamily="34" charset="-120"/>
                <a:cs typeface="Arial" panose="020B0604020202020204" pitchFamily="34" charset="0"/>
              </a:rPr>
              <a:t>FEC must configured the same mode for both switch and NIC side.</a:t>
            </a:r>
            <a:endParaRPr kumimoji="1" lang="zh-TW" altLang="en-US" sz="2000" b="1">
              <a:latin typeface="Arial" panose="020B0604020202020204" pitchFamily="34" charset="0"/>
              <a:ea typeface="微軟正黑體" panose="020B0604030504040204" pitchFamily="34" charset="-120"/>
              <a:cs typeface="Arial" panose="020B0604020202020204" pitchFamily="34" charset="0"/>
            </a:endParaRPr>
          </a:p>
        </p:txBody>
      </p:sp>
      <p:pic>
        <p:nvPicPr>
          <p:cNvPr id="5" name="圖片 4" descr="一張含有 文字 的圖片&#10;&#10;自動產生的描述">
            <a:extLst>
              <a:ext uri="{FF2B5EF4-FFF2-40B4-BE49-F238E27FC236}">
                <a16:creationId xmlns:a16="http://schemas.microsoft.com/office/drawing/2014/main" id="{9526704A-AA44-6D4B-B3A2-65CA722AEDD3}"/>
              </a:ext>
            </a:extLst>
          </p:cNvPr>
          <p:cNvPicPr>
            <a:picLocks noChangeAspect="1"/>
          </p:cNvPicPr>
          <p:nvPr/>
        </p:nvPicPr>
        <p:blipFill>
          <a:blip r:embed="rId3"/>
          <a:stretch>
            <a:fillRect/>
          </a:stretch>
        </p:blipFill>
        <p:spPr>
          <a:xfrm>
            <a:off x="6274299" y="2726153"/>
            <a:ext cx="5057845" cy="3585095"/>
          </a:xfrm>
          <a:prstGeom prst="rect">
            <a:avLst/>
          </a:prstGeom>
          <a:effectLst>
            <a:outerShdw blurRad="63500" sx="102000" sy="102000" algn="ctr" rotWithShape="0">
              <a:prstClr val="black">
                <a:alpha val="40000"/>
              </a:prstClr>
            </a:outerShdw>
          </a:effectLst>
        </p:spPr>
      </p:pic>
      <p:sp>
        <p:nvSpPr>
          <p:cNvPr id="6" name="文字方塊 5">
            <a:extLst>
              <a:ext uri="{FF2B5EF4-FFF2-40B4-BE49-F238E27FC236}">
                <a16:creationId xmlns:a16="http://schemas.microsoft.com/office/drawing/2014/main" id="{7C1651BA-8B23-9D4D-BA33-84CBE7614F1E}"/>
              </a:ext>
            </a:extLst>
          </p:cNvPr>
          <p:cNvSpPr txBox="1"/>
          <p:nvPr/>
        </p:nvSpPr>
        <p:spPr>
          <a:xfrm>
            <a:off x="714639" y="2946268"/>
            <a:ext cx="3275256" cy="338554"/>
          </a:xfrm>
          <a:prstGeom prst="rect">
            <a:avLst/>
          </a:prstGeom>
          <a:noFill/>
        </p:spPr>
        <p:txBody>
          <a:bodyPr wrap="none" rtlCol="0">
            <a:spAutoFit/>
          </a:bodyPr>
          <a:lstStyle/>
          <a:p>
            <a:r>
              <a:rPr kumimoji="1" lang="en-US" altLang="zh-TW" sz="1600" b="1">
                <a:latin typeface="Arial" panose="020B0604020202020204" pitchFamily="34" charset="0"/>
                <a:ea typeface="微軟正黑體" panose="020B0604030504040204" pitchFamily="34" charset="-120"/>
                <a:cs typeface="Arial" panose="020B0604020202020204" pitchFamily="34" charset="0"/>
              </a:rPr>
              <a:t>Enable FEC (To turn on/off FEC)</a:t>
            </a:r>
            <a:endParaRPr kumimoji="1" lang="zh-TW" altLang="en-US" sz="1600" b="1">
              <a:latin typeface="Arial" panose="020B0604020202020204" pitchFamily="34" charset="0"/>
              <a:ea typeface="微軟正黑體" panose="020B0604030504040204" pitchFamily="34" charset="-120"/>
              <a:cs typeface="Arial" panose="020B0604020202020204" pitchFamily="34" charset="0"/>
            </a:endParaRPr>
          </a:p>
        </p:txBody>
      </p:sp>
      <p:sp>
        <p:nvSpPr>
          <p:cNvPr id="7" name="文字方塊 6">
            <a:extLst>
              <a:ext uri="{FF2B5EF4-FFF2-40B4-BE49-F238E27FC236}">
                <a16:creationId xmlns:a16="http://schemas.microsoft.com/office/drawing/2014/main" id="{663A6E40-EDDC-B14E-8C8A-BDBB577D38C3}"/>
              </a:ext>
            </a:extLst>
          </p:cNvPr>
          <p:cNvSpPr txBox="1"/>
          <p:nvPr/>
        </p:nvSpPr>
        <p:spPr>
          <a:xfrm>
            <a:off x="714639" y="3425248"/>
            <a:ext cx="5203063" cy="707886"/>
          </a:xfrm>
          <a:prstGeom prst="rect">
            <a:avLst/>
          </a:prstGeom>
          <a:noFill/>
        </p:spPr>
        <p:txBody>
          <a:bodyPr wrap="square" rtlCol="0">
            <a:spAutoFit/>
          </a:bodyPr>
          <a:lstStyle/>
          <a:p>
            <a:r>
              <a:rPr kumimoji="1" lang="en-US" altLang="zh-TW" sz="1600" b="1">
                <a:latin typeface="Arial" panose="020B0604020202020204" pitchFamily="34" charset="0"/>
                <a:ea typeface="微軟正黑體" panose="020B0604030504040204" pitchFamily="34" charset="-120"/>
                <a:cs typeface="Arial" panose="020B0604020202020204" pitchFamily="34" charset="0"/>
              </a:rPr>
              <a:t>Auto-negotiation </a:t>
            </a:r>
          </a:p>
          <a:p>
            <a:r>
              <a:rPr kumimoji="1" lang="en-US" altLang="zh-TW" sz="1200">
                <a:latin typeface="Arial" panose="020B0604020202020204" pitchFamily="34" charset="0"/>
                <a:ea typeface="微軟正黑體" panose="020B0604030504040204" pitchFamily="34" charset="-120"/>
                <a:cs typeface="Arial" panose="020B0604020202020204" pitchFamily="34" charset="0"/>
              </a:rPr>
              <a:t>(Follow the sequence to negotiation from RS-FEC -&gt; Base-R FEC -&gt; Disable FEC -&gt; 10GbE)</a:t>
            </a:r>
            <a:endParaRPr kumimoji="1" lang="zh-TW" altLang="en-US" sz="1200">
              <a:latin typeface="Arial" panose="020B0604020202020204" pitchFamily="34" charset="0"/>
              <a:ea typeface="微軟正黑體" panose="020B0604030504040204" pitchFamily="34" charset="-120"/>
              <a:cs typeface="Arial" panose="020B0604020202020204" pitchFamily="34" charset="0"/>
            </a:endParaRPr>
          </a:p>
        </p:txBody>
      </p:sp>
      <p:sp>
        <p:nvSpPr>
          <p:cNvPr id="8" name="文字方塊 7">
            <a:extLst>
              <a:ext uri="{FF2B5EF4-FFF2-40B4-BE49-F238E27FC236}">
                <a16:creationId xmlns:a16="http://schemas.microsoft.com/office/drawing/2014/main" id="{A2E3619F-B6C4-3F44-918F-A319C26B81F6}"/>
              </a:ext>
            </a:extLst>
          </p:cNvPr>
          <p:cNvSpPr txBox="1"/>
          <p:nvPr/>
        </p:nvSpPr>
        <p:spPr>
          <a:xfrm>
            <a:off x="714639" y="4083349"/>
            <a:ext cx="5203063" cy="923330"/>
          </a:xfrm>
          <a:prstGeom prst="rect">
            <a:avLst/>
          </a:prstGeom>
          <a:noFill/>
        </p:spPr>
        <p:txBody>
          <a:bodyPr wrap="square" rtlCol="0">
            <a:spAutoFit/>
          </a:bodyPr>
          <a:lstStyle/>
          <a:p>
            <a:r>
              <a:rPr kumimoji="1" lang="en-US" altLang="zh-TW" sz="1600" b="1">
                <a:latin typeface="Arial" panose="020B0604020202020204" pitchFamily="34" charset="0"/>
                <a:ea typeface="微軟正黑體" panose="020B0604030504040204" pitchFamily="34" charset="-120"/>
                <a:cs typeface="Arial" panose="020B0604020202020204" pitchFamily="34" charset="0"/>
              </a:rPr>
              <a:t>BASE-R FEC (Enable</a:t>
            </a:r>
            <a:r>
              <a:rPr kumimoji="1" lang="zh-TW" altLang="en-US" sz="1600" b="1">
                <a:latin typeface="Arial" panose="020B0604020202020204" pitchFamily="34" charset="0"/>
                <a:ea typeface="微軟正黑體" panose="020B0604030504040204" pitchFamily="34" charset="-120"/>
                <a:cs typeface="Arial" panose="020B0604020202020204" pitchFamily="34" charset="0"/>
              </a:rPr>
              <a:t> </a:t>
            </a:r>
            <a:r>
              <a:rPr kumimoji="1" lang="en-US" altLang="zh-TW" sz="1600" b="1">
                <a:latin typeface="Arial" panose="020B0604020202020204" pitchFamily="34" charset="0"/>
                <a:ea typeface="微軟正黑體" panose="020B0604030504040204" pitchFamily="34" charset="-120"/>
                <a:cs typeface="Arial" panose="020B0604020202020204" pitchFamily="34" charset="0"/>
              </a:rPr>
              <a:t>BASE-R FEC)</a:t>
            </a:r>
          </a:p>
          <a:p>
            <a:r>
              <a:rPr kumimoji="1" lang="en-US" altLang="zh-TW" sz="1100">
                <a:latin typeface="Arial" panose="020B0604020202020204" pitchFamily="34" charset="0"/>
                <a:ea typeface="微軟正黑體" panose="020B0604030504040204" pitchFamily="34" charset="-120"/>
                <a:cs typeface="Arial" panose="020B0604020202020204" pitchFamily="34" charset="0"/>
              </a:rPr>
              <a:t>aka</a:t>
            </a:r>
            <a:r>
              <a:rPr kumimoji="1" lang="zh-TW" altLang="en-US" sz="1100">
                <a:latin typeface="Arial" panose="020B0604020202020204" pitchFamily="34" charset="0"/>
                <a:ea typeface="微軟正黑體" panose="020B0604030504040204" pitchFamily="34" charset="-120"/>
                <a:cs typeface="Arial" panose="020B0604020202020204" pitchFamily="34" charset="0"/>
              </a:rPr>
              <a:t> </a:t>
            </a:r>
            <a:r>
              <a:rPr kumimoji="1" lang="en-US" altLang="zh-TW" sz="1100" err="1">
                <a:latin typeface="Arial" panose="020B0604020202020204" pitchFamily="34" charset="0"/>
                <a:ea typeface="微軟正黑體" panose="020B0604030504040204" pitchFamily="34" charset="-120"/>
                <a:cs typeface="Arial" panose="020B0604020202020204" pitchFamily="34" charset="0"/>
              </a:rPr>
              <a:t>Firecode</a:t>
            </a:r>
            <a:r>
              <a:rPr kumimoji="1" lang="en-US" altLang="zh-TW" sz="1100">
                <a:latin typeface="Arial" panose="020B0604020202020204" pitchFamily="34" charset="0"/>
                <a:ea typeface="微軟正黑體" panose="020B0604030504040204" pitchFamily="34" charset="-120"/>
                <a:cs typeface="Arial" panose="020B0604020202020204" pitchFamily="34" charset="0"/>
              </a:rPr>
              <a:t> or</a:t>
            </a:r>
            <a:r>
              <a:rPr kumimoji="1" lang="zh-TW" altLang="en-US" sz="1100">
                <a:latin typeface="Arial" panose="020B0604020202020204" pitchFamily="34" charset="0"/>
                <a:ea typeface="微軟正黑體" panose="020B0604030504040204" pitchFamily="34" charset="-120"/>
                <a:cs typeface="Arial" panose="020B0604020202020204" pitchFamily="34" charset="0"/>
              </a:rPr>
              <a:t> </a:t>
            </a:r>
            <a:r>
              <a:rPr kumimoji="1" lang="en-US" altLang="zh-TW" sz="1100">
                <a:latin typeface="Arial" panose="020B0604020202020204" pitchFamily="34" charset="0"/>
                <a:ea typeface="微軟正黑體" panose="020B0604030504040204" pitchFamily="34" charset="-120"/>
                <a:cs typeface="Arial" panose="020B0604020202020204" pitchFamily="34" charset="0"/>
              </a:rPr>
              <a:t>Clause 74. Offers simple, low-latency (&lt;100ns) protection against </a:t>
            </a:r>
            <a:r>
              <a:rPr kumimoji="1" lang="en-US" altLang="zh-TW" sz="1100" err="1">
                <a:latin typeface="Arial" panose="020B0604020202020204" pitchFamily="34" charset="0"/>
                <a:ea typeface="微軟正黑體" panose="020B0604030504040204" pitchFamily="34" charset="-120"/>
                <a:cs typeface="Arial" panose="020B0604020202020204" pitchFamily="34" charset="0"/>
              </a:rPr>
              <a:t>bursty</a:t>
            </a:r>
            <a:r>
              <a:rPr kumimoji="1" lang="en-US" altLang="zh-TW" sz="1100">
                <a:latin typeface="Arial" panose="020B0604020202020204" pitchFamily="34" charset="0"/>
                <a:ea typeface="微軟正黑體" panose="020B0604030504040204" pitchFamily="34" charset="-120"/>
                <a:cs typeface="Arial" panose="020B0604020202020204" pitchFamily="34" charset="0"/>
              </a:rPr>
              <a:t> errors.</a:t>
            </a:r>
          </a:p>
          <a:p>
            <a:endParaRPr kumimoji="1" lang="zh-TW" altLang="en-US" sz="1600">
              <a:latin typeface="Arial" panose="020B0604020202020204" pitchFamily="34" charset="0"/>
              <a:ea typeface="微軟正黑體" panose="020B0604030504040204" pitchFamily="34" charset="-120"/>
              <a:cs typeface="Arial" panose="020B0604020202020204" pitchFamily="34" charset="0"/>
            </a:endParaRPr>
          </a:p>
        </p:txBody>
      </p:sp>
      <p:sp>
        <p:nvSpPr>
          <p:cNvPr id="9" name="文字方塊 8">
            <a:extLst>
              <a:ext uri="{FF2B5EF4-FFF2-40B4-BE49-F238E27FC236}">
                <a16:creationId xmlns:a16="http://schemas.microsoft.com/office/drawing/2014/main" id="{332D8A29-4899-9D4C-8353-7D43FF7029D9}"/>
              </a:ext>
            </a:extLst>
          </p:cNvPr>
          <p:cNvSpPr txBox="1"/>
          <p:nvPr/>
        </p:nvSpPr>
        <p:spPr>
          <a:xfrm>
            <a:off x="714639" y="4715404"/>
            <a:ext cx="5057845" cy="677108"/>
          </a:xfrm>
          <a:prstGeom prst="rect">
            <a:avLst/>
          </a:prstGeom>
          <a:noFill/>
        </p:spPr>
        <p:txBody>
          <a:bodyPr wrap="square" rtlCol="0">
            <a:spAutoFit/>
          </a:bodyPr>
          <a:lstStyle/>
          <a:p>
            <a:r>
              <a:rPr kumimoji="1" lang="en-US" altLang="zh-TW" sz="1600" b="1">
                <a:latin typeface="Arial" panose="020B0604020202020204" pitchFamily="34" charset="0"/>
                <a:ea typeface="微軟正黑體" panose="020B0604030504040204" pitchFamily="34" charset="-120"/>
                <a:cs typeface="Arial" panose="020B0604020202020204" pitchFamily="34" charset="0"/>
              </a:rPr>
              <a:t>RS-FEC (Enable</a:t>
            </a:r>
            <a:r>
              <a:rPr kumimoji="1" lang="zh-TW" altLang="en-US" sz="1600" b="1">
                <a:latin typeface="Arial" panose="020B0604020202020204" pitchFamily="34" charset="0"/>
                <a:ea typeface="微軟正黑體" panose="020B0604030504040204" pitchFamily="34" charset="-120"/>
                <a:cs typeface="Arial" panose="020B0604020202020204" pitchFamily="34" charset="0"/>
              </a:rPr>
              <a:t> </a:t>
            </a:r>
            <a:r>
              <a:rPr kumimoji="1" lang="en-US" altLang="zh-TW" sz="1600" b="1">
                <a:latin typeface="Arial" panose="020B0604020202020204" pitchFamily="34" charset="0"/>
                <a:ea typeface="微軟正黑體" panose="020B0604030504040204" pitchFamily="34" charset="-120"/>
                <a:cs typeface="Arial" panose="020B0604020202020204" pitchFamily="34" charset="0"/>
              </a:rPr>
              <a:t>RS-FEC)</a:t>
            </a:r>
          </a:p>
          <a:p>
            <a:r>
              <a:rPr kumimoji="1" lang="en-US" altLang="zh-TW" sz="1050">
                <a:latin typeface="Arial" panose="020B0604020202020204" pitchFamily="34" charset="0"/>
                <a:ea typeface="微軟正黑體" panose="020B0604030504040204" pitchFamily="34" charset="-120"/>
                <a:cs typeface="Arial" panose="020B0604020202020204" pitchFamily="34" charset="0"/>
              </a:rPr>
              <a:t>aka Reed Solomon or</a:t>
            </a:r>
            <a:r>
              <a:rPr kumimoji="1" lang="zh-TW" altLang="en-US" sz="1050">
                <a:latin typeface="Arial" panose="020B0604020202020204" pitchFamily="34" charset="0"/>
                <a:ea typeface="微軟正黑體" panose="020B0604030504040204" pitchFamily="34" charset="-120"/>
                <a:cs typeface="Arial" panose="020B0604020202020204" pitchFamily="34" charset="0"/>
              </a:rPr>
              <a:t> </a:t>
            </a:r>
            <a:r>
              <a:rPr kumimoji="1" lang="en-US" altLang="zh-TW" sz="1050">
                <a:latin typeface="Arial" panose="020B0604020202020204" pitchFamily="34" charset="0"/>
                <a:ea typeface="微軟正黑體" panose="020B0604030504040204" pitchFamily="34" charset="-120"/>
                <a:cs typeface="Arial" panose="020B0604020202020204" pitchFamily="34" charset="0"/>
              </a:rPr>
              <a:t>Clause 91. Offers better error protection but adds latency (~250ns)</a:t>
            </a:r>
            <a:endParaRPr kumimoji="1" lang="zh-TW" altLang="en-US" sz="1600">
              <a:latin typeface="Arial" panose="020B0604020202020204" pitchFamily="34" charset="0"/>
              <a:ea typeface="微軟正黑體" panose="020B0604030504040204" pitchFamily="34" charset="-120"/>
              <a:cs typeface="Arial" panose="020B0604020202020204" pitchFamily="34" charset="0"/>
            </a:endParaRPr>
          </a:p>
        </p:txBody>
      </p:sp>
      <p:sp>
        <p:nvSpPr>
          <p:cNvPr id="10" name="文字方塊 9">
            <a:extLst>
              <a:ext uri="{FF2B5EF4-FFF2-40B4-BE49-F238E27FC236}">
                <a16:creationId xmlns:a16="http://schemas.microsoft.com/office/drawing/2014/main" id="{BD33DE01-EF10-AA49-AE35-BFA2C4567287}"/>
              </a:ext>
            </a:extLst>
          </p:cNvPr>
          <p:cNvSpPr txBox="1"/>
          <p:nvPr/>
        </p:nvSpPr>
        <p:spPr>
          <a:xfrm>
            <a:off x="768165" y="5697621"/>
            <a:ext cx="5077031" cy="615553"/>
          </a:xfrm>
          <a:prstGeom prst="rect">
            <a:avLst/>
          </a:prstGeom>
          <a:noFill/>
        </p:spPr>
        <p:txBody>
          <a:bodyPr wrap="none" rtlCol="0">
            <a:spAutoFit/>
          </a:bodyPr>
          <a:lstStyle/>
          <a:p>
            <a:r>
              <a:rPr kumimoji="1" lang="en-US" altLang="zh-TW" sz="1200" b="1">
                <a:solidFill>
                  <a:srgbClr val="FF0000"/>
                </a:solidFill>
                <a:latin typeface="Arial" panose="020B0604020202020204" pitchFamily="34" charset="0"/>
                <a:ea typeface="微軟正黑體" panose="020B0604030504040204" pitchFamily="34" charset="-120"/>
                <a:cs typeface="Arial" panose="020B0604020202020204" pitchFamily="34" charset="0"/>
              </a:rPr>
              <a:t>Configure FEC option require QTS 4.5.3 / </a:t>
            </a:r>
            <a:r>
              <a:rPr kumimoji="1" lang="en-US" altLang="zh-TW" sz="1200" b="1" err="1">
                <a:solidFill>
                  <a:srgbClr val="FF0000"/>
                </a:solidFill>
                <a:latin typeface="Arial" panose="020B0604020202020204" pitchFamily="34" charset="0"/>
                <a:ea typeface="微軟正黑體" panose="020B0604030504040204" pitchFamily="34" charset="-120"/>
                <a:cs typeface="Arial" panose="020B0604020202020204" pitchFamily="34" charset="0"/>
              </a:rPr>
              <a:t>QuTS</a:t>
            </a:r>
            <a:r>
              <a:rPr kumimoji="1" lang="en-US" altLang="zh-TW" sz="1200" b="1">
                <a:solidFill>
                  <a:srgbClr val="FF0000"/>
                </a:solidFill>
                <a:latin typeface="Arial" panose="020B0604020202020204" pitchFamily="34" charset="0"/>
                <a:ea typeface="微軟正黑體" panose="020B0604030504040204" pitchFamily="34" charset="-120"/>
                <a:cs typeface="Arial" panose="020B0604020202020204" pitchFamily="34" charset="0"/>
              </a:rPr>
              <a:t> hero 4.5.2 and later</a:t>
            </a:r>
          </a:p>
          <a:p>
            <a:r>
              <a:rPr kumimoji="1" lang="en-US" altLang="zh-TW" sz="1100">
                <a:solidFill>
                  <a:srgbClr val="FF0000"/>
                </a:solidFill>
                <a:latin typeface="Arial" panose="020B0604020202020204" pitchFamily="34" charset="0"/>
                <a:ea typeface="微軟正黑體" panose="020B0604030504040204" pitchFamily="34" charset="-120"/>
                <a:cs typeface="Arial" panose="020B0604020202020204" pitchFamily="34" charset="0"/>
              </a:rPr>
              <a:t>*Older QTS/</a:t>
            </a:r>
            <a:r>
              <a:rPr kumimoji="1" lang="en-US" altLang="zh-TW" sz="1100" err="1">
                <a:solidFill>
                  <a:srgbClr val="FF0000"/>
                </a:solidFill>
                <a:latin typeface="Arial" panose="020B0604020202020204" pitchFamily="34" charset="0"/>
                <a:ea typeface="微軟正黑體" panose="020B0604030504040204" pitchFamily="34" charset="-120"/>
                <a:cs typeface="Arial" panose="020B0604020202020204" pitchFamily="34" charset="0"/>
              </a:rPr>
              <a:t>QuTS</a:t>
            </a:r>
            <a:r>
              <a:rPr kumimoji="1" lang="en-US" altLang="zh-TW" sz="1100">
                <a:solidFill>
                  <a:srgbClr val="FF0000"/>
                </a:solidFill>
                <a:latin typeface="Arial" panose="020B0604020202020204" pitchFamily="34" charset="0"/>
                <a:ea typeface="微軟正黑體" panose="020B0604030504040204" pitchFamily="34" charset="-120"/>
                <a:cs typeface="Arial" panose="020B0604020202020204" pitchFamily="34" charset="0"/>
              </a:rPr>
              <a:t> hero, FEC are set as Auto-negotiation.</a:t>
            </a:r>
          </a:p>
          <a:p>
            <a:r>
              <a:rPr kumimoji="1" lang="en-US" altLang="zh-TW" sz="1100">
                <a:solidFill>
                  <a:srgbClr val="FF0000"/>
                </a:solidFill>
                <a:latin typeface="Arial" panose="020B0604020202020204" pitchFamily="34" charset="0"/>
                <a:ea typeface="微軟正黑體" panose="020B0604030504040204" pitchFamily="34" charset="-120"/>
                <a:cs typeface="Arial" panose="020B0604020202020204" pitchFamily="34" charset="0"/>
              </a:rPr>
              <a:t>*Switch and NIC require the same FEC configure in order to work properly.</a:t>
            </a:r>
            <a:endParaRPr kumimoji="1" lang="zh-TW" altLang="en-US" sz="1100">
              <a:solidFill>
                <a:srgbClr val="FF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 name="矩形 10">
            <a:extLst>
              <a:ext uri="{FF2B5EF4-FFF2-40B4-BE49-F238E27FC236}">
                <a16:creationId xmlns:a16="http://schemas.microsoft.com/office/drawing/2014/main" id="{BFD80EC1-AFE9-CB4C-8671-77E611D5FE7F}"/>
              </a:ext>
            </a:extLst>
          </p:cNvPr>
          <p:cNvSpPr/>
          <p:nvPr/>
        </p:nvSpPr>
        <p:spPr>
          <a:xfrm>
            <a:off x="11674549" y="-288216"/>
            <a:ext cx="517451" cy="23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OK</a:t>
            </a:r>
            <a:endParaRPr kumimoji="1" lang="zh-TW" altLang="en-US"/>
          </a:p>
        </p:txBody>
      </p:sp>
    </p:spTree>
    <p:extLst>
      <p:ext uri="{BB962C8B-B14F-4D97-AF65-F5344CB8AC3E}">
        <p14:creationId xmlns:p14="http://schemas.microsoft.com/office/powerpoint/2010/main" val="4235064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3061B46-03D0-4D1A-8444-C9F3960A514C}"/>
              </a:ext>
            </a:extLst>
          </p:cNvPr>
          <p:cNvSpPr/>
          <p:nvPr/>
        </p:nvSpPr>
        <p:spPr>
          <a:xfrm>
            <a:off x="7650633" y="5417475"/>
            <a:ext cx="2413539" cy="63206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1ED5BBBD-ADC5-43E1-9250-2EB86E261C63}"/>
              </a:ext>
            </a:extLst>
          </p:cNvPr>
          <p:cNvSpPr>
            <a:spLocks noGrp="1"/>
          </p:cNvSpPr>
          <p:nvPr>
            <p:ph type="title"/>
          </p:nvPr>
        </p:nvSpPr>
        <p:spPr>
          <a:xfrm>
            <a:off x="160489" y="155116"/>
            <a:ext cx="11747975" cy="870892"/>
          </a:xfrm>
        </p:spPr>
        <p:txBody>
          <a:bodyPr>
            <a:normAutofit fontScale="90000"/>
          </a:bodyPr>
          <a:lstStyle/>
          <a:p>
            <a:r>
              <a:rPr lang="en-US" altLang="zh-TW"/>
              <a:t>Support FEC configuration for all models above 25GbE</a:t>
            </a:r>
            <a:endParaRPr lang="zh-TW" altLang="en-US"/>
          </a:p>
        </p:txBody>
      </p:sp>
      <p:sp>
        <p:nvSpPr>
          <p:cNvPr id="11" name="內容版面配置區 2">
            <a:extLst>
              <a:ext uri="{FF2B5EF4-FFF2-40B4-BE49-F238E27FC236}">
                <a16:creationId xmlns:a16="http://schemas.microsoft.com/office/drawing/2014/main" id="{A993A8DB-E806-754C-AA37-8991B96DBE78}"/>
              </a:ext>
            </a:extLst>
          </p:cNvPr>
          <p:cNvSpPr txBox="1">
            <a:spLocks/>
          </p:cNvSpPr>
          <p:nvPr/>
        </p:nvSpPr>
        <p:spPr>
          <a:xfrm>
            <a:off x="377652" y="1319205"/>
            <a:ext cx="11281743" cy="1779587"/>
          </a:xfrm>
          <a:prstGeom prst="rect">
            <a:avLst/>
          </a:prstGeom>
        </p:spPr>
        <p:txBody>
          <a:bodyPr vert="horz" lIns="121920" tIns="60960" rIns="121920" bIns="6096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8125" indent="-238125">
              <a:lnSpc>
                <a:spcPts val="3200"/>
              </a:lnSpc>
              <a:spcBef>
                <a:spcPts val="1200"/>
              </a:spcBef>
              <a:buClr>
                <a:schemeClr val="bg1"/>
              </a:buClr>
            </a:pPr>
            <a:r>
              <a:rPr lang="en-US" altLang="zh-CN" sz="1800" b="1">
                <a:latin typeface="Arial" panose="020B0604020202020204" pitchFamily="34" charset="0"/>
                <a:ea typeface="微軟正黑體" panose="020B0604030504040204" pitchFamily="34" charset="-120"/>
                <a:cs typeface="Arial" panose="020B0604020202020204" pitchFamily="34" charset="0"/>
              </a:rPr>
              <a:t>For QTS</a:t>
            </a:r>
            <a:r>
              <a:rPr lang="zh-TW" altLang="en-US" sz="1800" b="1">
                <a:latin typeface="Arial" panose="020B0604020202020204" pitchFamily="34" charset="0"/>
                <a:ea typeface="微軟正黑體" panose="020B0604030504040204" pitchFamily="34" charset="-120"/>
                <a:cs typeface="Arial" panose="020B0604020202020204" pitchFamily="34" charset="0"/>
              </a:rPr>
              <a:t> </a:t>
            </a:r>
            <a:r>
              <a:rPr lang="en-US" altLang="zh-TW" sz="1800" b="1">
                <a:latin typeface="Arial" panose="020B0604020202020204" pitchFamily="34" charset="0"/>
                <a:ea typeface="微軟正黑體" panose="020B0604030504040204" pitchFamily="34" charset="-120"/>
                <a:cs typeface="Arial" panose="020B0604020202020204" pitchFamily="34" charset="0"/>
              </a:rPr>
              <a:t>4.5.3</a:t>
            </a:r>
            <a:r>
              <a:rPr lang="en-US" altLang="zh-CN" sz="1800" b="1">
                <a:latin typeface="Arial" panose="020B0604020202020204" pitchFamily="34" charset="0"/>
                <a:ea typeface="微軟正黑體" panose="020B0604030504040204" pitchFamily="34" charset="-120"/>
                <a:cs typeface="Arial" panose="020B0604020202020204" pitchFamily="34" charset="0"/>
              </a:rPr>
              <a:t> / </a:t>
            </a:r>
            <a:r>
              <a:rPr lang="en-US" altLang="zh-CN" sz="1800" b="1" err="1">
                <a:latin typeface="Arial" panose="020B0604020202020204" pitchFamily="34" charset="0"/>
                <a:ea typeface="微軟正黑體" panose="020B0604030504040204" pitchFamily="34" charset="-120"/>
                <a:cs typeface="Arial" panose="020B0604020202020204" pitchFamily="34" charset="0"/>
              </a:rPr>
              <a:t>QuTS</a:t>
            </a:r>
            <a:r>
              <a:rPr lang="en-US" altLang="zh-CN" sz="1800" b="1">
                <a:latin typeface="Arial" panose="020B0604020202020204" pitchFamily="34" charset="0"/>
                <a:ea typeface="微軟正黑體" panose="020B0604030504040204" pitchFamily="34" charset="-120"/>
                <a:cs typeface="Arial" panose="020B0604020202020204" pitchFamily="34" charset="0"/>
              </a:rPr>
              <a:t> hero 4.5.2 and later, you could configure FEC mode depends on your network environment in NIC setting page</a:t>
            </a:r>
            <a:endParaRPr lang="zh-TW" altLang="en-US" sz="1800" b="1">
              <a:latin typeface="Arial" panose="020B0604020202020204" pitchFamily="34" charset="0"/>
              <a:ea typeface="微軟正黑體" panose="020B0604030504040204" pitchFamily="34" charset="-120"/>
              <a:cs typeface="Arial" panose="020B0604020202020204" pitchFamily="34" charset="0"/>
            </a:endParaRPr>
          </a:p>
        </p:txBody>
      </p:sp>
      <p:pic>
        <p:nvPicPr>
          <p:cNvPr id="12" name="Picture 6">
            <a:extLst>
              <a:ext uri="{FF2B5EF4-FFF2-40B4-BE49-F238E27FC236}">
                <a16:creationId xmlns:a16="http://schemas.microsoft.com/office/drawing/2014/main" id="{2AE0513E-95A2-A145-A59B-91EDD4346B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264" y="2434839"/>
            <a:ext cx="2272151" cy="1563520"/>
          </a:xfrm>
          <a:prstGeom prst="rect">
            <a:avLst/>
          </a:prstGeom>
        </p:spPr>
      </p:pic>
      <p:pic>
        <p:nvPicPr>
          <p:cNvPr id="13" name="Picture 6">
            <a:extLst>
              <a:ext uri="{FF2B5EF4-FFF2-40B4-BE49-F238E27FC236}">
                <a16:creationId xmlns:a16="http://schemas.microsoft.com/office/drawing/2014/main" id="{611CE562-7030-634F-994E-7C36A1E33C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80276" y="2383975"/>
            <a:ext cx="2272151" cy="1563520"/>
          </a:xfrm>
          <a:prstGeom prst="rect">
            <a:avLst/>
          </a:prstGeom>
        </p:spPr>
      </p:pic>
      <p:sp>
        <p:nvSpPr>
          <p:cNvPr id="4" name="文字方塊 3">
            <a:extLst>
              <a:ext uri="{FF2B5EF4-FFF2-40B4-BE49-F238E27FC236}">
                <a16:creationId xmlns:a16="http://schemas.microsoft.com/office/drawing/2014/main" id="{9A2EEB3B-DEC0-6445-B001-5141473A0A34}"/>
              </a:ext>
            </a:extLst>
          </p:cNvPr>
          <p:cNvSpPr txBox="1"/>
          <p:nvPr/>
        </p:nvSpPr>
        <p:spPr>
          <a:xfrm>
            <a:off x="1068657" y="3855785"/>
            <a:ext cx="1718740" cy="307777"/>
          </a:xfrm>
          <a:prstGeom prst="rect">
            <a:avLst/>
          </a:prstGeom>
          <a:noFill/>
        </p:spPr>
        <p:txBody>
          <a:bodyPr wrap="none" rtlCol="0">
            <a:spAutoFit/>
          </a:bodyPr>
          <a:lstStyle/>
          <a:p>
            <a:r>
              <a:rPr kumimoji="1" lang="en-US" altLang="zh-TW" sz="1400">
                <a:latin typeface="Arial" panose="020B0604020202020204" pitchFamily="34" charset="0"/>
                <a:cs typeface="Arial" panose="020B0604020202020204" pitchFamily="34" charset="0"/>
              </a:rPr>
              <a:t>QXG-10G2SF-CX4</a:t>
            </a:r>
            <a:endParaRPr kumimoji="1" lang="zh-TW" altLang="en-US" sz="1400">
              <a:latin typeface="Arial" panose="020B0604020202020204" pitchFamily="34" charset="0"/>
              <a:cs typeface="Arial" panose="020B0604020202020204" pitchFamily="34" charset="0"/>
            </a:endParaRPr>
          </a:p>
        </p:txBody>
      </p:sp>
      <p:sp>
        <p:nvSpPr>
          <p:cNvPr id="14" name="文字方塊 13">
            <a:extLst>
              <a:ext uri="{FF2B5EF4-FFF2-40B4-BE49-F238E27FC236}">
                <a16:creationId xmlns:a16="http://schemas.microsoft.com/office/drawing/2014/main" id="{B1C7A546-9033-ED4C-9C3A-1FD5114170F3}"/>
              </a:ext>
            </a:extLst>
          </p:cNvPr>
          <p:cNvSpPr txBox="1"/>
          <p:nvPr/>
        </p:nvSpPr>
        <p:spPr>
          <a:xfrm>
            <a:off x="4074669" y="3826965"/>
            <a:ext cx="1718740" cy="307777"/>
          </a:xfrm>
          <a:prstGeom prst="rect">
            <a:avLst/>
          </a:prstGeom>
          <a:noFill/>
        </p:spPr>
        <p:txBody>
          <a:bodyPr wrap="none" rtlCol="0">
            <a:spAutoFit/>
          </a:bodyPr>
          <a:lstStyle/>
          <a:p>
            <a:r>
              <a:rPr kumimoji="1" lang="en-US" altLang="zh-TW" sz="1400">
                <a:latin typeface="Arial" panose="020B0604020202020204" pitchFamily="34" charset="0"/>
                <a:cs typeface="Arial" panose="020B0604020202020204" pitchFamily="34" charset="0"/>
              </a:rPr>
              <a:t>QXG-25G2SF-CX4</a:t>
            </a:r>
            <a:endParaRPr kumimoji="1" lang="zh-TW" altLang="en-US" sz="140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8DFBCB41-E99F-E049-BC55-415EC97308A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3582507" y="4047537"/>
            <a:ext cx="2934010" cy="2200508"/>
          </a:xfrm>
          <a:prstGeom prst="rect">
            <a:avLst/>
          </a:prstGeom>
          <a:noFill/>
          <a:extLst>
            <a:ext uri="{909E8E84-426E-40DD-AFC4-6F175D3DCCD1}">
              <a14:hiddenFill xmlns:a14="http://schemas.microsoft.com/office/drawing/2010/main">
                <a:solidFill>
                  <a:srgbClr val="FFFFFF"/>
                </a:solidFill>
              </a14:hiddenFill>
            </a:ext>
          </a:extLst>
        </p:spPr>
      </p:pic>
      <p:sp>
        <p:nvSpPr>
          <p:cNvPr id="17" name="文字方塊 16">
            <a:extLst>
              <a:ext uri="{FF2B5EF4-FFF2-40B4-BE49-F238E27FC236}">
                <a16:creationId xmlns:a16="http://schemas.microsoft.com/office/drawing/2014/main" id="{D7AC4D2F-30CE-5F4F-B7CF-B2E1256DB389}"/>
              </a:ext>
            </a:extLst>
          </p:cNvPr>
          <p:cNvSpPr txBox="1"/>
          <p:nvPr/>
        </p:nvSpPr>
        <p:spPr>
          <a:xfrm>
            <a:off x="1068657" y="5807641"/>
            <a:ext cx="1887055" cy="307777"/>
          </a:xfrm>
          <a:prstGeom prst="rect">
            <a:avLst/>
          </a:prstGeom>
          <a:noFill/>
        </p:spPr>
        <p:txBody>
          <a:bodyPr wrap="none" rtlCol="0">
            <a:spAutoFit/>
          </a:bodyPr>
          <a:lstStyle/>
          <a:p>
            <a:r>
              <a:rPr kumimoji="1" lang="en-US" altLang="zh-TW" sz="1400">
                <a:latin typeface="Arial" panose="020B0604020202020204" pitchFamily="34" charset="0"/>
                <a:cs typeface="Arial" panose="020B0604020202020204" pitchFamily="34" charset="0"/>
              </a:rPr>
              <a:t>QXG-100G2SF-E810</a:t>
            </a:r>
            <a:endParaRPr kumimoji="1" lang="zh-TW" altLang="en-US" sz="1400">
              <a:latin typeface="Arial" panose="020B0604020202020204" pitchFamily="34" charset="0"/>
              <a:cs typeface="Arial" panose="020B0604020202020204" pitchFamily="34" charset="0"/>
            </a:endParaRPr>
          </a:p>
        </p:txBody>
      </p:sp>
      <p:sp>
        <p:nvSpPr>
          <p:cNvPr id="18" name="文字方塊 17">
            <a:extLst>
              <a:ext uri="{FF2B5EF4-FFF2-40B4-BE49-F238E27FC236}">
                <a16:creationId xmlns:a16="http://schemas.microsoft.com/office/drawing/2014/main" id="{C8C36B6B-1249-3D4E-B346-9CBB1AF51D47}"/>
              </a:ext>
            </a:extLst>
          </p:cNvPr>
          <p:cNvSpPr txBox="1"/>
          <p:nvPr/>
        </p:nvSpPr>
        <p:spPr>
          <a:xfrm>
            <a:off x="4074669" y="5807641"/>
            <a:ext cx="1688283" cy="307777"/>
          </a:xfrm>
          <a:prstGeom prst="rect">
            <a:avLst/>
          </a:prstGeom>
          <a:noFill/>
        </p:spPr>
        <p:txBody>
          <a:bodyPr wrap="none" rtlCol="0">
            <a:spAutoFit/>
          </a:bodyPr>
          <a:lstStyle/>
          <a:p>
            <a:r>
              <a:rPr kumimoji="1" lang="en-US" altLang="zh-TW" sz="1400">
                <a:latin typeface="Arial" panose="020B0604020202020204" pitchFamily="34" charset="0"/>
                <a:cs typeface="Arial" panose="020B0604020202020204" pitchFamily="34" charset="0"/>
              </a:rPr>
              <a:t>LAN-40G2SF-MLX</a:t>
            </a:r>
            <a:endParaRPr kumimoji="1" lang="zh-TW" altLang="en-US" sz="1400">
              <a:latin typeface="Arial" panose="020B0604020202020204" pitchFamily="34" charset="0"/>
              <a:cs typeface="Arial" panose="020B0604020202020204" pitchFamily="34" charset="0"/>
            </a:endParaRPr>
          </a:p>
        </p:txBody>
      </p:sp>
      <p:pic>
        <p:nvPicPr>
          <p:cNvPr id="16" name="圖片 15">
            <a:extLst>
              <a:ext uri="{FF2B5EF4-FFF2-40B4-BE49-F238E27FC236}">
                <a16:creationId xmlns:a16="http://schemas.microsoft.com/office/drawing/2014/main" id="{16FED6BF-215D-BE42-852B-1E1044432A8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35052" y="2383975"/>
            <a:ext cx="5324343" cy="3327123"/>
          </a:xfrm>
          <a:prstGeom prst="rect">
            <a:avLst/>
          </a:prstGeom>
        </p:spPr>
      </p:pic>
      <p:sp>
        <p:nvSpPr>
          <p:cNvPr id="21" name="矩形 20">
            <a:extLst>
              <a:ext uri="{FF2B5EF4-FFF2-40B4-BE49-F238E27FC236}">
                <a16:creationId xmlns:a16="http://schemas.microsoft.com/office/drawing/2014/main" id="{1901FAF4-D2C4-3947-969E-E8CE910577F4}"/>
              </a:ext>
            </a:extLst>
          </p:cNvPr>
          <p:cNvSpPr/>
          <p:nvPr/>
        </p:nvSpPr>
        <p:spPr>
          <a:xfrm>
            <a:off x="11674549" y="-288216"/>
            <a:ext cx="517451" cy="23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OK</a:t>
            </a:r>
            <a:endParaRPr kumimoji="1" lang="zh-TW" altLang="en-US"/>
          </a:p>
        </p:txBody>
      </p:sp>
      <p:sp>
        <p:nvSpPr>
          <p:cNvPr id="22" name="文字方塊 21">
            <a:extLst>
              <a:ext uri="{FF2B5EF4-FFF2-40B4-BE49-F238E27FC236}">
                <a16:creationId xmlns:a16="http://schemas.microsoft.com/office/drawing/2014/main" id="{2E49F259-38E6-F946-B212-8CD2BC3729E9}"/>
              </a:ext>
            </a:extLst>
          </p:cNvPr>
          <p:cNvSpPr txBox="1"/>
          <p:nvPr/>
        </p:nvSpPr>
        <p:spPr>
          <a:xfrm>
            <a:off x="7684995" y="5561419"/>
            <a:ext cx="2379177" cy="400110"/>
          </a:xfrm>
          <a:prstGeom prst="rect">
            <a:avLst/>
          </a:prstGeom>
          <a:noFill/>
        </p:spPr>
        <p:txBody>
          <a:bodyPr wrap="none" rtlCol="0">
            <a:spAutoFit/>
          </a:bodyPr>
          <a:lstStyle/>
          <a:p>
            <a:r>
              <a:rPr kumimoji="1" lang="en-US" altLang="zh-TW" sz="2000" b="1">
                <a:latin typeface="Arial" panose="020B0604020202020204" pitchFamily="34" charset="0"/>
                <a:cs typeface="Arial" panose="020B0604020202020204" pitchFamily="34" charset="0"/>
              </a:rPr>
              <a:t>QXG-25G2SF-CX6</a:t>
            </a:r>
            <a:endParaRPr kumimoji="1" lang="zh-TW" altLang="en-US" sz="2000" b="1">
              <a:latin typeface="Arial" panose="020B0604020202020204" pitchFamily="34" charset="0"/>
              <a:cs typeface="Arial" panose="020B0604020202020204" pitchFamily="34" charset="0"/>
            </a:endParaRPr>
          </a:p>
        </p:txBody>
      </p:sp>
      <p:pic>
        <p:nvPicPr>
          <p:cNvPr id="24" name="Picture 2">
            <a:extLst>
              <a:ext uri="{FF2B5EF4-FFF2-40B4-BE49-F238E27FC236}">
                <a16:creationId xmlns:a16="http://schemas.microsoft.com/office/drawing/2014/main" id="{A915D7E5-589A-C74E-A224-B36DA408C72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27837" y="4106274"/>
            <a:ext cx="3056662" cy="1910414"/>
          </a:xfrm>
          <a:prstGeom prst="rect">
            <a:avLst/>
          </a:prstGeom>
          <a:noFill/>
          <a:extLst>
            <a:ext uri="{909E8E84-426E-40DD-AFC4-6F175D3DCCD1}">
              <a14:hiddenFill xmlns:a14="http://schemas.microsoft.com/office/drawing/2010/main">
                <a:solidFill>
                  <a:srgbClr val="FFFFFF"/>
                </a:solidFill>
              </a14:hiddenFill>
            </a:ext>
          </a:extLst>
        </p:spPr>
      </p:pic>
      <p:pic>
        <p:nvPicPr>
          <p:cNvPr id="19" name="圖形 18">
            <a:extLst>
              <a:ext uri="{FF2B5EF4-FFF2-40B4-BE49-F238E27FC236}">
                <a16:creationId xmlns:a16="http://schemas.microsoft.com/office/drawing/2014/main" id="{293E8A77-6477-490C-9B2D-766118A2F988}"/>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277292" y="4743495"/>
            <a:ext cx="997323" cy="1306042"/>
          </a:xfrm>
          <a:prstGeom prst="rect">
            <a:avLst/>
          </a:prstGeom>
        </p:spPr>
      </p:pic>
    </p:spTree>
    <p:extLst>
      <p:ext uri="{BB962C8B-B14F-4D97-AF65-F5344CB8AC3E}">
        <p14:creationId xmlns:p14="http://schemas.microsoft.com/office/powerpoint/2010/main" val="263784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A1FDB8B9-672D-4549-986D-D87125E34E35}"/>
              </a:ext>
            </a:extLst>
          </p:cNvPr>
          <p:cNvSpPr/>
          <p:nvPr/>
        </p:nvSpPr>
        <p:spPr>
          <a:xfrm>
            <a:off x="564817" y="1429986"/>
            <a:ext cx="6809649" cy="885371"/>
          </a:xfrm>
          <a:prstGeom prst="rect">
            <a:avLst/>
          </a:prstGeom>
        </p:spPr>
        <p:txBody>
          <a:bodyPr wrap="square" anchor="t">
            <a:spAutoFit/>
          </a:bodyPr>
          <a:lstStyle/>
          <a:p>
            <a:pPr lvl="0">
              <a:lnSpc>
                <a:spcPct val="90000"/>
              </a:lnSpc>
              <a:spcBef>
                <a:spcPts val="1000"/>
              </a:spcBef>
            </a:pPr>
            <a:r>
              <a:rPr lang="en-US" altLang="zh-CN" sz="2400" b="1" dirty="0">
                <a:solidFill>
                  <a:prstClr val="white"/>
                </a:solidFill>
                <a:latin typeface="Arial" panose="020B0604020202020204" pitchFamily="34" charset="0"/>
                <a:ea typeface="微軟正黑體" panose="020B0604030504040204" pitchFamily="34" charset="-120"/>
                <a:cs typeface="Arial" panose="020B0604020202020204" pitchFamily="34" charset="0"/>
              </a:rPr>
              <a:t>01. QNAP high-speed NIC products, </a:t>
            </a:r>
          </a:p>
          <a:p>
            <a:pPr lvl="0">
              <a:lnSpc>
                <a:spcPct val="90000"/>
              </a:lnSpc>
              <a:spcBef>
                <a:spcPts val="1000"/>
              </a:spcBef>
            </a:pPr>
            <a:r>
              <a:rPr lang="zh-TW" altLang="en-US" sz="2400" b="1" dirty="0">
                <a:solidFill>
                  <a:prstClr val="white"/>
                </a:solidFill>
                <a:latin typeface="Arial" panose="020B0604020202020204" pitchFamily="34" charset="0"/>
                <a:ea typeface="微軟正黑體" panose="020B0604030504040204" pitchFamily="34" charset="-120"/>
                <a:cs typeface="Arial" panose="020B0604020202020204" pitchFamily="34" charset="0"/>
              </a:rPr>
              <a:t>      </a:t>
            </a:r>
            <a:r>
              <a:rPr lang="en-US" altLang="zh-CN" sz="2400" b="1" dirty="0">
                <a:solidFill>
                  <a:prstClr val="white"/>
                </a:solidFill>
                <a:latin typeface="Arial" panose="020B0604020202020204" pitchFamily="34" charset="0"/>
                <a:ea typeface="微軟正黑體" panose="020B0604030504040204" pitchFamily="34" charset="-120"/>
                <a:cs typeface="Arial" panose="020B0604020202020204" pitchFamily="34" charset="0"/>
              </a:rPr>
              <a:t>lead to next generation of faster ethernet</a:t>
            </a:r>
          </a:p>
        </p:txBody>
      </p:sp>
      <p:sp>
        <p:nvSpPr>
          <p:cNvPr id="10" name="矩形 9">
            <a:extLst>
              <a:ext uri="{FF2B5EF4-FFF2-40B4-BE49-F238E27FC236}">
                <a16:creationId xmlns:a16="http://schemas.microsoft.com/office/drawing/2014/main" id="{72BA0516-3144-43B0-8FBF-62B3B3222291}"/>
              </a:ext>
            </a:extLst>
          </p:cNvPr>
          <p:cNvSpPr/>
          <p:nvPr/>
        </p:nvSpPr>
        <p:spPr>
          <a:xfrm>
            <a:off x="564817" y="3471733"/>
            <a:ext cx="7326116" cy="461665"/>
          </a:xfrm>
          <a:prstGeom prst="rect">
            <a:avLst/>
          </a:prstGeom>
        </p:spPr>
        <p:txBody>
          <a:bodyPr wrap="square" anchor="t">
            <a:spAutoFit/>
          </a:bodyPr>
          <a:lstStyle/>
          <a:p>
            <a:pPr>
              <a:spcBef>
                <a:spcPts val="1000"/>
              </a:spcBef>
            </a:pPr>
            <a:r>
              <a:rPr lang="en-US" altLang="zh-CN" sz="2400" b="1">
                <a:solidFill>
                  <a:prstClr val="white"/>
                </a:solidFill>
                <a:latin typeface="Arial" panose="020B0604020202020204" pitchFamily="34" charset="0"/>
                <a:ea typeface="微軟正黑體" panose="020B0604030504040204" pitchFamily="34" charset="-120"/>
                <a:cs typeface="Arial" panose="020B0604020202020204" pitchFamily="34" charset="0"/>
              </a:rPr>
              <a:t>03. QTS / </a:t>
            </a:r>
            <a:r>
              <a:rPr lang="en-US" altLang="zh-CN" sz="2400" b="1" err="1">
                <a:solidFill>
                  <a:prstClr val="white"/>
                </a:solidFill>
                <a:latin typeface="Arial" panose="020B0604020202020204" pitchFamily="34" charset="0"/>
                <a:ea typeface="微軟正黑體" panose="020B0604030504040204" pitchFamily="34" charset="-120"/>
                <a:cs typeface="Arial" panose="020B0604020202020204" pitchFamily="34" charset="0"/>
              </a:rPr>
              <a:t>QuTS</a:t>
            </a:r>
            <a:r>
              <a:rPr lang="en-US" altLang="zh-CN" sz="2400" b="1">
                <a:solidFill>
                  <a:prstClr val="white"/>
                </a:solidFill>
                <a:latin typeface="Arial" panose="020B0604020202020204" pitchFamily="34" charset="0"/>
                <a:ea typeface="微軟正黑體" panose="020B0604030504040204" pitchFamily="34" charset="-120"/>
                <a:cs typeface="Arial" panose="020B0604020202020204" pitchFamily="34" charset="0"/>
              </a:rPr>
              <a:t> hero  support FEC configuration</a:t>
            </a:r>
          </a:p>
        </p:txBody>
      </p:sp>
      <p:sp>
        <p:nvSpPr>
          <p:cNvPr id="12" name="矩形 11">
            <a:extLst>
              <a:ext uri="{FF2B5EF4-FFF2-40B4-BE49-F238E27FC236}">
                <a16:creationId xmlns:a16="http://schemas.microsoft.com/office/drawing/2014/main" id="{2A6A8EBA-0286-400B-BFD4-55CBAE6FBA51}"/>
              </a:ext>
            </a:extLst>
          </p:cNvPr>
          <p:cNvSpPr/>
          <p:nvPr/>
        </p:nvSpPr>
        <p:spPr>
          <a:xfrm>
            <a:off x="564817" y="2629259"/>
            <a:ext cx="6419057" cy="424732"/>
          </a:xfrm>
          <a:prstGeom prst="rect">
            <a:avLst/>
          </a:prstGeom>
        </p:spPr>
        <p:txBody>
          <a:bodyPr wrap="square" anchor="t">
            <a:spAutoFit/>
          </a:bodyPr>
          <a:lstStyle/>
          <a:p>
            <a:pPr lvl="0">
              <a:lnSpc>
                <a:spcPct val="90000"/>
              </a:lnSpc>
              <a:spcBef>
                <a:spcPts val="1000"/>
              </a:spcBef>
            </a:pPr>
            <a:r>
              <a:rPr lang="en-US" altLang="zh-CN" sz="2400" b="1">
                <a:solidFill>
                  <a:prstClr val="white"/>
                </a:solidFill>
                <a:latin typeface="Arial" panose="020B0604020202020204" pitchFamily="34" charset="0"/>
                <a:ea typeface="微軟正黑體" panose="020B0604030504040204" pitchFamily="34" charset="-120"/>
                <a:cs typeface="Arial" panose="020B0604020202020204" pitchFamily="34" charset="0"/>
              </a:rPr>
              <a:t>02. Specification &amp; Features </a:t>
            </a:r>
            <a:endParaRPr lang="zh-CN" altLang="en-US" sz="2400" b="1">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 name="矩形 6">
            <a:extLst>
              <a:ext uri="{FF2B5EF4-FFF2-40B4-BE49-F238E27FC236}">
                <a16:creationId xmlns:a16="http://schemas.microsoft.com/office/drawing/2014/main" id="{9353758B-3FE5-440B-81DA-4130B184A577}"/>
              </a:ext>
            </a:extLst>
          </p:cNvPr>
          <p:cNvSpPr/>
          <p:nvPr/>
        </p:nvSpPr>
        <p:spPr>
          <a:xfrm>
            <a:off x="564817" y="4441200"/>
            <a:ext cx="6419057" cy="424732"/>
          </a:xfrm>
          <a:prstGeom prst="rect">
            <a:avLst/>
          </a:prstGeom>
        </p:spPr>
        <p:txBody>
          <a:bodyPr wrap="square" anchor="t">
            <a:spAutoFit/>
          </a:bodyPr>
          <a:lstStyle/>
          <a:p>
            <a:pPr>
              <a:lnSpc>
                <a:spcPct val="90000"/>
              </a:lnSpc>
              <a:spcBef>
                <a:spcPts val="1000"/>
              </a:spcBef>
            </a:pPr>
            <a:r>
              <a:rPr lang="en-US" altLang="zh-TW" sz="2400" b="1">
                <a:solidFill>
                  <a:prstClr val="white"/>
                </a:solidFill>
                <a:latin typeface="Arial" panose="020B0604020202020204" pitchFamily="34" charset="0"/>
                <a:ea typeface="微軟正黑體" panose="020B0604030504040204" pitchFamily="34" charset="-120"/>
                <a:cs typeface="Arial" panose="020B0604020202020204" pitchFamily="34" charset="0"/>
              </a:rPr>
              <a:t>04.</a:t>
            </a:r>
            <a:r>
              <a:rPr lang="en-US" altLang="zh-CN" sz="2400" b="1">
                <a:solidFill>
                  <a:prstClr val="white"/>
                </a:solidFill>
                <a:latin typeface="Arial" panose="020B0604020202020204" pitchFamily="34" charset="0"/>
                <a:ea typeface="微軟正黑體" panose="020B0604030504040204" pitchFamily="34" charset="-120"/>
                <a:cs typeface="Arial" panose="020B0604020202020204" pitchFamily="34" charset="0"/>
              </a:rPr>
              <a:t> Build up 25GbE </a:t>
            </a:r>
            <a:r>
              <a:rPr lang="en" altLang="zh-CN" sz="2400" b="1">
                <a:solidFill>
                  <a:prstClr val="white"/>
                </a:solidFill>
                <a:latin typeface="Arial" panose="020B0604020202020204" pitchFamily="34" charset="0"/>
                <a:ea typeface="微軟正黑體" panose="020B0604030504040204" pitchFamily="34" charset="-120"/>
                <a:cs typeface="Arial" panose="020B0604020202020204" pitchFamily="34" charset="0"/>
              </a:rPr>
              <a:t>environment</a:t>
            </a:r>
            <a:endParaRPr lang="en-US" altLang="zh-CN" sz="2400" b="1">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493140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4AE3BA51-F737-4541-8391-42FAE9A6A0F7}"/>
              </a:ext>
            </a:extLst>
          </p:cNvPr>
          <p:cNvSpPr/>
          <p:nvPr/>
        </p:nvSpPr>
        <p:spPr>
          <a:xfrm>
            <a:off x="335634" y="1427611"/>
            <a:ext cx="11338915" cy="4532045"/>
          </a:xfrm>
          <a:prstGeom prst="roundRect">
            <a:avLst>
              <a:gd name="adj" fmla="val 5650"/>
            </a:avLst>
          </a:prstGeom>
          <a:solidFill>
            <a:schemeClr val="bg1">
              <a:lumMod val="95000"/>
            </a:schemeClr>
          </a:solidFill>
          <a:ln>
            <a:solidFill>
              <a:schemeClr val="bg1">
                <a:lumMod val="6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2" name="標題 1">
            <a:extLst>
              <a:ext uri="{FF2B5EF4-FFF2-40B4-BE49-F238E27FC236}">
                <a16:creationId xmlns:a16="http://schemas.microsoft.com/office/drawing/2014/main" id="{1ED5BBBD-ADC5-43E1-9250-2EB86E261C63}"/>
              </a:ext>
            </a:extLst>
          </p:cNvPr>
          <p:cNvSpPr>
            <a:spLocks noGrp="1"/>
          </p:cNvSpPr>
          <p:nvPr>
            <p:ph type="title"/>
          </p:nvPr>
        </p:nvSpPr>
        <p:spPr/>
        <p:txBody>
          <a:bodyPr>
            <a:normAutofit fontScale="90000"/>
          </a:bodyPr>
          <a:lstStyle/>
          <a:p>
            <a:r>
              <a:rPr lang="en-US" altLang="zh-TW"/>
              <a:t>Configure FEC mode with ethtool in Windows / Linux </a:t>
            </a:r>
            <a:endParaRPr lang="zh-TW" altLang="en-US"/>
          </a:p>
        </p:txBody>
      </p:sp>
      <p:sp>
        <p:nvSpPr>
          <p:cNvPr id="4" name="矩形 3">
            <a:extLst>
              <a:ext uri="{FF2B5EF4-FFF2-40B4-BE49-F238E27FC236}">
                <a16:creationId xmlns:a16="http://schemas.microsoft.com/office/drawing/2014/main" id="{F8E2EC43-5285-4641-BE7B-A7BB7AD1773C}"/>
              </a:ext>
            </a:extLst>
          </p:cNvPr>
          <p:cNvSpPr/>
          <p:nvPr/>
        </p:nvSpPr>
        <p:spPr>
          <a:xfrm>
            <a:off x="5012365" y="1908628"/>
            <a:ext cx="7868943" cy="2492990"/>
          </a:xfrm>
          <a:prstGeom prst="rect">
            <a:avLst/>
          </a:prstGeom>
        </p:spPr>
        <p:txBody>
          <a:bodyPr wrap="square">
            <a:spAutoFit/>
          </a:bodyPr>
          <a:lstStyle/>
          <a:p>
            <a:r>
              <a:rPr lang="en-US" altLang="zh-TW" sz="2400">
                <a:latin typeface="Arial" panose="020B0604020202020204" pitchFamily="34" charset="0"/>
                <a:ea typeface="微軟正黑體" panose="020B0604030504040204" pitchFamily="34" charset="-120"/>
                <a:cs typeface="Arial" panose="020B0604020202020204" pitchFamily="34" charset="0"/>
              </a:rPr>
              <a:t>Show</a:t>
            </a:r>
            <a:r>
              <a:rPr lang="zh-TW" altLang="en-US" sz="2400">
                <a:latin typeface="Arial" panose="020B0604020202020204" pitchFamily="34" charset="0"/>
                <a:ea typeface="微軟正黑體" panose="020B0604030504040204" pitchFamily="34" charset="-120"/>
                <a:cs typeface="Arial" panose="020B0604020202020204" pitchFamily="34" charset="0"/>
              </a:rPr>
              <a:t> </a:t>
            </a:r>
            <a:r>
              <a:rPr lang="en-US" altLang="zh-TW" sz="2400">
                <a:latin typeface="Arial" panose="020B0604020202020204" pitchFamily="34" charset="0"/>
                <a:ea typeface="微軟正黑體" panose="020B0604030504040204" pitchFamily="34" charset="-120"/>
                <a:cs typeface="Arial" panose="020B0604020202020204" pitchFamily="34" charset="0"/>
              </a:rPr>
              <a:t>current FEC mode</a:t>
            </a:r>
            <a:endParaRPr lang="en" altLang="zh-TW" sz="2400">
              <a:latin typeface="Arial" panose="020B0604020202020204" pitchFamily="34" charset="0"/>
              <a:ea typeface="微軟正黑體" panose="020B0604030504040204" pitchFamily="34" charset="-120"/>
              <a:cs typeface="Arial" panose="020B0604020202020204" pitchFamily="34" charset="0"/>
            </a:endParaRPr>
          </a:p>
          <a:p>
            <a:r>
              <a:rPr lang="en" altLang="zh-TW">
                <a:latin typeface="Arial" panose="020B0604020202020204" pitchFamily="34" charset="0"/>
                <a:ea typeface="微軟正黑體" panose="020B0604030504040204" pitchFamily="34" charset="-120"/>
                <a:cs typeface="Arial" panose="020B0604020202020204" pitchFamily="34" charset="0"/>
              </a:rPr>
              <a:t>ethtool --show</a:t>
            </a:r>
            <a:r>
              <a:rPr lang="en" altLang="zh-TW" b="1">
                <a:latin typeface="Arial" panose="020B0604020202020204" pitchFamily="34" charset="0"/>
                <a:ea typeface="微軟正黑體" panose="020B0604030504040204" pitchFamily="34" charset="-120"/>
                <a:cs typeface="Arial" panose="020B0604020202020204" pitchFamily="34" charset="0"/>
              </a:rPr>
              <a:t>-fec </a:t>
            </a:r>
            <a:r>
              <a:rPr lang="en" altLang="zh-TW" i="1">
                <a:latin typeface="Arial" panose="020B0604020202020204" pitchFamily="34" charset="0"/>
                <a:ea typeface="微軟正黑體" panose="020B0604030504040204" pitchFamily="34" charset="-120"/>
                <a:cs typeface="Arial" panose="020B0604020202020204" pitchFamily="34" charset="0"/>
              </a:rPr>
              <a:t>devname</a:t>
            </a:r>
            <a:r>
              <a:rPr lang="en" altLang="zh-TW">
                <a:latin typeface="Arial" panose="020B0604020202020204" pitchFamily="34" charset="0"/>
                <a:ea typeface="微軟正黑體" panose="020B0604030504040204" pitchFamily="34" charset="-120"/>
                <a:cs typeface="Arial" panose="020B0604020202020204" pitchFamily="34" charset="0"/>
              </a:rPr>
              <a:t> </a:t>
            </a:r>
          </a:p>
          <a:p>
            <a:endParaRPr lang="en" altLang="zh-TW">
              <a:effectLst/>
              <a:latin typeface="Arial" panose="020B0604020202020204" pitchFamily="34" charset="0"/>
              <a:ea typeface="微軟正黑體" panose="020B0604030504040204" pitchFamily="34" charset="-120"/>
              <a:cs typeface="Arial" panose="020B0604020202020204" pitchFamily="34" charset="0"/>
            </a:endParaRPr>
          </a:p>
          <a:p>
            <a:r>
              <a:rPr lang="en-US" altLang="zh-TW" sz="2400">
                <a:latin typeface="Arial" panose="020B0604020202020204" pitchFamily="34" charset="0"/>
                <a:ea typeface="微軟正黑體" panose="020B0604030504040204" pitchFamily="34" charset="-120"/>
                <a:cs typeface="Arial" panose="020B0604020202020204" pitchFamily="34" charset="0"/>
              </a:rPr>
              <a:t>configure</a:t>
            </a:r>
            <a:r>
              <a:rPr lang="zh-TW" altLang="en-US" sz="2400">
                <a:latin typeface="Arial" panose="020B0604020202020204" pitchFamily="34" charset="0"/>
                <a:ea typeface="微軟正黑體" panose="020B0604030504040204" pitchFamily="34" charset="-120"/>
                <a:cs typeface="Arial" panose="020B0604020202020204" pitchFamily="34" charset="0"/>
              </a:rPr>
              <a:t> </a:t>
            </a:r>
            <a:r>
              <a:rPr lang="en-US" altLang="zh-TW" sz="2400">
                <a:latin typeface="Arial" panose="020B0604020202020204" pitchFamily="34" charset="0"/>
                <a:ea typeface="微軟正黑體" panose="020B0604030504040204" pitchFamily="34" charset="-120"/>
                <a:cs typeface="Arial" panose="020B0604020202020204" pitchFamily="34" charset="0"/>
              </a:rPr>
              <a:t>FEC</a:t>
            </a:r>
            <a:r>
              <a:rPr lang="zh-TW" altLang="en-US" sz="2400">
                <a:latin typeface="Arial" panose="020B0604020202020204" pitchFamily="34" charset="0"/>
                <a:ea typeface="微軟正黑體" panose="020B0604030504040204" pitchFamily="34" charset="-120"/>
                <a:cs typeface="Arial" panose="020B0604020202020204" pitchFamily="34" charset="0"/>
              </a:rPr>
              <a:t> </a:t>
            </a:r>
            <a:r>
              <a:rPr lang="en-US" altLang="zh-TW" sz="2400">
                <a:latin typeface="Arial" panose="020B0604020202020204" pitchFamily="34" charset="0"/>
                <a:ea typeface="微軟正黑體" panose="020B0604030504040204" pitchFamily="34" charset="-120"/>
                <a:cs typeface="Arial" panose="020B0604020202020204" pitchFamily="34" charset="0"/>
              </a:rPr>
              <a:t>mode</a:t>
            </a:r>
            <a:endParaRPr lang="en" altLang="zh-TW" sz="2400">
              <a:effectLst/>
              <a:latin typeface="Arial" panose="020B0604020202020204" pitchFamily="34" charset="0"/>
              <a:ea typeface="微軟正黑體" panose="020B0604030504040204" pitchFamily="34" charset="-120"/>
              <a:cs typeface="Arial" panose="020B0604020202020204" pitchFamily="34" charset="0"/>
            </a:endParaRPr>
          </a:p>
          <a:p>
            <a:r>
              <a:rPr lang="en" altLang="zh-TW" b="1">
                <a:latin typeface="Arial" panose="020B0604020202020204" pitchFamily="34" charset="0"/>
                <a:ea typeface="微軟正黑體" panose="020B0604030504040204" pitchFamily="34" charset="-120"/>
                <a:cs typeface="Arial" panose="020B0604020202020204" pitchFamily="34" charset="0"/>
              </a:rPr>
              <a:t>Auto: ethtool --set-fec </a:t>
            </a:r>
            <a:r>
              <a:rPr lang="en" altLang="zh-TW" i="1">
                <a:latin typeface="Arial" panose="020B0604020202020204" pitchFamily="34" charset="0"/>
                <a:ea typeface="微軟正黑體" panose="020B0604030504040204" pitchFamily="34" charset="-120"/>
                <a:cs typeface="Arial" panose="020B0604020202020204" pitchFamily="34" charset="0"/>
              </a:rPr>
              <a:t>devname</a:t>
            </a:r>
            <a:r>
              <a:rPr lang="en" altLang="zh-TW">
                <a:latin typeface="Arial" panose="020B0604020202020204" pitchFamily="34" charset="0"/>
                <a:ea typeface="微軟正黑體" panose="020B0604030504040204" pitchFamily="34" charset="-120"/>
                <a:cs typeface="Arial" panose="020B0604020202020204" pitchFamily="34" charset="0"/>
              </a:rPr>
              <a:t> </a:t>
            </a:r>
            <a:r>
              <a:rPr lang="en" altLang="zh-TW" b="1">
                <a:latin typeface="Arial" panose="020B0604020202020204" pitchFamily="34" charset="0"/>
                <a:ea typeface="微軟正黑體" panose="020B0604030504040204" pitchFamily="34" charset="-120"/>
                <a:cs typeface="Arial" panose="020B0604020202020204" pitchFamily="34" charset="0"/>
              </a:rPr>
              <a:t>encoding auto</a:t>
            </a:r>
          </a:p>
          <a:p>
            <a:r>
              <a:rPr lang="en" altLang="zh-TW" b="1">
                <a:effectLst/>
                <a:latin typeface="Arial" panose="020B0604020202020204" pitchFamily="34" charset="0"/>
                <a:ea typeface="微軟正黑體" panose="020B0604030504040204" pitchFamily="34" charset="-120"/>
                <a:cs typeface="Arial" panose="020B0604020202020204" pitchFamily="34" charset="0"/>
              </a:rPr>
              <a:t>Off</a:t>
            </a:r>
            <a:r>
              <a:rPr lang="en" altLang="zh-TW" b="1">
                <a:latin typeface="Arial" panose="020B0604020202020204" pitchFamily="34" charset="0"/>
                <a:ea typeface="微軟正黑體" panose="020B0604030504040204" pitchFamily="34" charset="-120"/>
                <a:cs typeface="Arial" panose="020B0604020202020204" pitchFamily="34" charset="0"/>
              </a:rPr>
              <a:t>: ethtool --set-fec </a:t>
            </a:r>
            <a:r>
              <a:rPr lang="en" altLang="zh-TW" i="1">
                <a:latin typeface="Arial" panose="020B0604020202020204" pitchFamily="34" charset="0"/>
                <a:ea typeface="微軟正黑體" panose="020B0604030504040204" pitchFamily="34" charset="-120"/>
                <a:cs typeface="Arial" panose="020B0604020202020204" pitchFamily="34" charset="0"/>
              </a:rPr>
              <a:t>devname</a:t>
            </a:r>
            <a:r>
              <a:rPr lang="en" altLang="zh-TW">
                <a:latin typeface="Arial" panose="020B0604020202020204" pitchFamily="34" charset="0"/>
                <a:ea typeface="微軟正黑體" panose="020B0604030504040204" pitchFamily="34" charset="-120"/>
                <a:cs typeface="Arial" panose="020B0604020202020204" pitchFamily="34" charset="0"/>
              </a:rPr>
              <a:t> </a:t>
            </a:r>
            <a:r>
              <a:rPr lang="en" altLang="zh-TW" b="1">
                <a:latin typeface="Arial" panose="020B0604020202020204" pitchFamily="34" charset="0"/>
                <a:ea typeface="微軟正黑體" panose="020B0604030504040204" pitchFamily="34" charset="-120"/>
                <a:cs typeface="Arial" panose="020B0604020202020204" pitchFamily="34" charset="0"/>
              </a:rPr>
              <a:t>encoding off</a:t>
            </a:r>
          </a:p>
          <a:p>
            <a:r>
              <a:rPr lang="en" altLang="zh-TW" b="1">
                <a:effectLst/>
                <a:latin typeface="Arial" panose="020B0604020202020204" pitchFamily="34" charset="0"/>
                <a:ea typeface="微軟正黑體" panose="020B0604030504040204" pitchFamily="34" charset="-120"/>
                <a:cs typeface="Arial" panose="020B0604020202020204" pitchFamily="34" charset="0"/>
              </a:rPr>
              <a:t>RS-FEC: </a:t>
            </a:r>
            <a:r>
              <a:rPr lang="en" altLang="zh-TW" b="1">
                <a:latin typeface="Arial" panose="020B0604020202020204" pitchFamily="34" charset="0"/>
                <a:ea typeface="微軟正黑體" panose="020B0604030504040204" pitchFamily="34" charset="-120"/>
                <a:cs typeface="Arial" panose="020B0604020202020204" pitchFamily="34" charset="0"/>
              </a:rPr>
              <a:t>ethtool --set-fec </a:t>
            </a:r>
            <a:r>
              <a:rPr lang="en" altLang="zh-TW" i="1">
                <a:latin typeface="Arial" panose="020B0604020202020204" pitchFamily="34" charset="0"/>
                <a:ea typeface="微軟正黑體" panose="020B0604030504040204" pitchFamily="34" charset="-120"/>
                <a:cs typeface="Arial" panose="020B0604020202020204" pitchFamily="34" charset="0"/>
              </a:rPr>
              <a:t>devname</a:t>
            </a:r>
            <a:r>
              <a:rPr lang="en" altLang="zh-TW">
                <a:latin typeface="Arial" panose="020B0604020202020204" pitchFamily="34" charset="0"/>
                <a:ea typeface="微軟正黑體" panose="020B0604030504040204" pitchFamily="34" charset="-120"/>
                <a:cs typeface="Arial" panose="020B0604020202020204" pitchFamily="34" charset="0"/>
              </a:rPr>
              <a:t> </a:t>
            </a:r>
            <a:r>
              <a:rPr lang="en" altLang="zh-TW" b="1">
                <a:latin typeface="Arial" panose="020B0604020202020204" pitchFamily="34" charset="0"/>
                <a:ea typeface="微軟正黑體" panose="020B0604030504040204" pitchFamily="34" charset="-120"/>
                <a:cs typeface="Arial" panose="020B0604020202020204" pitchFamily="34" charset="0"/>
              </a:rPr>
              <a:t>encoding rs</a:t>
            </a:r>
          </a:p>
          <a:p>
            <a:r>
              <a:rPr lang="en" altLang="zh-TW" b="1">
                <a:effectLst/>
                <a:latin typeface="Arial" panose="020B0604020202020204" pitchFamily="34" charset="0"/>
                <a:ea typeface="微軟正黑體" panose="020B0604030504040204" pitchFamily="34" charset="-120"/>
                <a:cs typeface="Arial" panose="020B0604020202020204" pitchFamily="34" charset="0"/>
              </a:rPr>
              <a:t>BASE-R FEC: </a:t>
            </a:r>
            <a:r>
              <a:rPr lang="en" altLang="zh-TW" b="1">
                <a:latin typeface="Arial" panose="020B0604020202020204" pitchFamily="34" charset="0"/>
                <a:ea typeface="微軟正黑體" panose="020B0604030504040204" pitchFamily="34" charset="-120"/>
                <a:cs typeface="Arial" panose="020B0604020202020204" pitchFamily="34" charset="0"/>
              </a:rPr>
              <a:t>ethtool --set-fec </a:t>
            </a:r>
            <a:r>
              <a:rPr lang="en" altLang="zh-TW" i="1">
                <a:latin typeface="Arial" panose="020B0604020202020204" pitchFamily="34" charset="0"/>
                <a:ea typeface="微軟正黑體" panose="020B0604030504040204" pitchFamily="34" charset="-120"/>
                <a:cs typeface="Arial" panose="020B0604020202020204" pitchFamily="34" charset="0"/>
              </a:rPr>
              <a:t>devname</a:t>
            </a:r>
            <a:r>
              <a:rPr lang="en" altLang="zh-TW">
                <a:latin typeface="Arial" panose="020B0604020202020204" pitchFamily="34" charset="0"/>
                <a:ea typeface="微軟正黑體" panose="020B0604030504040204" pitchFamily="34" charset="-120"/>
                <a:cs typeface="Arial" panose="020B0604020202020204" pitchFamily="34" charset="0"/>
              </a:rPr>
              <a:t> </a:t>
            </a:r>
            <a:r>
              <a:rPr lang="en" altLang="zh-TW" b="1">
                <a:latin typeface="Arial" panose="020B0604020202020204" pitchFamily="34" charset="0"/>
                <a:ea typeface="微軟正黑體" panose="020B0604030504040204" pitchFamily="34" charset="-120"/>
                <a:cs typeface="Arial" panose="020B0604020202020204" pitchFamily="34" charset="0"/>
              </a:rPr>
              <a:t>encoding baser</a:t>
            </a:r>
            <a:endParaRPr lang="en" altLang="zh-T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11" name="文字方塊 10">
            <a:extLst>
              <a:ext uri="{FF2B5EF4-FFF2-40B4-BE49-F238E27FC236}">
                <a16:creationId xmlns:a16="http://schemas.microsoft.com/office/drawing/2014/main" id="{6DEB1301-1054-CE4A-9BA2-176B29F8A0A1}"/>
              </a:ext>
            </a:extLst>
          </p:cNvPr>
          <p:cNvSpPr txBox="1"/>
          <p:nvPr/>
        </p:nvSpPr>
        <p:spPr>
          <a:xfrm>
            <a:off x="815757" y="4832922"/>
            <a:ext cx="3042821" cy="276999"/>
          </a:xfrm>
          <a:prstGeom prst="rect">
            <a:avLst/>
          </a:prstGeom>
          <a:noFill/>
        </p:spPr>
        <p:txBody>
          <a:bodyPr wrap="none" lIns="91440" tIns="45720" rIns="91440" bIns="45720" rtlCol="0" anchor="t">
            <a:spAutoFit/>
          </a:bodyPr>
          <a:lstStyle/>
          <a:p>
            <a:r>
              <a:rPr lang="zh-TW" altLang="en-US" sz="1200">
                <a:latin typeface="Arial" panose="020B0604020202020204" pitchFamily="34" charset="0"/>
                <a:ea typeface="微軟正黑體"/>
                <a:cs typeface="Arial" panose="020B0604020202020204" pitchFamily="34" charset="0"/>
              </a:rPr>
              <a:t>＊</a:t>
            </a:r>
            <a:r>
              <a:rPr lang="en-US" altLang="zh-TW" sz="1200">
                <a:latin typeface="Arial" panose="020B0604020202020204" pitchFamily="34" charset="0"/>
                <a:ea typeface="微軟正黑體"/>
                <a:cs typeface="Arial" panose="020B0604020202020204" pitchFamily="34" charset="0"/>
              </a:rPr>
              <a:t>Driver for Windows / Linux are required.</a:t>
            </a:r>
          </a:p>
        </p:txBody>
      </p:sp>
      <p:sp>
        <p:nvSpPr>
          <p:cNvPr id="14" name="矩形 13">
            <a:extLst>
              <a:ext uri="{FF2B5EF4-FFF2-40B4-BE49-F238E27FC236}">
                <a16:creationId xmlns:a16="http://schemas.microsoft.com/office/drawing/2014/main" id="{BC1D6E7F-6AF1-FE47-B997-01E93DBD33F4}"/>
              </a:ext>
            </a:extLst>
          </p:cNvPr>
          <p:cNvSpPr/>
          <p:nvPr/>
        </p:nvSpPr>
        <p:spPr>
          <a:xfrm>
            <a:off x="11674549" y="-288216"/>
            <a:ext cx="517451" cy="23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OK</a:t>
            </a:r>
            <a:endParaRPr kumimoji="1" lang="zh-TW" altLang="en-US"/>
          </a:p>
        </p:txBody>
      </p:sp>
      <p:pic>
        <p:nvPicPr>
          <p:cNvPr id="9" name="圖形 8">
            <a:extLst>
              <a:ext uri="{FF2B5EF4-FFF2-40B4-BE49-F238E27FC236}">
                <a16:creationId xmlns:a16="http://schemas.microsoft.com/office/drawing/2014/main" id="{F6BE2709-F82B-4523-ADC7-AE683A96760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0825" r="20861" b="33529"/>
          <a:stretch/>
        </p:blipFill>
        <p:spPr>
          <a:xfrm>
            <a:off x="2648004" y="2266016"/>
            <a:ext cx="2048889" cy="1867001"/>
          </a:xfrm>
          <a:prstGeom prst="rect">
            <a:avLst/>
          </a:prstGeom>
        </p:spPr>
      </p:pic>
      <p:pic>
        <p:nvPicPr>
          <p:cNvPr id="10" name="圖片 9" descr="一張含有 文字 的圖片&#10;&#10;自動產生的描述">
            <a:extLst>
              <a:ext uri="{FF2B5EF4-FFF2-40B4-BE49-F238E27FC236}">
                <a16:creationId xmlns:a16="http://schemas.microsoft.com/office/drawing/2014/main" id="{ACB5C456-B4A8-45F5-90A8-2482E7B37B19}"/>
              </a:ext>
            </a:extLst>
          </p:cNvPr>
          <p:cNvPicPr>
            <a:picLocks noChangeAspect="1"/>
          </p:cNvPicPr>
          <p:nvPr/>
        </p:nvPicPr>
        <p:blipFill rotWithShape="1">
          <a:blip r:embed="rId5" cstate="print">
            <a:biLevel thresh="75000"/>
            <a:extLst>
              <a:ext uri="{28A0092B-C50C-407E-A947-70E740481C1C}">
                <a14:useLocalDpi xmlns:a14="http://schemas.microsoft.com/office/drawing/2010/main"/>
              </a:ext>
            </a:extLst>
          </a:blip>
          <a:srcRect r="64324"/>
          <a:stretch/>
        </p:blipFill>
        <p:spPr>
          <a:xfrm>
            <a:off x="815757" y="2377629"/>
            <a:ext cx="1683917" cy="1631606"/>
          </a:xfrm>
          <a:prstGeom prst="rect">
            <a:avLst/>
          </a:prstGeom>
        </p:spPr>
      </p:pic>
      <p:sp>
        <p:nvSpPr>
          <p:cNvPr id="13" name="文字方塊 12">
            <a:extLst>
              <a:ext uri="{FF2B5EF4-FFF2-40B4-BE49-F238E27FC236}">
                <a16:creationId xmlns:a16="http://schemas.microsoft.com/office/drawing/2014/main" id="{E8CB5E2F-5065-478A-9420-A67924FB2528}"/>
              </a:ext>
            </a:extLst>
          </p:cNvPr>
          <p:cNvSpPr txBox="1"/>
          <p:nvPr/>
        </p:nvSpPr>
        <p:spPr>
          <a:xfrm>
            <a:off x="983325" y="5063644"/>
            <a:ext cx="7053286" cy="461665"/>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a:cs typeface="Arial" panose="020B0604020202020204" pitchFamily="34" charset="0"/>
              </a:rPr>
              <a:t>Windows: </a:t>
            </a: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a:cs typeface="Arial" panose="020B0604020202020204" pitchFamily="34" charset="0"/>
                <a:hlinkClick r:id="rId6">
                  <a:extLst>
                    <a:ext uri="{A12FA001-AC4F-418D-AE19-62706E023703}">
                      <ahyp:hlinkClr xmlns:ahyp="http://schemas.microsoft.com/office/drawing/2018/hyperlinkcolor" val="tx"/>
                    </a:ext>
                  </a:extLst>
                </a:hlinkClick>
              </a:rPr>
              <a:t>https://www.mellanox.com/products/adapter-software/ethernet/windows/winof-2</a:t>
            </a:r>
            <a:endPar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a:cs typeface="Arial" panose="020B0604020202020204" pitchFamily="34" charset="0"/>
              </a:rPr>
              <a:t>Linux: </a:t>
            </a: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a:cs typeface="Arial" panose="020B0604020202020204" pitchFamily="34" charset="0"/>
                <a:hlinkClick r:id="rId7">
                  <a:extLst>
                    <a:ext uri="{A12FA001-AC4F-418D-AE19-62706E023703}">
                      <ahyp:hlinkClr xmlns:ahyp="http://schemas.microsoft.com/office/drawing/2018/hyperlinkcolor" val="tx"/>
                    </a:ext>
                  </a:extLst>
                </a:hlinkClick>
              </a:rPr>
              <a:t>https://www.mellanox.com/products/infiniband-drivers/linux/mlnx_ofed</a:t>
            </a:r>
            <a:endPar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1617853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D949D427-B93D-4EE8-8930-9FB6C9D2C07B}"/>
              </a:ext>
            </a:extLst>
          </p:cNvPr>
          <p:cNvSpPr/>
          <p:nvPr/>
        </p:nvSpPr>
        <p:spPr>
          <a:xfrm>
            <a:off x="5991846" y="2259770"/>
            <a:ext cx="4321383" cy="701731"/>
          </a:xfrm>
          <a:prstGeom prst="rect">
            <a:avLst/>
          </a:prstGeom>
        </p:spPr>
        <p:txBody>
          <a:bodyPr wrap="square">
            <a:spAutoFit/>
          </a:bodyPr>
          <a:lstStyle/>
          <a:p>
            <a:pPr lvl="0">
              <a:lnSpc>
                <a:spcPct val="90000"/>
              </a:lnSpc>
              <a:spcBef>
                <a:spcPts val="1000"/>
              </a:spcBef>
            </a:pPr>
            <a:r>
              <a:rPr lang="en-US" altLang="zh-TW" sz="4400" b="1">
                <a:solidFill>
                  <a:prstClr val="white"/>
                </a:solidFill>
                <a:latin typeface="Arial" panose="020B0604020202020204" pitchFamily="34" charset="0"/>
                <a:ea typeface="微軟正黑體" panose="020B0604030504040204" pitchFamily="34" charset="-120"/>
                <a:cs typeface="Arial" panose="020B0604020202020204" pitchFamily="34" charset="0"/>
              </a:rPr>
              <a:t>Performance</a:t>
            </a:r>
            <a:endParaRPr lang="en-US" altLang="zh-CN" sz="4400" b="1">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 name="矩形 4">
            <a:extLst>
              <a:ext uri="{FF2B5EF4-FFF2-40B4-BE49-F238E27FC236}">
                <a16:creationId xmlns:a16="http://schemas.microsoft.com/office/drawing/2014/main" id="{EE403C32-1C5D-A24D-9D47-A8154281913A}"/>
              </a:ext>
            </a:extLst>
          </p:cNvPr>
          <p:cNvSpPr/>
          <p:nvPr/>
        </p:nvSpPr>
        <p:spPr>
          <a:xfrm>
            <a:off x="11674549" y="-288216"/>
            <a:ext cx="517451" cy="23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OK</a:t>
            </a:r>
            <a:endParaRPr kumimoji="1" lang="zh-TW" altLang="en-US"/>
          </a:p>
        </p:txBody>
      </p:sp>
    </p:spTree>
    <p:extLst>
      <p:ext uri="{BB962C8B-B14F-4D97-AF65-F5344CB8AC3E}">
        <p14:creationId xmlns:p14="http://schemas.microsoft.com/office/powerpoint/2010/main" val="91381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1">
            <a:extLst>
              <a:ext uri="{FF2B5EF4-FFF2-40B4-BE49-F238E27FC236}">
                <a16:creationId xmlns:a16="http://schemas.microsoft.com/office/drawing/2014/main" id="{B828FC44-F7F4-45F3-83E6-E2B0F8E0B9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5324" y="1912869"/>
            <a:ext cx="1453744" cy="2359999"/>
          </a:xfrm>
          <a:prstGeom prst="rect">
            <a:avLst/>
          </a:prstGeom>
        </p:spPr>
      </p:pic>
      <p:pic>
        <p:nvPicPr>
          <p:cNvPr id="15" name="圖片 14">
            <a:extLst>
              <a:ext uri="{FF2B5EF4-FFF2-40B4-BE49-F238E27FC236}">
                <a16:creationId xmlns:a16="http://schemas.microsoft.com/office/drawing/2014/main" id="{9A46585A-2336-4EDD-B98A-9BEAD42AE2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0496" y="1625266"/>
            <a:ext cx="3760792" cy="3411959"/>
          </a:xfrm>
          <a:prstGeom prst="rect">
            <a:avLst/>
          </a:prstGeom>
        </p:spPr>
      </p:pic>
      <p:sp>
        <p:nvSpPr>
          <p:cNvPr id="2" name="Title 1">
            <a:extLst>
              <a:ext uri="{FF2B5EF4-FFF2-40B4-BE49-F238E27FC236}">
                <a16:creationId xmlns:a16="http://schemas.microsoft.com/office/drawing/2014/main" id="{893EAE9C-195D-D642-9B7B-098B73712AD5}"/>
              </a:ext>
            </a:extLst>
          </p:cNvPr>
          <p:cNvSpPr>
            <a:spLocks noGrp="1"/>
          </p:cNvSpPr>
          <p:nvPr>
            <p:ph type="title"/>
          </p:nvPr>
        </p:nvSpPr>
        <p:spPr/>
        <p:txBody>
          <a:bodyPr>
            <a:normAutofit/>
          </a:bodyPr>
          <a:lstStyle/>
          <a:p>
            <a:r>
              <a:rPr lang="en-US" altLang="zh-CN"/>
              <a:t>25GbE </a:t>
            </a:r>
            <a:r>
              <a:rPr lang="en-US" altLang="zh-TW"/>
              <a:t>Performance</a:t>
            </a:r>
            <a:endParaRPr lang="en-US"/>
          </a:p>
        </p:txBody>
      </p:sp>
      <p:grpSp>
        <p:nvGrpSpPr>
          <p:cNvPr id="18" name="群組 17">
            <a:extLst>
              <a:ext uri="{FF2B5EF4-FFF2-40B4-BE49-F238E27FC236}">
                <a16:creationId xmlns:a16="http://schemas.microsoft.com/office/drawing/2014/main" id="{4A5BD080-C945-4A70-BA49-B6B470B71EB1}"/>
              </a:ext>
            </a:extLst>
          </p:cNvPr>
          <p:cNvGrpSpPr/>
          <p:nvPr/>
        </p:nvGrpSpPr>
        <p:grpSpPr>
          <a:xfrm>
            <a:off x="6793313" y="2795349"/>
            <a:ext cx="4375356" cy="1521970"/>
            <a:chOff x="7709776" y="2665612"/>
            <a:chExt cx="3692614" cy="1284478"/>
          </a:xfrm>
        </p:grpSpPr>
        <p:pic>
          <p:nvPicPr>
            <p:cNvPr id="5" name="Picture 4">
              <a:extLst>
                <a:ext uri="{FF2B5EF4-FFF2-40B4-BE49-F238E27FC236}">
                  <a16:creationId xmlns:a16="http://schemas.microsoft.com/office/drawing/2014/main" id="{59631219-671C-BE4A-80A8-ADA19AA3AA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09776" y="2665612"/>
              <a:ext cx="3692614" cy="1157444"/>
            </a:xfrm>
            <a:prstGeom prst="rect">
              <a:avLst/>
            </a:prstGeom>
          </p:spPr>
        </p:pic>
        <p:sp>
          <p:nvSpPr>
            <p:cNvPr id="6" name="Rectangle 5">
              <a:extLst>
                <a:ext uri="{FF2B5EF4-FFF2-40B4-BE49-F238E27FC236}">
                  <a16:creationId xmlns:a16="http://schemas.microsoft.com/office/drawing/2014/main" id="{276541A1-62D1-3D4B-8B3B-09C091A76E18}"/>
                </a:ext>
              </a:extLst>
            </p:cNvPr>
            <p:cNvSpPr/>
            <p:nvPr/>
          </p:nvSpPr>
          <p:spPr>
            <a:xfrm>
              <a:off x="9022155" y="3638390"/>
              <a:ext cx="1054153" cy="311700"/>
            </a:xfrm>
            <a:prstGeom prst="rect">
              <a:avLst/>
            </a:prstGeom>
          </p:spPr>
          <p:txBody>
            <a:bodyPr wrap="none">
              <a:spAutoFit/>
            </a:bodyPr>
            <a:lstStyle/>
            <a:p>
              <a:r>
                <a:rPr lang="en-US">
                  <a:solidFill>
                    <a:schemeClr val="bg1"/>
                  </a:solidFill>
                  <a:latin typeface="Arial" panose="020B0604020202020204" pitchFamily="34" charset="0"/>
                  <a:cs typeface="Arial" panose="020B0604020202020204" pitchFamily="34" charset="0"/>
                </a:rPr>
                <a:t>TS-x83XU</a:t>
              </a:r>
            </a:p>
          </p:txBody>
        </p:sp>
      </p:grpSp>
      <p:sp>
        <p:nvSpPr>
          <p:cNvPr id="9" name="Rectangle 8">
            <a:extLst>
              <a:ext uri="{FF2B5EF4-FFF2-40B4-BE49-F238E27FC236}">
                <a16:creationId xmlns:a16="http://schemas.microsoft.com/office/drawing/2014/main" id="{24F07EF6-E212-7147-9E4F-8B52B3A9290E}"/>
              </a:ext>
            </a:extLst>
          </p:cNvPr>
          <p:cNvSpPr/>
          <p:nvPr/>
        </p:nvSpPr>
        <p:spPr>
          <a:xfrm>
            <a:off x="584670" y="4649154"/>
            <a:ext cx="4655442" cy="984885"/>
          </a:xfrm>
          <a:prstGeom prst="rect">
            <a:avLst/>
          </a:prstGeom>
        </p:spPr>
        <p:txBody>
          <a:bodyPr wrap="none" anchor="t">
            <a:spAutoFit/>
          </a:bodyPr>
          <a:lstStyle/>
          <a:p>
            <a:r>
              <a:rPr lang="pt" sz="1600">
                <a:solidFill>
                  <a:schemeClr val="bg1"/>
                </a:solidFill>
                <a:latin typeface="Arial" panose="020B0604020202020204" pitchFamily="34" charset="0"/>
                <a:cs typeface="Arial" panose="020B0604020202020204" pitchFamily="34" charset="0"/>
              </a:rPr>
              <a:t>PC:</a:t>
            </a:r>
          </a:p>
          <a:p>
            <a:r>
              <a:rPr lang="pt" sz="1400">
                <a:solidFill>
                  <a:schemeClr val="bg1"/>
                </a:solidFill>
                <a:latin typeface="Arial" panose="020B0604020202020204" pitchFamily="34" charset="0"/>
                <a:cs typeface="Arial" panose="020B0604020202020204" pitchFamily="34" charset="0"/>
              </a:rPr>
              <a:t>Intel</a:t>
            </a:r>
            <a:r>
              <a:rPr lang="pt" sz="1400" baseline="30000">
                <a:solidFill>
                  <a:schemeClr val="bg1"/>
                </a:solidFill>
                <a:latin typeface="Arial" panose="020B0604020202020204" pitchFamily="34" charset="0"/>
                <a:cs typeface="Arial" panose="020B0604020202020204" pitchFamily="34" charset="0"/>
              </a:rPr>
              <a:t>®</a:t>
            </a:r>
            <a:r>
              <a:rPr lang="pt" sz="1400">
                <a:solidFill>
                  <a:schemeClr val="bg1"/>
                </a:solidFill>
                <a:latin typeface="Arial" panose="020B0604020202020204" pitchFamily="34" charset="0"/>
                <a:cs typeface="Arial" panose="020B0604020202020204" pitchFamily="34" charset="0"/>
              </a:rPr>
              <a:t> Core</a:t>
            </a:r>
            <a:r>
              <a:rPr lang="pt" sz="1000" baseline="30000">
                <a:solidFill>
                  <a:schemeClr val="bg1"/>
                </a:solidFill>
                <a:latin typeface="Arial" panose="020B0604020202020204" pitchFamily="34" charset="0"/>
                <a:cs typeface="Arial" panose="020B0604020202020204" pitchFamily="34" charset="0"/>
              </a:rPr>
              <a:t>TM</a:t>
            </a:r>
            <a:r>
              <a:rPr lang="pt" sz="1400">
                <a:solidFill>
                  <a:schemeClr val="bg1"/>
                </a:solidFill>
                <a:latin typeface="Arial" panose="020B0604020202020204" pitchFamily="34" charset="0"/>
                <a:cs typeface="Arial" panose="020B0604020202020204" pitchFamily="34" charset="0"/>
              </a:rPr>
              <a:t> i7-6700 3.40GHz.</a:t>
            </a:r>
          </a:p>
          <a:p>
            <a:r>
              <a:rPr lang="en-US" sz="1400">
                <a:solidFill>
                  <a:schemeClr val="bg1"/>
                </a:solidFill>
                <a:latin typeface="Arial" panose="020B0604020202020204" pitchFamily="34" charset="0"/>
                <a:cs typeface="Arial" panose="020B0604020202020204" pitchFamily="34" charset="0"/>
              </a:rPr>
              <a:t>Windows 10, 64GB RAM, QXG-25G2SF-CX4 on board, </a:t>
            </a:r>
          </a:p>
          <a:p>
            <a:r>
              <a:rPr lang="de" sz="1400">
                <a:solidFill>
                  <a:schemeClr val="bg1"/>
                </a:solidFill>
                <a:latin typeface="Arial" panose="020B0604020202020204" pitchFamily="34" charset="0"/>
                <a:cs typeface="Arial" panose="020B0604020202020204" pitchFamily="34" charset="0"/>
              </a:rPr>
              <a:t>Samsung SSD 960 PRO 1TB NVMe</a:t>
            </a:r>
            <a:endParaRPr lang="en-US" sz="140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FC576B5-CB75-6E4F-ABA4-499158858E8E}"/>
              </a:ext>
            </a:extLst>
          </p:cNvPr>
          <p:cNvSpPr/>
          <p:nvPr/>
        </p:nvSpPr>
        <p:spPr>
          <a:xfrm>
            <a:off x="6835314" y="4649154"/>
            <a:ext cx="4842992" cy="984885"/>
          </a:xfrm>
          <a:prstGeom prst="rect">
            <a:avLst/>
          </a:prstGeom>
        </p:spPr>
        <p:txBody>
          <a:bodyPr wrap="none" anchor="t">
            <a:spAutoFit/>
          </a:bodyPr>
          <a:lstStyle/>
          <a:p>
            <a:r>
              <a:rPr lang="pt" sz="1600">
                <a:solidFill>
                  <a:schemeClr val="bg1"/>
                </a:solidFill>
                <a:latin typeface="Arial" panose="020B0604020202020204" pitchFamily="34" charset="0"/>
                <a:cs typeface="Arial" panose="020B0604020202020204" pitchFamily="34" charset="0"/>
              </a:rPr>
              <a:t>NAS:</a:t>
            </a:r>
          </a:p>
          <a:p>
            <a:r>
              <a:rPr lang="pt" sz="1400">
                <a:solidFill>
                  <a:schemeClr val="bg1"/>
                </a:solidFill>
                <a:latin typeface="Arial" panose="020B0604020202020204" pitchFamily="34" charset="0"/>
                <a:cs typeface="Arial" panose="020B0604020202020204" pitchFamily="34" charset="0"/>
              </a:rPr>
              <a:t>1283XU. Intel</a:t>
            </a:r>
            <a:r>
              <a:rPr lang="pt" sz="1400" baseline="30000">
                <a:solidFill>
                  <a:schemeClr val="bg1"/>
                </a:solidFill>
                <a:latin typeface="Arial" panose="020B0604020202020204" pitchFamily="34" charset="0"/>
                <a:cs typeface="Arial" panose="020B0604020202020204" pitchFamily="34" charset="0"/>
              </a:rPr>
              <a:t>®</a:t>
            </a:r>
            <a:r>
              <a:rPr lang="pt" sz="1400">
                <a:solidFill>
                  <a:schemeClr val="bg1"/>
                </a:solidFill>
                <a:latin typeface="Arial" panose="020B0604020202020204" pitchFamily="34" charset="0"/>
                <a:cs typeface="Arial" panose="020B0604020202020204" pitchFamily="34" charset="0"/>
              </a:rPr>
              <a:t> Xeon</a:t>
            </a:r>
            <a:r>
              <a:rPr lang="pt" altLang="zh-TW" sz="1400" baseline="30000">
                <a:solidFill>
                  <a:schemeClr val="bg1"/>
                </a:solidFill>
                <a:latin typeface="Arial" panose="020B0604020202020204" pitchFamily="34" charset="0"/>
                <a:cs typeface="Arial" panose="020B0604020202020204" pitchFamily="34" charset="0"/>
              </a:rPr>
              <a:t>® </a:t>
            </a:r>
            <a:r>
              <a:rPr lang="pt" sz="1400">
                <a:solidFill>
                  <a:schemeClr val="bg1"/>
                </a:solidFill>
                <a:latin typeface="Arial" panose="020B0604020202020204" pitchFamily="34" charset="0"/>
                <a:cs typeface="Arial" panose="020B0604020202020204" pitchFamily="34" charset="0"/>
              </a:rPr>
              <a:t> E-2124 CPU @ 3.30GHz.</a:t>
            </a:r>
          </a:p>
          <a:p>
            <a:r>
              <a:rPr lang="en-US" sz="1400">
                <a:solidFill>
                  <a:schemeClr val="bg1"/>
                </a:solidFill>
                <a:latin typeface="Arial" panose="020B0604020202020204" pitchFamily="34" charset="0"/>
                <a:cs typeface="Arial" panose="020B0604020202020204" pitchFamily="34" charset="0"/>
              </a:rPr>
              <a:t>QTS 4.3.6.0805, 4GB RAM, QXG-25G2SF-CX4 on board, </a:t>
            </a:r>
          </a:p>
          <a:p>
            <a:r>
              <a:rPr lang="de" sz="1400">
                <a:solidFill>
                  <a:schemeClr val="bg1"/>
                </a:solidFill>
                <a:latin typeface="Arial" panose="020B0604020202020204" pitchFamily="34" charset="0"/>
                <a:cs typeface="Arial" panose="020B0604020202020204" pitchFamily="34" charset="0"/>
              </a:rPr>
              <a:t>Samsung SSD850 Pro 512GB*12 (RAID 0) </a:t>
            </a:r>
            <a:endParaRPr lang="en-US" sz="1400">
              <a:solidFill>
                <a:schemeClr val="bg1"/>
              </a:solidFill>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7867EB17-240A-4825-BE44-CFF064EF457A}"/>
              </a:ext>
            </a:extLst>
          </p:cNvPr>
          <p:cNvSpPr/>
          <p:nvPr/>
        </p:nvSpPr>
        <p:spPr>
          <a:xfrm>
            <a:off x="886026" y="1841459"/>
            <a:ext cx="3198585" cy="188757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3" name="Picture 2">
            <a:extLst>
              <a:ext uri="{FF2B5EF4-FFF2-40B4-BE49-F238E27FC236}">
                <a16:creationId xmlns:a16="http://schemas.microsoft.com/office/drawing/2014/main" id="{030B2292-E44A-8647-A411-38E127820D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43467" y="1841458"/>
            <a:ext cx="2187913" cy="1887571"/>
          </a:xfrm>
          <a:prstGeom prst="rect">
            <a:avLst/>
          </a:prstGeom>
        </p:spPr>
      </p:pic>
      <p:pic>
        <p:nvPicPr>
          <p:cNvPr id="8" name="Picture 7">
            <a:extLst>
              <a:ext uri="{FF2B5EF4-FFF2-40B4-BE49-F238E27FC236}">
                <a16:creationId xmlns:a16="http://schemas.microsoft.com/office/drawing/2014/main" id="{6A26F22A-A1B0-5048-9870-CF122CD2E76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05960" y="3493722"/>
            <a:ext cx="1623600" cy="1117236"/>
          </a:xfrm>
          <a:prstGeom prst="rect">
            <a:avLst/>
          </a:prstGeom>
        </p:spPr>
      </p:pic>
      <p:cxnSp>
        <p:nvCxnSpPr>
          <p:cNvPr id="19" name="Straight Arrow Connector 9">
            <a:extLst>
              <a:ext uri="{FF2B5EF4-FFF2-40B4-BE49-F238E27FC236}">
                <a16:creationId xmlns:a16="http://schemas.microsoft.com/office/drawing/2014/main" id="{DC076EA2-AA03-404E-8062-17CA043788BC}"/>
              </a:ext>
            </a:extLst>
          </p:cNvPr>
          <p:cNvCxnSpPr>
            <a:cxnSpLocks/>
          </p:cNvCxnSpPr>
          <p:nvPr/>
        </p:nvCxnSpPr>
        <p:spPr>
          <a:xfrm>
            <a:off x="5530264" y="3068300"/>
            <a:ext cx="1895696" cy="0"/>
          </a:xfrm>
          <a:prstGeom prst="straightConnector1">
            <a:avLst/>
          </a:prstGeom>
          <a:noFill/>
          <a:ln w="12700">
            <a:solidFill>
              <a:schemeClr val="accent2">
                <a:lumMod val="20000"/>
                <a:lumOff val="80000"/>
              </a:schemeClr>
            </a:solidFill>
            <a:headEnd type="oval" w="med" len="med"/>
            <a:tailEnd type="oval" w="med" len="med"/>
          </a:ln>
          <a:effectLst>
            <a:glow rad="38100">
              <a:srgbClr val="FF05BE">
                <a:alpha val="80000"/>
              </a:srgbClr>
            </a:glow>
          </a:effectLst>
        </p:spPr>
        <p:style>
          <a:lnRef idx="2">
            <a:schemeClr val="accent1">
              <a:shade val="50000"/>
            </a:schemeClr>
          </a:lnRef>
          <a:fillRef idx="1">
            <a:schemeClr val="accent1"/>
          </a:fillRef>
          <a:effectRef idx="0">
            <a:schemeClr val="accent1"/>
          </a:effectRef>
          <a:fontRef idx="minor">
            <a:schemeClr val="lt1"/>
          </a:fontRef>
        </p:style>
      </p:cxnSp>
      <p:pic>
        <p:nvPicPr>
          <p:cNvPr id="20" name="圖片 19">
            <a:extLst>
              <a:ext uri="{FF2B5EF4-FFF2-40B4-BE49-F238E27FC236}">
                <a16:creationId xmlns:a16="http://schemas.microsoft.com/office/drawing/2014/main" id="{18FBF878-E0A6-DE4A-A782-469D45DDDA6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67067" y="1841458"/>
            <a:ext cx="2354514" cy="1471309"/>
          </a:xfrm>
          <a:prstGeom prst="rect">
            <a:avLst/>
          </a:prstGeom>
        </p:spPr>
      </p:pic>
    </p:spTree>
    <p:extLst>
      <p:ext uri="{BB962C8B-B14F-4D97-AF65-F5344CB8AC3E}">
        <p14:creationId xmlns:p14="http://schemas.microsoft.com/office/powerpoint/2010/main" val="597545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D949D427-B93D-4EE8-8930-9FB6C9D2C07B}"/>
              </a:ext>
            </a:extLst>
          </p:cNvPr>
          <p:cNvSpPr/>
          <p:nvPr/>
        </p:nvSpPr>
        <p:spPr>
          <a:xfrm>
            <a:off x="6001036" y="2244575"/>
            <a:ext cx="4980481" cy="1311128"/>
          </a:xfrm>
          <a:prstGeom prst="rect">
            <a:avLst/>
          </a:prstGeom>
        </p:spPr>
        <p:txBody>
          <a:bodyPr wrap="square">
            <a:spAutoFit/>
          </a:bodyPr>
          <a:lstStyle/>
          <a:p>
            <a:pPr lvl="0">
              <a:lnSpc>
                <a:spcPct val="90000"/>
              </a:lnSpc>
              <a:spcBef>
                <a:spcPts val="1000"/>
              </a:spcBef>
            </a:pPr>
            <a:r>
              <a:rPr lang="en-US" altLang="zh-CN" sz="4400" b="1">
                <a:solidFill>
                  <a:prstClr val="white"/>
                </a:solidFill>
                <a:latin typeface="Arial" panose="020B0604020202020204" pitchFamily="34" charset="0"/>
                <a:ea typeface="微軟正黑體" panose="020B0604030504040204" pitchFamily="34" charset="-120"/>
                <a:cs typeface="Arial" panose="020B0604020202020204" pitchFamily="34" charset="0"/>
              </a:rPr>
              <a:t>Build up 25GbE </a:t>
            </a:r>
            <a:r>
              <a:rPr lang="en" altLang="zh-CN" sz="4400" b="1">
                <a:solidFill>
                  <a:prstClr val="white"/>
                </a:solidFill>
                <a:latin typeface="Arial" panose="020B0604020202020204" pitchFamily="34" charset="0"/>
                <a:ea typeface="微軟正黑體" panose="020B0604030504040204" pitchFamily="34" charset="-120"/>
                <a:cs typeface="Arial" panose="020B0604020202020204" pitchFamily="34" charset="0"/>
              </a:rPr>
              <a:t>environment</a:t>
            </a:r>
            <a:endParaRPr lang="en-US" altLang="zh-CN" sz="4400" b="1">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 name="矩形 4">
            <a:extLst>
              <a:ext uri="{FF2B5EF4-FFF2-40B4-BE49-F238E27FC236}">
                <a16:creationId xmlns:a16="http://schemas.microsoft.com/office/drawing/2014/main" id="{E9814DB3-AED5-5641-8E5B-57272F9ADD7C}"/>
              </a:ext>
            </a:extLst>
          </p:cNvPr>
          <p:cNvSpPr/>
          <p:nvPr/>
        </p:nvSpPr>
        <p:spPr>
          <a:xfrm>
            <a:off x="11674549" y="-288216"/>
            <a:ext cx="517451" cy="23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OK</a:t>
            </a:r>
            <a:endParaRPr kumimoji="1" lang="zh-TW" altLang="en-US"/>
          </a:p>
        </p:txBody>
      </p:sp>
    </p:spTree>
    <p:extLst>
      <p:ext uri="{BB962C8B-B14F-4D97-AF65-F5344CB8AC3E}">
        <p14:creationId xmlns:p14="http://schemas.microsoft.com/office/powerpoint/2010/main" val="2172661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2">
            <a:extLst>
              <a:ext uri="{FF2B5EF4-FFF2-40B4-BE49-F238E27FC236}">
                <a16:creationId xmlns:a16="http://schemas.microsoft.com/office/drawing/2014/main" id="{42267DE5-5C89-E74B-B92D-13644A24731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92679" y="2707612"/>
            <a:ext cx="4287386" cy="26796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F275953-71A7-244F-8A6B-F2051F968D1F}"/>
              </a:ext>
            </a:extLst>
          </p:cNvPr>
          <p:cNvSpPr>
            <a:spLocks noGrp="1"/>
          </p:cNvSpPr>
          <p:nvPr>
            <p:ph type="title"/>
          </p:nvPr>
        </p:nvSpPr>
        <p:spPr/>
        <p:txBody>
          <a:bodyPr>
            <a:normAutofit/>
          </a:bodyPr>
          <a:lstStyle/>
          <a:p>
            <a:r>
              <a:rPr lang="en-US" altLang="zh-CN"/>
              <a:t>QNAP</a:t>
            </a:r>
            <a:r>
              <a:rPr lang="zh-TW" altLang="en-US"/>
              <a:t> </a:t>
            </a:r>
            <a:r>
              <a:rPr lang="en-US" altLang="zh-TW"/>
              <a:t>makes your network </a:t>
            </a:r>
            <a:r>
              <a:rPr lang="en" altLang="zh-CN" sz="4000">
                <a:solidFill>
                  <a:prstClr val="white"/>
                </a:solidFill>
              </a:rPr>
              <a:t>environment faster!</a:t>
            </a:r>
            <a:endParaRPr lang="en-US"/>
          </a:p>
        </p:txBody>
      </p:sp>
      <p:pic>
        <p:nvPicPr>
          <p:cNvPr id="49" name="圖片 48">
            <a:extLst>
              <a:ext uri="{FF2B5EF4-FFF2-40B4-BE49-F238E27FC236}">
                <a16:creationId xmlns:a16="http://schemas.microsoft.com/office/drawing/2014/main" id="{C948340C-8263-4BCA-A6AC-C823747C46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4279" y="2730200"/>
            <a:ext cx="4287385" cy="834021"/>
          </a:xfrm>
          <a:prstGeom prst="rect">
            <a:avLst/>
          </a:prstGeom>
        </p:spPr>
      </p:pic>
      <p:pic>
        <p:nvPicPr>
          <p:cNvPr id="4" name="圖片 3">
            <a:extLst>
              <a:ext uri="{FF2B5EF4-FFF2-40B4-BE49-F238E27FC236}">
                <a16:creationId xmlns:a16="http://schemas.microsoft.com/office/drawing/2014/main" id="{FE5DA7F8-5D03-4688-ABAA-1B009A0E038B}"/>
              </a:ext>
            </a:extLst>
          </p:cNvPr>
          <p:cNvPicPr>
            <a:picLocks noChangeAspect="1"/>
          </p:cNvPicPr>
          <p:nvPr/>
        </p:nvPicPr>
        <p:blipFill>
          <a:blip r:embed="rId5"/>
          <a:stretch>
            <a:fillRect/>
          </a:stretch>
        </p:blipFill>
        <p:spPr>
          <a:xfrm>
            <a:off x="494638" y="1378955"/>
            <a:ext cx="7361474" cy="2832003"/>
          </a:xfrm>
          <a:prstGeom prst="rect">
            <a:avLst/>
          </a:prstGeom>
        </p:spPr>
      </p:pic>
      <p:pic>
        <p:nvPicPr>
          <p:cNvPr id="34" name="Picture 11">
            <a:extLst>
              <a:ext uri="{FF2B5EF4-FFF2-40B4-BE49-F238E27FC236}">
                <a16:creationId xmlns:a16="http://schemas.microsoft.com/office/drawing/2014/main" id="{2B8D95AA-7957-4DC6-946A-66DBDD027A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5540064" y="4781644"/>
            <a:ext cx="952970" cy="1547046"/>
          </a:xfrm>
          <a:prstGeom prst="rect">
            <a:avLst/>
          </a:prstGeom>
        </p:spPr>
      </p:pic>
      <p:pic>
        <p:nvPicPr>
          <p:cNvPr id="33" name="Picture 11">
            <a:extLst>
              <a:ext uri="{FF2B5EF4-FFF2-40B4-BE49-F238E27FC236}">
                <a16:creationId xmlns:a16="http://schemas.microsoft.com/office/drawing/2014/main" id="{E7136078-0CD6-4747-B34D-1CEAFB082A9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89216" y="4781644"/>
            <a:ext cx="952970" cy="1547046"/>
          </a:xfrm>
          <a:prstGeom prst="rect">
            <a:avLst/>
          </a:prstGeom>
        </p:spPr>
      </p:pic>
      <p:pic>
        <p:nvPicPr>
          <p:cNvPr id="10" name="圖形 2">
            <a:extLst>
              <a:ext uri="{FF2B5EF4-FFF2-40B4-BE49-F238E27FC236}">
                <a16:creationId xmlns:a16="http://schemas.microsoft.com/office/drawing/2014/main" id="{CA28E816-5AC7-BE45-AD91-F5A48263313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44763" y="1710497"/>
            <a:ext cx="2846415" cy="562923"/>
          </a:xfrm>
          <a:prstGeom prst="rect">
            <a:avLst/>
          </a:prstGeom>
        </p:spPr>
      </p:pic>
      <p:pic>
        <p:nvPicPr>
          <p:cNvPr id="36" name="Picture 35">
            <a:extLst>
              <a:ext uri="{FF2B5EF4-FFF2-40B4-BE49-F238E27FC236}">
                <a16:creationId xmlns:a16="http://schemas.microsoft.com/office/drawing/2014/main" id="{EA162C65-E08D-A542-A7CC-B00932462B7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99353" y="4603020"/>
            <a:ext cx="1353363" cy="931280"/>
          </a:xfrm>
          <a:prstGeom prst="rect">
            <a:avLst/>
          </a:prstGeom>
          <a:effectLst>
            <a:outerShdw blurRad="215900" dist="292100" dir="1380000" algn="bl" rotWithShape="0">
              <a:prstClr val="black">
                <a:alpha val="56000"/>
              </a:prstClr>
            </a:outerShdw>
          </a:effectLst>
        </p:spPr>
      </p:pic>
      <p:sp>
        <p:nvSpPr>
          <p:cNvPr id="38" name="TextBox 37">
            <a:extLst>
              <a:ext uri="{FF2B5EF4-FFF2-40B4-BE49-F238E27FC236}">
                <a16:creationId xmlns:a16="http://schemas.microsoft.com/office/drawing/2014/main" id="{5B7C18D1-C40B-9540-B8D1-8C5918D17356}"/>
              </a:ext>
            </a:extLst>
          </p:cNvPr>
          <p:cNvSpPr txBox="1"/>
          <p:nvPr/>
        </p:nvSpPr>
        <p:spPr>
          <a:xfrm>
            <a:off x="752063" y="5981499"/>
            <a:ext cx="1932145" cy="338554"/>
          </a:xfrm>
          <a:prstGeom prst="rect">
            <a:avLst/>
          </a:prstGeom>
          <a:noFill/>
        </p:spPr>
        <p:txBody>
          <a:bodyPr wrap="square" rtlCol="0">
            <a:spAutoFit/>
          </a:bodyPr>
          <a:lstStyle/>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VM</a:t>
            </a:r>
            <a:endParaRPr lang="en-US" sz="1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48" name="Picture 47">
            <a:extLst>
              <a:ext uri="{FF2B5EF4-FFF2-40B4-BE49-F238E27FC236}">
                <a16:creationId xmlns:a16="http://schemas.microsoft.com/office/drawing/2014/main" id="{BD347986-14AA-6B4E-A51E-636D5C767A1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78413" y="5194644"/>
            <a:ext cx="2931650" cy="918921"/>
          </a:xfrm>
          <a:prstGeom prst="rect">
            <a:avLst/>
          </a:prstGeom>
        </p:spPr>
      </p:pic>
      <p:pic>
        <p:nvPicPr>
          <p:cNvPr id="52" name="Picture 51">
            <a:extLst>
              <a:ext uri="{FF2B5EF4-FFF2-40B4-BE49-F238E27FC236}">
                <a16:creationId xmlns:a16="http://schemas.microsoft.com/office/drawing/2014/main" id="{382907B3-1CF7-E44A-964F-09D67CEA343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09047" y="4603020"/>
            <a:ext cx="1353363" cy="931280"/>
          </a:xfrm>
          <a:prstGeom prst="rect">
            <a:avLst/>
          </a:prstGeom>
          <a:effectLst>
            <a:outerShdw blurRad="215900" dist="292100" dir="1380000" algn="bl" rotWithShape="0">
              <a:prstClr val="black">
                <a:alpha val="56000"/>
              </a:prstClr>
            </a:outerShdw>
          </a:effectLst>
        </p:spPr>
      </p:pic>
      <p:sp>
        <p:nvSpPr>
          <p:cNvPr id="53" name="TextBox 52">
            <a:extLst>
              <a:ext uri="{FF2B5EF4-FFF2-40B4-BE49-F238E27FC236}">
                <a16:creationId xmlns:a16="http://schemas.microsoft.com/office/drawing/2014/main" id="{C4FAD759-9C3A-274C-85A2-E9310A59F216}"/>
              </a:ext>
            </a:extLst>
          </p:cNvPr>
          <p:cNvSpPr txBox="1"/>
          <p:nvPr/>
        </p:nvSpPr>
        <p:spPr>
          <a:xfrm>
            <a:off x="4114081" y="6149790"/>
            <a:ext cx="2633135" cy="338554"/>
          </a:xfrm>
          <a:prstGeom prst="rect">
            <a:avLst/>
          </a:prstGeom>
          <a:noFill/>
        </p:spPr>
        <p:txBody>
          <a:bodyPr wrap="square" rtlCol="0">
            <a:spAutoFit/>
          </a:bodyPr>
          <a:lstStyle/>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Media Workstation</a:t>
            </a:r>
            <a:endParaRPr lang="en-US" sz="1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7" name="TextBox 56">
            <a:extLst>
              <a:ext uri="{FF2B5EF4-FFF2-40B4-BE49-F238E27FC236}">
                <a16:creationId xmlns:a16="http://schemas.microsoft.com/office/drawing/2014/main" id="{1860D467-452D-0548-AB72-292E4FBAA9B7}"/>
              </a:ext>
            </a:extLst>
          </p:cNvPr>
          <p:cNvSpPr txBox="1"/>
          <p:nvPr/>
        </p:nvSpPr>
        <p:spPr>
          <a:xfrm>
            <a:off x="8534343" y="2831639"/>
            <a:ext cx="2732850" cy="646331"/>
          </a:xfrm>
          <a:prstGeom prst="rect">
            <a:avLst/>
          </a:prstGeom>
          <a:noFill/>
        </p:spPr>
        <p:txBody>
          <a:bodyPr wrap="square" rtlCol="0">
            <a:spAutoFit/>
          </a:bodyPr>
          <a:lstStyle/>
          <a:p>
            <a:r>
              <a:rPr lang="en-US" b="1">
                <a:solidFill>
                  <a:srgbClr val="FFC000"/>
                </a:solidFill>
                <a:latin typeface="Arial" panose="020B0604020202020204" pitchFamily="34" charset="0"/>
              </a:rPr>
              <a:t>QNAP 100GbE NIC</a:t>
            </a:r>
          </a:p>
          <a:p>
            <a:r>
              <a:rPr lang="en-US" b="1">
                <a:solidFill>
                  <a:srgbClr val="FFC000"/>
                </a:solidFill>
                <a:latin typeface="Arial" panose="020B0604020202020204" pitchFamily="34" charset="0"/>
              </a:rPr>
              <a:t>QXG-100G2SF-E810</a:t>
            </a:r>
          </a:p>
        </p:txBody>
      </p:sp>
      <p:sp>
        <p:nvSpPr>
          <p:cNvPr id="44" name="矩形 43">
            <a:extLst>
              <a:ext uri="{FF2B5EF4-FFF2-40B4-BE49-F238E27FC236}">
                <a16:creationId xmlns:a16="http://schemas.microsoft.com/office/drawing/2014/main" id="{2A424BCF-F4C2-4514-B58E-889AEEA8C282}"/>
              </a:ext>
            </a:extLst>
          </p:cNvPr>
          <p:cNvSpPr/>
          <p:nvPr/>
        </p:nvSpPr>
        <p:spPr>
          <a:xfrm>
            <a:off x="1094805" y="2343416"/>
            <a:ext cx="3163035" cy="1324582"/>
          </a:xfrm>
          <a:prstGeom prst="rect">
            <a:avLst/>
          </a:prstGeom>
          <a:noFill/>
          <a:ln w="12700">
            <a:solidFill>
              <a:schemeClr val="accent2">
                <a:lumMod val="20000"/>
                <a:lumOff val="80000"/>
              </a:schemeClr>
            </a:solidFill>
          </a:ln>
          <a:effectLst>
            <a:glow rad="38100">
              <a:srgbClr val="FF05BE">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ndParaRPr>
          </a:p>
        </p:txBody>
      </p:sp>
      <p:sp>
        <p:nvSpPr>
          <p:cNvPr id="47" name="矩形 46">
            <a:extLst>
              <a:ext uri="{FF2B5EF4-FFF2-40B4-BE49-F238E27FC236}">
                <a16:creationId xmlns:a16="http://schemas.microsoft.com/office/drawing/2014/main" id="{694E4342-F812-430B-8CB0-C08EA5812C45}"/>
              </a:ext>
            </a:extLst>
          </p:cNvPr>
          <p:cNvSpPr/>
          <p:nvPr/>
        </p:nvSpPr>
        <p:spPr>
          <a:xfrm rot="16200000">
            <a:off x="4706977" y="2668132"/>
            <a:ext cx="728975" cy="1208017"/>
          </a:xfrm>
          <a:prstGeom prst="rect">
            <a:avLst/>
          </a:prstGeom>
          <a:noFill/>
          <a:ln w="12700">
            <a:solidFill>
              <a:schemeClr val="accent2">
                <a:lumMod val="20000"/>
                <a:lumOff val="80000"/>
              </a:schemeClr>
            </a:solidFill>
          </a:ln>
          <a:effectLst>
            <a:glow rad="38100">
              <a:srgbClr val="07FDE6">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ndParaRPr>
          </a:p>
        </p:txBody>
      </p:sp>
      <p:pic>
        <p:nvPicPr>
          <p:cNvPr id="31" name="Picture 30">
            <a:extLst>
              <a:ext uri="{FF2B5EF4-FFF2-40B4-BE49-F238E27FC236}">
                <a16:creationId xmlns:a16="http://schemas.microsoft.com/office/drawing/2014/main" id="{53964943-A9D8-3844-99E3-64A674195A3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0750" y="4603020"/>
            <a:ext cx="1353363" cy="931280"/>
          </a:xfrm>
          <a:prstGeom prst="rect">
            <a:avLst/>
          </a:prstGeom>
          <a:effectLst>
            <a:outerShdw blurRad="215900" dist="292100" dir="1380000" algn="bl" rotWithShape="0">
              <a:prstClr val="black">
                <a:alpha val="56000"/>
              </a:prstClr>
            </a:outerShdw>
          </a:effectLst>
        </p:spPr>
      </p:pic>
      <p:cxnSp>
        <p:nvCxnSpPr>
          <p:cNvPr id="60" name="Straight Arrow Connector 9">
            <a:extLst>
              <a:ext uri="{FF2B5EF4-FFF2-40B4-BE49-F238E27FC236}">
                <a16:creationId xmlns:a16="http://schemas.microsoft.com/office/drawing/2014/main" id="{CE60C6F7-4F46-43F5-B029-6D51B12B4F56}"/>
              </a:ext>
            </a:extLst>
          </p:cNvPr>
          <p:cNvCxnSpPr>
            <a:cxnSpLocks/>
          </p:cNvCxnSpPr>
          <p:nvPr/>
        </p:nvCxnSpPr>
        <p:spPr>
          <a:xfrm rot="16200000" flipV="1">
            <a:off x="2808179" y="2696535"/>
            <a:ext cx="2202833" cy="1967384"/>
          </a:xfrm>
          <a:prstGeom prst="bentConnector3">
            <a:avLst>
              <a:gd name="adj1" fmla="val 26334"/>
            </a:avLst>
          </a:prstGeom>
          <a:noFill/>
          <a:ln w="12700">
            <a:solidFill>
              <a:schemeClr val="accent2">
                <a:lumMod val="20000"/>
                <a:lumOff val="80000"/>
              </a:schemeClr>
            </a:solidFill>
            <a:headEnd type="oval" w="med" len="med"/>
            <a:tailEnd type="oval" w="med" len="med"/>
          </a:ln>
          <a:effectLst>
            <a:glow rad="38100">
              <a:srgbClr val="FF05BE">
                <a:alpha val="80000"/>
              </a:srgb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61" name="Straight Arrow Connector 9">
            <a:extLst>
              <a:ext uri="{FF2B5EF4-FFF2-40B4-BE49-F238E27FC236}">
                <a16:creationId xmlns:a16="http://schemas.microsoft.com/office/drawing/2014/main" id="{1D9B04E3-C586-4BBB-AF30-C57A8C7E8A79}"/>
              </a:ext>
            </a:extLst>
          </p:cNvPr>
          <p:cNvCxnSpPr>
            <a:cxnSpLocks/>
          </p:cNvCxnSpPr>
          <p:nvPr/>
        </p:nvCxnSpPr>
        <p:spPr>
          <a:xfrm rot="16200000" flipV="1">
            <a:off x="3965138" y="2917858"/>
            <a:ext cx="1870348" cy="1867034"/>
          </a:xfrm>
          <a:prstGeom prst="bentConnector3">
            <a:avLst>
              <a:gd name="adj1" fmla="val 50000"/>
            </a:avLst>
          </a:prstGeom>
          <a:noFill/>
          <a:ln w="12700">
            <a:solidFill>
              <a:schemeClr val="accent2">
                <a:lumMod val="20000"/>
                <a:lumOff val="80000"/>
              </a:schemeClr>
            </a:solidFill>
            <a:headEnd type="oval" w="med" len="med"/>
            <a:tailEnd type="oval" w="med" len="med"/>
          </a:ln>
          <a:effectLst>
            <a:glow rad="38100">
              <a:srgbClr val="FF05BE">
                <a:alpha val="80000"/>
              </a:srgb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45" name="Straight Arrow Connector 9">
            <a:extLst>
              <a:ext uri="{FF2B5EF4-FFF2-40B4-BE49-F238E27FC236}">
                <a16:creationId xmlns:a16="http://schemas.microsoft.com/office/drawing/2014/main" id="{33F2719C-070A-44BC-803D-2107A25E4979}"/>
              </a:ext>
            </a:extLst>
          </p:cNvPr>
          <p:cNvCxnSpPr>
            <a:cxnSpLocks/>
          </p:cNvCxnSpPr>
          <p:nvPr/>
        </p:nvCxnSpPr>
        <p:spPr>
          <a:xfrm rot="10800000">
            <a:off x="5331039" y="3453978"/>
            <a:ext cx="2912111" cy="793025"/>
          </a:xfrm>
          <a:prstGeom prst="bentConnector3">
            <a:avLst>
              <a:gd name="adj1" fmla="val 50000"/>
            </a:avLst>
          </a:prstGeom>
          <a:noFill/>
          <a:ln w="12700">
            <a:solidFill>
              <a:schemeClr val="accent2">
                <a:lumMod val="20000"/>
                <a:lumOff val="80000"/>
              </a:schemeClr>
            </a:solidFill>
            <a:headEnd type="oval" w="med" len="med"/>
            <a:tailEnd type="oval" w="med" len="med"/>
          </a:ln>
          <a:effectLst>
            <a:glow rad="38100">
              <a:srgbClr val="07FDE6">
                <a:alpha val="80000"/>
              </a:srgbClr>
            </a:glow>
          </a:effectLst>
        </p:spPr>
        <p:style>
          <a:lnRef idx="2">
            <a:schemeClr val="accent1">
              <a:shade val="50000"/>
            </a:schemeClr>
          </a:lnRef>
          <a:fillRef idx="1">
            <a:schemeClr val="accent1"/>
          </a:fillRef>
          <a:effectRef idx="0">
            <a:schemeClr val="accent1"/>
          </a:effectRef>
          <a:fontRef idx="minor">
            <a:schemeClr val="lt1"/>
          </a:fontRef>
        </p:style>
      </p:cxnSp>
      <p:sp>
        <p:nvSpPr>
          <p:cNvPr id="67" name="矩形 66">
            <a:extLst>
              <a:ext uri="{FF2B5EF4-FFF2-40B4-BE49-F238E27FC236}">
                <a16:creationId xmlns:a16="http://schemas.microsoft.com/office/drawing/2014/main" id="{B36DD796-D9F1-4278-96A4-43E3C6414325}"/>
              </a:ext>
            </a:extLst>
          </p:cNvPr>
          <p:cNvSpPr/>
          <p:nvPr/>
        </p:nvSpPr>
        <p:spPr>
          <a:xfrm>
            <a:off x="1094805" y="1914519"/>
            <a:ext cx="3163035" cy="435623"/>
          </a:xfrm>
          <a:prstGeom prst="rect">
            <a:avLst/>
          </a:prstGeom>
          <a:solidFill>
            <a:schemeClr val="bg1">
              <a:alpha val="92000"/>
            </a:schemeClr>
          </a:solidFill>
          <a:ln w="12700">
            <a:solidFill>
              <a:schemeClr val="accent2">
                <a:lumMod val="20000"/>
                <a:lumOff val="80000"/>
              </a:schemeClr>
            </a:solidFill>
          </a:ln>
          <a:effectLst>
            <a:glow rad="38100">
              <a:srgbClr val="FF05BE">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ndParaRPr>
          </a:p>
        </p:txBody>
      </p:sp>
      <p:sp>
        <p:nvSpPr>
          <p:cNvPr id="42" name="TextBox 4">
            <a:extLst>
              <a:ext uri="{FF2B5EF4-FFF2-40B4-BE49-F238E27FC236}">
                <a16:creationId xmlns:a16="http://schemas.microsoft.com/office/drawing/2014/main" id="{2ABD26E1-62DD-4974-B7BD-9E9A944C5CC0}"/>
              </a:ext>
            </a:extLst>
          </p:cNvPr>
          <p:cNvSpPr txBox="1"/>
          <p:nvPr/>
        </p:nvSpPr>
        <p:spPr>
          <a:xfrm>
            <a:off x="1094804" y="1978959"/>
            <a:ext cx="3163036" cy="636019"/>
          </a:xfrm>
          <a:prstGeom prst="rect">
            <a:avLst/>
          </a:prstGeom>
          <a:noFill/>
        </p:spPr>
        <p:txBody>
          <a:bodyPr wrap="square" rtlCol="0">
            <a:spAutoFit/>
          </a:bodyPr>
          <a:lstStyle/>
          <a:p>
            <a:pPr algn="ctr"/>
            <a:r>
              <a:rPr lang="en-US" sz="1600" b="1">
                <a:solidFill>
                  <a:schemeClr val="tx1">
                    <a:lumMod val="85000"/>
                    <a:lumOff val="15000"/>
                  </a:schemeClr>
                </a:solidFill>
                <a:latin typeface="Arial" panose="020B0604020202020204" pitchFamily="34" charset="0"/>
              </a:rPr>
              <a:t>18x 10/25Gb</a:t>
            </a:r>
            <a:r>
              <a:rPr lang="en-US" altLang="zh-TW" sz="1600" b="1">
                <a:solidFill>
                  <a:schemeClr val="tx1">
                    <a:lumMod val="85000"/>
                    <a:lumOff val="15000"/>
                  </a:schemeClr>
                </a:solidFill>
                <a:latin typeface="Arial" panose="020B0604020202020204" pitchFamily="34" charset="0"/>
              </a:rPr>
              <a:t>E SFP+/28 ports</a:t>
            </a:r>
            <a:endParaRPr lang="en-US" sz="1600" b="1">
              <a:solidFill>
                <a:schemeClr val="tx1">
                  <a:lumMod val="85000"/>
                  <a:lumOff val="15000"/>
                </a:schemeClr>
              </a:solidFill>
              <a:latin typeface="Arial" panose="020B0604020202020204" pitchFamily="34" charset="0"/>
            </a:endParaRPr>
          </a:p>
        </p:txBody>
      </p:sp>
      <p:sp>
        <p:nvSpPr>
          <p:cNvPr id="68" name="矩形 67">
            <a:extLst>
              <a:ext uri="{FF2B5EF4-FFF2-40B4-BE49-F238E27FC236}">
                <a16:creationId xmlns:a16="http://schemas.microsoft.com/office/drawing/2014/main" id="{2B0C279F-46E0-402D-B0A9-F82D8E4D66BA}"/>
              </a:ext>
            </a:extLst>
          </p:cNvPr>
          <p:cNvSpPr/>
          <p:nvPr/>
        </p:nvSpPr>
        <p:spPr>
          <a:xfrm>
            <a:off x="4459656" y="2444533"/>
            <a:ext cx="3002754" cy="435623"/>
          </a:xfrm>
          <a:prstGeom prst="rect">
            <a:avLst/>
          </a:prstGeom>
          <a:solidFill>
            <a:schemeClr val="bg1">
              <a:alpha val="92000"/>
            </a:schemeClr>
          </a:solidFill>
          <a:ln w="12700">
            <a:solidFill>
              <a:schemeClr val="accent2">
                <a:lumMod val="20000"/>
                <a:lumOff val="80000"/>
              </a:schemeClr>
            </a:solidFill>
          </a:ln>
          <a:effectLst>
            <a:glow rad="38100">
              <a:srgbClr val="07FDE6">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ndParaRPr>
          </a:p>
        </p:txBody>
      </p:sp>
      <p:sp>
        <p:nvSpPr>
          <p:cNvPr id="69" name="TextBox 4">
            <a:extLst>
              <a:ext uri="{FF2B5EF4-FFF2-40B4-BE49-F238E27FC236}">
                <a16:creationId xmlns:a16="http://schemas.microsoft.com/office/drawing/2014/main" id="{E66A36A2-4D3A-415F-8BD9-F7B8BF9719D5}"/>
              </a:ext>
            </a:extLst>
          </p:cNvPr>
          <p:cNvSpPr txBox="1"/>
          <p:nvPr/>
        </p:nvSpPr>
        <p:spPr>
          <a:xfrm>
            <a:off x="4459657" y="2508973"/>
            <a:ext cx="3002754" cy="584775"/>
          </a:xfrm>
          <a:prstGeom prst="rect">
            <a:avLst/>
          </a:prstGeom>
          <a:noFill/>
        </p:spPr>
        <p:txBody>
          <a:bodyPr wrap="square" rtlCol="0">
            <a:spAutoFit/>
          </a:bodyPr>
          <a:lstStyle/>
          <a:p>
            <a:pPr algn="ctr"/>
            <a:r>
              <a:rPr lang="en-US" sz="1600" b="1">
                <a:solidFill>
                  <a:schemeClr val="tx1">
                    <a:lumMod val="85000"/>
                    <a:lumOff val="15000"/>
                  </a:schemeClr>
                </a:solidFill>
                <a:latin typeface="Arial" panose="020B0604020202020204" pitchFamily="34" charset="0"/>
              </a:rPr>
              <a:t>4x 40/100GbE QSFP</a:t>
            </a:r>
            <a:r>
              <a:rPr lang="en-US" altLang="zh-TW" sz="1600" b="1">
                <a:solidFill>
                  <a:schemeClr val="tx1">
                    <a:lumMod val="85000"/>
                    <a:lumOff val="15000"/>
                  </a:schemeClr>
                </a:solidFill>
                <a:latin typeface="Arial" panose="020B0604020202020204" pitchFamily="34" charset="0"/>
              </a:rPr>
              <a:t>+</a:t>
            </a:r>
            <a:r>
              <a:rPr lang="en-US" sz="1600" b="1">
                <a:solidFill>
                  <a:schemeClr val="tx1">
                    <a:lumMod val="85000"/>
                    <a:lumOff val="15000"/>
                  </a:schemeClr>
                </a:solidFill>
                <a:latin typeface="Arial" panose="020B0604020202020204" pitchFamily="34" charset="0"/>
              </a:rPr>
              <a:t>/28 ports</a:t>
            </a:r>
          </a:p>
        </p:txBody>
      </p:sp>
      <p:cxnSp>
        <p:nvCxnSpPr>
          <p:cNvPr id="39" name="Straight Arrow Connector 9">
            <a:extLst>
              <a:ext uri="{FF2B5EF4-FFF2-40B4-BE49-F238E27FC236}">
                <a16:creationId xmlns:a16="http://schemas.microsoft.com/office/drawing/2014/main" id="{3E49CDDC-7267-48CE-AF4E-61F2CBBAB46E}"/>
              </a:ext>
            </a:extLst>
          </p:cNvPr>
          <p:cNvCxnSpPr>
            <a:cxnSpLocks/>
          </p:cNvCxnSpPr>
          <p:nvPr/>
        </p:nvCxnSpPr>
        <p:spPr>
          <a:xfrm rot="16200000" flipV="1">
            <a:off x="857907" y="3602914"/>
            <a:ext cx="2705062" cy="656855"/>
          </a:xfrm>
          <a:prstGeom prst="bentConnector3">
            <a:avLst>
              <a:gd name="adj1" fmla="val 39030"/>
            </a:avLst>
          </a:prstGeom>
          <a:noFill/>
          <a:ln w="12700">
            <a:solidFill>
              <a:schemeClr val="accent2">
                <a:lumMod val="20000"/>
                <a:lumOff val="80000"/>
              </a:schemeClr>
            </a:solidFill>
            <a:headEnd type="oval" w="med" len="med"/>
            <a:tailEnd type="oval" w="med" len="med"/>
          </a:ln>
          <a:effectLst>
            <a:glow rad="38100">
              <a:srgbClr val="FF05BE">
                <a:alpha val="80000"/>
              </a:srgbClr>
            </a:glow>
          </a:effectLst>
        </p:spPr>
        <p:style>
          <a:lnRef idx="2">
            <a:schemeClr val="accent1">
              <a:shade val="50000"/>
            </a:schemeClr>
          </a:lnRef>
          <a:fillRef idx="1">
            <a:schemeClr val="accent1"/>
          </a:fillRef>
          <a:effectRef idx="0">
            <a:schemeClr val="accent1"/>
          </a:effectRef>
          <a:fontRef idx="minor">
            <a:schemeClr val="lt1"/>
          </a:fontRef>
        </p:style>
      </p:cxnSp>
      <p:sp>
        <p:nvSpPr>
          <p:cNvPr id="41" name="TextBox 2">
            <a:extLst>
              <a:ext uri="{FF2B5EF4-FFF2-40B4-BE49-F238E27FC236}">
                <a16:creationId xmlns:a16="http://schemas.microsoft.com/office/drawing/2014/main" id="{1ADE6666-D7E4-4066-8AB4-D3ABF953DE35}"/>
              </a:ext>
            </a:extLst>
          </p:cNvPr>
          <p:cNvSpPr txBox="1"/>
          <p:nvPr/>
        </p:nvSpPr>
        <p:spPr>
          <a:xfrm>
            <a:off x="8011104" y="4976639"/>
            <a:ext cx="3719668" cy="369332"/>
          </a:xfrm>
          <a:prstGeom prst="rect">
            <a:avLst/>
          </a:prstGeom>
          <a:noFill/>
        </p:spPr>
        <p:txBody>
          <a:bodyPr wrap="square" rtlCol="0">
            <a:spAutoFit/>
          </a:bodyPr>
          <a:lstStyle>
            <a:defPPr>
              <a:defRPr lang="en-US"/>
            </a:defPPr>
            <a:lvl1pPr>
              <a:defRPr b="1">
                <a:solidFill>
                  <a:schemeClr val="bg1"/>
                </a:solidFill>
                <a:latin typeface="Arial" panose="020B0604020202020204" pitchFamily="34" charset="0"/>
              </a:defRPr>
            </a:lvl1pPr>
          </a:lstStyle>
          <a:p>
            <a:pPr algn="ctr"/>
            <a:r>
              <a:rPr lang="en-US"/>
              <a:t>QNAP </a:t>
            </a:r>
            <a:r>
              <a:rPr lang="en-US" altLang="zh-CN"/>
              <a:t>High-end</a:t>
            </a:r>
            <a:r>
              <a:rPr lang="zh-TW" altLang="en-US"/>
              <a:t> </a:t>
            </a:r>
            <a:r>
              <a:rPr lang="en-US" altLang="zh-TW"/>
              <a:t>NAS</a:t>
            </a:r>
            <a:endParaRPr lang="en-US"/>
          </a:p>
        </p:txBody>
      </p:sp>
      <p:sp>
        <p:nvSpPr>
          <p:cNvPr id="43" name="TextBox 8">
            <a:extLst>
              <a:ext uri="{FF2B5EF4-FFF2-40B4-BE49-F238E27FC236}">
                <a16:creationId xmlns:a16="http://schemas.microsoft.com/office/drawing/2014/main" id="{127E2EA8-1229-4D2D-8131-B19386AC7BC7}"/>
              </a:ext>
            </a:extLst>
          </p:cNvPr>
          <p:cNvSpPr txBox="1"/>
          <p:nvPr/>
        </p:nvSpPr>
        <p:spPr>
          <a:xfrm>
            <a:off x="8665654" y="5534300"/>
            <a:ext cx="1637002" cy="307777"/>
          </a:xfrm>
          <a:prstGeom prst="rect">
            <a:avLst/>
          </a:prstGeom>
          <a:noFill/>
        </p:spPr>
        <p:txBody>
          <a:bodyPr wrap="square" rtlCol="0">
            <a:spAutoFit/>
          </a:bodyPr>
          <a:lstStyle/>
          <a:p>
            <a:r>
              <a:rPr lang="en-US" sz="1400" b="1">
                <a:solidFill>
                  <a:schemeClr val="bg1"/>
                </a:solidFill>
                <a:latin typeface="Arial" panose="020B0604020202020204" pitchFamily="34" charset="0"/>
                <a:ea typeface="微軟正黑體" panose="020B0604030504040204" pitchFamily="34" charset="-120"/>
                <a:cs typeface="Arial" panose="020B0604020202020204" pitchFamily="34" charset="0"/>
              </a:rPr>
              <a:t>Or </a:t>
            </a: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Server</a:t>
            </a:r>
            <a:endParaRPr 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46" name="圖片 45">
            <a:extLst>
              <a:ext uri="{FF2B5EF4-FFF2-40B4-BE49-F238E27FC236}">
                <a16:creationId xmlns:a16="http://schemas.microsoft.com/office/drawing/2014/main" id="{8B750A09-29BA-4A6F-9A74-032F3FE5E88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79712" y="5144569"/>
            <a:ext cx="2596553" cy="851092"/>
          </a:xfrm>
          <a:prstGeom prst="rect">
            <a:avLst/>
          </a:prstGeom>
        </p:spPr>
      </p:pic>
      <p:pic>
        <p:nvPicPr>
          <p:cNvPr id="5122" name="Picture 2">
            <a:extLst>
              <a:ext uri="{FF2B5EF4-FFF2-40B4-BE49-F238E27FC236}">
                <a16:creationId xmlns:a16="http://schemas.microsoft.com/office/drawing/2014/main" id="{8B47A554-4A01-E84C-927A-330B563FB030}"/>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110873" y="3093748"/>
            <a:ext cx="2314910" cy="1446819"/>
          </a:xfrm>
          <a:prstGeom prst="rect">
            <a:avLst/>
          </a:prstGeom>
          <a:noFill/>
          <a:extLst>
            <a:ext uri="{909E8E84-426E-40DD-AFC4-6F175D3DCCD1}">
              <a14:hiddenFill xmlns:a14="http://schemas.microsoft.com/office/drawing/2010/main">
                <a:solidFill>
                  <a:srgbClr val="FFFFFF"/>
                </a:solidFill>
              </a14:hiddenFill>
            </a:ext>
          </a:extLst>
        </p:spPr>
      </p:pic>
      <p:sp>
        <p:nvSpPr>
          <p:cNvPr id="35" name="矩形 34">
            <a:extLst>
              <a:ext uri="{FF2B5EF4-FFF2-40B4-BE49-F238E27FC236}">
                <a16:creationId xmlns:a16="http://schemas.microsoft.com/office/drawing/2014/main" id="{92233BD2-554B-8243-86AB-7969B0A26AAA}"/>
              </a:ext>
            </a:extLst>
          </p:cNvPr>
          <p:cNvSpPr/>
          <p:nvPr/>
        </p:nvSpPr>
        <p:spPr>
          <a:xfrm>
            <a:off x="11674549" y="-288216"/>
            <a:ext cx="517451" cy="23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OK</a:t>
            </a:r>
            <a:endParaRPr kumimoji="1" lang="zh-TW" altLang="en-US"/>
          </a:p>
        </p:txBody>
      </p:sp>
      <p:sp>
        <p:nvSpPr>
          <p:cNvPr id="5" name="矩形: 圓角 4">
            <a:extLst>
              <a:ext uri="{FF2B5EF4-FFF2-40B4-BE49-F238E27FC236}">
                <a16:creationId xmlns:a16="http://schemas.microsoft.com/office/drawing/2014/main" id="{7F5EB1FE-1330-4C78-A349-24D8C7CBEA72}"/>
              </a:ext>
            </a:extLst>
          </p:cNvPr>
          <p:cNvSpPr/>
          <p:nvPr/>
        </p:nvSpPr>
        <p:spPr>
          <a:xfrm>
            <a:off x="1713946" y="3978168"/>
            <a:ext cx="920558" cy="383401"/>
          </a:xfrm>
          <a:prstGeom prst="roundRect">
            <a:avLst>
              <a:gd name="adj" fmla="val 50000"/>
            </a:avLst>
          </a:prstGeom>
          <a:solidFill>
            <a:schemeClr val="tx1">
              <a:lumMod val="85000"/>
              <a:lumOff val="15000"/>
            </a:schemeClr>
          </a:solidFill>
          <a:ln w="12700">
            <a:solidFill>
              <a:schemeClr val="accent2">
                <a:lumMod val="20000"/>
                <a:lumOff val="80000"/>
              </a:schemeClr>
            </a:solidFill>
            <a:headEnd type="oval" w="med" len="med"/>
            <a:tailEnd type="oval" w="med" len="med"/>
          </a:ln>
          <a:effectLst>
            <a:glow rad="38100">
              <a:srgbClr val="FF05BE">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latin typeface="Arial" panose="020B0604020202020204" pitchFamily="34" charset="0"/>
                <a:cs typeface="Arial" panose="020B0604020202020204" pitchFamily="34" charset="0"/>
              </a:rPr>
              <a:t>25 GbE</a:t>
            </a:r>
            <a:endParaRPr lang="zh-TW" altLang="en-US" sz="1400" b="1">
              <a:latin typeface="Arial" panose="020B0604020202020204" pitchFamily="34" charset="0"/>
              <a:cs typeface="Arial" panose="020B0604020202020204" pitchFamily="34" charset="0"/>
            </a:endParaRPr>
          </a:p>
        </p:txBody>
      </p:sp>
      <p:sp>
        <p:nvSpPr>
          <p:cNvPr id="54" name="TextBox 14">
            <a:extLst>
              <a:ext uri="{FF2B5EF4-FFF2-40B4-BE49-F238E27FC236}">
                <a16:creationId xmlns:a16="http://schemas.microsoft.com/office/drawing/2014/main" id="{B678EA8E-7112-144F-97E7-299864E693DE}"/>
              </a:ext>
            </a:extLst>
          </p:cNvPr>
          <p:cNvSpPr txBox="1"/>
          <p:nvPr/>
        </p:nvSpPr>
        <p:spPr>
          <a:xfrm>
            <a:off x="1094804" y="1166532"/>
            <a:ext cx="2390900" cy="646331"/>
          </a:xfrm>
          <a:prstGeom prst="rect">
            <a:avLst/>
          </a:prstGeom>
          <a:noFill/>
        </p:spPr>
        <p:txBody>
          <a:bodyPr wrap="square" rtlCol="0">
            <a:spAutoFit/>
          </a:bodyPr>
          <a:lstStyle/>
          <a:p>
            <a:r>
              <a:rPr lang="en-US" b="1">
                <a:solidFill>
                  <a:schemeClr val="bg1"/>
                </a:solidFill>
                <a:latin typeface="Arial" panose="020B0604020202020204" pitchFamily="34" charset="0"/>
                <a:ea typeface="微軟正黑體" panose="020B0604030504040204" pitchFamily="34" charset="-120"/>
                <a:cs typeface="Arial" panose="020B0604020202020204" pitchFamily="34" charset="0"/>
              </a:rPr>
              <a:t>Mellanox SN2010 25/100 GbE</a:t>
            </a:r>
            <a:r>
              <a:rPr lang="en-US" b="1">
                <a:solidFill>
                  <a:schemeClr val="bg1"/>
                </a:solidFill>
                <a:latin typeface="微軟正黑體" panose="020B0604030504040204" pitchFamily="34" charset="-120"/>
                <a:ea typeface="微軟正黑體" panose="020B0604030504040204" pitchFamily="34" charset="-120"/>
              </a:rPr>
              <a:t> </a:t>
            </a:r>
            <a:r>
              <a:rPr lang="en-US" altLang="zh-TW" b="1">
                <a:solidFill>
                  <a:schemeClr val="bg1"/>
                </a:solidFill>
                <a:latin typeface="微軟正黑體" panose="020B0604030504040204" pitchFamily="34" charset="-120"/>
                <a:ea typeface="微軟正黑體" panose="020B0604030504040204" pitchFamily="34" charset="-120"/>
              </a:rPr>
              <a:t>switch</a:t>
            </a:r>
            <a:endParaRPr lang="en-US" b="1">
              <a:solidFill>
                <a:schemeClr val="bg1"/>
              </a:solidFill>
              <a:latin typeface="微軟正黑體" panose="020B0604030504040204" pitchFamily="34" charset="-120"/>
              <a:ea typeface="微軟正黑體" panose="020B0604030504040204" pitchFamily="34" charset="-120"/>
            </a:endParaRPr>
          </a:p>
        </p:txBody>
      </p:sp>
      <p:sp>
        <p:nvSpPr>
          <p:cNvPr id="56" name="矩形: 圓角 55">
            <a:extLst>
              <a:ext uri="{FF2B5EF4-FFF2-40B4-BE49-F238E27FC236}">
                <a16:creationId xmlns:a16="http://schemas.microsoft.com/office/drawing/2014/main" id="{37A72E30-D3AE-4437-9457-BFF0F5E100F3}"/>
              </a:ext>
            </a:extLst>
          </p:cNvPr>
          <p:cNvSpPr/>
          <p:nvPr/>
        </p:nvSpPr>
        <p:spPr>
          <a:xfrm>
            <a:off x="3397419" y="3978168"/>
            <a:ext cx="920558" cy="383401"/>
          </a:xfrm>
          <a:prstGeom prst="roundRect">
            <a:avLst>
              <a:gd name="adj" fmla="val 50000"/>
            </a:avLst>
          </a:prstGeom>
          <a:solidFill>
            <a:schemeClr val="tx1">
              <a:lumMod val="85000"/>
              <a:lumOff val="15000"/>
            </a:schemeClr>
          </a:solidFill>
          <a:ln w="12700">
            <a:solidFill>
              <a:schemeClr val="accent2">
                <a:lumMod val="20000"/>
                <a:lumOff val="80000"/>
              </a:schemeClr>
            </a:solidFill>
            <a:headEnd type="oval" w="med" len="med"/>
            <a:tailEnd type="oval" w="med" len="med"/>
          </a:ln>
          <a:effectLst>
            <a:glow rad="38100">
              <a:srgbClr val="FF05BE">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latin typeface="Arial" panose="020B0604020202020204" pitchFamily="34" charset="0"/>
                <a:cs typeface="Arial" panose="020B0604020202020204" pitchFamily="34" charset="0"/>
              </a:rPr>
              <a:t>25 GbE</a:t>
            </a:r>
            <a:endParaRPr lang="zh-TW" altLang="en-US" sz="1400" b="1">
              <a:latin typeface="Arial" panose="020B0604020202020204" pitchFamily="34" charset="0"/>
              <a:cs typeface="Arial" panose="020B0604020202020204" pitchFamily="34" charset="0"/>
            </a:endParaRPr>
          </a:p>
        </p:txBody>
      </p:sp>
      <p:sp>
        <p:nvSpPr>
          <p:cNvPr id="58" name="矩形: 圓角 57">
            <a:extLst>
              <a:ext uri="{FF2B5EF4-FFF2-40B4-BE49-F238E27FC236}">
                <a16:creationId xmlns:a16="http://schemas.microsoft.com/office/drawing/2014/main" id="{3E2FE10F-9DE3-4597-841B-F8747D216322}"/>
              </a:ext>
            </a:extLst>
          </p:cNvPr>
          <p:cNvSpPr/>
          <p:nvPr/>
        </p:nvSpPr>
        <p:spPr>
          <a:xfrm>
            <a:off x="4734839" y="3728537"/>
            <a:ext cx="920558" cy="383401"/>
          </a:xfrm>
          <a:prstGeom prst="roundRect">
            <a:avLst>
              <a:gd name="adj" fmla="val 50000"/>
            </a:avLst>
          </a:prstGeom>
          <a:solidFill>
            <a:schemeClr val="tx1">
              <a:lumMod val="85000"/>
              <a:lumOff val="15000"/>
            </a:schemeClr>
          </a:solidFill>
          <a:ln w="12700">
            <a:solidFill>
              <a:schemeClr val="accent2">
                <a:lumMod val="20000"/>
                <a:lumOff val="80000"/>
              </a:schemeClr>
            </a:solidFill>
            <a:headEnd type="oval" w="med" len="med"/>
            <a:tailEnd type="oval" w="med" len="med"/>
          </a:ln>
          <a:effectLst>
            <a:glow rad="38100">
              <a:srgbClr val="FF05BE">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latin typeface="Arial" panose="020B0604020202020204" pitchFamily="34" charset="0"/>
                <a:cs typeface="Arial" panose="020B0604020202020204" pitchFamily="34" charset="0"/>
              </a:rPr>
              <a:t>25 GbE</a:t>
            </a:r>
            <a:endParaRPr lang="zh-TW" altLang="en-US" sz="1400" b="1">
              <a:latin typeface="Arial" panose="020B0604020202020204" pitchFamily="34" charset="0"/>
              <a:cs typeface="Arial" panose="020B0604020202020204" pitchFamily="34" charset="0"/>
            </a:endParaRPr>
          </a:p>
        </p:txBody>
      </p:sp>
      <p:sp>
        <p:nvSpPr>
          <p:cNvPr id="59" name="矩形: 圓角 58">
            <a:extLst>
              <a:ext uri="{FF2B5EF4-FFF2-40B4-BE49-F238E27FC236}">
                <a16:creationId xmlns:a16="http://schemas.microsoft.com/office/drawing/2014/main" id="{021D9807-F726-449A-BD1E-0E28EA603289}"/>
              </a:ext>
            </a:extLst>
          </p:cNvPr>
          <p:cNvSpPr/>
          <p:nvPr/>
        </p:nvSpPr>
        <p:spPr>
          <a:xfrm>
            <a:off x="6885973" y="4061592"/>
            <a:ext cx="1017958" cy="383401"/>
          </a:xfrm>
          <a:prstGeom prst="roundRect">
            <a:avLst>
              <a:gd name="adj" fmla="val 50000"/>
            </a:avLst>
          </a:prstGeom>
          <a:solidFill>
            <a:schemeClr val="tx1">
              <a:lumMod val="85000"/>
              <a:lumOff val="15000"/>
            </a:schemeClr>
          </a:solidFill>
          <a:ln w="12700">
            <a:solidFill>
              <a:schemeClr val="accent2">
                <a:lumMod val="20000"/>
                <a:lumOff val="80000"/>
              </a:schemeClr>
            </a:solidFill>
            <a:headEnd type="oval" w="med" len="med"/>
            <a:tailEnd type="oval" w="med" len="med"/>
          </a:ln>
          <a:effectLst>
            <a:glow rad="38100">
              <a:srgbClr val="07FDE6">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latin typeface="Arial" panose="020B0604020202020204" pitchFamily="34" charset="0"/>
                <a:cs typeface="Arial" panose="020B0604020202020204" pitchFamily="34" charset="0"/>
              </a:rPr>
              <a:t>100 GbE</a:t>
            </a:r>
            <a:endParaRPr lang="zh-TW" altLang="en-US" sz="1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7595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A2FA-BAD0-D443-9493-10C50C06910E}"/>
              </a:ext>
            </a:extLst>
          </p:cNvPr>
          <p:cNvSpPr>
            <a:spLocks noGrp="1"/>
          </p:cNvSpPr>
          <p:nvPr>
            <p:ph type="title"/>
          </p:nvPr>
        </p:nvSpPr>
        <p:spPr/>
        <p:txBody>
          <a:bodyPr>
            <a:noAutofit/>
          </a:bodyPr>
          <a:lstStyle/>
          <a:p>
            <a:r>
              <a:rPr lang="en-US" altLang="zh-TW" sz="3200"/>
              <a:t>Connect to 100GbE/50GbE </a:t>
            </a:r>
            <a:r>
              <a:rPr lang="en" altLang="zh-TW" sz="3200"/>
              <a:t>environment with break-out cable</a:t>
            </a:r>
            <a:endParaRPr lang="en-US" sz="3200"/>
          </a:p>
        </p:txBody>
      </p:sp>
      <p:sp>
        <p:nvSpPr>
          <p:cNvPr id="25" name="矩形 24">
            <a:extLst>
              <a:ext uri="{FF2B5EF4-FFF2-40B4-BE49-F238E27FC236}">
                <a16:creationId xmlns:a16="http://schemas.microsoft.com/office/drawing/2014/main" id="{8BD78F12-4685-AD42-B5DF-2A5BF201BFF6}"/>
              </a:ext>
            </a:extLst>
          </p:cNvPr>
          <p:cNvSpPr/>
          <p:nvPr/>
        </p:nvSpPr>
        <p:spPr>
          <a:xfrm>
            <a:off x="11674549" y="-288216"/>
            <a:ext cx="517451" cy="23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OK</a:t>
            </a:r>
            <a:endParaRPr kumimoji="1" lang="zh-TW" altLang="en-US"/>
          </a:p>
        </p:txBody>
      </p:sp>
      <p:pic>
        <p:nvPicPr>
          <p:cNvPr id="34" name="圖片 33" descr="一張含有 文字, 纜線, 連接器 的圖片&#10;&#10;自動產生的描述">
            <a:extLst>
              <a:ext uri="{FF2B5EF4-FFF2-40B4-BE49-F238E27FC236}">
                <a16:creationId xmlns:a16="http://schemas.microsoft.com/office/drawing/2014/main" id="{8B02238B-7CD9-B647-91D2-0B39199156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7578392">
            <a:off x="1812338" y="3571011"/>
            <a:ext cx="1455300" cy="2064342"/>
          </a:xfrm>
          <a:prstGeom prst="rect">
            <a:avLst/>
          </a:prstGeom>
        </p:spPr>
      </p:pic>
      <p:pic>
        <p:nvPicPr>
          <p:cNvPr id="40" name="圖片 39">
            <a:extLst>
              <a:ext uri="{FF2B5EF4-FFF2-40B4-BE49-F238E27FC236}">
                <a16:creationId xmlns:a16="http://schemas.microsoft.com/office/drawing/2014/main" id="{E6839759-6FBB-304D-94C1-F38B293769FD}"/>
              </a:ext>
            </a:extLst>
          </p:cNvPr>
          <p:cNvPicPr>
            <a:picLocks noChangeAspect="1"/>
          </p:cNvPicPr>
          <p:nvPr/>
        </p:nvPicPr>
        <p:blipFill rotWithShape="1">
          <a:blip r:embed="rId4"/>
          <a:srcRect l="43294"/>
          <a:stretch/>
        </p:blipFill>
        <p:spPr>
          <a:xfrm>
            <a:off x="0" y="1547204"/>
            <a:ext cx="3043238" cy="2064587"/>
          </a:xfrm>
          <a:prstGeom prst="rect">
            <a:avLst/>
          </a:prstGeom>
        </p:spPr>
      </p:pic>
      <p:sp>
        <p:nvSpPr>
          <p:cNvPr id="41" name="矩形 40">
            <a:extLst>
              <a:ext uri="{FF2B5EF4-FFF2-40B4-BE49-F238E27FC236}">
                <a16:creationId xmlns:a16="http://schemas.microsoft.com/office/drawing/2014/main" id="{382B8123-F70E-8441-8E49-D08A10857E9D}"/>
              </a:ext>
            </a:extLst>
          </p:cNvPr>
          <p:cNvSpPr/>
          <p:nvPr/>
        </p:nvSpPr>
        <p:spPr>
          <a:xfrm rot="16200000">
            <a:off x="746782" y="2453344"/>
            <a:ext cx="606616" cy="916071"/>
          </a:xfrm>
          <a:prstGeom prst="rect">
            <a:avLst/>
          </a:prstGeom>
          <a:noFill/>
          <a:ln w="12700">
            <a:solidFill>
              <a:schemeClr val="accent2">
                <a:lumMod val="20000"/>
                <a:lumOff val="80000"/>
              </a:schemeClr>
            </a:solidFill>
          </a:ln>
          <a:effectLst>
            <a:glow rad="38100">
              <a:srgbClr val="07FDE6">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ndParaRPr>
          </a:p>
        </p:txBody>
      </p:sp>
      <p:cxnSp>
        <p:nvCxnSpPr>
          <p:cNvPr id="42" name="Straight Arrow Connector 9">
            <a:extLst>
              <a:ext uri="{FF2B5EF4-FFF2-40B4-BE49-F238E27FC236}">
                <a16:creationId xmlns:a16="http://schemas.microsoft.com/office/drawing/2014/main" id="{1A05FB13-B717-FF4C-B346-DA1C25C0FC95}"/>
              </a:ext>
            </a:extLst>
          </p:cNvPr>
          <p:cNvCxnSpPr>
            <a:cxnSpLocks/>
            <a:stCxn id="34" idx="2"/>
            <a:endCxn id="41" idx="1"/>
          </p:cNvCxnSpPr>
          <p:nvPr/>
        </p:nvCxnSpPr>
        <p:spPr>
          <a:xfrm rot="10800000">
            <a:off x="1050092" y="3214688"/>
            <a:ext cx="658111" cy="777340"/>
          </a:xfrm>
          <a:prstGeom prst="bentConnector2">
            <a:avLst/>
          </a:prstGeom>
          <a:noFill/>
          <a:ln w="12700">
            <a:solidFill>
              <a:schemeClr val="accent2">
                <a:lumMod val="20000"/>
                <a:lumOff val="80000"/>
              </a:schemeClr>
            </a:solidFill>
            <a:headEnd type="oval" w="med" len="med"/>
            <a:tailEnd type="oval" w="med" len="med"/>
          </a:ln>
          <a:effectLst>
            <a:glow rad="38100">
              <a:srgbClr val="07FDE6">
                <a:alpha val="80000"/>
              </a:srgbClr>
            </a:glow>
          </a:effectLst>
        </p:spPr>
        <p:style>
          <a:lnRef idx="2">
            <a:schemeClr val="accent1">
              <a:shade val="50000"/>
            </a:schemeClr>
          </a:lnRef>
          <a:fillRef idx="1">
            <a:schemeClr val="accent1"/>
          </a:fillRef>
          <a:effectRef idx="0">
            <a:schemeClr val="accent1"/>
          </a:effectRef>
          <a:fontRef idx="minor">
            <a:schemeClr val="lt1"/>
          </a:fontRef>
        </p:style>
      </p:cxnSp>
      <p:sp>
        <p:nvSpPr>
          <p:cNvPr id="43" name="Rectangle 14">
            <a:extLst>
              <a:ext uri="{FF2B5EF4-FFF2-40B4-BE49-F238E27FC236}">
                <a16:creationId xmlns:a16="http://schemas.microsoft.com/office/drawing/2014/main" id="{68D0EC95-643B-4B4E-8F0E-6A49F7CA09A2}"/>
              </a:ext>
            </a:extLst>
          </p:cNvPr>
          <p:cNvSpPr/>
          <p:nvPr/>
        </p:nvSpPr>
        <p:spPr>
          <a:xfrm>
            <a:off x="3043238" y="4131228"/>
            <a:ext cx="2292615" cy="307777"/>
          </a:xfrm>
          <a:prstGeom prst="rect">
            <a:avLst/>
          </a:prstGeom>
        </p:spPr>
        <p:txBody>
          <a:bodyPr wrap="none">
            <a:spAutoFit/>
          </a:bodyPr>
          <a:lstStyle/>
          <a:p>
            <a:pPr algn="ctr"/>
            <a:r>
              <a:rPr lang="en-US" altLang="zh-TW" sz="1400" b="1">
                <a:latin typeface="Arial" panose="020B0604020202020204" pitchFamily="34" charset="0"/>
                <a:cs typeface="Arial" panose="020B0604020202020204" pitchFamily="34" charset="0"/>
              </a:rPr>
              <a:t>QSFP28 </a:t>
            </a:r>
            <a:r>
              <a:rPr lang="en-US" altLang="zh-TW" sz="1400" b="1">
                <a:latin typeface="Arial" panose="020B0604020202020204" pitchFamily="34" charset="0"/>
                <a:ea typeface="微軟正黑體" panose="020B0604030504040204" pitchFamily="34" charset="-120"/>
                <a:cs typeface="Arial" panose="020B0604020202020204" pitchFamily="34" charset="0"/>
              </a:rPr>
              <a:t>break-out cable</a:t>
            </a:r>
          </a:p>
        </p:txBody>
      </p:sp>
      <p:pic>
        <p:nvPicPr>
          <p:cNvPr id="46" name="圖片 45">
            <a:extLst>
              <a:ext uri="{FF2B5EF4-FFF2-40B4-BE49-F238E27FC236}">
                <a16:creationId xmlns:a16="http://schemas.microsoft.com/office/drawing/2014/main" id="{9A09B14A-C974-4F45-8507-EE77C90D8C5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90761" y="2106482"/>
            <a:ext cx="2651467" cy="1656872"/>
          </a:xfrm>
          <a:prstGeom prst="rect">
            <a:avLst/>
          </a:prstGeom>
        </p:spPr>
      </p:pic>
      <p:pic>
        <p:nvPicPr>
          <p:cNvPr id="47" name="圖片 46">
            <a:extLst>
              <a:ext uri="{FF2B5EF4-FFF2-40B4-BE49-F238E27FC236}">
                <a16:creationId xmlns:a16="http://schemas.microsoft.com/office/drawing/2014/main" id="{46A0F811-3910-6D44-A06E-E9555972B7B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90761" y="4475443"/>
            <a:ext cx="2651467" cy="1656872"/>
          </a:xfrm>
          <a:prstGeom prst="rect">
            <a:avLst/>
          </a:prstGeom>
        </p:spPr>
      </p:pic>
      <p:sp>
        <p:nvSpPr>
          <p:cNvPr id="49" name="Rectangle 14">
            <a:extLst>
              <a:ext uri="{FF2B5EF4-FFF2-40B4-BE49-F238E27FC236}">
                <a16:creationId xmlns:a16="http://schemas.microsoft.com/office/drawing/2014/main" id="{D38DD866-729F-DF4C-A8D6-EF9534427959}"/>
              </a:ext>
            </a:extLst>
          </p:cNvPr>
          <p:cNvSpPr/>
          <p:nvPr/>
        </p:nvSpPr>
        <p:spPr>
          <a:xfrm>
            <a:off x="4205742" y="1874483"/>
            <a:ext cx="1960793" cy="307777"/>
          </a:xfrm>
          <a:prstGeom prst="rect">
            <a:avLst/>
          </a:prstGeom>
        </p:spPr>
        <p:txBody>
          <a:bodyPr wrap="none">
            <a:spAutoFit/>
          </a:bodyPr>
          <a:lstStyle/>
          <a:p>
            <a:pPr algn="ctr"/>
            <a:r>
              <a:rPr lang="en-US" altLang="zh-TW" sz="1400" b="1">
                <a:latin typeface="Arial" panose="020B0604020202020204" pitchFamily="34" charset="0"/>
                <a:cs typeface="Arial" panose="020B0604020202020204" pitchFamily="34" charset="0"/>
              </a:rPr>
              <a:t>4 x SFP28 </a:t>
            </a:r>
            <a:r>
              <a:rPr lang="en-US" altLang="zh-TW" sz="1400" b="1">
                <a:latin typeface="Arial" panose="020B0604020202020204" pitchFamily="34" charset="0"/>
                <a:ea typeface="微軟正黑體" panose="020B0604030504040204" pitchFamily="34" charset="-120"/>
                <a:cs typeface="Arial" panose="020B0604020202020204" pitchFamily="34" charset="0"/>
              </a:rPr>
              <a:t>connector</a:t>
            </a:r>
          </a:p>
        </p:txBody>
      </p:sp>
      <p:sp>
        <p:nvSpPr>
          <p:cNvPr id="50" name="Rectangle 14">
            <a:extLst>
              <a:ext uri="{FF2B5EF4-FFF2-40B4-BE49-F238E27FC236}">
                <a16:creationId xmlns:a16="http://schemas.microsoft.com/office/drawing/2014/main" id="{D19230AD-84F9-574A-B46E-D427D68BF8D6}"/>
              </a:ext>
            </a:extLst>
          </p:cNvPr>
          <p:cNvSpPr/>
          <p:nvPr/>
        </p:nvSpPr>
        <p:spPr>
          <a:xfrm>
            <a:off x="222780" y="1896698"/>
            <a:ext cx="1654620" cy="307777"/>
          </a:xfrm>
          <a:prstGeom prst="rect">
            <a:avLst/>
          </a:prstGeom>
        </p:spPr>
        <p:txBody>
          <a:bodyPr wrap="none">
            <a:spAutoFit/>
          </a:bodyPr>
          <a:lstStyle/>
          <a:p>
            <a:pPr algn="ctr"/>
            <a:r>
              <a:rPr lang="en-US" altLang="zh-TW" sz="1400" b="1">
                <a:solidFill>
                  <a:schemeClr val="bg1"/>
                </a:solidFill>
                <a:latin typeface="Arial" panose="020B0604020202020204" pitchFamily="34" charset="0"/>
                <a:cs typeface="Arial" panose="020B0604020202020204" pitchFamily="34" charset="0"/>
              </a:rPr>
              <a:t>4 x 100GbE </a:t>
            </a: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ports</a:t>
            </a:r>
          </a:p>
        </p:txBody>
      </p:sp>
      <p:pic>
        <p:nvPicPr>
          <p:cNvPr id="51" name="圖片 50">
            <a:extLst>
              <a:ext uri="{FF2B5EF4-FFF2-40B4-BE49-F238E27FC236}">
                <a16:creationId xmlns:a16="http://schemas.microsoft.com/office/drawing/2014/main" id="{AAD0B244-604A-BC4A-BA97-544025E885E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02423" y="4916207"/>
            <a:ext cx="2581501" cy="543089"/>
          </a:xfrm>
          <a:prstGeom prst="rect">
            <a:avLst/>
          </a:prstGeom>
        </p:spPr>
      </p:pic>
      <p:sp>
        <p:nvSpPr>
          <p:cNvPr id="52" name="Rectangle 16">
            <a:extLst>
              <a:ext uri="{FF2B5EF4-FFF2-40B4-BE49-F238E27FC236}">
                <a16:creationId xmlns:a16="http://schemas.microsoft.com/office/drawing/2014/main" id="{9BDE5DA1-C920-6A4A-9780-A04E85F0B996}"/>
              </a:ext>
            </a:extLst>
          </p:cNvPr>
          <p:cNvSpPr/>
          <p:nvPr/>
        </p:nvSpPr>
        <p:spPr>
          <a:xfrm>
            <a:off x="9074306" y="5397308"/>
            <a:ext cx="1659429" cy="307777"/>
          </a:xfrm>
          <a:prstGeom prst="rect">
            <a:avLst/>
          </a:prstGeom>
        </p:spPr>
        <p:txBody>
          <a:bodyPr wrap="none">
            <a:spAutoFit/>
          </a:bodyPr>
          <a:lstStyle/>
          <a:p>
            <a:r>
              <a:rPr lang="en-US" sz="1400" b="1">
                <a:latin typeface="Arial" panose="020B0604020202020204" pitchFamily="34" charset="0"/>
                <a:cs typeface="Arial" panose="020B0604020202020204" pitchFamily="34" charset="0"/>
              </a:rPr>
              <a:t>TRX-25GSFP-SR</a:t>
            </a:r>
          </a:p>
        </p:txBody>
      </p:sp>
      <p:pic>
        <p:nvPicPr>
          <p:cNvPr id="53" name="圖片 52">
            <a:extLst>
              <a:ext uri="{FF2B5EF4-FFF2-40B4-BE49-F238E27FC236}">
                <a16:creationId xmlns:a16="http://schemas.microsoft.com/office/drawing/2014/main" id="{9C1ABF5B-3716-1A49-912E-F33CC381E7C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71089" y="3757152"/>
            <a:ext cx="2376661" cy="1361694"/>
          </a:xfrm>
          <a:prstGeom prst="rect">
            <a:avLst/>
          </a:prstGeom>
        </p:spPr>
      </p:pic>
      <p:sp>
        <p:nvSpPr>
          <p:cNvPr id="54" name="矩形 53">
            <a:extLst>
              <a:ext uri="{FF2B5EF4-FFF2-40B4-BE49-F238E27FC236}">
                <a16:creationId xmlns:a16="http://schemas.microsoft.com/office/drawing/2014/main" id="{CE0BF09C-AC08-AC41-81A3-9EA05FCBEFDC}"/>
              </a:ext>
            </a:extLst>
          </p:cNvPr>
          <p:cNvSpPr/>
          <p:nvPr/>
        </p:nvSpPr>
        <p:spPr>
          <a:xfrm>
            <a:off x="8681714" y="4989834"/>
            <a:ext cx="2867073" cy="338554"/>
          </a:xfrm>
          <a:prstGeom prst="rect">
            <a:avLst/>
          </a:prstGeom>
          <a:noFill/>
        </p:spPr>
        <p:txBody>
          <a:bodyPr wrap="square" rtlCol="0">
            <a:spAutoFit/>
          </a:bodyPr>
          <a:lstStyle/>
          <a:p>
            <a:pPr algn="ctr"/>
            <a:r>
              <a:rPr lang="en-US" altLang="zh-TW" sz="1600" b="1">
                <a:solidFill>
                  <a:schemeClr val="bg1"/>
                </a:solidFill>
                <a:latin typeface="Arial" panose="020B0604020202020204" pitchFamily="34" charset="0"/>
                <a:cs typeface="Arial" panose="020B0604020202020204" pitchFamily="34" charset="0"/>
              </a:rPr>
              <a:t>25GbE SR Transceiver</a:t>
            </a:r>
          </a:p>
        </p:txBody>
      </p:sp>
      <p:pic>
        <p:nvPicPr>
          <p:cNvPr id="55" name="圖片 54">
            <a:extLst>
              <a:ext uri="{FF2B5EF4-FFF2-40B4-BE49-F238E27FC236}">
                <a16:creationId xmlns:a16="http://schemas.microsoft.com/office/drawing/2014/main" id="{47175D3D-A4D2-D248-9A85-B323A9A214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11986" y="2697176"/>
            <a:ext cx="2581501" cy="543089"/>
          </a:xfrm>
          <a:prstGeom prst="rect">
            <a:avLst/>
          </a:prstGeom>
        </p:spPr>
      </p:pic>
      <p:sp>
        <p:nvSpPr>
          <p:cNvPr id="56" name="Rectangle 16">
            <a:extLst>
              <a:ext uri="{FF2B5EF4-FFF2-40B4-BE49-F238E27FC236}">
                <a16:creationId xmlns:a16="http://schemas.microsoft.com/office/drawing/2014/main" id="{C23C3085-2A04-2C4A-B87A-8F3B321CA788}"/>
              </a:ext>
            </a:extLst>
          </p:cNvPr>
          <p:cNvSpPr/>
          <p:nvPr/>
        </p:nvSpPr>
        <p:spPr>
          <a:xfrm>
            <a:off x="9083869" y="3178277"/>
            <a:ext cx="2037737" cy="307777"/>
          </a:xfrm>
          <a:prstGeom prst="rect">
            <a:avLst/>
          </a:prstGeom>
        </p:spPr>
        <p:txBody>
          <a:bodyPr wrap="none">
            <a:spAutoFit/>
          </a:bodyPr>
          <a:lstStyle/>
          <a:p>
            <a:r>
              <a:rPr lang="en-US" sz="1400" b="1">
                <a:latin typeface="Arial" panose="020B0604020202020204" pitchFamily="34" charset="0"/>
                <a:cs typeface="Arial" panose="020B0604020202020204" pitchFamily="34" charset="0"/>
              </a:rPr>
              <a:t>TRX-10GSFP-SR-MLX</a:t>
            </a:r>
          </a:p>
        </p:txBody>
      </p:sp>
      <p:pic>
        <p:nvPicPr>
          <p:cNvPr id="57" name="圖片 56">
            <a:extLst>
              <a:ext uri="{FF2B5EF4-FFF2-40B4-BE49-F238E27FC236}">
                <a16:creationId xmlns:a16="http://schemas.microsoft.com/office/drawing/2014/main" id="{F94E4C9F-1AE7-6947-B715-F590253A6D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11986" y="1508782"/>
            <a:ext cx="2376661" cy="1361694"/>
          </a:xfrm>
          <a:prstGeom prst="rect">
            <a:avLst/>
          </a:prstGeom>
        </p:spPr>
      </p:pic>
      <p:sp>
        <p:nvSpPr>
          <p:cNvPr id="58" name="矩形 57">
            <a:extLst>
              <a:ext uri="{FF2B5EF4-FFF2-40B4-BE49-F238E27FC236}">
                <a16:creationId xmlns:a16="http://schemas.microsoft.com/office/drawing/2014/main" id="{52C863D6-381B-664A-8919-88F286C31F12}"/>
              </a:ext>
            </a:extLst>
          </p:cNvPr>
          <p:cNvSpPr/>
          <p:nvPr/>
        </p:nvSpPr>
        <p:spPr>
          <a:xfrm>
            <a:off x="8691277" y="2770803"/>
            <a:ext cx="2867073" cy="338554"/>
          </a:xfrm>
          <a:prstGeom prst="rect">
            <a:avLst/>
          </a:prstGeom>
          <a:noFill/>
        </p:spPr>
        <p:txBody>
          <a:bodyPr wrap="square" rtlCol="0">
            <a:spAutoFit/>
          </a:bodyPr>
          <a:lstStyle/>
          <a:p>
            <a:pPr algn="ctr"/>
            <a:r>
              <a:rPr lang="en-US" altLang="zh-TW" sz="1600" b="1">
                <a:solidFill>
                  <a:schemeClr val="bg1"/>
                </a:solidFill>
                <a:latin typeface="Arial" panose="020B0604020202020204" pitchFamily="34" charset="0"/>
                <a:cs typeface="Arial" panose="020B0604020202020204" pitchFamily="34" charset="0"/>
              </a:rPr>
              <a:t>10GbE SR Transceiver</a:t>
            </a:r>
          </a:p>
        </p:txBody>
      </p:sp>
      <p:sp>
        <p:nvSpPr>
          <p:cNvPr id="61" name="Rectangle 14">
            <a:extLst>
              <a:ext uri="{FF2B5EF4-FFF2-40B4-BE49-F238E27FC236}">
                <a16:creationId xmlns:a16="http://schemas.microsoft.com/office/drawing/2014/main" id="{E14E5BCB-CD5B-DE40-B3CE-1F23B1C69547}"/>
              </a:ext>
            </a:extLst>
          </p:cNvPr>
          <p:cNvSpPr/>
          <p:nvPr/>
        </p:nvSpPr>
        <p:spPr>
          <a:xfrm>
            <a:off x="6367743" y="4802437"/>
            <a:ext cx="2544030" cy="307777"/>
          </a:xfrm>
          <a:prstGeom prst="rect">
            <a:avLst/>
          </a:prstGeom>
        </p:spPr>
        <p:txBody>
          <a:bodyPr wrap="none">
            <a:spAutoFit/>
          </a:bodyPr>
          <a:lstStyle/>
          <a:p>
            <a:pPr algn="ctr"/>
            <a:r>
              <a:rPr lang="en-US" altLang="zh-TW" sz="1400" b="1">
                <a:latin typeface="Arial" panose="020B0604020202020204" pitchFamily="34" charset="0"/>
                <a:ea typeface="微軟正黑體" panose="020B0604030504040204" pitchFamily="34" charset="-120"/>
                <a:cs typeface="Arial" panose="020B0604020202020204" pitchFamily="34" charset="0"/>
              </a:rPr>
              <a:t>Support </a:t>
            </a:r>
            <a:r>
              <a:rPr lang="en-US" altLang="zh-TW" sz="1400" b="1">
                <a:latin typeface="Arial" panose="020B0604020202020204" pitchFamily="34" charset="0"/>
                <a:cs typeface="Arial" panose="020B0604020202020204" pitchFamily="34" charset="0"/>
              </a:rPr>
              <a:t>25GbE Transceiver</a:t>
            </a:r>
          </a:p>
        </p:txBody>
      </p:sp>
      <p:sp>
        <p:nvSpPr>
          <p:cNvPr id="62" name="Rectangle 14">
            <a:extLst>
              <a:ext uri="{FF2B5EF4-FFF2-40B4-BE49-F238E27FC236}">
                <a16:creationId xmlns:a16="http://schemas.microsoft.com/office/drawing/2014/main" id="{C3643C5D-FFB3-7F4D-B859-C09AA0962DB8}"/>
              </a:ext>
            </a:extLst>
          </p:cNvPr>
          <p:cNvSpPr/>
          <p:nvPr/>
        </p:nvSpPr>
        <p:spPr>
          <a:xfrm>
            <a:off x="6404708" y="2520777"/>
            <a:ext cx="2470100" cy="276999"/>
          </a:xfrm>
          <a:prstGeom prst="rect">
            <a:avLst/>
          </a:prstGeom>
        </p:spPr>
        <p:txBody>
          <a:bodyPr wrap="none">
            <a:spAutoFit/>
          </a:bodyPr>
          <a:lstStyle/>
          <a:p>
            <a:pPr algn="ctr"/>
            <a:r>
              <a:rPr lang="en" altLang="zh-TW" sz="1200" b="1">
                <a:latin typeface="Arial" panose="020B0604020202020204" pitchFamily="34" charset="0"/>
                <a:ea typeface="微軟正黑體" panose="020B0604030504040204" pitchFamily="34" charset="-120"/>
                <a:cs typeface="Arial" panose="020B0604020202020204" pitchFamily="34" charset="0"/>
              </a:rPr>
              <a:t>Compatible </a:t>
            </a:r>
            <a:r>
              <a:rPr lang="en-US" altLang="zh-TW" sz="1200" b="1">
                <a:latin typeface="Arial" panose="020B0604020202020204" pitchFamily="34" charset="0"/>
                <a:cs typeface="Arial" panose="020B0604020202020204" pitchFamily="34" charset="0"/>
              </a:rPr>
              <a:t>10GbE Transceiver</a:t>
            </a:r>
          </a:p>
        </p:txBody>
      </p:sp>
      <p:cxnSp>
        <p:nvCxnSpPr>
          <p:cNvPr id="8" name="接點: 肘形 7">
            <a:extLst>
              <a:ext uri="{FF2B5EF4-FFF2-40B4-BE49-F238E27FC236}">
                <a16:creationId xmlns:a16="http://schemas.microsoft.com/office/drawing/2014/main" id="{E45F1340-04A1-40C3-8128-6A4B96BA86DD}"/>
              </a:ext>
            </a:extLst>
          </p:cNvPr>
          <p:cNvCxnSpPr>
            <a:cxnSpLocks/>
            <a:stCxn id="34" idx="0"/>
          </p:cNvCxnSpPr>
          <p:nvPr/>
        </p:nvCxnSpPr>
        <p:spPr>
          <a:xfrm>
            <a:off x="3371774" y="5214336"/>
            <a:ext cx="763300" cy="165090"/>
          </a:xfrm>
          <a:prstGeom prst="bentConnector3">
            <a:avLst/>
          </a:prstGeom>
          <a:noFill/>
          <a:ln w="12700">
            <a:solidFill>
              <a:schemeClr val="accent2">
                <a:lumMod val="20000"/>
                <a:lumOff val="80000"/>
              </a:schemeClr>
            </a:solidFill>
            <a:headEnd type="oval" w="med" len="med"/>
            <a:tailEnd type="oval" w="med" len="med"/>
          </a:ln>
          <a:effectLst>
            <a:glow rad="38100">
              <a:srgbClr val="07FDE6">
                <a:alpha val="80000"/>
              </a:srgb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35" name="接點: 肘形 34">
            <a:extLst>
              <a:ext uri="{FF2B5EF4-FFF2-40B4-BE49-F238E27FC236}">
                <a16:creationId xmlns:a16="http://schemas.microsoft.com/office/drawing/2014/main" id="{57743AF8-BEAE-48B9-849E-06024736396A}"/>
              </a:ext>
            </a:extLst>
          </p:cNvPr>
          <p:cNvCxnSpPr>
            <a:cxnSpLocks/>
          </p:cNvCxnSpPr>
          <p:nvPr/>
        </p:nvCxnSpPr>
        <p:spPr>
          <a:xfrm>
            <a:off x="3195493" y="4837892"/>
            <a:ext cx="939581" cy="144692"/>
          </a:xfrm>
          <a:prstGeom prst="bentConnector3">
            <a:avLst/>
          </a:prstGeom>
          <a:noFill/>
          <a:ln w="12700">
            <a:solidFill>
              <a:schemeClr val="accent2">
                <a:lumMod val="20000"/>
                <a:lumOff val="80000"/>
              </a:schemeClr>
            </a:solidFill>
            <a:headEnd type="oval" w="med" len="med"/>
            <a:tailEnd type="oval" w="med" len="med"/>
          </a:ln>
          <a:effectLst>
            <a:glow rad="38100">
              <a:srgbClr val="07FDE6">
                <a:alpha val="80000"/>
              </a:srgb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28" name="Straight Arrow Connector 9">
            <a:extLst>
              <a:ext uri="{FF2B5EF4-FFF2-40B4-BE49-F238E27FC236}">
                <a16:creationId xmlns:a16="http://schemas.microsoft.com/office/drawing/2014/main" id="{139A914B-4EFD-4F9B-9AB9-3752E0FC4522}"/>
              </a:ext>
            </a:extLst>
          </p:cNvPr>
          <p:cNvCxnSpPr>
            <a:cxnSpLocks/>
          </p:cNvCxnSpPr>
          <p:nvPr/>
        </p:nvCxnSpPr>
        <p:spPr>
          <a:xfrm rot="10800000" flipV="1">
            <a:off x="3144286" y="3009297"/>
            <a:ext cx="1084257" cy="1010464"/>
          </a:xfrm>
          <a:prstGeom prst="bentConnector3">
            <a:avLst>
              <a:gd name="adj1" fmla="val 50000"/>
            </a:avLst>
          </a:prstGeom>
          <a:noFill/>
          <a:ln w="12700">
            <a:solidFill>
              <a:schemeClr val="accent2">
                <a:lumMod val="20000"/>
                <a:lumOff val="80000"/>
              </a:schemeClr>
            </a:solidFill>
            <a:headEnd type="oval" w="med" len="med"/>
            <a:tailEnd type="oval" w="med" len="med"/>
          </a:ln>
          <a:effectLst>
            <a:glow rad="38100">
              <a:srgbClr val="07FDE6">
                <a:alpha val="80000"/>
              </a:srgb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18" name="直線接點 17">
            <a:extLst>
              <a:ext uri="{FF2B5EF4-FFF2-40B4-BE49-F238E27FC236}">
                <a16:creationId xmlns:a16="http://schemas.microsoft.com/office/drawing/2014/main" id="{EDB2B376-DDCB-4F75-AB31-7E0291B5EE5E}"/>
              </a:ext>
            </a:extLst>
          </p:cNvPr>
          <p:cNvCxnSpPr/>
          <p:nvPr/>
        </p:nvCxnSpPr>
        <p:spPr>
          <a:xfrm>
            <a:off x="6607364" y="5244174"/>
            <a:ext cx="2018777" cy="0"/>
          </a:xfrm>
          <a:prstGeom prst="line">
            <a:avLst/>
          </a:prstGeom>
          <a:noFill/>
          <a:ln w="12700">
            <a:solidFill>
              <a:schemeClr val="accent2">
                <a:lumMod val="20000"/>
                <a:lumOff val="80000"/>
              </a:schemeClr>
            </a:solidFill>
            <a:headEnd type="oval" w="med" len="med"/>
            <a:tailEnd type="oval" w="med" len="med"/>
          </a:ln>
          <a:effectLst>
            <a:glow rad="38100">
              <a:srgbClr val="FF05BE">
                <a:alpha val="80000"/>
              </a:srgb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44" name="直線接點 43">
            <a:extLst>
              <a:ext uri="{FF2B5EF4-FFF2-40B4-BE49-F238E27FC236}">
                <a16:creationId xmlns:a16="http://schemas.microsoft.com/office/drawing/2014/main" id="{557C61D8-8E84-4445-B0FA-465D84181DEF}"/>
              </a:ext>
            </a:extLst>
          </p:cNvPr>
          <p:cNvCxnSpPr/>
          <p:nvPr/>
        </p:nvCxnSpPr>
        <p:spPr>
          <a:xfrm>
            <a:off x="6607364" y="2933533"/>
            <a:ext cx="2018777" cy="0"/>
          </a:xfrm>
          <a:prstGeom prst="line">
            <a:avLst/>
          </a:prstGeom>
          <a:noFill/>
          <a:ln w="12700">
            <a:solidFill>
              <a:schemeClr val="accent2">
                <a:lumMod val="20000"/>
                <a:lumOff val="80000"/>
              </a:schemeClr>
            </a:solidFill>
            <a:headEnd type="oval" w="med" len="med"/>
            <a:tailEnd type="oval" w="med" len="med"/>
          </a:ln>
          <a:effectLst>
            <a:glow rad="38100">
              <a:srgbClr val="FF05BE">
                <a:alpha val="80000"/>
              </a:srgb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63" name="Straight Arrow Connector 9">
            <a:extLst>
              <a:ext uri="{FF2B5EF4-FFF2-40B4-BE49-F238E27FC236}">
                <a16:creationId xmlns:a16="http://schemas.microsoft.com/office/drawing/2014/main" id="{AA360996-E412-45F7-9001-34801C46281C}"/>
              </a:ext>
            </a:extLst>
          </p:cNvPr>
          <p:cNvCxnSpPr>
            <a:cxnSpLocks/>
          </p:cNvCxnSpPr>
          <p:nvPr/>
        </p:nvCxnSpPr>
        <p:spPr>
          <a:xfrm rot="10800000" flipV="1">
            <a:off x="2796726" y="2601326"/>
            <a:ext cx="1431818" cy="1010464"/>
          </a:xfrm>
          <a:prstGeom prst="bentConnector3">
            <a:avLst>
              <a:gd name="adj1" fmla="val 62461"/>
            </a:avLst>
          </a:prstGeom>
          <a:noFill/>
          <a:ln w="12700">
            <a:solidFill>
              <a:schemeClr val="accent2">
                <a:lumMod val="20000"/>
                <a:lumOff val="80000"/>
              </a:schemeClr>
            </a:solidFill>
            <a:headEnd type="oval" w="med" len="med"/>
            <a:tailEnd type="oval" w="med" len="med"/>
          </a:ln>
          <a:effectLst>
            <a:glow rad="38100">
              <a:srgbClr val="07FDE6">
                <a:alpha val="80000"/>
              </a:srgbClr>
            </a:glow>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126592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A2FA-BAD0-D443-9493-10C50C06910E}"/>
              </a:ext>
            </a:extLst>
          </p:cNvPr>
          <p:cNvSpPr>
            <a:spLocks noGrp="1"/>
          </p:cNvSpPr>
          <p:nvPr>
            <p:ph type="title"/>
          </p:nvPr>
        </p:nvSpPr>
        <p:spPr/>
        <p:txBody>
          <a:bodyPr>
            <a:normAutofit/>
          </a:bodyPr>
          <a:lstStyle/>
          <a:p>
            <a:r>
              <a:rPr lang="en-US" altLang="zh-CN"/>
              <a:t>Accessories for 10GbE</a:t>
            </a:r>
            <a:r>
              <a:rPr lang="zh-TW" altLang="en-US"/>
              <a:t> </a:t>
            </a:r>
            <a:r>
              <a:rPr lang="en-US" altLang="zh-CN"/>
              <a:t>/</a:t>
            </a:r>
            <a:r>
              <a:rPr lang="zh-TW" altLang="en-US"/>
              <a:t> </a:t>
            </a:r>
            <a:r>
              <a:rPr lang="en-US" altLang="zh-CN"/>
              <a:t>25GbE</a:t>
            </a:r>
            <a:r>
              <a:rPr lang="zh-TW" altLang="en-US"/>
              <a:t> </a:t>
            </a:r>
            <a:r>
              <a:rPr lang="en-US" altLang="zh-CN"/>
              <a:t>/</a:t>
            </a:r>
            <a:r>
              <a:rPr lang="zh-TW" altLang="en-US"/>
              <a:t> </a:t>
            </a:r>
            <a:r>
              <a:rPr lang="en-US" altLang="zh-CN"/>
              <a:t>100GbE</a:t>
            </a:r>
            <a:endParaRPr lang="en-US"/>
          </a:p>
        </p:txBody>
      </p:sp>
      <p:pic>
        <p:nvPicPr>
          <p:cNvPr id="30" name="圖片 29">
            <a:extLst>
              <a:ext uri="{FF2B5EF4-FFF2-40B4-BE49-F238E27FC236}">
                <a16:creationId xmlns:a16="http://schemas.microsoft.com/office/drawing/2014/main" id="{B105D951-196B-43A7-988E-531DA530CD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55722" y="2468408"/>
            <a:ext cx="2853270" cy="543089"/>
          </a:xfrm>
          <a:prstGeom prst="rect">
            <a:avLst/>
          </a:prstGeom>
        </p:spPr>
      </p:pic>
      <p:sp>
        <p:nvSpPr>
          <p:cNvPr id="8" name="TextBox 7">
            <a:extLst>
              <a:ext uri="{FF2B5EF4-FFF2-40B4-BE49-F238E27FC236}">
                <a16:creationId xmlns:a16="http://schemas.microsoft.com/office/drawing/2014/main" id="{B989D5BA-3CC3-9444-9A7B-EF597EC35F6A}"/>
              </a:ext>
            </a:extLst>
          </p:cNvPr>
          <p:cNvSpPr txBox="1"/>
          <p:nvPr/>
        </p:nvSpPr>
        <p:spPr>
          <a:xfrm>
            <a:off x="1044896" y="1566021"/>
            <a:ext cx="1718740" cy="307777"/>
          </a:xfrm>
          <a:prstGeom prst="rect">
            <a:avLst/>
          </a:prstGeom>
        </p:spPr>
        <p:txBody>
          <a:bodyPr wrap="none">
            <a:spAutoFit/>
          </a:bodyPr>
          <a:lstStyle>
            <a:defPPr>
              <a:defRPr lang="en-US"/>
            </a:defPPr>
            <a:lvl1pPr>
              <a:defRPr sz="1400" b="1">
                <a:solidFill>
                  <a:schemeClr val="bg1"/>
                </a:solidFill>
                <a:cs typeface="Arial" panose="020B0604020202020204" pitchFamily="34" charset="0"/>
              </a:defRPr>
            </a:lvl1pPr>
          </a:lstStyle>
          <a:p>
            <a:r>
              <a:rPr lang="en-US">
                <a:solidFill>
                  <a:schemeClr val="tx1"/>
                </a:solidFill>
                <a:latin typeface="Arial" panose="020B0604020202020204" pitchFamily="34" charset="0"/>
              </a:rPr>
              <a:t>QXG-25G2SF-CX6</a:t>
            </a:r>
          </a:p>
        </p:txBody>
      </p:sp>
      <p:sp>
        <p:nvSpPr>
          <p:cNvPr id="10" name="TextBox 9">
            <a:extLst>
              <a:ext uri="{FF2B5EF4-FFF2-40B4-BE49-F238E27FC236}">
                <a16:creationId xmlns:a16="http://schemas.microsoft.com/office/drawing/2014/main" id="{F741E91C-D727-0E48-8715-93F004A49E18}"/>
              </a:ext>
            </a:extLst>
          </p:cNvPr>
          <p:cNvSpPr txBox="1"/>
          <p:nvPr/>
        </p:nvSpPr>
        <p:spPr>
          <a:xfrm>
            <a:off x="1023362" y="3854848"/>
            <a:ext cx="1887055" cy="307777"/>
          </a:xfrm>
          <a:prstGeom prst="rect">
            <a:avLst/>
          </a:prstGeom>
        </p:spPr>
        <p:txBody>
          <a:bodyPr wrap="none">
            <a:spAutoFit/>
          </a:bodyPr>
          <a:lstStyle>
            <a:defPPr>
              <a:defRPr lang="en-US"/>
            </a:defPPr>
            <a:lvl1pPr>
              <a:defRPr sz="1400" b="1">
                <a:solidFill>
                  <a:schemeClr val="bg1"/>
                </a:solidFill>
                <a:cs typeface="Arial" panose="020B0604020202020204" pitchFamily="34" charset="0"/>
              </a:defRPr>
            </a:lvl1pPr>
          </a:lstStyle>
          <a:p>
            <a:r>
              <a:rPr lang="en-US">
                <a:solidFill>
                  <a:schemeClr val="tx1"/>
                </a:solidFill>
                <a:latin typeface="Arial" panose="020B0604020202020204" pitchFamily="34" charset="0"/>
              </a:rPr>
              <a:t>QXG-100G2SF-E810</a:t>
            </a:r>
          </a:p>
        </p:txBody>
      </p:sp>
      <p:sp>
        <p:nvSpPr>
          <p:cNvPr id="17" name="Rectangle 16">
            <a:extLst>
              <a:ext uri="{FF2B5EF4-FFF2-40B4-BE49-F238E27FC236}">
                <a16:creationId xmlns:a16="http://schemas.microsoft.com/office/drawing/2014/main" id="{3D874847-EE74-2345-8336-DBBAEFA4CCC2}"/>
              </a:ext>
            </a:extLst>
          </p:cNvPr>
          <p:cNvSpPr/>
          <p:nvPr/>
        </p:nvSpPr>
        <p:spPr>
          <a:xfrm>
            <a:off x="8463489" y="2949509"/>
            <a:ext cx="2037737" cy="307777"/>
          </a:xfrm>
          <a:prstGeom prst="rect">
            <a:avLst/>
          </a:prstGeom>
        </p:spPr>
        <p:txBody>
          <a:bodyPr wrap="none">
            <a:spAutoFit/>
          </a:bodyPr>
          <a:lstStyle/>
          <a:p>
            <a:r>
              <a:rPr lang="en-US" sz="1400" b="1">
                <a:latin typeface="Arial" panose="020B0604020202020204" pitchFamily="34" charset="0"/>
                <a:cs typeface="Arial" panose="020B0604020202020204" pitchFamily="34" charset="0"/>
              </a:rPr>
              <a:t>TRX-10GSFP-SR-MLX</a:t>
            </a:r>
          </a:p>
        </p:txBody>
      </p:sp>
      <p:pic>
        <p:nvPicPr>
          <p:cNvPr id="18" name="圖片 17">
            <a:extLst>
              <a:ext uri="{FF2B5EF4-FFF2-40B4-BE49-F238E27FC236}">
                <a16:creationId xmlns:a16="http://schemas.microsoft.com/office/drawing/2014/main" id="{AD0BD307-9F5C-4C78-A524-E4169A9195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94027" y="1310765"/>
            <a:ext cx="2376661" cy="1361694"/>
          </a:xfrm>
          <a:prstGeom prst="rect">
            <a:avLst/>
          </a:prstGeom>
        </p:spPr>
      </p:pic>
      <p:pic>
        <p:nvPicPr>
          <p:cNvPr id="29" name="圖片 28">
            <a:extLst>
              <a:ext uri="{FF2B5EF4-FFF2-40B4-BE49-F238E27FC236}">
                <a16:creationId xmlns:a16="http://schemas.microsoft.com/office/drawing/2014/main" id="{CCBB50F4-74F1-4C41-BED1-4B43AEF638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3062" y="1826147"/>
            <a:ext cx="2581501" cy="543089"/>
          </a:xfrm>
          <a:prstGeom prst="rect">
            <a:avLst/>
          </a:prstGeom>
        </p:spPr>
      </p:pic>
      <p:sp>
        <p:nvSpPr>
          <p:cNvPr id="13" name="Rectangle 12">
            <a:extLst>
              <a:ext uri="{FF2B5EF4-FFF2-40B4-BE49-F238E27FC236}">
                <a16:creationId xmlns:a16="http://schemas.microsoft.com/office/drawing/2014/main" id="{47C2DB75-9E46-0B49-9898-686E6286FBF4}"/>
              </a:ext>
            </a:extLst>
          </p:cNvPr>
          <p:cNvSpPr/>
          <p:nvPr/>
        </p:nvSpPr>
        <p:spPr>
          <a:xfrm>
            <a:off x="5622872" y="2417252"/>
            <a:ext cx="1978427" cy="523220"/>
          </a:xfrm>
          <a:prstGeom prst="rect">
            <a:avLst/>
          </a:prstGeom>
        </p:spPr>
        <p:txBody>
          <a:bodyPr wrap="none">
            <a:spAutoFit/>
          </a:bodyPr>
          <a:lstStyle/>
          <a:p>
            <a:pPr algn="ctr"/>
            <a:r>
              <a:rPr lang="en-US" sz="1400" b="1" i="0">
                <a:effectLst/>
                <a:latin typeface="Arial" panose="020B0604020202020204" pitchFamily="34" charset="0"/>
                <a:cs typeface="Arial" panose="020B0604020202020204" pitchFamily="34" charset="0"/>
              </a:rPr>
              <a:t>CAB-DAC30M-SFP28</a:t>
            </a:r>
          </a:p>
          <a:p>
            <a:pPr algn="ctr"/>
            <a:r>
              <a:rPr lang="en-US" altLang="zh-TW" sz="1400" b="1">
                <a:latin typeface="Arial" panose="020B0604020202020204" pitchFamily="34" charset="0"/>
                <a:cs typeface="Arial" panose="020B0604020202020204" pitchFamily="34" charset="0"/>
              </a:rPr>
              <a:t>CAB-DAC15M-SFP28</a:t>
            </a:r>
          </a:p>
        </p:txBody>
      </p:sp>
      <p:pic>
        <p:nvPicPr>
          <p:cNvPr id="26" name="圖片 25">
            <a:extLst>
              <a:ext uri="{FF2B5EF4-FFF2-40B4-BE49-F238E27FC236}">
                <a16:creationId xmlns:a16="http://schemas.microsoft.com/office/drawing/2014/main" id="{1612CF1F-E5F8-47A2-80C1-9A63D76777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31792" y="1343146"/>
            <a:ext cx="2136822" cy="2147705"/>
          </a:xfrm>
          <a:prstGeom prst="rect">
            <a:avLst/>
          </a:prstGeom>
        </p:spPr>
      </p:pic>
      <p:pic>
        <p:nvPicPr>
          <p:cNvPr id="37" name="圖片 36">
            <a:extLst>
              <a:ext uri="{FF2B5EF4-FFF2-40B4-BE49-F238E27FC236}">
                <a16:creationId xmlns:a16="http://schemas.microsoft.com/office/drawing/2014/main" id="{51597DC1-2BB5-4122-89E3-74A5C79068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3922" y="4067268"/>
            <a:ext cx="2786191" cy="543089"/>
          </a:xfrm>
          <a:prstGeom prst="rect">
            <a:avLst/>
          </a:prstGeom>
        </p:spPr>
      </p:pic>
      <p:sp>
        <p:nvSpPr>
          <p:cNvPr id="15" name="Rectangle 14">
            <a:extLst>
              <a:ext uri="{FF2B5EF4-FFF2-40B4-BE49-F238E27FC236}">
                <a16:creationId xmlns:a16="http://schemas.microsoft.com/office/drawing/2014/main" id="{CB69F9E3-DD8D-8748-9D40-29807B536A07}"/>
              </a:ext>
            </a:extLst>
          </p:cNvPr>
          <p:cNvSpPr/>
          <p:nvPr/>
        </p:nvSpPr>
        <p:spPr>
          <a:xfrm>
            <a:off x="5518336" y="4616258"/>
            <a:ext cx="2406428" cy="523220"/>
          </a:xfrm>
          <a:prstGeom prst="rect">
            <a:avLst/>
          </a:prstGeom>
        </p:spPr>
        <p:txBody>
          <a:bodyPr wrap="none">
            <a:spAutoFit/>
          </a:bodyPr>
          <a:lstStyle/>
          <a:p>
            <a:pPr algn="ctr"/>
            <a:r>
              <a:rPr lang="en-US" sz="1400" b="1">
                <a:latin typeface="Arial" panose="020B0604020202020204" pitchFamily="34" charset="0"/>
                <a:cs typeface="Arial" panose="020B0604020202020204" pitchFamily="34" charset="0"/>
              </a:rPr>
              <a:t>CAB-DAC15M-QSFP28</a:t>
            </a:r>
          </a:p>
          <a:p>
            <a:pPr algn="ctr"/>
            <a:r>
              <a:rPr lang="en-US" altLang="zh-TW" sz="1400" b="1">
                <a:latin typeface="Arial" panose="020B0604020202020204" pitchFamily="34" charset="0"/>
                <a:cs typeface="Arial" panose="020B0604020202020204" pitchFamily="34" charset="0"/>
              </a:rPr>
              <a:t>CAB-DAC15M-QSFP28-B4</a:t>
            </a:r>
          </a:p>
        </p:txBody>
      </p:sp>
      <p:pic>
        <p:nvPicPr>
          <p:cNvPr id="20" name="圖片 19">
            <a:extLst>
              <a:ext uri="{FF2B5EF4-FFF2-40B4-BE49-F238E27FC236}">
                <a16:creationId xmlns:a16="http://schemas.microsoft.com/office/drawing/2014/main" id="{4A92ADC3-8442-41E3-BB25-32CAA53DAA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97544" y="3669011"/>
            <a:ext cx="2320963" cy="1413467"/>
          </a:xfrm>
          <a:prstGeom prst="rect">
            <a:avLst/>
          </a:prstGeom>
        </p:spPr>
      </p:pic>
      <p:sp>
        <p:nvSpPr>
          <p:cNvPr id="32" name="矩形 31">
            <a:extLst>
              <a:ext uri="{FF2B5EF4-FFF2-40B4-BE49-F238E27FC236}">
                <a16:creationId xmlns:a16="http://schemas.microsoft.com/office/drawing/2014/main" id="{68714FE0-F7E0-4FEC-AB12-8FE4CBC71ED5}"/>
              </a:ext>
            </a:extLst>
          </p:cNvPr>
          <p:cNvSpPr/>
          <p:nvPr/>
        </p:nvSpPr>
        <p:spPr>
          <a:xfrm>
            <a:off x="5333357" y="1897535"/>
            <a:ext cx="2507802" cy="369332"/>
          </a:xfrm>
          <a:prstGeom prst="rect">
            <a:avLst/>
          </a:prstGeom>
          <a:noFill/>
        </p:spPr>
        <p:txBody>
          <a:bodyPr wrap="square" rtlCol="0">
            <a:spAutoFit/>
          </a:bodyPr>
          <a:lstStyle/>
          <a:p>
            <a:pPr algn="ctr"/>
            <a:r>
              <a:rPr lang="en-US" altLang="zh-TW" b="1">
                <a:solidFill>
                  <a:schemeClr val="bg1"/>
                </a:solidFill>
                <a:latin typeface="Arial" panose="020B0604020202020204" pitchFamily="34" charset="0"/>
                <a:cs typeface="Arial" panose="020B0604020202020204" pitchFamily="34" charset="0"/>
              </a:rPr>
              <a:t>25GbE SFP28 DAC </a:t>
            </a:r>
          </a:p>
        </p:txBody>
      </p:sp>
      <p:sp>
        <p:nvSpPr>
          <p:cNvPr id="35" name="矩形 34">
            <a:extLst>
              <a:ext uri="{FF2B5EF4-FFF2-40B4-BE49-F238E27FC236}">
                <a16:creationId xmlns:a16="http://schemas.microsoft.com/office/drawing/2014/main" id="{3C073D38-CE91-429F-A680-4731EFA20B22}"/>
              </a:ext>
            </a:extLst>
          </p:cNvPr>
          <p:cNvSpPr/>
          <p:nvPr/>
        </p:nvSpPr>
        <p:spPr>
          <a:xfrm>
            <a:off x="5419795" y="4160653"/>
            <a:ext cx="2581501" cy="369332"/>
          </a:xfrm>
          <a:prstGeom prst="rect">
            <a:avLst/>
          </a:prstGeom>
          <a:noFill/>
        </p:spPr>
        <p:txBody>
          <a:bodyPr wrap="square" rtlCol="0">
            <a:spAutoFit/>
          </a:bodyPr>
          <a:lstStyle/>
          <a:p>
            <a:pPr algn="ctr"/>
            <a:r>
              <a:rPr lang="en-US" altLang="zh-TW" b="1">
                <a:solidFill>
                  <a:schemeClr val="bg1"/>
                </a:solidFill>
                <a:latin typeface="Arial" panose="020B0604020202020204" pitchFamily="34" charset="0"/>
                <a:cs typeface="Arial" panose="020B0604020202020204" pitchFamily="34" charset="0"/>
              </a:rPr>
              <a:t>100GbE QSFP28 DAC </a:t>
            </a:r>
          </a:p>
        </p:txBody>
      </p:sp>
      <p:sp>
        <p:nvSpPr>
          <p:cNvPr id="36" name="矩形 35">
            <a:extLst>
              <a:ext uri="{FF2B5EF4-FFF2-40B4-BE49-F238E27FC236}">
                <a16:creationId xmlns:a16="http://schemas.microsoft.com/office/drawing/2014/main" id="{DBE2BA0B-3747-4BEA-8E6C-03EAD3CF6A31}"/>
              </a:ext>
            </a:extLst>
          </p:cNvPr>
          <p:cNvSpPr/>
          <p:nvPr/>
        </p:nvSpPr>
        <p:spPr>
          <a:xfrm>
            <a:off x="8048821" y="2543364"/>
            <a:ext cx="2867073" cy="369332"/>
          </a:xfrm>
          <a:prstGeom prst="rect">
            <a:avLst/>
          </a:prstGeom>
          <a:noFill/>
        </p:spPr>
        <p:txBody>
          <a:bodyPr wrap="square" rtlCol="0">
            <a:spAutoFit/>
          </a:bodyPr>
          <a:lstStyle/>
          <a:p>
            <a:pPr algn="ctr"/>
            <a:r>
              <a:rPr lang="en-US" altLang="zh-TW" b="1">
                <a:solidFill>
                  <a:schemeClr val="bg1"/>
                </a:solidFill>
                <a:latin typeface="Arial" panose="020B0604020202020204" pitchFamily="34" charset="0"/>
                <a:cs typeface="Arial" panose="020B0604020202020204" pitchFamily="34" charset="0"/>
              </a:rPr>
              <a:t>10GbE SR Transceiver</a:t>
            </a:r>
          </a:p>
        </p:txBody>
      </p:sp>
      <p:pic>
        <p:nvPicPr>
          <p:cNvPr id="27" name="圖片 26">
            <a:extLst>
              <a:ext uri="{FF2B5EF4-FFF2-40B4-BE49-F238E27FC236}">
                <a16:creationId xmlns:a16="http://schemas.microsoft.com/office/drawing/2014/main" id="{E1EA81B5-0E94-7647-864E-CF9FD48D29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32215" y="4695396"/>
            <a:ext cx="2683333" cy="543089"/>
          </a:xfrm>
          <a:prstGeom prst="rect">
            <a:avLst/>
          </a:prstGeom>
        </p:spPr>
      </p:pic>
      <p:sp>
        <p:nvSpPr>
          <p:cNvPr id="33" name="Rectangle 16">
            <a:extLst>
              <a:ext uri="{FF2B5EF4-FFF2-40B4-BE49-F238E27FC236}">
                <a16:creationId xmlns:a16="http://schemas.microsoft.com/office/drawing/2014/main" id="{BA7AD50A-5F01-CC4B-AE91-8FC639863508}"/>
              </a:ext>
            </a:extLst>
          </p:cNvPr>
          <p:cNvSpPr/>
          <p:nvPr/>
        </p:nvSpPr>
        <p:spPr>
          <a:xfrm>
            <a:off x="8744167" y="5176497"/>
            <a:ext cx="1659429" cy="307777"/>
          </a:xfrm>
          <a:prstGeom prst="rect">
            <a:avLst/>
          </a:prstGeom>
        </p:spPr>
        <p:txBody>
          <a:bodyPr wrap="none">
            <a:spAutoFit/>
          </a:bodyPr>
          <a:lstStyle/>
          <a:p>
            <a:r>
              <a:rPr lang="en-US" sz="1400" b="1">
                <a:latin typeface="Arial" panose="020B0604020202020204" pitchFamily="34" charset="0"/>
                <a:cs typeface="Arial" panose="020B0604020202020204" pitchFamily="34" charset="0"/>
              </a:rPr>
              <a:t>TRX-25GSFP-SR</a:t>
            </a:r>
          </a:p>
        </p:txBody>
      </p:sp>
      <p:pic>
        <p:nvPicPr>
          <p:cNvPr id="38" name="圖片 37">
            <a:extLst>
              <a:ext uri="{FF2B5EF4-FFF2-40B4-BE49-F238E27FC236}">
                <a16:creationId xmlns:a16="http://schemas.microsoft.com/office/drawing/2014/main" id="{CBE0DAAA-3608-914F-A3CC-6D5A421647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5551" y="3488293"/>
            <a:ext cx="2376661" cy="1361694"/>
          </a:xfrm>
          <a:prstGeom prst="rect">
            <a:avLst/>
          </a:prstGeom>
        </p:spPr>
      </p:pic>
      <p:sp>
        <p:nvSpPr>
          <p:cNvPr id="39" name="矩形 38">
            <a:extLst>
              <a:ext uri="{FF2B5EF4-FFF2-40B4-BE49-F238E27FC236}">
                <a16:creationId xmlns:a16="http://schemas.microsoft.com/office/drawing/2014/main" id="{AF67A329-2CAD-914E-A054-249F213C8512}"/>
              </a:ext>
            </a:extLst>
          </p:cNvPr>
          <p:cNvSpPr/>
          <p:nvPr/>
        </p:nvSpPr>
        <p:spPr>
          <a:xfrm>
            <a:off x="8140345" y="4769023"/>
            <a:ext cx="2867073" cy="400110"/>
          </a:xfrm>
          <a:prstGeom prst="rect">
            <a:avLst/>
          </a:prstGeom>
          <a:noFill/>
        </p:spPr>
        <p:txBody>
          <a:bodyPr wrap="square" rtlCol="0">
            <a:spAutoFit/>
          </a:bodyPr>
          <a:lstStyle/>
          <a:p>
            <a:pPr algn="ctr"/>
            <a:r>
              <a:rPr lang="en-US" altLang="zh-TW" sz="2000" b="1">
                <a:solidFill>
                  <a:schemeClr val="bg1"/>
                </a:solidFill>
                <a:cs typeface="Arial" panose="020B0604020202020204" pitchFamily="34" charset="0"/>
              </a:rPr>
              <a:t>25GbE SR Transceiver</a:t>
            </a:r>
          </a:p>
        </p:txBody>
      </p:sp>
      <p:sp>
        <p:nvSpPr>
          <p:cNvPr id="25" name="矩形 24">
            <a:extLst>
              <a:ext uri="{FF2B5EF4-FFF2-40B4-BE49-F238E27FC236}">
                <a16:creationId xmlns:a16="http://schemas.microsoft.com/office/drawing/2014/main" id="{8BD78F12-4685-AD42-B5DF-2A5BF201BFF6}"/>
              </a:ext>
            </a:extLst>
          </p:cNvPr>
          <p:cNvSpPr/>
          <p:nvPr/>
        </p:nvSpPr>
        <p:spPr>
          <a:xfrm>
            <a:off x="11674549" y="-288216"/>
            <a:ext cx="517451" cy="23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OK</a:t>
            </a:r>
            <a:endParaRPr kumimoji="1" lang="zh-TW" altLang="en-US"/>
          </a:p>
        </p:txBody>
      </p:sp>
      <p:pic>
        <p:nvPicPr>
          <p:cNvPr id="28" name="Picture 2">
            <a:extLst>
              <a:ext uri="{FF2B5EF4-FFF2-40B4-BE49-F238E27FC236}">
                <a16:creationId xmlns:a16="http://schemas.microsoft.com/office/drawing/2014/main" id="{1FA6C243-EF00-634A-A67F-CB168661DCED}"/>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18479"/>
          <a:stretch/>
        </p:blipFill>
        <p:spPr bwMode="auto">
          <a:xfrm>
            <a:off x="768084" y="4112570"/>
            <a:ext cx="2314910" cy="1179465"/>
          </a:xfrm>
          <a:prstGeom prst="rect">
            <a:avLst/>
          </a:prstGeom>
          <a:noFill/>
          <a:extLst>
            <a:ext uri="{909E8E84-426E-40DD-AFC4-6F175D3DCCD1}">
              <a14:hiddenFill xmlns:a14="http://schemas.microsoft.com/office/drawing/2010/main">
                <a:solidFill>
                  <a:srgbClr val="FFFFFF"/>
                </a:solidFill>
              </a14:hiddenFill>
            </a:ext>
          </a:extLst>
        </p:spPr>
      </p:pic>
      <p:pic>
        <p:nvPicPr>
          <p:cNvPr id="31" name="圖片 30">
            <a:extLst>
              <a:ext uri="{FF2B5EF4-FFF2-40B4-BE49-F238E27FC236}">
                <a16:creationId xmlns:a16="http://schemas.microsoft.com/office/drawing/2014/main" id="{2EF49083-F63D-3B44-AA6D-768B754D540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9209" y="1813691"/>
            <a:ext cx="2354514" cy="1471309"/>
          </a:xfrm>
          <a:prstGeom prst="rect">
            <a:avLst/>
          </a:prstGeom>
        </p:spPr>
      </p:pic>
      <p:pic>
        <p:nvPicPr>
          <p:cNvPr id="40" name="圖片 39" descr="一張含有 文字, 纜線, 連接器 的圖片&#10;&#10;自動產生的描述">
            <a:extLst>
              <a:ext uri="{FF2B5EF4-FFF2-40B4-BE49-F238E27FC236}">
                <a16:creationId xmlns:a16="http://schemas.microsoft.com/office/drawing/2014/main" id="{8912FD71-C0FA-C743-AA8F-2BCE786FAE4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5962043">
            <a:off x="3878671" y="4567686"/>
            <a:ext cx="1339791" cy="1900492"/>
          </a:xfrm>
          <a:prstGeom prst="rect">
            <a:avLst/>
          </a:prstGeom>
        </p:spPr>
      </p:pic>
    </p:spTree>
    <p:extLst>
      <p:ext uri="{BB962C8B-B14F-4D97-AF65-F5344CB8AC3E}">
        <p14:creationId xmlns:p14="http://schemas.microsoft.com/office/powerpoint/2010/main" val="3634758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群組 45">
            <a:extLst>
              <a:ext uri="{FF2B5EF4-FFF2-40B4-BE49-F238E27FC236}">
                <a16:creationId xmlns:a16="http://schemas.microsoft.com/office/drawing/2014/main" id="{8E903966-D8C1-4269-AE60-8433597DBB57}"/>
              </a:ext>
            </a:extLst>
          </p:cNvPr>
          <p:cNvGrpSpPr/>
          <p:nvPr/>
        </p:nvGrpSpPr>
        <p:grpSpPr>
          <a:xfrm rot="5400000" flipH="1">
            <a:off x="7723160" y="1617610"/>
            <a:ext cx="3903302" cy="3701236"/>
            <a:chOff x="8808889" y="3606550"/>
            <a:chExt cx="2122753" cy="2606310"/>
          </a:xfrm>
        </p:grpSpPr>
        <p:sp>
          <p:nvSpPr>
            <p:cNvPr id="47" name="矩形 46">
              <a:extLst>
                <a:ext uri="{FF2B5EF4-FFF2-40B4-BE49-F238E27FC236}">
                  <a16:creationId xmlns:a16="http://schemas.microsoft.com/office/drawing/2014/main" id="{AAE10FFE-5B2D-4A8F-8F6D-4AA78FB1CF4B}"/>
                </a:ext>
              </a:extLst>
            </p:cNvPr>
            <p:cNvSpPr/>
            <p:nvPr/>
          </p:nvSpPr>
          <p:spPr>
            <a:xfrm rot="16200000">
              <a:off x="8601080" y="3948791"/>
              <a:ext cx="2468841" cy="2053223"/>
            </a:xfrm>
            <a:prstGeom prst="rect">
              <a:avLst/>
            </a:prstGeom>
            <a:gradFill>
              <a:gsLst>
                <a:gs pos="15000">
                  <a:srgbClr val="B93FFE">
                    <a:lumMod val="45000"/>
                    <a:alpha val="0"/>
                  </a:srgbClr>
                </a:gs>
                <a:gs pos="100000">
                  <a:srgbClr val="A506F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ndParaRPr>
            </a:p>
          </p:txBody>
        </p:sp>
        <p:sp>
          <p:nvSpPr>
            <p:cNvPr id="48" name="矩形: 圓角化同側角落 47">
              <a:extLst>
                <a:ext uri="{FF2B5EF4-FFF2-40B4-BE49-F238E27FC236}">
                  <a16:creationId xmlns:a16="http://schemas.microsoft.com/office/drawing/2014/main" id="{547E6E84-D6AE-4482-8D2C-C6B4F7141328}"/>
                </a:ext>
              </a:extLst>
            </p:cNvPr>
            <p:cNvSpPr/>
            <p:nvPr/>
          </p:nvSpPr>
          <p:spPr>
            <a:xfrm rot="16200000">
              <a:off x="8604540" y="3885757"/>
              <a:ext cx="2606310" cy="2047895"/>
            </a:xfrm>
            <a:prstGeom prst="round2SameRect">
              <a:avLst>
                <a:gd name="adj1" fmla="val 9945"/>
                <a:gd name="adj2" fmla="val 0"/>
              </a:avLst>
            </a:prstGeom>
            <a:noFill/>
            <a:ln w="1905">
              <a:noFill/>
            </a:ln>
            <a:effectLst>
              <a:glow rad="25400">
                <a:schemeClr val="accent1">
                  <a:lumMod val="20000"/>
                  <a:lumOff val="80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ndParaRPr>
            </a:p>
          </p:txBody>
        </p:sp>
      </p:grpSp>
      <p:sp>
        <p:nvSpPr>
          <p:cNvPr id="44" name="矩形 43">
            <a:extLst>
              <a:ext uri="{FF2B5EF4-FFF2-40B4-BE49-F238E27FC236}">
                <a16:creationId xmlns:a16="http://schemas.microsoft.com/office/drawing/2014/main" id="{8DB42421-5E7F-4D20-ACCB-ECB901EE4616}"/>
              </a:ext>
            </a:extLst>
          </p:cNvPr>
          <p:cNvSpPr/>
          <p:nvPr/>
        </p:nvSpPr>
        <p:spPr>
          <a:xfrm rot="10800000" flipH="1" flipV="1">
            <a:off x="4357855" y="1191437"/>
            <a:ext cx="3296523" cy="4612506"/>
          </a:xfrm>
          <a:prstGeom prst="rect">
            <a:avLst/>
          </a:prstGeom>
          <a:gradFill>
            <a:gsLst>
              <a:gs pos="15000">
                <a:srgbClr val="B93FFE">
                  <a:lumMod val="45000"/>
                  <a:alpha val="0"/>
                </a:srgbClr>
              </a:gs>
              <a:gs pos="100000">
                <a:srgbClr val="A506F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ndParaRPr>
          </a:p>
        </p:txBody>
      </p:sp>
      <p:grpSp>
        <p:nvGrpSpPr>
          <p:cNvPr id="33" name="群組 32">
            <a:extLst>
              <a:ext uri="{FF2B5EF4-FFF2-40B4-BE49-F238E27FC236}">
                <a16:creationId xmlns:a16="http://schemas.microsoft.com/office/drawing/2014/main" id="{3374D8A8-33A2-4F3B-A4E4-CC0B36D48F27}"/>
              </a:ext>
            </a:extLst>
          </p:cNvPr>
          <p:cNvGrpSpPr/>
          <p:nvPr/>
        </p:nvGrpSpPr>
        <p:grpSpPr>
          <a:xfrm rot="5400000" flipH="1">
            <a:off x="-282405" y="2476159"/>
            <a:ext cx="5579286" cy="3701236"/>
            <a:chOff x="8808889" y="3606550"/>
            <a:chExt cx="2122753" cy="2606310"/>
          </a:xfrm>
        </p:grpSpPr>
        <p:sp>
          <p:nvSpPr>
            <p:cNvPr id="34" name="矩形 33">
              <a:extLst>
                <a:ext uri="{FF2B5EF4-FFF2-40B4-BE49-F238E27FC236}">
                  <a16:creationId xmlns:a16="http://schemas.microsoft.com/office/drawing/2014/main" id="{BCDDF56D-F2FE-455B-A60C-007785064876}"/>
                </a:ext>
              </a:extLst>
            </p:cNvPr>
            <p:cNvSpPr/>
            <p:nvPr/>
          </p:nvSpPr>
          <p:spPr>
            <a:xfrm rot="16200000">
              <a:off x="8601080" y="3948791"/>
              <a:ext cx="2468841" cy="2053223"/>
            </a:xfrm>
            <a:prstGeom prst="rect">
              <a:avLst/>
            </a:prstGeom>
            <a:gradFill>
              <a:gsLst>
                <a:gs pos="15000">
                  <a:srgbClr val="B93FFE">
                    <a:lumMod val="45000"/>
                    <a:alpha val="0"/>
                  </a:srgbClr>
                </a:gs>
                <a:gs pos="100000">
                  <a:srgbClr val="A506F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ndParaRPr>
            </a:p>
          </p:txBody>
        </p:sp>
        <p:sp>
          <p:nvSpPr>
            <p:cNvPr id="36" name="矩形: 圓角化同側角落 35">
              <a:extLst>
                <a:ext uri="{FF2B5EF4-FFF2-40B4-BE49-F238E27FC236}">
                  <a16:creationId xmlns:a16="http://schemas.microsoft.com/office/drawing/2014/main" id="{64029546-89C8-494E-8C13-19DB2FB7B0A6}"/>
                </a:ext>
              </a:extLst>
            </p:cNvPr>
            <p:cNvSpPr/>
            <p:nvPr/>
          </p:nvSpPr>
          <p:spPr>
            <a:xfrm rot="16200000">
              <a:off x="8604540" y="3885757"/>
              <a:ext cx="2606310" cy="2047895"/>
            </a:xfrm>
            <a:prstGeom prst="round2SameRect">
              <a:avLst>
                <a:gd name="adj1" fmla="val 9945"/>
                <a:gd name="adj2" fmla="val 0"/>
              </a:avLst>
            </a:prstGeom>
            <a:noFill/>
            <a:ln w="1905">
              <a:noFill/>
            </a:ln>
            <a:effectLst>
              <a:glow rad="25400">
                <a:schemeClr val="accent1">
                  <a:lumMod val="20000"/>
                  <a:lumOff val="80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ndParaRPr>
            </a:p>
          </p:txBody>
        </p:sp>
      </p:grpSp>
      <p:sp>
        <p:nvSpPr>
          <p:cNvPr id="2" name="Title 1">
            <a:extLst>
              <a:ext uri="{FF2B5EF4-FFF2-40B4-BE49-F238E27FC236}">
                <a16:creationId xmlns:a16="http://schemas.microsoft.com/office/drawing/2014/main" id="{813D66F9-FB7B-C546-A79D-E302DB6DF738}"/>
              </a:ext>
            </a:extLst>
          </p:cNvPr>
          <p:cNvSpPr>
            <a:spLocks noGrp="1"/>
          </p:cNvSpPr>
          <p:nvPr>
            <p:ph type="title"/>
          </p:nvPr>
        </p:nvSpPr>
        <p:spPr/>
        <p:txBody>
          <a:bodyPr>
            <a:normAutofit/>
          </a:bodyPr>
          <a:lstStyle/>
          <a:p>
            <a:r>
              <a:rPr lang="en-US" altLang="zh-CN"/>
              <a:t>Upgrade to 25GbE </a:t>
            </a:r>
            <a:r>
              <a:rPr lang="en" altLang="zh-CN"/>
              <a:t>environment now!</a:t>
            </a:r>
            <a:endParaRPr lang="en-US"/>
          </a:p>
        </p:txBody>
      </p:sp>
      <p:pic>
        <p:nvPicPr>
          <p:cNvPr id="4" name="Picture 3">
            <a:extLst>
              <a:ext uri="{FF2B5EF4-FFF2-40B4-BE49-F238E27FC236}">
                <a16:creationId xmlns:a16="http://schemas.microsoft.com/office/drawing/2014/main" id="{F8FA1210-DBC4-8C4E-8C2C-CE860545B9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9915" y="2670976"/>
            <a:ext cx="3346712" cy="1049021"/>
          </a:xfrm>
          <a:prstGeom prst="rect">
            <a:avLst/>
          </a:prstGeom>
        </p:spPr>
      </p:pic>
      <p:sp>
        <p:nvSpPr>
          <p:cNvPr id="11" name="TextBox 10">
            <a:extLst>
              <a:ext uri="{FF2B5EF4-FFF2-40B4-BE49-F238E27FC236}">
                <a16:creationId xmlns:a16="http://schemas.microsoft.com/office/drawing/2014/main" id="{5BD99788-12DB-7A45-95FF-E2B884D8CFF1}"/>
              </a:ext>
            </a:extLst>
          </p:cNvPr>
          <p:cNvSpPr txBox="1"/>
          <p:nvPr/>
        </p:nvSpPr>
        <p:spPr>
          <a:xfrm>
            <a:off x="1200352" y="6002286"/>
            <a:ext cx="5358406" cy="461665"/>
          </a:xfrm>
          <a:prstGeom prst="rect">
            <a:avLst/>
          </a:prstGeom>
          <a:noFill/>
        </p:spPr>
        <p:txBody>
          <a:bodyPr wrap="square" rtlCol="0">
            <a:spAutoFit/>
          </a:bodyPr>
          <a:lstStyle/>
          <a:p>
            <a:r>
              <a:rPr lang="en-US" altLang="zh-CN" sz="2400" b="1">
                <a:solidFill>
                  <a:schemeClr val="bg1"/>
                </a:solidFill>
                <a:latin typeface="Arial" panose="020B0604020202020204" pitchFamily="34" charset="0"/>
                <a:ea typeface="微軟正黑體" panose="020B0604030504040204" pitchFamily="34" charset="-120"/>
                <a:cs typeface="Arial" panose="020B0604020202020204" pitchFamily="34" charset="0"/>
              </a:rPr>
              <a:t>Upgrade to 25GbE</a:t>
            </a:r>
            <a:r>
              <a:rPr lang="zh-TW"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CN" sz="2400" b="1">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zh-TW"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CN" sz="2400" b="1">
                <a:solidFill>
                  <a:schemeClr val="bg1"/>
                </a:solidFill>
                <a:latin typeface="Arial" panose="020B0604020202020204" pitchFamily="34" charset="0"/>
                <a:ea typeface="微軟正黑體" panose="020B0604030504040204" pitchFamily="34" charset="-120"/>
                <a:cs typeface="Arial" panose="020B0604020202020204" pitchFamily="34" charset="0"/>
              </a:rPr>
              <a:t>100GbE</a:t>
            </a:r>
            <a:r>
              <a:rPr lang="zh-TW"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now!</a:t>
            </a:r>
            <a:endParaRPr lang="en-US"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 name="TextBox 2">
            <a:extLst>
              <a:ext uri="{FF2B5EF4-FFF2-40B4-BE49-F238E27FC236}">
                <a16:creationId xmlns:a16="http://schemas.microsoft.com/office/drawing/2014/main" id="{AF37361A-4C1A-464E-A4BA-8B371EC8192C}"/>
              </a:ext>
            </a:extLst>
          </p:cNvPr>
          <p:cNvSpPr txBox="1"/>
          <p:nvPr/>
        </p:nvSpPr>
        <p:spPr>
          <a:xfrm>
            <a:off x="1324368" y="2046419"/>
            <a:ext cx="1989219" cy="646331"/>
          </a:xfrm>
          <a:prstGeom prst="rect">
            <a:avLst/>
          </a:prstGeom>
          <a:noFill/>
        </p:spPr>
        <p:txBody>
          <a:bodyPr wrap="square" rtlCol="0">
            <a:spAutoFit/>
          </a:bodyPr>
          <a:lstStyle>
            <a:defPPr>
              <a:defRPr lang="en-US"/>
            </a:defPPr>
            <a:lvl1pPr>
              <a:defRPr b="1">
                <a:solidFill>
                  <a:schemeClr val="bg1"/>
                </a:solidFill>
                <a:latin typeface="Arial" panose="020B0604020202020204" pitchFamily="34" charset="0"/>
              </a:defRPr>
            </a:lvl1pPr>
          </a:lstStyle>
          <a:p>
            <a:pPr algn="ctr"/>
            <a:r>
              <a:rPr lang="en-US">
                <a:ea typeface="微軟正黑體" panose="020B0604030504040204" pitchFamily="34" charset="-120"/>
                <a:cs typeface="Arial" panose="020B0604020202020204" pitchFamily="34" charset="0"/>
              </a:rPr>
              <a:t>QNAP</a:t>
            </a:r>
            <a:r>
              <a:rPr lang="en-US">
                <a:latin typeface="微軟正黑體" panose="020B0604030504040204" pitchFamily="34" charset="-120"/>
                <a:ea typeface="微軟正黑體" panose="020B0604030504040204" pitchFamily="34" charset="-120"/>
              </a:rPr>
              <a:t> </a:t>
            </a:r>
          </a:p>
          <a:p>
            <a:pPr algn="ctr"/>
            <a:r>
              <a:rPr lang="en-US" altLang="zh-TW">
                <a:latin typeface="微軟正黑體" panose="020B0604030504040204" pitchFamily="34" charset="-120"/>
                <a:ea typeface="微軟正黑體" panose="020B0604030504040204" pitchFamily="34" charset="-120"/>
              </a:rPr>
              <a:t>High-end</a:t>
            </a:r>
            <a:r>
              <a:rPr lang="zh-TW" altLang="en-US">
                <a:latin typeface="微軟正黑體" panose="020B0604030504040204" pitchFamily="34" charset="-120"/>
                <a:ea typeface="微軟正黑體" panose="020B0604030504040204" pitchFamily="34" charset="-120"/>
              </a:rPr>
              <a:t> </a:t>
            </a:r>
            <a:r>
              <a:rPr lang="en-US" altLang="zh-TW">
                <a:ea typeface="微軟正黑體" panose="020B0604030504040204" pitchFamily="34" charset="-120"/>
                <a:cs typeface="Arial" panose="020B0604020202020204" pitchFamily="34" charset="0"/>
              </a:rPr>
              <a:t>NAS</a:t>
            </a:r>
            <a:endParaRPr lang="en-US">
              <a:ea typeface="微軟正黑體" panose="020B0604030504040204" pitchFamily="34" charset="-120"/>
              <a:cs typeface="Arial" panose="020B0604020202020204" pitchFamily="34" charset="0"/>
            </a:endParaRPr>
          </a:p>
        </p:txBody>
      </p:sp>
      <p:sp>
        <p:nvSpPr>
          <p:cNvPr id="9" name="TextBox 8">
            <a:extLst>
              <a:ext uri="{FF2B5EF4-FFF2-40B4-BE49-F238E27FC236}">
                <a16:creationId xmlns:a16="http://schemas.microsoft.com/office/drawing/2014/main" id="{8B93882E-2E3E-4645-9112-5B0A98B3D7E7}"/>
              </a:ext>
            </a:extLst>
          </p:cNvPr>
          <p:cNvSpPr txBox="1"/>
          <p:nvPr/>
        </p:nvSpPr>
        <p:spPr>
          <a:xfrm>
            <a:off x="726269" y="4125665"/>
            <a:ext cx="1637002" cy="307777"/>
          </a:xfrm>
          <a:prstGeom prst="rect">
            <a:avLst/>
          </a:prstGeom>
          <a:noFill/>
        </p:spPr>
        <p:txBody>
          <a:bodyPr wrap="square" rtlCol="0">
            <a:spAutoFit/>
          </a:bodyPr>
          <a:lstStyle/>
          <a:p>
            <a:r>
              <a:rPr lang="en-US" sz="1400" b="1">
                <a:solidFill>
                  <a:schemeClr val="bg1"/>
                </a:solidFill>
                <a:latin typeface="微軟正黑體" panose="020B0604030504040204" pitchFamily="34" charset="-120"/>
                <a:ea typeface="微軟正黑體" panose="020B0604030504040204" pitchFamily="34" charset="-120"/>
              </a:rPr>
              <a:t>OR </a:t>
            </a:r>
            <a:r>
              <a:rPr lang="en-US" altLang="zh-TW" sz="1400" b="1">
                <a:solidFill>
                  <a:schemeClr val="bg1"/>
                </a:solidFill>
                <a:latin typeface="微軟正黑體" panose="020B0604030504040204" pitchFamily="34" charset="-120"/>
                <a:ea typeface="微軟正黑體" panose="020B0604030504040204" pitchFamily="34" charset="-120"/>
              </a:rPr>
              <a:t>Server</a:t>
            </a:r>
            <a:endParaRPr lang="en-US" sz="1400" b="1">
              <a:solidFill>
                <a:schemeClr val="bg1"/>
              </a:solidFill>
              <a:latin typeface="微軟正黑體" panose="020B0604030504040204" pitchFamily="34" charset="-120"/>
              <a:ea typeface="微軟正黑體" panose="020B0604030504040204" pitchFamily="34" charset="-120"/>
            </a:endParaRPr>
          </a:p>
        </p:txBody>
      </p:sp>
      <p:sp>
        <p:nvSpPr>
          <p:cNvPr id="15" name="TextBox 14">
            <a:extLst>
              <a:ext uri="{FF2B5EF4-FFF2-40B4-BE49-F238E27FC236}">
                <a16:creationId xmlns:a16="http://schemas.microsoft.com/office/drawing/2014/main" id="{C1C4DC74-08D8-1941-AA79-78D6F23DD24D}"/>
              </a:ext>
            </a:extLst>
          </p:cNvPr>
          <p:cNvSpPr txBox="1"/>
          <p:nvPr/>
        </p:nvSpPr>
        <p:spPr>
          <a:xfrm>
            <a:off x="8449913" y="2046419"/>
            <a:ext cx="2275577" cy="646331"/>
          </a:xfrm>
          <a:prstGeom prst="rect">
            <a:avLst/>
          </a:prstGeom>
          <a:noFill/>
        </p:spPr>
        <p:txBody>
          <a:bodyPr wrap="square" rtlCol="0">
            <a:spAutoFit/>
          </a:bodyPr>
          <a:lstStyle/>
          <a:p>
            <a:pPr algn="ctr"/>
            <a:r>
              <a:rPr lang="en-US" b="1">
                <a:solidFill>
                  <a:schemeClr val="bg1"/>
                </a:solidFill>
                <a:latin typeface="Arial" panose="020B0604020202020204" pitchFamily="34" charset="0"/>
                <a:ea typeface="微軟正黑體" panose="020B0604030504040204" pitchFamily="34" charset="-120"/>
                <a:cs typeface="Arial" panose="020B0604020202020204" pitchFamily="34" charset="0"/>
              </a:rPr>
              <a:t>Mellanox SN2010 25/100 GbE</a:t>
            </a:r>
            <a:r>
              <a:rPr lang="en-US" b="1">
                <a:solidFill>
                  <a:schemeClr val="bg1"/>
                </a:solidFill>
                <a:latin typeface="微軟正黑體" panose="020B0604030504040204" pitchFamily="34" charset="-120"/>
                <a:ea typeface="微軟正黑體" panose="020B0604030504040204" pitchFamily="34" charset="-120"/>
              </a:rPr>
              <a:t> </a:t>
            </a:r>
            <a:r>
              <a:rPr lang="en-US" altLang="zh-TW" b="1">
                <a:solidFill>
                  <a:schemeClr val="bg1"/>
                </a:solidFill>
                <a:latin typeface="微軟正黑體" panose="020B0604030504040204" pitchFamily="34" charset="-120"/>
                <a:ea typeface="微軟正黑體" panose="020B0604030504040204" pitchFamily="34" charset="-120"/>
              </a:rPr>
              <a:t>switch</a:t>
            </a:r>
            <a:endParaRPr lang="en-US" b="1">
              <a:solidFill>
                <a:schemeClr val="bg1"/>
              </a:solidFill>
              <a:latin typeface="微軟正黑體" panose="020B0604030504040204" pitchFamily="34" charset="-120"/>
              <a:ea typeface="微軟正黑體" panose="020B0604030504040204" pitchFamily="34" charset="-120"/>
            </a:endParaRPr>
          </a:p>
        </p:txBody>
      </p:sp>
      <p:sp>
        <p:nvSpPr>
          <p:cNvPr id="16" name="TextBox 15">
            <a:extLst>
              <a:ext uri="{FF2B5EF4-FFF2-40B4-BE49-F238E27FC236}">
                <a16:creationId xmlns:a16="http://schemas.microsoft.com/office/drawing/2014/main" id="{72D350C1-CA27-6D48-9708-F89613A40063}"/>
              </a:ext>
            </a:extLst>
          </p:cNvPr>
          <p:cNvSpPr txBox="1"/>
          <p:nvPr/>
        </p:nvSpPr>
        <p:spPr>
          <a:xfrm>
            <a:off x="4921705" y="2020001"/>
            <a:ext cx="2240823" cy="369332"/>
          </a:xfrm>
          <a:prstGeom prst="rect">
            <a:avLst/>
          </a:prstGeom>
          <a:noFill/>
        </p:spPr>
        <p:txBody>
          <a:bodyPr wrap="square" rtlCol="0">
            <a:spAutoFit/>
          </a:bodyPr>
          <a:lstStyle>
            <a:defPPr>
              <a:defRPr lang="en-US"/>
            </a:defPPr>
            <a:lvl1pPr algn="ctr">
              <a:defRPr b="1">
                <a:solidFill>
                  <a:schemeClr val="bg1"/>
                </a:solidFill>
                <a:latin typeface="Arial" panose="020B0604020202020204" pitchFamily="34" charset="0"/>
              </a:defRPr>
            </a:lvl1pPr>
          </a:lstStyle>
          <a:p>
            <a:r>
              <a:rPr lang="en-US">
                <a:solidFill>
                  <a:schemeClr val="tx1"/>
                </a:solidFill>
              </a:rPr>
              <a:t>QXG-25G2SF-CX6</a:t>
            </a:r>
          </a:p>
        </p:txBody>
      </p:sp>
      <p:sp>
        <p:nvSpPr>
          <p:cNvPr id="12" name="Rectangle 11">
            <a:extLst>
              <a:ext uri="{FF2B5EF4-FFF2-40B4-BE49-F238E27FC236}">
                <a16:creationId xmlns:a16="http://schemas.microsoft.com/office/drawing/2014/main" id="{46DBEC79-943D-D64F-AD9A-DC99388732A5}"/>
              </a:ext>
            </a:extLst>
          </p:cNvPr>
          <p:cNvSpPr/>
          <p:nvPr/>
        </p:nvSpPr>
        <p:spPr>
          <a:xfrm>
            <a:off x="4307149" y="5312881"/>
            <a:ext cx="3397934" cy="369332"/>
          </a:xfrm>
          <a:prstGeom prst="rect">
            <a:avLst/>
          </a:prstGeom>
          <a:noFill/>
        </p:spPr>
        <p:txBody>
          <a:bodyPr wrap="square" rtlCol="0">
            <a:spAutoFit/>
          </a:bodyPr>
          <a:lstStyle/>
          <a:p>
            <a:pPr algn="ctr"/>
            <a:r>
              <a:rPr lang="en-US" b="1">
                <a:solidFill>
                  <a:schemeClr val="bg1"/>
                </a:solidFill>
                <a:latin typeface="Arial" panose="020B0604020202020204" pitchFamily="34" charset="0"/>
              </a:rPr>
              <a:t>CAB-DAC30M-SFP28</a:t>
            </a:r>
          </a:p>
        </p:txBody>
      </p:sp>
      <p:pic>
        <p:nvPicPr>
          <p:cNvPr id="17" name="圖片 16">
            <a:extLst>
              <a:ext uri="{FF2B5EF4-FFF2-40B4-BE49-F238E27FC236}">
                <a16:creationId xmlns:a16="http://schemas.microsoft.com/office/drawing/2014/main" id="{CEB76375-4263-4265-B4E3-52707AC59E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8116" y="3631929"/>
            <a:ext cx="1856164" cy="1865618"/>
          </a:xfrm>
          <a:prstGeom prst="rect">
            <a:avLst/>
          </a:prstGeom>
        </p:spPr>
      </p:pic>
      <p:pic>
        <p:nvPicPr>
          <p:cNvPr id="7" name="Picture 6">
            <a:extLst>
              <a:ext uri="{FF2B5EF4-FFF2-40B4-BE49-F238E27FC236}">
                <a16:creationId xmlns:a16="http://schemas.microsoft.com/office/drawing/2014/main" id="{699B86A0-967A-064F-923B-C2F97BD23D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88968" y="2577158"/>
            <a:ext cx="3235623" cy="1244764"/>
          </a:xfrm>
          <a:prstGeom prst="rect">
            <a:avLst/>
          </a:prstGeom>
        </p:spPr>
      </p:pic>
      <p:pic>
        <p:nvPicPr>
          <p:cNvPr id="32" name="圖片 31">
            <a:extLst>
              <a:ext uri="{FF2B5EF4-FFF2-40B4-BE49-F238E27FC236}">
                <a16:creationId xmlns:a16="http://schemas.microsoft.com/office/drawing/2014/main" id="{AFD0C13F-6A5F-4D1A-AF93-D1814C305A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58892" y="3199806"/>
            <a:ext cx="796944" cy="796944"/>
          </a:xfrm>
          <a:prstGeom prst="rect">
            <a:avLst/>
          </a:prstGeom>
          <a:ln>
            <a:noFill/>
          </a:ln>
        </p:spPr>
      </p:pic>
      <p:pic>
        <p:nvPicPr>
          <p:cNvPr id="35" name="圖片 34">
            <a:extLst>
              <a:ext uri="{FF2B5EF4-FFF2-40B4-BE49-F238E27FC236}">
                <a16:creationId xmlns:a16="http://schemas.microsoft.com/office/drawing/2014/main" id="{9A0F2B81-8F63-4961-843D-9EEFFE7863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34973" y="3178355"/>
            <a:ext cx="796944" cy="796944"/>
          </a:xfrm>
          <a:prstGeom prst="rect">
            <a:avLst/>
          </a:prstGeom>
          <a:ln>
            <a:noFill/>
          </a:ln>
        </p:spPr>
      </p:pic>
      <p:pic>
        <p:nvPicPr>
          <p:cNvPr id="8" name="圖片 7">
            <a:extLst>
              <a:ext uri="{FF2B5EF4-FFF2-40B4-BE49-F238E27FC236}">
                <a16:creationId xmlns:a16="http://schemas.microsoft.com/office/drawing/2014/main" id="{E5A6292D-F219-4DCF-BC36-5C834DB490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53593" y="3700119"/>
            <a:ext cx="2596553" cy="851092"/>
          </a:xfrm>
          <a:prstGeom prst="rect">
            <a:avLst/>
          </a:prstGeom>
        </p:spPr>
      </p:pic>
      <p:pic>
        <p:nvPicPr>
          <p:cNvPr id="13" name="圖片 12">
            <a:extLst>
              <a:ext uri="{FF2B5EF4-FFF2-40B4-BE49-F238E27FC236}">
                <a16:creationId xmlns:a16="http://schemas.microsoft.com/office/drawing/2014/main" id="{32B5E858-FD23-4CAD-BF16-131DF527408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72246" y="3926328"/>
            <a:ext cx="5949141" cy="4148742"/>
          </a:xfrm>
          <a:prstGeom prst="rect">
            <a:avLst/>
          </a:prstGeom>
        </p:spPr>
      </p:pic>
      <p:pic>
        <p:nvPicPr>
          <p:cNvPr id="28" name="圖片 27">
            <a:extLst>
              <a:ext uri="{FF2B5EF4-FFF2-40B4-BE49-F238E27FC236}">
                <a16:creationId xmlns:a16="http://schemas.microsoft.com/office/drawing/2014/main" id="{FB4DD9A1-C758-9949-A345-6186C01997C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00306" y="2350613"/>
            <a:ext cx="2354514" cy="1471309"/>
          </a:xfrm>
          <a:prstGeom prst="rect">
            <a:avLst/>
          </a:prstGeom>
        </p:spPr>
      </p:pic>
      <p:sp>
        <p:nvSpPr>
          <p:cNvPr id="29" name="矩形 28">
            <a:extLst>
              <a:ext uri="{FF2B5EF4-FFF2-40B4-BE49-F238E27FC236}">
                <a16:creationId xmlns:a16="http://schemas.microsoft.com/office/drawing/2014/main" id="{3E74B5C8-01CC-D340-AEF3-D251E71AAE7F}"/>
              </a:ext>
            </a:extLst>
          </p:cNvPr>
          <p:cNvSpPr/>
          <p:nvPr/>
        </p:nvSpPr>
        <p:spPr>
          <a:xfrm>
            <a:off x="11674549" y="-288216"/>
            <a:ext cx="517451" cy="23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OK</a:t>
            </a:r>
            <a:endParaRPr kumimoji="1" lang="zh-TW" altLang="en-US"/>
          </a:p>
        </p:txBody>
      </p:sp>
      <p:sp>
        <p:nvSpPr>
          <p:cNvPr id="5" name="橢圓 4">
            <a:extLst>
              <a:ext uri="{FF2B5EF4-FFF2-40B4-BE49-F238E27FC236}">
                <a16:creationId xmlns:a16="http://schemas.microsoft.com/office/drawing/2014/main" id="{D221DB92-1394-4ACC-81FD-1DACDD97213D}"/>
              </a:ext>
            </a:extLst>
          </p:cNvPr>
          <p:cNvSpPr/>
          <p:nvPr/>
        </p:nvSpPr>
        <p:spPr>
          <a:xfrm>
            <a:off x="430617" y="1371704"/>
            <a:ext cx="719623" cy="719623"/>
          </a:xfrm>
          <a:prstGeom prst="ellipse">
            <a:avLst/>
          </a:prstGeom>
          <a:solidFill>
            <a:schemeClr val="tx1">
              <a:lumMod val="75000"/>
              <a:lumOff val="25000"/>
            </a:schemeClr>
          </a:solidFill>
          <a:ln w="38100">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a:latin typeface="Arial" panose="020B0604020202020204" pitchFamily="34" charset="0"/>
                <a:cs typeface="Arial" panose="020B0604020202020204" pitchFamily="34" charset="0"/>
              </a:rPr>
              <a:t>1</a:t>
            </a:r>
            <a:endParaRPr lang="zh-TW" altLang="en-US" sz="3600" b="1">
              <a:latin typeface="Arial" panose="020B0604020202020204" pitchFamily="34" charset="0"/>
              <a:cs typeface="Arial" panose="020B0604020202020204" pitchFamily="34" charset="0"/>
            </a:endParaRPr>
          </a:p>
        </p:txBody>
      </p:sp>
      <p:sp>
        <p:nvSpPr>
          <p:cNvPr id="30" name="橢圓 29">
            <a:extLst>
              <a:ext uri="{FF2B5EF4-FFF2-40B4-BE49-F238E27FC236}">
                <a16:creationId xmlns:a16="http://schemas.microsoft.com/office/drawing/2014/main" id="{8B0C83D6-CB3E-4755-A13C-7EC7793FAF9B}"/>
              </a:ext>
            </a:extLst>
          </p:cNvPr>
          <p:cNvSpPr/>
          <p:nvPr/>
        </p:nvSpPr>
        <p:spPr>
          <a:xfrm>
            <a:off x="4303169" y="1371704"/>
            <a:ext cx="719623" cy="719623"/>
          </a:xfrm>
          <a:prstGeom prst="ellipse">
            <a:avLst/>
          </a:prstGeom>
          <a:solidFill>
            <a:schemeClr val="tx1">
              <a:lumMod val="75000"/>
              <a:lumOff val="25000"/>
            </a:schemeClr>
          </a:solidFill>
          <a:ln w="38100">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a:latin typeface="Arial" panose="020B0604020202020204" pitchFamily="34" charset="0"/>
                <a:cs typeface="Arial" panose="020B0604020202020204" pitchFamily="34" charset="0"/>
              </a:rPr>
              <a:t>2</a:t>
            </a:r>
            <a:endParaRPr lang="zh-TW" altLang="en-US" sz="3600" b="1">
              <a:latin typeface="Arial" panose="020B0604020202020204" pitchFamily="34" charset="0"/>
              <a:cs typeface="Arial" panose="020B0604020202020204" pitchFamily="34" charset="0"/>
            </a:endParaRPr>
          </a:p>
        </p:txBody>
      </p:sp>
      <p:sp>
        <p:nvSpPr>
          <p:cNvPr id="37" name="橢圓 36">
            <a:extLst>
              <a:ext uri="{FF2B5EF4-FFF2-40B4-BE49-F238E27FC236}">
                <a16:creationId xmlns:a16="http://schemas.microsoft.com/office/drawing/2014/main" id="{8EB427E3-E173-45A0-99A8-9B41B9FCB321}"/>
              </a:ext>
            </a:extLst>
          </p:cNvPr>
          <p:cNvSpPr/>
          <p:nvPr/>
        </p:nvSpPr>
        <p:spPr>
          <a:xfrm>
            <a:off x="7726376" y="1371704"/>
            <a:ext cx="719623" cy="719623"/>
          </a:xfrm>
          <a:prstGeom prst="ellipse">
            <a:avLst/>
          </a:prstGeom>
          <a:solidFill>
            <a:schemeClr val="tx1">
              <a:lumMod val="75000"/>
              <a:lumOff val="25000"/>
            </a:schemeClr>
          </a:solidFill>
          <a:ln w="38100">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a:latin typeface="Arial" panose="020B0604020202020204" pitchFamily="34" charset="0"/>
                <a:cs typeface="Arial" panose="020B0604020202020204" pitchFamily="34" charset="0"/>
              </a:rPr>
              <a:t>3</a:t>
            </a:r>
            <a:endParaRPr lang="zh-TW" altLang="en-US" sz="36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7772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22A17E02-2416-4BB1-8B39-DB4CBC258A2C}"/>
              </a:ext>
            </a:extLst>
          </p:cNvPr>
          <p:cNvSpPr txBox="1"/>
          <p:nvPr/>
        </p:nvSpPr>
        <p:spPr>
          <a:xfrm>
            <a:off x="709217" y="2495688"/>
            <a:ext cx="7234911" cy="769441"/>
          </a:xfrm>
          <a:prstGeom prst="rect">
            <a:avLst/>
          </a:prstGeom>
          <a:noFill/>
        </p:spPr>
        <p:txBody>
          <a:bodyPr wrap="square" rtlCol="0">
            <a:spAutoFit/>
          </a:bodyPr>
          <a:lstStyle/>
          <a:p>
            <a:r>
              <a:rPr lang="en-US" altLang="zh-TW" sz="4400" b="1">
                <a:solidFill>
                  <a:schemeClr val="bg1"/>
                </a:solidFill>
                <a:latin typeface="Arial" panose="020B0604020202020204" pitchFamily="34" charset="0"/>
                <a:ea typeface="微軟正黑體" panose="020B0604030504040204" pitchFamily="34" charset="-120"/>
                <a:cs typeface="Arial" panose="020B0604020202020204" pitchFamily="34" charset="0"/>
              </a:rPr>
              <a:t>Your best choice!</a:t>
            </a:r>
            <a:endParaRPr lang="zh-TW" altLang="en-US" sz="4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 name="文字方塊 4">
            <a:extLst>
              <a:ext uri="{FF2B5EF4-FFF2-40B4-BE49-F238E27FC236}">
                <a16:creationId xmlns:a16="http://schemas.microsoft.com/office/drawing/2014/main" id="{38F42AC3-3257-4E5A-A78C-7124DB654E46}"/>
              </a:ext>
            </a:extLst>
          </p:cNvPr>
          <p:cNvSpPr txBox="1"/>
          <p:nvPr/>
        </p:nvSpPr>
        <p:spPr>
          <a:xfrm>
            <a:off x="709217" y="3383259"/>
            <a:ext cx="5314816" cy="292388"/>
          </a:xfrm>
          <a:prstGeom prst="rect">
            <a:avLst/>
          </a:prstGeom>
          <a:noFill/>
        </p:spPr>
        <p:txBody>
          <a:bodyPr wrap="square" rtlCol="0">
            <a:spAutoFit/>
          </a:bodyPr>
          <a:lstStyle/>
          <a:p>
            <a:r>
              <a:rPr lang="en-US" altLang="zh-TW" sz="650" b="0" i="0" u="none" strike="noStrike" baseline="0">
                <a:solidFill>
                  <a:srgbClr val="FFFFFF"/>
                </a:solidFill>
                <a:latin typeface="Arial" panose="020B0604020202020204" pitchFamily="34" charset="0"/>
              </a:rPr>
              <a:t>Copyright © 2021 QNAP Systems, Inc. All rights reserved. QNAP® and other names of QNAP Products are proprietary marks or registered trademarks of QNAP Systems, Inc. Other products and company names mentioned herein are trademarks of their respective holders.</a:t>
            </a:r>
            <a:endParaRPr lang="zh-TW" altLang="en-US" sz="650"/>
          </a:p>
        </p:txBody>
      </p:sp>
    </p:spTree>
    <p:extLst>
      <p:ext uri="{BB962C8B-B14F-4D97-AF65-F5344CB8AC3E}">
        <p14:creationId xmlns:p14="http://schemas.microsoft.com/office/powerpoint/2010/main" val="734088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8DE43599-EEE3-437B-8204-67512B7E58B2}"/>
              </a:ext>
            </a:extLst>
          </p:cNvPr>
          <p:cNvSpPr/>
          <p:nvPr/>
        </p:nvSpPr>
        <p:spPr>
          <a:xfrm>
            <a:off x="5922039" y="1110218"/>
            <a:ext cx="5791594" cy="2436564"/>
          </a:xfrm>
          <a:prstGeom prst="rect">
            <a:avLst/>
          </a:prstGeom>
        </p:spPr>
        <p:txBody>
          <a:bodyPr wrap="square">
            <a:spAutoFit/>
          </a:bodyPr>
          <a:lstStyle/>
          <a:p>
            <a:pPr lvl="0">
              <a:lnSpc>
                <a:spcPct val="90000"/>
              </a:lnSpc>
              <a:spcBef>
                <a:spcPts val="1000"/>
              </a:spcBef>
            </a:pPr>
            <a:r>
              <a:rPr lang="en-US" altLang="zh-CN" sz="4000" b="1">
                <a:solidFill>
                  <a:prstClr val="white"/>
                </a:solidFill>
                <a:latin typeface="Arial" panose="020B0604020202020204" pitchFamily="34" charset="0"/>
                <a:ea typeface="微軟正黑體" panose="020B0604030504040204" pitchFamily="34" charset="-120"/>
                <a:cs typeface="Arial" panose="020B0604020202020204" pitchFamily="34" charset="0"/>
              </a:rPr>
              <a:t>QNAP high-speed NIC products, </a:t>
            </a:r>
          </a:p>
          <a:p>
            <a:pPr lvl="0">
              <a:lnSpc>
                <a:spcPct val="90000"/>
              </a:lnSpc>
              <a:spcBef>
                <a:spcPts val="1000"/>
              </a:spcBef>
            </a:pPr>
            <a:r>
              <a:rPr lang="en-US" altLang="zh-CN" sz="4000" b="1">
                <a:solidFill>
                  <a:prstClr val="white"/>
                </a:solidFill>
                <a:latin typeface="Arial" panose="020B0604020202020204" pitchFamily="34" charset="0"/>
                <a:ea typeface="微軟正黑體" panose="020B0604030504040204" pitchFamily="34" charset="-120"/>
                <a:cs typeface="Arial" panose="020B0604020202020204" pitchFamily="34" charset="0"/>
              </a:rPr>
              <a:t>lead to next generation of faster ethernet</a:t>
            </a:r>
          </a:p>
        </p:txBody>
      </p:sp>
      <p:pic>
        <p:nvPicPr>
          <p:cNvPr id="12" name="圖片 11">
            <a:extLst>
              <a:ext uri="{FF2B5EF4-FFF2-40B4-BE49-F238E27FC236}">
                <a16:creationId xmlns:a16="http://schemas.microsoft.com/office/drawing/2014/main" id="{7BA674A8-03EA-4C14-BF6A-64178DC310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5566" y="6075532"/>
            <a:ext cx="1518758" cy="345133"/>
          </a:xfrm>
          <a:prstGeom prst="rect">
            <a:avLst/>
          </a:prstGeom>
        </p:spPr>
      </p:pic>
    </p:spTree>
    <p:extLst>
      <p:ext uri="{BB962C8B-B14F-4D97-AF65-F5344CB8AC3E}">
        <p14:creationId xmlns:p14="http://schemas.microsoft.com/office/powerpoint/2010/main" val="478417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633D372C-CB58-4914-9935-808B867F2F75}"/>
              </a:ext>
            </a:extLst>
          </p:cNvPr>
          <p:cNvGrpSpPr/>
          <p:nvPr/>
        </p:nvGrpSpPr>
        <p:grpSpPr>
          <a:xfrm>
            <a:off x="4728176" y="3709014"/>
            <a:ext cx="2911784" cy="671905"/>
            <a:chOff x="5111585" y="3769921"/>
            <a:chExt cx="2613864" cy="542042"/>
          </a:xfrm>
        </p:grpSpPr>
        <p:pic>
          <p:nvPicPr>
            <p:cNvPr id="29" name="圖片 28">
              <a:extLst>
                <a:ext uri="{FF2B5EF4-FFF2-40B4-BE49-F238E27FC236}">
                  <a16:creationId xmlns:a16="http://schemas.microsoft.com/office/drawing/2014/main" id="{34E7BC1C-1A38-417D-B349-D18D96BFC9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1585" y="3769921"/>
              <a:ext cx="2613864" cy="542042"/>
            </a:xfrm>
            <a:prstGeom prst="rect">
              <a:avLst/>
            </a:prstGeom>
          </p:spPr>
        </p:pic>
        <p:sp>
          <p:nvSpPr>
            <p:cNvPr id="30" name="矩形 29">
              <a:extLst>
                <a:ext uri="{FF2B5EF4-FFF2-40B4-BE49-F238E27FC236}">
                  <a16:creationId xmlns:a16="http://schemas.microsoft.com/office/drawing/2014/main" id="{1545F1F9-77D5-4F87-AFAE-32F628B5E5E5}"/>
                </a:ext>
              </a:extLst>
            </p:cNvPr>
            <p:cNvSpPr/>
            <p:nvPr/>
          </p:nvSpPr>
          <p:spPr>
            <a:xfrm>
              <a:off x="5288254" y="3890292"/>
              <a:ext cx="2299796" cy="2979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b="1" i="0" u="none" strike="noStrike" kern="120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rPr>
                <a:t>QNAP All-Flash Array</a:t>
              </a:r>
            </a:p>
          </p:txBody>
        </p:sp>
      </p:grpSp>
      <p:grpSp>
        <p:nvGrpSpPr>
          <p:cNvPr id="22" name="群組 21">
            <a:extLst>
              <a:ext uri="{FF2B5EF4-FFF2-40B4-BE49-F238E27FC236}">
                <a16:creationId xmlns:a16="http://schemas.microsoft.com/office/drawing/2014/main" id="{FF8F9180-C9B6-4FC5-9E36-1B5A86C0C303}"/>
              </a:ext>
            </a:extLst>
          </p:cNvPr>
          <p:cNvGrpSpPr/>
          <p:nvPr/>
        </p:nvGrpSpPr>
        <p:grpSpPr>
          <a:xfrm>
            <a:off x="848702" y="4370390"/>
            <a:ext cx="3536287" cy="1834432"/>
            <a:chOff x="7162053" y="796994"/>
            <a:chExt cx="4029640" cy="2101647"/>
          </a:xfrm>
        </p:grpSpPr>
        <p:sp>
          <p:nvSpPr>
            <p:cNvPr id="23" name="矩形 22">
              <a:extLst>
                <a:ext uri="{FF2B5EF4-FFF2-40B4-BE49-F238E27FC236}">
                  <a16:creationId xmlns:a16="http://schemas.microsoft.com/office/drawing/2014/main" id="{AE6539F9-5E30-4B3B-A89B-5646871F2C83}"/>
                </a:ext>
              </a:extLst>
            </p:cNvPr>
            <p:cNvSpPr/>
            <p:nvPr/>
          </p:nvSpPr>
          <p:spPr>
            <a:xfrm>
              <a:off x="7171443" y="796995"/>
              <a:ext cx="4020250" cy="2101646"/>
            </a:xfrm>
            <a:prstGeom prst="rect">
              <a:avLst/>
            </a:prstGeom>
            <a:gradFill flip="none" rotWithShape="1">
              <a:gsLst>
                <a:gs pos="0">
                  <a:schemeClr val="accent5">
                    <a:lumMod val="5000"/>
                    <a:lumOff val="95000"/>
                    <a:alpha val="0"/>
                  </a:schemeClr>
                </a:gs>
                <a:gs pos="100000">
                  <a:schemeClr val="accent5">
                    <a:lumMod val="30000"/>
                    <a:lumOff val="70000"/>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4" name="矩形: 圓角化同側角落 23">
              <a:extLst>
                <a:ext uri="{FF2B5EF4-FFF2-40B4-BE49-F238E27FC236}">
                  <a16:creationId xmlns:a16="http://schemas.microsoft.com/office/drawing/2014/main" id="{05EC28CC-B9BF-4C52-8F3A-C5036EF6CF81}"/>
                </a:ext>
              </a:extLst>
            </p:cNvPr>
            <p:cNvSpPr/>
            <p:nvPr/>
          </p:nvSpPr>
          <p:spPr>
            <a:xfrm>
              <a:off x="7162053" y="796994"/>
              <a:ext cx="4029639" cy="2101647"/>
            </a:xfrm>
            <a:prstGeom prst="round2SameRect">
              <a:avLst>
                <a:gd name="adj1" fmla="val 9945"/>
                <a:gd name="adj2" fmla="val 0"/>
              </a:avLst>
            </a:prstGeom>
            <a:noFill/>
            <a:ln w="1905">
              <a:gradFill flip="none" rotWithShape="1">
                <a:gsLst>
                  <a:gs pos="0">
                    <a:schemeClr val="accent5">
                      <a:lumMod val="5000"/>
                      <a:lumOff val="95000"/>
                    </a:schemeClr>
                  </a:gs>
                  <a:gs pos="100000">
                    <a:schemeClr val="accent5">
                      <a:lumMod val="30000"/>
                      <a:lumOff val="70000"/>
                    </a:schemeClr>
                  </a:gs>
                </a:gsLst>
                <a:lin ang="5400000" scaled="1"/>
                <a:tileRect/>
              </a:gradFill>
            </a:ln>
            <a:effectLst>
              <a:glow rad="25400">
                <a:schemeClr val="accent1">
                  <a:lumMod val="20000"/>
                  <a:lumOff val="80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cs typeface="Arial" panose="020B0604020202020204" pitchFamily="34" charset="0"/>
              </a:endParaRPr>
            </a:p>
          </p:txBody>
        </p:sp>
      </p:grpSp>
      <p:sp>
        <p:nvSpPr>
          <p:cNvPr id="25" name="Rectangle 24">
            <a:extLst>
              <a:ext uri="{FF2B5EF4-FFF2-40B4-BE49-F238E27FC236}">
                <a16:creationId xmlns:a16="http://schemas.microsoft.com/office/drawing/2014/main" id="{99C955F0-7CEA-4BA3-B2AA-19DC22B463AC}"/>
              </a:ext>
            </a:extLst>
          </p:cNvPr>
          <p:cNvSpPr/>
          <p:nvPr/>
        </p:nvSpPr>
        <p:spPr>
          <a:xfrm>
            <a:off x="729333" y="5897045"/>
            <a:ext cx="3791503" cy="307777"/>
          </a:xfrm>
          <a:prstGeom prst="rect">
            <a:avLst/>
          </a:prstGeom>
        </p:spPr>
        <p:txBody>
          <a:bodyPr wrap="square">
            <a:spAutoFit/>
          </a:bodyPr>
          <a:lstStyle/>
          <a:p>
            <a:pPr algn="ctr"/>
            <a:r>
              <a:rPr lang="en-US" altLang="zh-TW" sz="14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Read 6,200MB/s, Write 4,900MB/s</a:t>
            </a:r>
          </a:p>
        </p:txBody>
      </p:sp>
      <p:pic>
        <p:nvPicPr>
          <p:cNvPr id="26" name="圖片 25">
            <a:extLst>
              <a:ext uri="{FF2B5EF4-FFF2-40B4-BE49-F238E27FC236}">
                <a16:creationId xmlns:a16="http://schemas.microsoft.com/office/drawing/2014/main" id="{8D4A8181-55E9-4BB2-AE3E-33CCC93CA0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4034" y="5372221"/>
            <a:ext cx="2576526" cy="542042"/>
          </a:xfrm>
          <a:prstGeom prst="rect">
            <a:avLst/>
          </a:prstGeom>
        </p:spPr>
      </p:pic>
      <p:sp>
        <p:nvSpPr>
          <p:cNvPr id="27" name="矩形 26">
            <a:extLst>
              <a:ext uri="{FF2B5EF4-FFF2-40B4-BE49-F238E27FC236}">
                <a16:creationId xmlns:a16="http://schemas.microsoft.com/office/drawing/2014/main" id="{541C9FE8-4D03-4B1D-AE92-653B75DDA203}"/>
              </a:ext>
            </a:extLst>
          </p:cNvPr>
          <p:cNvSpPr/>
          <p:nvPr/>
        </p:nvSpPr>
        <p:spPr>
          <a:xfrm>
            <a:off x="1641442" y="5464879"/>
            <a:ext cx="2190023" cy="338554"/>
          </a:xfrm>
          <a:prstGeom prst="rect">
            <a:avLst/>
          </a:prstGeom>
        </p:spPr>
        <p:txBody>
          <a:bodyPr wrap="none">
            <a:spAutoFit/>
          </a:bodyPr>
          <a:lstStyle/>
          <a:p>
            <a:r>
              <a:rPr lang="en-US" altLang="zh-TW" sz="1600" b="1">
                <a:solidFill>
                  <a:schemeClr val="bg1"/>
                </a:solidFill>
                <a:latin typeface="Arial" panose="020B0604020202020204" pitchFamily="34" charset="0"/>
                <a:cs typeface="Arial" panose="020B0604020202020204" pitchFamily="34" charset="0"/>
              </a:rPr>
              <a:t>SAMSUNG </a:t>
            </a:r>
            <a:r>
              <a:rPr lang="zh-TW" altLang="en-US" sz="1600" b="1">
                <a:solidFill>
                  <a:schemeClr val="bg1"/>
                </a:solidFill>
                <a:latin typeface="Arial" panose="020B0604020202020204" pitchFamily="34" charset="0"/>
                <a:cs typeface="Arial" panose="020B0604020202020204" pitchFamily="34" charset="0"/>
              </a:rPr>
              <a:t> </a:t>
            </a:r>
            <a:r>
              <a:rPr lang="en-US" altLang="zh-TW" sz="1600" b="1">
                <a:solidFill>
                  <a:schemeClr val="bg1"/>
                </a:solidFill>
                <a:latin typeface="Arial" panose="020B0604020202020204" pitchFamily="34" charset="0"/>
                <a:cs typeface="Arial" panose="020B0604020202020204" pitchFamily="34" charset="0"/>
              </a:rPr>
              <a:t>980 PRO</a:t>
            </a:r>
            <a:endParaRPr lang="en-US" altLang="zh-TW" sz="1600">
              <a:solidFill>
                <a:schemeClr val="bg1"/>
              </a:solidFill>
              <a:latin typeface="Arial" panose="020B0604020202020204" pitchFamily="34" charset="0"/>
              <a:cs typeface="Arial" panose="020B0604020202020204" pitchFamily="34" charset="0"/>
            </a:endParaRPr>
          </a:p>
        </p:txBody>
      </p:sp>
      <p:grpSp>
        <p:nvGrpSpPr>
          <p:cNvPr id="7" name="群組 6">
            <a:extLst>
              <a:ext uri="{FF2B5EF4-FFF2-40B4-BE49-F238E27FC236}">
                <a16:creationId xmlns:a16="http://schemas.microsoft.com/office/drawing/2014/main" id="{06D0C686-D5D0-4986-874D-6F24A37FAC3B}"/>
              </a:ext>
            </a:extLst>
          </p:cNvPr>
          <p:cNvGrpSpPr/>
          <p:nvPr/>
        </p:nvGrpSpPr>
        <p:grpSpPr>
          <a:xfrm>
            <a:off x="848703" y="1355989"/>
            <a:ext cx="3536287" cy="2699056"/>
            <a:chOff x="7162053" y="796994"/>
            <a:chExt cx="4029640" cy="2101647"/>
          </a:xfrm>
        </p:grpSpPr>
        <p:sp>
          <p:nvSpPr>
            <p:cNvPr id="13" name="矩形 12">
              <a:extLst>
                <a:ext uri="{FF2B5EF4-FFF2-40B4-BE49-F238E27FC236}">
                  <a16:creationId xmlns:a16="http://schemas.microsoft.com/office/drawing/2014/main" id="{DB5B44AC-73E4-4653-9E1D-0AE0DA62D0E2}"/>
                </a:ext>
              </a:extLst>
            </p:cNvPr>
            <p:cNvSpPr/>
            <p:nvPr/>
          </p:nvSpPr>
          <p:spPr>
            <a:xfrm>
              <a:off x="7171443" y="796995"/>
              <a:ext cx="4020250" cy="2101646"/>
            </a:xfrm>
            <a:prstGeom prst="rect">
              <a:avLst/>
            </a:prstGeom>
            <a:gradFill flip="none" rotWithShape="1">
              <a:gsLst>
                <a:gs pos="0">
                  <a:schemeClr val="accent5">
                    <a:lumMod val="5000"/>
                    <a:lumOff val="95000"/>
                    <a:alpha val="0"/>
                  </a:schemeClr>
                </a:gs>
                <a:gs pos="100000">
                  <a:schemeClr val="accent5">
                    <a:lumMod val="30000"/>
                    <a:lumOff val="70000"/>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8" name="矩形: 圓角化同側角落 17">
              <a:extLst>
                <a:ext uri="{FF2B5EF4-FFF2-40B4-BE49-F238E27FC236}">
                  <a16:creationId xmlns:a16="http://schemas.microsoft.com/office/drawing/2014/main" id="{95B2DD6B-78A5-450E-B675-0CB9C07C423A}"/>
                </a:ext>
              </a:extLst>
            </p:cNvPr>
            <p:cNvSpPr/>
            <p:nvPr/>
          </p:nvSpPr>
          <p:spPr>
            <a:xfrm>
              <a:off x="7162053" y="796994"/>
              <a:ext cx="4029639" cy="2101647"/>
            </a:xfrm>
            <a:prstGeom prst="round2SameRect">
              <a:avLst>
                <a:gd name="adj1" fmla="val 6309"/>
                <a:gd name="adj2" fmla="val 0"/>
              </a:avLst>
            </a:prstGeom>
            <a:noFill/>
            <a:ln w="1905">
              <a:gradFill flip="none" rotWithShape="1">
                <a:gsLst>
                  <a:gs pos="0">
                    <a:schemeClr val="accent5">
                      <a:lumMod val="5000"/>
                      <a:lumOff val="95000"/>
                    </a:schemeClr>
                  </a:gs>
                  <a:gs pos="100000">
                    <a:schemeClr val="accent5">
                      <a:lumMod val="30000"/>
                      <a:lumOff val="70000"/>
                    </a:schemeClr>
                  </a:gs>
                </a:gsLst>
                <a:lin ang="5400000" scaled="1"/>
                <a:tileRect/>
              </a:gradFill>
            </a:ln>
            <a:effectLst>
              <a:glow rad="25400">
                <a:schemeClr val="accent1">
                  <a:lumMod val="20000"/>
                  <a:lumOff val="80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cs typeface="Arial" panose="020B0604020202020204" pitchFamily="34" charset="0"/>
              </a:endParaRPr>
            </a:p>
          </p:txBody>
        </p:sp>
      </p:grpSp>
      <p:sp>
        <p:nvSpPr>
          <p:cNvPr id="2" name="Title 1">
            <a:extLst>
              <a:ext uri="{FF2B5EF4-FFF2-40B4-BE49-F238E27FC236}">
                <a16:creationId xmlns:a16="http://schemas.microsoft.com/office/drawing/2014/main" id="{4AD305D6-9AD5-8E41-AA72-3595C5871FC2}"/>
              </a:ext>
            </a:extLst>
          </p:cNvPr>
          <p:cNvSpPr>
            <a:spLocks noGrp="1"/>
          </p:cNvSpPr>
          <p:nvPr>
            <p:ph type="title"/>
          </p:nvPr>
        </p:nvSpPr>
        <p:spPr/>
        <p:txBody>
          <a:bodyPr/>
          <a:lstStyle/>
          <a:p>
            <a:r>
              <a:rPr lang="en-US" altLang="zh-TW"/>
              <a:t>Fast growing market and performance of SSD</a:t>
            </a:r>
            <a:endParaRPr lang="en-US"/>
          </a:p>
        </p:txBody>
      </p:sp>
      <p:sp>
        <p:nvSpPr>
          <p:cNvPr id="5" name="TextBox 4">
            <a:extLst>
              <a:ext uri="{FF2B5EF4-FFF2-40B4-BE49-F238E27FC236}">
                <a16:creationId xmlns:a16="http://schemas.microsoft.com/office/drawing/2014/main" id="{C319D6B0-25E0-1744-BC64-B43B6000A2AC}"/>
              </a:ext>
            </a:extLst>
          </p:cNvPr>
          <p:cNvSpPr txBox="1"/>
          <p:nvPr/>
        </p:nvSpPr>
        <p:spPr>
          <a:xfrm>
            <a:off x="4550114" y="1355989"/>
            <a:ext cx="6760390" cy="523220"/>
          </a:xfrm>
          <a:prstGeom prst="rect">
            <a:avLst/>
          </a:prstGeom>
          <a:noFill/>
        </p:spPr>
        <p:txBody>
          <a:bodyPr wrap="square" rtlCol="0">
            <a:spAutoFit/>
          </a:bodyPr>
          <a:lstStyle/>
          <a:p>
            <a:r>
              <a:rPr lang="en-US" sz="1400" b="1">
                <a:latin typeface="Arial" panose="020B0604020202020204" pitchFamily="34" charset="0"/>
                <a:ea typeface="微軟正黑體" panose="020B0604030504040204" pitchFamily="34" charset="-120"/>
                <a:cs typeface="Arial" panose="020B0604020202020204" pitchFamily="34" charset="0"/>
              </a:rPr>
              <a:t>More and more </a:t>
            </a:r>
            <a:r>
              <a:rPr lang="en-US" sz="1400" b="1" err="1">
                <a:latin typeface="Arial" panose="020B0604020202020204" pitchFamily="34" charset="0"/>
                <a:ea typeface="微軟正黑體" panose="020B0604030504040204" pitchFamily="34" charset="-120"/>
                <a:cs typeface="Arial" panose="020B0604020202020204" pitchFamily="34" charset="0"/>
              </a:rPr>
              <a:t>NVMe</a:t>
            </a:r>
            <a:r>
              <a:rPr lang="en-US" sz="1400" b="1">
                <a:latin typeface="Arial" panose="020B0604020202020204" pitchFamily="34" charset="0"/>
                <a:ea typeface="微軟正黑體" panose="020B0604030504040204" pitchFamily="34" charset="-120"/>
                <a:cs typeface="Arial" panose="020B0604020202020204" pitchFamily="34" charset="0"/>
              </a:rPr>
              <a:t> SSDs are launched.</a:t>
            </a:r>
          </a:p>
          <a:p>
            <a:r>
              <a:rPr lang="en-US" sz="1400" b="1">
                <a:latin typeface="Arial" panose="020B0604020202020204" pitchFamily="34" charset="0"/>
                <a:ea typeface="微軟正黑體" panose="020B0604030504040204" pitchFamily="34" charset="-120"/>
                <a:cs typeface="Arial" panose="020B0604020202020204" pitchFamily="34" charset="0"/>
              </a:rPr>
              <a:t>Speed of Internet should be also increased as the bandwidth of SSD doubles!</a:t>
            </a:r>
          </a:p>
        </p:txBody>
      </p:sp>
      <p:sp>
        <p:nvSpPr>
          <p:cNvPr id="17" name="Rectangle 24">
            <a:extLst>
              <a:ext uri="{FF2B5EF4-FFF2-40B4-BE49-F238E27FC236}">
                <a16:creationId xmlns:a16="http://schemas.microsoft.com/office/drawing/2014/main" id="{C86F9007-6202-40BE-956D-EFC32EF58F5C}"/>
              </a:ext>
            </a:extLst>
          </p:cNvPr>
          <p:cNvSpPr/>
          <p:nvPr/>
        </p:nvSpPr>
        <p:spPr>
          <a:xfrm>
            <a:off x="793138" y="3752410"/>
            <a:ext cx="3663893" cy="307777"/>
          </a:xfrm>
          <a:prstGeom prst="rect">
            <a:avLst/>
          </a:prstGeom>
        </p:spPr>
        <p:txBody>
          <a:bodyPr wrap="square">
            <a:spAutoFit/>
          </a:bodyPr>
          <a:lstStyle/>
          <a:p>
            <a:pPr algn="ctr"/>
            <a:r>
              <a:rPr lang="en-US" altLang="zh-TW" sz="14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Read 6,800MB/s, Write 4,000MB/s</a:t>
            </a:r>
          </a:p>
        </p:txBody>
      </p:sp>
      <p:pic>
        <p:nvPicPr>
          <p:cNvPr id="20" name="圖片 19">
            <a:extLst>
              <a:ext uri="{FF2B5EF4-FFF2-40B4-BE49-F238E27FC236}">
                <a16:creationId xmlns:a16="http://schemas.microsoft.com/office/drawing/2014/main" id="{517ADF11-A97D-40F9-9AB3-3301E6176C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8745" y="3200034"/>
            <a:ext cx="3145129" cy="542042"/>
          </a:xfrm>
          <a:prstGeom prst="rect">
            <a:avLst/>
          </a:prstGeom>
        </p:spPr>
      </p:pic>
      <p:sp>
        <p:nvSpPr>
          <p:cNvPr id="21" name="矩形 20">
            <a:extLst>
              <a:ext uri="{FF2B5EF4-FFF2-40B4-BE49-F238E27FC236}">
                <a16:creationId xmlns:a16="http://schemas.microsoft.com/office/drawing/2014/main" id="{65C92942-F030-4C1D-A641-6714DB35AB0B}"/>
              </a:ext>
            </a:extLst>
          </p:cNvPr>
          <p:cNvSpPr/>
          <p:nvPr/>
        </p:nvSpPr>
        <p:spPr>
          <a:xfrm>
            <a:off x="1323871" y="3297884"/>
            <a:ext cx="2884123" cy="338554"/>
          </a:xfrm>
          <a:prstGeom prst="rect">
            <a:avLst/>
          </a:prstGeom>
        </p:spPr>
        <p:txBody>
          <a:bodyPr wrap="none">
            <a:spAutoFit/>
          </a:bodyPr>
          <a:lstStyle/>
          <a:p>
            <a:r>
              <a:rPr lang="en-US" altLang="zh-TW" sz="1600" b="1">
                <a:solidFill>
                  <a:schemeClr val="bg1"/>
                </a:solidFill>
                <a:latin typeface="Arial" panose="020B0604020202020204" pitchFamily="34" charset="0"/>
                <a:cs typeface="Arial" panose="020B0604020202020204" pitchFamily="34" charset="0"/>
              </a:rPr>
              <a:t>SAMSUNG </a:t>
            </a:r>
            <a:r>
              <a:rPr lang="zh-TW" altLang="en-US" sz="1600" b="1">
                <a:solidFill>
                  <a:schemeClr val="bg1"/>
                </a:solidFill>
                <a:latin typeface="Arial" panose="020B0604020202020204" pitchFamily="34" charset="0"/>
                <a:cs typeface="Arial" panose="020B0604020202020204" pitchFamily="34" charset="0"/>
              </a:rPr>
              <a:t> </a:t>
            </a:r>
            <a:r>
              <a:rPr lang="en-US" altLang="zh-TW" sz="1600" b="1">
                <a:solidFill>
                  <a:schemeClr val="bg1"/>
                </a:solidFill>
                <a:latin typeface="Arial" panose="020B0604020202020204" pitchFamily="34" charset="0"/>
                <a:cs typeface="Arial" panose="020B0604020202020204" pitchFamily="34" charset="0"/>
              </a:rPr>
              <a:t>PM9A3 U.2 SSD</a:t>
            </a:r>
            <a:endParaRPr lang="en-US" altLang="zh-TW" sz="1600">
              <a:solidFill>
                <a:schemeClr val="bg1"/>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EDD4A221-42DE-4B40-9000-8172D0212A2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271670" y="4455929"/>
            <a:ext cx="2803526" cy="8582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msung PM9A3 MZQL23T8HCJS 3.84TB PCIe 2.5 SSD — ServerPartDeals.com">
            <a:extLst>
              <a:ext uri="{FF2B5EF4-FFF2-40B4-BE49-F238E27FC236}">
                <a16:creationId xmlns:a16="http://schemas.microsoft.com/office/drawing/2014/main" id="{6A4BDF2D-8D4B-7641-BBAB-63F2A74733B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050413" y="1299433"/>
            <a:ext cx="3149341" cy="20635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0471431B-857E-0C46-8BFC-F6A66ABCA5D4}"/>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t="30485" b="27405"/>
          <a:stretch/>
        </p:blipFill>
        <p:spPr bwMode="auto">
          <a:xfrm>
            <a:off x="4554952" y="1934244"/>
            <a:ext cx="6621190" cy="174264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5">
            <a:extLst>
              <a:ext uri="{FF2B5EF4-FFF2-40B4-BE49-F238E27FC236}">
                <a16:creationId xmlns:a16="http://schemas.microsoft.com/office/drawing/2014/main" id="{74C19552-2BE3-9943-AAD1-D0C4072A138F}"/>
              </a:ext>
            </a:extLst>
          </p:cNvPr>
          <p:cNvSpPr txBox="1"/>
          <p:nvPr/>
        </p:nvSpPr>
        <p:spPr>
          <a:xfrm>
            <a:off x="7587383" y="3858224"/>
            <a:ext cx="3657783" cy="338554"/>
          </a:xfrm>
          <a:prstGeom prst="rect">
            <a:avLst/>
          </a:prstGeom>
          <a:noFill/>
        </p:spPr>
        <p:txBody>
          <a:bodyPr wrap="square" rtlCol="0" anchor="t">
            <a:spAutoFit/>
          </a:bodyPr>
          <a:lstStyle/>
          <a:p>
            <a:r>
              <a:rPr lang="en-US" sz="1600" b="1">
                <a:solidFill>
                  <a:schemeClr val="bg1"/>
                </a:solidFill>
                <a:latin typeface="Arial" panose="020B0604020202020204" pitchFamily="34" charset="0"/>
                <a:ea typeface="微軟正黑體" panose="020B0604030504040204" pitchFamily="34" charset="-120"/>
                <a:cs typeface="Arial" panose="020B0604020202020204" pitchFamily="34" charset="0"/>
              </a:rPr>
              <a:t>TS-h2490FU / TS-h3088XU-RP</a:t>
            </a:r>
          </a:p>
        </p:txBody>
      </p:sp>
      <p:sp>
        <p:nvSpPr>
          <p:cNvPr id="3" name="文字方塊 2">
            <a:extLst>
              <a:ext uri="{FF2B5EF4-FFF2-40B4-BE49-F238E27FC236}">
                <a16:creationId xmlns:a16="http://schemas.microsoft.com/office/drawing/2014/main" id="{90FAB7BA-0EE7-9B4D-9B4D-92EB229A1F0D}"/>
              </a:ext>
            </a:extLst>
          </p:cNvPr>
          <p:cNvSpPr txBox="1"/>
          <p:nvPr/>
        </p:nvSpPr>
        <p:spPr>
          <a:xfrm>
            <a:off x="4728176" y="4579720"/>
            <a:ext cx="6671794" cy="707886"/>
          </a:xfrm>
          <a:prstGeom prst="rect">
            <a:avLst/>
          </a:prstGeom>
          <a:noFill/>
        </p:spPr>
        <p:txBody>
          <a:bodyPr wrap="square" rtlCol="0">
            <a:spAutoFit/>
          </a:bodyPr>
          <a:lstStyle/>
          <a:p>
            <a:r>
              <a:rPr kumimoji="1" lang="en-US" altLang="zh-TW" sz="2000" b="1">
                <a:solidFill>
                  <a:schemeClr val="bg1"/>
                </a:solidFill>
                <a:effectLst>
                  <a:outerShdw blurRad="50800" dist="38100" dir="18900000" algn="bl" rotWithShape="0">
                    <a:prstClr val="black">
                      <a:alpha val="40000"/>
                    </a:prstClr>
                  </a:outerShdw>
                </a:effectLst>
                <a:latin typeface="Arial" panose="020B0604020202020204" pitchFamily="34" charset="0"/>
                <a:ea typeface="微軟正黑體" panose="020B0604030504040204" pitchFamily="34" charset="-120"/>
                <a:cs typeface="Arial" panose="020B0604020202020204" pitchFamily="34" charset="0"/>
              </a:rPr>
              <a:t>All-flash array provides hundreds of thousands of IOPS, but do you get your I/O</a:t>
            </a:r>
            <a:r>
              <a:rPr kumimoji="1" lang="zh-TW" altLang="en-US" sz="2000" b="1">
                <a:solidFill>
                  <a:schemeClr val="bg1"/>
                </a:solidFill>
                <a:effectLst>
                  <a:outerShdw blurRad="50800" dist="38100" dir="18900000" algn="bl" rotWithShape="0">
                    <a:prstClr val="black">
                      <a:alpha val="40000"/>
                    </a:prstClr>
                  </a:outerShdw>
                </a:effectLst>
                <a:latin typeface="Arial" panose="020B0604020202020204" pitchFamily="34" charset="0"/>
                <a:ea typeface="微軟正黑體" panose="020B0604030504040204" pitchFamily="34" charset="-120"/>
                <a:cs typeface="Arial" panose="020B0604020202020204" pitchFamily="34" charset="0"/>
              </a:rPr>
              <a:t> </a:t>
            </a:r>
            <a:r>
              <a:rPr kumimoji="1" lang="en-US" altLang="zh-TW" sz="2000" b="1">
                <a:solidFill>
                  <a:schemeClr val="bg1"/>
                </a:solidFill>
                <a:effectLst>
                  <a:outerShdw blurRad="50800" dist="38100" dir="18900000" algn="bl" rotWithShape="0">
                    <a:prstClr val="black">
                      <a:alpha val="40000"/>
                    </a:prstClr>
                  </a:outerShdw>
                </a:effectLst>
                <a:latin typeface="Arial" panose="020B0604020202020204" pitchFamily="34" charset="0"/>
                <a:ea typeface="微軟正黑體" panose="020B0604030504040204" pitchFamily="34" charset="-120"/>
                <a:cs typeface="Arial" panose="020B0604020202020204" pitchFamily="34" charset="0"/>
              </a:rPr>
              <a:t>devices up to speed?</a:t>
            </a:r>
          </a:p>
        </p:txBody>
      </p:sp>
      <p:sp>
        <p:nvSpPr>
          <p:cNvPr id="4" name="矩形 3">
            <a:extLst>
              <a:ext uri="{FF2B5EF4-FFF2-40B4-BE49-F238E27FC236}">
                <a16:creationId xmlns:a16="http://schemas.microsoft.com/office/drawing/2014/main" id="{E64100EB-6E5D-6F45-999A-DCC69F6B0624}"/>
              </a:ext>
            </a:extLst>
          </p:cNvPr>
          <p:cNvSpPr/>
          <p:nvPr/>
        </p:nvSpPr>
        <p:spPr>
          <a:xfrm>
            <a:off x="11674549" y="-288216"/>
            <a:ext cx="517451" cy="23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OK</a:t>
            </a:r>
            <a:endParaRPr kumimoji="1" lang="zh-TW" altLang="en-US"/>
          </a:p>
        </p:txBody>
      </p:sp>
    </p:spTree>
    <p:extLst>
      <p:ext uri="{BB962C8B-B14F-4D97-AF65-F5344CB8AC3E}">
        <p14:creationId xmlns:p14="http://schemas.microsoft.com/office/powerpoint/2010/main" val="923101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圖說文字: 向下箭號 5">
            <a:extLst>
              <a:ext uri="{FF2B5EF4-FFF2-40B4-BE49-F238E27FC236}">
                <a16:creationId xmlns:a16="http://schemas.microsoft.com/office/drawing/2014/main" id="{9C49501D-D02B-4077-870B-5C74BAED8A98}"/>
              </a:ext>
            </a:extLst>
          </p:cNvPr>
          <p:cNvSpPr/>
          <p:nvPr/>
        </p:nvSpPr>
        <p:spPr>
          <a:xfrm>
            <a:off x="7158542" y="2898659"/>
            <a:ext cx="2792594" cy="899681"/>
          </a:xfrm>
          <a:prstGeom prst="downArrowCallout">
            <a:avLst>
              <a:gd name="adj1" fmla="val 20288"/>
              <a:gd name="adj2" fmla="val 18268"/>
              <a:gd name="adj3" fmla="val 17595"/>
              <a:gd name="adj4" fmla="val 70026"/>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8" name="圖片 17">
            <a:extLst>
              <a:ext uri="{FF2B5EF4-FFF2-40B4-BE49-F238E27FC236}">
                <a16:creationId xmlns:a16="http://schemas.microsoft.com/office/drawing/2014/main" id="{67978CD4-8ECB-4C79-BEA4-9FB28C81EB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3766" y="1401108"/>
            <a:ext cx="4254501" cy="870892"/>
          </a:xfrm>
          <a:prstGeom prst="rect">
            <a:avLst/>
          </a:prstGeom>
        </p:spPr>
      </p:pic>
      <p:sp>
        <p:nvSpPr>
          <p:cNvPr id="17" name="矩形: 圓角 39">
            <a:extLst>
              <a:ext uri="{FF2B5EF4-FFF2-40B4-BE49-F238E27FC236}">
                <a16:creationId xmlns:a16="http://schemas.microsoft.com/office/drawing/2014/main" id="{935681C7-1821-4693-B98A-723E2A6699D3}"/>
              </a:ext>
            </a:extLst>
          </p:cNvPr>
          <p:cNvSpPr/>
          <p:nvPr/>
        </p:nvSpPr>
        <p:spPr>
          <a:xfrm>
            <a:off x="396154" y="1468586"/>
            <a:ext cx="6100679" cy="4551214"/>
          </a:xfrm>
          <a:prstGeom prst="roundRect">
            <a:avLst>
              <a:gd name="adj" fmla="val 4364"/>
            </a:avLst>
          </a:prstGeom>
          <a:solidFill>
            <a:schemeClr val="tx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AD305D6-9AD5-8E41-AA72-3595C5871FC2}"/>
              </a:ext>
            </a:extLst>
          </p:cNvPr>
          <p:cNvSpPr>
            <a:spLocks noGrp="1"/>
          </p:cNvSpPr>
          <p:nvPr>
            <p:ph type="title"/>
          </p:nvPr>
        </p:nvSpPr>
        <p:spPr/>
        <p:txBody>
          <a:bodyPr>
            <a:normAutofit fontScale="90000"/>
          </a:bodyPr>
          <a:lstStyle/>
          <a:p>
            <a:r>
              <a:rPr lang="en-US"/>
              <a:t>SSD generation comes! </a:t>
            </a:r>
            <a:r>
              <a:rPr lang="en-US" altLang="zh-TW"/>
              <a:t>PCIe 4.0 doubles the bandwidth</a:t>
            </a:r>
            <a:endParaRPr lang="en-US"/>
          </a:p>
        </p:txBody>
      </p:sp>
      <p:sp>
        <p:nvSpPr>
          <p:cNvPr id="5" name="TextBox 4">
            <a:extLst>
              <a:ext uri="{FF2B5EF4-FFF2-40B4-BE49-F238E27FC236}">
                <a16:creationId xmlns:a16="http://schemas.microsoft.com/office/drawing/2014/main" id="{C319D6B0-25E0-1744-BC64-B43B6000A2AC}"/>
              </a:ext>
            </a:extLst>
          </p:cNvPr>
          <p:cNvSpPr txBox="1"/>
          <p:nvPr/>
        </p:nvSpPr>
        <p:spPr>
          <a:xfrm>
            <a:off x="595529" y="1618995"/>
            <a:ext cx="5837077" cy="707886"/>
          </a:xfrm>
          <a:prstGeom prst="rect">
            <a:avLst/>
          </a:prstGeom>
          <a:noFill/>
        </p:spPr>
        <p:txBody>
          <a:bodyPr wrap="square" rtlCol="0">
            <a:spAutoFit/>
          </a:bodyPr>
          <a:lstStyle/>
          <a:p>
            <a:r>
              <a:rPr kumimoji="1"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2020 Global Shipments of SSDs Surpassed HDDs</a:t>
            </a:r>
            <a:r>
              <a:rPr kumimoji="1"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kumimoji="1"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for </a:t>
            </a:r>
            <a:r>
              <a:rPr kumimoji="1" lang="en-US" altLang="zh-TW" sz="2000" b="1">
                <a:solidFill>
                  <a:srgbClr val="FFC000"/>
                </a:solidFill>
                <a:latin typeface="Arial" panose="020B0604020202020204" pitchFamily="34" charset="0"/>
                <a:ea typeface="微軟正黑體" panose="020B0604030504040204" pitchFamily="34" charset="-120"/>
                <a:cs typeface="Arial" panose="020B0604020202020204" pitchFamily="34" charset="0"/>
              </a:rPr>
              <a:t>First Time</a:t>
            </a:r>
            <a:r>
              <a:rPr kumimoji="1"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a:t>
            </a:r>
            <a:endParaRPr kumimoji="1" lang="zh-TW" altLang="en-US" sz="20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9" name="TextBox 4">
            <a:extLst>
              <a:ext uri="{FF2B5EF4-FFF2-40B4-BE49-F238E27FC236}">
                <a16:creationId xmlns:a16="http://schemas.microsoft.com/office/drawing/2014/main" id="{E0544ECB-302F-374F-811E-FEFBA597CC9C}"/>
              </a:ext>
            </a:extLst>
          </p:cNvPr>
          <p:cNvSpPr txBox="1"/>
          <p:nvPr/>
        </p:nvSpPr>
        <p:spPr>
          <a:xfrm>
            <a:off x="7065849" y="1671244"/>
            <a:ext cx="4213812" cy="338554"/>
          </a:xfrm>
          <a:prstGeom prst="rect">
            <a:avLst/>
          </a:prstGeom>
          <a:noFill/>
        </p:spPr>
        <p:txBody>
          <a:bodyPr wrap="square" rtlCol="0">
            <a:spAutoFit/>
          </a:bodyPr>
          <a:lstStyle/>
          <a:p>
            <a:r>
              <a:rPr lang="en-US" sz="1600" b="1">
                <a:solidFill>
                  <a:schemeClr val="bg1"/>
                </a:solidFill>
                <a:latin typeface="Arial" panose="020B0604020202020204" pitchFamily="34" charset="0"/>
                <a:ea typeface="微軟正黑體" panose="020B0604030504040204" pitchFamily="34" charset="-120"/>
                <a:cs typeface="Arial" panose="020B0604020202020204" pitchFamily="34" charset="0"/>
              </a:rPr>
              <a:t>PCIe Gen4 doubles the speed of Gen3</a:t>
            </a:r>
          </a:p>
        </p:txBody>
      </p:sp>
      <p:cxnSp>
        <p:nvCxnSpPr>
          <p:cNvPr id="8" name="直線接點 7">
            <a:extLst>
              <a:ext uri="{FF2B5EF4-FFF2-40B4-BE49-F238E27FC236}">
                <a16:creationId xmlns:a16="http://schemas.microsoft.com/office/drawing/2014/main" id="{15E1912A-0AFA-3C4E-8504-01A27B0B8F28}"/>
              </a:ext>
            </a:extLst>
          </p:cNvPr>
          <p:cNvCxnSpPr>
            <a:cxnSpLocks/>
          </p:cNvCxnSpPr>
          <p:nvPr/>
        </p:nvCxnSpPr>
        <p:spPr>
          <a:xfrm>
            <a:off x="6926817" y="5467645"/>
            <a:ext cx="45932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20D2D1A6-7782-3248-A69A-995050583D16}"/>
              </a:ext>
            </a:extLst>
          </p:cNvPr>
          <p:cNvCxnSpPr>
            <a:cxnSpLocks/>
          </p:cNvCxnSpPr>
          <p:nvPr/>
        </p:nvCxnSpPr>
        <p:spPr>
          <a:xfrm flipV="1">
            <a:off x="7065849" y="2529943"/>
            <a:ext cx="0" cy="325960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C637E63F-B135-7F47-ABBF-482E0DBCDAD0}"/>
              </a:ext>
            </a:extLst>
          </p:cNvPr>
          <p:cNvSpPr/>
          <p:nvPr/>
        </p:nvSpPr>
        <p:spPr>
          <a:xfrm>
            <a:off x="10020888" y="2729776"/>
            <a:ext cx="865731" cy="272192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Arial" panose="020B0604020202020204" pitchFamily="34" charset="0"/>
              <a:cs typeface="Arial" panose="020B0604020202020204" pitchFamily="34" charset="0"/>
            </a:endParaRPr>
          </a:p>
        </p:txBody>
      </p:sp>
      <p:sp>
        <p:nvSpPr>
          <p:cNvPr id="16" name="文字方塊 15">
            <a:extLst>
              <a:ext uri="{FF2B5EF4-FFF2-40B4-BE49-F238E27FC236}">
                <a16:creationId xmlns:a16="http://schemas.microsoft.com/office/drawing/2014/main" id="{1AA51FA3-BFA0-AB41-89FC-2220DBF120EF}"/>
              </a:ext>
            </a:extLst>
          </p:cNvPr>
          <p:cNvSpPr txBox="1"/>
          <p:nvPr/>
        </p:nvSpPr>
        <p:spPr>
          <a:xfrm>
            <a:off x="7411215" y="5453731"/>
            <a:ext cx="1020860" cy="307777"/>
          </a:xfrm>
          <a:prstGeom prst="rect">
            <a:avLst/>
          </a:prstGeom>
          <a:noFill/>
        </p:spPr>
        <p:txBody>
          <a:bodyPr wrap="square" rtlCol="0">
            <a:spAutoFit/>
          </a:bodyPr>
          <a:lstStyle/>
          <a:p>
            <a:r>
              <a:rPr kumimoji="1" lang="en-US" altLang="zh-TW" sz="1400" b="1">
                <a:solidFill>
                  <a:schemeClr val="bg1"/>
                </a:solidFill>
                <a:latin typeface="Arial" panose="020B0604020202020204" pitchFamily="34" charset="0"/>
                <a:cs typeface="Arial" panose="020B0604020202020204" pitchFamily="34" charset="0"/>
              </a:rPr>
              <a:t>PCIe 3.0</a:t>
            </a:r>
            <a:endParaRPr kumimoji="1" lang="zh-TW" altLang="en-US" sz="1400" b="1">
              <a:solidFill>
                <a:schemeClr val="bg1"/>
              </a:solidFill>
              <a:latin typeface="Arial" panose="020B0604020202020204" pitchFamily="34" charset="0"/>
              <a:cs typeface="Arial" panose="020B0604020202020204" pitchFamily="34" charset="0"/>
            </a:endParaRPr>
          </a:p>
        </p:txBody>
      </p:sp>
      <p:sp>
        <p:nvSpPr>
          <p:cNvPr id="37" name="文字方塊 36">
            <a:extLst>
              <a:ext uri="{FF2B5EF4-FFF2-40B4-BE49-F238E27FC236}">
                <a16:creationId xmlns:a16="http://schemas.microsoft.com/office/drawing/2014/main" id="{81314967-DD5C-4A46-A54B-BCC83E8FE34C}"/>
              </a:ext>
            </a:extLst>
          </p:cNvPr>
          <p:cNvSpPr txBox="1"/>
          <p:nvPr/>
        </p:nvSpPr>
        <p:spPr>
          <a:xfrm>
            <a:off x="8662824" y="5483595"/>
            <a:ext cx="881973" cy="307777"/>
          </a:xfrm>
          <a:prstGeom prst="rect">
            <a:avLst/>
          </a:prstGeom>
          <a:noFill/>
        </p:spPr>
        <p:txBody>
          <a:bodyPr wrap="none" rtlCol="0">
            <a:spAutoFit/>
          </a:bodyPr>
          <a:lstStyle/>
          <a:p>
            <a:r>
              <a:rPr kumimoji="1" lang="en-US" altLang="zh-TW" sz="1400" b="1">
                <a:solidFill>
                  <a:schemeClr val="bg1"/>
                </a:solidFill>
                <a:latin typeface="Arial" panose="020B0604020202020204" pitchFamily="34" charset="0"/>
                <a:cs typeface="Arial" panose="020B0604020202020204" pitchFamily="34" charset="0"/>
              </a:rPr>
              <a:t>PCIe 4.0</a:t>
            </a:r>
            <a:endParaRPr kumimoji="1" lang="zh-TW" altLang="en-US" sz="1400" b="1">
              <a:solidFill>
                <a:schemeClr val="bg1"/>
              </a:solidFill>
              <a:latin typeface="Arial" panose="020B0604020202020204" pitchFamily="34" charset="0"/>
              <a:cs typeface="Arial" panose="020B0604020202020204" pitchFamily="34" charset="0"/>
            </a:endParaRPr>
          </a:p>
        </p:txBody>
      </p:sp>
      <p:sp>
        <p:nvSpPr>
          <p:cNvPr id="38" name="文字方塊 37">
            <a:extLst>
              <a:ext uri="{FF2B5EF4-FFF2-40B4-BE49-F238E27FC236}">
                <a16:creationId xmlns:a16="http://schemas.microsoft.com/office/drawing/2014/main" id="{1A62E2D7-5834-5946-92A1-82A9DB4DAD84}"/>
              </a:ext>
            </a:extLst>
          </p:cNvPr>
          <p:cNvSpPr txBox="1"/>
          <p:nvPr/>
        </p:nvSpPr>
        <p:spPr>
          <a:xfrm>
            <a:off x="9878253" y="5487507"/>
            <a:ext cx="881973" cy="307777"/>
          </a:xfrm>
          <a:prstGeom prst="rect">
            <a:avLst/>
          </a:prstGeom>
          <a:noFill/>
        </p:spPr>
        <p:txBody>
          <a:bodyPr wrap="none" rtlCol="0">
            <a:spAutoFit/>
          </a:bodyPr>
          <a:lstStyle/>
          <a:p>
            <a:r>
              <a:rPr kumimoji="1" lang="en-US" altLang="zh-TW" sz="1400" b="1">
                <a:solidFill>
                  <a:schemeClr val="bg1"/>
                </a:solidFill>
                <a:latin typeface="Arial" panose="020B0604020202020204" pitchFamily="34" charset="0"/>
                <a:cs typeface="Arial" panose="020B0604020202020204" pitchFamily="34" charset="0"/>
              </a:rPr>
              <a:t>PCIe 5.0</a:t>
            </a:r>
            <a:endParaRPr kumimoji="1" lang="zh-TW" altLang="en-US" sz="1400" b="1">
              <a:solidFill>
                <a:schemeClr val="bg1"/>
              </a:solidFill>
              <a:latin typeface="Arial" panose="020B0604020202020204" pitchFamily="34" charset="0"/>
              <a:cs typeface="Arial" panose="020B0604020202020204" pitchFamily="34" charset="0"/>
            </a:endParaRPr>
          </a:p>
        </p:txBody>
      </p:sp>
      <p:sp>
        <p:nvSpPr>
          <p:cNvPr id="41" name="文字方塊 40">
            <a:extLst>
              <a:ext uri="{FF2B5EF4-FFF2-40B4-BE49-F238E27FC236}">
                <a16:creationId xmlns:a16="http://schemas.microsoft.com/office/drawing/2014/main" id="{6EFD73BD-4E94-9540-A321-A9BA8DAC2F35}"/>
              </a:ext>
            </a:extLst>
          </p:cNvPr>
          <p:cNvSpPr txBox="1"/>
          <p:nvPr/>
        </p:nvSpPr>
        <p:spPr>
          <a:xfrm>
            <a:off x="10022590" y="2730137"/>
            <a:ext cx="830677" cy="307777"/>
          </a:xfrm>
          <a:prstGeom prst="rect">
            <a:avLst/>
          </a:prstGeom>
          <a:noFill/>
        </p:spPr>
        <p:txBody>
          <a:bodyPr wrap="none" rtlCol="0">
            <a:spAutoFit/>
          </a:bodyPr>
          <a:lstStyle/>
          <a:p>
            <a:r>
              <a:rPr kumimoji="1" lang="en-US" altLang="zh-TW" sz="1400" b="1">
                <a:latin typeface="Arial" panose="020B0604020202020204" pitchFamily="34" charset="0"/>
                <a:cs typeface="Arial" panose="020B0604020202020204" pitchFamily="34" charset="0"/>
              </a:rPr>
              <a:t>32 GT/s</a:t>
            </a:r>
            <a:endParaRPr kumimoji="1" lang="zh-TW" altLang="en-US" sz="1400" b="1">
              <a:latin typeface="Arial" panose="020B0604020202020204" pitchFamily="34" charset="0"/>
              <a:cs typeface="Arial" panose="020B0604020202020204" pitchFamily="34" charset="0"/>
            </a:endParaRPr>
          </a:p>
        </p:txBody>
      </p:sp>
      <p:sp>
        <p:nvSpPr>
          <p:cNvPr id="3" name="文字方塊 2">
            <a:extLst>
              <a:ext uri="{FF2B5EF4-FFF2-40B4-BE49-F238E27FC236}">
                <a16:creationId xmlns:a16="http://schemas.microsoft.com/office/drawing/2014/main" id="{565223CD-2111-684D-AAA8-5816F8A89B77}"/>
              </a:ext>
            </a:extLst>
          </p:cNvPr>
          <p:cNvSpPr txBox="1"/>
          <p:nvPr/>
        </p:nvSpPr>
        <p:spPr>
          <a:xfrm>
            <a:off x="579906" y="2419082"/>
            <a:ext cx="5784305" cy="3046988"/>
          </a:xfrm>
          <a:prstGeom prst="rect">
            <a:avLst/>
          </a:prstGeom>
          <a:noFill/>
        </p:spPr>
        <p:txBody>
          <a:bodyPr wrap="square" rtlCol="0">
            <a:spAutoFit/>
          </a:bodyPr>
          <a:lstStyle/>
          <a:p>
            <a:r>
              <a:rPr lang="en" altLang="zh-TW" sz="1600" b="1">
                <a:solidFill>
                  <a:schemeClr val="bg1"/>
                </a:solidFill>
                <a:latin typeface="Arial" panose="020B0604020202020204" pitchFamily="34" charset="0"/>
                <a:cs typeface="Arial" panose="020B0604020202020204" pitchFamily="34" charset="0"/>
              </a:rPr>
              <a:t>Solid-state drive shipments surpassed those of traditional hard drives by a significant margin in 2020 but spinning media retained the crown in terms of overall capacity served. As pricing continues to plummet and capacity increases, we can expect to see the ratio become even more skewed. </a:t>
            </a:r>
          </a:p>
          <a:p>
            <a:r>
              <a:rPr lang="en" altLang="zh-TW" sz="1600">
                <a:solidFill>
                  <a:schemeClr val="bg1"/>
                </a:solidFill>
                <a:latin typeface="Arial" panose="020B0604020202020204" pitchFamily="34" charset="0"/>
                <a:cs typeface="Arial" panose="020B0604020202020204" pitchFamily="34" charset="0"/>
              </a:rPr>
              <a:t>According to data storage research and consulting firm </a:t>
            </a:r>
            <a:r>
              <a:rPr lang="en" altLang="zh-TW" sz="160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TrendFocus</a:t>
            </a:r>
            <a:r>
              <a:rPr lang="en" altLang="zh-TW" sz="1600">
                <a:solidFill>
                  <a:schemeClr val="bg1"/>
                </a:solidFill>
                <a:latin typeface="Arial" panose="020B0604020202020204" pitchFamily="34" charset="0"/>
                <a:cs typeface="Arial" panose="020B0604020202020204" pitchFamily="34" charset="0"/>
              </a:rPr>
              <a:t> (per </a:t>
            </a:r>
            <a:r>
              <a:rPr lang="en" altLang="zh-TW" sz="160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Storage Newsletter</a:t>
            </a:r>
            <a:r>
              <a:rPr lang="en" altLang="zh-TW" sz="1600">
                <a:solidFill>
                  <a:schemeClr val="bg1"/>
                </a:solidFill>
                <a:latin typeface="Arial" panose="020B0604020202020204" pitchFamily="34" charset="0"/>
                <a:cs typeface="Arial" panose="020B0604020202020204" pitchFamily="34" charset="0"/>
              </a:rPr>
              <a:t>), manufacturers shipped 333.12 million </a:t>
            </a:r>
            <a:r>
              <a:rPr lang="en" altLang="zh-TW" sz="1600" b="1">
                <a:solidFill>
                  <a:srgbClr val="FF6600"/>
                </a:solidFill>
                <a:latin typeface="Arial" panose="020B0604020202020204" pitchFamily="34" charset="0"/>
                <a:cs typeface="Arial" panose="020B0604020202020204" pitchFamily="34" charset="0"/>
              </a:rPr>
              <a:t>solid-state drives </a:t>
            </a:r>
            <a:r>
              <a:rPr lang="en" altLang="zh-TW" sz="1600">
                <a:solidFill>
                  <a:schemeClr val="bg1"/>
                </a:solidFill>
                <a:latin typeface="Arial" panose="020B0604020202020204" pitchFamily="34" charset="0"/>
                <a:cs typeface="Arial" panose="020B0604020202020204" pitchFamily="34" charset="0"/>
              </a:rPr>
              <a:t>in 2020 – an </a:t>
            </a:r>
            <a:r>
              <a:rPr lang="en" altLang="zh-TW" sz="1600" b="1">
                <a:solidFill>
                  <a:srgbClr val="FF6600"/>
                </a:solidFill>
                <a:latin typeface="Arial" panose="020B0604020202020204" pitchFamily="34" charset="0"/>
                <a:cs typeface="Arial" panose="020B0604020202020204" pitchFamily="34" charset="0"/>
              </a:rPr>
              <a:t>increase of 20.8 percent year-over-year</a:t>
            </a:r>
            <a:r>
              <a:rPr lang="en" altLang="zh-TW" sz="1600">
                <a:solidFill>
                  <a:schemeClr val="bg1"/>
                </a:solidFill>
                <a:latin typeface="Arial" panose="020B0604020202020204" pitchFamily="34" charset="0"/>
                <a:cs typeface="Arial" panose="020B0604020202020204" pitchFamily="34" charset="0"/>
              </a:rPr>
              <a:t>. Hard drive shipments, meanwhile, were down 18 percent annually to 259.81 million units.</a:t>
            </a:r>
            <a:endParaRPr lang="en" altLang="zh-TW" sz="1600" b="1">
              <a:solidFill>
                <a:schemeClr val="bg1"/>
              </a:solidFill>
              <a:latin typeface="Arial" panose="020B0604020202020204" pitchFamily="34" charset="0"/>
              <a:cs typeface="Arial" panose="020B0604020202020204" pitchFamily="34" charset="0"/>
            </a:endParaRPr>
          </a:p>
        </p:txBody>
      </p:sp>
      <p:sp>
        <p:nvSpPr>
          <p:cNvPr id="20" name="文字方塊 19">
            <a:extLst>
              <a:ext uri="{FF2B5EF4-FFF2-40B4-BE49-F238E27FC236}">
                <a16:creationId xmlns:a16="http://schemas.microsoft.com/office/drawing/2014/main" id="{0E8A4DF0-EB37-4C66-8726-2E09157FEA10}"/>
              </a:ext>
            </a:extLst>
          </p:cNvPr>
          <p:cNvSpPr txBox="1"/>
          <p:nvPr/>
        </p:nvSpPr>
        <p:spPr>
          <a:xfrm>
            <a:off x="7222631" y="2982669"/>
            <a:ext cx="2792594" cy="430887"/>
          </a:xfrm>
          <a:prstGeom prst="rect">
            <a:avLst/>
          </a:prstGeom>
          <a:noFill/>
        </p:spPr>
        <p:txBody>
          <a:bodyPr wrap="square">
            <a:spAutoFit/>
          </a:bodyPr>
          <a:lstStyle/>
          <a:p>
            <a:r>
              <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rPr>
              <a:t>PCIe 3.0 standard bandwidth:</a:t>
            </a:r>
            <a:r>
              <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rPr>
              <a:t>8 GT/s</a:t>
            </a:r>
          </a:p>
          <a:p>
            <a:r>
              <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rPr>
              <a:t>PCIe 4.0</a:t>
            </a:r>
            <a:r>
              <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rPr>
              <a:t>standard bandwidth:</a:t>
            </a:r>
            <a:r>
              <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rPr>
              <a:t>16 GT/s </a:t>
            </a:r>
          </a:p>
        </p:txBody>
      </p:sp>
      <p:sp>
        <p:nvSpPr>
          <p:cNvPr id="21" name="矩形 20">
            <a:extLst>
              <a:ext uri="{FF2B5EF4-FFF2-40B4-BE49-F238E27FC236}">
                <a16:creationId xmlns:a16="http://schemas.microsoft.com/office/drawing/2014/main" id="{E3001CD4-897E-4341-A59A-C59DCDE55E84}"/>
              </a:ext>
            </a:extLst>
          </p:cNvPr>
          <p:cNvSpPr/>
          <p:nvPr/>
        </p:nvSpPr>
        <p:spPr>
          <a:xfrm>
            <a:off x="8683213" y="4124594"/>
            <a:ext cx="865731" cy="132710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Arial" panose="020B0604020202020204" pitchFamily="34" charset="0"/>
              <a:cs typeface="Arial" panose="020B0604020202020204" pitchFamily="34" charset="0"/>
            </a:endParaRPr>
          </a:p>
        </p:txBody>
      </p:sp>
      <p:sp>
        <p:nvSpPr>
          <p:cNvPr id="40" name="文字方塊 39">
            <a:extLst>
              <a:ext uri="{FF2B5EF4-FFF2-40B4-BE49-F238E27FC236}">
                <a16:creationId xmlns:a16="http://schemas.microsoft.com/office/drawing/2014/main" id="{A9B7A3B8-AB51-EF4D-90B6-3944F498673F}"/>
              </a:ext>
            </a:extLst>
          </p:cNvPr>
          <p:cNvSpPr txBox="1"/>
          <p:nvPr/>
        </p:nvSpPr>
        <p:spPr>
          <a:xfrm>
            <a:off x="8675807" y="4161549"/>
            <a:ext cx="830677" cy="307777"/>
          </a:xfrm>
          <a:prstGeom prst="rect">
            <a:avLst/>
          </a:prstGeom>
          <a:noFill/>
        </p:spPr>
        <p:txBody>
          <a:bodyPr wrap="none" rtlCol="0">
            <a:spAutoFit/>
          </a:bodyPr>
          <a:lstStyle/>
          <a:p>
            <a:r>
              <a:rPr kumimoji="1" lang="en-US" altLang="zh-TW" sz="1400" b="1">
                <a:latin typeface="Arial" panose="020B0604020202020204" pitchFamily="34" charset="0"/>
                <a:cs typeface="Arial" panose="020B0604020202020204" pitchFamily="34" charset="0"/>
              </a:rPr>
              <a:t>16 GT/s</a:t>
            </a:r>
            <a:endParaRPr kumimoji="1" lang="zh-TW" altLang="en-US" sz="1400" b="1">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EA0D5D29-5F9F-4497-B6ED-F1FD090CDCB2}"/>
              </a:ext>
            </a:extLst>
          </p:cNvPr>
          <p:cNvSpPr/>
          <p:nvPr/>
        </p:nvSpPr>
        <p:spPr>
          <a:xfrm>
            <a:off x="7369451" y="4707484"/>
            <a:ext cx="865731" cy="74421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Arial" panose="020B0604020202020204" pitchFamily="34" charset="0"/>
              <a:cs typeface="Arial" panose="020B0604020202020204" pitchFamily="34" charset="0"/>
            </a:endParaRPr>
          </a:p>
        </p:txBody>
      </p:sp>
      <p:sp>
        <p:nvSpPr>
          <p:cNvPr id="31" name="文字方塊 30">
            <a:extLst>
              <a:ext uri="{FF2B5EF4-FFF2-40B4-BE49-F238E27FC236}">
                <a16:creationId xmlns:a16="http://schemas.microsoft.com/office/drawing/2014/main" id="{E8DB195C-CC33-5D4F-9759-5AA839BD49EF}"/>
              </a:ext>
            </a:extLst>
          </p:cNvPr>
          <p:cNvSpPr txBox="1"/>
          <p:nvPr/>
        </p:nvSpPr>
        <p:spPr>
          <a:xfrm>
            <a:off x="7422783" y="4707485"/>
            <a:ext cx="837202" cy="307777"/>
          </a:xfrm>
          <a:prstGeom prst="rect">
            <a:avLst/>
          </a:prstGeom>
          <a:noFill/>
        </p:spPr>
        <p:txBody>
          <a:bodyPr wrap="square" rtlCol="0">
            <a:spAutoFit/>
          </a:bodyPr>
          <a:lstStyle/>
          <a:p>
            <a:r>
              <a:rPr kumimoji="1" lang="en-US" altLang="zh-TW" sz="1400" b="1">
                <a:latin typeface="Arial" panose="020B0604020202020204" pitchFamily="34" charset="0"/>
                <a:cs typeface="Arial" panose="020B0604020202020204" pitchFamily="34" charset="0"/>
              </a:rPr>
              <a:t>8 GT/s</a:t>
            </a:r>
            <a:endParaRPr kumimoji="1" lang="zh-TW" altLang="en-US" sz="1400" b="1">
              <a:latin typeface="Arial" panose="020B0604020202020204" pitchFamily="34" charset="0"/>
              <a:cs typeface="Arial" panose="020B0604020202020204" pitchFamily="34" charset="0"/>
            </a:endParaRPr>
          </a:p>
        </p:txBody>
      </p:sp>
      <p:sp>
        <p:nvSpPr>
          <p:cNvPr id="4" name="文字方塊 3">
            <a:extLst>
              <a:ext uri="{FF2B5EF4-FFF2-40B4-BE49-F238E27FC236}">
                <a16:creationId xmlns:a16="http://schemas.microsoft.com/office/drawing/2014/main" id="{6A834D8F-35BD-4241-8FC1-00F630FB7F45}"/>
              </a:ext>
            </a:extLst>
          </p:cNvPr>
          <p:cNvSpPr txBox="1"/>
          <p:nvPr/>
        </p:nvSpPr>
        <p:spPr>
          <a:xfrm>
            <a:off x="4691901" y="5542947"/>
            <a:ext cx="1527982" cy="307777"/>
          </a:xfrm>
          <a:prstGeom prst="rect">
            <a:avLst/>
          </a:prstGeom>
          <a:noFill/>
        </p:spPr>
        <p:txBody>
          <a:bodyPr wrap="none" rtlCol="0">
            <a:spAutoFit/>
          </a:bodyPr>
          <a:lstStyle/>
          <a:p>
            <a:r>
              <a:rPr kumimoji="1"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Source: </a:t>
            </a:r>
            <a:r>
              <a:rPr kumimoji="1" lang="en-US" altLang="zh-TW" sz="1400" err="1">
                <a:solidFill>
                  <a:schemeClr val="bg1"/>
                </a:solidFill>
                <a:latin typeface="Arial" panose="020B0604020202020204" pitchFamily="34" charset="0"/>
                <a:ea typeface="微軟正黑體" panose="020B0604030504040204" pitchFamily="34" charset="-120"/>
                <a:cs typeface="Arial" panose="020B0604020202020204" pitchFamily="34" charset="0"/>
                <a:hlinkClick r:id="rId6"/>
              </a:rPr>
              <a:t>techspot</a:t>
            </a:r>
            <a:endParaRPr kumimoji="1"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618073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C6FDD287-F2D2-4DC9-8760-818747F945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2936" y="3655012"/>
            <a:ext cx="2287014" cy="809562"/>
          </a:xfrm>
          <a:prstGeom prst="rect">
            <a:avLst/>
          </a:prstGeom>
        </p:spPr>
      </p:pic>
      <p:cxnSp>
        <p:nvCxnSpPr>
          <p:cNvPr id="26" name="Elbow Connector 25">
            <a:extLst>
              <a:ext uri="{FF2B5EF4-FFF2-40B4-BE49-F238E27FC236}">
                <a16:creationId xmlns:a16="http://schemas.microsoft.com/office/drawing/2014/main" id="{F8E3B2E5-F265-694F-9E37-81A770B6591C}"/>
              </a:ext>
            </a:extLst>
          </p:cNvPr>
          <p:cNvCxnSpPr>
            <a:cxnSpLocks/>
          </p:cNvCxnSpPr>
          <p:nvPr/>
        </p:nvCxnSpPr>
        <p:spPr>
          <a:xfrm>
            <a:off x="611809" y="2429190"/>
            <a:ext cx="1737481" cy="1"/>
          </a:xfrm>
          <a:prstGeom prst="straightConnector1">
            <a:avLst/>
          </a:prstGeom>
          <a:ln w="28575">
            <a:solidFill>
              <a:schemeClr val="accent5">
                <a:lumMod val="20000"/>
                <a:lumOff val="80000"/>
              </a:schemeClr>
            </a:solidFill>
            <a:prstDash val="sysDash"/>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0" name="Elbow Connector 29">
            <a:extLst>
              <a:ext uri="{FF2B5EF4-FFF2-40B4-BE49-F238E27FC236}">
                <a16:creationId xmlns:a16="http://schemas.microsoft.com/office/drawing/2014/main" id="{99D70D07-6228-504C-BA07-8F28C6AC055C}"/>
              </a:ext>
            </a:extLst>
          </p:cNvPr>
          <p:cNvCxnSpPr>
            <a:cxnSpLocks/>
          </p:cNvCxnSpPr>
          <p:nvPr/>
        </p:nvCxnSpPr>
        <p:spPr>
          <a:xfrm flipV="1">
            <a:off x="619286" y="5237462"/>
            <a:ext cx="1766537" cy="16578"/>
          </a:xfrm>
          <a:prstGeom prst="straightConnector1">
            <a:avLst/>
          </a:prstGeom>
          <a:ln w="28575">
            <a:solidFill>
              <a:schemeClr val="accent5">
                <a:lumMod val="20000"/>
                <a:lumOff val="80000"/>
              </a:schemeClr>
            </a:solidFill>
            <a:prstDash val="sysDash"/>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9" name="直線接點 8">
            <a:extLst>
              <a:ext uri="{FF2B5EF4-FFF2-40B4-BE49-F238E27FC236}">
                <a16:creationId xmlns:a16="http://schemas.microsoft.com/office/drawing/2014/main" id="{BA4D3141-F3FA-4FEA-AD84-4C7DE6A29C99}"/>
              </a:ext>
            </a:extLst>
          </p:cNvPr>
          <p:cNvCxnSpPr>
            <a:cxnSpLocks/>
          </p:cNvCxnSpPr>
          <p:nvPr/>
        </p:nvCxnSpPr>
        <p:spPr>
          <a:xfrm>
            <a:off x="1278306" y="3819035"/>
            <a:ext cx="1070988" cy="0"/>
          </a:xfrm>
          <a:prstGeom prst="line">
            <a:avLst/>
          </a:prstGeom>
          <a:ln w="28575">
            <a:solidFill>
              <a:schemeClr val="accent5">
                <a:lumMod val="20000"/>
                <a:lumOff val="80000"/>
              </a:schemeClr>
            </a:solidFill>
            <a:prstDash val="sysDash"/>
            <a:headEnd type="none" w="med" len="med"/>
            <a:tailEnd type="none" w="med" len="med"/>
          </a:ln>
        </p:spPr>
        <p:style>
          <a:lnRef idx="1">
            <a:schemeClr val="accent4"/>
          </a:lnRef>
          <a:fillRef idx="0">
            <a:schemeClr val="accent4"/>
          </a:fillRef>
          <a:effectRef idx="0">
            <a:schemeClr val="accent4"/>
          </a:effectRef>
          <a:fontRef idx="minor">
            <a:schemeClr val="tx1"/>
          </a:fontRef>
        </p:style>
      </p:cxnSp>
      <p:pic>
        <p:nvPicPr>
          <p:cNvPr id="19" name="Picture 18">
            <a:extLst>
              <a:ext uri="{FF2B5EF4-FFF2-40B4-BE49-F238E27FC236}">
                <a16:creationId xmlns:a16="http://schemas.microsoft.com/office/drawing/2014/main" id="{87033B43-DE67-F04F-A325-604515F289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81552" y="2392549"/>
            <a:ext cx="1276896" cy="815831"/>
          </a:xfrm>
          <a:prstGeom prst="rect">
            <a:avLst/>
          </a:prstGeom>
        </p:spPr>
      </p:pic>
      <p:sp>
        <p:nvSpPr>
          <p:cNvPr id="2" name="Title 1">
            <a:extLst>
              <a:ext uri="{FF2B5EF4-FFF2-40B4-BE49-F238E27FC236}">
                <a16:creationId xmlns:a16="http://schemas.microsoft.com/office/drawing/2014/main" id="{BC57D820-4A0D-0A44-AEE5-5A4C0B288478}"/>
              </a:ext>
            </a:extLst>
          </p:cNvPr>
          <p:cNvSpPr>
            <a:spLocks noGrp="1"/>
          </p:cNvSpPr>
          <p:nvPr>
            <p:ph type="title"/>
          </p:nvPr>
        </p:nvSpPr>
        <p:spPr/>
        <p:txBody>
          <a:bodyPr vert="horz" lIns="91440" tIns="45720" rIns="91440" bIns="45720" rtlCol="0" anchor="ctr">
            <a:normAutofit fontScale="90000"/>
          </a:bodyPr>
          <a:lstStyle/>
          <a:p>
            <a:r>
              <a:rPr lang="en-US" altLang="zh-TW"/>
              <a:t>Bottleneck for 10GbE high-speed transmission among multiple users</a:t>
            </a:r>
            <a:endParaRPr lang="ja-JP" altLang="en-US"/>
          </a:p>
        </p:txBody>
      </p:sp>
      <p:pic>
        <p:nvPicPr>
          <p:cNvPr id="12" name="Picture 11">
            <a:extLst>
              <a:ext uri="{FF2B5EF4-FFF2-40B4-BE49-F238E27FC236}">
                <a16:creationId xmlns:a16="http://schemas.microsoft.com/office/drawing/2014/main" id="{1CC0B14F-19BF-D541-91EE-1C045105DA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2117" y="1532288"/>
            <a:ext cx="876189" cy="1422400"/>
          </a:xfrm>
          <a:prstGeom prst="rect">
            <a:avLst/>
          </a:prstGeom>
        </p:spPr>
      </p:pic>
      <p:sp>
        <p:nvSpPr>
          <p:cNvPr id="16" name="TextBox 15">
            <a:extLst>
              <a:ext uri="{FF2B5EF4-FFF2-40B4-BE49-F238E27FC236}">
                <a16:creationId xmlns:a16="http://schemas.microsoft.com/office/drawing/2014/main" id="{6DEFB6D2-423B-8246-B597-39FF0C233A51}"/>
              </a:ext>
            </a:extLst>
          </p:cNvPr>
          <p:cNvSpPr txBox="1"/>
          <p:nvPr/>
        </p:nvSpPr>
        <p:spPr>
          <a:xfrm>
            <a:off x="611809" y="5809533"/>
            <a:ext cx="1766537" cy="338554"/>
          </a:xfrm>
          <a:prstGeom prst="rect">
            <a:avLst/>
          </a:prstGeom>
          <a:noFill/>
        </p:spPr>
        <p:txBody>
          <a:bodyPr wrap="square" rtlCol="0">
            <a:spAutoFit/>
          </a:bodyPr>
          <a:lstStyle/>
          <a:p>
            <a:r>
              <a:rPr lang="en-US" sz="1600" b="1">
                <a:solidFill>
                  <a:schemeClr val="bg1"/>
                </a:solidFill>
                <a:latin typeface="Arial" panose="020B0604020202020204" pitchFamily="34" charset="0"/>
                <a:cs typeface="Arial" panose="020B0604020202020204" pitchFamily="34" charset="0"/>
              </a:rPr>
              <a:t>PC/workstation</a:t>
            </a:r>
          </a:p>
        </p:txBody>
      </p:sp>
      <p:pic>
        <p:nvPicPr>
          <p:cNvPr id="67" name="Picture 11">
            <a:extLst>
              <a:ext uri="{FF2B5EF4-FFF2-40B4-BE49-F238E27FC236}">
                <a16:creationId xmlns:a16="http://schemas.microsoft.com/office/drawing/2014/main" id="{9EE7278A-3EB0-4691-90B0-BCBDBC8B08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2117" y="2980549"/>
            <a:ext cx="876189" cy="1422400"/>
          </a:xfrm>
          <a:prstGeom prst="rect">
            <a:avLst/>
          </a:prstGeom>
        </p:spPr>
      </p:pic>
      <p:pic>
        <p:nvPicPr>
          <p:cNvPr id="68" name="Picture 11">
            <a:extLst>
              <a:ext uri="{FF2B5EF4-FFF2-40B4-BE49-F238E27FC236}">
                <a16:creationId xmlns:a16="http://schemas.microsoft.com/office/drawing/2014/main" id="{66EB6D02-2B3B-44F6-A325-F3FD5634BA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2117" y="4428810"/>
            <a:ext cx="876189" cy="1422400"/>
          </a:xfrm>
          <a:prstGeom prst="rect">
            <a:avLst/>
          </a:prstGeom>
        </p:spPr>
      </p:pic>
      <p:pic>
        <p:nvPicPr>
          <p:cNvPr id="78" name="Picture 18">
            <a:extLst>
              <a:ext uri="{FF2B5EF4-FFF2-40B4-BE49-F238E27FC236}">
                <a16:creationId xmlns:a16="http://schemas.microsoft.com/office/drawing/2014/main" id="{199F1AB0-077A-45BA-942D-A4C8E47003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95438" y="2392549"/>
            <a:ext cx="1276896" cy="815831"/>
          </a:xfrm>
          <a:prstGeom prst="rect">
            <a:avLst/>
          </a:prstGeom>
        </p:spPr>
      </p:pic>
      <p:pic>
        <p:nvPicPr>
          <p:cNvPr id="79" name="Picture 18">
            <a:extLst>
              <a:ext uri="{FF2B5EF4-FFF2-40B4-BE49-F238E27FC236}">
                <a16:creationId xmlns:a16="http://schemas.microsoft.com/office/drawing/2014/main" id="{249620AE-41ED-409D-BB4D-21F182F45F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09324" y="2392549"/>
            <a:ext cx="1276896" cy="815831"/>
          </a:xfrm>
          <a:prstGeom prst="rect">
            <a:avLst/>
          </a:prstGeom>
        </p:spPr>
      </p:pic>
      <p:pic>
        <p:nvPicPr>
          <p:cNvPr id="80" name="Picture 18">
            <a:extLst>
              <a:ext uri="{FF2B5EF4-FFF2-40B4-BE49-F238E27FC236}">
                <a16:creationId xmlns:a16="http://schemas.microsoft.com/office/drawing/2014/main" id="{A53887FF-505C-4C9C-8BB1-C048E5FD1E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23211" y="2392549"/>
            <a:ext cx="1276896" cy="815831"/>
          </a:xfrm>
          <a:prstGeom prst="rect">
            <a:avLst/>
          </a:prstGeom>
        </p:spPr>
      </p:pic>
      <p:sp>
        <p:nvSpPr>
          <p:cNvPr id="21" name="TextBox 15">
            <a:extLst>
              <a:ext uri="{FF2B5EF4-FFF2-40B4-BE49-F238E27FC236}">
                <a16:creationId xmlns:a16="http://schemas.microsoft.com/office/drawing/2014/main" id="{45697072-1D19-41DB-ABAB-C4CD47A4EFCE}"/>
              </a:ext>
            </a:extLst>
          </p:cNvPr>
          <p:cNvSpPr txBox="1"/>
          <p:nvPr/>
        </p:nvSpPr>
        <p:spPr>
          <a:xfrm>
            <a:off x="7451663" y="2012341"/>
            <a:ext cx="3982775" cy="307777"/>
          </a:xfrm>
          <a:prstGeom prst="rect">
            <a:avLst/>
          </a:prstGeom>
          <a:noFill/>
        </p:spPr>
        <p:txBody>
          <a:bodyPr wrap="square" rtlCol="0" anchor="t">
            <a:spAutoFit/>
          </a:bodyPr>
          <a:lstStyle/>
          <a:p>
            <a:r>
              <a:rPr lang="en-US" sz="1400" b="1">
                <a:latin typeface="Arial" panose="020B0604020202020204" pitchFamily="34" charset="0"/>
                <a:ea typeface="微軟正黑體" panose="020B0604030504040204" pitchFamily="34" charset="-120"/>
                <a:cs typeface="Arial" panose="020B0604020202020204" pitchFamily="34" charset="0"/>
              </a:rPr>
              <a:t>Enterprise U.2 </a:t>
            </a:r>
            <a:r>
              <a:rPr lang="en-US" sz="1400" b="1" err="1">
                <a:latin typeface="Arial" panose="020B0604020202020204" pitchFamily="34" charset="0"/>
                <a:ea typeface="微軟正黑體" panose="020B0604030504040204" pitchFamily="34" charset="-120"/>
                <a:cs typeface="Arial" panose="020B0604020202020204" pitchFamily="34" charset="0"/>
              </a:rPr>
              <a:t>NVMe</a:t>
            </a:r>
            <a:r>
              <a:rPr lang="en-US" sz="1400" b="1">
                <a:latin typeface="Arial" panose="020B0604020202020204" pitchFamily="34" charset="0"/>
                <a:ea typeface="微軟正黑體" panose="020B0604030504040204" pitchFamily="34" charset="-120"/>
                <a:cs typeface="Arial" panose="020B0604020202020204" pitchFamily="34" charset="0"/>
              </a:rPr>
              <a:t> SSD or PCIe Gen4 SSD</a:t>
            </a:r>
          </a:p>
        </p:txBody>
      </p:sp>
      <p:sp>
        <p:nvSpPr>
          <p:cNvPr id="39" name="TextBox 37">
            <a:extLst>
              <a:ext uri="{FF2B5EF4-FFF2-40B4-BE49-F238E27FC236}">
                <a16:creationId xmlns:a16="http://schemas.microsoft.com/office/drawing/2014/main" id="{17D0A738-5759-477F-A01B-E8E9F4AF71EB}"/>
              </a:ext>
            </a:extLst>
          </p:cNvPr>
          <p:cNvSpPr txBox="1"/>
          <p:nvPr/>
        </p:nvSpPr>
        <p:spPr>
          <a:xfrm>
            <a:off x="1283339" y="1960770"/>
            <a:ext cx="1184653" cy="461665"/>
          </a:xfrm>
          <a:prstGeom prst="rect">
            <a:avLst/>
          </a:prstGeom>
          <a:noFill/>
        </p:spPr>
        <p:txBody>
          <a:bodyPr wrap="square" rtlCol="0" anchor="t">
            <a:spAutoFit/>
          </a:bodyPr>
          <a:lstStyle/>
          <a:p>
            <a:pPr algn="ctr"/>
            <a:r>
              <a:rPr lang="en-US" sz="1200" b="1">
                <a:solidFill>
                  <a:schemeClr val="bg1"/>
                </a:solidFill>
                <a:latin typeface="Arial" panose="020B0604020202020204" pitchFamily="34" charset="0"/>
                <a:ea typeface="微軟正黑體" panose="020B0604030504040204" pitchFamily="34" charset="-120"/>
                <a:cs typeface="Arial" panose="020B0604020202020204" pitchFamily="34" charset="0"/>
              </a:rPr>
              <a:t>10GbE </a:t>
            </a:r>
          </a:p>
          <a:p>
            <a:pPr algn="ct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T</a:t>
            </a:r>
            <a:r>
              <a:rPr lang="en-US" altLang="zh-CN" sz="1200" b="1">
                <a:solidFill>
                  <a:schemeClr val="bg1"/>
                </a:solidFill>
                <a:latin typeface="Arial" panose="020B0604020202020204" pitchFamily="34" charset="0"/>
                <a:ea typeface="微軟正黑體" panose="020B0604030504040204" pitchFamily="34" charset="-120"/>
                <a:cs typeface="Arial" panose="020B0604020202020204" pitchFamily="34" charset="0"/>
              </a:rPr>
              <a:t>ransmission</a:t>
            </a:r>
          </a:p>
        </p:txBody>
      </p:sp>
      <p:pic>
        <p:nvPicPr>
          <p:cNvPr id="27" name="圖片 26">
            <a:extLst>
              <a:ext uri="{FF2B5EF4-FFF2-40B4-BE49-F238E27FC236}">
                <a16:creationId xmlns:a16="http://schemas.microsoft.com/office/drawing/2014/main" id="{F7EEDA69-DDDC-4A7B-BDAC-8115BD4DEF5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12796" y="2975280"/>
            <a:ext cx="2236971" cy="679732"/>
          </a:xfrm>
          <a:prstGeom prst="rect">
            <a:avLst/>
          </a:prstGeom>
        </p:spPr>
      </p:pic>
      <p:cxnSp>
        <p:nvCxnSpPr>
          <p:cNvPr id="53" name="Elbow Connector 25">
            <a:extLst>
              <a:ext uri="{FF2B5EF4-FFF2-40B4-BE49-F238E27FC236}">
                <a16:creationId xmlns:a16="http://schemas.microsoft.com/office/drawing/2014/main" id="{A7B5FCF3-0C9E-4B57-8AAE-222562563043}"/>
              </a:ext>
            </a:extLst>
          </p:cNvPr>
          <p:cNvCxnSpPr>
            <a:cxnSpLocks/>
          </p:cNvCxnSpPr>
          <p:nvPr/>
        </p:nvCxnSpPr>
        <p:spPr>
          <a:xfrm>
            <a:off x="2348087" y="2415938"/>
            <a:ext cx="37736" cy="2808272"/>
          </a:xfrm>
          <a:prstGeom prst="straightConnector1">
            <a:avLst/>
          </a:prstGeom>
          <a:ln w="28575">
            <a:solidFill>
              <a:schemeClr val="accent5">
                <a:lumMod val="20000"/>
                <a:lumOff val="80000"/>
              </a:schemeClr>
            </a:solidFill>
            <a:prstDash val="sysDash"/>
            <a:headEnd type="none" w="med" len="med"/>
            <a:tailEnd type="none" w="med" len="med"/>
          </a:ln>
        </p:spPr>
        <p:style>
          <a:lnRef idx="1">
            <a:schemeClr val="accent4"/>
          </a:lnRef>
          <a:fillRef idx="0">
            <a:schemeClr val="accent4"/>
          </a:fillRef>
          <a:effectRef idx="0">
            <a:schemeClr val="accent4"/>
          </a:effectRef>
          <a:fontRef idx="minor">
            <a:schemeClr val="tx1"/>
          </a:fontRef>
        </p:style>
      </p:cxnSp>
      <p:pic>
        <p:nvPicPr>
          <p:cNvPr id="56" name="圖片 55">
            <a:extLst>
              <a:ext uri="{FF2B5EF4-FFF2-40B4-BE49-F238E27FC236}">
                <a16:creationId xmlns:a16="http://schemas.microsoft.com/office/drawing/2014/main" id="{6F412694-4469-4A92-A08B-9802DA52C8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12796" y="3586049"/>
            <a:ext cx="2236971" cy="679732"/>
          </a:xfrm>
          <a:prstGeom prst="rect">
            <a:avLst/>
          </a:prstGeom>
        </p:spPr>
      </p:pic>
      <p:pic>
        <p:nvPicPr>
          <p:cNvPr id="57" name="圖片 56">
            <a:extLst>
              <a:ext uri="{FF2B5EF4-FFF2-40B4-BE49-F238E27FC236}">
                <a16:creationId xmlns:a16="http://schemas.microsoft.com/office/drawing/2014/main" id="{CA522708-78FC-4835-9C57-4172EA5204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12796" y="4202299"/>
            <a:ext cx="2236971" cy="679732"/>
          </a:xfrm>
          <a:prstGeom prst="rect">
            <a:avLst/>
          </a:prstGeom>
        </p:spPr>
      </p:pic>
      <p:pic>
        <p:nvPicPr>
          <p:cNvPr id="58" name="圖片 57">
            <a:extLst>
              <a:ext uri="{FF2B5EF4-FFF2-40B4-BE49-F238E27FC236}">
                <a16:creationId xmlns:a16="http://schemas.microsoft.com/office/drawing/2014/main" id="{9A7864BE-1996-4D03-8A9C-05B4F2DA3E9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12796" y="3894174"/>
            <a:ext cx="1722491" cy="679732"/>
          </a:xfrm>
          <a:prstGeom prst="rect">
            <a:avLst/>
          </a:prstGeom>
        </p:spPr>
      </p:pic>
      <p:pic>
        <p:nvPicPr>
          <p:cNvPr id="59" name="圖片 58">
            <a:extLst>
              <a:ext uri="{FF2B5EF4-FFF2-40B4-BE49-F238E27FC236}">
                <a16:creationId xmlns:a16="http://schemas.microsoft.com/office/drawing/2014/main" id="{6B203BC0-B152-490C-B92A-100A7976A1B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12796" y="3285494"/>
            <a:ext cx="1722491" cy="679732"/>
          </a:xfrm>
          <a:prstGeom prst="rect">
            <a:avLst/>
          </a:prstGeom>
        </p:spPr>
      </p:pic>
      <p:sp>
        <p:nvSpPr>
          <p:cNvPr id="48" name="矩形 47">
            <a:extLst>
              <a:ext uri="{FF2B5EF4-FFF2-40B4-BE49-F238E27FC236}">
                <a16:creationId xmlns:a16="http://schemas.microsoft.com/office/drawing/2014/main" id="{D89B24D9-5FFF-4963-9E8B-E434FC7F0864}"/>
              </a:ext>
            </a:extLst>
          </p:cNvPr>
          <p:cNvSpPr/>
          <p:nvPr/>
        </p:nvSpPr>
        <p:spPr>
          <a:xfrm>
            <a:off x="4466468" y="3378659"/>
            <a:ext cx="1112805" cy="307777"/>
          </a:xfrm>
          <a:prstGeom prst="rect">
            <a:avLst/>
          </a:prstGeom>
        </p:spPr>
        <p:txBody>
          <a:bodyPr wrap="none" anchor="t">
            <a:spAutoFit/>
          </a:bodyPr>
          <a:lstStyle/>
          <a:p>
            <a:r>
              <a:rPr lang="en-US" altLang="zh-TW" sz="1400" b="1">
                <a:latin typeface="Arial" panose="020B0604020202020204" pitchFamily="34" charset="0"/>
                <a:ea typeface="Microsoft JhengHei"/>
                <a:cs typeface="Arial" panose="020B0604020202020204" pitchFamily="34" charset="0"/>
              </a:rPr>
              <a:t>Bottleneck</a:t>
            </a:r>
            <a:endParaRPr lang="zh-TW" altLang="en-US" sz="1400" b="1">
              <a:latin typeface="Arial" panose="020B0604020202020204" pitchFamily="34" charset="0"/>
              <a:ea typeface="Microsoft JhengHei"/>
              <a:cs typeface="Arial" panose="020B0604020202020204" pitchFamily="34" charset="0"/>
            </a:endParaRPr>
          </a:p>
        </p:txBody>
      </p:sp>
      <p:sp>
        <p:nvSpPr>
          <p:cNvPr id="6" name="TextBox 5">
            <a:extLst>
              <a:ext uri="{FF2B5EF4-FFF2-40B4-BE49-F238E27FC236}">
                <a16:creationId xmlns:a16="http://schemas.microsoft.com/office/drawing/2014/main" id="{55B95BDA-98EB-2E46-8D78-D628FF2E2876}"/>
              </a:ext>
            </a:extLst>
          </p:cNvPr>
          <p:cNvSpPr txBox="1"/>
          <p:nvPr/>
        </p:nvSpPr>
        <p:spPr>
          <a:xfrm>
            <a:off x="5836557" y="2684573"/>
            <a:ext cx="1456082" cy="307777"/>
          </a:xfrm>
          <a:prstGeom prst="rect">
            <a:avLst/>
          </a:prstGeom>
          <a:noFill/>
        </p:spPr>
        <p:txBody>
          <a:bodyPr wrap="square" rtlCol="0" anchor="t">
            <a:spAutoFit/>
          </a:bodyPr>
          <a:lstStyle/>
          <a:p>
            <a:r>
              <a:rPr lang="en-US" sz="1400" b="1">
                <a:latin typeface="Arial" panose="020B0604020202020204" pitchFamily="34" charset="0"/>
                <a:ea typeface="微軟正黑體" panose="020B0604030504040204" pitchFamily="34" charset="-120"/>
                <a:cs typeface="Arial" panose="020B0604020202020204" pitchFamily="34" charset="0"/>
              </a:rPr>
              <a:t>10GbE </a:t>
            </a:r>
            <a:r>
              <a:rPr lang="en-US" altLang="zh-CN" sz="1400" b="1">
                <a:latin typeface="Arial" panose="020B0604020202020204" pitchFamily="34" charset="0"/>
                <a:ea typeface="微軟正黑體" panose="020B0604030504040204" pitchFamily="34" charset="-120"/>
                <a:cs typeface="Arial" panose="020B0604020202020204" pitchFamily="34" charset="0"/>
              </a:rPr>
              <a:t>Card</a:t>
            </a:r>
            <a:endParaRPr lang="en-US" sz="1400" b="1">
              <a:latin typeface="Arial" panose="020B0604020202020204" pitchFamily="34" charset="0"/>
              <a:ea typeface="微軟正黑體" panose="020B0604030504040204" pitchFamily="34" charset="-120"/>
              <a:cs typeface="Arial" panose="020B0604020202020204" pitchFamily="34" charset="0"/>
            </a:endParaRPr>
          </a:p>
        </p:txBody>
      </p:sp>
      <p:pic>
        <p:nvPicPr>
          <p:cNvPr id="2050" name="Picture 2">
            <a:extLst>
              <a:ext uri="{FF2B5EF4-FFF2-40B4-BE49-F238E27FC236}">
                <a16:creationId xmlns:a16="http://schemas.microsoft.com/office/drawing/2014/main" id="{3C04DDF2-3C53-BB46-934D-FDBB2990A3C4}"/>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t="30742" b="25097"/>
          <a:stretch/>
        </p:blipFill>
        <p:spPr bwMode="auto">
          <a:xfrm>
            <a:off x="6788889" y="3208380"/>
            <a:ext cx="5414017" cy="14942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7CD7AE1-478A-7743-894D-9B7AB42BB9F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723802" y="2829435"/>
            <a:ext cx="2013747" cy="1436346"/>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5">
            <a:extLst>
              <a:ext uri="{FF2B5EF4-FFF2-40B4-BE49-F238E27FC236}">
                <a16:creationId xmlns:a16="http://schemas.microsoft.com/office/drawing/2014/main" id="{6FFD4212-EFBA-D145-AFC0-6B80BC347FCF}"/>
              </a:ext>
            </a:extLst>
          </p:cNvPr>
          <p:cNvSpPr txBox="1"/>
          <p:nvPr/>
        </p:nvSpPr>
        <p:spPr>
          <a:xfrm>
            <a:off x="4901420" y="3951968"/>
            <a:ext cx="1755066" cy="461665"/>
          </a:xfrm>
          <a:prstGeom prst="rect">
            <a:avLst/>
          </a:prstGeom>
          <a:noFill/>
        </p:spPr>
        <p:txBody>
          <a:bodyPr wrap="square" rtlCol="0" anchor="t">
            <a:spAutoFit/>
          </a:bodyPr>
          <a:lstStyle/>
          <a:p>
            <a:r>
              <a:rPr lang="en-US" sz="1200" b="1">
                <a:solidFill>
                  <a:srgbClr val="FFFF00"/>
                </a:solidFill>
                <a:latin typeface="Arial" panose="020B0604020202020204" pitchFamily="34" charset="0"/>
                <a:ea typeface="Microsoft JhengHei"/>
                <a:cs typeface="Arial" panose="020B0604020202020204" pitchFamily="34" charset="0"/>
              </a:rPr>
              <a:t>Hundreds of thousands of IOPS</a:t>
            </a:r>
          </a:p>
        </p:txBody>
      </p:sp>
      <p:sp>
        <p:nvSpPr>
          <p:cNvPr id="31" name="矩形 30">
            <a:extLst>
              <a:ext uri="{FF2B5EF4-FFF2-40B4-BE49-F238E27FC236}">
                <a16:creationId xmlns:a16="http://schemas.microsoft.com/office/drawing/2014/main" id="{CFE7021C-225A-9842-8068-8619665FE0DE}"/>
              </a:ext>
            </a:extLst>
          </p:cNvPr>
          <p:cNvSpPr/>
          <p:nvPr/>
        </p:nvSpPr>
        <p:spPr>
          <a:xfrm>
            <a:off x="11674549" y="-288216"/>
            <a:ext cx="517451" cy="23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OK</a:t>
            </a:r>
            <a:endParaRPr kumimoji="1" lang="zh-TW" altLang="en-US"/>
          </a:p>
        </p:txBody>
      </p:sp>
      <p:grpSp>
        <p:nvGrpSpPr>
          <p:cNvPr id="3" name="群組 2">
            <a:extLst>
              <a:ext uri="{FF2B5EF4-FFF2-40B4-BE49-F238E27FC236}">
                <a16:creationId xmlns:a16="http://schemas.microsoft.com/office/drawing/2014/main" id="{6DDDADC3-9E3B-4237-9FEA-5ECEF790571F}"/>
              </a:ext>
            </a:extLst>
          </p:cNvPr>
          <p:cNvGrpSpPr/>
          <p:nvPr/>
        </p:nvGrpSpPr>
        <p:grpSpPr>
          <a:xfrm>
            <a:off x="6656486" y="4657422"/>
            <a:ext cx="5612454" cy="542042"/>
            <a:chOff x="5111585" y="3769921"/>
            <a:chExt cx="5612454" cy="542042"/>
          </a:xfrm>
        </p:grpSpPr>
        <p:pic>
          <p:nvPicPr>
            <p:cNvPr id="32" name="圖片 31">
              <a:extLst>
                <a:ext uri="{FF2B5EF4-FFF2-40B4-BE49-F238E27FC236}">
                  <a16:creationId xmlns:a16="http://schemas.microsoft.com/office/drawing/2014/main" id="{57EFB567-27FF-4C6D-9062-E8E9714152D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11585" y="3769921"/>
              <a:ext cx="2613864" cy="542042"/>
            </a:xfrm>
            <a:prstGeom prst="rect">
              <a:avLst/>
            </a:prstGeom>
          </p:spPr>
        </p:pic>
        <p:sp>
          <p:nvSpPr>
            <p:cNvPr id="33" name="矩形 32">
              <a:extLst>
                <a:ext uri="{FF2B5EF4-FFF2-40B4-BE49-F238E27FC236}">
                  <a16:creationId xmlns:a16="http://schemas.microsoft.com/office/drawing/2014/main" id="{38FDA45A-51DA-4BED-828F-48AA8F93C45F}"/>
                </a:ext>
              </a:extLst>
            </p:cNvPr>
            <p:cNvSpPr/>
            <p:nvPr/>
          </p:nvSpPr>
          <p:spPr>
            <a:xfrm>
              <a:off x="5288254" y="3861443"/>
              <a:ext cx="229261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rPr>
                <a:t>QNAP All-Flash Array</a:t>
              </a:r>
            </a:p>
          </p:txBody>
        </p:sp>
        <p:sp>
          <p:nvSpPr>
            <p:cNvPr id="35" name="TextBox 5">
              <a:extLst>
                <a:ext uri="{FF2B5EF4-FFF2-40B4-BE49-F238E27FC236}">
                  <a16:creationId xmlns:a16="http://schemas.microsoft.com/office/drawing/2014/main" id="{C56A7604-17B1-4B02-88F6-64C46797A410}"/>
                </a:ext>
              </a:extLst>
            </p:cNvPr>
            <p:cNvSpPr txBox="1"/>
            <p:nvPr/>
          </p:nvSpPr>
          <p:spPr>
            <a:xfrm>
              <a:off x="7677274" y="3861905"/>
              <a:ext cx="3046765" cy="323165"/>
            </a:xfrm>
            <a:prstGeom prst="rect">
              <a:avLst/>
            </a:prstGeom>
            <a:noFill/>
          </p:spPr>
          <p:txBody>
            <a:bodyPr wrap="square" rtlCol="0" anchor="t">
              <a:spAutoFit/>
            </a:bodyPr>
            <a:lstStyle/>
            <a:p>
              <a:r>
                <a:rPr lang="en-US" sz="1500" b="1">
                  <a:solidFill>
                    <a:schemeClr val="bg1"/>
                  </a:solidFill>
                  <a:latin typeface="Arial" panose="020B0604020202020204" pitchFamily="34" charset="0"/>
                  <a:ea typeface="微軟正黑體" panose="020B0604030504040204" pitchFamily="34" charset="-120"/>
                  <a:cs typeface="Arial" panose="020B0604020202020204" pitchFamily="34" charset="0"/>
                </a:rPr>
                <a:t>TS-h2490FU / TS-h3088XU-RP</a:t>
              </a:r>
            </a:p>
          </p:txBody>
        </p:sp>
      </p:grpSp>
      <p:sp>
        <p:nvSpPr>
          <p:cNvPr id="36" name="TextBox 37">
            <a:extLst>
              <a:ext uri="{FF2B5EF4-FFF2-40B4-BE49-F238E27FC236}">
                <a16:creationId xmlns:a16="http://schemas.microsoft.com/office/drawing/2014/main" id="{AB1DF7CE-BC16-459F-A4CC-B2DEE37EAD8E}"/>
              </a:ext>
            </a:extLst>
          </p:cNvPr>
          <p:cNvSpPr txBox="1"/>
          <p:nvPr/>
        </p:nvSpPr>
        <p:spPr>
          <a:xfrm>
            <a:off x="1272997" y="3329355"/>
            <a:ext cx="1184653" cy="461665"/>
          </a:xfrm>
          <a:prstGeom prst="rect">
            <a:avLst/>
          </a:prstGeom>
          <a:noFill/>
        </p:spPr>
        <p:txBody>
          <a:bodyPr wrap="square" rtlCol="0" anchor="t">
            <a:spAutoFit/>
          </a:bodyPr>
          <a:lstStyle/>
          <a:p>
            <a:pPr algn="ctr"/>
            <a:r>
              <a:rPr lang="en-US" sz="1200" b="1">
                <a:solidFill>
                  <a:schemeClr val="bg1"/>
                </a:solidFill>
                <a:latin typeface="Arial" panose="020B0604020202020204" pitchFamily="34" charset="0"/>
                <a:ea typeface="微軟正黑體" panose="020B0604030504040204" pitchFamily="34" charset="-120"/>
                <a:cs typeface="Arial" panose="020B0604020202020204" pitchFamily="34" charset="0"/>
              </a:rPr>
              <a:t>10GbE </a:t>
            </a:r>
          </a:p>
          <a:p>
            <a:pPr algn="ct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T</a:t>
            </a:r>
            <a:r>
              <a:rPr lang="en-US" altLang="zh-CN" sz="1200" b="1">
                <a:solidFill>
                  <a:schemeClr val="bg1"/>
                </a:solidFill>
                <a:latin typeface="Arial" panose="020B0604020202020204" pitchFamily="34" charset="0"/>
                <a:ea typeface="微軟正黑體" panose="020B0604030504040204" pitchFamily="34" charset="-120"/>
                <a:cs typeface="Arial" panose="020B0604020202020204" pitchFamily="34" charset="0"/>
              </a:rPr>
              <a:t>ransmission</a:t>
            </a:r>
          </a:p>
        </p:txBody>
      </p:sp>
      <p:sp>
        <p:nvSpPr>
          <p:cNvPr id="37" name="TextBox 37">
            <a:extLst>
              <a:ext uri="{FF2B5EF4-FFF2-40B4-BE49-F238E27FC236}">
                <a16:creationId xmlns:a16="http://schemas.microsoft.com/office/drawing/2014/main" id="{7A4352A3-465F-44A9-AA86-F5933EB1E72F}"/>
              </a:ext>
            </a:extLst>
          </p:cNvPr>
          <p:cNvSpPr txBox="1"/>
          <p:nvPr/>
        </p:nvSpPr>
        <p:spPr>
          <a:xfrm>
            <a:off x="1254181" y="4769300"/>
            <a:ext cx="1184653" cy="461665"/>
          </a:xfrm>
          <a:prstGeom prst="rect">
            <a:avLst/>
          </a:prstGeom>
          <a:noFill/>
        </p:spPr>
        <p:txBody>
          <a:bodyPr wrap="square" rtlCol="0" anchor="t">
            <a:spAutoFit/>
          </a:bodyPr>
          <a:lstStyle/>
          <a:p>
            <a:pPr algn="ctr"/>
            <a:r>
              <a:rPr lang="en-US" sz="1200" b="1">
                <a:solidFill>
                  <a:schemeClr val="bg1"/>
                </a:solidFill>
                <a:latin typeface="Arial" panose="020B0604020202020204" pitchFamily="34" charset="0"/>
                <a:ea typeface="微軟正黑體" panose="020B0604030504040204" pitchFamily="34" charset="-120"/>
                <a:cs typeface="Arial" panose="020B0604020202020204" pitchFamily="34" charset="0"/>
              </a:rPr>
              <a:t>10GbE </a:t>
            </a:r>
          </a:p>
          <a:p>
            <a:pPr algn="ct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T</a:t>
            </a:r>
            <a:r>
              <a:rPr lang="en-US" altLang="zh-CN" sz="1200" b="1">
                <a:solidFill>
                  <a:schemeClr val="bg1"/>
                </a:solidFill>
                <a:latin typeface="Arial" panose="020B0604020202020204" pitchFamily="34" charset="0"/>
                <a:ea typeface="微軟正黑體" panose="020B0604030504040204" pitchFamily="34" charset="-120"/>
                <a:cs typeface="Arial" panose="020B0604020202020204" pitchFamily="34" charset="0"/>
              </a:rPr>
              <a:t>ransmission</a:t>
            </a:r>
          </a:p>
        </p:txBody>
      </p:sp>
    </p:spTree>
    <p:extLst>
      <p:ext uri="{BB962C8B-B14F-4D97-AF65-F5344CB8AC3E}">
        <p14:creationId xmlns:p14="http://schemas.microsoft.com/office/powerpoint/2010/main" val="1658683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圓角 39">
            <a:extLst>
              <a:ext uri="{FF2B5EF4-FFF2-40B4-BE49-F238E27FC236}">
                <a16:creationId xmlns:a16="http://schemas.microsoft.com/office/drawing/2014/main" id="{C6F5AC22-AD62-234E-8105-28D71503FD84}"/>
              </a:ext>
            </a:extLst>
          </p:cNvPr>
          <p:cNvSpPr/>
          <p:nvPr/>
        </p:nvSpPr>
        <p:spPr>
          <a:xfrm>
            <a:off x="611133" y="1406062"/>
            <a:ext cx="11063416" cy="4581190"/>
          </a:xfrm>
          <a:prstGeom prst="roundRect">
            <a:avLst>
              <a:gd name="adj" fmla="val 4364"/>
            </a:avLst>
          </a:prstGeom>
          <a:solidFill>
            <a:schemeClr val="tx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12875C5-F534-334F-BF05-83EF996D523E}"/>
              </a:ext>
            </a:extLst>
          </p:cNvPr>
          <p:cNvSpPr>
            <a:spLocks noGrp="1"/>
          </p:cNvSpPr>
          <p:nvPr>
            <p:ph type="title"/>
          </p:nvPr>
        </p:nvSpPr>
        <p:spPr/>
        <p:txBody>
          <a:bodyPr>
            <a:normAutofit/>
          </a:bodyPr>
          <a:lstStyle/>
          <a:p>
            <a:r>
              <a:rPr lang="en-US" altLang="zh-CN"/>
              <a:t>Strength of 25GbE </a:t>
            </a:r>
            <a:r>
              <a:rPr lang="en-US" altLang="zh-TW"/>
              <a:t>– easily upgrade to 50/100GbE</a:t>
            </a:r>
            <a:endParaRPr lang="en-US"/>
          </a:p>
        </p:txBody>
      </p:sp>
      <p:sp>
        <p:nvSpPr>
          <p:cNvPr id="4" name="Rectangle 3">
            <a:extLst>
              <a:ext uri="{FF2B5EF4-FFF2-40B4-BE49-F238E27FC236}">
                <a16:creationId xmlns:a16="http://schemas.microsoft.com/office/drawing/2014/main" id="{8BBC732F-9BE0-E248-A38D-055F43B9EAAA}"/>
              </a:ext>
            </a:extLst>
          </p:cNvPr>
          <p:cNvSpPr/>
          <p:nvPr/>
        </p:nvSpPr>
        <p:spPr>
          <a:xfrm>
            <a:off x="897720" y="1594325"/>
            <a:ext cx="10454978" cy="461665"/>
          </a:xfrm>
          <a:prstGeom prst="rect">
            <a:avLst/>
          </a:prstGeom>
        </p:spPr>
        <p:txBody>
          <a:bodyPr wrap="none">
            <a:spAutoFit/>
          </a:bodyPr>
          <a:lstStyle/>
          <a:p>
            <a:r>
              <a:rPr lang="en-US" sz="2400" b="1">
                <a:solidFill>
                  <a:schemeClr val="bg1"/>
                </a:solidFill>
                <a:latin typeface="Arial" panose="020B0604020202020204" pitchFamily="34" charset="0"/>
                <a:ea typeface="微軟正黑體" panose="020B0604030504040204" pitchFamily="34" charset="-120"/>
                <a:cs typeface="Arial" panose="020B0604020202020204" pitchFamily="34" charset="0"/>
              </a:rPr>
              <a:t>Lower bandwidth than 40GbE, but</a:t>
            </a:r>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 more easily upgrade to 50/100GbE</a:t>
            </a:r>
          </a:p>
        </p:txBody>
      </p:sp>
      <p:sp>
        <p:nvSpPr>
          <p:cNvPr id="3" name="TextBox 2">
            <a:extLst>
              <a:ext uri="{FF2B5EF4-FFF2-40B4-BE49-F238E27FC236}">
                <a16:creationId xmlns:a16="http://schemas.microsoft.com/office/drawing/2014/main" id="{1A7F2599-CA9E-3946-AC46-16567F07E5DB}"/>
              </a:ext>
            </a:extLst>
          </p:cNvPr>
          <p:cNvSpPr txBox="1"/>
          <p:nvPr/>
        </p:nvSpPr>
        <p:spPr>
          <a:xfrm>
            <a:off x="728570" y="6088499"/>
            <a:ext cx="1967430" cy="338554"/>
          </a:xfrm>
          <a:prstGeom prst="rect">
            <a:avLst/>
          </a:prstGeom>
          <a:noFill/>
        </p:spPr>
        <p:txBody>
          <a:bodyPr wrap="square" rtlCol="0" anchor="t">
            <a:spAutoFit/>
          </a:bodyPr>
          <a:lstStyle/>
          <a:p>
            <a:r>
              <a:rPr lang="en-US" altLang="zh-TW" sz="1600">
                <a:solidFill>
                  <a:schemeClr val="bg1"/>
                </a:solidFill>
                <a:latin typeface="Arial" panose="020B0604020202020204" pitchFamily="34" charset="0"/>
                <a:ea typeface="Microsoft JhengHei"/>
                <a:cs typeface="Arial" panose="020B0604020202020204" pitchFamily="34" charset="0"/>
              </a:rPr>
              <a:t>Source</a:t>
            </a:r>
            <a:r>
              <a:rPr lang="zh-TW" altLang="en-US" sz="1600">
                <a:solidFill>
                  <a:schemeClr val="bg1"/>
                </a:solidFill>
                <a:latin typeface="Arial" panose="020B0604020202020204" pitchFamily="34" charset="0"/>
                <a:ea typeface="Microsoft JhengHei"/>
                <a:cs typeface="Arial" panose="020B0604020202020204" pitchFamily="34" charset="0"/>
              </a:rPr>
              <a:t>：</a:t>
            </a:r>
            <a:r>
              <a:rPr lang="en-US" sz="1600">
                <a:solidFill>
                  <a:schemeClr val="bg1"/>
                </a:solidFill>
                <a:latin typeface="Arial" panose="020B0604020202020204" pitchFamily="34" charset="0"/>
                <a:ea typeface="Microsoft JhengHei"/>
                <a:cs typeface="Arial" panose="020B0604020202020204" pitchFamily="34" charset="0"/>
              </a:rPr>
              <a:t>Mellanox</a:t>
            </a:r>
          </a:p>
        </p:txBody>
      </p:sp>
      <p:grpSp>
        <p:nvGrpSpPr>
          <p:cNvPr id="8" name="群組 7">
            <a:extLst>
              <a:ext uri="{FF2B5EF4-FFF2-40B4-BE49-F238E27FC236}">
                <a16:creationId xmlns:a16="http://schemas.microsoft.com/office/drawing/2014/main" id="{BF5E564E-FB12-4A94-AF15-76D311AF7F6D}"/>
              </a:ext>
            </a:extLst>
          </p:cNvPr>
          <p:cNvGrpSpPr/>
          <p:nvPr/>
        </p:nvGrpSpPr>
        <p:grpSpPr>
          <a:xfrm>
            <a:off x="1094746" y="2336025"/>
            <a:ext cx="11849736" cy="4193309"/>
            <a:chOff x="1834565" y="2401176"/>
            <a:chExt cx="10232275" cy="3620932"/>
          </a:xfrm>
        </p:grpSpPr>
        <p:sp>
          <p:nvSpPr>
            <p:cNvPr id="23" name="箭號: 向上 35">
              <a:extLst>
                <a:ext uri="{FF2B5EF4-FFF2-40B4-BE49-F238E27FC236}">
                  <a16:creationId xmlns:a16="http://schemas.microsoft.com/office/drawing/2014/main" id="{A9A224FF-0259-4441-981D-BEF334026509}"/>
                </a:ext>
              </a:extLst>
            </p:cNvPr>
            <p:cNvSpPr/>
            <p:nvPr/>
          </p:nvSpPr>
          <p:spPr>
            <a:xfrm rot="5400000">
              <a:off x="4427379" y="3229154"/>
              <a:ext cx="872545" cy="1620175"/>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4" name="矩形: 圓角 38">
              <a:extLst>
                <a:ext uri="{FF2B5EF4-FFF2-40B4-BE49-F238E27FC236}">
                  <a16:creationId xmlns:a16="http://schemas.microsoft.com/office/drawing/2014/main" id="{BDFAB612-5F60-6B49-8A59-3DCC42FF95BE}"/>
                </a:ext>
              </a:extLst>
            </p:cNvPr>
            <p:cNvSpPr/>
            <p:nvPr/>
          </p:nvSpPr>
          <p:spPr>
            <a:xfrm>
              <a:off x="1834565" y="3354321"/>
              <a:ext cx="881642" cy="92461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latin typeface="Arial" panose="020B0604020202020204" pitchFamily="34" charset="0"/>
                <a:cs typeface="Arial" panose="020B0604020202020204" pitchFamily="34" charset="0"/>
              </a:endParaRPr>
            </a:p>
          </p:txBody>
        </p:sp>
        <p:graphicFrame>
          <p:nvGraphicFramePr>
            <p:cNvPr id="35" name="圖表 8">
              <a:extLst>
                <a:ext uri="{FF2B5EF4-FFF2-40B4-BE49-F238E27FC236}">
                  <a16:creationId xmlns:a16="http://schemas.microsoft.com/office/drawing/2014/main" id="{7B7ED75C-6C3B-5540-8905-B47C499E952D}"/>
                </a:ext>
              </a:extLst>
            </p:cNvPr>
            <p:cNvGraphicFramePr/>
            <p:nvPr>
              <p:extLst>
                <p:ext uri="{D42A27DB-BD31-4B8C-83A1-F6EECF244321}">
                  <p14:modId xmlns:p14="http://schemas.microsoft.com/office/powerpoint/2010/main" val="1546272360"/>
                </p:ext>
              </p:extLst>
            </p:nvPr>
          </p:nvGraphicFramePr>
          <p:xfrm>
            <a:off x="2599851" y="2990582"/>
            <a:ext cx="2767011" cy="2101484"/>
          </p:xfrm>
          <a:graphic>
            <a:graphicData uri="http://schemas.openxmlformats.org/drawingml/2006/chart">
              <c:chart xmlns:c="http://schemas.openxmlformats.org/drawingml/2006/chart" xmlns:r="http://schemas.openxmlformats.org/officeDocument/2006/relationships" r:id="rId3"/>
            </a:graphicData>
          </a:graphic>
        </p:graphicFrame>
        <p:sp>
          <p:nvSpPr>
            <p:cNvPr id="36" name="矩形 11">
              <a:extLst>
                <a:ext uri="{FF2B5EF4-FFF2-40B4-BE49-F238E27FC236}">
                  <a16:creationId xmlns:a16="http://schemas.microsoft.com/office/drawing/2014/main" id="{BB9554FC-D7BC-E048-9EF8-C5EB67ED05E7}"/>
                </a:ext>
              </a:extLst>
            </p:cNvPr>
            <p:cNvSpPr/>
            <p:nvPr/>
          </p:nvSpPr>
          <p:spPr>
            <a:xfrm>
              <a:off x="4524525" y="4661506"/>
              <a:ext cx="423841" cy="239189"/>
            </a:xfrm>
            <a:prstGeom prst="rect">
              <a:avLst/>
            </a:prstGeom>
            <a:scene3d>
              <a:camera prst="orthographicFront">
                <a:rot lat="0" lon="0" rev="0"/>
              </a:camera>
              <a:lightRig rig="threePt" dir="t"/>
            </a:scene3d>
          </p:spPr>
          <p:txBody>
            <a:bodyPr wrap="none">
              <a:spAutoFit/>
            </a:bodyPr>
            <a:lstStyle/>
            <a:p>
              <a:r>
                <a:rPr lang="en-US" altLang="zh-CN" sz="1200">
                  <a:solidFill>
                    <a:schemeClr val="bg1"/>
                  </a:solidFill>
                  <a:latin typeface="Arial" panose="020B0604020202020204" pitchFamily="34" charset="0"/>
                  <a:cs typeface="Arial" panose="020B0604020202020204" pitchFamily="34" charset="0"/>
                </a:rPr>
                <a:t>78%</a:t>
              </a:r>
              <a:endParaRPr lang="zh-TW" altLang="en-US" sz="1200">
                <a:latin typeface="Arial" panose="020B0604020202020204" pitchFamily="34" charset="0"/>
                <a:cs typeface="Arial" panose="020B0604020202020204" pitchFamily="34" charset="0"/>
              </a:endParaRPr>
            </a:p>
          </p:txBody>
        </p:sp>
        <p:sp>
          <p:nvSpPr>
            <p:cNvPr id="37" name="矩形 20">
              <a:extLst>
                <a:ext uri="{FF2B5EF4-FFF2-40B4-BE49-F238E27FC236}">
                  <a16:creationId xmlns:a16="http://schemas.microsoft.com/office/drawing/2014/main" id="{EF5F2DE0-F1BE-D84D-9A07-9781A2C889F0}"/>
                </a:ext>
              </a:extLst>
            </p:cNvPr>
            <p:cNvSpPr/>
            <p:nvPr/>
          </p:nvSpPr>
          <p:spPr>
            <a:xfrm>
              <a:off x="2676647" y="3516031"/>
              <a:ext cx="350478" cy="239189"/>
            </a:xfrm>
            <a:prstGeom prst="rect">
              <a:avLst/>
            </a:prstGeom>
            <a:scene3d>
              <a:camera prst="orthographicFront">
                <a:rot lat="0" lon="0" rev="0"/>
              </a:camera>
              <a:lightRig rig="threePt" dir="t"/>
            </a:scene3d>
          </p:spPr>
          <p:txBody>
            <a:bodyPr wrap="none">
              <a:spAutoFit/>
            </a:bodyPr>
            <a:lstStyle/>
            <a:p>
              <a:r>
                <a:rPr lang="en-US" altLang="zh-CN" sz="1200">
                  <a:solidFill>
                    <a:srgbClr val="FF0040"/>
                  </a:solidFill>
                  <a:latin typeface="Arial" panose="020B0604020202020204" pitchFamily="34" charset="0"/>
                  <a:cs typeface="Arial" panose="020B0604020202020204" pitchFamily="34" charset="0"/>
                </a:rPr>
                <a:t>7%</a:t>
              </a:r>
              <a:endParaRPr lang="zh-TW" altLang="en-US" sz="1200">
                <a:solidFill>
                  <a:srgbClr val="FF0040"/>
                </a:solidFill>
                <a:latin typeface="Arial" panose="020B0604020202020204" pitchFamily="34" charset="0"/>
                <a:cs typeface="Arial" panose="020B0604020202020204" pitchFamily="34" charset="0"/>
              </a:endParaRPr>
            </a:p>
          </p:txBody>
        </p:sp>
        <p:sp>
          <p:nvSpPr>
            <p:cNvPr id="38" name="矩形 22">
              <a:extLst>
                <a:ext uri="{FF2B5EF4-FFF2-40B4-BE49-F238E27FC236}">
                  <a16:creationId xmlns:a16="http://schemas.microsoft.com/office/drawing/2014/main" id="{A635E779-E9D7-DB41-8157-03D33635213F}"/>
                </a:ext>
              </a:extLst>
            </p:cNvPr>
            <p:cNvSpPr/>
            <p:nvPr/>
          </p:nvSpPr>
          <p:spPr>
            <a:xfrm>
              <a:off x="2968173" y="3035224"/>
              <a:ext cx="413986" cy="239189"/>
            </a:xfrm>
            <a:prstGeom prst="rect">
              <a:avLst/>
            </a:prstGeom>
            <a:scene3d>
              <a:camera prst="orthographicFront">
                <a:rot lat="0" lon="0" rev="0"/>
              </a:camera>
              <a:lightRig rig="threePt" dir="t"/>
            </a:scene3d>
          </p:spPr>
          <p:txBody>
            <a:bodyPr wrap="none">
              <a:spAutoFit/>
            </a:bodyPr>
            <a:lstStyle/>
            <a:p>
              <a:r>
                <a:rPr lang="en-US" altLang="zh-CN" sz="1200">
                  <a:solidFill>
                    <a:schemeClr val="accent6"/>
                  </a:solidFill>
                  <a:latin typeface="Arial" panose="020B0604020202020204" pitchFamily="34" charset="0"/>
                  <a:cs typeface="Arial" panose="020B0604020202020204" pitchFamily="34" charset="0"/>
                </a:rPr>
                <a:t>11%</a:t>
              </a:r>
              <a:endParaRPr lang="zh-TW" altLang="en-US" sz="1200">
                <a:solidFill>
                  <a:schemeClr val="accent6"/>
                </a:solidFill>
                <a:latin typeface="Arial" panose="020B0604020202020204" pitchFamily="34" charset="0"/>
                <a:cs typeface="Arial" panose="020B0604020202020204" pitchFamily="34" charset="0"/>
              </a:endParaRPr>
            </a:p>
          </p:txBody>
        </p:sp>
        <p:sp>
          <p:nvSpPr>
            <p:cNvPr id="39" name="矩形 23">
              <a:extLst>
                <a:ext uri="{FF2B5EF4-FFF2-40B4-BE49-F238E27FC236}">
                  <a16:creationId xmlns:a16="http://schemas.microsoft.com/office/drawing/2014/main" id="{CCF6B368-F103-D74B-AE58-EE8BD89FD39A}"/>
                </a:ext>
              </a:extLst>
            </p:cNvPr>
            <p:cNvSpPr/>
            <p:nvPr/>
          </p:nvSpPr>
          <p:spPr>
            <a:xfrm>
              <a:off x="3750797" y="2820812"/>
              <a:ext cx="350478" cy="239189"/>
            </a:xfrm>
            <a:prstGeom prst="rect">
              <a:avLst/>
            </a:prstGeom>
            <a:scene3d>
              <a:camera prst="orthographicFront">
                <a:rot lat="0" lon="0" rev="0"/>
              </a:camera>
              <a:lightRig rig="threePt" dir="t"/>
            </a:scene3d>
          </p:spPr>
          <p:txBody>
            <a:bodyPr wrap="none">
              <a:spAutoFit/>
            </a:bodyPr>
            <a:lstStyle/>
            <a:p>
              <a:r>
                <a:rPr lang="en-US" altLang="zh-CN" sz="1200">
                  <a:solidFill>
                    <a:srgbClr val="00E6FE"/>
                  </a:solidFill>
                  <a:latin typeface="Arial" panose="020B0604020202020204" pitchFamily="34" charset="0"/>
                  <a:cs typeface="Arial" panose="020B0604020202020204" pitchFamily="34" charset="0"/>
                </a:rPr>
                <a:t>2%</a:t>
              </a:r>
              <a:endParaRPr lang="zh-TW" altLang="en-US" sz="1200">
                <a:solidFill>
                  <a:srgbClr val="00E6FE"/>
                </a:solidFill>
                <a:latin typeface="Arial" panose="020B0604020202020204" pitchFamily="34" charset="0"/>
                <a:cs typeface="Arial" panose="020B0604020202020204" pitchFamily="34" charset="0"/>
              </a:endParaRPr>
            </a:p>
          </p:txBody>
        </p:sp>
        <p:sp>
          <p:nvSpPr>
            <p:cNvPr id="40" name="矩形 24">
              <a:extLst>
                <a:ext uri="{FF2B5EF4-FFF2-40B4-BE49-F238E27FC236}">
                  <a16:creationId xmlns:a16="http://schemas.microsoft.com/office/drawing/2014/main" id="{B91EB36D-D792-784D-9760-3F9C7EC3F109}"/>
                </a:ext>
              </a:extLst>
            </p:cNvPr>
            <p:cNvSpPr/>
            <p:nvPr/>
          </p:nvSpPr>
          <p:spPr>
            <a:xfrm>
              <a:off x="3419937" y="2871316"/>
              <a:ext cx="350478" cy="239189"/>
            </a:xfrm>
            <a:prstGeom prst="rect">
              <a:avLst/>
            </a:prstGeom>
            <a:scene3d>
              <a:camera prst="orthographicFront">
                <a:rot lat="0" lon="0" rev="0"/>
              </a:camera>
              <a:lightRig rig="threePt" dir="t"/>
            </a:scene3d>
          </p:spPr>
          <p:txBody>
            <a:bodyPr wrap="none">
              <a:spAutoFit/>
            </a:bodyPr>
            <a:lstStyle/>
            <a:p>
              <a:r>
                <a:rPr lang="en-US" altLang="zh-CN" sz="1200">
                  <a:solidFill>
                    <a:srgbClr val="A66BD3"/>
                  </a:solidFill>
                  <a:latin typeface="Arial" panose="020B0604020202020204" pitchFamily="34" charset="0"/>
                  <a:cs typeface="Arial" panose="020B0604020202020204" pitchFamily="34" charset="0"/>
                </a:rPr>
                <a:t>2%</a:t>
              </a:r>
              <a:endParaRPr lang="zh-TW" altLang="en-US" sz="1200">
                <a:solidFill>
                  <a:srgbClr val="A66BD3"/>
                </a:solidFill>
                <a:latin typeface="Arial" panose="020B0604020202020204" pitchFamily="34" charset="0"/>
                <a:cs typeface="Arial" panose="020B0604020202020204" pitchFamily="34" charset="0"/>
              </a:endParaRPr>
            </a:p>
          </p:txBody>
        </p:sp>
        <p:grpSp>
          <p:nvGrpSpPr>
            <p:cNvPr id="41" name="群組 29">
              <a:extLst>
                <a:ext uri="{FF2B5EF4-FFF2-40B4-BE49-F238E27FC236}">
                  <a16:creationId xmlns:a16="http://schemas.microsoft.com/office/drawing/2014/main" id="{6801CE91-5589-104F-B771-2FEF4E95B115}"/>
                </a:ext>
              </a:extLst>
            </p:cNvPr>
            <p:cNvGrpSpPr/>
            <p:nvPr/>
          </p:nvGrpSpPr>
          <p:grpSpPr>
            <a:xfrm>
              <a:off x="1834567" y="3358615"/>
              <a:ext cx="881640" cy="829468"/>
              <a:chOff x="-5537" y="2631051"/>
              <a:chExt cx="848489" cy="798278"/>
            </a:xfrm>
          </p:grpSpPr>
          <p:sp>
            <p:nvSpPr>
              <p:cNvPr id="42" name="矩形 26">
                <a:extLst>
                  <a:ext uri="{FF2B5EF4-FFF2-40B4-BE49-F238E27FC236}">
                    <a16:creationId xmlns:a16="http://schemas.microsoft.com/office/drawing/2014/main" id="{49459131-2272-0144-919D-B13451934EDD}"/>
                  </a:ext>
                </a:extLst>
              </p:cNvPr>
              <p:cNvSpPr/>
              <p:nvPr/>
            </p:nvSpPr>
            <p:spPr>
              <a:xfrm>
                <a:off x="-1211" y="2994516"/>
                <a:ext cx="844162" cy="434813"/>
              </a:xfrm>
              <a:prstGeom prst="rect">
                <a:avLst/>
              </a:prstGeom>
            </p:spPr>
            <p:txBody>
              <a:bodyPr wrap="square">
                <a:spAutoFit/>
              </a:bodyPr>
              <a:lstStyle/>
              <a:p>
                <a:pPr algn="ctr"/>
                <a:r>
                  <a:rPr lang="en-US" altLang="zh-TW" sz="1400">
                    <a:solidFill>
                      <a:schemeClr val="bg1"/>
                    </a:solidFill>
                    <a:latin typeface="Arial" panose="020B0604020202020204" pitchFamily="34" charset="0"/>
                    <a:cs typeface="Arial" panose="020B0604020202020204" pitchFamily="34" charset="0"/>
                  </a:rPr>
                  <a:t>Of total </a:t>
                </a:r>
                <a:br>
                  <a:rPr lang="en-US" altLang="zh-TW" sz="1400">
                    <a:solidFill>
                      <a:schemeClr val="bg1"/>
                    </a:solidFill>
                    <a:latin typeface="Arial" panose="020B0604020202020204" pitchFamily="34" charset="0"/>
                    <a:cs typeface="Arial" panose="020B0604020202020204" pitchFamily="34" charset="0"/>
                  </a:rPr>
                </a:br>
                <a:r>
                  <a:rPr lang="en-US" altLang="zh-TW" sz="1400">
                    <a:solidFill>
                      <a:schemeClr val="bg1"/>
                    </a:solidFill>
                    <a:latin typeface="Arial" panose="020B0604020202020204" pitchFamily="34" charset="0"/>
                    <a:cs typeface="Arial" panose="020B0604020202020204" pitchFamily="34" charset="0"/>
                  </a:rPr>
                  <a:t>Market</a:t>
                </a:r>
              </a:p>
            </p:txBody>
          </p:sp>
          <p:sp>
            <p:nvSpPr>
              <p:cNvPr id="43" name="矩形 28">
                <a:extLst>
                  <a:ext uri="{FF2B5EF4-FFF2-40B4-BE49-F238E27FC236}">
                    <a16:creationId xmlns:a16="http://schemas.microsoft.com/office/drawing/2014/main" id="{C415E078-11DA-3547-9DC2-D5C6C002C863}"/>
                  </a:ext>
                </a:extLst>
              </p:cNvPr>
              <p:cNvSpPr/>
              <p:nvPr/>
            </p:nvSpPr>
            <p:spPr>
              <a:xfrm>
                <a:off x="-5537" y="2631051"/>
                <a:ext cx="848489" cy="383659"/>
              </a:xfrm>
              <a:prstGeom prst="rect">
                <a:avLst/>
              </a:prstGeom>
            </p:spPr>
            <p:txBody>
              <a:bodyPr wrap="square">
                <a:spAutoFit/>
              </a:bodyPr>
              <a:lstStyle/>
              <a:p>
                <a:pPr algn="ctr"/>
                <a:r>
                  <a:rPr lang="en-US" altLang="zh-TW" sz="2400" b="1">
                    <a:solidFill>
                      <a:schemeClr val="bg1"/>
                    </a:solidFill>
                    <a:latin typeface="Arial" panose="020B0604020202020204" pitchFamily="34" charset="0"/>
                    <a:cs typeface="Arial" panose="020B0604020202020204" pitchFamily="34" charset="0"/>
                  </a:rPr>
                  <a:t>22%</a:t>
                </a:r>
              </a:p>
            </p:txBody>
          </p:sp>
        </p:grpSp>
        <p:sp>
          <p:nvSpPr>
            <p:cNvPr id="44" name="矩形: 圓角 30">
              <a:extLst>
                <a:ext uri="{FF2B5EF4-FFF2-40B4-BE49-F238E27FC236}">
                  <a16:creationId xmlns:a16="http://schemas.microsoft.com/office/drawing/2014/main" id="{F80E7A30-0BFE-E44A-9FEB-AF34D961A98D}"/>
                </a:ext>
              </a:extLst>
            </p:cNvPr>
            <p:cNvSpPr/>
            <p:nvPr/>
          </p:nvSpPr>
          <p:spPr>
            <a:xfrm>
              <a:off x="5923281" y="2401176"/>
              <a:ext cx="3693790" cy="4192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5" name="矩形 32">
              <a:extLst>
                <a:ext uri="{FF2B5EF4-FFF2-40B4-BE49-F238E27FC236}">
                  <a16:creationId xmlns:a16="http://schemas.microsoft.com/office/drawing/2014/main" id="{EE3C7540-9052-C146-AA65-91F181BB736E}"/>
                </a:ext>
              </a:extLst>
            </p:cNvPr>
            <p:cNvSpPr/>
            <p:nvPr/>
          </p:nvSpPr>
          <p:spPr>
            <a:xfrm>
              <a:off x="6067626" y="2456888"/>
              <a:ext cx="2940311" cy="265766"/>
            </a:xfrm>
            <a:prstGeom prst="rect">
              <a:avLst/>
            </a:prstGeom>
          </p:spPr>
          <p:txBody>
            <a:bodyPr wrap="none">
              <a:spAutoFit/>
            </a:bodyPr>
            <a:lstStyle/>
            <a:p>
              <a:r>
                <a:rPr lang="en-US" altLang="zh-TW" sz="1400" b="1">
                  <a:latin typeface="Arial" panose="020B0604020202020204" pitchFamily="34" charset="0"/>
                  <a:cs typeface="Arial" panose="020B0604020202020204" pitchFamily="34" charset="0"/>
                </a:rPr>
                <a:t>25G+ Segment Growing at 38% CAGR</a:t>
              </a:r>
            </a:p>
          </p:txBody>
        </p:sp>
        <p:sp>
          <p:nvSpPr>
            <p:cNvPr id="46" name="箭號: 彎曲 37">
              <a:extLst>
                <a:ext uri="{FF2B5EF4-FFF2-40B4-BE49-F238E27FC236}">
                  <a16:creationId xmlns:a16="http://schemas.microsoft.com/office/drawing/2014/main" id="{F041B4B9-0BFB-F040-A1D6-30356C2A4CFB}"/>
                </a:ext>
              </a:extLst>
            </p:cNvPr>
            <p:cNvSpPr/>
            <p:nvPr/>
          </p:nvSpPr>
          <p:spPr>
            <a:xfrm>
              <a:off x="2184525" y="3078009"/>
              <a:ext cx="772312" cy="290154"/>
            </a:xfrm>
            <a:prstGeom prst="bentArrow">
              <a:avLst>
                <a:gd name="adj1" fmla="val 25000"/>
                <a:gd name="adj2" fmla="val 27284"/>
                <a:gd name="adj3" fmla="val 25000"/>
                <a:gd name="adj4" fmla="val 437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tx1"/>
                </a:solidFill>
                <a:latin typeface="Arial" panose="020B0604020202020204" pitchFamily="34" charset="0"/>
                <a:cs typeface="Arial" panose="020B0604020202020204" pitchFamily="34" charset="0"/>
              </a:endParaRPr>
            </a:p>
          </p:txBody>
        </p:sp>
        <p:sp>
          <p:nvSpPr>
            <p:cNvPr id="47" name="矩形 40">
              <a:extLst>
                <a:ext uri="{FF2B5EF4-FFF2-40B4-BE49-F238E27FC236}">
                  <a16:creationId xmlns:a16="http://schemas.microsoft.com/office/drawing/2014/main" id="{EE4969D5-2C05-F642-9C99-8F7269C2E0B0}"/>
                </a:ext>
              </a:extLst>
            </p:cNvPr>
            <p:cNvSpPr/>
            <p:nvPr/>
          </p:nvSpPr>
          <p:spPr>
            <a:xfrm>
              <a:off x="2533284" y="2456888"/>
              <a:ext cx="2102651" cy="265766"/>
            </a:xfrm>
            <a:prstGeom prst="rect">
              <a:avLst/>
            </a:prstGeom>
          </p:spPr>
          <p:txBody>
            <a:bodyPr wrap="none">
              <a:spAutoFit/>
            </a:bodyPr>
            <a:lstStyle/>
            <a:p>
              <a:r>
                <a:rPr lang="en-US" altLang="zh-TW" sz="1400" b="1">
                  <a:solidFill>
                    <a:srgbClr val="FFFF00"/>
                  </a:solidFill>
                  <a:latin typeface="Arial" panose="020B0604020202020204" pitchFamily="34" charset="0"/>
                  <a:cs typeface="Arial" panose="020B0604020202020204" pitchFamily="34" charset="0"/>
                </a:rPr>
                <a:t>High Speed Adapters 2017</a:t>
              </a:r>
            </a:p>
          </p:txBody>
        </p:sp>
        <p:graphicFrame>
          <p:nvGraphicFramePr>
            <p:cNvPr id="50" name="圖表 7">
              <a:extLst>
                <a:ext uri="{FF2B5EF4-FFF2-40B4-BE49-F238E27FC236}">
                  <a16:creationId xmlns:a16="http://schemas.microsoft.com/office/drawing/2014/main" id="{E275A0F7-0DD8-4C48-8723-52AD08882DB3}"/>
                </a:ext>
              </a:extLst>
            </p:cNvPr>
            <p:cNvGraphicFramePr/>
            <p:nvPr>
              <p:extLst>
                <p:ext uri="{D42A27DB-BD31-4B8C-83A1-F6EECF244321}">
                  <p14:modId xmlns:p14="http://schemas.microsoft.com/office/powerpoint/2010/main" val="4153354261"/>
                </p:ext>
              </p:extLst>
            </p:nvPr>
          </p:nvGraphicFramePr>
          <p:xfrm>
            <a:off x="3845317" y="2723748"/>
            <a:ext cx="8221523" cy="3298360"/>
          </p:xfrm>
          <a:graphic>
            <a:graphicData uri="http://schemas.openxmlformats.org/drawingml/2006/chart">
              <c:chart xmlns:c="http://schemas.openxmlformats.org/drawingml/2006/chart" xmlns:r="http://schemas.openxmlformats.org/officeDocument/2006/relationships" r:id="rId4"/>
            </a:graphicData>
          </a:graphic>
        </p:graphicFrame>
        <p:sp>
          <p:nvSpPr>
            <p:cNvPr id="52" name="矩形 12">
              <a:extLst>
                <a:ext uri="{FF2B5EF4-FFF2-40B4-BE49-F238E27FC236}">
                  <a16:creationId xmlns:a16="http://schemas.microsoft.com/office/drawing/2014/main" id="{750EBDA6-B26B-44CD-88B8-D044F9464ACB}"/>
                </a:ext>
              </a:extLst>
            </p:cNvPr>
            <p:cNvSpPr/>
            <p:nvPr/>
          </p:nvSpPr>
          <p:spPr>
            <a:xfrm>
              <a:off x="9652458" y="4331603"/>
              <a:ext cx="423841" cy="239189"/>
            </a:xfrm>
            <a:prstGeom prst="rect">
              <a:avLst/>
            </a:prstGeom>
          </p:spPr>
          <p:txBody>
            <a:bodyPr wrap="none">
              <a:spAutoFit/>
            </a:bodyPr>
            <a:lstStyle/>
            <a:p>
              <a:r>
                <a:rPr lang="en-US" altLang="zh-CN" sz="1200">
                  <a:solidFill>
                    <a:schemeClr val="bg1"/>
                  </a:solidFill>
                  <a:latin typeface="Arial" panose="020B0604020202020204" pitchFamily="34" charset="0"/>
                  <a:cs typeface="Arial" panose="020B0604020202020204" pitchFamily="34" charset="0"/>
                </a:rPr>
                <a:t>45%</a:t>
              </a:r>
              <a:endParaRPr lang="zh-TW" altLang="en-US" sz="1200">
                <a:latin typeface="Arial" panose="020B0604020202020204" pitchFamily="34" charset="0"/>
                <a:cs typeface="Arial" panose="020B0604020202020204" pitchFamily="34" charset="0"/>
              </a:endParaRPr>
            </a:p>
          </p:txBody>
        </p:sp>
        <p:sp>
          <p:nvSpPr>
            <p:cNvPr id="53" name="矩形 13">
              <a:extLst>
                <a:ext uri="{FF2B5EF4-FFF2-40B4-BE49-F238E27FC236}">
                  <a16:creationId xmlns:a16="http://schemas.microsoft.com/office/drawing/2014/main" id="{D8EFFCE9-343F-466D-9695-0B0B2C15B7AB}"/>
                </a:ext>
              </a:extLst>
            </p:cNvPr>
            <p:cNvSpPr/>
            <p:nvPr/>
          </p:nvSpPr>
          <p:spPr>
            <a:xfrm>
              <a:off x="8269819" y="5031378"/>
              <a:ext cx="423841" cy="239189"/>
            </a:xfrm>
            <a:prstGeom prst="rect">
              <a:avLst/>
            </a:prstGeom>
          </p:spPr>
          <p:txBody>
            <a:bodyPr wrap="none">
              <a:spAutoFit/>
            </a:bodyPr>
            <a:lstStyle/>
            <a:p>
              <a:r>
                <a:rPr lang="en-US" altLang="zh-CN" sz="1200">
                  <a:solidFill>
                    <a:srgbClr val="FF0040"/>
                  </a:solidFill>
                  <a:latin typeface="Arial" panose="020B0604020202020204" pitchFamily="34" charset="0"/>
                  <a:cs typeface="Arial" panose="020B0604020202020204" pitchFamily="34" charset="0"/>
                </a:rPr>
                <a:t>15%</a:t>
              </a:r>
              <a:endParaRPr lang="zh-TW" altLang="en-US" sz="1200">
                <a:solidFill>
                  <a:srgbClr val="FF0040"/>
                </a:solidFill>
                <a:latin typeface="Arial" panose="020B0604020202020204" pitchFamily="34" charset="0"/>
                <a:cs typeface="Arial" panose="020B0604020202020204" pitchFamily="34" charset="0"/>
              </a:endParaRPr>
            </a:p>
          </p:txBody>
        </p:sp>
        <p:sp>
          <p:nvSpPr>
            <p:cNvPr id="54" name="矩形 16">
              <a:extLst>
                <a:ext uri="{FF2B5EF4-FFF2-40B4-BE49-F238E27FC236}">
                  <a16:creationId xmlns:a16="http://schemas.microsoft.com/office/drawing/2014/main" id="{62638158-3A39-41FB-95DD-15A711289745}"/>
                </a:ext>
              </a:extLst>
            </p:cNvPr>
            <p:cNvSpPr/>
            <p:nvPr/>
          </p:nvSpPr>
          <p:spPr>
            <a:xfrm>
              <a:off x="8364457" y="2809056"/>
              <a:ext cx="350478" cy="239189"/>
            </a:xfrm>
            <a:prstGeom prst="rect">
              <a:avLst/>
            </a:prstGeom>
          </p:spPr>
          <p:txBody>
            <a:bodyPr wrap="none">
              <a:spAutoFit/>
            </a:bodyPr>
            <a:lstStyle/>
            <a:p>
              <a:r>
                <a:rPr lang="en-US" altLang="zh-CN" sz="1200">
                  <a:solidFill>
                    <a:schemeClr val="accent2"/>
                  </a:solidFill>
                  <a:latin typeface="Arial" panose="020B0604020202020204" pitchFamily="34" charset="0"/>
                  <a:cs typeface="Arial" panose="020B0604020202020204" pitchFamily="34" charset="0"/>
                </a:rPr>
                <a:t>2%</a:t>
              </a:r>
              <a:endParaRPr lang="zh-TW" altLang="en-US" sz="1200">
                <a:solidFill>
                  <a:schemeClr val="accent2"/>
                </a:solidFill>
                <a:latin typeface="Arial" panose="020B0604020202020204" pitchFamily="34" charset="0"/>
                <a:cs typeface="Arial" panose="020B0604020202020204" pitchFamily="34" charset="0"/>
              </a:endParaRPr>
            </a:p>
          </p:txBody>
        </p:sp>
        <p:sp>
          <p:nvSpPr>
            <p:cNvPr id="55" name="矩形 17">
              <a:extLst>
                <a:ext uri="{FF2B5EF4-FFF2-40B4-BE49-F238E27FC236}">
                  <a16:creationId xmlns:a16="http://schemas.microsoft.com/office/drawing/2014/main" id="{6F8D10BC-D3E2-4AB5-89F7-225EEE8E6587}"/>
                </a:ext>
              </a:extLst>
            </p:cNvPr>
            <p:cNvSpPr/>
            <p:nvPr/>
          </p:nvSpPr>
          <p:spPr>
            <a:xfrm>
              <a:off x="7822930" y="4805418"/>
              <a:ext cx="350478" cy="239189"/>
            </a:xfrm>
            <a:prstGeom prst="rect">
              <a:avLst/>
            </a:prstGeom>
          </p:spPr>
          <p:txBody>
            <a:bodyPr wrap="none">
              <a:spAutoFit/>
            </a:bodyPr>
            <a:lstStyle/>
            <a:p>
              <a:r>
                <a:rPr lang="en-US" altLang="zh-CN" sz="1200">
                  <a:solidFill>
                    <a:schemeClr val="accent6"/>
                  </a:solidFill>
                  <a:latin typeface="Arial" panose="020B0604020202020204" pitchFamily="34" charset="0"/>
                  <a:cs typeface="Arial" panose="020B0604020202020204" pitchFamily="34" charset="0"/>
                </a:rPr>
                <a:t>2%</a:t>
              </a:r>
              <a:endParaRPr lang="zh-TW" altLang="en-US" sz="1200">
                <a:solidFill>
                  <a:schemeClr val="accent6"/>
                </a:solidFill>
                <a:latin typeface="Arial" panose="020B0604020202020204" pitchFamily="34" charset="0"/>
                <a:cs typeface="Arial" panose="020B0604020202020204" pitchFamily="34" charset="0"/>
              </a:endParaRPr>
            </a:p>
          </p:txBody>
        </p:sp>
        <p:sp>
          <p:nvSpPr>
            <p:cNvPr id="56" name="矩形 18">
              <a:extLst>
                <a:ext uri="{FF2B5EF4-FFF2-40B4-BE49-F238E27FC236}">
                  <a16:creationId xmlns:a16="http://schemas.microsoft.com/office/drawing/2014/main" id="{D0388902-F173-4756-B679-6CC9C0CB4BF2}"/>
                </a:ext>
              </a:extLst>
            </p:cNvPr>
            <p:cNvSpPr/>
            <p:nvPr/>
          </p:nvSpPr>
          <p:spPr>
            <a:xfrm>
              <a:off x="7377041" y="4278938"/>
              <a:ext cx="423841" cy="239189"/>
            </a:xfrm>
            <a:prstGeom prst="rect">
              <a:avLst/>
            </a:prstGeom>
          </p:spPr>
          <p:txBody>
            <a:bodyPr wrap="none">
              <a:spAutoFit/>
            </a:bodyPr>
            <a:lstStyle/>
            <a:p>
              <a:r>
                <a:rPr lang="en-US" altLang="zh-CN" sz="1200">
                  <a:solidFill>
                    <a:srgbClr val="A66BD3"/>
                  </a:solidFill>
                  <a:latin typeface="Arial" panose="020B0604020202020204" pitchFamily="34" charset="0"/>
                  <a:cs typeface="Arial" panose="020B0604020202020204" pitchFamily="34" charset="0"/>
                </a:rPr>
                <a:t>15%</a:t>
              </a:r>
              <a:endParaRPr lang="zh-TW" altLang="en-US" sz="1200">
                <a:solidFill>
                  <a:srgbClr val="A66BD3"/>
                </a:solidFill>
                <a:latin typeface="Arial" panose="020B0604020202020204" pitchFamily="34" charset="0"/>
                <a:cs typeface="Arial" panose="020B0604020202020204" pitchFamily="34" charset="0"/>
              </a:endParaRPr>
            </a:p>
          </p:txBody>
        </p:sp>
        <p:sp>
          <p:nvSpPr>
            <p:cNvPr id="57" name="矩形 19">
              <a:extLst>
                <a:ext uri="{FF2B5EF4-FFF2-40B4-BE49-F238E27FC236}">
                  <a16:creationId xmlns:a16="http://schemas.microsoft.com/office/drawing/2014/main" id="{C46125FF-7E4A-4305-BCC2-18A1A7B95EDE}"/>
                </a:ext>
              </a:extLst>
            </p:cNvPr>
            <p:cNvSpPr/>
            <p:nvPr/>
          </p:nvSpPr>
          <p:spPr>
            <a:xfrm>
              <a:off x="7509363" y="3224252"/>
              <a:ext cx="423841" cy="239189"/>
            </a:xfrm>
            <a:prstGeom prst="rect">
              <a:avLst/>
            </a:prstGeom>
          </p:spPr>
          <p:txBody>
            <a:bodyPr wrap="none">
              <a:spAutoFit/>
            </a:bodyPr>
            <a:lstStyle/>
            <a:p>
              <a:r>
                <a:rPr lang="en-US" altLang="zh-CN" sz="1200">
                  <a:solidFill>
                    <a:srgbClr val="00E6FE"/>
                  </a:solidFill>
                  <a:latin typeface="Arial" panose="020B0604020202020204" pitchFamily="34" charset="0"/>
                  <a:cs typeface="Arial" panose="020B0604020202020204" pitchFamily="34" charset="0"/>
                </a:rPr>
                <a:t>21%</a:t>
              </a:r>
              <a:endParaRPr lang="zh-TW" altLang="en-US" sz="1200">
                <a:solidFill>
                  <a:srgbClr val="00E6FE"/>
                </a:solidFill>
                <a:latin typeface="Arial" panose="020B0604020202020204" pitchFamily="34" charset="0"/>
                <a:cs typeface="Arial" panose="020B0604020202020204" pitchFamily="34" charset="0"/>
              </a:endParaRPr>
            </a:p>
          </p:txBody>
        </p:sp>
        <p:grpSp>
          <p:nvGrpSpPr>
            <p:cNvPr id="5" name="群組 4">
              <a:extLst>
                <a:ext uri="{FF2B5EF4-FFF2-40B4-BE49-F238E27FC236}">
                  <a16:creationId xmlns:a16="http://schemas.microsoft.com/office/drawing/2014/main" id="{AA3FD640-0ED0-41A2-BD56-3B09398EA8E3}"/>
                </a:ext>
              </a:extLst>
            </p:cNvPr>
            <p:cNvGrpSpPr/>
            <p:nvPr/>
          </p:nvGrpSpPr>
          <p:grpSpPr>
            <a:xfrm>
              <a:off x="5906729" y="2919006"/>
              <a:ext cx="1628370" cy="2135565"/>
              <a:chOff x="5352261" y="2803127"/>
              <a:chExt cx="1122272" cy="1471830"/>
            </a:xfrm>
          </p:grpSpPr>
          <p:sp>
            <p:nvSpPr>
              <p:cNvPr id="59" name="矩形: 圓角 38">
                <a:extLst>
                  <a:ext uri="{FF2B5EF4-FFF2-40B4-BE49-F238E27FC236}">
                    <a16:creationId xmlns:a16="http://schemas.microsoft.com/office/drawing/2014/main" id="{E02F4DA4-0B40-43A9-B181-BEF4036E56D3}"/>
                  </a:ext>
                </a:extLst>
              </p:cNvPr>
              <p:cNvSpPr/>
              <p:nvPr/>
            </p:nvSpPr>
            <p:spPr>
              <a:xfrm>
                <a:off x="5352261" y="3079439"/>
                <a:ext cx="881642" cy="92461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latin typeface="Arial" panose="020B0604020202020204" pitchFamily="34" charset="0"/>
                  <a:cs typeface="Arial" panose="020B0604020202020204" pitchFamily="34" charset="0"/>
                </a:endParaRPr>
              </a:p>
            </p:txBody>
          </p:sp>
          <p:grpSp>
            <p:nvGrpSpPr>
              <p:cNvPr id="60" name="群組 29">
                <a:extLst>
                  <a:ext uri="{FF2B5EF4-FFF2-40B4-BE49-F238E27FC236}">
                    <a16:creationId xmlns:a16="http://schemas.microsoft.com/office/drawing/2014/main" id="{1C0F84A2-5F2C-4C5B-BD9A-08705ABAC973}"/>
                  </a:ext>
                </a:extLst>
              </p:cNvPr>
              <p:cNvGrpSpPr/>
              <p:nvPr/>
            </p:nvGrpSpPr>
            <p:grpSpPr>
              <a:xfrm>
                <a:off x="5352263" y="3110591"/>
                <a:ext cx="881640" cy="735448"/>
                <a:chOff x="-5537" y="2656906"/>
                <a:chExt cx="848489" cy="707795"/>
              </a:xfrm>
            </p:grpSpPr>
            <p:sp>
              <p:nvSpPr>
                <p:cNvPr id="61" name="矩形 26">
                  <a:extLst>
                    <a:ext uri="{FF2B5EF4-FFF2-40B4-BE49-F238E27FC236}">
                      <a16:creationId xmlns:a16="http://schemas.microsoft.com/office/drawing/2014/main" id="{A7AEB106-4AC3-4D2D-BBF7-88DC37235F06}"/>
                    </a:ext>
                  </a:extLst>
                </p:cNvPr>
                <p:cNvSpPr/>
                <p:nvPr/>
              </p:nvSpPr>
              <p:spPr>
                <a:xfrm>
                  <a:off x="-1211" y="2994516"/>
                  <a:ext cx="844162" cy="370185"/>
                </a:xfrm>
                <a:prstGeom prst="rect">
                  <a:avLst/>
                </a:prstGeom>
              </p:spPr>
              <p:txBody>
                <a:bodyPr wrap="square">
                  <a:spAutoFit/>
                </a:bodyPr>
                <a:lstStyle/>
                <a:p>
                  <a:pPr algn="ctr"/>
                  <a:r>
                    <a:rPr lang="en-US" altLang="zh-TW">
                      <a:solidFill>
                        <a:schemeClr val="bg1"/>
                      </a:solidFill>
                      <a:latin typeface="Arial" panose="020B0604020202020204" pitchFamily="34" charset="0"/>
                      <a:cs typeface="Arial" panose="020B0604020202020204" pitchFamily="34" charset="0"/>
                    </a:rPr>
                    <a:t>Of total </a:t>
                  </a:r>
                  <a:br>
                    <a:rPr lang="en-US" altLang="zh-TW">
                      <a:solidFill>
                        <a:schemeClr val="bg1"/>
                      </a:solidFill>
                      <a:latin typeface="Arial" panose="020B0604020202020204" pitchFamily="34" charset="0"/>
                      <a:cs typeface="Arial" panose="020B0604020202020204" pitchFamily="34" charset="0"/>
                    </a:rPr>
                  </a:br>
                  <a:r>
                    <a:rPr lang="en-US" altLang="zh-TW">
                      <a:solidFill>
                        <a:schemeClr val="bg1"/>
                      </a:solidFill>
                      <a:latin typeface="Arial" panose="020B0604020202020204" pitchFamily="34" charset="0"/>
                      <a:cs typeface="Arial" panose="020B0604020202020204" pitchFamily="34" charset="0"/>
                    </a:rPr>
                    <a:t>Market</a:t>
                  </a:r>
                </a:p>
              </p:txBody>
            </p:sp>
            <p:sp>
              <p:nvSpPr>
                <p:cNvPr id="62" name="矩形 28">
                  <a:extLst>
                    <a:ext uri="{FF2B5EF4-FFF2-40B4-BE49-F238E27FC236}">
                      <a16:creationId xmlns:a16="http://schemas.microsoft.com/office/drawing/2014/main" id="{E10ED794-1D52-49B0-A3B4-42271B60C5D1}"/>
                    </a:ext>
                  </a:extLst>
                </p:cNvPr>
                <p:cNvSpPr/>
                <p:nvPr/>
              </p:nvSpPr>
              <p:spPr>
                <a:xfrm>
                  <a:off x="-5537" y="2656906"/>
                  <a:ext cx="848489" cy="334929"/>
                </a:xfrm>
                <a:prstGeom prst="rect">
                  <a:avLst/>
                </a:prstGeom>
              </p:spPr>
              <p:txBody>
                <a:bodyPr wrap="square">
                  <a:spAutoFit/>
                </a:bodyPr>
                <a:lstStyle/>
                <a:p>
                  <a:pPr algn="ctr"/>
                  <a:r>
                    <a:rPr lang="en-US" altLang="zh-TW" sz="3200" b="1">
                      <a:solidFill>
                        <a:schemeClr val="bg1"/>
                      </a:solidFill>
                      <a:latin typeface="Arial" panose="020B0604020202020204" pitchFamily="34" charset="0"/>
                      <a:cs typeface="Arial" panose="020B0604020202020204" pitchFamily="34" charset="0"/>
                    </a:rPr>
                    <a:t>55%</a:t>
                  </a:r>
                </a:p>
              </p:txBody>
            </p:sp>
          </p:grpSp>
          <p:sp>
            <p:nvSpPr>
              <p:cNvPr id="63" name="箭號: 彎曲 37">
                <a:extLst>
                  <a:ext uri="{FF2B5EF4-FFF2-40B4-BE49-F238E27FC236}">
                    <a16:creationId xmlns:a16="http://schemas.microsoft.com/office/drawing/2014/main" id="{27F24C26-BFB2-41AB-ABBF-61161E9A9023}"/>
                  </a:ext>
                </a:extLst>
              </p:cNvPr>
              <p:cNvSpPr/>
              <p:nvPr/>
            </p:nvSpPr>
            <p:spPr>
              <a:xfrm>
                <a:off x="5702221" y="2803127"/>
                <a:ext cx="772312" cy="290154"/>
              </a:xfrm>
              <a:prstGeom prst="bentArrow">
                <a:avLst>
                  <a:gd name="adj1" fmla="val 25000"/>
                  <a:gd name="adj2" fmla="val 27284"/>
                  <a:gd name="adj3" fmla="val 25000"/>
                  <a:gd name="adj4" fmla="val 437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tx1"/>
                  </a:solidFill>
                  <a:latin typeface="Arial" panose="020B0604020202020204" pitchFamily="34" charset="0"/>
                  <a:cs typeface="Arial" panose="020B0604020202020204" pitchFamily="34" charset="0"/>
                </a:endParaRPr>
              </a:p>
            </p:txBody>
          </p:sp>
          <p:sp>
            <p:nvSpPr>
              <p:cNvPr id="64" name="箭號: 彎曲 37">
                <a:extLst>
                  <a:ext uri="{FF2B5EF4-FFF2-40B4-BE49-F238E27FC236}">
                    <a16:creationId xmlns:a16="http://schemas.microsoft.com/office/drawing/2014/main" id="{327BE056-5442-458C-A4BA-86E414CCC9FB}"/>
                  </a:ext>
                </a:extLst>
              </p:cNvPr>
              <p:cNvSpPr/>
              <p:nvPr/>
            </p:nvSpPr>
            <p:spPr>
              <a:xfrm flipV="1">
                <a:off x="5702221" y="3984803"/>
                <a:ext cx="772312" cy="290154"/>
              </a:xfrm>
              <a:prstGeom prst="bentArrow">
                <a:avLst>
                  <a:gd name="adj1" fmla="val 25000"/>
                  <a:gd name="adj2" fmla="val 27284"/>
                  <a:gd name="adj3" fmla="val 25000"/>
                  <a:gd name="adj4" fmla="val 437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tx1"/>
                  </a:solidFill>
                  <a:latin typeface="Arial" panose="020B0604020202020204" pitchFamily="34" charset="0"/>
                  <a:cs typeface="Arial" panose="020B0604020202020204" pitchFamily="34" charset="0"/>
                </a:endParaRPr>
              </a:p>
            </p:txBody>
          </p:sp>
        </p:grpSp>
      </p:grpSp>
      <p:sp>
        <p:nvSpPr>
          <p:cNvPr id="49" name="矩形 48">
            <a:extLst>
              <a:ext uri="{FF2B5EF4-FFF2-40B4-BE49-F238E27FC236}">
                <a16:creationId xmlns:a16="http://schemas.microsoft.com/office/drawing/2014/main" id="{B56B3F7B-91FB-E843-A34C-CBF3EFD8AC61}"/>
              </a:ext>
            </a:extLst>
          </p:cNvPr>
          <p:cNvSpPr/>
          <p:nvPr/>
        </p:nvSpPr>
        <p:spPr>
          <a:xfrm>
            <a:off x="11674549" y="-288216"/>
            <a:ext cx="517451" cy="23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OK</a:t>
            </a:r>
            <a:endParaRPr kumimoji="1" lang="zh-TW" altLang="en-US"/>
          </a:p>
        </p:txBody>
      </p:sp>
    </p:spTree>
    <p:extLst>
      <p:ext uri="{BB962C8B-B14F-4D97-AF65-F5344CB8AC3E}">
        <p14:creationId xmlns:p14="http://schemas.microsoft.com/office/powerpoint/2010/main" val="2080722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D73AC3E0-E353-463A-9BF5-D34F15FA1709}"/>
              </a:ext>
            </a:extLst>
          </p:cNvPr>
          <p:cNvSpPr/>
          <p:nvPr/>
        </p:nvSpPr>
        <p:spPr>
          <a:xfrm>
            <a:off x="5997350" y="2253155"/>
            <a:ext cx="5067349" cy="1439368"/>
          </a:xfrm>
          <a:prstGeom prst="rect">
            <a:avLst/>
          </a:prstGeom>
        </p:spPr>
        <p:txBody>
          <a:bodyPr wrap="square" anchor="t">
            <a:spAutoFit/>
          </a:bodyPr>
          <a:lstStyle/>
          <a:p>
            <a:pPr lvl="0">
              <a:lnSpc>
                <a:spcPct val="90000"/>
              </a:lnSpc>
              <a:spcBef>
                <a:spcPts val="1000"/>
              </a:spcBef>
            </a:pPr>
            <a:r>
              <a:rPr lang="en-US" altLang="zh-CN" sz="4400" b="1">
                <a:solidFill>
                  <a:prstClr val="white"/>
                </a:solidFill>
                <a:latin typeface="Arial" panose="020B0604020202020204" pitchFamily="34" charset="0"/>
                <a:ea typeface="微軟正黑體" panose="020B0604030504040204" pitchFamily="34" charset="-120"/>
                <a:cs typeface="Arial" panose="020B0604020202020204" pitchFamily="34" charset="0"/>
              </a:rPr>
              <a:t>Specification &amp;</a:t>
            </a:r>
          </a:p>
          <a:p>
            <a:pPr lvl="0">
              <a:lnSpc>
                <a:spcPct val="90000"/>
              </a:lnSpc>
              <a:spcBef>
                <a:spcPts val="1000"/>
              </a:spcBef>
            </a:pPr>
            <a:r>
              <a:rPr lang="en-US" altLang="zh-CN" sz="4400" b="1">
                <a:solidFill>
                  <a:prstClr val="white"/>
                </a:solidFill>
                <a:latin typeface="Arial" panose="020B0604020202020204" pitchFamily="34" charset="0"/>
                <a:ea typeface="微軟正黑體" panose="020B0604030504040204" pitchFamily="34" charset="-120"/>
                <a:cs typeface="Arial" panose="020B0604020202020204" pitchFamily="34" charset="0"/>
              </a:rPr>
              <a:t>Features </a:t>
            </a:r>
            <a:endParaRPr lang="zh-CN" altLang="en-US" sz="4400" b="1">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 name="矩形 4">
            <a:extLst>
              <a:ext uri="{FF2B5EF4-FFF2-40B4-BE49-F238E27FC236}">
                <a16:creationId xmlns:a16="http://schemas.microsoft.com/office/drawing/2014/main" id="{1126A10B-A529-0748-8FC0-A5964CD77C5A}"/>
              </a:ext>
            </a:extLst>
          </p:cNvPr>
          <p:cNvSpPr/>
          <p:nvPr/>
        </p:nvSpPr>
        <p:spPr>
          <a:xfrm>
            <a:off x="11674549" y="-288216"/>
            <a:ext cx="517451" cy="23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OK</a:t>
            </a:r>
            <a:endParaRPr kumimoji="1" lang="zh-TW" altLang="en-US"/>
          </a:p>
        </p:txBody>
      </p:sp>
    </p:spTree>
    <p:extLst>
      <p:ext uri="{BB962C8B-B14F-4D97-AF65-F5344CB8AC3E}">
        <p14:creationId xmlns:p14="http://schemas.microsoft.com/office/powerpoint/2010/main" val="1006342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9B806-1186-CE48-A058-B47172705113}"/>
              </a:ext>
            </a:extLst>
          </p:cNvPr>
          <p:cNvSpPr>
            <a:spLocks noGrp="1"/>
          </p:cNvSpPr>
          <p:nvPr>
            <p:ph type="title"/>
          </p:nvPr>
        </p:nvSpPr>
        <p:spPr>
          <a:xfrm>
            <a:off x="160489" y="155116"/>
            <a:ext cx="11749685" cy="870892"/>
          </a:xfrm>
        </p:spPr>
        <p:txBody>
          <a:bodyPr>
            <a:noAutofit/>
          </a:bodyPr>
          <a:lstStyle/>
          <a:p>
            <a:r>
              <a:rPr lang="en-US"/>
              <a:t>Brand new QNAP 25GbE </a:t>
            </a:r>
            <a:r>
              <a:rPr lang="en-US" altLang="zh-CN"/>
              <a:t>NIC</a:t>
            </a:r>
            <a:r>
              <a:rPr lang="zh-TW" altLang="en-US"/>
              <a:t> </a:t>
            </a:r>
            <a:r>
              <a:rPr lang="en-US" altLang="zh-TW"/>
              <a:t>– QXG-25G2SF-CX6</a:t>
            </a:r>
            <a:endParaRPr lang="en-US"/>
          </a:p>
        </p:txBody>
      </p:sp>
      <p:pic>
        <p:nvPicPr>
          <p:cNvPr id="4" name="圖片 13">
            <a:extLst>
              <a:ext uri="{FF2B5EF4-FFF2-40B4-BE49-F238E27FC236}">
                <a16:creationId xmlns:a16="http://schemas.microsoft.com/office/drawing/2014/main" id="{2DEBD2FD-405E-B442-88C0-BE50B8D689B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9188" t="7615" r="22195" b="7397"/>
          <a:stretch/>
        </p:blipFill>
        <p:spPr>
          <a:xfrm>
            <a:off x="7354134" y="3429000"/>
            <a:ext cx="1864485" cy="1864484"/>
          </a:xfrm>
          <a:prstGeom prst="rect">
            <a:avLst/>
          </a:prstGeom>
          <a:effectLst>
            <a:outerShdw blurRad="50800" dist="38100" dir="2700000" algn="tl" rotWithShape="0">
              <a:prstClr val="black">
                <a:alpha val="40000"/>
              </a:prstClr>
            </a:outerShdw>
          </a:effectLst>
        </p:spPr>
      </p:pic>
      <p:pic>
        <p:nvPicPr>
          <p:cNvPr id="29" name="圖片 28">
            <a:extLst>
              <a:ext uri="{FF2B5EF4-FFF2-40B4-BE49-F238E27FC236}">
                <a16:creationId xmlns:a16="http://schemas.microsoft.com/office/drawing/2014/main" id="{C2BD2A75-DDFB-43AC-94C6-2FBB529AC0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8125" y="1484716"/>
            <a:ext cx="4019102" cy="870891"/>
          </a:xfrm>
          <a:prstGeom prst="rect">
            <a:avLst/>
          </a:prstGeom>
        </p:spPr>
      </p:pic>
      <p:sp>
        <p:nvSpPr>
          <p:cNvPr id="30" name="TextBox 4">
            <a:extLst>
              <a:ext uri="{FF2B5EF4-FFF2-40B4-BE49-F238E27FC236}">
                <a16:creationId xmlns:a16="http://schemas.microsoft.com/office/drawing/2014/main" id="{44392124-5ECB-4F9F-8206-EAD8A133463C}"/>
              </a:ext>
            </a:extLst>
          </p:cNvPr>
          <p:cNvSpPr txBox="1"/>
          <p:nvPr/>
        </p:nvSpPr>
        <p:spPr>
          <a:xfrm>
            <a:off x="1657658" y="1600695"/>
            <a:ext cx="3727862" cy="646331"/>
          </a:xfrm>
          <a:prstGeom prst="rect">
            <a:avLst/>
          </a:prstGeom>
          <a:noFill/>
        </p:spPr>
        <p:txBody>
          <a:bodyPr wrap="square" rtlCol="0">
            <a:spAutoFit/>
          </a:bodyPr>
          <a:lstStyle/>
          <a:p>
            <a:pPr algn="ctr"/>
            <a:r>
              <a:rPr lang="en-US" b="1">
                <a:solidFill>
                  <a:schemeClr val="bg1"/>
                </a:solidFill>
                <a:latin typeface="Arial" panose="020B0604020202020204" pitchFamily="34" charset="0"/>
                <a:ea typeface="微軟正黑體" panose="020B0604030504040204" pitchFamily="34" charset="-120"/>
                <a:cs typeface="Arial" panose="020B0604020202020204" pitchFamily="34" charset="0"/>
              </a:rPr>
              <a:t>QXG-25G2SF-CX6</a:t>
            </a:r>
          </a:p>
          <a:p>
            <a:pPr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Dual-port</a:t>
            </a: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25</a:t>
            </a:r>
            <a:r>
              <a:rPr lang="en-US" b="1">
                <a:solidFill>
                  <a:schemeClr val="bg1"/>
                </a:solidFill>
                <a:latin typeface="Arial" panose="020B0604020202020204" pitchFamily="34" charset="0"/>
                <a:ea typeface="微軟正黑體" panose="020B0604030504040204" pitchFamily="34" charset="-120"/>
                <a:cs typeface="Arial" panose="020B0604020202020204" pitchFamily="34" charset="0"/>
              </a:rPr>
              <a:t>GbE</a:t>
            </a: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b="1">
                <a:solidFill>
                  <a:schemeClr val="bg1"/>
                </a:solidFill>
                <a:latin typeface="Arial" panose="020B0604020202020204" pitchFamily="34" charset="0"/>
                <a:ea typeface="微軟正黑體" panose="020B0604030504040204" pitchFamily="34" charset="-120"/>
                <a:cs typeface="Arial" panose="020B0604020202020204" pitchFamily="34" charset="0"/>
              </a:rPr>
              <a:t>SFP28</a:t>
            </a: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NIC</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1" name="TextBox 5">
            <a:extLst>
              <a:ext uri="{FF2B5EF4-FFF2-40B4-BE49-F238E27FC236}">
                <a16:creationId xmlns:a16="http://schemas.microsoft.com/office/drawing/2014/main" id="{59A66587-F8CE-4202-B617-CDB53EAD1EC3}"/>
              </a:ext>
            </a:extLst>
          </p:cNvPr>
          <p:cNvSpPr txBox="1"/>
          <p:nvPr/>
        </p:nvSpPr>
        <p:spPr>
          <a:xfrm>
            <a:off x="1863918" y="2381731"/>
            <a:ext cx="3663309" cy="584775"/>
          </a:xfrm>
          <a:prstGeom prst="rect">
            <a:avLst/>
          </a:prstGeom>
          <a:noFill/>
        </p:spPr>
        <p:txBody>
          <a:bodyPr wrap="square" rtlCol="0">
            <a:spAutoFit/>
          </a:bodyPr>
          <a:lstStyle/>
          <a:p>
            <a:pPr marL="285750" indent="-285750">
              <a:buFont typeface="Arial" panose="020B0604020202020204" pitchFamily="34" charset="0"/>
              <a:buChar char="•"/>
            </a:pPr>
            <a:r>
              <a:rPr lang="en-US" altLang="zh-TW" sz="1600" b="1">
                <a:latin typeface="Arial" panose="020B0604020202020204" pitchFamily="34" charset="0"/>
                <a:ea typeface="微軟正黑體" panose="020B0604030504040204" pitchFamily="34" charset="-120"/>
                <a:cs typeface="Arial" panose="020B0604020202020204" pitchFamily="34" charset="0"/>
              </a:rPr>
              <a:t>2 x SFP28 connectors</a:t>
            </a:r>
            <a:endParaRPr lang="zh-TW" altLang="en-US" sz="1600" b="1">
              <a:latin typeface="Arial" panose="020B0604020202020204" pitchFamily="34" charset="0"/>
              <a:ea typeface="微軟正黑體" panose="020B0604030504040204" pitchFamily="34" charset="-120"/>
              <a:cs typeface="Arial" panose="020B0604020202020204" pitchFamily="34" charset="0"/>
            </a:endParaRPr>
          </a:p>
          <a:p>
            <a:pPr marL="285750" indent="-285750">
              <a:buFont typeface="Arial" panose="020B0604020202020204" pitchFamily="34" charset="0"/>
              <a:buChar char="•"/>
            </a:pPr>
            <a:r>
              <a:rPr lang="en-US" altLang="zh-TW" sz="1600" b="1">
                <a:latin typeface="Arial" panose="020B0604020202020204" pitchFamily="34" charset="0"/>
                <a:ea typeface="微軟正黑體" panose="020B0604030504040204" pitchFamily="34" charset="-120"/>
                <a:cs typeface="Arial" panose="020B0604020202020204" pitchFamily="34" charset="0"/>
              </a:rPr>
              <a:t>Support</a:t>
            </a:r>
            <a:r>
              <a:rPr lang="zh-TW" altLang="en-US" sz="1600" b="1">
                <a:latin typeface="Arial" panose="020B0604020202020204" pitchFamily="34" charset="0"/>
                <a:ea typeface="微軟正黑體" panose="020B0604030504040204" pitchFamily="34" charset="-120"/>
                <a:cs typeface="Arial" panose="020B0604020202020204" pitchFamily="34" charset="0"/>
              </a:rPr>
              <a:t> </a:t>
            </a:r>
            <a:r>
              <a:rPr lang="en-US" altLang="zh-TW" sz="1600" b="1">
                <a:latin typeface="Arial" panose="020B0604020202020204" pitchFamily="34" charset="0"/>
                <a:ea typeface="微軟正黑體" panose="020B0604030504040204" pitchFamily="34" charset="-120"/>
                <a:cs typeface="Arial" panose="020B0604020202020204" pitchFamily="34" charset="0"/>
              </a:rPr>
              <a:t>2-speed 25GbE</a:t>
            </a:r>
            <a:r>
              <a:rPr lang="zh-TW" altLang="en-US" sz="1600" b="1">
                <a:latin typeface="Arial" panose="020B0604020202020204" pitchFamily="34" charset="0"/>
                <a:ea typeface="微軟正黑體" panose="020B0604030504040204" pitchFamily="34" charset="-120"/>
                <a:cs typeface="Arial" panose="020B0604020202020204" pitchFamily="34" charset="0"/>
              </a:rPr>
              <a:t> </a:t>
            </a:r>
            <a:r>
              <a:rPr lang="en-US" altLang="zh-TW" sz="1600" b="1">
                <a:latin typeface="Arial" panose="020B0604020202020204" pitchFamily="34" charset="0"/>
                <a:ea typeface="微軟正黑體" panose="020B0604030504040204" pitchFamily="34" charset="-120"/>
                <a:cs typeface="Arial" panose="020B0604020202020204" pitchFamily="34" charset="0"/>
              </a:rPr>
              <a:t>/</a:t>
            </a:r>
            <a:r>
              <a:rPr lang="zh-TW" altLang="en-US" sz="1600" b="1">
                <a:latin typeface="Arial" panose="020B0604020202020204" pitchFamily="34" charset="0"/>
                <a:ea typeface="微軟正黑體" panose="020B0604030504040204" pitchFamily="34" charset="-120"/>
                <a:cs typeface="Arial" panose="020B0604020202020204" pitchFamily="34" charset="0"/>
              </a:rPr>
              <a:t> </a:t>
            </a:r>
            <a:r>
              <a:rPr lang="en-US" altLang="zh-TW" sz="1600" b="1">
                <a:latin typeface="Arial" panose="020B0604020202020204" pitchFamily="34" charset="0"/>
                <a:ea typeface="微軟正黑體" panose="020B0604030504040204" pitchFamily="34" charset="-120"/>
                <a:cs typeface="Arial" panose="020B0604020202020204" pitchFamily="34" charset="0"/>
              </a:rPr>
              <a:t>10GbE</a:t>
            </a:r>
            <a:endParaRPr lang="zh-TW" altLang="en-US" sz="1600" b="1">
              <a:latin typeface="Arial" panose="020B0604020202020204" pitchFamily="34" charset="0"/>
              <a:ea typeface="微軟正黑體" panose="020B0604030504040204" pitchFamily="34" charset="-120"/>
              <a:cs typeface="Arial" panose="020B0604020202020204" pitchFamily="34" charset="0"/>
            </a:endParaRPr>
          </a:p>
        </p:txBody>
      </p:sp>
      <p:pic>
        <p:nvPicPr>
          <p:cNvPr id="32" name="圖片 31">
            <a:extLst>
              <a:ext uri="{FF2B5EF4-FFF2-40B4-BE49-F238E27FC236}">
                <a16:creationId xmlns:a16="http://schemas.microsoft.com/office/drawing/2014/main" id="{D4E20BA8-4031-4E20-9256-7E2AB62A04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2242" y="1463606"/>
            <a:ext cx="3727853" cy="870891"/>
          </a:xfrm>
          <a:prstGeom prst="rect">
            <a:avLst/>
          </a:prstGeom>
        </p:spPr>
      </p:pic>
      <p:sp>
        <p:nvSpPr>
          <p:cNvPr id="33" name="TextBox 4">
            <a:extLst>
              <a:ext uri="{FF2B5EF4-FFF2-40B4-BE49-F238E27FC236}">
                <a16:creationId xmlns:a16="http://schemas.microsoft.com/office/drawing/2014/main" id="{5575C246-ED86-42A2-BB52-30119B7B6524}"/>
              </a:ext>
            </a:extLst>
          </p:cNvPr>
          <p:cNvSpPr txBox="1"/>
          <p:nvPr/>
        </p:nvSpPr>
        <p:spPr>
          <a:xfrm>
            <a:off x="6536913" y="1575885"/>
            <a:ext cx="3158510" cy="646331"/>
          </a:xfrm>
          <a:prstGeom prst="rect">
            <a:avLst/>
          </a:prstGeom>
          <a:noFill/>
        </p:spPr>
        <p:txBody>
          <a:bodyPr wrap="square" rtlCol="0">
            <a:spAutoFit/>
          </a:bodyPr>
          <a:lstStyle/>
          <a:p>
            <a:pPr algn="ctr"/>
            <a:r>
              <a:rPr lang="en-US" b="1">
                <a:solidFill>
                  <a:schemeClr val="bg1"/>
                </a:solidFill>
                <a:latin typeface="Arial" panose="020B0604020202020204" pitchFamily="34" charset="0"/>
                <a:ea typeface="微軟正黑體" panose="020B0604030504040204" pitchFamily="34" charset="-120"/>
                <a:cs typeface="Arial" panose="020B0604020202020204" pitchFamily="34" charset="0"/>
              </a:rPr>
              <a:t>Mellanox </a:t>
            </a:r>
          </a:p>
          <a:p>
            <a:pPr algn="ctr"/>
            <a:r>
              <a:rPr lang="en-US" b="1" err="1">
                <a:solidFill>
                  <a:schemeClr val="bg1"/>
                </a:solidFill>
                <a:latin typeface="Arial" panose="020B0604020202020204" pitchFamily="34" charset="0"/>
                <a:ea typeface="微軟正黑體" panose="020B0604030504040204" pitchFamily="34" charset="-120"/>
                <a:cs typeface="Arial" panose="020B0604020202020204" pitchFamily="34" charset="0"/>
              </a:rPr>
              <a:t>ConnectX</a:t>
            </a:r>
            <a:r>
              <a:rPr lang="en-US" b="1" baseline="300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b="1">
                <a:solidFill>
                  <a:schemeClr val="bg1"/>
                </a:solidFill>
                <a:latin typeface="Arial" panose="020B0604020202020204" pitchFamily="34" charset="0"/>
                <a:ea typeface="微軟正黑體" panose="020B0604030504040204" pitchFamily="34" charset="-120"/>
                <a:cs typeface="Arial" panose="020B0604020202020204" pitchFamily="34" charset="0"/>
              </a:rPr>
              <a:t>-6 Lx Controller</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4" name="TextBox 5">
            <a:extLst>
              <a:ext uri="{FF2B5EF4-FFF2-40B4-BE49-F238E27FC236}">
                <a16:creationId xmlns:a16="http://schemas.microsoft.com/office/drawing/2014/main" id="{77E51316-E417-4460-9079-CBE5DA79F671}"/>
              </a:ext>
            </a:extLst>
          </p:cNvPr>
          <p:cNvSpPr txBox="1"/>
          <p:nvPr/>
        </p:nvSpPr>
        <p:spPr>
          <a:xfrm>
            <a:off x="6656725" y="2360621"/>
            <a:ext cx="3727852" cy="338554"/>
          </a:xfrm>
          <a:prstGeom prst="rect">
            <a:avLst/>
          </a:prstGeom>
          <a:noFill/>
        </p:spPr>
        <p:txBody>
          <a:bodyPr wrap="square" rtlCol="0">
            <a:spAutoFit/>
          </a:bodyPr>
          <a:lstStyle/>
          <a:p>
            <a:pPr marL="285750" indent="-285750">
              <a:buFont typeface="Arial" panose="020B0604020202020204" pitchFamily="34" charset="0"/>
              <a:buChar char="•"/>
            </a:pPr>
            <a:r>
              <a:rPr lang="en-US" altLang="zh-TW" sz="1600" b="1">
                <a:latin typeface="Arial" panose="020B0604020202020204" pitchFamily="34" charset="0"/>
                <a:ea typeface="微軟正黑體" panose="020B0604030504040204" pitchFamily="34" charset="-120"/>
                <a:cs typeface="Arial" panose="020B0604020202020204" pitchFamily="34" charset="0"/>
              </a:rPr>
              <a:t>Support</a:t>
            </a:r>
            <a:r>
              <a:rPr lang="zh-TW" altLang="en-US" sz="1600" b="1">
                <a:latin typeface="Arial" panose="020B0604020202020204" pitchFamily="34" charset="0"/>
                <a:ea typeface="微軟正黑體" panose="020B0604030504040204" pitchFamily="34" charset="-120"/>
                <a:cs typeface="Arial" panose="020B0604020202020204" pitchFamily="34" charset="0"/>
              </a:rPr>
              <a:t> </a:t>
            </a:r>
            <a:r>
              <a:rPr lang="en-US" altLang="zh-TW" sz="1600" b="1" err="1">
                <a:latin typeface="Arial" panose="020B0604020202020204" pitchFamily="34" charset="0"/>
                <a:ea typeface="微軟正黑體" panose="020B0604030504040204" pitchFamily="34" charset="-120"/>
                <a:cs typeface="Arial" panose="020B0604020202020204" pitchFamily="34" charset="0"/>
              </a:rPr>
              <a:t>iSER</a:t>
            </a:r>
            <a:r>
              <a:rPr lang="zh-TW" altLang="en-US" sz="1600" b="1">
                <a:latin typeface="Arial" panose="020B0604020202020204" pitchFamily="34" charset="0"/>
                <a:ea typeface="微軟正黑體" panose="020B0604030504040204" pitchFamily="34" charset="-120"/>
                <a:cs typeface="Arial" panose="020B0604020202020204" pitchFamily="34" charset="0"/>
              </a:rPr>
              <a:t> </a:t>
            </a:r>
            <a:r>
              <a:rPr lang="en-US" altLang="zh-TW" sz="1600" b="1">
                <a:latin typeface="Arial" panose="020B0604020202020204" pitchFamily="34" charset="0"/>
                <a:ea typeface="微軟正黑體" panose="020B0604030504040204" pitchFamily="34" charset="-120"/>
                <a:cs typeface="Arial" panose="020B0604020202020204" pitchFamily="34" charset="0"/>
              </a:rPr>
              <a:t>/</a:t>
            </a:r>
            <a:r>
              <a:rPr lang="zh-TW" altLang="en-US" sz="1600" b="1">
                <a:latin typeface="Arial" panose="020B0604020202020204" pitchFamily="34" charset="0"/>
                <a:ea typeface="微軟正黑體" panose="020B0604030504040204" pitchFamily="34" charset="-120"/>
                <a:cs typeface="Arial" panose="020B0604020202020204" pitchFamily="34" charset="0"/>
              </a:rPr>
              <a:t> </a:t>
            </a:r>
            <a:r>
              <a:rPr lang="en-US" altLang="zh-TW" sz="1600" b="1" err="1">
                <a:latin typeface="Arial" panose="020B0604020202020204" pitchFamily="34" charset="0"/>
                <a:ea typeface="微軟正黑體" panose="020B0604030504040204" pitchFamily="34" charset="-120"/>
                <a:cs typeface="Arial" panose="020B0604020202020204" pitchFamily="34" charset="0"/>
              </a:rPr>
              <a:t>RoCE</a:t>
            </a:r>
            <a:r>
              <a:rPr lang="zh-TW" altLang="en-US" sz="1600" b="1">
                <a:latin typeface="Arial" panose="020B0604020202020204" pitchFamily="34" charset="0"/>
                <a:ea typeface="微軟正黑體" panose="020B0604030504040204" pitchFamily="34" charset="-120"/>
                <a:cs typeface="Arial" panose="020B0604020202020204" pitchFamily="34" charset="0"/>
              </a:rPr>
              <a:t> </a:t>
            </a:r>
            <a:r>
              <a:rPr lang="en-US" altLang="zh-TW" sz="1600" b="1">
                <a:latin typeface="Arial" panose="020B0604020202020204" pitchFamily="34" charset="0"/>
                <a:ea typeface="微軟正黑體" panose="020B0604030504040204" pitchFamily="34" charset="-120"/>
                <a:cs typeface="Arial" panose="020B0604020202020204" pitchFamily="34" charset="0"/>
              </a:rPr>
              <a:t>offloads</a:t>
            </a:r>
            <a:endParaRPr lang="zh-TW" altLang="en-US" sz="1600" b="1">
              <a:latin typeface="Arial" panose="020B0604020202020204" pitchFamily="34" charset="0"/>
              <a:ea typeface="微軟正黑體" panose="020B0604030504040204" pitchFamily="34" charset="-120"/>
              <a:cs typeface="Arial" panose="020B0604020202020204" pitchFamily="34" charset="0"/>
            </a:endParaRPr>
          </a:p>
        </p:txBody>
      </p:sp>
      <p:sp>
        <p:nvSpPr>
          <p:cNvPr id="18" name="矩形 17">
            <a:extLst>
              <a:ext uri="{FF2B5EF4-FFF2-40B4-BE49-F238E27FC236}">
                <a16:creationId xmlns:a16="http://schemas.microsoft.com/office/drawing/2014/main" id="{788DB9B6-EB3E-154A-8F81-4A4895B37A42}"/>
              </a:ext>
            </a:extLst>
          </p:cNvPr>
          <p:cNvSpPr/>
          <p:nvPr/>
        </p:nvSpPr>
        <p:spPr>
          <a:xfrm>
            <a:off x="11674549" y="-288216"/>
            <a:ext cx="517451" cy="23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OK</a:t>
            </a:r>
            <a:endParaRPr kumimoji="1" lang="zh-TW" altLang="en-US"/>
          </a:p>
        </p:txBody>
      </p:sp>
      <p:pic>
        <p:nvPicPr>
          <p:cNvPr id="5" name="圖片 4" descr="一張含有 文字 的圖片&#10;&#10;自動產生的描述">
            <a:extLst>
              <a:ext uri="{FF2B5EF4-FFF2-40B4-BE49-F238E27FC236}">
                <a16:creationId xmlns:a16="http://schemas.microsoft.com/office/drawing/2014/main" id="{68744125-ACB5-4084-948F-9C4DDC82DE9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4591" r="31683"/>
          <a:stretch/>
        </p:blipFill>
        <p:spPr>
          <a:xfrm rot="16200000">
            <a:off x="2144436" y="2293921"/>
            <a:ext cx="3252854" cy="4650273"/>
          </a:xfrm>
          <a:prstGeom prst="rect">
            <a:avLst/>
          </a:prstGeom>
        </p:spPr>
      </p:pic>
    </p:spTree>
    <p:extLst>
      <p:ext uri="{BB962C8B-B14F-4D97-AF65-F5344CB8AC3E}">
        <p14:creationId xmlns:p14="http://schemas.microsoft.com/office/powerpoint/2010/main" val="29869359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1618</Words>
  <Application>Microsoft Office PowerPoint</Application>
  <PresentationFormat>寬螢幕</PresentationFormat>
  <Paragraphs>298</Paragraphs>
  <Slides>28</Slides>
  <Notes>15</Notes>
  <HiddenSlides>2</HiddenSlides>
  <MMClips>0</MMClips>
  <ScaleCrop>false</ScaleCrop>
  <HeadingPairs>
    <vt:vector size="6" baseType="variant">
      <vt:variant>
        <vt:lpstr>使用字型</vt:lpstr>
      </vt:variant>
      <vt:variant>
        <vt:i4>3</vt:i4>
      </vt:variant>
      <vt:variant>
        <vt:lpstr>佈景主題</vt:lpstr>
      </vt:variant>
      <vt:variant>
        <vt:i4>1</vt:i4>
      </vt:variant>
      <vt:variant>
        <vt:lpstr>投影片標題</vt:lpstr>
      </vt:variant>
      <vt:variant>
        <vt:i4>28</vt:i4>
      </vt:variant>
    </vt:vector>
  </HeadingPairs>
  <TitlesOfParts>
    <vt:vector size="32" baseType="lpstr">
      <vt:lpstr>微軟正黑體</vt:lpstr>
      <vt:lpstr>Arial</vt:lpstr>
      <vt:lpstr>Calibri</vt:lpstr>
      <vt:lpstr>Office Theme</vt:lpstr>
      <vt:lpstr>PowerPoint 簡報</vt:lpstr>
      <vt:lpstr>PowerPoint 簡報</vt:lpstr>
      <vt:lpstr>PowerPoint 簡報</vt:lpstr>
      <vt:lpstr>Fast growing market and performance of SSD</vt:lpstr>
      <vt:lpstr>SSD generation comes! PCIe 4.0 doubles the bandwidth</vt:lpstr>
      <vt:lpstr>Bottleneck for 10GbE high-speed transmission among multiple users</vt:lpstr>
      <vt:lpstr>Strength of 25GbE – easily upgrade to 50/100GbE</vt:lpstr>
      <vt:lpstr>PowerPoint 簡報</vt:lpstr>
      <vt:lpstr>Brand new QNAP 25GbE NIC – QXG-25G2SF-CX6</vt:lpstr>
      <vt:lpstr>QXG-25G2SF-CX6 25GbE hardware specfication</vt:lpstr>
      <vt:lpstr>Support multiple OS to deploy your 25GbE environment</vt:lpstr>
      <vt:lpstr>QXG-25F2SF-CX6 v.s QXG-25G2SF-CX4 </vt:lpstr>
      <vt:lpstr>Connector's form-fact from 1GbE to 100GbE</vt:lpstr>
      <vt:lpstr>Experience the fastest performance with PCIe 4.0 NAS</vt:lpstr>
      <vt:lpstr>Upgrade you QNAP High-end NAS with PCIe 3.0 for faster ethernet experience</vt:lpstr>
      <vt:lpstr>Offload tasks from CPU with iSER</vt:lpstr>
      <vt:lpstr>PowerPoint 簡報</vt:lpstr>
      <vt:lpstr>Ensure data correction during transmission with FEC</vt:lpstr>
      <vt:lpstr>Support FEC configuration for all models above 25GbE</vt:lpstr>
      <vt:lpstr>Configure FEC mode with ethtool in Windows / Linux </vt:lpstr>
      <vt:lpstr>PowerPoint 簡報</vt:lpstr>
      <vt:lpstr>25GbE Performance</vt:lpstr>
      <vt:lpstr>PowerPoint 簡報</vt:lpstr>
      <vt:lpstr>QNAP makes your network environment faster!</vt:lpstr>
      <vt:lpstr>Connect to 100GbE/50GbE environment with break-out cable</vt:lpstr>
      <vt:lpstr>Accessories for 10GbE / 25GbE / 100GbE</vt:lpstr>
      <vt:lpstr>Upgrade to 25GbE environment now!</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Danlin</dc:creator>
  <cp:lastModifiedBy>QNAP_Yvonne Tsai</cp:lastModifiedBy>
  <cp:revision>2</cp:revision>
  <dcterms:created xsi:type="dcterms:W3CDTF">2019-01-08T10:30:17Z</dcterms:created>
  <dcterms:modified xsi:type="dcterms:W3CDTF">2021-03-25T08:01:13Z</dcterms:modified>
</cp:coreProperties>
</file>