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1616" r:id="rId3"/>
    <p:sldId id="1636" r:id="rId4"/>
    <p:sldId id="1633" r:id="rId5"/>
    <p:sldId id="1647" r:id="rId6"/>
    <p:sldId id="1634" r:id="rId7"/>
    <p:sldId id="1617" r:id="rId8"/>
    <p:sldId id="1637" r:id="rId9"/>
    <p:sldId id="1618" r:id="rId10"/>
    <p:sldId id="1620" r:id="rId11"/>
    <p:sldId id="1649" r:id="rId12"/>
    <p:sldId id="1646" r:id="rId13"/>
    <p:sldId id="1651" r:id="rId14"/>
    <p:sldId id="1621" r:id="rId15"/>
    <p:sldId id="1648" r:id="rId16"/>
    <p:sldId id="316" r:id="rId17"/>
    <p:sldId id="1638" r:id="rId18"/>
    <p:sldId id="1640" r:id="rId19"/>
    <p:sldId id="1642" r:id="rId20"/>
    <p:sldId id="1641" r:id="rId21"/>
    <p:sldId id="1644" r:id="rId22"/>
    <p:sldId id="1624" r:id="rId23"/>
    <p:sldId id="1645" r:id="rId24"/>
    <p:sldId id="1628" r:id="rId25"/>
    <p:sldId id="1650" r:id="rId26"/>
    <p:sldId id="1630" r:id="rId27"/>
    <p:sldId id="1632" r:id="rId28"/>
    <p:sldId id="163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C300"/>
    <a:srgbClr val="07031C"/>
    <a:srgbClr val="FFFF00"/>
    <a:srgbClr val="FF0066"/>
    <a:srgbClr val="FF1F1F"/>
    <a:srgbClr val="07FDE6"/>
    <a:srgbClr val="A50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39" y="69"/>
      </p:cViewPr>
      <p:guideLst>
        <p:guide orient="horz" pos="177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79955699489447"/>
          <c:y val="6.6476832562132285E-2"/>
          <c:w val="0.65850262250493408"/>
          <c:h val="0.86704633487573546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0741-3445-867A-78C3FA9E9AE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0741-3445-867A-78C3FA9E9AE9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0741-3445-867A-78C3FA9E9AE9}"/>
              </c:ext>
            </c:extLst>
          </c:dPt>
          <c:dPt>
            <c:idx val="3"/>
            <c:bubble3D val="0"/>
            <c:spPr>
              <a:solidFill>
                <a:srgbClr val="A66BD3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0741-3445-867A-78C3FA9E9AE9}"/>
              </c:ext>
            </c:extLst>
          </c:dPt>
          <c:dPt>
            <c:idx val="4"/>
            <c:bubble3D val="0"/>
            <c:spPr>
              <a:solidFill>
                <a:srgbClr val="00E6FE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38100"/>
              </a:sp3d>
            </c:spPr>
            <c:extLst>
              <c:ext xmlns:c16="http://schemas.microsoft.com/office/drawing/2014/chart" uri="{C3380CC4-5D6E-409C-BE32-E72D297353CC}">
                <c16:uniqueId val="{00000009-0741-3445-867A-78C3FA9E9AE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0741-3445-867A-78C3FA9E9AE9}"/>
              </c:ext>
            </c:extLst>
          </c:dPt>
          <c:cat>
            <c:strRef>
              <c:f>工作表1!$A$2:$A$7</c:f>
              <c:strCache>
                <c:ptCount val="6"/>
                <c:pt idx="0">
                  <c:v>10G</c:v>
                </c:pt>
                <c:pt idx="1">
                  <c:v>25G</c:v>
                </c:pt>
                <c:pt idx="2">
                  <c:v>40G</c:v>
                </c:pt>
                <c:pt idx="3">
                  <c:v>50G</c:v>
                </c:pt>
                <c:pt idx="4">
                  <c:v>100G</c:v>
                </c:pt>
                <c:pt idx="5">
                  <c:v>200G</c:v>
                </c:pt>
              </c:strCache>
            </c:strRef>
          </c:cat>
          <c:val>
            <c:numRef>
              <c:f>工作表1!$B$2:$B$7</c:f>
              <c:numCache>
                <c:formatCode>0%</c:formatCode>
                <c:ptCount val="6"/>
                <c:pt idx="0">
                  <c:v>0.78</c:v>
                </c:pt>
                <c:pt idx="1">
                  <c:v>7.0000000000000007E-2</c:v>
                </c:pt>
                <c:pt idx="2">
                  <c:v>0.11</c:v>
                </c:pt>
                <c:pt idx="3">
                  <c:v>0.02</c:v>
                </c:pt>
                <c:pt idx="4">
                  <c:v>0.02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741-3445-867A-78C3FA9E9A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908355422711827"/>
          <c:y val="0.11100971391843219"/>
          <c:w val="0.28068697880948368"/>
          <c:h val="0.58679200941551246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explosion val="2"/>
            <c:spPr>
              <a:solidFill>
                <a:schemeClr val="bg1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79AA-4B60-B435-FD3B3B56B09E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79AA-4B60-B435-FD3B3B56B09E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79AA-4B60-B435-FD3B3B56B09E}"/>
              </c:ext>
            </c:extLst>
          </c:dPt>
          <c:dPt>
            <c:idx val="3"/>
            <c:bubble3D val="0"/>
            <c:spPr>
              <a:solidFill>
                <a:srgbClr val="A66BD3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79AA-4B60-B435-FD3B3B56B09E}"/>
              </c:ext>
            </c:extLst>
          </c:dPt>
          <c:dPt>
            <c:idx val="4"/>
            <c:bubble3D val="0"/>
            <c:spPr>
              <a:solidFill>
                <a:srgbClr val="00E6FE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38100"/>
              </a:sp3d>
            </c:spPr>
            <c:extLst>
              <c:ext xmlns:c16="http://schemas.microsoft.com/office/drawing/2014/chart" uri="{C3380CC4-5D6E-409C-BE32-E72D297353CC}">
                <c16:uniqueId val="{00000009-79AA-4B60-B435-FD3B3B56B09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79AA-4B60-B435-FD3B3B56B09E}"/>
              </c:ext>
            </c:extLst>
          </c:dPt>
          <c:cat>
            <c:strRef>
              <c:f>工作表1!$A$2:$A$7</c:f>
              <c:strCache>
                <c:ptCount val="6"/>
                <c:pt idx="0">
                  <c:v>10G</c:v>
                </c:pt>
                <c:pt idx="1">
                  <c:v>25G</c:v>
                </c:pt>
                <c:pt idx="2">
                  <c:v>40G</c:v>
                </c:pt>
                <c:pt idx="3">
                  <c:v>50G</c:v>
                </c:pt>
                <c:pt idx="4">
                  <c:v>100G</c:v>
                </c:pt>
                <c:pt idx="5">
                  <c:v>200G</c:v>
                </c:pt>
              </c:strCache>
            </c:strRef>
          </c:cat>
          <c:val>
            <c:numRef>
              <c:f>工作表1!$B$2:$B$7</c:f>
              <c:numCache>
                <c:formatCode>0%</c:formatCode>
                <c:ptCount val="6"/>
                <c:pt idx="0">
                  <c:v>0.45</c:v>
                </c:pt>
                <c:pt idx="1">
                  <c:v>0.15</c:v>
                </c:pt>
                <c:pt idx="2">
                  <c:v>0.02</c:v>
                </c:pt>
                <c:pt idx="3">
                  <c:v>0.15</c:v>
                </c:pt>
                <c:pt idx="4">
                  <c:v>0.21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9AA-4B60-B435-FD3B3B56B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542138065289412E-3"/>
          <c:y val="0.73486763118640774"/>
          <c:w val="0.47788611454543789"/>
          <c:h val="0.102876677190837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效能比較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Read (Gb/s)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工作表1!$A$2:$A$5</c:f>
              <c:strCache>
                <c:ptCount val="4"/>
                <c:pt idx="0">
                  <c:v>CX4 Gen3 x8</c:v>
                </c:pt>
                <c:pt idx="1">
                  <c:v>CX6 Gen3 x8</c:v>
                </c:pt>
                <c:pt idx="2">
                  <c:v>CX6 Gen4 x4</c:v>
                </c:pt>
                <c:pt idx="3">
                  <c:v>CX6 Gen4 x8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23.4</c:v>
                </c:pt>
                <c:pt idx="1">
                  <c:v>24.4</c:v>
                </c:pt>
                <c:pt idx="2">
                  <c:v>23.9</c:v>
                </c:pt>
                <c:pt idx="3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1E-5C47-9B12-61533F47CDA6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Write (Gb/s)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工作表1!$A$2:$A$5</c:f>
              <c:strCache>
                <c:ptCount val="4"/>
                <c:pt idx="0">
                  <c:v>CX4 Gen3 x8</c:v>
                </c:pt>
                <c:pt idx="1">
                  <c:v>CX6 Gen3 x8</c:v>
                </c:pt>
                <c:pt idx="2">
                  <c:v>CX6 Gen4 x4</c:v>
                </c:pt>
                <c:pt idx="3">
                  <c:v>CX6 Gen4 x8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  <c:pt idx="0">
                  <c:v>22.4</c:v>
                </c:pt>
                <c:pt idx="1">
                  <c:v>24.4</c:v>
                </c:pt>
                <c:pt idx="2">
                  <c:v>24.4</c:v>
                </c:pt>
                <c:pt idx="3">
                  <c:v>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1E-5C47-9B12-61533F47CD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8204160"/>
        <c:axId val="2088024448"/>
      </c:barChart>
      <c:catAx>
        <c:axId val="208820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088024448"/>
        <c:crosses val="autoZero"/>
        <c:auto val="1"/>
        <c:lblAlgn val="ctr"/>
        <c:lblOffset val="100"/>
        <c:noMultiLvlLbl val="0"/>
      </c:catAx>
      <c:valAx>
        <c:axId val="2088024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088204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9AF2E7A-AA70-4C1B-9700-21C7EB50CA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15EC0DE-25E8-4B3F-B1EC-FDEEAD5B8F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6AEB2-C0AF-497E-AFD2-42A66E94E036}" type="datetimeFigureOut">
              <a:rPr lang="zh-TW" altLang="en-US" smtClean="0"/>
              <a:t>2021/3/25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9417780-C4FB-4B86-B50C-C545F595E1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C6BFDAA-64C4-4637-8D1D-B13A136B0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38551-3157-43E4-A18C-DFE28DFFFB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7461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44440-672B-F04F-B05A-577277523216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89D03-5BC4-1A4A-B1AA-B5FE3370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80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07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602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44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61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96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84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09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41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網址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34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cs typeface="Calibri"/>
              </a:rPr>
              <a:t>實際效能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2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cs typeface="Calibri"/>
              </a:rPr>
              <a:t>3088xu 83xu</a:t>
            </a:r>
          </a:p>
          <a:p>
            <a:r>
              <a:rPr lang="en-US" altLang="zh-CN">
                <a:cs typeface="Calibri"/>
              </a:rPr>
              <a:t>URL</a:t>
            </a:r>
            <a:endParaRPr lang="zh-CN" alt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75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73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036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188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5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1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0" y="155116"/>
            <a:ext cx="1203151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49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0" y="155116"/>
            <a:ext cx="10798328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41A0AB2-A162-4761-98D0-A2DE909E80D4}"/>
              </a:ext>
            </a:extLst>
          </p:cNvPr>
          <p:cNvSpPr/>
          <p:nvPr userDrawn="1"/>
        </p:nvSpPr>
        <p:spPr>
          <a:xfrm>
            <a:off x="218114" y="1312876"/>
            <a:ext cx="11790726" cy="5649985"/>
          </a:xfrm>
          <a:prstGeom prst="roundRect">
            <a:avLst>
              <a:gd name="adj" fmla="val 2182"/>
            </a:avLst>
          </a:prstGeom>
          <a:gradFill>
            <a:gsLst>
              <a:gs pos="0">
                <a:schemeClr val="bg1"/>
              </a:gs>
              <a:gs pos="90000">
                <a:schemeClr val="bg1"/>
              </a:gs>
              <a:gs pos="100000">
                <a:srgbClr val="97A2B4">
                  <a:alpha val="0"/>
                </a:srgbClr>
              </a:gs>
            </a:gsLst>
            <a:lin ang="5400000" scaled="1"/>
          </a:gradFill>
          <a:ln w="9525">
            <a:gradFill>
              <a:gsLst>
                <a:gs pos="26000">
                  <a:schemeClr val="accent1">
                    <a:lumMod val="7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8822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1C778078-3A8E-4AB0-B999-BBFB137C9F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215" y="1113699"/>
            <a:ext cx="2464433" cy="153999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B69F1C5-6EE1-47C2-8672-47AE67B61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66" y="6075532"/>
            <a:ext cx="1518758" cy="34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5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8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8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6FA737-BDAA-E54F-B555-A9B495FD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72" y="226422"/>
            <a:ext cx="10798328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566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67" r:id="rId3"/>
    <p:sldLayoutId id="2147483676" r:id="rId4"/>
    <p:sldLayoutId id="2147483668" r:id="rId5"/>
    <p:sldLayoutId id="2147483673" r:id="rId6"/>
    <p:sldLayoutId id="2147483674" r:id="rId7"/>
    <p:sldLayoutId id="214748367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llanox.com/products/adapter-software/ethernet/windows/winof-2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11" Type="http://schemas.openxmlformats.org/officeDocument/2006/relationships/image" Target="../media/image34.sv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svg"/><Relationship Id="rId9" Type="http://schemas.openxmlformats.org/officeDocument/2006/relationships/hyperlink" Target="https://www.mellanox.com/products/ethernet-drivers/linux/mlnx_en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13.png"/><Relationship Id="rId7" Type="http://schemas.openxmlformats.org/officeDocument/2006/relationships/hyperlink" Target="https://www.qnap.com/zh-tw/compatibility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www.mellanox.com/products/infiniband-drivers/linux/mlnx_ofed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mellanox.com/products/adapter-software/ethernet/windows/winof-2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tiff"/><Relationship Id="rId5" Type="http://schemas.openxmlformats.org/officeDocument/2006/relationships/image" Target="../media/image44.tiff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tiff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tif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utos.yahoo.com.tw/news/%E9%A6%96%E5%BA%A6%E9%80%86%E8%BD%89-2020%E5%B9%B4ssd%E5%85%A8%E7%90%83%E5%87%BA%E8%B2%A8%E9%87%8F%E8%B6%85%E8%B6%8A%E7%A1%AC%E7%A2%9F-%E5%B7%AE%E8%B7%9D%E6%96%99%E5%86%8D%E6%8B%89%E5%A4%A7-04301795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50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0DAB6D57-D304-4CFB-8591-47C500E5B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504" y="3711820"/>
            <a:ext cx="1993650" cy="432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93BF1BD-CBB0-2843-B19B-14251DB60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683" y="1026008"/>
            <a:ext cx="7520571" cy="4699522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983967EB-BDA0-4978-BB33-57B1EB1316B5}"/>
              </a:ext>
            </a:extLst>
          </p:cNvPr>
          <p:cNvSpPr/>
          <p:nvPr/>
        </p:nvSpPr>
        <p:spPr>
          <a:xfrm>
            <a:off x="9175681" y="4080558"/>
            <a:ext cx="1977297" cy="210164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0"/>
                </a:schemeClr>
              </a:gs>
              <a:gs pos="100000">
                <a:schemeClr val="accent5">
                  <a:lumMod val="30000"/>
                  <a:lumOff val="70000"/>
                  <a:alpha val="9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CC995-EE6B-174F-9FD6-FAB5DE269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QXG-25G2SF-CX6 25GbE 網卡硬體詳解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93CE-C8D1-5746-BE6B-6D06F0D65D35}"/>
              </a:ext>
            </a:extLst>
          </p:cNvPr>
          <p:cNvSpPr txBox="1"/>
          <p:nvPr/>
        </p:nvSpPr>
        <p:spPr>
          <a:xfrm>
            <a:off x="5160707" y="5402365"/>
            <a:ext cx="327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</a:t>
            </a:r>
            <a:r>
              <a:rPr lang="en-US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x8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傳輸介面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提供最高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128Gbit/s</a:t>
            </a:r>
            <a:r>
              <a:rPr lang="zh-TW" altLang="en-US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頻寬</a:t>
            </a:r>
            <a:endParaRPr lang="en-US" b="1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D43ABC-3E74-5B42-9877-99B36726A820}"/>
              </a:ext>
            </a:extLst>
          </p:cNvPr>
          <p:cNvSpPr txBox="1"/>
          <p:nvPr/>
        </p:nvSpPr>
        <p:spPr>
          <a:xfrm>
            <a:off x="4938852" y="1625244"/>
            <a:ext cx="34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雙埠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25GbE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(SFP28)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傳輸接口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2A1BBF-DBEC-034F-AFAF-B85F6772603C}"/>
              </a:ext>
            </a:extLst>
          </p:cNvPr>
          <p:cNvCxnSpPr>
            <a:cxnSpLocks/>
          </p:cNvCxnSpPr>
          <p:nvPr/>
        </p:nvCxnSpPr>
        <p:spPr>
          <a:xfrm flipV="1">
            <a:off x="5141619" y="2062017"/>
            <a:ext cx="0" cy="103306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26FDB01-4210-9344-BFA1-7E9AB858A44E}"/>
              </a:ext>
            </a:extLst>
          </p:cNvPr>
          <p:cNvSpPr txBox="1"/>
          <p:nvPr/>
        </p:nvSpPr>
        <p:spPr>
          <a:xfrm>
            <a:off x="713398" y="5461640"/>
            <a:ext cx="2990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預裝半高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Low profile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支架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附贈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全高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Full height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專用平板支架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FDB328-E565-714B-A420-EED2C087F478}"/>
              </a:ext>
            </a:extLst>
          </p:cNvPr>
          <p:cNvSpPr/>
          <p:nvPr/>
        </p:nvSpPr>
        <p:spPr>
          <a:xfrm>
            <a:off x="8480961" y="271015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70F78"/>
              </a:buClr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晶片散熱模組與風扇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2">
            <a:extLst>
              <a:ext uri="{FF2B5EF4-FFF2-40B4-BE49-F238E27FC236}">
                <a16:creationId xmlns:a16="http://schemas.microsoft.com/office/drawing/2014/main" id="{AA22520B-E12A-B547-828C-DAD26F308D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1201" y="4474099"/>
            <a:ext cx="1418282" cy="1574597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9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77817-9501-A846-85B7-82950E0538AE}"/>
              </a:ext>
            </a:extLst>
          </p:cNvPr>
          <p:cNvSpPr/>
          <p:nvPr/>
        </p:nvSpPr>
        <p:spPr>
          <a:xfrm>
            <a:off x="9144171" y="4207083"/>
            <a:ext cx="2052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25GbE SFP28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網路線</a:t>
            </a: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C54D124-7882-4BE7-B586-1D5720B1EA35}"/>
              </a:ext>
            </a:extLst>
          </p:cNvPr>
          <p:cNvSpPr/>
          <p:nvPr/>
        </p:nvSpPr>
        <p:spPr>
          <a:xfrm>
            <a:off x="4247013" y="3079482"/>
            <a:ext cx="1746457" cy="1185805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7" name="Straight Arrow Connector 9">
            <a:extLst>
              <a:ext uri="{FF2B5EF4-FFF2-40B4-BE49-F238E27FC236}">
                <a16:creationId xmlns:a16="http://schemas.microsoft.com/office/drawing/2014/main" id="{29ADB579-1D6A-4335-B36E-F32CF308C850}"/>
              </a:ext>
            </a:extLst>
          </p:cNvPr>
          <p:cNvCxnSpPr>
            <a:cxnSpLocks/>
          </p:cNvCxnSpPr>
          <p:nvPr/>
        </p:nvCxnSpPr>
        <p:spPr>
          <a:xfrm flipV="1">
            <a:off x="8065858" y="2894815"/>
            <a:ext cx="368993" cy="1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oval" w="med" len="med"/>
          </a:ln>
          <a:effectLst>
            <a:glow rad="38100">
              <a:srgbClr val="00B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84E5DF41-AE71-41FB-B78B-E2AD3379562E}"/>
              </a:ext>
            </a:extLst>
          </p:cNvPr>
          <p:cNvSpPr/>
          <p:nvPr/>
        </p:nvSpPr>
        <p:spPr>
          <a:xfrm rot="5400000">
            <a:off x="6152382" y="2470820"/>
            <a:ext cx="1769027" cy="2057924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00B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9" name="Straight Arrow Connector 9">
            <a:extLst>
              <a:ext uri="{FF2B5EF4-FFF2-40B4-BE49-F238E27FC236}">
                <a16:creationId xmlns:a16="http://schemas.microsoft.com/office/drawing/2014/main" id="{4DA0F5C6-0A18-4A3C-A883-7B5653075C96}"/>
              </a:ext>
            </a:extLst>
          </p:cNvPr>
          <p:cNvCxnSpPr>
            <a:cxnSpLocks/>
          </p:cNvCxnSpPr>
          <p:nvPr/>
        </p:nvCxnSpPr>
        <p:spPr>
          <a:xfrm>
            <a:off x="5394669" y="5053994"/>
            <a:ext cx="0" cy="307825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oval" w="med" len="med"/>
          </a:ln>
          <a:effectLst>
            <a:glow rad="38100">
              <a:srgbClr val="A506F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2C9F1971-C0CF-489A-AA05-5276F34E1C92}"/>
              </a:ext>
            </a:extLst>
          </p:cNvPr>
          <p:cNvSpPr/>
          <p:nvPr/>
        </p:nvSpPr>
        <p:spPr>
          <a:xfrm rot="10800000">
            <a:off x="5141618" y="4384305"/>
            <a:ext cx="2782316" cy="669688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A506F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32" name="Straight Arrow Connector 9">
            <a:extLst>
              <a:ext uri="{FF2B5EF4-FFF2-40B4-BE49-F238E27FC236}">
                <a16:creationId xmlns:a16="http://schemas.microsoft.com/office/drawing/2014/main" id="{B23A1CB3-1B61-4B41-A779-9A509D14F3E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32155" y="5408716"/>
            <a:ext cx="259274" cy="222148"/>
          </a:xfrm>
          <a:prstGeom prst="bentConnector3">
            <a:avLst>
              <a:gd name="adj1" fmla="val 2791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E7CD0D1B-26DD-4A9C-95FE-4908850EA191}"/>
              </a:ext>
            </a:extLst>
          </p:cNvPr>
          <p:cNvSpPr/>
          <p:nvPr/>
        </p:nvSpPr>
        <p:spPr>
          <a:xfrm rot="16200000">
            <a:off x="2403297" y="3635735"/>
            <a:ext cx="2995490" cy="537772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65466B28-138C-4794-ACB1-B08F18098388}"/>
              </a:ext>
            </a:extLst>
          </p:cNvPr>
          <p:cNvSpPr/>
          <p:nvPr/>
        </p:nvSpPr>
        <p:spPr>
          <a:xfrm>
            <a:off x="9175681" y="4080557"/>
            <a:ext cx="1977297" cy="2101647"/>
          </a:xfrm>
          <a:prstGeom prst="round2SameRect">
            <a:avLst>
              <a:gd name="adj1" fmla="val 9945"/>
              <a:gd name="adj2" fmla="val 0"/>
            </a:avLst>
          </a:prstGeom>
          <a:noFill/>
          <a:ln w="1905">
            <a:solidFill>
              <a:schemeClr val="accent2">
                <a:lumMod val="20000"/>
                <a:lumOff val="80000"/>
              </a:schemeClr>
            </a:solidFill>
          </a:ln>
          <a:effectLst>
            <a:glow rad="25400">
              <a:schemeClr val="accent1">
                <a:lumMod val="20000"/>
                <a:lumOff val="80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84A68BA-1A66-544A-8A62-1C0BD2D215C7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234C4B80-AB4C-1B4E-A252-3C6F0596BDBB}"/>
              </a:ext>
            </a:extLst>
          </p:cNvPr>
          <p:cNvSpPr/>
          <p:nvPr/>
        </p:nvSpPr>
        <p:spPr>
          <a:xfrm>
            <a:off x="9134981" y="3773707"/>
            <a:ext cx="2052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提供可選購的配件</a:t>
            </a:r>
            <a:endParaRPr lang="en-US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554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606B33A9-311D-48D0-9495-00E5B701A1B8}"/>
              </a:ext>
            </a:extLst>
          </p:cNvPr>
          <p:cNvSpPr/>
          <p:nvPr/>
        </p:nvSpPr>
        <p:spPr>
          <a:xfrm>
            <a:off x="6096000" y="4120909"/>
            <a:ext cx="3434519" cy="1870155"/>
          </a:xfrm>
          <a:prstGeom prst="roundRect">
            <a:avLst>
              <a:gd name="adj" fmla="val 565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2AFA43A-34BE-43E4-812D-59100E3EC8C6}"/>
              </a:ext>
            </a:extLst>
          </p:cNvPr>
          <p:cNvSpPr/>
          <p:nvPr/>
        </p:nvSpPr>
        <p:spPr>
          <a:xfrm>
            <a:off x="2125135" y="4107464"/>
            <a:ext cx="3434519" cy="1870155"/>
          </a:xfrm>
          <a:prstGeom prst="roundRect">
            <a:avLst>
              <a:gd name="adj" fmla="val 565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91AAAC1-98F7-4722-9494-D1B8952299DC}"/>
              </a:ext>
            </a:extLst>
          </p:cNvPr>
          <p:cNvSpPr/>
          <p:nvPr/>
        </p:nvSpPr>
        <p:spPr>
          <a:xfrm>
            <a:off x="4281239" y="1622026"/>
            <a:ext cx="3434519" cy="1870155"/>
          </a:xfrm>
          <a:prstGeom prst="roundRect">
            <a:avLst>
              <a:gd name="adj" fmla="val 565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9294F436-6874-41C3-BE89-651BE05A5EF8}"/>
              </a:ext>
            </a:extLst>
          </p:cNvPr>
          <p:cNvSpPr/>
          <p:nvPr/>
        </p:nvSpPr>
        <p:spPr>
          <a:xfrm>
            <a:off x="8187313" y="1622026"/>
            <a:ext cx="3434519" cy="1870155"/>
          </a:xfrm>
          <a:prstGeom prst="roundRect">
            <a:avLst>
              <a:gd name="adj" fmla="val 565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64E52C2-8134-48C5-9D55-013148ECE96A}"/>
              </a:ext>
            </a:extLst>
          </p:cNvPr>
          <p:cNvSpPr/>
          <p:nvPr/>
        </p:nvSpPr>
        <p:spPr>
          <a:xfrm>
            <a:off x="393095" y="1622026"/>
            <a:ext cx="3434519" cy="1870155"/>
          </a:xfrm>
          <a:prstGeom prst="roundRect">
            <a:avLst>
              <a:gd name="adj" fmla="val 565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CC995-EE6B-174F-9FD6-FAB5DE269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支援多種</a:t>
            </a:r>
            <a:r>
              <a:rPr lang="en-US"/>
              <a:t> OS </a:t>
            </a:r>
            <a:r>
              <a:rPr lang="en-US" err="1"/>
              <a:t>彈性布建</a:t>
            </a:r>
            <a:r>
              <a:rPr lang="en-US"/>
              <a:t> 25GbE </a:t>
            </a:r>
            <a:r>
              <a:rPr lang="en-US" err="1"/>
              <a:t>網路環境</a:t>
            </a:r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84A68BA-1A66-544A-8A62-1C0BD2D215C7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AC4AE87B-7B18-1D46-81CC-9F20F35EF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507" b="36854"/>
          <a:stretch/>
        </p:blipFill>
        <p:spPr>
          <a:xfrm>
            <a:off x="4535799" y="1857764"/>
            <a:ext cx="2870046" cy="764537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9BC7E9C0-2039-0F42-ACBF-5EEAAFAED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6550" y="4248642"/>
            <a:ext cx="1211689" cy="1211689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46E8339D-08C3-AA41-B890-84A426681F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562" t="24216" r="14353" b="41262"/>
          <a:stretch/>
        </p:blipFill>
        <p:spPr>
          <a:xfrm>
            <a:off x="6456608" y="4399543"/>
            <a:ext cx="2713302" cy="891010"/>
          </a:xfrm>
          <a:prstGeom prst="rect">
            <a:avLst/>
          </a:prstGeom>
        </p:spPr>
      </p:pic>
      <p:pic>
        <p:nvPicPr>
          <p:cNvPr id="35" name="圖片 34" descr="一張含有 文字 的圖片&#10;&#10;自動產生的描述">
            <a:extLst>
              <a:ext uri="{FF2B5EF4-FFF2-40B4-BE49-F238E27FC236}">
                <a16:creationId xmlns:a16="http://schemas.microsoft.com/office/drawing/2014/main" id="{BF8EE18F-25A0-BB4B-A5B9-86473D1CC6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72" y="1903731"/>
            <a:ext cx="2639714" cy="91249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2798422-F2DB-0045-ABBF-A930375160EC}"/>
              </a:ext>
            </a:extLst>
          </p:cNvPr>
          <p:cNvSpPr txBox="1"/>
          <p:nvPr/>
        </p:nvSpPr>
        <p:spPr>
          <a:xfrm>
            <a:off x="746072" y="2913265"/>
            <a:ext cx="269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hlinkClick r:id="rId8"/>
              </a:rPr>
              <a:t>Download Windows Driver</a:t>
            </a:r>
            <a:endParaRPr kumimoji="1"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15D9803-AB94-264C-A6FE-D83707AB8400}"/>
              </a:ext>
            </a:extLst>
          </p:cNvPr>
          <p:cNvSpPr txBox="1"/>
          <p:nvPr/>
        </p:nvSpPr>
        <p:spPr>
          <a:xfrm>
            <a:off x="4840937" y="2901930"/>
            <a:ext cx="2315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hlinkClick r:id="rId9"/>
              </a:rPr>
              <a:t>Download Linux Driver</a:t>
            </a:r>
            <a:endParaRPr kumimoji="1"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426466B-50DF-A84D-BC25-5518FB0E561B}"/>
              </a:ext>
            </a:extLst>
          </p:cNvPr>
          <p:cNvSpPr txBox="1"/>
          <p:nvPr/>
        </p:nvSpPr>
        <p:spPr>
          <a:xfrm>
            <a:off x="2861132" y="5461492"/>
            <a:ext cx="1962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QTS 4.5.2 and later</a:t>
            </a:r>
            <a:endParaRPr kumimoji="1"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4B05813-4258-444F-9E06-F850AA50463A}"/>
              </a:ext>
            </a:extLst>
          </p:cNvPr>
          <p:cNvSpPr txBox="1"/>
          <p:nvPr/>
        </p:nvSpPr>
        <p:spPr>
          <a:xfrm>
            <a:off x="6524220" y="5461492"/>
            <a:ext cx="257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err="1"/>
              <a:t>QuTS</a:t>
            </a:r>
            <a:r>
              <a:rPr kumimoji="1" lang="en-US" altLang="zh-TW"/>
              <a:t> hero 4.5.2 and later</a:t>
            </a:r>
            <a:endParaRPr kumimoji="1"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E0266A-D256-FC44-A258-7B5989C636A6}"/>
              </a:ext>
            </a:extLst>
          </p:cNvPr>
          <p:cNvSpPr txBox="1"/>
          <p:nvPr/>
        </p:nvSpPr>
        <p:spPr>
          <a:xfrm>
            <a:off x="8722357" y="2897825"/>
            <a:ext cx="236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Ubuntu 18.04 and later</a:t>
            </a:r>
            <a:endParaRPr kumimoji="1"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6A1AE44-5E1D-496A-A1A3-AAC4C6E44863}"/>
              </a:ext>
            </a:extLst>
          </p:cNvPr>
          <p:cNvGrpSpPr/>
          <p:nvPr/>
        </p:nvGrpSpPr>
        <p:grpSpPr>
          <a:xfrm>
            <a:off x="8491511" y="1857763"/>
            <a:ext cx="2856235" cy="958462"/>
            <a:chOff x="8491514" y="1857763"/>
            <a:chExt cx="2595273" cy="870891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B2D0BD9D-3C9B-B144-9AD7-452204BB4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18328" r="20551" b="33220"/>
            <a:stretch/>
          </p:blipFill>
          <p:spPr>
            <a:xfrm>
              <a:off x="8491514" y="1857763"/>
              <a:ext cx="997109" cy="870891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3D095140-3BFC-4AAB-A5DA-70B6AFBA6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66780"/>
            <a:stretch/>
          </p:blipFill>
          <p:spPr>
            <a:xfrm>
              <a:off x="9589333" y="2039344"/>
              <a:ext cx="1497454" cy="397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100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ABB5B3D4-A5B1-0243-8E25-B25BDE0DEC1F}"/>
              </a:ext>
            </a:extLst>
          </p:cNvPr>
          <p:cNvSpPr/>
          <p:nvPr/>
        </p:nvSpPr>
        <p:spPr>
          <a:xfrm>
            <a:off x="6475229" y="1850065"/>
            <a:ext cx="5422604" cy="3620129"/>
          </a:xfrm>
          <a:prstGeom prst="roundRect">
            <a:avLst>
              <a:gd name="adj" fmla="val 3606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9B806-1186-CE48-A058-B4717270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0" y="155116"/>
            <a:ext cx="11410533" cy="870892"/>
          </a:xfrm>
        </p:spPr>
        <p:txBody>
          <a:bodyPr>
            <a:normAutofit/>
          </a:bodyPr>
          <a:lstStyle/>
          <a:p>
            <a:r>
              <a:rPr lang="en-US">
                <a:latin typeface="微軟正黑體"/>
                <a:ea typeface="微軟正黑體"/>
              </a:rPr>
              <a:t>QXG-25F2SF-CX6 </a:t>
            </a:r>
            <a:r>
              <a:rPr lang="zh-CN" altLang="en-US">
                <a:latin typeface="微軟正黑體"/>
                <a:ea typeface="微軟正黑體"/>
              </a:rPr>
              <a:t>與</a:t>
            </a:r>
            <a:r>
              <a:rPr lang="en-US" altLang="zh-CN">
                <a:latin typeface="微軟正黑體"/>
                <a:ea typeface="微軟正黑體"/>
              </a:rPr>
              <a:t> QXG-25G2SF-</a:t>
            </a:r>
            <a:r>
              <a:rPr lang="en-US">
                <a:latin typeface="微軟正黑體"/>
                <a:ea typeface="微軟正黑體"/>
              </a:rPr>
              <a:t>CX4 </a:t>
            </a:r>
            <a:r>
              <a:rPr lang="zh-TW" altLang="en-US">
                <a:latin typeface="微軟正黑體"/>
                <a:ea typeface="微軟正黑體"/>
              </a:rPr>
              <a:t>比較</a:t>
            </a:r>
            <a:endParaRPr lang="en-US">
              <a:latin typeface="微軟正黑體"/>
              <a:ea typeface="微軟正黑體"/>
            </a:endParaRPr>
          </a:p>
        </p:txBody>
      </p:sp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8CDF6D3C-65DB-3941-85A5-FC875E082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115728"/>
              </p:ext>
            </p:extLst>
          </p:nvPr>
        </p:nvGraphicFramePr>
        <p:xfrm>
          <a:off x="323146" y="1991349"/>
          <a:ext cx="6006216" cy="3337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02072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2002072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  <a:gridCol w="2002072">
                  <a:extLst>
                    <a:ext uri="{9D8B030D-6E8A-4147-A177-3AD203B41FA5}">
                      <a16:colId xmlns:a16="http://schemas.microsoft.com/office/drawing/2014/main" val="10612929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QXG-25G2SF-CX4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QXG-25G2SF-CX6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PCIe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express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Gen3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Gen4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Message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70Mpps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75Mpps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PTP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(1588)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Secure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boot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acceleration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RoCE v1/v2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622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RDMA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619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SR-IOV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146211"/>
                  </a:ext>
                </a:extLst>
              </a:tr>
            </a:tbl>
          </a:graphicData>
        </a:graphic>
      </p:graphicFrame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C0B0D3DD-56A6-E140-B21B-79C1A68AC5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553016"/>
              </p:ext>
            </p:extLst>
          </p:nvPr>
        </p:nvGraphicFramePr>
        <p:xfrm>
          <a:off x="6766963" y="1850065"/>
          <a:ext cx="4740940" cy="3469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3125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CC995-EE6B-174F-9FD6-FAB5DE269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/>
              <a:t>從</a:t>
            </a:r>
            <a:r>
              <a:rPr lang="zh-TW" altLang="en-US"/>
              <a:t> </a:t>
            </a:r>
            <a:r>
              <a:rPr lang="en-US" altLang="zh-TW"/>
              <a:t>1GbE </a:t>
            </a:r>
            <a:r>
              <a:rPr lang="zh-TW" altLang="en-US"/>
              <a:t>到</a:t>
            </a:r>
            <a:r>
              <a:rPr lang="en-US" altLang="zh-TW"/>
              <a:t> 100GbE </a:t>
            </a:r>
            <a:r>
              <a:rPr lang="en-US" err="1"/>
              <a:t>適用於不同網路速度的連接頭</a:t>
            </a:r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84A68BA-1A66-544A-8A62-1C0BD2D215C7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04C004C-65B8-6B4E-A000-B350B1B1ADFE}"/>
              </a:ext>
            </a:extLst>
          </p:cNvPr>
          <p:cNvSpPr txBox="1"/>
          <p:nvPr/>
        </p:nvSpPr>
        <p:spPr>
          <a:xfrm>
            <a:off x="1764655" y="172992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zh-TW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endParaRPr kumimoji="1"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04CE75-BC07-6144-A5B0-33ECE63BC9AD}"/>
              </a:ext>
            </a:extLst>
          </p:cNvPr>
          <p:cNvSpPr txBox="1"/>
          <p:nvPr/>
        </p:nvSpPr>
        <p:spPr>
          <a:xfrm>
            <a:off x="3577680" y="172992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1" lang="zh-TW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endParaRPr kumimoji="1"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C9979EB-3639-BA4C-AE6A-9D9FE2EA5D66}"/>
              </a:ext>
            </a:extLst>
          </p:cNvPr>
          <p:cNvSpPr txBox="1"/>
          <p:nvPr/>
        </p:nvSpPr>
        <p:spPr>
          <a:xfrm>
            <a:off x="5497216" y="172992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kumimoji="1" lang="zh-TW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endParaRPr kumimoji="1"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76EC7BF-12A4-154E-B345-D5BA339A9DFB}"/>
              </a:ext>
            </a:extLst>
          </p:cNvPr>
          <p:cNvSpPr txBox="1"/>
          <p:nvPr/>
        </p:nvSpPr>
        <p:spPr>
          <a:xfrm>
            <a:off x="7494872" y="172992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kumimoji="1" lang="zh-TW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endParaRPr kumimoji="1"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9EB4C93-DCAF-B742-A31B-3F9432A9A845}"/>
              </a:ext>
            </a:extLst>
          </p:cNvPr>
          <p:cNvSpPr txBox="1"/>
          <p:nvPr/>
        </p:nvSpPr>
        <p:spPr>
          <a:xfrm>
            <a:off x="9360636" y="172992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kumimoji="1" lang="zh-TW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endParaRPr kumimoji="1"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箭號: ＞形 2">
            <a:extLst>
              <a:ext uri="{FF2B5EF4-FFF2-40B4-BE49-F238E27FC236}">
                <a16:creationId xmlns:a16="http://schemas.microsoft.com/office/drawing/2014/main" id="{BCAE2EBE-D002-4262-9A13-206F3CE0D9C9}"/>
              </a:ext>
            </a:extLst>
          </p:cNvPr>
          <p:cNvSpPr/>
          <p:nvPr/>
        </p:nvSpPr>
        <p:spPr>
          <a:xfrm>
            <a:off x="822501" y="2071793"/>
            <a:ext cx="2377335" cy="731377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SFP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箭號: ＞形 12">
            <a:extLst>
              <a:ext uri="{FF2B5EF4-FFF2-40B4-BE49-F238E27FC236}">
                <a16:creationId xmlns:a16="http://schemas.microsoft.com/office/drawing/2014/main" id="{D31148DA-ADB2-4F59-86D8-1B4746D8047D}"/>
              </a:ext>
            </a:extLst>
          </p:cNvPr>
          <p:cNvSpPr/>
          <p:nvPr/>
        </p:nvSpPr>
        <p:spPr>
          <a:xfrm>
            <a:off x="2870027" y="2071793"/>
            <a:ext cx="2377335" cy="731377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SFP+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箭號: ＞形 13">
            <a:extLst>
              <a:ext uri="{FF2B5EF4-FFF2-40B4-BE49-F238E27FC236}">
                <a16:creationId xmlns:a16="http://schemas.microsoft.com/office/drawing/2014/main" id="{FF455950-0A4D-45B6-BEC5-0494039A460F}"/>
              </a:ext>
            </a:extLst>
          </p:cNvPr>
          <p:cNvSpPr/>
          <p:nvPr/>
        </p:nvSpPr>
        <p:spPr>
          <a:xfrm>
            <a:off x="4917553" y="2071793"/>
            <a:ext cx="2377335" cy="731377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SFP28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箭號: ＞形 14">
            <a:extLst>
              <a:ext uri="{FF2B5EF4-FFF2-40B4-BE49-F238E27FC236}">
                <a16:creationId xmlns:a16="http://schemas.microsoft.com/office/drawing/2014/main" id="{6B5600E2-EC74-4486-9633-CA490DB5F301}"/>
              </a:ext>
            </a:extLst>
          </p:cNvPr>
          <p:cNvSpPr/>
          <p:nvPr/>
        </p:nvSpPr>
        <p:spPr>
          <a:xfrm>
            <a:off x="6965079" y="2071793"/>
            <a:ext cx="2377335" cy="731377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QSFP+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箭號: ＞形 15">
            <a:extLst>
              <a:ext uri="{FF2B5EF4-FFF2-40B4-BE49-F238E27FC236}">
                <a16:creationId xmlns:a16="http://schemas.microsoft.com/office/drawing/2014/main" id="{4514CC8D-3B84-4652-8B7E-707B488D7267}"/>
              </a:ext>
            </a:extLst>
          </p:cNvPr>
          <p:cNvSpPr/>
          <p:nvPr/>
        </p:nvSpPr>
        <p:spPr>
          <a:xfrm>
            <a:off x="9012603" y="2071793"/>
            <a:ext cx="2377335" cy="731377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QSFP28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E43A85D-33DF-44BB-8248-09F63F61C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675711">
            <a:off x="606423" y="3526750"/>
            <a:ext cx="2483969" cy="931488"/>
          </a:xfrm>
          <a:prstGeom prst="rect">
            <a:avLst/>
          </a:prstGeom>
          <a:effectLst>
            <a:outerShdw blurRad="63500" dist="25400" dir="2700000" sx="101000" sy="101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0" name="圖片 1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36F35B9D-CADF-4FC4-9488-85C0C597F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80289">
            <a:off x="2361512" y="3732558"/>
            <a:ext cx="2432334" cy="866519"/>
          </a:xfrm>
          <a:prstGeom prst="rect">
            <a:avLst/>
          </a:prstGeom>
          <a:effectLst>
            <a:outerShdw blurRad="63500" dist="25400" dir="2700000" sx="101000" sy="101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5FEF2FA7-5199-432F-8136-A0580202E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48327">
            <a:off x="4492135" y="3648609"/>
            <a:ext cx="2349000" cy="987515"/>
          </a:xfrm>
          <a:prstGeom prst="rect">
            <a:avLst/>
          </a:prstGeom>
          <a:effectLst>
            <a:outerShdw blurRad="63500" dist="25400" dir="2700000" sx="101000" sy="101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918B45FD-5AE5-4C28-B24B-A4D39425E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11654">
            <a:off x="6014480" y="3646229"/>
            <a:ext cx="3154835" cy="966168"/>
          </a:xfrm>
          <a:prstGeom prst="rect">
            <a:avLst/>
          </a:prstGeom>
          <a:effectLst>
            <a:outerShdw blurRad="63500" dist="25400" dir="2700000" sx="101000" sy="101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C551980-66D1-4515-864E-6584CECE5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88544">
            <a:off x="8038182" y="3691690"/>
            <a:ext cx="3146481" cy="1062905"/>
          </a:xfrm>
          <a:prstGeom prst="rect">
            <a:avLst/>
          </a:prstGeom>
          <a:effectLst>
            <a:outerShdw blurRad="63500" dist="25400" dir="2700000" sx="101000" sy="101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102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83077E5-DECB-4366-83C1-E61AF8AE0E37}"/>
              </a:ext>
            </a:extLst>
          </p:cNvPr>
          <p:cNvSpPr/>
          <p:nvPr/>
        </p:nvSpPr>
        <p:spPr>
          <a:xfrm>
            <a:off x="233578" y="1311466"/>
            <a:ext cx="11340367" cy="4464800"/>
          </a:xfrm>
          <a:prstGeom prst="roundRect">
            <a:avLst>
              <a:gd name="adj" fmla="val 565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/>
              <a:t>搭配</a:t>
            </a:r>
            <a:r>
              <a:rPr lang="zh-TW" altLang="en-US"/>
              <a:t> </a:t>
            </a:r>
            <a:r>
              <a:rPr lang="en-US" altLang="zh-CN"/>
              <a:t>QNAP PCIe 4.0 NAS </a:t>
            </a:r>
            <a:r>
              <a:rPr lang="zh-CN" altLang="en-US"/>
              <a:t>提供最佳效能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E9786-CFED-074B-907D-C356EF31878B}"/>
              </a:ext>
            </a:extLst>
          </p:cNvPr>
          <p:cNvSpPr txBox="1"/>
          <p:nvPr/>
        </p:nvSpPr>
        <p:spPr>
          <a:xfrm>
            <a:off x="499786" y="3959913"/>
            <a:ext cx="4228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600">
                <a:solidFill>
                  <a:schemeClr val="bg1"/>
                </a:solidFill>
              </a:rPr>
              <a:t>Slot 1: PCIe Gen4 x4</a:t>
            </a:r>
            <a:br>
              <a:rPr lang="en" altLang="zh-TW" sz="1600">
                <a:solidFill>
                  <a:schemeClr val="bg1"/>
                </a:solidFill>
              </a:rPr>
            </a:br>
            <a:r>
              <a:rPr lang="en" altLang="zh-TW" sz="1600">
                <a:solidFill>
                  <a:schemeClr val="bg1"/>
                </a:solidFill>
              </a:rPr>
              <a:t>Slot 2: PCIe Gen4 x8 or x4</a:t>
            </a:r>
            <a:br>
              <a:rPr lang="en" altLang="zh-TW" sz="1600">
                <a:solidFill>
                  <a:schemeClr val="bg1"/>
                </a:solidFill>
              </a:rPr>
            </a:br>
            <a:r>
              <a:rPr lang="en" altLang="zh-TW" sz="1600">
                <a:solidFill>
                  <a:schemeClr val="bg1"/>
                </a:solidFill>
              </a:rPr>
              <a:t>Slot 3: PCIe Gen4 x4</a:t>
            </a:r>
            <a:br>
              <a:rPr lang="en" altLang="zh-TW" sz="1600">
                <a:solidFill>
                  <a:schemeClr val="bg1"/>
                </a:solidFill>
              </a:rPr>
            </a:br>
            <a:r>
              <a:rPr lang="en" altLang="zh-TW" sz="1600">
                <a:solidFill>
                  <a:schemeClr val="bg1"/>
                </a:solidFill>
              </a:rPr>
              <a:t>Slot 4: PCIe Gen4 x8</a:t>
            </a:r>
            <a:br>
              <a:rPr lang="en" altLang="zh-TW" sz="1600">
                <a:solidFill>
                  <a:schemeClr val="bg1"/>
                </a:solidFill>
              </a:rPr>
            </a:br>
            <a:r>
              <a:rPr lang="en" altLang="zh-TW" sz="1600">
                <a:solidFill>
                  <a:schemeClr val="bg1"/>
                </a:solidFill>
              </a:rPr>
              <a:t>Slot 5: PCIe Gen4 x16 or x8 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B24EDEA-ED86-EA4B-89BF-98DF03EAD022}"/>
              </a:ext>
            </a:extLst>
          </p:cNvPr>
          <p:cNvSpPr txBox="1"/>
          <p:nvPr/>
        </p:nvSpPr>
        <p:spPr>
          <a:xfrm>
            <a:off x="313880" y="5810732"/>
            <a:ext cx="4733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>
                <a:solidFill>
                  <a:schemeClr val="bg1"/>
                </a:solidFill>
              </a:rPr>
              <a:t>TS-h2490FU</a:t>
            </a:r>
          </a:p>
          <a:p>
            <a:r>
              <a:rPr lang="en-US" altLang="zh-TW" sz="800">
                <a:solidFill>
                  <a:schemeClr val="bg1"/>
                </a:solidFill>
              </a:rPr>
              <a:t>*</a:t>
            </a:r>
            <a:r>
              <a:rPr lang="zh-TW" altLang="en-US" sz="800">
                <a:solidFill>
                  <a:schemeClr val="bg1"/>
                </a:solidFill>
              </a:rPr>
              <a:t>插槽 </a:t>
            </a:r>
            <a:r>
              <a:rPr lang="en-US" altLang="zh-TW" sz="800">
                <a:solidFill>
                  <a:schemeClr val="bg1"/>
                </a:solidFill>
              </a:rPr>
              <a:t>4 </a:t>
            </a:r>
            <a:r>
              <a:rPr lang="zh-TW" altLang="en-US" sz="800">
                <a:solidFill>
                  <a:schemeClr val="bg1"/>
                </a:solidFill>
              </a:rPr>
              <a:t>和插槽 </a:t>
            </a:r>
            <a:r>
              <a:rPr lang="en-US" altLang="zh-TW" sz="800">
                <a:solidFill>
                  <a:schemeClr val="bg1"/>
                </a:solidFill>
              </a:rPr>
              <a:t>5 </a:t>
            </a:r>
            <a:r>
              <a:rPr lang="zh-TW" altLang="en-US" sz="800">
                <a:solidFill>
                  <a:schemeClr val="bg1"/>
                </a:solidFill>
              </a:rPr>
              <a:t>預載 </a:t>
            </a:r>
            <a:r>
              <a:rPr lang="en-US" altLang="zh-TW" sz="800">
                <a:solidFill>
                  <a:schemeClr val="bg1"/>
                </a:solidFill>
              </a:rPr>
              <a:t>25</a:t>
            </a:r>
            <a:r>
              <a:rPr lang="en" altLang="zh-TW" sz="800">
                <a:solidFill>
                  <a:schemeClr val="bg1"/>
                </a:solidFill>
              </a:rPr>
              <a:t>GbE </a:t>
            </a:r>
            <a:r>
              <a:rPr lang="zh-TW" altLang="en-US" sz="800">
                <a:solidFill>
                  <a:schemeClr val="bg1"/>
                </a:solidFill>
              </a:rPr>
              <a:t>網路擴充卡。請為 </a:t>
            </a:r>
            <a:r>
              <a:rPr lang="en-US" altLang="zh-TW" sz="800">
                <a:solidFill>
                  <a:schemeClr val="bg1"/>
                </a:solidFill>
              </a:rPr>
              <a:t>25</a:t>
            </a:r>
            <a:r>
              <a:rPr lang="en" altLang="zh-TW" sz="800">
                <a:solidFill>
                  <a:schemeClr val="bg1"/>
                </a:solidFill>
              </a:rPr>
              <a:t>GbE </a:t>
            </a:r>
            <a:r>
              <a:rPr lang="zh-TW" altLang="en-US" sz="800">
                <a:solidFill>
                  <a:schemeClr val="bg1"/>
                </a:solidFill>
              </a:rPr>
              <a:t>介面卡保留這些插槽，以獲得最佳效能。</a:t>
            </a:r>
            <a:br>
              <a:rPr lang="zh-TW" altLang="en-US" sz="800">
                <a:solidFill>
                  <a:schemeClr val="bg1"/>
                </a:solidFill>
              </a:rPr>
            </a:br>
            <a:r>
              <a:rPr lang="zh-TW" altLang="en-US" sz="800">
                <a:solidFill>
                  <a:schemeClr val="bg1"/>
                </a:solidFill>
              </a:rPr>
              <a:t>**插槽 </a:t>
            </a:r>
            <a:r>
              <a:rPr lang="en-US" altLang="zh-TW" sz="800">
                <a:solidFill>
                  <a:schemeClr val="bg1"/>
                </a:solidFill>
              </a:rPr>
              <a:t>2 </a:t>
            </a:r>
            <a:r>
              <a:rPr lang="zh-TW" altLang="en-US" sz="800">
                <a:solidFill>
                  <a:schemeClr val="bg1"/>
                </a:solidFill>
              </a:rPr>
              <a:t>於插槽 </a:t>
            </a:r>
            <a:r>
              <a:rPr lang="en-US" altLang="zh-TW" sz="800">
                <a:solidFill>
                  <a:schemeClr val="bg1"/>
                </a:solidFill>
              </a:rPr>
              <a:t>3 </a:t>
            </a:r>
            <a:r>
              <a:rPr lang="zh-TW" altLang="en-US" sz="800">
                <a:solidFill>
                  <a:schemeClr val="bg1"/>
                </a:solidFill>
              </a:rPr>
              <a:t>未使用時提供 </a:t>
            </a:r>
            <a:r>
              <a:rPr lang="en" altLang="zh-TW" sz="800">
                <a:solidFill>
                  <a:schemeClr val="bg1"/>
                </a:solidFill>
              </a:rPr>
              <a:t>PCIe Gen4 x8 </a:t>
            </a:r>
            <a:r>
              <a:rPr lang="zh-TW" altLang="en-US" sz="800">
                <a:solidFill>
                  <a:schemeClr val="bg1"/>
                </a:solidFill>
              </a:rPr>
              <a:t>的頻寬，若插槽 </a:t>
            </a:r>
            <a:r>
              <a:rPr lang="en-US" altLang="zh-TW" sz="800">
                <a:solidFill>
                  <a:schemeClr val="bg1"/>
                </a:solidFill>
              </a:rPr>
              <a:t>3 </a:t>
            </a:r>
            <a:r>
              <a:rPr lang="zh-TW" altLang="en-US" sz="800">
                <a:solidFill>
                  <a:schemeClr val="bg1"/>
                </a:solidFill>
              </a:rPr>
              <a:t>使用中則提供 </a:t>
            </a:r>
            <a:r>
              <a:rPr lang="en" altLang="zh-TW" sz="800">
                <a:solidFill>
                  <a:schemeClr val="bg1"/>
                </a:solidFill>
              </a:rPr>
              <a:t>PCIe Gen4 x4 </a:t>
            </a:r>
            <a:r>
              <a:rPr lang="zh-TW" altLang="en-US" sz="800">
                <a:solidFill>
                  <a:schemeClr val="bg1"/>
                </a:solidFill>
              </a:rPr>
              <a:t>的頻寬。</a:t>
            </a:r>
            <a:br>
              <a:rPr lang="zh-TW" altLang="en-US" sz="800">
                <a:solidFill>
                  <a:schemeClr val="bg1"/>
                </a:solidFill>
              </a:rPr>
            </a:br>
            <a:r>
              <a:rPr lang="zh-TW" altLang="en-US" sz="800">
                <a:solidFill>
                  <a:schemeClr val="bg1"/>
                </a:solidFill>
              </a:rPr>
              <a:t>***插槽 </a:t>
            </a:r>
            <a:r>
              <a:rPr lang="en-US" altLang="zh-TW" sz="800">
                <a:solidFill>
                  <a:schemeClr val="bg1"/>
                </a:solidFill>
              </a:rPr>
              <a:t>5 </a:t>
            </a:r>
            <a:r>
              <a:rPr lang="zh-TW" altLang="en-US" sz="800">
                <a:solidFill>
                  <a:schemeClr val="bg1"/>
                </a:solidFill>
              </a:rPr>
              <a:t>於插槽 </a:t>
            </a:r>
            <a:r>
              <a:rPr lang="en-US" altLang="zh-TW" sz="800">
                <a:solidFill>
                  <a:schemeClr val="bg1"/>
                </a:solidFill>
              </a:rPr>
              <a:t>4 </a:t>
            </a:r>
            <a:r>
              <a:rPr lang="zh-TW" altLang="en-US" sz="800">
                <a:solidFill>
                  <a:schemeClr val="bg1"/>
                </a:solidFill>
              </a:rPr>
              <a:t>未使用時提供 </a:t>
            </a:r>
            <a:r>
              <a:rPr lang="en" altLang="zh-TW" sz="800">
                <a:solidFill>
                  <a:schemeClr val="bg1"/>
                </a:solidFill>
              </a:rPr>
              <a:t>PCIe Gen4 x16 </a:t>
            </a:r>
            <a:r>
              <a:rPr lang="zh-TW" altLang="en-US" sz="800">
                <a:solidFill>
                  <a:schemeClr val="bg1"/>
                </a:solidFill>
              </a:rPr>
              <a:t>的頻寬，若插槽 </a:t>
            </a:r>
            <a:r>
              <a:rPr lang="en-US" altLang="zh-TW" sz="800">
                <a:solidFill>
                  <a:schemeClr val="bg1"/>
                </a:solidFill>
              </a:rPr>
              <a:t>4 </a:t>
            </a:r>
            <a:r>
              <a:rPr lang="zh-TW" altLang="en-US" sz="800">
                <a:solidFill>
                  <a:schemeClr val="bg1"/>
                </a:solidFill>
              </a:rPr>
              <a:t>使用中則提供 </a:t>
            </a:r>
            <a:r>
              <a:rPr lang="en" altLang="zh-TW" sz="800">
                <a:solidFill>
                  <a:schemeClr val="bg1"/>
                </a:solidFill>
              </a:rPr>
              <a:t>PCIe Gen4 x8 </a:t>
            </a:r>
            <a:r>
              <a:rPr lang="zh-TW" altLang="en-US" sz="800">
                <a:solidFill>
                  <a:schemeClr val="bg1"/>
                </a:solidFill>
              </a:rPr>
              <a:t>的頻寬。</a:t>
            </a:r>
            <a:endParaRPr kumimoji="1" lang="zh-TW" altLang="en-US" sz="800">
              <a:solidFill>
                <a:schemeClr val="bg1"/>
              </a:solidFill>
            </a:endParaRP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0AD6EE68-9768-4349-896B-833213E05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05" b="28268"/>
          <a:stretch/>
        </p:blipFill>
        <p:spPr bwMode="auto">
          <a:xfrm>
            <a:off x="313880" y="2791659"/>
            <a:ext cx="5414017" cy="1466083"/>
          </a:xfrm>
          <a:prstGeom prst="rect">
            <a:avLst/>
          </a:prstGeom>
          <a:noFill/>
          <a:effectLst>
            <a:reflection blurRad="6350" stA="300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pyc - Wikipedia">
            <a:extLst>
              <a:ext uri="{FF2B5EF4-FFF2-40B4-BE49-F238E27FC236}">
                <a16:creationId xmlns:a16="http://schemas.microsoft.com/office/drawing/2014/main" id="{5AB46FED-2C80-E945-930B-0E449911E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815" y="1921093"/>
            <a:ext cx="1435814" cy="69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">
            <a:extLst>
              <a:ext uri="{FF2B5EF4-FFF2-40B4-BE49-F238E27FC236}">
                <a16:creationId xmlns:a16="http://schemas.microsoft.com/office/drawing/2014/main" id="{78208DFD-38E1-4A4C-AEDA-98E3B8E576CA}"/>
              </a:ext>
            </a:extLst>
          </p:cNvPr>
          <p:cNvSpPr txBox="1"/>
          <p:nvPr/>
        </p:nvSpPr>
        <p:spPr>
          <a:xfrm>
            <a:off x="5808199" y="1546470"/>
            <a:ext cx="5607639" cy="1846659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TS-h2490FU-7302P-128G</a:t>
            </a:r>
            <a:endParaRPr lang="zh-CN" altLang="en-US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6414" indent="-116414">
              <a:spcBef>
                <a:spcPts val="1600"/>
              </a:spcBef>
              <a:buFont typeface="Arial"/>
              <a:buChar char="•"/>
              <a:tabLst>
                <a:tab pos="239178" algn="l"/>
              </a:tabLst>
            </a:pPr>
            <a:r>
              <a:rPr lang="en-US" altLang="zh-CN" sz="1600">
                <a:latin typeface="微軟正黑體"/>
                <a:ea typeface="微軟正黑體"/>
                <a:cs typeface="Calibri"/>
              </a:rPr>
              <a:t>AMD EPYC </a:t>
            </a: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16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核心</a:t>
            </a:r>
            <a:r>
              <a:rPr lang="zh-CN" altLang="en-US" sz="1600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32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執行緒</a:t>
            </a:r>
            <a:r>
              <a:rPr lang="zh-CN" altLang="en-US" sz="1600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, </a:t>
            </a: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3.0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 GHz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(Max. 3.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3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GHz)</a:t>
            </a: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128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GB</a:t>
            </a:r>
            <a:r>
              <a:rPr lang="zh-CN" altLang="en-US" sz="1600" b="1"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DDR4 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RDIMM ECC</a:t>
            </a:r>
            <a:r>
              <a:rPr lang="zh-TW" altLang="en-US" sz="1600"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記憶體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8 x 16GB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)</a:t>
            </a:r>
            <a:endParaRPr lang="en-US" altLang="zh-CN" sz="1600">
              <a:latin typeface="微軟正黑體"/>
              <a:ea typeface="微軟正黑體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4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 x SFP28 25GbE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 (25GbE/10GbE/1GbE)</a:t>
            </a:r>
          </a:p>
        </p:txBody>
      </p:sp>
      <p:sp>
        <p:nvSpPr>
          <p:cNvPr id="25" name="文本框 3">
            <a:extLst>
              <a:ext uri="{FF2B5EF4-FFF2-40B4-BE49-F238E27FC236}">
                <a16:creationId xmlns:a16="http://schemas.microsoft.com/office/drawing/2014/main" id="{27C8BA15-DE0E-0441-A9A1-6EC022026980}"/>
              </a:ext>
            </a:extLst>
          </p:cNvPr>
          <p:cNvSpPr txBox="1"/>
          <p:nvPr/>
        </p:nvSpPr>
        <p:spPr>
          <a:xfrm>
            <a:off x="5808199" y="3699875"/>
            <a:ext cx="5537422" cy="1846659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400" b="1">
                <a:latin typeface="微軟正黑體"/>
                <a:ea typeface="微軟正黑體"/>
              </a:rPr>
              <a:t>TS-h2490FU-7232P-64G</a:t>
            </a:r>
            <a:endParaRPr lang="zh-CN" altLang="en-US" sz="2400" b="1">
              <a:latin typeface="微軟正黑體"/>
              <a:ea typeface="微軟正黑體"/>
            </a:endParaRP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600">
                <a:latin typeface="微軟正黑體"/>
                <a:ea typeface="微軟正黑體"/>
                <a:cs typeface="Calibri"/>
              </a:rPr>
              <a:t>AMD EPYC </a:t>
            </a: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8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核心</a:t>
            </a:r>
            <a:r>
              <a:rPr lang="zh-CN" altLang="en-US" sz="1600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16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執行緒</a:t>
            </a:r>
            <a:r>
              <a:rPr lang="zh-CN" altLang="en-US" sz="1600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,</a:t>
            </a:r>
            <a:r>
              <a:rPr lang="en-US" altLang="zh-CN" sz="1600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3.1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 GHz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(Max. 3.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2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GHz)</a:t>
            </a: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64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GB</a:t>
            </a:r>
            <a:r>
              <a:rPr lang="zh-CN" altLang="en-US" sz="1600" b="1"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DDR4 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RDIMM ECC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記憶體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8 x 8GB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)</a:t>
            </a:r>
            <a:endParaRPr lang="en-US" altLang="zh-CN" sz="1600">
              <a:latin typeface="微軟正黑體"/>
              <a:ea typeface="微軟正黑體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2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 x SFP28 25GbE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 (25GbE/10GbE/1GbE)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015BAB3-914C-4B55-BFD3-A3F8070C2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562" t="24216" r="14353" b="41262"/>
          <a:stretch/>
        </p:blipFill>
        <p:spPr>
          <a:xfrm>
            <a:off x="1047191" y="1945928"/>
            <a:ext cx="2195451" cy="72095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301FA7DC-FD0C-4AE8-B936-6ED4BE698183}"/>
              </a:ext>
            </a:extLst>
          </p:cNvPr>
          <p:cNvGrpSpPr/>
          <p:nvPr/>
        </p:nvGrpSpPr>
        <p:grpSpPr>
          <a:xfrm>
            <a:off x="438793" y="4356800"/>
            <a:ext cx="1552440" cy="326598"/>
            <a:chOff x="403866" y="3533738"/>
            <a:chExt cx="2185607" cy="459802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4CCC0A48-9C3E-4BEC-8CBB-32D0469B6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66" y="3533738"/>
              <a:ext cx="2185607" cy="459802"/>
            </a:xfrm>
            <a:prstGeom prst="rect">
              <a:avLst/>
            </a:prstGeom>
          </p:spPr>
        </p:pic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EF04983-82B7-41FC-A994-CDCEB064CE06}"/>
                </a:ext>
              </a:extLst>
            </p:cNvPr>
            <p:cNvSpPr/>
            <p:nvPr/>
          </p:nvSpPr>
          <p:spPr>
            <a:xfrm>
              <a:off x="727933" y="3572737"/>
              <a:ext cx="1510246" cy="3899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Arial"/>
                  <a:cs typeface="Arial"/>
                </a:rPr>
                <a:t>TS-h2490FU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0501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FE1899EF-BDB6-4504-9EF7-773FDE443CE8}"/>
              </a:ext>
            </a:extLst>
          </p:cNvPr>
          <p:cNvSpPr/>
          <p:nvPr/>
        </p:nvSpPr>
        <p:spPr>
          <a:xfrm>
            <a:off x="254759" y="1305899"/>
            <a:ext cx="11605146" cy="4676370"/>
          </a:xfrm>
          <a:prstGeom prst="roundRect">
            <a:avLst>
              <a:gd name="adj" fmla="val 4795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0AD6EE68-9768-4349-896B-833213E0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30" y="1467553"/>
            <a:ext cx="3790776" cy="236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>
                <a:latin typeface="微軟正黑體"/>
                <a:ea typeface="微軟正黑體"/>
              </a:rPr>
              <a:t>搭配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CN">
                <a:latin typeface="微軟正黑體"/>
                <a:ea typeface="微軟正黑體"/>
              </a:rPr>
              <a:t>QNAP PCIe 3.0 </a:t>
            </a:r>
            <a:r>
              <a:rPr lang="zh-CN" altLang="en-US">
                <a:latin typeface="微軟正黑體"/>
                <a:ea typeface="微軟正黑體"/>
              </a:rPr>
              <a:t>高階 NAS 感受高速傳輸</a:t>
            </a:r>
            <a:endParaRPr lang="en-US">
              <a:latin typeface="微軟正黑體"/>
              <a:ea typeface="微軟正黑體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4CCC0A48-9C3E-4BEC-8CBB-32D0469B68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95" y="3260089"/>
            <a:ext cx="2185607" cy="459802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BEF04983-82B7-41FC-A994-CDCEB064CE06}"/>
              </a:ext>
            </a:extLst>
          </p:cNvPr>
          <p:cNvSpPr/>
          <p:nvPr/>
        </p:nvSpPr>
        <p:spPr>
          <a:xfrm>
            <a:off x="780103" y="330532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cs typeface="Arial"/>
              </a:rPr>
              <a:t>TS-h3088XU-RP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0968D17-B4A3-534A-A97D-506196A44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172" y="1849535"/>
            <a:ext cx="2340805" cy="146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C9E9BBA-0660-5B45-A13C-26EB95C8D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8549" y="2128439"/>
            <a:ext cx="1879598" cy="117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CDC268D7-CFED-A948-B74E-8D4E3BF42D9A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92466A99-81B1-D449-A26F-5AA723780CF5}"/>
              </a:ext>
            </a:extLst>
          </p:cNvPr>
          <p:cNvSpPr txBox="1"/>
          <p:nvPr/>
        </p:nvSpPr>
        <p:spPr>
          <a:xfrm>
            <a:off x="264264" y="6067594"/>
            <a:ext cx="38444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1200" b="1">
                <a:solidFill>
                  <a:schemeClr val="bg1"/>
                </a:solidFill>
                <a:latin typeface="微軟正黑體"/>
                <a:ea typeface="微軟正黑體"/>
              </a:rPr>
              <a:t>*</a:t>
            </a:r>
            <a:r>
              <a:rPr lang="zh-CN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更多支援機種請以</a:t>
            </a:r>
            <a:r>
              <a:rPr lang="zh-CN" altLang="en-US" sz="1200" b="1">
                <a:solidFill>
                  <a:schemeClr val="bg1"/>
                </a:solidFill>
                <a:latin typeface="微軟正黑體"/>
                <a:ea typeface="微軟正黑體"/>
                <a:hlinkClick r:id="rId7"/>
              </a:rPr>
              <a:t>相容性列表</a:t>
            </a:r>
            <a:r>
              <a:rPr lang="zh-CN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為準</a:t>
            </a:r>
            <a:endParaRPr lang="en-US" sz="12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23" name="文本框 2">
            <a:extLst>
              <a:ext uri="{FF2B5EF4-FFF2-40B4-BE49-F238E27FC236}">
                <a16:creationId xmlns:a16="http://schemas.microsoft.com/office/drawing/2014/main" id="{8A808D0B-9CA9-2642-A7A7-58FECDE58727}"/>
              </a:ext>
            </a:extLst>
          </p:cNvPr>
          <p:cNvSpPr txBox="1"/>
          <p:nvPr/>
        </p:nvSpPr>
        <p:spPr>
          <a:xfrm>
            <a:off x="601966" y="3765126"/>
            <a:ext cx="3822746" cy="139525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latin typeface="微軟正黑體"/>
                <a:ea typeface="微軟正黑體"/>
                <a:cs typeface="Calibri"/>
              </a:rPr>
              <a:t>Intel Xeon W </a:t>
            </a:r>
            <a:r>
              <a:rPr lang="en-US" altLang="zh-CN" sz="14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1250 /1270</a:t>
            </a:r>
            <a:endParaRPr lang="zh-CN" altLang="en-US" sz="1400">
              <a:solidFill>
                <a:srgbClr val="FF6600"/>
              </a:solidFill>
              <a:latin typeface="微軟正黑體"/>
              <a:ea typeface="微軟正黑體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2 </a:t>
            </a:r>
            <a:r>
              <a:rPr lang="en-US" altLang="zh-CN" sz="1400">
                <a:latin typeface="微軟正黑體"/>
                <a:ea typeface="微軟正黑體"/>
                <a:cs typeface="Calibri"/>
              </a:rPr>
              <a:t>x SFP28 25GbE</a:t>
            </a:r>
            <a:r>
              <a:rPr lang="zh-CN" altLang="en-US" sz="1400"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400">
                <a:latin typeface="微軟正黑體"/>
                <a:ea typeface="微軟正黑體"/>
                <a:cs typeface="Calibri"/>
              </a:rPr>
              <a:t> (25GbE/10GbE/1GbE)</a:t>
            </a: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CN" sz="1400"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8B150B8A-4F6D-5844-99A7-6729F4724D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597" y="2278097"/>
            <a:ext cx="2733170" cy="856707"/>
          </a:xfrm>
          <a:prstGeom prst="rect">
            <a:avLst/>
          </a:prstGeom>
          <a:effectLst>
            <a:glow rad="38100">
              <a:schemeClr val="tx2">
                <a:lumMod val="20000"/>
                <a:lumOff val="80000"/>
                <a:alpha val="45000"/>
              </a:schemeClr>
            </a:glow>
          </a:effectLst>
        </p:spPr>
      </p:pic>
      <p:pic>
        <p:nvPicPr>
          <p:cNvPr id="27" name="圖片 29">
            <a:extLst>
              <a:ext uri="{FF2B5EF4-FFF2-40B4-BE49-F238E27FC236}">
                <a16:creationId xmlns:a16="http://schemas.microsoft.com/office/drawing/2014/main" id="{A8597490-BDED-AC42-AB51-642DB287EF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604" y="1552878"/>
            <a:ext cx="821045" cy="824064"/>
          </a:xfrm>
          <a:prstGeom prst="rect">
            <a:avLst/>
          </a:prstGeom>
          <a:effectLst/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CBA74CE-6ABF-EF40-99CF-AA87D99C19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460" y="3260089"/>
            <a:ext cx="1879598" cy="459802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973D0D12-0B31-C441-8F06-8AAEE56F35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388" y="3260089"/>
            <a:ext cx="2066530" cy="459802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285F2665-DC84-9D41-B1B0-66F5E38B8580}"/>
              </a:ext>
            </a:extLst>
          </p:cNvPr>
          <p:cNvSpPr/>
          <p:nvPr/>
        </p:nvSpPr>
        <p:spPr>
          <a:xfrm>
            <a:off x="4921158" y="3305324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cs typeface="Arial"/>
              </a:rPr>
              <a:t>TS-hx83XU</a:t>
            </a: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E41FDA46-9DF7-0F48-9F16-729F9EDDDA51}"/>
              </a:ext>
            </a:extLst>
          </p:cNvPr>
          <p:cNvSpPr txBox="1"/>
          <p:nvPr/>
        </p:nvSpPr>
        <p:spPr>
          <a:xfrm>
            <a:off x="4568789" y="5014025"/>
            <a:ext cx="3545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1400">
                <a:latin typeface="Arial" panose="020B0604020202020204" pitchFamily="34" charset="0"/>
                <a:cs typeface="Arial" panose="020B0604020202020204" pitchFamily="34" charset="0"/>
              </a:rPr>
              <a:t>1U: Gen3 x16 (CPU)</a:t>
            </a:r>
          </a:p>
          <a:p>
            <a:r>
              <a:rPr lang="nl" sz="1400">
                <a:latin typeface="Arial" panose="020B0604020202020204" pitchFamily="34" charset="0"/>
                <a:cs typeface="Arial" panose="020B0604020202020204" pitchFamily="34" charset="0"/>
              </a:rPr>
              <a:t>2U &amp; 3U : Slot 2 with Gen3 x8 (CPU) </a:t>
            </a:r>
          </a:p>
          <a:p>
            <a:r>
              <a:rPr lang="nl" sz="1400">
                <a:latin typeface="Arial" panose="020B0604020202020204" pitchFamily="34" charset="0"/>
                <a:cs typeface="Arial" panose="020B0604020202020204" pitchFamily="34" charset="0"/>
              </a:rPr>
              <a:t>4U: slot 4 with Gen3 x8 (CPU)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6008A91-2CB4-694B-8EEE-13804F4CB1C0}"/>
              </a:ext>
            </a:extLst>
          </p:cNvPr>
          <p:cNvSpPr/>
          <p:nvPr/>
        </p:nvSpPr>
        <p:spPr>
          <a:xfrm>
            <a:off x="684786" y="5014025"/>
            <a:ext cx="28704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  <a:t>Slot 1: PCIe Gen3 x8 or x4</a:t>
            </a:r>
            <a:b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  <a:t>Slot 2:  PCIe Gen3 x4</a:t>
            </a:r>
            <a:b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  <a:t>Slot 3: PCIe Gen3 x4 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">
            <a:extLst>
              <a:ext uri="{FF2B5EF4-FFF2-40B4-BE49-F238E27FC236}">
                <a16:creationId xmlns:a16="http://schemas.microsoft.com/office/drawing/2014/main" id="{5C700F6F-1C66-0F4C-AC72-AC2DF0E6DDCB}"/>
              </a:ext>
            </a:extLst>
          </p:cNvPr>
          <p:cNvSpPr txBox="1"/>
          <p:nvPr/>
        </p:nvSpPr>
        <p:spPr>
          <a:xfrm>
            <a:off x="4511139" y="3765126"/>
            <a:ext cx="3146500" cy="97462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latin typeface="微軟正黑體"/>
                <a:ea typeface="微軟正黑體"/>
                <a:cs typeface="Calibri"/>
              </a:rPr>
              <a:t>Intel Xeon E series</a:t>
            </a:r>
            <a:endParaRPr lang="zh-CN" altLang="en-US" sz="1400">
              <a:latin typeface="微軟正黑體"/>
              <a:ea typeface="微軟正黑體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2 </a:t>
            </a:r>
            <a:r>
              <a:rPr lang="en-US" altLang="zh-CN" sz="1400">
                <a:latin typeface="微軟正黑體"/>
                <a:ea typeface="微軟正黑體"/>
                <a:cs typeface="Calibri"/>
              </a:rPr>
              <a:t>x SFP+ 10GbE</a:t>
            </a:r>
            <a:r>
              <a:rPr lang="zh-CN" altLang="en-US" sz="1400"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400">
                <a:latin typeface="微軟正黑體"/>
                <a:ea typeface="微軟正黑體"/>
                <a:cs typeface="Calibri"/>
              </a:rPr>
              <a:t> (10GbE/1GbE)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B50EAFF-0A00-1D40-AD1E-BF673451967C}"/>
              </a:ext>
            </a:extLst>
          </p:cNvPr>
          <p:cNvSpPr/>
          <p:nvPr/>
        </p:nvSpPr>
        <p:spPr>
          <a:xfrm>
            <a:off x="8114106" y="3305324"/>
            <a:ext cx="1518364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TVS-h1288X</a:t>
            </a:r>
            <a:endParaRPr lang="en-US" altLang="zh-TW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231B48D3-9B44-9641-8885-72DC1995A2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58" y="3260089"/>
            <a:ext cx="1879598" cy="45980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D56C246B-CC5C-DB40-BD05-08D9D44203E5}"/>
              </a:ext>
            </a:extLst>
          </p:cNvPr>
          <p:cNvSpPr/>
          <p:nvPr/>
        </p:nvSpPr>
        <p:spPr>
          <a:xfrm>
            <a:off x="9910625" y="3305324"/>
            <a:ext cx="1518364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TVS-h1688X</a:t>
            </a:r>
            <a:endParaRPr lang="en-US" altLang="zh-TW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" name="文本框 2">
            <a:extLst>
              <a:ext uri="{FF2B5EF4-FFF2-40B4-BE49-F238E27FC236}">
                <a16:creationId xmlns:a16="http://schemas.microsoft.com/office/drawing/2014/main" id="{1CB73EDD-063C-4842-857A-9DFF887E5C4F}"/>
              </a:ext>
            </a:extLst>
          </p:cNvPr>
          <p:cNvSpPr txBox="1"/>
          <p:nvPr/>
        </p:nvSpPr>
        <p:spPr>
          <a:xfrm>
            <a:off x="8010142" y="3765126"/>
            <a:ext cx="4007721" cy="139525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latin typeface="微軟正黑體"/>
                <a:ea typeface="微軟正黑體"/>
                <a:cs typeface="Calibri"/>
              </a:rPr>
              <a:t>Intel Xeon W </a:t>
            </a:r>
            <a:r>
              <a:rPr lang="en-US" altLang="zh-CN" sz="14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1250 /1270</a:t>
            </a:r>
            <a:endParaRPr lang="zh-CN" altLang="en-US" sz="1400">
              <a:solidFill>
                <a:srgbClr val="FF6600"/>
              </a:solidFill>
              <a:latin typeface="微軟正黑體"/>
              <a:ea typeface="微軟正黑體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2 </a:t>
            </a:r>
            <a:r>
              <a:rPr lang="en-US" altLang="zh-CN" sz="1400">
                <a:latin typeface="微軟正黑體"/>
                <a:ea typeface="微軟正黑體"/>
                <a:cs typeface="Calibri"/>
              </a:rPr>
              <a:t>x RJ45 10GbE</a:t>
            </a:r>
            <a:r>
              <a:rPr lang="zh-CN" altLang="en-US" sz="1400"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400">
                <a:latin typeface="微軟正黑體"/>
                <a:ea typeface="微軟正黑體"/>
                <a:cs typeface="Calibri"/>
              </a:rPr>
              <a:t> (10GbE/5GbE/2.5GbE/1GbE/100M)</a:t>
            </a: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CN" sz="1400">
              <a:latin typeface="微軟正黑體"/>
              <a:ea typeface="微軟正黑體"/>
              <a:cs typeface="Calibri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DC7490E2-541F-8A44-BDE0-FBC082B5E1E5}"/>
              </a:ext>
            </a:extLst>
          </p:cNvPr>
          <p:cNvSpPr txBox="1"/>
          <p:nvPr/>
        </p:nvSpPr>
        <p:spPr>
          <a:xfrm>
            <a:off x="8064878" y="5014025"/>
            <a:ext cx="2700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  <a:t>Slot 1: PCIe Gen3 x8</a:t>
            </a:r>
            <a:b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  <a:t>Slot 2: PCIe Gen3 x4</a:t>
            </a:r>
            <a:b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  <a:t>Slot 3: PCIe Gen3 x4 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圖片 29">
            <a:extLst>
              <a:ext uri="{FF2B5EF4-FFF2-40B4-BE49-F238E27FC236}">
                <a16:creationId xmlns:a16="http://schemas.microsoft.com/office/drawing/2014/main" id="{1CF3D3C7-CEDA-4136-A7A3-8FC2046ECA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044" y="1562142"/>
            <a:ext cx="821045" cy="824064"/>
          </a:xfrm>
          <a:prstGeom prst="rect">
            <a:avLst/>
          </a:prstGeom>
          <a:effectLst/>
        </p:spPr>
      </p:pic>
      <p:pic>
        <p:nvPicPr>
          <p:cNvPr id="37" name="圖片 29">
            <a:extLst>
              <a:ext uri="{FF2B5EF4-FFF2-40B4-BE49-F238E27FC236}">
                <a16:creationId xmlns:a16="http://schemas.microsoft.com/office/drawing/2014/main" id="{C6BB10AC-33EF-4F90-9820-C62F2FEC68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3135" y="1557333"/>
            <a:ext cx="821045" cy="8240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2385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D5BBBD-ADC5-43E1-9250-2EB86E26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cs typeface="Arial" panose="020B0604020202020204" pitchFamily="34" charset="0"/>
              </a:rPr>
              <a:t>iSER </a:t>
            </a:r>
            <a:r>
              <a:rPr lang="zh-TW" altLang="en-US">
                <a:latin typeface="Microsoft JhengHei"/>
                <a:ea typeface="Microsoft JhengHei"/>
                <a:cs typeface="Arial" panose="020B0604020202020204" pitchFamily="34" charset="0"/>
              </a:rPr>
              <a:t>讓你的</a:t>
            </a:r>
            <a:r>
              <a:rPr lang="zh-TW" altLang="en-US">
                <a:cs typeface="Arial" panose="020B0604020202020204" pitchFamily="34" charset="0"/>
              </a:rPr>
              <a:t> NAS </a:t>
            </a:r>
            <a:r>
              <a:rPr lang="zh-TW" altLang="en-US">
                <a:latin typeface="Microsoft JhengHei"/>
                <a:ea typeface="Microsoft JhengHei"/>
                <a:cs typeface="Arial" panose="020B0604020202020204" pitchFamily="34" charset="0"/>
              </a:rPr>
              <a:t>更輕鬆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A389AC-0E76-4AD2-83CE-0D8D56F555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57547" y="1223652"/>
            <a:ext cx="9505950" cy="177958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 marL="238125" indent="-23812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</a:pPr>
            <a:r>
              <a:rPr lang="en-US" sz="2000" b="1" err="1">
                <a:latin typeface="微軟正黑體"/>
                <a:ea typeface="微軟正黑體"/>
              </a:rPr>
              <a:t>iSER</a:t>
            </a:r>
            <a:r>
              <a:rPr lang="en-US" sz="2000" b="1">
                <a:latin typeface="微軟正黑體"/>
                <a:ea typeface="微軟正黑體"/>
              </a:rPr>
              <a:t> </a:t>
            </a:r>
            <a:r>
              <a:rPr lang="zh-CN" altLang="en-US" sz="2000" b="1">
                <a:latin typeface="微軟正黑體"/>
                <a:ea typeface="微軟正黑體"/>
              </a:rPr>
              <a:t>協定 </a:t>
            </a:r>
            <a:r>
              <a:rPr lang="en-US" altLang="zh-CN" sz="2000" b="1">
                <a:latin typeface="微軟正黑體"/>
                <a:ea typeface="微軟正黑體"/>
              </a:rPr>
              <a:t>(</a:t>
            </a:r>
            <a:r>
              <a:rPr lang="en-US" sz="2000" b="1">
                <a:latin typeface="微軟正黑體"/>
                <a:ea typeface="微軟正黑體"/>
              </a:rPr>
              <a:t>iSCSI Extensions for RDMA</a:t>
            </a:r>
            <a:r>
              <a:rPr lang="en-US" altLang="zh-CN" sz="2000" b="1">
                <a:latin typeface="微軟正黑體"/>
                <a:ea typeface="微軟正黑體"/>
              </a:rPr>
              <a:t>) </a:t>
            </a:r>
            <a:r>
              <a:rPr lang="zh-CN" altLang="en-US" sz="2000" b="1">
                <a:latin typeface="微軟正黑體"/>
                <a:ea typeface="微軟正黑體"/>
              </a:rPr>
              <a:t>與傳統的 </a:t>
            </a:r>
            <a:r>
              <a:rPr lang="en-US" sz="2000" b="1">
                <a:latin typeface="微軟正黑體"/>
                <a:ea typeface="微軟正黑體"/>
              </a:rPr>
              <a:t>iSCSI </a:t>
            </a:r>
            <a:r>
              <a:rPr lang="zh-CN" altLang="en-US" sz="2000" b="1">
                <a:latin typeface="微軟正黑體"/>
                <a:ea typeface="微軟正黑體"/>
              </a:rPr>
              <a:t>協定不同，允許傳輸的資料繞過</a:t>
            </a:r>
            <a:r>
              <a:rPr lang="zh-CN" altLang="en-US" sz="2000" b="1">
                <a:solidFill>
                  <a:srgbClr val="C00000"/>
                </a:solidFill>
                <a:latin typeface="微軟正黑體"/>
                <a:ea typeface="微軟正黑體"/>
              </a:rPr>
              <a:t>網路驅動程式和傳輸層</a:t>
            </a:r>
            <a:r>
              <a:rPr lang="zh-CN" altLang="en-US" sz="2000" b="1">
                <a:latin typeface="微軟正黑體"/>
                <a:ea typeface="微軟正黑體"/>
              </a:rPr>
              <a:t>，直接進入伺服器或 </a:t>
            </a:r>
            <a:r>
              <a:rPr lang="en-US" sz="2000" b="1">
                <a:latin typeface="微軟正黑體"/>
                <a:ea typeface="微軟正黑體"/>
              </a:rPr>
              <a:t>NAS </a:t>
            </a:r>
            <a:r>
              <a:rPr lang="zh-CN" altLang="en-US" sz="2000" b="1">
                <a:latin typeface="微軟正黑體"/>
                <a:ea typeface="微軟正黑體"/>
              </a:rPr>
              <a:t>的記憶體緩衝區。</a:t>
            </a:r>
            <a:endParaRPr lang="en-US" altLang="zh-CN" sz="2000" b="1">
              <a:latin typeface="微軟正黑體"/>
              <a:ea typeface="微軟正黑體"/>
            </a:endParaRPr>
          </a:p>
          <a:p>
            <a:pPr marL="238125" indent="-23812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</a:pPr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增加傳輸效能，降低 </a:t>
            </a:r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與伺服器的 </a:t>
            </a:r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CPU </a:t>
            </a:r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負載。</a:t>
            </a:r>
            <a:endPara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9579838-A1C3-4C64-B292-F11347D2B5C9}"/>
              </a:ext>
            </a:extLst>
          </p:cNvPr>
          <p:cNvGrpSpPr/>
          <p:nvPr/>
        </p:nvGrpSpPr>
        <p:grpSpPr>
          <a:xfrm>
            <a:off x="1492220" y="2592386"/>
            <a:ext cx="8881901" cy="3686314"/>
            <a:chOff x="1318114" y="2630252"/>
            <a:chExt cx="6578417" cy="273028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24265860-737A-48F5-B0A3-8FCCE1451B44}"/>
                </a:ext>
              </a:extLst>
            </p:cNvPr>
            <p:cNvSpPr/>
            <p:nvPr/>
          </p:nvSpPr>
          <p:spPr>
            <a:xfrm>
              <a:off x="1431235" y="2630252"/>
              <a:ext cx="6352177" cy="2639016"/>
            </a:xfrm>
            <a:prstGeom prst="roundRect">
              <a:avLst>
                <a:gd name="adj" fmla="val 6863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8C7D65-3C6E-D84D-9761-4E33217EAB71}"/>
                </a:ext>
              </a:extLst>
            </p:cNvPr>
            <p:cNvSpPr txBox="1"/>
            <p:nvPr/>
          </p:nvSpPr>
          <p:spPr>
            <a:xfrm>
              <a:off x="5920576" y="2777033"/>
              <a:ext cx="963171" cy="319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With </a:t>
              </a:r>
              <a:r>
                <a:rPr lang="en-US" sz="2400" err="1"/>
                <a:t>iSER</a:t>
              </a:r>
              <a:endParaRPr lang="en-US" sz="24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1B9E09-64FE-9B45-BB28-AA72C89A2D3A}"/>
                </a:ext>
              </a:extLst>
            </p:cNvPr>
            <p:cNvSpPr txBox="1"/>
            <p:nvPr/>
          </p:nvSpPr>
          <p:spPr>
            <a:xfrm>
              <a:off x="2524953" y="2782671"/>
              <a:ext cx="1258268" cy="319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Without </a:t>
              </a:r>
              <a:r>
                <a:rPr lang="en-US" sz="2400" err="1"/>
                <a:t>iSER</a:t>
              </a:r>
              <a:endParaRPr lang="en-US" sz="240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4281D9-A3E6-724C-9D96-A7B803A82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8114" y="2843284"/>
              <a:ext cx="6578417" cy="2517252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B2A22D52-7772-DB4D-8F5E-6632CA4030DE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5B93BC3-EFB6-4F46-9951-73951D96BD88}"/>
              </a:ext>
            </a:extLst>
          </p:cNvPr>
          <p:cNvSpPr txBox="1"/>
          <p:nvPr/>
        </p:nvSpPr>
        <p:spPr>
          <a:xfrm>
            <a:off x="5651457" y="548637"/>
            <a:ext cx="372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*</a:t>
            </a:r>
            <a:r>
              <a:rPr kumimoji="1" lang="en-US" altLang="zh-TW" sz="1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iSER</a:t>
            </a:r>
            <a:r>
              <a:rPr kumimoji="1"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預計於後續版本登陸</a:t>
            </a:r>
            <a:r>
              <a:rPr kumimoji="1"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QTS / </a:t>
            </a:r>
            <a:r>
              <a:rPr kumimoji="1" lang="en-US" altLang="zh-TW" sz="1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QuTS</a:t>
            </a:r>
            <a:r>
              <a:rPr kumimoji="1"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hero</a:t>
            </a:r>
            <a:endParaRPr kumimoji="1"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583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D949D427-B93D-4EE8-8930-9FB6C9D2C07B}"/>
              </a:ext>
            </a:extLst>
          </p:cNvPr>
          <p:cNvSpPr/>
          <p:nvPr/>
        </p:nvSpPr>
        <p:spPr>
          <a:xfrm>
            <a:off x="5982658" y="1487143"/>
            <a:ext cx="5316386" cy="265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 / </a:t>
            </a:r>
            <a:r>
              <a:rPr lang="en-US" altLang="zh-CN" sz="4400" b="1" err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CN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hero </a:t>
            </a:r>
            <a:r>
              <a:rPr lang="zh-CN" altLang="en-US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新增支援</a:t>
            </a:r>
            <a:r>
              <a:rPr lang="en-US" altLang="zh-CN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FEC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CN" altLang="en-US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搭配交換機簡易部署</a:t>
            </a:r>
            <a:r>
              <a:rPr lang="en-US" altLang="zh-CN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25GbE </a:t>
            </a:r>
            <a:r>
              <a:rPr lang="zh-CN" altLang="en-US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</a:t>
            </a:r>
            <a:endParaRPr lang="en-US" altLang="zh-CN" sz="44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B97B0AE-E3E9-FE4A-8C4E-882A50739510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00746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AF2D0FF-EA8E-4DEA-81A7-FA7237FF0688}"/>
              </a:ext>
            </a:extLst>
          </p:cNvPr>
          <p:cNvSpPr/>
          <p:nvPr/>
        </p:nvSpPr>
        <p:spPr>
          <a:xfrm>
            <a:off x="466544" y="2496065"/>
            <a:ext cx="11340367" cy="4045273"/>
          </a:xfrm>
          <a:prstGeom prst="roundRect">
            <a:avLst>
              <a:gd name="adj" fmla="val 565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ED5BBBD-ADC5-43E1-9250-2EB86E26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Microsoft JhengHei"/>
                <a:ea typeface="Microsoft JhengHei"/>
                <a:cs typeface="Arial" panose="020B0604020202020204" pitchFamily="34" charset="0"/>
              </a:rPr>
              <a:t>透過 </a:t>
            </a:r>
            <a:r>
              <a:rPr lang="en-US" altLang="zh-TW">
                <a:latin typeface="Microsoft JhengHei"/>
                <a:ea typeface="Microsoft JhengHei"/>
                <a:cs typeface="Arial" panose="020B0604020202020204" pitchFamily="34" charset="0"/>
              </a:rPr>
              <a:t>FEC</a:t>
            </a:r>
            <a:r>
              <a:rPr lang="zh-TW" altLang="en-US">
                <a:latin typeface="Microsoft JhengHei"/>
                <a:ea typeface="Microsoft JhengHei"/>
                <a:cs typeface="Arial" panose="020B0604020202020204" pitchFamily="34" charset="0"/>
              </a:rPr>
              <a:t> 保證資料傳輸正確性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A389AC-0E76-4AD2-83CE-0D8D56F555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20314" y="1213749"/>
            <a:ext cx="8951372" cy="132383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 marL="238125" indent="-23812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</a:pPr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FEC (Forwarded-error-Correction) </a:t>
            </a:r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透過特殊編碼在發送</a:t>
            </a:r>
            <a:r>
              <a:rPr lang="en-US" altLang="zh-CN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接收端驗證資料正確性，即使面對</a:t>
            </a:r>
            <a:r>
              <a:rPr lang="en-US" altLang="zh-CN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25G </a:t>
            </a:r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高速或是長距離的傳輸也能保證資料正確</a:t>
            </a:r>
            <a:endParaRPr lang="en-US" altLang="zh-CN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網卡及交換機端需有相同的</a:t>
            </a:r>
            <a:r>
              <a:rPr kumimoji="1"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FEC</a:t>
            </a:r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設定才能正常使用</a:t>
            </a:r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9526704A-AA44-6D4B-B3A2-65CA722AE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299" y="2726153"/>
            <a:ext cx="5057845" cy="35850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C1651BA-8B23-9D4D-BA33-84CBE7614F1E}"/>
              </a:ext>
            </a:extLst>
          </p:cNvPr>
          <p:cNvSpPr txBox="1"/>
          <p:nvPr/>
        </p:nvSpPr>
        <p:spPr>
          <a:xfrm>
            <a:off x="714639" y="2946268"/>
            <a:ext cx="3358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Enable FEC (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開啟或關閉</a:t>
            </a:r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FEC 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選項</a:t>
            </a:r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63A6E40-EDDC-B14E-8C8A-BDBB577D38C3}"/>
              </a:ext>
            </a:extLst>
          </p:cNvPr>
          <p:cNvSpPr txBox="1"/>
          <p:nvPr/>
        </p:nvSpPr>
        <p:spPr>
          <a:xfrm>
            <a:off x="714639" y="3425249"/>
            <a:ext cx="461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Auto-negotiation (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自動交握</a:t>
            </a:r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FEC) </a:t>
            </a:r>
          </a:p>
          <a:p>
            <a:r>
              <a:rPr kumimoji="1"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依照</a:t>
            </a:r>
            <a:r>
              <a:rPr kumimoji="1"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RS-FEC -&gt; Base-R FEC -&gt; Disable FEC -&gt; 10GbE</a:t>
            </a:r>
            <a:r>
              <a:rPr kumimoji="1"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順序交握</a:t>
            </a:r>
            <a:r>
              <a:rPr kumimoji="1"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2E3619F-B6C4-3F44-918F-A319C26B81F6}"/>
              </a:ext>
            </a:extLst>
          </p:cNvPr>
          <p:cNvSpPr txBox="1"/>
          <p:nvPr/>
        </p:nvSpPr>
        <p:spPr>
          <a:xfrm>
            <a:off x="714639" y="4083348"/>
            <a:ext cx="494879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BASE-R FEC (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 </a:t>
            </a:r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BASE-R FEC)</a:t>
            </a:r>
          </a:p>
          <a:p>
            <a:r>
              <a:rPr kumimoji="1"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又名 </a:t>
            </a:r>
            <a:r>
              <a:rPr kumimoji="1" lang="en-US" altLang="zh-TW" sz="11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Firecode</a:t>
            </a:r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或 </a:t>
            </a:r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Clause 74</a:t>
            </a:r>
            <a:r>
              <a:rPr kumimoji="1"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，提供簡單資料校正，擁有較低的延遲</a:t>
            </a:r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(&lt;100ns)</a:t>
            </a:r>
          </a:p>
          <a:p>
            <a:endParaRPr kumimoji="1"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32D8A29-4899-9D4C-8353-7D43FF7029D9}"/>
              </a:ext>
            </a:extLst>
          </p:cNvPr>
          <p:cNvSpPr txBox="1"/>
          <p:nvPr/>
        </p:nvSpPr>
        <p:spPr>
          <a:xfrm>
            <a:off x="714639" y="4715404"/>
            <a:ext cx="5440913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RS-FEC (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 </a:t>
            </a:r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RS-FEC)</a:t>
            </a:r>
          </a:p>
          <a:p>
            <a:r>
              <a:rPr kumimoji="1"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（又名</a:t>
            </a:r>
            <a:r>
              <a:rPr kumimoji="1"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Reed Solomon </a:t>
            </a:r>
            <a:r>
              <a:rPr kumimoji="1"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或 </a:t>
            </a:r>
            <a:r>
              <a:rPr kumimoji="1"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Clause 91</a:t>
            </a:r>
            <a:r>
              <a:rPr kumimoji="1"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，提供更強的資料校正保護，但有較高延遲</a:t>
            </a:r>
            <a:r>
              <a:rPr kumimoji="1"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 ~250ns)</a:t>
            </a:r>
          </a:p>
          <a:p>
            <a:endParaRPr kumimoji="1"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D33DE01-EF10-AA49-AE35-BFA2C4567287}"/>
              </a:ext>
            </a:extLst>
          </p:cNvPr>
          <p:cNvSpPr txBox="1"/>
          <p:nvPr/>
        </p:nvSpPr>
        <p:spPr>
          <a:xfrm>
            <a:off x="768165" y="5697621"/>
            <a:ext cx="44117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 4.5.3 / </a:t>
            </a:r>
            <a:r>
              <a:rPr kumimoji="1" lang="en-US" altLang="zh-TW" sz="1400" b="1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kumimoji="1" lang="en-US" altLang="zh-TW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hero 4.5.2 </a:t>
            </a:r>
            <a:r>
              <a:rPr kumimoji="1" lang="zh-TW" altLang="en-US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後始得自定義 </a:t>
            </a:r>
            <a:r>
              <a:rPr kumimoji="1" lang="en-US" altLang="zh-TW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FEC</a:t>
            </a:r>
            <a:r>
              <a:rPr kumimoji="1" lang="zh-TW" altLang="en-US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模式</a:t>
            </a:r>
            <a:endParaRPr kumimoji="1" lang="en-US" altLang="zh-TW" sz="1400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kumimoji="1"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若您使用此版本之前的</a:t>
            </a:r>
            <a:r>
              <a:rPr kumimoji="1" lang="en-US" altLang="zh-TW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OS, FEC </a:t>
            </a:r>
            <a:r>
              <a:rPr kumimoji="1"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都預設</a:t>
            </a:r>
            <a:r>
              <a:rPr kumimoji="1" lang="en-US" altLang="zh-TW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Auto-negotiation</a:t>
            </a:r>
          </a:p>
          <a:p>
            <a:r>
              <a:rPr kumimoji="1" lang="en-US" altLang="zh-TW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kumimoji="1"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網卡及交換機端需有相同的</a:t>
            </a:r>
            <a:r>
              <a:rPr kumimoji="1" lang="en-US" altLang="zh-TW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FEC</a:t>
            </a:r>
            <a:r>
              <a:rPr kumimoji="1"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設定才能正常使用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FD80EC1-AFE9-CB4C-8671-77E611D5FE7F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35064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3061B46-03D0-4D1A-8444-C9F3960A514C}"/>
              </a:ext>
            </a:extLst>
          </p:cNvPr>
          <p:cNvSpPr/>
          <p:nvPr/>
        </p:nvSpPr>
        <p:spPr>
          <a:xfrm>
            <a:off x="7650633" y="5417475"/>
            <a:ext cx="2413539" cy="632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ED5BBBD-ADC5-43E1-9250-2EB86E26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Microsoft JhengHei"/>
                <a:ea typeface="Microsoft JhengHei"/>
                <a:cs typeface="Arial" panose="020B0604020202020204" pitchFamily="34" charset="0"/>
              </a:rPr>
              <a:t>全系列 </a:t>
            </a:r>
            <a:r>
              <a:rPr lang="en-US" altLang="zh-TW">
                <a:latin typeface="Microsoft JhengHei"/>
                <a:ea typeface="Microsoft JhengHei"/>
                <a:cs typeface="Arial" panose="020B0604020202020204" pitchFamily="34" charset="0"/>
              </a:rPr>
              <a:t>25GbE </a:t>
            </a:r>
            <a:r>
              <a:rPr lang="zh-TW" altLang="en-US">
                <a:latin typeface="Microsoft JhengHei"/>
                <a:ea typeface="Microsoft JhengHei"/>
                <a:cs typeface="Arial" panose="020B0604020202020204" pitchFamily="34" charset="0"/>
              </a:rPr>
              <a:t>以上網路卡皆支援 </a:t>
            </a:r>
            <a:r>
              <a:rPr lang="en-US" altLang="zh-TW">
                <a:latin typeface="Microsoft JhengHei"/>
                <a:ea typeface="Microsoft JhengHei"/>
                <a:cs typeface="Arial" panose="020B0604020202020204" pitchFamily="34" charset="0"/>
              </a:rPr>
              <a:t>FEC </a:t>
            </a:r>
            <a:r>
              <a:rPr lang="zh-TW" altLang="en-US">
                <a:latin typeface="Microsoft JhengHei"/>
                <a:ea typeface="Microsoft JhengHei"/>
                <a:cs typeface="Arial" panose="020B0604020202020204" pitchFamily="34" charset="0"/>
              </a:rPr>
              <a:t>設定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A993A8DB-E806-754C-AA37-8991B96DBE78}"/>
              </a:ext>
            </a:extLst>
          </p:cNvPr>
          <p:cNvSpPr txBox="1">
            <a:spLocks/>
          </p:cNvSpPr>
          <p:nvPr/>
        </p:nvSpPr>
        <p:spPr>
          <a:xfrm>
            <a:off x="328648" y="1534992"/>
            <a:ext cx="11281743" cy="177958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25" indent="-238125">
              <a:lnSpc>
                <a:spcPts val="3200"/>
              </a:lnSpc>
              <a:spcBef>
                <a:spcPts val="1200"/>
              </a:spcBef>
              <a:buClr>
                <a:schemeClr val="bg1"/>
              </a:buClr>
            </a:pPr>
            <a:r>
              <a:rPr lang="en-US" altLang="zh-CN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4.5.3</a:t>
            </a:r>
            <a:r>
              <a:rPr lang="en-US" altLang="zh-CN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/ </a:t>
            </a:r>
            <a:r>
              <a:rPr lang="en-US" altLang="zh-CN" sz="18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CN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hero 4.5.2 </a:t>
            </a:r>
            <a:r>
              <a:rPr lang="zh-CN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或以後的版本，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可以在網路卡設置界面中，依照您的網路環境設置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FEC 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模式</a:t>
            </a:r>
            <a:endParaRPr lang="zh-TW" altLang="en-US" sz="18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2AE0513E-95A2-A145-A59B-91EDD4346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64" y="2278821"/>
            <a:ext cx="2272151" cy="1563520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611CE562-7030-634F-994E-7C36A1E33C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276" y="2227957"/>
            <a:ext cx="2272151" cy="156352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A2EEB3B-DEC0-6445-B001-5141473A0A34}"/>
              </a:ext>
            </a:extLst>
          </p:cNvPr>
          <p:cNvSpPr txBox="1"/>
          <p:nvPr/>
        </p:nvSpPr>
        <p:spPr>
          <a:xfrm>
            <a:off x="1068657" y="3699767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QXG-10G2SF-CX4</a:t>
            </a:r>
            <a:endParaRPr kumimoji="1"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1C7A546-9033-ED4C-9C3A-1FD5114170F3}"/>
              </a:ext>
            </a:extLst>
          </p:cNvPr>
          <p:cNvSpPr txBox="1"/>
          <p:nvPr/>
        </p:nvSpPr>
        <p:spPr>
          <a:xfrm>
            <a:off x="4074669" y="3670947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QXG-25G2SF-CX4</a:t>
            </a:r>
            <a:endParaRPr kumimoji="1"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FBCB41-E99F-E049-BC55-415EC9730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2507" y="4047537"/>
            <a:ext cx="2934010" cy="22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AC4D2F-30CE-5F4F-B7CF-B2E1256DB389}"/>
              </a:ext>
            </a:extLst>
          </p:cNvPr>
          <p:cNvSpPr txBox="1"/>
          <p:nvPr/>
        </p:nvSpPr>
        <p:spPr>
          <a:xfrm>
            <a:off x="1068657" y="5807641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QXG-100G2SF-E810</a:t>
            </a:r>
            <a:endParaRPr kumimoji="1"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8C36B6B-1249-3D4E-B346-9CBB1AF51D47}"/>
              </a:ext>
            </a:extLst>
          </p:cNvPr>
          <p:cNvSpPr txBox="1"/>
          <p:nvPr/>
        </p:nvSpPr>
        <p:spPr>
          <a:xfrm>
            <a:off x="4074669" y="5807641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LAN-40G2SF-MLX</a:t>
            </a:r>
            <a:endParaRPr kumimoji="1"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6FED6BF-215D-BE42-852B-1E1044432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052" y="2383975"/>
            <a:ext cx="5324343" cy="3327123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1901FAF4-D2C4-3947-969E-E8CE910577F4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E49F259-38E6-F946-B212-8CD2BC3729E9}"/>
              </a:ext>
            </a:extLst>
          </p:cNvPr>
          <p:cNvSpPr txBox="1"/>
          <p:nvPr/>
        </p:nvSpPr>
        <p:spPr>
          <a:xfrm>
            <a:off x="7684995" y="5561419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QXG-25G2SF-CX6</a:t>
            </a:r>
            <a:endParaRPr kumimoji="1" lang="zh-TW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915D7E5-589A-C74E-A224-B36DA408C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37" y="4106274"/>
            <a:ext cx="3056662" cy="191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293E8A77-6477-490C-9B2D-766118A2F9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77292" y="4743495"/>
            <a:ext cx="997323" cy="130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4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1FDB8B9-672D-4549-986D-D87125E34E35}"/>
              </a:ext>
            </a:extLst>
          </p:cNvPr>
          <p:cNvSpPr/>
          <p:nvPr/>
        </p:nvSpPr>
        <p:spPr>
          <a:xfrm>
            <a:off x="704518" y="1404586"/>
            <a:ext cx="6709558" cy="4247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01. </a:t>
            </a:r>
            <a:r>
              <a:rPr lang="zh-CN" altLang="en-US" sz="2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迎合高速網路時代，</a:t>
            </a:r>
            <a:r>
              <a:rPr lang="en-US" altLang="zh-CN" sz="2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CN" altLang="en-US" sz="2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高速網卡系列</a:t>
            </a:r>
            <a:endParaRPr lang="en-US" altLang="zh-CN" sz="24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BA0516-3144-43B0-8FBF-62B3B3222291}"/>
              </a:ext>
            </a:extLst>
          </p:cNvPr>
          <p:cNvSpPr/>
          <p:nvPr/>
        </p:nvSpPr>
        <p:spPr>
          <a:xfrm>
            <a:off x="704517" y="3154998"/>
            <a:ext cx="6709557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03. QTS / </a:t>
            </a:r>
            <a:r>
              <a:rPr lang="en-US" altLang="zh-CN" sz="2400" b="1" dirty="0" err="1">
                <a:solidFill>
                  <a:schemeClr val="bg1"/>
                </a:solidFill>
                <a:latin typeface="微軟正黑體"/>
                <a:ea typeface="微軟正黑體"/>
              </a:rPr>
              <a:t>QuTS</a:t>
            </a:r>
            <a:r>
              <a:rPr lang="en-US" altLang="zh-CN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 hero </a:t>
            </a:r>
            <a:r>
              <a:rPr lang="zh-CN" altLang="en-US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新增支援</a:t>
            </a:r>
            <a:r>
              <a:rPr lang="en-US" altLang="zh-CN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 FEC </a:t>
            </a:r>
            <a:r>
              <a:rPr lang="zh-CN" altLang="en-US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搭配交換機 </a:t>
            </a:r>
            <a:br>
              <a:rPr lang="en-US" altLang="zh-CN" sz="2400" b="1" dirty="0">
                <a:solidFill>
                  <a:schemeClr val="bg1"/>
                </a:solidFill>
                <a:latin typeface="微軟正黑體"/>
                <a:ea typeface="微軟正黑體"/>
              </a:rPr>
            </a:br>
            <a:r>
              <a:rPr lang="en-US" altLang="zh-CN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       </a:t>
            </a:r>
            <a:r>
              <a:rPr lang="zh-CN" altLang="en-US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簡易部署</a:t>
            </a:r>
            <a:r>
              <a:rPr lang="zh-TW" altLang="en-US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25GbE</a:t>
            </a:r>
            <a:r>
              <a:rPr lang="zh-TW" altLang="en-US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環境</a:t>
            </a:r>
            <a:endParaRPr lang="en-US" altLang="zh-CN" sz="240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A6A8EBA-0286-400B-BFD4-55CBAE6FBA51}"/>
              </a:ext>
            </a:extLst>
          </p:cNvPr>
          <p:cNvSpPr/>
          <p:nvPr/>
        </p:nvSpPr>
        <p:spPr>
          <a:xfrm>
            <a:off x="704518" y="2300460"/>
            <a:ext cx="6664438" cy="4247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02. </a:t>
            </a:r>
            <a:r>
              <a:rPr lang="zh-CN" altLang="en-US" sz="2400" b="1">
                <a:solidFill>
                  <a:schemeClr val="bg1"/>
                </a:solidFill>
                <a:ea typeface="+mn-lt"/>
                <a:cs typeface="+mn-lt"/>
              </a:rPr>
              <a:t>功能及規格</a:t>
            </a:r>
            <a:r>
              <a:rPr lang="zh-CN" sz="2400" b="1">
                <a:solidFill>
                  <a:schemeClr val="bg1"/>
                </a:solidFill>
                <a:ea typeface="+mn-lt"/>
                <a:cs typeface="+mn-lt"/>
              </a:rPr>
              <a:t>介紹</a:t>
            </a:r>
            <a:endParaRPr lang="en-US" altLang="zh-C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353758B-3FE5-440B-81DA-4130B184A577}"/>
              </a:ext>
            </a:extLst>
          </p:cNvPr>
          <p:cNvSpPr/>
          <p:nvPr/>
        </p:nvSpPr>
        <p:spPr>
          <a:xfrm>
            <a:off x="704518" y="4415800"/>
            <a:ext cx="6664438" cy="4247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TW" sz="2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04.</a:t>
            </a:r>
            <a:r>
              <a:rPr lang="zh-TW" altLang="en-US" sz="2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建構 </a:t>
            </a:r>
            <a:r>
              <a:rPr lang="en-US" altLang="zh-TW" sz="2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25GbE </a:t>
            </a:r>
            <a:r>
              <a:rPr lang="zh-TW" altLang="en-US" sz="2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環境</a:t>
            </a:r>
            <a:endParaRPr lang="en-US" altLang="zh-CN" sz="24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140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4AE3BA51-F737-4541-8391-42FAE9A6A0F7}"/>
              </a:ext>
            </a:extLst>
          </p:cNvPr>
          <p:cNvSpPr/>
          <p:nvPr/>
        </p:nvSpPr>
        <p:spPr>
          <a:xfrm>
            <a:off x="335634" y="1427611"/>
            <a:ext cx="11338915" cy="4532045"/>
          </a:xfrm>
          <a:prstGeom prst="roundRect">
            <a:avLst>
              <a:gd name="adj" fmla="val 565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ED5BBBD-ADC5-43E1-9250-2EB86E26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Microsoft JhengHei"/>
                <a:ea typeface="Microsoft JhengHei"/>
                <a:cs typeface="Arial" panose="020B0604020202020204" pitchFamily="34" charset="0"/>
              </a:rPr>
              <a:t>Windows / Linux </a:t>
            </a:r>
            <a:r>
              <a:rPr lang="zh-TW" altLang="en-US">
                <a:latin typeface="Microsoft JhengHei"/>
                <a:ea typeface="Microsoft JhengHei"/>
                <a:cs typeface="Arial" panose="020B0604020202020204" pitchFamily="34" charset="0"/>
              </a:rPr>
              <a:t>也能透過</a:t>
            </a:r>
            <a:r>
              <a:rPr lang="en-US" altLang="zh-TW">
                <a:latin typeface="Microsoft JhengHei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err="1">
                <a:latin typeface="Microsoft JhengHei"/>
                <a:ea typeface="Microsoft JhengHei"/>
                <a:cs typeface="Arial" panose="020B0604020202020204" pitchFamily="34" charset="0"/>
              </a:rPr>
              <a:t>ethtool</a:t>
            </a:r>
            <a:r>
              <a:rPr lang="en-US" altLang="zh-TW">
                <a:latin typeface="Microsoft JhengHei"/>
                <a:ea typeface="Microsoft JhengHei"/>
                <a:cs typeface="Arial" panose="020B0604020202020204" pitchFamily="34" charset="0"/>
              </a:rPr>
              <a:t> </a:t>
            </a:r>
            <a:r>
              <a:rPr lang="zh-TW" altLang="en-US">
                <a:latin typeface="Microsoft JhengHei"/>
                <a:ea typeface="Microsoft JhengHei"/>
                <a:cs typeface="Arial" panose="020B0604020202020204" pitchFamily="34" charset="0"/>
              </a:rPr>
              <a:t>設置</a:t>
            </a:r>
            <a:r>
              <a:rPr lang="en-US" altLang="zh-TW">
                <a:latin typeface="Microsoft JhengHei"/>
                <a:ea typeface="Microsoft JhengHei"/>
                <a:cs typeface="Arial" panose="020B0604020202020204" pitchFamily="34" charset="0"/>
              </a:rPr>
              <a:t> FEC </a:t>
            </a:r>
            <a:endParaRPr lang="zh-TW" altLang="en-US"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E2EC43-5285-4641-BE7B-A7BB7AD1773C}"/>
              </a:ext>
            </a:extLst>
          </p:cNvPr>
          <p:cNvSpPr/>
          <p:nvPr/>
        </p:nvSpPr>
        <p:spPr>
          <a:xfrm>
            <a:off x="5012365" y="1908628"/>
            <a:ext cx="786894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查看 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FEC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</a:t>
            </a:r>
            <a:endParaRPr lang="en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ethtool --show</a:t>
            </a: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-fec </a:t>
            </a:r>
            <a:r>
              <a:rPr lang="en" altLang="zh-TW" i="1">
                <a:latin typeface="微軟正黑體" panose="020B0604030504040204" pitchFamily="34" charset="-120"/>
                <a:ea typeface="微軟正黑體" panose="020B0604030504040204" pitchFamily="34" charset="-120"/>
              </a:rPr>
              <a:t>devname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endParaRPr lang="en" altLang="zh-TW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  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FEC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模式</a:t>
            </a:r>
            <a:endParaRPr lang="en" altLang="zh-TW" sz="240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Auto: ethtool --set-fec </a:t>
            </a:r>
            <a:r>
              <a:rPr lang="en" altLang="zh-TW" i="1">
                <a:latin typeface="微軟正黑體" panose="020B0604030504040204" pitchFamily="34" charset="-120"/>
                <a:ea typeface="微軟正黑體" panose="020B0604030504040204" pitchFamily="34" charset="-120"/>
              </a:rPr>
              <a:t>devname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encoding auto</a:t>
            </a:r>
          </a:p>
          <a:p>
            <a:r>
              <a:rPr lang="en" altLang="zh-TW" b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Off</a:t>
            </a: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 ethtool --set-fec </a:t>
            </a:r>
            <a:r>
              <a:rPr lang="en" altLang="zh-TW" i="1">
                <a:latin typeface="微軟正黑體" panose="020B0604030504040204" pitchFamily="34" charset="-120"/>
                <a:ea typeface="微軟正黑體" panose="020B0604030504040204" pitchFamily="34" charset="-120"/>
              </a:rPr>
              <a:t>devname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encoding off</a:t>
            </a:r>
          </a:p>
          <a:p>
            <a:r>
              <a:rPr lang="en" altLang="zh-TW" b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RS-FEC: </a:t>
            </a: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ethtool --set-fec </a:t>
            </a:r>
            <a:r>
              <a:rPr lang="en" altLang="zh-TW" i="1">
                <a:latin typeface="微軟正黑體" panose="020B0604030504040204" pitchFamily="34" charset="-120"/>
                <a:ea typeface="微軟正黑體" panose="020B0604030504040204" pitchFamily="34" charset="-120"/>
              </a:rPr>
              <a:t>devname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encoding rs</a:t>
            </a:r>
          </a:p>
          <a:p>
            <a:r>
              <a:rPr lang="en" altLang="zh-TW" b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BASE-R FEC: </a:t>
            </a: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ethtool --set-fec </a:t>
            </a:r>
            <a:r>
              <a:rPr lang="en" altLang="zh-TW" i="1">
                <a:latin typeface="微軟正黑體" panose="020B0604030504040204" pitchFamily="34" charset="-120"/>
                <a:ea typeface="微軟正黑體" panose="020B0604030504040204" pitchFamily="34" charset="-120"/>
              </a:rPr>
              <a:t>devname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encoding baser</a:t>
            </a:r>
            <a:endParaRPr lang="en" altLang="zh-TW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DEB1301-1054-CE4A-9BA2-176B29F8A0A1}"/>
              </a:ext>
            </a:extLst>
          </p:cNvPr>
          <p:cNvSpPr txBox="1"/>
          <p:nvPr/>
        </p:nvSpPr>
        <p:spPr>
          <a:xfrm>
            <a:off x="815757" y="4832922"/>
            <a:ext cx="2954655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zh-TW" altLang="en-US" sz="1200">
                <a:latin typeface="微軟正黑體"/>
                <a:ea typeface="微軟正黑體"/>
              </a:rPr>
              <a:t>＊</a:t>
            </a:r>
            <a:r>
              <a:rPr lang="en-US" altLang="zh-TW" sz="1200">
                <a:latin typeface="微軟正黑體"/>
                <a:ea typeface="微軟正黑體"/>
              </a:rPr>
              <a:t>Windows / Linux </a:t>
            </a:r>
            <a:r>
              <a:rPr lang="zh-TW" altLang="en-US" sz="1200">
                <a:latin typeface="微軟正黑體"/>
                <a:ea typeface="微軟正黑體"/>
              </a:rPr>
              <a:t>需另外安裝驅動程式</a:t>
            </a:r>
            <a:endParaRPr lang="en-US" altLang="zh-TW" sz="1200">
              <a:latin typeface="微軟正黑體"/>
              <a:ea typeface="微軟正黑體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C1D6E7F-6AF1-FE47-B997-01E93DBD33F4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F6BE2709-F82B-4523-ADC7-AE683A9676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825" r="20861" b="33529"/>
          <a:stretch/>
        </p:blipFill>
        <p:spPr>
          <a:xfrm>
            <a:off x="2648004" y="2266016"/>
            <a:ext cx="2048889" cy="1867001"/>
          </a:xfrm>
          <a:prstGeom prst="rect">
            <a:avLst/>
          </a:prstGeom>
        </p:spPr>
      </p:pic>
      <p:pic>
        <p:nvPicPr>
          <p:cNvPr id="10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ACB5C456-B4A8-45F5-90A8-2482E7B37B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24"/>
          <a:stretch/>
        </p:blipFill>
        <p:spPr>
          <a:xfrm>
            <a:off x="815757" y="2377629"/>
            <a:ext cx="1683917" cy="1631606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E8CB5E2F-5065-478A-9420-A67924FB2528}"/>
              </a:ext>
            </a:extLst>
          </p:cNvPr>
          <p:cNvSpPr txBox="1"/>
          <p:nvPr/>
        </p:nvSpPr>
        <p:spPr>
          <a:xfrm>
            <a:off x="983325" y="5063644"/>
            <a:ext cx="7053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Windows: 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https://www.mellanox.com/products/adapter-software/ethernet/windows/winof-2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Linux: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https://www.mellanox.com/products/infiniband-drivers/linux/mlnx_ofed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853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D949D427-B93D-4EE8-8930-9FB6C9D2C07B}"/>
              </a:ext>
            </a:extLst>
          </p:cNvPr>
          <p:cNvSpPr/>
          <p:nvPr/>
        </p:nvSpPr>
        <p:spPr>
          <a:xfrm>
            <a:off x="5991846" y="2259770"/>
            <a:ext cx="4321383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en-US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效能實測</a:t>
            </a:r>
            <a:endParaRPr lang="en-US" altLang="zh-CN" sz="44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E403C32-1C5D-A24D-9D47-A8154281913A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1381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>
            <a:extLst>
              <a:ext uri="{FF2B5EF4-FFF2-40B4-BE49-F238E27FC236}">
                <a16:creationId xmlns:a16="http://schemas.microsoft.com/office/drawing/2014/main" id="{B828FC44-F7F4-45F3-83E6-E2B0F8E0B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324" y="1912869"/>
            <a:ext cx="1453744" cy="235999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A46585A-2336-4EDD-B98A-9BEAD42AE2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496" y="1625266"/>
            <a:ext cx="3760792" cy="3411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EAE9C-195D-D642-9B7B-098B73712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25GbE </a:t>
            </a:r>
            <a:r>
              <a:rPr lang="zh-CN" altLang="en-US"/>
              <a:t>效能</a:t>
            </a:r>
            <a:r>
              <a:rPr lang="zh-TW" altLang="en-US"/>
              <a:t>實演 </a:t>
            </a:r>
            <a:r>
              <a:rPr lang="en-US" altLang="zh-CN"/>
              <a:t>-</a:t>
            </a:r>
            <a:r>
              <a:rPr lang="zh-TW" altLang="en-US"/>
              <a:t> </a:t>
            </a:r>
            <a:r>
              <a:rPr lang="en-US" altLang="zh-CN"/>
              <a:t>AJA</a:t>
            </a:r>
            <a:endParaRPr 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A5BD080-C945-4A70-BA49-B6B470B71EB1}"/>
              </a:ext>
            </a:extLst>
          </p:cNvPr>
          <p:cNvGrpSpPr/>
          <p:nvPr/>
        </p:nvGrpSpPr>
        <p:grpSpPr>
          <a:xfrm>
            <a:off x="6793313" y="2795349"/>
            <a:ext cx="4375356" cy="1590258"/>
            <a:chOff x="7709776" y="2665612"/>
            <a:chExt cx="3692614" cy="13421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631219-671C-BE4A-80A8-ADA19AA3A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09776" y="2665612"/>
              <a:ext cx="3692614" cy="11574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6541A1-62D1-3D4B-8B3B-09C091A76E18}"/>
                </a:ext>
              </a:extLst>
            </p:cNvPr>
            <p:cNvSpPr/>
            <p:nvPr/>
          </p:nvSpPr>
          <p:spPr>
            <a:xfrm>
              <a:off x="9022155" y="3638390"/>
              <a:ext cx="10678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TS-x83XU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4F07EF6-E212-7147-9E4F-8B52B3A9290E}"/>
              </a:ext>
            </a:extLst>
          </p:cNvPr>
          <p:cNvSpPr/>
          <p:nvPr/>
        </p:nvSpPr>
        <p:spPr>
          <a:xfrm>
            <a:off x="584670" y="4649154"/>
            <a:ext cx="4655442" cy="98488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pt" sz="1600">
                <a:solidFill>
                  <a:schemeClr val="bg1"/>
                </a:solidFill>
                <a:latin typeface="Arial" panose="020B0604020202020204" pitchFamily="34" charset="0"/>
              </a:rPr>
              <a:t>PC:</a:t>
            </a:r>
          </a:p>
          <a:p>
            <a:r>
              <a:rPr lang="pt" sz="1400">
                <a:solidFill>
                  <a:schemeClr val="bg1"/>
                </a:solidFill>
                <a:latin typeface="Arial"/>
                <a:cs typeface="Arial"/>
              </a:rPr>
              <a:t>Intel</a:t>
            </a:r>
            <a:r>
              <a:rPr lang="pt" sz="1400" baseline="30000">
                <a:solidFill>
                  <a:schemeClr val="bg1"/>
                </a:solidFill>
                <a:latin typeface="Arial"/>
                <a:cs typeface="Arial"/>
              </a:rPr>
              <a:t>®</a:t>
            </a:r>
            <a:r>
              <a:rPr lang="pt" sz="1400">
                <a:solidFill>
                  <a:schemeClr val="bg1"/>
                </a:solidFill>
                <a:latin typeface="Arial"/>
                <a:cs typeface="Arial"/>
              </a:rPr>
              <a:t> Core</a:t>
            </a:r>
            <a:r>
              <a:rPr lang="pt" sz="1000" baseline="30000">
                <a:solidFill>
                  <a:schemeClr val="bg1"/>
                </a:solidFill>
                <a:latin typeface="Arial"/>
                <a:cs typeface="Arial"/>
              </a:rPr>
              <a:t>TM</a:t>
            </a:r>
            <a:r>
              <a:rPr lang="pt" sz="1400">
                <a:solidFill>
                  <a:schemeClr val="bg1"/>
                </a:solidFill>
                <a:latin typeface="Arial"/>
                <a:cs typeface="Arial"/>
              </a:rPr>
              <a:t> i7-6700 3.40GHz.</a:t>
            </a:r>
          </a:p>
          <a:p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Windows 10, 64GB RAM, QXG-25G2SF-CX4 on board, 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/>
            </a:endParaRPr>
          </a:p>
          <a:p>
            <a:r>
              <a:rPr lang="de" sz="1400">
                <a:solidFill>
                  <a:schemeClr val="bg1"/>
                </a:solidFill>
                <a:latin typeface="Arial"/>
                <a:cs typeface="Arial"/>
              </a:rPr>
              <a:t>Samsung SSD 960 PRO 1TB NVMe</a:t>
            </a:r>
            <a:endParaRPr lang="en-US" sz="1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C576B5-CB75-6E4F-ABA4-499158858E8E}"/>
              </a:ext>
            </a:extLst>
          </p:cNvPr>
          <p:cNvSpPr/>
          <p:nvPr/>
        </p:nvSpPr>
        <p:spPr>
          <a:xfrm>
            <a:off x="6835314" y="4649154"/>
            <a:ext cx="4842992" cy="98488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pt" sz="1600">
                <a:solidFill>
                  <a:schemeClr val="bg1"/>
                </a:solidFill>
                <a:latin typeface="Arial" panose="020B0604020202020204" pitchFamily="34" charset="0"/>
              </a:rPr>
              <a:t>NAS:</a:t>
            </a:r>
          </a:p>
          <a:p>
            <a:r>
              <a:rPr lang="pt" sz="1400">
                <a:solidFill>
                  <a:schemeClr val="bg1"/>
                </a:solidFill>
                <a:latin typeface="Arial"/>
                <a:cs typeface="Arial"/>
              </a:rPr>
              <a:t>1283XU. Intel</a:t>
            </a:r>
            <a:r>
              <a:rPr lang="pt" sz="1400" baseline="30000">
                <a:solidFill>
                  <a:schemeClr val="bg1"/>
                </a:solidFill>
                <a:latin typeface="Arial"/>
                <a:cs typeface="Arial"/>
              </a:rPr>
              <a:t>®</a:t>
            </a:r>
            <a:r>
              <a:rPr lang="pt" sz="1400">
                <a:solidFill>
                  <a:schemeClr val="bg1"/>
                </a:solidFill>
                <a:latin typeface="Arial"/>
                <a:cs typeface="Arial"/>
              </a:rPr>
              <a:t> Xeon</a:t>
            </a:r>
            <a:r>
              <a:rPr lang="pt" altLang="zh-TW" sz="1400" baseline="30000">
                <a:solidFill>
                  <a:schemeClr val="bg1"/>
                </a:solidFill>
                <a:latin typeface="Arial"/>
                <a:cs typeface="Arial"/>
              </a:rPr>
              <a:t>® </a:t>
            </a:r>
            <a:r>
              <a:rPr lang="pt" sz="1400">
                <a:solidFill>
                  <a:schemeClr val="bg1"/>
                </a:solidFill>
                <a:latin typeface="Arial"/>
                <a:cs typeface="Arial"/>
              </a:rPr>
              <a:t> E-2124 CPU @ 3.30GHz.</a:t>
            </a:r>
          </a:p>
          <a:p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QTS 4.3.6.0805, 4GB RAM, QXG-25G2SF-CX4 on board, </a:t>
            </a:r>
          </a:p>
          <a:p>
            <a:r>
              <a:rPr lang="de" sz="1400">
                <a:solidFill>
                  <a:schemeClr val="bg1"/>
                </a:solidFill>
                <a:latin typeface="Arial"/>
                <a:cs typeface="Arial"/>
              </a:rPr>
              <a:t>Samsung SSD850 Pro 512GB*12 (RAID 0) 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867EB17-240A-4825-BE44-CFF064EF457A}"/>
              </a:ext>
            </a:extLst>
          </p:cNvPr>
          <p:cNvSpPr/>
          <p:nvPr/>
        </p:nvSpPr>
        <p:spPr>
          <a:xfrm>
            <a:off x="886026" y="1841459"/>
            <a:ext cx="3198585" cy="188757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B2292-E44A-8647-A411-38E127820D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67" y="1841458"/>
            <a:ext cx="2187913" cy="1887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6F22A-A1B0-5048-9870-CF122CD2E7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960" y="3493722"/>
            <a:ext cx="1623600" cy="1117236"/>
          </a:xfrm>
          <a:prstGeom prst="rect">
            <a:avLst/>
          </a:prstGeom>
        </p:spPr>
      </p:pic>
      <p:cxnSp>
        <p:nvCxnSpPr>
          <p:cNvPr id="19" name="Straight Arrow Connector 9">
            <a:extLst>
              <a:ext uri="{FF2B5EF4-FFF2-40B4-BE49-F238E27FC236}">
                <a16:creationId xmlns:a16="http://schemas.microsoft.com/office/drawing/2014/main" id="{DC076EA2-AA03-404E-8062-17CA043788BC}"/>
              </a:ext>
            </a:extLst>
          </p:cNvPr>
          <p:cNvCxnSpPr>
            <a:cxnSpLocks/>
          </p:cNvCxnSpPr>
          <p:nvPr/>
        </p:nvCxnSpPr>
        <p:spPr>
          <a:xfrm>
            <a:off x="5530264" y="3068300"/>
            <a:ext cx="1895696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18FBF878-E0A6-DE4A-A782-469D45DDDA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067" y="1841458"/>
            <a:ext cx="2354514" cy="14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45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D949D427-B93D-4EE8-8930-9FB6C9D2C07B}"/>
              </a:ext>
            </a:extLst>
          </p:cNvPr>
          <p:cNvSpPr/>
          <p:nvPr/>
        </p:nvSpPr>
        <p:spPr>
          <a:xfrm>
            <a:off x="6001036" y="2244575"/>
            <a:ext cx="498048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CN" altLang="en-US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建構</a:t>
            </a:r>
            <a:r>
              <a:rPr lang="en-US" altLang="zh-CN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25GbE </a:t>
            </a:r>
            <a:r>
              <a:rPr lang="zh-CN" altLang="en-US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</a:t>
            </a:r>
            <a:endParaRPr lang="en-US" altLang="zh-CN" sz="44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9814DB3-AED5-5641-8E5B-57272F9ADD7C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72661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>
            <a:extLst>
              <a:ext uri="{FF2B5EF4-FFF2-40B4-BE49-F238E27FC236}">
                <a16:creationId xmlns:a16="http://schemas.microsoft.com/office/drawing/2014/main" id="{42267DE5-5C89-E74B-B92D-13644A247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2679" y="2707612"/>
            <a:ext cx="4287386" cy="267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275953-71A7-244F-8A6B-F2051F96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QNAP</a:t>
            </a:r>
            <a:r>
              <a:rPr lang="zh-TW" altLang="en-US"/>
              <a:t> 讓</a:t>
            </a:r>
            <a:r>
              <a:rPr lang="zh-CN" altLang="en-US"/>
              <a:t>傳輸速度</a:t>
            </a:r>
            <a:r>
              <a:rPr lang="zh-TW" altLang="en-US"/>
              <a:t>更</a:t>
            </a:r>
            <a:r>
              <a:rPr lang="zh-CN" altLang="en-US"/>
              <a:t>上一層樓</a:t>
            </a:r>
            <a:endParaRPr lang="en-US"/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C948340C-8263-4BCA-A6AC-C823747C46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279" y="2730200"/>
            <a:ext cx="4287385" cy="83402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E5DA7F8-5D03-4688-ABAA-1B009A0E0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38" y="1378955"/>
            <a:ext cx="7361474" cy="2832003"/>
          </a:xfrm>
          <a:prstGeom prst="rect">
            <a:avLst/>
          </a:prstGeom>
        </p:spPr>
      </p:pic>
      <p:pic>
        <p:nvPicPr>
          <p:cNvPr id="34" name="Picture 11">
            <a:extLst>
              <a:ext uri="{FF2B5EF4-FFF2-40B4-BE49-F238E27FC236}">
                <a16:creationId xmlns:a16="http://schemas.microsoft.com/office/drawing/2014/main" id="{2B8D95AA-7957-4DC6-946A-66DBDD027A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40064" y="4781644"/>
            <a:ext cx="952970" cy="1547046"/>
          </a:xfrm>
          <a:prstGeom prst="rect">
            <a:avLst/>
          </a:prstGeom>
        </p:spPr>
      </p:pic>
      <p:pic>
        <p:nvPicPr>
          <p:cNvPr id="33" name="Picture 11">
            <a:extLst>
              <a:ext uri="{FF2B5EF4-FFF2-40B4-BE49-F238E27FC236}">
                <a16:creationId xmlns:a16="http://schemas.microsoft.com/office/drawing/2014/main" id="{E7136078-0CD6-4747-B34D-1CEAFB082A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216" y="4781644"/>
            <a:ext cx="952970" cy="1547046"/>
          </a:xfrm>
          <a:prstGeom prst="rect">
            <a:avLst/>
          </a:prstGeom>
        </p:spPr>
      </p:pic>
      <p:pic>
        <p:nvPicPr>
          <p:cNvPr id="10" name="圖形 2">
            <a:extLst>
              <a:ext uri="{FF2B5EF4-FFF2-40B4-BE49-F238E27FC236}">
                <a16:creationId xmlns:a16="http://schemas.microsoft.com/office/drawing/2014/main" id="{CA28E816-5AC7-BE45-AD91-F5A482633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44763" y="1710497"/>
            <a:ext cx="2846415" cy="5629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A162C65-E08D-A542-A7CC-B00932462B7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353" y="4603020"/>
            <a:ext cx="1353363" cy="931280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B7C18D1-C40B-9540-B8D1-8C5918D17356}"/>
              </a:ext>
            </a:extLst>
          </p:cNvPr>
          <p:cNvSpPr txBox="1"/>
          <p:nvPr/>
        </p:nvSpPr>
        <p:spPr>
          <a:xfrm>
            <a:off x="752063" y="5981499"/>
            <a:ext cx="1932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D347986-14AA-6B4E-A51E-636D5C767A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413" y="5194644"/>
            <a:ext cx="2931650" cy="91892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82907B3-1CF7-E44A-964F-09D67CEA343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047" y="4603020"/>
            <a:ext cx="1353363" cy="931280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4FAD759-9C3A-274C-85A2-E9310A59F216}"/>
              </a:ext>
            </a:extLst>
          </p:cNvPr>
          <p:cNvSpPr txBox="1"/>
          <p:nvPr/>
        </p:nvSpPr>
        <p:spPr>
          <a:xfrm>
            <a:off x="4114081" y="6149790"/>
            <a:ext cx="2633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多媒體工作站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60D467-452D-0548-AB72-292E4FBAA9B7}"/>
              </a:ext>
            </a:extLst>
          </p:cNvPr>
          <p:cNvSpPr txBox="1"/>
          <p:nvPr/>
        </p:nvSpPr>
        <p:spPr>
          <a:xfrm>
            <a:off x="8534342" y="2849479"/>
            <a:ext cx="391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C000"/>
                </a:solidFill>
                <a:latin typeface="Arial" panose="020B0604020202020204" pitchFamily="34" charset="0"/>
              </a:rPr>
              <a:t>QNAP 100GbE </a:t>
            </a:r>
            <a:r>
              <a:rPr lang="en-US" b="1" err="1">
                <a:solidFill>
                  <a:srgbClr val="FFC000"/>
                </a:solidFill>
                <a:latin typeface="Arial" panose="020B0604020202020204" pitchFamily="34" charset="0"/>
              </a:rPr>
              <a:t>網路卡</a:t>
            </a:r>
            <a:endParaRPr lang="en-US" b="1">
              <a:solidFill>
                <a:srgbClr val="FFC000"/>
              </a:solidFill>
              <a:latin typeface="Arial" panose="020B0604020202020204" pitchFamily="34" charset="0"/>
            </a:endParaRPr>
          </a:p>
          <a:p>
            <a:r>
              <a:rPr lang="en-US" b="1">
                <a:solidFill>
                  <a:srgbClr val="FFC000"/>
                </a:solidFill>
                <a:latin typeface="Arial" panose="020B0604020202020204" pitchFamily="34" charset="0"/>
              </a:rPr>
              <a:t>QXG-100G2SF-E810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A424BCF-F4C2-4514-B58E-889AEEA8C282}"/>
              </a:ext>
            </a:extLst>
          </p:cNvPr>
          <p:cNvSpPr/>
          <p:nvPr/>
        </p:nvSpPr>
        <p:spPr>
          <a:xfrm>
            <a:off x="1094805" y="2343416"/>
            <a:ext cx="3163035" cy="1324582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94E4342-F812-430B-8CB0-C08EA5812C45}"/>
              </a:ext>
            </a:extLst>
          </p:cNvPr>
          <p:cNvSpPr/>
          <p:nvPr/>
        </p:nvSpPr>
        <p:spPr>
          <a:xfrm rot="16200000">
            <a:off x="4706977" y="2668132"/>
            <a:ext cx="728975" cy="1208017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3964943-A9D8-3844-99E3-64A674195A3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750" y="4603020"/>
            <a:ext cx="1353363" cy="931280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cxnSp>
        <p:nvCxnSpPr>
          <p:cNvPr id="60" name="Straight Arrow Connector 9">
            <a:extLst>
              <a:ext uri="{FF2B5EF4-FFF2-40B4-BE49-F238E27FC236}">
                <a16:creationId xmlns:a16="http://schemas.microsoft.com/office/drawing/2014/main" id="{CE60C6F7-4F46-43F5-B029-6D51B12B4F56}"/>
              </a:ext>
            </a:extLst>
          </p:cNvPr>
          <p:cNvCxnSpPr>
            <a:cxnSpLocks/>
          </p:cNvCxnSpPr>
          <p:nvPr/>
        </p:nvCxnSpPr>
        <p:spPr>
          <a:xfrm rot="16200000" flipV="1">
            <a:off x="2808179" y="2696535"/>
            <a:ext cx="2202833" cy="1967384"/>
          </a:xfrm>
          <a:prstGeom prst="bentConnector3">
            <a:avLst>
              <a:gd name="adj1" fmla="val 26334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Straight Arrow Connector 9">
            <a:extLst>
              <a:ext uri="{FF2B5EF4-FFF2-40B4-BE49-F238E27FC236}">
                <a16:creationId xmlns:a16="http://schemas.microsoft.com/office/drawing/2014/main" id="{1D9B04E3-C586-4BBB-AF30-C57A8C7E8A7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965138" y="2917858"/>
            <a:ext cx="1870348" cy="1867034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Arrow Connector 9">
            <a:extLst>
              <a:ext uri="{FF2B5EF4-FFF2-40B4-BE49-F238E27FC236}">
                <a16:creationId xmlns:a16="http://schemas.microsoft.com/office/drawing/2014/main" id="{33F2719C-070A-44BC-803D-2107A25E4979}"/>
              </a:ext>
            </a:extLst>
          </p:cNvPr>
          <p:cNvCxnSpPr>
            <a:cxnSpLocks/>
          </p:cNvCxnSpPr>
          <p:nvPr/>
        </p:nvCxnSpPr>
        <p:spPr>
          <a:xfrm rot="10800000">
            <a:off x="5331039" y="3453978"/>
            <a:ext cx="2912111" cy="79302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7" name="矩形 66">
            <a:extLst>
              <a:ext uri="{FF2B5EF4-FFF2-40B4-BE49-F238E27FC236}">
                <a16:creationId xmlns:a16="http://schemas.microsoft.com/office/drawing/2014/main" id="{B36DD796-D9F1-4278-96A4-43E3C6414325}"/>
              </a:ext>
            </a:extLst>
          </p:cNvPr>
          <p:cNvSpPr/>
          <p:nvPr/>
        </p:nvSpPr>
        <p:spPr>
          <a:xfrm>
            <a:off x="1094805" y="1914519"/>
            <a:ext cx="3163035" cy="435623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2ABD26E1-62DD-4974-B7BD-9E9A944C5CC0}"/>
              </a:ext>
            </a:extLst>
          </p:cNvPr>
          <p:cNvSpPr txBox="1"/>
          <p:nvPr/>
        </p:nvSpPr>
        <p:spPr>
          <a:xfrm>
            <a:off x="1094804" y="1978959"/>
            <a:ext cx="3163036" cy="63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18x 10/25Gb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E SFP+/28 ports</a:t>
            </a:r>
            <a:endParaRPr lang="en-US" sz="1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B0C279F-46E0-402D-B0A9-F82D8E4D66BA}"/>
              </a:ext>
            </a:extLst>
          </p:cNvPr>
          <p:cNvSpPr/>
          <p:nvPr/>
        </p:nvSpPr>
        <p:spPr>
          <a:xfrm>
            <a:off x="4459656" y="2444533"/>
            <a:ext cx="3002754" cy="435623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69" name="TextBox 4">
            <a:extLst>
              <a:ext uri="{FF2B5EF4-FFF2-40B4-BE49-F238E27FC236}">
                <a16:creationId xmlns:a16="http://schemas.microsoft.com/office/drawing/2014/main" id="{E66A36A2-4D3A-415F-8BD9-F7B8BF9719D5}"/>
              </a:ext>
            </a:extLst>
          </p:cNvPr>
          <p:cNvSpPr txBox="1"/>
          <p:nvPr/>
        </p:nvSpPr>
        <p:spPr>
          <a:xfrm>
            <a:off x="4459657" y="2508973"/>
            <a:ext cx="3002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4x 40/100GbE QSFP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+</a:t>
            </a: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/28 ports</a:t>
            </a:r>
          </a:p>
        </p:txBody>
      </p:sp>
      <p:cxnSp>
        <p:nvCxnSpPr>
          <p:cNvPr id="39" name="Straight Arrow Connector 9">
            <a:extLst>
              <a:ext uri="{FF2B5EF4-FFF2-40B4-BE49-F238E27FC236}">
                <a16:creationId xmlns:a16="http://schemas.microsoft.com/office/drawing/2014/main" id="{3E49CDDC-7267-48CE-AF4E-61F2CBBAB46E}"/>
              </a:ext>
            </a:extLst>
          </p:cNvPr>
          <p:cNvCxnSpPr>
            <a:cxnSpLocks/>
          </p:cNvCxnSpPr>
          <p:nvPr/>
        </p:nvCxnSpPr>
        <p:spPr>
          <a:xfrm rot="16200000" flipV="1">
            <a:off x="857907" y="3602914"/>
            <a:ext cx="2705062" cy="656855"/>
          </a:xfrm>
          <a:prstGeom prst="bentConnector3">
            <a:avLst>
              <a:gd name="adj1" fmla="val 39030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TextBox 2">
            <a:extLst>
              <a:ext uri="{FF2B5EF4-FFF2-40B4-BE49-F238E27FC236}">
                <a16:creationId xmlns:a16="http://schemas.microsoft.com/office/drawing/2014/main" id="{1ADE6666-D7E4-4066-8AB4-D3ABF953DE35}"/>
              </a:ext>
            </a:extLst>
          </p:cNvPr>
          <p:cNvSpPr txBox="1"/>
          <p:nvPr/>
        </p:nvSpPr>
        <p:spPr>
          <a:xfrm>
            <a:off x="8011104" y="4976639"/>
            <a:ext cx="3719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QNAP </a:t>
            </a:r>
            <a:r>
              <a:rPr lang="zh-CN" altLang="en-US"/>
              <a:t>高階</a:t>
            </a:r>
            <a:r>
              <a:rPr lang="zh-TW" altLang="en-US"/>
              <a:t> </a:t>
            </a:r>
            <a:r>
              <a:rPr lang="en-US" altLang="zh-TW"/>
              <a:t>NAS</a:t>
            </a:r>
            <a:endParaRPr lang="en-US"/>
          </a:p>
        </p:txBody>
      </p:sp>
      <p:sp>
        <p:nvSpPr>
          <p:cNvPr id="43" name="TextBox 8">
            <a:extLst>
              <a:ext uri="{FF2B5EF4-FFF2-40B4-BE49-F238E27FC236}">
                <a16:creationId xmlns:a16="http://schemas.microsoft.com/office/drawing/2014/main" id="{127E2EA8-1229-4D2D-8131-B19386AC7BC7}"/>
              </a:ext>
            </a:extLst>
          </p:cNvPr>
          <p:cNvSpPr txBox="1"/>
          <p:nvPr/>
        </p:nvSpPr>
        <p:spPr>
          <a:xfrm>
            <a:off x="8352388" y="5570115"/>
            <a:ext cx="1637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 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白牌伺服器</a:t>
            </a:r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8B750A09-29BA-4A6F-9A74-032F3FE5E88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712" y="5144569"/>
            <a:ext cx="2596553" cy="85109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B47A554-4A01-E84C-927A-330B563F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873" y="3093748"/>
            <a:ext cx="2314910" cy="144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92233BD2-554B-8243-86AB-7969B0A26AAA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F5EB1FE-1330-4C78-A349-24D8C7CBEA72}"/>
              </a:ext>
            </a:extLst>
          </p:cNvPr>
          <p:cNvSpPr/>
          <p:nvPr/>
        </p:nvSpPr>
        <p:spPr>
          <a:xfrm>
            <a:off x="1713946" y="3978168"/>
            <a:ext cx="920558" cy="38340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25 GbE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B678EA8E-7112-144F-97E7-299864E693DE}"/>
              </a:ext>
            </a:extLst>
          </p:cNvPr>
          <p:cNvSpPr txBox="1"/>
          <p:nvPr/>
        </p:nvSpPr>
        <p:spPr>
          <a:xfrm>
            <a:off x="1094804" y="1166532"/>
            <a:ext cx="2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Mellanox SN2010 25/100 GbE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37A72E30-D3AE-4437-9457-BFF0F5E100F3}"/>
              </a:ext>
            </a:extLst>
          </p:cNvPr>
          <p:cNvSpPr/>
          <p:nvPr/>
        </p:nvSpPr>
        <p:spPr>
          <a:xfrm>
            <a:off x="3397419" y="3978168"/>
            <a:ext cx="920558" cy="38340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25 GbE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3E2FE10F-9DE3-4597-841B-F8747D216322}"/>
              </a:ext>
            </a:extLst>
          </p:cNvPr>
          <p:cNvSpPr/>
          <p:nvPr/>
        </p:nvSpPr>
        <p:spPr>
          <a:xfrm>
            <a:off x="4734839" y="3728537"/>
            <a:ext cx="920558" cy="38340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25 GbE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021D9807-F726-449A-BD1E-0E28EA603289}"/>
              </a:ext>
            </a:extLst>
          </p:cNvPr>
          <p:cNvSpPr/>
          <p:nvPr/>
        </p:nvSpPr>
        <p:spPr>
          <a:xfrm>
            <a:off x="6885973" y="4061592"/>
            <a:ext cx="1017958" cy="38340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100 GbE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95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A2FA-BAD0-D443-9493-10C50C069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透過分接線材輕鬆連接至 </a:t>
            </a:r>
            <a:r>
              <a:rPr lang="en-US" altLang="zh-TW"/>
              <a:t>100GbE/50GbE </a:t>
            </a:r>
            <a:r>
              <a:rPr lang="zh-TW" altLang="en-US"/>
              <a:t>環境</a:t>
            </a:r>
            <a:endParaRPr 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BD78F12-4685-AD42-B5DF-2A5BF201BFF6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pic>
        <p:nvPicPr>
          <p:cNvPr id="34" name="圖片 33" descr="一張含有 文字, 纜線, 連接器 的圖片&#10;&#10;自動產生的描述">
            <a:extLst>
              <a:ext uri="{FF2B5EF4-FFF2-40B4-BE49-F238E27FC236}">
                <a16:creationId xmlns:a16="http://schemas.microsoft.com/office/drawing/2014/main" id="{8B02238B-7CD9-B647-91D2-0B39199156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78392">
            <a:off x="1812338" y="3571011"/>
            <a:ext cx="1455300" cy="2064342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E6839759-6FBB-304D-94C1-F38B293769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94"/>
          <a:stretch/>
        </p:blipFill>
        <p:spPr>
          <a:xfrm>
            <a:off x="0" y="1547204"/>
            <a:ext cx="3043238" cy="206458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382B8123-F70E-8441-8E49-D08A10857E9D}"/>
              </a:ext>
            </a:extLst>
          </p:cNvPr>
          <p:cNvSpPr/>
          <p:nvPr/>
        </p:nvSpPr>
        <p:spPr>
          <a:xfrm rot="16200000">
            <a:off x="746782" y="2453344"/>
            <a:ext cx="606616" cy="916071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cxnSp>
        <p:nvCxnSpPr>
          <p:cNvPr id="42" name="Straight Arrow Connector 9">
            <a:extLst>
              <a:ext uri="{FF2B5EF4-FFF2-40B4-BE49-F238E27FC236}">
                <a16:creationId xmlns:a16="http://schemas.microsoft.com/office/drawing/2014/main" id="{1A05FB13-B717-FF4C-B346-DA1C25C0FC95}"/>
              </a:ext>
            </a:extLst>
          </p:cNvPr>
          <p:cNvCxnSpPr>
            <a:cxnSpLocks/>
            <a:stCxn id="34" idx="2"/>
            <a:endCxn id="41" idx="1"/>
          </p:cNvCxnSpPr>
          <p:nvPr/>
        </p:nvCxnSpPr>
        <p:spPr>
          <a:xfrm rot="10800000">
            <a:off x="1050092" y="3214688"/>
            <a:ext cx="658111" cy="777340"/>
          </a:xfrm>
          <a:prstGeom prst="bentConnector2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3" name="Rectangle 14">
            <a:extLst>
              <a:ext uri="{FF2B5EF4-FFF2-40B4-BE49-F238E27FC236}">
                <a16:creationId xmlns:a16="http://schemas.microsoft.com/office/drawing/2014/main" id="{68D0EC95-643B-4B4E-8F0E-6A49F7CA09A2}"/>
              </a:ext>
            </a:extLst>
          </p:cNvPr>
          <p:cNvSpPr/>
          <p:nvPr/>
        </p:nvSpPr>
        <p:spPr>
          <a:xfrm>
            <a:off x="2980896" y="4152087"/>
            <a:ext cx="1819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QSFP28 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一轉四線材</a:t>
            </a: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9A09B14A-C974-4F45-8507-EE77C90D8C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61" y="2106482"/>
            <a:ext cx="2651467" cy="1656872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46A0F811-3910-6D44-A06E-E9555972B7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61" y="4475443"/>
            <a:ext cx="2651467" cy="1656872"/>
          </a:xfrm>
          <a:prstGeom prst="rect">
            <a:avLst/>
          </a:prstGeom>
        </p:spPr>
      </p:pic>
      <p:sp>
        <p:nvSpPr>
          <p:cNvPr id="49" name="Rectangle 14">
            <a:extLst>
              <a:ext uri="{FF2B5EF4-FFF2-40B4-BE49-F238E27FC236}">
                <a16:creationId xmlns:a16="http://schemas.microsoft.com/office/drawing/2014/main" id="{D38DD866-729F-DF4C-A8D6-EF9534427959}"/>
              </a:ext>
            </a:extLst>
          </p:cNvPr>
          <p:cNvSpPr/>
          <p:nvPr/>
        </p:nvSpPr>
        <p:spPr>
          <a:xfrm>
            <a:off x="4376460" y="1874483"/>
            <a:ext cx="16193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4 x SFP28 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連接埠</a:t>
            </a: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Rectangle 14">
            <a:extLst>
              <a:ext uri="{FF2B5EF4-FFF2-40B4-BE49-F238E27FC236}">
                <a16:creationId xmlns:a16="http://schemas.microsoft.com/office/drawing/2014/main" id="{D19230AD-84F9-574A-B46E-D427D68BF8D6}"/>
              </a:ext>
            </a:extLst>
          </p:cNvPr>
          <p:cNvSpPr/>
          <p:nvPr/>
        </p:nvSpPr>
        <p:spPr>
          <a:xfrm>
            <a:off x="181102" y="1896698"/>
            <a:ext cx="17379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100GbE 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網路埠</a:t>
            </a:r>
            <a:endParaRPr lang="en-US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AAD0B244-604A-BC4A-BA97-544025E885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423" y="4916207"/>
            <a:ext cx="2581501" cy="543089"/>
          </a:xfrm>
          <a:prstGeom prst="rect">
            <a:avLst/>
          </a:prstGeom>
        </p:spPr>
      </p:pic>
      <p:sp>
        <p:nvSpPr>
          <p:cNvPr id="52" name="Rectangle 16">
            <a:extLst>
              <a:ext uri="{FF2B5EF4-FFF2-40B4-BE49-F238E27FC236}">
                <a16:creationId xmlns:a16="http://schemas.microsoft.com/office/drawing/2014/main" id="{9BDE5DA1-C920-6A4A-9780-A04E85F0B996}"/>
              </a:ext>
            </a:extLst>
          </p:cNvPr>
          <p:cNvSpPr/>
          <p:nvPr/>
        </p:nvSpPr>
        <p:spPr>
          <a:xfrm>
            <a:off x="9074306" y="5397308"/>
            <a:ext cx="1659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TRX-25GSFP-SR</a:t>
            </a: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9C1ABF5B-3716-1A49-912E-F33CC381E7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089" y="3757152"/>
            <a:ext cx="2376661" cy="1361694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CE0BF09C-AC08-AC41-81A3-9EA05FCBEFDC}"/>
              </a:ext>
            </a:extLst>
          </p:cNvPr>
          <p:cNvSpPr/>
          <p:nvPr/>
        </p:nvSpPr>
        <p:spPr>
          <a:xfrm>
            <a:off x="8681714" y="4989834"/>
            <a:ext cx="2867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25GbE SR Transceiver</a:t>
            </a: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47175D3D-A4D2-D248-9A85-B323A9A214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986" y="2697176"/>
            <a:ext cx="2581501" cy="543089"/>
          </a:xfrm>
          <a:prstGeom prst="rect">
            <a:avLst/>
          </a:prstGeom>
        </p:spPr>
      </p:pic>
      <p:sp>
        <p:nvSpPr>
          <p:cNvPr id="56" name="Rectangle 16">
            <a:extLst>
              <a:ext uri="{FF2B5EF4-FFF2-40B4-BE49-F238E27FC236}">
                <a16:creationId xmlns:a16="http://schemas.microsoft.com/office/drawing/2014/main" id="{C23C3085-2A04-2C4A-B87A-8F3B321CA788}"/>
              </a:ext>
            </a:extLst>
          </p:cNvPr>
          <p:cNvSpPr/>
          <p:nvPr/>
        </p:nvSpPr>
        <p:spPr>
          <a:xfrm>
            <a:off x="9083869" y="3178277"/>
            <a:ext cx="2037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TRX-10GSFP-SR-MLX</a:t>
            </a: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F94E4C9F-1AE7-6947-B715-F590253A6D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986" y="1508782"/>
            <a:ext cx="2376661" cy="1361694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52C863D6-381B-664A-8919-88F286C31F12}"/>
              </a:ext>
            </a:extLst>
          </p:cNvPr>
          <p:cNvSpPr/>
          <p:nvPr/>
        </p:nvSpPr>
        <p:spPr>
          <a:xfrm>
            <a:off x="8691277" y="2770803"/>
            <a:ext cx="2867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SR Transceiver</a:t>
            </a:r>
          </a:p>
        </p:txBody>
      </p:sp>
      <p:sp>
        <p:nvSpPr>
          <p:cNvPr id="61" name="Rectangle 14">
            <a:extLst>
              <a:ext uri="{FF2B5EF4-FFF2-40B4-BE49-F238E27FC236}">
                <a16:creationId xmlns:a16="http://schemas.microsoft.com/office/drawing/2014/main" id="{E14E5BCB-CD5B-DE40-B3CE-1F23B1C69547}"/>
              </a:ext>
            </a:extLst>
          </p:cNvPr>
          <p:cNvSpPr/>
          <p:nvPr/>
        </p:nvSpPr>
        <p:spPr>
          <a:xfrm>
            <a:off x="6561706" y="4802437"/>
            <a:ext cx="21561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</a:t>
            </a:r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25GbE Transceiver</a:t>
            </a:r>
          </a:p>
        </p:txBody>
      </p:sp>
      <p:sp>
        <p:nvSpPr>
          <p:cNvPr id="62" name="Rectangle 14">
            <a:extLst>
              <a:ext uri="{FF2B5EF4-FFF2-40B4-BE49-F238E27FC236}">
                <a16:creationId xmlns:a16="http://schemas.microsoft.com/office/drawing/2014/main" id="{C3643C5D-FFB3-7F4D-B859-C09AA0962DB8}"/>
              </a:ext>
            </a:extLst>
          </p:cNvPr>
          <p:cNvSpPr/>
          <p:nvPr/>
        </p:nvSpPr>
        <p:spPr>
          <a:xfrm>
            <a:off x="6357323" y="2520777"/>
            <a:ext cx="25648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向下相容 </a:t>
            </a:r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10GbE Transceiver</a:t>
            </a:r>
          </a:p>
        </p:txBody>
      </p:sp>
      <p:cxnSp>
        <p:nvCxnSpPr>
          <p:cNvPr id="8" name="接點: 肘形 7">
            <a:extLst>
              <a:ext uri="{FF2B5EF4-FFF2-40B4-BE49-F238E27FC236}">
                <a16:creationId xmlns:a16="http://schemas.microsoft.com/office/drawing/2014/main" id="{E45F1340-04A1-40C3-8128-6A4B96BA86DD}"/>
              </a:ext>
            </a:extLst>
          </p:cNvPr>
          <p:cNvCxnSpPr>
            <a:cxnSpLocks/>
            <a:stCxn id="34" idx="0"/>
          </p:cNvCxnSpPr>
          <p:nvPr/>
        </p:nvCxnSpPr>
        <p:spPr>
          <a:xfrm>
            <a:off x="3371774" y="5214336"/>
            <a:ext cx="763300" cy="165090"/>
          </a:xfrm>
          <a:prstGeom prst="bentConnector3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57743AF8-BEAE-48B9-849E-06024736396A}"/>
              </a:ext>
            </a:extLst>
          </p:cNvPr>
          <p:cNvCxnSpPr>
            <a:cxnSpLocks/>
          </p:cNvCxnSpPr>
          <p:nvPr/>
        </p:nvCxnSpPr>
        <p:spPr>
          <a:xfrm>
            <a:off x="3195493" y="4837892"/>
            <a:ext cx="939581" cy="144692"/>
          </a:xfrm>
          <a:prstGeom prst="bentConnector3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Arrow Connector 9">
            <a:extLst>
              <a:ext uri="{FF2B5EF4-FFF2-40B4-BE49-F238E27FC236}">
                <a16:creationId xmlns:a16="http://schemas.microsoft.com/office/drawing/2014/main" id="{139A914B-4EFD-4F9B-9AB9-3752E0FC45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44286" y="3009297"/>
            <a:ext cx="1084257" cy="1010464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DB2B376-DDCB-4F75-AB31-7E0291B5EE5E}"/>
              </a:ext>
            </a:extLst>
          </p:cNvPr>
          <p:cNvCxnSpPr/>
          <p:nvPr/>
        </p:nvCxnSpPr>
        <p:spPr>
          <a:xfrm>
            <a:off x="6607364" y="5244174"/>
            <a:ext cx="2018777" cy="0"/>
          </a:xfrm>
          <a:prstGeom prst="line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557C61D8-8E84-4445-B0FA-465D84181DEF}"/>
              </a:ext>
            </a:extLst>
          </p:cNvPr>
          <p:cNvCxnSpPr/>
          <p:nvPr/>
        </p:nvCxnSpPr>
        <p:spPr>
          <a:xfrm>
            <a:off x="6607364" y="2933533"/>
            <a:ext cx="2018777" cy="0"/>
          </a:xfrm>
          <a:prstGeom prst="line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Straight Arrow Connector 9">
            <a:extLst>
              <a:ext uri="{FF2B5EF4-FFF2-40B4-BE49-F238E27FC236}">
                <a16:creationId xmlns:a16="http://schemas.microsoft.com/office/drawing/2014/main" id="{AA360996-E412-45F7-9001-34801C46281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96726" y="2601326"/>
            <a:ext cx="1431818" cy="1010464"/>
          </a:xfrm>
          <a:prstGeom prst="bentConnector3">
            <a:avLst>
              <a:gd name="adj1" fmla="val 62461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126592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A2FA-BAD0-D443-9493-10C50C069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完整的</a:t>
            </a:r>
            <a:r>
              <a:rPr lang="zh-TW" altLang="en-US"/>
              <a:t> </a:t>
            </a:r>
            <a:r>
              <a:rPr lang="en-US" altLang="zh-CN"/>
              <a:t>10GbE</a:t>
            </a:r>
            <a:r>
              <a:rPr lang="zh-TW" altLang="en-US"/>
              <a:t> </a:t>
            </a:r>
            <a:r>
              <a:rPr lang="en-US" altLang="zh-CN"/>
              <a:t>/</a:t>
            </a:r>
            <a:r>
              <a:rPr lang="zh-TW" altLang="en-US"/>
              <a:t> </a:t>
            </a:r>
            <a:r>
              <a:rPr lang="en-US" altLang="zh-CN"/>
              <a:t>25GbE</a:t>
            </a:r>
            <a:r>
              <a:rPr lang="zh-TW" altLang="en-US"/>
              <a:t> </a:t>
            </a:r>
            <a:r>
              <a:rPr lang="en-US" altLang="zh-CN"/>
              <a:t>/</a:t>
            </a:r>
            <a:r>
              <a:rPr lang="zh-TW" altLang="en-US"/>
              <a:t> </a:t>
            </a:r>
            <a:r>
              <a:rPr lang="en-US" altLang="zh-CN"/>
              <a:t>100GbE </a:t>
            </a:r>
            <a:r>
              <a:rPr lang="zh-TW" altLang="en-US"/>
              <a:t> </a:t>
            </a:r>
            <a:r>
              <a:rPr lang="zh-CN" altLang="en-US"/>
              <a:t>配件</a:t>
            </a:r>
            <a:endParaRPr lang="en-US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B105D951-196B-43A7-988E-531DA530CD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722" y="2468408"/>
            <a:ext cx="2853270" cy="543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9D5BA-3CC3-9444-9A7B-EF597EC35F6A}"/>
              </a:ext>
            </a:extLst>
          </p:cNvPr>
          <p:cNvSpPr txBox="1"/>
          <p:nvPr/>
        </p:nvSpPr>
        <p:spPr>
          <a:xfrm>
            <a:off x="1044896" y="1566021"/>
            <a:ext cx="1718740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QXG-25G2SF-CX6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1E91C-D727-0E48-8715-93F004A49E18}"/>
              </a:ext>
            </a:extLst>
          </p:cNvPr>
          <p:cNvSpPr txBox="1"/>
          <p:nvPr/>
        </p:nvSpPr>
        <p:spPr>
          <a:xfrm>
            <a:off x="1023362" y="3854848"/>
            <a:ext cx="188705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QXG-100G2SF-E810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874847-EE74-2345-8336-DBBAEFA4CCC2}"/>
              </a:ext>
            </a:extLst>
          </p:cNvPr>
          <p:cNvSpPr/>
          <p:nvPr/>
        </p:nvSpPr>
        <p:spPr>
          <a:xfrm>
            <a:off x="8463489" y="2949509"/>
            <a:ext cx="2037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TRX-10GSFP-SR-MLX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AD0BD307-9F5C-4C78-A524-E4169A9195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027" y="1310765"/>
            <a:ext cx="2376661" cy="136169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CBB50F4-74F1-4C41-BED1-4B43AEF63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062" y="1826147"/>
            <a:ext cx="2581501" cy="5430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C2DB75-9E46-0B49-9898-686E6286FBF4}"/>
              </a:ext>
            </a:extLst>
          </p:cNvPr>
          <p:cNvSpPr/>
          <p:nvPr/>
        </p:nvSpPr>
        <p:spPr>
          <a:xfrm>
            <a:off x="5622872" y="2417252"/>
            <a:ext cx="1978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CAB-DAC30M-SFP28</a:t>
            </a:r>
          </a:p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CAB-DAC15M-SFP28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612CF1F-E5F8-47A2-80C1-9A63D76777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792" y="1343146"/>
            <a:ext cx="2136822" cy="2147705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51597DC1-2BB5-4122-89E3-74A5C79068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922" y="4067268"/>
            <a:ext cx="2786191" cy="5430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B69F9E3-DD8D-8748-9D40-29807B536A07}"/>
              </a:ext>
            </a:extLst>
          </p:cNvPr>
          <p:cNvSpPr/>
          <p:nvPr/>
        </p:nvSpPr>
        <p:spPr>
          <a:xfrm>
            <a:off x="5518336" y="4616258"/>
            <a:ext cx="2406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CAB-DAC15M-QSFP28</a:t>
            </a:r>
          </a:p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CAB-DAC15M-QSFP28-B4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A92ADC3-8442-41E3-BB25-32CAA53DAA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544" y="3669011"/>
            <a:ext cx="2320963" cy="1413467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68714FE0-F7E0-4FEC-AB12-8FE4CBC71ED5}"/>
              </a:ext>
            </a:extLst>
          </p:cNvPr>
          <p:cNvSpPr/>
          <p:nvPr/>
        </p:nvSpPr>
        <p:spPr>
          <a:xfrm>
            <a:off x="5333357" y="1897535"/>
            <a:ext cx="250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25GbE SFP28 DAC 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C073D38-CE91-429F-A680-4731EFA20B22}"/>
              </a:ext>
            </a:extLst>
          </p:cNvPr>
          <p:cNvSpPr/>
          <p:nvPr/>
        </p:nvSpPr>
        <p:spPr>
          <a:xfrm>
            <a:off x="5419795" y="4160653"/>
            <a:ext cx="258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100GbE QSFP28 DAC 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BE2BA0B-3747-4BEA-8E6C-03EAD3CF6A31}"/>
              </a:ext>
            </a:extLst>
          </p:cNvPr>
          <p:cNvSpPr/>
          <p:nvPr/>
        </p:nvSpPr>
        <p:spPr>
          <a:xfrm>
            <a:off x="8048821" y="2543364"/>
            <a:ext cx="286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SR Transceiver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E1EA81B5-0E94-7647-864E-CF9FD48D2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215" y="4695396"/>
            <a:ext cx="2683333" cy="543089"/>
          </a:xfrm>
          <a:prstGeom prst="rect">
            <a:avLst/>
          </a:prstGeom>
        </p:spPr>
      </p:pic>
      <p:sp>
        <p:nvSpPr>
          <p:cNvPr id="33" name="Rectangle 16">
            <a:extLst>
              <a:ext uri="{FF2B5EF4-FFF2-40B4-BE49-F238E27FC236}">
                <a16:creationId xmlns:a16="http://schemas.microsoft.com/office/drawing/2014/main" id="{BA7AD50A-5F01-CC4B-AE91-8FC639863508}"/>
              </a:ext>
            </a:extLst>
          </p:cNvPr>
          <p:cNvSpPr/>
          <p:nvPr/>
        </p:nvSpPr>
        <p:spPr>
          <a:xfrm>
            <a:off x="8744167" y="5176497"/>
            <a:ext cx="1659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TRX-25GSFP-SR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CBE0DAAA-3608-914F-A3CC-6D5A421647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551" y="3488293"/>
            <a:ext cx="2376661" cy="1361694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AF67A329-2CAD-914E-A054-249F213C8512}"/>
              </a:ext>
            </a:extLst>
          </p:cNvPr>
          <p:cNvSpPr/>
          <p:nvPr/>
        </p:nvSpPr>
        <p:spPr>
          <a:xfrm>
            <a:off x="8140345" y="4769023"/>
            <a:ext cx="2867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cs typeface="Arial" panose="020B0604020202020204" pitchFamily="34" charset="0"/>
              </a:rPr>
              <a:t>25GbE SR Transceiver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BD78F12-4685-AD42-B5DF-2A5BF201BFF6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1FA6C243-EF00-634A-A67F-CB168661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79"/>
          <a:stretch/>
        </p:blipFill>
        <p:spPr bwMode="auto">
          <a:xfrm>
            <a:off x="768084" y="4112570"/>
            <a:ext cx="2314910" cy="11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2EF49083-F63D-3B44-AA6D-768B754D54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09" y="1813691"/>
            <a:ext cx="2354514" cy="1471309"/>
          </a:xfrm>
          <a:prstGeom prst="rect">
            <a:avLst/>
          </a:prstGeom>
        </p:spPr>
      </p:pic>
      <p:pic>
        <p:nvPicPr>
          <p:cNvPr id="40" name="圖片 39" descr="一張含有 文字, 纜線, 連接器 的圖片&#10;&#10;自動產生的描述">
            <a:extLst>
              <a:ext uri="{FF2B5EF4-FFF2-40B4-BE49-F238E27FC236}">
                <a16:creationId xmlns:a16="http://schemas.microsoft.com/office/drawing/2014/main" id="{8912FD71-C0FA-C743-AA8F-2BCE786FAE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62043">
            <a:off x="3878671" y="4567686"/>
            <a:ext cx="1339791" cy="190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58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群組 45">
            <a:extLst>
              <a:ext uri="{FF2B5EF4-FFF2-40B4-BE49-F238E27FC236}">
                <a16:creationId xmlns:a16="http://schemas.microsoft.com/office/drawing/2014/main" id="{8E903966-D8C1-4269-AE60-8433597DBB57}"/>
              </a:ext>
            </a:extLst>
          </p:cNvPr>
          <p:cNvGrpSpPr/>
          <p:nvPr/>
        </p:nvGrpSpPr>
        <p:grpSpPr>
          <a:xfrm rot="5400000" flipH="1">
            <a:off x="7723160" y="1617610"/>
            <a:ext cx="3903302" cy="3701236"/>
            <a:chOff x="8808889" y="3606550"/>
            <a:chExt cx="2122753" cy="2606310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AE10FFE-5B2D-4A8F-8F6D-4AA78FB1CF4B}"/>
                </a:ext>
              </a:extLst>
            </p:cNvPr>
            <p:cNvSpPr/>
            <p:nvPr/>
          </p:nvSpPr>
          <p:spPr>
            <a:xfrm rot="16200000">
              <a:off x="8601080" y="3948791"/>
              <a:ext cx="2468841" cy="2053223"/>
            </a:xfrm>
            <a:prstGeom prst="rect">
              <a:avLst/>
            </a:prstGeom>
            <a:gradFill>
              <a:gsLst>
                <a:gs pos="15000">
                  <a:srgbClr val="B93FFE">
                    <a:lumMod val="45000"/>
                    <a:alpha val="0"/>
                  </a:srgbClr>
                </a:gs>
                <a:gs pos="100000">
                  <a:srgbClr val="A506F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  <p:sp>
          <p:nvSpPr>
            <p:cNvPr id="48" name="矩形: 圓角化同側角落 47">
              <a:extLst>
                <a:ext uri="{FF2B5EF4-FFF2-40B4-BE49-F238E27FC236}">
                  <a16:creationId xmlns:a16="http://schemas.microsoft.com/office/drawing/2014/main" id="{547E6E84-D6AE-4482-8D2C-C6B4F7141328}"/>
                </a:ext>
              </a:extLst>
            </p:cNvPr>
            <p:cNvSpPr/>
            <p:nvPr/>
          </p:nvSpPr>
          <p:spPr>
            <a:xfrm rot="16200000">
              <a:off x="8604540" y="3885757"/>
              <a:ext cx="2606310" cy="2047895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noFill/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8DB42421-5E7F-4D20-ACCB-ECB901EE4616}"/>
              </a:ext>
            </a:extLst>
          </p:cNvPr>
          <p:cNvSpPr/>
          <p:nvPr/>
        </p:nvSpPr>
        <p:spPr>
          <a:xfrm rot="10800000" flipH="1" flipV="1">
            <a:off x="4357855" y="1191437"/>
            <a:ext cx="3296523" cy="4612506"/>
          </a:xfrm>
          <a:prstGeom prst="rect">
            <a:avLst/>
          </a:prstGeom>
          <a:gradFill>
            <a:gsLst>
              <a:gs pos="15000">
                <a:srgbClr val="B93FFE">
                  <a:lumMod val="45000"/>
                  <a:alpha val="0"/>
                </a:srgbClr>
              </a:gs>
              <a:gs pos="100000">
                <a:srgbClr val="A506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3374D8A8-33A2-4F3B-A4E4-CC0B36D48F27}"/>
              </a:ext>
            </a:extLst>
          </p:cNvPr>
          <p:cNvGrpSpPr/>
          <p:nvPr/>
        </p:nvGrpSpPr>
        <p:grpSpPr>
          <a:xfrm rot="5400000" flipH="1">
            <a:off x="-282405" y="2476159"/>
            <a:ext cx="5579286" cy="3701236"/>
            <a:chOff x="8808889" y="3606550"/>
            <a:chExt cx="2122753" cy="2606310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BCDDF56D-F2FE-455B-A60C-007785064876}"/>
                </a:ext>
              </a:extLst>
            </p:cNvPr>
            <p:cNvSpPr/>
            <p:nvPr/>
          </p:nvSpPr>
          <p:spPr>
            <a:xfrm rot="16200000">
              <a:off x="8601080" y="3948791"/>
              <a:ext cx="2468841" cy="2053223"/>
            </a:xfrm>
            <a:prstGeom prst="rect">
              <a:avLst/>
            </a:prstGeom>
            <a:gradFill>
              <a:gsLst>
                <a:gs pos="15000">
                  <a:srgbClr val="B93FFE">
                    <a:lumMod val="45000"/>
                    <a:alpha val="0"/>
                  </a:srgbClr>
                </a:gs>
                <a:gs pos="100000">
                  <a:srgbClr val="A506F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  <p:sp>
          <p:nvSpPr>
            <p:cNvPr id="36" name="矩形: 圓角化同側角落 35">
              <a:extLst>
                <a:ext uri="{FF2B5EF4-FFF2-40B4-BE49-F238E27FC236}">
                  <a16:creationId xmlns:a16="http://schemas.microsoft.com/office/drawing/2014/main" id="{64029546-89C8-494E-8C13-19DB2FB7B0A6}"/>
                </a:ext>
              </a:extLst>
            </p:cNvPr>
            <p:cNvSpPr/>
            <p:nvPr/>
          </p:nvSpPr>
          <p:spPr>
            <a:xfrm rot="16200000">
              <a:off x="8604540" y="3885757"/>
              <a:ext cx="2606310" cy="2047895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noFill/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3D66F9-FB7B-C546-A79D-E302DB6D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即刻升級</a:t>
            </a:r>
            <a:r>
              <a:rPr lang="zh-TW" altLang="en-US"/>
              <a:t> </a:t>
            </a:r>
            <a:r>
              <a:rPr lang="en-US" altLang="zh-CN"/>
              <a:t>25GbE </a:t>
            </a:r>
            <a:r>
              <a:rPr lang="zh-CN" altLang="en-US"/>
              <a:t>套組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A1210-DBC4-8C4E-8C2C-CE860545B9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15" y="2670976"/>
            <a:ext cx="3346712" cy="10490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D99788-12DB-7A45-95FF-E2B884D8CFF1}"/>
              </a:ext>
            </a:extLst>
          </p:cNvPr>
          <p:cNvSpPr txBox="1"/>
          <p:nvPr/>
        </p:nvSpPr>
        <p:spPr>
          <a:xfrm>
            <a:off x="1200352" y="6002286"/>
            <a:ext cx="5358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即刻升級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25GbE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100GbE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高速傳輸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37361A-4C1A-464E-A4BA-8B371EC8192C}"/>
              </a:ext>
            </a:extLst>
          </p:cNvPr>
          <p:cNvSpPr txBox="1"/>
          <p:nvPr/>
        </p:nvSpPr>
        <p:spPr>
          <a:xfrm>
            <a:off x="1324368" y="2046419"/>
            <a:ext cx="1989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/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高階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en-US"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3882E-2E3E-4645-9112-5B0A98B3D7E7}"/>
              </a:ext>
            </a:extLst>
          </p:cNvPr>
          <p:cNvSpPr txBox="1"/>
          <p:nvPr/>
        </p:nvSpPr>
        <p:spPr>
          <a:xfrm>
            <a:off x="726269" y="4125665"/>
            <a:ext cx="1637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 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白牌伺服器</a:t>
            </a:r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C4DC74-08D8-1941-AA79-78D6F23DD24D}"/>
              </a:ext>
            </a:extLst>
          </p:cNvPr>
          <p:cNvSpPr txBox="1"/>
          <p:nvPr/>
        </p:nvSpPr>
        <p:spPr>
          <a:xfrm>
            <a:off x="8449913" y="2046419"/>
            <a:ext cx="227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Mellanox SN2010 25/100 GbE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D350C1-CA27-6D48-9708-F89613A40063}"/>
              </a:ext>
            </a:extLst>
          </p:cNvPr>
          <p:cNvSpPr txBox="1"/>
          <p:nvPr/>
        </p:nvSpPr>
        <p:spPr>
          <a:xfrm>
            <a:off x="4921705" y="2020001"/>
            <a:ext cx="224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QXG-25G2SF-CX6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DBEC79-943D-D64F-AD9A-DC99388732A5}"/>
              </a:ext>
            </a:extLst>
          </p:cNvPr>
          <p:cNvSpPr/>
          <p:nvPr/>
        </p:nvSpPr>
        <p:spPr>
          <a:xfrm>
            <a:off x="4307149" y="5312881"/>
            <a:ext cx="339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</a:rPr>
              <a:t>CAB-DAC30M-SFP28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EB76375-4263-4265-B4E3-52707AC59E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116" y="3631929"/>
            <a:ext cx="1856164" cy="1865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B86A0-967A-064F-923B-C2F97BD23D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968" y="2577158"/>
            <a:ext cx="3235623" cy="124476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AFD0C13F-6A5F-4D1A-AF93-D1814C305A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892" y="3199806"/>
            <a:ext cx="796944" cy="796944"/>
          </a:xfrm>
          <a:prstGeom prst="rect">
            <a:avLst/>
          </a:prstGeom>
          <a:ln>
            <a:noFill/>
          </a:ln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A0F2B81-8F63-4961-843D-9EEFFE7863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973" y="3178355"/>
            <a:ext cx="796944" cy="796944"/>
          </a:xfrm>
          <a:prstGeom prst="rect">
            <a:avLst/>
          </a:prstGeom>
          <a:ln>
            <a:noFill/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5A6292D-F219-4DCF-BC36-5C834DB490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93" y="3700119"/>
            <a:ext cx="2596553" cy="85109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2B5E858-FD23-4CAD-BF16-131DF527408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46" y="3926328"/>
            <a:ext cx="5949141" cy="4148742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FB4DD9A1-C758-9949-A345-6186C01997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306" y="2350613"/>
            <a:ext cx="2354514" cy="1471309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3E74B5C8-01CC-D340-AEF3-D251E71AAE7F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D221DB92-1394-4ACC-81FD-1DACDD97213D}"/>
              </a:ext>
            </a:extLst>
          </p:cNvPr>
          <p:cNvSpPr/>
          <p:nvPr/>
        </p:nvSpPr>
        <p:spPr>
          <a:xfrm>
            <a:off x="430617" y="1371704"/>
            <a:ext cx="719623" cy="71962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8B0C83D6-CB3E-4755-A13C-7EC7793FAF9B}"/>
              </a:ext>
            </a:extLst>
          </p:cNvPr>
          <p:cNvSpPr/>
          <p:nvPr/>
        </p:nvSpPr>
        <p:spPr>
          <a:xfrm>
            <a:off x="4303169" y="1371704"/>
            <a:ext cx="719623" cy="71962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8EB427E3-E173-45A0-99A8-9B41B9FCB321}"/>
              </a:ext>
            </a:extLst>
          </p:cNvPr>
          <p:cNvSpPr/>
          <p:nvPr/>
        </p:nvSpPr>
        <p:spPr>
          <a:xfrm>
            <a:off x="7726376" y="1371704"/>
            <a:ext cx="719623" cy="71962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72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6">
            <a:extLst>
              <a:ext uri="{FF2B5EF4-FFF2-40B4-BE49-F238E27FC236}">
                <a16:creationId xmlns:a16="http://schemas.microsoft.com/office/drawing/2014/main" id="{1C89AE23-D95D-409D-AAF1-75CCA62167A4}"/>
              </a:ext>
            </a:extLst>
          </p:cNvPr>
          <p:cNvSpPr txBox="1">
            <a:spLocks/>
          </p:cNvSpPr>
          <p:nvPr/>
        </p:nvSpPr>
        <p:spPr>
          <a:xfrm>
            <a:off x="744901" y="3265129"/>
            <a:ext cx="5116180" cy="457753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©2021</a:t>
            </a:r>
            <a:r>
              <a:rPr lang="zh-TW" altLang="en-US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2A17E02-2416-4BB1-8B39-DB4CBC258A2C}"/>
              </a:ext>
            </a:extLst>
          </p:cNvPr>
          <p:cNvSpPr txBox="1"/>
          <p:nvPr/>
        </p:nvSpPr>
        <p:spPr>
          <a:xfrm>
            <a:off x="709217" y="2495688"/>
            <a:ext cx="7234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 您 最 好 的 選 擇 </a:t>
            </a:r>
            <a:r>
              <a:rPr lang="en-US" altLang="zh-TW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4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4088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8DE43599-EEE3-437B-8204-67512B7E58B2}"/>
              </a:ext>
            </a:extLst>
          </p:cNvPr>
          <p:cNvSpPr/>
          <p:nvPr/>
        </p:nvSpPr>
        <p:spPr>
          <a:xfrm>
            <a:off x="5980138" y="1581299"/>
            <a:ext cx="61776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CN" altLang="en-US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迎合高速網路時代，</a:t>
            </a:r>
            <a:r>
              <a:rPr lang="en-US" altLang="zh-CN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4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高速網卡系列</a:t>
            </a:r>
            <a:endParaRPr lang="en-US" altLang="zh-CN" sz="44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BA674A8-03EA-4C14-BF6A-64178DC310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66" y="6075532"/>
            <a:ext cx="1518758" cy="34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1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633D372C-CB58-4914-9935-808B867F2F75}"/>
              </a:ext>
            </a:extLst>
          </p:cNvPr>
          <p:cNvGrpSpPr/>
          <p:nvPr/>
        </p:nvGrpSpPr>
        <p:grpSpPr>
          <a:xfrm>
            <a:off x="5136520" y="3784023"/>
            <a:ext cx="2911784" cy="671905"/>
            <a:chOff x="5111585" y="3769921"/>
            <a:chExt cx="2613864" cy="542042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4E7BC1C-1A38-417D-B349-D18D96BFC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1585" y="3769921"/>
              <a:ext cx="2613864" cy="542042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545F1F9-77D5-4F87-AFAE-32F628B5E5E5}"/>
                </a:ext>
              </a:extLst>
            </p:cNvPr>
            <p:cNvSpPr/>
            <p:nvPr/>
          </p:nvSpPr>
          <p:spPr>
            <a:xfrm>
              <a:off x="5288254" y="3890292"/>
              <a:ext cx="2286845" cy="297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QNAP </a:t>
              </a:r>
              <a:r>
                <a:rPr kumimoji="0" lang="en-US" altLang="zh-TW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全快閃儲存陣列</a:t>
              </a:r>
              <a:endParaRPr kumimoji="0" lang="en-US" altLang="zh-TW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FF8F9180-C9B6-4FC5-9E36-1B5A86C0C303}"/>
              </a:ext>
            </a:extLst>
          </p:cNvPr>
          <p:cNvGrpSpPr/>
          <p:nvPr/>
        </p:nvGrpSpPr>
        <p:grpSpPr>
          <a:xfrm>
            <a:off x="848702" y="4370390"/>
            <a:ext cx="3536287" cy="1834432"/>
            <a:chOff x="7162053" y="796994"/>
            <a:chExt cx="4029640" cy="2101647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E6539F9-5E30-4B3B-A89B-5646871F2C83}"/>
                </a:ext>
              </a:extLst>
            </p:cNvPr>
            <p:cNvSpPr/>
            <p:nvPr/>
          </p:nvSpPr>
          <p:spPr>
            <a:xfrm>
              <a:off x="7171443" y="796995"/>
              <a:ext cx="4020250" cy="210164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  <a:alpha val="0"/>
                  </a:schemeClr>
                </a:gs>
                <a:gs pos="100000">
                  <a:schemeClr val="accent5">
                    <a:lumMod val="30000"/>
                    <a:lumOff val="70000"/>
                    <a:alpha val="97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: 圓角化同側角落 23">
              <a:extLst>
                <a:ext uri="{FF2B5EF4-FFF2-40B4-BE49-F238E27FC236}">
                  <a16:creationId xmlns:a16="http://schemas.microsoft.com/office/drawing/2014/main" id="{05EC28CC-B9BF-4C52-8F3A-C5036EF6CF81}"/>
                </a:ext>
              </a:extLst>
            </p:cNvPr>
            <p:cNvSpPr/>
            <p:nvPr/>
          </p:nvSpPr>
          <p:spPr>
            <a:xfrm>
              <a:off x="7162053" y="796994"/>
              <a:ext cx="4029639" cy="2101647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gradFill flip="none" rotWithShape="1">
                <a:gsLst>
                  <a:gs pos="0">
                    <a:schemeClr val="accent5">
                      <a:lumMod val="5000"/>
                      <a:lumOff val="9500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9C955F0-7CEA-4BA3-B2AA-19DC22B463AC}"/>
              </a:ext>
            </a:extLst>
          </p:cNvPr>
          <p:cNvSpPr/>
          <p:nvPr/>
        </p:nvSpPr>
        <p:spPr>
          <a:xfrm>
            <a:off x="729333" y="5897045"/>
            <a:ext cx="37915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讀取速度</a:t>
            </a:r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6,200MB/s</a:t>
            </a:r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，寫入速度</a:t>
            </a:r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4,900MB/s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D4A8181-55E9-4BB2-AE3E-33CCC93CA0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034" y="5372221"/>
            <a:ext cx="2576526" cy="542042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541C9FE8-4D03-4B1D-AE92-653B75DDA203}"/>
              </a:ext>
            </a:extLst>
          </p:cNvPr>
          <p:cNvSpPr/>
          <p:nvPr/>
        </p:nvSpPr>
        <p:spPr>
          <a:xfrm>
            <a:off x="1652985" y="5458551"/>
            <a:ext cx="2108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SAMSUNG </a:t>
            </a:r>
            <a:r>
              <a:rPr lang="zh-TW" altLang="en-US" b="1">
                <a:solidFill>
                  <a:schemeClr val="bg1"/>
                </a:solidFill>
              </a:rPr>
              <a:t> </a:t>
            </a:r>
            <a:r>
              <a:rPr lang="en-US" altLang="zh-TW" b="1">
                <a:solidFill>
                  <a:schemeClr val="bg1"/>
                </a:solidFill>
              </a:rPr>
              <a:t>980 PRO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06D0C686-D5D0-4986-874D-6F24A37FAC3B}"/>
              </a:ext>
            </a:extLst>
          </p:cNvPr>
          <p:cNvGrpSpPr/>
          <p:nvPr/>
        </p:nvGrpSpPr>
        <p:grpSpPr>
          <a:xfrm>
            <a:off x="848703" y="1355989"/>
            <a:ext cx="3536287" cy="2699056"/>
            <a:chOff x="7162053" y="796994"/>
            <a:chExt cx="4029640" cy="2101647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B5B44AC-73E4-4653-9E1D-0AE0DA62D0E2}"/>
                </a:ext>
              </a:extLst>
            </p:cNvPr>
            <p:cNvSpPr/>
            <p:nvPr/>
          </p:nvSpPr>
          <p:spPr>
            <a:xfrm>
              <a:off x="7171443" y="796995"/>
              <a:ext cx="4020250" cy="210164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  <a:alpha val="0"/>
                  </a:schemeClr>
                </a:gs>
                <a:gs pos="100000">
                  <a:schemeClr val="accent5">
                    <a:lumMod val="30000"/>
                    <a:lumOff val="70000"/>
                    <a:alpha val="97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: 圓角化同側角落 17">
              <a:extLst>
                <a:ext uri="{FF2B5EF4-FFF2-40B4-BE49-F238E27FC236}">
                  <a16:creationId xmlns:a16="http://schemas.microsoft.com/office/drawing/2014/main" id="{95B2DD6B-78A5-450E-B675-0CB9C07C423A}"/>
                </a:ext>
              </a:extLst>
            </p:cNvPr>
            <p:cNvSpPr/>
            <p:nvPr/>
          </p:nvSpPr>
          <p:spPr>
            <a:xfrm>
              <a:off x="7162053" y="796994"/>
              <a:ext cx="4029639" cy="2101647"/>
            </a:xfrm>
            <a:prstGeom prst="round2SameRect">
              <a:avLst>
                <a:gd name="adj1" fmla="val 6309"/>
                <a:gd name="adj2" fmla="val 0"/>
              </a:avLst>
            </a:prstGeom>
            <a:noFill/>
            <a:ln w="1905">
              <a:gradFill flip="none" rotWithShape="1">
                <a:gsLst>
                  <a:gs pos="0">
                    <a:schemeClr val="accent5">
                      <a:lumMod val="5000"/>
                      <a:lumOff val="9500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D305D6-9AD5-8E41-AA72-3595C587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微軟正黑體"/>
                <a:ea typeface="微軟正黑體"/>
              </a:rPr>
              <a:t>SSD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zh-CN" altLang="en-US">
                <a:latin typeface="微軟正黑體"/>
                <a:ea typeface="微軟正黑體"/>
              </a:rPr>
              <a:t>市場蓬勃發展與傳輸效能大躍進</a:t>
            </a:r>
            <a:endParaRPr lang="en-US">
              <a:latin typeface="微軟正黑體"/>
              <a:ea typeface="微軟正黑體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9D6B0-25E0-1744-BC64-B43B6000A2AC}"/>
              </a:ext>
            </a:extLst>
          </p:cNvPr>
          <p:cNvSpPr txBox="1"/>
          <p:nvPr/>
        </p:nvSpPr>
        <p:spPr>
          <a:xfrm>
            <a:off x="5327532" y="1402464"/>
            <a:ext cx="4999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SSD </a:t>
            </a:r>
            <a:r>
              <a:rPr lang="en-US" sz="16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逐漸從</a:t>
            </a:r>
            <a:r>
              <a:rPr 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PCIe 3.0 </a:t>
            </a:r>
            <a:r>
              <a:rPr lang="en-US" sz="16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</a:t>
            </a:r>
            <a:r>
              <a:rPr 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PCIe 4.0 </a:t>
            </a:r>
            <a:r>
              <a:rPr lang="en-US" sz="16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的時代</a:t>
            </a:r>
            <a:r>
              <a:rPr 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</a:p>
          <a:p>
            <a:r>
              <a:rPr lang="en-US" sz="16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固態硬碟的頻寬加倍，你的網路速度卻還跟不上嗎</a:t>
            </a:r>
            <a:r>
              <a:rPr 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24">
            <a:extLst>
              <a:ext uri="{FF2B5EF4-FFF2-40B4-BE49-F238E27FC236}">
                <a16:creationId xmlns:a16="http://schemas.microsoft.com/office/drawing/2014/main" id="{C86F9007-6202-40BE-956D-EFC32EF58F5C}"/>
              </a:ext>
            </a:extLst>
          </p:cNvPr>
          <p:cNvSpPr/>
          <p:nvPr/>
        </p:nvSpPr>
        <p:spPr>
          <a:xfrm>
            <a:off x="793138" y="3752410"/>
            <a:ext cx="36638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讀取速度</a:t>
            </a:r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6,800MB/s</a:t>
            </a:r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，寫入速度</a:t>
            </a:r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4,000MB/s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517ADF11-A97D-40F9-9AB3-3301E6176C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745" y="3200034"/>
            <a:ext cx="3145129" cy="54204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5C92942-F030-4C1D-A641-6714DB35AB0B}"/>
              </a:ext>
            </a:extLst>
          </p:cNvPr>
          <p:cNvSpPr/>
          <p:nvPr/>
        </p:nvSpPr>
        <p:spPr>
          <a:xfrm>
            <a:off x="1335414" y="3291556"/>
            <a:ext cx="2791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SAMSUNG </a:t>
            </a:r>
            <a:r>
              <a:rPr lang="zh-TW" altLang="en-US" b="1">
                <a:solidFill>
                  <a:schemeClr val="bg1"/>
                </a:solidFill>
              </a:rPr>
              <a:t> </a:t>
            </a:r>
            <a:r>
              <a:rPr lang="en-US" altLang="zh-TW" b="1">
                <a:solidFill>
                  <a:schemeClr val="bg1"/>
                </a:solidFill>
              </a:rPr>
              <a:t>PM9A3 U.2 SSD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D4A221-42DE-4B40-9000-8172D0212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1670" y="4455929"/>
            <a:ext cx="2803526" cy="85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msung PM9A3 MZQL23T8HCJS 3.84TB PCIe 2.5 SSD — ServerPartDeals.com">
            <a:extLst>
              <a:ext uri="{FF2B5EF4-FFF2-40B4-BE49-F238E27FC236}">
                <a16:creationId xmlns:a16="http://schemas.microsoft.com/office/drawing/2014/main" id="{6A4BDF2D-8D4B-7641-BBAB-63F2A747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413" y="1299433"/>
            <a:ext cx="3149341" cy="206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0471431B-857E-0C46-8BFC-F6A66ABCA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85" b="27405"/>
          <a:stretch/>
        </p:blipFill>
        <p:spPr bwMode="auto">
          <a:xfrm>
            <a:off x="4963296" y="2009253"/>
            <a:ext cx="6621190" cy="174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5">
            <a:extLst>
              <a:ext uri="{FF2B5EF4-FFF2-40B4-BE49-F238E27FC236}">
                <a16:creationId xmlns:a16="http://schemas.microsoft.com/office/drawing/2014/main" id="{74C19552-2BE3-9943-AAD1-D0C4072A138F}"/>
              </a:ext>
            </a:extLst>
          </p:cNvPr>
          <p:cNvSpPr txBox="1"/>
          <p:nvPr/>
        </p:nvSpPr>
        <p:spPr>
          <a:xfrm>
            <a:off x="7995727" y="3933233"/>
            <a:ext cx="365778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TS-h2490FU / TS-h3088XU-RP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0FAB7BA-0EE7-9B4D-9B4D-92EB229A1F0D}"/>
              </a:ext>
            </a:extLst>
          </p:cNvPr>
          <p:cNvSpPr txBox="1"/>
          <p:nvPr/>
        </p:nvSpPr>
        <p:spPr>
          <a:xfrm>
            <a:off x="5002755" y="4565999"/>
            <a:ext cx="7085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全快閃陣列提供數十萬的 </a:t>
            </a:r>
            <a:r>
              <a:rPr kumimoji="1" lang="en-US" altLang="zh-TW" sz="3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IOPS</a:t>
            </a:r>
            <a:r>
              <a:rPr kumimoji="1" lang="zh-TW" altLang="en-US" sz="3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，</a:t>
            </a:r>
            <a:endParaRPr kumimoji="1" lang="en-US" altLang="zh-TW" sz="32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3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但是 </a:t>
            </a:r>
            <a:r>
              <a:rPr kumimoji="1" lang="en-US" altLang="zh-TW" sz="3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I/O</a:t>
            </a:r>
            <a:r>
              <a:rPr kumimoji="1" lang="zh-TW" altLang="en-US" sz="3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介面還沒跟上硬碟的速度嗎？</a:t>
            </a:r>
            <a:endParaRPr kumimoji="1" lang="en-US" altLang="zh-TW" sz="32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64100EB-6E5D-6F45-999A-DCC69F6B0624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2310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圖說文字: 向下箭號 5">
            <a:extLst>
              <a:ext uri="{FF2B5EF4-FFF2-40B4-BE49-F238E27FC236}">
                <a16:creationId xmlns:a16="http://schemas.microsoft.com/office/drawing/2014/main" id="{9C49501D-D02B-4077-870B-5C74BAED8A98}"/>
              </a:ext>
            </a:extLst>
          </p:cNvPr>
          <p:cNvSpPr/>
          <p:nvPr/>
        </p:nvSpPr>
        <p:spPr>
          <a:xfrm>
            <a:off x="7197536" y="2723323"/>
            <a:ext cx="2504260" cy="1093594"/>
          </a:xfrm>
          <a:prstGeom prst="downArrowCallout">
            <a:avLst>
              <a:gd name="adj1" fmla="val 20288"/>
              <a:gd name="adj2" fmla="val 18268"/>
              <a:gd name="adj3" fmla="val 17595"/>
              <a:gd name="adj4" fmla="val 7002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7978CD4-8ECB-4C79-BEA4-9FB28C81EB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55" y="1477623"/>
            <a:ext cx="3843026" cy="741874"/>
          </a:xfrm>
          <a:prstGeom prst="rect">
            <a:avLst/>
          </a:prstGeom>
        </p:spPr>
      </p:pic>
      <p:sp>
        <p:nvSpPr>
          <p:cNvPr id="17" name="矩形: 圓角 39">
            <a:extLst>
              <a:ext uri="{FF2B5EF4-FFF2-40B4-BE49-F238E27FC236}">
                <a16:creationId xmlns:a16="http://schemas.microsoft.com/office/drawing/2014/main" id="{935681C7-1821-4693-B98A-723E2A6699D3}"/>
              </a:ext>
            </a:extLst>
          </p:cNvPr>
          <p:cNvSpPr/>
          <p:nvPr/>
        </p:nvSpPr>
        <p:spPr>
          <a:xfrm>
            <a:off x="396154" y="1468585"/>
            <a:ext cx="6235828" cy="4766795"/>
          </a:xfrm>
          <a:prstGeom prst="roundRect">
            <a:avLst>
              <a:gd name="adj" fmla="val 436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305D6-9AD5-8E41-AA72-3595C587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迎向</a:t>
            </a:r>
            <a:r>
              <a:rPr lang="zh-TW" altLang="en-US"/>
              <a:t> </a:t>
            </a:r>
            <a:r>
              <a:rPr lang="en-US" altLang="zh-TW"/>
              <a:t>SSD </a:t>
            </a:r>
            <a:r>
              <a:rPr lang="zh-TW" altLang="en-US"/>
              <a:t>的時代，</a:t>
            </a:r>
            <a:r>
              <a:rPr lang="en-US" altLang="zh-TW"/>
              <a:t>PCIe 4.0 </a:t>
            </a:r>
            <a:r>
              <a:rPr lang="zh-TW" altLang="en-US"/>
              <a:t>帶來翻倍頻寬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9D6B0-25E0-1744-BC64-B43B6000A2AC}"/>
              </a:ext>
            </a:extLst>
          </p:cNvPr>
          <p:cNvSpPr txBox="1"/>
          <p:nvPr/>
        </p:nvSpPr>
        <p:spPr>
          <a:xfrm>
            <a:off x="547120" y="1772751"/>
            <a:ext cx="608486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3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首度逆轉！</a:t>
            </a:r>
            <a:r>
              <a:rPr kumimoji="1" lang="en-US" altLang="zh-TW" sz="2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kumimoji="1" lang="zh-TW" altLang="en-US" sz="2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年 </a:t>
            </a:r>
            <a:r>
              <a:rPr kumimoji="1" lang="en" altLang="zh-TW" sz="2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kumimoji="1" lang="zh-TW" altLang="en-US" sz="2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全球出貨量超越硬碟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E0544ECB-302F-374F-811E-FEFBA597CC9C}"/>
              </a:ext>
            </a:extLst>
          </p:cNvPr>
          <p:cNvSpPr txBox="1"/>
          <p:nvPr/>
        </p:nvSpPr>
        <p:spPr>
          <a:xfrm>
            <a:off x="7372611" y="1655382"/>
            <a:ext cx="324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Gen3 到 Gen4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頻寬翻倍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15E1912A-0AFA-3C4E-8504-01A27B0B8F28}"/>
              </a:ext>
            </a:extLst>
          </p:cNvPr>
          <p:cNvCxnSpPr>
            <a:cxnSpLocks/>
          </p:cNvCxnSpPr>
          <p:nvPr/>
        </p:nvCxnSpPr>
        <p:spPr>
          <a:xfrm>
            <a:off x="6926817" y="5467645"/>
            <a:ext cx="459326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20D2D1A6-7782-3248-A69A-995050583D16}"/>
              </a:ext>
            </a:extLst>
          </p:cNvPr>
          <p:cNvCxnSpPr>
            <a:cxnSpLocks/>
          </p:cNvCxnSpPr>
          <p:nvPr/>
        </p:nvCxnSpPr>
        <p:spPr>
          <a:xfrm flipV="1">
            <a:off x="7065849" y="2529943"/>
            <a:ext cx="0" cy="3259603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C637E63F-B135-7F47-ABBF-482E0DBCDAD0}"/>
              </a:ext>
            </a:extLst>
          </p:cNvPr>
          <p:cNvSpPr/>
          <p:nvPr/>
        </p:nvSpPr>
        <p:spPr>
          <a:xfrm>
            <a:off x="10020888" y="2729776"/>
            <a:ext cx="865731" cy="27219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AA51FA3-BFA0-AB41-89FC-2220DBF120EF}"/>
              </a:ext>
            </a:extLst>
          </p:cNvPr>
          <p:cNvSpPr txBox="1"/>
          <p:nvPr/>
        </p:nvSpPr>
        <p:spPr>
          <a:xfrm>
            <a:off x="7411215" y="5453731"/>
            <a:ext cx="1020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 3.0</a:t>
            </a:r>
            <a:endParaRPr kumimoji="1"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1314967-DD5C-4A46-A54B-BCC83E8FE34C}"/>
              </a:ext>
            </a:extLst>
          </p:cNvPr>
          <p:cNvSpPr txBox="1"/>
          <p:nvPr/>
        </p:nvSpPr>
        <p:spPr>
          <a:xfrm>
            <a:off x="8662824" y="5483595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 4.0</a:t>
            </a:r>
            <a:endParaRPr kumimoji="1"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A62E2D7-5834-5946-92A1-82A9DB4DAD84}"/>
              </a:ext>
            </a:extLst>
          </p:cNvPr>
          <p:cNvSpPr txBox="1"/>
          <p:nvPr/>
        </p:nvSpPr>
        <p:spPr>
          <a:xfrm>
            <a:off x="9878253" y="5487507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 5.0</a:t>
            </a:r>
            <a:endParaRPr kumimoji="1"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EFD73BD-4E94-9540-A321-A9BA8DAC2F35}"/>
              </a:ext>
            </a:extLst>
          </p:cNvPr>
          <p:cNvSpPr txBox="1"/>
          <p:nvPr/>
        </p:nvSpPr>
        <p:spPr>
          <a:xfrm>
            <a:off x="10022590" y="2730137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32 GT/s</a:t>
            </a:r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65223CD-2111-684D-AAA8-5816F8A89B77}"/>
              </a:ext>
            </a:extLst>
          </p:cNvPr>
          <p:cNvSpPr txBox="1"/>
          <p:nvPr/>
        </p:nvSpPr>
        <p:spPr>
          <a:xfrm>
            <a:off x="579906" y="2419082"/>
            <a:ext cx="57843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硬碟 </a:t>
            </a:r>
            <a:r>
              <a:rPr kumimoji="1"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en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HDD)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與固態硬碟 </a:t>
            </a:r>
            <a:r>
              <a:rPr kumimoji="1"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en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SSD)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這兩種用於電腦等的資料記憶裝置的市場排名逆轉，</a:t>
            </a:r>
            <a:r>
              <a:rPr kumimoji="1"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kumimoji="1" lang="en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的全球出貨量首度超越硬碟，反映隨半導體技術進展，</a:t>
            </a:r>
            <a:r>
              <a:rPr kumimoji="1" lang="en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價格也跟著下跌，愈來愈多的新款電腦及遊戲主機採用，且此趨勢將延續到 </a:t>
            </a:r>
            <a:r>
              <a:rPr kumimoji="1"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年之後。</a:t>
            </a:r>
          </a:p>
          <a:p>
            <a:r>
              <a:rPr kumimoji="1"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日本經濟新聞</a:t>
            </a:r>
            <a:r>
              <a:rPr kumimoji="1"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週二 </a:t>
            </a:r>
            <a:r>
              <a:rPr kumimoji="1"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(23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kumimoji="1"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報導，根據日本研調機構 </a:t>
            </a:r>
            <a:r>
              <a:rPr kumimoji="1" lang="en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Techno Systems Research (TSR)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的調查數據，</a:t>
            </a:r>
            <a:r>
              <a:rPr kumimoji="1" lang="en-US" altLang="zh-TW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 </a:t>
            </a:r>
            <a:r>
              <a:rPr kumimoji="1" lang="zh-TW" altLang="en-US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kumimoji="1" lang="en" altLang="zh-TW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kumimoji="1" lang="zh-TW" altLang="en-US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的全球出貨量達 </a:t>
            </a:r>
            <a:r>
              <a:rPr kumimoji="1" lang="en-US" altLang="zh-TW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3.15 </a:t>
            </a:r>
            <a:r>
              <a:rPr kumimoji="1" lang="zh-TW" altLang="en-US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億台、超越硬碟的 </a:t>
            </a:r>
            <a:r>
              <a:rPr kumimoji="1" lang="en-US" altLang="zh-TW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2.6 </a:t>
            </a:r>
            <a:r>
              <a:rPr kumimoji="1" lang="zh-TW" altLang="en-US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億台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，首度出現逆轉。以金額來看，同 </a:t>
            </a:r>
            <a:r>
              <a:rPr kumimoji="1"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(2020)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kumimoji="1" lang="en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的市場規模報 </a:t>
            </a:r>
            <a:r>
              <a:rPr kumimoji="1"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279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億美元，勝過硬碟的 </a:t>
            </a:r>
            <a:r>
              <a:rPr kumimoji="1"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億美元。</a:t>
            </a:r>
            <a:endParaRPr kumimoji="1"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TSR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的楠本一博分析，</a:t>
            </a:r>
            <a:r>
              <a:rPr kumimoji="1"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年電腦市場在遠距工作等影響下非常熱絡，</a:t>
            </a:r>
            <a:r>
              <a:rPr kumimoji="1" lang="en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也從中受益。</a:t>
            </a:r>
            <a:r>
              <a:rPr kumimoji="1" lang="zh-TW" altLang="en-US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預估 </a:t>
            </a:r>
            <a:r>
              <a:rPr kumimoji="1" lang="en-US" altLang="zh-TW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 </a:t>
            </a:r>
            <a:r>
              <a:rPr kumimoji="1" lang="zh-TW" altLang="en-US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年將有更多採用 </a:t>
            </a:r>
            <a:r>
              <a:rPr kumimoji="1" lang="en" altLang="zh-TW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kumimoji="1" lang="zh-TW" altLang="en-US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界面的新款高速規格 </a:t>
            </a:r>
            <a:r>
              <a:rPr kumimoji="1" lang="en" altLang="zh-TW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kumimoji="1" lang="zh-TW" altLang="en-US" sz="16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，也 </a:t>
            </a:r>
            <a:r>
              <a:rPr kumimoji="1" lang="en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kumimoji="1"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與硬碟之間的差距應該會進一步拉大。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E8A4DF0-EB37-4C66-8726-2E09157FEA10}"/>
              </a:ext>
            </a:extLst>
          </p:cNvPr>
          <p:cNvSpPr txBox="1"/>
          <p:nvPr/>
        </p:nvSpPr>
        <p:spPr>
          <a:xfrm>
            <a:off x="7226839" y="2838840"/>
            <a:ext cx="254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3.0 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理論頻寬為 </a:t>
            </a: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 GT/s</a:t>
            </a:r>
          </a:p>
          <a:p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4.0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理論頻寬為 </a:t>
            </a: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 GT/s 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3001CD4-897E-4341-A59A-C59DCDE55E84}"/>
              </a:ext>
            </a:extLst>
          </p:cNvPr>
          <p:cNvSpPr/>
          <p:nvPr/>
        </p:nvSpPr>
        <p:spPr>
          <a:xfrm>
            <a:off x="8683213" y="4124594"/>
            <a:ext cx="865731" cy="13271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A9B7A3B8-AB51-EF4D-90B6-3944F498673F}"/>
              </a:ext>
            </a:extLst>
          </p:cNvPr>
          <p:cNvSpPr txBox="1"/>
          <p:nvPr/>
        </p:nvSpPr>
        <p:spPr>
          <a:xfrm>
            <a:off x="8675807" y="4161549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16 GT/s</a:t>
            </a:r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A0D5D29-5F9F-4497-B6ED-F1FD090CDCB2}"/>
              </a:ext>
            </a:extLst>
          </p:cNvPr>
          <p:cNvSpPr/>
          <p:nvPr/>
        </p:nvSpPr>
        <p:spPr>
          <a:xfrm>
            <a:off x="7369451" y="4707484"/>
            <a:ext cx="865731" cy="7442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8DB195C-CC33-5D4F-9759-5AA839BD49EF}"/>
              </a:ext>
            </a:extLst>
          </p:cNvPr>
          <p:cNvSpPr txBox="1"/>
          <p:nvPr/>
        </p:nvSpPr>
        <p:spPr>
          <a:xfrm>
            <a:off x="7422783" y="4707485"/>
            <a:ext cx="83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/>
              <a:t>8 GT/s</a:t>
            </a:r>
            <a:endParaRPr kumimoji="1"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A834D8F-35BD-4241-8FC1-00F630FB7F45}"/>
              </a:ext>
            </a:extLst>
          </p:cNvPr>
          <p:cNvSpPr txBox="1"/>
          <p:nvPr/>
        </p:nvSpPr>
        <p:spPr>
          <a:xfrm>
            <a:off x="4703317" y="583540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引用自：</a:t>
            </a:r>
            <a:r>
              <a:rPr kumimoji="1"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網路新聞</a:t>
            </a:r>
            <a:endParaRPr kumimoji="1"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8073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C6FDD287-F2D2-4DC9-8760-818747F94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936" y="3655012"/>
            <a:ext cx="2287014" cy="809562"/>
          </a:xfrm>
          <a:prstGeom prst="rect">
            <a:avLst/>
          </a:prstGeom>
        </p:spPr>
      </p:pic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F8E3B2E5-F265-694F-9E37-81A770B6591C}"/>
              </a:ext>
            </a:extLst>
          </p:cNvPr>
          <p:cNvCxnSpPr>
            <a:cxnSpLocks/>
          </p:cNvCxnSpPr>
          <p:nvPr/>
        </p:nvCxnSpPr>
        <p:spPr>
          <a:xfrm>
            <a:off x="611809" y="2429190"/>
            <a:ext cx="1737481" cy="1"/>
          </a:xfrm>
          <a:prstGeom prst="straightConnector1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99D70D07-6228-504C-BA07-8F28C6AC055C}"/>
              </a:ext>
            </a:extLst>
          </p:cNvPr>
          <p:cNvCxnSpPr>
            <a:cxnSpLocks/>
          </p:cNvCxnSpPr>
          <p:nvPr/>
        </p:nvCxnSpPr>
        <p:spPr>
          <a:xfrm flipV="1">
            <a:off x="619286" y="5237462"/>
            <a:ext cx="1766537" cy="16578"/>
          </a:xfrm>
          <a:prstGeom prst="straightConnector1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A4D3141-F3FA-4FEA-AD84-4C7DE6A29C99}"/>
              </a:ext>
            </a:extLst>
          </p:cNvPr>
          <p:cNvCxnSpPr>
            <a:cxnSpLocks/>
          </p:cNvCxnSpPr>
          <p:nvPr/>
        </p:nvCxnSpPr>
        <p:spPr>
          <a:xfrm>
            <a:off x="1278306" y="3819035"/>
            <a:ext cx="1070988" cy="0"/>
          </a:xfrm>
          <a:prstGeom prst="line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7033B43-DE67-F04F-A325-604515F289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552" y="2392549"/>
            <a:ext cx="1276896" cy="815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57D820-4A0D-0A44-AEE5-5A4C0B288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多使用者在 </a:t>
            </a:r>
            <a:r>
              <a:rPr lang="en-US" altLang="zh-TW"/>
              <a:t>10GbE </a:t>
            </a:r>
            <a:r>
              <a:rPr lang="zh-TW" altLang="en-US"/>
              <a:t>高速傳輸的瓶頸</a:t>
            </a:r>
            <a:endParaRPr lang="ja-JP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C0B14F-19BF-D541-91EE-1C045105DA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17" y="1532288"/>
            <a:ext cx="876189" cy="1422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EFB6D2-423B-8246-B597-39FF0C233A51}"/>
              </a:ext>
            </a:extLst>
          </p:cNvPr>
          <p:cNvSpPr txBox="1"/>
          <p:nvPr/>
        </p:nvSpPr>
        <p:spPr>
          <a:xfrm>
            <a:off x="611809" y="5809533"/>
            <a:ext cx="1691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PC/workstation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FDC79A-9263-004C-9F49-6C98CA0257CF}"/>
              </a:ext>
            </a:extLst>
          </p:cNvPr>
          <p:cNvSpPr txBox="1"/>
          <p:nvPr/>
        </p:nvSpPr>
        <p:spPr>
          <a:xfrm>
            <a:off x="1283339" y="3501124"/>
            <a:ext cx="116125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endParaRPr lang="zh-CN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67" name="Picture 11">
            <a:extLst>
              <a:ext uri="{FF2B5EF4-FFF2-40B4-BE49-F238E27FC236}">
                <a16:creationId xmlns:a16="http://schemas.microsoft.com/office/drawing/2014/main" id="{9EE7278A-3EB0-4691-90B0-BCBDBC8B08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17" y="2980549"/>
            <a:ext cx="876189" cy="1422400"/>
          </a:xfrm>
          <a:prstGeom prst="rect">
            <a:avLst/>
          </a:prstGeom>
        </p:spPr>
      </p:pic>
      <p:pic>
        <p:nvPicPr>
          <p:cNvPr id="68" name="Picture 11">
            <a:extLst>
              <a:ext uri="{FF2B5EF4-FFF2-40B4-BE49-F238E27FC236}">
                <a16:creationId xmlns:a16="http://schemas.microsoft.com/office/drawing/2014/main" id="{66EB6D02-2B3B-44F6-A325-F3FD5634BA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17" y="4428810"/>
            <a:ext cx="876189" cy="1422400"/>
          </a:xfrm>
          <a:prstGeom prst="rect">
            <a:avLst/>
          </a:prstGeom>
        </p:spPr>
      </p:pic>
      <p:pic>
        <p:nvPicPr>
          <p:cNvPr id="78" name="Picture 18">
            <a:extLst>
              <a:ext uri="{FF2B5EF4-FFF2-40B4-BE49-F238E27FC236}">
                <a16:creationId xmlns:a16="http://schemas.microsoft.com/office/drawing/2014/main" id="{199F1AB0-077A-45BA-942D-A4C8E47003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438" y="2392549"/>
            <a:ext cx="1276896" cy="815831"/>
          </a:xfrm>
          <a:prstGeom prst="rect">
            <a:avLst/>
          </a:prstGeom>
        </p:spPr>
      </p:pic>
      <p:pic>
        <p:nvPicPr>
          <p:cNvPr id="79" name="Picture 18">
            <a:extLst>
              <a:ext uri="{FF2B5EF4-FFF2-40B4-BE49-F238E27FC236}">
                <a16:creationId xmlns:a16="http://schemas.microsoft.com/office/drawing/2014/main" id="{249620AE-41ED-409D-BB4D-21F182F45F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324" y="2392549"/>
            <a:ext cx="1276896" cy="815831"/>
          </a:xfrm>
          <a:prstGeom prst="rect">
            <a:avLst/>
          </a:prstGeom>
        </p:spPr>
      </p:pic>
      <p:pic>
        <p:nvPicPr>
          <p:cNvPr id="80" name="Picture 18">
            <a:extLst>
              <a:ext uri="{FF2B5EF4-FFF2-40B4-BE49-F238E27FC236}">
                <a16:creationId xmlns:a16="http://schemas.microsoft.com/office/drawing/2014/main" id="{A53887FF-505C-4C9C-8BB1-C048E5FD1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11" y="2392549"/>
            <a:ext cx="1276896" cy="815831"/>
          </a:xfrm>
          <a:prstGeom prst="rect">
            <a:avLst/>
          </a:prstGeom>
        </p:spPr>
      </p:pic>
      <p:sp>
        <p:nvSpPr>
          <p:cNvPr id="21" name="TextBox 15">
            <a:extLst>
              <a:ext uri="{FF2B5EF4-FFF2-40B4-BE49-F238E27FC236}">
                <a16:creationId xmlns:a16="http://schemas.microsoft.com/office/drawing/2014/main" id="{45697072-1D19-41DB-ABAB-C4CD47A4EFCE}"/>
              </a:ext>
            </a:extLst>
          </p:cNvPr>
          <p:cNvSpPr txBox="1"/>
          <p:nvPr/>
        </p:nvSpPr>
        <p:spPr>
          <a:xfrm>
            <a:off x="7451664" y="2012341"/>
            <a:ext cx="374416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企業級</a:t>
            </a:r>
            <a:r>
              <a:rPr 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U.2 </a:t>
            </a:r>
            <a:r>
              <a:rPr lang="en-US" sz="14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SSD 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PCIe Gen4 SSD</a:t>
            </a:r>
          </a:p>
        </p:txBody>
      </p:sp>
      <p:sp>
        <p:nvSpPr>
          <p:cNvPr id="22" name="TextBox 37">
            <a:extLst>
              <a:ext uri="{FF2B5EF4-FFF2-40B4-BE49-F238E27FC236}">
                <a16:creationId xmlns:a16="http://schemas.microsoft.com/office/drawing/2014/main" id="{390DADB6-4960-45A2-ACB5-0A9A1BEB3C0E}"/>
              </a:ext>
            </a:extLst>
          </p:cNvPr>
          <p:cNvSpPr txBox="1"/>
          <p:nvPr/>
        </p:nvSpPr>
        <p:spPr>
          <a:xfrm>
            <a:off x="1283339" y="4909807"/>
            <a:ext cx="163416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endParaRPr lang="zh-CN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9" name="TextBox 37">
            <a:extLst>
              <a:ext uri="{FF2B5EF4-FFF2-40B4-BE49-F238E27FC236}">
                <a16:creationId xmlns:a16="http://schemas.microsoft.com/office/drawing/2014/main" id="{17D0A738-5759-477F-A01B-E8E9F4AF71EB}"/>
              </a:ext>
            </a:extLst>
          </p:cNvPr>
          <p:cNvSpPr txBox="1"/>
          <p:nvPr/>
        </p:nvSpPr>
        <p:spPr>
          <a:xfrm>
            <a:off x="1283339" y="2084772"/>
            <a:ext cx="163416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endParaRPr lang="en-US" altLang="zh-CN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F7EEDA69-DDDC-4A7B-BDAC-8115BD4DEF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796" y="2975280"/>
            <a:ext cx="2236971" cy="679732"/>
          </a:xfrm>
          <a:prstGeom prst="rect">
            <a:avLst/>
          </a:prstGeom>
        </p:spPr>
      </p:pic>
      <p:cxnSp>
        <p:nvCxnSpPr>
          <p:cNvPr id="53" name="Elbow Connector 25">
            <a:extLst>
              <a:ext uri="{FF2B5EF4-FFF2-40B4-BE49-F238E27FC236}">
                <a16:creationId xmlns:a16="http://schemas.microsoft.com/office/drawing/2014/main" id="{A7B5FCF3-0C9E-4B57-8AAE-222562563043}"/>
              </a:ext>
            </a:extLst>
          </p:cNvPr>
          <p:cNvCxnSpPr>
            <a:cxnSpLocks/>
          </p:cNvCxnSpPr>
          <p:nvPr/>
        </p:nvCxnSpPr>
        <p:spPr>
          <a:xfrm>
            <a:off x="2348087" y="2415938"/>
            <a:ext cx="37736" cy="2808272"/>
          </a:xfrm>
          <a:prstGeom prst="straightConnector1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6" name="圖片 55">
            <a:extLst>
              <a:ext uri="{FF2B5EF4-FFF2-40B4-BE49-F238E27FC236}">
                <a16:creationId xmlns:a16="http://schemas.microsoft.com/office/drawing/2014/main" id="{6F412694-4469-4A92-A08B-9802DA52C8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796" y="3586049"/>
            <a:ext cx="2236971" cy="679732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CA522708-78FC-4835-9C57-4172EA5204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796" y="4202299"/>
            <a:ext cx="2236971" cy="679732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9A7864BE-1996-4D03-8A9C-05B4F2DA3E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796" y="3894174"/>
            <a:ext cx="1722491" cy="679732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6B203BC0-B152-490C-B92A-100A7976A1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796" y="3285494"/>
            <a:ext cx="1722491" cy="679732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D89B24D9-5FFF-4963-9E8B-E434FC7F0864}"/>
              </a:ext>
            </a:extLst>
          </p:cNvPr>
          <p:cNvSpPr/>
          <p:nvPr/>
        </p:nvSpPr>
        <p:spPr>
          <a:xfrm>
            <a:off x="4466468" y="3325391"/>
            <a:ext cx="697627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000" b="1">
                <a:latin typeface="Microsoft JhengHei"/>
                <a:ea typeface="Microsoft JhengHei"/>
              </a:rPr>
              <a:t>瓶頸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95BDA-98EB-2E46-8D78-D628FF2E2876}"/>
              </a:ext>
            </a:extLst>
          </p:cNvPr>
          <p:cNvSpPr txBox="1"/>
          <p:nvPr/>
        </p:nvSpPr>
        <p:spPr>
          <a:xfrm>
            <a:off x="5836557" y="2684573"/>
            <a:ext cx="145608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網卡</a:t>
            </a:r>
            <a:endParaRPr lang="en-US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04DDF2-3C53-BB46-934D-FDBB2990A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42" b="25097"/>
          <a:stretch/>
        </p:blipFill>
        <p:spPr bwMode="auto">
          <a:xfrm>
            <a:off x="6788889" y="3208380"/>
            <a:ext cx="5414017" cy="14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CD7AE1-478A-7743-894D-9B7AB42BB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3802" y="2829435"/>
            <a:ext cx="2013747" cy="143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5">
            <a:extLst>
              <a:ext uri="{FF2B5EF4-FFF2-40B4-BE49-F238E27FC236}">
                <a16:creationId xmlns:a16="http://schemas.microsoft.com/office/drawing/2014/main" id="{6FFD4212-EFBA-D145-AFC0-6B80BC347FCF}"/>
              </a:ext>
            </a:extLst>
          </p:cNvPr>
          <p:cNvSpPr txBox="1"/>
          <p:nvPr/>
        </p:nvSpPr>
        <p:spPr>
          <a:xfrm>
            <a:off x="4901420" y="3996358"/>
            <a:ext cx="175506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err="1">
                <a:solidFill>
                  <a:srgbClr val="FFFF00"/>
                </a:solidFill>
                <a:latin typeface="Microsoft JhengHei"/>
                <a:ea typeface="Microsoft JhengHei"/>
              </a:rPr>
              <a:t>數十萬的</a:t>
            </a:r>
            <a:r>
              <a:rPr lang="en-US" sz="1600" b="1">
                <a:solidFill>
                  <a:srgbClr val="FFFF00"/>
                </a:solidFill>
                <a:latin typeface="Microsoft JhengHei"/>
                <a:ea typeface="Microsoft JhengHei"/>
              </a:rPr>
              <a:t> IOPS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FE7021C-225A-9842-8068-8619665FE0DE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DDDADC3-9E3B-4237-9FEA-5ECEF790571F}"/>
              </a:ext>
            </a:extLst>
          </p:cNvPr>
          <p:cNvGrpSpPr/>
          <p:nvPr/>
        </p:nvGrpSpPr>
        <p:grpSpPr>
          <a:xfrm>
            <a:off x="6656486" y="4657422"/>
            <a:ext cx="5535514" cy="542042"/>
            <a:chOff x="5111585" y="3769921"/>
            <a:chExt cx="5535514" cy="542042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57EFB567-27FF-4C6D-9062-E8E971415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1585" y="3769921"/>
              <a:ext cx="2613864" cy="542042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8FDA45A-51DA-4BED-828F-48AA8F93C45F}"/>
                </a:ext>
              </a:extLst>
            </p:cNvPr>
            <p:cNvSpPr/>
            <p:nvPr/>
          </p:nvSpPr>
          <p:spPr>
            <a:xfrm>
              <a:off x="5288254" y="3861443"/>
              <a:ext cx="22829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QNAP </a:t>
              </a:r>
              <a:r>
                <a:rPr kumimoji="0" lang="en-US" altLang="zh-TW" sz="1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全快閃儲存陣列</a:t>
              </a:r>
              <a:endPara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5" name="TextBox 5">
              <a:extLst>
                <a:ext uri="{FF2B5EF4-FFF2-40B4-BE49-F238E27FC236}">
                  <a16:creationId xmlns:a16="http://schemas.microsoft.com/office/drawing/2014/main" id="{C56A7604-17B1-4B02-88F6-64C46797A410}"/>
                </a:ext>
              </a:extLst>
            </p:cNvPr>
            <p:cNvSpPr txBox="1"/>
            <p:nvPr/>
          </p:nvSpPr>
          <p:spPr>
            <a:xfrm>
              <a:off x="7677274" y="3861905"/>
              <a:ext cx="2969825" cy="3231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5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TS-h2490FU / TS-h3088XU-RP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68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圓角 39">
            <a:extLst>
              <a:ext uri="{FF2B5EF4-FFF2-40B4-BE49-F238E27FC236}">
                <a16:creationId xmlns:a16="http://schemas.microsoft.com/office/drawing/2014/main" id="{C6F5AC22-AD62-234E-8105-28D71503FD84}"/>
              </a:ext>
            </a:extLst>
          </p:cNvPr>
          <p:cNvSpPr/>
          <p:nvPr/>
        </p:nvSpPr>
        <p:spPr>
          <a:xfrm>
            <a:off x="564292" y="1303577"/>
            <a:ext cx="11063416" cy="4637899"/>
          </a:xfrm>
          <a:prstGeom prst="roundRect">
            <a:avLst>
              <a:gd name="adj" fmla="val 436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2875C5-F534-334F-BF05-83EF996D5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25GbE </a:t>
            </a:r>
            <a:r>
              <a:rPr lang="zh-CN" altLang="en-US"/>
              <a:t>的優勢</a:t>
            </a:r>
            <a:r>
              <a:rPr lang="zh-TW" altLang="en-US"/>
              <a:t> </a:t>
            </a:r>
            <a:r>
              <a:rPr lang="en-US" altLang="zh-TW"/>
              <a:t>– </a:t>
            </a:r>
            <a:r>
              <a:rPr lang="zh-TW" altLang="en-US"/>
              <a:t>容易嫁接到</a:t>
            </a:r>
            <a:r>
              <a:rPr lang="en-US" altLang="zh-TW"/>
              <a:t> 50/100GbE </a:t>
            </a:r>
            <a:r>
              <a:rPr lang="zh-TW" altLang="en-US"/>
              <a:t>環境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C732F-9BE0-E248-A38D-055F43B9EAAA}"/>
              </a:ext>
            </a:extLst>
          </p:cNvPr>
          <p:cNvSpPr/>
          <p:nvPr/>
        </p:nvSpPr>
        <p:spPr>
          <a:xfrm>
            <a:off x="850879" y="1491841"/>
            <a:ext cx="106170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25GbE 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雖然頻寬低於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40GbE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，但卻容易向上嫁接到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50/100GbE 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的網路環境</a:t>
            </a:r>
            <a:endParaRPr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F2599-CA9E-3946-AC46-16567F07E5DB}"/>
              </a:ext>
            </a:extLst>
          </p:cNvPr>
          <p:cNvSpPr txBox="1"/>
          <p:nvPr/>
        </p:nvSpPr>
        <p:spPr>
          <a:xfrm>
            <a:off x="681729" y="5986015"/>
            <a:ext cx="196743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來源：</a:t>
            </a:r>
            <a:r>
              <a:rPr lang="en-US" sz="1400" dirty="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Mellanox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BF5E564E-FB12-4A94-AF15-76D311AF7F6D}"/>
              </a:ext>
            </a:extLst>
          </p:cNvPr>
          <p:cNvGrpSpPr/>
          <p:nvPr/>
        </p:nvGrpSpPr>
        <p:grpSpPr>
          <a:xfrm>
            <a:off x="1094746" y="2193290"/>
            <a:ext cx="11849736" cy="4193309"/>
            <a:chOff x="1834565" y="2401176"/>
            <a:chExt cx="10232275" cy="3620932"/>
          </a:xfrm>
        </p:grpSpPr>
        <p:sp>
          <p:nvSpPr>
            <p:cNvPr id="23" name="箭號: 向上 35">
              <a:extLst>
                <a:ext uri="{FF2B5EF4-FFF2-40B4-BE49-F238E27FC236}">
                  <a16:creationId xmlns:a16="http://schemas.microsoft.com/office/drawing/2014/main" id="{A9A224FF-0259-4441-981D-BEF334026509}"/>
                </a:ext>
              </a:extLst>
            </p:cNvPr>
            <p:cNvSpPr/>
            <p:nvPr/>
          </p:nvSpPr>
          <p:spPr>
            <a:xfrm rot="5400000">
              <a:off x="4427379" y="3229154"/>
              <a:ext cx="872545" cy="1620175"/>
            </a:xfrm>
            <a:prstGeom prst="up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: 圓角 38">
              <a:extLst>
                <a:ext uri="{FF2B5EF4-FFF2-40B4-BE49-F238E27FC236}">
                  <a16:creationId xmlns:a16="http://schemas.microsoft.com/office/drawing/2014/main" id="{BDFAB612-5F60-6B49-8A59-3DCC42FF95BE}"/>
                </a:ext>
              </a:extLst>
            </p:cNvPr>
            <p:cNvSpPr/>
            <p:nvPr/>
          </p:nvSpPr>
          <p:spPr>
            <a:xfrm>
              <a:off x="1834565" y="3354321"/>
              <a:ext cx="881642" cy="92461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graphicFrame>
          <p:nvGraphicFramePr>
            <p:cNvPr id="35" name="圖表 8">
              <a:extLst>
                <a:ext uri="{FF2B5EF4-FFF2-40B4-BE49-F238E27FC236}">
                  <a16:creationId xmlns:a16="http://schemas.microsoft.com/office/drawing/2014/main" id="{7B7ED75C-6C3B-5540-8905-B47C499E952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46272360"/>
                </p:ext>
              </p:extLst>
            </p:nvPr>
          </p:nvGraphicFramePr>
          <p:xfrm>
            <a:off x="2599851" y="2990582"/>
            <a:ext cx="2767011" cy="21014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6" name="矩形 11">
              <a:extLst>
                <a:ext uri="{FF2B5EF4-FFF2-40B4-BE49-F238E27FC236}">
                  <a16:creationId xmlns:a16="http://schemas.microsoft.com/office/drawing/2014/main" id="{BB9554FC-D7BC-E048-9EF8-C5EB67ED05E7}"/>
                </a:ext>
              </a:extLst>
            </p:cNvPr>
            <p:cNvSpPr/>
            <p:nvPr/>
          </p:nvSpPr>
          <p:spPr>
            <a:xfrm>
              <a:off x="4524525" y="4661506"/>
              <a:ext cx="510018" cy="28782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78%</a:t>
              </a:r>
              <a:endParaRPr lang="zh-TW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矩形 20">
              <a:extLst>
                <a:ext uri="{FF2B5EF4-FFF2-40B4-BE49-F238E27FC236}">
                  <a16:creationId xmlns:a16="http://schemas.microsoft.com/office/drawing/2014/main" id="{EF5F2DE0-F1BE-D84D-9A07-9781A2C889F0}"/>
                </a:ext>
              </a:extLst>
            </p:cNvPr>
            <p:cNvSpPr/>
            <p:nvPr/>
          </p:nvSpPr>
          <p:spPr>
            <a:xfrm>
              <a:off x="2676647" y="3516031"/>
              <a:ext cx="421738" cy="28782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rgbClr val="FF0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7%</a:t>
              </a:r>
              <a:endParaRPr lang="zh-TW" altLang="en-US" sz="1200">
                <a:solidFill>
                  <a:srgbClr val="FF0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矩形 22">
              <a:extLst>
                <a:ext uri="{FF2B5EF4-FFF2-40B4-BE49-F238E27FC236}">
                  <a16:creationId xmlns:a16="http://schemas.microsoft.com/office/drawing/2014/main" id="{A635E779-E9D7-DB41-8157-03D33635213F}"/>
                </a:ext>
              </a:extLst>
            </p:cNvPr>
            <p:cNvSpPr/>
            <p:nvPr/>
          </p:nvSpPr>
          <p:spPr>
            <a:xfrm>
              <a:off x="2968173" y="3035224"/>
              <a:ext cx="498159" cy="28782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11%</a:t>
              </a:r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矩形 23">
              <a:extLst>
                <a:ext uri="{FF2B5EF4-FFF2-40B4-BE49-F238E27FC236}">
                  <a16:creationId xmlns:a16="http://schemas.microsoft.com/office/drawing/2014/main" id="{CCF6B368-F103-D74B-AE58-EE8BD89FD39A}"/>
                </a:ext>
              </a:extLst>
            </p:cNvPr>
            <p:cNvSpPr/>
            <p:nvPr/>
          </p:nvSpPr>
          <p:spPr>
            <a:xfrm>
              <a:off x="3750797" y="2820812"/>
              <a:ext cx="421738" cy="28782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rgbClr val="00E6F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2%</a:t>
              </a:r>
              <a:endParaRPr lang="zh-TW" altLang="en-US" sz="1200">
                <a:solidFill>
                  <a:srgbClr val="00E6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矩形 24">
              <a:extLst>
                <a:ext uri="{FF2B5EF4-FFF2-40B4-BE49-F238E27FC236}">
                  <a16:creationId xmlns:a16="http://schemas.microsoft.com/office/drawing/2014/main" id="{B91EB36D-D792-784D-9760-3F9C7EC3F109}"/>
                </a:ext>
              </a:extLst>
            </p:cNvPr>
            <p:cNvSpPr/>
            <p:nvPr/>
          </p:nvSpPr>
          <p:spPr>
            <a:xfrm>
              <a:off x="3419937" y="2871316"/>
              <a:ext cx="421738" cy="28782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rgbClr val="A66BD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2%</a:t>
              </a:r>
              <a:endParaRPr lang="zh-TW" altLang="en-US" sz="1200">
                <a:solidFill>
                  <a:srgbClr val="A66BD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群組 29">
              <a:extLst>
                <a:ext uri="{FF2B5EF4-FFF2-40B4-BE49-F238E27FC236}">
                  <a16:creationId xmlns:a16="http://schemas.microsoft.com/office/drawing/2014/main" id="{6801CE91-5589-104F-B771-2FEF4E95B115}"/>
                </a:ext>
              </a:extLst>
            </p:cNvPr>
            <p:cNvGrpSpPr/>
            <p:nvPr/>
          </p:nvGrpSpPr>
          <p:grpSpPr>
            <a:xfrm>
              <a:off x="1834567" y="3358613"/>
              <a:ext cx="881640" cy="900886"/>
              <a:chOff x="-5537" y="2631051"/>
              <a:chExt cx="848489" cy="867011"/>
            </a:xfrm>
          </p:grpSpPr>
          <p:sp>
            <p:nvSpPr>
              <p:cNvPr id="42" name="矩形 26">
                <a:extLst>
                  <a:ext uri="{FF2B5EF4-FFF2-40B4-BE49-F238E27FC236}">
                    <a16:creationId xmlns:a16="http://schemas.microsoft.com/office/drawing/2014/main" id="{49459131-2272-0144-919D-B13451934EDD}"/>
                  </a:ext>
                </a:extLst>
              </p:cNvPr>
              <p:cNvSpPr/>
              <p:nvPr/>
            </p:nvSpPr>
            <p:spPr>
              <a:xfrm>
                <a:off x="-1211" y="2994516"/>
                <a:ext cx="844162" cy="503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total </a:t>
                </a:r>
                <a:b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Market</a:t>
                </a:r>
              </a:p>
            </p:txBody>
          </p:sp>
          <p:sp>
            <p:nvSpPr>
              <p:cNvPr id="43" name="矩形 28">
                <a:extLst>
                  <a:ext uri="{FF2B5EF4-FFF2-40B4-BE49-F238E27FC236}">
                    <a16:creationId xmlns:a16="http://schemas.microsoft.com/office/drawing/2014/main" id="{C415E078-11DA-3547-9DC2-D5C6C002C863}"/>
                  </a:ext>
                </a:extLst>
              </p:cNvPr>
              <p:cNvSpPr/>
              <p:nvPr/>
            </p:nvSpPr>
            <p:spPr>
              <a:xfrm>
                <a:off x="-5537" y="2631051"/>
                <a:ext cx="848489" cy="444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22%</a:t>
                </a:r>
              </a:p>
            </p:txBody>
          </p:sp>
        </p:grpSp>
        <p:sp>
          <p:nvSpPr>
            <p:cNvPr id="44" name="矩形: 圓角 30">
              <a:extLst>
                <a:ext uri="{FF2B5EF4-FFF2-40B4-BE49-F238E27FC236}">
                  <a16:creationId xmlns:a16="http://schemas.microsoft.com/office/drawing/2014/main" id="{F80E7A30-0BFE-E44A-9FEB-AF34D961A98D}"/>
                </a:ext>
              </a:extLst>
            </p:cNvPr>
            <p:cNvSpPr/>
            <p:nvPr/>
          </p:nvSpPr>
          <p:spPr>
            <a:xfrm>
              <a:off x="5923281" y="2401176"/>
              <a:ext cx="3693790" cy="4192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32">
              <a:extLst>
                <a:ext uri="{FF2B5EF4-FFF2-40B4-BE49-F238E27FC236}">
                  <a16:creationId xmlns:a16="http://schemas.microsoft.com/office/drawing/2014/main" id="{EE3C7540-9052-C146-AA65-91F181BB736E}"/>
                </a:ext>
              </a:extLst>
            </p:cNvPr>
            <p:cNvSpPr/>
            <p:nvPr/>
          </p:nvSpPr>
          <p:spPr>
            <a:xfrm>
              <a:off x="6067626" y="2456888"/>
              <a:ext cx="34050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25G+ Segment Growing at 38% CAGR</a:t>
              </a:r>
            </a:p>
          </p:txBody>
        </p:sp>
        <p:sp>
          <p:nvSpPr>
            <p:cNvPr id="46" name="箭號: 彎曲 37">
              <a:extLst>
                <a:ext uri="{FF2B5EF4-FFF2-40B4-BE49-F238E27FC236}">
                  <a16:creationId xmlns:a16="http://schemas.microsoft.com/office/drawing/2014/main" id="{F041B4B9-0BFB-F040-A1D6-30356C2A4CFB}"/>
                </a:ext>
              </a:extLst>
            </p:cNvPr>
            <p:cNvSpPr/>
            <p:nvPr/>
          </p:nvSpPr>
          <p:spPr>
            <a:xfrm>
              <a:off x="2184525" y="3078009"/>
              <a:ext cx="772312" cy="290154"/>
            </a:xfrm>
            <a:prstGeom prst="bentArrow">
              <a:avLst>
                <a:gd name="adj1" fmla="val 25000"/>
                <a:gd name="adj2" fmla="val 27284"/>
                <a:gd name="adj3" fmla="val 25000"/>
                <a:gd name="adj4" fmla="val 4375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47" name="矩形 40">
              <a:extLst>
                <a:ext uri="{FF2B5EF4-FFF2-40B4-BE49-F238E27FC236}">
                  <a16:creationId xmlns:a16="http://schemas.microsoft.com/office/drawing/2014/main" id="{EE4969D5-2C05-F642-9C99-8F7269C2E0B0}"/>
                </a:ext>
              </a:extLst>
            </p:cNvPr>
            <p:cNvSpPr/>
            <p:nvPr/>
          </p:nvSpPr>
          <p:spPr>
            <a:xfrm>
              <a:off x="2533284" y="2456888"/>
              <a:ext cx="24350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Speed Adapters 2017</a:t>
              </a:r>
            </a:p>
          </p:txBody>
        </p:sp>
        <p:graphicFrame>
          <p:nvGraphicFramePr>
            <p:cNvPr id="50" name="圖表 7">
              <a:extLst>
                <a:ext uri="{FF2B5EF4-FFF2-40B4-BE49-F238E27FC236}">
                  <a16:creationId xmlns:a16="http://schemas.microsoft.com/office/drawing/2014/main" id="{E275A0F7-0DD8-4C48-8723-52AD08882DB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57775692"/>
                </p:ext>
              </p:extLst>
            </p:nvPr>
          </p:nvGraphicFramePr>
          <p:xfrm>
            <a:off x="3845317" y="2723748"/>
            <a:ext cx="8221523" cy="32983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2" name="矩形 12">
              <a:extLst>
                <a:ext uri="{FF2B5EF4-FFF2-40B4-BE49-F238E27FC236}">
                  <a16:creationId xmlns:a16="http://schemas.microsoft.com/office/drawing/2014/main" id="{750EBDA6-B26B-44CD-88B8-D044F9464ACB}"/>
                </a:ext>
              </a:extLst>
            </p:cNvPr>
            <p:cNvSpPr/>
            <p:nvPr/>
          </p:nvSpPr>
          <p:spPr>
            <a:xfrm>
              <a:off x="9652458" y="4331603"/>
              <a:ext cx="546749" cy="287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45%</a:t>
              </a:r>
              <a:endParaRPr lang="zh-TW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矩形 13">
              <a:extLst>
                <a:ext uri="{FF2B5EF4-FFF2-40B4-BE49-F238E27FC236}">
                  <a16:creationId xmlns:a16="http://schemas.microsoft.com/office/drawing/2014/main" id="{D8EFFCE9-343F-466D-9695-0B0B2C15B7AB}"/>
                </a:ext>
              </a:extLst>
            </p:cNvPr>
            <p:cNvSpPr/>
            <p:nvPr/>
          </p:nvSpPr>
          <p:spPr>
            <a:xfrm>
              <a:off x="8269819" y="5031378"/>
              <a:ext cx="546749" cy="287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rgbClr val="FF0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15%</a:t>
              </a:r>
              <a:endParaRPr lang="zh-TW" altLang="en-US" sz="1200">
                <a:solidFill>
                  <a:srgbClr val="FF0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矩形 16">
              <a:extLst>
                <a:ext uri="{FF2B5EF4-FFF2-40B4-BE49-F238E27FC236}">
                  <a16:creationId xmlns:a16="http://schemas.microsoft.com/office/drawing/2014/main" id="{62638158-3A39-41FB-95DD-15A711289745}"/>
                </a:ext>
              </a:extLst>
            </p:cNvPr>
            <p:cNvSpPr/>
            <p:nvPr/>
          </p:nvSpPr>
          <p:spPr>
            <a:xfrm>
              <a:off x="8364457" y="2809056"/>
              <a:ext cx="452111" cy="287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2%</a:t>
              </a:r>
              <a:endParaRPr lang="zh-TW" altLang="en-US"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矩形 17">
              <a:extLst>
                <a:ext uri="{FF2B5EF4-FFF2-40B4-BE49-F238E27FC236}">
                  <a16:creationId xmlns:a16="http://schemas.microsoft.com/office/drawing/2014/main" id="{6F8D10BC-D3E2-4AB5-89F7-225EEE8E6587}"/>
                </a:ext>
              </a:extLst>
            </p:cNvPr>
            <p:cNvSpPr/>
            <p:nvPr/>
          </p:nvSpPr>
          <p:spPr>
            <a:xfrm>
              <a:off x="7822930" y="4805418"/>
              <a:ext cx="452111" cy="287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2%</a:t>
              </a:r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矩形 18">
              <a:extLst>
                <a:ext uri="{FF2B5EF4-FFF2-40B4-BE49-F238E27FC236}">
                  <a16:creationId xmlns:a16="http://schemas.microsoft.com/office/drawing/2014/main" id="{D0388902-F173-4756-B679-6CC9C0CB4BF2}"/>
                </a:ext>
              </a:extLst>
            </p:cNvPr>
            <p:cNvSpPr/>
            <p:nvPr/>
          </p:nvSpPr>
          <p:spPr>
            <a:xfrm>
              <a:off x="7377041" y="4278938"/>
              <a:ext cx="546749" cy="287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rgbClr val="A66BD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15%</a:t>
              </a:r>
              <a:endParaRPr lang="zh-TW" altLang="en-US" sz="1200">
                <a:solidFill>
                  <a:srgbClr val="A66BD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矩形 19">
              <a:extLst>
                <a:ext uri="{FF2B5EF4-FFF2-40B4-BE49-F238E27FC236}">
                  <a16:creationId xmlns:a16="http://schemas.microsoft.com/office/drawing/2014/main" id="{C46125FF-7E4A-4305-BCC2-18A1A7B95EDE}"/>
                </a:ext>
              </a:extLst>
            </p:cNvPr>
            <p:cNvSpPr/>
            <p:nvPr/>
          </p:nvSpPr>
          <p:spPr>
            <a:xfrm>
              <a:off x="7509363" y="3224252"/>
              <a:ext cx="546749" cy="287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rgbClr val="00E6F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21%</a:t>
              </a:r>
              <a:endParaRPr lang="zh-TW" altLang="en-US" sz="1200">
                <a:solidFill>
                  <a:srgbClr val="00E6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AA3FD640-0ED0-41A2-BD56-3B09398EA8E3}"/>
                </a:ext>
              </a:extLst>
            </p:cNvPr>
            <p:cNvGrpSpPr/>
            <p:nvPr/>
          </p:nvGrpSpPr>
          <p:grpSpPr>
            <a:xfrm>
              <a:off x="5906729" y="2919006"/>
              <a:ext cx="1628370" cy="2135565"/>
              <a:chOff x="5352261" y="2803127"/>
              <a:chExt cx="1122272" cy="1471830"/>
            </a:xfrm>
          </p:grpSpPr>
          <p:sp>
            <p:nvSpPr>
              <p:cNvPr id="59" name="矩形: 圓角 38">
                <a:extLst>
                  <a:ext uri="{FF2B5EF4-FFF2-40B4-BE49-F238E27FC236}">
                    <a16:creationId xmlns:a16="http://schemas.microsoft.com/office/drawing/2014/main" id="{E02F4DA4-0B40-43A9-B181-BEF4036E56D3}"/>
                  </a:ext>
                </a:extLst>
              </p:cNvPr>
              <p:cNvSpPr/>
              <p:nvPr/>
            </p:nvSpPr>
            <p:spPr>
              <a:xfrm>
                <a:off x="5352261" y="3079439"/>
                <a:ext cx="881642" cy="924618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  <p:grpSp>
            <p:nvGrpSpPr>
              <p:cNvPr id="60" name="群組 29">
                <a:extLst>
                  <a:ext uri="{FF2B5EF4-FFF2-40B4-BE49-F238E27FC236}">
                    <a16:creationId xmlns:a16="http://schemas.microsoft.com/office/drawing/2014/main" id="{1C0F84A2-5F2C-4C5B-BD9A-08705ABAC973}"/>
                  </a:ext>
                </a:extLst>
              </p:cNvPr>
              <p:cNvGrpSpPr/>
              <p:nvPr/>
            </p:nvGrpSpPr>
            <p:grpSpPr>
              <a:xfrm>
                <a:off x="5352263" y="3110590"/>
                <a:ext cx="881640" cy="796250"/>
                <a:chOff x="-5537" y="2656906"/>
                <a:chExt cx="848489" cy="766311"/>
              </a:xfrm>
            </p:grpSpPr>
            <p:sp>
              <p:nvSpPr>
                <p:cNvPr id="61" name="矩形 26">
                  <a:extLst>
                    <a:ext uri="{FF2B5EF4-FFF2-40B4-BE49-F238E27FC236}">
                      <a16:creationId xmlns:a16="http://schemas.microsoft.com/office/drawing/2014/main" id="{A7AEB106-4AC3-4D2D-BBF7-88DC37235F06}"/>
                    </a:ext>
                  </a:extLst>
                </p:cNvPr>
                <p:cNvSpPr/>
                <p:nvPr/>
              </p:nvSpPr>
              <p:spPr>
                <a:xfrm>
                  <a:off x="-1211" y="2994516"/>
                  <a:ext cx="844162" cy="4287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TW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Of total </a:t>
                  </a:r>
                  <a:br>
                    <a:rPr lang="en-US" altLang="zh-TW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altLang="zh-TW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Market</a:t>
                  </a:r>
                </a:p>
              </p:txBody>
            </p:sp>
            <p:sp>
              <p:nvSpPr>
                <p:cNvPr id="62" name="矩形 28">
                  <a:extLst>
                    <a:ext uri="{FF2B5EF4-FFF2-40B4-BE49-F238E27FC236}">
                      <a16:creationId xmlns:a16="http://schemas.microsoft.com/office/drawing/2014/main" id="{E10ED794-1D52-49B0-A3B4-42271B60C5D1}"/>
                    </a:ext>
                  </a:extLst>
                </p:cNvPr>
                <p:cNvSpPr/>
                <p:nvPr/>
              </p:nvSpPr>
              <p:spPr>
                <a:xfrm>
                  <a:off x="-5537" y="2656906"/>
                  <a:ext cx="848489" cy="3878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TW" sz="32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55%</a:t>
                  </a:r>
                </a:p>
              </p:txBody>
            </p:sp>
          </p:grpSp>
          <p:sp>
            <p:nvSpPr>
              <p:cNvPr id="63" name="箭號: 彎曲 37">
                <a:extLst>
                  <a:ext uri="{FF2B5EF4-FFF2-40B4-BE49-F238E27FC236}">
                    <a16:creationId xmlns:a16="http://schemas.microsoft.com/office/drawing/2014/main" id="{27F24C26-BFB2-41AB-ABBF-61161E9A9023}"/>
                  </a:ext>
                </a:extLst>
              </p:cNvPr>
              <p:cNvSpPr/>
              <p:nvPr/>
            </p:nvSpPr>
            <p:spPr>
              <a:xfrm>
                <a:off x="5702221" y="2803127"/>
                <a:ext cx="772312" cy="290154"/>
              </a:xfrm>
              <a:prstGeom prst="bentArrow">
                <a:avLst>
                  <a:gd name="adj1" fmla="val 25000"/>
                  <a:gd name="adj2" fmla="val 27284"/>
                  <a:gd name="adj3" fmla="val 25000"/>
                  <a:gd name="adj4" fmla="val 4375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箭號: 彎曲 37">
                <a:extLst>
                  <a:ext uri="{FF2B5EF4-FFF2-40B4-BE49-F238E27FC236}">
                    <a16:creationId xmlns:a16="http://schemas.microsoft.com/office/drawing/2014/main" id="{327BE056-5442-458C-A4BA-86E414CCC9FB}"/>
                  </a:ext>
                </a:extLst>
              </p:cNvPr>
              <p:cNvSpPr/>
              <p:nvPr/>
            </p:nvSpPr>
            <p:spPr>
              <a:xfrm flipV="1">
                <a:off x="5702221" y="3984803"/>
                <a:ext cx="772312" cy="290154"/>
              </a:xfrm>
              <a:prstGeom prst="bentArrow">
                <a:avLst>
                  <a:gd name="adj1" fmla="val 25000"/>
                  <a:gd name="adj2" fmla="val 27284"/>
                  <a:gd name="adj3" fmla="val 25000"/>
                  <a:gd name="adj4" fmla="val 4375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B56B3F7B-91FB-E843-A34C-CBF3EFD8AC61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80722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D73AC3E0-E353-463A-9BF5-D34F15FA1709}"/>
              </a:ext>
            </a:extLst>
          </p:cNvPr>
          <p:cNvSpPr/>
          <p:nvPr/>
        </p:nvSpPr>
        <p:spPr>
          <a:xfrm>
            <a:off x="5997350" y="2253155"/>
            <a:ext cx="5067349" cy="7017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CN" altLang="en-US" sz="4400" b="1">
                <a:solidFill>
                  <a:schemeClr val="bg1"/>
                </a:solidFill>
                <a:latin typeface="微軟正黑體"/>
                <a:ea typeface="微軟正黑體"/>
              </a:rPr>
              <a:t>功能及規格介紹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126A10B-A529-0748-8FC0-A5964CD77C5A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06342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9B806-1186-CE48-A058-B4717270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89" y="155116"/>
            <a:ext cx="11749685" cy="870892"/>
          </a:xfrm>
        </p:spPr>
        <p:txBody>
          <a:bodyPr>
            <a:noAutofit/>
          </a:bodyPr>
          <a:lstStyle/>
          <a:p>
            <a:r>
              <a:rPr lang="en-US"/>
              <a:t>QNAP </a:t>
            </a:r>
            <a:r>
              <a:rPr lang="en-US" err="1"/>
              <a:t>全新</a:t>
            </a:r>
            <a:r>
              <a:rPr lang="zh-TW" altLang="en-US"/>
              <a:t> </a:t>
            </a:r>
            <a:r>
              <a:rPr lang="en-US"/>
              <a:t>25GbE </a:t>
            </a:r>
            <a:r>
              <a:rPr lang="zh-CN" altLang="en-US"/>
              <a:t>高速網卡</a:t>
            </a:r>
            <a:r>
              <a:rPr lang="zh-TW" altLang="en-US"/>
              <a:t> </a:t>
            </a:r>
            <a:r>
              <a:rPr lang="en-US" altLang="zh-TW"/>
              <a:t>– QXG-25G2SF-CX6</a:t>
            </a:r>
            <a:endParaRPr lang="en-US"/>
          </a:p>
        </p:txBody>
      </p:sp>
      <p:pic>
        <p:nvPicPr>
          <p:cNvPr id="4" name="圖片 13">
            <a:extLst>
              <a:ext uri="{FF2B5EF4-FFF2-40B4-BE49-F238E27FC236}">
                <a16:creationId xmlns:a16="http://schemas.microsoft.com/office/drawing/2014/main" id="{2DEBD2FD-405E-B442-88C0-BE50B8D689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8" t="7615" r="22195" b="7397"/>
          <a:stretch/>
        </p:blipFill>
        <p:spPr>
          <a:xfrm>
            <a:off x="7354134" y="3429000"/>
            <a:ext cx="1864485" cy="186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2BD2A75-DDFB-43AC-94C6-2FBB529AC0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125" y="1484716"/>
            <a:ext cx="4019102" cy="870891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id="{44392124-5ECB-4F9F-8206-EAD8A133463C}"/>
              </a:ext>
            </a:extLst>
          </p:cNvPr>
          <p:cNvSpPr txBox="1"/>
          <p:nvPr/>
        </p:nvSpPr>
        <p:spPr>
          <a:xfrm>
            <a:off x="1657658" y="1600695"/>
            <a:ext cx="3727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QXG-25G2SF-CX6</a:t>
            </a:r>
          </a:p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雙埠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SFP28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半高網卡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59A66587-F8CE-4202-B617-CDB53EAD1EC3}"/>
              </a:ext>
            </a:extLst>
          </p:cNvPr>
          <p:cNvSpPr txBox="1"/>
          <p:nvPr/>
        </p:nvSpPr>
        <p:spPr>
          <a:xfrm>
            <a:off x="1863918" y="2381731"/>
            <a:ext cx="297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 x SFP28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接口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25GbE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雙速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D4E20BA8-4031-4E20-9256-7E2AB62A04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242" y="1463606"/>
            <a:ext cx="3727853" cy="870891"/>
          </a:xfrm>
          <a:prstGeom prst="rect">
            <a:avLst/>
          </a:prstGeom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id="{5575C246-ED86-42A2-BB52-30119B7B6524}"/>
              </a:ext>
            </a:extLst>
          </p:cNvPr>
          <p:cNvSpPr txBox="1"/>
          <p:nvPr/>
        </p:nvSpPr>
        <p:spPr>
          <a:xfrm>
            <a:off x="6602178" y="1561396"/>
            <a:ext cx="302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Mellanox </a:t>
            </a:r>
          </a:p>
          <a:p>
            <a:pPr algn="ctr"/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ConnectX</a:t>
            </a:r>
            <a:r>
              <a:rPr lang="en-US" b="1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-6 Lx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網路晶片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77E51316-E417-4460-9079-CBE5DA79F671}"/>
              </a:ext>
            </a:extLst>
          </p:cNvPr>
          <p:cNvSpPr txBox="1"/>
          <p:nvPr/>
        </p:nvSpPr>
        <p:spPr>
          <a:xfrm>
            <a:off x="6656725" y="2360621"/>
            <a:ext cx="2973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6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iSER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卸載能力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8DB9B6-EB3E-154A-8F81-4A4895B37A42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68744125-ACB5-4084-948F-9C4DDC82DE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91" r="31683"/>
          <a:stretch/>
        </p:blipFill>
        <p:spPr>
          <a:xfrm rot="16200000">
            <a:off x="2144436" y="2293921"/>
            <a:ext cx="3252854" cy="465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35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1846</Words>
  <Application>Microsoft Office PowerPoint</Application>
  <PresentationFormat>寬螢幕</PresentationFormat>
  <Paragraphs>296</Paragraphs>
  <Slides>28</Slides>
  <Notes>15</Notes>
  <HiddenSlides>2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3" baseType="lpstr">
      <vt:lpstr>微軟正黑體</vt:lpstr>
      <vt:lpstr>微軟正黑體</vt:lpstr>
      <vt:lpstr>Arial</vt:lpstr>
      <vt:lpstr>Calibri</vt:lpstr>
      <vt:lpstr>Office Theme</vt:lpstr>
      <vt:lpstr>PowerPoint 簡報</vt:lpstr>
      <vt:lpstr>PowerPoint 簡報</vt:lpstr>
      <vt:lpstr>PowerPoint 簡報</vt:lpstr>
      <vt:lpstr>SSD 市場蓬勃發展與傳輸效能大躍進</vt:lpstr>
      <vt:lpstr>迎向 SSD 的時代，PCIe 4.0 帶來翻倍頻寬</vt:lpstr>
      <vt:lpstr>多使用者在 10GbE 高速傳輸的瓶頸</vt:lpstr>
      <vt:lpstr>25GbE 的優勢 – 容易嫁接到 50/100GbE 環境</vt:lpstr>
      <vt:lpstr>PowerPoint 簡報</vt:lpstr>
      <vt:lpstr>QNAP 全新 25GbE 高速網卡 – QXG-25G2SF-CX6</vt:lpstr>
      <vt:lpstr>QXG-25G2SF-CX6 25GbE 網卡硬體詳解</vt:lpstr>
      <vt:lpstr>支援多種 OS 彈性布建 25GbE 網路環境</vt:lpstr>
      <vt:lpstr>QXG-25F2SF-CX6 與 QXG-25G2SF-CX4 比較</vt:lpstr>
      <vt:lpstr>從 1GbE 到 100GbE 適用於不同網路速度的連接頭</vt:lpstr>
      <vt:lpstr>搭配 QNAP PCIe 4.0 NAS 提供最佳效能</vt:lpstr>
      <vt:lpstr>搭配 QNAP PCIe 3.0 高階 NAS 感受高速傳輸</vt:lpstr>
      <vt:lpstr>iSER 讓你的 NAS 更輕鬆</vt:lpstr>
      <vt:lpstr>PowerPoint 簡報</vt:lpstr>
      <vt:lpstr>透過 FEC 保證資料傳輸正確性</vt:lpstr>
      <vt:lpstr>全系列 25GbE 以上網路卡皆支援 FEC 設定</vt:lpstr>
      <vt:lpstr>Windows / Linux 也能透過 ethtool 設置 FEC </vt:lpstr>
      <vt:lpstr>PowerPoint 簡報</vt:lpstr>
      <vt:lpstr>25GbE 效能實演 - AJA</vt:lpstr>
      <vt:lpstr>PowerPoint 簡報</vt:lpstr>
      <vt:lpstr>QNAP 讓傳輸速度更上一層樓</vt:lpstr>
      <vt:lpstr>透過分接線材輕鬆連接至 100GbE/50GbE 環境</vt:lpstr>
      <vt:lpstr>完整的 10GbE / 25GbE / 100GbE  配件</vt:lpstr>
      <vt:lpstr>即刻升級 25GbE 套組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Danlin</dc:creator>
  <cp:lastModifiedBy>QNAP_Yvonne Tsai</cp:lastModifiedBy>
  <cp:revision>2</cp:revision>
  <dcterms:created xsi:type="dcterms:W3CDTF">2019-01-08T10:30:17Z</dcterms:created>
  <dcterms:modified xsi:type="dcterms:W3CDTF">2021-03-25T06:03:45Z</dcterms:modified>
</cp:coreProperties>
</file>