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67" r:id="rId12"/>
    <p:sldId id="292" r:id="rId13"/>
    <p:sldId id="308" r:id="rId14"/>
    <p:sldId id="307" r:id="rId15"/>
    <p:sldId id="306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4" r:id="rId24"/>
    <p:sldId id="303" r:id="rId25"/>
    <p:sldId id="305" r:id="rId26"/>
    <p:sldId id="302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微軟正黑體" panose="020B0604030504040204" pitchFamily="34" charset="-12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47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0" roundtripDataSignature="AMtx7mgMMZAoo4UgxliTGpGU79OIsX8R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8" autoAdjust="0"/>
    <p:restoredTop sz="94660"/>
  </p:normalViewPr>
  <p:slideViewPr>
    <p:cSldViewPr snapToGrid="0">
      <p:cViewPr>
        <p:scale>
          <a:sx n="100" d="100"/>
          <a:sy n="100" d="100"/>
        </p:scale>
        <p:origin x="1320" y="516"/>
      </p:cViewPr>
      <p:guideLst>
        <p:guide orient="horz" pos="20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NO NEED TO CHANGE</a:t>
            </a:r>
            <a:endParaRPr/>
          </a:p>
        </p:txBody>
      </p:sp>
      <p:sp>
        <p:nvSpPr>
          <p:cNvPr id="367" name="Google Shape;36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107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655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NO NEED TO CHANGE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NO NEED TO CHANGE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Tile Color: #917ed6</a:t>
            </a:r>
            <a:endParaRPr/>
          </a:p>
        </p:txBody>
      </p:sp>
      <p:sp>
        <p:nvSpPr>
          <p:cNvPr id="667" name="Google Shape;66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c5f5b7c6f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gc5f5b7c6f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Tile Color: #917ed6</a:t>
            </a:r>
            <a:endParaRPr/>
          </a:p>
        </p:txBody>
      </p:sp>
      <p:sp>
        <p:nvSpPr>
          <p:cNvPr id="698" name="Google Shape;698;gc5f5b7c6f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c5f5b7c6f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gc5f5b7c6f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Tile Color: #917ed6</a:t>
            </a:r>
            <a:endParaRPr/>
          </a:p>
        </p:txBody>
      </p:sp>
      <p:sp>
        <p:nvSpPr>
          <p:cNvPr id="698" name="Google Shape;698;gc5f5b7c6f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574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/>
              <a:t>Replace: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 Surveillance with Twilio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Replace Smart Home with Slack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3. Replace Entertainment with Dropbox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4. Replace Social Media with Line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 Replace Smart Car with Google Drive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F8A52C6-395F-414F-BF57-A30FEC156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58D4D6-ADE8-44A9-BD30-5EA66CA2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051195C-7DBC-414E-8831-848C28E46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DB3EC82-32F9-4A23-A276-4AE241CCB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1080EA-BD13-4D05-9A40-81526E21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39288-7551-45EB-BE34-51463EB1600F}" type="datetimeFigureOut">
              <a:rPr lang="zh-TW" altLang="en-US" smtClean="0"/>
              <a:t>2021/3/23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EC2FF4-F044-46CC-92C0-B9976E10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6499A3-38DC-4FCD-B2EC-B29D70AA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543191-D9D9-470E-9E3C-9ED27D11D4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23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2"/>
          <p:cNvSpPr txBox="1">
            <a:spLocks noGrp="1"/>
          </p:cNvSpPr>
          <p:nvPr>
            <p:ph type="title"/>
          </p:nvPr>
        </p:nvSpPr>
        <p:spPr>
          <a:xfrm>
            <a:off x="304796" y="227962"/>
            <a:ext cx="11480801" cy="76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000" b="1">
                <a:solidFill>
                  <a:srgbClr val="AE78E3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69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F8A52C6-395F-414F-BF57-A30FEC156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6583" cy="685799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18F7F2C-6492-41DD-928F-3D5FEC657BEA}"/>
              </a:ext>
            </a:extLst>
          </p:cNvPr>
          <p:cNvSpPr txBox="1"/>
          <p:nvPr userDrawn="1"/>
        </p:nvSpPr>
        <p:spPr>
          <a:xfrm>
            <a:off x="886866" y="4070201"/>
            <a:ext cx="4897245" cy="4389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3500" lvl="0" indent="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zh-TW" sz="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©2021 </a:t>
            </a:r>
            <a:r>
              <a:rPr lang="zh-TW" altLang="en-US" sz="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lang="zh-TW" altLang="en-US" sz="8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01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F8A52C6-395F-414F-BF57-A30FEC156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F8A52C6-395F-414F-BF57-A30FEC156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857"/>
            <a:ext cx="12186583" cy="685628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18F7F2C-6492-41DD-928F-3D5FEC657BEA}"/>
              </a:ext>
            </a:extLst>
          </p:cNvPr>
          <p:cNvSpPr txBox="1"/>
          <p:nvPr userDrawn="1"/>
        </p:nvSpPr>
        <p:spPr>
          <a:xfrm>
            <a:off x="1010092" y="4070201"/>
            <a:ext cx="456136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800" b="0" i="0" u="none" strike="noStrike" baseline="0">
                <a:solidFill>
                  <a:srgbClr val="FFFFFF"/>
                </a:solidFill>
                <a:latin typeface="Arial" panose="020B0604020202020204" pitchFamily="34" charset="0"/>
              </a:rPr>
              <a:t>Copyright © 2021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800" b="0"/>
          </a:p>
        </p:txBody>
      </p:sp>
    </p:spTree>
    <p:extLst>
      <p:ext uri="{BB962C8B-B14F-4D97-AF65-F5344CB8AC3E}">
        <p14:creationId xmlns:p14="http://schemas.microsoft.com/office/powerpoint/2010/main" val="303901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F35C9D-D0CD-49BB-9B3C-BE8E6CBF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DA0B93-E819-4E4E-924D-3EC35B812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9066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-933450" y="-3600450"/>
            <a:ext cx="14058901" cy="1405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0C2D72C-39EF-442D-ACB2-DCEA0C4E58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" y="0"/>
            <a:ext cx="12191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84E12DB-33EA-44F0-A9E5-9CD29CB75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A30453D-669B-4036-B401-FF6CD520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47537"/>
            <a:ext cx="5264150" cy="3404937"/>
          </a:xfrm>
        </p:spPr>
        <p:txBody>
          <a:bodyPr anchor="ctr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2161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84E12DB-33EA-44F0-A9E5-9CD29CB75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A30453D-669B-4036-B401-FF6CD520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47537"/>
            <a:ext cx="5264150" cy="3404937"/>
          </a:xfrm>
        </p:spPr>
        <p:txBody>
          <a:bodyPr anchor="ctr">
            <a:normAutofit/>
          </a:bodyPr>
          <a:lstStyle>
            <a:lvl1pPr algn="l"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216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84E12DB-33EA-44F0-A9E5-9CD29CB75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A30453D-669B-4036-B401-FF6CD520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47537"/>
            <a:ext cx="5264150" cy="4259179"/>
          </a:xfrm>
        </p:spPr>
        <p:txBody>
          <a:bodyPr anchor="ctr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80289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314365C-622E-4A74-920E-FA5171A40E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B97402B-7F4C-44F4-B5EC-D3975A4A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3DB5E47-7A77-407F-8AFB-EAFBD722E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8773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59" r:id="rId3"/>
    <p:sldLayoutId id="2147483670" r:id="rId4"/>
    <p:sldLayoutId id="2147483660" r:id="rId5"/>
    <p:sldLayoutId id="2147483672" r:id="rId6"/>
    <p:sldLayoutId id="2147483677" r:id="rId7"/>
    <p:sldLayoutId id="2147483661" r:id="rId8"/>
    <p:sldLayoutId id="2147483673" r:id="rId9"/>
    <p:sldLayoutId id="2147483667" r:id="rId10"/>
    <p:sldLayoutId id="214748367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7030A0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47.png"/><Relationship Id="rId10" Type="http://schemas.openxmlformats.org/officeDocument/2006/relationships/image" Target="../media/image60.png"/><Relationship Id="rId4" Type="http://schemas.openxmlformats.org/officeDocument/2006/relationships/image" Target="../media/image55.sv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4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5.sv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11" Type="http://schemas.openxmlformats.org/officeDocument/2006/relationships/image" Target="../media/image96.svg"/><Relationship Id="rId5" Type="http://schemas.openxmlformats.org/officeDocument/2006/relationships/image" Target="../media/image99.png"/><Relationship Id="rId15" Type="http://schemas.openxmlformats.org/officeDocument/2006/relationships/image" Target="../media/image107.svg"/><Relationship Id="rId10" Type="http://schemas.openxmlformats.org/officeDocument/2006/relationships/image" Target="../media/image9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2.svg"/><Relationship Id="rId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69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34A96B-1333-4721-A5C7-F2EDDED9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47537"/>
            <a:ext cx="5264150" cy="3882189"/>
          </a:xfrm>
        </p:spPr>
        <p:txBody>
          <a:bodyPr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 Rounded"/>
              </a:rPr>
              <a:t>What Can </a:t>
            </a:r>
            <a:r>
              <a:rPr lang="en-US" altLang="zh-TW" err="1">
                <a:latin typeface="Arial"/>
                <a:ea typeface="微軟正黑體"/>
                <a:cs typeface="Arial"/>
                <a:sym typeface="Arial Rounded"/>
              </a:rPr>
              <a:t>Qmiix</a:t>
            </a:r>
            <a:r>
              <a:rPr lang="en-US" altLang="zh-TW">
                <a:latin typeface="Arial"/>
                <a:ea typeface="微軟正黑體"/>
                <a:cs typeface="Arial"/>
                <a:sym typeface="Arial Rounded"/>
              </a:rPr>
              <a:t> Do</a:t>
            </a:r>
            <a:r>
              <a:rPr lang="en-US" altLang="zh-TW">
                <a:latin typeface="Arial"/>
                <a:ea typeface="微軟正黑體"/>
                <a:cs typeface="Arial"/>
              </a:rPr>
              <a:t> ?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6887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 Rounded"/>
              <a:buNone/>
            </a:pPr>
            <a:r>
              <a:rPr lang="en-US" sz="40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What Can </a:t>
            </a:r>
            <a:r>
              <a:rPr lang="en-US" sz="4000" b="1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r>
              <a:rPr lang="en-US" sz="40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Do</a:t>
            </a:r>
            <a:r>
              <a:rPr lang="en-US" altLang="zh-TW">
                <a:latin typeface="Arial"/>
                <a:ea typeface="微軟正黑體"/>
                <a:cs typeface="Arial"/>
                <a:sym typeface="Arial Rounded"/>
              </a:rPr>
              <a:t> ?</a:t>
            </a:r>
            <a:endParaRPr sz="4000" b="0">
              <a:solidFill>
                <a:srgbClr val="7030A0"/>
              </a:solidFill>
            </a:endParaRPr>
          </a:p>
        </p:txBody>
      </p:sp>
      <p:sp>
        <p:nvSpPr>
          <p:cNvPr id="27" name="Google Shape;367;p12">
            <a:extLst>
              <a:ext uri="{FF2B5EF4-FFF2-40B4-BE49-F238E27FC236}">
                <a16:creationId xmlns:a16="http://schemas.microsoft.com/office/drawing/2014/main" id="{D27C3FE4-3326-402B-BC21-6E11BCA1BBA3}"/>
              </a:ext>
            </a:extLst>
          </p:cNvPr>
          <p:cNvSpPr txBox="1"/>
          <p:nvPr/>
        </p:nvSpPr>
        <p:spPr>
          <a:xfrm>
            <a:off x="935806" y="3601898"/>
            <a:ext cx="240978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sz="2200" b="1">
                <a:solidFill>
                  <a:srgbClr val="FC5F9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Centralized Management</a:t>
            </a:r>
            <a:endParaRPr lang="en-US" altLang="zh-TW" sz="2200" b="1">
              <a:solidFill>
                <a:srgbClr val="FC5F9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8" name="Google Shape;368;p12">
            <a:extLst>
              <a:ext uri="{FF2B5EF4-FFF2-40B4-BE49-F238E27FC236}">
                <a16:creationId xmlns:a16="http://schemas.microsoft.com/office/drawing/2014/main" id="{C2F85A11-10CD-4577-A8AC-78979CD43359}"/>
              </a:ext>
            </a:extLst>
          </p:cNvPr>
          <p:cNvSpPr txBox="1"/>
          <p:nvPr/>
        </p:nvSpPr>
        <p:spPr>
          <a:xfrm>
            <a:off x="820754" y="4371299"/>
            <a:ext cx="26398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Manage all your workflows or </a:t>
            </a:r>
            <a:r>
              <a:rPr lang="en-US" altLang="zh-TW" sz="16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miixes</a:t>
            </a:r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from Web, Android or iOS</a:t>
            </a:r>
          </a:p>
        </p:txBody>
      </p:sp>
      <p:pic>
        <p:nvPicPr>
          <p:cNvPr id="33" name="Google Shape;373;p12">
            <a:extLst>
              <a:ext uri="{FF2B5EF4-FFF2-40B4-BE49-F238E27FC236}">
                <a16:creationId xmlns:a16="http://schemas.microsoft.com/office/drawing/2014/main" id="{BDDD40E8-CED0-4546-BD2D-C5AB27276D0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637" y="2159847"/>
            <a:ext cx="1192012" cy="1138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74;p12">
            <a:extLst>
              <a:ext uri="{FF2B5EF4-FFF2-40B4-BE49-F238E27FC236}">
                <a16:creationId xmlns:a16="http://schemas.microsoft.com/office/drawing/2014/main" id="{0A89302D-7F74-42DD-848F-9B1F5E15C6F3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2689" y="2282742"/>
            <a:ext cx="10287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75;p12">
            <a:extLst>
              <a:ext uri="{FF2B5EF4-FFF2-40B4-BE49-F238E27FC236}">
                <a16:creationId xmlns:a16="http://schemas.microsoft.com/office/drawing/2014/main" id="{B098C002-7790-4F65-99C9-0AA129791B8B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809" y="2397041"/>
            <a:ext cx="9810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78;p12">
            <a:extLst>
              <a:ext uri="{FF2B5EF4-FFF2-40B4-BE49-F238E27FC236}">
                <a16:creationId xmlns:a16="http://schemas.microsoft.com/office/drawing/2014/main" id="{1143AE07-718F-419A-885A-B76647E1BEC0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958" y="2282742"/>
            <a:ext cx="64770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67;p12">
            <a:extLst>
              <a:ext uri="{FF2B5EF4-FFF2-40B4-BE49-F238E27FC236}">
                <a16:creationId xmlns:a16="http://schemas.microsoft.com/office/drawing/2014/main" id="{79F90629-D1B9-4EE9-93D8-8BAD1850E56A}"/>
              </a:ext>
            </a:extLst>
          </p:cNvPr>
          <p:cNvSpPr txBox="1"/>
          <p:nvPr/>
        </p:nvSpPr>
        <p:spPr>
          <a:xfrm>
            <a:off x="3738103" y="3601898"/>
            <a:ext cx="240978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sz="2200" b="1">
                <a:solidFill>
                  <a:srgbClr val="FC5F9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Advanced Workflows</a:t>
            </a:r>
          </a:p>
        </p:txBody>
      </p:sp>
      <p:sp>
        <p:nvSpPr>
          <p:cNvPr id="42" name="Google Shape;368;p12">
            <a:extLst>
              <a:ext uri="{FF2B5EF4-FFF2-40B4-BE49-F238E27FC236}">
                <a16:creationId xmlns:a16="http://schemas.microsoft.com/office/drawing/2014/main" id="{48EBBD06-013A-4C25-822D-F963A826043B}"/>
              </a:ext>
            </a:extLst>
          </p:cNvPr>
          <p:cNvSpPr txBox="1"/>
          <p:nvPr/>
        </p:nvSpPr>
        <p:spPr>
          <a:xfrm>
            <a:off x="3831316" y="4371299"/>
            <a:ext cx="22233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Create workflows with one Trigger and up to 5 actions</a:t>
            </a:r>
          </a:p>
        </p:txBody>
      </p:sp>
      <p:sp>
        <p:nvSpPr>
          <p:cNvPr id="43" name="Google Shape;367;p12">
            <a:extLst>
              <a:ext uri="{FF2B5EF4-FFF2-40B4-BE49-F238E27FC236}">
                <a16:creationId xmlns:a16="http://schemas.microsoft.com/office/drawing/2014/main" id="{86529599-F80D-42A0-9A9D-DED5227BA635}"/>
              </a:ext>
            </a:extLst>
          </p:cNvPr>
          <p:cNvSpPr txBox="1"/>
          <p:nvPr/>
        </p:nvSpPr>
        <p:spPr>
          <a:xfrm>
            <a:off x="6261369" y="3601898"/>
            <a:ext cx="240978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sz="2200" b="1">
                <a:solidFill>
                  <a:srgbClr val="FC5F9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Near-Zero Latency</a:t>
            </a:r>
            <a:endParaRPr lang="en-US" altLang="zh-TW" sz="2200" b="1">
              <a:solidFill>
                <a:srgbClr val="FC5F9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4" name="Google Shape;368;p12">
            <a:extLst>
              <a:ext uri="{FF2B5EF4-FFF2-40B4-BE49-F238E27FC236}">
                <a16:creationId xmlns:a16="http://schemas.microsoft.com/office/drawing/2014/main" id="{D82302A5-8085-40B2-82ED-394F0AD1B545}"/>
              </a:ext>
            </a:extLst>
          </p:cNvPr>
          <p:cNvSpPr txBox="1"/>
          <p:nvPr/>
        </p:nvSpPr>
        <p:spPr>
          <a:xfrm>
            <a:off x="6354582" y="4371299"/>
            <a:ext cx="22233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Real-time execution of your workflows</a:t>
            </a:r>
          </a:p>
        </p:txBody>
      </p:sp>
      <p:sp>
        <p:nvSpPr>
          <p:cNvPr id="45" name="Google Shape;367;p12">
            <a:extLst>
              <a:ext uri="{FF2B5EF4-FFF2-40B4-BE49-F238E27FC236}">
                <a16:creationId xmlns:a16="http://schemas.microsoft.com/office/drawing/2014/main" id="{88D37369-652C-4A8D-B521-AB3CB47ED00B}"/>
              </a:ext>
            </a:extLst>
          </p:cNvPr>
          <p:cNvSpPr txBox="1"/>
          <p:nvPr/>
        </p:nvSpPr>
        <p:spPr>
          <a:xfrm>
            <a:off x="8894531" y="3601898"/>
            <a:ext cx="240978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sz="2200" b="1">
                <a:solidFill>
                  <a:srgbClr val="FC5F9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Multiple Connections</a:t>
            </a:r>
            <a:endParaRPr lang="en-US" altLang="zh-TW" sz="2200" b="1">
              <a:solidFill>
                <a:srgbClr val="FC5F9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6" name="Google Shape;368;p12">
            <a:extLst>
              <a:ext uri="{FF2B5EF4-FFF2-40B4-BE49-F238E27FC236}">
                <a16:creationId xmlns:a16="http://schemas.microsoft.com/office/drawing/2014/main" id="{88EE4E72-36F1-450E-8D7B-16DCF5760F5C}"/>
              </a:ext>
            </a:extLst>
          </p:cNvPr>
          <p:cNvSpPr txBox="1"/>
          <p:nvPr/>
        </p:nvSpPr>
        <p:spPr>
          <a:xfrm>
            <a:off x="8987744" y="4371299"/>
            <a:ext cx="22233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Connect with multiple accounts of the same app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"/>
          <p:cNvSpPr txBox="1">
            <a:spLocks noGrp="1"/>
          </p:cNvSpPr>
          <p:nvPr>
            <p:ph type="title"/>
          </p:nvPr>
        </p:nvSpPr>
        <p:spPr>
          <a:xfrm>
            <a:off x="831850" y="1347537"/>
            <a:ext cx="5264150" cy="3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>
                <a:latin typeface="Arial"/>
                <a:ea typeface="微軟正黑體"/>
                <a:cs typeface="Arial"/>
                <a:sym typeface="Arial Rounded"/>
              </a:rPr>
              <a:t>Who Can Use </a:t>
            </a:r>
            <a:r>
              <a:rPr lang="en-US" err="1">
                <a:latin typeface="Arial"/>
                <a:ea typeface="微軟正黑體"/>
                <a:cs typeface="Arial"/>
                <a:sym typeface="Arial Rounded"/>
              </a:rPr>
              <a:t>Qmiix</a:t>
            </a:r>
            <a:r>
              <a:rPr lang="en-US" altLang="zh-TW">
                <a:latin typeface="Arial"/>
                <a:ea typeface="微軟正黑體"/>
                <a:cs typeface="Arial"/>
              </a:rPr>
              <a:t> ?</a:t>
            </a:r>
            <a:endParaRPr lang="zh-TW" altLang="en-US" err="1"/>
          </a:p>
        </p:txBody>
      </p:sp>
    </p:spTree>
    <p:extLst>
      <p:ext uri="{BB962C8B-B14F-4D97-AF65-F5344CB8AC3E}">
        <p14:creationId xmlns:p14="http://schemas.microsoft.com/office/powerpoint/2010/main" val="67882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66;p12">
            <a:extLst>
              <a:ext uri="{FF2B5EF4-FFF2-40B4-BE49-F238E27FC236}">
                <a16:creationId xmlns:a16="http://schemas.microsoft.com/office/drawing/2014/main" id="{D2EDE8F1-84F3-4441-83E5-93EDB467B0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000" b="1" kern="1200">
                <a:solidFill>
                  <a:srgbClr val="AE78E3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altLang="zh-TW">
                <a:solidFill>
                  <a:srgbClr val="7030A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NAS Users</a:t>
            </a:r>
          </a:p>
        </p:txBody>
      </p:sp>
      <p:sp>
        <p:nvSpPr>
          <p:cNvPr id="21" name="Google Shape;449;p15">
            <a:extLst>
              <a:ext uri="{FF2B5EF4-FFF2-40B4-BE49-F238E27FC236}">
                <a16:creationId xmlns:a16="http://schemas.microsoft.com/office/drawing/2014/main" id="{2FB8D627-A502-45C3-A4CD-C1DA844DF4AB}"/>
              </a:ext>
            </a:extLst>
          </p:cNvPr>
          <p:cNvSpPr txBox="1"/>
          <p:nvPr/>
        </p:nvSpPr>
        <p:spPr>
          <a:xfrm>
            <a:off x="807077" y="5108747"/>
            <a:ext cx="27432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Check the system event at any time</a:t>
            </a:r>
          </a:p>
        </p:txBody>
      </p:sp>
      <p:sp>
        <p:nvSpPr>
          <p:cNvPr id="22" name="Google Shape;449;p15">
            <a:extLst>
              <a:ext uri="{FF2B5EF4-FFF2-40B4-BE49-F238E27FC236}">
                <a16:creationId xmlns:a16="http://schemas.microsoft.com/office/drawing/2014/main" id="{ADF4222B-C013-476F-ACA6-F3B0F483419A}"/>
              </a:ext>
            </a:extLst>
          </p:cNvPr>
          <p:cNvSpPr txBox="1"/>
          <p:nvPr/>
        </p:nvSpPr>
        <p:spPr>
          <a:xfrm>
            <a:off x="4237581" y="5120292"/>
            <a:ext cx="2743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ja-JP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Automatic backup of important files</a:t>
            </a:r>
            <a:endParaRPr lang="en-US" altLang="zh-TW"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05F0C019-73F6-4FAE-918B-1B1D260815CD}"/>
              </a:ext>
            </a:extLst>
          </p:cNvPr>
          <p:cNvGrpSpPr/>
          <p:nvPr/>
        </p:nvGrpSpPr>
        <p:grpSpPr>
          <a:xfrm>
            <a:off x="7746997" y="2226393"/>
            <a:ext cx="3622085" cy="2657370"/>
            <a:chOff x="7746997" y="2226393"/>
            <a:chExt cx="3622085" cy="2657370"/>
          </a:xfrm>
        </p:grpSpPr>
        <p:pic>
          <p:nvPicPr>
            <p:cNvPr id="27" name="圖形 26">
              <a:extLst>
                <a:ext uri="{FF2B5EF4-FFF2-40B4-BE49-F238E27FC236}">
                  <a16:creationId xmlns:a16="http://schemas.microsoft.com/office/drawing/2014/main" id="{2D8955DC-3914-4F87-A64C-8926F213E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87718" y="2246090"/>
              <a:ext cx="1481364" cy="1421511"/>
            </a:xfrm>
            <a:prstGeom prst="rect">
              <a:avLst/>
            </a:prstGeom>
          </p:spPr>
        </p:pic>
        <p:grpSp>
          <p:nvGrpSpPr>
            <p:cNvPr id="28" name="Google Shape;454;p15">
              <a:extLst>
                <a:ext uri="{FF2B5EF4-FFF2-40B4-BE49-F238E27FC236}">
                  <a16:creationId xmlns:a16="http://schemas.microsoft.com/office/drawing/2014/main" id="{BE995686-F958-4C80-853D-355F723741E8}"/>
                </a:ext>
              </a:extLst>
            </p:cNvPr>
            <p:cNvGrpSpPr/>
            <p:nvPr/>
          </p:nvGrpSpPr>
          <p:grpSpPr>
            <a:xfrm rot="5997251">
              <a:off x="8551638" y="2071037"/>
              <a:ext cx="2657370" cy="2968081"/>
              <a:chOff x="8119886" y="1628851"/>
              <a:chExt cx="2657370" cy="2968081"/>
            </a:xfrm>
          </p:grpSpPr>
          <p:sp>
            <p:nvSpPr>
              <p:cNvPr id="30" name="Google Shape;455;p15">
                <a:extLst>
                  <a:ext uri="{FF2B5EF4-FFF2-40B4-BE49-F238E27FC236}">
                    <a16:creationId xmlns:a16="http://schemas.microsoft.com/office/drawing/2014/main" id="{B3FE719C-8BE3-49B5-AB07-57F136C53E7B}"/>
                  </a:ext>
                </a:extLst>
              </p:cNvPr>
              <p:cNvSpPr/>
              <p:nvPr/>
            </p:nvSpPr>
            <p:spPr>
              <a:xfrm rot="2585072">
                <a:off x="9042328" y="1926047"/>
                <a:ext cx="1437732" cy="143773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86" y="53159"/>
                    </a:moveTo>
                    <a:lnTo>
                      <a:pt x="7586" y="53159"/>
                    </a:lnTo>
                    <a:cubicBezTo>
                      <a:pt x="10423" y="31421"/>
                      <a:pt x="26383" y="13691"/>
                      <a:pt x="47703" y="8591"/>
                    </a:cubicBezTo>
                    <a:cubicBezTo>
                      <a:pt x="69024" y="3492"/>
                      <a:pt x="91279" y="12081"/>
                      <a:pt x="103645" y="30182"/>
                    </a:cubicBezTo>
                    <a:lnTo>
                      <a:pt x="110098" y="28750"/>
                    </a:lnTo>
                    <a:lnTo>
                      <a:pt x="105741" y="49849"/>
                    </a:lnTo>
                    <a:lnTo>
                      <a:pt x="84430" y="34446"/>
                    </a:lnTo>
                    <a:lnTo>
                      <a:pt x="90702" y="33054"/>
                    </a:lnTo>
                    <a:lnTo>
                      <a:pt x="90702" y="33054"/>
                    </a:lnTo>
                    <a:cubicBezTo>
                      <a:pt x="80120" y="20997"/>
                      <a:pt x="63460" y="16250"/>
                      <a:pt x="48113" y="20919"/>
                    </a:cubicBezTo>
                    <a:cubicBezTo>
                      <a:pt x="32765" y="25587"/>
                      <a:pt x="21571" y="38806"/>
                      <a:pt x="19494" y="54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E78E3"/>
                  </a:gs>
                  <a:gs pos="15000">
                    <a:srgbClr val="AE78E3"/>
                  </a:gs>
                  <a:gs pos="87000">
                    <a:srgbClr val="FC5F9C">
                      <a:alpha val="0"/>
                    </a:srgbClr>
                  </a:gs>
                  <a:gs pos="100000">
                    <a:srgbClr val="FC5F9C">
                      <a:alpha val="0"/>
                    </a:srgbClr>
                  </a:gs>
                </a:gsLst>
                <a:lin ang="90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sp>
            <p:nvSpPr>
              <p:cNvPr id="31" name="Google Shape;456;p15">
                <a:extLst>
                  <a:ext uri="{FF2B5EF4-FFF2-40B4-BE49-F238E27FC236}">
                    <a16:creationId xmlns:a16="http://schemas.microsoft.com/office/drawing/2014/main" id="{3C3CDD1C-C8A0-4FD2-8B49-76D9DDDA5B32}"/>
                  </a:ext>
                </a:extLst>
              </p:cNvPr>
              <p:cNvSpPr/>
              <p:nvPr/>
            </p:nvSpPr>
            <p:spPr>
              <a:xfrm rot="-9013471">
                <a:off x="8381971" y="2897115"/>
                <a:ext cx="1437732" cy="143773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86" y="53159"/>
                    </a:moveTo>
                    <a:lnTo>
                      <a:pt x="7586" y="53159"/>
                    </a:lnTo>
                    <a:cubicBezTo>
                      <a:pt x="10423" y="31421"/>
                      <a:pt x="26383" y="13691"/>
                      <a:pt x="47703" y="8591"/>
                    </a:cubicBezTo>
                    <a:cubicBezTo>
                      <a:pt x="69024" y="3492"/>
                      <a:pt x="91279" y="12081"/>
                      <a:pt x="103645" y="30182"/>
                    </a:cubicBezTo>
                    <a:lnTo>
                      <a:pt x="110098" y="28750"/>
                    </a:lnTo>
                    <a:lnTo>
                      <a:pt x="105741" y="49849"/>
                    </a:lnTo>
                    <a:lnTo>
                      <a:pt x="84430" y="34446"/>
                    </a:lnTo>
                    <a:lnTo>
                      <a:pt x="90702" y="33054"/>
                    </a:lnTo>
                    <a:lnTo>
                      <a:pt x="90702" y="33054"/>
                    </a:lnTo>
                    <a:cubicBezTo>
                      <a:pt x="80120" y="20997"/>
                      <a:pt x="63460" y="16250"/>
                      <a:pt x="48113" y="20919"/>
                    </a:cubicBezTo>
                    <a:cubicBezTo>
                      <a:pt x="32765" y="25587"/>
                      <a:pt x="21571" y="38806"/>
                      <a:pt x="19494" y="54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E78E3"/>
                  </a:gs>
                  <a:gs pos="15000">
                    <a:srgbClr val="AE78E3"/>
                  </a:gs>
                  <a:gs pos="87000">
                    <a:srgbClr val="FC5F9C">
                      <a:alpha val="0"/>
                    </a:srgbClr>
                  </a:gs>
                  <a:gs pos="100000">
                    <a:srgbClr val="FC5F9C">
                      <a:alpha val="0"/>
                    </a:srgbClr>
                  </a:gs>
                </a:gsLst>
                <a:lin ang="90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</p:grpSp>
        <p:pic>
          <p:nvPicPr>
            <p:cNvPr id="29" name="Google Shape;457;p15">
              <a:extLst>
                <a:ext uri="{FF2B5EF4-FFF2-40B4-BE49-F238E27FC236}">
                  <a16:creationId xmlns:a16="http://schemas.microsoft.com/office/drawing/2014/main" id="{E47B9222-D379-46A4-AC10-60E7B970229D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6997" y="3338438"/>
              <a:ext cx="2140721" cy="11317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" name="圖片 53" descr="一張含有 文字 的圖片&#10;&#10;自動產生的描述">
            <a:extLst>
              <a:ext uri="{FF2B5EF4-FFF2-40B4-BE49-F238E27FC236}">
                <a16:creationId xmlns:a16="http://schemas.microsoft.com/office/drawing/2014/main" id="{B318051A-778B-4070-B2D6-911C3EBBC4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78" y="1608278"/>
            <a:ext cx="2743200" cy="3335760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3E90A132-2167-4A6A-B8F2-3528B37E0A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581" y="1634421"/>
            <a:ext cx="2743200" cy="3283474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56" name="橢圓 55">
            <a:extLst>
              <a:ext uri="{FF2B5EF4-FFF2-40B4-BE49-F238E27FC236}">
                <a16:creationId xmlns:a16="http://schemas.microsoft.com/office/drawing/2014/main" id="{5A61DA0C-543F-40EE-83D9-6AE2110D95CF}"/>
              </a:ext>
            </a:extLst>
          </p:cNvPr>
          <p:cNvSpPr/>
          <p:nvPr/>
        </p:nvSpPr>
        <p:spPr>
          <a:xfrm>
            <a:off x="2339361" y="3239591"/>
            <a:ext cx="600293" cy="600293"/>
          </a:xfrm>
          <a:prstGeom prst="ellipse">
            <a:avLst/>
          </a:prstGeom>
          <a:noFill/>
          <a:ln w="19050">
            <a:gradFill>
              <a:gsLst>
                <a:gs pos="100000">
                  <a:srgbClr val="665CD5"/>
                </a:gs>
                <a:gs pos="0">
                  <a:srgbClr val="FECEE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4176E688-61C0-45CC-98D2-8F5469086D76}"/>
              </a:ext>
            </a:extLst>
          </p:cNvPr>
          <p:cNvSpPr/>
          <p:nvPr/>
        </p:nvSpPr>
        <p:spPr>
          <a:xfrm>
            <a:off x="3226420" y="2890296"/>
            <a:ext cx="668146" cy="1472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665CD5"/>
              </a:gs>
              <a:gs pos="0">
                <a:srgbClr val="FECEE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F4C124DD-AC08-452E-9677-85D4B35F0B2E}"/>
              </a:ext>
            </a:extLst>
          </p:cNvPr>
          <p:cNvSpPr/>
          <p:nvPr/>
        </p:nvSpPr>
        <p:spPr>
          <a:xfrm>
            <a:off x="3268756" y="2937937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DBD1538F-7EFF-4A83-8CC8-1A6D32B83C82}"/>
              </a:ext>
            </a:extLst>
          </p:cNvPr>
          <p:cNvSpPr/>
          <p:nvPr/>
        </p:nvSpPr>
        <p:spPr>
          <a:xfrm>
            <a:off x="3268756" y="3552328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0" name="圖片 59">
            <a:extLst>
              <a:ext uri="{FF2B5EF4-FFF2-40B4-BE49-F238E27FC236}">
                <a16:creationId xmlns:a16="http://schemas.microsoft.com/office/drawing/2014/main" id="{317BF742-9420-4388-99F0-D31F38586F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503" y="3055665"/>
            <a:ext cx="345980" cy="345980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66B7D1B2-FC63-475A-9DE1-F6A9AF0123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503" y="3693453"/>
            <a:ext cx="345980" cy="321653"/>
          </a:xfrm>
          <a:prstGeom prst="rect">
            <a:avLst/>
          </a:prstGeom>
        </p:spPr>
      </p:pic>
      <p:sp>
        <p:nvSpPr>
          <p:cNvPr id="62" name="文字方塊 61">
            <a:extLst>
              <a:ext uri="{FF2B5EF4-FFF2-40B4-BE49-F238E27FC236}">
                <a16:creationId xmlns:a16="http://schemas.microsoft.com/office/drawing/2014/main" id="{DD326694-EA9E-468D-8418-AB19162EEB0F}"/>
              </a:ext>
            </a:extLst>
          </p:cNvPr>
          <p:cNvSpPr txBox="1"/>
          <p:nvPr/>
        </p:nvSpPr>
        <p:spPr>
          <a:xfrm>
            <a:off x="3411057" y="4106545"/>
            <a:ext cx="400110" cy="24940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…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AE96B482-088A-4BE1-BB3F-214FC8082E77}"/>
              </a:ext>
            </a:extLst>
          </p:cNvPr>
          <p:cNvSpPr/>
          <p:nvPr/>
        </p:nvSpPr>
        <p:spPr>
          <a:xfrm>
            <a:off x="6675213" y="2890296"/>
            <a:ext cx="668146" cy="1472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665CD5"/>
              </a:gs>
              <a:gs pos="0">
                <a:srgbClr val="FECEE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101784F7-361E-4AF6-B4B1-F3E80407CBFA}"/>
              </a:ext>
            </a:extLst>
          </p:cNvPr>
          <p:cNvSpPr/>
          <p:nvPr/>
        </p:nvSpPr>
        <p:spPr>
          <a:xfrm>
            <a:off x="6717549" y="2937937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>
            <a:extLst>
              <a:ext uri="{FF2B5EF4-FFF2-40B4-BE49-F238E27FC236}">
                <a16:creationId xmlns:a16="http://schemas.microsoft.com/office/drawing/2014/main" id="{A200BF5E-6D95-4319-BD60-667E152159B7}"/>
              </a:ext>
            </a:extLst>
          </p:cNvPr>
          <p:cNvSpPr/>
          <p:nvPr/>
        </p:nvSpPr>
        <p:spPr>
          <a:xfrm>
            <a:off x="6717549" y="3552328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圖片 66">
            <a:extLst>
              <a:ext uri="{FF2B5EF4-FFF2-40B4-BE49-F238E27FC236}">
                <a16:creationId xmlns:a16="http://schemas.microsoft.com/office/drawing/2014/main" id="{C4B2B5AC-81C1-4823-B855-52499FB43B3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459" y="3693453"/>
            <a:ext cx="321653" cy="321653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A613DC51-C1BF-4BDA-AC37-6F2BFD3F5042}"/>
              </a:ext>
            </a:extLst>
          </p:cNvPr>
          <p:cNvSpPr txBox="1"/>
          <p:nvPr/>
        </p:nvSpPr>
        <p:spPr>
          <a:xfrm>
            <a:off x="6859850" y="4106545"/>
            <a:ext cx="400110" cy="24940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…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634B6BBF-4EE8-4A0E-9589-193291FB1148}"/>
              </a:ext>
            </a:extLst>
          </p:cNvPr>
          <p:cNvSpPr/>
          <p:nvPr/>
        </p:nvSpPr>
        <p:spPr>
          <a:xfrm>
            <a:off x="5766654" y="3239591"/>
            <a:ext cx="600293" cy="600293"/>
          </a:xfrm>
          <a:prstGeom prst="ellipse">
            <a:avLst/>
          </a:prstGeom>
          <a:noFill/>
          <a:ln w="19050">
            <a:gradFill>
              <a:gsLst>
                <a:gs pos="100000">
                  <a:srgbClr val="665CD5"/>
                </a:gs>
                <a:gs pos="0">
                  <a:srgbClr val="FECEE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F95052B2-7B2D-41F1-BE99-BB69C65CFE14}"/>
              </a:ext>
            </a:extLst>
          </p:cNvPr>
          <p:cNvGrpSpPr/>
          <p:nvPr/>
        </p:nvGrpSpPr>
        <p:grpSpPr>
          <a:xfrm>
            <a:off x="2860026" y="3387140"/>
            <a:ext cx="414431" cy="319318"/>
            <a:chOff x="2860026" y="3387140"/>
            <a:chExt cx="414431" cy="319318"/>
          </a:xfrm>
        </p:grpSpPr>
        <p:sp>
          <p:nvSpPr>
            <p:cNvPr id="71" name="箭號: 向右 70">
              <a:extLst>
                <a:ext uri="{FF2B5EF4-FFF2-40B4-BE49-F238E27FC236}">
                  <a16:creationId xmlns:a16="http://schemas.microsoft.com/office/drawing/2014/main" id="{F7A0C9D7-E9FF-430F-9525-90427DDF4DF0}"/>
                </a:ext>
              </a:extLst>
            </p:cNvPr>
            <p:cNvSpPr/>
            <p:nvPr/>
          </p:nvSpPr>
          <p:spPr>
            <a:xfrm rot="10800000">
              <a:off x="2860026" y="3552328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  <p:sp>
          <p:nvSpPr>
            <p:cNvPr id="72" name="箭號: 向右 71">
              <a:extLst>
                <a:ext uri="{FF2B5EF4-FFF2-40B4-BE49-F238E27FC236}">
                  <a16:creationId xmlns:a16="http://schemas.microsoft.com/office/drawing/2014/main" id="{6413FB17-EDD6-45EA-B6FE-4BEE207BA43F}"/>
                </a:ext>
              </a:extLst>
            </p:cNvPr>
            <p:cNvSpPr/>
            <p:nvPr/>
          </p:nvSpPr>
          <p:spPr>
            <a:xfrm>
              <a:off x="2860026" y="3387140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7A3706FB-4882-40A1-AE2F-2B059CBE11D9}"/>
              </a:ext>
            </a:extLst>
          </p:cNvPr>
          <p:cNvGrpSpPr/>
          <p:nvPr/>
        </p:nvGrpSpPr>
        <p:grpSpPr>
          <a:xfrm>
            <a:off x="6289881" y="3387140"/>
            <a:ext cx="414431" cy="319318"/>
            <a:chOff x="6289881" y="3387140"/>
            <a:chExt cx="414431" cy="319318"/>
          </a:xfrm>
        </p:grpSpPr>
        <p:sp>
          <p:nvSpPr>
            <p:cNvPr id="74" name="箭號: 向右 73">
              <a:extLst>
                <a:ext uri="{FF2B5EF4-FFF2-40B4-BE49-F238E27FC236}">
                  <a16:creationId xmlns:a16="http://schemas.microsoft.com/office/drawing/2014/main" id="{7BCC69C1-4B05-40E1-BC42-517F63012858}"/>
                </a:ext>
              </a:extLst>
            </p:cNvPr>
            <p:cNvSpPr/>
            <p:nvPr/>
          </p:nvSpPr>
          <p:spPr>
            <a:xfrm rot="10800000">
              <a:off x="6289881" y="3552328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  <p:sp>
          <p:nvSpPr>
            <p:cNvPr id="75" name="箭號: 向右 74">
              <a:extLst>
                <a:ext uri="{FF2B5EF4-FFF2-40B4-BE49-F238E27FC236}">
                  <a16:creationId xmlns:a16="http://schemas.microsoft.com/office/drawing/2014/main" id="{4EF68D88-805C-4E10-9212-AF312829BFB3}"/>
                </a:ext>
              </a:extLst>
            </p:cNvPr>
            <p:cNvSpPr/>
            <p:nvPr/>
          </p:nvSpPr>
          <p:spPr>
            <a:xfrm>
              <a:off x="6289881" y="3387140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</p:grpSp>
      <p:pic>
        <p:nvPicPr>
          <p:cNvPr id="33" name="圖片 32">
            <a:extLst>
              <a:ext uri="{FF2B5EF4-FFF2-40B4-BE49-F238E27FC236}">
                <a16:creationId xmlns:a16="http://schemas.microsoft.com/office/drawing/2014/main" id="{CDBB765C-C391-4608-9506-0B22DE9F3B1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578" y="2964863"/>
            <a:ext cx="527583" cy="5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9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66;p12">
            <a:extLst>
              <a:ext uri="{FF2B5EF4-FFF2-40B4-BE49-F238E27FC236}">
                <a16:creationId xmlns:a16="http://schemas.microsoft.com/office/drawing/2014/main" id="{D2EDE8F1-84F3-4441-83E5-93EDB467B0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000" b="1" kern="1200">
                <a:solidFill>
                  <a:srgbClr val="AE78E3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altLang="zh-TW">
                <a:solidFill>
                  <a:srgbClr val="7030A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Google Services</a:t>
            </a:r>
          </a:p>
        </p:txBody>
      </p:sp>
      <p:sp>
        <p:nvSpPr>
          <p:cNvPr id="21" name="Google Shape;449;p15">
            <a:extLst>
              <a:ext uri="{FF2B5EF4-FFF2-40B4-BE49-F238E27FC236}">
                <a16:creationId xmlns:a16="http://schemas.microsoft.com/office/drawing/2014/main" id="{5D38D249-FD6B-4E44-A31E-C467DF1E2DA8}"/>
              </a:ext>
            </a:extLst>
          </p:cNvPr>
          <p:cNvSpPr txBox="1"/>
          <p:nvPr/>
        </p:nvSpPr>
        <p:spPr>
          <a:xfrm>
            <a:off x="807077" y="5108747"/>
            <a:ext cx="27432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Sync your data </a:t>
            </a:r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between different platforms</a:t>
            </a:r>
          </a:p>
        </p:txBody>
      </p:sp>
      <p:sp>
        <p:nvSpPr>
          <p:cNvPr id="22" name="Google Shape;449;p15">
            <a:extLst>
              <a:ext uri="{FF2B5EF4-FFF2-40B4-BE49-F238E27FC236}">
                <a16:creationId xmlns:a16="http://schemas.microsoft.com/office/drawing/2014/main" id="{4D97182E-164B-4722-A72F-7655E4503205}"/>
              </a:ext>
            </a:extLst>
          </p:cNvPr>
          <p:cNvSpPr txBox="1"/>
          <p:nvPr/>
        </p:nvSpPr>
        <p:spPr>
          <a:xfrm>
            <a:off x="4237581" y="5120292"/>
            <a:ext cx="2743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Track</a:t>
            </a:r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 </a:t>
            </a:r>
            <a:r>
              <a:rPr lang="en-US" altLang="ja-JP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meeting</a:t>
            </a:r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 </a:t>
            </a:r>
            <a:r>
              <a:rPr lang="en-US" altLang="ja-JP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information</a:t>
            </a:r>
            <a:endParaRPr lang="en-US" altLang="zh-TW"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A978E25-425F-497C-B109-D2F94CF63E31}"/>
              </a:ext>
            </a:extLst>
          </p:cNvPr>
          <p:cNvGrpSpPr/>
          <p:nvPr/>
        </p:nvGrpSpPr>
        <p:grpSpPr>
          <a:xfrm>
            <a:off x="7746997" y="2182517"/>
            <a:ext cx="3622085" cy="2701246"/>
            <a:chOff x="7746997" y="2182517"/>
            <a:chExt cx="3622085" cy="2701246"/>
          </a:xfrm>
        </p:grpSpPr>
        <p:pic>
          <p:nvPicPr>
            <p:cNvPr id="24" name="圖形 23">
              <a:extLst>
                <a:ext uri="{FF2B5EF4-FFF2-40B4-BE49-F238E27FC236}">
                  <a16:creationId xmlns:a16="http://schemas.microsoft.com/office/drawing/2014/main" id="{D2969380-0D6B-44F1-8765-321C7AEBC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83998" y="2182517"/>
              <a:ext cx="1485084" cy="1485084"/>
            </a:xfrm>
            <a:prstGeom prst="rect">
              <a:avLst/>
            </a:prstGeom>
          </p:spPr>
        </p:pic>
        <p:grpSp>
          <p:nvGrpSpPr>
            <p:cNvPr id="25" name="Google Shape;454;p15">
              <a:extLst>
                <a:ext uri="{FF2B5EF4-FFF2-40B4-BE49-F238E27FC236}">
                  <a16:creationId xmlns:a16="http://schemas.microsoft.com/office/drawing/2014/main" id="{5EEEB950-2938-412E-9041-77108BAE6585}"/>
                </a:ext>
              </a:extLst>
            </p:cNvPr>
            <p:cNvGrpSpPr/>
            <p:nvPr/>
          </p:nvGrpSpPr>
          <p:grpSpPr>
            <a:xfrm rot="5997251">
              <a:off x="8551638" y="2071037"/>
              <a:ext cx="2657370" cy="2968081"/>
              <a:chOff x="8119886" y="1628851"/>
              <a:chExt cx="2657370" cy="2968081"/>
            </a:xfrm>
          </p:grpSpPr>
          <p:sp>
            <p:nvSpPr>
              <p:cNvPr id="27" name="Google Shape;455;p15">
                <a:extLst>
                  <a:ext uri="{FF2B5EF4-FFF2-40B4-BE49-F238E27FC236}">
                    <a16:creationId xmlns:a16="http://schemas.microsoft.com/office/drawing/2014/main" id="{1EF401FB-5DCD-460A-A7E3-1C3084E16316}"/>
                  </a:ext>
                </a:extLst>
              </p:cNvPr>
              <p:cNvSpPr/>
              <p:nvPr/>
            </p:nvSpPr>
            <p:spPr>
              <a:xfrm rot="2585072">
                <a:off x="9042328" y="1926047"/>
                <a:ext cx="1437732" cy="143773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86" y="53159"/>
                    </a:moveTo>
                    <a:lnTo>
                      <a:pt x="7586" y="53159"/>
                    </a:lnTo>
                    <a:cubicBezTo>
                      <a:pt x="10423" y="31421"/>
                      <a:pt x="26383" y="13691"/>
                      <a:pt x="47703" y="8591"/>
                    </a:cubicBezTo>
                    <a:cubicBezTo>
                      <a:pt x="69024" y="3492"/>
                      <a:pt x="91279" y="12081"/>
                      <a:pt x="103645" y="30182"/>
                    </a:cubicBezTo>
                    <a:lnTo>
                      <a:pt x="110098" y="28750"/>
                    </a:lnTo>
                    <a:lnTo>
                      <a:pt x="105741" y="49849"/>
                    </a:lnTo>
                    <a:lnTo>
                      <a:pt x="84430" y="34446"/>
                    </a:lnTo>
                    <a:lnTo>
                      <a:pt x="90702" y="33054"/>
                    </a:lnTo>
                    <a:lnTo>
                      <a:pt x="90702" y="33054"/>
                    </a:lnTo>
                    <a:cubicBezTo>
                      <a:pt x="80120" y="20997"/>
                      <a:pt x="63460" y="16250"/>
                      <a:pt x="48113" y="20919"/>
                    </a:cubicBezTo>
                    <a:cubicBezTo>
                      <a:pt x="32765" y="25587"/>
                      <a:pt x="21571" y="38806"/>
                      <a:pt x="19494" y="54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E78E3"/>
                  </a:gs>
                  <a:gs pos="15000">
                    <a:srgbClr val="AE78E3"/>
                  </a:gs>
                  <a:gs pos="87000">
                    <a:srgbClr val="FC5F9C">
                      <a:alpha val="0"/>
                    </a:srgbClr>
                  </a:gs>
                  <a:gs pos="100000">
                    <a:srgbClr val="FC5F9C">
                      <a:alpha val="0"/>
                    </a:srgbClr>
                  </a:gs>
                </a:gsLst>
                <a:lin ang="90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sp>
            <p:nvSpPr>
              <p:cNvPr id="31" name="Google Shape;456;p15">
                <a:extLst>
                  <a:ext uri="{FF2B5EF4-FFF2-40B4-BE49-F238E27FC236}">
                    <a16:creationId xmlns:a16="http://schemas.microsoft.com/office/drawing/2014/main" id="{F51E60D2-1B6B-4E4A-9857-DE7EDCA1B863}"/>
                  </a:ext>
                </a:extLst>
              </p:cNvPr>
              <p:cNvSpPr/>
              <p:nvPr/>
            </p:nvSpPr>
            <p:spPr>
              <a:xfrm rot="-9013471">
                <a:off x="8381971" y="2897115"/>
                <a:ext cx="1437732" cy="143773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86" y="53159"/>
                    </a:moveTo>
                    <a:lnTo>
                      <a:pt x="7586" y="53159"/>
                    </a:lnTo>
                    <a:cubicBezTo>
                      <a:pt x="10423" y="31421"/>
                      <a:pt x="26383" y="13691"/>
                      <a:pt x="47703" y="8591"/>
                    </a:cubicBezTo>
                    <a:cubicBezTo>
                      <a:pt x="69024" y="3492"/>
                      <a:pt x="91279" y="12081"/>
                      <a:pt x="103645" y="30182"/>
                    </a:cubicBezTo>
                    <a:lnTo>
                      <a:pt x="110098" y="28750"/>
                    </a:lnTo>
                    <a:lnTo>
                      <a:pt x="105741" y="49849"/>
                    </a:lnTo>
                    <a:lnTo>
                      <a:pt x="84430" y="34446"/>
                    </a:lnTo>
                    <a:lnTo>
                      <a:pt x="90702" y="33054"/>
                    </a:lnTo>
                    <a:lnTo>
                      <a:pt x="90702" y="33054"/>
                    </a:lnTo>
                    <a:cubicBezTo>
                      <a:pt x="80120" y="20997"/>
                      <a:pt x="63460" y="16250"/>
                      <a:pt x="48113" y="20919"/>
                    </a:cubicBezTo>
                    <a:cubicBezTo>
                      <a:pt x="32765" y="25587"/>
                      <a:pt x="21571" y="38806"/>
                      <a:pt x="19494" y="54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E78E3"/>
                  </a:gs>
                  <a:gs pos="15000">
                    <a:srgbClr val="AE78E3"/>
                  </a:gs>
                  <a:gs pos="87000">
                    <a:srgbClr val="FC5F9C">
                      <a:alpha val="0"/>
                    </a:srgbClr>
                  </a:gs>
                  <a:gs pos="100000">
                    <a:srgbClr val="FC5F9C">
                      <a:alpha val="0"/>
                    </a:srgbClr>
                  </a:gs>
                </a:gsLst>
                <a:lin ang="90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</p:grpSp>
        <p:pic>
          <p:nvPicPr>
            <p:cNvPr id="26" name="Google Shape;457;p15">
              <a:extLst>
                <a:ext uri="{FF2B5EF4-FFF2-40B4-BE49-F238E27FC236}">
                  <a16:creationId xmlns:a16="http://schemas.microsoft.com/office/drawing/2014/main" id="{50507BA2-C87A-4861-8342-C1161D80FB64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6997" y="3338438"/>
              <a:ext cx="2140721" cy="11317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" name="圖片 54">
            <a:extLst>
              <a:ext uri="{FF2B5EF4-FFF2-40B4-BE49-F238E27FC236}">
                <a16:creationId xmlns:a16="http://schemas.microsoft.com/office/drawing/2014/main" id="{00EE2433-E3EE-4BB4-9C6A-BF74C0C7BB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751" y="1645641"/>
            <a:ext cx="2790597" cy="3283473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4B209140-A260-4B65-A996-C8C57098DA1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467" y="1619497"/>
            <a:ext cx="2765041" cy="3309617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57" name="橢圓 56">
            <a:extLst>
              <a:ext uri="{FF2B5EF4-FFF2-40B4-BE49-F238E27FC236}">
                <a16:creationId xmlns:a16="http://schemas.microsoft.com/office/drawing/2014/main" id="{F60A4E69-D57E-492A-A95B-833ECEF181D8}"/>
              </a:ext>
            </a:extLst>
          </p:cNvPr>
          <p:cNvSpPr/>
          <p:nvPr/>
        </p:nvSpPr>
        <p:spPr>
          <a:xfrm>
            <a:off x="5766654" y="3290082"/>
            <a:ext cx="600293" cy="600293"/>
          </a:xfrm>
          <a:prstGeom prst="ellipse">
            <a:avLst/>
          </a:prstGeom>
          <a:noFill/>
          <a:ln w="19050">
            <a:gradFill>
              <a:gsLst>
                <a:gs pos="100000">
                  <a:srgbClr val="665CD5"/>
                </a:gs>
                <a:gs pos="0">
                  <a:srgbClr val="FECEE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0EF6D81B-75BB-4281-99B3-FCB35CBC4F10}"/>
              </a:ext>
            </a:extLst>
          </p:cNvPr>
          <p:cNvSpPr/>
          <p:nvPr/>
        </p:nvSpPr>
        <p:spPr>
          <a:xfrm>
            <a:off x="2339361" y="3239591"/>
            <a:ext cx="600293" cy="600293"/>
          </a:xfrm>
          <a:prstGeom prst="ellipse">
            <a:avLst/>
          </a:prstGeom>
          <a:noFill/>
          <a:ln w="19050">
            <a:gradFill>
              <a:gsLst>
                <a:gs pos="100000">
                  <a:srgbClr val="665CD5"/>
                </a:gs>
                <a:gs pos="0">
                  <a:srgbClr val="FECEE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691F6C57-3776-4365-BBDA-99EAF9D27D6A}"/>
              </a:ext>
            </a:extLst>
          </p:cNvPr>
          <p:cNvSpPr/>
          <p:nvPr/>
        </p:nvSpPr>
        <p:spPr>
          <a:xfrm>
            <a:off x="3250223" y="2890296"/>
            <a:ext cx="668146" cy="1472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665CD5"/>
              </a:gs>
              <a:gs pos="0">
                <a:srgbClr val="FECEE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>
            <a:extLst>
              <a:ext uri="{FF2B5EF4-FFF2-40B4-BE49-F238E27FC236}">
                <a16:creationId xmlns:a16="http://schemas.microsoft.com/office/drawing/2014/main" id="{609B820B-9F23-4F4D-8CAB-E1A0916F053C}"/>
              </a:ext>
            </a:extLst>
          </p:cNvPr>
          <p:cNvSpPr/>
          <p:nvPr/>
        </p:nvSpPr>
        <p:spPr>
          <a:xfrm>
            <a:off x="3292559" y="2937937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0AFF6921-AEF6-46C4-BCF6-41CF5D9C7EC1}"/>
              </a:ext>
            </a:extLst>
          </p:cNvPr>
          <p:cNvSpPr/>
          <p:nvPr/>
        </p:nvSpPr>
        <p:spPr>
          <a:xfrm>
            <a:off x="3292559" y="3552328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2" name="圖片 61">
            <a:extLst>
              <a:ext uri="{FF2B5EF4-FFF2-40B4-BE49-F238E27FC236}">
                <a16:creationId xmlns:a16="http://schemas.microsoft.com/office/drawing/2014/main" id="{A584CF75-EDF5-44C9-ACC8-D513FFBD1B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306" y="3055665"/>
            <a:ext cx="345980" cy="345980"/>
          </a:xfrm>
          <a:prstGeom prst="rect">
            <a:avLst/>
          </a:prstGeom>
        </p:spPr>
      </p:pic>
      <p:sp>
        <p:nvSpPr>
          <p:cNvPr id="63" name="文字方塊 62">
            <a:extLst>
              <a:ext uri="{FF2B5EF4-FFF2-40B4-BE49-F238E27FC236}">
                <a16:creationId xmlns:a16="http://schemas.microsoft.com/office/drawing/2014/main" id="{D2528C18-2ED2-48A6-8FFA-05BF7DD53E7E}"/>
              </a:ext>
            </a:extLst>
          </p:cNvPr>
          <p:cNvSpPr txBox="1"/>
          <p:nvPr/>
        </p:nvSpPr>
        <p:spPr>
          <a:xfrm>
            <a:off x="3434860" y="4106545"/>
            <a:ext cx="400110" cy="24940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…</a:t>
            </a:r>
            <a:endParaRPr lang="zh-TW" altLang="en-US" b="1">
              <a:solidFill>
                <a:schemeClr val="bg1"/>
              </a:solidFill>
            </a:endParaRPr>
          </a:p>
        </p:txBody>
      </p:sp>
      <p:pic>
        <p:nvPicPr>
          <p:cNvPr id="64" name="Google Shape;547;p19" descr="Image result for onedrive icon">
            <a:extLst>
              <a:ext uri="{FF2B5EF4-FFF2-40B4-BE49-F238E27FC236}">
                <a16:creationId xmlns:a16="http://schemas.microsoft.com/office/drawing/2014/main" id="{B2579499-273B-4F43-B5E5-438AA278D225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5846" y="3627588"/>
            <a:ext cx="416899" cy="423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群組 64">
            <a:extLst>
              <a:ext uri="{FF2B5EF4-FFF2-40B4-BE49-F238E27FC236}">
                <a16:creationId xmlns:a16="http://schemas.microsoft.com/office/drawing/2014/main" id="{82BDB3B0-5939-4578-8A6D-0099D095F2FC}"/>
              </a:ext>
            </a:extLst>
          </p:cNvPr>
          <p:cNvGrpSpPr/>
          <p:nvPr/>
        </p:nvGrpSpPr>
        <p:grpSpPr>
          <a:xfrm>
            <a:off x="2867425" y="3401645"/>
            <a:ext cx="414431" cy="319318"/>
            <a:chOff x="6289881" y="3387140"/>
            <a:chExt cx="414431" cy="319318"/>
          </a:xfrm>
        </p:grpSpPr>
        <p:sp>
          <p:nvSpPr>
            <p:cNvPr id="66" name="箭號: 向右 65">
              <a:extLst>
                <a:ext uri="{FF2B5EF4-FFF2-40B4-BE49-F238E27FC236}">
                  <a16:creationId xmlns:a16="http://schemas.microsoft.com/office/drawing/2014/main" id="{8B89851D-41FD-4EBB-89A8-CCD3DED69C6F}"/>
                </a:ext>
              </a:extLst>
            </p:cNvPr>
            <p:cNvSpPr/>
            <p:nvPr/>
          </p:nvSpPr>
          <p:spPr>
            <a:xfrm rot="10800000">
              <a:off x="6289881" y="3552328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  <p:sp>
          <p:nvSpPr>
            <p:cNvPr id="67" name="箭號: 向右 66">
              <a:extLst>
                <a:ext uri="{FF2B5EF4-FFF2-40B4-BE49-F238E27FC236}">
                  <a16:creationId xmlns:a16="http://schemas.microsoft.com/office/drawing/2014/main" id="{4D0EF67D-F095-44DF-8219-AA226393997F}"/>
                </a:ext>
              </a:extLst>
            </p:cNvPr>
            <p:cNvSpPr/>
            <p:nvPr/>
          </p:nvSpPr>
          <p:spPr>
            <a:xfrm>
              <a:off x="6289881" y="3387140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</p:grp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E04AAA4D-3208-4657-BFB2-DDDBABE1052E}"/>
              </a:ext>
            </a:extLst>
          </p:cNvPr>
          <p:cNvSpPr/>
          <p:nvPr/>
        </p:nvSpPr>
        <p:spPr>
          <a:xfrm>
            <a:off x="6678168" y="2890296"/>
            <a:ext cx="668146" cy="1472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665CD5"/>
              </a:gs>
              <a:gs pos="0">
                <a:srgbClr val="FECEE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0D800DA5-B6F8-4930-953C-68CBC0250467}"/>
              </a:ext>
            </a:extLst>
          </p:cNvPr>
          <p:cNvSpPr/>
          <p:nvPr/>
        </p:nvSpPr>
        <p:spPr>
          <a:xfrm>
            <a:off x="6720504" y="2937937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7E99F67A-787A-450C-8E8E-EE142D750EF7}"/>
              </a:ext>
            </a:extLst>
          </p:cNvPr>
          <p:cNvSpPr/>
          <p:nvPr/>
        </p:nvSpPr>
        <p:spPr>
          <a:xfrm>
            <a:off x="6720504" y="3552328"/>
            <a:ext cx="583475" cy="58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411F1DD4-58C9-4F4F-AB97-D6C0755BFDA9}"/>
              </a:ext>
            </a:extLst>
          </p:cNvPr>
          <p:cNvSpPr txBox="1"/>
          <p:nvPr/>
        </p:nvSpPr>
        <p:spPr>
          <a:xfrm>
            <a:off x="6862805" y="4106545"/>
            <a:ext cx="400110" cy="24940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…</a:t>
            </a:r>
            <a:endParaRPr lang="zh-TW" altLang="en-US" b="1">
              <a:solidFill>
                <a:schemeClr val="bg1"/>
              </a:solidFill>
            </a:endParaRPr>
          </a:p>
        </p:txBody>
      </p: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062C128F-A28F-44F2-A1E3-EF9FBB579780}"/>
              </a:ext>
            </a:extLst>
          </p:cNvPr>
          <p:cNvGrpSpPr/>
          <p:nvPr/>
        </p:nvGrpSpPr>
        <p:grpSpPr>
          <a:xfrm>
            <a:off x="6297465" y="3429000"/>
            <a:ext cx="414431" cy="319318"/>
            <a:chOff x="6289881" y="3387140"/>
            <a:chExt cx="414431" cy="319318"/>
          </a:xfrm>
        </p:grpSpPr>
        <p:sp>
          <p:nvSpPr>
            <p:cNvPr id="73" name="箭號: 向右 72">
              <a:extLst>
                <a:ext uri="{FF2B5EF4-FFF2-40B4-BE49-F238E27FC236}">
                  <a16:creationId xmlns:a16="http://schemas.microsoft.com/office/drawing/2014/main" id="{C0B42A57-FFA2-4BF6-BD22-12A384C0955C}"/>
                </a:ext>
              </a:extLst>
            </p:cNvPr>
            <p:cNvSpPr/>
            <p:nvPr/>
          </p:nvSpPr>
          <p:spPr>
            <a:xfrm rot="10800000">
              <a:off x="6289881" y="3552328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  <p:sp>
          <p:nvSpPr>
            <p:cNvPr id="74" name="箭號: 向右 73">
              <a:extLst>
                <a:ext uri="{FF2B5EF4-FFF2-40B4-BE49-F238E27FC236}">
                  <a16:creationId xmlns:a16="http://schemas.microsoft.com/office/drawing/2014/main" id="{B9A54261-7AF6-4706-A162-218FE3E9F074}"/>
                </a:ext>
              </a:extLst>
            </p:cNvPr>
            <p:cNvSpPr/>
            <p:nvPr/>
          </p:nvSpPr>
          <p:spPr>
            <a:xfrm>
              <a:off x="6289881" y="3387140"/>
              <a:ext cx="414431" cy="154130"/>
            </a:xfrm>
            <a:prstGeom prst="rightArrow">
              <a:avLst/>
            </a:prstGeom>
            <a:gradFill>
              <a:gsLst>
                <a:gs pos="0">
                  <a:srgbClr val="665CD5"/>
                </a:gs>
                <a:gs pos="50000">
                  <a:srgbClr val="A875E2"/>
                </a:gs>
                <a:gs pos="100000">
                  <a:srgbClr val="FC5F9C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zh-TW" altLang="en-US" b="1">
                <a:solidFill>
                  <a:schemeClr val="dk1"/>
                </a:solidFill>
                <a:latin typeface="Arial Rounded"/>
              </a:endParaRPr>
            </a:p>
          </p:txBody>
        </p:sp>
      </p:grpSp>
      <p:pic>
        <p:nvPicPr>
          <p:cNvPr id="75" name="圖片 74">
            <a:extLst>
              <a:ext uri="{FF2B5EF4-FFF2-40B4-BE49-F238E27FC236}">
                <a16:creationId xmlns:a16="http://schemas.microsoft.com/office/drawing/2014/main" id="{6AEA8CB5-2E37-40B1-B50A-278615B9288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869" y="3064414"/>
            <a:ext cx="328482" cy="328482"/>
          </a:xfrm>
          <a:prstGeom prst="rect">
            <a:avLst/>
          </a:prstGeom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DC0F5758-F69B-477A-A617-598B4B37D57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7263" y="3696219"/>
            <a:ext cx="305385" cy="3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2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66;p12">
            <a:extLst>
              <a:ext uri="{FF2B5EF4-FFF2-40B4-BE49-F238E27FC236}">
                <a16:creationId xmlns:a16="http://schemas.microsoft.com/office/drawing/2014/main" id="{D2EDE8F1-84F3-4441-83E5-93EDB467B0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000" b="1" kern="1200">
                <a:solidFill>
                  <a:srgbClr val="AE78E3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7030A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Collaboration team</a:t>
            </a:r>
          </a:p>
        </p:txBody>
      </p:sp>
      <p:sp>
        <p:nvSpPr>
          <p:cNvPr id="19" name="Google Shape;449;p15">
            <a:extLst>
              <a:ext uri="{FF2B5EF4-FFF2-40B4-BE49-F238E27FC236}">
                <a16:creationId xmlns:a16="http://schemas.microsoft.com/office/drawing/2014/main" id="{2F5C02D7-B0C2-4C0F-853F-B6992362C7E2}"/>
              </a:ext>
            </a:extLst>
          </p:cNvPr>
          <p:cNvSpPr txBox="1"/>
          <p:nvPr/>
        </p:nvSpPr>
        <p:spPr>
          <a:xfrm>
            <a:off x="870875" y="5108747"/>
            <a:ext cx="274320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Follow</a:t>
            </a:r>
            <a:r>
              <a:rPr lang="en-US" altLang="ja-JP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</a:t>
            </a:r>
            <a:r>
              <a:rPr lang="en-US" altLang="ja-JP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task</a:t>
            </a:r>
            <a:r>
              <a:rPr lang="en-US" altLang="ja-JP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status</a:t>
            </a:r>
          </a:p>
        </p:txBody>
      </p:sp>
      <p:grpSp>
        <p:nvGrpSpPr>
          <p:cNvPr id="20" name="Google Shape;454;p15">
            <a:extLst>
              <a:ext uri="{FF2B5EF4-FFF2-40B4-BE49-F238E27FC236}">
                <a16:creationId xmlns:a16="http://schemas.microsoft.com/office/drawing/2014/main" id="{EDFF2D4E-4F65-4DBA-9582-2B3467A792E0}"/>
              </a:ext>
            </a:extLst>
          </p:cNvPr>
          <p:cNvGrpSpPr/>
          <p:nvPr/>
        </p:nvGrpSpPr>
        <p:grpSpPr>
          <a:xfrm rot="5997251">
            <a:off x="8116588" y="2071037"/>
            <a:ext cx="2657370" cy="2968081"/>
            <a:chOff x="8119886" y="1628851"/>
            <a:chExt cx="2657370" cy="2968081"/>
          </a:xfrm>
        </p:grpSpPr>
        <p:sp>
          <p:nvSpPr>
            <p:cNvPr id="21" name="Google Shape;455;p15">
              <a:extLst>
                <a:ext uri="{FF2B5EF4-FFF2-40B4-BE49-F238E27FC236}">
                  <a16:creationId xmlns:a16="http://schemas.microsoft.com/office/drawing/2014/main" id="{DAF46571-A964-4158-BB97-BF21E9F3841E}"/>
                </a:ext>
              </a:extLst>
            </p:cNvPr>
            <p:cNvSpPr/>
            <p:nvPr/>
          </p:nvSpPr>
          <p:spPr>
            <a:xfrm rot="2585072">
              <a:off x="9042328" y="1926047"/>
              <a:ext cx="1437732" cy="14377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6" y="53159"/>
                  </a:moveTo>
                  <a:lnTo>
                    <a:pt x="7586" y="53159"/>
                  </a:lnTo>
                  <a:cubicBezTo>
                    <a:pt x="10423" y="31421"/>
                    <a:pt x="26383" y="13691"/>
                    <a:pt x="47703" y="8591"/>
                  </a:cubicBezTo>
                  <a:cubicBezTo>
                    <a:pt x="69024" y="3492"/>
                    <a:pt x="91279" y="12081"/>
                    <a:pt x="103645" y="30182"/>
                  </a:cubicBezTo>
                  <a:lnTo>
                    <a:pt x="110098" y="28750"/>
                  </a:lnTo>
                  <a:lnTo>
                    <a:pt x="105741" y="49849"/>
                  </a:lnTo>
                  <a:lnTo>
                    <a:pt x="84430" y="34446"/>
                  </a:lnTo>
                  <a:lnTo>
                    <a:pt x="90702" y="33054"/>
                  </a:lnTo>
                  <a:lnTo>
                    <a:pt x="90702" y="33054"/>
                  </a:lnTo>
                  <a:cubicBezTo>
                    <a:pt x="80120" y="20997"/>
                    <a:pt x="63460" y="16250"/>
                    <a:pt x="48113" y="20919"/>
                  </a:cubicBezTo>
                  <a:cubicBezTo>
                    <a:pt x="32765" y="25587"/>
                    <a:pt x="21571" y="38806"/>
                    <a:pt x="19494" y="54713"/>
                  </a:cubicBezTo>
                  <a:close/>
                </a:path>
              </a:pathLst>
            </a:custGeom>
            <a:gradFill>
              <a:gsLst>
                <a:gs pos="0">
                  <a:srgbClr val="AE78E3"/>
                </a:gs>
                <a:gs pos="15000">
                  <a:srgbClr val="AE78E3"/>
                </a:gs>
                <a:gs pos="87000">
                  <a:srgbClr val="FC5F9C">
                    <a:alpha val="0"/>
                  </a:srgbClr>
                </a:gs>
                <a:gs pos="100000">
                  <a:srgbClr val="FC5F9C">
                    <a:alpha val="0"/>
                  </a:srgbClr>
                </a:gs>
              </a:gsLst>
              <a:lin ang="9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23" name="Google Shape;456;p15">
              <a:extLst>
                <a:ext uri="{FF2B5EF4-FFF2-40B4-BE49-F238E27FC236}">
                  <a16:creationId xmlns:a16="http://schemas.microsoft.com/office/drawing/2014/main" id="{3539054A-BCF3-4828-B77E-6135A3A7E66D}"/>
                </a:ext>
              </a:extLst>
            </p:cNvPr>
            <p:cNvSpPr/>
            <p:nvPr/>
          </p:nvSpPr>
          <p:spPr>
            <a:xfrm rot="-9013471">
              <a:off x="8381971" y="2897115"/>
              <a:ext cx="1437732" cy="14377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6" y="53159"/>
                  </a:moveTo>
                  <a:lnTo>
                    <a:pt x="7586" y="53159"/>
                  </a:lnTo>
                  <a:cubicBezTo>
                    <a:pt x="10423" y="31421"/>
                    <a:pt x="26383" y="13691"/>
                    <a:pt x="47703" y="8591"/>
                  </a:cubicBezTo>
                  <a:cubicBezTo>
                    <a:pt x="69024" y="3492"/>
                    <a:pt x="91279" y="12081"/>
                    <a:pt x="103645" y="30182"/>
                  </a:cubicBezTo>
                  <a:lnTo>
                    <a:pt x="110098" y="28750"/>
                  </a:lnTo>
                  <a:lnTo>
                    <a:pt x="105741" y="49849"/>
                  </a:lnTo>
                  <a:lnTo>
                    <a:pt x="84430" y="34446"/>
                  </a:lnTo>
                  <a:lnTo>
                    <a:pt x="90702" y="33054"/>
                  </a:lnTo>
                  <a:lnTo>
                    <a:pt x="90702" y="33054"/>
                  </a:lnTo>
                  <a:cubicBezTo>
                    <a:pt x="80120" y="20997"/>
                    <a:pt x="63460" y="16250"/>
                    <a:pt x="48113" y="20919"/>
                  </a:cubicBezTo>
                  <a:cubicBezTo>
                    <a:pt x="32765" y="25587"/>
                    <a:pt x="21571" y="38806"/>
                    <a:pt x="19494" y="54713"/>
                  </a:cubicBezTo>
                  <a:close/>
                </a:path>
              </a:pathLst>
            </a:custGeom>
            <a:gradFill>
              <a:gsLst>
                <a:gs pos="0">
                  <a:srgbClr val="AE78E3"/>
                </a:gs>
                <a:gs pos="15000">
                  <a:srgbClr val="AE78E3"/>
                </a:gs>
                <a:gs pos="87000">
                  <a:srgbClr val="FC5F9C">
                    <a:alpha val="0"/>
                  </a:srgbClr>
                </a:gs>
                <a:gs pos="100000">
                  <a:srgbClr val="FC5F9C">
                    <a:alpha val="0"/>
                  </a:srgbClr>
                </a:gs>
              </a:gsLst>
              <a:lin ang="9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26" name="Google Shape;457;p15">
            <a:extLst>
              <a:ext uri="{FF2B5EF4-FFF2-40B4-BE49-F238E27FC236}">
                <a16:creationId xmlns:a16="http://schemas.microsoft.com/office/drawing/2014/main" id="{B990C0A4-60D5-4CCD-BF8C-B578C264264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1947" y="3338438"/>
            <a:ext cx="2140721" cy="113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458;p15">
            <a:extLst>
              <a:ext uri="{FF2B5EF4-FFF2-40B4-BE49-F238E27FC236}">
                <a16:creationId xmlns:a16="http://schemas.microsoft.com/office/drawing/2014/main" id="{EA193683-5212-4EAC-800A-503912FE8079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9955" y="2371388"/>
            <a:ext cx="2140721" cy="113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449;p15">
            <a:extLst>
              <a:ext uri="{FF2B5EF4-FFF2-40B4-BE49-F238E27FC236}">
                <a16:creationId xmlns:a16="http://schemas.microsoft.com/office/drawing/2014/main" id="{C888C1BF-37F2-4BDF-BEE8-E8BB1F80AFB4}"/>
              </a:ext>
            </a:extLst>
          </p:cNvPr>
          <p:cNvSpPr txBox="1"/>
          <p:nvPr/>
        </p:nvSpPr>
        <p:spPr>
          <a:xfrm>
            <a:off x="4174836" y="5120292"/>
            <a:ext cx="2743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ja-JP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Never</a:t>
            </a:r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 </a:t>
            </a:r>
            <a:r>
              <a:rPr lang="en-US" altLang="ja-JP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miss</a:t>
            </a:r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 </a:t>
            </a:r>
            <a:r>
              <a:rPr lang="en-US" altLang="ja-JP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a</a:t>
            </a:r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 </a:t>
            </a:r>
            <a:r>
              <a:rPr lang="en-US" altLang="ja-JP" sz="1600" b="1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messa</a:t>
            </a:r>
            <a:r>
              <a:rPr lang="ja-JP" altLang="zh-TW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ge</a:t>
            </a:r>
            <a:endParaRPr lang="en-US" altLang="zh-TW"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BBF5AD2F-6561-4865-BD85-BC2E2DC01D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75" y="1634421"/>
            <a:ext cx="2766899" cy="3255589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7A0898A3-6528-4FBC-90C1-8522ABF4FE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335" y="1634421"/>
            <a:ext cx="2700202" cy="3283474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3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831850" y="1347537"/>
            <a:ext cx="6146466" cy="340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>
                <a:latin typeface="Arial"/>
                <a:ea typeface="微軟正黑體"/>
                <a:cs typeface="Arial"/>
                <a:sym typeface="Arial Rounded"/>
              </a:rPr>
              <a:t>How to Use </a:t>
            </a:r>
            <a:r>
              <a:rPr lang="en-US" err="1">
                <a:latin typeface="Arial"/>
                <a:ea typeface="微軟正黑體"/>
                <a:cs typeface="Arial"/>
                <a:sym typeface="Arial Rounded"/>
              </a:rPr>
              <a:t>Qmiix</a:t>
            </a:r>
            <a:r>
              <a:rPr lang="en-US" altLang="zh-TW">
                <a:latin typeface="Arial"/>
                <a:ea typeface="微軟正黑體"/>
                <a:cs typeface="Arial"/>
              </a:rPr>
              <a:t> ?</a:t>
            </a:r>
            <a:endParaRPr lang="zh-TW" altLang="en-US" err="1"/>
          </a:p>
        </p:txBody>
      </p:sp>
    </p:spTree>
    <p:extLst>
      <p:ext uri="{BB962C8B-B14F-4D97-AF65-F5344CB8AC3E}">
        <p14:creationId xmlns:p14="http://schemas.microsoft.com/office/powerpoint/2010/main" val="67550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>
                <a:latin typeface="Arial Rounded"/>
                <a:ea typeface="微軟正黑體"/>
                <a:cs typeface="Arial"/>
                <a:sym typeface="Arial Rounded"/>
              </a:rPr>
              <a:t>Account Management</a:t>
            </a:r>
            <a:endParaRPr lang="zh-TW" altLang="en-US"/>
          </a:p>
        </p:txBody>
      </p:sp>
      <p:pic>
        <p:nvPicPr>
          <p:cNvPr id="495" name="Google Shape;495;p17" descr="A screenshot of a cell phone&#10;&#10;Description generated with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087" y="2527104"/>
            <a:ext cx="5322430" cy="1604841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496" name="Google Shape;496;p17" descr="A screenshot of a cell phone&#10;&#10;Description generated with very high confiden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20" y="2530080"/>
            <a:ext cx="5322430" cy="2494789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2" name="Google Shape;499;p18">
            <a:extLst>
              <a:ext uri="{FF2B5EF4-FFF2-40B4-BE49-F238E27FC236}">
                <a16:creationId xmlns:a16="http://schemas.microsoft.com/office/drawing/2014/main" id="{E0F6C3F0-C8A8-4FE1-A5D4-340755652A56}"/>
              </a:ext>
            </a:extLst>
          </p:cNvPr>
          <p:cNvSpPr/>
          <p:nvPr/>
        </p:nvSpPr>
        <p:spPr>
          <a:xfrm>
            <a:off x="569464" y="1796277"/>
            <a:ext cx="53224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Single-click app authentication</a:t>
            </a:r>
            <a:endParaRPr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 Rounded"/>
            </a:endParaRPr>
          </a:p>
        </p:txBody>
      </p:sp>
      <p:sp>
        <p:nvSpPr>
          <p:cNvPr id="3" name="Google Shape;502;p18">
            <a:extLst>
              <a:ext uri="{FF2B5EF4-FFF2-40B4-BE49-F238E27FC236}">
                <a16:creationId xmlns:a16="http://schemas.microsoft.com/office/drawing/2014/main" id="{03441A6F-EDDA-4D6B-A7BC-6A5F4E576C41}"/>
              </a:ext>
            </a:extLst>
          </p:cNvPr>
          <p:cNvSpPr txBox="1"/>
          <p:nvPr/>
        </p:nvSpPr>
        <p:spPr>
          <a:xfrm>
            <a:off x="7102569" y="1796212"/>
            <a:ext cx="35423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Multiple accounts supported for each application</a:t>
            </a:r>
            <a:endParaRPr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506BA8C-6F07-46F7-8E8B-11173AAAD51D}"/>
              </a:ext>
            </a:extLst>
          </p:cNvPr>
          <p:cNvSpPr/>
          <p:nvPr/>
        </p:nvSpPr>
        <p:spPr>
          <a:xfrm>
            <a:off x="-2104" y="1437448"/>
            <a:ext cx="12192000" cy="537449"/>
          </a:xfrm>
          <a:prstGeom prst="roundRect">
            <a:avLst>
              <a:gd name="adj" fmla="val 7156"/>
            </a:avLst>
          </a:prstGeom>
          <a:gradFill>
            <a:gsLst>
              <a:gs pos="80000">
                <a:srgbClr val="665CD5"/>
              </a:gs>
              <a:gs pos="20000">
                <a:srgbClr val="665CD5"/>
              </a:gs>
              <a:gs pos="100000">
                <a:srgbClr val="A875E2">
                  <a:alpha val="0"/>
                </a:srgbClr>
              </a:gs>
              <a:gs pos="0">
                <a:srgbClr val="A875E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5" name="Google Shape;5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err="1">
                <a:latin typeface="Arial Rounded"/>
                <a:ea typeface="微軟正黑體"/>
                <a:cs typeface="Arial"/>
                <a:sym typeface="Arial Rounded"/>
              </a:rPr>
              <a:t>Miix</a:t>
            </a:r>
            <a:endParaRPr lang="zh-TW" altLang="en-US" err="1"/>
          </a:p>
        </p:txBody>
      </p:sp>
      <p:sp>
        <p:nvSpPr>
          <p:cNvPr id="516" name="Google Shape;516;p18"/>
          <p:cNvSpPr/>
          <p:nvPr/>
        </p:nvSpPr>
        <p:spPr>
          <a:xfrm>
            <a:off x="0" y="1437448"/>
            <a:ext cx="12192000" cy="54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kern="1200">
                <a:solidFill>
                  <a:schemeClr val="bg1"/>
                </a:solidFill>
                <a:ea typeface="微軟正黑體"/>
                <a:sym typeface="Arial Rounded"/>
              </a:rPr>
              <a:t>A </a:t>
            </a:r>
            <a:r>
              <a:rPr lang="en-US" sz="2000" b="1" kern="1200" err="1">
                <a:solidFill>
                  <a:schemeClr val="bg1"/>
                </a:solidFill>
                <a:ea typeface="微軟正黑體"/>
                <a:sym typeface="Arial Rounded"/>
              </a:rPr>
              <a:t>Miix</a:t>
            </a:r>
            <a:r>
              <a:rPr lang="en-US" sz="2000" b="1" kern="1200">
                <a:solidFill>
                  <a:schemeClr val="bg1"/>
                </a:solidFill>
                <a:ea typeface="微軟正黑體"/>
                <a:sym typeface="Arial Rounded"/>
              </a:rPr>
              <a:t> is a combination of a Trigger and one or more Actions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17" name="Google Shape;517;p18"/>
          <p:cNvSpPr txBox="1"/>
          <p:nvPr/>
        </p:nvSpPr>
        <p:spPr>
          <a:xfrm>
            <a:off x="550140" y="2798150"/>
            <a:ext cx="37909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800" b="1" kern="1200">
                <a:solidFill>
                  <a:srgbClr val="FC5F9C"/>
                </a:solidFill>
                <a:ea typeface="微軟正黑體"/>
                <a:sym typeface="Arial Rounded"/>
              </a:rPr>
              <a:t>from one app</a:t>
            </a:r>
            <a:endParaRPr lang="zh-TW" altLang="en-US">
              <a:solidFill>
                <a:srgbClr val="FC5F9C"/>
              </a:solidFill>
            </a:endParaRPr>
          </a:p>
        </p:txBody>
      </p:sp>
      <p:sp>
        <p:nvSpPr>
          <p:cNvPr id="518" name="Google Shape;518;p18"/>
          <p:cNvSpPr txBox="1"/>
          <p:nvPr/>
        </p:nvSpPr>
        <p:spPr>
          <a:xfrm>
            <a:off x="7564635" y="2798150"/>
            <a:ext cx="45567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800" b="1" kern="1200">
                <a:solidFill>
                  <a:srgbClr val="FC5F9C"/>
                </a:solidFill>
                <a:ea typeface="微軟正黑體"/>
              </a:rPr>
              <a:t>from anther or same app</a:t>
            </a:r>
          </a:p>
        </p:txBody>
      </p:sp>
      <p:pic>
        <p:nvPicPr>
          <p:cNvPr id="519" name="Google Shape;519;p18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8555" y="3333535"/>
            <a:ext cx="1034121" cy="1034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8" descr="A screenshot of a cell phone&#10;&#10;Description generated with high confidenc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4"/>
          <a:stretch/>
        </p:blipFill>
        <p:spPr>
          <a:xfrm>
            <a:off x="4531106" y="2240257"/>
            <a:ext cx="3125579" cy="3669026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13" name="Google Shape;519;p18">
            <a:extLst>
              <a:ext uri="{FF2B5EF4-FFF2-40B4-BE49-F238E27FC236}">
                <a16:creationId xmlns:a16="http://schemas.microsoft.com/office/drawing/2014/main" id="{CA876C4B-EB7C-47C3-B80E-F13FE0E74C2F}"/>
              </a:ext>
            </a:extLst>
          </p:cNvPr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1106" y="3298675"/>
            <a:ext cx="1103840" cy="110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545;p19">
            <a:extLst>
              <a:ext uri="{FF2B5EF4-FFF2-40B4-BE49-F238E27FC236}">
                <a16:creationId xmlns:a16="http://schemas.microsoft.com/office/drawing/2014/main" id="{D1A9C2C3-58DF-4CBE-8D4C-169147FB2790}"/>
              </a:ext>
            </a:extLst>
          </p:cNvPr>
          <p:cNvSpPr/>
          <p:nvPr/>
        </p:nvSpPr>
        <p:spPr>
          <a:xfrm>
            <a:off x="1664321" y="2361890"/>
            <a:ext cx="1562588" cy="400069"/>
          </a:xfrm>
          <a:prstGeom prst="roundRect">
            <a:avLst>
              <a:gd name="adj" fmla="val 50000"/>
            </a:avLst>
          </a:prstGeom>
          <a:solidFill>
            <a:srgbClr val="FC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Trigger</a:t>
            </a:r>
            <a:endParaRPr sz="2000" b="1" i="0" u="none" strike="noStrike" cap="none">
              <a:solidFill>
                <a:schemeClr val="bg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" name="Google Shape;545;p19">
            <a:extLst>
              <a:ext uri="{FF2B5EF4-FFF2-40B4-BE49-F238E27FC236}">
                <a16:creationId xmlns:a16="http://schemas.microsoft.com/office/drawing/2014/main" id="{C657C2A4-9B02-4D66-9055-8A0CBBFD5A7C}"/>
              </a:ext>
            </a:extLst>
          </p:cNvPr>
          <p:cNvSpPr/>
          <p:nvPr/>
        </p:nvSpPr>
        <p:spPr>
          <a:xfrm>
            <a:off x="9061732" y="2361890"/>
            <a:ext cx="1562588" cy="400069"/>
          </a:xfrm>
          <a:prstGeom prst="roundRect">
            <a:avLst>
              <a:gd name="adj" fmla="val 50000"/>
            </a:avLst>
          </a:prstGeom>
          <a:solidFill>
            <a:srgbClr val="FC5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altLang="zh-TW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Action(s) </a:t>
            </a:r>
            <a:endParaRPr lang="en-US" altLang="zh-TW" sz="2000" b="1" kern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Google Shape;524;p19">
            <a:extLst>
              <a:ext uri="{FF2B5EF4-FFF2-40B4-BE49-F238E27FC236}">
                <a16:creationId xmlns:a16="http://schemas.microsoft.com/office/drawing/2014/main" id="{0B8E0DE7-7EB8-473A-841C-5ED11550C7CA}"/>
              </a:ext>
            </a:extLst>
          </p:cNvPr>
          <p:cNvSpPr/>
          <p:nvPr/>
        </p:nvSpPr>
        <p:spPr>
          <a:xfrm>
            <a:off x="933214" y="4523271"/>
            <a:ext cx="30248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Clr>
                <a:schemeClr val="dk1"/>
              </a:buClr>
              <a:buSzPts val="4400"/>
              <a:buFont typeface="Arial"/>
              <a:buNone/>
            </a:pPr>
            <a:r>
              <a:rPr 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New file added to a specific folder in Dropbox</a:t>
            </a:r>
            <a:endParaRPr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Google Shape;525;p19">
            <a:extLst>
              <a:ext uri="{FF2B5EF4-FFF2-40B4-BE49-F238E27FC236}">
                <a16:creationId xmlns:a16="http://schemas.microsoft.com/office/drawing/2014/main" id="{6A8F84AA-16B5-4D49-9A52-12F6585BFDDC}"/>
              </a:ext>
            </a:extLst>
          </p:cNvPr>
          <p:cNvSpPr/>
          <p:nvPr/>
        </p:nvSpPr>
        <p:spPr>
          <a:xfrm>
            <a:off x="8657827" y="4523271"/>
            <a:ext cx="23703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Download file to Google Drive </a:t>
            </a:r>
            <a:endParaRPr sz="16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47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F4C8D2A5-17EE-416F-B5C6-59210FF52B9F}"/>
              </a:ext>
            </a:extLst>
          </p:cNvPr>
          <p:cNvSpPr/>
          <p:nvPr/>
        </p:nvSpPr>
        <p:spPr>
          <a:xfrm>
            <a:off x="-2104" y="1437448"/>
            <a:ext cx="12192000" cy="537449"/>
          </a:xfrm>
          <a:prstGeom prst="roundRect">
            <a:avLst>
              <a:gd name="adj" fmla="val 7156"/>
            </a:avLst>
          </a:prstGeom>
          <a:gradFill>
            <a:gsLst>
              <a:gs pos="80000">
                <a:srgbClr val="665CD5"/>
              </a:gs>
              <a:gs pos="20000">
                <a:srgbClr val="665CD5"/>
              </a:gs>
              <a:gs pos="100000">
                <a:srgbClr val="A875E2">
                  <a:alpha val="0"/>
                </a:srgbClr>
              </a:gs>
              <a:gs pos="0">
                <a:srgbClr val="A875E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Google Shape;545;p19">
            <a:extLst>
              <a:ext uri="{FF2B5EF4-FFF2-40B4-BE49-F238E27FC236}">
                <a16:creationId xmlns:a16="http://schemas.microsoft.com/office/drawing/2014/main" id="{C1049CC4-59AA-4A77-BFD3-7D7ED1A5DA3C}"/>
              </a:ext>
            </a:extLst>
          </p:cNvPr>
          <p:cNvSpPr/>
          <p:nvPr/>
        </p:nvSpPr>
        <p:spPr>
          <a:xfrm>
            <a:off x="1444913" y="3119879"/>
            <a:ext cx="1562588" cy="400069"/>
          </a:xfrm>
          <a:prstGeom prst="roundRect">
            <a:avLst>
              <a:gd name="adj" fmla="val 50000"/>
            </a:avLst>
          </a:prstGeom>
          <a:solidFill>
            <a:srgbClr val="665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>
                <a:solidFill>
                  <a:schemeClr val="lt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App</a:t>
            </a:r>
            <a:endParaRPr lang="zh-T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B2C358-1A60-42FB-A620-B6B4C3043DAE}"/>
              </a:ext>
            </a:extLst>
          </p:cNvPr>
          <p:cNvSpPr/>
          <p:nvPr/>
        </p:nvSpPr>
        <p:spPr>
          <a:xfrm>
            <a:off x="1359577" y="4141932"/>
            <a:ext cx="9649721" cy="815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8" name="Google Shape;53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 Rounded"/>
              <a:buNone/>
            </a:pPr>
            <a:r>
              <a:rPr lang="en-US" sz="4000" b="1" err="1">
                <a:solidFill>
                  <a:srgbClr val="7030A0"/>
                </a:solidFill>
                <a:ea typeface="Arial Rounded"/>
                <a:sym typeface="Arial Rounded"/>
              </a:rPr>
              <a:t>Qmiix</a:t>
            </a:r>
            <a:r>
              <a:rPr lang="en-US" sz="4000" b="1">
                <a:solidFill>
                  <a:srgbClr val="7030A0"/>
                </a:solidFill>
                <a:ea typeface="Arial Rounded"/>
                <a:sym typeface="Arial Rounded"/>
              </a:rPr>
              <a:t> Triggers</a:t>
            </a:r>
            <a:endParaRPr sz="4000" b="1">
              <a:ea typeface="Arial Rounded"/>
              <a:sym typeface="Arial Rounded"/>
            </a:endParaRPr>
          </a:p>
        </p:txBody>
      </p:sp>
      <p:pic>
        <p:nvPicPr>
          <p:cNvPr id="540" name="Google Shape;540;p19" descr="C:\Users\Illia-PC\Pictures\Qmiix pics\datetim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20"/>
          <a:stretch/>
        </p:blipFill>
        <p:spPr>
          <a:xfrm>
            <a:off x="6218990" y="2624555"/>
            <a:ext cx="1805184" cy="108131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9"/>
          <p:cNvSpPr/>
          <p:nvPr/>
        </p:nvSpPr>
        <p:spPr>
          <a:xfrm>
            <a:off x="3363656" y="4257881"/>
            <a:ext cx="199560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New file uploaded in a specific folder </a:t>
            </a:r>
            <a:endParaRPr lang="zh-TW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" name="Google Shape;542;p19"/>
          <p:cNvSpPr/>
          <p:nvPr/>
        </p:nvSpPr>
        <p:spPr>
          <a:xfrm>
            <a:off x="6227303" y="4257881"/>
            <a:ext cx="17981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Every day at</a:t>
            </a:r>
            <a:endParaRPr lang="zh-TW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  <a:sym typeface="Arial Rounded"/>
            </a:endParaRPr>
          </a:p>
          <a:p>
            <a:pPr algn="ctr"/>
            <a:r>
              <a:rPr 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8 A.M.</a:t>
            </a:r>
            <a:endParaRPr lang="zh-TW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3" name="Google Shape;543;p19"/>
          <p:cNvSpPr/>
          <p:nvPr/>
        </p:nvSpPr>
        <p:spPr>
          <a:xfrm>
            <a:off x="8745163" y="4257881"/>
            <a:ext cx="19375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ja-JP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Someone log in to NAS failed</a:t>
            </a:r>
            <a:endParaRPr lang="zh-TW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6" name="Google Shape;546;p19"/>
          <p:cNvSpPr/>
          <p:nvPr/>
        </p:nvSpPr>
        <p:spPr>
          <a:xfrm>
            <a:off x="1479768" y="4196325"/>
            <a:ext cx="15625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ea typeface="微軟正黑體"/>
                <a:sym typeface="Arial Rounded"/>
              </a:rPr>
              <a:t>Trigger</a:t>
            </a:r>
          </a:p>
          <a:p>
            <a:pPr algn="ctr"/>
            <a:r>
              <a:rPr lang="en-US" altLang="zh-TW" sz="2000" b="1">
                <a:solidFill>
                  <a:schemeClr val="accent2"/>
                </a:solidFill>
                <a:ea typeface="微軟正黑體"/>
              </a:rPr>
              <a:t>Sample</a:t>
            </a:r>
          </a:p>
        </p:txBody>
      </p:sp>
      <p:pic>
        <p:nvPicPr>
          <p:cNvPr id="547" name="Google Shape;547;p19" descr="Image result for onedrive icon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124" y="2525864"/>
            <a:ext cx="1240672" cy="1259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3" name="Google Shape;553;p19"/>
          <p:cNvCxnSpPr>
            <a:cxnSpLocks/>
          </p:cNvCxnSpPr>
          <p:nvPr/>
        </p:nvCxnSpPr>
        <p:spPr>
          <a:xfrm>
            <a:off x="8362366" y="2573251"/>
            <a:ext cx="0" cy="2383759"/>
          </a:xfrm>
          <a:prstGeom prst="straightConnector1">
            <a:avLst/>
          </a:prstGeom>
          <a:ln w="25400">
            <a:solidFill>
              <a:srgbClr val="FEC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556;p20">
            <a:extLst>
              <a:ext uri="{FF2B5EF4-FFF2-40B4-BE49-F238E27FC236}">
                <a16:creationId xmlns:a16="http://schemas.microsoft.com/office/drawing/2014/main" id="{7271581F-1EE4-4C4C-B04D-738DE566B259}"/>
              </a:ext>
            </a:extLst>
          </p:cNvPr>
          <p:cNvSpPr txBox="1"/>
          <p:nvPr/>
        </p:nvSpPr>
        <p:spPr>
          <a:xfrm>
            <a:off x="8982179" y="3665622"/>
            <a:ext cx="14698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NAS System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64545703-7B6A-470B-B3E0-6ECC2A768F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5385" y="2709073"/>
            <a:ext cx="963418" cy="821612"/>
          </a:xfrm>
          <a:prstGeom prst="rect">
            <a:avLst/>
          </a:prstGeom>
        </p:spPr>
      </p:pic>
      <p:sp>
        <p:nvSpPr>
          <p:cNvPr id="22" name="Google Shape;556;p20">
            <a:extLst>
              <a:ext uri="{FF2B5EF4-FFF2-40B4-BE49-F238E27FC236}">
                <a16:creationId xmlns:a16="http://schemas.microsoft.com/office/drawing/2014/main" id="{333C54F4-E14D-4B24-9580-3E9F3E5E9280}"/>
              </a:ext>
            </a:extLst>
          </p:cNvPr>
          <p:cNvSpPr txBox="1"/>
          <p:nvPr/>
        </p:nvSpPr>
        <p:spPr>
          <a:xfrm>
            <a:off x="3567107" y="3529901"/>
            <a:ext cx="16049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buFont typeface="Arial"/>
              <a:buNone/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Microsoft</a:t>
            </a:r>
          </a:p>
          <a:p>
            <a:pPr marL="0" lvl="0" indent="0" algn="ctr">
              <a:buFont typeface="Arial"/>
              <a:buNone/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OneDrive</a:t>
            </a:r>
          </a:p>
        </p:txBody>
      </p:sp>
      <p:sp>
        <p:nvSpPr>
          <p:cNvPr id="29" name="Google Shape;516;p18">
            <a:extLst>
              <a:ext uri="{FF2B5EF4-FFF2-40B4-BE49-F238E27FC236}">
                <a16:creationId xmlns:a16="http://schemas.microsoft.com/office/drawing/2014/main" id="{43CC6E22-1262-45A0-9DE7-CD6880E45B48}"/>
              </a:ext>
            </a:extLst>
          </p:cNvPr>
          <p:cNvSpPr/>
          <p:nvPr/>
        </p:nvSpPr>
        <p:spPr>
          <a:xfrm>
            <a:off x="0" y="1437448"/>
            <a:ext cx="12192000" cy="53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7030A0"/>
              </a:buClr>
              <a:buSzPts val="4000"/>
            </a:pPr>
            <a:r>
              <a:rPr lang="en-US" altLang="zh-TW" sz="2000" b="1" kern="1200">
                <a:solidFill>
                  <a:srgbClr val="FFC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Trigger</a:t>
            </a:r>
            <a:r>
              <a:rPr lang="en-US" altLang="zh-TW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 </a:t>
            </a:r>
            <a:r>
              <a:rPr lang="zh-TW" altLang="en-US" sz="2000" b="1" kern="120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is a pre-defined condition which tells Qmiix to execute an action</a:t>
            </a:r>
            <a:endParaRPr lang="en-US" altLang="zh-TW" sz="2000" b="1" kern="120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34" name="Google Shape;556;p20">
            <a:extLst>
              <a:ext uri="{FF2B5EF4-FFF2-40B4-BE49-F238E27FC236}">
                <a16:creationId xmlns:a16="http://schemas.microsoft.com/office/drawing/2014/main" id="{8D1C7FBC-2F47-4089-ACF6-AB7479E1726E}"/>
              </a:ext>
            </a:extLst>
          </p:cNvPr>
          <p:cNvSpPr txBox="1"/>
          <p:nvPr/>
        </p:nvSpPr>
        <p:spPr>
          <a:xfrm>
            <a:off x="6281752" y="3665622"/>
            <a:ext cx="160493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Date and Time</a:t>
            </a:r>
          </a:p>
        </p:txBody>
      </p:sp>
      <p:cxnSp>
        <p:nvCxnSpPr>
          <p:cNvPr id="39" name="Google Shape;553;p19">
            <a:extLst>
              <a:ext uri="{FF2B5EF4-FFF2-40B4-BE49-F238E27FC236}">
                <a16:creationId xmlns:a16="http://schemas.microsoft.com/office/drawing/2014/main" id="{906DBAB8-7614-4077-8A68-CE90051F62F9}"/>
              </a:ext>
            </a:extLst>
          </p:cNvPr>
          <p:cNvCxnSpPr>
            <a:cxnSpLocks/>
          </p:cNvCxnSpPr>
          <p:nvPr/>
        </p:nvCxnSpPr>
        <p:spPr>
          <a:xfrm>
            <a:off x="5715419" y="2573251"/>
            <a:ext cx="0" cy="2383759"/>
          </a:xfrm>
          <a:prstGeom prst="straightConnector1">
            <a:avLst/>
          </a:prstGeom>
          <a:ln w="25400">
            <a:solidFill>
              <a:srgbClr val="FEC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43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CBA52D09-DD7B-4426-949B-F77F7C47CB03}"/>
              </a:ext>
            </a:extLst>
          </p:cNvPr>
          <p:cNvSpPr/>
          <p:nvPr/>
        </p:nvSpPr>
        <p:spPr>
          <a:xfrm>
            <a:off x="6096001" y="1172819"/>
            <a:ext cx="4942729" cy="5685182"/>
          </a:xfrm>
          <a:prstGeom prst="roundRect">
            <a:avLst>
              <a:gd name="adj" fmla="val 6507"/>
            </a:avLst>
          </a:prstGeom>
          <a:gradFill>
            <a:gsLst>
              <a:gs pos="70000">
                <a:srgbClr val="A875E2"/>
              </a:gs>
              <a:gs pos="30000">
                <a:srgbClr val="665CD5"/>
              </a:gs>
              <a:gs pos="100000">
                <a:srgbClr val="A875E2">
                  <a:alpha val="0"/>
                </a:srgbClr>
              </a:gs>
              <a:gs pos="0">
                <a:srgbClr val="665CD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Google Shape;56;p2"/>
          <p:cNvSpPr txBox="1"/>
          <p:nvPr/>
        </p:nvSpPr>
        <p:spPr>
          <a:xfrm>
            <a:off x="6359711" y="1720860"/>
            <a:ext cx="452313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4795" indent="-264795">
              <a:lnSpc>
                <a:spcPct val="150000"/>
              </a:lnSpc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>
                <a:solidFill>
                  <a:schemeClr val="bg1"/>
                </a:solidFill>
                <a:latin typeface="Arial Rounded"/>
                <a:sym typeface="Arial Rounded"/>
              </a:rPr>
              <a:t>What is </a:t>
            </a:r>
            <a:r>
              <a:rPr lang="en-US" sz="2400" b="1" err="1">
                <a:solidFill>
                  <a:schemeClr val="bg1"/>
                </a:solidFill>
                <a:latin typeface="Arial Rounded"/>
                <a:sym typeface="Arial Rounded"/>
              </a:rPr>
              <a:t>Qmiix</a:t>
            </a:r>
            <a:r>
              <a:rPr lang="en-US" sz="2400" b="1">
                <a:solidFill>
                  <a:schemeClr val="bg1"/>
                </a:solidFill>
                <a:latin typeface="Arial Rounded"/>
                <a:sym typeface="Arial Rounded"/>
              </a:rPr>
              <a:t> ?</a:t>
            </a:r>
            <a:endParaRPr lang="en-US" sz="2400" b="1">
              <a:solidFill>
                <a:schemeClr val="bg1"/>
              </a:solidFill>
              <a:latin typeface="Arial Rounded"/>
            </a:endParaRPr>
          </a:p>
          <a:p>
            <a:pPr marL="264795" indent="-264795">
              <a:lnSpc>
                <a:spcPct val="150000"/>
              </a:lnSpc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>
                <a:solidFill>
                  <a:schemeClr val="bg1"/>
                </a:solidFill>
                <a:latin typeface="Arial Rounded"/>
                <a:sym typeface="Arial Rounded"/>
              </a:rPr>
              <a:t>Why need </a:t>
            </a:r>
            <a:r>
              <a:rPr lang="en-US" sz="2400" b="1" err="1">
                <a:solidFill>
                  <a:schemeClr val="bg1"/>
                </a:solidFill>
                <a:latin typeface="Arial Rounded"/>
                <a:sym typeface="Arial Rounded"/>
              </a:rPr>
              <a:t>Qmiix</a:t>
            </a:r>
            <a:r>
              <a:rPr lang="en-US" altLang="zh-TW" sz="2400" b="1">
                <a:solidFill>
                  <a:schemeClr val="bg1"/>
                </a:solidFill>
                <a:latin typeface="Arial Rounded"/>
                <a:sym typeface="Arial Rounded"/>
              </a:rPr>
              <a:t> ?</a:t>
            </a:r>
            <a:endParaRPr lang="en-US" sz="2400" b="1">
              <a:solidFill>
                <a:schemeClr val="bg1"/>
              </a:solidFill>
              <a:latin typeface="Arial Rounded"/>
            </a:endParaRPr>
          </a:p>
          <a:p>
            <a:pPr marL="264795" lvl="1" indent="-264795">
              <a:lnSpc>
                <a:spcPct val="150000"/>
              </a:lnSpc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>
                <a:solidFill>
                  <a:schemeClr val="bg1"/>
                </a:solidFill>
                <a:latin typeface="Arial Rounded"/>
                <a:sym typeface="Arial Rounded"/>
              </a:rPr>
              <a:t>What can </a:t>
            </a:r>
            <a:r>
              <a:rPr lang="en-US" sz="2400" b="1" err="1">
                <a:solidFill>
                  <a:schemeClr val="bg1"/>
                </a:solidFill>
                <a:latin typeface="Arial Rounded"/>
                <a:sym typeface="Arial Rounded"/>
              </a:rPr>
              <a:t>Qmiix</a:t>
            </a:r>
            <a:r>
              <a:rPr lang="en-US" sz="2400" b="1">
                <a:solidFill>
                  <a:schemeClr val="bg1"/>
                </a:solidFill>
                <a:latin typeface="Arial Rounded"/>
                <a:sym typeface="Arial Rounded"/>
              </a:rPr>
              <a:t> do</a:t>
            </a:r>
            <a:r>
              <a:rPr lang="en-US" altLang="zh-TW" sz="2400" b="1">
                <a:solidFill>
                  <a:schemeClr val="bg1"/>
                </a:solidFill>
                <a:latin typeface="Arial Rounded"/>
                <a:sym typeface="Arial Rounded"/>
              </a:rPr>
              <a:t> ?</a:t>
            </a:r>
            <a:endParaRPr sz="2400" b="1">
              <a:solidFill>
                <a:schemeClr val="bg1"/>
              </a:solidFill>
            </a:endParaRPr>
          </a:p>
          <a:p>
            <a:pPr marL="264795" lvl="1" indent="-264795">
              <a:lnSpc>
                <a:spcPct val="150000"/>
              </a:lnSpc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>
                <a:solidFill>
                  <a:schemeClr val="bg1"/>
                </a:solidFill>
                <a:latin typeface="Arial Rounded"/>
                <a:sym typeface="Arial Rounded"/>
              </a:rPr>
              <a:t>Who can use </a:t>
            </a:r>
            <a:r>
              <a:rPr lang="en-US" sz="2400" b="1" err="1">
                <a:solidFill>
                  <a:schemeClr val="bg1"/>
                </a:solidFill>
                <a:latin typeface="Arial Rounded"/>
                <a:sym typeface="Arial Rounded"/>
              </a:rPr>
              <a:t>Qmiix</a:t>
            </a:r>
            <a:r>
              <a:rPr lang="en-US" altLang="zh-TW" sz="2400" b="1">
                <a:solidFill>
                  <a:schemeClr val="bg1"/>
                </a:solidFill>
                <a:latin typeface="Arial Rounded"/>
                <a:sym typeface="Arial Rounded"/>
              </a:rPr>
              <a:t> ?</a:t>
            </a:r>
            <a:endParaRPr lang="en-US" sz="2400" b="1">
              <a:solidFill>
                <a:schemeClr val="bg1"/>
              </a:solidFill>
              <a:latin typeface="Arial Rounded"/>
            </a:endParaRPr>
          </a:p>
          <a:p>
            <a:pPr marL="264795" lvl="1" indent="-264795">
              <a:lnSpc>
                <a:spcPct val="150000"/>
              </a:lnSpc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>
                <a:solidFill>
                  <a:schemeClr val="bg1"/>
                </a:solidFill>
                <a:latin typeface="Arial Rounded"/>
                <a:sym typeface="Arial Rounded"/>
              </a:rPr>
              <a:t>How to use </a:t>
            </a:r>
            <a:r>
              <a:rPr lang="en-US" sz="2400" b="1" err="1">
                <a:solidFill>
                  <a:schemeClr val="bg1"/>
                </a:solidFill>
                <a:latin typeface="Arial Rounded"/>
                <a:sym typeface="Arial Rounded"/>
              </a:rPr>
              <a:t>Qmiix</a:t>
            </a:r>
            <a:r>
              <a:rPr lang="en-US" altLang="zh-TW" sz="2400" b="1">
                <a:solidFill>
                  <a:schemeClr val="bg1"/>
                </a:solidFill>
                <a:latin typeface="Arial Rounded"/>
                <a:sym typeface="Arial Rounded"/>
              </a:rPr>
              <a:t> ?</a:t>
            </a:r>
            <a:endParaRPr lang="en-US" sz="2400" b="1">
              <a:solidFill>
                <a:schemeClr val="bg1"/>
              </a:solidFill>
              <a:latin typeface="Arial Rounded"/>
            </a:endParaRPr>
          </a:p>
          <a:p>
            <a:pPr marL="264795" lvl="1" indent="-264795">
              <a:lnSpc>
                <a:spcPct val="150000"/>
              </a:lnSpc>
              <a:buClrTx/>
              <a:buSzPct val="50000"/>
              <a:buFont typeface="Wingdings" panose="05000000000000000000" pitchFamily="2" charset="2"/>
              <a:buChar char="l"/>
            </a:pPr>
            <a:r>
              <a:rPr lang="en-US" sz="2400" b="1">
                <a:solidFill>
                  <a:schemeClr val="bg1"/>
                </a:solidFill>
                <a:latin typeface="Arial Rounded"/>
                <a:sym typeface="Arial Rounded"/>
              </a:rPr>
              <a:t>Supported Applications</a:t>
            </a:r>
            <a:endParaRPr sz="2400" b="1">
              <a:solidFill>
                <a:schemeClr val="bg1"/>
              </a:solidFill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150" y="1720860"/>
            <a:ext cx="4211378" cy="12936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E08795F1-22AE-4DB4-A810-C6E9517EAFF2}"/>
              </a:ext>
            </a:extLst>
          </p:cNvPr>
          <p:cNvSpPr txBox="1">
            <a:spLocks/>
          </p:cNvSpPr>
          <p:nvPr/>
        </p:nvSpPr>
        <p:spPr>
          <a:xfrm>
            <a:off x="1153270" y="3163960"/>
            <a:ext cx="4523138" cy="197317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Tx/>
              <a:buFontTx/>
            </a:pPr>
            <a:r>
              <a:rPr lang="zh-TW" altLang="en-US" sz="2400">
                <a:gradFill>
                  <a:gsLst>
                    <a:gs pos="0">
                      <a:srgbClr val="A875E2"/>
                    </a:gs>
                    <a:gs pos="100000">
                      <a:srgbClr val="665CD5"/>
                    </a:gs>
                  </a:gsLst>
                  <a:lin ang="0" scaled="0"/>
                </a:gradFill>
              </a:rPr>
              <a:t>Cross-platform automation makes NAS and cloud task management so easy</a:t>
            </a:r>
          </a:p>
        </p:txBody>
      </p:sp>
    </p:spTree>
    <p:extLst>
      <p:ext uri="{BB962C8B-B14F-4D97-AF65-F5344CB8AC3E}">
        <p14:creationId xmlns:p14="http://schemas.microsoft.com/office/powerpoint/2010/main" val="1981620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C2A35140-4036-453B-98AC-2D71BD5DF926}"/>
              </a:ext>
            </a:extLst>
          </p:cNvPr>
          <p:cNvSpPr/>
          <p:nvPr/>
        </p:nvSpPr>
        <p:spPr>
          <a:xfrm>
            <a:off x="-2104" y="1437448"/>
            <a:ext cx="12192000" cy="537449"/>
          </a:xfrm>
          <a:prstGeom prst="roundRect">
            <a:avLst>
              <a:gd name="adj" fmla="val 7156"/>
            </a:avLst>
          </a:prstGeom>
          <a:gradFill>
            <a:gsLst>
              <a:gs pos="80000">
                <a:srgbClr val="665CD5"/>
              </a:gs>
              <a:gs pos="20000">
                <a:srgbClr val="665CD5"/>
              </a:gs>
              <a:gs pos="100000">
                <a:srgbClr val="A875E2">
                  <a:alpha val="0"/>
                </a:srgbClr>
              </a:gs>
              <a:gs pos="0">
                <a:srgbClr val="A875E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0EFB8BA-11A4-460A-BC70-945F672E0B79}"/>
              </a:ext>
            </a:extLst>
          </p:cNvPr>
          <p:cNvSpPr/>
          <p:nvPr/>
        </p:nvSpPr>
        <p:spPr>
          <a:xfrm>
            <a:off x="1359577" y="4141932"/>
            <a:ext cx="9649721" cy="815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Open Sans"/>
              <a:buNone/>
            </a:pPr>
            <a:r>
              <a:rPr lang="en-US" sz="4000" b="1" err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r>
              <a:rPr lang="en-US" sz="4000" b="1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Actions</a:t>
            </a:r>
            <a:endParaRPr sz="4000" b="1">
              <a:solidFill>
                <a:srgbClr val="7030A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5" name="Google Shape;516;p18">
            <a:extLst>
              <a:ext uri="{FF2B5EF4-FFF2-40B4-BE49-F238E27FC236}">
                <a16:creationId xmlns:a16="http://schemas.microsoft.com/office/drawing/2014/main" id="{FE9D3731-C122-4624-BD79-940C2ECAFF64}"/>
              </a:ext>
            </a:extLst>
          </p:cNvPr>
          <p:cNvSpPr/>
          <p:nvPr/>
        </p:nvSpPr>
        <p:spPr>
          <a:xfrm>
            <a:off x="0" y="1437448"/>
            <a:ext cx="12192000" cy="53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7030A0"/>
              </a:buClr>
              <a:buSzPts val="4000"/>
            </a:pPr>
            <a:r>
              <a:rPr lang="en-US" altLang="zh-TW" sz="2000" b="1" kern="1200">
                <a:solidFill>
                  <a:srgbClr val="FFC000"/>
                </a:solidFill>
                <a:ea typeface="微軟正黑體"/>
                <a:sym typeface="Arial Rounded"/>
              </a:rPr>
              <a:t>Action</a:t>
            </a:r>
            <a:r>
              <a:rPr lang="en-US" altLang="zh-TW" sz="2000" b="1" kern="1200">
                <a:solidFill>
                  <a:schemeClr val="bg1"/>
                </a:solidFill>
                <a:ea typeface="微軟正黑體"/>
                <a:sym typeface="Arial Rounded"/>
              </a:rPr>
              <a:t> is an execution of pre-defined task within the specified app</a:t>
            </a:r>
            <a:endParaRPr lang="zh-TW" altLang="en-US" sz="2000" b="1" kern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0354D16F-EF2A-4B2E-B5F7-4F9CFEC73D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655" y="2643359"/>
            <a:ext cx="893578" cy="893578"/>
          </a:xfrm>
          <a:prstGeom prst="rect">
            <a:avLst/>
          </a:prstGeom>
        </p:spPr>
      </p:pic>
      <p:sp>
        <p:nvSpPr>
          <p:cNvPr id="57" name="Google Shape;545;p19">
            <a:extLst>
              <a:ext uri="{FF2B5EF4-FFF2-40B4-BE49-F238E27FC236}">
                <a16:creationId xmlns:a16="http://schemas.microsoft.com/office/drawing/2014/main" id="{32603053-1243-437A-BF66-07F8AB7DE6B8}"/>
              </a:ext>
            </a:extLst>
          </p:cNvPr>
          <p:cNvSpPr/>
          <p:nvPr/>
        </p:nvSpPr>
        <p:spPr>
          <a:xfrm>
            <a:off x="1444913" y="3119879"/>
            <a:ext cx="1562588" cy="400069"/>
          </a:xfrm>
          <a:prstGeom prst="roundRect">
            <a:avLst>
              <a:gd name="adj" fmla="val 50000"/>
            </a:avLst>
          </a:prstGeom>
          <a:solidFill>
            <a:srgbClr val="665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zh-TW" altLang="en-US" sz="2000" b="1">
                <a:solidFill>
                  <a:schemeClr val="lt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App</a:t>
            </a:r>
            <a:endParaRPr lang="zh-TW" altLang="en-US" sz="2000" b="1">
              <a:solidFill>
                <a:schemeClr val="lt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60" name="Google Shape;541;p19">
            <a:extLst>
              <a:ext uri="{FF2B5EF4-FFF2-40B4-BE49-F238E27FC236}">
                <a16:creationId xmlns:a16="http://schemas.microsoft.com/office/drawing/2014/main" id="{C0E36855-2FF0-4793-A791-FC3AA7FE5ED8}"/>
              </a:ext>
            </a:extLst>
          </p:cNvPr>
          <p:cNvSpPr/>
          <p:nvPr/>
        </p:nvSpPr>
        <p:spPr>
          <a:xfrm>
            <a:off x="3422817" y="4257881"/>
            <a:ext cx="19132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Post a message</a:t>
            </a:r>
            <a:endParaRPr lang="zh-TW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algn="ctr"/>
            <a:r>
              <a:rPr lang="zh-TW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using LINE</a:t>
            </a:r>
          </a:p>
        </p:txBody>
      </p:sp>
      <p:sp>
        <p:nvSpPr>
          <p:cNvPr id="61" name="Google Shape;542;p19">
            <a:extLst>
              <a:ext uri="{FF2B5EF4-FFF2-40B4-BE49-F238E27FC236}">
                <a16:creationId xmlns:a16="http://schemas.microsoft.com/office/drawing/2014/main" id="{1D5C7E63-2DC0-43DB-9BA5-7B435DB4A9F8}"/>
              </a:ext>
            </a:extLst>
          </p:cNvPr>
          <p:cNvSpPr/>
          <p:nvPr/>
        </p:nvSpPr>
        <p:spPr>
          <a:xfrm>
            <a:off x="5945862" y="4257881"/>
            <a:ext cx="21634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zh-TW" altLang="en-US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Download a file from the URL</a:t>
            </a:r>
            <a:endParaRPr lang="zh-T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Google Shape;543;p19">
            <a:extLst>
              <a:ext uri="{FF2B5EF4-FFF2-40B4-BE49-F238E27FC236}">
                <a16:creationId xmlns:a16="http://schemas.microsoft.com/office/drawing/2014/main" id="{21CC088A-0383-4C24-8AFD-96BC45C93F92}"/>
              </a:ext>
            </a:extLst>
          </p:cNvPr>
          <p:cNvSpPr/>
          <p:nvPr/>
        </p:nvSpPr>
        <p:spPr>
          <a:xfrm>
            <a:off x="8466237" y="4380214"/>
            <a:ext cx="235513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ja-JP" altLang="en-US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Create a new ticket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Google Shape;553;p19">
            <a:extLst>
              <a:ext uri="{FF2B5EF4-FFF2-40B4-BE49-F238E27FC236}">
                <a16:creationId xmlns:a16="http://schemas.microsoft.com/office/drawing/2014/main" id="{E302E1C8-221B-4428-AD0C-30FB4823AD2C}"/>
              </a:ext>
            </a:extLst>
          </p:cNvPr>
          <p:cNvCxnSpPr>
            <a:cxnSpLocks/>
          </p:cNvCxnSpPr>
          <p:nvPr/>
        </p:nvCxnSpPr>
        <p:spPr>
          <a:xfrm>
            <a:off x="8362366" y="2573251"/>
            <a:ext cx="0" cy="2383759"/>
          </a:xfrm>
          <a:prstGeom prst="straightConnector1">
            <a:avLst/>
          </a:prstGeom>
          <a:ln w="25400">
            <a:solidFill>
              <a:srgbClr val="FEC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oogle Shape;556;p20">
            <a:extLst>
              <a:ext uri="{FF2B5EF4-FFF2-40B4-BE49-F238E27FC236}">
                <a16:creationId xmlns:a16="http://schemas.microsoft.com/office/drawing/2014/main" id="{151C44CE-9F95-4342-811F-1BEDD4B9905E}"/>
              </a:ext>
            </a:extLst>
          </p:cNvPr>
          <p:cNvSpPr txBox="1"/>
          <p:nvPr/>
        </p:nvSpPr>
        <p:spPr>
          <a:xfrm>
            <a:off x="8888018" y="3665622"/>
            <a:ext cx="14698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Jira</a:t>
            </a:r>
          </a:p>
        </p:txBody>
      </p:sp>
      <p:sp>
        <p:nvSpPr>
          <p:cNvPr id="68" name="Google Shape;556;p20">
            <a:extLst>
              <a:ext uri="{FF2B5EF4-FFF2-40B4-BE49-F238E27FC236}">
                <a16:creationId xmlns:a16="http://schemas.microsoft.com/office/drawing/2014/main" id="{5814DCD1-7307-4A6E-AEC6-CE730F1CAE0B}"/>
              </a:ext>
            </a:extLst>
          </p:cNvPr>
          <p:cNvSpPr txBox="1"/>
          <p:nvPr/>
        </p:nvSpPr>
        <p:spPr>
          <a:xfrm>
            <a:off x="3567107" y="3665622"/>
            <a:ext cx="160493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LINE Notify</a:t>
            </a:r>
          </a:p>
        </p:txBody>
      </p:sp>
      <p:sp>
        <p:nvSpPr>
          <p:cNvPr id="69" name="Google Shape;556;p20">
            <a:extLst>
              <a:ext uri="{FF2B5EF4-FFF2-40B4-BE49-F238E27FC236}">
                <a16:creationId xmlns:a16="http://schemas.microsoft.com/office/drawing/2014/main" id="{028F3BA7-9EBA-4D78-9C91-D364E0C98837}"/>
              </a:ext>
            </a:extLst>
          </p:cNvPr>
          <p:cNvSpPr txBox="1"/>
          <p:nvPr/>
        </p:nvSpPr>
        <p:spPr>
          <a:xfrm>
            <a:off x="6223236" y="3665622"/>
            <a:ext cx="160493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buFont typeface="Arial"/>
              <a:buNone/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sym typeface="Arial Rounded"/>
              </a:rPr>
              <a:t>File station</a:t>
            </a:r>
          </a:p>
        </p:txBody>
      </p:sp>
      <p:cxnSp>
        <p:nvCxnSpPr>
          <p:cNvPr id="70" name="Google Shape;553;p19">
            <a:extLst>
              <a:ext uri="{FF2B5EF4-FFF2-40B4-BE49-F238E27FC236}">
                <a16:creationId xmlns:a16="http://schemas.microsoft.com/office/drawing/2014/main" id="{27A8919C-D185-4B1F-9415-40EAC0CDDCCC}"/>
              </a:ext>
            </a:extLst>
          </p:cNvPr>
          <p:cNvCxnSpPr>
            <a:cxnSpLocks/>
          </p:cNvCxnSpPr>
          <p:nvPr/>
        </p:nvCxnSpPr>
        <p:spPr>
          <a:xfrm>
            <a:off x="5715419" y="2573251"/>
            <a:ext cx="0" cy="2383759"/>
          </a:xfrm>
          <a:prstGeom prst="straightConnector1">
            <a:avLst/>
          </a:prstGeom>
          <a:ln w="25400">
            <a:solidFill>
              <a:srgbClr val="FEC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圖片 70">
            <a:extLst>
              <a:ext uri="{FF2B5EF4-FFF2-40B4-BE49-F238E27FC236}">
                <a16:creationId xmlns:a16="http://schemas.microsoft.com/office/drawing/2014/main" id="{63A06653-B7BD-464C-9DC6-D988127940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540" y="2643420"/>
            <a:ext cx="888515" cy="88851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9F18658-F7F5-4D75-8498-7725C7C992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532" y="2585046"/>
            <a:ext cx="994221" cy="994221"/>
          </a:xfrm>
          <a:prstGeom prst="rect">
            <a:avLst/>
          </a:prstGeom>
        </p:spPr>
      </p:pic>
      <p:sp>
        <p:nvSpPr>
          <p:cNvPr id="2" name="Google Shape;546;p19">
            <a:extLst>
              <a:ext uri="{FF2B5EF4-FFF2-40B4-BE49-F238E27FC236}">
                <a16:creationId xmlns:a16="http://schemas.microsoft.com/office/drawing/2014/main" id="{6FDE97F3-F728-4926-81AC-78899A5A1AD1}"/>
              </a:ext>
            </a:extLst>
          </p:cNvPr>
          <p:cNvSpPr/>
          <p:nvPr/>
        </p:nvSpPr>
        <p:spPr>
          <a:xfrm>
            <a:off x="1479768" y="4196325"/>
            <a:ext cx="15625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ea typeface="微軟正黑體"/>
                <a:sym typeface="Arial Rounded"/>
              </a:rPr>
              <a:t>Action</a:t>
            </a:r>
          </a:p>
          <a:p>
            <a:pPr algn="ctr"/>
            <a:r>
              <a:rPr lang="en-US" altLang="zh-TW" sz="2000" b="1">
                <a:solidFill>
                  <a:schemeClr val="accent2"/>
                </a:solidFill>
                <a:ea typeface="微軟正黑體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81557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CF0CCD5E-9DBB-456D-BA13-E5F3571BCF48}"/>
              </a:ext>
            </a:extLst>
          </p:cNvPr>
          <p:cNvSpPr/>
          <p:nvPr/>
        </p:nvSpPr>
        <p:spPr>
          <a:xfrm>
            <a:off x="495377" y="1828824"/>
            <a:ext cx="5482185" cy="3657577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DC4BFC5-FDCF-4303-8767-CDFF03BAFE8E}"/>
              </a:ext>
            </a:extLst>
          </p:cNvPr>
          <p:cNvSpPr/>
          <p:nvPr/>
        </p:nvSpPr>
        <p:spPr>
          <a:xfrm>
            <a:off x="495375" y="1828825"/>
            <a:ext cx="5482187" cy="754726"/>
          </a:xfrm>
          <a:prstGeom prst="rect">
            <a:avLst/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65B794FE-9053-4D59-8BE0-152710485715}"/>
              </a:ext>
            </a:extLst>
          </p:cNvPr>
          <p:cNvSpPr/>
          <p:nvPr/>
        </p:nvSpPr>
        <p:spPr>
          <a:xfrm>
            <a:off x="6198900" y="1828824"/>
            <a:ext cx="5482185" cy="3657577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601" name="Google Shape;60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>
                <a:latin typeface="Arial Rounded"/>
                <a:ea typeface="微軟正黑體"/>
                <a:cs typeface="Arial"/>
                <a:sym typeface="Arial Rounded"/>
              </a:rPr>
              <a:t>Advanced </a:t>
            </a:r>
            <a:r>
              <a:rPr lang="en-US" sz="4000" err="1">
                <a:latin typeface="Arial Rounded"/>
                <a:ea typeface="微軟正黑體"/>
                <a:cs typeface="Arial"/>
                <a:sym typeface="Arial Rounded"/>
              </a:rPr>
              <a:t>Miix</a:t>
            </a:r>
            <a:endParaRPr lang="zh-TW" altLang="en-US"/>
          </a:p>
        </p:txBody>
      </p:sp>
      <p:sp>
        <p:nvSpPr>
          <p:cNvPr id="602" name="Google Shape;602;p21"/>
          <p:cNvSpPr txBox="1"/>
          <p:nvPr/>
        </p:nvSpPr>
        <p:spPr>
          <a:xfrm>
            <a:off x="689353" y="1859632"/>
            <a:ext cx="512275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 kern="1200">
                <a:solidFill>
                  <a:schemeClr val="bg1"/>
                </a:solidFill>
                <a:ea typeface="微軟正黑體"/>
                <a:sym typeface="Arial Rounded"/>
              </a:rPr>
              <a:t>Get more work done with fewer </a:t>
            </a:r>
            <a:r>
              <a:rPr lang="en-US" sz="2000" b="1" kern="1200" err="1">
                <a:solidFill>
                  <a:schemeClr val="bg1"/>
                </a:solidFill>
                <a:ea typeface="微軟正黑體"/>
                <a:sym typeface="Arial Rounded"/>
              </a:rPr>
              <a:t>miixes</a:t>
            </a:r>
            <a:r>
              <a:rPr lang="en-US" sz="2000" b="1" kern="1200">
                <a:solidFill>
                  <a:schemeClr val="bg1"/>
                </a:solidFill>
                <a:ea typeface="微軟正黑體"/>
                <a:sym typeface="Arial Rounded"/>
              </a:rPr>
              <a:t> with </a:t>
            </a:r>
            <a:r>
              <a:rPr lang="en-US" sz="2000" b="1" kern="1200">
                <a:solidFill>
                  <a:srgbClr val="FFC000"/>
                </a:solidFill>
                <a:ea typeface="微軟正黑體"/>
                <a:sym typeface="Arial Rounded"/>
              </a:rPr>
              <a:t>AND</a:t>
            </a:r>
            <a:endParaRPr lang="en-US" altLang="zh-TW" sz="2000" b="1" kern="1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0701175-28E1-4B7D-B66A-A64F90DD2AF4}"/>
              </a:ext>
            </a:extLst>
          </p:cNvPr>
          <p:cNvSpPr/>
          <p:nvPr/>
        </p:nvSpPr>
        <p:spPr>
          <a:xfrm>
            <a:off x="6198900" y="1828825"/>
            <a:ext cx="5482187" cy="754726"/>
          </a:xfrm>
          <a:prstGeom prst="rect">
            <a:avLst/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603" name="Google Shape;603;p21"/>
          <p:cNvSpPr txBox="1"/>
          <p:nvPr/>
        </p:nvSpPr>
        <p:spPr>
          <a:xfrm>
            <a:off x="6503948" y="1859632"/>
            <a:ext cx="49214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 kern="1200">
                <a:solidFill>
                  <a:schemeClr val="bg1"/>
                </a:solidFill>
                <a:ea typeface="微軟正黑體"/>
                <a:sym typeface="Arial Rounded"/>
              </a:rPr>
              <a:t>Ensure  execution of critical cases with </a:t>
            </a:r>
            <a:r>
              <a:rPr lang="en-US" sz="2000" b="1" kern="1200">
                <a:solidFill>
                  <a:srgbClr val="FFC000"/>
                </a:solidFill>
                <a:ea typeface="微軟正黑體"/>
                <a:sym typeface="Arial Rounded"/>
              </a:rPr>
              <a:t>OR</a:t>
            </a:r>
            <a:endParaRPr lang="en-US" sz="2000" b="1" kern="1200">
              <a:solidFill>
                <a:schemeClr val="bg1"/>
              </a:solidFill>
              <a:ea typeface="微軟正黑體"/>
            </a:endParaRPr>
          </a:p>
        </p:txBody>
      </p:sp>
      <p:sp>
        <p:nvSpPr>
          <p:cNvPr id="46" name="Google Shape;604;p21">
            <a:extLst>
              <a:ext uri="{FF2B5EF4-FFF2-40B4-BE49-F238E27FC236}">
                <a16:creationId xmlns:a16="http://schemas.microsoft.com/office/drawing/2014/main" id="{F771D337-3276-470A-8B66-0254A3BD377C}"/>
              </a:ext>
            </a:extLst>
          </p:cNvPr>
          <p:cNvSpPr txBox="1"/>
          <p:nvPr/>
        </p:nvSpPr>
        <p:spPr>
          <a:xfrm>
            <a:off x="504732" y="4419027"/>
            <a:ext cx="187399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New image file added to my Google Drive folder</a:t>
            </a:r>
          </a:p>
        </p:txBody>
      </p:sp>
      <p:sp>
        <p:nvSpPr>
          <p:cNvPr id="47" name="Google Shape;605;p21">
            <a:extLst>
              <a:ext uri="{FF2B5EF4-FFF2-40B4-BE49-F238E27FC236}">
                <a16:creationId xmlns:a16="http://schemas.microsoft.com/office/drawing/2014/main" id="{295BDD19-9D42-42EB-B044-AF329005F30A}"/>
              </a:ext>
            </a:extLst>
          </p:cNvPr>
          <p:cNvSpPr txBox="1"/>
          <p:nvPr/>
        </p:nvSpPr>
        <p:spPr>
          <a:xfrm>
            <a:off x="4053725" y="2954669"/>
            <a:ext cx="17522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Backup the file to my NAS</a:t>
            </a:r>
          </a:p>
        </p:txBody>
      </p:sp>
      <p:sp>
        <p:nvSpPr>
          <p:cNvPr id="48" name="Google Shape;606;p21">
            <a:extLst>
              <a:ext uri="{FF2B5EF4-FFF2-40B4-BE49-F238E27FC236}">
                <a16:creationId xmlns:a16="http://schemas.microsoft.com/office/drawing/2014/main" id="{2DFDCD07-92B7-46D0-B677-D78F559C67D9}"/>
              </a:ext>
            </a:extLst>
          </p:cNvPr>
          <p:cNvSpPr txBox="1"/>
          <p:nvPr/>
        </p:nvSpPr>
        <p:spPr>
          <a:xfrm>
            <a:off x="4053725" y="3746322"/>
            <a:ext cx="18869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Backup the file to my Dropbox</a:t>
            </a:r>
          </a:p>
        </p:txBody>
      </p:sp>
      <p:sp>
        <p:nvSpPr>
          <p:cNvPr id="50" name="Google Shape;607;p21">
            <a:extLst>
              <a:ext uri="{FF2B5EF4-FFF2-40B4-BE49-F238E27FC236}">
                <a16:creationId xmlns:a16="http://schemas.microsoft.com/office/drawing/2014/main" id="{4F60AA42-A020-44F6-927C-B08FEEF32FDA}"/>
              </a:ext>
            </a:extLst>
          </p:cNvPr>
          <p:cNvSpPr txBox="1"/>
          <p:nvPr/>
        </p:nvSpPr>
        <p:spPr>
          <a:xfrm>
            <a:off x="4053727" y="4489428"/>
            <a:ext cx="181121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Backup the file with my team members on Slack</a:t>
            </a:r>
          </a:p>
        </p:txBody>
      </p:sp>
      <p:grpSp>
        <p:nvGrpSpPr>
          <p:cNvPr id="52" name="Google Shape;608;p21">
            <a:extLst>
              <a:ext uri="{FF2B5EF4-FFF2-40B4-BE49-F238E27FC236}">
                <a16:creationId xmlns:a16="http://schemas.microsoft.com/office/drawing/2014/main" id="{3C89DC72-8BD3-4C08-B2DA-0BC186F5E1EC}"/>
              </a:ext>
            </a:extLst>
          </p:cNvPr>
          <p:cNvGrpSpPr/>
          <p:nvPr/>
        </p:nvGrpSpPr>
        <p:grpSpPr>
          <a:xfrm>
            <a:off x="6394685" y="3119724"/>
            <a:ext cx="5283524" cy="1809830"/>
            <a:chOff x="6902828" y="2673544"/>
            <a:chExt cx="5283524" cy="1809830"/>
          </a:xfrm>
        </p:grpSpPr>
        <p:cxnSp>
          <p:nvCxnSpPr>
            <p:cNvPr id="53" name="Google Shape;609;p21">
              <a:extLst>
                <a:ext uri="{FF2B5EF4-FFF2-40B4-BE49-F238E27FC236}">
                  <a16:creationId xmlns:a16="http://schemas.microsoft.com/office/drawing/2014/main" id="{7377EDA1-16E4-4624-A97C-39F6C059C698}"/>
                </a:ext>
              </a:extLst>
            </p:cNvPr>
            <p:cNvCxnSpPr/>
            <p:nvPr/>
          </p:nvCxnSpPr>
          <p:spPr>
            <a:xfrm flipH="1">
              <a:off x="7990440" y="3580312"/>
              <a:ext cx="877257" cy="14364"/>
            </a:xfrm>
            <a:prstGeom prst="straightConnector1">
              <a:avLst/>
            </a:prstGeom>
            <a:noFill/>
            <a:ln w="38100" cap="flat" cmpd="sng">
              <a:solidFill>
                <a:srgbClr val="FF9BE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" name="Google Shape;610;p21">
              <a:extLst>
                <a:ext uri="{FF2B5EF4-FFF2-40B4-BE49-F238E27FC236}">
                  <a16:creationId xmlns:a16="http://schemas.microsoft.com/office/drawing/2014/main" id="{D09AF715-73FF-4C80-82B9-5A97E0F3A1D9}"/>
                </a:ext>
              </a:extLst>
            </p:cNvPr>
            <p:cNvSpPr/>
            <p:nvPr/>
          </p:nvSpPr>
          <p:spPr>
            <a:xfrm rot="-5400000">
              <a:off x="8595520" y="3352919"/>
              <a:ext cx="1017030" cy="472674"/>
            </a:xfrm>
            <a:custGeom>
              <a:avLst/>
              <a:gdLst/>
              <a:ahLst/>
              <a:cxnLst/>
              <a:rect l="l" t="t" r="r" b="b"/>
              <a:pathLst>
                <a:path w="2838450" h="266700" extrusionOk="0">
                  <a:moveTo>
                    <a:pt x="0" y="266700"/>
                  </a:moveTo>
                  <a:lnTo>
                    <a:pt x="0" y="0"/>
                  </a:lnTo>
                  <a:lnTo>
                    <a:pt x="2838450" y="0"/>
                  </a:lnTo>
                  <a:lnTo>
                    <a:pt x="2838450" y="257175"/>
                  </a:lnTo>
                </a:path>
              </a:pathLst>
            </a:custGeom>
            <a:noFill/>
            <a:ln w="38100" cap="rnd" cmpd="sng">
              <a:solidFill>
                <a:srgbClr val="FF9B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grpSp>
          <p:nvGrpSpPr>
            <p:cNvPr id="69" name="Google Shape;611;p21">
              <a:extLst>
                <a:ext uri="{FF2B5EF4-FFF2-40B4-BE49-F238E27FC236}">
                  <a16:creationId xmlns:a16="http://schemas.microsoft.com/office/drawing/2014/main" id="{229DF5DA-EA5A-43E9-97F2-C84A9B65B70B}"/>
                </a:ext>
              </a:extLst>
            </p:cNvPr>
            <p:cNvGrpSpPr/>
            <p:nvPr/>
          </p:nvGrpSpPr>
          <p:grpSpPr>
            <a:xfrm>
              <a:off x="7434494" y="3217429"/>
              <a:ext cx="747888" cy="747888"/>
              <a:chOff x="9923762" y="3016402"/>
              <a:chExt cx="1152160" cy="1152160"/>
            </a:xfrm>
          </p:grpSpPr>
          <p:sp>
            <p:nvSpPr>
              <p:cNvPr id="93" name="Google Shape;612;p21">
                <a:extLst>
                  <a:ext uri="{FF2B5EF4-FFF2-40B4-BE49-F238E27FC236}">
                    <a16:creationId xmlns:a16="http://schemas.microsoft.com/office/drawing/2014/main" id="{A3544658-BD87-40CE-85F6-13F14653BA72}"/>
                  </a:ext>
                </a:extLst>
              </p:cNvPr>
              <p:cNvSpPr/>
              <p:nvPr/>
            </p:nvSpPr>
            <p:spPr>
              <a:xfrm>
                <a:off x="9923762" y="3016402"/>
                <a:ext cx="1152160" cy="1152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94" name="Google Shape;613;p21">
                <a:extLst>
                  <a:ext uri="{FF2B5EF4-FFF2-40B4-BE49-F238E27FC236}">
                    <a16:creationId xmlns:a16="http://schemas.microsoft.com/office/drawing/2014/main" id="{B8322B94-0CBB-4A8E-B507-42D61FB6090A}"/>
                  </a:ext>
                </a:extLst>
              </p:cNvPr>
              <p:cNvPicPr preferRelativeResize="0"/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16461" y="3312670"/>
                <a:ext cx="590550" cy="590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614;p21">
              <a:extLst>
                <a:ext uri="{FF2B5EF4-FFF2-40B4-BE49-F238E27FC236}">
                  <a16:creationId xmlns:a16="http://schemas.microsoft.com/office/drawing/2014/main" id="{18EB4658-9C89-4ECC-B46F-4B7E522F2E45}"/>
                </a:ext>
              </a:extLst>
            </p:cNvPr>
            <p:cNvGrpSpPr/>
            <p:nvPr/>
          </p:nvGrpSpPr>
          <p:grpSpPr>
            <a:xfrm>
              <a:off x="9330787" y="2673544"/>
              <a:ext cx="736198" cy="736198"/>
              <a:chOff x="6540887" y="2440854"/>
              <a:chExt cx="1152160" cy="1152160"/>
            </a:xfrm>
          </p:grpSpPr>
          <p:sp>
            <p:nvSpPr>
              <p:cNvPr id="91" name="Google Shape;615;p21">
                <a:extLst>
                  <a:ext uri="{FF2B5EF4-FFF2-40B4-BE49-F238E27FC236}">
                    <a16:creationId xmlns:a16="http://schemas.microsoft.com/office/drawing/2014/main" id="{E4814AFF-DDDA-4D5D-A506-4AAF4D796E0A}"/>
                  </a:ext>
                </a:extLst>
              </p:cNvPr>
              <p:cNvSpPr/>
              <p:nvPr/>
            </p:nvSpPr>
            <p:spPr>
              <a:xfrm>
                <a:off x="6540887" y="2440854"/>
                <a:ext cx="1152160" cy="1152160"/>
              </a:xfrm>
              <a:prstGeom prst="ellipse">
                <a:avLst/>
              </a:prstGeom>
              <a:solidFill>
                <a:srgbClr val="AA74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92" name="Google Shape;616;p21">
                <a:extLst>
                  <a:ext uri="{FF2B5EF4-FFF2-40B4-BE49-F238E27FC236}">
                    <a16:creationId xmlns:a16="http://schemas.microsoft.com/office/drawing/2014/main" id="{51CE3ECB-986A-4626-8EB1-DD80907FA2C4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63182" y="2707324"/>
                <a:ext cx="704849" cy="676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" name="Google Shape;617;p21">
              <a:extLst>
                <a:ext uri="{FF2B5EF4-FFF2-40B4-BE49-F238E27FC236}">
                  <a16:creationId xmlns:a16="http://schemas.microsoft.com/office/drawing/2014/main" id="{43120886-7E8E-4DBF-BD91-818974CBA428}"/>
                </a:ext>
              </a:extLst>
            </p:cNvPr>
            <p:cNvGrpSpPr/>
            <p:nvPr/>
          </p:nvGrpSpPr>
          <p:grpSpPr>
            <a:xfrm>
              <a:off x="9330787" y="3707329"/>
              <a:ext cx="736198" cy="736198"/>
              <a:chOff x="9237621" y="3596727"/>
              <a:chExt cx="736198" cy="736198"/>
            </a:xfrm>
          </p:grpSpPr>
          <p:sp>
            <p:nvSpPr>
              <p:cNvPr id="75" name="Google Shape;618;p21">
                <a:extLst>
                  <a:ext uri="{FF2B5EF4-FFF2-40B4-BE49-F238E27FC236}">
                    <a16:creationId xmlns:a16="http://schemas.microsoft.com/office/drawing/2014/main" id="{001B8C65-915E-40ED-B33B-61AF688348AF}"/>
                  </a:ext>
                </a:extLst>
              </p:cNvPr>
              <p:cNvSpPr/>
              <p:nvPr/>
            </p:nvSpPr>
            <p:spPr>
              <a:xfrm>
                <a:off x="9237621" y="3596727"/>
                <a:ext cx="736198" cy="736198"/>
              </a:xfrm>
              <a:prstGeom prst="ellipse">
                <a:avLst/>
              </a:prstGeom>
              <a:solidFill>
                <a:srgbClr val="AA74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76" name="Google Shape;619;p21">
                <a:extLst>
                  <a:ext uri="{FF2B5EF4-FFF2-40B4-BE49-F238E27FC236}">
                    <a16:creationId xmlns:a16="http://schemas.microsoft.com/office/drawing/2014/main" id="{3E5E49D5-7466-4A7C-9125-B1F4FDE24B01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700000">
                <a:off x="9369472" y="3728579"/>
                <a:ext cx="472496" cy="4724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2" name="Google Shape;620;p21">
              <a:extLst>
                <a:ext uri="{FF2B5EF4-FFF2-40B4-BE49-F238E27FC236}">
                  <a16:creationId xmlns:a16="http://schemas.microsoft.com/office/drawing/2014/main" id="{80573ACC-9F25-4D98-895E-6361C2A456CB}"/>
                </a:ext>
              </a:extLst>
            </p:cNvPr>
            <p:cNvSpPr txBox="1"/>
            <p:nvPr/>
          </p:nvSpPr>
          <p:spPr>
            <a:xfrm>
              <a:off x="6902828" y="3960194"/>
              <a:ext cx="1811219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>
                <a:buFont typeface="Arial"/>
                <a:buNone/>
              </a:pPr>
              <a:r>
                <a:rPr lang="en-US" altLang="zh-TW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 Rounded"/>
                </a:rPr>
                <a:t>New message from my boss on Slack</a:t>
              </a:r>
            </a:p>
          </p:txBody>
        </p:sp>
        <p:sp>
          <p:nvSpPr>
            <p:cNvPr id="73" name="Google Shape;621;p21">
              <a:extLst>
                <a:ext uri="{FF2B5EF4-FFF2-40B4-BE49-F238E27FC236}">
                  <a16:creationId xmlns:a16="http://schemas.microsoft.com/office/drawing/2014/main" id="{F90AB552-7AD9-49D4-9897-B2DABE7E9439}"/>
                </a:ext>
              </a:extLst>
            </p:cNvPr>
            <p:cNvSpPr txBox="1"/>
            <p:nvPr/>
          </p:nvSpPr>
          <p:spPr>
            <a:xfrm>
              <a:off x="10088941" y="2696636"/>
              <a:ext cx="200459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>
                <a:buFont typeface="Arial"/>
                <a:buNone/>
              </a:pPr>
              <a:r>
                <a:rPr lang="en-US" altLang="zh-TW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 Rounded"/>
                </a:rPr>
                <a:t>Inform me by sending a Line notification to myself</a:t>
              </a:r>
            </a:p>
          </p:txBody>
        </p:sp>
        <p:sp>
          <p:nvSpPr>
            <p:cNvPr id="74" name="Google Shape;622;p21">
              <a:extLst>
                <a:ext uri="{FF2B5EF4-FFF2-40B4-BE49-F238E27FC236}">
                  <a16:creationId xmlns:a16="http://schemas.microsoft.com/office/drawing/2014/main" id="{802BABC9-83AD-4E87-A775-75D396B8D144}"/>
                </a:ext>
              </a:extLst>
            </p:cNvPr>
            <p:cNvSpPr txBox="1"/>
            <p:nvPr/>
          </p:nvSpPr>
          <p:spPr>
            <a:xfrm>
              <a:off x="10094629" y="3728459"/>
              <a:ext cx="2091723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altLang="zh-TW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 Rounded"/>
                </a:rPr>
                <a:t>Inform me by sending a SMS to my phone via Twilio</a:t>
              </a:r>
            </a:p>
          </p:txBody>
        </p:sp>
      </p:grpSp>
      <p:sp>
        <p:nvSpPr>
          <p:cNvPr id="95" name="Google Shape;626;p21">
            <a:extLst>
              <a:ext uri="{FF2B5EF4-FFF2-40B4-BE49-F238E27FC236}">
                <a16:creationId xmlns:a16="http://schemas.microsoft.com/office/drawing/2014/main" id="{ECDAE25F-B61F-42AC-8F79-D137D6C39110}"/>
              </a:ext>
            </a:extLst>
          </p:cNvPr>
          <p:cNvSpPr/>
          <p:nvPr/>
        </p:nvSpPr>
        <p:spPr>
          <a:xfrm>
            <a:off x="4176761" y="3430073"/>
            <a:ext cx="1450733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C5F9C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AND</a:t>
            </a:r>
            <a:endParaRPr>
              <a:solidFill>
                <a:srgbClr val="FC5F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Google Shape;627;p21">
            <a:extLst>
              <a:ext uri="{FF2B5EF4-FFF2-40B4-BE49-F238E27FC236}">
                <a16:creationId xmlns:a16="http://schemas.microsoft.com/office/drawing/2014/main" id="{A807A22F-5458-4350-A207-058030C1BC7C}"/>
              </a:ext>
            </a:extLst>
          </p:cNvPr>
          <p:cNvSpPr/>
          <p:nvPr/>
        </p:nvSpPr>
        <p:spPr>
          <a:xfrm>
            <a:off x="4176761" y="4210873"/>
            <a:ext cx="1450732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800" b="1">
                <a:solidFill>
                  <a:srgbClr val="FC5F9C"/>
                </a:solidFill>
                <a:latin typeface="Arial" panose="020B0604020202020204" pitchFamily="34" charset="0"/>
                <a:cs typeface="Arial" panose="020B0604020202020204" pitchFamily="34" charset="0"/>
                <a:sym typeface="Arial Rounded"/>
              </a:rPr>
              <a:t>AND</a:t>
            </a:r>
            <a:endParaRPr sz="1800" b="1">
              <a:solidFill>
                <a:srgbClr val="FC5F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Google Shape;628;p21">
            <a:extLst>
              <a:ext uri="{FF2B5EF4-FFF2-40B4-BE49-F238E27FC236}">
                <a16:creationId xmlns:a16="http://schemas.microsoft.com/office/drawing/2014/main" id="{2B43FD92-BD54-4835-A90B-D38861FBE829}"/>
              </a:ext>
            </a:extLst>
          </p:cNvPr>
          <p:cNvSpPr/>
          <p:nvPr/>
        </p:nvSpPr>
        <p:spPr>
          <a:xfrm>
            <a:off x="9695508" y="3855346"/>
            <a:ext cx="1755769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800" b="1">
                <a:solidFill>
                  <a:srgbClr val="FC5F9C"/>
                </a:solidFill>
                <a:latin typeface="Arial" panose="020B0604020202020204" pitchFamily="34" charset="0"/>
                <a:cs typeface="Arial" panose="020B0604020202020204" pitchFamily="34" charset="0"/>
                <a:sym typeface="Arial Rounded"/>
              </a:rPr>
              <a:t>OR</a:t>
            </a:r>
            <a:endParaRPr sz="1800" b="1">
              <a:solidFill>
                <a:srgbClr val="FC5F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" name="Google Shape;629;p21">
            <a:extLst>
              <a:ext uri="{FF2B5EF4-FFF2-40B4-BE49-F238E27FC236}">
                <a16:creationId xmlns:a16="http://schemas.microsoft.com/office/drawing/2014/main" id="{F4CD8BF7-FF82-4957-98A6-0CF7C62E4F0C}"/>
              </a:ext>
            </a:extLst>
          </p:cNvPr>
          <p:cNvGrpSpPr/>
          <p:nvPr/>
        </p:nvGrpSpPr>
        <p:grpSpPr>
          <a:xfrm>
            <a:off x="1073020" y="2848124"/>
            <a:ext cx="2925597" cy="2342159"/>
            <a:chOff x="1255695" y="2401944"/>
            <a:chExt cx="2925597" cy="2342159"/>
          </a:xfrm>
        </p:grpSpPr>
        <p:cxnSp>
          <p:nvCxnSpPr>
            <p:cNvPr id="99" name="Google Shape;630;p21">
              <a:extLst>
                <a:ext uri="{FF2B5EF4-FFF2-40B4-BE49-F238E27FC236}">
                  <a16:creationId xmlns:a16="http://schemas.microsoft.com/office/drawing/2014/main" id="{B818A653-8ED1-4401-BF72-6E25DDE9E0C9}"/>
                </a:ext>
              </a:extLst>
            </p:cNvPr>
            <p:cNvCxnSpPr>
              <a:cxnSpLocks/>
              <a:stCxn id="107" idx="2"/>
              <a:endCxn id="111" idx="6"/>
            </p:cNvCxnSpPr>
            <p:nvPr/>
          </p:nvCxnSpPr>
          <p:spPr>
            <a:xfrm flipH="1">
              <a:off x="1998498" y="3574416"/>
              <a:ext cx="1434906" cy="20260"/>
            </a:xfrm>
            <a:prstGeom prst="straightConnector1">
              <a:avLst/>
            </a:prstGeom>
            <a:noFill/>
            <a:ln w="38100" cap="flat" cmpd="sng">
              <a:solidFill>
                <a:srgbClr val="FF9BE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0" name="Google Shape;633;p21">
              <a:extLst>
                <a:ext uri="{FF2B5EF4-FFF2-40B4-BE49-F238E27FC236}">
                  <a16:creationId xmlns:a16="http://schemas.microsoft.com/office/drawing/2014/main" id="{2CA37C59-18E2-4C1D-846F-BD6A17FA5D96}"/>
                </a:ext>
              </a:extLst>
            </p:cNvPr>
            <p:cNvSpPr/>
            <p:nvPr/>
          </p:nvSpPr>
          <p:spPr>
            <a:xfrm rot="-5400000">
              <a:off x="2233157" y="3215313"/>
              <a:ext cx="1639907" cy="747886"/>
            </a:xfrm>
            <a:custGeom>
              <a:avLst/>
              <a:gdLst/>
              <a:ahLst/>
              <a:cxnLst/>
              <a:rect l="l" t="t" r="r" b="b"/>
              <a:pathLst>
                <a:path w="2838450" h="266700" extrusionOk="0">
                  <a:moveTo>
                    <a:pt x="0" y="266700"/>
                  </a:moveTo>
                  <a:lnTo>
                    <a:pt x="0" y="0"/>
                  </a:lnTo>
                  <a:lnTo>
                    <a:pt x="2838450" y="0"/>
                  </a:lnTo>
                  <a:lnTo>
                    <a:pt x="2838450" y="257175"/>
                  </a:lnTo>
                </a:path>
              </a:pathLst>
            </a:custGeom>
            <a:noFill/>
            <a:ln w="38100" cap="rnd" cmpd="sng">
              <a:solidFill>
                <a:srgbClr val="FF9B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grpSp>
          <p:nvGrpSpPr>
            <p:cNvPr id="101" name="Google Shape;634;p21">
              <a:extLst>
                <a:ext uri="{FF2B5EF4-FFF2-40B4-BE49-F238E27FC236}">
                  <a16:creationId xmlns:a16="http://schemas.microsoft.com/office/drawing/2014/main" id="{9B65BBC8-60F4-4E90-B2BA-B74C27C8DE66}"/>
                </a:ext>
              </a:extLst>
            </p:cNvPr>
            <p:cNvGrpSpPr/>
            <p:nvPr/>
          </p:nvGrpSpPr>
          <p:grpSpPr>
            <a:xfrm>
              <a:off x="1255695" y="3223274"/>
              <a:ext cx="742803" cy="742803"/>
              <a:chOff x="5827480" y="3061191"/>
              <a:chExt cx="1152160" cy="1152160"/>
            </a:xfrm>
          </p:grpSpPr>
          <p:sp>
            <p:nvSpPr>
              <p:cNvPr id="111" name="Google Shape;632;p21">
                <a:extLst>
                  <a:ext uri="{FF2B5EF4-FFF2-40B4-BE49-F238E27FC236}">
                    <a16:creationId xmlns:a16="http://schemas.microsoft.com/office/drawing/2014/main" id="{0E1334BC-34F9-4AF2-8584-32105548A0D1}"/>
                  </a:ext>
                </a:extLst>
              </p:cNvPr>
              <p:cNvSpPr/>
              <p:nvPr/>
            </p:nvSpPr>
            <p:spPr>
              <a:xfrm>
                <a:off x="5827480" y="3061191"/>
                <a:ext cx="1152160" cy="1152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112" name="Google Shape;635;p21">
                <a:extLst>
                  <a:ext uri="{FF2B5EF4-FFF2-40B4-BE49-F238E27FC236}">
                    <a16:creationId xmlns:a16="http://schemas.microsoft.com/office/drawing/2014/main" id="{DEA832EF-7F15-4216-A8AC-4203A7DBCCAC}"/>
                  </a:ext>
                </a:extLst>
              </p:cNvPr>
              <p:cNvPicPr preferRelativeResize="0"/>
              <p:nvPr/>
            </p:nvPicPr>
            <p:blipFill rotWithShape="1"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51724" y="3299762"/>
                <a:ext cx="695325" cy="609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2" name="Google Shape;636;p21">
              <a:extLst>
                <a:ext uri="{FF2B5EF4-FFF2-40B4-BE49-F238E27FC236}">
                  <a16:creationId xmlns:a16="http://schemas.microsoft.com/office/drawing/2014/main" id="{D0440C87-DA8C-45F2-9D3D-7398247A0CD4}"/>
                </a:ext>
              </a:extLst>
            </p:cNvPr>
            <p:cNvGrpSpPr/>
            <p:nvPr/>
          </p:nvGrpSpPr>
          <p:grpSpPr>
            <a:xfrm>
              <a:off x="3433404" y="3996215"/>
              <a:ext cx="747888" cy="747888"/>
              <a:chOff x="9635898" y="3016402"/>
              <a:chExt cx="1152160" cy="1152160"/>
            </a:xfrm>
          </p:grpSpPr>
          <p:sp>
            <p:nvSpPr>
              <p:cNvPr id="109" name="Google Shape;637;p21">
                <a:extLst>
                  <a:ext uri="{FF2B5EF4-FFF2-40B4-BE49-F238E27FC236}">
                    <a16:creationId xmlns:a16="http://schemas.microsoft.com/office/drawing/2014/main" id="{11C8F581-61E7-48DB-8652-00C6D497984E}"/>
                  </a:ext>
                </a:extLst>
              </p:cNvPr>
              <p:cNvSpPr/>
              <p:nvPr/>
            </p:nvSpPr>
            <p:spPr>
              <a:xfrm>
                <a:off x="9635898" y="3016402"/>
                <a:ext cx="1152160" cy="1152160"/>
              </a:xfrm>
              <a:prstGeom prst="ellipse">
                <a:avLst/>
              </a:prstGeom>
              <a:solidFill>
                <a:srgbClr val="AA74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110" name="Google Shape;638;p21">
                <a:extLst>
                  <a:ext uri="{FF2B5EF4-FFF2-40B4-BE49-F238E27FC236}">
                    <a16:creationId xmlns:a16="http://schemas.microsoft.com/office/drawing/2014/main" id="{0254B61D-5020-46B4-8694-E40EBFFDF1E3}"/>
                  </a:ext>
                </a:extLst>
              </p:cNvPr>
              <p:cNvPicPr preferRelativeResize="0"/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28594" y="3312670"/>
                <a:ext cx="590550" cy="590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639;p21">
              <a:extLst>
                <a:ext uri="{FF2B5EF4-FFF2-40B4-BE49-F238E27FC236}">
                  <a16:creationId xmlns:a16="http://schemas.microsoft.com/office/drawing/2014/main" id="{275F6C3D-501C-4211-BB21-73EE51AEB18D}"/>
                </a:ext>
              </a:extLst>
            </p:cNvPr>
            <p:cNvGrpSpPr/>
            <p:nvPr/>
          </p:nvGrpSpPr>
          <p:grpSpPr>
            <a:xfrm>
              <a:off x="3433404" y="3200472"/>
              <a:ext cx="747888" cy="747888"/>
              <a:chOff x="7782351" y="1482952"/>
              <a:chExt cx="1152160" cy="1152160"/>
            </a:xfrm>
          </p:grpSpPr>
          <p:sp>
            <p:nvSpPr>
              <p:cNvPr id="107" name="Google Shape;631;p21">
                <a:extLst>
                  <a:ext uri="{FF2B5EF4-FFF2-40B4-BE49-F238E27FC236}">
                    <a16:creationId xmlns:a16="http://schemas.microsoft.com/office/drawing/2014/main" id="{0C8A2FC5-001A-444A-85CF-5ECB35803BFE}"/>
                  </a:ext>
                </a:extLst>
              </p:cNvPr>
              <p:cNvSpPr/>
              <p:nvPr/>
            </p:nvSpPr>
            <p:spPr>
              <a:xfrm>
                <a:off x="7782351" y="1482952"/>
                <a:ext cx="1152160" cy="1152160"/>
              </a:xfrm>
              <a:prstGeom prst="ellipse">
                <a:avLst/>
              </a:prstGeom>
              <a:solidFill>
                <a:srgbClr val="AA74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108" name="Google Shape;640;p21">
                <a:extLst>
                  <a:ext uri="{FF2B5EF4-FFF2-40B4-BE49-F238E27FC236}">
                    <a16:creationId xmlns:a16="http://schemas.microsoft.com/office/drawing/2014/main" id="{590517D7-39EB-4641-8D74-BB93825131D8}"/>
                  </a:ext>
                </a:extLst>
              </p:cNvPr>
              <p:cNvPicPr preferRelativeResize="0"/>
              <p:nvPr/>
            </p:nvPicPr>
            <p:blipFill rotWithShape="1"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11586" y="1797524"/>
                <a:ext cx="714375" cy="609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4" name="Google Shape;641;p21">
              <a:extLst>
                <a:ext uri="{FF2B5EF4-FFF2-40B4-BE49-F238E27FC236}">
                  <a16:creationId xmlns:a16="http://schemas.microsoft.com/office/drawing/2014/main" id="{08CE38B8-CF9A-430A-A477-AB79B5C8F44A}"/>
                </a:ext>
              </a:extLst>
            </p:cNvPr>
            <p:cNvGrpSpPr/>
            <p:nvPr/>
          </p:nvGrpSpPr>
          <p:grpSpPr>
            <a:xfrm>
              <a:off x="3427054" y="2401944"/>
              <a:ext cx="742803" cy="742803"/>
              <a:chOff x="3427054" y="2401944"/>
              <a:chExt cx="742803" cy="742803"/>
            </a:xfrm>
          </p:grpSpPr>
          <p:sp>
            <p:nvSpPr>
              <p:cNvPr id="105" name="Google Shape;642;p21">
                <a:extLst>
                  <a:ext uri="{FF2B5EF4-FFF2-40B4-BE49-F238E27FC236}">
                    <a16:creationId xmlns:a16="http://schemas.microsoft.com/office/drawing/2014/main" id="{B3541549-FB05-48ED-9A4A-64ECB6754344}"/>
                  </a:ext>
                </a:extLst>
              </p:cNvPr>
              <p:cNvSpPr/>
              <p:nvPr/>
            </p:nvSpPr>
            <p:spPr>
              <a:xfrm>
                <a:off x="3427054" y="2401944"/>
                <a:ext cx="742803" cy="742803"/>
              </a:xfrm>
              <a:prstGeom prst="ellipse">
                <a:avLst/>
              </a:prstGeom>
              <a:solidFill>
                <a:srgbClr val="AE78E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AE78E3"/>
                  </a:solidFill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  <p:pic>
            <p:nvPicPr>
              <p:cNvPr id="106" name="Google Shape;643;p21">
                <a:extLst>
                  <a:ext uri="{FF2B5EF4-FFF2-40B4-BE49-F238E27FC236}">
                    <a16:creationId xmlns:a16="http://schemas.microsoft.com/office/drawing/2014/main" id="{BF58A94B-5EA8-40E6-B37A-96ECFFB82A92}"/>
                  </a:ext>
                </a:extLst>
              </p:cNvPr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05198" y="2613750"/>
                <a:ext cx="418522" cy="3255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61811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2"/>
          <p:cNvSpPr txBox="1">
            <a:spLocks noGrp="1"/>
          </p:cNvSpPr>
          <p:nvPr>
            <p:ph type="title"/>
          </p:nvPr>
        </p:nvSpPr>
        <p:spPr>
          <a:xfrm>
            <a:off x="831851" y="1347537"/>
            <a:ext cx="5264149" cy="38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>
                <a:latin typeface="Arial"/>
                <a:ea typeface="微軟正黑體"/>
                <a:cs typeface="Arial"/>
                <a:sym typeface="Arial Rounded"/>
              </a:rPr>
              <a:t>Supported Applications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688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88;p23">
            <a:extLst>
              <a:ext uri="{FF2B5EF4-FFF2-40B4-BE49-F238E27FC236}">
                <a16:creationId xmlns:a16="http://schemas.microsoft.com/office/drawing/2014/main" id="{98F32A3A-460B-483B-87B8-B0565CAD5FDE}"/>
              </a:ext>
            </a:extLst>
          </p:cNvPr>
          <p:cNvSpPr txBox="1">
            <a:spLocks/>
          </p:cNvSpPr>
          <p:nvPr/>
        </p:nvSpPr>
        <p:spPr>
          <a:xfrm>
            <a:off x="1254123" y="729876"/>
            <a:ext cx="5443948" cy="766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  <a:buNone/>
            </a:pPr>
            <a:r>
              <a:rPr lang="en-US" altLang="zh-TW" sz="3200">
                <a:latin typeface="Arial"/>
                <a:ea typeface="微軟正黑體"/>
                <a:cs typeface="Arial"/>
                <a:sym typeface="Arial Rounded"/>
              </a:rPr>
              <a:t>Communication</a:t>
            </a:r>
            <a:endParaRPr lang="zh-TW"/>
          </a:p>
        </p:txBody>
      </p:sp>
      <p:sp>
        <p:nvSpPr>
          <p:cNvPr id="76" name="Google Shape;688;p23">
            <a:extLst>
              <a:ext uri="{FF2B5EF4-FFF2-40B4-BE49-F238E27FC236}">
                <a16:creationId xmlns:a16="http://schemas.microsoft.com/office/drawing/2014/main" id="{FD6C2FF3-0CB6-42A2-8AF9-327BD81A334D}"/>
              </a:ext>
            </a:extLst>
          </p:cNvPr>
          <p:cNvSpPr txBox="1">
            <a:spLocks/>
          </p:cNvSpPr>
          <p:nvPr/>
        </p:nvSpPr>
        <p:spPr>
          <a:xfrm>
            <a:off x="8016589" y="729876"/>
            <a:ext cx="2646856" cy="766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altLang="zh-TW" sz="3200">
                <a:latin typeface="Arial"/>
                <a:ea typeface="微軟正黑體"/>
                <a:cs typeface="Arial"/>
                <a:sym typeface="Arial Rounded"/>
              </a:rPr>
              <a:t>Mobile</a:t>
            </a:r>
            <a:endParaRPr lang="en-US" altLang="zh-TW" sz="3200"/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13F4EAA6-B068-4DD8-825C-8B11D317D2A7}"/>
              </a:ext>
            </a:extLst>
          </p:cNvPr>
          <p:cNvSpPr/>
          <p:nvPr/>
        </p:nvSpPr>
        <p:spPr>
          <a:xfrm>
            <a:off x="1254123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DFF7C3BF-FD55-4C3C-A26D-FFF6C6EC2A5B}"/>
              </a:ext>
            </a:extLst>
          </p:cNvPr>
          <p:cNvSpPr/>
          <p:nvPr/>
        </p:nvSpPr>
        <p:spPr>
          <a:xfrm>
            <a:off x="2656822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1DF99399-1CEC-4C89-8670-87F8AB86E1CC}"/>
              </a:ext>
            </a:extLst>
          </p:cNvPr>
          <p:cNvSpPr/>
          <p:nvPr/>
        </p:nvSpPr>
        <p:spPr>
          <a:xfrm>
            <a:off x="4059521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3C8D904A-AF5E-4700-BDF7-78F08FE4BEC3}"/>
              </a:ext>
            </a:extLst>
          </p:cNvPr>
          <p:cNvSpPr/>
          <p:nvPr/>
        </p:nvSpPr>
        <p:spPr>
          <a:xfrm>
            <a:off x="5462219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圖片 66">
            <a:extLst>
              <a:ext uri="{FF2B5EF4-FFF2-40B4-BE49-F238E27FC236}">
                <a16:creationId xmlns:a16="http://schemas.microsoft.com/office/drawing/2014/main" id="{C6C0026C-F7EC-4B73-BE75-A0D38D154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182" y="1828312"/>
            <a:ext cx="945269" cy="945269"/>
          </a:xfrm>
          <a:prstGeom prst="rect">
            <a:avLst/>
          </a:prstGeom>
        </p:spPr>
      </p:pic>
      <p:sp>
        <p:nvSpPr>
          <p:cNvPr id="68" name="Google Shape;605;p21">
            <a:extLst>
              <a:ext uri="{FF2B5EF4-FFF2-40B4-BE49-F238E27FC236}">
                <a16:creationId xmlns:a16="http://schemas.microsoft.com/office/drawing/2014/main" id="{6252C6B1-BC1B-4935-9A91-801FCE7E0515}"/>
              </a:ext>
            </a:extLst>
          </p:cNvPr>
          <p:cNvSpPr txBox="1"/>
          <p:nvPr/>
        </p:nvSpPr>
        <p:spPr>
          <a:xfrm>
            <a:off x="1254123" y="2855454"/>
            <a:ext cx="124139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Email</a:t>
            </a:r>
          </a:p>
        </p:txBody>
      </p:sp>
      <p:pic>
        <p:nvPicPr>
          <p:cNvPr id="71" name="圖片 70">
            <a:extLst>
              <a:ext uri="{FF2B5EF4-FFF2-40B4-BE49-F238E27FC236}">
                <a16:creationId xmlns:a16="http://schemas.microsoft.com/office/drawing/2014/main" id="{8D274C79-A9EF-4DDA-B1D7-83B31D2772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983" y="1876798"/>
            <a:ext cx="848297" cy="848297"/>
          </a:xfrm>
          <a:prstGeom prst="rect">
            <a:avLst/>
          </a:prstGeom>
        </p:spPr>
      </p:pic>
      <p:sp>
        <p:nvSpPr>
          <p:cNvPr id="73" name="Google Shape;605;p21">
            <a:extLst>
              <a:ext uri="{FF2B5EF4-FFF2-40B4-BE49-F238E27FC236}">
                <a16:creationId xmlns:a16="http://schemas.microsoft.com/office/drawing/2014/main" id="{97CAA859-5332-429A-9F7F-AA7FFE403F2E}"/>
              </a:ext>
            </a:extLst>
          </p:cNvPr>
          <p:cNvSpPr txBox="1"/>
          <p:nvPr/>
        </p:nvSpPr>
        <p:spPr>
          <a:xfrm>
            <a:off x="2655438" y="2855454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Gmail</a:t>
            </a:r>
          </a:p>
        </p:txBody>
      </p:sp>
      <p:pic>
        <p:nvPicPr>
          <p:cNvPr id="74" name="圖片 73">
            <a:extLst>
              <a:ext uri="{FF2B5EF4-FFF2-40B4-BE49-F238E27FC236}">
                <a16:creationId xmlns:a16="http://schemas.microsoft.com/office/drawing/2014/main" id="{8E3B6C0A-FE09-40BB-9FA6-F35222F559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733" y="1882234"/>
            <a:ext cx="837425" cy="837425"/>
          </a:xfrm>
          <a:prstGeom prst="rect">
            <a:avLst/>
          </a:prstGeom>
        </p:spPr>
      </p:pic>
      <p:sp>
        <p:nvSpPr>
          <p:cNvPr id="79" name="Google Shape;605;p21">
            <a:extLst>
              <a:ext uri="{FF2B5EF4-FFF2-40B4-BE49-F238E27FC236}">
                <a16:creationId xmlns:a16="http://schemas.microsoft.com/office/drawing/2014/main" id="{26F42F45-7B51-4BD7-AC6E-29EE1159D23C}"/>
              </a:ext>
            </a:extLst>
          </p:cNvPr>
          <p:cNvSpPr txBox="1"/>
          <p:nvPr/>
        </p:nvSpPr>
        <p:spPr>
          <a:xfrm>
            <a:off x="4056752" y="2855454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Twilio</a:t>
            </a:r>
          </a:p>
        </p:txBody>
      </p:sp>
      <p:pic>
        <p:nvPicPr>
          <p:cNvPr id="80" name="圖片 79">
            <a:extLst>
              <a:ext uri="{FF2B5EF4-FFF2-40B4-BE49-F238E27FC236}">
                <a16:creationId xmlns:a16="http://schemas.microsoft.com/office/drawing/2014/main" id="{1AA172E2-5BC5-43E8-8818-D529DE7E92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3193" y="1882234"/>
            <a:ext cx="837425" cy="837425"/>
          </a:xfrm>
          <a:prstGeom prst="rect">
            <a:avLst/>
          </a:prstGeom>
        </p:spPr>
      </p:pic>
      <p:sp>
        <p:nvSpPr>
          <p:cNvPr id="81" name="Google Shape;605;p21">
            <a:extLst>
              <a:ext uri="{FF2B5EF4-FFF2-40B4-BE49-F238E27FC236}">
                <a16:creationId xmlns:a16="http://schemas.microsoft.com/office/drawing/2014/main" id="{1ACEF27F-F2C9-4A6C-BAD8-1FD916EDE27B}"/>
              </a:ext>
            </a:extLst>
          </p:cNvPr>
          <p:cNvSpPr txBox="1"/>
          <p:nvPr/>
        </p:nvSpPr>
        <p:spPr>
          <a:xfrm>
            <a:off x="5456682" y="2855454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Skype</a:t>
            </a:r>
          </a:p>
        </p:txBody>
      </p:sp>
      <p:sp>
        <p:nvSpPr>
          <p:cNvPr id="82" name="矩形: 圓角 81">
            <a:extLst>
              <a:ext uri="{FF2B5EF4-FFF2-40B4-BE49-F238E27FC236}">
                <a16:creationId xmlns:a16="http://schemas.microsoft.com/office/drawing/2014/main" id="{05D4DE5F-A706-4561-A58B-7003201C6A00}"/>
              </a:ext>
            </a:extLst>
          </p:cNvPr>
          <p:cNvSpPr/>
          <p:nvPr/>
        </p:nvSpPr>
        <p:spPr>
          <a:xfrm>
            <a:off x="1254123" y="359594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: 圓角 82">
            <a:extLst>
              <a:ext uri="{FF2B5EF4-FFF2-40B4-BE49-F238E27FC236}">
                <a16:creationId xmlns:a16="http://schemas.microsoft.com/office/drawing/2014/main" id="{4EE664C6-4FB2-4D3F-A16D-CC19B7BF3F7D}"/>
              </a:ext>
            </a:extLst>
          </p:cNvPr>
          <p:cNvSpPr/>
          <p:nvPr/>
        </p:nvSpPr>
        <p:spPr>
          <a:xfrm>
            <a:off x="2656822" y="359594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: 圓角 83">
            <a:extLst>
              <a:ext uri="{FF2B5EF4-FFF2-40B4-BE49-F238E27FC236}">
                <a16:creationId xmlns:a16="http://schemas.microsoft.com/office/drawing/2014/main" id="{BD2E115B-B19C-4D4A-9C27-F366B0E2FF30}"/>
              </a:ext>
            </a:extLst>
          </p:cNvPr>
          <p:cNvSpPr/>
          <p:nvPr/>
        </p:nvSpPr>
        <p:spPr>
          <a:xfrm>
            <a:off x="4059521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: 圓角 84">
            <a:extLst>
              <a:ext uri="{FF2B5EF4-FFF2-40B4-BE49-F238E27FC236}">
                <a16:creationId xmlns:a16="http://schemas.microsoft.com/office/drawing/2014/main" id="{F7ABD5CE-AE2E-4822-B714-82423209B08A}"/>
              </a:ext>
            </a:extLst>
          </p:cNvPr>
          <p:cNvSpPr/>
          <p:nvPr/>
        </p:nvSpPr>
        <p:spPr>
          <a:xfrm>
            <a:off x="5462219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6" name="圖片 85">
            <a:extLst>
              <a:ext uri="{FF2B5EF4-FFF2-40B4-BE49-F238E27FC236}">
                <a16:creationId xmlns:a16="http://schemas.microsoft.com/office/drawing/2014/main" id="{35107D5E-3A87-4475-A1E3-B763A8A79E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897" y="3807718"/>
            <a:ext cx="807838" cy="807838"/>
          </a:xfrm>
          <a:prstGeom prst="rect">
            <a:avLst/>
          </a:prstGeom>
        </p:spPr>
      </p:pic>
      <p:sp>
        <p:nvSpPr>
          <p:cNvPr id="87" name="Google Shape;605;p21">
            <a:extLst>
              <a:ext uri="{FF2B5EF4-FFF2-40B4-BE49-F238E27FC236}">
                <a16:creationId xmlns:a16="http://schemas.microsoft.com/office/drawing/2014/main" id="{4B905142-DC4F-4CD4-A757-D87BE87CB438}"/>
              </a:ext>
            </a:extLst>
          </p:cNvPr>
          <p:cNvSpPr txBox="1"/>
          <p:nvPr/>
        </p:nvSpPr>
        <p:spPr>
          <a:xfrm>
            <a:off x="1254123" y="4775741"/>
            <a:ext cx="124139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Slack</a:t>
            </a:r>
          </a:p>
        </p:txBody>
      </p:sp>
      <p:pic>
        <p:nvPicPr>
          <p:cNvPr id="88" name="圖片 87">
            <a:extLst>
              <a:ext uri="{FF2B5EF4-FFF2-40B4-BE49-F238E27FC236}">
                <a16:creationId xmlns:a16="http://schemas.microsoft.com/office/drawing/2014/main" id="{F8AC09B1-FA45-43AA-A219-D1CFC85C8B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983" y="3807718"/>
            <a:ext cx="848297" cy="848297"/>
          </a:xfrm>
          <a:prstGeom prst="rect">
            <a:avLst/>
          </a:prstGeom>
        </p:spPr>
      </p:pic>
      <p:sp>
        <p:nvSpPr>
          <p:cNvPr id="89" name="Google Shape;605;p21">
            <a:extLst>
              <a:ext uri="{FF2B5EF4-FFF2-40B4-BE49-F238E27FC236}">
                <a16:creationId xmlns:a16="http://schemas.microsoft.com/office/drawing/2014/main" id="{200BBA15-6EE0-4B8C-BF06-7F1F6D3954C3}"/>
              </a:ext>
            </a:extLst>
          </p:cNvPr>
          <p:cNvSpPr txBox="1"/>
          <p:nvPr/>
        </p:nvSpPr>
        <p:spPr>
          <a:xfrm>
            <a:off x="2655438" y="4775741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Line</a:t>
            </a:r>
          </a:p>
        </p:txBody>
      </p:sp>
      <p:pic>
        <p:nvPicPr>
          <p:cNvPr id="90" name="圖片 89">
            <a:extLst>
              <a:ext uri="{FF2B5EF4-FFF2-40B4-BE49-F238E27FC236}">
                <a16:creationId xmlns:a16="http://schemas.microsoft.com/office/drawing/2014/main" id="{5E4DFA49-62D3-4C3D-BD44-854ABC32947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733" y="3842595"/>
            <a:ext cx="837425" cy="778543"/>
          </a:xfrm>
          <a:prstGeom prst="rect">
            <a:avLst/>
          </a:prstGeom>
        </p:spPr>
      </p:pic>
      <p:sp>
        <p:nvSpPr>
          <p:cNvPr id="91" name="Google Shape;605;p21">
            <a:extLst>
              <a:ext uri="{FF2B5EF4-FFF2-40B4-BE49-F238E27FC236}">
                <a16:creationId xmlns:a16="http://schemas.microsoft.com/office/drawing/2014/main" id="{3CE890A1-7884-4604-A949-B0DF5E2F2270}"/>
              </a:ext>
            </a:extLst>
          </p:cNvPr>
          <p:cNvSpPr txBox="1"/>
          <p:nvPr/>
        </p:nvSpPr>
        <p:spPr>
          <a:xfrm>
            <a:off x="4056752" y="4775741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Teams</a:t>
            </a:r>
          </a:p>
        </p:txBody>
      </p:sp>
      <p:pic>
        <p:nvPicPr>
          <p:cNvPr id="92" name="圖片 91">
            <a:extLst>
              <a:ext uri="{FF2B5EF4-FFF2-40B4-BE49-F238E27FC236}">
                <a16:creationId xmlns:a16="http://schemas.microsoft.com/office/drawing/2014/main" id="{33A13281-1E7E-4A70-8A37-51B2F6978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580895" y="3734675"/>
            <a:ext cx="992962" cy="992962"/>
          </a:xfrm>
          <a:prstGeom prst="rect">
            <a:avLst/>
          </a:prstGeom>
        </p:spPr>
      </p:pic>
      <p:sp>
        <p:nvSpPr>
          <p:cNvPr id="93" name="Google Shape;605;p21">
            <a:extLst>
              <a:ext uri="{FF2B5EF4-FFF2-40B4-BE49-F238E27FC236}">
                <a16:creationId xmlns:a16="http://schemas.microsoft.com/office/drawing/2014/main" id="{E624D482-DDEA-49D0-A626-FDE75F2BE165}"/>
              </a:ext>
            </a:extLst>
          </p:cNvPr>
          <p:cNvSpPr txBox="1"/>
          <p:nvPr/>
        </p:nvSpPr>
        <p:spPr>
          <a:xfrm>
            <a:off x="5456682" y="4775741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Zoom</a:t>
            </a:r>
          </a:p>
        </p:txBody>
      </p: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D6D9D439-DCBC-4BA7-87B6-77060AB178A6}"/>
              </a:ext>
            </a:extLst>
          </p:cNvPr>
          <p:cNvSpPr/>
          <p:nvPr/>
        </p:nvSpPr>
        <p:spPr>
          <a:xfrm>
            <a:off x="4062657" y="5193791"/>
            <a:ext cx="2652393" cy="30773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</a:t>
            </a:r>
          </a:p>
        </p:txBody>
      </p:sp>
      <p:sp>
        <p:nvSpPr>
          <p:cNvPr id="95" name="矩形: 圓角 94">
            <a:extLst>
              <a:ext uri="{FF2B5EF4-FFF2-40B4-BE49-F238E27FC236}">
                <a16:creationId xmlns:a16="http://schemas.microsoft.com/office/drawing/2014/main" id="{8E8E59F4-45C2-4730-9DBB-2BD8E8AD337F}"/>
              </a:ext>
            </a:extLst>
          </p:cNvPr>
          <p:cNvSpPr/>
          <p:nvPr/>
        </p:nvSpPr>
        <p:spPr>
          <a:xfrm>
            <a:off x="8019357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: 圓角 95">
            <a:extLst>
              <a:ext uri="{FF2B5EF4-FFF2-40B4-BE49-F238E27FC236}">
                <a16:creationId xmlns:a16="http://schemas.microsoft.com/office/drawing/2014/main" id="{8942E59E-3D0A-4462-8D37-7F58961E0BD3}"/>
              </a:ext>
            </a:extLst>
          </p:cNvPr>
          <p:cNvSpPr/>
          <p:nvPr/>
        </p:nvSpPr>
        <p:spPr>
          <a:xfrm>
            <a:off x="9422055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Google Shape;605;p21">
            <a:extLst>
              <a:ext uri="{FF2B5EF4-FFF2-40B4-BE49-F238E27FC236}">
                <a16:creationId xmlns:a16="http://schemas.microsoft.com/office/drawing/2014/main" id="{BFF49AD2-6FDA-4D79-88A4-73ADA104AE10}"/>
              </a:ext>
            </a:extLst>
          </p:cNvPr>
          <p:cNvSpPr txBox="1"/>
          <p:nvPr/>
        </p:nvSpPr>
        <p:spPr>
          <a:xfrm>
            <a:off x="8016588" y="2747732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Mobile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Device</a:t>
            </a:r>
          </a:p>
        </p:txBody>
      </p:sp>
      <p:sp>
        <p:nvSpPr>
          <p:cNvPr id="98" name="矩形: 圓角 97">
            <a:extLst>
              <a:ext uri="{FF2B5EF4-FFF2-40B4-BE49-F238E27FC236}">
                <a16:creationId xmlns:a16="http://schemas.microsoft.com/office/drawing/2014/main" id="{1F80229B-5ADE-414C-944A-10EE3B788B8B}"/>
              </a:ext>
            </a:extLst>
          </p:cNvPr>
          <p:cNvSpPr/>
          <p:nvPr/>
        </p:nvSpPr>
        <p:spPr>
          <a:xfrm>
            <a:off x="8019357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: 圓角 98">
            <a:extLst>
              <a:ext uri="{FF2B5EF4-FFF2-40B4-BE49-F238E27FC236}">
                <a16:creationId xmlns:a16="http://schemas.microsoft.com/office/drawing/2014/main" id="{D07C29EF-52AD-420E-912C-B04F251296D3}"/>
              </a:ext>
            </a:extLst>
          </p:cNvPr>
          <p:cNvSpPr/>
          <p:nvPr/>
        </p:nvSpPr>
        <p:spPr>
          <a:xfrm>
            <a:off x="9422055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Google Shape;605;p21">
            <a:extLst>
              <a:ext uri="{FF2B5EF4-FFF2-40B4-BE49-F238E27FC236}">
                <a16:creationId xmlns:a16="http://schemas.microsoft.com/office/drawing/2014/main" id="{5C4CE4FA-17C7-44C8-AB90-757E9CAF115A}"/>
              </a:ext>
            </a:extLst>
          </p:cNvPr>
          <p:cNvSpPr txBox="1"/>
          <p:nvPr/>
        </p:nvSpPr>
        <p:spPr>
          <a:xfrm>
            <a:off x="8016588" y="4668019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Mobile</a:t>
            </a:r>
          </a:p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101" name="矩形: 圓角 100">
            <a:extLst>
              <a:ext uri="{FF2B5EF4-FFF2-40B4-BE49-F238E27FC236}">
                <a16:creationId xmlns:a16="http://schemas.microsoft.com/office/drawing/2014/main" id="{7F7B6896-8066-42F5-B283-D490C0E54D67}"/>
              </a:ext>
            </a:extLst>
          </p:cNvPr>
          <p:cNvSpPr/>
          <p:nvPr/>
        </p:nvSpPr>
        <p:spPr>
          <a:xfrm>
            <a:off x="8022493" y="5193791"/>
            <a:ext cx="2652393" cy="30773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</a:t>
            </a:r>
          </a:p>
        </p:txBody>
      </p:sp>
      <p:sp>
        <p:nvSpPr>
          <p:cNvPr id="102" name="Google Shape;605;p21">
            <a:extLst>
              <a:ext uri="{FF2B5EF4-FFF2-40B4-BE49-F238E27FC236}">
                <a16:creationId xmlns:a16="http://schemas.microsoft.com/office/drawing/2014/main" id="{FB75C194-9093-4D25-AB58-C758558FC64E}"/>
              </a:ext>
            </a:extLst>
          </p:cNvPr>
          <p:cNvSpPr txBox="1"/>
          <p:nvPr/>
        </p:nvSpPr>
        <p:spPr>
          <a:xfrm>
            <a:off x="9416518" y="2747732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Mobile</a:t>
            </a:r>
          </a:p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Media</a:t>
            </a:r>
          </a:p>
        </p:txBody>
      </p:sp>
      <p:sp>
        <p:nvSpPr>
          <p:cNvPr id="103" name="Google Shape;605;p21">
            <a:extLst>
              <a:ext uri="{FF2B5EF4-FFF2-40B4-BE49-F238E27FC236}">
                <a16:creationId xmlns:a16="http://schemas.microsoft.com/office/drawing/2014/main" id="{88559331-7629-478F-9EE4-1ACAA3F051FA}"/>
              </a:ext>
            </a:extLst>
          </p:cNvPr>
          <p:cNvSpPr txBox="1"/>
          <p:nvPr/>
        </p:nvSpPr>
        <p:spPr>
          <a:xfrm>
            <a:off x="9410613" y="4668019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Mobile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Notification</a:t>
            </a:r>
          </a:p>
        </p:txBody>
      </p:sp>
      <p:pic>
        <p:nvPicPr>
          <p:cNvPr id="104" name="圖形 103">
            <a:extLst>
              <a:ext uri="{FF2B5EF4-FFF2-40B4-BE49-F238E27FC236}">
                <a16:creationId xmlns:a16="http://schemas.microsoft.com/office/drawing/2014/main" id="{ABE0E442-2FA2-450F-B933-B6554493A6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29283" y="1950742"/>
            <a:ext cx="415999" cy="699635"/>
          </a:xfrm>
          <a:prstGeom prst="rect">
            <a:avLst/>
          </a:prstGeom>
        </p:spPr>
      </p:pic>
      <p:pic>
        <p:nvPicPr>
          <p:cNvPr id="105" name="圖形 104">
            <a:extLst>
              <a:ext uri="{FF2B5EF4-FFF2-40B4-BE49-F238E27FC236}">
                <a16:creationId xmlns:a16="http://schemas.microsoft.com/office/drawing/2014/main" id="{FC48727A-4B14-4164-B6BA-85F7AF66A6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60617" y="1929869"/>
            <a:ext cx="741379" cy="741379"/>
          </a:xfrm>
          <a:prstGeom prst="rect">
            <a:avLst/>
          </a:prstGeom>
        </p:spPr>
      </p:pic>
      <p:pic>
        <p:nvPicPr>
          <p:cNvPr id="106" name="圖形 105">
            <a:extLst>
              <a:ext uri="{FF2B5EF4-FFF2-40B4-BE49-F238E27FC236}">
                <a16:creationId xmlns:a16="http://schemas.microsoft.com/office/drawing/2014/main" id="{97A27E32-EBD4-408F-BD7C-D6EED571F7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10196" y="3859688"/>
            <a:ext cx="454172" cy="637101"/>
          </a:xfrm>
          <a:prstGeom prst="rect">
            <a:avLst/>
          </a:prstGeom>
        </p:spPr>
      </p:pic>
      <p:pic>
        <p:nvPicPr>
          <p:cNvPr id="107" name="圖形 106">
            <a:extLst>
              <a:ext uri="{FF2B5EF4-FFF2-40B4-BE49-F238E27FC236}">
                <a16:creationId xmlns:a16="http://schemas.microsoft.com/office/drawing/2014/main" id="{6F725E59-5B5B-4868-906D-8EC049CF42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22586" y="3866754"/>
            <a:ext cx="631053" cy="6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0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688;p23">
            <a:extLst>
              <a:ext uri="{FF2B5EF4-FFF2-40B4-BE49-F238E27FC236}">
                <a16:creationId xmlns:a16="http://schemas.microsoft.com/office/drawing/2014/main" id="{8EF29C76-24EA-4FAB-908A-D4DE590B15F5}"/>
              </a:ext>
            </a:extLst>
          </p:cNvPr>
          <p:cNvSpPr txBox="1">
            <a:spLocks/>
          </p:cNvSpPr>
          <p:nvPr/>
        </p:nvSpPr>
        <p:spPr>
          <a:xfrm>
            <a:off x="1254123" y="729876"/>
            <a:ext cx="5443948" cy="766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altLang="zh-TW" sz="3200">
                <a:latin typeface="Arial"/>
                <a:ea typeface="微軟正黑體"/>
                <a:cs typeface="Arial"/>
                <a:sym typeface="Arial Rounded"/>
              </a:rPr>
              <a:t>Cloud Service</a:t>
            </a:r>
            <a:endParaRPr lang="zh-TW"/>
          </a:p>
        </p:txBody>
      </p:sp>
      <p:sp>
        <p:nvSpPr>
          <p:cNvPr id="53" name="Google Shape;688;p23">
            <a:extLst>
              <a:ext uri="{FF2B5EF4-FFF2-40B4-BE49-F238E27FC236}">
                <a16:creationId xmlns:a16="http://schemas.microsoft.com/office/drawing/2014/main" id="{D248A1D7-BCCF-485A-9292-D3E57AC47211}"/>
              </a:ext>
            </a:extLst>
          </p:cNvPr>
          <p:cNvSpPr txBox="1">
            <a:spLocks/>
          </p:cNvSpPr>
          <p:nvPr/>
        </p:nvSpPr>
        <p:spPr>
          <a:xfrm>
            <a:off x="8016589" y="729876"/>
            <a:ext cx="2646856" cy="766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marL="0" lvl="0" indent="0" algn="l">
              <a:spcBef>
                <a:spcPts val="0"/>
              </a:spcBef>
              <a:buClr>
                <a:schemeClr val="lt1"/>
              </a:buClr>
              <a:buSzPts val="7200"/>
            </a:pPr>
            <a:r>
              <a:rPr lang="en-US" altLang="zh-TW" sz="3200">
                <a:latin typeface="Arial"/>
                <a:ea typeface="微軟正黑體"/>
                <a:cs typeface="Arial"/>
                <a:sym typeface="Arial Rounded"/>
              </a:rPr>
              <a:t>NAS</a:t>
            </a:r>
            <a:endParaRPr lang="zh-TW" altLang="en-US" sz="3200">
              <a:latin typeface="Arial"/>
              <a:ea typeface="微軟正黑體"/>
              <a:cs typeface="Arial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EBC218BB-0EA0-4F40-9D8B-B5B6DD855F0B}"/>
              </a:ext>
            </a:extLst>
          </p:cNvPr>
          <p:cNvSpPr/>
          <p:nvPr/>
        </p:nvSpPr>
        <p:spPr>
          <a:xfrm>
            <a:off x="1254123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49B3488E-FBE1-42B0-98E3-22241029B903}"/>
              </a:ext>
            </a:extLst>
          </p:cNvPr>
          <p:cNvSpPr/>
          <p:nvPr/>
        </p:nvSpPr>
        <p:spPr>
          <a:xfrm>
            <a:off x="2656822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4DF65847-3860-440D-BAEB-94336B51B008}"/>
              </a:ext>
            </a:extLst>
          </p:cNvPr>
          <p:cNvSpPr/>
          <p:nvPr/>
        </p:nvSpPr>
        <p:spPr>
          <a:xfrm>
            <a:off x="4059521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D5ED535E-B3F1-4A43-B451-9C2BC23AD875}"/>
              </a:ext>
            </a:extLst>
          </p:cNvPr>
          <p:cNvSpPr/>
          <p:nvPr/>
        </p:nvSpPr>
        <p:spPr>
          <a:xfrm>
            <a:off x="5462219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9" name="圖片 58">
            <a:extLst>
              <a:ext uri="{FF2B5EF4-FFF2-40B4-BE49-F238E27FC236}">
                <a16:creationId xmlns:a16="http://schemas.microsoft.com/office/drawing/2014/main" id="{97CF5BBF-779E-4EAE-95C8-D2302DAC04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009" y="1857993"/>
            <a:ext cx="875613" cy="875613"/>
          </a:xfrm>
          <a:prstGeom prst="rect">
            <a:avLst/>
          </a:prstGeom>
        </p:spPr>
      </p:pic>
      <p:sp>
        <p:nvSpPr>
          <p:cNvPr id="61" name="Google Shape;605;p21">
            <a:extLst>
              <a:ext uri="{FF2B5EF4-FFF2-40B4-BE49-F238E27FC236}">
                <a16:creationId xmlns:a16="http://schemas.microsoft.com/office/drawing/2014/main" id="{97225E9C-4596-4F5C-B89C-5838E0F422F3}"/>
              </a:ext>
            </a:extLst>
          </p:cNvPr>
          <p:cNvSpPr txBox="1"/>
          <p:nvPr/>
        </p:nvSpPr>
        <p:spPr>
          <a:xfrm>
            <a:off x="1254123" y="2858297"/>
            <a:ext cx="124139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Amazon S3</a:t>
            </a:r>
          </a:p>
        </p:txBody>
      </p:sp>
      <p:sp>
        <p:nvSpPr>
          <p:cNvPr id="64" name="Google Shape;605;p21">
            <a:extLst>
              <a:ext uri="{FF2B5EF4-FFF2-40B4-BE49-F238E27FC236}">
                <a16:creationId xmlns:a16="http://schemas.microsoft.com/office/drawing/2014/main" id="{DEF8E72F-4252-482A-BE45-CB706E0F794A}"/>
              </a:ext>
            </a:extLst>
          </p:cNvPr>
          <p:cNvSpPr txBox="1"/>
          <p:nvPr/>
        </p:nvSpPr>
        <p:spPr>
          <a:xfrm>
            <a:off x="2598871" y="2750575"/>
            <a:ext cx="13545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Oracle Cloud</a:t>
            </a:r>
          </a:p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69" name="Google Shape;605;p21">
            <a:extLst>
              <a:ext uri="{FF2B5EF4-FFF2-40B4-BE49-F238E27FC236}">
                <a16:creationId xmlns:a16="http://schemas.microsoft.com/office/drawing/2014/main" id="{97CA1684-D811-4CCD-95DA-69A52819C2FE}"/>
              </a:ext>
            </a:extLst>
          </p:cNvPr>
          <p:cNvSpPr txBox="1"/>
          <p:nvPr/>
        </p:nvSpPr>
        <p:spPr>
          <a:xfrm>
            <a:off x="3970397" y="2750575"/>
            <a:ext cx="138848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Wasabi Cloud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70" name="Google Shape;605;p21">
            <a:extLst>
              <a:ext uri="{FF2B5EF4-FFF2-40B4-BE49-F238E27FC236}">
                <a16:creationId xmlns:a16="http://schemas.microsoft.com/office/drawing/2014/main" id="{C955EA44-D011-4772-9EF1-3F16F580845C}"/>
              </a:ext>
            </a:extLst>
          </p:cNvPr>
          <p:cNvSpPr txBox="1"/>
          <p:nvPr/>
        </p:nvSpPr>
        <p:spPr>
          <a:xfrm>
            <a:off x="5456682" y="2750575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Digital</a:t>
            </a:r>
          </a:p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Ocean</a:t>
            </a:r>
          </a:p>
        </p:txBody>
      </p:sp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44993B82-7C7D-4EB0-B178-FEBDC6316413}"/>
              </a:ext>
            </a:extLst>
          </p:cNvPr>
          <p:cNvSpPr/>
          <p:nvPr/>
        </p:nvSpPr>
        <p:spPr>
          <a:xfrm>
            <a:off x="1254123" y="359594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751B0489-3D05-4FE9-8314-743384C3117F}"/>
              </a:ext>
            </a:extLst>
          </p:cNvPr>
          <p:cNvSpPr/>
          <p:nvPr/>
        </p:nvSpPr>
        <p:spPr>
          <a:xfrm>
            <a:off x="2656822" y="359594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9C7AA34B-5768-4D27-AB2E-4800E3A253F5}"/>
              </a:ext>
            </a:extLst>
          </p:cNvPr>
          <p:cNvSpPr/>
          <p:nvPr/>
        </p:nvSpPr>
        <p:spPr>
          <a:xfrm>
            <a:off x="4059521" y="359594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DB79AE8C-870D-48FF-87F6-C6D534000332}"/>
              </a:ext>
            </a:extLst>
          </p:cNvPr>
          <p:cNvSpPr/>
          <p:nvPr/>
        </p:nvSpPr>
        <p:spPr>
          <a:xfrm>
            <a:off x="5462219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Google Shape;605;p21">
            <a:extLst>
              <a:ext uri="{FF2B5EF4-FFF2-40B4-BE49-F238E27FC236}">
                <a16:creationId xmlns:a16="http://schemas.microsoft.com/office/drawing/2014/main" id="{2140AC74-E902-42B2-B882-68CD08113D0D}"/>
              </a:ext>
            </a:extLst>
          </p:cNvPr>
          <p:cNvSpPr txBox="1"/>
          <p:nvPr/>
        </p:nvSpPr>
        <p:spPr>
          <a:xfrm>
            <a:off x="1254123" y="4762810"/>
            <a:ext cx="124139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Dropbox</a:t>
            </a:r>
          </a:p>
        </p:txBody>
      </p:sp>
      <p:sp>
        <p:nvSpPr>
          <p:cNvPr id="77" name="Google Shape;605;p21">
            <a:extLst>
              <a:ext uri="{FF2B5EF4-FFF2-40B4-BE49-F238E27FC236}">
                <a16:creationId xmlns:a16="http://schemas.microsoft.com/office/drawing/2014/main" id="{4324F0E9-A8E7-43AF-9E32-B33FD1E2DC1D}"/>
              </a:ext>
            </a:extLst>
          </p:cNvPr>
          <p:cNvSpPr txBox="1"/>
          <p:nvPr/>
        </p:nvSpPr>
        <p:spPr>
          <a:xfrm>
            <a:off x="2655438" y="4655088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Microsoft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OneDrive</a:t>
            </a:r>
          </a:p>
        </p:txBody>
      </p:sp>
      <p:sp>
        <p:nvSpPr>
          <p:cNvPr id="78" name="Google Shape;605;p21">
            <a:extLst>
              <a:ext uri="{FF2B5EF4-FFF2-40B4-BE49-F238E27FC236}">
                <a16:creationId xmlns:a16="http://schemas.microsoft.com/office/drawing/2014/main" id="{4CBAF49C-9E49-4A0F-B9B7-5D6B4D3E15DC}"/>
              </a:ext>
            </a:extLst>
          </p:cNvPr>
          <p:cNvSpPr txBox="1"/>
          <p:nvPr/>
        </p:nvSpPr>
        <p:spPr>
          <a:xfrm>
            <a:off x="4056752" y="4655088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Google</a:t>
            </a:r>
          </a:p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Drive</a:t>
            </a:r>
          </a:p>
        </p:txBody>
      </p:sp>
      <p:sp>
        <p:nvSpPr>
          <p:cNvPr id="79" name="Google Shape;605;p21">
            <a:extLst>
              <a:ext uri="{FF2B5EF4-FFF2-40B4-BE49-F238E27FC236}">
                <a16:creationId xmlns:a16="http://schemas.microsoft.com/office/drawing/2014/main" id="{6F874F3B-5848-4F5A-B9BD-3E129C8FD7AF}"/>
              </a:ext>
            </a:extLst>
          </p:cNvPr>
          <p:cNvSpPr txBox="1"/>
          <p:nvPr/>
        </p:nvSpPr>
        <p:spPr>
          <a:xfrm>
            <a:off x="5330154" y="4655088"/>
            <a:ext cx="14944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Google Cloud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80" name="矩形: 圓角 79">
            <a:extLst>
              <a:ext uri="{FF2B5EF4-FFF2-40B4-BE49-F238E27FC236}">
                <a16:creationId xmlns:a16="http://schemas.microsoft.com/office/drawing/2014/main" id="{DD1CAC41-9E2B-41B7-972F-EB62301758B6}"/>
              </a:ext>
            </a:extLst>
          </p:cNvPr>
          <p:cNvSpPr/>
          <p:nvPr/>
        </p:nvSpPr>
        <p:spPr>
          <a:xfrm>
            <a:off x="8019357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C746D375-9DDE-4830-81AD-31F75B31BD9D}"/>
              </a:ext>
            </a:extLst>
          </p:cNvPr>
          <p:cNvSpPr/>
          <p:nvPr/>
        </p:nvSpPr>
        <p:spPr>
          <a:xfrm>
            <a:off x="9422055" y="1665027"/>
            <a:ext cx="1241389" cy="1625698"/>
          </a:xfrm>
          <a:prstGeom prst="roundRect">
            <a:avLst>
              <a:gd name="adj" fmla="val 46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Google Shape;605;p21">
            <a:extLst>
              <a:ext uri="{FF2B5EF4-FFF2-40B4-BE49-F238E27FC236}">
                <a16:creationId xmlns:a16="http://schemas.microsoft.com/office/drawing/2014/main" id="{20D21B49-6087-4DFC-95C1-3737A25A2605}"/>
              </a:ext>
            </a:extLst>
          </p:cNvPr>
          <p:cNvSpPr txBox="1"/>
          <p:nvPr/>
        </p:nvSpPr>
        <p:spPr>
          <a:xfrm>
            <a:off x="8016588" y="2750575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</a:p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83" name="矩形: 圓角 82">
            <a:extLst>
              <a:ext uri="{FF2B5EF4-FFF2-40B4-BE49-F238E27FC236}">
                <a16:creationId xmlns:a16="http://schemas.microsoft.com/office/drawing/2014/main" id="{E93DDCB0-FC2C-4C1B-9254-FD773CFA50AF}"/>
              </a:ext>
            </a:extLst>
          </p:cNvPr>
          <p:cNvSpPr/>
          <p:nvPr/>
        </p:nvSpPr>
        <p:spPr>
          <a:xfrm>
            <a:off x="8019357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: 圓角 84">
            <a:extLst>
              <a:ext uri="{FF2B5EF4-FFF2-40B4-BE49-F238E27FC236}">
                <a16:creationId xmlns:a16="http://schemas.microsoft.com/office/drawing/2014/main" id="{61522FBD-47E5-4249-AC8D-26F1AB1437F1}"/>
              </a:ext>
            </a:extLst>
          </p:cNvPr>
          <p:cNvSpPr/>
          <p:nvPr/>
        </p:nvSpPr>
        <p:spPr>
          <a:xfrm>
            <a:off x="9422055" y="3595947"/>
            <a:ext cx="1241389" cy="1625698"/>
          </a:xfrm>
          <a:prstGeom prst="roundRect">
            <a:avLst>
              <a:gd name="adj" fmla="val 4684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Google Shape;605;p21">
            <a:extLst>
              <a:ext uri="{FF2B5EF4-FFF2-40B4-BE49-F238E27FC236}">
                <a16:creationId xmlns:a16="http://schemas.microsoft.com/office/drawing/2014/main" id="{17603DAA-6C92-4E24-93A0-ED8FF905465B}"/>
              </a:ext>
            </a:extLst>
          </p:cNvPr>
          <p:cNvSpPr txBox="1"/>
          <p:nvPr/>
        </p:nvSpPr>
        <p:spPr>
          <a:xfrm>
            <a:off x="8016588" y="4762810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QVR</a:t>
            </a:r>
          </a:p>
        </p:txBody>
      </p:sp>
      <p:sp>
        <p:nvSpPr>
          <p:cNvPr id="87" name="Google Shape;605;p21">
            <a:extLst>
              <a:ext uri="{FF2B5EF4-FFF2-40B4-BE49-F238E27FC236}">
                <a16:creationId xmlns:a16="http://schemas.microsoft.com/office/drawing/2014/main" id="{309528FF-F763-4A3C-BB02-3BB0EF29C119}"/>
              </a:ext>
            </a:extLst>
          </p:cNvPr>
          <p:cNvSpPr txBox="1"/>
          <p:nvPr/>
        </p:nvSpPr>
        <p:spPr>
          <a:xfrm>
            <a:off x="9416518" y="2750575"/>
            <a:ext cx="1241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</a:p>
          <a:p>
            <a:pPr marL="0" lvl="0" indent="0" algn="ctr">
              <a:buFont typeface="Arial"/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88" name="Google Shape;605;p21">
            <a:extLst>
              <a:ext uri="{FF2B5EF4-FFF2-40B4-BE49-F238E27FC236}">
                <a16:creationId xmlns:a16="http://schemas.microsoft.com/office/drawing/2014/main" id="{55061211-C15B-428F-83D2-91A7DFF08255}"/>
              </a:ext>
            </a:extLst>
          </p:cNvPr>
          <p:cNvSpPr txBox="1"/>
          <p:nvPr/>
        </p:nvSpPr>
        <p:spPr>
          <a:xfrm>
            <a:off x="9410613" y="4762810"/>
            <a:ext cx="12413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altLang="zh-TW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QHora</a:t>
            </a:r>
            <a:endParaRPr lang="en-US" altLang="zh-TW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0" name="圖片 89">
            <a:extLst>
              <a:ext uri="{FF2B5EF4-FFF2-40B4-BE49-F238E27FC236}">
                <a16:creationId xmlns:a16="http://schemas.microsoft.com/office/drawing/2014/main" id="{8C371833-6E3A-4027-8DE5-DC6738FC80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127" y="1882210"/>
            <a:ext cx="811491" cy="811491"/>
          </a:xfrm>
          <a:prstGeom prst="rect">
            <a:avLst/>
          </a:prstGeom>
        </p:spPr>
      </p:pic>
      <p:pic>
        <p:nvPicPr>
          <p:cNvPr id="91" name="圖片 90">
            <a:extLst>
              <a:ext uri="{FF2B5EF4-FFF2-40B4-BE49-F238E27FC236}">
                <a16:creationId xmlns:a16="http://schemas.microsoft.com/office/drawing/2014/main" id="{ED4D4366-118F-4EDC-BBA6-B37BF4B137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629" y="1882210"/>
            <a:ext cx="811491" cy="811491"/>
          </a:xfrm>
          <a:prstGeom prst="rect">
            <a:avLst/>
          </a:prstGeom>
        </p:spPr>
      </p:pic>
      <p:pic>
        <p:nvPicPr>
          <p:cNvPr id="92" name="Google Shape;519;p18">
            <a:extLst>
              <a:ext uri="{FF2B5EF4-FFF2-40B4-BE49-F238E27FC236}">
                <a16:creationId xmlns:a16="http://schemas.microsoft.com/office/drawing/2014/main" id="{B08979A0-2266-4CA7-A3D6-12B671E391BB}"/>
              </a:ext>
            </a:extLst>
          </p:cNvPr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404" y="3836507"/>
            <a:ext cx="812865" cy="81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547;p19" descr="Image result for onedrive icon">
            <a:extLst>
              <a:ext uri="{FF2B5EF4-FFF2-40B4-BE49-F238E27FC236}">
                <a16:creationId xmlns:a16="http://schemas.microsoft.com/office/drawing/2014/main" id="{5BB58937-4039-4340-A88B-5FF6B9ABD84E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497" y="3748303"/>
            <a:ext cx="935533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519;p18">
            <a:extLst>
              <a:ext uri="{FF2B5EF4-FFF2-40B4-BE49-F238E27FC236}">
                <a16:creationId xmlns:a16="http://schemas.microsoft.com/office/drawing/2014/main" id="{89EB3F36-1F21-4ED1-A677-F1F6A5114A11}"/>
              </a:ext>
            </a:extLst>
          </p:cNvPr>
          <p:cNvPicPr preferRelativeResize="0"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573" y="3788731"/>
            <a:ext cx="875414" cy="87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519;p18">
            <a:extLst>
              <a:ext uri="{FF2B5EF4-FFF2-40B4-BE49-F238E27FC236}">
                <a16:creationId xmlns:a16="http://schemas.microsoft.com/office/drawing/2014/main" id="{411EE3F6-F719-4DEE-A774-E7D2042B2C68}"/>
              </a:ext>
            </a:extLst>
          </p:cNvPr>
          <p:cNvPicPr preferRelativeResize="0"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6648" y="3788731"/>
            <a:ext cx="875414" cy="87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圖形 95">
            <a:extLst>
              <a:ext uri="{FF2B5EF4-FFF2-40B4-BE49-F238E27FC236}">
                <a16:creationId xmlns:a16="http://schemas.microsoft.com/office/drawing/2014/main" id="{6A450993-C113-494B-AEBE-BBFA662ADA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15780" y="1986155"/>
            <a:ext cx="631053" cy="601702"/>
          </a:xfrm>
          <a:prstGeom prst="rect">
            <a:avLst/>
          </a:prstGeom>
        </p:spPr>
      </p:pic>
      <p:pic>
        <p:nvPicPr>
          <p:cNvPr id="97" name="圖形 96">
            <a:extLst>
              <a:ext uri="{FF2B5EF4-FFF2-40B4-BE49-F238E27FC236}">
                <a16:creationId xmlns:a16="http://schemas.microsoft.com/office/drawing/2014/main" id="{022AAAB5-0B68-46ED-A63D-2E1AA795839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83460" y="3879705"/>
            <a:ext cx="705294" cy="705294"/>
          </a:xfrm>
          <a:prstGeom prst="rect">
            <a:avLst/>
          </a:prstGeom>
        </p:spPr>
      </p:pic>
      <p:pic>
        <p:nvPicPr>
          <p:cNvPr id="98" name="圖形 97">
            <a:extLst>
              <a:ext uri="{FF2B5EF4-FFF2-40B4-BE49-F238E27FC236}">
                <a16:creationId xmlns:a16="http://schemas.microsoft.com/office/drawing/2014/main" id="{5AA1B9E5-31AB-4168-A55B-3AACFB2260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86157" y="4101830"/>
            <a:ext cx="1117593" cy="261044"/>
          </a:xfrm>
          <a:prstGeom prst="rect">
            <a:avLst/>
          </a:prstGeom>
        </p:spPr>
      </p:pic>
      <p:pic>
        <p:nvPicPr>
          <p:cNvPr id="99" name="Google Shape;207;p6">
            <a:extLst>
              <a:ext uri="{FF2B5EF4-FFF2-40B4-BE49-F238E27FC236}">
                <a16:creationId xmlns:a16="http://schemas.microsoft.com/office/drawing/2014/main" id="{20F7E1CF-3670-4D85-BC1A-A5C5939023DC}"/>
              </a:ext>
            </a:extLst>
          </p:cNvPr>
          <p:cNvPicPr preferRelativeResize="0"/>
          <p:nvPr/>
        </p:nvPicPr>
        <p:blipFill rotWithShape="1">
          <a:blip r:embed="rId16" cstate="screen">
            <a:biLevel thresh="75000"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8516" y="1932315"/>
            <a:ext cx="743986" cy="709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矩形: 圓角 99">
            <a:extLst>
              <a:ext uri="{FF2B5EF4-FFF2-40B4-BE49-F238E27FC236}">
                <a16:creationId xmlns:a16="http://schemas.microsoft.com/office/drawing/2014/main" id="{7BCE3359-970B-459B-8621-E608F42660DB}"/>
              </a:ext>
            </a:extLst>
          </p:cNvPr>
          <p:cNvSpPr/>
          <p:nvPr/>
        </p:nvSpPr>
        <p:spPr>
          <a:xfrm>
            <a:off x="5459152" y="5193791"/>
            <a:ext cx="1238919" cy="44146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</a:t>
            </a:r>
          </a:p>
        </p:txBody>
      </p:sp>
      <p:sp>
        <p:nvSpPr>
          <p:cNvPr id="101" name="矩形: 圓角 100">
            <a:extLst>
              <a:ext uri="{FF2B5EF4-FFF2-40B4-BE49-F238E27FC236}">
                <a16:creationId xmlns:a16="http://schemas.microsoft.com/office/drawing/2014/main" id="{85EDC605-D6C9-4F98-B9B1-3B52CD36EBA1}"/>
              </a:ext>
            </a:extLst>
          </p:cNvPr>
          <p:cNvSpPr/>
          <p:nvPr/>
        </p:nvSpPr>
        <p:spPr>
          <a:xfrm>
            <a:off x="8022493" y="5193791"/>
            <a:ext cx="2652393" cy="30773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665CD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24C63715-768E-493B-8FF4-1C7CEF940D0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898" y="1782945"/>
            <a:ext cx="998729" cy="9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77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5E1638-F050-4E70-91F6-D39E431A63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6495" y="359196"/>
            <a:ext cx="10031011" cy="5594662"/>
          </a:xfrm>
          <a:prstGeom prst="rect">
            <a:avLst/>
          </a:prstGeom>
        </p:spPr>
      </p:pic>
      <p:pic>
        <p:nvPicPr>
          <p:cNvPr id="6" name="圖形 5">
            <a:extLst>
              <a:ext uri="{FF2B5EF4-FFF2-40B4-BE49-F238E27FC236}">
                <a16:creationId xmlns:a16="http://schemas.microsoft.com/office/drawing/2014/main" id="{3FE0E44F-26E1-4E67-80E5-2DE5B1C394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936" y="4249724"/>
            <a:ext cx="1375437" cy="1940957"/>
          </a:xfrm>
          <a:prstGeom prst="rect">
            <a:avLst/>
          </a:prstGeom>
        </p:spPr>
      </p:pic>
      <p:sp>
        <p:nvSpPr>
          <p:cNvPr id="7" name="Google Shape;688;p23">
            <a:extLst>
              <a:ext uri="{FF2B5EF4-FFF2-40B4-BE49-F238E27FC236}">
                <a16:creationId xmlns:a16="http://schemas.microsoft.com/office/drawing/2014/main" id="{A7AE0AF0-9632-4AE4-AE11-2E7B36CCD05E}"/>
              </a:ext>
            </a:extLst>
          </p:cNvPr>
          <p:cNvSpPr txBox="1">
            <a:spLocks/>
          </p:cNvSpPr>
          <p:nvPr/>
        </p:nvSpPr>
        <p:spPr>
          <a:xfrm>
            <a:off x="9196250" y="4746171"/>
            <a:ext cx="2995750" cy="862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>
                <a:latin typeface="Arial"/>
                <a:ea typeface="微軟正黑體"/>
                <a:cs typeface="Arial"/>
              </a:rPr>
              <a:t>And more...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30780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25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F0910E-AE6D-4B93-A88E-1995CB45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</a:rPr>
              <a:t>What is </a:t>
            </a:r>
            <a:r>
              <a:rPr lang="en-US" altLang="zh-TW" err="1">
                <a:latin typeface="Arial"/>
                <a:ea typeface="微軟正黑體"/>
                <a:cs typeface="Arial"/>
              </a:rPr>
              <a:t>Qmiix</a:t>
            </a:r>
            <a:r>
              <a:rPr lang="en-US" altLang="zh-TW">
                <a:latin typeface="Arial"/>
                <a:ea typeface="微軟正黑體"/>
                <a:cs typeface="Arial"/>
              </a:rPr>
              <a:t> ?</a:t>
            </a:r>
            <a:endParaRPr lang="zh-TW" err="1"/>
          </a:p>
        </p:txBody>
      </p:sp>
    </p:spTree>
    <p:extLst>
      <p:ext uri="{BB962C8B-B14F-4D97-AF65-F5344CB8AC3E}">
        <p14:creationId xmlns:p14="http://schemas.microsoft.com/office/powerpoint/2010/main" val="412112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10059333" y="3858149"/>
            <a:ext cx="1152160" cy="1152160"/>
            <a:chOff x="9635898" y="3016402"/>
            <a:chExt cx="1152160" cy="1152160"/>
          </a:xfrm>
        </p:grpSpPr>
        <p:sp>
          <p:nvSpPr>
            <p:cNvPr id="103" name="Google Shape;103;p4"/>
            <p:cNvSpPr/>
            <p:nvPr/>
          </p:nvSpPr>
          <p:spPr>
            <a:xfrm>
              <a:off x="9635898" y="3016402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04" name="Google Shape;104;p4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35098" y="3312670"/>
              <a:ext cx="590550" cy="590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4"/>
          <p:cNvGrpSpPr/>
          <p:nvPr/>
        </p:nvGrpSpPr>
        <p:grpSpPr>
          <a:xfrm>
            <a:off x="9222686" y="2613271"/>
            <a:ext cx="1152160" cy="1152160"/>
            <a:chOff x="8934511" y="2019520"/>
            <a:chExt cx="1152160" cy="1152160"/>
          </a:xfrm>
        </p:grpSpPr>
        <p:sp>
          <p:nvSpPr>
            <p:cNvPr id="106" name="Google Shape;106;p4"/>
            <p:cNvSpPr/>
            <p:nvPr/>
          </p:nvSpPr>
          <p:spPr>
            <a:xfrm>
              <a:off x="8934511" y="2019520"/>
              <a:ext cx="1152160" cy="1152160"/>
            </a:xfrm>
            <a:prstGeom prst="ellipse">
              <a:avLst/>
            </a:prstGeom>
            <a:solidFill>
              <a:srgbClr val="AA74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07" name="Google Shape;107;p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74037" y="2362237"/>
              <a:ext cx="600075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4"/>
          <p:cNvGrpSpPr/>
          <p:nvPr/>
        </p:nvGrpSpPr>
        <p:grpSpPr>
          <a:xfrm>
            <a:off x="7792995" y="2008550"/>
            <a:ext cx="1152160" cy="1152160"/>
            <a:chOff x="7782351" y="1482952"/>
            <a:chExt cx="1152160" cy="1152160"/>
          </a:xfrm>
        </p:grpSpPr>
        <p:sp>
          <p:nvSpPr>
            <p:cNvPr id="109" name="Google Shape;109;p4"/>
            <p:cNvSpPr/>
            <p:nvPr/>
          </p:nvSpPr>
          <p:spPr>
            <a:xfrm>
              <a:off x="7782351" y="1482952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10" name="Google Shape;110;p4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1586" y="1797524"/>
              <a:ext cx="714375" cy="609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4"/>
          <p:cNvGrpSpPr/>
          <p:nvPr/>
        </p:nvGrpSpPr>
        <p:grpSpPr>
          <a:xfrm>
            <a:off x="6332913" y="2613271"/>
            <a:ext cx="1152160" cy="1152160"/>
            <a:chOff x="6540887" y="2014636"/>
            <a:chExt cx="1152160" cy="1152160"/>
          </a:xfrm>
        </p:grpSpPr>
        <p:sp>
          <p:nvSpPr>
            <p:cNvPr id="112" name="Google Shape;112;p4"/>
            <p:cNvSpPr/>
            <p:nvPr/>
          </p:nvSpPr>
          <p:spPr>
            <a:xfrm>
              <a:off x="6540887" y="2014636"/>
              <a:ext cx="1152160" cy="1152160"/>
            </a:xfrm>
            <a:prstGeom prst="ellipse">
              <a:avLst/>
            </a:prstGeom>
            <a:solidFill>
              <a:srgbClr val="AA74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13" name="Google Shape;113;p4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3181" y="2281107"/>
              <a:ext cx="704850" cy="676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4"/>
          <p:cNvGrpSpPr/>
          <p:nvPr/>
        </p:nvGrpSpPr>
        <p:grpSpPr>
          <a:xfrm>
            <a:off x="5599469" y="3858149"/>
            <a:ext cx="1152160" cy="1152160"/>
            <a:chOff x="5949432" y="3061191"/>
            <a:chExt cx="1152160" cy="1152160"/>
          </a:xfrm>
        </p:grpSpPr>
        <p:sp>
          <p:nvSpPr>
            <p:cNvPr id="115" name="Google Shape;115;p4"/>
            <p:cNvSpPr/>
            <p:nvPr/>
          </p:nvSpPr>
          <p:spPr>
            <a:xfrm>
              <a:off x="5949432" y="3061191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16" name="Google Shape;116;p4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3675" y="3299762"/>
              <a:ext cx="695325" cy="609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" name="Google Shape;117;p4"/>
          <p:cNvGrpSpPr/>
          <p:nvPr/>
        </p:nvGrpSpPr>
        <p:grpSpPr>
          <a:xfrm>
            <a:off x="6908993" y="3313559"/>
            <a:ext cx="2962275" cy="1666875"/>
            <a:chOff x="6874018" y="2321944"/>
            <a:chExt cx="2962275" cy="1666875"/>
          </a:xfrm>
        </p:grpSpPr>
        <p:pic>
          <p:nvPicPr>
            <p:cNvPr id="118" name="Google Shape;118;p4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74018" y="2321944"/>
              <a:ext cx="2962275" cy="166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4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8476" y="3056909"/>
              <a:ext cx="1821424" cy="5587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B76FCDC-F1C8-41FE-8A9B-62B4D130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Arial"/>
                <a:ea typeface="微軟正黑體"/>
                <a:cs typeface="Arial"/>
                <a:sym typeface="Arial Rounded"/>
              </a:rPr>
              <a:t>What is </a:t>
            </a:r>
            <a:r>
              <a:rPr lang="en-US" altLang="zh-TW" err="1">
                <a:latin typeface="Arial"/>
                <a:ea typeface="微軟正黑體"/>
                <a:cs typeface="Arial"/>
                <a:sym typeface="Arial Rounded"/>
              </a:rPr>
              <a:t>Qmiix</a:t>
            </a:r>
            <a:r>
              <a:rPr lang="en-US" altLang="zh-TW">
                <a:latin typeface="Arial"/>
                <a:ea typeface="微軟正黑體"/>
                <a:cs typeface="Arial"/>
                <a:sym typeface="Arial Rounded"/>
              </a:rPr>
              <a:t> ?</a:t>
            </a:r>
            <a:endParaRPr lang="zh-TW" err="1"/>
          </a:p>
        </p:txBody>
      </p:sp>
      <p:sp>
        <p:nvSpPr>
          <p:cNvPr id="14" name="Google Shape;117;p4">
            <a:extLst>
              <a:ext uri="{FF2B5EF4-FFF2-40B4-BE49-F238E27FC236}">
                <a16:creationId xmlns:a16="http://schemas.microsoft.com/office/drawing/2014/main" id="{ED0B71DA-9C2F-4573-94BC-97662A805283}"/>
              </a:ext>
            </a:extLst>
          </p:cNvPr>
          <p:cNvSpPr txBox="1"/>
          <p:nvPr/>
        </p:nvSpPr>
        <p:spPr>
          <a:xfrm>
            <a:off x="944580" y="2008550"/>
            <a:ext cx="5052047" cy="235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200"/>
            </a:pPr>
            <a:r>
              <a:rPr lang="en-US" sz="3200" b="1" kern="1200" dirty="0" err="1">
                <a:gradFill>
                  <a:gsLst>
                    <a:gs pos="0">
                      <a:srgbClr val="A875E2"/>
                    </a:gs>
                    <a:gs pos="100000">
                      <a:srgbClr val="665CD5"/>
                    </a:gs>
                  </a:gsLst>
                  <a:lin ang="0" scaled="0"/>
                </a:gradFill>
                <a:sym typeface="Arial Rounded"/>
              </a:rPr>
              <a:t>Qmiix</a:t>
            </a:r>
            <a:r>
              <a:rPr lang="en-US" sz="3200" b="1" kern="1200" dirty="0">
                <a:gradFill>
                  <a:gsLst>
                    <a:gs pos="0">
                      <a:srgbClr val="A875E2"/>
                    </a:gs>
                    <a:gs pos="100000">
                      <a:srgbClr val="665CD5"/>
                    </a:gs>
                  </a:gsLst>
                  <a:lin ang="0" scaled="0"/>
                </a:gradFill>
                <a:sym typeface="Arial Rounded"/>
              </a:rPr>
              <a:t> is a solution that connects your apps and devices to automate your everyday tasks</a:t>
            </a:r>
            <a:endParaRPr sz="3200" b="1" kern="1200" dirty="0">
              <a:gradFill>
                <a:gsLst>
                  <a:gs pos="0">
                    <a:srgbClr val="A875E2"/>
                  </a:gs>
                  <a:gs pos="100000">
                    <a:srgbClr val="665CD5"/>
                  </a:gs>
                </a:gsLst>
                <a:lin ang="0" scaled="0"/>
              </a:gradFill>
              <a:sym typeface="Arial Rounded"/>
            </a:endParaRPr>
          </a:p>
        </p:txBody>
      </p:sp>
      <p:sp>
        <p:nvSpPr>
          <p:cNvPr id="15" name="Google Shape;118;p4">
            <a:extLst>
              <a:ext uri="{FF2B5EF4-FFF2-40B4-BE49-F238E27FC236}">
                <a16:creationId xmlns:a16="http://schemas.microsoft.com/office/drawing/2014/main" id="{D73B00C8-1C0A-4C61-9023-8AFC9D1FE66D}"/>
              </a:ext>
            </a:extLst>
          </p:cNvPr>
          <p:cNvSpPr/>
          <p:nvPr/>
        </p:nvSpPr>
        <p:spPr>
          <a:xfrm>
            <a:off x="963223" y="4183016"/>
            <a:ext cx="43910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Manages your small tasks so that you can focus on the bigger ones</a:t>
            </a:r>
            <a:endParaRPr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1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>
            <a:off x="4447446" y="4046755"/>
            <a:ext cx="1102509" cy="1102509"/>
            <a:chOff x="9635898" y="3016402"/>
            <a:chExt cx="1152160" cy="1152160"/>
          </a:xfrm>
        </p:grpSpPr>
        <p:sp>
          <p:nvSpPr>
            <p:cNvPr id="136" name="Google Shape;136;p5"/>
            <p:cNvSpPr/>
            <p:nvPr/>
          </p:nvSpPr>
          <p:spPr>
            <a:xfrm>
              <a:off x="9635898" y="3016402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37" name="Google Shape;137;p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34556" y="3312670"/>
              <a:ext cx="590550" cy="590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5"/>
          <p:cNvGrpSpPr/>
          <p:nvPr/>
        </p:nvGrpSpPr>
        <p:grpSpPr>
          <a:xfrm>
            <a:off x="3753885" y="3094886"/>
            <a:ext cx="1102509" cy="1102509"/>
            <a:chOff x="8934511" y="2019520"/>
            <a:chExt cx="1152160" cy="1152160"/>
          </a:xfrm>
        </p:grpSpPr>
        <p:sp>
          <p:nvSpPr>
            <p:cNvPr id="139" name="Google Shape;139;p5"/>
            <p:cNvSpPr/>
            <p:nvPr/>
          </p:nvSpPr>
          <p:spPr>
            <a:xfrm>
              <a:off x="8934511" y="2019520"/>
              <a:ext cx="1152160" cy="1152160"/>
            </a:xfrm>
            <a:prstGeom prst="ellipse">
              <a:avLst/>
            </a:prstGeom>
            <a:solidFill>
              <a:srgbClr val="AA74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40" name="Google Shape;140;p5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74037" y="2362237"/>
              <a:ext cx="600075" cy="466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5"/>
          <p:cNvGrpSpPr/>
          <p:nvPr/>
        </p:nvGrpSpPr>
        <p:grpSpPr>
          <a:xfrm>
            <a:off x="2661979" y="2674858"/>
            <a:ext cx="1102509" cy="1102509"/>
            <a:chOff x="7782351" y="1482952"/>
            <a:chExt cx="1152160" cy="1152160"/>
          </a:xfrm>
        </p:grpSpPr>
        <p:sp>
          <p:nvSpPr>
            <p:cNvPr id="142" name="Google Shape;142;p5"/>
            <p:cNvSpPr/>
            <p:nvPr/>
          </p:nvSpPr>
          <p:spPr>
            <a:xfrm>
              <a:off x="7782351" y="1482952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43" name="Google Shape;143;p5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1586" y="1797524"/>
              <a:ext cx="714375" cy="609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5"/>
          <p:cNvGrpSpPr/>
          <p:nvPr/>
        </p:nvGrpSpPr>
        <p:grpSpPr>
          <a:xfrm>
            <a:off x="1538243" y="3038739"/>
            <a:ext cx="1102509" cy="1102509"/>
            <a:chOff x="6540887" y="2014636"/>
            <a:chExt cx="1152160" cy="1152160"/>
          </a:xfrm>
        </p:grpSpPr>
        <p:sp>
          <p:nvSpPr>
            <p:cNvPr id="145" name="Google Shape;145;p5"/>
            <p:cNvSpPr/>
            <p:nvPr/>
          </p:nvSpPr>
          <p:spPr>
            <a:xfrm>
              <a:off x="6540887" y="2014636"/>
              <a:ext cx="1152160" cy="1152160"/>
            </a:xfrm>
            <a:prstGeom prst="ellipse">
              <a:avLst/>
            </a:prstGeom>
            <a:solidFill>
              <a:srgbClr val="AA74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46" name="Google Shape;146;p5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3181" y="2281107"/>
              <a:ext cx="704850" cy="676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" name="Google Shape;147;p5"/>
          <p:cNvGrpSpPr/>
          <p:nvPr/>
        </p:nvGrpSpPr>
        <p:grpSpPr>
          <a:xfrm>
            <a:off x="946591" y="4046755"/>
            <a:ext cx="1102509" cy="1102509"/>
            <a:chOff x="5949432" y="3061191"/>
            <a:chExt cx="1152160" cy="1152160"/>
          </a:xfrm>
        </p:grpSpPr>
        <p:sp>
          <p:nvSpPr>
            <p:cNvPr id="148" name="Google Shape;148;p5"/>
            <p:cNvSpPr/>
            <p:nvPr/>
          </p:nvSpPr>
          <p:spPr>
            <a:xfrm>
              <a:off x="5949432" y="3061191"/>
              <a:ext cx="1152160" cy="1152160"/>
            </a:xfrm>
            <a:prstGeom prst="ellipse">
              <a:avLst/>
            </a:prstGeom>
            <a:solidFill>
              <a:srgbClr val="8C6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149" name="Google Shape;149;p5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3675" y="3299762"/>
              <a:ext cx="695325" cy="609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" name="Google Shape;150;p5"/>
          <p:cNvGrpSpPr/>
          <p:nvPr/>
        </p:nvGrpSpPr>
        <p:grpSpPr>
          <a:xfrm>
            <a:off x="1777978" y="3594672"/>
            <a:ext cx="2834620" cy="1595044"/>
            <a:chOff x="6874018" y="2321944"/>
            <a:chExt cx="2962275" cy="1666875"/>
          </a:xfrm>
        </p:grpSpPr>
        <p:pic>
          <p:nvPicPr>
            <p:cNvPr id="151" name="Google Shape;151;p5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74018" y="2321944"/>
              <a:ext cx="2962275" cy="166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5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9657" y="3052718"/>
              <a:ext cx="1821424" cy="5587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97;p4">
            <a:extLst>
              <a:ext uri="{FF2B5EF4-FFF2-40B4-BE49-F238E27FC236}">
                <a16:creationId xmlns:a16="http://schemas.microsoft.com/office/drawing/2014/main" id="{E331E1B2-66CD-43B3-B91C-2DC58DCF5837}"/>
              </a:ext>
            </a:extLst>
          </p:cNvPr>
          <p:cNvSpPr txBox="1"/>
          <p:nvPr/>
        </p:nvSpPr>
        <p:spPr>
          <a:xfrm>
            <a:off x="2263566" y="866131"/>
            <a:ext cx="3046184" cy="79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zh-TW" altLang="en-US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Qmiix can connect different applications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ogle Shape;97;p4">
            <a:extLst>
              <a:ext uri="{FF2B5EF4-FFF2-40B4-BE49-F238E27FC236}">
                <a16:creationId xmlns:a16="http://schemas.microsoft.com/office/drawing/2014/main" id="{45B70364-27F1-4253-85B3-0DD2496FCE8E}"/>
              </a:ext>
            </a:extLst>
          </p:cNvPr>
          <p:cNvSpPr txBox="1"/>
          <p:nvPr/>
        </p:nvSpPr>
        <p:spPr>
          <a:xfrm>
            <a:off x="8039440" y="866131"/>
            <a:ext cx="3046184" cy="71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zh-TW" altLang="en-US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 Rounded"/>
              </a:rPr>
              <a:t>Create workflows to boost productivity</a:t>
            </a:r>
            <a:endParaRPr lang="zh-TW" altLang="en-US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01C4E767-D06E-4DF0-990C-D68C0A54B882}"/>
              </a:ext>
            </a:extLst>
          </p:cNvPr>
          <p:cNvCxnSpPr>
            <a:cxnSpLocks/>
          </p:cNvCxnSpPr>
          <p:nvPr/>
        </p:nvCxnSpPr>
        <p:spPr>
          <a:xfrm>
            <a:off x="6096000" y="695164"/>
            <a:ext cx="0" cy="5247488"/>
          </a:xfrm>
          <a:prstGeom prst="line">
            <a:avLst/>
          </a:prstGeom>
          <a:ln w="25400">
            <a:solidFill>
              <a:srgbClr val="FECE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972398CF-E31B-4B31-A3B5-D7329710BDEE}"/>
              </a:ext>
            </a:extLst>
          </p:cNvPr>
          <p:cNvGrpSpPr/>
          <p:nvPr/>
        </p:nvGrpSpPr>
        <p:grpSpPr>
          <a:xfrm>
            <a:off x="1122441" y="691197"/>
            <a:ext cx="1019419" cy="1107078"/>
            <a:chOff x="1122441" y="691197"/>
            <a:chExt cx="1019419" cy="1107078"/>
          </a:xfrm>
        </p:grpSpPr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C1CD2661-59E3-4182-AA41-95A83D6CC7BF}"/>
                </a:ext>
              </a:extLst>
            </p:cNvPr>
            <p:cNvSpPr/>
            <p:nvPr/>
          </p:nvSpPr>
          <p:spPr>
            <a:xfrm>
              <a:off x="1124321" y="691197"/>
              <a:ext cx="1017539" cy="1017539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ECEE8"/>
                  </a:gs>
                  <a:gs pos="100000">
                    <a:srgbClr val="7030A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2F8A161D-8A06-4652-9E6D-0C26FB25244C}"/>
                </a:ext>
              </a:extLst>
            </p:cNvPr>
            <p:cNvSpPr txBox="1"/>
            <p:nvPr/>
          </p:nvSpPr>
          <p:spPr>
            <a:xfrm>
              <a:off x="1308583" y="936501"/>
              <a:ext cx="6323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5000" b="1">
                  <a:gradFill>
                    <a:gsLst>
                      <a:gs pos="100000">
                        <a:srgbClr val="FECEE8"/>
                      </a:gs>
                      <a:gs pos="50000">
                        <a:srgbClr val="7030A0"/>
                      </a:gs>
                      <a:gs pos="0">
                        <a:srgbClr val="7030A0"/>
                      </a:gs>
                    </a:gsLst>
                    <a:lin ang="5400000" scaled="1"/>
                  </a:gradFill>
                </a:rPr>
                <a:t>1</a:t>
              </a:r>
              <a:endParaRPr lang="zh-TW" altLang="en-US" sz="5000" b="1">
                <a:gradFill>
                  <a:gsLst>
                    <a:gs pos="100000">
                      <a:srgbClr val="FECEE8"/>
                    </a:gs>
                    <a:gs pos="50000">
                      <a:srgbClr val="7030A0"/>
                    </a:gs>
                    <a:gs pos="0">
                      <a:srgbClr val="7030A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9113524C-B9A3-4C93-9D9F-5D0CF4618BA2}"/>
                </a:ext>
              </a:extLst>
            </p:cNvPr>
            <p:cNvSpPr/>
            <p:nvPr/>
          </p:nvSpPr>
          <p:spPr>
            <a:xfrm>
              <a:off x="1122441" y="695163"/>
              <a:ext cx="1017539" cy="374571"/>
            </a:xfrm>
            <a:prstGeom prst="round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/>
                  <a:cs typeface="Arial"/>
                </a:rPr>
                <a:t>STEP</a:t>
              </a:r>
              <a:endParaRPr lang="zh-TW" altLang="en-US" sz="1600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2340CCE1-D1AE-4E5D-878F-4793490A5394}"/>
              </a:ext>
            </a:extLst>
          </p:cNvPr>
          <p:cNvGrpSpPr/>
          <p:nvPr/>
        </p:nvGrpSpPr>
        <p:grpSpPr>
          <a:xfrm>
            <a:off x="6888072" y="691197"/>
            <a:ext cx="1024767" cy="1107078"/>
            <a:chOff x="6888072" y="691197"/>
            <a:chExt cx="1024767" cy="1107078"/>
          </a:xfrm>
        </p:grpSpPr>
        <p:sp>
          <p:nvSpPr>
            <p:cNvPr id="178" name="橢圓 177">
              <a:extLst>
                <a:ext uri="{FF2B5EF4-FFF2-40B4-BE49-F238E27FC236}">
                  <a16:creationId xmlns:a16="http://schemas.microsoft.com/office/drawing/2014/main" id="{240C4BB3-43A9-4ABB-8C1A-65FDCF01592F}"/>
                </a:ext>
              </a:extLst>
            </p:cNvPr>
            <p:cNvSpPr/>
            <p:nvPr/>
          </p:nvSpPr>
          <p:spPr>
            <a:xfrm>
              <a:off x="6888072" y="691197"/>
              <a:ext cx="1017539" cy="1017539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FECEE8"/>
                  </a:gs>
                  <a:gs pos="100000">
                    <a:srgbClr val="7030A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6" name="文字方塊 175">
              <a:extLst>
                <a:ext uri="{FF2B5EF4-FFF2-40B4-BE49-F238E27FC236}">
                  <a16:creationId xmlns:a16="http://schemas.microsoft.com/office/drawing/2014/main" id="{B0C84E22-9EB0-429E-BA16-649883358270}"/>
                </a:ext>
              </a:extLst>
            </p:cNvPr>
            <p:cNvSpPr txBox="1"/>
            <p:nvPr/>
          </p:nvSpPr>
          <p:spPr>
            <a:xfrm>
              <a:off x="7084457" y="936501"/>
              <a:ext cx="6323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5000" b="1">
                  <a:gradFill>
                    <a:gsLst>
                      <a:gs pos="100000">
                        <a:srgbClr val="FECEE8"/>
                      </a:gs>
                      <a:gs pos="50000">
                        <a:srgbClr val="7030A0"/>
                      </a:gs>
                      <a:gs pos="0">
                        <a:srgbClr val="7030A0"/>
                      </a:gs>
                    </a:gsLst>
                    <a:lin ang="5400000" scaled="1"/>
                  </a:gradFill>
                </a:rPr>
                <a:t>2</a:t>
              </a:r>
              <a:endParaRPr lang="zh-TW" altLang="en-US" sz="5000" b="1">
                <a:gradFill>
                  <a:gsLst>
                    <a:gs pos="100000">
                      <a:srgbClr val="FECEE8"/>
                    </a:gs>
                    <a:gs pos="50000">
                      <a:srgbClr val="7030A0"/>
                    </a:gs>
                    <a:gs pos="0">
                      <a:srgbClr val="7030A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79" name="矩形: 圓角 178">
              <a:extLst>
                <a:ext uri="{FF2B5EF4-FFF2-40B4-BE49-F238E27FC236}">
                  <a16:creationId xmlns:a16="http://schemas.microsoft.com/office/drawing/2014/main" id="{BFDB8F8F-4620-4470-B98E-D868CDBF0EA9}"/>
                </a:ext>
              </a:extLst>
            </p:cNvPr>
            <p:cNvSpPr/>
            <p:nvPr/>
          </p:nvSpPr>
          <p:spPr>
            <a:xfrm>
              <a:off x="6895300" y="695163"/>
              <a:ext cx="1017539" cy="374571"/>
            </a:xfrm>
            <a:prstGeom prst="round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al"/>
                  <a:cs typeface="Arial"/>
                </a:rPr>
                <a:t>STEP</a:t>
              </a:r>
              <a:endParaRPr lang="zh-TW" altLang="en-US" sz="1600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oogle Shape;191;p6">
            <a:extLst>
              <a:ext uri="{FF2B5EF4-FFF2-40B4-BE49-F238E27FC236}">
                <a16:creationId xmlns:a16="http://schemas.microsoft.com/office/drawing/2014/main" id="{218DDE24-786D-4CC2-959C-EEC5D7BD060F}"/>
              </a:ext>
            </a:extLst>
          </p:cNvPr>
          <p:cNvGrpSpPr/>
          <p:nvPr/>
        </p:nvGrpSpPr>
        <p:grpSpPr>
          <a:xfrm>
            <a:off x="6696000" y="1707683"/>
            <a:ext cx="5078957" cy="3909727"/>
            <a:chOff x="5947607" y="1149790"/>
            <a:chExt cx="5078957" cy="3909727"/>
          </a:xfrm>
        </p:grpSpPr>
        <p:pic>
          <p:nvPicPr>
            <p:cNvPr id="111" name="Google Shape;192;p6">
              <a:extLst>
                <a:ext uri="{FF2B5EF4-FFF2-40B4-BE49-F238E27FC236}">
                  <a16:creationId xmlns:a16="http://schemas.microsoft.com/office/drawing/2014/main" id="{E8EA1E30-A35A-458C-B7C6-6838AB8001A1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567452" y="3068931"/>
              <a:ext cx="1579268" cy="5334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3" name="Google Shape;193;p6">
              <a:extLst>
                <a:ext uri="{FF2B5EF4-FFF2-40B4-BE49-F238E27FC236}">
                  <a16:creationId xmlns:a16="http://schemas.microsoft.com/office/drawing/2014/main" id="{9C631326-7681-4020-998B-4A0B6463E2D3}"/>
                </a:ext>
              </a:extLst>
            </p:cNvPr>
            <p:cNvGrpSpPr/>
            <p:nvPr/>
          </p:nvGrpSpPr>
          <p:grpSpPr>
            <a:xfrm>
              <a:off x="7077075" y="2917568"/>
              <a:ext cx="2838450" cy="397132"/>
              <a:chOff x="7077075" y="2917568"/>
              <a:chExt cx="2838450" cy="397132"/>
            </a:xfrm>
          </p:grpSpPr>
          <p:sp>
            <p:nvSpPr>
              <p:cNvPr id="130" name="Google Shape;194;p6">
                <a:extLst>
                  <a:ext uri="{FF2B5EF4-FFF2-40B4-BE49-F238E27FC236}">
                    <a16:creationId xmlns:a16="http://schemas.microsoft.com/office/drawing/2014/main" id="{0A6B19AF-02A4-4E3C-8FDB-ACBF08980B77}"/>
                  </a:ext>
                </a:extLst>
              </p:cNvPr>
              <p:cNvSpPr/>
              <p:nvPr/>
            </p:nvSpPr>
            <p:spPr>
              <a:xfrm>
                <a:off x="7077075" y="3048000"/>
                <a:ext cx="28384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2838450" h="266700" extrusionOk="0">
                    <a:moveTo>
                      <a:pt x="0" y="266700"/>
                    </a:moveTo>
                    <a:lnTo>
                      <a:pt x="0" y="0"/>
                    </a:lnTo>
                    <a:lnTo>
                      <a:pt x="2838450" y="0"/>
                    </a:lnTo>
                    <a:lnTo>
                      <a:pt x="2838450" y="257175"/>
                    </a:lnTo>
                  </a:path>
                </a:pathLst>
              </a:custGeom>
              <a:noFill/>
              <a:ln w="38100" cap="rnd" cmpd="sng">
                <a:solidFill>
                  <a:srgbClr val="FC5F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1" name="Google Shape;195;p6">
                <a:extLst>
                  <a:ext uri="{FF2B5EF4-FFF2-40B4-BE49-F238E27FC236}">
                    <a16:creationId xmlns:a16="http://schemas.microsoft.com/office/drawing/2014/main" id="{89DF8D1E-A8EF-4EEE-8FCD-96F98C9F39C6}"/>
                  </a:ext>
                </a:extLst>
              </p:cNvPr>
              <p:cNvCxnSpPr>
                <a:endCxn id="196" idx="2"/>
              </p:cNvCxnSpPr>
              <p:nvPr/>
            </p:nvCxnSpPr>
            <p:spPr>
              <a:xfrm rot="10800000">
                <a:off x="8483240" y="2917568"/>
                <a:ext cx="0" cy="13050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C5F9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4" name="Google Shape;197;p6">
              <a:extLst>
                <a:ext uri="{FF2B5EF4-FFF2-40B4-BE49-F238E27FC236}">
                  <a16:creationId xmlns:a16="http://schemas.microsoft.com/office/drawing/2014/main" id="{A1D454A1-D3C3-4300-8A4B-958788F5F796}"/>
                </a:ext>
              </a:extLst>
            </p:cNvPr>
            <p:cNvSpPr txBox="1"/>
            <p:nvPr/>
          </p:nvSpPr>
          <p:spPr>
            <a:xfrm>
              <a:off x="6123356" y="4536337"/>
              <a:ext cx="161110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>
                <a:buClr>
                  <a:schemeClr val="dk1"/>
                </a:buClr>
                <a:buSzPts val="4400"/>
                <a:buFont typeface="Arial"/>
                <a:buNone/>
              </a:pPr>
              <a:r>
                <a:rPr lang="en-US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 Rounded"/>
                </a:rPr>
                <a:t>Backup the file on my NAS.</a:t>
              </a:r>
              <a:endParaRPr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endParaRPr>
            </a:p>
          </p:txBody>
        </p:sp>
        <p:grpSp>
          <p:nvGrpSpPr>
            <p:cNvPr id="115" name="Google Shape;198;p6">
              <a:extLst>
                <a:ext uri="{FF2B5EF4-FFF2-40B4-BE49-F238E27FC236}">
                  <a16:creationId xmlns:a16="http://schemas.microsoft.com/office/drawing/2014/main" id="{933F4170-F326-4E9D-9990-A5DF8A73E4D1}"/>
                </a:ext>
              </a:extLst>
            </p:cNvPr>
            <p:cNvGrpSpPr/>
            <p:nvPr/>
          </p:nvGrpSpPr>
          <p:grpSpPr>
            <a:xfrm>
              <a:off x="8862265" y="3292103"/>
              <a:ext cx="2164299" cy="1767414"/>
              <a:chOff x="8862265" y="3292103"/>
              <a:chExt cx="2164299" cy="1767414"/>
            </a:xfrm>
          </p:grpSpPr>
          <p:sp>
            <p:nvSpPr>
              <p:cNvPr id="126" name="Google Shape;199;p6">
                <a:extLst>
                  <a:ext uri="{FF2B5EF4-FFF2-40B4-BE49-F238E27FC236}">
                    <a16:creationId xmlns:a16="http://schemas.microsoft.com/office/drawing/2014/main" id="{133F75FF-9E4F-4FA7-975B-DABE672A79BA}"/>
                  </a:ext>
                </a:extLst>
              </p:cNvPr>
              <p:cNvSpPr txBox="1"/>
              <p:nvPr/>
            </p:nvSpPr>
            <p:spPr>
              <a:xfrm>
                <a:off x="8862265" y="4536337"/>
                <a:ext cx="2164299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chemeClr val="dk1"/>
                  </a:buClr>
                  <a:buSzPts val="4400"/>
                </a:pPr>
                <a:r>
                  <a:rPr lang="en-US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  <a:sym typeface="Arial Rounded"/>
                  </a:rPr>
                  <a:t>Additionally backup the file to my Dropbox.</a:t>
                </a:r>
                <a:endParaRPr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 Rounded"/>
                </a:endParaRPr>
              </a:p>
            </p:txBody>
          </p:sp>
          <p:grpSp>
            <p:nvGrpSpPr>
              <p:cNvPr id="127" name="Google Shape;200;p6">
                <a:extLst>
                  <a:ext uri="{FF2B5EF4-FFF2-40B4-BE49-F238E27FC236}">
                    <a16:creationId xmlns:a16="http://schemas.microsoft.com/office/drawing/2014/main" id="{0CAEE3A9-8CBA-40DF-A4EE-2BD71D14B57A}"/>
                  </a:ext>
                </a:extLst>
              </p:cNvPr>
              <p:cNvGrpSpPr/>
              <p:nvPr/>
            </p:nvGrpSpPr>
            <p:grpSpPr>
              <a:xfrm>
                <a:off x="9355019" y="3292103"/>
                <a:ext cx="1152160" cy="1152160"/>
                <a:chOff x="7782351" y="1482952"/>
                <a:chExt cx="1152160" cy="1152160"/>
              </a:xfrm>
            </p:grpSpPr>
            <p:sp>
              <p:nvSpPr>
                <p:cNvPr id="128" name="Google Shape;201;p6">
                  <a:extLst>
                    <a:ext uri="{FF2B5EF4-FFF2-40B4-BE49-F238E27FC236}">
                      <a16:creationId xmlns:a16="http://schemas.microsoft.com/office/drawing/2014/main" id="{960E6E93-45BD-4006-96E5-DBF833DCCDD9}"/>
                    </a:ext>
                  </a:extLst>
                </p:cNvPr>
                <p:cNvSpPr/>
                <p:nvPr/>
              </p:nvSpPr>
              <p:spPr>
                <a:xfrm>
                  <a:off x="7782351" y="1482952"/>
                  <a:ext cx="1152160" cy="1152160"/>
                </a:xfrm>
                <a:prstGeom prst="ellipse">
                  <a:avLst/>
                </a:prstGeom>
                <a:solidFill>
                  <a:srgbClr val="8C6BD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29" name="Google Shape;202;p6">
                  <a:extLst>
                    <a:ext uri="{FF2B5EF4-FFF2-40B4-BE49-F238E27FC236}">
                      <a16:creationId xmlns:a16="http://schemas.microsoft.com/office/drawing/2014/main" id="{B686115F-751A-448C-9F84-1D5350A823A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011586" y="1797524"/>
                  <a:ext cx="714375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16" name="Google Shape;203;p6">
              <a:extLst>
                <a:ext uri="{FF2B5EF4-FFF2-40B4-BE49-F238E27FC236}">
                  <a16:creationId xmlns:a16="http://schemas.microsoft.com/office/drawing/2014/main" id="{F76587AD-2E5E-4144-8AD9-26DAE9A1CCAA}"/>
                </a:ext>
              </a:extLst>
            </p:cNvPr>
            <p:cNvGrpSpPr/>
            <p:nvPr/>
          </p:nvGrpSpPr>
          <p:grpSpPr>
            <a:xfrm>
              <a:off x="7066910" y="1149790"/>
              <a:ext cx="2838451" cy="1674099"/>
              <a:chOff x="7066910" y="1149790"/>
              <a:chExt cx="2838451" cy="1674099"/>
            </a:xfrm>
          </p:grpSpPr>
          <p:sp>
            <p:nvSpPr>
              <p:cNvPr id="122" name="Google Shape;196;p6">
                <a:extLst>
                  <a:ext uri="{FF2B5EF4-FFF2-40B4-BE49-F238E27FC236}">
                    <a16:creationId xmlns:a16="http://schemas.microsoft.com/office/drawing/2014/main" id="{DE894C7F-49E8-46B3-B6C4-B4DA44D840A4}"/>
                  </a:ext>
                </a:extLst>
              </p:cNvPr>
              <p:cNvSpPr txBox="1"/>
              <p:nvPr/>
            </p:nvSpPr>
            <p:spPr>
              <a:xfrm>
                <a:off x="7066910" y="2300709"/>
                <a:ext cx="2838451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chemeClr val="dk1"/>
                  </a:buClr>
                  <a:buSzPts val="4400"/>
                </a:pPr>
                <a:r>
                  <a:rPr lang="en-US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  <a:sym typeface="Arial Rounded"/>
                  </a:rPr>
                  <a:t>New presentation file uploaded in a specific folder.</a:t>
                </a:r>
                <a:endParaRPr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 Rounded"/>
                </a:endParaRPr>
              </a:p>
            </p:txBody>
          </p:sp>
          <p:grpSp>
            <p:nvGrpSpPr>
              <p:cNvPr id="123" name="Google Shape;204;p6">
                <a:extLst>
                  <a:ext uri="{FF2B5EF4-FFF2-40B4-BE49-F238E27FC236}">
                    <a16:creationId xmlns:a16="http://schemas.microsoft.com/office/drawing/2014/main" id="{59711F21-7C0D-48F6-B2A3-6A6726C48BCC}"/>
                  </a:ext>
                </a:extLst>
              </p:cNvPr>
              <p:cNvGrpSpPr/>
              <p:nvPr/>
            </p:nvGrpSpPr>
            <p:grpSpPr>
              <a:xfrm>
                <a:off x="7907160" y="1149790"/>
                <a:ext cx="1152160" cy="1152160"/>
                <a:chOff x="5949432" y="2982106"/>
                <a:chExt cx="1152160" cy="1152160"/>
              </a:xfrm>
            </p:grpSpPr>
            <p:sp>
              <p:nvSpPr>
                <p:cNvPr id="124" name="Google Shape;205;p6">
                  <a:extLst>
                    <a:ext uri="{FF2B5EF4-FFF2-40B4-BE49-F238E27FC236}">
                      <a16:creationId xmlns:a16="http://schemas.microsoft.com/office/drawing/2014/main" id="{07C8FECD-71BB-412F-A44E-E4CBA555E98A}"/>
                    </a:ext>
                  </a:extLst>
                </p:cNvPr>
                <p:cNvSpPr/>
                <p:nvPr/>
              </p:nvSpPr>
              <p:spPr>
                <a:xfrm>
                  <a:off x="5949432" y="2982106"/>
                  <a:ext cx="1152160" cy="1152160"/>
                </a:xfrm>
                <a:prstGeom prst="ellipse">
                  <a:avLst/>
                </a:prstGeom>
                <a:solidFill>
                  <a:srgbClr val="8C6BD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25" name="Google Shape;206;p6">
                  <a:extLst>
                    <a:ext uri="{FF2B5EF4-FFF2-40B4-BE49-F238E27FC236}">
                      <a16:creationId xmlns:a16="http://schemas.microsoft.com/office/drawing/2014/main" id="{6F6A3B17-1E7A-4426-94A7-C87BAA914D9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173675" y="3220677"/>
                  <a:ext cx="695325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17" name="Google Shape;207;p6">
              <a:extLst>
                <a:ext uri="{FF2B5EF4-FFF2-40B4-BE49-F238E27FC236}">
                  <a16:creationId xmlns:a16="http://schemas.microsoft.com/office/drawing/2014/main" id="{F0A5C421-3312-4E86-BADE-1C13149F1D13}"/>
                </a:ext>
              </a:extLst>
            </p:cNvPr>
            <p:cNvGrpSpPr/>
            <p:nvPr/>
          </p:nvGrpSpPr>
          <p:grpSpPr>
            <a:xfrm>
              <a:off x="5947607" y="3320162"/>
              <a:ext cx="2112820" cy="1171575"/>
              <a:chOff x="5947607" y="3320162"/>
              <a:chExt cx="2112820" cy="1171575"/>
            </a:xfrm>
          </p:grpSpPr>
          <p:pic>
            <p:nvPicPr>
              <p:cNvPr id="118" name="Google Shape;208;p6">
                <a:extLst>
                  <a:ext uri="{FF2B5EF4-FFF2-40B4-BE49-F238E27FC236}">
                    <a16:creationId xmlns:a16="http://schemas.microsoft.com/office/drawing/2014/main" id="{8CF8B0D1-93D8-4511-9FCC-55D051A2DEBD}"/>
                  </a:ext>
                </a:extLst>
              </p:cNvPr>
              <p:cNvPicPr preferRelativeResize="0"/>
              <p:nvPr/>
            </p:nvPicPr>
            <p:blipFill rotWithShape="1">
              <a:blip r:embed="rId1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47607" y="3320162"/>
                <a:ext cx="1228725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9" name="Google Shape;209;p6">
                <a:extLst>
                  <a:ext uri="{FF2B5EF4-FFF2-40B4-BE49-F238E27FC236}">
                    <a16:creationId xmlns:a16="http://schemas.microsoft.com/office/drawing/2014/main" id="{83885FE6-DD29-464F-B40C-BD679BE32AEB}"/>
                  </a:ext>
                </a:extLst>
              </p:cNvPr>
              <p:cNvGrpSpPr/>
              <p:nvPr/>
            </p:nvGrpSpPr>
            <p:grpSpPr>
              <a:xfrm>
                <a:off x="6908267" y="3335763"/>
                <a:ext cx="1152160" cy="1152160"/>
                <a:chOff x="8934511" y="2019520"/>
                <a:chExt cx="1152160" cy="1152160"/>
              </a:xfrm>
            </p:grpSpPr>
            <p:sp>
              <p:nvSpPr>
                <p:cNvPr id="120" name="Google Shape;210;p6">
                  <a:extLst>
                    <a:ext uri="{FF2B5EF4-FFF2-40B4-BE49-F238E27FC236}">
                      <a16:creationId xmlns:a16="http://schemas.microsoft.com/office/drawing/2014/main" id="{2CC8804D-AA78-44A1-8FF3-48A4620FB1A6}"/>
                    </a:ext>
                  </a:extLst>
                </p:cNvPr>
                <p:cNvSpPr/>
                <p:nvPr/>
              </p:nvSpPr>
              <p:spPr>
                <a:xfrm>
                  <a:off x="8934511" y="2019520"/>
                  <a:ext cx="1152160" cy="1152160"/>
                </a:xfrm>
                <a:prstGeom prst="ellipse">
                  <a:avLst/>
                </a:prstGeom>
                <a:solidFill>
                  <a:srgbClr val="8C6BD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21" name="Google Shape;211;p6">
                  <a:extLst>
                    <a:ext uri="{FF2B5EF4-FFF2-40B4-BE49-F238E27FC236}">
                      <a16:creationId xmlns:a16="http://schemas.microsoft.com/office/drawing/2014/main" id="{D5454171-38D2-4630-BE73-49732701BE5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274037" y="2362237"/>
                  <a:ext cx="600075" cy="466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6028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68F92D5-405F-4AF1-8876-432337F31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1511" y="928995"/>
            <a:ext cx="5474018" cy="5474018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62530CC1-9993-49DB-BE5D-09579C10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  <a:ea typeface="微軟正黑體"/>
                <a:cs typeface="Arial"/>
              </a:rPr>
              <a:t>Supported Platforms</a:t>
            </a:r>
            <a:endParaRPr lang="zh-TW" altLang="en-US"/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id="{AE31DFF7-5818-44C9-A36C-3F22EA6DFB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3063" y="3868020"/>
            <a:ext cx="1102509" cy="1102509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0B207533-F718-47DD-B51D-2BEEA21FBC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8983" y="3868020"/>
            <a:ext cx="1102509" cy="1102509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F9D7EFA1-0AC2-4B98-8F99-867CA6AFBA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3063" y="1977559"/>
            <a:ext cx="1102509" cy="1102509"/>
          </a:xfrm>
          <a:prstGeom prst="rect">
            <a:avLst/>
          </a:prstGeom>
        </p:spPr>
      </p:pic>
      <p:sp>
        <p:nvSpPr>
          <p:cNvPr id="35" name="Google Shape;97;p4">
            <a:extLst>
              <a:ext uri="{FF2B5EF4-FFF2-40B4-BE49-F238E27FC236}">
                <a16:creationId xmlns:a16="http://schemas.microsoft.com/office/drawing/2014/main" id="{75420444-E633-406B-808D-1D292EEB2DF2}"/>
              </a:ext>
            </a:extLst>
          </p:cNvPr>
          <p:cNvSpPr txBox="1"/>
          <p:nvPr/>
        </p:nvSpPr>
        <p:spPr>
          <a:xfrm>
            <a:off x="1281997" y="3142918"/>
            <a:ext cx="1724640" cy="67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Web</a:t>
            </a:r>
            <a:endParaRPr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 Rounded"/>
            </a:endParaRPr>
          </a:p>
        </p:txBody>
      </p:sp>
      <p:sp>
        <p:nvSpPr>
          <p:cNvPr id="36" name="Google Shape;97;p4">
            <a:extLst>
              <a:ext uri="{FF2B5EF4-FFF2-40B4-BE49-F238E27FC236}">
                <a16:creationId xmlns:a16="http://schemas.microsoft.com/office/drawing/2014/main" id="{8DA07A2F-C9E0-488F-9825-14C164ADADBE}"/>
              </a:ext>
            </a:extLst>
          </p:cNvPr>
          <p:cNvSpPr txBox="1"/>
          <p:nvPr/>
        </p:nvSpPr>
        <p:spPr>
          <a:xfrm>
            <a:off x="3197917" y="3142918"/>
            <a:ext cx="1724640" cy="67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altLang="zh-TW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QNAP NAS</a:t>
            </a:r>
            <a:endParaRPr lang="en-US" altLang="zh-TW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7" name="Google Shape;97;p4">
            <a:extLst>
              <a:ext uri="{FF2B5EF4-FFF2-40B4-BE49-F238E27FC236}">
                <a16:creationId xmlns:a16="http://schemas.microsoft.com/office/drawing/2014/main" id="{D9EFB734-68F5-4C34-8AB5-5698253A385C}"/>
              </a:ext>
            </a:extLst>
          </p:cNvPr>
          <p:cNvSpPr txBox="1"/>
          <p:nvPr/>
        </p:nvSpPr>
        <p:spPr>
          <a:xfrm>
            <a:off x="1281997" y="5033380"/>
            <a:ext cx="1724640" cy="67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altLang="zh-TW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Android</a:t>
            </a:r>
            <a:endParaRPr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 Rounded"/>
            </a:endParaRPr>
          </a:p>
        </p:txBody>
      </p:sp>
      <p:sp>
        <p:nvSpPr>
          <p:cNvPr id="38" name="Google Shape;97;p4">
            <a:extLst>
              <a:ext uri="{FF2B5EF4-FFF2-40B4-BE49-F238E27FC236}">
                <a16:creationId xmlns:a16="http://schemas.microsoft.com/office/drawing/2014/main" id="{0B4D9792-8F1B-4655-9BE0-4B6E2DC5A0B1}"/>
              </a:ext>
            </a:extLst>
          </p:cNvPr>
          <p:cNvSpPr txBox="1"/>
          <p:nvPr/>
        </p:nvSpPr>
        <p:spPr>
          <a:xfrm>
            <a:off x="3197917" y="5033380"/>
            <a:ext cx="1724640" cy="67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altLang="zh-TW"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iOS</a:t>
            </a:r>
            <a:endParaRPr lang="en-US" altLang="zh-TW" sz="1800" b="1" kern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 descr="一張含有 文字, 電子用品 的圖片&#10;&#10;自動產生的描述">
            <a:extLst>
              <a:ext uri="{FF2B5EF4-FFF2-40B4-BE49-F238E27FC236}">
                <a16:creationId xmlns:a16="http://schemas.microsoft.com/office/drawing/2014/main" id="{7C72C282-FCA4-4D81-BE97-6E4A75B2767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418" y="3278388"/>
            <a:ext cx="3479836" cy="2175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56B04F4E-E035-47F2-AA6B-D7370515A690}"/>
              </a:ext>
            </a:extLst>
          </p:cNvPr>
          <p:cNvGrpSpPr/>
          <p:nvPr/>
        </p:nvGrpSpPr>
        <p:grpSpPr>
          <a:xfrm>
            <a:off x="3508983" y="1977558"/>
            <a:ext cx="1102509" cy="1102509"/>
            <a:chOff x="3508983" y="1977558"/>
            <a:chExt cx="1102509" cy="1102509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B094AC23-DC3B-4A05-A12D-27DC39998CA9}"/>
                </a:ext>
              </a:extLst>
            </p:cNvPr>
            <p:cNvSpPr/>
            <p:nvPr/>
          </p:nvSpPr>
          <p:spPr>
            <a:xfrm>
              <a:off x="3508983" y="1977558"/>
              <a:ext cx="1102509" cy="11025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Google Shape;207;p6">
              <a:extLst>
                <a:ext uri="{FF2B5EF4-FFF2-40B4-BE49-F238E27FC236}">
                  <a16:creationId xmlns:a16="http://schemas.microsoft.com/office/drawing/2014/main" id="{1D6A1827-CA60-47DD-9232-8068561432B2}"/>
                </a:ext>
              </a:extLst>
            </p:cNvPr>
            <p:cNvPicPr preferRelativeResize="0"/>
            <p:nvPr/>
          </p:nvPicPr>
          <p:blipFill rotWithShape="1">
            <a:blip r:embed="rId11" cstate="screen">
              <a:alphaModFix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9705" y="2204119"/>
              <a:ext cx="681064" cy="64938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5198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831851" y="1347537"/>
            <a:ext cx="6675854" cy="340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>
                <a:latin typeface="Arial"/>
                <a:ea typeface="微軟正黑體"/>
                <a:cs typeface="Arial"/>
                <a:sym typeface="Arial Rounded"/>
              </a:rPr>
              <a:t>Why Need </a:t>
            </a:r>
            <a:r>
              <a:rPr lang="en-US" err="1">
                <a:latin typeface="Arial"/>
                <a:ea typeface="微軟正黑體"/>
                <a:cs typeface="Arial"/>
                <a:sym typeface="Arial Rounded"/>
              </a:rPr>
              <a:t>Qmiix</a:t>
            </a:r>
            <a:r>
              <a:rPr lang="en-US" altLang="zh-TW">
                <a:latin typeface="Arial"/>
                <a:ea typeface="微軟正黑體"/>
                <a:cs typeface="Arial"/>
              </a:rPr>
              <a:t> ?</a:t>
            </a:r>
            <a:endParaRPr lang="zh-TW" err="1"/>
          </a:p>
        </p:txBody>
      </p:sp>
    </p:spTree>
    <p:extLst>
      <p:ext uri="{BB962C8B-B14F-4D97-AF65-F5344CB8AC3E}">
        <p14:creationId xmlns:p14="http://schemas.microsoft.com/office/powerpoint/2010/main" val="334773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 txBox="1">
            <a:spLocks noGrp="1"/>
          </p:cNvSpPr>
          <p:nvPr>
            <p:ph type="title"/>
          </p:nvPr>
        </p:nvSpPr>
        <p:spPr>
          <a:xfrm>
            <a:off x="831851" y="652589"/>
            <a:ext cx="5063623" cy="495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sz="3600" err="1">
                <a:latin typeface="Arial"/>
                <a:ea typeface="微軟正黑體"/>
                <a:cs typeface="Arial"/>
                <a:sym typeface="Arial Rounded"/>
              </a:rPr>
              <a:t>Qmiix</a:t>
            </a:r>
            <a:r>
              <a:rPr lang="en-US" sz="3600">
                <a:latin typeface="Arial"/>
                <a:ea typeface="微軟正黑體"/>
                <a:cs typeface="Arial"/>
                <a:sym typeface="Arial Rounded"/>
              </a:rPr>
              <a:t> brings different apps and devices together and hence bridges the gap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32438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>
                <a:latin typeface="Arial Rounded"/>
                <a:ea typeface="微軟正黑體"/>
                <a:cs typeface="Arial"/>
                <a:sym typeface="Arial Rounded"/>
              </a:rPr>
              <a:t>Why need </a:t>
            </a:r>
            <a:r>
              <a:rPr lang="en-US" sz="4000" err="1">
                <a:latin typeface="Arial Rounded"/>
                <a:ea typeface="微軟正黑體"/>
                <a:cs typeface="Arial"/>
                <a:sym typeface="Arial Rounded"/>
              </a:rPr>
              <a:t>Qmiix</a:t>
            </a:r>
            <a:r>
              <a:rPr lang="en-US" altLang="zh-TW">
                <a:latin typeface="Arial"/>
                <a:ea typeface="微軟正黑體"/>
                <a:cs typeface="Arial"/>
                <a:sym typeface="Arial Rounded"/>
              </a:rPr>
              <a:t> ?</a:t>
            </a:r>
            <a:endParaRPr lang="zh-TW" altLang="en-US" err="1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A8FEB3E6-6840-4D68-9265-0D666F83D709}"/>
              </a:ext>
            </a:extLst>
          </p:cNvPr>
          <p:cNvSpPr/>
          <p:nvPr/>
        </p:nvSpPr>
        <p:spPr>
          <a:xfrm>
            <a:off x="0" y="4430698"/>
            <a:ext cx="8012495" cy="956261"/>
          </a:xfrm>
          <a:prstGeom prst="roundRect">
            <a:avLst>
              <a:gd name="adj" fmla="val 7156"/>
            </a:avLst>
          </a:prstGeom>
          <a:gradFill>
            <a:gsLst>
              <a:gs pos="75000">
                <a:srgbClr val="665CD5"/>
              </a:gs>
              <a:gs pos="25000">
                <a:srgbClr val="665CD5"/>
              </a:gs>
              <a:gs pos="100000">
                <a:srgbClr val="A875E2">
                  <a:alpha val="0"/>
                </a:srgbClr>
              </a:gs>
              <a:gs pos="0">
                <a:srgbClr val="A875E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Google Shape;308;p10">
            <a:extLst>
              <a:ext uri="{FF2B5EF4-FFF2-40B4-BE49-F238E27FC236}">
                <a16:creationId xmlns:a16="http://schemas.microsoft.com/office/drawing/2014/main" id="{2E770DC3-18E9-4AB9-9599-FB4E4F874144}"/>
              </a:ext>
            </a:extLst>
          </p:cNvPr>
          <p:cNvSpPr/>
          <p:nvPr/>
        </p:nvSpPr>
        <p:spPr>
          <a:xfrm>
            <a:off x="1805340" y="4610105"/>
            <a:ext cx="4685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n-US" altLang="zh-TW" sz="16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Gets more work done with fewer workflows</a:t>
            </a:r>
            <a:endParaRPr lang="en-US" altLang="zh-TW" sz="1600">
              <a:solidFill>
                <a:schemeClr val="bg1"/>
              </a:solidFill>
            </a:endParaRP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n-US" altLang="zh-TW" sz="1600" b="1" i="0" u="none" strike="noStrike" cap="none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Connects multiple accounts and devices</a:t>
            </a:r>
            <a:endParaRPr lang="en-US" altLang="zh-TW" sz="1600">
              <a:solidFill>
                <a:schemeClr val="bg1"/>
              </a:solidFill>
            </a:endParaRPr>
          </a:p>
        </p:txBody>
      </p:sp>
      <p:sp>
        <p:nvSpPr>
          <p:cNvPr id="31" name="Google Shape;309;p10">
            <a:extLst>
              <a:ext uri="{FF2B5EF4-FFF2-40B4-BE49-F238E27FC236}">
                <a16:creationId xmlns:a16="http://schemas.microsoft.com/office/drawing/2014/main" id="{75BE87E5-C794-4B74-9FFC-93FA9A9C70DB}"/>
              </a:ext>
            </a:extLst>
          </p:cNvPr>
          <p:cNvSpPr/>
          <p:nvPr/>
        </p:nvSpPr>
        <p:spPr>
          <a:xfrm>
            <a:off x="7933667" y="4394662"/>
            <a:ext cx="304976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en-US" altLang="zh-TW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 Rounded"/>
              </a:rPr>
              <a:t>Saves precious time and supercharges productivity</a:t>
            </a:r>
          </a:p>
        </p:txBody>
      </p:sp>
      <p:sp>
        <p:nvSpPr>
          <p:cNvPr id="32" name="Google Shape;313;p10">
            <a:extLst>
              <a:ext uri="{FF2B5EF4-FFF2-40B4-BE49-F238E27FC236}">
                <a16:creationId xmlns:a16="http://schemas.microsoft.com/office/drawing/2014/main" id="{A00C7DCE-3715-4F86-99D8-30208F173E13}"/>
              </a:ext>
            </a:extLst>
          </p:cNvPr>
          <p:cNvSpPr/>
          <p:nvPr/>
        </p:nvSpPr>
        <p:spPr>
          <a:xfrm rot="10800000">
            <a:off x="6882112" y="2488939"/>
            <a:ext cx="1051555" cy="1114016"/>
          </a:xfrm>
          <a:custGeom>
            <a:avLst/>
            <a:gdLst/>
            <a:ahLst/>
            <a:cxnLst/>
            <a:rect l="l" t="t" r="r" b="b"/>
            <a:pathLst>
              <a:path w="1825714" h="1114016" extrusionOk="0">
                <a:moveTo>
                  <a:pt x="1825103" y="268535"/>
                </a:moveTo>
                <a:lnTo>
                  <a:pt x="752323" y="268535"/>
                </a:lnTo>
                <a:lnTo>
                  <a:pt x="752323" y="0"/>
                </a:lnTo>
                <a:lnTo>
                  <a:pt x="748717" y="0"/>
                </a:lnTo>
                <a:lnTo>
                  <a:pt x="0" y="556972"/>
                </a:lnTo>
                <a:lnTo>
                  <a:pt x="748717" y="1114016"/>
                </a:lnTo>
                <a:lnTo>
                  <a:pt x="752323" y="1114016"/>
                </a:lnTo>
                <a:lnTo>
                  <a:pt x="752323" y="845409"/>
                </a:lnTo>
                <a:lnTo>
                  <a:pt x="1825103" y="846679"/>
                </a:lnTo>
                <a:cubicBezTo>
                  <a:pt x="1822986" y="662431"/>
                  <a:pt x="1827220" y="452783"/>
                  <a:pt x="1825103" y="268535"/>
                </a:cubicBezTo>
                <a:close/>
              </a:path>
            </a:pathLst>
          </a:custGeom>
          <a:gradFill>
            <a:gsLst>
              <a:gs pos="0">
                <a:srgbClr val="AE78E3"/>
              </a:gs>
              <a:gs pos="15000">
                <a:srgbClr val="AE78E3"/>
              </a:gs>
              <a:gs pos="87000">
                <a:srgbClr val="FC5F9C">
                  <a:alpha val="0"/>
                </a:srgbClr>
              </a:gs>
              <a:gs pos="100000">
                <a:srgbClr val="FC5F9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3" name="Google Shape;314;p10">
            <a:extLst>
              <a:ext uri="{FF2B5EF4-FFF2-40B4-BE49-F238E27FC236}">
                <a16:creationId xmlns:a16="http://schemas.microsoft.com/office/drawing/2014/main" id="{4D850D0B-D525-41A9-87C5-416D40E0F045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2496" y="2140152"/>
            <a:ext cx="2882330" cy="217362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15;p10">
            <a:extLst>
              <a:ext uri="{FF2B5EF4-FFF2-40B4-BE49-F238E27FC236}">
                <a16:creationId xmlns:a16="http://schemas.microsoft.com/office/drawing/2014/main" id="{4533490D-FE92-4D20-B9D6-D57069CEF68C}"/>
              </a:ext>
            </a:extLst>
          </p:cNvPr>
          <p:cNvSpPr txBox="1"/>
          <p:nvPr/>
        </p:nvSpPr>
        <p:spPr>
          <a:xfrm>
            <a:off x="781393" y="3587254"/>
            <a:ext cx="183637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New photo added to my </a:t>
            </a:r>
            <a:r>
              <a:rPr lang="en-US" altLang="zh-TW" b="1">
                <a:solidFill>
                  <a:srgbClr val="FC5F9C"/>
                </a:solidFill>
                <a:latin typeface="Arial Rounded"/>
                <a:sym typeface="Arial Rounded"/>
              </a:rPr>
              <a:t>Google Drive Account 1</a:t>
            </a:r>
          </a:p>
        </p:txBody>
      </p:sp>
      <p:sp>
        <p:nvSpPr>
          <p:cNvPr id="35" name="Google Shape;316;p10">
            <a:extLst>
              <a:ext uri="{FF2B5EF4-FFF2-40B4-BE49-F238E27FC236}">
                <a16:creationId xmlns:a16="http://schemas.microsoft.com/office/drawing/2014/main" id="{D8484765-A6FE-416A-B1C6-C540BBE07484}"/>
              </a:ext>
            </a:extLst>
          </p:cNvPr>
          <p:cNvSpPr txBox="1"/>
          <p:nvPr/>
        </p:nvSpPr>
        <p:spPr>
          <a:xfrm>
            <a:off x="5084403" y="1943999"/>
            <a:ext cx="20277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Upload the photo in my Dropbox folder</a:t>
            </a:r>
          </a:p>
        </p:txBody>
      </p:sp>
      <p:sp>
        <p:nvSpPr>
          <p:cNvPr id="36" name="Google Shape;317;p10">
            <a:extLst>
              <a:ext uri="{FF2B5EF4-FFF2-40B4-BE49-F238E27FC236}">
                <a16:creationId xmlns:a16="http://schemas.microsoft.com/office/drawing/2014/main" id="{A8B0FE95-419C-479F-8F2A-22CADC92AE7F}"/>
              </a:ext>
            </a:extLst>
          </p:cNvPr>
          <p:cNvSpPr txBox="1"/>
          <p:nvPr/>
        </p:nvSpPr>
        <p:spPr>
          <a:xfrm>
            <a:off x="5084403" y="2659827"/>
            <a:ext cx="219164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Backup the photo to my </a:t>
            </a:r>
            <a:r>
              <a:rPr lang="en-US" altLang="zh-TW" b="1">
                <a:solidFill>
                  <a:srgbClr val="FC5F9C"/>
                </a:solidFill>
                <a:latin typeface="Arial Rounded"/>
                <a:sym typeface="Arial Rounded"/>
              </a:rPr>
              <a:t>Google Drive Account 2</a:t>
            </a:r>
          </a:p>
        </p:txBody>
      </p:sp>
      <p:sp>
        <p:nvSpPr>
          <p:cNvPr id="37" name="Google Shape;318;p10">
            <a:extLst>
              <a:ext uri="{FF2B5EF4-FFF2-40B4-BE49-F238E27FC236}">
                <a16:creationId xmlns:a16="http://schemas.microsoft.com/office/drawing/2014/main" id="{18EB7108-26A4-4AE6-B59E-66E8FFD430EC}"/>
              </a:ext>
            </a:extLst>
          </p:cNvPr>
          <p:cNvSpPr txBox="1"/>
          <p:nvPr/>
        </p:nvSpPr>
        <p:spPr>
          <a:xfrm>
            <a:off x="5084402" y="3474268"/>
            <a:ext cx="202775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sym typeface="Arial Rounded"/>
              </a:rPr>
              <a:t>Share the file link on our team Slack channel</a:t>
            </a:r>
          </a:p>
        </p:txBody>
      </p:sp>
      <p:cxnSp>
        <p:nvCxnSpPr>
          <p:cNvPr id="38" name="Google Shape;319;p10">
            <a:extLst>
              <a:ext uri="{FF2B5EF4-FFF2-40B4-BE49-F238E27FC236}">
                <a16:creationId xmlns:a16="http://schemas.microsoft.com/office/drawing/2014/main" id="{F67C9DCA-655B-4CA2-9463-64C4115FD5E3}"/>
              </a:ext>
            </a:extLst>
          </p:cNvPr>
          <p:cNvCxnSpPr>
            <a:stCxn id="42" idx="1"/>
            <a:endCxn id="44" idx="6"/>
          </p:cNvCxnSpPr>
          <p:nvPr/>
        </p:nvCxnSpPr>
        <p:spPr>
          <a:xfrm flipH="1">
            <a:off x="2073674" y="3044198"/>
            <a:ext cx="715673" cy="7348"/>
          </a:xfrm>
          <a:prstGeom prst="straightConnector1">
            <a:avLst/>
          </a:prstGeom>
          <a:noFill/>
          <a:ln w="38100" cap="flat" cmpd="sng">
            <a:solidFill>
              <a:srgbClr val="FF9BE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22;p10">
            <a:extLst>
              <a:ext uri="{FF2B5EF4-FFF2-40B4-BE49-F238E27FC236}">
                <a16:creationId xmlns:a16="http://schemas.microsoft.com/office/drawing/2014/main" id="{2A04591B-24A2-4622-9C04-CE2169021EAB}"/>
              </a:ext>
            </a:extLst>
          </p:cNvPr>
          <p:cNvCxnSpPr>
            <a:stCxn id="46" idx="3"/>
          </p:cNvCxnSpPr>
          <p:nvPr/>
        </p:nvCxnSpPr>
        <p:spPr>
          <a:xfrm flipH="1">
            <a:off x="3445221" y="2473786"/>
            <a:ext cx="990300" cy="552600"/>
          </a:xfrm>
          <a:prstGeom prst="straightConnector1">
            <a:avLst/>
          </a:prstGeom>
          <a:noFill/>
          <a:ln w="38100" cap="flat" cmpd="sng">
            <a:solidFill>
              <a:srgbClr val="FF9BE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324;p10">
            <a:extLst>
              <a:ext uri="{FF2B5EF4-FFF2-40B4-BE49-F238E27FC236}">
                <a16:creationId xmlns:a16="http://schemas.microsoft.com/office/drawing/2014/main" id="{D80F1EC9-F701-4689-A3AE-59745CEF393A}"/>
              </a:ext>
            </a:extLst>
          </p:cNvPr>
          <p:cNvCxnSpPr>
            <a:stCxn id="48" idx="2"/>
            <a:endCxn id="42" idx="3"/>
          </p:cNvCxnSpPr>
          <p:nvPr/>
        </p:nvCxnSpPr>
        <p:spPr>
          <a:xfrm flipH="1">
            <a:off x="3867797" y="3026328"/>
            <a:ext cx="465293" cy="17870"/>
          </a:xfrm>
          <a:prstGeom prst="straightConnector1">
            <a:avLst/>
          </a:prstGeom>
          <a:noFill/>
          <a:ln w="38100" cap="flat" cmpd="sng">
            <a:solidFill>
              <a:srgbClr val="FF9BE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326;p10">
            <a:extLst>
              <a:ext uri="{FF2B5EF4-FFF2-40B4-BE49-F238E27FC236}">
                <a16:creationId xmlns:a16="http://schemas.microsoft.com/office/drawing/2014/main" id="{36CEC800-D999-4699-9545-11F80ADB8B38}"/>
              </a:ext>
            </a:extLst>
          </p:cNvPr>
          <p:cNvCxnSpPr>
            <a:stCxn id="50" idx="1"/>
          </p:cNvCxnSpPr>
          <p:nvPr/>
        </p:nvCxnSpPr>
        <p:spPr>
          <a:xfrm rot="10800000">
            <a:off x="3459621" y="3026269"/>
            <a:ext cx="975900" cy="552600"/>
          </a:xfrm>
          <a:prstGeom prst="straightConnector1">
            <a:avLst/>
          </a:prstGeom>
          <a:noFill/>
          <a:ln w="38100" cap="flat" cmpd="sng">
            <a:solidFill>
              <a:srgbClr val="FF9BE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" name="Google Shape;320;p10">
            <a:extLst>
              <a:ext uri="{FF2B5EF4-FFF2-40B4-BE49-F238E27FC236}">
                <a16:creationId xmlns:a16="http://schemas.microsoft.com/office/drawing/2014/main" id="{AA7A5466-9D1D-42C3-811D-1658A26C3F7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9347" y="2504973"/>
            <a:ext cx="1078450" cy="1078450"/>
          </a:xfrm>
          <a:prstGeom prst="roundRect">
            <a:avLst>
              <a:gd name="adj" fmla="val 18498"/>
            </a:avLst>
          </a:prstGeom>
          <a:noFill/>
          <a:ln>
            <a:noFill/>
          </a:ln>
        </p:spPr>
      </p:pic>
      <p:grpSp>
        <p:nvGrpSpPr>
          <p:cNvPr id="43" name="Google Shape;328;p10">
            <a:extLst>
              <a:ext uri="{FF2B5EF4-FFF2-40B4-BE49-F238E27FC236}">
                <a16:creationId xmlns:a16="http://schemas.microsoft.com/office/drawing/2014/main" id="{F8663738-CB80-4C99-B0E7-74FA7DA42F70}"/>
              </a:ext>
            </a:extLst>
          </p:cNvPr>
          <p:cNvGrpSpPr/>
          <p:nvPr/>
        </p:nvGrpSpPr>
        <p:grpSpPr>
          <a:xfrm>
            <a:off x="1330871" y="2680144"/>
            <a:ext cx="742803" cy="742803"/>
            <a:chOff x="5949432" y="3061191"/>
            <a:chExt cx="1152160" cy="1152160"/>
          </a:xfrm>
        </p:grpSpPr>
        <p:sp>
          <p:nvSpPr>
            <p:cNvPr id="44" name="Google Shape;321;p10">
              <a:extLst>
                <a:ext uri="{FF2B5EF4-FFF2-40B4-BE49-F238E27FC236}">
                  <a16:creationId xmlns:a16="http://schemas.microsoft.com/office/drawing/2014/main" id="{E748610F-E4D8-4B3E-A3F7-131A452A625D}"/>
                </a:ext>
              </a:extLst>
            </p:cNvPr>
            <p:cNvSpPr/>
            <p:nvPr/>
          </p:nvSpPr>
          <p:spPr>
            <a:xfrm>
              <a:off x="5949432" y="3061191"/>
              <a:ext cx="1152160" cy="1152160"/>
            </a:xfrm>
            <a:prstGeom prst="ellipse">
              <a:avLst/>
            </a:prstGeom>
            <a:solidFill>
              <a:srgbClr val="AE78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45" name="Google Shape;329;p10">
              <a:extLst>
                <a:ext uri="{FF2B5EF4-FFF2-40B4-BE49-F238E27FC236}">
                  <a16:creationId xmlns:a16="http://schemas.microsoft.com/office/drawing/2014/main" id="{35E6C41E-8C1A-465F-8ECC-F0A6436E7056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3675" y="3299762"/>
              <a:ext cx="695325" cy="60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323;p10">
            <a:extLst>
              <a:ext uri="{FF2B5EF4-FFF2-40B4-BE49-F238E27FC236}">
                <a16:creationId xmlns:a16="http://schemas.microsoft.com/office/drawing/2014/main" id="{32B98678-6AE3-4546-B7BC-F4DCCDF45DA9}"/>
              </a:ext>
            </a:extLst>
          </p:cNvPr>
          <p:cNvSpPr/>
          <p:nvPr/>
        </p:nvSpPr>
        <p:spPr>
          <a:xfrm>
            <a:off x="4326740" y="1839764"/>
            <a:ext cx="742803" cy="742803"/>
          </a:xfrm>
          <a:prstGeom prst="ellipse">
            <a:avLst/>
          </a:prstGeom>
          <a:solidFill>
            <a:srgbClr val="AE78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AE78E3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47" name="Google Shape;330;p10">
            <a:extLst>
              <a:ext uri="{FF2B5EF4-FFF2-40B4-BE49-F238E27FC236}">
                <a16:creationId xmlns:a16="http://schemas.microsoft.com/office/drawing/2014/main" id="{4D36BB9A-1ECF-4972-AB10-7367EBF88ED7}"/>
              </a:ext>
            </a:extLst>
          </p:cNvPr>
          <p:cNvGrpSpPr/>
          <p:nvPr/>
        </p:nvGrpSpPr>
        <p:grpSpPr>
          <a:xfrm>
            <a:off x="4333090" y="2654926"/>
            <a:ext cx="742803" cy="742803"/>
            <a:chOff x="5949432" y="3061191"/>
            <a:chExt cx="1152160" cy="1152160"/>
          </a:xfrm>
        </p:grpSpPr>
        <p:sp>
          <p:nvSpPr>
            <p:cNvPr id="48" name="Google Shape;325;p10">
              <a:extLst>
                <a:ext uri="{FF2B5EF4-FFF2-40B4-BE49-F238E27FC236}">
                  <a16:creationId xmlns:a16="http://schemas.microsoft.com/office/drawing/2014/main" id="{2E572FB2-361F-4BEC-A0C7-4A24A8DAA43D}"/>
                </a:ext>
              </a:extLst>
            </p:cNvPr>
            <p:cNvSpPr/>
            <p:nvPr/>
          </p:nvSpPr>
          <p:spPr>
            <a:xfrm>
              <a:off x="5949432" y="3061191"/>
              <a:ext cx="1152160" cy="1152160"/>
            </a:xfrm>
            <a:prstGeom prst="ellipse">
              <a:avLst/>
            </a:prstGeom>
            <a:solidFill>
              <a:srgbClr val="FC5F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pic>
          <p:nvPicPr>
            <p:cNvPr id="49" name="Google Shape;331;p10">
              <a:extLst>
                <a:ext uri="{FF2B5EF4-FFF2-40B4-BE49-F238E27FC236}">
                  <a16:creationId xmlns:a16="http://schemas.microsoft.com/office/drawing/2014/main" id="{14F1C72F-6F54-4CAE-88C5-4EB55C555DB8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3675" y="3299762"/>
              <a:ext cx="695325" cy="60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Google Shape;327;p10">
            <a:extLst>
              <a:ext uri="{FF2B5EF4-FFF2-40B4-BE49-F238E27FC236}">
                <a16:creationId xmlns:a16="http://schemas.microsoft.com/office/drawing/2014/main" id="{CBAA7A07-0610-444C-A654-CD21110531D8}"/>
              </a:ext>
            </a:extLst>
          </p:cNvPr>
          <p:cNvSpPr/>
          <p:nvPr/>
        </p:nvSpPr>
        <p:spPr>
          <a:xfrm>
            <a:off x="4326740" y="3470088"/>
            <a:ext cx="742803" cy="742803"/>
          </a:xfrm>
          <a:prstGeom prst="ellipse">
            <a:avLst/>
          </a:prstGeom>
          <a:solidFill>
            <a:srgbClr val="6C4D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1" name="Google Shape;332;p10">
            <a:extLst>
              <a:ext uri="{FF2B5EF4-FFF2-40B4-BE49-F238E27FC236}">
                <a16:creationId xmlns:a16="http://schemas.microsoft.com/office/drawing/2014/main" id="{C232E3F9-CAB7-40DE-881F-3040E9D77885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594" y="2036399"/>
            <a:ext cx="467794" cy="39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33;p10">
            <a:extLst>
              <a:ext uri="{FF2B5EF4-FFF2-40B4-BE49-F238E27FC236}">
                <a16:creationId xmlns:a16="http://schemas.microsoft.com/office/drawing/2014/main" id="{98A65EA7-09D1-449F-9D3F-A721176BD9C5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339" y="3656312"/>
            <a:ext cx="387160" cy="38716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315;p10">
            <a:extLst>
              <a:ext uri="{FF2B5EF4-FFF2-40B4-BE49-F238E27FC236}">
                <a16:creationId xmlns:a16="http://schemas.microsoft.com/office/drawing/2014/main" id="{094B7FA0-83E5-41C4-AE8B-9F508A53AB1D}"/>
              </a:ext>
            </a:extLst>
          </p:cNvPr>
          <p:cNvSpPr txBox="1"/>
          <p:nvPr/>
        </p:nvSpPr>
        <p:spPr>
          <a:xfrm>
            <a:off x="2789281" y="3587254"/>
            <a:ext cx="10784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Qmiix</a:t>
            </a:r>
            <a:endParaRPr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891096602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646</Words>
  <Application>Microsoft Office PowerPoint</Application>
  <PresentationFormat>寬螢幕</PresentationFormat>
  <Paragraphs>174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Calibri</vt:lpstr>
      <vt:lpstr>微軟正黑體</vt:lpstr>
      <vt:lpstr>Arial Rounded</vt:lpstr>
      <vt:lpstr>Open Sans</vt:lpstr>
      <vt:lpstr>Arial</vt:lpstr>
      <vt:lpstr>Wingdings</vt:lpstr>
      <vt:lpstr>自訂設計</vt:lpstr>
      <vt:lpstr>PowerPoint 簡報</vt:lpstr>
      <vt:lpstr>PowerPoint 簡報</vt:lpstr>
      <vt:lpstr>What is Qmiix ?</vt:lpstr>
      <vt:lpstr>What is Qmiix ?</vt:lpstr>
      <vt:lpstr>PowerPoint 簡報</vt:lpstr>
      <vt:lpstr>Supported Platforms</vt:lpstr>
      <vt:lpstr>Why Need Qmiix ?</vt:lpstr>
      <vt:lpstr>Qmiix brings different apps and devices together and hence bridges the gap</vt:lpstr>
      <vt:lpstr>Why need Qmiix ?</vt:lpstr>
      <vt:lpstr>What Can Qmiix Do ?</vt:lpstr>
      <vt:lpstr>What Can Qmiix Do ?</vt:lpstr>
      <vt:lpstr>Who Can Use Qmiix ?</vt:lpstr>
      <vt:lpstr>PowerPoint 簡報</vt:lpstr>
      <vt:lpstr>PowerPoint 簡報</vt:lpstr>
      <vt:lpstr>PowerPoint 簡報</vt:lpstr>
      <vt:lpstr>How to Use Qmiix ?</vt:lpstr>
      <vt:lpstr>Account Management</vt:lpstr>
      <vt:lpstr>Miix</vt:lpstr>
      <vt:lpstr>Qmiix Triggers</vt:lpstr>
      <vt:lpstr>Qmiix Actions</vt:lpstr>
      <vt:lpstr>Advanced Miix</vt:lpstr>
      <vt:lpstr>Supported Applications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Lin</dc:creator>
  <cp:lastModifiedBy>QNAP_Mili Wang</cp:lastModifiedBy>
  <cp:revision>3</cp:revision>
  <dcterms:modified xsi:type="dcterms:W3CDTF">2021-03-23T06:16:50Z</dcterms:modified>
</cp:coreProperties>
</file>