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82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微軟正黑體" panose="020B0604030504040204" pitchFamily="34" charset="-12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47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9" roundtripDataSignature="AMtx7mh9bU/ijfoaDTjJMZqkrdcO7q0s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F9C"/>
    <a:srgbClr val="A875E2"/>
    <a:srgbClr val="665CD5"/>
    <a:srgbClr val="FEC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4660"/>
  </p:normalViewPr>
  <p:slideViewPr>
    <p:cSldViewPr snapToGrid="0">
      <p:cViewPr>
        <p:scale>
          <a:sx n="70" d="100"/>
          <a:sy n="70" d="100"/>
        </p:scale>
        <p:origin x="2526" y="1164"/>
      </p:cViewPr>
      <p:guideLst>
        <p:guide orient="horz" pos="20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NO NEED TO CHANGE</a:t>
            </a:r>
            <a:endParaRPr/>
          </a:p>
        </p:txBody>
      </p:sp>
      <p:sp>
        <p:nvSpPr>
          <p:cNvPr id="354" name="Google Shape;35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107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655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NO NEED TO CHANGE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NO NEED TO CHANGE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Tile Color: #917ed6</a:t>
            </a:r>
            <a:endParaRPr/>
          </a:p>
        </p:txBody>
      </p:sp>
      <p:sp>
        <p:nvSpPr>
          <p:cNvPr id="667" name="Google Shape;66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c5f5b7c6f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gc5f5b7c6f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Tile Color: #917ed6</a:t>
            </a:r>
            <a:endParaRPr/>
          </a:p>
        </p:txBody>
      </p:sp>
      <p:sp>
        <p:nvSpPr>
          <p:cNvPr id="698" name="Google Shape;698;gc5f5b7c6f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c5f5b7c6f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gc5f5b7c6f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Tile Color: #917ed6</a:t>
            </a:r>
            <a:endParaRPr/>
          </a:p>
        </p:txBody>
      </p:sp>
      <p:sp>
        <p:nvSpPr>
          <p:cNvPr id="698" name="Google Shape;698;gc5f5b7c6f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574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/>
              <a:t>Replace: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 Surveillance with Twilio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Replace Smart Home with Slack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3. Replace Entertainment with Dropbox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4. Replace Social Media with Line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 Replace Smart Car with Google Drive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F8A52C6-395F-414F-BF57-A30FEC156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58D4D6-ADE8-44A9-BD30-5EA66CA2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051195C-7DBC-414E-8831-848C28E46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DB3EC82-32F9-4A23-A276-4AE241CC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1080EA-BD13-4D05-9A40-81526E21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39288-7551-45EB-BE34-51463EB1600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EC2FF4-F044-46CC-92C0-B9976E10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6499A3-38DC-4FCD-B2EC-B29D70AA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543191-D9D9-470E-9E3C-9ED27D11D4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23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2"/>
          <p:cNvSpPr txBox="1">
            <a:spLocks noGrp="1"/>
          </p:cNvSpPr>
          <p:nvPr>
            <p:ph type="title"/>
          </p:nvPr>
        </p:nvSpPr>
        <p:spPr>
          <a:xfrm>
            <a:off x="304796" y="227962"/>
            <a:ext cx="11480801" cy="76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000" b="1">
                <a:solidFill>
                  <a:srgbClr val="AE78E3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69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F8A52C6-395F-414F-BF57-A30FEC156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6583" cy="685799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18F7F2C-6492-41DD-928F-3D5FEC657BEA}"/>
              </a:ext>
            </a:extLst>
          </p:cNvPr>
          <p:cNvSpPr txBox="1"/>
          <p:nvPr userDrawn="1"/>
        </p:nvSpPr>
        <p:spPr>
          <a:xfrm>
            <a:off x="886866" y="4070201"/>
            <a:ext cx="4897245" cy="4389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3500" lvl="0" indent="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zh-TW" sz="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©2021 </a:t>
            </a:r>
            <a:r>
              <a:rPr lang="zh-TW" altLang="en-US" sz="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en-US" sz="8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01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F8A52C6-395F-414F-BF57-A30FEC156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F8A52C6-395F-414F-BF57-A30FEC156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857"/>
            <a:ext cx="12186583" cy="685628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18F7F2C-6492-41DD-928F-3D5FEC657BEA}"/>
              </a:ext>
            </a:extLst>
          </p:cNvPr>
          <p:cNvSpPr txBox="1"/>
          <p:nvPr userDrawn="1"/>
        </p:nvSpPr>
        <p:spPr>
          <a:xfrm>
            <a:off x="1010092" y="4070201"/>
            <a:ext cx="456136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800" b="0" i="0" u="none" strike="noStrike" baseline="0">
                <a:solidFill>
                  <a:srgbClr val="FFFFFF"/>
                </a:solidFill>
                <a:latin typeface="Arial" panose="020B0604020202020204" pitchFamily="34" charset="0"/>
              </a:rPr>
              <a:t>Copyright © 2021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800" b="0"/>
          </a:p>
        </p:txBody>
      </p:sp>
    </p:spTree>
    <p:extLst>
      <p:ext uri="{BB962C8B-B14F-4D97-AF65-F5344CB8AC3E}">
        <p14:creationId xmlns:p14="http://schemas.microsoft.com/office/powerpoint/2010/main" val="303901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F35C9D-D0CD-49BB-9B3C-BE8E6CBF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DA0B93-E819-4E4E-924D-3EC35B812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9066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-933450" y="-3600450"/>
            <a:ext cx="14058901" cy="1405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0C2D72C-39EF-442D-ACB2-DCEA0C4E58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" y="0"/>
            <a:ext cx="12191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84E12DB-33EA-44F0-A9E5-9CD29CB75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A30453D-669B-4036-B401-FF6CD520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47537"/>
            <a:ext cx="5264150" cy="3404937"/>
          </a:xfrm>
        </p:spPr>
        <p:txBody>
          <a:bodyPr anchor="ctr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2161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84E12DB-33EA-44F0-A9E5-9CD29CB75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A30453D-669B-4036-B401-FF6CD520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47537"/>
            <a:ext cx="5264150" cy="3404937"/>
          </a:xfrm>
        </p:spPr>
        <p:txBody>
          <a:bodyPr anchor="ctr">
            <a:normAutofit/>
          </a:bodyPr>
          <a:lstStyle>
            <a:lvl1pPr algn="l"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216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84E12DB-33EA-44F0-A9E5-9CD29CB75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A30453D-669B-4036-B401-FF6CD520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47537"/>
            <a:ext cx="5264150" cy="4259179"/>
          </a:xfrm>
        </p:spPr>
        <p:txBody>
          <a:bodyPr anchor="ctr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80289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314365C-622E-4A74-920E-FA5171A40E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B97402B-7F4C-44F4-B5EC-D3975A4A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DB5E47-7A77-407F-8AFB-EAFBD722E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8773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0" r:id="rId2"/>
    <p:sldLayoutId id="2147483678" r:id="rId3"/>
    <p:sldLayoutId id="2147483679" r:id="rId4"/>
    <p:sldLayoutId id="2147483660" r:id="rId5"/>
    <p:sldLayoutId id="2147483672" r:id="rId6"/>
    <p:sldLayoutId id="2147483661" r:id="rId7"/>
    <p:sldLayoutId id="2147483680" r:id="rId8"/>
    <p:sldLayoutId id="2147483673" r:id="rId9"/>
    <p:sldLayoutId id="2147483667" r:id="rId10"/>
    <p:sldLayoutId id="214748367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sv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sv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sv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98.sv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1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11" Type="http://schemas.openxmlformats.org/officeDocument/2006/relationships/image" Target="../media/image97.png"/><Relationship Id="rId5" Type="http://schemas.openxmlformats.org/officeDocument/2006/relationships/image" Target="../media/image101.png"/><Relationship Id="rId15" Type="http://schemas.openxmlformats.org/officeDocument/2006/relationships/image" Target="../media/image109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4.svg"/><Relationship Id="rId4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34A96B-1333-4721-A5C7-F2EDDED9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7537"/>
            <a:ext cx="6483349" cy="3404937"/>
          </a:xfrm>
        </p:spPr>
        <p:txBody>
          <a:bodyPr>
            <a:normAutofit/>
          </a:bodyPr>
          <a:lstStyle/>
          <a:p>
            <a:pPr>
              <a:buClr>
                <a:schemeClr val="lt1"/>
              </a:buClr>
              <a:buSzPts val="7200"/>
            </a:pPr>
            <a:r>
              <a:rPr lang="en-US" altLang="zh-TW" err="1">
                <a:sym typeface="Arial Rounded"/>
              </a:rPr>
              <a:t>Qmiix</a:t>
            </a:r>
            <a:r>
              <a:rPr lang="zh-TW" altLang="en-US">
                <a:sym typeface="Arial Rounded"/>
              </a:rPr>
              <a:t> 可以做什麼</a:t>
            </a:r>
            <a:r>
              <a:rPr lang="en-US" altLang="zh-TW">
                <a:sym typeface="Arial Rounded"/>
              </a:rPr>
              <a:t>？</a:t>
            </a:r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 Rounded"/>
              <a:buNone/>
            </a:pPr>
            <a:r>
              <a:rPr lang="en-US" sz="4000" b="1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可以做什麼</a:t>
            </a: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？</a:t>
            </a:r>
            <a:endParaRPr sz="4000" b="1">
              <a:solidFill>
                <a:srgbClr val="7030A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67" name="Google Shape;367;p12"/>
          <p:cNvSpPr txBox="1"/>
          <p:nvPr/>
        </p:nvSpPr>
        <p:spPr>
          <a:xfrm>
            <a:off x="1000973" y="3601898"/>
            <a:ext cx="24097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err="1">
                <a:solidFill>
                  <a:srgbClr val="FC5F9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集中管理</a:t>
            </a:r>
            <a:endParaRPr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68" name="Google Shape;368;p12"/>
          <p:cNvSpPr txBox="1"/>
          <p:nvPr/>
        </p:nvSpPr>
        <p:spPr>
          <a:xfrm>
            <a:off x="941748" y="4129034"/>
            <a:ext cx="25282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16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自由定義流程，一次觸發最多五個不同動作</a:t>
            </a:r>
            <a:endParaRPr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523B63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69" name="Google Shape;369;p12"/>
          <p:cNvSpPr txBox="1"/>
          <p:nvPr/>
        </p:nvSpPr>
        <p:spPr>
          <a:xfrm>
            <a:off x="3823586" y="3601898"/>
            <a:ext cx="22233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err="1">
                <a:solidFill>
                  <a:srgbClr val="FC5F9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彈性的流程</a:t>
            </a:r>
            <a:endParaRPr sz="2400" b="1">
              <a:solidFill>
                <a:srgbClr val="FC5F9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70" name="Google Shape;370;p12"/>
          <p:cNvSpPr txBox="1"/>
          <p:nvPr/>
        </p:nvSpPr>
        <p:spPr>
          <a:xfrm>
            <a:off x="8858032" y="3601898"/>
            <a:ext cx="24426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C5F9C"/>
                </a:solidFill>
                <a:latin typeface="Arial Rounded"/>
                <a:ea typeface="Arial Rounded"/>
                <a:cs typeface="Arial Rounded"/>
                <a:sym typeface="Arial Rounded"/>
              </a:rPr>
              <a:t>多重串接</a:t>
            </a:r>
            <a:endParaRPr/>
          </a:p>
        </p:txBody>
      </p:sp>
      <p:sp>
        <p:nvSpPr>
          <p:cNvPr id="371" name="Google Shape;371;p12"/>
          <p:cNvSpPr txBox="1"/>
          <p:nvPr/>
        </p:nvSpPr>
        <p:spPr>
          <a:xfrm>
            <a:off x="3823586" y="4129034"/>
            <a:ext cx="222336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sz="16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即時執行各種工作流程</a:t>
            </a:r>
            <a:endParaRPr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72" name="Google Shape;372;p12"/>
          <p:cNvSpPr txBox="1"/>
          <p:nvPr/>
        </p:nvSpPr>
        <p:spPr>
          <a:xfrm>
            <a:off x="8871681" y="4129034"/>
            <a:ext cx="24426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可串接同一個應用程式下的不同帳號</a:t>
            </a:r>
            <a:endParaRPr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73" name="Google Shape;373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637" y="2159847"/>
            <a:ext cx="1192012" cy="1138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2689" y="2282742"/>
            <a:ext cx="10287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809" y="2397041"/>
            <a:ext cx="9810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"/>
          <p:cNvSpPr txBox="1"/>
          <p:nvPr/>
        </p:nvSpPr>
        <p:spPr>
          <a:xfrm>
            <a:off x="6790008" y="3601898"/>
            <a:ext cx="1583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err="1">
                <a:solidFill>
                  <a:srgbClr val="FC5F9C"/>
                </a:solidFill>
                <a:latin typeface="Arial Rounded"/>
                <a:ea typeface="Arial Rounded"/>
                <a:cs typeface="Arial Rounded"/>
                <a:sym typeface="Arial Rounded"/>
              </a:rPr>
              <a:t>極短延遲</a:t>
            </a:r>
            <a:endParaRPr/>
          </a:p>
        </p:txBody>
      </p:sp>
      <p:sp>
        <p:nvSpPr>
          <p:cNvPr id="377" name="Google Shape;377;p12"/>
          <p:cNvSpPr txBox="1"/>
          <p:nvPr/>
        </p:nvSpPr>
        <p:spPr>
          <a:xfrm>
            <a:off x="6410853" y="4129034"/>
            <a:ext cx="22233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en-US" sz="16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即時執行各種工作流程</a:t>
            </a:r>
            <a:endParaRPr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78" name="Google Shape;378;p1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958" y="2282742"/>
            <a:ext cx="64770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"/>
          <p:cNvSpPr txBox="1">
            <a:spLocks noGrp="1"/>
          </p:cNvSpPr>
          <p:nvPr>
            <p:ph type="title"/>
          </p:nvPr>
        </p:nvSpPr>
        <p:spPr>
          <a:xfrm>
            <a:off x="831850" y="1347537"/>
            <a:ext cx="6467307" cy="34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Aft>
                <a:spcPts val="0"/>
              </a:spcAft>
              <a:buClr>
                <a:schemeClr val="lt1"/>
              </a:buClr>
              <a:buSzPts val="7200"/>
            </a:pPr>
            <a:r>
              <a:rPr lang="en-US" err="1">
                <a:sym typeface="Arial Rounded"/>
              </a:rPr>
              <a:t>誰適合用</a:t>
            </a:r>
            <a:r>
              <a:rPr lang="en-US">
                <a:sym typeface="Arial Rounded"/>
              </a:rPr>
              <a:t> </a:t>
            </a:r>
            <a:r>
              <a:rPr lang="en-US" err="1">
                <a:sym typeface="Arial Rounded"/>
              </a:rPr>
              <a:t>Qmiix</a:t>
            </a:r>
            <a:r>
              <a:rPr lang="en-US">
                <a:sym typeface="Arial Rounded"/>
              </a:rPr>
              <a:t>？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D1F4720F-302B-4958-898D-39882D8B4B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78" y="1608278"/>
            <a:ext cx="2743200" cy="3335760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449" name="Google Shape;449;p15"/>
          <p:cNvSpPr txBox="1"/>
          <p:nvPr/>
        </p:nvSpPr>
        <p:spPr>
          <a:xfrm>
            <a:off x="807077" y="5108747"/>
            <a:ext cx="274320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None/>
            </a:pPr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掌握異常狀態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6" name="Google Shape;366;p12">
            <a:extLst>
              <a:ext uri="{FF2B5EF4-FFF2-40B4-BE49-F238E27FC236}">
                <a16:creationId xmlns:a16="http://schemas.microsoft.com/office/drawing/2014/main" id="{D2EDE8F1-84F3-4441-83E5-93EDB467B0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000" b="1" kern="1200">
                <a:solidFill>
                  <a:srgbClr val="AE78E3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7030A0"/>
              </a:buClr>
              <a:buSzPts val="4000"/>
            </a:pPr>
            <a:r>
              <a:rPr lang="en-US" altLang="zh-TW">
                <a:solidFill>
                  <a:srgbClr val="7030A0"/>
                </a:solidFill>
              </a:rPr>
              <a:t>NAS </a:t>
            </a:r>
            <a:r>
              <a:rPr lang="en-US" altLang="zh-TW" err="1">
                <a:solidFill>
                  <a:srgbClr val="7030A0"/>
                </a:solidFill>
              </a:rPr>
              <a:t>使用者</a:t>
            </a:r>
            <a:endParaRPr lang="en-US" altLang="zh-TW">
              <a:solidFill>
                <a:srgbClr val="7030A0"/>
              </a:solidFill>
            </a:endParaRPr>
          </a:p>
        </p:txBody>
      </p:sp>
      <p:sp>
        <p:nvSpPr>
          <p:cNvPr id="21" name="Google Shape;449;p15">
            <a:extLst>
              <a:ext uri="{FF2B5EF4-FFF2-40B4-BE49-F238E27FC236}">
                <a16:creationId xmlns:a16="http://schemas.microsoft.com/office/drawing/2014/main" id="{8B42D1D6-C102-4D40-AC84-63A7FE6FC5BD}"/>
              </a:ext>
            </a:extLst>
          </p:cNvPr>
          <p:cNvSpPr txBox="1"/>
          <p:nvPr/>
        </p:nvSpPr>
        <p:spPr>
          <a:xfrm>
            <a:off x="4237581" y="5120292"/>
            <a:ext cx="2743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None/>
            </a:pPr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同步</a:t>
            </a:r>
            <a:r>
              <a:rPr 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重要資料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0F9A6EF0-0277-40FB-9697-77707D65E1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81" y="1650463"/>
            <a:ext cx="2743200" cy="3283474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1ECD1E5E-693C-42AA-B862-61A1F4078976}"/>
              </a:ext>
            </a:extLst>
          </p:cNvPr>
          <p:cNvGrpSpPr/>
          <p:nvPr/>
        </p:nvGrpSpPr>
        <p:grpSpPr>
          <a:xfrm>
            <a:off x="7746997" y="2226393"/>
            <a:ext cx="3622085" cy="2657370"/>
            <a:chOff x="7746997" y="2226393"/>
            <a:chExt cx="3622085" cy="2657370"/>
          </a:xfrm>
        </p:grpSpPr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2F3C9163-615B-4D47-9EDE-47B94DEB7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87718" y="2246090"/>
              <a:ext cx="1481364" cy="1421511"/>
            </a:xfrm>
            <a:prstGeom prst="rect">
              <a:avLst/>
            </a:prstGeom>
          </p:spPr>
        </p:pic>
        <p:grpSp>
          <p:nvGrpSpPr>
            <p:cNvPr id="12" name="Google Shape;454;p15">
              <a:extLst>
                <a:ext uri="{FF2B5EF4-FFF2-40B4-BE49-F238E27FC236}">
                  <a16:creationId xmlns:a16="http://schemas.microsoft.com/office/drawing/2014/main" id="{4F93E68E-0535-44EE-AE1C-11DDA8D8DC6C}"/>
                </a:ext>
              </a:extLst>
            </p:cNvPr>
            <p:cNvGrpSpPr/>
            <p:nvPr/>
          </p:nvGrpSpPr>
          <p:grpSpPr>
            <a:xfrm rot="5997251">
              <a:off x="8551638" y="2071037"/>
              <a:ext cx="2657370" cy="2968081"/>
              <a:chOff x="8119886" y="1628851"/>
              <a:chExt cx="2657370" cy="2968081"/>
            </a:xfrm>
          </p:grpSpPr>
          <p:sp>
            <p:nvSpPr>
              <p:cNvPr id="13" name="Google Shape;455;p15">
                <a:extLst>
                  <a:ext uri="{FF2B5EF4-FFF2-40B4-BE49-F238E27FC236}">
                    <a16:creationId xmlns:a16="http://schemas.microsoft.com/office/drawing/2014/main" id="{5EC30870-3C9A-4124-B06E-67D5BC8E4D35}"/>
                  </a:ext>
                </a:extLst>
              </p:cNvPr>
              <p:cNvSpPr/>
              <p:nvPr/>
            </p:nvSpPr>
            <p:spPr>
              <a:xfrm rot="2585072">
                <a:off x="9042328" y="1926047"/>
                <a:ext cx="1437732" cy="143773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86" y="53159"/>
                    </a:moveTo>
                    <a:lnTo>
                      <a:pt x="7586" y="53159"/>
                    </a:lnTo>
                    <a:cubicBezTo>
                      <a:pt x="10423" y="31421"/>
                      <a:pt x="26383" y="13691"/>
                      <a:pt x="47703" y="8591"/>
                    </a:cubicBezTo>
                    <a:cubicBezTo>
                      <a:pt x="69024" y="3492"/>
                      <a:pt x="91279" y="12081"/>
                      <a:pt x="103645" y="30182"/>
                    </a:cubicBezTo>
                    <a:lnTo>
                      <a:pt x="110098" y="28750"/>
                    </a:lnTo>
                    <a:lnTo>
                      <a:pt x="105741" y="49849"/>
                    </a:lnTo>
                    <a:lnTo>
                      <a:pt x="84430" y="34446"/>
                    </a:lnTo>
                    <a:lnTo>
                      <a:pt x="90702" y="33054"/>
                    </a:lnTo>
                    <a:lnTo>
                      <a:pt x="90702" y="33054"/>
                    </a:lnTo>
                    <a:cubicBezTo>
                      <a:pt x="80120" y="20997"/>
                      <a:pt x="63460" y="16250"/>
                      <a:pt x="48113" y="20919"/>
                    </a:cubicBezTo>
                    <a:cubicBezTo>
                      <a:pt x="32765" y="25587"/>
                      <a:pt x="21571" y="38806"/>
                      <a:pt x="19494" y="54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E78E3"/>
                  </a:gs>
                  <a:gs pos="15000">
                    <a:srgbClr val="AE78E3"/>
                  </a:gs>
                  <a:gs pos="87000">
                    <a:srgbClr val="FC5F9C">
                      <a:alpha val="0"/>
                    </a:srgbClr>
                  </a:gs>
                  <a:gs pos="100000">
                    <a:srgbClr val="FC5F9C">
                      <a:alpha val="0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sp>
            <p:nvSpPr>
              <p:cNvPr id="14" name="Google Shape;456;p15">
                <a:extLst>
                  <a:ext uri="{FF2B5EF4-FFF2-40B4-BE49-F238E27FC236}">
                    <a16:creationId xmlns:a16="http://schemas.microsoft.com/office/drawing/2014/main" id="{04FD7B9D-AB60-4626-B5E9-206549E04533}"/>
                  </a:ext>
                </a:extLst>
              </p:cNvPr>
              <p:cNvSpPr/>
              <p:nvPr/>
            </p:nvSpPr>
            <p:spPr>
              <a:xfrm rot="-9013471">
                <a:off x="8381971" y="2897115"/>
                <a:ext cx="1437732" cy="143773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86" y="53159"/>
                    </a:moveTo>
                    <a:lnTo>
                      <a:pt x="7586" y="53159"/>
                    </a:lnTo>
                    <a:cubicBezTo>
                      <a:pt x="10423" y="31421"/>
                      <a:pt x="26383" y="13691"/>
                      <a:pt x="47703" y="8591"/>
                    </a:cubicBezTo>
                    <a:cubicBezTo>
                      <a:pt x="69024" y="3492"/>
                      <a:pt x="91279" y="12081"/>
                      <a:pt x="103645" y="30182"/>
                    </a:cubicBezTo>
                    <a:lnTo>
                      <a:pt x="110098" y="28750"/>
                    </a:lnTo>
                    <a:lnTo>
                      <a:pt x="105741" y="49849"/>
                    </a:lnTo>
                    <a:lnTo>
                      <a:pt x="84430" y="34446"/>
                    </a:lnTo>
                    <a:lnTo>
                      <a:pt x="90702" y="33054"/>
                    </a:lnTo>
                    <a:lnTo>
                      <a:pt x="90702" y="33054"/>
                    </a:lnTo>
                    <a:cubicBezTo>
                      <a:pt x="80120" y="20997"/>
                      <a:pt x="63460" y="16250"/>
                      <a:pt x="48113" y="20919"/>
                    </a:cubicBezTo>
                    <a:cubicBezTo>
                      <a:pt x="32765" y="25587"/>
                      <a:pt x="21571" y="38806"/>
                      <a:pt x="19494" y="54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E78E3"/>
                  </a:gs>
                  <a:gs pos="15000">
                    <a:srgbClr val="AE78E3"/>
                  </a:gs>
                  <a:gs pos="87000">
                    <a:srgbClr val="FC5F9C">
                      <a:alpha val="0"/>
                    </a:srgbClr>
                  </a:gs>
                  <a:gs pos="100000">
                    <a:srgbClr val="FC5F9C">
                      <a:alpha val="0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</p:grpSp>
        <p:pic>
          <p:nvPicPr>
            <p:cNvPr id="15" name="Google Shape;457;p15">
              <a:extLst>
                <a:ext uri="{FF2B5EF4-FFF2-40B4-BE49-F238E27FC236}">
                  <a16:creationId xmlns:a16="http://schemas.microsoft.com/office/drawing/2014/main" id="{E94B104E-C848-486D-9A82-3DE2AC59E302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6997" y="3338438"/>
              <a:ext cx="2140721" cy="11317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橢圓 24">
            <a:extLst>
              <a:ext uri="{FF2B5EF4-FFF2-40B4-BE49-F238E27FC236}">
                <a16:creationId xmlns:a16="http://schemas.microsoft.com/office/drawing/2014/main" id="{CD8E8F75-A180-4EC7-8563-D8E5ABDDB3B2}"/>
              </a:ext>
            </a:extLst>
          </p:cNvPr>
          <p:cNvSpPr/>
          <p:nvPr/>
        </p:nvSpPr>
        <p:spPr>
          <a:xfrm>
            <a:off x="2339361" y="3239591"/>
            <a:ext cx="600293" cy="600293"/>
          </a:xfrm>
          <a:prstGeom prst="ellipse">
            <a:avLst/>
          </a:prstGeom>
          <a:noFill/>
          <a:ln w="19050">
            <a:gradFill>
              <a:gsLst>
                <a:gs pos="100000">
                  <a:srgbClr val="665CD5"/>
                </a:gs>
                <a:gs pos="0">
                  <a:srgbClr val="FECEE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1D21D334-2284-400A-B8F8-CD95EEFF7636}"/>
              </a:ext>
            </a:extLst>
          </p:cNvPr>
          <p:cNvSpPr/>
          <p:nvPr/>
        </p:nvSpPr>
        <p:spPr>
          <a:xfrm>
            <a:off x="3226420" y="2890296"/>
            <a:ext cx="668146" cy="147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665CD5"/>
              </a:gs>
              <a:gs pos="0">
                <a:srgbClr val="FECEE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87264A8-F877-411B-8A23-1D300E2A2DF2}"/>
              </a:ext>
            </a:extLst>
          </p:cNvPr>
          <p:cNvSpPr/>
          <p:nvPr/>
        </p:nvSpPr>
        <p:spPr>
          <a:xfrm>
            <a:off x="3268756" y="2937937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F01AE169-12B6-4C7C-B61A-035F271B75F3}"/>
              </a:ext>
            </a:extLst>
          </p:cNvPr>
          <p:cNvSpPr/>
          <p:nvPr/>
        </p:nvSpPr>
        <p:spPr>
          <a:xfrm>
            <a:off x="3268756" y="3552328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A00A3B6-3FE5-41D8-8655-EA5A9E9139F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503" y="3055665"/>
            <a:ext cx="345980" cy="34598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105619D2-35F2-4C73-B23F-7F43A701CE4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503" y="3693453"/>
            <a:ext cx="345980" cy="32165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3757032-CF1F-4182-B449-6621AFC79650}"/>
              </a:ext>
            </a:extLst>
          </p:cNvPr>
          <p:cNvSpPr txBox="1"/>
          <p:nvPr/>
        </p:nvSpPr>
        <p:spPr>
          <a:xfrm>
            <a:off x="3411057" y="4106545"/>
            <a:ext cx="400110" cy="24940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…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BDC87B3C-C9D0-4C2A-B3AA-A1BD3C4AA4AE}"/>
              </a:ext>
            </a:extLst>
          </p:cNvPr>
          <p:cNvSpPr/>
          <p:nvPr/>
        </p:nvSpPr>
        <p:spPr>
          <a:xfrm>
            <a:off x="6675213" y="2890296"/>
            <a:ext cx="668146" cy="147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665CD5"/>
              </a:gs>
              <a:gs pos="0">
                <a:srgbClr val="FECEE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79C19D8A-B19D-4F58-888E-EE77412C3ACD}"/>
              </a:ext>
            </a:extLst>
          </p:cNvPr>
          <p:cNvSpPr/>
          <p:nvPr/>
        </p:nvSpPr>
        <p:spPr>
          <a:xfrm>
            <a:off x="6717549" y="2937937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40C9BD11-E458-4A13-AFA2-2061D7205BE1}"/>
              </a:ext>
            </a:extLst>
          </p:cNvPr>
          <p:cNvSpPr/>
          <p:nvPr/>
        </p:nvSpPr>
        <p:spPr>
          <a:xfrm>
            <a:off x="6717549" y="3552328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77F7099E-5AE6-43A5-BD59-9E4C16C2E8B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578" y="2964863"/>
            <a:ext cx="527583" cy="527583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13DF37DE-28B6-4E3F-BFB4-7ED5E6640B8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459" y="3693453"/>
            <a:ext cx="321653" cy="321653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57E314A3-C6C1-4BD6-8138-1F99D628113B}"/>
              </a:ext>
            </a:extLst>
          </p:cNvPr>
          <p:cNvSpPr txBox="1"/>
          <p:nvPr/>
        </p:nvSpPr>
        <p:spPr>
          <a:xfrm>
            <a:off x="6859850" y="4106545"/>
            <a:ext cx="400110" cy="24940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…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59D6E8D6-6FEB-4B7B-8864-01F0439DD95E}"/>
              </a:ext>
            </a:extLst>
          </p:cNvPr>
          <p:cNvSpPr/>
          <p:nvPr/>
        </p:nvSpPr>
        <p:spPr>
          <a:xfrm>
            <a:off x="5753006" y="3239591"/>
            <a:ext cx="600293" cy="600293"/>
          </a:xfrm>
          <a:prstGeom prst="ellipse">
            <a:avLst/>
          </a:prstGeom>
          <a:noFill/>
          <a:ln w="19050">
            <a:gradFill>
              <a:gsLst>
                <a:gs pos="100000">
                  <a:srgbClr val="665CD5"/>
                </a:gs>
                <a:gs pos="0">
                  <a:srgbClr val="FECEE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0591D32-D209-41E6-B939-6E25919CE576}"/>
              </a:ext>
            </a:extLst>
          </p:cNvPr>
          <p:cNvGrpSpPr/>
          <p:nvPr/>
        </p:nvGrpSpPr>
        <p:grpSpPr>
          <a:xfrm>
            <a:off x="2860026" y="3387140"/>
            <a:ext cx="414431" cy="319318"/>
            <a:chOff x="2860026" y="3387140"/>
            <a:chExt cx="414431" cy="319318"/>
          </a:xfrm>
        </p:grpSpPr>
        <p:sp>
          <p:nvSpPr>
            <p:cNvPr id="39" name="箭號: 向右 38">
              <a:extLst>
                <a:ext uri="{FF2B5EF4-FFF2-40B4-BE49-F238E27FC236}">
                  <a16:creationId xmlns:a16="http://schemas.microsoft.com/office/drawing/2014/main" id="{EDB86E75-AC42-43DB-B36D-AC258860E267}"/>
                </a:ext>
              </a:extLst>
            </p:cNvPr>
            <p:cNvSpPr/>
            <p:nvPr/>
          </p:nvSpPr>
          <p:spPr>
            <a:xfrm rot="10800000">
              <a:off x="2860026" y="3552328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  <p:sp>
          <p:nvSpPr>
            <p:cNvPr id="40" name="箭號: 向右 39">
              <a:extLst>
                <a:ext uri="{FF2B5EF4-FFF2-40B4-BE49-F238E27FC236}">
                  <a16:creationId xmlns:a16="http://schemas.microsoft.com/office/drawing/2014/main" id="{5E919237-6FC9-4A17-B30F-D7239F157DF5}"/>
                </a:ext>
              </a:extLst>
            </p:cNvPr>
            <p:cNvSpPr/>
            <p:nvPr/>
          </p:nvSpPr>
          <p:spPr>
            <a:xfrm>
              <a:off x="2860026" y="3387140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8C11D21F-5D69-4059-9941-8CA71CED3E26}"/>
              </a:ext>
            </a:extLst>
          </p:cNvPr>
          <p:cNvGrpSpPr/>
          <p:nvPr/>
        </p:nvGrpSpPr>
        <p:grpSpPr>
          <a:xfrm>
            <a:off x="6289881" y="3387140"/>
            <a:ext cx="414431" cy="319318"/>
            <a:chOff x="6289881" y="3387140"/>
            <a:chExt cx="414431" cy="319318"/>
          </a:xfrm>
        </p:grpSpPr>
        <p:sp>
          <p:nvSpPr>
            <p:cNvPr id="44" name="箭號: 向右 43">
              <a:extLst>
                <a:ext uri="{FF2B5EF4-FFF2-40B4-BE49-F238E27FC236}">
                  <a16:creationId xmlns:a16="http://schemas.microsoft.com/office/drawing/2014/main" id="{0CFE2E3F-EC10-4C8C-8895-F5C68B484727}"/>
                </a:ext>
              </a:extLst>
            </p:cNvPr>
            <p:cNvSpPr/>
            <p:nvPr/>
          </p:nvSpPr>
          <p:spPr>
            <a:xfrm rot="10800000">
              <a:off x="6289881" y="3552328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  <p:sp>
          <p:nvSpPr>
            <p:cNvPr id="45" name="箭號: 向右 44">
              <a:extLst>
                <a:ext uri="{FF2B5EF4-FFF2-40B4-BE49-F238E27FC236}">
                  <a16:creationId xmlns:a16="http://schemas.microsoft.com/office/drawing/2014/main" id="{BEB899B9-5295-4EB6-9E8F-354725C61F87}"/>
                </a:ext>
              </a:extLst>
            </p:cNvPr>
            <p:cNvSpPr/>
            <p:nvPr/>
          </p:nvSpPr>
          <p:spPr>
            <a:xfrm>
              <a:off x="6289881" y="3387140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圖片 53">
            <a:extLst>
              <a:ext uri="{FF2B5EF4-FFF2-40B4-BE49-F238E27FC236}">
                <a16:creationId xmlns:a16="http://schemas.microsoft.com/office/drawing/2014/main" id="{EF7A39B7-B6C6-42FA-8519-5D5F05E9FE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751" y="1645641"/>
            <a:ext cx="2790597" cy="3283473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B0BA01F7-D30A-41A2-B4C2-AC55DF65AC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467" y="1619497"/>
            <a:ext cx="2765041" cy="3309617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16" name="Google Shape;366;p12">
            <a:extLst>
              <a:ext uri="{FF2B5EF4-FFF2-40B4-BE49-F238E27FC236}">
                <a16:creationId xmlns:a16="http://schemas.microsoft.com/office/drawing/2014/main" id="{D2EDE8F1-84F3-4441-83E5-93EDB467B0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000" b="1" kern="1200">
                <a:solidFill>
                  <a:srgbClr val="AE78E3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7030A0"/>
              </a:buClr>
              <a:buSzPts val="4000"/>
            </a:pPr>
            <a:r>
              <a:rPr lang="en-US" altLang="zh-TW">
                <a:solidFill>
                  <a:srgbClr val="7030A0"/>
                </a:solidFill>
              </a:rPr>
              <a:t>Google </a:t>
            </a:r>
            <a:r>
              <a:rPr lang="en-US" altLang="zh-TW" err="1">
                <a:solidFill>
                  <a:srgbClr val="7030A0"/>
                </a:solidFill>
              </a:rPr>
              <a:t>使用者</a:t>
            </a:r>
            <a:endParaRPr lang="en-US" altLang="zh-TW">
              <a:solidFill>
                <a:srgbClr val="7030A0"/>
              </a:solidFill>
            </a:endParaRPr>
          </a:p>
        </p:txBody>
      </p:sp>
      <p:sp>
        <p:nvSpPr>
          <p:cNvPr id="13" name="Google Shape;449;p15">
            <a:extLst>
              <a:ext uri="{FF2B5EF4-FFF2-40B4-BE49-F238E27FC236}">
                <a16:creationId xmlns:a16="http://schemas.microsoft.com/office/drawing/2014/main" id="{E54B4713-8757-450D-AA11-6A49CB05CFDF}"/>
              </a:ext>
            </a:extLst>
          </p:cNvPr>
          <p:cNvSpPr txBox="1"/>
          <p:nvPr/>
        </p:nvSpPr>
        <p:spPr>
          <a:xfrm>
            <a:off x="807077" y="5108747"/>
            <a:ext cx="274320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ja-JP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備份雲端資料</a:t>
            </a:r>
            <a:endParaRPr lang="en-US" altLang="zh-TW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4" name="Google Shape;449;p15">
            <a:extLst>
              <a:ext uri="{FF2B5EF4-FFF2-40B4-BE49-F238E27FC236}">
                <a16:creationId xmlns:a16="http://schemas.microsoft.com/office/drawing/2014/main" id="{9D3BB2D1-437E-4388-B209-AF55F587E511}"/>
              </a:ext>
            </a:extLst>
          </p:cNvPr>
          <p:cNvSpPr txBox="1"/>
          <p:nvPr/>
        </p:nvSpPr>
        <p:spPr>
          <a:xfrm>
            <a:off x="4237581" y="5120292"/>
            <a:ext cx="2743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ja-JP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追蹤重要會議</a:t>
            </a:r>
            <a:endParaRPr lang="en-US" altLang="zh-TW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EF8651E-F0B3-42DF-BEB5-99497091757A}"/>
              </a:ext>
            </a:extLst>
          </p:cNvPr>
          <p:cNvGrpSpPr/>
          <p:nvPr/>
        </p:nvGrpSpPr>
        <p:grpSpPr>
          <a:xfrm>
            <a:off x="7746997" y="2182517"/>
            <a:ext cx="3622085" cy="2701246"/>
            <a:chOff x="7746997" y="2182517"/>
            <a:chExt cx="3622085" cy="2701246"/>
          </a:xfrm>
        </p:grpSpPr>
        <p:pic>
          <p:nvPicPr>
            <p:cNvPr id="3" name="圖形 2">
              <a:extLst>
                <a:ext uri="{FF2B5EF4-FFF2-40B4-BE49-F238E27FC236}">
                  <a16:creationId xmlns:a16="http://schemas.microsoft.com/office/drawing/2014/main" id="{B8995485-8EE9-4444-8611-4197F735A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83998" y="2182517"/>
              <a:ext cx="1485084" cy="1485084"/>
            </a:xfrm>
            <a:prstGeom prst="rect">
              <a:avLst/>
            </a:prstGeom>
          </p:spPr>
        </p:pic>
        <p:grpSp>
          <p:nvGrpSpPr>
            <p:cNvPr id="22" name="Google Shape;454;p15">
              <a:extLst>
                <a:ext uri="{FF2B5EF4-FFF2-40B4-BE49-F238E27FC236}">
                  <a16:creationId xmlns:a16="http://schemas.microsoft.com/office/drawing/2014/main" id="{B7FCD581-D05A-424F-B327-AD7BD5BC6FF7}"/>
                </a:ext>
              </a:extLst>
            </p:cNvPr>
            <p:cNvGrpSpPr/>
            <p:nvPr/>
          </p:nvGrpSpPr>
          <p:grpSpPr>
            <a:xfrm rot="5997251">
              <a:off x="8551638" y="2071037"/>
              <a:ext cx="2657370" cy="2968081"/>
              <a:chOff x="8119886" y="1628851"/>
              <a:chExt cx="2657370" cy="2968081"/>
            </a:xfrm>
          </p:grpSpPr>
          <p:sp>
            <p:nvSpPr>
              <p:cNvPr id="25" name="Google Shape;455;p15">
                <a:extLst>
                  <a:ext uri="{FF2B5EF4-FFF2-40B4-BE49-F238E27FC236}">
                    <a16:creationId xmlns:a16="http://schemas.microsoft.com/office/drawing/2014/main" id="{1E42544A-4670-4F16-91A2-C76E59022882}"/>
                  </a:ext>
                </a:extLst>
              </p:cNvPr>
              <p:cNvSpPr/>
              <p:nvPr/>
            </p:nvSpPr>
            <p:spPr>
              <a:xfrm rot="2585072">
                <a:off x="9042328" y="1926047"/>
                <a:ext cx="1437732" cy="143773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86" y="53159"/>
                    </a:moveTo>
                    <a:lnTo>
                      <a:pt x="7586" y="53159"/>
                    </a:lnTo>
                    <a:cubicBezTo>
                      <a:pt x="10423" y="31421"/>
                      <a:pt x="26383" y="13691"/>
                      <a:pt x="47703" y="8591"/>
                    </a:cubicBezTo>
                    <a:cubicBezTo>
                      <a:pt x="69024" y="3492"/>
                      <a:pt x="91279" y="12081"/>
                      <a:pt x="103645" y="30182"/>
                    </a:cubicBezTo>
                    <a:lnTo>
                      <a:pt x="110098" y="28750"/>
                    </a:lnTo>
                    <a:lnTo>
                      <a:pt x="105741" y="49849"/>
                    </a:lnTo>
                    <a:lnTo>
                      <a:pt x="84430" y="34446"/>
                    </a:lnTo>
                    <a:lnTo>
                      <a:pt x="90702" y="33054"/>
                    </a:lnTo>
                    <a:lnTo>
                      <a:pt x="90702" y="33054"/>
                    </a:lnTo>
                    <a:cubicBezTo>
                      <a:pt x="80120" y="20997"/>
                      <a:pt x="63460" y="16250"/>
                      <a:pt x="48113" y="20919"/>
                    </a:cubicBezTo>
                    <a:cubicBezTo>
                      <a:pt x="32765" y="25587"/>
                      <a:pt x="21571" y="38806"/>
                      <a:pt x="19494" y="54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E78E3"/>
                  </a:gs>
                  <a:gs pos="15000">
                    <a:srgbClr val="AE78E3"/>
                  </a:gs>
                  <a:gs pos="87000">
                    <a:srgbClr val="FC5F9C">
                      <a:alpha val="0"/>
                    </a:srgbClr>
                  </a:gs>
                  <a:gs pos="100000">
                    <a:srgbClr val="FC5F9C">
                      <a:alpha val="0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sp>
            <p:nvSpPr>
              <p:cNvPr id="27" name="Google Shape;456;p15">
                <a:extLst>
                  <a:ext uri="{FF2B5EF4-FFF2-40B4-BE49-F238E27FC236}">
                    <a16:creationId xmlns:a16="http://schemas.microsoft.com/office/drawing/2014/main" id="{765E3B2D-0973-4729-AA85-600F4AA72B40}"/>
                  </a:ext>
                </a:extLst>
              </p:cNvPr>
              <p:cNvSpPr/>
              <p:nvPr/>
            </p:nvSpPr>
            <p:spPr>
              <a:xfrm rot="-9013471">
                <a:off x="8381971" y="2897115"/>
                <a:ext cx="1437732" cy="143773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86" y="53159"/>
                    </a:moveTo>
                    <a:lnTo>
                      <a:pt x="7586" y="53159"/>
                    </a:lnTo>
                    <a:cubicBezTo>
                      <a:pt x="10423" y="31421"/>
                      <a:pt x="26383" y="13691"/>
                      <a:pt x="47703" y="8591"/>
                    </a:cubicBezTo>
                    <a:cubicBezTo>
                      <a:pt x="69024" y="3492"/>
                      <a:pt x="91279" y="12081"/>
                      <a:pt x="103645" y="30182"/>
                    </a:cubicBezTo>
                    <a:lnTo>
                      <a:pt x="110098" y="28750"/>
                    </a:lnTo>
                    <a:lnTo>
                      <a:pt x="105741" y="49849"/>
                    </a:lnTo>
                    <a:lnTo>
                      <a:pt x="84430" y="34446"/>
                    </a:lnTo>
                    <a:lnTo>
                      <a:pt x="90702" y="33054"/>
                    </a:lnTo>
                    <a:lnTo>
                      <a:pt x="90702" y="33054"/>
                    </a:lnTo>
                    <a:cubicBezTo>
                      <a:pt x="80120" y="20997"/>
                      <a:pt x="63460" y="16250"/>
                      <a:pt x="48113" y="20919"/>
                    </a:cubicBezTo>
                    <a:cubicBezTo>
                      <a:pt x="32765" y="25587"/>
                      <a:pt x="21571" y="38806"/>
                      <a:pt x="19494" y="54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E78E3"/>
                  </a:gs>
                  <a:gs pos="15000">
                    <a:srgbClr val="AE78E3"/>
                  </a:gs>
                  <a:gs pos="87000">
                    <a:srgbClr val="FC5F9C">
                      <a:alpha val="0"/>
                    </a:srgbClr>
                  </a:gs>
                  <a:gs pos="100000">
                    <a:srgbClr val="FC5F9C">
                      <a:alpha val="0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</p:grpSp>
        <p:pic>
          <p:nvPicPr>
            <p:cNvPr id="24" name="Google Shape;457;p15">
              <a:extLst>
                <a:ext uri="{FF2B5EF4-FFF2-40B4-BE49-F238E27FC236}">
                  <a16:creationId xmlns:a16="http://schemas.microsoft.com/office/drawing/2014/main" id="{ABB9A751-20A4-47C4-A1FC-45A672CA40BA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6997" y="3338438"/>
              <a:ext cx="2140721" cy="11317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橢圓 49">
            <a:extLst>
              <a:ext uri="{FF2B5EF4-FFF2-40B4-BE49-F238E27FC236}">
                <a16:creationId xmlns:a16="http://schemas.microsoft.com/office/drawing/2014/main" id="{AAA857E2-C296-4DD2-A1EE-0B51B582FFC4}"/>
              </a:ext>
            </a:extLst>
          </p:cNvPr>
          <p:cNvSpPr/>
          <p:nvPr/>
        </p:nvSpPr>
        <p:spPr>
          <a:xfrm>
            <a:off x="5766654" y="3290082"/>
            <a:ext cx="600293" cy="600293"/>
          </a:xfrm>
          <a:prstGeom prst="ellipse">
            <a:avLst/>
          </a:prstGeom>
          <a:noFill/>
          <a:ln w="19050">
            <a:gradFill>
              <a:gsLst>
                <a:gs pos="100000">
                  <a:srgbClr val="665CD5"/>
                </a:gs>
                <a:gs pos="0">
                  <a:srgbClr val="FECEE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256565FD-07DA-493B-AC27-FB555F21B749}"/>
              </a:ext>
            </a:extLst>
          </p:cNvPr>
          <p:cNvSpPr/>
          <p:nvPr/>
        </p:nvSpPr>
        <p:spPr>
          <a:xfrm>
            <a:off x="2339361" y="3239591"/>
            <a:ext cx="600293" cy="600293"/>
          </a:xfrm>
          <a:prstGeom prst="ellipse">
            <a:avLst/>
          </a:prstGeom>
          <a:noFill/>
          <a:ln w="19050">
            <a:gradFill>
              <a:gsLst>
                <a:gs pos="100000">
                  <a:srgbClr val="665CD5"/>
                </a:gs>
                <a:gs pos="0">
                  <a:srgbClr val="FECEE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8F9CD131-8CC0-43C2-863A-CFFF1EFAE198}"/>
              </a:ext>
            </a:extLst>
          </p:cNvPr>
          <p:cNvSpPr/>
          <p:nvPr/>
        </p:nvSpPr>
        <p:spPr>
          <a:xfrm>
            <a:off x="3250223" y="2890296"/>
            <a:ext cx="668146" cy="147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665CD5"/>
              </a:gs>
              <a:gs pos="0">
                <a:srgbClr val="FECEE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3A43ECF5-E767-4A41-AE49-E862E6D053F1}"/>
              </a:ext>
            </a:extLst>
          </p:cNvPr>
          <p:cNvSpPr/>
          <p:nvPr/>
        </p:nvSpPr>
        <p:spPr>
          <a:xfrm>
            <a:off x="3292559" y="2937937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5D202A97-BA62-4EBA-AFFA-39D83090A66F}"/>
              </a:ext>
            </a:extLst>
          </p:cNvPr>
          <p:cNvSpPr/>
          <p:nvPr/>
        </p:nvSpPr>
        <p:spPr>
          <a:xfrm>
            <a:off x="3292559" y="3552328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442641B1-3825-445F-AF26-74C1488ED2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306" y="3055665"/>
            <a:ext cx="345980" cy="345980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F529616F-3E68-455F-869F-CA635BF5F9F3}"/>
              </a:ext>
            </a:extLst>
          </p:cNvPr>
          <p:cNvSpPr txBox="1"/>
          <p:nvPr/>
        </p:nvSpPr>
        <p:spPr>
          <a:xfrm>
            <a:off x="3434860" y="4106545"/>
            <a:ext cx="400110" cy="24940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…</a:t>
            </a:r>
            <a:endParaRPr lang="zh-TW" altLang="en-US" b="1">
              <a:solidFill>
                <a:schemeClr val="bg1"/>
              </a:solidFill>
            </a:endParaRPr>
          </a:p>
        </p:txBody>
      </p:sp>
      <p:pic>
        <p:nvPicPr>
          <p:cNvPr id="55" name="Google Shape;547;p19" descr="Image result for onedrive icon">
            <a:extLst>
              <a:ext uri="{FF2B5EF4-FFF2-40B4-BE49-F238E27FC236}">
                <a16:creationId xmlns:a16="http://schemas.microsoft.com/office/drawing/2014/main" id="{2D3A99BC-0391-4417-92C6-BBC08956EB73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5846" y="3627588"/>
            <a:ext cx="416899" cy="423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群組 56">
            <a:extLst>
              <a:ext uri="{FF2B5EF4-FFF2-40B4-BE49-F238E27FC236}">
                <a16:creationId xmlns:a16="http://schemas.microsoft.com/office/drawing/2014/main" id="{A41ABA79-2A49-4A20-A79B-392C85BA3A46}"/>
              </a:ext>
            </a:extLst>
          </p:cNvPr>
          <p:cNvGrpSpPr/>
          <p:nvPr/>
        </p:nvGrpSpPr>
        <p:grpSpPr>
          <a:xfrm>
            <a:off x="2867269" y="3401645"/>
            <a:ext cx="414431" cy="319318"/>
            <a:chOff x="6289881" y="3387140"/>
            <a:chExt cx="414431" cy="319318"/>
          </a:xfrm>
        </p:grpSpPr>
        <p:sp>
          <p:nvSpPr>
            <p:cNvPr id="58" name="箭號: 向右 57">
              <a:extLst>
                <a:ext uri="{FF2B5EF4-FFF2-40B4-BE49-F238E27FC236}">
                  <a16:creationId xmlns:a16="http://schemas.microsoft.com/office/drawing/2014/main" id="{508618E5-8A9D-411A-8A3B-C2780D9864FD}"/>
                </a:ext>
              </a:extLst>
            </p:cNvPr>
            <p:cNvSpPr/>
            <p:nvPr/>
          </p:nvSpPr>
          <p:spPr>
            <a:xfrm rot="10800000">
              <a:off x="6289881" y="3552328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  <p:sp>
          <p:nvSpPr>
            <p:cNvPr id="59" name="箭號: 向右 58">
              <a:extLst>
                <a:ext uri="{FF2B5EF4-FFF2-40B4-BE49-F238E27FC236}">
                  <a16:creationId xmlns:a16="http://schemas.microsoft.com/office/drawing/2014/main" id="{28D61F34-F085-44C2-A417-8D8322414630}"/>
                </a:ext>
              </a:extLst>
            </p:cNvPr>
            <p:cNvSpPr/>
            <p:nvPr/>
          </p:nvSpPr>
          <p:spPr>
            <a:xfrm>
              <a:off x="6289881" y="3387140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</p:grp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8116D783-762D-4C13-9DAE-FD1BD7A72A85}"/>
              </a:ext>
            </a:extLst>
          </p:cNvPr>
          <p:cNvSpPr/>
          <p:nvPr/>
        </p:nvSpPr>
        <p:spPr>
          <a:xfrm>
            <a:off x="6678168" y="2890296"/>
            <a:ext cx="668146" cy="147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665CD5"/>
              </a:gs>
              <a:gs pos="0">
                <a:srgbClr val="FECEE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61E8761C-9352-42E7-A819-EFF879CF14C6}"/>
              </a:ext>
            </a:extLst>
          </p:cNvPr>
          <p:cNvSpPr/>
          <p:nvPr/>
        </p:nvSpPr>
        <p:spPr>
          <a:xfrm>
            <a:off x="6720504" y="2937937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5C4915B0-A31D-45A7-88B9-E037EB804220}"/>
              </a:ext>
            </a:extLst>
          </p:cNvPr>
          <p:cNvSpPr/>
          <p:nvPr/>
        </p:nvSpPr>
        <p:spPr>
          <a:xfrm>
            <a:off x="6720504" y="3552328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3F49D987-1EC8-4635-94A6-62DCD9F30FF5}"/>
              </a:ext>
            </a:extLst>
          </p:cNvPr>
          <p:cNvSpPr txBox="1"/>
          <p:nvPr/>
        </p:nvSpPr>
        <p:spPr>
          <a:xfrm>
            <a:off x="6862805" y="4106545"/>
            <a:ext cx="400110" cy="24940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…</a:t>
            </a:r>
            <a:endParaRPr lang="zh-TW" altLang="en-US" b="1">
              <a:solidFill>
                <a:schemeClr val="bg1"/>
              </a:solidFill>
            </a:endParaRP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01AB87A6-ABC0-449D-9187-4DCC24567BAB}"/>
              </a:ext>
            </a:extLst>
          </p:cNvPr>
          <p:cNvGrpSpPr/>
          <p:nvPr/>
        </p:nvGrpSpPr>
        <p:grpSpPr>
          <a:xfrm>
            <a:off x="6297465" y="3429000"/>
            <a:ext cx="414431" cy="319318"/>
            <a:chOff x="6289881" y="3387140"/>
            <a:chExt cx="414431" cy="319318"/>
          </a:xfrm>
        </p:grpSpPr>
        <p:sp>
          <p:nvSpPr>
            <p:cNvPr id="42" name="箭號: 向右 41">
              <a:extLst>
                <a:ext uri="{FF2B5EF4-FFF2-40B4-BE49-F238E27FC236}">
                  <a16:creationId xmlns:a16="http://schemas.microsoft.com/office/drawing/2014/main" id="{01312321-007D-4FD7-B649-8D2943D91DBD}"/>
                </a:ext>
              </a:extLst>
            </p:cNvPr>
            <p:cNvSpPr/>
            <p:nvPr/>
          </p:nvSpPr>
          <p:spPr>
            <a:xfrm rot="10800000">
              <a:off x="6289881" y="3552328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  <p:sp>
          <p:nvSpPr>
            <p:cNvPr id="56" name="箭號: 向右 55">
              <a:extLst>
                <a:ext uri="{FF2B5EF4-FFF2-40B4-BE49-F238E27FC236}">
                  <a16:creationId xmlns:a16="http://schemas.microsoft.com/office/drawing/2014/main" id="{E2308D78-1F61-49FD-BCE6-6D029919217D}"/>
                </a:ext>
              </a:extLst>
            </p:cNvPr>
            <p:cNvSpPr/>
            <p:nvPr/>
          </p:nvSpPr>
          <p:spPr>
            <a:xfrm>
              <a:off x="6289881" y="3387140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</p:grpSp>
      <p:pic>
        <p:nvPicPr>
          <p:cNvPr id="46" name="圖片 45">
            <a:extLst>
              <a:ext uri="{FF2B5EF4-FFF2-40B4-BE49-F238E27FC236}">
                <a16:creationId xmlns:a16="http://schemas.microsoft.com/office/drawing/2014/main" id="{BD1EB1AE-3B66-43F0-A22A-EC2B1D778F9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869" y="3064414"/>
            <a:ext cx="328482" cy="328482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FFD22EFE-EC49-4759-A44E-30B47A3C3A8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263" y="3696219"/>
            <a:ext cx="305385" cy="3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66;p12">
            <a:extLst>
              <a:ext uri="{FF2B5EF4-FFF2-40B4-BE49-F238E27FC236}">
                <a16:creationId xmlns:a16="http://schemas.microsoft.com/office/drawing/2014/main" id="{D2EDE8F1-84F3-4441-83E5-93EDB467B0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000" b="1" kern="1200">
                <a:solidFill>
                  <a:srgbClr val="AE78E3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7030A0"/>
              </a:buClr>
              <a:buSzPts val="4000"/>
            </a:pPr>
            <a:r>
              <a:rPr lang="en-US" err="1">
                <a:solidFill>
                  <a:srgbClr val="7030A0"/>
                </a:solidFill>
              </a:rPr>
              <a:t>協作團隊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9" name="Google Shape;449;p15">
            <a:extLst>
              <a:ext uri="{FF2B5EF4-FFF2-40B4-BE49-F238E27FC236}">
                <a16:creationId xmlns:a16="http://schemas.microsoft.com/office/drawing/2014/main" id="{BA27504A-3492-4FB8-9D10-F69D7CF8FC45}"/>
              </a:ext>
            </a:extLst>
          </p:cNvPr>
          <p:cNvSpPr txBox="1"/>
          <p:nvPr/>
        </p:nvSpPr>
        <p:spPr>
          <a:xfrm>
            <a:off x="870875" y="5108747"/>
            <a:ext cx="274320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掌握任務狀況</a:t>
            </a:r>
            <a:endParaRPr lang="en-US" altLang="zh-TW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20" name="Google Shape;454;p15">
            <a:extLst>
              <a:ext uri="{FF2B5EF4-FFF2-40B4-BE49-F238E27FC236}">
                <a16:creationId xmlns:a16="http://schemas.microsoft.com/office/drawing/2014/main" id="{83F56710-03BB-42A9-843A-41507E00809E}"/>
              </a:ext>
            </a:extLst>
          </p:cNvPr>
          <p:cNvGrpSpPr/>
          <p:nvPr/>
        </p:nvGrpSpPr>
        <p:grpSpPr>
          <a:xfrm rot="5997251">
            <a:off x="8116588" y="2071037"/>
            <a:ext cx="2657370" cy="2968081"/>
            <a:chOff x="8119886" y="1628851"/>
            <a:chExt cx="2657370" cy="2968081"/>
          </a:xfrm>
        </p:grpSpPr>
        <p:sp>
          <p:nvSpPr>
            <p:cNvPr id="21" name="Google Shape;455;p15">
              <a:extLst>
                <a:ext uri="{FF2B5EF4-FFF2-40B4-BE49-F238E27FC236}">
                  <a16:creationId xmlns:a16="http://schemas.microsoft.com/office/drawing/2014/main" id="{2585028D-238A-4B94-BAFF-501C83CB3FF5}"/>
                </a:ext>
              </a:extLst>
            </p:cNvPr>
            <p:cNvSpPr/>
            <p:nvPr/>
          </p:nvSpPr>
          <p:spPr>
            <a:xfrm rot="2585072">
              <a:off x="9042328" y="1926047"/>
              <a:ext cx="1437732" cy="14377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6" y="53159"/>
                  </a:moveTo>
                  <a:lnTo>
                    <a:pt x="7586" y="53159"/>
                  </a:lnTo>
                  <a:cubicBezTo>
                    <a:pt x="10423" y="31421"/>
                    <a:pt x="26383" y="13691"/>
                    <a:pt x="47703" y="8591"/>
                  </a:cubicBezTo>
                  <a:cubicBezTo>
                    <a:pt x="69024" y="3492"/>
                    <a:pt x="91279" y="12081"/>
                    <a:pt x="103645" y="30182"/>
                  </a:cubicBezTo>
                  <a:lnTo>
                    <a:pt x="110098" y="28750"/>
                  </a:lnTo>
                  <a:lnTo>
                    <a:pt x="105741" y="49849"/>
                  </a:lnTo>
                  <a:lnTo>
                    <a:pt x="84430" y="34446"/>
                  </a:lnTo>
                  <a:lnTo>
                    <a:pt x="90702" y="33054"/>
                  </a:lnTo>
                  <a:lnTo>
                    <a:pt x="90702" y="33054"/>
                  </a:lnTo>
                  <a:cubicBezTo>
                    <a:pt x="80120" y="20997"/>
                    <a:pt x="63460" y="16250"/>
                    <a:pt x="48113" y="20919"/>
                  </a:cubicBezTo>
                  <a:cubicBezTo>
                    <a:pt x="32765" y="25587"/>
                    <a:pt x="21571" y="38806"/>
                    <a:pt x="19494" y="54713"/>
                  </a:cubicBezTo>
                  <a:close/>
                </a:path>
              </a:pathLst>
            </a:custGeom>
            <a:gradFill>
              <a:gsLst>
                <a:gs pos="0">
                  <a:srgbClr val="AE78E3"/>
                </a:gs>
                <a:gs pos="15000">
                  <a:srgbClr val="AE78E3"/>
                </a:gs>
                <a:gs pos="87000">
                  <a:srgbClr val="FC5F9C">
                    <a:alpha val="0"/>
                  </a:srgbClr>
                </a:gs>
                <a:gs pos="100000">
                  <a:srgbClr val="FC5F9C">
                    <a:alpha val="0"/>
                  </a:srgbClr>
                </a:gs>
              </a:gsLst>
              <a:lin ang="9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3" name="Google Shape;456;p15">
              <a:extLst>
                <a:ext uri="{FF2B5EF4-FFF2-40B4-BE49-F238E27FC236}">
                  <a16:creationId xmlns:a16="http://schemas.microsoft.com/office/drawing/2014/main" id="{8EA560DD-14B6-4F3C-834C-A8C29FD971DF}"/>
                </a:ext>
              </a:extLst>
            </p:cNvPr>
            <p:cNvSpPr/>
            <p:nvPr/>
          </p:nvSpPr>
          <p:spPr>
            <a:xfrm rot="-9013471">
              <a:off x="8381971" y="2897115"/>
              <a:ext cx="1437732" cy="14377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6" y="53159"/>
                  </a:moveTo>
                  <a:lnTo>
                    <a:pt x="7586" y="53159"/>
                  </a:lnTo>
                  <a:cubicBezTo>
                    <a:pt x="10423" y="31421"/>
                    <a:pt x="26383" y="13691"/>
                    <a:pt x="47703" y="8591"/>
                  </a:cubicBezTo>
                  <a:cubicBezTo>
                    <a:pt x="69024" y="3492"/>
                    <a:pt x="91279" y="12081"/>
                    <a:pt x="103645" y="30182"/>
                  </a:cubicBezTo>
                  <a:lnTo>
                    <a:pt x="110098" y="28750"/>
                  </a:lnTo>
                  <a:lnTo>
                    <a:pt x="105741" y="49849"/>
                  </a:lnTo>
                  <a:lnTo>
                    <a:pt x="84430" y="34446"/>
                  </a:lnTo>
                  <a:lnTo>
                    <a:pt x="90702" y="33054"/>
                  </a:lnTo>
                  <a:lnTo>
                    <a:pt x="90702" y="33054"/>
                  </a:lnTo>
                  <a:cubicBezTo>
                    <a:pt x="80120" y="20997"/>
                    <a:pt x="63460" y="16250"/>
                    <a:pt x="48113" y="20919"/>
                  </a:cubicBezTo>
                  <a:cubicBezTo>
                    <a:pt x="32765" y="25587"/>
                    <a:pt x="21571" y="38806"/>
                    <a:pt x="19494" y="54713"/>
                  </a:cubicBezTo>
                  <a:close/>
                </a:path>
              </a:pathLst>
            </a:custGeom>
            <a:gradFill>
              <a:gsLst>
                <a:gs pos="0">
                  <a:srgbClr val="AE78E3"/>
                </a:gs>
                <a:gs pos="15000">
                  <a:srgbClr val="AE78E3"/>
                </a:gs>
                <a:gs pos="87000">
                  <a:srgbClr val="FC5F9C">
                    <a:alpha val="0"/>
                  </a:srgbClr>
                </a:gs>
                <a:gs pos="100000">
                  <a:srgbClr val="FC5F9C">
                    <a:alpha val="0"/>
                  </a:srgbClr>
                </a:gs>
              </a:gsLst>
              <a:lin ang="9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26" name="Google Shape;457;p15">
            <a:extLst>
              <a:ext uri="{FF2B5EF4-FFF2-40B4-BE49-F238E27FC236}">
                <a16:creationId xmlns:a16="http://schemas.microsoft.com/office/drawing/2014/main" id="{FDBC0BF9-0240-4318-A6A5-ECF5F24E6FC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1947" y="3338438"/>
            <a:ext cx="2140721" cy="113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458;p15">
            <a:extLst>
              <a:ext uri="{FF2B5EF4-FFF2-40B4-BE49-F238E27FC236}">
                <a16:creationId xmlns:a16="http://schemas.microsoft.com/office/drawing/2014/main" id="{8126FA74-18D7-428F-89A0-CE2CA68EA7A9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9955" y="2371388"/>
            <a:ext cx="2140721" cy="113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449;p15">
            <a:extLst>
              <a:ext uri="{FF2B5EF4-FFF2-40B4-BE49-F238E27FC236}">
                <a16:creationId xmlns:a16="http://schemas.microsoft.com/office/drawing/2014/main" id="{7477701D-4463-4A05-877D-8671AC909DC7}"/>
              </a:ext>
            </a:extLst>
          </p:cNvPr>
          <p:cNvSpPr txBox="1"/>
          <p:nvPr/>
        </p:nvSpPr>
        <p:spPr>
          <a:xfrm>
            <a:off x="4174836" y="5120292"/>
            <a:ext cx="2743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ja-JP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絕不遺漏</a:t>
            </a:r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訊息</a:t>
            </a:r>
            <a:endParaRPr lang="en-US" altLang="zh-TW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6B6CF236-B307-4AC6-B465-44EB310BAE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75" y="1634421"/>
            <a:ext cx="2766899" cy="3255589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F678DDED-7F55-4958-85ED-FF2966F2DA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335" y="1634421"/>
            <a:ext cx="2700202" cy="3283474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438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831850" y="1347537"/>
            <a:ext cx="5937439" cy="34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ts val="7200"/>
            </a:pPr>
            <a:r>
              <a:rPr lang="en-US" err="1">
                <a:sym typeface="Arial Rounded"/>
              </a:rPr>
              <a:t>Qmiix</a:t>
            </a:r>
            <a:r>
              <a:rPr lang="en-US">
                <a:sym typeface="Arial Rounded"/>
              </a:rPr>
              <a:t> </a:t>
            </a:r>
            <a:r>
              <a:rPr lang="en-US" err="1">
                <a:sym typeface="Arial Rounded"/>
              </a:rPr>
              <a:t>要怎麼用</a:t>
            </a:r>
            <a:r>
              <a:rPr lang="en-US">
                <a:sym typeface="Arial Rounded"/>
              </a:rPr>
              <a:t>？</a:t>
            </a:r>
            <a:endParaRPr>
              <a:sym typeface="Arial Round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7030A0"/>
              </a:buClr>
              <a:buSzPts val="4000"/>
            </a:pPr>
            <a:r>
              <a:rPr lang="en-US" sz="4000" err="1">
                <a:latin typeface="Arial Rounded"/>
                <a:sym typeface="Arial Rounded"/>
              </a:rPr>
              <a:t>多帳號管理</a:t>
            </a:r>
            <a:endParaRPr sz="4000">
              <a:latin typeface="Arial Rounded"/>
              <a:sym typeface="Arial Rounded"/>
            </a:endParaRPr>
          </a:p>
        </p:txBody>
      </p:sp>
      <p:sp>
        <p:nvSpPr>
          <p:cNvPr id="494" name="Google Shape;494;p17"/>
          <p:cNvSpPr/>
          <p:nvPr/>
        </p:nvSpPr>
        <p:spPr>
          <a:xfrm>
            <a:off x="564021" y="1917479"/>
            <a:ext cx="53224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18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一指搞定帳號認證</a:t>
            </a:r>
            <a:endParaRPr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95" name="Google Shape;495;p17" descr="A screenshot of a cell phone&#10;&#10;Description generated with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087" y="2527104"/>
            <a:ext cx="5322430" cy="1604841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496" name="Google Shape;496;p17" descr="A screenshot of a cell phone&#10;&#10;Description generated with very high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20" y="2530080"/>
            <a:ext cx="5322430" cy="2494789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497" name="Google Shape;497;p17"/>
          <p:cNvSpPr txBox="1"/>
          <p:nvPr/>
        </p:nvSpPr>
        <p:spPr>
          <a:xfrm>
            <a:off x="6207087" y="1931022"/>
            <a:ext cx="53224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18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管理同一應用程式下多個帳號</a:t>
            </a:r>
            <a:endParaRPr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506BA8C-6F07-46F7-8E8B-11173AAAD51D}"/>
              </a:ext>
            </a:extLst>
          </p:cNvPr>
          <p:cNvSpPr/>
          <p:nvPr/>
        </p:nvSpPr>
        <p:spPr>
          <a:xfrm>
            <a:off x="-2104" y="1437448"/>
            <a:ext cx="12192000" cy="537449"/>
          </a:xfrm>
          <a:prstGeom prst="roundRect">
            <a:avLst>
              <a:gd name="adj" fmla="val 7156"/>
            </a:avLst>
          </a:prstGeom>
          <a:gradFill>
            <a:gsLst>
              <a:gs pos="80000">
                <a:srgbClr val="665CD5"/>
              </a:gs>
              <a:gs pos="20000">
                <a:srgbClr val="665CD5"/>
              </a:gs>
              <a:gs pos="100000">
                <a:srgbClr val="A875E2">
                  <a:alpha val="0"/>
                </a:srgbClr>
              </a:gs>
              <a:gs pos="0">
                <a:srgbClr val="A875E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5" name="Google Shape;5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</a:pPr>
            <a:r>
              <a:rPr lang="en-US" sz="4000" err="1">
                <a:latin typeface="Arial Rounded"/>
                <a:sym typeface="Arial Rounded"/>
              </a:rPr>
              <a:t>Miix</a:t>
            </a:r>
            <a:r>
              <a:rPr lang="en-US" sz="4000">
                <a:latin typeface="Arial Rounded"/>
                <a:sym typeface="Arial Rounded"/>
              </a:rPr>
              <a:t> — </a:t>
            </a:r>
            <a:r>
              <a:rPr lang="en-US" sz="4000" err="1">
                <a:latin typeface="Arial Rounded"/>
                <a:sym typeface="Arial Rounded"/>
              </a:rPr>
              <a:t>你專屬的工作流程</a:t>
            </a:r>
            <a:endParaRPr sz="4000">
              <a:latin typeface="Arial Rounded"/>
              <a:sym typeface="Arial Rounded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0" y="1437448"/>
            <a:ext cx="12192000" cy="54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buClr>
                <a:srgbClr val="7030A0"/>
              </a:buClr>
              <a:buSzPts val="4000"/>
            </a:pPr>
            <a:r>
              <a:rPr lang="en-US" sz="2000" b="1" kern="12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Miix</a:t>
            </a:r>
            <a:r>
              <a:rPr lang="en-US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</a:t>
            </a:r>
            <a:r>
              <a:rPr lang="en-US" sz="2000" b="1" kern="12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由一個</a:t>
            </a:r>
            <a:r>
              <a:rPr lang="en-US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Trigger </a:t>
            </a:r>
            <a:r>
              <a:rPr lang="en-US" sz="2000" b="1" kern="12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和多個</a:t>
            </a:r>
            <a:r>
              <a:rPr lang="en-US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Action </a:t>
            </a:r>
            <a:r>
              <a:rPr lang="en-US" sz="2000" b="1" kern="12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組合而成</a:t>
            </a:r>
            <a:endParaRPr sz="2000" b="1" kern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17" name="Google Shape;517;p18"/>
          <p:cNvSpPr txBox="1"/>
          <p:nvPr/>
        </p:nvSpPr>
        <p:spPr>
          <a:xfrm>
            <a:off x="538967" y="2240257"/>
            <a:ext cx="379095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200" err="1">
                <a:solidFill>
                  <a:srgbClr val="FC5F9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來自應用程式的</a:t>
            </a:r>
            <a:r>
              <a:rPr lang="en-US" sz="2000" b="1" i="0" u="none" strike="noStrike" cap="none">
                <a:solidFill>
                  <a:srgbClr val="FC5F9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000" b="1" i="0" u="none" strike="noStrike" cap="none">
              <a:solidFill>
                <a:srgbClr val="FC5F9C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8" name="Google Shape;518;p18"/>
          <p:cNvSpPr txBox="1"/>
          <p:nvPr/>
        </p:nvSpPr>
        <p:spPr>
          <a:xfrm>
            <a:off x="7537420" y="2240257"/>
            <a:ext cx="45567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200" err="1">
                <a:solidFill>
                  <a:srgbClr val="FC5F9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同程式或不同程式的</a:t>
            </a:r>
            <a:endParaRPr sz="2000" b="1" i="0" u="none" strike="noStrike" cap="none">
              <a:solidFill>
                <a:srgbClr val="FC5F9C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19" name="Google Shape;519;p18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381" y="3333535"/>
            <a:ext cx="1034121" cy="103412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8"/>
          <p:cNvSpPr/>
          <p:nvPr/>
        </p:nvSpPr>
        <p:spPr>
          <a:xfrm>
            <a:off x="1356817" y="4511804"/>
            <a:ext cx="21556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16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新增檔案在</a:t>
            </a:r>
            <a:r>
              <a: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Dropbox </a:t>
            </a:r>
            <a:r>
              <a:rPr lang="en-US" sz="16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內指定資料夾時</a:t>
            </a:r>
            <a:endParaRPr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22" name="Google Shape;522;p18"/>
          <p:cNvSpPr/>
          <p:nvPr/>
        </p:nvSpPr>
        <p:spPr>
          <a:xfrm>
            <a:off x="8942973" y="4511804"/>
            <a:ext cx="17944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16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下載檔案到</a:t>
            </a:r>
            <a:r>
              <a: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Google Drive</a:t>
            </a:r>
            <a:endParaRPr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23" name="Google Shape;523;p18" descr="A screenshot of a cell phone&#10;&#10;Description generated with high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4"/>
          <a:stretch/>
        </p:blipFill>
        <p:spPr>
          <a:xfrm>
            <a:off x="4531106" y="2240257"/>
            <a:ext cx="3125579" cy="3669026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3" name="Google Shape;519;p18">
            <a:extLst>
              <a:ext uri="{FF2B5EF4-FFF2-40B4-BE49-F238E27FC236}">
                <a16:creationId xmlns:a16="http://schemas.microsoft.com/office/drawing/2014/main" id="{CA876C4B-EB7C-47C3-B80E-F13FE0E74C2F}"/>
              </a:ext>
            </a:extLst>
          </p:cNvPr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8270" y="3298675"/>
            <a:ext cx="1103840" cy="11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545;p19">
            <a:extLst>
              <a:ext uri="{FF2B5EF4-FFF2-40B4-BE49-F238E27FC236}">
                <a16:creationId xmlns:a16="http://schemas.microsoft.com/office/drawing/2014/main" id="{D1A9C2C3-58DF-4CBE-8D4C-169147FB2790}"/>
              </a:ext>
            </a:extLst>
          </p:cNvPr>
          <p:cNvSpPr/>
          <p:nvPr/>
        </p:nvSpPr>
        <p:spPr>
          <a:xfrm>
            <a:off x="1653147" y="2689894"/>
            <a:ext cx="1562588" cy="400069"/>
          </a:xfrm>
          <a:prstGeom prst="roundRect">
            <a:avLst>
              <a:gd name="adj" fmla="val 50000"/>
            </a:avLst>
          </a:prstGeom>
          <a:solidFill>
            <a:srgbClr val="FC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Trigger</a:t>
            </a:r>
            <a:endParaRPr sz="2000" b="1" i="0" u="none" strike="noStrike" cap="none">
              <a:solidFill>
                <a:schemeClr val="bg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" name="Google Shape;545;p19">
            <a:extLst>
              <a:ext uri="{FF2B5EF4-FFF2-40B4-BE49-F238E27FC236}">
                <a16:creationId xmlns:a16="http://schemas.microsoft.com/office/drawing/2014/main" id="{C657C2A4-9B02-4D66-9055-8A0CBBFD5A7C}"/>
              </a:ext>
            </a:extLst>
          </p:cNvPr>
          <p:cNvSpPr/>
          <p:nvPr/>
        </p:nvSpPr>
        <p:spPr>
          <a:xfrm>
            <a:off x="9034517" y="2689894"/>
            <a:ext cx="1562588" cy="400069"/>
          </a:xfrm>
          <a:prstGeom prst="roundRect">
            <a:avLst>
              <a:gd name="adj" fmla="val 50000"/>
            </a:avLst>
          </a:prstGeom>
          <a:solidFill>
            <a:srgbClr val="FC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altLang="zh-TW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Action(s) </a:t>
            </a:r>
            <a:endParaRPr lang="en-US" altLang="zh-TW" sz="2000" b="1" kern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F4C8D2A5-17EE-416F-B5C6-59210FF52B9F}"/>
              </a:ext>
            </a:extLst>
          </p:cNvPr>
          <p:cNvSpPr/>
          <p:nvPr/>
        </p:nvSpPr>
        <p:spPr>
          <a:xfrm>
            <a:off x="-2104" y="1437448"/>
            <a:ext cx="12192000" cy="537449"/>
          </a:xfrm>
          <a:prstGeom prst="roundRect">
            <a:avLst>
              <a:gd name="adj" fmla="val 7156"/>
            </a:avLst>
          </a:prstGeom>
          <a:gradFill>
            <a:gsLst>
              <a:gs pos="80000">
                <a:srgbClr val="665CD5"/>
              </a:gs>
              <a:gs pos="20000">
                <a:srgbClr val="665CD5"/>
              </a:gs>
              <a:gs pos="100000">
                <a:srgbClr val="A875E2">
                  <a:alpha val="0"/>
                </a:srgbClr>
              </a:gs>
              <a:gs pos="0">
                <a:srgbClr val="A875E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Google Shape;545;p19">
            <a:extLst>
              <a:ext uri="{FF2B5EF4-FFF2-40B4-BE49-F238E27FC236}">
                <a16:creationId xmlns:a16="http://schemas.microsoft.com/office/drawing/2014/main" id="{C1049CC4-59AA-4A77-BFD3-7D7ED1A5DA3C}"/>
              </a:ext>
            </a:extLst>
          </p:cNvPr>
          <p:cNvSpPr/>
          <p:nvPr/>
        </p:nvSpPr>
        <p:spPr>
          <a:xfrm>
            <a:off x="1444913" y="3119879"/>
            <a:ext cx="1562588" cy="400069"/>
          </a:xfrm>
          <a:prstGeom prst="roundRect">
            <a:avLst>
              <a:gd name="adj" fmla="val 50000"/>
            </a:avLst>
          </a:prstGeom>
          <a:solidFill>
            <a:srgbClr val="665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Rounded"/>
                <a:sym typeface="Arial Rounded"/>
              </a:rPr>
              <a:t>應用程式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B2C358-1A60-42FB-A620-B6B4C3043DAE}"/>
              </a:ext>
            </a:extLst>
          </p:cNvPr>
          <p:cNvSpPr/>
          <p:nvPr/>
        </p:nvSpPr>
        <p:spPr>
          <a:xfrm>
            <a:off x="1359577" y="4141932"/>
            <a:ext cx="9649721" cy="815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8" name="Google Shape;53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 Rounded"/>
              <a:buNone/>
            </a:pPr>
            <a:r>
              <a:rPr lang="en-US" sz="4000" b="1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 Triggers</a:t>
            </a:r>
            <a:endParaRPr sz="40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40" name="Google Shape;540;p19" descr="C:\Users\Illia-PC\Pictures\Qmiix pics\datetim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20"/>
          <a:stretch/>
        </p:blipFill>
        <p:spPr>
          <a:xfrm>
            <a:off x="6218990" y="2624555"/>
            <a:ext cx="1805184" cy="108131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9"/>
          <p:cNvSpPr/>
          <p:nvPr/>
        </p:nvSpPr>
        <p:spPr>
          <a:xfrm>
            <a:off x="3529695" y="4274620"/>
            <a:ext cx="16690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16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當新檔案上傳至指定資料夾時</a:t>
            </a:r>
            <a:endParaRPr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6186482" y="4397730"/>
            <a:ext cx="179815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16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每天早上八點</a:t>
            </a:r>
            <a:endParaRPr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43" name="Google Shape;543;p19"/>
          <p:cNvSpPr/>
          <p:nvPr/>
        </p:nvSpPr>
        <p:spPr>
          <a:xfrm>
            <a:off x="8749039" y="4397750"/>
            <a:ext cx="19375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當有人登入失敗時</a:t>
            </a:r>
            <a:endParaRPr lang="en-US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46" name="Google Shape;546;p19"/>
          <p:cNvSpPr/>
          <p:nvPr/>
        </p:nvSpPr>
        <p:spPr>
          <a:xfrm>
            <a:off x="1534197" y="4346004"/>
            <a:ext cx="15625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範 例</a:t>
            </a:r>
            <a:endParaRPr sz="160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47" name="Google Shape;547;p19" descr="Image result for onedrive icon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124" y="2525864"/>
            <a:ext cx="1240672" cy="1259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3" name="Google Shape;553;p19"/>
          <p:cNvCxnSpPr>
            <a:cxnSpLocks/>
          </p:cNvCxnSpPr>
          <p:nvPr/>
        </p:nvCxnSpPr>
        <p:spPr>
          <a:xfrm>
            <a:off x="8362366" y="2573251"/>
            <a:ext cx="0" cy="2383759"/>
          </a:xfrm>
          <a:prstGeom prst="straightConnector1">
            <a:avLst/>
          </a:prstGeom>
          <a:ln w="25400">
            <a:solidFill>
              <a:srgbClr val="FEC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556;p20">
            <a:extLst>
              <a:ext uri="{FF2B5EF4-FFF2-40B4-BE49-F238E27FC236}">
                <a16:creationId xmlns:a16="http://schemas.microsoft.com/office/drawing/2014/main" id="{7271581F-1EE4-4C4C-B04D-738DE566B259}"/>
              </a:ext>
            </a:extLst>
          </p:cNvPr>
          <p:cNvSpPr txBox="1"/>
          <p:nvPr/>
        </p:nvSpPr>
        <p:spPr>
          <a:xfrm>
            <a:off x="8982179" y="3665622"/>
            <a:ext cx="14698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NAS System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64545703-7B6A-470B-B3E0-6ECC2A768F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5385" y="2709073"/>
            <a:ext cx="963418" cy="821612"/>
          </a:xfrm>
          <a:prstGeom prst="rect">
            <a:avLst/>
          </a:prstGeom>
        </p:spPr>
      </p:pic>
      <p:sp>
        <p:nvSpPr>
          <p:cNvPr id="22" name="Google Shape;556;p20">
            <a:extLst>
              <a:ext uri="{FF2B5EF4-FFF2-40B4-BE49-F238E27FC236}">
                <a16:creationId xmlns:a16="http://schemas.microsoft.com/office/drawing/2014/main" id="{333C54F4-E14D-4B24-9580-3E9F3E5E9280}"/>
              </a:ext>
            </a:extLst>
          </p:cNvPr>
          <p:cNvSpPr txBox="1"/>
          <p:nvPr/>
        </p:nvSpPr>
        <p:spPr>
          <a:xfrm>
            <a:off x="3567107" y="3529901"/>
            <a:ext cx="16049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buFont typeface="Arial"/>
              <a:buNone/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Microsoft</a:t>
            </a:r>
          </a:p>
          <a:p>
            <a:pPr marL="0" lvl="0" indent="0" algn="ctr">
              <a:buFont typeface="Arial"/>
              <a:buNone/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OneDrive</a:t>
            </a:r>
          </a:p>
        </p:txBody>
      </p:sp>
      <p:sp>
        <p:nvSpPr>
          <p:cNvPr id="29" name="Google Shape;516;p18">
            <a:extLst>
              <a:ext uri="{FF2B5EF4-FFF2-40B4-BE49-F238E27FC236}">
                <a16:creationId xmlns:a16="http://schemas.microsoft.com/office/drawing/2014/main" id="{43CC6E22-1262-45A0-9DE7-CD6880E45B48}"/>
              </a:ext>
            </a:extLst>
          </p:cNvPr>
          <p:cNvSpPr/>
          <p:nvPr/>
        </p:nvSpPr>
        <p:spPr>
          <a:xfrm>
            <a:off x="0" y="1437448"/>
            <a:ext cx="12192000" cy="53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7030A0"/>
              </a:buClr>
              <a:buSzPts val="4000"/>
              <a:buFont typeface="Arial"/>
              <a:buNone/>
            </a:pPr>
            <a:r>
              <a:rPr lang="en-US" altLang="zh-TW" sz="2000" b="1" kern="120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Trigger</a:t>
            </a:r>
            <a:r>
              <a:rPr lang="en-US" altLang="zh-TW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</a:t>
            </a:r>
            <a:r>
              <a:rPr lang="zh-TW" altLang="en-US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是預先定義好的觸發條件，可以觸發 </a:t>
            </a:r>
            <a:r>
              <a:rPr lang="en-US" altLang="zh-TW" sz="2000" b="1" kern="12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Qmiix</a:t>
            </a:r>
            <a:r>
              <a:rPr lang="en-US" altLang="zh-TW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</a:t>
            </a:r>
            <a:r>
              <a:rPr lang="zh-TW" altLang="en-US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執行不同 </a:t>
            </a:r>
            <a:r>
              <a:rPr lang="en-US" altLang="zh-TW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Action</a:t>
            </a:r>
            <a:endParaRPr lang="en-US" altLang="zh-TW" sz="2000" b="1" kern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4" name="Google Shape;556;p20">
            <a:extLst>
              <a:ext uri="{FF2B5EF4-FFF2-40B4-BE49-F238E27FC236}">
                <a16:creationId xmlns:a16="http://schemas.microsoft.com/office/drawing/2014/main" id="{8D1C7FBC-2F47-4089-ACF6-AB7479E1726E}"/>
              </a:ext>
            </a:extLst>
          </p:cNvPr>
          <p:cNvSpPr txBox="1"/>
          <p:nvPr/>
        </p:nvSpPr>
        <p:spPr>
          <a:xfrm>
            <a:off x="6281752" y="3665622"/>
            <a:ext cx="160493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Date and Time</a:t>
            </a:r>
          </a:p>
        </p:txBody>
      </p:sp>
      <p:cxnSp>
        <p:nvCxnSpPr>
          <p:cNvPr id="39" name="Google Shape;553;p19">
            <a:extLst>
              <a:ext uri="{FF2B5EF4-FFF2-40B4-BE49-F238E27FC236}">
                <a16:creationId xmlns:a16="http://schemas.microsoft.com/office/drawing/2014/main" id="{906DBAB8-7614-4077-8A68-CE90051F62F9}"/>
              </a:ext>
            </a:extLst>
          </p:cNvPr>
          <p:cNvCxnSpPr>
            <a:cxnSpLocks/>
          </p:cNvCxnSpPr>
          <p:nvPr/>
        </p:nvCxnSpPr>
        <p:spPr>
          <a:xfrm>
            <a:off x="5715419" y="2573251"/>
            <a:ext cx="0" cy="2383759"/>
          </a:xfrm>
          <a:prstGeom prst="straightConnector1">
            <a:avLst/>
          </a:prstGeom>
          <a:ln w="25400">
            <a:solidFill>
              <a:srgbClr val="FEC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BA52D09-DD7B-4426-949B-F77F7C47CB03}"/>
              </a:ext>
            </a:extLst>
          </p:cNvPr>
          <p:cNvSpPr/>
          <p:nvPr/>
        </p:nvSpPr>
        <p:spPr>
          <a:xfrm>
            <a:off x="6096001" y="1172819"/>
            <a:ext cx="4942729" cy="5685182"/>
          </a:xfrm>
          <a:prstGeom prst="roundRect">
            <a:avLst>
              <a:gd name="adj" fmla="val 6507"/>
            </a:avLst>
          </a:prstGeom>
          <a:gradFill>
            <a:gsLst>
              <a:gs pos="70000">
                <a:srgbClr val="A875E2"/>
              </a:gs>
              <a:gs pos="30000">
                <a:srgbClr val="665CD5"/>
              </a:gs>
              <a:gs pos="100000">
                <a:srgbClr val="A875E2">
                  <a:alpha val="0"/>
                </a:srgbClr>
              </a:gs>
              <a:gs pos="0">
                <a:srgbClr val="665CD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Google Shape;56;p2"/>
          <p:cNvSpPr txBox="1"/>
          <p:nvPr/>
        </p:nvSpPr>
        <p:spPr>
          <a:xfrm>
            <a:off x="6359711" y="1720860"/>
            <a:ext cx="452313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5113" marR="0" lvl="0" indent="-2651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en-US" sz="24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是什麼</a:t>
            </a:r>
            <a:r>
              <a:rPr lang="en-US" sz="24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？</a:t>
            </a:r>
            <a:endParaRPr sz="2400" b="1">
              <a:solidFill>
                <a:schemeClr val="bg1"/>
              </a:solidFill>
            </a:endParaRPr>
          </a:p>
          <a:p>
            <a:pPr marL="265113" marR="0" lvl="0" indent="-2651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為什麼需要</a:t>
            </a:r>
            <a:r>
              <a:rPr lang="en-US" sz="24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en-US" sz="24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？</a:t>
            </a:r>
            <a:endParaRPr sz="2400" b="1">
              <a:solidFill>
                <a:schemeClr val="bg1"/>
              </a:solidFill>
            </a:endParaRPr>
          </a:p>
          <a:p>
            <a:pPr marL="265113" marR="0" lvl="1" indent="-2651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en-US" sz="24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可以做什麼</a:t>
            </a:r>
            <a:r>
              <a:rPr lang="en-US" sz="24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？</a:t>
            </a:r>
            <a:endParaRPr sz="2400" b="1">
              <a:solidFill>
                <a:schemeClr val="bg1"/>
              </a:solidFill>
            </a:endParaRPr>
          </a:p>
          <a:p>
            <a:pPr marL="265113" marR="0" lvl="1" indent="-2651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誰適合用</a:t>
            </a:r>
            <a:r>
              <a:rPr lang="en-US" sz="24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en-US" sz="24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？</a:t>
            </a:r>
            <a:endParaRPr sz="2400" b="1">
              <a:solidFill>
                <a:schemeClr val="bg1"/>
              </a:solidFill>
            </a:endParaRPr>
          </a:p>
          <a:p>
            <a:pPr marL="265113" marR="0" lvl="1" indent="-2651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en-US" sz="24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要怎麼用</a:t>
            </a:r>
            <a:r>
              <a:rPr lang="en-US" sz="24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？</a:t>
            </a:r>
            <a:endParaRPr sz="2400" b="1">
              <a:solidFill>
                <a:schemeClr val="bg1"/>
              </a:solidFill>
            </a:endParaRPr>
          </a:p>
          <a:p>
            <a:pPr marL="265113" marR="0" lvl="1" indent="-2651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 i="0" u="none" strike="noStrike" cap="none" err="1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目前支援的功能</a:t>
            </a:r>
            <a:endParaRPr sz="2400" b="1">
              <a:solidFill>
                <a:schemeClr val="bg1"/>
              </a:solidFill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150" y="1720860"/>
            <a:ext cx="4211378" cy="1293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E08795F1-22AE-4DB4-A810-C6E9517EAFF2}"/>
              </a:ext>
            </a:extLst>
          </p:cNvPr>
          <p:cNvSpPr txBox="1">
            <a:spLocks/>
          </p:cNvSpPr>
          <p:nvPr/>
        </p:nvSpPr>
        <p:spPr>
          <a:xfrm>
            <a:off x="1153270" y="3163960"/>
            <a:ext cx="4523138" cy="1973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Tx/>
              <a:buFontTx/>
            </a:pPr>
            <a:r>
              <a:rPr lang="zh-TW" altLang="en-US" sz="4200">
                <a:gradFill>
                  <a:gsLst>
                    <a:gs pos="0">
                      <a:srgbClr val="A875E2"/>
                    </a:gs>
                    <a:gs pos="100000">
                      <a:srgbClr val="665CD5"/>
                    </a:gs>
                  </a:gsLst>
                  <a:lin ang="0" scaled="0"/>
                </a:gradFill>
                <a:latin typeface="Arial"/>
                <a:ea typeface="Arial"/>
                <a:cs typeface="Arial"/>
                <a:sym typeface="Arial"/>
              </a:rPr>
              <a:t>聰明管理工作任務</a:t>
            </a:r>
            <a:br>
              <a:rPr lang="zh-TW" altLang="en-US" sz="4000">
                <a:gradFill>
                  <a:gsLst>
                    <a:gs pos="0">
                      <a:srgbClr val="A875E2"/>
                    </a:gs>
                    <a:gs pos="100000">
                      <a:srgbClr val="665CD5"/>
                    </a:gs>
                  </a:gsLst>
                  <a:lin ang="0" scaled="0"/>
                </a:gra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>
                <a:gradFill>
                  <a:gsLst>
                    <a:gs pos="0">
                      <a:srgbClr val="A875E2"/>
                    </a:gs>
                    <a:gs pos="100000">
                      <a:srgbClr val="665CD5"/>
                    </a:gs>
                  </a:gsLst>
                  <a:lin ang="0" scaled="0"/>
                </a:gradFill>
                <a:latin typeface="Arial"/>
                <a:ea typeface="Arial"/>
                <a:cs typeface="Arial"/>
                <a:sym typeface="Arial"/>
              </a:rPr>
              <a:t>跨平台服務自動化，你說了算！</a:t>
            </a:r>
            <a:endParaRPr lang="zh-TW" altLang="en-US" sz="2300">
              <a:gradFill>
                <a:gsLst>
                  <a:gs pos="0">
                    <a:srgbClr val="A875E2"/>
                  </a:gs>
                  <a:gs pos="100000">
                    <a:srgbClr val="665CD5"/>
                  </a:gs>
                </a:gsLst>
                <a:lin ang="0" scaled="0"/>
              </a:gra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C2A35140-4036-453B-98AC-2D71BD5DF926}"/>
              </a:ext>
            </a:extLst>
          </p:cNvPr>
          <p:cNvSpPr/>
          <p:nvPr/>
        </p:nvSpPr>
        <p:spPr>
          <a:xfrm>
            <a:off x="-2104" y="1437448"/>
            <a:ext cx="12192000" cy="537449"/>
          </a:xfrm>
          <a:prstGeom prst="roundRect">
            <a:avLst>
              <a:gd name="adj" fmla="val 7156"/>
            </a:avLst>
          </a:prstGeom>
          <a:gradFill>
            <a:gsLst>
              <a:gs pos="80000">
                <a:srgbClr val="665CD5"/>
              </a:gs>
              <a:gs pos="20000">
                <a:srgbClr val="665CD5"/>
              </a:gs>
              <a:gs pos="100000">
                <a:srgbClr val="A875E2">
                  <a:alpha val="0"/>
                </a:srgbClr>
              </a:gs>
              <a:gs pos="0">
                <a:srgbClr val="A875E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0EFB8BA-11A4-460A-BC70-945F672E0B79}"/>
              </a:ext>
            </a:extLst>
          </p:cNvPr>
          <p:cNvSpPr/>
          <p:nvPr/>
        </p:nvSpPr>
        <p:spPr>
          <a:xfrm>
            <a:off x="1359577" y="4141932"/>
            <a:ext cx="9649721" cy="815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Open Sans"/>
              <a:buNone/>
            </a:pPr>
            <a:r>
              <a:rPr lang="en-US" sz="4000" b="1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Actions</a:t>
            </a:r>
            <a:endParaRPr sz="4000" b="1">
              <a:solidFill>
                <a:srgbClr val="7030A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5" name="Google Shape;516;p18">
            <a:extLst>
              <a:ext uri="{FF2B5EF4-FFF2-40B4-BE49-F238E27FC236}">
                <a16:creationId xmlns:a16="http://schemas.microsoft.com/office/drawing/2014/main" id="{FE9D3731-C122-4624-BD79-940C2ECAFF64}"/>
              </a:ext>
            </a:extLst>
          </p:cNvPr>
          <p:cNvSpPr/>
          <p:nvPr/>
        </p:nvSpPr>
        <p:spPr>
          <a:xfrm>
            <a:off x="0" y="1437448"/>
            <a:ext cx="12192000" cy="53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7030A0"/>
              </a:buClr>
              <a:buSzPts val="4000"/>
              <a:buFont typeface="Arial"/>
              <a:buNone/>
            </a:pPr>
            <a:r>
              <a:rPr lang="en-US" altLang="zh-TW" sz="2000" b="1" kern="120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Action</a:t>
            </a:r>
            <a:r>
              <a:rPr lang="en-US" altLang="zh-TW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</a:t>
            </a:r>
            <a:r>
              <a:rPr lang="zh-TW" altLang="en-US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是各個應用程式中可被觸發執行的動作</a:t>
            </a: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0354D16F-EF2A-4B2E-B5F7-4F9CFEC73D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655" y="2643359"/>
            <a:ext cx="893578" cy="893578"/>
          </a:xfrm>
          <a:prstGeom prst="rect">
            <a:avLst/>
          </a:prstGeom>
        </p:spPr>
      </p:pic>
      <p:sp>
        <p:nvSpPr>
          <p:cNvPr id="57" name="Google Shape;545;p19">
            <a:extLst>
              <a:ext uri="{FF2B5EF4-FFF2-40B4-BE49-F238E27FC236}">
                <a16:creationId xmlns:a16="http://schemas.microsoft.com/office/drawing/2014/main" id="{32603053-1243-437A-BF66-07F8AB7DE6B8}"/>
              </a:ext>
            </a:extLst>
          </p:cNvPr>
          <p:cNvSpPr/>
          <p:nvPr/>
        </p:nvSpPr>
        <p:spPr>
          <a:xfrm>
            <a:off x="1444913" y="3119879"/>
            <a:ext cx="1562588" cy="400069"/>
          </a:xfrm>
          <a:prstGeom prst="roundRect">
            <a:avLst>
              <a:gd name="adj" fmla="val 50000"/>
            </a:avLst>
          </a:prstGeom>
          <a:solidFill>
            <a:srgbClr val="665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Rounded"/>
                <a:sym typeface="Arial Rounded"/>
              </a:rPr>
              <a:t>應用程式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Google Shape;541;p19">
            <a:extLst>
              <a:ext uri="{FF2B5EF4-FFF2-40B4-BE49-F238E27FC236}">
                <a16:creationId xmlns:a16="http://schemas.microsoft.com/office/drawing/2014/main" id="{C0E36855-2FF0-4793-A791-FC3AA7FE5ED8}"/>
              </a:ext>
            </a:extLst>
          </p:cNvPr>
          <p:cNvSpPr/>
          <p:nvPr/>
        </p:nvSpPr>
        <p:spPr>
          <a:xfrm>
            <a:off x="3408440" y="4376781"/>
            <a:ext cx="191327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zh-TW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用 </a:t>
            </a:r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LINE </a:t>
            </a:r>
            <a:r>
              <a:rPr lang="zh-TW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發出通知</a:t>
            </a:r>
            <a:endParaRPr lang="zh-TW" altLang="en-US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1" name="Google Shape;542;p19">
            <a:extLst>
              <a:ext uri="{FF2B5EF4-FFF2-40B4-BE49-F238E27FC236}">
                <a16:creationId xmlns:a16="http://schemas.microsoft.com/office/drawing/2014/main" id="{1D5C7E63-2DC0-43DB-9BA5-7B435DB4A9F8}"/>
              </a:ext>
            </a:extLst>
          </p:cNvPr>
          <p:cNvSpPr/>
          <p:nvPr/>
        </p:nvSpPr>
        <p:spPr>
          <a:xfrm>
            <a:off x="5974617" y="4397730"/>
            <a:ext cx="216348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zh-TW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從 </a:t>
            </a:r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URL </a:t>
            </a:r>
            <a:r>
              <a:rPr lang="zh-TW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連結下載檔案</a:t>
            </a:r>
            <a:endParaRPr lang="zh-TW" altLang="en-US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2" name="Google Shape;543;p19">
            <a:extLst>
              <a:ext uri="{FF2B5EF4-FFF2-40B4-BE49-F238E27FC236}">
                <a16:creationId xmlns:a16="http://schemas.microsoft.com/office/drawing/2014/main" id="{21CC088A-0383-4C24-8AFD-96BC45C93F92}"/>
              </a:ext>
            </a:extLst>
          </p:cNvPr>
          <p:cNvSpPr/>
          <p:nvPr/>
        </p:nvSpPr>
        <p:spPr>
          <a:xfrm>
            <a:off x="8654155" y="4397750"/>
            <a:ext cx="19375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建立</a:t>
            </a:r>
            <a:r>
              <a:rPr lang="ja-JP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新單據</a:t>
            </a:r>
            <a:endParaRPr lang="ja-JP" altLang="en-US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3" name="Google Shape;546;p19">
            <a:extLst>
              <a:ext uri="{FF2B5EF4-FFF2-40B4-BE49-F238E27FC236}">
                <a16:creationId xmlns:a16="http://schemas.microsoft.com/office/drawing/2014/main" id="{B6F65B02-C6EB-47EE-864B-332B95D28CDB}"/>
              </a:ext>
            </a:extLst>
          </p:cNvPr>
          <p:cNvSpPr/>
          <p:nvPr/>
        </p:nvSpPr>
        <p:spPr>
          <a:xfrm>
            <a:off x="1534197" y="4346004"/>
            <a:ext cx="15625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範 例</a:t>
            </a:r>
            <a:endParaRPr sz="160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65" name="Google Shape;553;p19">
            <a:extLst>
              <a:ext uri="{FF2B5EF4-FFF2-40B4-BE49-F238E27FC236}">
                <a16:creationId xmlns:a16="http://schemas.microsoft.com/office/drawing/2014/main" id="{E302E1C8-221B-4428-AD0C-30FB4823AD2C}"/>
              </a:ext>
            </a:extLst>
          </p:cNvPr>
          <p:cNvCxnSpPr>
            <a:cxnSpLocks/>
          </p:cNvCxnSpPr>
          <p:nvPr/>
        </p:nvCxnSpPr>
        <p:spPr>
          <a:xfrm>
            <a:off x="8362366" y="2573251"/>
            <a:ext cx="0" cy="2383759"/>
          </a:xfrm>
          <a:prstGeom prst="straightConnector1">
            <a:avLst/>
          </a:prstGeom>
          <a:ln w="25400">
            <a:solidFill>
              <a:srgbClr val="FEC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oogle Shape;556;p20">
            <a:extLst>
              <a:ext uri="{FF2B5EF4-FFF2-40B4-BE49-F238E27FC236}">
                <a16:creationId xmlns:a16="http://schemas.microsoft.com/office/drawing/2014/main" id="{151C44CE-9F95-4342-811F-1BEDD4B9905E}"/>
              </a:ext>
            </a:extLst>
          </p:cNvPr>
          <p:cNvSpPr txBox="1"/>
          <p:nvPr/>
        </p:nvSpPr>
        <p:spPr>
          <a:xfrm>
            <a:off x="8888018" y="3665622"/>
            <a:ext cx="14698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Jira</a:t>
            </a:r>
          </a:p>
        </p:txBody>
      </p:sp>
      <p:sp>
        <p:nvSpPr>
          <p:cNvPr id="68" name="Google Shape;556;p20">
            <a:extLst>
              <a:ext uri="{FF2B5EF4-FFF2-40B4-BE49-F238E27FC236}">
                <a16:creationId xmlns:a16="http://schemas.microsoft.com/office/drawing/2014/main" id="{5814DCD1-7307-4A6E-AEC6-CE730F1CAE0B}"/>
              </a:ext>
            </a:extLst>
          </p:cNvPr>
          <p:cNvSpPr txBox="1"/>
          <p:nvPr/>
        </p:nvSpPr>
        <p:spPr>
          <a:xfrm>
            <a:off x="3567107" y="3665622"/>
            <a:ext cx="160493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LINE Notify</a:t>
            </a:r>
          </a:p>
        </p:txBody>
      </p:sp>
      <p:sp>
        <p:nvSpPr>
          <p:cNvPr id="69" name="Google Shape;556;p20">
            <a:extLst>
              <a:ext uri="{FF2B5EF4-FFF2-40B4-BE49-F238E27FC236}">
                <a16:creationId xmlns:a16="http://schemas.microsoft.com/office/drawing/2014/main" id="{028F3BA7-9EBA-4D78-9C91-D364E0C98837}"/>
              </a:ext>
            </a:extLst>
          </p:cNvPr>
          <p:cNvSpPr txBox="1"/>
          <p:nvPr/>
        </p:nvSpPr>
        <p:spPr>
          <a:xfrm>
            <a:off x="6223236" y="3665622"/>
            <a:ext cx="160493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buFont typeface="Arial"/>
              <a:buNone/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sym typeface="Arial Rounded"/>
              </a:rPr>
              <a:t>File station</a:t>
            </a:r>
          </a:p>
        </p:txBody>
      </p:sp>
      <p:cxnSp>
        <p:nvCxnSpPr>
          <p:cNvPr id="70" name="Google Shape;553;p19">
            <a:extLst>
              <a:ext uri="{FF2B5EF4-FFF2-40B4-BE49-F238E27FC236}">
                <a16:creationId xmlns:a16="http://schemas.microsoft.com/office/drawing/2014/main" id="{27A8919C-D185-4B1F-9415-40EAC0CDDCCC}"/>
              </a:ext>
            </a:extLst>
          </p:cNvPr>
          <p:cNvCxnSpPr>
            <a:cxnSpLocks/>
          </p:cNvCxnSpPr>
          <p:nvPr/>
        </p:nvCxnSpPr>
        <p:spPr>
          <a:xfrm>
            <a:off x="5715419" y="2573251"/>
            <a:ext cx="0" cy="2383759"/>
          </a:xfrm>
          <a:prstGeom prst="straightConnector1">
            <a:avLst/>
          </a:prstGeom>
          <a:ln w="25400">
            <a:solidFill>
              <a:srgbClr val="FEC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圖片 70">
            <a:extLst>
              <a:ext uri="{FF2B5EF4-FFF2-40B4-BE49-F238E27FC236}">
                <a16:creationId xmlns:a16="http://schemas.microsoft.com/office/drawing/2014/main" id="{63A06653-B7BD-464C-9DC6-D988127940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540" y="2643420"/>
            <a:ext cx="888515" cy="88851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9F18658-F7F5-4D75-8498-7725C7C992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532" y="2585046"/>
            <a:ext cx="994221" cy="9942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CF0CCD5E-9DBB-456D-BA13-E5F3571BCF48}"/>
              </a:ext>
            </a:extLst>
          </p:cNvPr>
          <p:cNvSpPr/>
          <p:nvPr/>
        </p:nvSpPr>
        <p:spPr>
          <a:xfrm>
            <a:off x="495377" y="1828824"/>
            <a:ext cx="5482185" cy="3657577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DC4BFC5-FDCF-4303-8767-CDFF03BAFE8E}"/>
              </a:ext>
            </a:extLst>
          </p:cNvPr>
          <p:cNvSpPr/>
          <p:nvPr/>
        </p:nvSpPr>
        <p:spPr>
          <a:xfrm>
            <a:off x="495375" y="1828825"/>
            <a:ext cx="5482187" cy="754726"/>
          </a:xfrm>
          <a:prstGeom prst="rect">
            <a:avLst/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65B794FE-9053-4D59-8BE0-152710485715}"/>
              </a:ext>
            </a:extLst>
          </p:cNvPr>
          <p:cNvSpPr/>
          <p:nvPr/>
        </p:nvSpPr>
        <p:spPr>
          <a:xfrm>
            <a:off x="6198900" y="1828824"/>
            <a:ext cx="5482185" cy="3657577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601" name="Google Shape;60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 Rounded"/>
              <a:buNone/>
            </a:pPr>
            <a:r>
              <a:rPr lang="en-US" sz="4000" b="1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可彈性設置的</a:t>
            </a: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Miix</a:t>
            </a:r>
            <a:endParaRPr sz="4000" b="1">
              <a:solidFill>
                <a:srgbClr val="7030A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02" name="Google Shape;602;p21"/>
          <p:cNvSpPr txBox="1"/>
          <p:nvPr/>
        </p:nvSpPr>
        <p:spPr>
          <a:xfrm>
            <a:off x="495377" y="2006735"/>
            <a:ext cx="548218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2000" b="1" kern="1200">
                <a:solidFill>
                  <a:schemeClr val="bg1"/>
                </a:solidFill>
                <a:ea typeface="微軟正黑體"/>
                <a:sym typeface="Arial Rounded"/>
              </a:rPr>
              <a:t>用 </a:t>
            </a:r>
            <a:r>
              <a:rPr lang="en-US" sz="2000" b="1" kern="1200">
                <a:solidFill>
                  <a:srgbClr val="FFC000"/>
                </a:solidFill>
                <a:ea typeface="微軟正黑體"/>
                <a:sym typeface="Arial Rounded"/>
              </a:rPr>
              <a:t>AND </a:t>
            </a:r>
            <a:r>
              <a:rPr lang="zh-TW" altLang="en-US" sz="2000" b="1" kern="1200" err="1">
                <a:solidFill>
                  <a:schemeClr val="bg1"/>
                </a:solidFill>
                <a:ea typeface="微軟正黑體"/>
                <a:sym typeface="Arial Rounded"/>
              </a:rPr>
              <a:t>一次完成多個動作</a:t>
            </a:r>
            <a:endParaRPr lang="zh-TW" altLang="en-US" sz="2000" b="1" kern="1200" err="1">
              <a:solidFill>
                <a:schemeClr val="bg1"/>
              </a:solidFill>
              <a:ea typeface="微軟正黑體"/>
            </a:endParaRPr>
          </a:p>
        </p:txBody>
      </p:sp>
      <p:sp>
        <p:nvSpPr>
          <p:cNvPr id="604" name="Google Shape;604;p21"/>
          <p:cNvSpPr txBox="1"/>
          <p:nvPr/>
        </p:nvSpPr>
        <p:spPr>
          <a:xfrm>
            <a:off x="616146" y="4566065"/>
            <a:ext cx="16488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當新圖片加入我的</a:t>
            </a:r>
            <a:r>
              <a:rPr lang="en-US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Google Drive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05" name="Google Shape;605;p21"/>
          <p:cNvSpPr txBox="1"/>
          <p:nvPr/>
        </p:nvSpPr>
        <p:spPr>
          <a:xfrm>
            <a:off x="4090597" y="3005540"/>
            <a:ext cx="162591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備份到我的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NAS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06" name="Google Shape;606;p21"/>
          <p:cNvSpPr txBox="1"/>
          <p:nvPr/>
        </p:nvSpPr>
        <p:spPr>
          <a:xfrm>
            <a:off x="4090597" y="3811022"/>
            <a:ext cx="188696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備份到我的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Dropbox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07" name="Google Shape;607;p21"/>
          <p:cNvSpPr txBox="1"/>
          <p:nvPr/>
        </p:nvSpPr>
        <p:spPr>
          <a:xfrm>
            <a:off x="4090597" y="4571150"/>
            <a:ext cx="18112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分享檔案連結給我的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Slack </a:t>
            </a:r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夥伴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08" name="Google Shape;608;p21"/>
          <p:cNvGrpSpPr/>
          <p:nvPr/>
        </p:nvGrpSpPr>
        <p:grpSpPr>
          <a:xfrm>
            <a:off x="6580279" y="3119724"/>
            <a:ext cx="5456813" cy="1969521"/>
            <a:chOff x="6902828" y="2673544"/>
            <a:chExt cx="5456813" cy="1969521"/>
          </a:xfrm>
        </p:grpSpPr>
        <p:cxnSp>
          <p:nvCxnSpPr>
            <p:cNvPr id="609" name="Google Shape;609;p21"/>
            <p:cNvCxnSpPr/>
            <p:nvPr/>
          </p:nvCxnSpPr>
          <p:spPr>
            <a:xfrm flipH="1">
              <a:off x="7990440" y="3580312"/>
              <a:ext cx="877257" cy="14364"/>
            </a:xfrm>
            <a:prstGeom prst="straightConnector1">
              <a:avLst/>
            </a:prstGeom>
            <a:noFill/>
            <a:ln w="38100" cap="flat" cmpd="sng">
              <a:solidFill>
                <a:srgbClr val="FF9BE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10" name="Google Shape;610;p21"/>
            <p:cNvSpPr/>
            <p:nvPr/>
          </p:nvSpPr>
          <p:spPr>
            <a:xfrm rot="-5400000">
              <a:off x="8595520" y="3352919"/>
              <a:ext cx="1017030" cy="472674"/>
            </a:xfrm>
            <a:custGeom>
              <a:avLst/>
              <a:gdLst/>
              <a:ahLst/>
              <a:cxnLst/>
              <a:rect l="l" t="t" r="r" b="b"/>
              <a:pathLst>
                <a:path w="2838450" h="266700" extrusionOk="0">
                  <a:moveTo>
                    <a:pt x="0" y="266700"/>
                  </a:moveTo>
                  <a:lnTo>
                    <a:pt x="0" y="0"/>
                  </a:lnTo>
                  <a:lnTo>
                    <a:pt x="2838450" y="0"/>
                  </a:lnTo>
                  <a:lnTo>
                    <a:pt x="2838450" y="257175"/>
                  </a:lnTo>
                </a:path>
              </a:pathLst>
            </a:custGeom>
            <a:noFill/>
            <a:ln w="38100" cap="rnd" cmpd="sng">
              <a:solidFill>
                <a:srgbClr val="FF9B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grpSp>
          <p:nvGrpSpPr>
            <p:cNvPr id="611" name="Google Shape;611;p21"/>
            <p:cNvGrpSpPr/>
            <p:nvPr/>
          </p:nvGrpSpPr>
          <p:grpSpPr>
            <a:xfrm>
              <a:off x="7434494" y="3217429"/>
              <a:ext cx="747888" cy="747888"/>
              <a:chOff x="9923762" y="3016402"/>
              <a:chExt cx="1152160" cy="1152160"/>
            </a:xfrm>
          </p:grpSpPr>
          <p:sp>
            <p:nvSpPr>
              <p:cNvPr id="612" name="Google Shape;612;p21"/>
              <p:cNvSpPr/>
              <p:nvPr/>
            </p:nvSpPr>
            <p:spPr>
              <a:xfrm>
                <a:off x="9923762" y="3016402"/>
                <a:ext cx="1152160" cy="1152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613" name="Google Shape;613;p21"/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16461" y="3312670"/>
                <a:ext cx="590550" cy="590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21"/>
            <p:cNvGrpSpPr/>
            <p:nvPr/>
          </p:nvGrpSpPr>
          <p:grpSpPr>
            <a:xfrm>
              <a:off x="9330787" y="2673544"/>
              <a:ext cx="736198" cy="736198"/>
              <a:chOff x="6540887" y="2440854"/>
              <a:chExt cx="1152160" cy="1152160"/>
            </a:xfrm>
          </p:grpSpPr>
          <p:sp>
            <p:nvSpPr>
              <p:cNvPr id="615" name="Google Shape;615;p21"/>
              <p:cNvSpPr/>
              <p:nvPr/>
            </p:nvSpPr>
            <p:spPr>
              <a:xfrm>
                <a:off x="6540887" y="2440854"/>
                <a:ext cx="1152160" cy="1152160"/>
              </a:xfrm>
              <a:prstGeom prst="ellipse">
                <a:avLst/>
              </a:prstGeom>
              <a:solidFill>
                <a:srgbClr val="AA74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616" name="Google Shape;616;p21"/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63182" y="2707324"/>
                <a:ext cx="704849" cy="676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21"/>
            <p:cNvGrpSpPr/>
            <p:nvPr/>
          </p:nvGrpSpPr>
          <p:grpSpPr>
            <a:xfrm>
              <a:off x="9330787" y="3707329"/>
              <a:ext cx="736198" cy="736198"/>
              <a:chOff x="9237621" y="3596727"/>
              <a:chExt cx="736198" cy="736198"/>
            </a:xfrm>
          </p:grpSpPr>
          <p:sp>
            <p:nvSpPr>
              <p:cNvPr id="618" name="Google Shape;618;p21"/>
              <p:cNvSpPr/>
              <p:nvPr/>
            </p:nvSpPr>
            <p:spPr>
              <a:xfrm>
                <a:off x="9237621" y="3596727"/>
                <a:ext cx="736198" cy="736198"/>
              </a:xfrm>
              <a:prstGeom prst="ellipse">
                <a:avLst/>
              </a:prstGeom>
              <a:solidFill>
                <a:srgbClr val="AA74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619" name="Google Shape;619;p21"/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700000">
                <a:off x="9369472" y="3728579"/>
                <a:ext cx="472496" cy="4724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20" name="Google Shape;620;p21"/>
            <p:cNvSpPr txBox="1"/>
            <p:nvPr/>
          </p:nvSpPr>
          <p:spPr>
            <a:xfrm>
              <a:off x="6902828" y="4119885"/>
              <a:ext cx="1811219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rPr>
                <a:t>當我老闆透過</a:t>
              </a:r>
              <a:r>
                <a:rPr 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rPr>
                <a:t> Slack </a:t>
              </a:r>
              <a:r>
                <a:rPr lang="en-US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rPr>
                <a:t>傳訊息給我</a:t>
              </a:r>
              <a:endPara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21" name="Google Shape;621;p21"/>
            <p:cNvSpPr txBox="1"/>
            <p:nvPr/>
          </p:nvSpPr>
          <p:spPr>
            <a:xfrm>
              <a:off x="10131499" y="2885976"/>
              <a:ext cx="2144321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>
                <a:buFont typeface="Arial"/>
                <a:buNone/>
              </a:pPr>
              <a:r>
                <a:rPr 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rPr>
                <a:t>用 Line </a:t>
              </a:r>
              <a:r>
                <a:rPr lang="en-US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rPr>
                <a:t>通知我</a:t>
              </a:r>
              <a:endPara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22" name="Google Shape;622;p21"/>
            <p:cNvSpPr txBox="1"/>
            <p:nvPr/>
          </p:nvSpPr>
          <p:spPr>
            <a:xfrm>
              <a:off x="10131499" y="3942318"/>
              <a:ext cx="2228142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用 Twilio </a:t>
              </a:r>
              <a:r>
                <a:rPr lang="en-US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通知我</a:t>
              </a:r>
              <a:endPara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626" name="Google Shape;626;p21"/>
          <p:cNvSpPr/>
          <p:nvPr/>
        </p:nvSpPr>
        <p:spPr>
          <a:xfrm>
            <a:off x="4176761" y="3365905"/>
            <a:ext cx="128661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C5F9C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AND</a:t>
            </a:r>
            <a:endParaRPr>
              <a:solidFill>
                <a:srgbClr val="FC5F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7" name="Google Shape;627;p21"/>
          <p:cNvSpPr/>
          <p:nvPr/>
        </p:nvSpPr>
        <p:spPr>
          <a:xfrm>
            <a:off x="4258020" y="4146705"/>
            <a:ext cx="11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800" b="1">
                <a:solidFill>
                  <a:srgbClr val="FC5F9C"/>
                </a:solidFill>
                <a:latin typeface="Arial" panose="020B0604020202020204" pitchFamily="34" charset="0"/>
                <a:cs typeface="Arial" panose="020B0604020202020204" pitchFamily="34" charset="0"/>
                <a:sym typeface="Arial Rounded"/>
              </a:rPr>
              <a:t>AND</a:t>
            </a:r>
            <a:endParaRPr sz="1800" b="1">
              <a:solidFill>
                <a:srgbClr val="FC5F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8" name="Google Shape;628;p21"/>
          <p:cNvSpPr/>
          <p:nvPr/>
        </p:nvSpPr>
        <p:spPr>
          <a:xfrm>
            <a:off x="9938209" y="3823262"/>
            <a:ext cx="103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800" b="1">
                <a:solidFill>
                  <a:srgbClr val="FC5F9C"/>
                </a:solidFill>
                <a:latin typeface="Arial" panose="020B0604020202020204" pitchFamily="34" charset="0"/>
                <a:cs typeface="Arial" panose="020B0604020202020204" pitchFamily="34" charset="0"/>
                <a:sym typeface="Arial Rounded"/>
              </a:rPr>
              <a:t>OR</a:t>
            </a:r>
            <a:endParaRPr sz="1800" b="1">
              <a:solidFill>
                <a:srgbClr val="FC5F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9" name="Google Shape;629;p21"/>
          <p:cNvGrpSpPr/>
          <p:nvPr/>
        </p:nvGrpSpPr>
        <p:grpSpPr>
          <a:xfrm>
            <a:off x="1073020" y="2848124"/>
            <a:ext cx="2925597" cy="2342159"/>
            <a:chOff x="1255695" y="2401944"/>
            <a:chExt cx="2925597" cy="2342159"/>
          </a:xfrm>
        </p:grpSpPr>
        <p:cxnSp>
          <p:nvCxnSpPr>
            <p:cNvPr id="630" name="Google Shape;630;p21"/>
            <p:cNvCxnSpPr>
              <a:cxnSpLocks/>
              <a:stCxn id="631" idx="2"/>
              <a:endCxn id="632" idx="6"/>
            </p:cNvCxnSpPr>
            <p:nvPr/>
          </p:nvCxnSpPr>
          <p:spPr>
            <a:xfrm flipH="1">
              <a:off x="1998498" y="3574416"/>
              <a:ext cx="1434906" cy="20260"/>
            </a:xfrm>
            <a:prstGeom prst="straightConnector1">
              <a:avLst/>
            </a:prstGeom>
            <a:noFill/>
            <a:ln w="38100" cap="flat" cmpd="sng">
              <a:solidFill>
                <a:srgbClr val="FF9BE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33" name="Google Shape;633;p21"/>
            <p:cNvSpPr/>
            <p:nvPr/>
          </p:nvSpPr>
          <p:spPr>
            <a:xfrm rot="-5400000">
              <a:off x="2233157" y="3215313"/>
              <a:ext cx="1639907" cy="747886"/>
            </a:xfrm>
            <a:custGeom>
              <a:avLst/>
              <a:gdLst/>
              <a:ahLst/>
              <a:cxnLst/>
              <a:rect l="l" t="t" r="r" b="b"/>
              <a:pathLst>
                <a:path w="2838450" h="266700" extrusionOk="0">
                  <a:moveTo>
                    <a:pt x="0" y="266700"/>
                  </a:moveTo>
                  <a:lnTo>
                    <a:pt x="0" y="0"/>
                  </a:lnTo>
                  <a:lnTo>
                    <a:pt x="2838450" y="0"/>
                  </a:lnTo>
                  <a:lnTo>
                    <a:pt x="2838450" y="257175"/>
                  </a:lnTo>
                </a:path>
              </a:pathLst>
            </a:custGeom>
            <a:noFill/>
            <a:ln w="38100" cap="rnd" cmpd="sng">
              <a:solidFill>
                <a:srgbClr val="FF9B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grpSp>
          <p:nvGrpSpPr>
            <p:cNvPr id="634" name="Google Shape;634;p21"/>
            <p:cNvGrpSpPr/>
            <p:nvPr/>
          </p:nvGrpSpPr>
          <p:grpSpPr>
            <a:xfrm>
              <a:off x="1255695" y="3223274"/>
              <a:ext cx="742803" cy="742803"/>
              <a:chOff x="5827480" y="3061191"/>
              <a:chExt cx="1152160" cy="1152160"/>
            </a:xfrm>
          </p:grpSpPr>
          <p:sp>
            <p:nvSpPr>
              <p:cNvPr id="632" name="Google Shape;632;p21"/>
              <p:cNvSpPr/>
              <p:nvPr/>
            </p:nvSpPr>
            <p:spPr>
              <a:xfrm>
                <a:off x="5827480" y="3061191"/>
                <a:ext cx="1152160" cy="1152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635" name="Google Shape;635;p21"/>
              <p:cNvPicPr preferRelativeResize="0"/>
              <p:nvPr/>
            </p:nvPicPr>
            <p:blipFill rotWithShape="1"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1724" y="3299762"/>
                <a:ext cx="695325" cy="609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6" name="Google Shape;636;p21"/>
            <p:cNvGrpSpPr/>
            <p:nvPr/>
          </p:nvGrpSpPr>
          <p:grpSpPr>
            <a:xfrm>
              <a:off x="3433404" y="3996215"/>
              <a:ext cx="747888" cy="747888"/>
              <a:chOff x="9635898" y="3016402"/>
              <a:chExt cx="1152160" cy="1152160"/>
            </a:xfrm>
          </p:grpSpPr>
          <p:sp>
            <p:nvSpPr>
              <p:cNvPr id="637" name="Google Shape;637;p21"/>
              <p:cNvSpPr/>
              <p:nvPr/>
            </p:nvSpPr>
            <p:spPr>
              <a:xfrm>
                <a:off x="9635898" y="3016402"/>
                <a:ext cx="1152160" cy="1152160"/>
              </a:xfrm>
              <a:prstGeom prst="ellipse">
                <a:avLst/>
              </a:prstGeom>
              <a:solidFill>
                <a:srgbClr val="AA74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638" name="Google Shape;638;p21"/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28594" y="3312670"/>
                <a:ext cx="590550" cy="590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9" name="Google Shape;639;p21"/>
            <p:cNvGrpSpPr/>
            <p:nvPr/>
          </p:nvGrpSpPr>
          <p:grpSpPr>
            <a:xfrm>
              <a:off x="3433404" y="3200472"/>
              <a:ext cx="747888" cy="747888"/>
              <a:chOff x="7782351" y="1482952"/>
              <a:chExt cx="1152160" cy="1152160"/>
            </a:xfrm>
          </p:grpSpPr>
          <p:sp>
            <p:nvSpPr>
              <p:cNvPr id="631" name="Google Shape;631;p21"/>
              <p:cNvSpPr/>
              <p:nvPr/>
            </p:nvSpPr>
            <p:spPr>
              <a:xfrm>
                <a:off x="7782351" y="1482952"/>
                <a:ext cx="1152160" cy="1152160"/>
              </a:xfrm>
              <a:prstGeom prst="ellipse">
                <a:avLst/>
              </a:prstGeom>
              <a:solidFill>
                <a:srgbClr val="AA74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640" name="Google Shape;640;p21"/>
              <p:cNvPicPr preferRelativeResize="0"/>
              <p:nvPr/>
            </p:nvPicPr>
            <p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11586" y="1797524"/>
                <a:ext cx="714375" cy="609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1" name="Google Shape;641;p21"/>
            <p:cNvGrpSpPr/>
            <p:nvPr/>
          </p:nvGrpSpPr>
          <p:grpSpPr>
            <a:xfrm>
              <a:off x="3427054" y="2401944"/>
              <a:ext cx="742803" cy="742803"/>
              <a:chOff x="3427054" y="2401944"/>
              <a:chExt cx="742803" cy="742803"/>
            </a:xfrm>
          </p:grpSpPr>
          <p:sp>
            <p:nvSpPr>
              <p:cNvPr id="642" name="Google Shape;642;p21"/>
              <p:cNvSpPr/>
              <p:nvPr/>
            </p:nvSpPr>
            <p:spPr>
              <a:xfrm>
                <a:off x="3427054" y="2401944"/>
                <a:ext cx="742803" cy="742803"/>
              </a:xfrm>
              <a:prstGeom prst="ellipse">
                <a:avLst/>
              </a:prstGeom>
              <a:solidFill>
                <a:srgbClr val="AE78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AE78E3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643" name="Google Shape;643;p21"/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05198" y="2613750"/>
                <a:ext cx="418522" cy="3255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60701175-28E1-4B7D-B66A-A64F90DD2AF4}"/>
              </a:ext>
            </a:extLst>
          </p:cNvPr>
          <p:cNvSpPr/>
          <p:nvPr/>
        </p:nvSpPr>
        <p:spPr>
          <a:xfrm>
            <a:off x="6198900" y="1828825"/>
            <a:ext cx="5482187" cy="754726"/>
          </a:xfrm>
          <a:prstGeom prst="rect">
            <a:avLst/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603" name="Google Shape;603;p21"/>
          <p:cNvSpPr txBox="1"/>
          <p:nvPr/>
        </p:nvSpPr>
        <p:spPr>
          <a:xfrm>
            <a:off x="6198898" y="2006735"/>
            <a:ext cx="54821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zh-TW" altLang="en-US" sz="2000" b="1" kern="1200">
                <a:solidFill>
                  <a:schemeClr val="bg1"/>
                </a:solidFill>
                <a:ea typeface="微軟正黑體"/>
                <a:sym typeface="Arial Rounded"/>
              </a:rPr>
              <a:t>用 </a:t>
            </a:r>
            <a:r>
              <a:rPr lang="en-US" sz="2000" b="1" kern="1200">
                <a:solidFill>
                  <a:srgbClr val="FFC000"/>
                </a:solidFill>
                <a:ea typeface="微軟正黑體"/>
                <a:sym typeface="Arial Rounded"/>
              </a:rPr>
              <a:t>OR </a:t>
            </a:r>
            <a:r>
              <a:rPr lang="zh-TW" altLang="en-US" sz="2000" b="1" kern="1200" err="1">
                <a:solidFill>
                  <a:schemeClr val="bg1"/>
                </a:solidFill>
                <a:ea typeface="微軟正黑體"/>
                <a:sym typeface="Arial Rounded"/>
              </a:rPr>
              <a:t>確保動作在不同情況下都能完成</a:t>
            </a:r>
            <a:endParaRPr lang="zh-TW" altLang="en-US" sz="2000" b="1" kern="1200" err="1">
              <a:solidFill>
                <a:schemeClr val="bg1"/>
              </a:solidFill>
              <a:ea typeface="微軟正黑體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lt1"/>
              </a:buClr>
              <a:buSzPts val="7200"/>
            </a:pPr>
            <a:r>
              <a:rPr lang="en-US" err="1">
                <a:sym typeface="Arial Rounded"/>
              </a:rPr>
              <a:t>目前支援的功能</a:t>
            </a:r>
            <a:endParaRPr>
              <a:sym typeface="Arial Rounde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C06F3D42-EAE1-4152-A044-3B81B1B02658}"/>
              </a:ext>
            </a:extLst>
          </p:cNvPr>
          <p:cNvSpPr/>
          <p:nvPr/>
        </p:nvSpPr>
        <p:spPr>
          <a:xfrm>
            <a:off x="1254123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21DB08EE-951D-4ACF-8A18-469E565CE514}"/>
              </a:ext>
            </a:extLst>
          </p:cNvPr>
          <p:cNvSpPr/>
          <p:nvPr/>
        </p:nvSpPr>
        <p:spPr>
          <a:xfrm>
            <a:off x="2656822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3601304D-F328-42F5-8AAE-F78532D0C340}"/>
              </a:ext>
            </a:extLst>
          </p:cNvPr>
          <p:cNvSpPr/>
          <p:nvPr/>
        </p:nvSpPr>
        <p:spPr>
          <a:xfrm>
            <a:off x="4059521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D4916D44-4246-4279-B415-759F72EB9128}"/>
              </a:ext>
            </a:extLst>
          </p:cNvPr>
          <p:cNvSpPr/>
          <p:nvPr/>
        </p:nvSpPr>
        <p:spPr>
          <a:xfrm>
            <a:off x="5462219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B0AEA68-ACDA-41EE-9CB3-CD9B70DD0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182" y="1828312"/>
            <a:ext cx="945269" cy="945269"/>
          </a:xfrm>
          <a:prstGeom prst="rect">
            <a:avLst/>
          </a:prstGeom>
        </p:spPr>
      </p:pic>
      <p:sp>
        <p:nvSpPr>
          <p:cNvPr id="27" name="Google Shape;605;p21">
            <a:extLst>
              <a:ext uri="{FF2B5EF4-FFF2-40B4-BE49-F238E27FC236}">
                <a16:creationId xmlns:a16="http://schemas.microsoft.com/office/drawing/2014/main" id="{8102E119-2588-4DC3-B5F4-F8C175BD3F44}"/>
              </a:ext>
            </a:extLst>
          </p:cNvPr>
          <p:cNvSpPr txBox="1"/>
          <p:nvPr/>
        </p:nvSpPr>
        <p:spPr>
          <a:xfrm>
            <a:off x="1254123" y="2855454"/>
            <a:ext cx="12413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Email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89070167-2A48-4FBD-A505-D5A1BFE52F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983" y="1876798"/>
            <a:ext cx="848297" cy="848297"/>
          </a:xfrm>
          <a:prstGeom prst="rect">
            <a:avLst/>
          </a:prstGeom>
        </p:spPr>
      </p:pic>
      <p:sp>
        <p:nvSpPr>
          <p:cNvPr id="30" name="Google Shape;605;p21">
            <a:extLst>
              <a:ext uri="{FF2B5EF4-FFF2-40B4-BE49-F238E27FC236}">
                <a16:creationId xmlns:a16="http://schemas.microsoft.com/office/drawing/2014/main" id="{C43CED30-610B-4926-AEAC-EDD3979EBF6A}"/>
              </a:ext>
            </a:extLst>
          </p:cNvPr>
          <p:cNvSpPr txBox="1"/>
          <p:nvPr/>
        </p:nvSpPr>
        <p:spPr>
          <a:xfrm>
            <a:off x="2655438" y="2855454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Gmail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4A023C3B-421C-45D9-AB19-67FDEE5411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733" y="1882234"/>
            <a:ext cx="837425" cy="837425"/>
          </a:xfrm>
          <a:prstGeom prst="rect">
            <a:avLst/>
          </a:prstGeom>
        </p:spPr>
      </p:pic>
      <p:sp>
        <p:nvSpPr>
          <p:cNvPr id="32" name="Google Shape;605;p21">
            <a:extLst>
              <a:ext uri="{FF2B5EF4-FFF2-40B4-BE49-F238E27FC236}">
                <a16:creationId xmlns:a16="http://schemas.microsoft.com/office/drawing/2014/main" id="{E3F0B02E-7D26-425C-9AB1-6611401F84A1}"/>
              </a:ext>
            </a:extLst>
          </p:cNvPr>
          <p:cNvSpPr txBox="1"/>
          <p:nvPr/>
        </p:nvSpPr>
        <p:spPr>
          <a:xfrm>
            <a:off x="4056752" y="2855454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Twilio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07A0A649-3AB2-4B87-8B95-BA8DDB2E62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193" y="1882234"/>
            <a:ext cx="837425" cy="837425"/>
          </a:xfrm>
          <a:prstGeom prst="rect">
            <a:avLst/>
          </a:prstGeom>
        </p:spPr>
      </p:pic>
      <p:sp>
        <p:nvSpPr>
          <p:cNvPr id="34" name="Google Shape;605;p21">
            <a:extLst>
              <a:ext uri="{FF2B5EF4-FFF2-40B4-BE49-F238E27FC236}">
                <a16:creationId xmlns:a16="http://schemas.microsoft.com/office/drawing/2014/main" id="{AEA7478F-6B3E-40AF-8098-E05852344500}"/>
              </a:ext>
            </a:extLst>
          </p:cNvPr>
          <p:cNvSpPr txBox="1"/>
          <p:nvPr/>
        </p:nvSpPr>
        <p:spPr>
          <a:xfrm>
            <a:off x="5456682" y="2855454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Skype</a:t>
            </a: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C1F3B270-BE7B-4714-8C8B-DB503C633F6B}"/>
              </a:ext>
            </a:extLst>
          </p:cNvPr>
          <p:cNvSpPr/>
          <p:nvPr/>
        </p:nvSpPr>
        <p:spPr>
          <a:xfrm>
            <a:off x="1254123" y="359594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B841C5E1-AB07-4DC8-94BB-46D59640696E}"/>
              </a:ext>
            </a:extLst>
          </p:cNvPr>
          <p:cNvSpPr/>
          <p:nvPr/>
        </p:nvSpPr>
        <p:spPr>
          <a:xfrm>
            <a:off x="2656822" y="359594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679E420A-2EDB-44A1-B103-A7CB4B056B59}"/>
              </a:ext>
            </a:extLst>
          </p:cNvPr>
          <p:cNvSpPr/>
          <p:nvPr/>
        </p:nvSpPr>
        <p:spPr>
          <a:xfrm>
            <a:off x="4059521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A299DE81-8E1E-4730-8A3D-CC83436F7BD4}"/>
              </a:ext>
            </a:extLst>
          </p:cNvPr>
          <p:cNvSpPr/>
          <p:nvPr/>
        </p:nvSpPr>
        <p:spPr>
          <a:xfrm>
            <a:off x="5462219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id="{46343BA1-1D16-4B92-B496-6C27C8B2FD3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897" y="3807718"/>
            <a:ext cx="807838" cy="807838"/>
          </a:xfrm>
          <a:prstGeom prst="rect">
            <a:avLst/>
          </a:prstGeom>
        </p:spPr>
      </p:pic>
      <p:sp>
        <p:nvSpPr>
          <p:cNvPr id="53" name="Google Shape;605;p21">
            <a:extLst>
              <a:ext uri="{FF2B5EF4-FFF2-40B4-BE49-F238E27FC236}">
                <a16:creationId xmlns:a16="http://schemas.microsoft.com/office/drawing/2014/main" id="{3156F428-3485-4BD5-A4E9-F9DEE20B7E30}"/>
              </a:ext>
            </a:extLst>
          </p:cNvPr>
          <p:cNvSpPr txBox="1"/>
          <p:nvPr/>
        </p:nvSpPr>
        <p:spPr>
          <a:xfrm>
            <a:off x="1254123" y="4775741"/>
            <a:ext cx="12413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Slack</a:t>
            </a:r>
          </a:p>
        </p:txBody>
      </p:sp>
      <p:pic>
        <p:nvPicPr>
          <p:cNvPr id="54" name="圖片 53">
            <a:extLst>
              <a:ext uri="{FF2B5EF4-FFF2-40B4-BE49-F238E27FC236}">
                <a16:creationId xmlns:a16="http://schemas.microsoft.com/office/drawing/2014/main" id="{DCADC809-6324-43E4-A4EE-B1E87282CC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983" y="3807718"/>
            <a:ext cx="848297" cy="848297"/>
          </a:xfrm>
          <a:prstGeom prst="rect">
            <a:avLst/>
          </a:prstGeom>
        </p:spPr>
      </p:pic>
      <p:sp>
        <p:nvSpPr>
          <p:cNvPr id="55" name="Google Shape;605;p21">
            <a:extLst>
              <a:ext uri="{FF2B5EF4-FFF2-40B4-BE49-F238E27FC236}">
                <a16:creationId xmlns:a16="http://schemas.microsoft.com/office/drawing/2014/main" id="{BCA34210-ABFA-4C36-91F4-66AA489FB884}"/>
              </a:ext>
            </a:extLst>
          </p:cNvPr>
          <p:cNvSpPr txBox="1"/>
          <p:nvPr/>
        </p:nvSpPr>
        <p:spPr>
          <a:xfrm>
            <a:off x="2655438" y="4775741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Line</a:t>
            </a:r>
          </a:p>
        </p:txBody>
      </p:sp>
      <p:pic>
        <p:nvPicPr>
          <p:cNvPr id="56" name="圖片 55">
            <a:extLst>
              <a:ext uri="{FF2B5EF4-FFF2-40B4-BE49-F238E27FC236}">
                <a16:creationId xmlns:a16="http://schemas.microsoft.com/office/drawing/2014/main" id="{2B228418-7347-41C2-A078-7249ADE841E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733" y="3842595"/>
            <a:ext cx="837425" cy="778543"/>
          </a:xfrm>
          <a:prstGeom prst="rect">
            <a:avLst/>
          </a:prstGeom>
        </p:spPr>
      </p:pic>
      <p:sp>
        <p:nvSpPr>
          <p:cNvPr id="57" name="Google Shape;605;p21">
            <a:extLst>
              <a:ext uri="{FF2B5EF4-FFF2-40B4-BE49-F238E27FC236}">
                <a16:creationId xmlns:a16="http://schemas.microsoft.com/office/drawing/2014/main" id="{AA069C70-E51C-4A63-893A-63B7C76BBAC3}"/>
              </a:ext>
            </a:extLst>
          </p:cNvPr>
          <p:cNvSpPr txBox="1"/>
          <p:nvPr/>
        </p:nvSpPr>
        <p:spPr>
          <a:xfrm>
            <a:off x="4056752" y="4775741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Teams</a:t>
            </a: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65D4916A-2F0A-48E5-91E1-9C76C5DCBF3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580895" y="3734675"/>
            <a:ext cx="992962" cy="992962"/>
          </a:xfrm>
          <a:prstGeom prst="rect">
            <a:avLst/>
          </a:prstGeom>
        </p:spPr>
      </p:pic>
      <p:sp>
        <p:nvSpPr>
          <p:cNvPr id="59" name="Google Shape;605;p21">
            <a:extLst>
              <a:ext uri="{FF2B5EF4-FFF2-40B4-BE49-F238E27FC236}">
                <a16:creationId xmlns:a16="http://schemas.microsoft.com/office/drawing/2014/main" id="{44A5B6EA-909E-4E35-84A1-31BAE9853F1E}"/>
              </a:ext>
            </a:extLst>
          </p:cNvPr>
          <p:cNvSpPr txBox="1"/>
          <p:nvPr/>
        </p:nvSpPr>
        <p:spPr>
          <a:xfrm>
            <a:off x="5456682" y="4775741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Zoom</a:t>
            </a: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688C5E15-A24E-4238-B4F9-99AD8143D96D}"/>
              </a:ext>
            </a:extLst>
          </p:cNvPr>
          <p:cNvSpPr/>
          <p:nvPr/>
        </p:nvSpPr>
        <p:spPr>
          <a:xfrm>
            <a:off x="4062657" y="5193791"/>
            <a:ext cx="2652393" cy="30773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</a:t>
            </a:r>
          </a:p>
        </p:txBody>
      </p:sp>
      <p:sp>
        <p:nvSpPr>
          <p:cNvPr id="62" name="Google Shape;688;p23">
            <a:extLst>
              <a:ext uri="{FF2B5EF4-FFF2-40B4-BE49-F238E27FC236}">
                <a16:creationId xmlns:a16="http://schemas.microsoft.com/office/drawing/2014/main" id="{98F32A3A-460B-483B-87B8-B0565CAD5FDE}"/>
              </a:ext>
            </a:extLst>
          </p:cNvPr>
          <p:cNvSpPr txBox="1">
            <a:spLocks/>
          </p:cNvSpPr>
          <p:nvPr/>
        </p:nvSpPr>
        <p:spPr>
          <a:xfrm>
            <a:off x="1254123" y="729876"/>
            <a:ext cx="5443948" cy="766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  <a:buClr>
                <a:schemeClr val="lt1"/>
              </a:buClr>
              <a:buSzPts val="7200"/>
              <a:buFont typeface="Arial Rounded"/>
              <a:buNone/>
            </a:pPr>
            <a:r>
              <a:rPr lang="en-US" altLang="zh-TW" sz="3200" b="1" err="1">
                <a:sym typeface="Arial Rounded"/>
              </a:rPr>
              <a:t>通訊</a:t>
            </a:r>
            <a:r>
              <a:rPr lang="zh-TW" altLang="en-US" sz="3200">
                <a:sym typeface="Arial Rounded"/>
              </a:rPr>
              <a:t>功能</a:t>
            </a: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DCB2CA35-6AA4-4105-BDC2-4DBFC27F9788}"/>
              </a:ext>
            </a:extLst>
          </p:cNvPr>
          <p:cNvSpPr/>
          <p:nvPr/>
        </p:nvSpPr>
        <p:spPr>
          <a:xfrm>
            <a:off x="8019357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4A982AF1-2367-4E34-8503-423333ED96D3}"/>
              </a:ext>
            </a:extLst>
          </p:cNvPr>
          <p:cNvSpPr/>
          <p:nvPr/>
        </p:nvSpPr>
        <p:spPr>
          <a:xfrm>
            <a:off x="9422055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Google Shape;605;p21">
            <a:extLst>
              <a:ext uri="{FF2B5EF4-FFF2-40B4-BE49-F238E27FC236}">
                <a16:creationId xmlns:a16="http://schemas.microsoft.com/office/drawing/2014/main" id="{AC33D354-AB9D-47BB-96D7-8169760C87FA}"/>
              </a:ext>
            </a:extLst>
          </p:cNvPr>
          <p:cNvSpPr txBox="1"/>
          <p:nvPr/>
        </p:nvSpPr>
        <p:spPr>
          <a:xfrm>
            <a:off x="8016588" y="2747732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Mobile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Device</a:t>
            </a:r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9F498EA4-8969-438E-9E1C-5E7A0C5AC782}"/>
              </a:ext>
            </a:extLst>
          </p:cNvPr>
          <p:cNvSpPr/>
          <p:nvPr/>
        </p:nvSpPr>
        <p:spPr>
          <a:xfrm>
            <a:off x="8019357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C33963D3-DE54-4F6F-95D8-E235877AAD49}"/>
              </a:ext>
            </a:extLst>
          </p:cNvPr>
          <p:cNvSpPr/>
          <p:nvPr/>
        </p:nvSpPr>
        <p:spPr>
          <a:xfrm>
            <a:off x="9422055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Google Shape;605;p21">
            <a:extLst>
              <a:ext uri="{FF2B5EF4-FFF2-40B4-BE49-F238E27FC236}">
                <a16:creationId xmlns:a16="http://schemas.microsoft.com/office/drawing/2014/main" id="{C24F3739-5AA1-4A60-9777-A2907595ABD6}"/>
              </a:ext>
            </a:extLst>
          </p:cNvPr>
          <p:cNvSpPr txBox="1"/>
          <p:nvPr/>
        </p:nvSpPr>
        <p:spPr>
          <a:xfrm>
            <a:off x="8016588" y="4668019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Mobile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75" name="矩形: 圓角 74">
            <a:extLst>
              <a:ext uri="{FF2B5EF4-FFF2-40B4-BE49-F238E27FC236}">
                <a16:creationId xmlns:a16="http://schemas.microsoft.com/office/drawing/2014/main" id="{A21E9174-4085-40D9-8D82-27BB3B1EA752}"/>
              </a:ext>
            </a:extLst>
          </p:cNvPr>
          <p:cNvSpPr/>
          <p:nvPr/>
        </p:nvSpPr>
        <p:spPr>
          <a:xfrm>
            <a:off x="8022493" y="5193791"/>
            <a:ext cx="2652393" cy="30773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</a:t>
            </a:r>
          </a:p>
        </p:txBody>
      </p:sp>
      <p:sp>
        <p:nvSpPr>
          <p:cNvPr id="76" name="Google Shape;688;p23">
            <a:extLst>
              <a:ext uri="{FF2B5EF4-FFF2-40B4-BE49-F238E27FC236}">
                <a16:creationId xmlns:a16="http://schemas.microsoft.com/office/drawing/2014/main" id="{FD6C2FF3-0CB6-42A2-8AF9-327BD81A334D}"/>
              </a:ext>
            </a:extLst>
          </p:cNvPr>
          <p:cNvSpPr txBox="1">
            <a:spLocks/>
          </p:cNvSpPr>
          <p:nvPr/>
        </p:nvSpPr>
        <p:spPr>
          <a:xfrm>
            <a:off x="8016589" y="729876"/>
            <a:ext cx="2646856" cy="766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  <a:buClr>
                <a:schemeClr val="lt1"/>
              </a:buClr>
              <a:buSzPts val="7200"/>
            </a:pPr>
            <a:r>
              <a:rPr lang="en-US" altLang="zh-TW" sz="3200" err="1">
                <a:sym typeface="Arial Rounded"/>
              </a:rPr>
              <a:t>行動</a:t>
            </a:r>
            <a:r>
              <a:rPr lang="zh-TW" altLang="en-US" sz="3200">
                <a:sym typeface="Arial Rounded"/>
              </a:rPr>
              <a:t>功能</a:t>
            </a:r>
          </a:p>
        </p:txBody>
      </p:sp>
      <p:sp>
        <p:nvSpPr>
          <p:cNvPr id="77" name="Google Shape;605;p21">
            <a:extLst>
              <a:ext uri="{FF2B5EF4-FFF2-40B4-BE49-F238E27FC236}">
                <a16:creationId xmlns:a16="http://schemas.microsoft.com/office/drawing/2014/main" id="{269D3DC3-5A51-4C7A-9D6A-773A1E6BDADB}"/>
              </a:ext>
            </a:extLst>
          </p:cNvPr>
          <p:cNvSpPr txBox="1"/>
          <p:nvPr/>
        </p:nvSpPr>
        <p:spPr>
          <a:xfrm>
            <a:off x="9416518" y="2747732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Mobile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Media</a:t>
            </a:r>
          </a:p>
        </p:txBody>
      </p:sp>
      <p:sp>
        <p:nvSpPr>
          <p:cNvPr id="78" name="Google Shape;605;p21">
            <a:extLst>
              <a:ext uri="{FF2B5EF4-FFF2-40B4-BE49-F238E27FC236}">
                <a16:creationId xmlns:a16="http://schemas.microsoft.com/office/drawing/2014/main" id="{3CD8FAC0-349E-415F-A906-1F3D34BA0CD1}"/>
              </a:ext>
            </a:extLst>
          </p:cNvPr>
          <p:cNvSpPr txBox="1"/>
          <p:nvPr/>
        </p:nvSpPr>
        <p:spPr>
          <a:xfrm>
            <a:off x="9410613" y="4668019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Mobile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Notification</a:t>
            </a:r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id="{771236BA-CE8D-4F58-8653-FC127E3AE9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9283" y="1950742"/>
            <a:ext cx="415999" cy="699635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40D3B0AA-449B-4A02-91F7-E5538B0618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60617" y="1929869"/>
            <a:ext cx="741379" cy="741379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EC493F2B-D018-406E-8829-23F1F62849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10196" y="3859688"/>
            <a:ext cx="454172" cy="637101"/>
          </a:xfrm>
          <a:prstGeom prst="rect">
            <a:avLst/>
          </a:prstGeom>
        </p:spPr>
      </p:pic>
      <p:pic>
        <p:nvPicPr>
          <p:cNvPr id="23" name="圖形 22">
            <a:extLst>
              <a:ext uri="{FF2B5EF4-FFF2-40B4-BE49-F238E27FC236}">
                <a16:creationId xmlns:a16="http://schemas.microsoft.com/office/drawing/2014/main" id="{23038C18-FEF1-431D-A0EB-55FC977577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22586" y="3866754"/>
            <a:ext cx="631053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D77A063C-D46F-41C6-9A8B-BF759B66FFBB}"/>
              </a:ext>
            </a:extLst>
          </p:cNvPr>
          <p:cNvSpPr/>
          <p:nvPr/>
        </p:nvSpPr>
        <p:spPr>
          <a:xfrm>
            <a:off x="1254123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08847EF9-AC25-4EDE-9993-063569DEC135}"/>
              </a:ext>
            </a:extLst>
          </p:cNvPr>
          <p:cNvSpPr/>
          <p:nvPr/>
        </p:nvSpPr>
        <p:spPr>
          <a:xfrm>
            <a:off x="2656822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F68EC2DC-D61F-4A81-957D-0431F094590E}"/>
              </a:ext>
            </a:extLst>
          </p:cNvPr>
          <p:cNvSpPr/>
          <p:nvPr/>
        </p:nvSpPr>
        <p:spPr>
          <a:xfrm>
            <a:off x="4059521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9C53F41-F5AF-4CF1-8E58-435EE4480B9A}"/>
              </a:ext>
            </a:extLst>
          </p:cNvPr>
          <p:cNvSpPr/>
          <p:nvPr/>
        </p:nvSpPr>
        <p:spPr>
          <a:xfrm>
            <a:off x="5462219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D70B826F-0C53-4E68-84C6-541B533A7E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009" y="1857993"/>
            <a:ext cx="875613" cy="875613"/>
          </a:xfrm>
          <a:prstGeom prst="rect">
            <a:avLst/>
          </a:prstGeom>
        </p:spPr>
      </p:pic>
      <p:sp>
        <p:nvSpPr>
          <p:cNvPr id="25" name="Google Shape;605;p21">
            <a:extLst>
              <a:ext uri="{FF2B5EF4-FFF2-40B4-BE49-F238E27FC236}">
                <a16:creationId xmlns:a16="http://schemas.microsoft.com/office/drawing/2014/main" id="{4FEB5C3A-B990-49DA-BB30-693AD29E05E7}"/>
              </a:ext>
            </a:extLst>
          </p:cNvPr>
          <p:cNvSpPr txBox="1"/>
          <p:nvPr/>
        </p:nvSpPr>
        <p:spPr>
          <a:xfrm>
            <a:off x="1254123" y="2858297"/>
            <a:ext cx="12413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Amazon S3</a:t>
            </a:r>
          </a:p>
        </p:txBody>
      </p:sp>
      <p:sp>
        <p:nvSpPr>
          <p:cNvPr id="27" name="Google Shape;605;p21">
            <a:extLst>
              <a:ext uri="{FF2B5EF4-FFF2-40B4-BE49-F238E27FC236}">
                <a16:creationId xmlns:a16="http://schemas.microsoft.com/office/drawing/2014/main" id="{5A788C56-F07A-4E14-B6F7-B7BF1A8DB7BF}"/>
              </a:ext>
            </a:extLst>
          </p:cNvPr>
          <p:cNvSpPr txBox="1"/>
          <p:nvPr/>
        </p:nvSpPr>
        <p:spPr>
          <a:xfrm>
            <a:off x="2598871" y="2750575"/>
            <a:ext cx="13545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Oracle Cloud</a:t>
            </a:r>
          </a:p>
          <a:p>
            <a:pPr algn="ctr"/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29" name="Google Shape;605;p21">
            <a:extLst>
              <a:ext uri="{FF2B5EF4-FFF2-40B4-BE49-F238E27FC236}">
                <a16:creationId xmlns:a16="http://schemas.microsoft.com/office/drawing/2014/main" id="{20E58D21-31A4-46B8-88C2-F25FC6FAFA8C}"/>
              </a:ext>
            </a:extLst>
          </p:cNvPr>
          <p:cNvSpPr txBox="1"/>
          <p:nvPr/>
        </p:nvSpPr>
        <p:spPr>
          <a:xfrm>
            <a:off x="3970397" y="2750575"/>
            <a:ext cx="138848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Wasabi Cloud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31" name="Google Shape;605;p21">
            <a:extLst>
              <a:ext uri="{FF2B5EF4-FFF2-40B4-BE49-F238E27FC236}">
                <a16:creationId xmlns:a16="http://schemas.microsoft.com/office/drawing/2014/main" id="{89D2F2B9-70C8-4911-B4EA-4FFCFB980EC0}"/>
              </a:ext>
            </a:extLst>
          </p:cNvPr>
          <p:cNvSpPr txBox="1"/>
          <p:nvPr/>
        </p:nvSpPr>
        <p:spPr>
          <a:xfrm>
            <a:off x="5456682" y="2750575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Digital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Ocean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FDD95BB6-9A3C-46EE-AD00-8EB078BA87C4}"/>
              </a:ext>
            </a:extLst>
          </p:cNvPr>
          <p:cNvSpPr/>
          <p:nvPr/>
        </p:nvSpPr>
        <p:spPr>
          <a:xfrm>
            <a:off x="1254123" y="359594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3353C19C-539A-4BC8-A21A-8C4EEB011EB9}"/>
              </a:ext>
            </a:extLst>
          </p:cNvPr>
          <p:cNvSpPr/>
          <p:nvPr/>
        </p:nvSpPr>
        <p:spPr>
          <a:xfrm>
            <a:off x="2656822" y="359594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9ADD5B8C-BF1E-4378-98EF-D620C713FB11}"/>
              </a:ext>
            </a:extLst>
          </p:cNvPr>
          <p:cNvSpPr/>
          <p:nvPr/>
        </p:nvSpPr>
        <p:spPr>
          <a:xfrm>
            <a:off x="4059521" y="359594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A3067494-50AD-422F-8D5F-E7B1A680FE2A}"/>
              </a:ext>
            </a:extLst>
          </p:cNvPr>
          <p:cNvSpPr/>
          <p:nvPr/>
        </p:nvSpPr>
        <p:spPr>
          <a:xfrm>
            <a:off x="5462219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Google Shape;605;p21">
            <a:extLst>
              <a:ext uri="{FF2B5EF4-FFF2-40B4-BE49-F238E27FC236}">
                <a16:creationId xmlns:a16="http://schemas.microsoft.com/office/drawing/2014/main" id="{DC1850F7-8727-41F0-BF13-029034401E45}"/>
              </a:ext>
            </a:extLst>
          </p:cNvPr>
          <p:cNvSpPr txBox="1"/>
          <p:nvPr/>
        </p:nvSpPr>
        <p:spPr>
          <a:xfrm>
            <a:off x="1254123" y="4762810"/>
            <a:ext cx="12413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Dropbox</a:t>
            </a:r>
          </a:p>
        </p:txBody>
      </p:sp>
      <p:sp>
        <p:nvSpPr>
          <p:cNvPr id="39" name="Google Shape;605;p21">
            <a:extLst>
              <a:ext uri="{FF2B5EF4-FFF2-40B4-BE49-F238E27FC236}">
                <a16:creationId xmlns:a16="http://schemas.microsoft.com/office/drawing/2014/main" id="{BE02FAE0-BCB7-4BC0-9133-7A63B74C4062}"/>
              </a:ext>
            </a:extLst>
          </p:cNvPr>
          <p:cNvSpPr txBox="1"/>
          <p:nvPr/>
        </p:nvSpPr>
        <p:spPr>
          <a:xfrm>
            <a:off x="2655438" y="4655088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Microsoft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OneDrive</a:t>
            </a:r>
          </a:p>
        </p:txBody>
      </p:sp>
      <p:sp>
        <p:nvSpPr>
          <p:cNvPr id="41" name="Google Shape;605;p21">
            <a:extLst>
              <a:ext uri="{FF2B5EF4-FFF2-40B4-BE49-F238E27FC236}">
                <a16:creationId xmlns:a16="http://schemas.microsoft.com/office/drawing/2014/main" id="{F2721BDE-6823-4FDC-8D49-8F82EA1A6590}"/>
              </a:ext>
            </a:extLst>
          </p:cNvPr>
          <p:cNvSpPr txBox="1"/>
          <p:nvPr/>
        </p:nvSpPr>
        <p:spPr>
          <a:xfrm>
            <a:off x="4056752" y="4655088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Google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Drive</a:t>
            </a:r>
          </a:p>
        </p:txBody>
      </p:sp>
      <p:sp>
        <p:nvSpPr>
          <p:cNvPr id="43" name="Google Shape;605;p21">
            <a:extLst>
              <a:ext uri="{FF2B5EF4-FFF2-40B4-BE49-F238E27FC236}">
                <a16:creationId xmlns:a16="http://schemas.microsoft.com/office/drawing/2014/main" id="{00AD314B-2CA2-49AB-B253-76390D16B4DC}"/>
              </a:ext>
            </a:extLst>
          </p:cNvPr>
          <p:cNvSpPr txBox="1"/>
          <p:nvPr/>
        </p:nvSpPr>
        <p:spPr>
          <a:xfrm>
            <a:off x="5330154" y="4655088"/>
            <a:ext cx="14944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Google Cloud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45" name="Google Shape;688;p23">
            <a:extLst>
              <a:ext uri="{FF2B5EF4-FFF2-40B4-BE49-F238E27FC236}">
                <a16:creationId xmlns:a16="http://schemas.microsoft.com/office/drawing/2014/main" id="{8EF29C76-24EA-4FAB-908A-D4DE590B15F5}"/>
              </a:ext>
            </a:extLst>
          </p:cNvPr>
          <p:cNvSpPr txBox="1">
            <a:spLocks/>
          </p:cNvSpPr>
          <p:nvPr/>
        </p:nvSpPr>
        <p:spPr>
          <a:xfrm>
            <a:off x="1254123" y="729876"/>
            <a:ext cx="5443948" cy="766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  <a:buClr>
                <a:schemeClr val="lt1"/>
              </a:buClr>
              <a:buSzPts val="7200"/>
            </a:pPr>
            <a:r>
              <a:rPr lang="en-US" altLang="zh-TW" sz="3200" err="1">
                <a:sym typeface="Arial Rounded"/>
              </a:rPr>
              <a:t>雲端</a:t>
            </a:r>
            <a:r>
              <a:rPr lang="zh-TW" altLang="en-US" sz="3200">
                <a:sym typeface="Arial Rounded"/>
              </a:rPr>
              <a:t>功能</a:t>
            </a: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C37997E1-AAFC-42B3-84F2-5FE13EC96913}"/>
              </a:ext>
            </a:extLst>
          </p:cNvPr>
          <p:cNvSpPr/>
          <p:nvPr/>
        </p:nvSpPr>
        <p:spPr>
          <a:xfrm>
            <a:off x="8019357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00CFB020-0174-4FCF-986B-313784BC4573}"/>
              </a:ext>
            </a:extLst>
          </p:cNvPr>
          <p:cNvSpPr/>
          <p:nvPr/>
        </p:nvSpPr>
        <p:spPr>
          <a:xfrm>
            <a:off x="9422055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Google Shape;605;p21">
            <a:extLst>
              <a:ext uri="{FF2B5EF4-FFF2-40B4-BE49-F238E27FC236}">
                <a16:creationId xmlns:a16="http://schemas.microsoft.com/office/drawing/2014/main" id="{D77E5EA1-025B-4187-8B23-9FBEE5F9C41F}"/>
              </a:ext>
            </a:extLst>
          </p:cNvPr>
          <p:cNvSpPr txBox="1"/>
          <p:nvPr/>
        </p:nvSpPr>
        <p:spPr>
          <a:xfrm>
            <a:off x="8016588" y="2750575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E68D058C-14D7-4EAA-A03B-A32E21495BA9}"/>
              </a:ext>
            </a:extLst>
          </p:cNvPr>
          <p:cNvSpPr/>
          <p:nvPr/>
        </p:nvSpPr>
        <p:spPr>
          <a:xfrm>
            <a:off x="8019357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DAC5F39F-60AA-481D-A00A-067C24B35545}"/>
              </a:ext>
            </a:extLst>
          </p:cNvPr>
          <p:cNvSpPr/>
          <p:nvPr/>
        </p:nvSpPr>
        <p:spPr>
          <a:xfrm>
            <a:off x="9422055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Google Shape;605;p21">
            <a:extLst>
              <a:ext uri="{FF2B5EF4-FFF2-40B4-BE49-F238E27FC236}">
                <a16:creationId xmlns:a16="http://schemas.microsoft.com/office/drawing/2014/main" id="{4CFD770E-3BAD-4692-AFB0-4941F29E431B}"/>
              </a:ext>
            </a:extLst>
          </p:cNvPr>
          <p:cNvSpPr txBox="1"/>
          <p:nvPr/>
        </p:nvSpPr>
        <p:spPr>
          <a:xfrm>
            <a:off x="8016588" y="4762810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QVR</a:t>
            </a:r>
          </a:p>
        </p:txBody>
      </p:sp>
      <p:sp>
        <p:nvSpPr>
          <p:cNvPr id="53" name="Google Shape;688;p23">
            <a:extLst>
              <a:ext uri="{FF2B5EF4-FFF2-40B4-BE49-F238E27FC236}">
                <a16:creationId xmlns:a16="http://schemas.microsoft.com/office/drawing/2014/main" id="{D248A1D7-BCCF-485A-9292-D3E57AC47211}"/>
              </a:ext>
            </a:extLst>
          </p:cNvPr>
          <p:cNvSpPr txBox="1">
            <a:spLocks/>
          </p:cNvSpPr>
          <p:nvPr/>
        </p:nvSpPr>
        <p:spPr>
          <a:xfrm>
            <a:off x="8016589" y="729876"/>
            <a:ext cx="2646856" cy="766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0" lvl="0" indent="0" algn="l">
              <a:spcBef>
                <a:spcPts val="0"/>
              </a:spcBef>
              <a:buClr>
                <a:schemeClr val="lt1"/>
              </a:buClr>
              <a:buSzPts val="7200"/>
            </a:pPr>
            <a:r>
              <a:rPr lang="en-US" altLang="zh-TW" sz="3200">
                <a:sym typeface="Arial Rounded"/>
              </a:rPr>
              <a:t>NAS</a:t>
            </a:r>
            <a:r>
              <a:rPr lang="zh-TW" altLang="en-US" sz="3200">
                <a:sym typeface="Arial Rounded"/>
              </a:rPr>
              <a:t>功能</a:t>
            </a:r>
          </a:p>
        </p:txBody>
      </p:sp>
      <p:sp>
        <p:nvSpPr>
          <p:cNvPr id="54" name="Google Shape;605;p21">
            <a:extLst>
              <a:ext uri="{FF2B5EF4-FFF2-40B4-BE49-F238E27FC236}">
                <a16:creationId xmlns:a16="http://schemas.microsoft.com/office/drawing/2014/main" id="{ADB587D5-2474-464F-93CD-A80EC1959466}"/>
              </a:ext>
            </a:extLst>
          </p:cNvPr>
          <p:cNvSpPr txBox="1"/>
          <p:nvPr/>
        </p:nvSpPr>
        <p:spPr>
          <a:xfrm>
            <a:off x="9416518" y="2750575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55" name="Google Shape;605;p21">
            <a:extLst>
              <a:ext uri="{FF2B5EF4-FFF2-40B4-BE49-F238E27FC236}">
                <a16:creationId xmlns:a16="http://schemas.microsoft.com/office/drawing/2014/main" id="{0FDA2864-EECA-47CF-9647-BA62C082EBC6}"/>
              </a:ext>
            </a:extLst>
          </p:cNvPr>
          <p:cNvSpPr txBox="1"/>
          <p:nvPr/>
        </p:nvSpPr>
        <p:spPr>
          <a:xfrm>
            <a:off x="9410613" y="4762810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QHora</a:t>
            </a:r>
            <a:endParaRPr lang="en-US" altLang="zh-TW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0" name="圖片 59">
            <a:extLst>
              <a:ext uri="{FF2B5EF4-FFF2-40B4-BE49-F238E27FC236}">
                <a16:creationId xmlns:a16="http://schemas.microsoft.com/office/drawing/2014/main" id="{9E47872F-2722-4AD3-904A-3FE6094B53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898" y="1782945"/>
            <a:ext cx="998729" cy="998729"/>
          </a:xfrm>
          <a:prstGeom prst="rect">
            <a:avLst/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3864FBDF-2CEE-4F47-A4B7-A53FD20CC7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127" y="1882210"/>
            <a:ext cx="811491" cy="811491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06F1C832-C1D0-4359-9ACC-0BDB8C94F4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629" y="1882210"/>
            <a:ext cx="811491" cy="811491"/>
          </a:xfrm>
          <a:prstGeom prst="rect">
            <a:avLst/>
          </a:prstGeom>
        </p:spPr>
      </p:pic>
      <p:pic>
        <p:nvPicPr>
          <p:cNvPr id="65" name="Google Shape;519;p18">
            <a:extLst>
              <a:ext uri="{FF2B5EF4-FFF2-40B4-BE49-F238E27FC236}">
                <a16:creationId xmlns:a16="http://schemas.microsoft.com/office/drawing/2014/main" id="{50C2D603-9B31-4682-847E-BEAE7EC1260F}"/>
              </a:ext>
            </a:extLst>
          </p:cNvPr>
          <p:cNvPicPr preferRelativeResize="0"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404" y="3836507"/>
            <a:ext cx="812865" cy="81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547;p19" descr="Image result for onedrive icon">
            <a:extLst>
              <a:ext uri="{FF2B5EF4-FFF2-40B4-BE49-F238E27FC236}">
                <a16:creationId xmlns:a16="http://schemas.microsoft.com/office/drawing/2014/main" id="{FE0E3B62-8A67-4150-AEC4-9C8999315D6D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497" y="3748303"/>
            <a:ext cx="935533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519;p18">
            <a:extLst>
              <a:ext uri="{FF2B5EF4-FFF2-40B4-BE49-F238E27FC236}">
                <a16:creationId xmlns:a16="http://schemas.microsoft.com/office/drawing/2014/main" id="{519DCE39-CB38-41DB-A78C-6F2528D0C51B}"/>
              </a:ext>
            </a:extLst>
          </p:cNvPr>
          <p:cNvPicPr preferRelativeResize="0"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573" y="3788731"/>
            <a:ext cx="875414" cy="87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519;p18">
            <a:extLst>
              <a:ext uri="{FF2B5EF4-FFF2-40B4-BE49-F238E27FC236}">
                <a16:creationId xmlns:a16="http://schemas.microsoft.com/office/drawing/2014/main" id="{FEB2999D-1F59-4E3E-A292-A31CFC29C49D}"/>
              </a:ext>
            </a:extLst>
          </p:cNvPr>
          <p:cNvPicPr preferRelativeResize="0"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6648" y="3788731"/>
            <a:ext cx="875414" cy="87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圖形 74">
            <a:extLst>
              <a:ext uri="{FF2B5EF4-FFF2-40B4-BE49-F238E27FC236}">
                <a16:creationId xmlns:a16="http://schemas.microsoft.com/office/drawing/2014/main" id="{4B2B77B8-BBA0-431B-BBB4-39AFEA7D17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15780" y="1986155"/>
            <a:ext cx="631053" cy="601702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D402393E-4B0C-43C7-B94D-32E8E576065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83460" y="3879705"/>
            <a:ext cx="705294" cy="705294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ADC8F46C-E33C-4274-A0C5-4C02FFA2A3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86157" y="4101830"/>
            <a:ext cx="1117593" cy="261044"/>
          </a:xfrm>
          <a:prstGeom prst="rect">
            <a:avLst/>
          </a:prstGeom>
        </p:spPr>
      </p:pic>
      <p:pic>
        <p:nvPicPr>
          <p:cNvPr id="84" name="Google Shape;207;p6">
            <a:extLst>
              <a:ext uri="{FF2B5EF4-FFF2-40B4-BE49-F238E27FC236}">
                <a16:creationId xmlns:a16="http://schemas.microsoft.com/office/drawing/2014/main" id="{CED099F5-FC53-4691-9065-A126D96311AD}"/>
              </a:ext>
            </a:extLst>
          </p:cNvPr>
          <p:cNvPicPr preferRelativeResize="0"/>
          <p:nvPr/>
        </p:nvPicPr>
        <p:blipFill rotWithShape="1">
          <a:blip r:embed="rId17" cstate="screen">
            <a:biLevel thresh="75000"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8516" y="1932315"/>
            <a:ext cx="743986" cy="70938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77DB667A-7B3B-4A05-AF74-7103AEFD48A7}"/>
              </a:ext>
            </a:extLst>
          </p:cNvPr>
          <p:cNvSpPr/>
          <p:nvPr/>
        </p:nvSpPr>
        <p:spPr>
          <a:xfrm>
            <a:off x="5459152" y="5193791"/>
            <a:ext cx="1238919" cy="44146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</a:t>
            </a: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209BF8ED-E1BB-4FFF-B8FD-FD826A2CA310}"/>
              </a:ext>
            </a:extLst>
          </p:cNvPr>
          <p:cNvSpPr/>
          <p:nvPr/>
        </p:nvSpPr>
        <p:spPr>
          <a:xfrm>
            <a:off x="8022493" y="5193791"/>
            <a:ext cx="2652393" cy="30773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CD1EC4-792B-4F79-9EE2-24403F8768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373" y="303440"/>
            <a:ext cx="10031011" cy="5594662"/>
          </a:xfrm>
          <a:prstGeom prst="rect">
            <a:avLst/>
          </a:prstGeom>
        </p:spPr>
      </p:pic>
      <p:pic>
        <p:nvPicPr>
          <p:cNvPr id="9" name="圖形 8">
            <a:extLst>
              <a:ext uri="{FF2B5EF4-FFF2-40B4-BE49-F238E27FC236}">
                <a16:creationId xmlns:a16="http://schemas.microsoft.com/office/drawing/2014/main" id="{FA316004-E13A-4EEB-8613-DEBA7DEB81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936" y="4249724"/>
            <a:ext cx="1375437" cy="1940957"/>
          </a:xfrm>
          <a:prstGeom prst="rect">
            <a:avLst/>
          </a:prstGeom>
        </p:spPr>
      </p:pic>
      <p:sp>
        <p:nvSpPr>
          <p:cNvPr id="2" name="Google Shape;688;p23">
            <a:extLst>
              <a:ext uri="{FF2B5EF4-FFF2-40B4-BE49-F238E27FC236}">
                <a16:creationId xmlns:a16="http://schemas.microsoft.com/office/drawing/2014/main" id="{B6A44774-7CCB-4957-AD68-F751A4DAA68D}"/>
              </a:ext>
            </a:extLst>
          </p:cNvPr>
          <p:cNvSpPr txBox="1">
            <a:spLocks/>
          </p:cNvSpPr>
          <p:nvPr/>
        </p:nvSpPr>
        <p:spPr>
          <a:xfrm>
            <a:off x="9196250" y="4746171"/>
            <a:ext cx="2995750" cy="862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>
                <a:latin typeface="Arial"/>
                <a:ea typeface="微軟正黑體"/>
                <a:cs typeface="Arial"/>
              </a:rPr>
              <a:t>And more...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02443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F0910E-AE6D-4B93-A88E-1995CB45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000" err="1"/>
              <a:t>Qmiix</a:t>
            </a:r>
            <a:r>
              <a:rPr lang="en-US" altLang="zh-TW" sz="5000"/>
              <a:t> </a:t>
            </a:r>
            <a:r>
              <a:rPr lang="zh-TW" altLang="en-US" sz="5000"/>
              <a:t>是什麼？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838199" y="3858149"/>
            <a:ext cx="4257691" cy="173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18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Qmiix</a:t>
            </a:r>
            <a:r>
              <a:rPr 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</a:t>
            </a:r>
            <a:r>
              <a:rPr lang="en-US" sz="18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可以串接不同應用程式和裝置，自動化你每天的重複工作</a:t>
            </a:r>
            <a:r>
              <a:rPr lang="zh-TW" alt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。</a:t>
            </a:r>
            <a:endParaRPr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 Rounded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838201" y="2329099"/>
            <a:ext cx="456988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kern="1200" err="1">
                <a:gradFill>
                  <a:gsLst>
                    <a:gs pos="0">
                      <a:srgbClr val="A875E2"/>
                    </a:gs>
                    <a:gs pos="100000">
                      <a:srgbClr val="665CD5"/>
                    </a:gs>
                  </a:gsLst>
                  <a:lin ang="0" scaled="0"/>
                </a:gradFill>
                <a:sym typeface="Arial Rounded"/>
              </a:rPr>
              <a:t>把小事交給</a:t>
            </a:r>
            <a:r>
              <a:rPr lang="en-US" sz="4200" b="1" kern="1200">
                <a:gradFill>
                  <a:gsLst>
                    <a:gs pos="0">
                      <a:srgbClr val="A875E2"/>
                    </a:gs>
                    <a:gs pos="100000">
                      <a:srgbClr val="665CD5"/>
                    </a:gs>
                  </a:gsLst>
                  <a:lin ang="0" scaled="0"/>
                </a:gradFill>
                <a:sym typeface="Arial Rounded"/>
              </a:rPr>
              <a:t> </a:t>
            </a:r>
            <a:r>
              <a:rPr lang="en-US" sz="4200" b="1" kern="1200" err="1">
                <a:gradFill>
                  <a:gsLst>
                    <a:gs pos="0">
                      <a:srgbClr val="A875E2"/>
                    </a:gs>
                    <a:gs pos="100000">
                      <a:srgbClr val="665CD5"/>
                    </a:gs>
                  </a:gsLst>
                  <a:lin ang="0" scaled="0"/>
                </a:gradFill>
                <a:sym typeface="Arial Rounded"/>
              </a:rPr>
              <a:t>Qmiix</a:t>
            </a:r>
            <a:endParaRPr sz="4200" b="1" kern="1200">
              <a:gradFill>
                <a:gsLst>
                  <a:gs pos="0">
                    <a:srgbClr val="A875E2"/>
                  </a:gs>
                  <a:gs pos="100000">
                    <a:srgbClr val="665CD5"/>
                  </a:gs>
                </a:gsLst>
                <a:lin ang="0" scaled="0"/>
              </a:gradFill>
              <a:sym typeface="Arial Rounded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kern="1200" err="1">
                <a:gradFill>
                  <a:gsLst>
                    <a:gs pos="0">
                      <a:srgbClr val="A875E2"/>
                    </a:gs>
                    <a:gs pos="100000">
                      <a:srgbClr val="665CD5"/>
                    </a:gs>
                  </a:gsLst>
                  <a:lin ang="0" scaled="0"/>
                </a:gradFill>
                <a:sym typeface="Arial Rounded"/>
              </a:rPr>
              <a:t>把時間留給自己</a:t>
            </a:r>
            <a:endParaRPr sz="4200" b="1" kern="1200">
              <a:gradFill>
                <a:gsLst>
                  <a:gs pos="0">
                    <a:srgbClr val="A875E2"/>
                  </a:gs>
                  <a:gs pos="100000">
                    <a:srgbClr val="665CD5"/>
                  </a:gs>
                </a:gsLst>
                <a:lin ang="0" scaled="0"/>
              </a:gradFill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10059333" y="3858149"/>
            <a:ext cx="1152160" cy="1152160"/>
            <a:chOff x="9635898" y="3016402"/>
            <a:chExt cx="1152160" cy="1152160"/>
          </a:xfrm>
        </p:grpSpPr>
        <p:sp>
          <p:nvSpPr>
            <p:cNvPr id="103" name="Google Shape;103;p4"/>
            <p:cNvSpPr/>
            <p:nvPr/>
          </p:nvSpPr>
          <p:spPr>
            <a:xfrm>
              <a:off x="9635898" y="3016402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04" name="Google Shape;104;p4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35098" y="3312670"/>
              <a:ext cx="590550" cy="590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4"/>
          <p:cNvGrpSpPr/>
          <p:nvPr/>
        </p:nvGrpSpPr>
        <p:grpSpPr>
          <a:xfrm>
            <a:off x="9222686" y="2613271"/>
            <a:ext cx="1152160" cy="1152160"/>
            <a:chOff x="8934511" y="2019520"/>
            <a:chExt cx="1152160" cy="1152160"/>
          </a:xfrm>
        </p:grpSpPr>
        <p:sp>
          <p:nvSpPr>
            <p:cNvPr id="106" name="Google Shape;106;p4"/>
            <p:cNvSpPr/>
            <p:nvPr/>
          </p:nvSpPr>
          <p:spPr>
            <a:xfrm>
              <a:off x="8934511" y="2019520"/>
              <a:ext cx="1152160" cy="1152160"/>
            </a:xfrm>
            <a:prstGeom prst="ellipse">
              <a:avLst/>
            </a:prstGeom>
            <a:solidFill>
              <a:srgbClr val="AA74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07" name="Google Shape;107;p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74037" y="2362237"/>
              <a:ext cx="600075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4"/>
          <p:cNvGrpSpPr/>
          <p:nvPr/>
        </p:nvGrpSpPr>
        <p:grpSpPr>
          <a:xfrm>
            <a:off x="7792995" y="2008550"/>
            <a:ext cx="1152160" cy="1152160"/>
            <a:chOff x="7782351" y="1482952"/>
            <a:chExt cx="1152160" cy="1152160"/>
          </a:xfrm>
        </p:grpSpPr>
        <p:sp>
          <p:nvSpPr>
            <p:cNvPr id="109" name="Google Shape;109;p4"/>
            <p:cNvSpPr/>
            <p:nvPr/>
          </p:nvSpPr>
          <p:spPr>
            <a:xfrm>
              <a:off x="7782351" y="1482952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10" name="Google Shape;110;p4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1586" y="1797524"/>
              <a:ext cx="714375" cy="60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4"/>
          <p:cNvGrpSpPr/>
          <p:nvPr/>
        </p:nvGrpSpPr>
        <p:grpSpPr>
          <a:xfrm>
            <a:off x="6332913" y="2613271"/>
            <a:ext cx="1152160" cy="1152160"/>
            <a:chOff x="6540887" y="2014636"/>
            <a:chExt cx="1152160" cy="1152160"/>
          </a:xfrm>
        </p:grpSpPr>
        <p:sp>
          <p:nvSpPr>
            <p:cNvPr id="112" name="Google Shape;112;p4"/>
            <p:cNvSpPr/>
            <p:nvPr/>
          </p:nvSpPr>
          <p:spPr>
            <a:xfrm>
              <a:off x="6540887" y="2014636"/>
              <a:ext cx="1152160" cy="1152160"/>
            </a:xfrm>
            <a:prstGeom prst="ellipse">
              <a:avLst/>
            </a:prstGeom>
            <a:solidFill>
              <a:srgbClr val="AA74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13" name="Google Shape;113;p4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3181" y="2281107"/>
              <a:ext cx="704850" cy="676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4"/>
          <p:cNvGrpSpPr/>
          <p:nvPr/>
        </p:nvGrpSpPr>
        <p:grpSpPr>
          <a:xfrm>
            <a:off x="5599469" y="3858149"/>
            <a:ext cx="1152160" cy="1152160"/>
            <a:chOff x="5949432" y="3061191"/>
            <a:chExt cx="1152160" cy="1152160"/>
          </a:xfrm>
        </p:grpSpPr>
        <p:sp>
          <p:nvSpPr>
            <p:cNvPr id="115" name="Google Shape;115;p4"/>
            <p:cNvSpPr/>
            <p:nvPr/>
          </p:nvSpPr>
          <p:spPr>
            <a:xfrm>
              <a:off x="5949432" y="3061191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675" y="3299762"/>
              <a:ext cx="695325" cy="60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" name="Google Shape;117;p4"/>
          <p:cNvGrpSpPr/>
          <p:nvPr/>
        </p:nvGrpSpPr>
        <p:grpSpPr>
          <a:xfrm>
            <a:off x="6908993" y="3313559"/>
            <a:ext cx="2962275" cy="1666875"/>
            <a:chOff x="6874018" y="2321944"/>
            <a:chExt cx="2962275" cy="1666875"/>
          </a:xfrm>
        </p:grpSpPr>
        <p:pic>
          <p:nvPicPr>
            <p:cNvPr id="118" name="Google Shape;118;p4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4018" y="2321944"/>
              <a:ext cx="2962275" cy="166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4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8476" y="3056909"/>
              <a:ext cx="1821424" cy="5587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B76FCDC-F1C8-41FE-8A9B-62B4D130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>
              <a:spcAft>
                <a:spcPts val="0"/>
              </a:spcAft>
            </a:pPr>
            <a:r>
              <a:rPr lang="en-US" altLang="zh-TW" err="1">
                <a:sym typeface="Arial Rounded"/>
              </a:rPr>
              <a:t>Qmiix</a:t>
            </a:r>
            <a:r>
              <a:rPr lang="en-US" altLang="zh-TW">
                <a:sym typeface="Arial Rounded"/>
              </a:rPr>
              <a:t> </a:t>
            </a:r>
            <a:r>
              <a:rPr lang="zh-TW" altLang="en-US">
                <a:sym typeface="Arial Rounded"/>
              </a:rPr>
              <a:t>是什麼？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>
            <a:off x="4447446" y="4046755"/>
            <a:ext cx="1102509" cy="1102509"/>
            <a:chOff x="9635898" y="3016402"/>
            <a:chExt cx="1152160" cy="1152160"/>
          </a:xfrm>
        </p:grpSpPr>
        <p:sp>
          <p:nvSpPr>
            <p:cNvPr id="136" name="Google Shape;136;p5"/>
            <p:cNvSpPr/>
            <p:nvPr/>
          </p:nvSpPr>
          <p:spPr>
            <a:xfrm>
              <a:off x="9635898" y="3016402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37" name="Google Shape;137;p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34556" y="3312670"/>
              <a:ext cx="590550" cy="590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5"/>
          <p:cNvGrpSpPr/>
          <p:nvPr/>
        </p:nvGrpSpPr>
        <p:grpSpPr>
          <a:xfrm>
            <a:off x="3753885" y="3094886"/>
            <a:ext cx="1102509" cy="1102509"/>
            <a:chOff x="8934511" y="2019520"/>
            <a:chExt cx="1152160" cy="1152160"/>
          </a:xfrm>
        </p:grpSpPr>
        <p:sp>
          <p:nvSpPr>
            <p:cNvPr id="139" name="Google Shape;139;p5"/>
            <p:cNvSpPr/>
            <p:nvPr/>
          </p:nvSpPr>
          <p:spPr>
            <a:xfrm>
              <a:off x="8934511" y="2019520"/>
              <a:ext cx="1152160" cy="1152160"/>
            </a:xfrm>
            <a:prstGeom prst="ellipse">
              <a:avLst/>
            </a:prstGeom>
            <a:solidFill>
              <a:srgbClr val="AA74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40" name="Google Shape;140;p5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74037" y="2362237"/>
              <a:ext cx="600075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5"/>
          <p:cNvGrpSpPr/>
          <p:nvPr/>
        </p:nvGrpSpPr>
        <p:grpSpPr>
          <a:xfrm>
            <a:off x="2661979" y="2674858"/>
            <a:ext cx="1102509" cy="1102509"/>
            <a:chOff x="7782351" y="1482952"/>
            <a:chExt cx="1152160" cy="1152160"/>
          </a:xfrm>
        </p:grpSpPr>
        <p:sp>
          <p:nvSpPr>
            <p:cNvPr id="142" name="Google Shape;142;p5"/>
            <p:cNvSpPr/>
            <p:nvPr/>
          </p:nvSpPr>
          <p:spPr>
            <a:xfrm>
              <a:off x="7782351" y="1482952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43" name="Google Shape;143;p5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1586" y="1797524"/>
              <a:ext cx="714375" cy="60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5"/>
          <p:cNvGrpSpPr/>
          <p:nvPr/>
        </p:nvGrpSpPr>
        <p:grpSpPr>
          <a:xfrm>
            <a:off x="1538243" y="3038739"/>
            <a:ext cx="1102509" cy="1102509"/>
            <a:chOff x="6540887" y="2014636"/>
            <a:chExt cx="1152160" cy="1152160"/>
          </a:xfrm>
        </p:grpSpPr>
        <p:sp>
          <p:nvSpPr>
            <p:cNvPr id="145" name="Google Shape;145;p5"/>
            <p:cNvSpPr/>
            <p:nvPr/>
          </p:nvSpPr>
          <p:spPr>
            <a:xfrm>
              <a:off x="6540887" y="2014636"/>
              <a:ext cx="1152160" cy="1152160"/>
            </a:xfrm>
            <a:prstGeom prst="ellipse">
              <a:avLst/>
            </a:prstGeom>
            <a:solidFill>
              <a:srgbClr val="AA74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46" name="Google Shape;146;p5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3181" y="2281107"/>
              <a:ext cx="704850" cy="676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" name="Google Shape;147;p5"/>
          <p:cNvGrpSpPr/>
          <p:nvPr/>
        </p:nvGrpSpPr>
        <p:grpSpPr>
          <a:xfrm>
            <a:off x="946591" y="4046755"/>
            <a:ext cx="1102509" cy="1102509"/>
            <a:chOff x="5949432" y="3061191"/>
            <a:chExt cx="1152160" cy="1152160"/>
          </a:xfrm>
        </p:grpSpPr>
        <p:sp>
          <p:nvSpPr>
            <p:cNvPr id="148" name="Google Shape;148;p5"/>
            <p:cNvSpPr/>
            <p:nvPr/>
          </p:nvSpPr>
          <p:spPr>
            <a:xfrm>
              <a:off x="5949432" y="3061191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49" name="Google Shape;149;p5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675" y="3299762"/>
              <a:ext cx="695325" cy="60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" name="Google Shape;150;p5"/>
          <p:cNvGrpSpPr/>
          <p:nvPr/>
        </p:nvGrpSpPr>
        <p:grpSpPr>
          <a:xfrm>
            <a:off x="1777978" y="3594672"/>
            <a:ext cx="2834620" cy="1595044"/>
            <a:chOff x="6874018" y="2321944"/>
            <a:chExt cx="2962275" cy="1666875"/>
          </a:xfrm>
        </p:grpSpPr>
        <p:pic>
          <p:nvPicPr>
            <p:cNvPr id="151" name="Google Shape;151;p5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4018" y="2321944"/>
              <a:ext cx="2962275" cy="166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5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9657" y="3052718"/>
              <a:ext cx="1821424" cy="5587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97;p4">
            <a:extLst>
              <a:ext uri="{FF2B5EF4-FFF2-40B4-BE49-F238E27FC236}">
                <a16:creationId xmlns:a16="http://schemas.microsoft.com/office/drawing/2014/main" id="{E331E1B2-66CD-43B3-B91C-2DC58DCF5837}"/>
              </a:ext>
            </a:extLst>
          </p:cNvPr>
          <p:cNvSpPr txBox="1"/>
          <p:nvPr/>
        </p:nvSpPr>
        <p:spPr>
          <a:xfrm>
            <a:off x="2263566" y="1007307"/>
            <a:ext cx="3046184" cy="43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zh-TW" altLang="en-US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讓 </a:t>
            </a:r>
            <a:r>
              <a:rPr lang="en-US" altLang="zh-TW" sz="18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Qmiix</a:t>
            </a:r>
            <a:r>
              <a:rPr lang="zh-TW" altLang="en-US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串接各種應用程式</a:t>
            </a:r>
            <a:endParaRPr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 Rounded"/>
            </a:endParaRPr>
          </a:p>
        </p:txBody>
      </p:sp>
      <p:grpSp>
        <p:nvGrpSpPr>
          <p:cNvPr id="88" name="Google Shape;192;p6">
            <a:extLst>
              <a:ext uri="{FF2B5EF4-FFF2-40B4-BE49-F238E27FC236}">
                <a16:creationId xmlns:a16="http://schemas.microsoft.com/office/drawing/2014/main" id="{74032021-3330-4839-BB4D-B5EC06181FE0}"/>
              </a:ext>
            </a:extLst>
          </p:cNvPr>
          <p:cNvGrpSpPr/>
          <p:nvPr/>
        </p:nvGrpSpPr>
        <p:grpSpPr>
          <a:xfrm>
            <a:off x="7945962" y="3533652"/>
            <a:ext cx="2673197" cy="591747"/>
            <a:chOff x="7077075" y="2686372"/>
            <a:chExt cx="2838450" cy="628328"/>
          </a:xfrm>
        </p:grpSpPr>
        <p:sp>
          <p:nvSpPr>
            <p:cNvPr id="105" name="Google Shape;193;p6">
              <a:extLst>
                <a:ext uri="{FF2B5EF4-FFF2-40B4-BE49-F238E27FC236}">
                  <a16:creationId xmlns:a16="http://schemas.microsoft.com/office/drawing/2014/main" id="{34E56385-2966-4C3C-925E-BE2F49017550}"/>
                </a:ext>
              </a:extLst>
            </p:cNvPr>
            <p:cNvSpPr/>
            <p:nvPr/>
          </p:nvSpPr>
          <p:spPr>
            <a:xfrm>
              <a:off x="7077075" y="3048000"/>
              <a:ext cx="2838450" cy="266700"/>
            </a:xfrm>
            <a:custGeom>
              <a:avLst/>
              <a:gdLst/>
              <a:ahLst/>
              <a:cxnLst/>
              <a:rect l="l" t="t" r="r" b="b"/>
              <a:pathLst>
                <a:path w="2838450" h="266700" extrusionOk="0">
                  <a:moveTo>
                    <a:pt x="0" y="266700"/>
                  </a:moveTo>
                  <a:lnTo>
                    <a:pt x="0" y="0"/>
                  </a:lnTo>
                  <a:lnTo>
                    <a:pt x="2838450" y="0"/>
                  </a:lnTo>
                  <a:lnTo>
                    <a:pt x="2838450" y="257175"/>
                  </a:lnTo>
                </a:path>
              </a:pathLst>
            </a:custGeom>
            <a:noFill/>
            <a:ln w="38100" cap="rnd" cmpd="sng">
              <a:solidFill>
                <a:srgbClr val="FC5F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cxnSp>
          <p:nvCxnSpPr>
            <p:cNvPr id="106" name="Google Shape;194;p6">
              <a:extLst>
                <a:ext uri="{FF2B5EF4-FFF2-40B4-BE49-F238E27FC236}">
                  <a16:creationId xmlns:a16="http://schemas.microsoft.com/office/drawing/2014/main" id="{8900FCE7-8496-40B8-898E-A9175BBB0D9A}"/>
                </a:ext>
              </a:extLst>
            </p:cNvPr>
            <p:cNvCxnSpPr>
              <a:cxnSpLocks/>
            </p:cNvCxnSpPr>
            <p:nvPr/>
          </p:nvCxnSpPr>
          <p:spPr>
            <a:xfrm>
              <a:off x="8503472" y="2686372"/>
              <a:ext cx="0" cy="353320"/>
            </a:xfrm>
            <a:prstGeom prst="straightConnector1">
              <a:avLst/>
            </a:prstGeom>
            <a:noFill/>
            <a:ln w="38100" cap="rnd" cmpd="sng">
              <a:solidFill>
                <a:srgbClr val="FC5F9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9" name="Google Shape;196;p6">
            <a:extLst>
              <a:ext uri="{FF2B5EF4-FFF2-40B4-BE49-F238E27FC236}">
                <a16:creationId xmlns:a16="http://schemas.microsoft.com/office/drawing/2014/main" id="{F3803FD9-D8E6-45B5-AD25-E681DFE73F79}"/>
              </a:ext>
            </a:extLst>
          </p:cNvPr>
          <p:cNvSpPr txBox="1"/>
          <p:nvPr/>
        </p:nvSpPr>
        <p:spPr>
          <a:xfrm>
            <a:off x="6672370" y="5291021"/>
            <a:ext cx="212262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備份檔案到我的</a:t>
            </a:r>
            <a:r>
              <a:rPr lang="en-US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NAS</a:t>
            </a:r>
            <a:endParaRPr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1" name="Google Shape;198;p6">
            <a:extLst>
              <a:ext uri="{FF2B5EF4-FFF2-40B4-BE49-F238E27FC236}">
                <a16:creationId xmlns:a16="http://schemas.microsoft.com/office/drawing/2014/main" id="{068AFD46-BD77-44EA-9D43-C5DDB7E6D5CB}"/>
              </a:ext>
            </a:extLst>
          </p:cNvPr>
          <p:cNvSpPr txBox="1"/>
          <p:nvPr/>
        </p:nvSpPr>
        <p:spPr>
          <a:xfrm>
            <a:off x="9416096" y="5291023"/>
            <a:ext cx="24061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備份檔案到我的</a:t>
            </a:r>
            <a:r>
              <a:rPr lang="en-US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 Dropbox</a:t>
            </a:r>
            <a:endParaRPr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02" name="Google Shape;199;p6">
            <a:extLst>
              <a:ext uri="{FF2B5EF4-FFF2-40B4-BE49-F238E27FC236}">
                <a16:creationId xmlns:a16="http://schemas.microsoft.com/office/drawing/2014/main" id="{3BE32675-8267-4572-9DD3-BCB53EEC1D2C}"/>
              </a:ext>
            </a:extLst>
          </p:cNvPr>
          <p:cNvGrpSpPr/>
          <p:nvPr/>
        </p:nvGrpSpPr>
        <p:grpSpPr>
          <a:xfrm>
            <a:off x="10091286" y="4104120"/>
            <a:ext cx="1085082" cy="1085082"/>
            <a:chOff x="7782351" y="1482952"/>
            <a:chExt cx="1152160" cy="1152160"/>
          </a:xfrm>
        </p:grpSpPr>
        <p:sp>
          <p:nvSpPr>
            <p:cNvPr id="103" name="Google Shape;200;p6">
              <a:extLst>
                <a:ext uri="{FF2B5EF4-FFF2-40B4-BE49-F238E27FC236}">
                  <a16:creationId xmlns:a16="http://schemas.microsoft.com/office/drawing/2014/main" id="{389E6C8D-F8C2-4CF0-A3BB-594A2920B0C5}"/>
                </a:ext>
              </a:extLst>
            </p:cNvPr>
            <p:cNvSpPr/>
            <p:nvPr/>
          </p:nvSpPr>
          <p:spPr>
            <a:xfrm>
              <a:off x="7782351" y="1482952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04" name="Google Shape;201;p6">
              <a:extLst>
                <a:ext uri="{FF2B5EF4-FFF2-40B4-BE49-F238E27FC236}">
                  <a16:creationId xmlns:a16="http://schemas.microsoft.com/office/drawing/2014/main" id="{501DD1AB-CEF3-4C5A-B698-2E6D92B2B4FE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1586" y="1797524"/>
              <a:ext cx="714375" cy="60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195;p6">
            <a:extLst>
              <a:ext uri="{FF2B5EF4-FFF2-40B4-BE49-F238E27FC236}">
                <a16:creationId xmlns:a16="http://schemas.microsoft.com/office/drawing/2014/main" id="{B2DA4C37-A8C3-4A9B-A9A9-7924B1A6F272}"/>
              </a:ext>
            </a:extLst>
          </p:cNvPr>
          <p:cNvSpPr txBox="1"/>
          <p:nvPr/>
        </p:nvSpPr>
        <p:spPr>
          <a:xfrm>
            <a:off x="7691435" y="3193877"/>
            <a:ext cx="318533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當新的簡報檔上傳至指定資料夾</a:t>
            </a:r>
            <a:endParaRPr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98" name="Google Shape;203;p6">
            <a:extLst>
              <a:ext uri="{FF2B5EF4-FFF2-40B4-BE49-F238E27FC236}">
                <a16:creationId xmlns:a16="http://schemas.microsoft.com/office/drawing/2014/main" id="{87164670-C85E-4DBC-B85A-4950CE762888}"/>
              </a:ext>
            </a:extLst>
          </p:cNvPr>
          <p:cNvGrpSpPr/>
          <p:nvPr/>
        </p:nvGrpSpPr>
        <p:grpSpPr>
          <a:xfrm>
            <a:off x="8746770" y="2033761"/>
            <a:ext cx="1085082" cy="1085082"/>
            <a:chOff x="5949432" y="2956416"/>
            <a:chExt cx="1152160" cy="1152160"/>
          </a:xfrm>
        </p:grpSpPr>
        <p:sp>
          <p:nvSpPr>
            <p:cNvPr id="99" name="Google Shape;204;p6">
              <a:extLst>
                <a:ext uri="{FF2B5EF4-FFF2-40B4-BE49-F238E27FC236}">
                  <a16:creationId xmlns:a16="http://schemas.microsoft.com/office/drawing/2014/main" id="{BD9EA1CF-1B8F-4052-BB48-E19C86D8CD4C}"/>
                </a:ext>
              </a:extLst>
            </p:cNvPr>
            <p:cNvSpPr/>
            <p:nvPr/>
          </p:nvSpPr>
          <p:spPr>
            <a:xfrm>
              <a:off x="5949432" y="2956416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00" name="Google Shape;205;p6">
              <a:extLst>
                <a:ext uri="{FF2B5EF4-FFF2-40B4-BE49-F238E27FC236}">
                  <a16:creationId xmlns:a16="http://schemas.microsoft.com/office/drawing/2014/main" id="{08A38BB4-62CB-406E-B646-5E4314CC93C3}"/>
                </a:ext>
              </a:extLst>
            </p:cNvPr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675" y="3194987"/>
              <a:ext cx="695325" cy="60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206;p6">
            <a:extLst>
              <a:ext uri="{FF2B5EF4-FFF2-40B4-BE49-F238E27FC236}">
                <a16:creationId xmlns:a16="http://schemas.microsoft.com/office/drawing/2014/main" id="{78AF5981-F0A4-45EA-B4AC-91C65BDA8B1D}"/>
              </a:ext>
            </a:extLst>
          </p:cNvPr>
          <p:cNvGrpSpPr/>
          <p:nvPr/>
        </p:nvGrpSpPr>
        <p:grpSpPr>
          <a:xfrm>
            <a:off x="6882251" y="4130544"/>
            <a:ext cx="1989813" cy="1103367"/>
            <a:chOff x="5947607" y="3320162"/>
            <a:chExt cx="2112820" cy="1171575"/>
          </a:xfrm>
        </p:grpSpPr>
        <p:pic>
          <p:nvPicPr>
            <p:cNvPr id="93" name="Google Shape;207;p6">
              <a:extLst>
                <a:ext uri="{FF2B5EF4-FFF2-40B4-BE49-F238E27FC236}">
                  <a16:creationId xmlns:a16="http://schemas.microsoft.com/office/drawing/2014/main" id="{4728E93C-D2B9-4EE1-90A4-5BC479139B1C}"/>
                </a:ext>
              </a:extLst>
            </p:cNvPr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7607" y="3320162"/>
              <a:ext cx="1228725" cy="11715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208;p6">
              <a:extLst>
                <a:ext uri="{FF2B5EF4-FFF2-40B4-BE49-F238E27FC236}">
                  <a16:creationId xmlns:a16="http://schemas.microsoft.com/office/drawing/2014/main" id="{F3870DFD-4A1F-482B-A172-0CECC37C5CD1}"/>
                </a:ext>
              </a:extLst>
            </p:cNvPr>
            <p:cNvGrpSpPr/>
            <p:nvPr/>
          </p:nvGrpSpPr>
          <p:grpSpPr>
            <a:xfrm>
              <a:off x="6908267" y="3335763"/>
              <a:ext cx="1152160" cy="1152160"/>
              <a:chOff x="8934511" y="2019520"/>
              <a:chExt cx="1152160" cy="1152160"/>
            </a:xfrm>
          </p:grpSpPr>
          <p:sp>
            <p:nvSpPr>
              <p:cNvPr id="95" name="Google Shape;209;p6">
                <a:extLst>
                  <a:ext uri="{FF2B5EF4-FFF2-40B4-BE49-F238E27FC236}">
                    <a16:creationId xmlns:a16="http://schemas.microsoft.com/office/drawing/2014/main" id="{66B6BD06-20CC-4998-BCCF-AA93B669AA38}"/>
                  </a:ext>
                </a:extLst>
              </p:cNvPr>
              <p:cNvSpPr/>
              <p:nvPr/>
            </p:nvSpPr>
            <p:spPr>
              <a:xfrm>
                <a:off x="8934511" y="2019520"/>
                <a:ext cx="1152160" cy="1152160"/>
              </a:xfrm>
              <a:prstGeom prst="ellipse">
                <a:avLst/>
              </a:prstGeom>
              <a:solidFill>
                <a:srgbClr val="8C6B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96" name="Google Shape;210;p6">
                <a:extLst>
                  <a:ext uri="{FF2B5EF4-FFF2-40B4-BE49-F238E27FC236}">
                    <a16:creationId xmlns:a16="http://schemas.microsoft.com/office/drawing/2014/main" id="{B0D5569A-7EAA-469D-9574-849986CEDE15}"/>
                  </a:ext>
                </a:extLst>
              </p:cNvPr>
              <p:cNvPicPr preferRelativeResize="0"/>
              <p:nvPr/>
            </p:nvPicPr>
            <p:blipFill rotWithShape="1">
              <a:blip r:embed="rId1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74037" y="2362237"/>
                <a:ext cx="600075" cy="466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2" name="Google Shape;97;p4">
            <a:extLst>
              <a:ext uri="{FF2B5EF4-FFF2-40B4-BE49-F238E27FC236}">
                <a16:creationId xmlns:a16="http://schemas.microsoft.com/office/drawing/2014/main" id="{45B70364-27F1-4253-85B3-0DD2496FCE8E}"/>
              </a:ext>
            </a:extLst>
          </p:cNvPr>
          <p:cNvSpPr txBox="1"/>
          <p:nvPr/>
        </p:nvSpPr>
        <p:spPr>
          <a:xfrm>
            <a:off x="8039440" y="1007307"/>
            <a:ext cx="3046184" cy="43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Clr>
                <a:schemeClr val="dk1"/>
              </a:buClr>
              <a:buSzPts val="4400"/>
              <a:buFont typeface="Arial"/>
              <a:buNone/>
            </a:pPr>
            <a:r>
              <a:rPr lang="zh-TW" altLang="en-US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自訂工作流程，提升效率！</a:t>
            </a:r>
            <a:endParaRPr lang="zh-TW" altLang="en-US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01C4E767-D06E-4DF0-990C-D68C0A54B882}"/>
              </a:ext>
            </a:extLst>
          </p:cNvPr>
          <p:cNvCxnSpPr>
            <a:cxnSpLocks/>
          </p:cNvCxnSpPr>
          <p:nvPr/>
        </p:nvCxnSpPr>
        <p:spPr>
          <a:xfrm>
            <a:off x="6096000" y="695164"/>
            <a:ext cx="0" cy="5247488"/>
          </a:xfrm>
          <a:prstGeom prst="line">
            <a:avLst/>
          </a:prstGeom>
          <a:ln w="25400">
            <a:solidFill>
              <a:srgbClr val="FEC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972398CF-E31B-4B31-A3B5-D7329710BDEE}"/>
              </a:ext>
            </a:extLst>
          </p:cNvPr>
          <p:cNvGrpSpPr/>
          <p:nvPr/>
        </p:nvGrpSpPr>
        <p:grpSpPr>
          <a:xfrm>
            <a:off x="1122441" y="691197"/>
            <a:ext cx="1019419" cy="1107078"/>
            <a:chOff x="1122441" y="691197"/>
            <a:chExt cx="1019419" cy="1107078"/>
          </a:xfrm>
        </p:grpSpPr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C1CD2661-59E3-4182-AA41-95A83D6CC7BF}"/>
                </a:ext>
              </a:extLst>
            </p:cNvPr>
            <p:cNvSpPr/>
            <p:nvPr/>
          </p:nvSpPr>
          <p:spPr>
            <a:xfrm>
              <a:off x="1124321" y="691197"/>
              <a:ext cx="1017539" cy="1017539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ECEE8"/>
                  </a:gs>
                  <a:gs pos="100000">
                    <a:srgbClr val="7030A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2F8A161D-8A06-4652-9E6D-0C26FB25244C}"/>
                </a:ext>
              </a:extLst>
            </p:cNvPr>
            <p:cNvSpPr txBox="1"/>
            <p:nvPr/>
          </p:nvSpPr>
          <p:spPr>
            <a:xfrm>
              <a:off x="1308583" y="936501"/>
              <a:ext cx="6323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5000" b="1">
                  <a:gradFill>
                    <a:gsLst>
                      <a:gs pos="100000">
                        <a:srgbClr val="FECEE8"/>
                      </a:gs>
                      <a:gs pos="50000">
                        <a:srgbClr val="7030A0"/>
                      </a:gs>
                      <a:gs pos="0">
                        <a:srgbClr val="7030A0"/>
                      </a:gs>
                    </a:gsLst>
                    <a:lin ang="5400000" scaled="1"/>
                  </a:gradFill>
                </a:rPr>
                <a:t>1</a:t>
              </a:r>
              <a:endParaRPr lang="zh-TW" altLang="en-US" sz="5000" b="1">
                <a:gradFill>
                  <a:gsLst>
                    <a:gs pos="100000">
                      <a:srgbClr val="FECEE8"/>
                    </a:gs>
                    <a:gs pos="50000">
                      <a:srgbClr val="7030A0"/>
                    </a:gs>
                    <a:gs pos="0">
                      <a:srgbClr val="7030A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9113524C-B9A3-4C93-9D9F-5D0CF4618BA2}"/>
                </a:ext>
              </a:extLst>
            </p:cNvPr>
            <p:cNvSpPr/>
            <p:nvPr/>
          </p:nvSpPr>
          <p:spPr>
            <a:xfrm>
              <a:off x="1122441" y="695163"/>
              <a:ext cx="1017539" cy="374571"/>
            </a:xfrm>
            <a:prstGeom prst="round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/>
                  <a:cs typeface="Arial"/>
                </a:rPr>
                <a:t>STEP</a:t>
              </a:r>
              <a:endParaRPr lang="zh-TW" altLang="en-US" sz="1600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2340CCE1-D1AE-4E5D-878F-4793490A5394}"/>
              </a:ext>
            </a:extLst>
          </p:cNvPr>
          <p:cNvGrpSpPr/>
          <p:nvPr/>
        </p:nvGrpSpPr>
        <p:grpSpPr>
          <a:xfrm>
            <a:off x="6888072" y="691197"/>
            <a:ext cx="1024767" cy="1107078"/>
            <a:chOff x="6888072" y="691197"/>
            <a:chExt cx="1024767" cy="1107078"/>
          </a:xfrm>
        </p:grpSpPr>
        <p:sp>
          <p:nvSpPr>
            <p:cNvPr id="178" name="橢圓 177">
              <a:extLst>
                <a:ext uri="{FF2B5EF4-FFF2-40B4-BE49-F238E27FC236}">
                  <a16:creationId xmlns:a16="http://schemas.microsoft.com/office/drawing/2014/main" id="{240C4BB3-43A9-4ABB-8C1A-65FDCF01592F}"/>
                </a:ext>
              </a:extLst>
            </p:cNvPr>
            <p:cNvSpPr/>
            <p:nvPr/>
          </p:nvSpPr>
          <p:spPr>
            <a:xfrm>
              <a:off x="6888072" y="691197"/>
              <a:ext cx="1017539" cy="1017539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ECEE8"/>
                  </a:gs>
                  <a:gs pos="100000">
                    <a:srgbClr val="7030A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6" name="文字方塊 175">
              <a:extLst>
                <a:ext uri="{FF2B5EF4-FFF2-40B4-BE49-F238E27FC236}">
                  <a16:creationId xmlns:a16="http://schemas.microsoft.com/office/drawing/2014/main" id="{B0C84E22-9EB0-429E-BA16-649883358270}"/>
                </a:ext>
              </a:extLst>
            </p:cNvPr>
            <p:cNvSpPr txBox="1"/>
            <p:nvPr/>
          </p:nvSpPr>
          <p:spPr>
            <a:xfrm>
              <a:off x="7084457" y="936501"/>
              <a:ext cx="6323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5000" b="1">
                  <a:gradFill>
                    <a:gsLst>
                      <a:gs pos="100000">
                        <a:srgbClr val="FECEE8"/>
                      </a:gs>
                      <a:gs pos="50000">
                        <a:srgbClr val="7030A0"/>
                      </a:gs>
                      <a:gs pos="0">
                        <a:srgbClr val="7030A0"/>
                      </a:gs>
                    </a:gsLst>
                    <a:lin ang="5400000" scaled="1"/>
                  </a:gradFill>
                </a:rPr>
                <a:t>2</a:t>
              </a:r>
              <a:endParaRPr lang="zh-TW" altLang="en-US" sz="5000" b="1">
                <a:gradFill>
                  <a:gsLst>
                    <a:gs pos="100000">
                      <a:srgbClr val="FECEE8"/>
                    </a:gs>
                    <a:gs pos="50000">
                      <a:srgbClr val="7030A0"/>
                    </a:gs>
                    <a:gs pos="0">
                      <a:srgbClr val="7030A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79" name="矩形: 圓角 178">
              <a:extLst>
                <a:ext uri="{FF2B5EF4-FFF2-40B4-BE49-F238E27FC236}">
                  <a16:creationId xmlns:a16="http://schemas.microsoft.com/office/drawing/2014/main" id="{BFDB8F8F-4620-4470-B98E-D868CDBF0EA9}"/>
                </a:ext>
              </a:extLst>
            </p:cNvPr>
            <p:cNvSpPr/>
            <p:nvPr/>
          </p:nvSpPr>
          <p:spPr>
            <a:xfrm>
              <a:off x="6895300" y="695163"/>
              <a:ext cx="1017539" cy="374571"/>
            </a:xfrm>
            <a:prstGeom prst="round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/>
                  <a:cs typeface="Arial"/>
                </a:rPr>
                <a:t>STEP</a:t>
              </a:r>
              <a:endParaRPr lang="zh-TW" altLang="en-US" sz="1600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68F92D5-405F-4AF1-8876-432337F31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1511" y="928995"/>
            <a:ext cx="5474018" cy="5474018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62530CC1-9993-49DB-BE5D-09579C10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支援平台</a:t>
            </a:r>
            <a:endParaRPr lang="en-US" altLang="zh-TW"/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id="{AE31DFF7-5818-44C9-A36C-3F22EA6DFB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3063" y="3868020"/>
            <a:ext cx="1102509" cy="1102509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0B207533-F718-47DD-B51D-2BEEA21FBC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8983" y="3868020"/>
            <a:ext cx="1102509" cy="1102509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F9D7EFA1-0AC2-4B98-8F99-867CA6AFBA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3063" y="1977559"/>
            <a:ext cx="1102509" cy="1102509"/>
          </a:xfrm>
          <a:prstGeom prst="rect">
            <a:avLst/>
          </a:prstGeom>
        </p:spPr>
      </p:pic>
      <p:sp>
        <p:nvSpPr>
          <p:cNvPr id="35" name="Google Shape;97;p4">
            <a:extLst>
              <a:ext uri="{FF2B5EF4-FFF2-40B4-BE49-F238E27FC236}">
                <a16:creationId xmlns:a16="http://schemas.microsoft.com/office/drawing/2014/main" id="{75420444-E633-406B-808D-1D292EEB2DF2}"/>
              </a:ext>
            </a:extLst>
          </p:cNvPr>
          <p:cNvSpPr txBox="1"/>
          <p:nvPr/>
        </p:nvSpPr>
        <p:spPr>
          <a:xfrm>
            <a:off x="1281997" y="3142918"/>
            <a:ext cx="1724640" cy="67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Web</a:t>
            </a:r>
            <a:endParaRPr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 Rounded"/>
            </a:endParaRPr>
          </a:p>
        </p:txBody>
      </p:sp>
      <p:sp>
        <p:nvSpPr>
          <p:cNvPr id="36" name="Google Shape;97;p4">
            <a:extLst>
              <a:ext uri="{FF2B5EF4-FFF2-40B4-BE49-F238E27FC236}">
                <a16:creationId xmlns:a16="http://schemas.microsoft.com/office/drawing/2014/main" id="{8DA07A2F-C9E0-488F-9825-14C164ADADBE}"/>
              </a:ext>
            </a:extLst>
          </p:cNvPr>
          <p:cNvSpPr txBox="1"/>
          <p:nvPr/>
        </p:nvSpPr>
        <p:spPr>
          <a:xfrm>
            <a:off x="3197917" y="3142918"/>
            <a:ext cx="1724640" cy="67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altLang="zh-TW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QNAP NAS</a:t>
            </a:r>
            <a:endParaRPr lang="en-US" altLang="zh-TW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7" name="Google Shape;97;p4">
            <a:extLst>
              <a:ext uri="{FF2B5EF4-FFF2-40B4-BE49-F238E27FC236}">
                <a16:creationId xmlns:a16="http://schemas.microsoft.com/office/drawing/2014/main" id="{D9EFB734-68F5-4C34-8AB5-5698253A385C}"/>
              </a:ext>
            </a:extLst>
          </p:cNvPr>
          <p:cNvSpPr txBox="1"/>
          <p:nvPr/>
        </p:nvSpPr>
        <p:spPr>
          <a:xfrm>
            <a:off x="1281997" y="5033380"/>
            <a:ext cx="1724640" cy="67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altLang="zh-TW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Android</a:t>
            </a:r>
            <a:endParaRPr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 Rounded"/>
            </a:endParaRPr>
          </a:p>
        </p:txBody>
      </p:sp>
      <p:sp>
        <p:nvSpPr>
          <p:cNvPr id="38" name="Google Shape;97;p4">
            <a:extLst>
              <a:ext uri="{FF2B5EF4-FFF2-40B4-BE49-F238E27FC236}">
                <a16:creationId xmlns:a16="http://schemas.microsoft.com/office/drawing/2014/main" id="{0B4D9792-8F1B-4655-9BE0-4B6E2DC5A0B1}"/>
              </a:ext>
            </a:extLst>
          </p:cNvPr>
          <p:cNvSpPr txBox="1"/>
          <p:nvPr/>
        </p:nvSpPr>
        <p:spPr>
          <a:xfrm>
            <a:off x="3197917" y="5033380"/>
            <a:ext cx="1724640" cy="67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altLang="zh-TW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iOS</a:t>
            </a:r>
            <a:endParaRPr lang="en-US" altLang="zh-TW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 descr="一張含有 文字, 電子用品 的圖片&#10;&#10;自動產生的描述">
            <a:extLst>
              <a:ext uri="{FF2B5EF4-FFF2-40B4-BE49-F238E27FC236}">
                <a16:creationId xmlns:a16="http://schemas.microsoft.com/office/drawing/2014/main" id="{7C72C282-FCA4-4D81-BE97-6E4A75B2767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418" y="3278388"/>
            <a:ext cx="3479836" cy="2175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56B04F4E-E035-47F2-AA6B-D7370515A690}"/>
              </a:ext>
            </a:extLst>
          </p:cNvPr>
          <p:cNvGrpSpPr/>
          <p:nvPr/>
        </p:nvGrpSpPr>
        <p:grpSpPr>
          <a:xfrm>
            <a:off x="3508983" y="1977558"/>
            <a:ext cx="1102509" cy="1102509"/>
            <a:chOff x="3508983" y="1977558"/>
            <a:chExt cx="1102509" cy="1102509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B094AC23-DC3B-4A05-A12D-27DC39998CA9}"/>
                </a:ext>
              </a:extLst>
            </p:cNvPr>
            <p:cNvSpPr/>
            <p:nvPr/>
          </p:nvSpPr>
          <p:spPr>
            <a:xfrm>
              <a:off x="3508983" y="1977558"/>
              <a:ext cx="1102509" cy="1102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Google Shape;207;p6">
              <a:extLst>
                <a:ext uri="{FF2B5EF4-FFF2-40B4-BE49-F238E27FC236}">
                  <a16:creationId xmlns:a16="http://schemas.microsoft.com/office/drawing/2014/main" id="{1D6A1827-CA60-47DD-9232-8068561432B2}"/>
                </a:ext>
              </a:extLst>
            </p:cNvPr>
            <p:cNvPicPr preferRelativeResize="0"/>
            <p:nvPr/>
          </p:nvPicPr>
          <p:blipFill rotWithShape="1">
            <a:blip r:embed="rId11" cstate="screen">
              <a:alphaModFix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9705" y="2204119"/>
              <a:ext cx="681064" cy="6493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831851" y="1347537"/>
            <a:ext cx="6675854" cy="34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Aft>
                <a:spcPts val="0"/>
              </a:spcAft>
              <a:buClr>
                <a:schemeClr val="lt1"/>
              </a:buClr>
              <a:buSzPts val="7200"/>
            </a:pPr>
            <a:r>
              <a:rPr lang="en-US" sz="5000" err="1">
                <a:sym typeface="Arial Rounded"/>
              </a:rPr>
              <a:t>為什麼需要</a:t>
            </a:r>
            <a:r>
              <a:rPr lang="en-US" sz="5000">
                <a:sym typeface="Arial Rounded"/>
              </a:rPr>
              <a:t> </a:t>
            </a:r>
            <a:r>
              <a:rPr lang="en-US" sz="5000" err="1">
                <a:sym typeface="Arial Rounded"/>
              </a:rPr>
              <a:t>Qmiix</a:t>
            </a:r>
            <a:r>
              <a:rPr lang="zh-TW" altLang="en-US" sz="5000"/>
              <a:t>？</a:t>
            </a:r>
            <a:endParaRPr sz="5000">
              <a:sym typeface="Arial Round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 txBox="1">
            <a:spLocks noGrp="1"/>
          </p:cNvSpPr>
          <p:nvPr>
            <p:ph type="title"/>
          </p:nvPr>
        </p:nvSpPr>
        <p:spPr>
          <a:xfrm>
            <a:off x="831851" y="652589"/>
            <a:ext cx="5063623" cy="495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7200"/>
            </a:pPr>
            <a:r>
              <a:rPr lang="en-US" sz="5000" err="1">
                <a:sym typeface="Arial Rounded"/>
              </a:rPr>
              <a:t>在不同應用程式間搭起橋樑</a:t>
            </a:r>
            <a:endParaRPr sz="5000">
              <a:sym typeface="Arial Round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D0AFDFB7-D6A0-4CE9-9A3D-A2B38BA7C981}"/>
              </a:ext>
            </a:extLst>
          </p:cNvPr>
          <p:cNvSpPr/>
          <p:nvPr/>
        </p:nvSpPr>
        <p:spPr>
          <a:xfrm>
            <a:off x="781393" y="4430698"/>
            <a:ext cx="6767723" cy="956261"/>
          </a:xfrm>
          <a:prstGeom prst="roundRect">
            <a:avLst>
              <a:gd name="adj" fmla="val 7156"/>
            </a:avLst>
          </a:prstGeom>
          <a:gradFill>
            <a:gsLst>
              <a:gs pos="65000">
                <a:srgbClr val="665CD5"/>
              </a:gs>
              <a:gs pos="35000">
                <a:srgbClr val="665CD5"/>
              </a:gs>
              <a:gs pos="100000">
                <a:srgbClr val="A875E2">
                  <a:alpha val="0"/>
                </a:srgbClr>
              </a:gs>
              <a:gs pos="0">
                <a:srgbClr val="A875E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 Rounded"/>
              <a:buNone/>
            </a:pPr>
            <a:r>
              <a:rPr lang="en-US" sz="4000" b="1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為什麼需要</a:t>
            </a: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zh-TW" altLang="en-US" sz="4000">
                <a:latin typeface="Arial Rounded"/>
                <a:ea typeface="Arial Rounded"/>
                <a:cs typeface="Arial Rounded"/>
                <a:sym typeface="Arial Rounded"/>
              </a:rPr>
              <a:t>？</a:t>
            </a:r>
            <a:endParaRPr sz="4000" b="1">
              <a:solidFill>
                <a:srgbClr val="7030A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1805340" y="4471586"/>
            <a:ext cx="46853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四兩撥千斤</a:t>
            </a:r>
            <a:endParaRPr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彈指間輕鬆完成繁複的工作</a:t>
            </a:r>
            <a:endParaRPr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9" name="Google Shape;309;p10"/>
          <p:cNvSpPr/>
          <p:nvPr/>
        </p:nvSpPr>
        <p:spPr>
          <a:xfrm>
            <a:off x="7933667" y="4548550"/>
            <a:ext cx="30497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節省寶貴的時間</a:t>
            </a:r>
            <a:endParaRPr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大幅提升生產力</a:t>
            </a:r>
            <a:endParaRPr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13" name="Google Shape;313;p10"/>
          <p:cNvSpPr/>
          <p:nvPr/>
        </p:nvSpPr>
        <p:spPr>
          <a:xfrm rot="10800000">
            <a:off x="6882112" y="2488939"/>
            <a:ext cx="1051555" cy="1114016"/>
          </a:xfrm>
          <a:custGeom>
            <a:avLst/>
            <a:gdLst/>
            <a:ahLst/>
            <a:cxnLst/>
            <a:rect l="l" t="t" r="r" b="b"/>
            <a:pathLst>
              <a:path w="1825714" h="1114016" extrusionOk="0">
                <a:moveTo>
                  <a:pt x="1825103" y="268535"/>
                </a:moveTo>
                <a:lnTo>
                  <a:pt x="752323" y="268535"/>
                </a:lnTo>
                <a:lnTo>
                  <a:pt x="752323" y="0"/>
                </a:lnTo>
                <a:lnTo>
                  <a:pt x="748717" y="0"/>
                </a:lnTo>
                <a:lnTo>
                  <a:pt x="0" y="556972"/>
                </a:lnTo>
                <a:lnTo>
                  <a:pt x="748717" y="1114016"/>
                </a:lnTo>
                <a:lnTo>
                  <a:pt x="752323" y="1114016"/>
                </a:lnTo>
                <a:lnTo>
                  <a:pt x="752323" y="845409"/>
                </a:lnTo>
                <a:lnTo>
                  <a:pt x="1825103" y="846679"/>
                </a:lnTo>
                <a:cubicBezTo>
                  <a:pt x="1822986" y="662431"/>
                  <a:pt x="1827220" y="452783"/>
                  <a:pt x="1825103" y="268535"/>
                </a:cubicBezTo>
                <a:close/>
              </a:path>
            </a:pathLst>
          </a:custGeom>
          <a:gradFill>
            <a:gsLst>
              <a:gs pos="0">
                <a:srgbClr val="AE78E3"/>
              </a:gs>
              <a:gs pos="15000">
                <a:srgbClr val="AE78E3"/>
              </a:gs>
              <a:gs pos="87000">
                <a:srgbClr val="FC5F9C">
                  <a:alpha val="0"/>
                </a:srgbClr>
              </a:gs>
              <a:gs pos="100000">
                <a:srgbClr val="FC5F9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4" name="Google Shape;314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2496" y="2140152"/>
            <a:ext cx="2882330" cy="217362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0"/>
          <p:cNvSpPr txBox="1"/>
          <p:nvPr/>
        </p:nvSpPr>
        <p:spPr>
          <a:xfrm>
            <a:off x="781393" y="3587254"/>
            <a:ext cx="18363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當新照片加入</a:t>
            </a:r>
            <a:r>
              <a:rPr lang="en-US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b="1" i="0" u="none" strike="noStrike" cap="none" err="1">
                <a:solidFill>
                  <a:srgbClr val="FC5F9C"/>
                </a:solidFill>
                <a:latin typeface="Arial Rounded"/>
                <a:ea typeface="Arial Rounded"/>
                <a:cs typeface="Arial Rounded"/>
                <a:sym typeface="Arial Rounded"/>
              </a:rPr>
              <a:t>A帳號</a:t>
            </a:r>
            <a:r>
              <a:rPr lang="en-US" b="1" i="0" u="none" strike="noStrike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的</a:t>
            </a:r>
            <a:r>
              <a:rPr lang="en-US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Google Drive</a:t>
            </a:r>
            <a:endParaRPr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16" name="Google Shape;316;p10"/>
          <p:cNvSpPr txBox="1"/>
          <p:nvPr/>
        </p:nvSpPr>
        <p:spPr>
          <a:xfrm>
            <a:off x="5084403" y="1958900"/>
            <a:ext cx="16564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上傳照片至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 </a:t>
            </a:r>
            <a:r>
              <a:rPr lang="en-US" b="1" err="1">
                <a:solidFill>
                  <a:srgbClr val="FC5F9C"/>
                </a:solidFill>
                <a:latin typeface="Arial Rounded"/>
                <a:sym typeface="Arial Rounded"/>
              </a:rPr>
              <a:t>A帳號</a:t>
            </a:r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的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 Dropbox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Arial Rounded"/>
            </a:endParaRPr>
          </a:p>
        </p:txBody>
      </p:sp>
      <p:sp>
        <p:nvSpPr>
          <p:cNvPr id="317" name="Google Shape;317;p10"/>
          <p:cNvSpPr txBox="1"/>
          <p:nvPr/>
        </p:nvSpPr>
        <p:spPr>
          <a:xfrm>
            <a:off x="5084403" y="2771883"/>
            <a:ext cx="16564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備份照片至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 </a:t>
            </a:r>
            <a:r>
              <a:rPr lang="en-US" b="1" err="1">
                <a:solidFill>
                  <a:srgbClr val="FC5F9C"/>
                </a:solidFill>
                <a:latin typeface="Arial Rounded"/>
                <a:sym typeface="Arial Rounded"/>
              </a:rPr>
              <a:t>B帳號</a:t>
            </a:r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的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 Google Drive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Arial Rounded"/>
            </a:endParaRPr>
          </a:p>
        </p:txBody>
      </p:sp>
      <p:sp>
        <p:nvSpPr>
          <p:cNvPr id="318" name="Google Shape;318;p10"/>
          <p:cNvSpPr txBox="1"/>
          <p:nvPr/>
        </p:nvSpPr>
        <p:spPr>
          <a:xfrm>
            <a:off x="5084402" y="3618844"/>
            <a:ext cx="16941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上傳照片至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 </a:t>
            </a:r>
            <a:r>
              <a:rPr lang="en-US" b="1" err="1">
                <a:solidFill>
                  <a:srgbClr val="FC5F9C"/>
                </a:solidFill>
                <a:latin typeface="Arial Rounded"/>
                <a:sym typeface="Arial Rounded"/>
              </a:rPr>
              <a:t>B帳號</a:t>
            </a:r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的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 Slack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Arial Rounded"/>
            </a:endParaRPr>
          </a:p>
        </p:txBody>
      </p:sp>
      <p:cxnSp>
        <p:nvCxnSpPr>
          <p:cNvPr id="319" name="Google Shape;319;p10"/>
          <p:cNvCxnSpPr>
            <a:stCxn id="320" idx="1"/>
            <a:endCxn id="321" idx="6"/>
          </p:cNvCxnSpPr>
          <p:nvPr/>
        </p:nvCxnSpPr>
        <p:spPr>
          <a:xfrm flipH="1">
            <a:off x="2073674" y="3044198"/>
            <a:ext cx="715673" cy="7348"/>
          </a:xfrm>
          <a:prstGeom prst="straightConnector1">
            <a:avLst/>
          </a:prstGeom>
          <a:noFill/>
          <a:ln w="38100" cap="flat" cmpd="sng">
            <a:solidFill>
              <a:srgbClr val="FF9BE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10"/>
          <p:cNvCxnSpPr>
            <a:stCxn id="323" idx="3"/>
          </p:cNvCxnSpPr>
          <p:nvPr/>
        </p:nvCxnSpPr>
        <p:spPr>
          <a:xfrm flipH="1">
            <a:off x="3445221" y="2473786"/>
            <a:ext cx="990300" cy="552600"/>
          </a:xfrm>
          <a:prstGeom prst="straightConnector1">
            <a:avLst/>
          </a:prstGeom>
          <a:noFill/>
          <a:ln w="38100" cap="flat" cmpd="sng">
            <a:solidFill>
              <a:srgbClr val="FF9BE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10"/>
          <p:cNvCxnSpPr>
            <a:stCxn id="325" idx="2"/>
            <a:endCxn id="320" idx="3"/>
          </p:cNvCxnSpPr>
          <p:nvPr/>
        </p:nvCxnSpPr>
        <p:spPr>
          <a:xfrm flipH="1">
            <a:off x="3867797" y="3026328"/>
            <a:ext cx="465293" cy="17870"/>
          </a:xfrm>
          <a:prstGeom prst="straightConnector1">
            <a:avLst/>
          </a:prstGeom>
          <a:noFill/>
          <a:ln w="38100" cap="flat" cmpd="sng">
            <a:solidFill>
              <a:srgbClr val="FF9BE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10"/>
          <p:cNvCxnSpPr>
            <a:stCxn id="327" idx="1"/>
          </p:cNvCxnSpPr>
          <p:nvPr/>
        </p:nvCxnSpPr>
        <p:spPr>
          <a:xfrm rot="10800000">
            <a:off x="3459621" y="3026269"/>
            <a:ext cx="975900" cy="552600"/>
          </a:xfrm>
          <a:prstGeom prst="straightConnector1">
            <a:avLst/>
          </a:prstGeom>
          <a:noFill/>
          <a:ln w="38100" cap="flat" cmpd="sng">
            <a:solidFill>
              <a:srgbClr val="FF9BE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0" name="Google Shape;320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9347" y="2504973"/>
            <a:ext cx="1078450" cy="1078450"/>
          </a:xfrm>
          <a:prstGeom prst="roundRect">
            <a:avLst>
              <a:gd name="adj" fmla="val 18498"/>
            </a:avLst>
          </a:prstGeom>
          <a:noFill/>
          <a:ln>
            <a:noFill/>
          </a:ln>
        </p:spPr>
      </p:pic>
      <p:grpSp>
        <p:nvGrpSpPr>
          <p:cNvPr id="328" name="Google Shape;328;p10"/>
          <p:cNvGrpSpPr/>
          <p:nvPr/>
        </p:nvGrpSpPr>
        <p:grpSpPr>
          <a:xfrm>
            <a:off x="1330871" y="2680144"/>
            <a:ext cx="742803" cy="742803"/>
            <a:chOff x="5949432" y="3061191"/>
            <a:chExt cx="1152160" cy="1152160"/>
          </a:xfrm>
        </p:grpSpPr>
        <p:sp>
          <p:nvSpPr>
            <p:cNvPr id="321" name="Google Shape;321;p10"/>
            <p:cNvSpPr/>
            <p:nvPr/>
          </p:nvSpPr>
          <p:spPr>
            <a:xfrm>
              <a:off x="5949432" y="3061191"/>
              <a:ext cx="1152160" cy="1152160"/>
            </a:xfrm>
            <a:prstGeom prst="ellipse">
              <a:avLst/>
            </a:prstGeom>
            <a:solidFill>
              <a:srgbClr val="AE78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329" name="Google Shape;329;p10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675" y="3299762"/>
              <a:ext cx="695325" cy="60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p10"/>
          <p:cNvSpPr/>
          <p:nvPr/>
        </p:nvSpPr>
        <p:spPr>
          <a:xfrm>
            <a:off x="4326740" y="1839764"/>
            <a:ext cx="742803" cy="742803"/>
          </a:xfrm>
          <a:prstGeom prst="ellipse">
            <a:avLst/>
          </a:prstGeom>
          <a:solidFill>
            <a:srgbClr val="AE78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AE78E3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330" name="Google Shape;330;p10"/>
          <p:cNvGrpSpPr/>
          <p:nvPr/>
        </p:nvGrpSpPr>
        <p:grpSpPr>
          <a:xfrm>
            <a:off x="4333090" y="2654926"/>
            <a:ext cx="742803" cy="742803"/>
            <a:chOff x="5949432" y="3061191"/>
            <a:chExt cx="1152160" cy="1152160"/>
          </a:xfrm>
        </p:grpSpPr>
        <p:sp>
          <p:nvSpPr>
            <p:cNvPr id="325" name="Google Shape;325;p10"/>
            <p:cNvSpPr/>
            <p:nvPr/>
          </p:nvSpPr>
          <p:spPr>
            <a:xfrm>
              <a:off x="5949432" y="3061191"/>
              <a:ext cx="1152160" cy="1152160"/>
            </a:xfrm>
            <a:prstGeom prst="ellipse">
              <a:avLst/>
            </a:prstGeom>
            <a:solidFill>
              <a:srgbClr val="FC5F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331" name="Google Shape;331;p10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675" y="3299762"/>
              <a:ext cx="695325" cy="60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7" name="Google Shape;327;p10"/>
          <p:cNvSpPr/>
          <p:nvPr/>
        </p:nvSpPr>
        <p:spPr>
          <a:xfrm>
            <a:off x="4326740" y="3470088"/>
            <a:ext cx="742803" cy="742803"/>
          </a:xfrm>
          <a:prstGeom prst="ellipse">
            <a:avLst/>
          </a:prstGeom>
          <a:solidFill>
            <a:srgbClr val="6C4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32" name="Google Shape;332;p1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594" y="2036399"/>
            <a:ext cx="467794" cy="39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339" y="3656312"/>
            <a:ext cx="387160" cy="38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315;p10">
            <a:extLst>
              <a:ext uri="{FF2B5EF4-FFF2-40B4-BE49-F238E27FC236}">
                <a16:creationId xmlns:a16="http://schemas.microsoft.com/office/drawing/2014/main" id="{C31F0FE6-78DD-4C11-A0E7-CDAAD5439EAF}"/>
              </a:ext>
            </a:extLst>
          </p:cNvPr>
          <p:cNvSpPr txBox="1"/>
          <p:nvPr/>
        </p:nvSpPr>
        <p:spPr>
          <a:xfrm>
            <a:off x="2789281" y="3587254"/>
            <a:ext cx="10784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endParaRPr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419</Words>
  <Application>Microsoft Office PowerPoint</Application>
  <PresentationFormat>寬螢幕</PresentationFormat>
  <Paragraphs>172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Calibri</vt:lpstr>
      <vt:lpstr>微軟正黑體</vt:lpstr>
      <vt:lpstr>Arial Rounded</vt:lpstr>
      <vt:lpstr>Open Sans</vt:lpstr>
      <vt:lpstr>Arial</vt:lpstr>
      <vt:lpstr>Wingdings</vt:lpstr>
      <vt:lpstr>自訂設計</vt:lpstr>
      <vt:lpstr>PowerPoint 簡報</vt:lpstr>
      <vt:lpstr>PowerPoint 簡報</vt:lpstr>
      <vt:lpstr>Qmiix 是什麼？</vt:lpstr>
      <vt:lpstr>Qmiix 是什麼？</vt:lpstr>
      <vt:lpstr>PowerPoint 簡報</vt:lpstr>
      <vt:lpstr>支援平台</vt:lpstr>
      <vt:lpstr>為什麼需要 Qmiix？</vt:lpstr>
      <vt:lpstr>在不同應用程式間搭起橋樑</vt:lpstr>
      <vt:lpstr>為什麼需要 Qmiix？</vt:lpstr>
      <vt:lpstr>Qmiix 可以做什麼？</vt:lpstr>
      <vt:lpstr>Qmiix 可以做什麼？</vt:lpstr>
      <vt:lpstr>誰適合用 Qmiix？</vt:lpstr>
      <vt:lpstr>PowerPoint 簡報</vt:lpstr>
      <vt:lpstr>PowerPoint 簡報</vt:lpstr>
      <vt:lpstr>PowerPoint 簡報</vt:lpstr>
      <vt:lpstr>Qmiix 要怎麼用？</vt:lpstr>
      <vt:lpstr>多帳號管理</vt:lpstr>
      <vt:lpstr>Miix — 你專屬的工作流程</vt:lpstr>
      <vt:lpstr>Qmiix Triggers</vt:lpstr>
      <vt:lpstr>Qmiix Actions</vt:lpstr>
      <vt:lpstr>可彈性設置的 Miix</vt:lpstr>
      <vt:lpstr>目前支援的功能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Lin</dc:creator>
  <cp:lastModifiedBy>QNAP_Mili Wang</cp:lastModifiedBy>
  <cp:revision>3</cp:revision>
  <dcterms:modified xsi:type="dcterms:W3CDTF">2021-03-23T06:15:28Z</dcterms:modified>
</cp:coreProperties>
</file>