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88" r:id="rId11"/>
    <p:sldId id="289" r:id="rId12"/>
    <p:sldId id="271" r:id="rId13"/>
    <p:sldId id="272" r:id="rId14"/>
    <p:sldId id="266" r:id="rId15"/>
    <p:sldId id="267" r:id="rId16"/>
    <p:sldId id="268" r:id="rId17"/>
    <p:sldId id="269" r:id="rId18"/>
    <p:sldId id="282" r:id="rId19"/>
    <p:sldId id="287" r:id="rId20"/>
    <p:sldId id="284" r:id="rId21"/>
    <p:sldId id="285" r:id="rId22"/>
    <p:sldId id="270" r:id="rId23"/>
    <p:sldId id="273" r:id="rId24"/>
    <p:sldId id="275" r:id="rId25"/>
    <p:sldId id="283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36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405" userDrawn="1">
          <p15:clr>
            <a:srgbClr val="A4A3A4"/>
          </p15:clr>
        </p15:guide>
        <p15:guide id="4" pos="9824" userDrawn="1">
          <p15:clr>
            <a:srgbClr val="A4A3A4"/>
          </p15:clr>
        </p15:guide>
        <p15:guide id="5" orient="horz" pos="864" userDrawn="1">
          <p15:clr>
            <a:srgbClr val="A4A3A4"/>
          </p15:clr>
        </p15:guide>
        <p15:guide id="6" orient="horz" pos="1187" userDrawn="1">
          <p15:clr>
            <a:srgbClr val="A4A3A4"/>
          </p15:clr>
        </p15:guide>
        <p15:guide id="7" orient="horz" pos="5389" userDrawn="1">
          <p15:clr>
            <a:srgbClr val="A4A3A4"/>
          </p15:clr>
        </p15:guide>
        <p15:guide id="8" orient="horz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來賓使用者" initials="來賓" lastIdx="12" clrIdx="0">
    <p:extLst>
      <p:ext uri="{19B8F6BF-5375-455C-9EA6-DF929625EA0E}">
        <p15:presenceInfo xmlns:p15="http://schemas.microsoft.com/office/powerpoint/2012/main" userId="S::urn:spo:anon#cca5ad485146de0210d225ad014426e93b5083283d3b13abd14f28d78d6ec014::" providerId="AD"/>
      </p:ext>
    </p:extLst>
  </p:cmAuthor>
  <p:cmAuthor id="2" name="來賓使用者" initials="來賓 [2]" lastIdx="3" clrIdx="1">
    <p:extLst>
      <p:ext uri="{19B8F6BF-5375-455C-9EA6-DF929625EA0E}">
        <p15:presenceInfo xmlns:p15="http://schemas.microsoft.com/office/powerpoint/2012/main" userId="S::urn:spo:anon#9aafa4934e04745abf7634655af686d909412a9bd8c46ae24317837af3887143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9999"/>
    <a:srgbClr val="FFFFFF"/>
    <a:srgbClr val="00366E"/>
    <a:srgbClr val="0C80A1"/>
    <a:srgbClr val="003C54"/>
    <a:srgbClr val="33CCCC"/>
    <a:srgbClr val="FFA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04498-42A8-E64E-8052-A4CFA8A0994C}" v="1973" dt="2021-03-22T03:33:17.801"/>
  </p1510:revLst>
</p1510:revInfo>
</file>

<file path=ppt/tableStyles.xml><?xml version="1.0" encoding="utf-8"?>
<a:tblStyleLst xmlns:a="http://schemas.openxmlformats.org/drawingml/2006/main" def="{CBA25445-722A-40FA-9566-270BA6E206CE}">
  <a:tblStyle styleId="{CBA25445-722A-40FA-9566-270BA6E206C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/>
    <p:restoredTop sz="94648"/>
  </p:normalViewPr>
  <p:slideViewPr>
    <p:cSldViewPr snapToGrid="0" snapToObjects="1">
      <p:cViewPr>
        <p:scale>
          <a:sx n="75" d="100"/>
          <a:sy n="75" d="100"/>
        </p:scale>
        <p:origin x="24" y="464"/>
      </p:cViewPr>
      <p:guideLst>
        <p:guide orient="horz" pos="3136"/>
        <p:guide pos="5120"/>
        <p:guide pos="405"/>
        <p:guide pos="9824"/>
        <p:guide orient="horz" pos="864"/>
        <p:guide orient="horz" pos="1187"/>
        <p:guide orient="horz" pos="5389"/>
        <p:guide orient="horz"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19T02:41:59.475" idx="2">
    <p:pos x="3773" y="2034"/>
    <p:text>請協助換圖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https://www.qnap.com/zh-tw/utilities#f8_08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958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798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 monitoring helps you to find out the allocation of resources of your NAS.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zh-TW" sz="1050" b="0" i="0" u="none" strike="noStrike" cap="none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您可以透過Qfinder Pro Windows的Storage Plug &amp; Connect功能將NAS上的資料夾掛載到Windows的檔案總管。這是一個很方便的功能，掛載資料夾後，您不必登入QTS系統也可以由Windows檔案總管瀏覽並存取NAS上的資料。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C4147"/>
              </a:buClr>
              <a:buSzPts val="1050"/>
              <a:buFont typeface="Verdana"/>
              <a:buNone/>
            </a:pPr>
            <a:r>
              <a:rPr lang="zh-TW" sz="1050" b="0" i="0" u="none" strike="noStrike" cap="none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請注意：Storage Plug &amp; Connect目前只支援Qfinder Pro Windows版本。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MAC也可以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Qfinder Pro version inspection and online update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Qfinder Pro automaticlly inspect and remind you if there is a updated version. In that case, you could use the newest and best version of Qfinder Pro and yet have a perfect experience.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放各個功能的icon圖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但別小看Qfinder Pro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放各個功能的icon圖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但別小看Qfinder Pro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照片上傳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影片轉檔設定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資源監控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CPU 使用率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記憶體使用率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區域網路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儲存空間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放各個功能的icon圖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但別小看Qfinder Pro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D46219-9D7D-4462-9FD9-236E94B4D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4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EE6187-F0B9-4B42-BB6F-BC3EF016A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9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7B2AE4-DA20-46C3-AA81-D774D9FD2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oogle Shape;20;p4" descr="C:\Users\user\Desktop\Qfinder_PPT\Qfinder PPT 元素-01.png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011841" cy="68470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 hidden="1"/>
          <p:cNvSpPr/>
          <p:nvPr/>
        </p:nvSpPr>
        <p:spPr>
          <a:xfrm>
            <a:off x="0" y="1303868"/>
            <a:ext cx="12192000" cy="5170505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92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1170E3-4814-4B6B-847C-3CB32AECC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44EA13-A7B9-4E3C-855D-6A26C724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70200"/>
            <a:ext cx="11360800" cy="763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1444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1170E3-4814-4B6B-847C-3CB32AECC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44EA13-A7B9-4E3C-855D-6A26C724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70200"/>
            <a:ext cx="11360800" cy="763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3029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7F746F-B02E-48B7-8CE4-D61E9D3E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3E434F60-24D7-45E8-B93B-F885243EB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7F746F-B02E-48B7-8CE4-D61E9D3E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646AD15-4ADD-42EC-B5F8-7F366F1C8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C:\Users\user\Desktop\Qfinder_PPT\Qfinder PPT 元素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008881" cy="5135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/>
          <p:nvPr/>
        </p:nvSpPr>
        <p:spPr>
          <a:xfrm>
            <a:off x="0" y="977900"/>
            <a:ext cx="9144000" cy="3877879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15377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45035"/>
            <a:ext cx="8520600" cy="319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" name="Google Shape;24;p4" descr="D:\工作進行中\20170911直播母版16比9\各場PPT元素\20171114直播ppt元素\QNAP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60" y="4912107"/>
            <a:ext cx="841657" cy="15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2" r:id="rId3"/>
    <p:sldLayoutId id="2147483655" r:id="rId4"/>
    <p:sldLayoutId id="2147483657" r:id="rId5"/>
    <p:sldLayoutId id="2147483656" r:id="rId6"/>
    <p:sldLayoutId id="2147483654" r:id="rId7"/>
    <p:sldLayoutId id="214748365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36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05" userDrawn="1">
          <p15:clr>
            <a:srgbClr val="F26B43"/>
          </p15:clr>
        </p15:guide>
        <p15:guide id="4" pos="9824" userDrawn="1">
          <p15:clr>
            <a:srgbClr val="F26B43"/>
          </p15:clr>
        </p15:guide>
        <p15:guide id="5" orient="horz" pos="864" userDrawn="1">
          <p15:clr>
            <a:srgbClr val="F26B43"/>
          </p15:clr>
        </p15:guide>
        <p15:guide id="6" orient="horz" pos="1152" userDrawn="1">
          <p15:clr>
            <a:srgbClr val="F26B43"/>
          </p15:clr>
        </p15:guide>
        <p15:guide id="7" orient="horz" pos="5408" userDrawn="1">
          <p15:clr>
            <a:srgbClr val="F26B43"/>
          </p15:clr>
        </p15:guide>
        <p15:guide id="8" orient="horz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 descr="D:\工作進行中\20170911直播母版16比9\各場PPT元素\20171114直播ppt元素\QNAP-01.png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181" y="289407"/>
            <a:ext cx="2046425" cy="37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1F1442DC-8041-5540-B708-018A9D4C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55" y="5529601"/>
            <a:ext cx="6683021" cy="1187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A4A3F080-7E28-4975-8098-28FB817A3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59" y="3779172"/>
            <a:ext cx="5783008" cy="3076881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0F0CBB43-E6BE-400C-B0EA-D9A8D73A8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916" y="2108914"/>
            <a:ext cx="5340555" cy="2180044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Quickly configure NAS SMTP notification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4294967295"/>
          </p:nvPr>
        </p:nvSpPr>
        <p:spPr>
          <a:xfrm>
            <a:off x="966739" y="1790702"/>
            <a:ext cx="7897813" cy="83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Directly configure SMTP settings in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Google Shape;323;p29">
            <a:extLst>
              <a:ext uri="{FF2B5EF4-FFF2-40B4-BE49-F238E27FC236}">
                <a16:creationId xmlns:a16="http://schemas.microsoft.com/office/drawing/2014/main" id="{8EB848A9-988B-BF49-B1C4-BE0BABE92940}"/>
              </a:ext>
            </a:extLst>
          </p:cNvPr>
          <p:cNvSpPr txBox="1"/>
          <p:nvPr/>
        </p:nvSpPr>
        <p:spPr>
          <a:xfrm>
            <a:off x="1272364" y="3115703"/>
            <a:ext cx="3302563" cy="42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Enter SMTP account</a:t>
            </a:r>
            <a:endParaRPr lang="zh-TW" altLang="en-US" sz="1800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Google Shape;333;p29">
            <a:extLst>
              <a:ext uri="{FF2B5EF4-FFF2-40B4-BE49-F238E27FC236}">
                <a16:creationId xmlns:a16="http://schemas.microsoft.com/office/drawing/2014/main" id="{D8886E36-27F7-7E44-B8D8-3F4AB7E75AED}"/>
              </a:ext>
            </a:extLst>
          </p:cNvPr>
          <p:cNvSpPr txBox="1"/>
          <p:nvPr/>
        </p:nvSpPr>
        <p:spPr>
          <a:xfrm>
            <a:off x="1272363" y="2499753"/>
            <a:ext cx="3302563" cy="40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Login NAS admin account</a:t>
            </a:r>
            <a:endParaRPr lang="zh-TW" altLang="en-US" sz="1800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Google Shape;334;p29">
            <a:extLst>
              <a:ext uri="{FF2B5EF4-FFF2-40B4-BE49-F238E27FC236}">
                <a16:creationId xmlns:a16="http://schemas.microsoft.com/office/drawing/2014/main" id="{B74C1871-3B90-1841-82FD-5CBD3D52B8AE}"/>
              </a:ext>
            </a:extLst>
          </p:cNvPr>
          <p:cNvSpPr txBox="1"/>
          <p:nvPr/>
        </p:nvSpPr>
        <p:spPr>
          <a:xfrm>
            <a:off x="1272363" y="3740624"/>
            <a:ext cx="2328087" cy="74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Enable SMTP notification</a:t>
            </a:r>
            <a:endParaRPr lang="zh-TW" altLang="en-US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橢圓 19">
            <a:extLst>
              <a:ext uri="{FF2B5EF4-FFF2-40B4-BE49-F238E27FC236}">
                <a16:creationId xmlns:a16="http://schemas.microsoft.com/office/drawing/2014/main" id="{9471413F-FEEB-1B44-B3F4-8154792E7512}"/>
              </a:ext>
            </a:extLst>
          </p:cNvPr>
          <p:cNvSpPr/>
          <p:nvPr/>
        </p:nvSpPr>
        <p:spPr>
          <a:xfrm>
            <a:off x="1103083" y="2590841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橢圓 20">
            <a:extLst>
              <a:ext uri="{FF2B5EF4-FFF2-40B4-BE49-F238E27FC236}">
                <a16:creationId xmlns:a16="http://schemas.microsoft.com/office/drawing/2014/main" id="{04E671ED-A01C-1643-BDE2-CD1037895BEA}"/>
              </a:ext>
            </a:extLst>
          </p:cNvPr>
          <p:cNvSpPr/>
          <p:nvPr/>
        </p:nvSpPr>
        <p:spPr>
          <a:xfrm>
            <a:off x="1103083" y="3229932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橢圓 21">
            <a:extLst>
              <a:ext uri="{FF2B5EF4-FFF2-40B4-BE49-F238E27FC236}">
                <a16:creationId xmlns:a16="http://schemas.microsoft.com/office/drawing/2014/main" id="{599BDEC0-CBB2-DD4A-8FED-B0B74B46BCE3}"/>
              </a:ext>
            </a:extLst>
          </p:cNvPr>
          <p:cNvSpPr/>
          <p:nvPr/>
        </p:nvSpPr>
        <p:spPr>
          <a:xfrm>
            <a:off x="1111304" y="3804755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Google Shape;196;p23">
            <a:extLst>
              <a:ext uri="{FF2B5EF4-FFF2-40B4-BE49-F238E27FC236}">
                <a16:creationId xmlns:a16="http://schemas.microsoft.com/office/drawing/2014/main" id="{067E0F96-F18F-4714-A697-33A9A06EA3DD}"/>
              </a:ext>
            </a:extLst>
          </p:cNvPr>
          <p:cNvSpPr/>
          <p:nvPr/>
        </p:nvSpPr>
        <p:spPr>
          <a:xfrm>
            <a:off x="4284564" y="4628275"/>
            <a:ext cx="2200468" cy="257628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Google Shape;196;p23">
            <a:extLst>
              <a:ext uri="{FF2B5EF4-FFF2-40B4-BE49-F238E27FC236}">
                <a16:creationId xmlns:a16="http://schemas.microsoft.com/office/drawing/2014/main" id="{A8EAD3E3-4F55-435C-AB49-7772C9F224F6}"/>
              </a:ext>
            </a:extLst>
          </p:cNvPr>
          <p:cNvSpPr/>
          <p:nvPr/>
        </p:nvSpPr>
        <p:spPr>
          <a:xfrm>
            <a:off x="10577168" y="3019729"/>
            <a:ext cx="733167" cy="1075016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646B85C-14AB-4A57-8908-3B080F56C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" r="15612" b="-312"/>
          <a:stretch/>
        </p:blipFill>
        <p:spPr>
          <a:xfrm>
            <a:off x="6862272" y="4170281"/>
            <a:ext cx="5366498" cy="2764115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3" name="Google Shape;196;p23">
            <a:extLst>
              <a:ext uri="{FF2B5EF4-FFF2-40B4-BE49-F238E27FC236}">
                <a16:creationId xmlns:a16="http://schemas.microsoft.com/office/drawing/2014/main" id="{AD8EAD93-4AF8-417F-9AC5-99E3215C6390}"/>
              </a:ext>
            </a:extLst>
          </p:cNvPr>
          <p:cNvSpPr/>
          <p:nvPr/>
        </p:nvSpPr>
        <p:spPr>
          <a:xfrm>
            <a:off x="10183152" y="6456420"/>
            <a:ext cx="1085236" cy="225836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1">
            <a:extLst>
              <a:ext uri="{FF2B5EF4-FFF2-40B4-BE49-F238E27FC236}">
                <a16:creationId xmlns:a16="http://schemas.microsoft.com/office/drawing/2014/main" id="{7533873F-F5D0-43A5-9DC9-D7249795D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88" y="4122373"/>
            <a:ext cx="4824360" cy="2734608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Offline Activate License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4294967295"/>
          </p:nvPr>
        </p:nvSpPr>
        <p:spPr>
          <a:xfrm>
            <a:off x="967616" y="1839389"/>
            <a:ext cx="7897813" cy="83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Directly download DIF file in 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</a:p>
        </p:txBody>
      </p:sp>
      <p:sp>
        <p:nvSpPr>
          <p:cNvPr id="4" name="Google Shape;323;p29">
            <a:extLst>
              <a:ext uri="{FF2B5EF4-FFF2-40B4-BE49-F238E27FC236}">
                <a16:creationId xmlns:a16="http://schemas.microsoft.com/office/drawing/2014/main" id="{5C588CDD-5C2A-8A4D-A562-5D1BA41E54BB}"/>
              </a:ext>
            </a:extLst>
          </p:cNvPr>
          <p:cNvSpPr txBox="1"/>
          <p:nvPr/>
        </p:nvSpPr>
        <p:spPr>
          <a:xfrm>
            <a:off x="1272364" y="3177173"/>
            <a:ext cx="3471842" cy="42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Generate and download device identification file</a:t>
            </a:r>
            <a:r>
              <a:rPr lang="zh-TW" altLang="en-US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(DIF)</a:t>
            </a:r>
            <a:endParaRPr lang="zh-TW" altLang="en-US" sz="1800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Google Shape;333;p29">
            <a:extLst>
              <a:ext uri="{FF2B5EF4-FFF2-40B4-BE49-F238E27FC236}">
                <a16:creationId xmlns:a16="http://schemas.microsoft.com/office/drawing/2014/main" id="{DAD13D76-0E51-4441-93D1-B2AD8298EE56}"/>
              </a:ext>
            </a:extLst>
          </p:cNvPr>
          <p:cNvSpPr txBox="1"/>
          <p:nvPr/>
        </p:nvSpPr>
        <p:spPr>
          <a:xfrm>
            <a:off x="1272363" y="2561223"/>
            <a:ext cx="3302563" cy="40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Login NAS admin account</a:t>
            </a:r>
            <a:endParaRPr lang="zh-TW" altLang="en-US" sz="18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334;p29">
            <a:extLst>
              <a:ext uri="{FF2B5EF4-FFF2-40B4-BE49-F238E27FC236}">
                <a16:creationId xmlns:a16="http://schemas.microsoft.com/office/drawing/2014/main" id="{919569A5-4DDF-E64F-93B8-7A4518C9ABAC}"/>
              </a:ext>
            </a:extLst>
          </p:cNvPr>
          <p:cNvSpPr txBox="1"/>
          <p:nvPr/>
        </p:nvSpPr>
        <p:spPr>
          <a:xfrm>
            <a:off x="1272363" y="3811174"/>
            <a:ext cx="3145633" cy="185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Upload DIF to license center and download License Installation File (LIF), then upload LIF to NAS in </a:t>
            </a:r>
            <a:r>
              <a:rPr lang="en-US" altLang="zh-TW" sz="1800" dirty="0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18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  <a:endParaRPr lang="zh-TW" altLang="en-US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橢圓 19">
            <a:extLst>
              <a:ext uri="{FF2B5EF4-FFF2-40B4-BE49-F238E27FC236}">
                <a16:creationId xmlns:a16="http://schemas.microsoft.com/office/drawing/2014/main" id="{F9D30A1D-AD50-B74D-81BC-D1E556877C45}"/>
              </a:ext>
            </a:extLst>
          </p:cNvPr>
          <p:cNvSpPr/>
          <p:nvPr/>
        </p:nvSpPr>
        <p:spPr>
          <a:xfrm>
            <a:off x="1103083" y="2652311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橢圓 20">
            <a:extLst>
              <a:ext uri="{FF2B5EF4-FFF2-40B4-BE49-F238E27FC236}">
                <a16:creationId xmlns:a16="http://schemas.microsoft.com/office/drawing/2014/main" id="{D027441C-87A1-014A-85D6-7E8B7FAC8BA2}"/>
              </a:ext>
            </a:extLst>
          </p:cNvPr>
          <p:cNvSpPr/>
          <p:nvPr/>
        </p:nvSpPr>
        <p:spPr>
          <a:xfrm>
            <a:off x="1103083" y="3291402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橢圓 21">
            <a:extLst>
              <a:ext uri="{FF2B5EF4-FFF2-40B4-BE49-F238E27FC236}">
                <a16:creationId xmlns:a16="http://schemas.microsoft.com/office/drawing/2014/main" id="{46F24B41-E6C5-4B48-B2BC-F6A2B3589011}"/>
              </a:ext>
            </a:extLst>
          </p:cNvPr>
          <p:cNvSpPr/>
          <p:nvPr/>
        </p:nvSpPr>
        <p:spPr>
          <a:xfrm>
            <a:off x="1111304" y="3866225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Google Shape;196;p23">
            <a:extLst>
              <a:ext uri="{FF2B5EF4-FFF2-40B4-BE49-F238E27FC236}">
                <a16:creationId xmlns:a16="http://schemas.microsoft.com/office/drawing/2014/main" id="{7C250BF7-7EA4-4D56-A4F2-D558A68BCD4D}"/>
              </a:ext>
            </a:extLst>
          </p:cNvPr>
          <p:cNvSpPr/>
          <p:nvPr/>
        </p:nvSpPr>
        <p:spPr>
          <a:xfrm>
            <a:off x="5272121" y="5312271"/>
            <a:ext cx="1957975" cy="279262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D7689E3C-0572-4BB3-A756-0A6B908D6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8" r="147" b="-205"/>
          <a:stretch/>
        </p:blipFill>
        <p:spPr>
          <a:xfrm>
            <a:off x="8003568" y="2804793"/>
            <a:ext cx="4278055" cy="4179767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5" name="Google Shape;196;p23">
            <a:extLst>
              <a:ext uri="{FF2B5EF4-FFF2-40B4-BE49-F238E27FC236}">
                <a16:creationId xmlns:a16="http://schemas.microsoft.com/office/drawing/2014/main" id="{87F6D0D1-B2C4-4860-852F-78635A53EFE0}"/>
              </a:ext>
            </a:extLst>
          </p:cNvPr>
          <p:cNvSpPr/>
          <p:nvPr/>
        </p:nvSpPr>
        <p:spPr>
          <a:xfrm>
            <a:off x="8275077" y="4040588"/>
            <a:ext cx="2348394" cy="660176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D9614A4-1E49-4108-87BC-EA0FFD9E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636" y="2180128"/>
            <a:ext cx="7383693" cy="5091965"/>
          </a:xfrm>
          <a:prstGeom prst="roundRect">
            <a:avLst>
              <a:gd name="adj" fmla="val 1734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QTS Update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22" name="Google Shape;322;p29"/>
          <p:cNvSpPr txBox="1">
            <a:spLocks noGrp="1"/>
          </p:cNvSpPr>
          <p:nvPr>
            <p:ph type="body" idx="4294967295"/>
          </p:nvPr>
        </p:nvSpPr>
        <p:spPr>
          <a:xfrm>
            <a:off x="415600" y="1749366"/>
            <a:ext cx="4364165" cy="103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>
                <a:solidFill>
                  <a:schemeClr val="bg1"/>
                </a:solidFill>
              </a:rPr>
              <a:t>Use </a:t>
            </a:r>
            <a:r>
              <a:rPr lang="en-US" err="1">
                <a:solidFill>
                  <a:schemeClr val="bg1"/>
                </a:solidFill>
              </a:rPr>
              <a:t>Qfinder</a:t>
            </a:r>
            <a:r>
              <a:rPr lang="en-US">
                <a:solidFill>
                  <a:schemeClr val="bg1"/>
                </a:solidFill>
              </a:rPr>
              <a:t> Pro to update QTS directly without logging in to web interface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1272363" y="3521579"/>
            <a:ext cx="3302563" cy="42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sz="1800">
                <a:solidFill>
                  <a:schemeClr val="bg1"/>
                </a:solidFill>
              </a:rPr>
              <a:t>Manually upload (system firmware image file)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6" name="Google Shape;326;p29"/>
          <p:cNvSpPr/>
          <p:nvPr/>
        </p:nvSpPr>
        <p:spPr>
          <a:xfrm>
            <a:off x="4996596" y="2975641"/>
            <a:ext cx="7087351" cy="728398"/>
          </a:xfrm>
          <a:prstGeom prst="rect">
            <a:avLst/>
          </a:prstGeom>
          <a:noFill/>
          <a:ln w="5715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7" name="Google Shape;327;p29"/>
          <p:cNvSpPr/>
          <p:nvPr/>
        </p:nvSpPr>
        <p:spPr>
          <a:xfrm>
            <a:off x="4996598" y="2487961"/>
            <a:ext cx="7087348" cy="487678"/>
          </a:xfrm>
          <a:prstGeom prst="rect">
            <a:avLst/>
          </a:prstGeom>
          <a:noFill/>
          <a:ln w="5715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8" name="Google Shape;328;p29"/>
          <p:cNvSpPr/>
          <p:nvPr/>
        </p:nvSpPr>
        <p:spPr>
          <a:xfrm>
            <a:off x="4997599" y="3982369"/>
            <a:ext cx="7097228" cy="274037"/>
          </a:xfrm>
          <a:prstGeom prst="rect">
            <a:avLst/>
          </a:prstGeom>
          <a:noFill/>
          <a:ln w="5715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1272363" y="2813050"/>
            <a:ext cx="3302563" cy="40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sz="1800">
                <a:solidFill>
                  <a:schemeClr val="bg1"/>
                </a:solidFill>
              </a:rPr>
              <a:t>Live update (system firmware image file)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4" name="Google Shape;334;p29"/>
          <p:cNvSpPr txBox="1"/>
          <p:nvPr/>
        </p:nvSpPr>
        <p:spPr>
          <a:xfrm>
            <a:off x="1272364" y="4182320"/>
            <a:ext cx="3443064" cy="74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1800"/>
            </a:pPr>
            <a:r>
              <a:rPr lang="en-US" sz="1800">
                <a:solidFill>
                  <a:schemeClr val="bg1"/>
                </a:solidFill>
              </a:rPr>
              <a:t>Update all NAS of the same model name within the network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6C99CAA0-221B-4BC1-8A0E-F4078CC05AAC}"/>
              </a:ext>
            </a:extLst>
          </p:cNvPr>
          <p:cNvSpPr/>
          <p:nvPr/>
        </p:nvSpPr>
        <p:spPr>
          <a:xfrm>
            <a:off x="4621248" y="2552749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CA1BBD80-DB72-47F7-A558-C9556B864F79}"/>
              </a:ext>
            </a:extLst>
          </p:cNvPr>
          <p:cNvSpPr/>
          <p:nvPr/>
        </p:nvSpPr>
        <p:spPr>
          <a:xfrm>
            <a:off x="4621248" y="3142110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FAE79A8-D436-4987-B31E-867502EDEED3}"/>
              </a:ext>
            </a:extLst>
          </p:cNvPr>
          <p:cNvSpPr/>
          <p:nvPr/>
        </p:nvSpPr>
        <p:spPr>
          <a:xfrm>
            <a:off x="4629469" y="3982844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5C31E380-66AD-4A79-BA09-EF3F10808888}"/>
              </a:ext>
            </a:extLst>
          </p:cNvPr>
          <p:cNvSpPr/>
          <p:nvPr/>
        </p:nvSpPr>
        <p:spPr>
          <a:xfrm>
            <a:off x="1103083" y="2904138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2F591AD1-8DC3-44C1-BA41-6EC7B51273A9}"/>
              </a:ext>
            </a:extLst>
          </p:cNvPr>
          <p:cNvSpPr/>
          <p:nvPr/>
        </p:nvSpPr>
        <p:spPr>
          <a:xfrm>
            <a:off x="1103083" y="3543229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7624BF3A-2A82-4B07-863A-78E69C86C676}"/>
              </a:ext>
            </a:extLst>
          </p:cNvPr>
          <p:cNvSpPr/>
          <p:nvPr/>
        </p:nvSpPr>
        <p:spPr>
          <a:xfrm>
            <a:off x="1111304" y="4118052"/>
            <a:ext cx="321484" cy="321484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A1589B6B-E2EE-4B1A-B1F2-253F7D2CF4F0}"/>
              </a:ext>
            </a:extLst>
          </p:cNvPr>
          <p:cNvSpPr/>
          <p:nvPr/>
        </p:nvSpPr>
        <p:spPr>
          <a:xfrm>
            <a:off x="4468194" y="1837782"/>
            <a:ext cx="6723801" cy="5265019"/>
          </a:xfrm>
          <a:prstGeom prst="roundRect">
            <a:avLst>
              <a:gd name="adj" fmla="val 3260"/>
            </a:avLst>
          </a:prstGeom>
          <a:gradFill>
            <a:gsLst>
              <a:gs pos="0">
                <a:srgbClr val="99FFCC"/>
              </a:gs>
              <a:gs pos="100000">
                <a:srgbClr val="33CCCC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96900" dist="368300" dir="7800000" sx="97000" sy="97000" algn="tr" rotWithShape="0">
              <a:srgbClr val="08121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7" name="Google Shape;347;p30"/>
          <p:cNvSpPr txBox="1">
            <a:spLocks noGrp="1"/>
          </p:cNvSpPr>
          <p:nvPr>
            <p:ph type="title"/>
          </p:nvPr>
        </p:nvSpPr>
        <p:spPr>
          <a:xfrm>
            <a:off x="415600" y="207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Resource Monitor</a:t>
            </a:r>
            <a:endParaRPr lang="zh-TW" altLang="en-US" i="0" u="none" strike="noStrike" cap="none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8" name="Google Shape;348;p30"/>
          <p:cNvSpPr txBox="1">
            <a:spLocks noGrp="1"/>
          </p:cNvSpPr>
          <p:nvPr>
            <p:ph type="body" idx="4294967295"/>
          </p:nvPr>
        </p:nvSpPr>
        <p:spPr>
          <a:xfrm>
            <a:off x="889527" y="2901236"/>
            <a:ext cx="3364840" cy="216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None/>
            </a:pPr>
            <a:r>
              <a:rPr lang="en-US">
                <a:solidFill>
                  <a:schemeClr val="bg1"/>
                </a:solidFill>
              </a:rPr>
              <a:t>Quick overview of utilizations of NAS, CPU and memory. Also, learn about if NAS is in normal state or not.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668D8488-1D81-4FFD-A361-FAADE20E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" b="-174"/>
          <a:stretch/>
        </p:blipFill>
        <p:spPr>
          <a:xfrm>
            <a:off x="4638782" y="2014375"/>
            <a:ext cx="6912821" cy="4926901"/>
          </a:xfrm>
          <a:prstGeom prst="roundRect">
            <a:avLst>
              <a:gd name="adj" fmla="val 3187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/>
        </p:nvSpPr>
        <p:spPr>
          <a:xfrm>
            <a:off x="1950824" y="1701142"/>
            <a:ext cx="7898630" cy="100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sz="2800" b="1" dirty="0">
                <a:solidFill>
                  <a:srgbClr val="99FFCC"/>
                </a:solidFill>
              </a:rPr>
              <a:t>Batch Upload </a:t>
            </a:r>
            <a:r>
              <a:rPr lang="en-US" sz="1800" dirty="0">
                <a:solidFill>
                  <a:schemeClr val="bg1"/>
                </a:solidFill>
              </a:rPr>
              <a:t>local files (photos or videos)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1950824" y="2201726"/>
            <a:ext cx="830339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152396">
              <a:lnSpc>
                <a:spcPct val="13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sz="1800">
                <a:solidFill>
                  <a:schemeClr val="bg1"/>
                </a:solidFill>
              </a:rPr>
              <a:t>Perform local transcoding/conversion, then upload to NAS. This solves the problem that some entry-level ARM-based models don't support hardware transcoding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7" name="Google Shape;227;p24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Media Upload</a:t>
            </a:r>
            <a:endParaRPr lang="zh-TW" altLang="en-US">
              <a:sym typeface="Arial" panose="020B0604020202020204" pitchFamily="34" charset="0"/>
            </a:endParaRPr>
          </a:p>
        </p:txBody>
      </p:sp>
      <p:pic>
        <p:nvPicPr>
          <p:cNvPr id="202" name="Google Shape;202;p24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9653" y="3471700"/>
            <a:ext cx="2704847" cy="270484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6619889" y="5440670"/>
            <a:ext cx="1308503" cy="654478"/>
          </a:xfrm>
          <a:prstGeom prst="rightArrow">
            <a:avLst>
              <a:gd name="adj1" fmla="val 50000"/>
              <a:gd name="adj2" fmla="val 84019"/>
            </a:avLst>
          </a:prstGeom>
          <a:gradFill>
            <a:gsLst>
              <a:gs pos="0">
                <a:srgbClr val="99FFCC"/>
              </a:gs>
              <a:gs pos="68000">
                <a:srgbClr val="33CCCC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rgbClr val="481F67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6708345" y="3487025"/>
            <a:ext cx="1220047" cy="654478"/>
          </a:xfrm>
          <a:prstGeom prst="rightArrow">
            <a:avLst>
              <a:gd name="adj1" fmla="val 50000"/>
              <a:gd name="adj2" fmla="val 84019"/>
            </a:avLst>
          </a:prstGeom>
          <a:gradFill>
            <a:gsLst>
              <a:gs pos="0">
                <a:srgbClr val="99FFCC"/>
              </a:gs>
              <a:gs pos="68000">
                <a:srgbClr val="33CCCC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rgbClr val="481F67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>
            <a:off x="1367499" y="3521938"/>
            <a:ext cx="3318161" cy="2792152"/>
            <a:chOff x="335275" y="1999220"/>
            <a:chExt cx="2188117" cy="1841247"/>
          </a:xfrm>
        </p:grpSpPr>
        <p:pic>
          <p:nvPicPr>
            <p:cNvPr id="205" name="Google Shape;205;p24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117" cy="184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24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2" name="Google Shape;208;p24">
            <a:extLst>
              <a:ext uri="{FF2B5EF4-FFF2-40B4-BE49-F238E27FC236}">
                <a16:creationId xmlns:a16="http://schemas.microsoft.com/office/drawing/2014/main" id="{937FA41A-948A-443C-A940-0129D088F04C}"/>
              </a:ext>
            </a:extLst>
          </p:cNvPr>
          <p:cNvSpPr/>
          <p:nvPr/>
        </p:nvSpPr>
        <p:spPr>
          <a:xfrm>
            <a:off x="4199502" y="5265048"/>
            <a:ext cx="2461785" cy="88857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1905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4161187" y="5199738"/>
            <a:ext cx="2461785" cy="8885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0" name="Google Shape;210;p24"/>
          <p:cNvGrpSpPr/>
          <p:nvPr/>
        </p:nvGrpSpPr>
        <p:grpSpPr>
          <a:xfrm>
            <a:off x="5430395" y="3118082"/>
            <a:ext cx="1407880" cy="1062172"/>
            <a:chOff x="3482935" y="1739956"/>
            <a:chExt cx="928408" cy="700435"/>
          </a:xfrm>
        </p:grpSpPr>
        <p:grpSp>
          <p:nvGrpSpPr>
            <p:cNvPr id="211" name="Google Shape;211;p24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212" name="Google Shape;212;p24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>
                  <a:gd name="adj" fmla="val 16667"/>
                </a:avLst>
              </a:prstGeom>
              <a:solidFill>
                <a:srgbClr val="99FFC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spcBef>
                    <a:spcPts val="500"/>
                  </a:spcBef>
                  <a:buSzPts val="1400"/>
                </a:pPr>
                <a:endParaRPr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99FF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spcBef>
                    <a:spcPts val="500"/>
                  </a:spcBef>
                  <a:buSzPts val="1400"/>
                </a:pPr>
                <a:endParaRPr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4" name="Google Shape;214;p24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8196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44705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5695104" y="5335080"/>
            <a:ext cx="733523" cy="6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800"/>
            </a:pPr>
            <a:endParaRPr lang="en-TW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9" name="Google Shape;219;p24"/>
          <p:cNvSpPr/>
          <p:nvPr/>
        </p:nvSpPr>
        <p:spPr>
          <a:xfrm>
            <a:off x="4686435" y="5349369"/>
            <a:ext cx="881998" cy="5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800"/>
            </a:pPr>
            <a:endParaRPr lang="en-TW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20" name="Google Shape;220;p24"/>
          <p:cNvGrpSpPr/>
          <p:nvPr/>
        </p:nvGrpSpPr>
        <p:grpSpPr>
          <a:xfrm>
            <a:off x="4142152" y="3406389"/>
            <a:ext cx="1407880" cy="1062172"/>
            <a:chOff x="2282549" y="1551467"/>
            <a:chExt cx="928408" cy="700435"/>
          </a:xfrm>
        </p:grpSpPr>
        <p:grpSp>
          <p:nvGrpSpPr>
            <p:cNvPr id="221" name="Google Shape;221;p24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222" name="Google Shape;222;p24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>
                  <a:gd name="adj" fmla="val 16667"/>
                </a:avLst>
              </a:prstGeom>
              <a:solidFill>
                <a:srgbClr val="99FFC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spcBef>
                    <a:spcPts val="500"/>
                  </a:spcBef>
                  <a:buSzPts val="1400"/>
                </a:pPr>
                <a:endParaRPr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99FF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spcBef>
                    <a:spcPts val="500"/>
                  </a:spcBef>
                  <a:buSzPts val="1400"/>
                </a:pPr>
                <a:endParaRPr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4" name="Google Shape;224;p24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C0C0C">
                <a:alpha val="66666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C0C0C">
                <a:alpha val="4196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800"/>
              </a:pPr>
              <a:endPara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28" name="Google Shape;228;p24"/>
          <p:cNvSpPr/>
          <p:nvPr/>
        </p:nvSpPr>
        <p:spPr>
          <a:xfrm>
            <a:off x="3609317" y="5199738"/>
            <a:ext cx="888572" cy="88857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3753684" y="5340302"/>
            <a:ext cx="599841" cy="60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800"/>
            </a:pPr>
            <a:endParaRPr lang="en-TW"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Picture 2" descr="TS-453D | 硬體規格| QNAP (香港)">
            <a:extLst>
              <a:ext uri="{FF2B5EF4-FFF2-40B4-BE49-F238E27FC236}">
                <a16:creationId xmlns:a16="http://schemas.microsoft.com/office/drawing/2014/main" id="{BBF3D8E0-7845-4D04-9361-A556EE2A9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11204" r="21494" b="3792"/>
          <a:stretch/>
        </p:blipFill>
        <p:spPr bwMode="auto">
          <a:xfrm>
            <a:off x="7881603" y="3386301"/>
            <a:ext cx="2980145" cy="2777076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2D0C40E3-4106-4672-985E-AE7240A6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91" y="2151330"/>
            <a:ext cx="7691919" cy="4584485"/>
          </a:xfrm>
          <a:prstGeom prst="rect">
            <a:avLst/>
          </a:prstGeom>
        </p:spPr>
      </p:pic>
      <p:sp>
        <p:nvSpPr>
          <p:cNvPr id="235" name="Google Shape;235;p25"/>
          <p:cNvSpPr txBox="1"/>
          <p:nvPr/>
        </p:nvSpPr>
        <p:spPr>
          <a:xfrm>
            <a:off x="8586820" y="3486488"/>
            <a:ext cx="2877313" cy="120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35463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2000"/>
            </a:pPr>
            <a:r>
              <a:rPr lang="en-US" altLang="zh-TW"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Photo thumbnails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35463">
              <a:lnSpc>
                <a:spcPct val="130000"/>
              </a:lnSpc>
              <a:spcBef>
                <a:spcPts val="500"/>
              </a:spcBef>
              <a:buClr>
                <a:srgbClr val="2D2D2D"/>
              </a:buClr>
              <a:buSzPts val="2000"/>
            </a:pPr>
            <a:r>
              <a:rPr lang="en-US" altLang="zh-TW"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Conflict Policy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7" name="Google Shape;257;p25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Media Upload – Advanced Settings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" name="Google Shape;196;p23">
            <a:extLst>
              <a:ext uri="{FF2B5EF4-FFF2-40B4-BE49-F238E27FC236}">
                <a16:creationId xmlns:a16="http://schemas.microsoft.com/office/drawing/2014/main" id="{B6EACD3A-D987-4992-B342-B9E16CF2E78D}"/>
              </a:ext>
            </a:extLst>
          </p:cNvPr>
          <p:cNvSpPr/>
          <p:nvPr/>
        </p:nvSpPr>
        <p:spPr>
          <a:xfrm>
            <a:off x="4799773" y="4198656"/>
            <a:ext cx="3306458" cy="204881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Google Shape;196;p23">
            <a:extLst>
              <a:ext uri="{FF2B5EF4-FFF2-40B4-BE49-F238E27FC236}">
                <a16:creationId xmlns:a16="http://schemas.microsoft.com/office/drawing/2014/main" id="{396E5986-2D7A-4C8E-9F37-88AEB88333B8}"/>
              </a:ext>
            </a:extLst>
          </p:cNvPr>
          <p:cNvSpPr/>
          <p:nvPr/>
        </p:nvSpPr>
        <p:spPr>
          <a:xfrm>
            <a:off x="4799772" y="4407240"/>
            <a:ext cx="3306458" cy="422028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59B3DEC9-6946-434B-8999-4FF850C5ED99}"/>
              </a:ext>
            </a:extLst>
          </p:cNvPr>
          <p:cNvSpPr/>
          <p:nvPr/>
        </p:nvSpPr>
        <p:spPr>
          <a:xfrm>
            <a:off x="7660253" y="3998633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5EA75EA-15E2-4AE5-A25C-8AECA94D31E5}"/>
              </a:ext>
            </a:extLst>
          </p:cNvPr>
          <p:cNvSpPr/>
          <p:nvPr/>
        </p:nvSpPr>
        <p:spPr>
          <a:xfrm>
            <a:off x="7660253" y="4440695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285B7EDA-5E92-4EC5-96F9-0117DFF731BC}"/>
              </a:ext>
            </a:extLst>
          </p:cNvPr>
          <p:cNvSpPr/>
          <p:nvPr/>
        </p:nvSpPr>
        <p:spPr>
          <a:xfrm>
            <a:off x="8429970" y="3675125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766E2A4-4DBA-4907-863C-5E2A5D513F83}"/>
              </a:ext>
            </a:extLst>
          </p:cNvPr>
          <p:cNvSpPr/>
          <p:nvPr/>
        </p:nvSpPr>
        <p:spPr>
          <a:xfrm>
            <a:off x="8429969" y="4226650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/>
        </p:nvSpPr>
        <p:spPr>
          <a:xfrm>
            <a:off x="13053004" y="5935357"/>
            <a:ext cx="24622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Mount Folders- Windows</a:t>
            </a:r>
            <a:br>
              <a:rPr lang="en-US" altLang="zh-TW">
                <a:sym typeface="Arial" panose="020B0604020202020204" pitchFamily="34" charset="0"/>
              </a:rPr>
            </a:br>
            <a:endParaRPr lang="en-US">
              <a:sym typeface="Arial" panose="020B0604020202020204" pitchFamily="34" charset="0"/>
            </a:endParaRPr>
          </a:p>
        </p:txBody>
      </p:sp>
      <p:sp>
        <p:nvSpPr>
          <p:cNvPr id="264" name="Google Shape;264;p26"/>
          <p:cNvSpPr txBox="1">
            <a:spLocks noGrp="1"/>
          </p:cNvSpPr>
          <p:nvPr>
            <p:ph type="body" idx="4294967295"/>
          </p:nvPr>
        </p:nvSpPr>
        <p:spPr>
          <a:xfrm>
            <a:off x="2184400" y="1577975"/>
            <a:ext cx="7627938" cy="142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Mount NAS folders in Windows File Explorer, allowing you to save time from having to log into QTS and access files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65" name="Google Shape;265;p26" descr="C:\Users\user\Desktop\Qfinder_PPT\Windows1.pn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28135" y="370577"/>
            <a:ext cx="852915" cy="94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 hidden="1"/>
          <p:cNvSpPr/>
          <p:nvPr/>
        </p:nvSpPr>
        <p:spPr>
          <a:xfrm>
            <a:off x="6178371" y="3173879"/>
            <a:ext cx="3024733" cy="2722957"/>
          </a:xfrm>
          <a:prstGeom prst="roundRect">
            <a:avLst>
              <a:gd name="adj" fmla="val 8834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8" name="Google Shape;268;p26" hidden="1"/>
          <p:cNvSpPr/>
          <p:nvPr/>
        </p:nvSpPr>
        <p:spPr>
          <a:xfrm>
            <a:off x="2528044" y="3173879"/>
            <a:ext cx="3024733" cy="2722957"/>
          </a:xfrm>
          <a:prstGeom prst="roundRect">
            <a:avLst>
              <a:gd name="adj" fmla="val 8834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7E0CAB-4132-4E6F-83A0-4C40C85DA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841" y="2477122"/>
            <a:ext cx="4790089" cy="37627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C4C475D-6D2C-4DE7-866A-97436BCD6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18" y="2477122"/>
            <a:ext cx="4790089" cy="3762728"/>
          </a:xfrm>
          <a:prstGeom prst="rect">
            <a:avLst/>
          </a:prstGeom>
        </p:spPr>
      </p:pic>
      <p:sp>
        <p:nvSpPr>
          <p:cNvPr id="270" name="Google Shape;270;p26"/>
          <p:cNvSpPr txBox="1"/>
          <p:nvPr/>
        </p:nvSpPr>
        <p:spPr>
          <a:xfrm>
            <a:off x="2603890" y="4931283"/>
            <a:ext cx="2743733" cy="782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Clr>
                <a:srgbClr val="2C2C2C"/>
              </a:buClr>
              <a:buSzPts val="300"/>
            </a:pPr>
            <a:r>
              <a:rPr lang="en-US" sz="2000">
                <a:solidFill>
                  <a:schemeClr val="bg1"/>
                </a:solidFill>
              </a:rPr>
              <a:t>Create a new shared folder and mount it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2322331" y="4302542"/>
            <a:ext cx="3437500" cy="52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400"/>
            </a:pPr>
            <a:r>
              <a:rPr lang="en-US" sz="200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Create a Network Drive</a:t>
            </a:r>
            <a:endParaRPr sz="2000" b="1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6978280" y="4316142"/>
            <a:ext cx="2743733" cy="52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Bef>
                <a:spcPts val="500"/>
              </a:spcBef>
              <a:buClr>
                <a:schemeClr val="lt1"/>
              </a:buClr>
              <a:buSzPts val="400"/>
              <a:buNone/>
              <a:defRPr sz="200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1800"/>
              <a:t>Map the Network Drive</a:t>
            </a:r>
            <a:endParaRPr lang="zh-TW" altLang="en-US" sz="1800">
              <a:sym typeface="Arial" panose="020B0604020202020204" pitchFamily="34" charset="0"/>
            </a:endParaRPr>
          </a:p>
        </p:txBody>
      </p:sp>
      <p:pic>
        <p:nvPicPr>
          <p:cNvPr id="277" name="Google Shape;277;p26" descr="D:\工作進行中\20170911直播母版16比9\各場PPT元素\20171114直播ppt元素\資料\掛載資料夾-2.png"/>
          <p:cNvPicPr preferRelativeResize="0"/>
          <p:nvPr/>
        </p:nvPicPr>
        <p:blipFill rotWithShape="1"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480094" y="2786209"/>
            <a:ext cx="1740106" cy="1453212"/>
          </a:xfrm>
          <a:prstGeom prst="rect">
            <a:avLst/>
          </a:prstGeom>
          <a:noFill/>
          <a:ln>
            <a:noFill/>
          </a:ln>
          <a:effectLst>
            <a:outerShdw blurRad="469900" dist="317500" dir="8100000" sx="90000" sy="90000" algn="tr" rotWithShape="0">
              <a:prstClr val="black">
                <a:alpha val="51000"/>
              </a:prstClr>
            </a:outerShdw>
          </a:effectLst>
        </p:spPr>
      </p:pic>
      <p:pic>
        <p:nvPicPr>
          <p:cNvPr id="278" name="Google Shape;278;p26" descr="D:\工作進行中\20170911直播母版16比9\各場PPT元素\20171114直播ppt元素\資料\掛載資料夾- 1.png"/>
          <p:cNvPicPr preferRelativeResize="0"/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68970" y="2786209"/>
            <a:ext cx="1613574" cy="1453212"/>
          </a:xfrm>
          <a:prstGeom prst="rect">
            <a:avLst/>
          </a:prstGeom>
          <a:noFill/>
          <a:ln>
            <a:noFill/>
          </a:ln>
          <a:effectLst>
            <a:outerShdw blurRad="469900" dist="317500" dir="8100000" sx="90000" sy="90000" algn="tr" rotWithShape="0">
              <a:prstClr val="black">
                <a:alpha val="51000"/>
              </a:prstClr>
            </a:outerShdw>
          </a:effectLst>
        </p:spPr>
      </p:pic>
      <p:sp>
        <p:nvSpPr>
          <p:cNvPr id="279" name="Google Shape;279;p26"/>
          <p:cNvSpPr txBox="1"/>
          <p:nvPr/>
        </p:nvSpPr>
        <p:spPr>
          <a:xfrm>
            <a:off x="6915780" y="5044871"/>
            <a:ext cx="2743733" cy="51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30000"/>
              </a:lnSpc>
              <a:spcBef>
                <a:spcPts val="500"/>
              </a:spcBef>
              <a:buClr>
                <a:srgbClr val="2C2C2C"/>
              </a:buClr>
              <a:buSzPts val="3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800"/>
              <a:t>Directly mount the selected shared folder</a:t>
            </a:r>
            <a:endParaRPr lang="zh-TW" altLang="en-US" sz="180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7D652C2-782F-4CC6-B1D8-6237C08DC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" r="160" b="1134"/>
          <a:stretch/>
        </p:blipFill>
        <p:spPr>
          <a:xfrm>
            <a:off x="6453884" y="2917883"/>
            <a:ext cx="5388803" cy="37364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E873B33-8191-4160-9043-D265FD8DA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" r="190" b="907"/>
          <a:stretch/>
        </p:blipFill>
        <p:spPr>
          <a:xfrm>
            <a:off x="1308242" y="2917301"/>
            <a:ext cx="4472728" cy="3737526"/>
          </a:xfrm>
          <a:prstGeom prst="rect">
            <a:avLst/>
          </a:prstGeom>
        </p:spPr>
      </p:pic>
      <p:sp>
        <p:nvSpPr>
          <p:cNvPr id="294" name="Google Shape;294;p27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Mount Folders- MacOS</a:t>
            </a:r>
            <a:br>
              <a:rPr lang="en-US" altLang="zh-TW">
                <a:sym typeface="Arial" panose="020B0604020202020204" pitchFamily="34" charset="0"/>
              </a:rPr>
            </a:br>
            <a:endParaRPr lang="en-US">
              <a:sym typeface="Arial" panose="020B0604020202020204" pitchFamily="34" charset="0"/>
            </a:endParaRPr>
          </a:p>
        </p:txBody>
      </p:sp>
      <p:sp>
        <p:nvSpPr>
          <p:cNvPr id="295" name="Google Shape;295;p27"/>
          <p:cNvSpPr txBox="1">
            <a:spLocks noGrp="1"/>
          </p:cNvSpPr>
          <p:nvPr>
            <p:ph type="body" idx="4294967295"/>
          </p:nvPr>
        </p:nvSpPr>
        <p:spPr>
          <a:xfrm>
            <a:off x="1612542" y="1644366"/>
            <a:ext cx="9598350" cy="10810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8000" indent="-180000">
              <a:lnSpc>
                <a:spcPct val="130000"/>
              </a:lnSpc>
              <a:spcBef>
                <a:spcPts val="500"/>
              </a:spcBef>
              <a:buClr>
                <a:schemeClr val="accent5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Mount NAS folders in macOS Finder. Even you restart the computer, mounted folders are still there. </a:t>
            </a:r>
          </a:p>
          <a:p>
            <a:pPr marL="108000" indent="-180000">
              <a:lnSpc>
                <a:spcPct val="130000"/>
              </a:lnSpc>
              <a:spcBef>
                <a:spcPts val="500"/>
              </a:spcBef>
              <a:buClr>
                <a:schemeClr val="accent5">
                  <a:lumMod val="20000"/>
                  <a:lumOff val="80000"/>
                </a:schemeClr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Auto configure appropriate system settings and enhance transmission efficiency of SMB connections in macOS. 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6" name="Google Shape;296;p27" descr="C:\Users\user\Desktop\Qfinder_PPT\APPLE.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935206" y="277725"/>
            <a:ext cx="749976" cy="856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/>
          <p:nvPr/>
        </p:nvSpPr>
        <p:spPr>
          <a:xfrm>
            <a:off x="2260488" y="4741425"/>
            <a:ext cx="3322401" cy="207863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6368908" y="5663575"/>
            <a:ext cx="1999096" cy="222373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D06D790D-858A-4958-AF66-CCCCF14FE666}"/>
              </a:ext>
            </a:extLst>
          </p:cNvPr>
          <p:cNvSpPr/>
          <p:nvPr/>
        </p:nvSpPr>
        <p:spPr>
          <a:xfrm>
            <a:off x="1928717" y="4663913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D4C56CC2-754D-44D6-A958-2B01F9B14D0B}"/>
              </a:ext>
            </a:extLst>
          </p:cNvPr>
          <p:cNvSpPr/>
          <p:nvPr/>
        </p:nvSpPr>
        <p:spPr>
          <a:xfrm>
            <a:off x="6202729" y="5593317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100CF-D10A-4A95-9852-4141B353F5F3}"/>
              </a:ext>
            </a:extLst>
          </p:cNvPr>
          <p:cNvSpPr/>
          <p:nvPr/>
        </p:nvSpPr>
        <p:spPr>
          <a:xfrm>
            <a:off x="7162800" y="5266362"/>
            <a:ext cx="916112" cy="1883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S-453D | 硬體規格| QNAP (香港)">
            <a:extLst>
              <a:ext uri="{FF2B5EF4-FFF2-40B4-BE49-F238E27FC236}">
                <a16:creationId xmlns:a16="http://schemas.microsoft.com/office/drawing/2014/main" id="{A6D28CC6-A6FF-9D4C-8C65-843C3F653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11204" r="21494" b="3792"/>
          <a:stretch/>
        </p:blipFill>
        <p:spPr bwMode="auto">
          <a:xfrm>
            <a:off x="1077138" y="2242923"/>
            <a:ext cx="4207131" cy="3920454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A2FE1AE6-FD63-4F04-AFA2-633D1C2A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一張含有 桌 的圖片&#10;&#10;自動產生的描述">
            <a:extLst>
              <a:ext uri="{FF2B5EF4-FFF2-40B4-BE49-F238E27FC236}">
                <a16:creationId xmlns:a16="http://schemas.microsoft.com/office/drawing/2014/main" id="{1C81155C-E421-4F1B-95BA-6E1F90B8A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" t="208" r="235" b="3958"/>
          <a:stretch/>
        </p:blipFill>
        <p:spPr>
          <a:xfrm>
            <a:off x="645967" y="1886887"/>
            <a:ext cx="7401765" cy="4019719"/>
          </a:xfrm>
          <a:prstGeom prst="roundRect">
            <a:avLst>
              <a:gd name="adj" fmla="val 108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5F285-CAC6-3C4F-85BA-4AD3C49E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TW" altLang="zh-TW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Search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Thunderbolt NAS and Create Connection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64085-BAF0-3045-9197-E4B8436D0A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52329" y="2559985"/>
            <a:ext cx="3496733" cy="386415"/>
          </a:xfrm>
        </p:spPr>
        <p:txBody>
          <a:bodyPr anchor="ctr"/>
          <a:lstStyle/>
          <a:p>
            <a:pPr marL="114300" indent="0">
              <a:lnSpc>
                <a:spcPct val="130000"/>
              </a:lnSpc>
              <a:spcBef>
                <a:spcPts val="500"/>
              </a:spcBef>
              <a:buNone/>
            </a:pPr>
            <a:r>
              <a:rPr lang="en-TW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Quickly find</a:t>
            </a:r>
            <a:r>
              <a:rPr lang="zh-TW" altLang="en-US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Thuderbolt</a:t>
            </a:r>
            <a:r>
              <a:rPr lang="zh-TW" altLang="en-US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</a:p>
        </p:txBody>
      </p:sp>
      <p:pic>
        <p:nvPicPr>
          <p:cNvPr id="4" name="Picture 2" descr="QNAP Thunderbolt™ 3 NAS 幫助您提升工作效率，大幅縮短工時">
            <a:extLst>
              <a:ext uri="{FF2B5EF4-FFF2-40B4-BE49-F238E27FC236}">
                <a16:creationId xmlns:a16="http://schemas.microsoft.com/office/drawing/2014/main" id="{800DBA4E-589F-F140-B47F-1DB7523C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13" y="3155824"/>
            <a:ext cx="7557873" cy="3702176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桌 的圖片&#10;&#10;自動產生的描述" hidden="1">
            <a:extLst>
              <a:ext uri="{FF2B5EF4-FFF2-40B4-BE49-F238E27FC236}">
                <a16:creationId xmlns:a16="http://schemas.microsoft.com/office/drawing/2014/main" id="{24FFADC4-0F5A-4A96-9A34-8569C795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85" b="307"/>
          <a:stretch/>
        </p:blipFill>
        <p:spPr>
          <a:xfrm>
            <a:off x="-314759" y="79023"/>
            <a:ext cx="12307132" cy="738011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86AB9E4-AE63-4CEC-9B3E-C43316393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88870" y="1999557"/>
            <a:ext cx="8614259" cy="4858443"/>
          </a:xfrm>
          <a:prstGeom prst="rect">
            <a:avLst/>
          </a:prstGeom>
        </p:spPr>
      </p:pic>
      <p:sp>
        <p:nvSpPr>
          <p:cNvPr id="83" name="Google Shape;83;p15" hidden="1"/>
          <p:cNvSpPr/>
          <p:nvPr/>
        </p:nvSpPr>
        <p:spPr>
          <a:xfrm>
            <a:off x="8107662" y="2239995"/>
            <a:ext cx="2484677" cy="170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dk2"/>
              </a:buClr>
              <a:buSzPts val="450"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更易找到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，進行連線與設定 </a:t>
            </a:r>
          </a:p>
        </p:txBody>
      </p:sp>
      <p:sp>
        <p:nvSpPr>
          <p:cNvPr id="14" name="標題 13">
            <a:extLst>
              <a:ext uri="{FF2B5EF4-FFF2-40B4-BE49-F238E27FC236}">
                <a16:creationId xmlns:a16="http://schemas.microsoft.com/office/drawing/2014/main" id="{4E6EF668-870E-4353-AEE5-ABCFF417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13615"/>
            <a:ext cx="11360150" cy="763587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TW" dirty="0" err="1">
                <a:sym typeface="Arial" panose="020B0604020202020204" pitchFamily="34" charset="0"/>
              </a:rPr>
              <a:t>Qfinder</a:t>
            </a:r>
            <a:r>
              <a:rPr lang="en-US" altLang="zh-TW" dirty="0">
                <a:sym typeface="Arial" panose="020B0604020202020204" pitchFamily="34" charset="0"/>
              </a:rPr>
              <a:t> Pro</a:t>
            </a:r>
            <a:br>
              <a:rPr lang="en-US" altLang="zh-TW" dirty="0">
                <a:sym typeface="Arial" panose="020B0604020202020204" pitchFamily="34" charset="0"/>
              </a:rPr>
            </a:br>
            <a:r>
              <a:rPr lang="en-US" altLang="zh-TW" dirty="0">
                <a:sym typeface="Arial" panose="020B0604020202020204" pitchFamily="34" charset="0"/>
              </a:rPr>
              <a:t>Easily find and configure NAS</a:t>
            </a:r>
            <a:endParaRPr lang="zh-TW" altLang="en-US" dirty="0"/>
          </a:p>
        </p:txBody>
      </p:sp>
      <p:pic>
        <p:nvPicPr>
          <p:cNvPr id="24" name="Google Shape;91;p16">
            <a:extLst>
              <a:ext uri="{FF2B5EF4-FFF2-40B4-BE49-F238E27FC236}">
                <a16:creationId xmlns:a16="http://schemas.microsoft.com/office/drawing/2014/main" id="{7675F81E-9354-4329-989F-3EA7FE557CE3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7304597" y="1999557"/>
            <a:ext cx="1916406" cy="1878666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596900" dist="368300" dir="7800000" sx="97000" sy="97000" algn="tr" rotWithShape="0">
              <a:srgbClr val="08121E"/>
            </a:outerShdw>
          </a:effec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95D0DAA-6953-4349-9B06-8E8E4AD953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" r="332" b="-73"/>
          <a:stretch/>
        </p:blipFill>
        <p:spPr>
          <a:xfrm>
            <a:off x="3351975" y="3043568"/>
            <a:ext cx="4906470" cy="2997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一張含有 桌 的圖片&#10;&#10;自動產生的描述">
            <a:extLst>
              <a:ext uri="{FF2B5EF4-FFF2-40B4-BE49-F238E27FC236}">
                <a16:creationId xmlns:a16="http://schemas.microsoft.com/office/drawing/2014/main" id="{58D2E846-9F1B-43AE-AD22-F97EC7E0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58" y="1920003"/>
            <a:ext cx="6998413" cy="5064263"/>
          </a:xfrm>
          <a:prstGeom prst="roundRect">
            <a:avLst>
              <a:gd name="adj" fmla="val 108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8AA738C-97F5-44A9-9888-347423D1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84199" y="1564071"/>
            <a:ext cx="5046096" cy="316930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AB7EA25-0B5E-4FE8-8166-1A88831F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84" y="3148724"/>
            <a:ext cx="5760753" cy="3772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5F285-CAC6-3C4F-85BA-4AD3C49E9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TW">
                <a:sym typeface="Arial" panose="020B0604020202020204" pitchFamily="34" charset="0"/>
              </a:rPr>
              <a:t>Search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en-TW">
                <a:sym typeface="Arial" panose="020B0604020202020204" pitchFamily="34" charset="0"/>
              </a:rPr>
              <a:t>Wifi NAS</a:t>
            </a:r>
          </a:p>
        </p:txBody>
      </p:sp>
      <p:pic>
        <p:nvPicPr>
          <p:cNvPr id="1026" name="Picture 2" descr="QHora-301W | 新世代Wi-Fi 6 雙10GbE SD-WAN 路由器| QNAP">
            <a:extLst>
              <a:ext uri="{FF2B5EF4-FFF2-40B4-BE49-F238E27FC236}">
                <a16:creationId xmlns:a16="http://schemas.microsoft.com/office/drawing/2014/main" id="{9012D0C1-21B2-7B40-B2CA-CDC57875D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35575" b="35575"/>
          <a:stretch/>
        </p:blipFill>
        <p:spPr bwMode="auto">
          <a:xfrm>
            <a:off x="921332" y="3041959"/>
            <a:ext cx="3540564" cy="896480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279400" dist="241300" dir="7800000" sx="97000" sy="97000" algn="tr" rotWithShape="0">
              <a:srgbClr val="08121E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Miro-201W | Next-Generation Tri-Band Mesh Wi-Fi SD-WAN Router | QNAP (US)">
            <a:extLst>
              <a:ext uri="{FF2B5EF4-FFF2-40B4-BE49-F238E27FC236}">
                <a16:creationId xmlns:a16="http://schemas.microsoft.com/office/drawing/2014/main" id="{1B27817D-9BDD-2C44-9652-59B743107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26299"/>
          <a:stretch/>
        </p:blipFill>
        <p:spPr bwMode="auto">
          <a:xfrm>
            <a:off x="2031157" y="4711143"/>
            <a:ext cx="1213176" cy="1599562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279400" dist="241300" dir="7800000" sx="97000" sy="97000" algn="tr" rotWithShape="0">
              <a:srgbClr val="08121E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Miro-201W | Next-Generation Tri-Band Mesh Wi-Fi SD-WAN Router | QNAP (US)" hidden="1">
            <a:extLst>
              <a:ext uri="{FF2B5EF4-FFF2-40B4-BE49-F238E27FC236}">
                <a16:creationId xmlns:a16="http://schemas.microsoft.com/office/drawing/2014/main" id="{74F860C2-0722-7C44-9BE7-0D98659D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65" y="3164943"/>
            <a:ext cx="1719765" cy="1074853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279400" dist="241300" dir="7800000" sx="97000" sy="97000" algn="tr" rotWithShape="0">
              <a:srgbClr val="08121E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Miro-201W | Next-Generation Tri-Band Mesh Wi-Fi SD-WAN Router | QNAP (US)" hidden="1">
            <a:extLst>
              <a:ext uri="{FF2B5EF4-FFF2-40B4-BE49-F238E27FC236}">
                <a16:creationId xmlns:a16="http://schemas.microsoft.com/office/drawing/2014/main" id="{2D95AAE4-CB30-ED48-B0D7-74EB6CC3B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27" y="3164943"/>
            <a:ext cx="1719765" cy="1074853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279400" dist="241300" dir="7800000" sx="97000" sy="97000" algn="tr" rotWithShape="0">
              <a:srgbClr val="08121E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35DE5E-AC5F-6E42-BCF1-45C25CB6077A}"/>
              </a:ext>
            </a:extLst>
          </p:cNvPr>
          <p:cNvSpPr/>
          <p:nvPr/>
        </p:nvSpPr>
        <p:spPr>
          <a:xfrm>
            <a:off x="1530057" y="6218857"/>
            <a:ext cx="2215376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ts val="500"/>
              </a:spcBef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3E9AE-59BE-2344-A2BE-6F277E581D6B}"/>
              </a:ext>
            </a:extLst>
          </p:cNvPr>
          <p:cNvSpPr/>
          <p:nvPr/>
        </p:nvSpPr>
        <p:spPr>
          <a:xfrm>
            <a:off x="1583926" y="3754742"/>
            <a:ext cx="2215376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ts val="500"/>
              </a:spcBef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64085-BAF0-3045-9197-E4B8436D0AC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86745" y="2046518"/>
            <a:ext cx="3302000" cy="908050"/>
          </a:xfrm>
        </p:spPr>
        <p:txBody>
          <a:bodyPr/>
          <a:lstStyle/>
          <a:p>
            <a:pPr marL="152396" indent="0">
              <a:lnSpc>
                <a:spcPct val="130000"/>
              </a:lnSpc>
              <a:spcBef>
                <a:spcPts val="500"/>
              </a:spcBef>
              <a:buNone/>
            </a:pPr>
            <a:r>
              <a:rPr lang="en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Quickly search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Wifi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</a:p>
        </p:txBody>
      </p:sp>
    </p:spTree>
    <p:extLst>
      <p:ext uri="{BB962C8B-B14F-4D97-AF65-F5344CB8AC3E}">
        <p14:creationId xmlns:p14="http://schemas.microsoft.com/office/powerpoint/2010/main" val="31193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FC46-B1BA-C040-9C97-12780AE7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TW">
                <a:sym typeface="Arial" panose="020B0604020202020204" pitchFamily="34" charset="0"/>
              </a:rPr>
              <a:t>Search QuCPE Devices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BA7E6-5284-894F-B479-BDFE75ACDB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6538" y="3196832"/>
            <a:ext cx="2466541" cy="1226224"/>
          </a:xfrm>
        </p:spPr>
        <p:txBody>
          <a:bodyPr/>
          <a:lstStyle/>
          <a:p>
            <a:pPr marL="114300" indent="0">
              <a:lnSpc>
                <a:spcPct val="100000"/>
              </a:lnSpc>
              <a:spcBef>
                <a:spcPts val="500"/>
              </a:spcBef>
              <a:buClr>
                <a:srgbClr val="99FFCC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Search</a:t>
            </a:r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QuCPE</a:t>
            </a:r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devices</a:t>
            </a:r>
            <a:endParaRPr lang="en-US" b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spcBef>
                <a:spcPts val="500"/>
              </a:spcBef>
              <a:buClr>
                <a:srgbClr val="99FFCC"/>
              </a:buClr>
              <a:buNone/>
            </a:pPr>
            <a:endParaRPr lang="en-US" b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spcBef>
                <a:spcPts val="500"/>
              </a:spcBef>
              <a:buClr>
                <a:srgbClr val="99FFCC"/>
              </a:buClr>
              <a:buNone/>
            </a:pPr>
            <a:r>
              <a:rPr lang="en-TW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Display resource monitor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994E29-7B3E-6149-AA33-C3B5A841B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8933" b="28933"/>
          <a:stretch/>
        </p:blipFill>
        <p:spPr bwMode="auto">
          <a:xfrm>
            <a:off x="1166781" y="4357204"/>
            <a:ext cx="10008956" cy="263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0DA17A9-FC3F-45FF-8C09-3FD802AEC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" r="-160" b="265"/>
          <a:stretch/>
        </p:blipFill>
        <p:spPr>
          <a:xfrm>
            <a:off x="3641260" y="1817906"/>
            <a:ext cx="5866452" cy="3528847"/>
          </a:xfrm>
          <a:prstGeom prst="roundRect">
            <a:avLst>
              <a:gd name="adj" fmla="val 574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420C1B7-0EFE-4A93-9E40-AB7542E99FB7}"/>
              </a:ext>
            </a:extLst>
          </p:cNvPr>
          <p:cNvSpPr/>
          <p:nvPr/>
        </p:nvSpPr>
        <p:spPr>
          <a:xfrm>
            <a:off x="1103083" y="3351991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ED9C652-31F0-47A3-86F2-990D65CC0CC6}"/>
              </a:ext>
            </a:extLst>
          </p:cNvPr>
          <p:cNvSpPr/>
          <p:nvPr/>
        </p:nvSpPr>
        <p:spPr>
          <a:xfrm>
            <a:off x="1091522" y="4262314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6000EE8-4D37-4A48-851E-87C4D97201D3}"/>
              </a:ext>
            </a:extLst>
          </p:cNvPr>
          <p:cNvSpPr/>
          <p:nvPr/>
        </p:nvSpPr>
        <p:spPr>
          <a:xfrm>
            <a:off x="3517543" y="3060517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id="{A0887EB6-0B7F-4BE8-9752-4F7AE52BC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3"/>
          <a:stretch/>
        </p:blipFill>
        <p:spPr>
          <a:xfrm>
            <a:off x="6574487" y="2500796"/>
            <a:ext cx="4601249" cy="2940847"/>
          </a:xfrm>
          <a:prstGeom prst="roundRect">
            <a:avLst>
              <a:gd name="adj" fmla="val 3090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E61B08B4-2F9B-46F8-968C-DE8A5019FC42}"/>
              </a:ext>
            </a:extLst>
          </p:cNvPr>
          <p:cNvSpPr/>
          <p:nvPr/>
        </p:nvSpPr>
        <p:spPr>
          <a:xfrm>
            <a:off x="6413745" y="2372350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96C3B308-9D18-4E48-8351-46CC90A7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181" y="1939995"/>
            <a:ext cx="5760753" cy="3772383"/>
          </a:xfrm>
          <a:prstGeom prst="rect">
            <a:avLst/>
          </a:prstGeom>
        </p:spPr>
      </p:pic>
      <p:sp>
        <p:nvSpPr>
          <p:cNvPr id="305" name="Google Shape;305;p28"/>
          <p:cNvSpPr/>
          <p:nvPr/>
        </p:nvSpPr>
        <p:spPr>
          <a:xfrm>
            <a:off x="499390" y="3050702"/>
            <a:ext cx="6448189" cy="2957045"/>
          </a:xfrm>
          <a:prstGeom prst="roundRect">
            <a:avLst>
              <a:gd name="adj" fmla="val 7476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7" name="Google Shape;307;p28"/>
          <p:cNvSpPr/>
          <p:nvPr/>
        </p:nvSpPr>
        <p:spPr>
          <a:xfrm>
            <a:off x="803763" y="4163363"/>
            <a:ext cx="5807672" cy="451611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8" name="Google Shape;308;p28"/>
          <p:cNvSpPr/>
          <p:nvPr/>
        </p:nvSpPr>
        <p:spPr>
          <a:xfrm>
            <a:off x="2365116" y="3826186"/>
            <a:ext cx="2666937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3200"/>
            </a:pPr>
            <a:r>
              <a:rPr lang="en-US" sz="2000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Function Highlight</a:t>
            </a:r>
          </a:p>
        </p:txBody>
      </p:sp>
      <p:sp>
        <p:nvSpPr>
          <p:cNvPr id="310" name="Google Shape;310;p28"/>
          <p:cNvSpPr/>
          <p:nvPr/>
        </p:nvSpPr>
        <p:spPr>
          <a:xfrm>
            <a:off x="2365116" y="3510889"/>
            <a:ext cx="3278732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600"/>
            </a:pPr>
            <a:r>
              <a:rPr lang="en-US" altLang="zh-TW" sz="2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  <a:endParaRPr sz="3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2365116" y="4215986"/>
            <a:ext cx="3150978" cy="114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dk2"/>
              </a:buClr>
              <a:buSzPts val="1400"/>
            </a:pPr>
            <a:r>
              <a:rPr lang="en-US" sz="1400" dirty="0">
                <a:solidFill>
                  <a:schemeClr val="bg1"/>
                </a:solidFill>
              </a:rPr>
              <a:t>Memorize NAS that was previously found. Even it is not found now, it can be still woken up.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415600" y="21780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Wake On LAN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BF1D67-F558-4ADA-8A21-9C456F93D468}"/>
              </a:ext>
            </a:extLst>
          </p:cNvPr>
          <p:cNvSpPr txBox="1"/>
          <p:nvPr/>
        </p:nvSpPr>
        <p:spPr>
          <a:xfrm>
            <a:off x="1334953" y="1891983"/>
            <a:ext cx="5509226" cy="11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1800" dirty="0">
                <a:solidFill>
                  <a:schemeClr val="bg1"/>
                </a:solidFill>
              </a:rPr>
              <a:t>Shut down NAS and save power when not used. Remotely wake up NAS in sleep mode when you need to use NAS through Wake on LAN.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Google Shape;91;p16">
            <a:extLst>
              <a:ext uri="{FF2B5EF4-FFF2-40B4-BE49-F238E27FC236}">
                <a16:creationId xmlns:a16="http://schemas.microsoft.com/office/drawing/2014/main" id="{51B3ADA1-7F81-4744-B534-BC308F4E2C2C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942586" y="3121045"/>
            <a:ext cx="1293598" cy="1268123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596900" dist="368300" dir="7800000" sx="97000" sy="97000" algn="tr" rotWithShape="0">
              <a:srgbClr val="08121E"/>
            </a:outerShdw>
          </a:effectLst>
        </p:spPr>
      </p:pic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7887F740-1781-4DD7-8BB5-FF8952758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39" y="1941001"/>
            <a:ext cx="4036031" cy="4953774"/>
          </a:xfrm>
          <a:prstGeom prst="roundRect">
            <a:avLst>
              <a:gd name="adj" fmla="val 282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910AA1E-6DDF-47CE-B37B-9C8CB280E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" r="332" b="-73"/>
          <a:stretch/>
        </p:blipFill>
        <p:spPr>
          <a:xfrm>
            <a:off x="4142197" y="2159271"/>
            <a:ext cx="7700470" cy="4700474"/>
          </a:xfrm>
          <a:prstGeom prst="roundRect">
            <a:avLst>
              <a:gd name="adj" fmla="val 282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err="1"/>
              <a:t>Qfinder</a:t>
            </a:r>
            <a:r>
              <a:rPr lang="en-US"/>
              <a:t> Pro version check and live update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A84527B-C1D9-4CC2-9808-FE5708A60815}"/>
              </a:ext>
            </a:extLst>
          </p:cNvPr>
          <p:cNvSpPr txBox="1"/>
          <p:nvPr/>
        </p:nvSpPr>
        <p:spPr>
          <a:xfrm>
            <a:off x="627713" y="2390314"/>
            <a:ext cx="3555668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1600" dirty="0" err="1">
                <a:solidFill>
                  <a:schemeClr val="bg1"/>
                </a:solidFill>
              </a:rPr>
              <a:t>Qfinder</a:t>
            </a:r>
            <a:r>
              <a:rPr lang="en-US" sz="1600" dirty="0">
                <a:solidFill>
                  <a:schemeClr val="bg1"/>
                </a:solidFill>
              </a:rPr>
              <a:t> Pro automatically check for new versions and show a notification that there is a new version available. Update now to enjoy new functions and better user experience!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F0D333-96B7-438B-B45D-5F9B24161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7" b="613"/>
          <a:stretch/>
        </p:blipFill>
        <p:spPr>
          <a:xfrm>
            <a:off x="749300" y="4357822"/>
            <a:ext cx="4267200" cy="1364130"/>
          </a:xfrm>
          <a:prstGeom prst="roundRect">
            <a:avLst>
              <a:gd name="adj" fmla="val 282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err="1"/>
              <a:t>Qfinder</a:t>
            </a:r>
            <a:r>
              <a:rPr lang="en-US"/>
              <a:t> Pro for Chrome &amp; Chromebook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370" name="Google Shape;370;p33"/>
          <p:cNvSpPr txBox="1">
            <a:spLocks noGrp="1"/>
          </p:cNvSpPr>
          <p:nvPr>
            <p:ph type="body" idx="4294967295"/>
          </p:nvPr>
        </p:nvSpPr>
        <p:spPr>
          <a:xfrm>
            <a:off x="2387065" y="1662997"/>
            <a:ext cx="7341670" cy="117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>
                <a:solidFill>
                  <a:schemeClr val="bg1"/>
                </a:solidFill>
              </a:rPr>
              <a:t>Install QNAP </a:t>
            </a:r>
            <a:r>
              <a:rPr lang="en-US" err="1">
                <a:solidFill>
                  <a:schemeClr val="bg1"/>
                </a:solidFill>
              </a:rPr>
              <a:t>Qfinder</a:t>
            </a:r>
            <a:r>
              <a:rPr lang="en-US">
                <a:solidFill>
                  <a:schemeClr val="bg1"/>
                </a:solidFill>
              </a:rPr>
              <a:t> browser extension for Chrome to quickly find and access QNAP NAS on the LAN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1" name="Google Shape;371;p33" descr="browser-station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2252" y="2834572"/>
            <a:ext cx="6381075" cy="392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16464728-2F45-4687-844D-A5CF33737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" r="1029" b="775"/>
          <a:stretch/>
        </p:blipFill>
        <p:spPr>
          <a:xfrm>
            <a:off x="1025704" y="2683267"/>
            <a:ext cx="4969410" cy="3340817"/>
          </a:xfrm>
          <a:prstGeom prst="roundRect">
            <a:avLst>
              <a:gd name="adj" fmla="val 2822"/>
            </a:avLst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855CB0-482D-499A-B95E-60292B64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7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637DCD-A9FC-4194-B262-DDBCC9CC3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6633" y="557763"/>
            <a:ext cx="6315375" cy="377238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4AC4C2F-A68B-4927-A6FF-24F1DD7B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6633" y="2803970"/>
            <a:ext cx="6315375" cy="3772383"/>
          </a:xfrm>
          <a:prstGeom prst="rect">
            <a:avLst/>
          </a:prstGeom>
        </p:spPr>
      </p:pic>
      <p:sp>
        <p:nvSpPr>
          <p:cNvPr id="89" name="Google Shape;89;p16"/>
          <p:cNvSpPr/>
          <p:nvPr/>
        </p:nvSpPr>
        <p:spPr>
          <a:xfrm>
            <a:off x="1231900" y="4443643"/>
            <a:ext cx="4610100" cy="13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1231900" y="2346262"/>
            <a:ext cx="4610100" cy="13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778504" y="2531326"/>
            <a:ext cx="3412853" cy="3412853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596900" dist="368300" dir="7800000" sx="97000" sy="97000" algn="tr" rotWithShape="0">
              <a:srgbClr val="08121E"/>
            </a:outerShdw>
          </a:effectLst>
        </p:spPr>
      </p:pic>
      <p:sp>
        <p:nvSpPr>
          <p:cNvPr id="92" name="Google Shape;92;p16"/>
          <p:cNvSpPr txBox="1"/>
          <p:nvPr/>
        </p:nvSpPr>
        <p:spPr>
          <a:xfrm>
            <a:off x="2000644" y="2478004"/>
            <a:ext cx="4095356" cy="11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2400"/>
            </a:pPr>
            <a:r>
              <a:rPr lang="en-US" altLang="zh-TW" sz="24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 </a:t>
            </a:r>
            <a:r>
              <a:rPr lang="en-US" altLang="zh-TW" sz="2400" dirty="0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24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 to connect to QNAP NAS and perform initializations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2000644" y="4685045"/>
            <a:ext cx="3476936" cy="11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2400"/>
            </a:pPr>
            <a:r>
              <a:rPr lang="en-US" altLang="zh-TW"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Find and access all QNAP NAS over the same LAN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979479" y="5565914"/>
            <a:ext cx="24622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 dirty="0">
                <a:sym typeface="Arial" panose="020B0604020202020204" pitchFamily="34" charset="0"/>
              </a:rPr>
              <a:t>The </a:t>
            </a:r>
            <a:r>
              <a:rPr lang="en-US" altLang="zh-TW" dirty="0" err="1">
                <a:sym typeface="Arial" panose="020B0604020202020204" pitchFamily="34" charset="0"/>
              </a:rPr>
              <a:t>Qfinder</a:t>
            </a:r>
            <a:r>
              <a:rPr lang="en-US" altLang="zh-TW" dirty="0">
                <a:sym typeface="Arial" panose="020B0604020202020204" pitchFamily="34" charset="0"/>
              </a:rPr>
              <a:t> Pro you already knew…</a:t>
            </a:r>
            <a:endParaRPr lang="en-US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>
            <a:extLst>
              <a:ext uri="{FF2B5EF4-FFF2-40B4-BE49-F238E27FC236}">
                <a16:creationId xmlns:a16="http://schemas.microsoft.com/office/drawing/2014/main" id="{EC4A9057-2EE9-40F3-8413-4AF1D526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00" y="2758614"/>
            <a:ext cx="7828908" cy="4816864"/>
          </a:xfrm>
          <a:prstGeom prst="rect">
            <a:avLst/>
          </a:prstGeom>
        </p:spPr>
      </p:pic>
      <p:sp>
        <p:nvSpPr>
          <p:cNvPr id="101" name="Google Shape;101;p17"/>
          <p:cNvSpPr/>
          <p:nvPr/>
        </p:nvSpPr>
        <p:spPr>
          <a:xfrm>
            <a:off x="842299" y="3590586"/>
            <a:ext cx="4547864" cy="568512"/>
          </a:xfrm>
          <a:prstGeom prst="round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The </a:t>
            </a:r>
            <a:r>
              <a:rPr lang="en-US" altLang="zh-TW" err="1">
                <a:sym typeface="Arial" panose="020B0604020202020204" pitchFamily="34" charset="0"/>
              </a:rPr>
              <a:t>Qfinder</a:t>
            </a:r>
            <a:r>
              <a:rPr lang="en-US" altLang="zh-TW">
                <a:sym typeface="Arial" panose="020B0604020202020204" pitchFamily="34" charset="0"/>
              </a:rPr>
              <a:t> Pro you didn’t know…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B059D9F2-B054-40A4-BAD8-4C38637D148C}"/>
              </a:ext>
            </a:extLst>
          </p:cNvPr>
          <p:cNvSpPr/>
          <p:nvPr/>
        </p:nvSpPr>
        <p:spPr>
          <a:xfrm>
            <a:off x="856648" y="2156059"/>
            <a:ext cx="10414335" cy="1982804"/>
          </a:xfrm>
          <a:custGeom>
            <a:avLst/>
            <a:gdLst>
              <a:gd name="connsiteX0" fmla="*/ 0 w 10395285"/>
              <a:gd name="connsiteY0" fmla="*/ 1434164 h 1982804"/>
              <a:gd name="connsiteX1" fmla="*/ 1174283 w 10395285"/>
              <a:gd name="connsiteY1" fmla="*/ 0 h 1982804"/>
              <a:gd name="connsiteX2" fmla="*/ 10395285 w 10395285"/>
              <a:gd name="connsiteY2" fmla="*/ 914400 h 1982804"/>
              <a:gd name="connsiteX3" fmla="*/ 4533499 w 10395285"/>
              <a:gd name="connsiteY3" fmla="*/ 1982804 h 1982804"/>
              <a:gd name="connsiteX4" fmla="*/ 19251 w 10395285"/>
              <a:gd name="connsiteY4" fmla="*/ 1973179 h 1982804"/>
              <a:gd name="connsiteX5" fmla="*/ 0 w 10395285"/>
              <a:gd name="connsiteY5" fmla="*/ 1434164 h 1982804"/>
              <a:gd name="connsiteX0" fmla="*/ 0 w 10414335"/>
              <a:gd name="connsiteY0" fmla="*/ 1434164 h 1982804"/>
              <a:gd name="connsiteX1" fmla="*/ 1174283 w 10414335"/>
              <a:gd name="connsiteY1" fmla="*/ 0 h 1982804"/>
              <a:gd name="connsiteX2" fmla="*/ 10414335 w 10414335"/>
              <a:gd name="connsiteY2" fmla="*/ 885825 h 1982804"/>
              <a:gd name="connsiteX3" fmla="*/ 4533499 w 10414335"/>
              <a:gd name="connsiteY3" fmla="*/ 1982804 h 1982804"/>
              <a:gd name="connsiteX4" fmla="*/ 19251 w 10414335"/>
              <a:gd name="connsiteY4" fmla="*/ 1973179 h 1982804"/>
              <a:gd name="connsiteX5" fmla="*/ 0 w 10414335"/>
              <a:gd name="connsiteY5" fmla="*/ 1434164 h 198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335" h="1982804">
                <a:moveTo>
                  <a:pt x="0" y="1434164"/>
                </a:moveTo>
                <a:lnTo>
                  <a:pt x="1174283" y="0"/>
                </a:lnTo>
                <a:lnTo>
                  <a:pt x="10414335" y="885825"/>
                </a:lnTo>
                <a:lnTo>
                  <a:pt x="4533499" y="1982804"/>
                </a:lnTo>
                <a:lnTo>
                  <a:pt x="19251" y="1973179"/>
                </a:lnTo>
                <a:lnTo>
                  <a:pt x="0" y="1434164"/>
                </a:lnTo>
                <a:close/>
              </a:path>
            </a:pathLst>
          </a:custGeom>
          <a:gradFill flip="none" rotWithShape="1">
            <a:gsLst>
              <a:gs pos="26000">
                <a:schemeClr val="accent3">
                  <a:lumMod val="5000"/>
                  <a:lumOff val="95000"/>
                </a:schemeClr>
              </a:gs>
              <a:gs pos="86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66D7D386-329C-4437-9D6A-67F7ADA6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56" r="61" b="4878"/>
          <a:stretch/>
        </p:blipFill>
        <p:spPr>
          <a:xfrm>
            <a:off x="1971521" y="2130659"/>
            <a:ext cx="9382058" cy="919846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DE0DADB3-098A-417D-8FF9-E51E9F3F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547" y="4111375"/>
            <a:ext cx="1444053" cy="2719227"/>
          </a:xfrm>
          <a:prstGeom prst="rect">
            <a:avLst/>
          </a:prstGeom>
        </p:spPr>
      </p:pic>
      <p:sp>
        <p:nvSpPr>
          <p:cNvPr id="26" name="Google Shape;113;p18">
            <a:extLst>
              <a:ext uri="{FF2B5EF4-FFF2-40B4-BE49-F238E27FC236}">
                <a16:creationId xmlns:a16="http://schemas.microsoft.com/office/drawing/2014/main" id="{B1DB2649-253C-4BEE-B6F3-89294741F36B}"/>
              </a:ext>
            </a:extLst>
          </p:cNvPr>
          <p:cNvSpPr/>
          <p:nvPr/>
        </p:nvSpPr>
        <p:spPr>
          <a:xfrm>
            <a:off x="7916056" y="4111618"/>
            <a:ext cx="1446840" cy="2719208"/>
          </a:xfrm>
          <a:prstGeom prst="rect">
            <a:avLst/>
          </a:prstGeom>
          <a:noFill/>
          <a:ln w="28575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9">
            <a:extLst>
              <a:ext uri="{FF2B5EF4-FFF2-40B4-BE49-F238E27FC236}">
                <a16:creationId xmlns:a16="http://schemas.microsoft.com/office/drawing/2014/main" id="{01B396BB-BDBA-4242-A75E-F9BE12997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2" y="2420950"/>
            <a:ext cx="7888838" cy="4892862"/>
          </a:xfrm>
          <a:prstGeom prst="rect">
            <a:avLst/>
          </a:prstGeom>
        </p:spPr>
      </p:pic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The </a:t>
            </a:r>
            <a:r>
              <a:rPr lang="en-US" altLang="zh-TW" err="1">
                <a:sym typeface="Arial" panose="020B0604020202020204" pitchFamily="34" charset="0"/>
              </a:rPr>
              <a:t>Qfinder</a:t>
            </a:r>
            <a:r>
              <a:rPr lang="en-US" altLang="zh-TW">
                <a:sym typeface="Arial" panose="020B0604020202020204" pitchFamily="34" charset="0"/>
              </a:rPr>
              <a:t> Pro you didn’t know…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5" name="Google Shape;115;p18">
            <a:extLst>
              <a:ext uri="{FF2B5EF4-FFF2-40B4-BE49-F238E27FC236}">
                <a16:creationId xmlns:a16="http://schemas.microsoft.com/office/drawing/2014/main" id="{078DA622-AD8C-4627-AD27-0B47D2E7EFD4}"/>
              </a:ext>
            </a:extLst>
          </p:cNvPr>
          <p:cNvSpPr txBox="1"/>
          <p:nvPr/>
        </p:nvSpPr>
        <p:spPr>
          <a:xfrm>
            <a:off x="8660890" y="2447519"/>
            <a:ext cx="2834741" cy="60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rgbClr val="C00000"/>
              </a:buClr>
              <a:buSzPts val="16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Wake on LAN) 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Google Shape;113;p18">
            <a:extLst>
              <a:ext uri="{FF2B5EF4-FFF2-40B4-BE49-F238E27FC236}">
                <a16:creationId xmlns:a16="http://schemas.microsoft.com/office/drawing/2014/main" id="{8BD45E5F-21CC-49BD-A4F6-60EA250788FF}"/>
              </a:ext>
            </a:extLst>
          </p:cNvPr>
          <p:cNvSpPr/>
          <p:nvPr/>
        </p:nvSpPr>
        <p:spPr>
          <a:xfrm>
            <a:off x="801203" y="2716046"/>
            <a:ext cx="1155740" cy="424648"/>
          </a:xfrm>
          <a:prstGeom prst="rect">
            <a:avLst/>
          </a:prstGeom>
          <a:noFill/>
          <a:ln w="28575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Google Shape;117;p18">
            <a:extLst>
              <a:ext uri="{FF2B5EF4-FFF2-40B4-BE49-F238E27FC236}">
                <a16:creationId xmlns:a16="http://schemas.microsoft.com/office/drawing/2014/main" id="{C42789DB-ED78-45F4-B834-64427CB89243}"/>
              </a:ext>
            </a:extLst>
          </p:cNvPr>
          <p:cNvSpPr txBox="1"/>
          <p:nvPr/>
        </p:nvSpPr>
        <p:spPr>
          <a:xfrm>
            <a:off x="8660890" y="1974544"/>
            <a:ext cx="2842963" cy="3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Clr>
                <a:srgbClr val="C00000"/>
              </a:buClr>
              <a:buSzPts val="1600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Mount folders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Google Shape;118;p18">
            <a:extLst>
              <a:ext uri="{FF2B5EF4-FFF2-40B4-BE49-F238E27FC236}">
                <a16:creationId xmlns:a16="http://schemas.microsoft.com/office/drawing/2014/main" id="{3AD6D2FA-B8F5-4EDF-883A-B2BB2FD259BC}"/>
              </a:ext>
            </a:extLst>
          </p:cNvPr>
          <p:cNvSpPr/>
          <p:nvPr/>
        </p:nvSpPr>
        <p:spPr>
          <a:xfrm>
            <a:off x="2805" y="5425286"/>
            <a:ext cx="7755085" cy="202137"/>
          </a:xfrm>
          <a:prstGeom prst="rect">
            <a:avLst/>
          </a:prstGeom>
          <a:noFill/>
          <a:ln w="28575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Google Shape;116;p18">
            <a:extLst>
              <a:ext uri="{FF2B5EF4-FFF2-40B4-BE49-F238E27FC236}">
                <a16:creationId xmlns:a16="http://schemas.microsoft.com/office/drawing/2014/main" id="{DE41466D-34E7-4B07-8AED-D603BF67559C}"/>
              </a:ext>
            </a:extLst>
          </p:cNvPr>
          <p:cNvSpPr txBox="1"/>
          <p:nvPr/>
        </p:nvSpPr>
        <p:spPr>
          <a:xfrm>
            <a:off x="8660889" y="3233469"/>
            <a:ext cx="3322563" cy="71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500"/>
              </a:spcBef>
              <a:buClr>
                <a:srgbClr val="C00000"/>
              </a:buClr>
              <a:buSzPts val="1600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Firmware update</a:t>
            </a:r>
            <a:endParaRPr lang="en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spcBef>
                <a:spcPts val="500"/>
              </a:spcBef>
              <a:buSzPts val="1200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Right-click to select the option</a:t>
            </a:r>
            <a:endParaRPr lang="en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Google Shape;118;p18" hidden="1">
            <a:extLst>
              <a:ext uri="{FF2B5EF4-FFF2-40B4-BE49-F238E27FC236}">
                <a16:creationId xmlns:a16="http://schemas.microsoft.com/office/drawing/2014/main" id="{51124F77-48EC-4AE3-A76C-3E808C6A7E70}"/>
              </a:ext>
            </a:extLst>
          </p:cNvPr>
          <p:cNvSpPr/>
          <p:nvPr/>
        </p:nvSpPr>
        <p:spPr>
          <a:xfrm>
            <a:off x="6683006" y="4216804"/>
            <a:ext cx="1445725" cy="2640537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94505CCA-A417-430D-9084-64065A09AFB8}"/>
              </a:ext>
            </a:extLst>
          </p:cNvPr>
          <p:cNvSpPr/>
          <p:nvPr/>
        </p:nvSpPr>
        <p:spPr>
          <a:xfrm>
            <a:off x="1920184" y="2637284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092DA2D-EDBF-493E-A2CC-28D565D3A815}"/>
              </a:ext>
            </a:extLst>
          </p:cNvPr>
          <p:cNvSpPr/>
          <p:nvPr/>
        </p:nvSpPr>
        <p:spPr>
          <a:xfrm>
            <a:off x="7704581" y="5373006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1561BDF-34F1-4342-9452-DB4A3477691F}"/>
              </a:ext>
            </a:extLst>
          </p:cNvPr>
          <p:cNvSpPr/>
          <p:nvPr/>
        </p:nvSpPr>
        <p:spPr>
          <a:xfrm>
            <a:off x="8264773" y="2001844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ECEA4645-5EA6-4B00-BCCB-368BAA433D8A}"/>
              </a:ext>
            </a:extLst>
          </p:cNvPr>
          <p:cNvSpPr/>
          <p:nvPr/>
        </p:nvSpPr>
        <p:spPr>
          <a:xfrm>
            <a:off x="8264773" y="2621258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2E895C69-E7FF-4B83-9102-E9C10A7C59B1}"/>
              </a:ext>
            </a:extLst>
          </p:cNvPr>
          <p:cNvSpPr/>
          <p:nvPr/>
        </p:nvSpPr>
        <p:spPr>
          <a:xfrm>
            <a:off x="8272994" y="3240671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F54CE8F-B0ED-4757-ACE8-75AA45C591D4}"/>
              </a:ext>
            </a:extLst>
          </p:cNvPr>
          <p:cNvSpPr/>
          <p:nvPr/>
        </p:nvSpPr>
        <p:spPr>
          <a:xfrm>
            <a:off x="6744660" y="3149071"/>
            <a:ext cx="321484" cy="321484"/>
          </a:xfrm>
          <a:prstGeom prst="ellipse">
            <a:avLst/>
          </a:prstGeom>
          <a:noFill/>
          <a:ln w="28575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1F582B3C-9F4C-4221-868F-08EAA49388C0}"/>
              </a:ext>
            </a:extLst>
          </p:cNvPr>
          <p:cNvSpPr/>
          <p:nvPr/>
        </p:nvSpPr>
        <p:spPr>
          <a:xfrm>
            <a:off x="6479531" y="3149071"/>
            <a:ext cx="321484" cy="3214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D476FC0-3F7B-432B-9841-5F9F288F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64670" y="683394"/>
            <a:ext cx="5758207" cy="599653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B444211-A73A-44CF-8A9D-AE42170D32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713228" y="1091307"/>
            <a:ext cx="5356903" cy="3811999"/>
          </a:xfrm>
          <a:prstGeom prst="rect">
            <a:avLst/>
          </a:prstGeom>
        </p:spPr>
      </p:pic>
      <p:sp>
        <p:nvSpPr>
          <p:cNvPr id="7" name="矩形: 圓角 6" hidden="1">
            <a:extLst>
              <a:ext uri="{FF2B5EF4-FFF2-40B4-BE49-F238E27FC236}">
                <a16:creationId xmlns:a16="http://schemas.microsoft.com/office/drawing/2014/main" id="{F6BBFFED-3AA1-4BC9-9A08-E98B1692E6A5}"/>
              </a:ext>
            </a:extLst>
          </p:cNvPr>
          <p:cNvSpPr/>
          <p:nvPr/>
        </p:nvSpPr>
        <p:spPr>
          <a:xfrm>
            <a:off x="1903810" y="4408371"/>
            <a:ext cx="3417090" cy="1905802"/>
          </a:xfrm>
          <a:prstGeom prst="roundRect">
            <a:avLst>
              <a:gd name="adj" fmla="val 10101"/>
            </a:avLst>
          </a:prstGeom>
          <a:gradFill>
            <a:gsLst>
              <a:gs pos="0">
                <a:srgbClr val="0C80A1">
                  <a:alpha val="50000"/>
                </a:srgbClr>
              </a:gs>
              <a:gs pos="85000">
                <a:srgbClr val="00366E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Google Shape;143;p20"/>
          <p:cNvSpPr txBox="1"/>
          <p:nvPr/>
        </p:nvSpPr>
        <p:spPr>
          <a:xfrm>
            <a:off x="4631828" y="4223564"/>
            <a:ext cx="1906132" cy="1945310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279400" dist="165100" dir="8100000" algn="tr" rotWithShape="0">
              <a:prstClr val="black">
                <a:alpha val="33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500"/>
              </a:spcBef>
              <a:buClr>
                <a:schemeClr val="lt1"/>
              </a:buClr>
              <a:buSzPts val="1400"/>
            </a:pPr>
            <a:r>
              <a:rPr lang="en-US" altLang="zh-TW" sz="1800" b="1">
                <a:solidFill>
                  <a:srgbClr val="00366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More functions</a:t>
            </a:r>
            <a:endParaRPr lang="zh-TW" altLang="en-US" sz="2400">
              <a:solidFill>
                <a:srgbClr val="00366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642000" y="1704075"/>
            <a:ext cx="1039370" cy="1039370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165100" dist="215900" dir="7800000" sx="94000" sy="94000" algn="tr" rotWithShape="0">
              <a:srgbClr val="08121E">
                <a:alpha val="45000"/>
              </a:srgbClr>
            </a:outerShdw>
          </a:effectLst>
        </p:spPr>
      </p:pic>
      <p:sp>
        <p:nvSpPr>
          <p:cNvPr id="148" name="Google Shape;148;p20"/>
          <p:cNvSpPr txBox="1"/>
          <p:nvPr/>
        </p:nvSpPr>
        <p:spPr>
          <a:xfrm>
            <a:off x="1212706" y="1861201"/>
            <a:ext cx="5094709" cy="9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Clr>
                <a:srgbClr val="FFFFFF"/>
              </a:buClr>
              <a:buSzPts val="700"/>
            </a:pPr>
            <a:r>
              <a:rPr lang="en-US" altLang="zh-TW" sz="28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altLang="zh-TW" sz="28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sz="28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</a:t>
            </a:r>
            <a:endParaRPr lang="en-US" sz="1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7263184" y="1861201"/>
            <a:ext cx="3519023" cy="9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Clr>
                <a:srgbClr val="FFFFFF"/>
              </a:buClr>
              <a:buSzPts val="700"/>
            </a:pPr>
            <a:r>
              <a:rPr lang="en-US" altLang="zh-TW" sz="28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Other </a:t>
            </a:r>
            <a:r>
              <a:rPr lang="en-US" altLang="zh-TW" sz="28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Assistant</a:t>
            </a:r>
            <a:endParaRPr lang="en-US" sz="28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1" name="Google Shape;151;p20" hidden="1"/>
          <p:cNvSpPr txBox="1"/>
          <p:nvPr/>
        </p:nvSpPr>
        <p:spPr>
          <a:xfrm>
            <a:off x="4387914" y="6876499"/>
            <a:ext cx="2648606" cy="36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2400"/>
            </a:pPr>
            <a:r>
              <a:rPr lang="zh-TW" altLang="en-US" sz="180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魔鬼藏在細節中</a:t>
            </a:r>
            <a:r>
              <a:rPr lang="en-US" altLang="zh-TW" sz="180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....</a:t>
            </a:r>
            <a:endParaRPr lang="zh-TW" altLang="en-US" sz="160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2" name="Google Shape;152;p20" descr="C:\Users\user\Desktop\Qfinder_PPT\vs.png" hidden="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9479" y="-1888724"/>
            <a:ext cx="1380980" cy="1598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E0CC0030-BBD6-48EA-8B60-C7093B3C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The </a:t>
            </a:r>
            <a:r>
              <a:rPr lang="en-US" altLang="zh-TW" err="1">
                <a:sym typeface="Arial" panose="020B0604020202020204" pitchFamily="34" charset="0"/>
              </a:rPr>
              <a:t>Qfinder</a:t>
            </a:r>
            <a:r>
              <a:rPr lang="en-US" altLang="zh-TW">
                <a:sym typeface="Arial" panose="020B0604020202020204" pitchFamily="34" charset="0"/>
              </a:rPr>
              <a:t> Pro you didn’t know…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AC869E-8C76-4073-B1CB-57C54B83A6B0}"/>
              </a:ext>
            </a:extLst>
          </p:cNvPr>
          <p:cNvSpPr txBox="1"/>
          <p:nvPr/>
        </p:nvSpPr>
        <p:spPr>
          <a:xfrm>
            <a:off x="2112340" y="2691394"/>
            <a:ext cx="3267128" cy="113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rtl="0" font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TW" sz="180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and access to NAS</a:t>
            </a:r>
            <a:endParaRPr lang="zh-TW" altLang="zh-TW" sz="1800" i="0" u="none" strike="noStrike"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TW" sz="180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Drives</a:t>
            </a:r>
            <a:endParaRPr lang="zh-TW" altLang="zh-TW" sz="1800" i="0" u="none" strike="noStrike"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</a:pPr>
            <a:r>
              <a:rPr lang="zh-TW" altLang="zh-TW" sz="180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Wake on LAN</a:t>
            </a:r>
            <a:endParaRPr lang="zh-TW" altLang="zh-TW" sz="1800" i="0" u="none" strike="noStrike">
              <a:latin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90EEF7A-391F-447A-83AA-6A3699C27169}"/>
              </a:ext>
            </a:extLst>
          </p:cNvPr>
          <p:cNvSpPr txBox="1"/>
          <p:nvPr/>
        </p:nvSpPr>
        <p:spPr>
          <a:xfrm>
            <a:off x="7712165" y="2664657"/>
            <a:ext cx="3070041" cy="1725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rtl="0" font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TW" sz="1800" b="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and access to NAS</a:t>
            </a:r>
            <a:endParaRPr lang="zh-TW" altLang="zh-TW" sz="1800" b="0" i="0" u="none" strike="noStrike"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TW" sz="1800" b="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Drives</a:t>
            </a:r>
            <a:endParaRPr lang="en-US" altLang="zh-TW" sz="180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0" marR="0" indent="0" algn="l" rtl="0" font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</a:pPr>
            <a:r>
              <a:rPr lang="zh-TW" altLang="zh-TW" sz="1800" b="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Wake on LAN</a:t>
            </a:r>
            <a:endParaRPr lang="zh-TW" altLang="zh-TW" sz="1800" b="0" i="0" u="none" strike="noStrike"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TW" sz="1800" b="0" i="0" u="none" strike="noStrik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Printer Device</a:t>
            </a:r>
            <a:endParaRPr lang="zh-TW" altLang="zh-TW" sz="1800" b="0" i="0" u="none" strike="noStrike">
              <a:latin typeface="Arial" panose="020B0604020202020204" pitchFamily="34" charset="0"/>
            </a:endParaRPr>
          </a:p>
        </p:txBody>
      </p:sp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79269A53-D3BC-406F-8030-8A4C33851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479" y="167237"/>
            <a:ext cx="5850190" cy="519403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D616F490-F059-4494-A28D-15F37B0AE81A}"/>
              </a:ext>
            </a:extLst>
          </p:cNvPr>
          <p:cNvSpPr txBox="1"/>
          <p:nvPr/>
        </p:nvSpPr>
        <p:spPr>
          <a:xfrm>
            <a:off x="2112340" y="3886903"/>
            <a:ext cx="3267128" cy="228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rtl="0" font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altLang="zh-TW" sz="1800" b="1">
                <a:solidFill>
                  <a:srgbClr val="99FF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configuration</a:t>
            </a:r>
            <a:endParaRPr lang="zh-TW" altLang="zh-TW" sz="1800" b="1" i="0" u="none" strike="noStrike">
              <a:solidFill>
                <a:srgbClr val="99FFCC"/>
              </a:solidFill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Resource monitor</a:t>
            </a:r>
            <a:endParaRPr lang="zh-TW" altLang="zh-TW" sz="1800" b="1" i="0" u="none" strike="noStrike">
              <a:solidFill>
                <a:srgbClr val="99FFCC"/>
              </a:solidFill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Software update</a:t>
            </a:r>
            <a:endParaRPr lang="zh-TW" altLang="zh-TW" sz="1800" b="1" i="0" u="none" strike="noStrike">
              <a:solidFill>
                <a:srgbClr val="99FFCC"/>
              </a:solidFill>
              <a:latin typeface="Arial" panose="020B0604020202020204" pitchFamily="34" charset="0"/>
            </a:endParaRPr>
          </a:p>
          <a:p>
            <a:pPr marL="0" marR="0" indent="0" algn="l" rtl="0" font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Live update</a:t>
            </a:r>
          </a:p>
          <a:p>
            <a:pPr marL="0" marR="0" indent="0" algn="l" rtl="0" font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Media upload</a:t>
            </a:r>
            <a:endParaRPr lang="zh-TW" altLang="zh-TW" sz="1800" b="1" i="0" u="none" strike="noStrike">
              <a:solidFill>
                <a:srgbClr val="99FFCC"/>
              </a:solidFill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TW" sz="1800" b="1" i="0" u="none" strike="noStrike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Mount folders</a:t>
            </a:r>
            <a:endParaRPr lang="zh-TW" altLang="zh-TW" sz="1800" i="0" u="none" strike="noStrike">
              <a:latin typeface="Arial" panose="020B0604020202020204" pitchFamily="34" charset="0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885814" y="1770778"/>
            <a:ext cx="1226526" cy="1226528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165100" dist="215900" dir="7800000" sx="94000" sy="94000" algn="tr" rotWithShape="0">
              <a:srgbClr val="08121E">
                <a:alpha val="4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 descr="C:\Users\user\Desktop\Qfinder_PPT\公告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45763">
            <a:off x="5721625" y="313951"/>
            <a:ext cx="3641591" cy="29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/>
          <p:nvPr/>
        </p:nvSpPr>
        <p:spPr>
          <a:xfrm rot="1790888">
            <a:off x="4956669" y="698348"/>
            <a:ext cx="3007751" cy="129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spcBef>
                <a:spcPts val="500"/>
              </a:spcBef>
              <a:buClr>
                <a:schemeClr val="lt1"/>
              </a:buClr>
              <a:buSzPts val="4000"/>
            </a:pPr>
            <a:r>
              <a:rPr lang="en-US" altLang="zh-TW" sz="3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Insiders </a:t>
            </a:r>
          </a:p>
          <a:p>
            <a:pPr algn="ctr">
              <a:spcBef>
                <a:spcPts val="500"/>
              </a:spcBef>
              <a:buClr>
                <a:schemeClr val="lt1"/>
              </a:buClr>
              <a:buSzPts val="4000"/>
            </a:pPr>
            <a:r>
              <a:rPr lang="en-US" altLang="zh-TW" sz="3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only!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1087136" y="2919400"/>
            <a:ext cx="4634489" cy="2452700"/>
          </a:xfr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TW" sz="5400" err="1">
                <a:sym typeface="Arial" panose="020B0604020202020204" pitchFamily="34" charset="0"/>
              </a:rPr>
              <a:t>Qfinder</a:t>
            </a:r>
            <a:r>
              <a:rPr lang="en-US" altLang="zh-TW" sz="5400">
                <a:sym typeface="Arial" panose="020B0604020202020204" pitchFamily="34" charset="0"/>
              </a:rPr>
              <a:t> Pro </a:t>
            </a:r>
            <a:br>
              <a:rPr lang="en-US" altLang="zh-TW" sz="5400">
                <a:sym typeface="Arial" panose="020B0604020202020204" pitchFamily="34" charset="0"/>
              </a:rPr>
            </a:br>
            <a:r>
              <a:rPr lang="en-US" altLang="zh-TW" sz="5400">
                <a:sym typeface="Arial" panose="020B0604020202020204" pitchFamily="34" charset="0"/>
              </a:rPr>
              <a:t>Exclusive Functions</a:t>
            </a:r>
            <a:endParaRPr lang="zh-TW" altLang="en-US">
              <a:solidFill>
                <a:srgbClr val="0099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9EEB26-8411-4672-9692-902048FC1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33" y="1080283"/>
            <a:ext cx="4131734" cy="4131734"/>
          </a:xfrm>
          <a:prstGeom prst="roundRect">
            <a:avLst>
              <a:gd name="adj" fmla="val 2470"/>
            </a:avLst>
          </a:prstGeom>
          <a:noFill/>
          <a:ln>
            <a:noFill/>
          </a:ln>
          <a:effectLst>
            <a:outerShdw blurRad="596900" dist="368300" dir="7800000" sx="97000" sy="97000" algn="tr" rotWithShape="0">
              <a:srgbClr val="08121E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 descr="一張含有 桌 的圖片&#10;&#10;自動產生的描述">
            <a:extLst>
              <a:ext uri="{FF2B5EF4-FFF2-40B4-BE49-F238E27FC236}">
                <a16:creationId xmlns:a16="http://schemas.microsoft.com/office/drawing/2014/main" id="{43ED386E-A321-4F40-874B-6653D860D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8" b="-125"/>
          <a:stretch/>
        </p:blipFill>
        <p:spPr>
          <a:xfrm>
            <a:off x="1299682" y="3479353"/>
            <a:ext cx="9862516" cy="3379596"/>
          </a:xfrm>
          <a:prstGeom prst="roundRect">
            <a:avLst>
              <a:gd name="adj" fmla="val 5560"/>
            </a:avLst>
          </a:prstGeom>
          <a:noFill/>
          <a:ln>
            <a:noFill/>
          </a:ln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66" name="Google Shape;166;p22"/>
          <p:cNvSpPr/>
          <p:nvPr/>
        </p:nvSpPr>
        <p:spPr>
          <a:xfrm>
            <a:off x="10628795" y="4596109"/>
            <a:ext cx="509003" cy="2239660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2898531" y="4595334"/>
            <a:ext cx="862829" cy="2240767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2008519" y="1680267"/>
            <a:ext cx="1780024" cy="561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135463">
              <a:lnSpc>
                <a:spcPct val="130000"/>
              </a:lnSpc>
              <a:spcBef>
                <a:spcPts val="500"/>
              </a:spcBef>
              <a:buClr>
                <a:srgbClr val="2C2C2C"/>
              </a:buClr>
              <a:buSzPts val="1600"/>
            </a:pPr>
            <a:r>
              <a:rPr lang="en-US" altLang="zh-TW" sz="2133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Basic info</a:t>
            </a:r>
            <a:endParaRPr lang="zh-TW" altLang="en-US" sz="2133" b="1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4571619" y="1796825"/>
            <a:ext cx="2275692" cy="1461352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135463">
              <a:lnSpc>
                <a:spcPct val="130000"/>
              </a:lnSpc>
              <a:spcBef>
                <a:spcPts val="500"/>
              </a:spcBef>
              <a:buClr>
                <a:srgbClr val="2C2C2C"/>
              </a:buClr>
              <a:buSzPts val="1600"/>
            </a:pPr>
            <a:r>
              <a:rPr lang="en-US" altLang="zh-TW" sz="2133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 address</a:t>
            </a:r>
            <a:endParaRPr lang="zh-TW" altLang="en-US" sz="2133" b="1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35463">
              <a:lnSpc>
                <a:spcPct val="130000"/>
              </a:lnSpc>
              <a:spcBef>
                <a:spcPts val="500"/>
              </a:spcBef>
              <a:buClr>
                <a:srgbClr val="2C2C2C"/>
              </a:buClr>
              <a:buSzPts val="1100"/>
            </a:pPr>
            <a:r>
              <a:rPr lang="en-US" sz="1400" dirty="0">
                <a:solidFill>
                  <a:schemeClr val="bg1"/>
                </a:solidFill>
              </a:rPr>
              <a:t>List all available IPs of selected NAS so users can access NAS via different routes.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NAS overview on </a:t>
            </a:r>
            <a:r>
              <a:rPr lang="en-US" altLang="zh-TW" err="1">
                <a:sym typeface="Arial" panose="020B0604020202020204" pitchFamily="34" charset="0"/>
              </a:rPr>
              <a:t>Qfinder</a:t>
            </a:r>
            <a:r>
              <a:rPr lang="en-US" altLang="zh-TW">
                <a:sym typeface="Arial" panose="020B0604020202020204" pitchFamily="34" charset="0"/>
              </a:rPr>
              <a:t> Pro main page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71" name="Google Shape;171;p22" hidden="1"/>
          <p:cNvSpPr txBox="1">
            <a:spLocks noGrp="1"/>
          </p:cNvSpPr>
          <p:nvPr>
            <p:ph type="body" idx="4294967295"/>
          </p:nvPr>
        </p:nvSpPr>
        <p:spPr>
          <a:xfrm>
            <a:off x="1351032" y="1530620"/>
            <a:ext cx="2275692" cy="140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 Pro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主畫面就可以清楚與快速的看到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的資訊與狀態，包含：</a:t>
            </a:r>
          </a:p>
        </p:txBody>
      </p:sp>
      <p:sp>
        <p:nvSpPr>
          <p:cNvPr id="172" name="Google Shape;172;p22"/>
          <p:cNvSpPr/>
          <p:nvPr/>
        </p:nvSpPr>
        <p:spPr>
          <a:xfrm>
            <a:off x="7525159" y="1680267"/>
            <a:ext cx="1745938" cy="91122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135463">
              <a:lnSpc>
                <a:spcPct val="130000"/>
              </a:lnSpc>
              <a:spcBef>
                <a:spcPts val="500"/>
              </a:spcBef>
              <a:buSzPts val="1600"/>
            </a:pPr>
            <a:r>
              <a:rPr lang="en-US" altLang="zh-TW" sz="2133" b="1" dirty="0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Status</a:t>
            </a:r>
            <a:endParaRPr lang="zh-TW" altLang="en-US" sz="2133" b="1" dirty="0">
              <a:solidFill>
                <a:srgbClr val="99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35463">
              <a:lnSpc>
                <a:spcPct val="130000"/>
              </a:lnSpc>
              <a:spcBef>
                <a:spcPts val="500"/>
              </a:spcBef>
              <a:buSzPts val="1600"/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 view</a:t>
            </a:r>
            <a:endParaRPr lang="zh-TW" altLang="en-US"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9035546" y="1796825"/>
            <a:ext cx="2740854" cy="135421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1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200"/>
            </a:pPr>
            <a:r>
              <a:rPr lang="zh-TW" altLang="en-US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 firmware available for this NAS</a:t>
            </a:r>
            <a:endParaRPr lang="zh-TW" altLang="en-US" sz="10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200"/>
            </a:pPr>
            <a:r>
              <a:rPr lang="zh-TW" altLang="en-US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 nearly full or in abnormal state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200"/>
            </a:pPr>
            <a:r>
              <a:rPr lang="zh-TW" altLang="en-US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fatal error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200"/>
            </a:pPr>
            <a:r>
              <a:rPr lang="zh-TW" altLang="en-US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not initialized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ts val="500"/>
              </a:spcBef>
              <a:buClr>
                <a:schemeClr val="lt1"/>
              </a:buClr>
              <a:buSzPts val="1200"/>
            </a:pPr>
            <a:r>
              <a:rPr lang="zh-TW" altLang="en-US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SMTP notification not set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052218-1FAB-49E5-ADE3-2BA86551776B}"/>
              </a:ext>
            </a:extLst>
          </p:cNvPr>
          <p:cNvGrpSpPr/>
          <p:nvPr/>
        </p:nvGrpSpPr>
        <p:grpSpPr>
          <a:xfrm>
            <a:off x="9120213" y="1850153"/>
            <a:ext cx="218013" cy="1295546"/>
            <a:chOff x="10649420" y="2580441"/>
            <a:chExt cx="206960" cy="1229863"/>
          </a:xfrm>
        </p:grpSpPr>
        <p:sp>
          <p:nvSpPr>
            <p:cNvPr id="174" name="Google Shape;174;p22"/>
            <p:cNvSpPr/>
            <p:nvPr/>
          </p:nvSpPr>
          <p:spPr>
            <a:xfrm>
              <a:off x="10649420" y="2580441"/>
              <a:ext cx="206960" cy="122986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  <a:buSzPts val="1400"/>
              </a:pPr>
              <a:endParaRPr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75" name="Google Shape;175;p22" descr="D:\工作進行中\20170911直播母版16比9\各場PPT元素\20171114直播ppt元素\系統發生嚴重問題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56900" y="3094107"/>
              <a:ext cx="192000" cy="1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2" descr="D:\工作進行中\20170911直播母版16比9\各場PPT元素\20171114直播ppt元素\新韌體版本可更新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56900" y="2617840"/>
              <a:ext cx="192000" cy="1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2" descr="D:\工作進行中\20170911直播母版16比9\各場PPT元素\20171114直播ppt元素\儲存空間達臨界或異常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56900" y="3350187"/>
              <a:ext cx="192000" cy="19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2" descr="D:\工作進行中\20170911直播母版16比9\各場PPT元素\20171114直播ppt元素\系統尚未初始化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61774" y="2842919"/>
              <a:ext cx="182251" cy="182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2" descr="D:\工作進行中\20170911直播母版16比9\各場PPT元素\20171114直播ppt元素\SMTP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56900" y="3595863"/>
              <a:ext cx="192000" cy="19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橢圓 19">
            <a:extLst>
              <a:ext uri="{FF2B5EF4-FFF2-40B4-BE49-F238E27FC236}">
                <a16:creationId xmlns:a16="http://schemas.microsoft.com/office/drawing/2014/main" id="{A38289A0-053D-4FFA-8735-531E98CF4534}"/>
              </a:ext>
            </a:extLst>
          </p:cNvPr>
          <p:cNvSpPr/>
          <p:nvPr/>
        </p:nvSpPr>
        <p:spPr>
          <a:xfrm>
            <a:off x="1260550" y="3564366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9F978AE-6716-4A33-B0F9-54F8E75195F8}"/>
              </a:ext>
            </a:extLst>
          </p:cNvPr>
          <p:cNvSpPr/>
          <p:nvPr/>
        </p:nvSpPr>
        <p:spPr>
          <a:xfrm>
            <a:off x="3626724" y="4185338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6F0E0722-F489-4E1D-B6FC-178830D0319C}"/>
              </a:ext>
            </a:extLst>
          </p:cNvPr>
          <p:cNvSpPr/>
          <p:nvPr/>
        </p:nvSpPr>
        <p:spPr>
          <a:xfrm>
            <a:off x="10984156" y="4177551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4515684-CC22-4A8E-AA26-909BB4763597}"/>
              </a:ext>
            </a:extLst>
          </p:cNvPr>
          <p:cNvSpPr/>
          <p:nvPr/>
        </p:nvSpPr>
        <p:spPr>
          <a:xfrm>
            <a:off x="1848909" y="1809232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F330A84-035B-4017-80B6-99829ACF914C}"/>
              </a:ext>
            </a:extLst>
          </p:cNvPr>
          <p:cNvSpPr/>
          <p:nvPr/>
        </p:nvSpPr>
        <p:spPr>
          <a:xfrm>
            <a:off x="4334409" y="1809232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1826C5E1-DE5A-475B-AC9E-296B97CA2CDB}"/>
              </a:ext>
            </a:extLst>
          </p:cNvPr>
          <p:cNvSpPr/>
          <p:nvPr/>
        </p:nvSpPr>
        <p:spPr>
          <a:xfrm>
            <a:off x="7316961" y="1809232"/>
            <a:ext cx="362888" cy="362888"/>
          </a:xfrm>
          <a:prstGeom prst="ellipse">
            <a:avLst/>
          </a:prstGeom>
          <a:solidFill>
            <a:srgbClr val="99FFCC"/>
          </a:solidFill>
          <a:ln>
            <a:noFill/>
          </a:ln>
          <a:effectLst>
            <a:outerShdw blurRad="101600" dist="889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zh-TW" altLang="en-US" sz="18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A1707345-9B0E-4768-973A-F23DD7C76E19}"/>
              </a:ext>
            </a:extLst>
          </p:cNvPr>
          <p:cNvGrpSpPr/>
          <p:nvPr/>
        </p:nvGrpSpPr>
        <p:grpSpPr>
          <a:xfrm>
            <a:off x="4494998" y="4019643"/>
            <a:ext cx="4782618" cy="2889206"/>
            <a:chOff x="3600615" y="3479341"/>
            <a:chExt cx="5677001" cy="3429508"/>
          </a:xfrm>
        </p:grpSpPr>
        <p:pic>
          <p:nvPicPr>
            <p:cNvPr id="6" name="圖片 8">
              <a:extLst>
                <a:ext uri="{FF2B5EF4-FFF2-40B4-BE49-F238E27FC236}">
                  <a16:creationId xmlns:a16="http://schemas.microsoft.com/office/drawing/2014/main" id="{F2D573E8-C322-4DAF-B0C6-CFC7E8830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5" t="-495" r="63034" b="-743"/>
            <a:stretch/>
          </p:blipFill>
          <p:spPr>
            <a:xfrm>
              <a:off x="3600615" y="3479341"/>
              <a:ext cx="5677001" cy="3429508"/>
            </a:xfrm>
            <a:prstGeom prst="rect">
              <a:avLst/>
            </a:prstGeom>
            <a:noFill/>
            <a:effectLst>
              <a:outerShdw blurRad="469900" dist="444500" dir="8100000" sx="95000" sy="95000" algn="tr" rotWithShape="0">
                <a:prstClr val="black">
                  <a:alpha val="66000"/>
                </a:prstClr>
              </a:outerShdw>
            </a:effectLst>
          </p:spPr>
        </p:pic>
        <p:sp>
          <p:nvSpPr>
            <p:cNvPr id="196" name="Google Shape;196;p23"/>
            <p:cNvSpPr/>
            <p:nvPr/>
          </p:nvSpPr>
          <p:spPr>
            <a:xfrm>
              <a:off x="4599049" y="4128971"/>
              <a:ext cx="2386065" cy="296385"/>
            </a:xfrm>
            <a:prstGeom prst="rect">
              <a:avLst/>
            </a:prstGeom>
            <a:noFill/>
            <a:ln w="38100" cap="flat" cmpd="sng">
              <a:solidFill>
                <a:srgbClr val="99FF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  <a:buSzPts val="1400"/>
              </a:pPr>
              <a:endParaRPr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9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5EA8EAF-D5E7-445E-8BA8-0046C6CFB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075" y="2861804"/>
            <a:ext cx="6193604" cy="4158917"/>
          </a:xfrm>
          <a:prstGeom prst="rect">
            <a:avLst/>
          </a:prstGeom>
          <a:noFill/>
          <a:effectLst>
            <a:outerShdw blurRad="469900" dist="4445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415600" y="370577"/>
            <a:ext cx="11360800" cy="763600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TW">
                <a:sym typeface="Arial" panose="020B0604020202020204" pitchFamily="34" charset="0"/>
              </a:rPr>
              <a:t>NAS Settings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2D28849E-0FB2-4CFD-88E7-F8E644816953}"/>
              </a:ext>
            </a:extLst>
          </p:cNvPr>
          <p:cNvSpPr/>
          <p:nvPr/>
        </p:nvSpPr>
        <p:spPr>
          <a:xfrm flipH="1">
            <a:off x="5327431" y="2620496"/>
            <a:ext cx="5507724" cy="813483"/>
          </a:xfrm>
          <a:custGeom>
            <a:avLst/>
            <a:gdLst>
              <a:gd name="connsiteX0" fmla="*/ 0 w 10395285"/>
              <a:gd name="connsiteY0" fmla="*/ 1434164 h 1982804"/>
              <a:gd name="connsiteX1" fmla="*/ 1174283 w 10395285"/>
              <a:gd name="connsiteY1" fmla="*/ 0 h 1982804"/>
              <a:gd name="connsiteX2" fmla="*/ 10395285 w 10395285"/>
              <a:gd name="connsiteY2" fmla="*/ 914400 h 1982804"/>
              <a:gd name="connsiteX3" fmla="*/ 4533499 w 10395285"/>
              <a:gd name="connsiteY3" fmla="*/ 1982804 h 1982804"/>
              <a:gd name="connsiteX4" fmla="*/ 19251 w 10395285"/>
              <a:gd name="connsiteY4" fmla="*/ 1973179 h 1982804"/>
              <a:gd name="connsiteX5" fmla="*/ 0 w 10395285"/>
              <a:gd name="connsiteY5" fmla="*/ 1434164 h 1982804"/>
              <a:gd name="connsiteX0" fmla="*/ 0 w 10395285"/>
              <a:gd name="connsiteY0" fmla="*/ 1434164 h 1982804"/>
              <a:gd name="connsiteX1" fmla="*/ 1174283 w 10395285"/>
              <a:gd name="connsiteY1" fmla="*/ 0 h 1982804"/>
              <a:gd name="connsiteX2" fmla="*/ 10395285 w 10395285"/>
              <a:gd name="connsiteY2" fmla="*/ 823982 h 1982804"/>
              <a:gd name="connsiteX3" fmla="*/ 4533499 w 10395285"/>
              <a:gd name="connsiteY3" fmla="*/ 1982804 h 1982804"/>
              <a:gd name="connsiteX4" fmla="*/ 19251 w 10395285"/>
              <a:gd name="connsiteY4" fmla="*/ 1973179 h 1982804"/>
              <a:gd name="connsiteX5" fmla="*/ 0 w 10395285"/>
              <a:gd name="connsiteY5" fmla="*/ 1434164 h 1982804"/>
              <a:gd name="connsiteX0" fmla="*/ 163519 w 10376033"/>
              <a:gd name="connsiteY0" fmla="*/ 1468071 h 1982804"/>
              <a:gd name="connsiteX1" fmla="*/ 1155031 w 10376033"/>
              <a:gd name="connsiteY1" fmla="*/ 0 h 1982804"/>
              <a:gd name="connsiteX2" fmla="*/ 10376033 w 10376033"/>
              <a:gd name="connsiteY2" fmla="*/ 823982 h 1982804"/>
              <a:gd name="connsiteX3" fmla="*/ 4514247 w 10376033"/>
              <a:gd name="connsiteY3" fmla="*/ 1982804 h 1982804"/>
              <a:gd name="connsiteX4" fmla="*/ -1 w 10376033"/>
              <a:gd name="connsiteY4" fmla="*/ 1973179 h 1982804"/>
              <a:gd name="connsiteX5" fmla="*/ 163519 w 10376033"/>
              <a:gd name="connsiteY5" fmla="*/ 1468071 h 1982804"/>
              <a:gd name="connsiteX0" fmla="*/ 0 w 10212514"/>
              <a:gd name="connsiteY0" fmla="*/ 1468071 h 2199220"/>
              <a:gd name="connsiteX1" fmla="*/ 991512 w 10212514"/>
              <a:gd name="connsiteY1" fmla="*/ 0 h 2199220"/>
              <a:gd name="connsiteX2" fmla="*/ 10212514 w 10212514"/>
              <a:gd name="connsiteY2" fmla="*/ 823982 h 2199220"/>
              <a:gd name="connsiteX3" fmla="*/ 4350728 w 10212514"/>
              <a:gd name="connsiteY3" fmla="*/ 1982804 h 2199220"/>
              <a:gd name="connsiteX4" fmla="*/ 11302 w 10212514"/>
              <a:gd name="connsiteY4" fmla="*/ 2199220 h 2199220"/>
              <a:gd name="connsiteX5" fmla="*/ 0 w 10212514"/>
              <a:gd name="connsiteY5" fmla="*/ 1468071 h 2199220"/>
              <a:gd name="connsiteX0" fmla="*/ 0 w 10212514"/>
              <a:gd name="connsiteY0" fmla="*/ 1468071 h 2231447"/>
              <a:gd name="connsiteX1" fmla="*/ 991512 w 10212514"/>
              <a:gd name="connsiteY1" fmla="*/ 0 h 2231447"/>
              <a:gd name="connsiteX2" fmla="*/ 10212514 w 10212514"/>
              <a:gd name="connsiteY2" fmla="*/ 823982 h 2231447"/>
              <a:gd name="connsiteX3" fmla="*/ 5145382 w 10212514"/>
              <a:gd name="connsiteY3" fmla="*/ 2231447 h 2231447"/>
              <a:gd name="connsiteX4" fmla="*/ 11302 w 10212514"/>
              <a:gd name="connsiteY4" fmla="*/ 2199220 h 2231447"/>
              <a:gd name="connsiteX5" fmla="*/ 0 w 10212514"/>
              <a:gd name="connsiteY5" fmla="*/ 1468071 h 2231447"/>
              <a:gd name="connsiteX0" fmla="*/ 0 w 10212514"/>
              <a:gd name="connsiteY0" fmla="*/ 1510453 h 2273829"/>
              <a:gd name="connsiteX1" fmla="*/ 940852 w 10212514"/>
              <a:gd name="connsiteY1" fmla="*/ 0 h 2273829"/>
              <a:gd name="connsiteX2" fmla="*/ 10212514 w 10212514"/>
              <a:gd name="connsiteY2" fmla="*/ 866364 h 2273829"/>
              <a:gd name="connsiteX3" fmla="*/ 5145382 w 10212514"/>
              <a:gd name="connsiteY3" fmla="*/ 2273829 h 2273829"/>
              <a:gd name="connsiteX4" fmla="*/ 11302 w 10212514"/>
              <a:gd name="connsiteY4" fmla="*/ 2241602 h 2273829"/>
              <a:gd name="connsiteX5" fmla="*/ 0 w 10212514"/>
              <a:gd name="connsiteY5" fmla="*/ 1510453 h 2273829"/>
              <a:gd name="connsiteX0" fmla="*/ 0 w 10242314"/>
              <a:gd name="connsiteY0" fmla="*/ 1510453 h 2273829"/>
              <a:gd name="connsiteX1" fmla="*/ 940852 w 10242314"/>
              <a:gd name="connsiteY1" fmla="*/ 0 h 2273829"/>
              <a:gd name="connsiteX2" fmla="*/ 10242314 w 10242314"/>
              <a:gd name="connsiteY2" fmla="*/ 951130 h 2273829"/>
              <a:gd name="connsiteX3" fmla="*/ 5145382 w 10242314"/>
              <a:gd name="connsiteY3" fmla="*/ 2273829 h 2273829"/>
              <a:gd name="connsiteX4" fmla="*/ 11302 w 10242314"/>
              <a:gd name="connsiteY4" fmla="*/ 2241602 h 2273829"/>
              <a:gd name="connsiteX5" fmla="*/ 0 w 10242314"/>
              <a:gd name="connsiteY5" fmla="*/ 1510453 h 2273829"/>
              <a:gd name="connsiteX0" fmla="*/ 0 w 10242314"/>
              <a:gd name="connsiteY0" fmla="*/ 1589566 h 2352942"/>
              <a:gd name="connsiteX1" fmla="*/ 905093 w 10242314"/>
              <a:gd name="connsiteY1" fmla="*/ 0 h 2352942"/>
              <a:gd name="connsiteX2" fmla="*/ 10242314 w 10242314"/>
              <a:gd name="connsiteY2" fmla="*/ 1030243 h 2352942"/>
              <a:gd name="connsiteX3" fmla="*/ 5145382 w 10242314"/>
              <a:gd name="connsiteY3" fmla="*/ 2352942 h 2352942"/>
              <a:gd name="connsiteX4" fmla="*/ 11302 w 10242314"/>
              <a:gd name="connsiteY4" fmla="*/ 2320715 h 2352942"/>
              <a:gd name="connsiteX5" fmla="*/ 0 w 10242314"/>
              <a:gd name="connsiteY5" fmla="*/ 1589566 h 235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2314" h="2352942">
                <a:moveTo>
                  <a:pt x="0" y="1589566"/>
                </a:moveTo>
                <a:lnTo>
                  <a:pt x="905093" y="0"/>
                </a:lnTo>
                <a:lnTo>
                  <a:pt x="10242314" y="1030243"/>
                </a:lnTo>
                <a:lnTo>
                  <a:pt x="5145382" y="2352942"/>
                </a:lnTo>
                <a:lnTo>
                  <a:pt x="11302" y="2320715"/>
                </a:lnTo>
                <a:lnTo>
                  <a:pt x="0" y="1589566"/>
                </a:lnTo>
                <a:close/>
              </a:path>
            </a:pathLst>
          </a:custGeom>
          <a:gradFill flip="none" rotWithShape="1">
            <a:gsLst>
              <a:gs pos="26000">
                <a:srgbClr val="99FFCC"/>
              </a:gs>
              <a:gs pos="86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Google Shape;190;p23">
            <a:extLst>
              <a:ext uri="{FF2B5EF4-FFF2-40B4-BE49-F238E27FC236}">
                <a16:creationId xmlns:a16="http://schemas.microsoft.com/office/drawing/2014/main" id="{ED2DF2CA-A0DE-4AA0-AD11-D161A5DA91E5}"/>
              </a:ext>
            </a:extLst>
          </p:cNvPr>
          <p:cNvSpPr/>
          <p:nvPr/>
        </p:nvSpPr>
        <p:spPr>
          <a:xfrm>
            <a:off x="7259999" y="3153132"/>
            <a:ext cx="3501590" cy="228546"/>
          </a:xfrm>
          <a:prstGeom prst="rect">
            <a:avLst/>
          </a:prstGeom>
          <a:noFill/>
          <a:ln w="381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buSzPts val="1400"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1">
            <a:extLst>
              <a:ext uri="{FF2B5EF4-FFF2-40B4-BE49-F238E27FC236}">
                <a16:creationId xmlns:a16="http://schemas.microsoft.com/office/drawing/2014/main" id="{C966F1EB-1248-4143-AFD4-3A1B26516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" r="171" b="9756"/>
          <a:stretch/>
        </p:blipFill>
        <p:spPr>
          <a:xfrm>
            <a:off x="5329893" y="2640903"/>
            <a:ext cx="4979508" cy="309556"/>
          </a:xfrm>
          <a:prstGeom prst="rect">
            <a:avLst/>
          </a:prstGeom>
          <a:ln w="28575">
            <a:solidFill>
              <a:srgbClr val="99FFCC"/>
            </a:solidFill>
          </a:ln>
        </p:spPr>
      </p:pic>
      <p:sp>
        <p:nvSpPr>
          <p:cNvPr id="184" name="Google Shape;184;p23"/>
          <p:cNvSpPr txBox="1">
            <a:spLocks noGrp="1"/>
          </p:cNvSpPr>
          <p:nvPr>
            <p:ph type="body" idx="4294967295"/>
          </p:nvPr>
        </p:nvSpPr>
        <p:spPr>
          <a:xfrm>
            <a:off x="1314560" y="1680926"/>
            <a:ext cx="7897813" cy="83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Directly configure settings in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Qfinder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Pro, such as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565F72-42C1-49CB-ABFC-16C5DA8DD423}"/>
              </a:ext>
            </a:extLst>
          </p:cNvPr>
          <p:cNvSpPr txBox="1"/>
          <p:nvPr/>
        </p:nvSpPr>
        <p:spPr>
          <a:xfrm>
            <a:off x="1337525" y="2436940"/>
            <a:ext cx="3509230" cy="378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252000">
              <a:lnSpc>
                <a:spcPct val="130000"/>
              </a:lnSpc>
              <a:buClr>
                <a:srgbClr val="99FFCC"/>
              </a:buClr>
              <a:buFont typeface="+mj-lt"/>
              <a:buAutoNum type="arabicPeriod"/>
            </a:pPr>
            <a:r>
              <a:rPr lang="en-US" altLang="zh-TW" b="1" dirty="0">
                <a:solidFill>
                  <a:schemeClr val="bg1"/>
                </a:solidFill>
              </a:rPr>
              <a:t>General Settings</a:t>
            </a:r>
            <a:endParaRPr lang="zh-TW" altLang="en-US" b="1" dirty="0">
              <a:solidFill>
                <a:schemeClr val="bg1"/>
              </a:solidFill>
            </a:endParaRPr>
          </a:p>
          <a:p>
            <a:pPr marL="360000" lvl="8" indent="-1800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Device name</a:t>
            </a:r>
            <a:endParaRPr lang="zh-TW" altLang="en-US" dirty="0">
              <a:solidFill>
                <a:schemeClr val="bg1"/>
              </a:solidFill>
            </a:endParaRPr>
          </a:p>
          <a:p>
            <a:pPr marL="360000" lvl="8" indent="-1800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Password</a:t>
            </a:r>
            <a:endParaRPr lang="zh-TW" altLang="en-US" dirty="0">
              <a:solidFill>
                <a:schemeClr val="bg1"/>
              </a:solidFill>
            </a:endParaRPr>
          </a:p>
          <a:p>
            <a:pPr marL="360000" lvl="8" indent="-1800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Date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/ Time</a:t>
            </a:r>
            <a:endParaRPr lang="zh-TW" altLang="en-US" dirty="0">
              <a:solidFill>
                <a:schemeClr val="bg1"/>
              </a:solidFill>
            </a:endParaRPr>
          </a:p>
          <a:p>
            <a:pPr marL="360000" lvl="8" indent="-1800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Codepage</a:t>
            </a:r>
            <a:endParaRPr lang="zh-TW" altLang="en-US" dirty="0">
              <a:solidFill>
                <a:schemeClr val="bg1"/>
              </a:solidFill>
            </a:endParaRPr>
          </a:p>
          <a:p>
            <a:pPr marL="360000" lvl="8" indent="-1800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Network settings</a:t>
            </a:r>
            <a:endParaRPr lang="zh-TW" altLang="en-US" dirty="0">
              <a:solidFill>
                <a:schemeClr val="bg1"/>
              </a:solidFill>
            </a:endParaRPr>
          </a:p>
          <a:p>
            <a:pPr marL="180000" indent="-252000">
              <a:lnSpc>
                <a:spcPct val="130000"/>
              </a:lnSpc>
              <a:buClr>
                <a:srgbClr val="99FFCC"/>
              </a:buClr>
              <a:buFont typeface="+mj-lt"/>
              <a:buAutoNum type="arabicPeriod"/>
            </a:pPr>
            <a:r>
              <a:rPr lang="en-US" altLang="zh-TW" b="1" dirty="0">
                <a:solidFill>
                  <a:schemeClr val="bg1"/>
                </a:solidFill>
              </a:rPr>
              <a:t>SMTP Settings</a:t>
            </a:r>
            <a:endParaRPr lang="zh-TW" altLang="en-US" b="1" dirty="0">
              <a:solidFill>
                <a:schemeClr val="bg1"/>
              </a:solidFill>
            </a:endParaRPr>
          </a:p>
          <a:p>
            <a:pPr marL="180000" indent="-252000">
              <a:lnSpc>
                <a:spcPct val="130000"/>
              </a:lnSpc>
              <a:buClr>
                <a:srgbClr val="99FFCC"/>
              </a:buClr>
              <a:buFont typeface="+mj-lt"/>
              <a:buAutoNum type="arabicPeriod"/>
            </a:pPr>
            <a:r>
              <a:rPr lang="en-US" altLang="zh-TW" b="1" dirty="0">
                <a:solidFill>
                  <a:schemeClr val="bg1"/>
                </a:solidFill>
              </a:rPr>
              <a:t>Via SSH connection</a:t>
            </a:r>
            <a:endParaRPr lang="zh-TW" altLang="en-US" b="1" dirty="0">
              <a:solidFill>
                <a:schemeClr val="bg1"/>
              </a:solidFill>
            </a:endParaRPr>
          </a:p>
          <a:p>
            <a:pPr marL="180000" indent="-252000">
              <a:lnSpc>
                <a:spcPct val="130000"/>
              </a:lnSpc>
              <a:buClr>
                <a:srgbClr val="99FFCC"/>
              </a:buClr>
              <a:buFont typeface="+mj-lt"/>
              <a:buAutoNum type="arabicPeriod"/>
            </a:pPr>
            <a:r>
              <a:rPr lang="en-US" altLang="zh-TW" b="1" dirty="0">
                <a:solidFill>
                  <a:schemeClr val="bg1"/>
                </a:solidFill>
              </a:rPr>
              <a:t>Offline activate license</a:t>
            </a:r>
            <a:endParaRPr lang="zh-TW" altLang="en-US" b="1" dirty="0">
              <a:solidFill>
                <a:schemeClr val="bg1"/>
              </a:solidFill>
            </a:endParaRPr>
          </a:p>
          <a:p>
            <a:pPr marL="277200" indent="-457200">
              <a:lnSpc>
                <a:spcPct val="130000"/>
              </a:lnSpc>
              <a:buClr>
                <a:srgbClr val="99FFCC"/>
              </a:buClr>
              <a:buFont typeface="Arial" panose="020B0604020202020204" pitchFamily="34" charset="0"/>
              <a:buChar char="•"/>
            </a:pP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1c025c9-2e65-4115-b1c0-aeaccb7ca4d8&quot;,&quot;Name&quot;:&quot;自訂&quot;,&quot;Kind&quot;:&quot;Custom&quot;,&quot;OldGuidesSetting&quot;:{&quot;HeaderHeight&quot;:15.0,&quot;FooterHeight&quot;:6.0,&quot;SideMargin&quot;:4.0,&quot;TopMargin&quot;:0.0,&quot;BottomMargin&quot;:0.0,&quot;IntervalMargin&quot;:5.0}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9955</TotalTime>
  <Words>999</Words>
  <Application>Microsoft Office PowerPoint</Application>
  <PresentationFormat>寬螢幕</PresentationFormat>
  <Paragraphs>160</Paragraphs>
  <Slides>25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8" baseType="lpstr">
      <vt:lpstr>Arial</vt:lpstr>
      <vt:lpstr>Verdana</vt:lpstr>
      <vt:lpstr>Simple Light</vt:lpstr>
      <vt:lpstr>PowerPoint 簡報</vt:lpstr>
      <vt:lpstr>Qfinder Pro Easily find and configure NAS</vt:lpstr>
      <vt:lpstr>The Qfinder Pro you already knew…</vt:lpstr>
      <vt:lpstr>The Qfinder Pro you didn’t know…</vt:lpstr>
      <vt:lpstr>The Qfinder Pro you didn’t know…</vt:lpstr>
      <vt:lpstr>The Qfinder Pro you didn’t know…</vt:lpstr>
      <vt:lpstr>Qfinder Pro  Exclusive Functions</vt:lpstr>
      <vt:lpstr>NAS overview on Qfinder Pro main page</vt:lpstr>
      <vt:lpstr>NAS Settings</vt:lpstr>
      <vt:lpstr>Quickly configure NAS SMTP notification</vt:lpstr>
      <vt:lpstr>Offline Activate License</vt:lpstr>
      <vt:lpstr>QTS Update</vt:lpstr>
      <vt:lpstr>Resource Monitor</vt:lpstr>
      <vt:lpstr>Media Upload</vt:lpstr>
      <vt:lpstr>Media Upload – Advanced Settings</vt:lpstr>
      <vt:lpstr>Mount Folders- Windows </vt:lpstr>
      <vt:lpstr>Mount Folders- MacOS </vt:lpstr>
      <vt:lpstr>PowerPoint 簡報</vt:lpstr>
      <vt:lpstr>Search Thunderbolt NAS and Create Connection</vt:lpstr>
      <vt:lpstr>Search Wifi NAS</vt:lpstr>
      <vt:lpstr>Search QuCPE Devices</vt:lpstr>
      <vt:lpstr>Wake On LAN</vt:lpstr>
      <vt:lpstr>Qfinder Pro version check and live update</vt:lpstr>
      <vt:lpstr>Qfinder Pro for Chrome &amp; Chromebook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Lin</dc:creator>
  <cp:lastModifiedBy>QNAP_Lucas Lin</cp:lastModifiedBy>
  <cp:revision>2</cp:revision>
  <dcterms:modified xsi:type="dcterms:W3CDTF">2021-03-24T02:02:29Z</dcterms:modified>
</cp:coreProperties>
</file>