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88" r:id="rId11"/>
    <p:sldId id="289" r:id="rId12"/>
    <p:sldId id="271" r:id="rId13"/>
    <p:sldId id="272" r:id="rId14"/>
    <p:sldId id="266" r:id="rId15"/>
    <p:sldId id="267" r:id="rId16"/>
    <p:sldId id="268" r:id="rId17"/>
    <p:sldId id="269" r:id="rId18"/>
    <p:sldId id="282" r:id="rId19"/>
    <p:sldId id="287" r:id="rId20"/>
    <p:sldId id="284" r:id="rId21"/>
    <p:sldId id="285" r:id="rId22"/>
    <p:sldId id="270" r:id="rId23"/>
    <p:sldId id="273" r:id="rId24"/>
    <p:sldId id="275" r:id="rId25"/>
    <p:sldId id="283" r:id="rId26"/>
  </p:sldIdLst>
  <p:sldSz cx="12192000" cy="6858000"/>
  <p:notesSz cx="6858000" cy="9144000"/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36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405" userDrawn="1">
          <p15:clr>
            <a:srgbClr val="A4A3A4"/>
          </p15:clr>
        </p15:guide>
        <p15:guide id="4" pos="9824" userDrawn="1">
          <p15:clr>
            <a:srgbClr val="A4A3A4"/>
          </p15:clr>
        </p15:guide>
        <p15:guide id="5" orient="horz" pos="864" userDrawn="1">
          <p15:clr>
            <a:srgbClr val="A4A3A4"/>
          </p15:clr>
        </p15:guide>
        <p15:guide id="6" orient="horz" pos="1187" userDrawn="1">
          <p15:clr>
            <a:srgbClr val="A4A3A4"/>
          </p15:clr>
        </p15:guide>
        <p15:guide id="7" orient="horz" pos="5389" userDrawn="1">
          <p15:clr>
            <a:srgbClr val="A4A3A4"/>
          </p15:clr>
        </p15:guide>
        <p15:guide id="8" orient="horz" pos="5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來賓使用者" initials="來賓" lastIdx="12" clrIdx="0">
    <p:extLst>
      <p:ext uri="{19B8F6BF-5375-455C-9EA6-DF929625EA0E}">
        <p15:presenceInfo xmlns:p15="http://schemas.microsoft.com/office/powerpoint/2012/main" userId="S::urn:spo:anon#cca5ad485146de0210d225ad014426e93b5083283d3b13abd14f28d78d6ec014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99FFCC"/>
    <a:srgbClr val="FFFFFF"/>
    <a:srgbClr val="00366E"/>
    <a:srgbClr val="0C80A1"/>
    <a:srgbClr val="003C54"/>
    <a:srgbClr val="33CCCC"/>
    <a:srgbClr val="FFA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1B122-7DD6-4CC8-8CBF-223ACFC29DD3}" v="101" dt="2021-03-16T01:21:52.444"/>
    <p1510:client id="{3C43F4DB-15A9-6D4C-848F-3A7DFF01ACE2}" v="539" dt="2021-03-17T04:02:38.010"/>
    <p1510:client id="{B1C3F03B-73E9-A568-AB90-F788525B9F4E}" v="27" dt="2021-03-16T06:38:00.464"/>
  </p1510:revLst>
</p1510:revInfo>
</file>

<file path=ppt/tableStyles.xml><?xml version="1.0" encoding="utf-8"?>
<a:tblStyleLst xmlns:a="http://schemas.openxmlformats.org/drawingml/2006/main" def="{CBA25445-722A-40FA-9566-270BA6E206CE}">
  <a:tblStyle styleId="{CBA25445-722A-40FA-9566-270BA6E206C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0" y="136"/>
      </p:cViewPr>
      <p:guideLst>
        <p:guide orient="horz" pos="3136"/>
        <p:guide pos="5120"/>
        <p:guide pos="405"/>
        <p:guide pos="9824"/>
        <p:guide orient="horz" pos="864"/>
        <p:guide orient="horz" pos="1187"/>
        <p:guide orient="horz" pos="5389"/>
        <p:guide orient="horz"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5T00:34:30.504" idx="10">
    <p:pos x="5413" y="1389"/>
    <p:text>7.4.5版UI更新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5T00:26:17.410" idx="9">
    <p:pos x="6445" y="2029"/>
    <p:text>新增功能UI截圖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7T18:09:08.361" idx="3">
    <p:pos x="5552" y="1716"/>
    <p:text>移除「上傳檔案設定」、「轉檔畫質設定功能」，並將效能PK圖表改為UI介面
原PPT請參照P.12(已設為隱藏)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5T23:37:56.495" idx="12">
    <p:pos x="989" y="1411"/>
    <p:text>更新UI截圖
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https://www.qnap.com/zh-tw/utilities#f8_08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958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798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 monitoring helps you to find out the allocation of resources of your NAS.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zh-TW" sz="1050" b="0" i="0" u="none" strike="noStrike" cap="none">
                <a:solidFill>
                  <a:srgbClr val="3C414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您可以透過Qfinder Pro Windows的Storage Plug &amp; Connect功能將NAS上的資料夾掛載到Windows的檔案總管。這是一個很方便的功能，掛載資料夾後，您不必登入QTS系統也可以由Windows檔案總管瀏覽並存取NAS上的資料。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C4147"/>
              </a:buClr>
              <a:buSzPts val="1050"/>
              <a:buFont typeface="Verdana"/>
              <a:buNone/>
            </a:pPr>
            <a:r>
              <a:rPr lang="zh-TW" sz="1050" b="0" i="0" u="none" strike="noStrike" cap="none">
                <a:solidFill>
                  <a:srgbClr val="3C414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請注意：Storage Plug &amp; Connect目前只支援Qfinder Pro Windows版本。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MAC也可以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Qfinder Pro version inspection and online update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Qfinder Pro automaticlly inspect and remind you if there is a updated version. In that case, you could use the newest and best version of Qfinder Pro and yet have a perfect experience.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放各個功能的icon圖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但別小看Qfinder Pro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放各個功能的icon圖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但別小看Qfinder Pro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照片上傳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影片轉檔設定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資源監控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CPU 使用率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記憶體使用率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區域網路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儲存空間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放各個功能的icon圖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但別小看Qfinder Pro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ED46219-9D7D-4462-9FD9-236E94B4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4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C7B2AE4-DA20-46C3-AA81-D774D9FD2B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Google Shape;20;p4" descr="C:\Users\user\Desktop\Qfinder_PPT\Qfinder PPT 元素-01.png" hidden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011841" cy="684702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 hidden="1"/>
          <p:cNvSpPr/>
          <p:nvPr/>
        </p:nvSpPr>
        <p:spPr>
          <a:xfrm>
            <a:off x="0" y="1303868"/>
            <a:ext cx="12192000" cy="5170505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0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492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21170E3-4814-4B6B-847C-3CB32AECC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344EA13-A7B9-4E3C-855D-6A26C724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970200"/>
            <a:ext cx="11360800" cy="763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1444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21170E3-4814-4B6B-847C-3CB32AECC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344EA13-A7B9-4E3C-855D-6A26C724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970200"/>
            <a:ext cx="11360800" cy="763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23029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7F746F-B02E-48B7-8CE4-D61E9D3E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3E434F60-24D7-45E8-B93B-F885243EBC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7F746F-B02E-48B7-8CE4-D61E9D3E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46AD15-4ADD-42EC-B5F8-7F366F1C8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5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descr="C:\Users\user\Desktop\Qfinder_PPT\Qfinder PPT 元素-01.png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8881" cy="51352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0" y="977900"/>
            <a:ext cx="9144000" cy="3877879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15377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45035"/>
            <a:ext cx="8520600" cy="319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" name="Google Shape;24;p4" descr="D:\工作進行中\20170911直播母版16比9\各場PPT元素\20171114直播ppt元素\QNAP-01.p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860" y="4912107"/>
            <a:ext cx="841657" cy="154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5" r:id="rId3"/>
    <p:sldLayoutId id="2147483657" r:id="rId4"/>
    <p:sldLayoutId id="2147483656" r:id="rId5"/>
    <p:sldLayoutId id="2147483654" r:id="rId6"/>
    <p:sldLayoutId id="214748365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36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pos="405" userDrawn="1">
          <p15:clr>
            <a:srgbClr val="F26B43"/>
          </p15:clr>
        </p15:guide>
        <p15:guide id="4" pos="9824" userDrawn="1">
          <p15:clr>
            <a:srgbClr val="F26B43"/>
          </p15:clr>
        </p15:guide>
        <p15:guide id="5" orient="horz" pos="864" userDrawn="1">
          <p15:clr>
            <a:srgbClr val="F26B43"/>
          </p15:clr>
        </p15:guide>
        <p15:guide id="6" orient="horz" pos="1152" userDrawn="1">
          <p15:clr>
            <a:srgbClr val="F26B43"/>
          </p15:clr>
        </p15:guide>
        <p15:guide id="7" orient="horz" pos="5408" userDrawn="1">
          <p15:clr>
            <a:srgbClr val="F26B43"/>
          </p15:clr>
        </p15:guide>
        <p15:guide id="8" orient="horz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 descr="D:\工作進行中\20170911直播母版16比9\各場PPT元素\20171114直播ppt元素\QNAP-01.png" hidden="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81" y="289407"/>
            <a:ext cx="2046425" cy="37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hidden="1">
            <a:extLst>
              <a:ext uri="{FF2B5EF4-FFF2-40B4-BE49-F238E27FC236}">
                <a16:creationId xmlns:a16="http://schemas.microsoft.com/office/drawing/2014/main" id="{1F1442DC-8041-5540-B708-018A9D4CF8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355" y="5529601"/>
            <a:ext cx="6683021" cy="1187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zh-TW" altLang="en-US">
                <a:sym typeface="Arial" panose="020B0604020202020204" pitchFamily="34" charset="0"/>
              </a:rPr>
              <a:t>快速設定</a:t>
            </a:r>
            <a:r>
              <a:rPr lang="en-US" altLang="zh-TW">
                <a:sym typeface="Arial" panose="020B0604020202020204" pitchFamily="34" charset="0"/>
              </a:rPr>
              <a:t>NAS</a:t>
            </a:r>
            <a:r>
              <a:rPr lang="zh-TW" altLang="en-US">
                <a:sym typeface="Arial" panose="020B0604020202020204" pitchFamily="34" charset="0"/>
              </a:rPr>
              <a:t>的</a:t>
            </a:r>
            <a:r>
              <a:rPr lang="en-US" altLang="zh-TW">
                <a:sym typeface="Arial" panose="020B0604020202020204" pitchFamily="34" charset="0"/>
              </a:rPr>
              <a:t>SMTP</a:t>
            </a:r>
            <a:r>
              <a:rPr lang="zh-TW" altLang="en-US">
                <a:sym typeface="Arial" panose="020B0604020202020204" pitchFamily="34" charset="0"/>
              </a:rPr>
              <a:t>通知</a:t>
            </a:r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4294967295"/>
          </p:nvPr>
        </p:nvSpPr>
        <p:spPr>
          <a:xfrm>
            <a:off x="966739" y="2084423"/>
            <a:ext cx="7897813" cy="83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30000"/>
              </a:lnSpc>
              <a:spcBef>
                <a:spcPts val="500"/>
              </a:spcBef>
              <a:buClr>
                <a:srgbClr val="000000"/>
              </a:buClr>
              <a:buNone/>
            </a:pP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可直接於</a:t>
            </a:r>
            <a:r>
              <a:rPr lang="en-US" altLang="zh-TW" sz="2000" dirty="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Qfinder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Pro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中對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進行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SMTP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快速設定</a:t>
            </a:r>
          </a:p>
        </p:txBody>
      </p:sp>
      <p:sp>
        <p:nvSpPr>
          <p:cNvPr id="13" name="Google Shape;323;p29">
            <a:extLst>
              <a:ext uri="{FF2B5EF4-FFF2-40B4-BE49-F238E27FC236}">
                <a16:creationId xmlns:a16="http://schemas.microsoft.com/office/drawing/2014/main" id="{8EB848A9-988B-BF49-B1C4-BE0BABE92940}"/>
              </a:ext>
            </a:extLst>
          </p:cNvPr>
          <p:cNvSpPr txBox="1"/>
          <p:nvPr/>
        </p:nvSpPr>
        <p:spPr>
          <a:xfrm>
            <a:off x="1272364" y="3429000"/>
            <a:ext cx="3302563" cy="42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52396">
              <a:lnSpc>
                <a:spcPct val="130000"/>
              </a:lnSpc>
              <a:spcBef>
                <a:spcPts val="500"/>
              </a:spcBef>
              <a:buClr>
                <a:srgbClr val="2D2D2D"/>
              </a:buClr>
              <a:buSzPts val="1800"/>
            </a:pP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輸入</a:t>
            </a:r>
            <a:r>
              <a:rPr lang="en-US" altLang="zh-TW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SMTP</a:t>
            </a: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帳號</a:t>
            </a:r>
            <a:endParaRPr lang="zh-TW" altLang="en-US" sz="180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4" name="Google Shape;333;p29">
            <a:extLst>
              <a:ext uri="{FF2B5EF4-FFF2-40B4-BE49-F238E27FC236}">
                <a16:creationId xmlns:a16="http://schemas.microsoft.com/office/drawing/2014/main" id="{D8886E36-27F7-7E44-B8D8-3F4AB7E75AED}"/>
              </a:ext>
            </a:extLst>
          </p:cNvPr>
          <p:cNvSpPr txBox="1"/>
          <p:nvPr/>
        </p:nvSpPr>
        <p:spPr>
          <a:xfrm>
            <a:off x="1272363" y="2813050"/>
            <a:ext cx="3302563" cy="40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52396">
              <a:lnSpc>
                <a:spcPct val="130000"/>
              </a:lnSpc>
              <a:spcBef>
                <a:spcPts val="500"/>
              </a:spcBef>
              <a:buClr>
                <a:srgbClr val="2D2D2D"/>
              </a:buClr>
              <a:buSzPts val="1800"/>
            </a:pP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登入</a:t>
            </a:r>
            <a:r>
              <a:rPr lang="en-US" altLang="zh-TW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帳號</a:t>
            </a:r>
            <a:endParaRPr lang="zh-TW" altLang="en-US" sz="180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5" name="Google Shape;334;p29">
            <a:extLst>
              <a:ext uri="{FF2B5EF4-FFF2-40B4-BE49-F238E27FC236}">
                <a16:creationId xmlns:a16="http://schemas.microsoft.com/office/drawing/2014/main" id="{B74C1871-3B90-1841-82FD-5CBD3D52B8AE}"/>
              </a:ext>
            </a:extLst>
          </p:cNvPr>
          <p:cNvSpPr txBox="1"/>
          <p:nvPr/>
        </p:nvSpPr>
        <p:spPr>
          <a:xfrm>
            <a:off x="1272363" y="3906265"/>
            <a:ext cx="3302563" cy="74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52396">
              <a:lnSpc>
                <a:spcPct val="130000"/>
              </a:lnSpc>
              <a:spcBef>
                <a:spcPts val="500"/>
              </a:spcBef>
              <a:buClr>
                <a:srgbClr val="2D2D2D"/>
              </a:buClr>
              <a:buSzPts val="1800"/>
            </a:pP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啟用</a:t>
            </a:r>
            <a:r>
              <a:rPr lang="en-US" altLang="zh-TW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SMTP</a:t>
            </a: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通知</a:t>
            </a:r>
            <a:endParaRPr lang="zh-TW" altLang="en-US" sz="180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6" name="橢圓 19">
            <a:extLst>
              <a:ext uri="{FF2B5EF4-FFF2-40B4-BE49-F238E27FC236}">
                <a16:creationId xmlns:a16="http://schemas.microsoft.com/office/drawing/2014/main" id="{9471413F-FEEB-1B44-B3F4-8154792E7512}"/>
              </a:ext>
            </a:extLst>
          </p:cNvPr>
          <p:cNvSpPr/>
          <p:nvPr/>
        </p:nvSpPr>
        <p:spPr>
          <a:xfrm>
            <a:off x="1103083" y="2904138"/>
            <a:ext cx="321484" cy="321484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橢圓 20">
            <a:extLst>
              <a:ext uri="{FF2B5EF4-FFF2-40B4-BE49-F238E27FC236}">
                <a16:creationId xmlns:a16="http://schemas.microsoft.com/office/drawing/2014/main" id="{04E671ED-A01C-1643-BDE2-CD1037895BEA}"/>
              </a:ext>
            </a:extLst>
          </p:cNvPr>
          <p:cNvSpPr/>
          <p:nvPr/>
        </p:nvSpPr>
        <p:spPr>
          <a:xfrm>
            <a:off x="1103083" y="3543229"/>
            <a:ext cx="321484" cy="321484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橢圓 21">
            <a:extLst>
              <a:ext uri="{FF2B5EF4-FFF2-40B4-BE49-F238E27FC236}">
                <a16:creationId xmlns:a16="http://schemas.microsoft.com/office/drawing/2014/main" id="{599BDEC0-CBB2-DD4A-8FED-B0B74B46BCE3}"/>
              </a:ext>
            </a:extLst>
          </p:cNvPr>
          <p:cNvSpPr/>
          <p:nvPr/>
        </p:nvSpPr>
        <p:spPr>
          <a:xfrm>
            <a:off x="1111304" y="4118052"/>
            <a:ext cx="321484" cy="321484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zh-TW" alt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圖片 9">
            <a:extLst>
              <a:ext uri="{FF2B5EF4-FFF2-40B4-BE49-F238E27FC236}">
                <a16:creationId xmlns:a16="http://schemas.microsoft.com/office/drawing/2014/main" id="{8C804365-70BD-4F8E-B933-DFE1B6EA0C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0893" y="3315047"/>
            <a:ext cx="4987773" cy="3538597"/>
          </a:xfrm>
          <a:prstGeom prst="rect">
            <a:avLst/>
          </a:prstGeom>
        </p:spPr>
      </p:pic>
      <p:sp>
        <p:nvSpPr>
          <p:cNvPr id="21" name="Google Shape;196;p23">
            <a:extLst>
              <a:ext uri="{FF2B5EF4-FFF2-40B4-BE49-F238E27FC236}">
                <a16:creationId xmlns:a16="http://schemas.microsoft.com/office/drawing/2014/main" id="{067E0F96-F18F-4714-A697-33A9A06EA3DD}"/>
              </a:ext>
            </a:extLst>
          </p:cNvPr>
          <p:cNvSpPr/>
          <p:nvPr/>
        </p:nvSpPr>
        <p:spPr>
          <a:xfrm>
            <a:off x="4898712" y="4292340"/>
            <a:ext cx="1880920" cy="347756"/>
          </a:xfrm>
          <a:prstGeom prst="rect">
            <a:avLst/>
          </a:prstGeom>
          <a:noFill/>
          <a:ln w="38100" cap="flat" cmpd="sng">
            <a:solidFill>
              <a:srgbClr val="99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D7A63D1E-47D7-4BA3-9BF9-F6D45672B4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6764" y="2196061"/>
            <a:ext cx="5338731" cy="2142160"/>
          </a:xfrm>
          <a:prstGeom prst="rect">
            <a:avLst/>
          </a:prstGeom>
        </p:spPr>
      </p:pic>
      <p:sp>
        <p:nvSpPr>
          <p:cNvPr id="22" name="Google Shape;196;p23">
            <a:extLst>
              <a:ext uri="{FF2B5EF4-FFF2-40B4-BE49-F238E27FC236}">
                <a16:creationId xmlns:a16="http://schemas.microsoft.com/office/drawing/2014/main" id="{A8EAD3E3-4F55-435C-AB49-7772C9F224F6}"/>
              </a:ext>
            </a:extLst>
          </p:cNvPr>
          <p:cNvSpPr/>
          <p:nvPr/>
        </p:nvSpPr>
        <p:spPr>
          <a:xfrm>
            <a:off x="10700071" y="3012180"/>
            <a:ext cx="692200" cy="1099596"/>
          </a:xfrm>
          <a:prstGeom prst="rect">
            <a:avLst/>
          </a:prstGeom>
          <a:noFill/>
          <a:ln w="38100" cap="flat" cmpd="sng">
            <a:solidFill>
              <a:srgbClr val="99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6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37B80E3F-382E-498F-83F3-BACC2BC237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4337287"/>
            <a:ext cx="5335115" cy="2530603"/>
          </a:xfrm>
          <a:prstGeom prst="rect">
            <a:avLst/>
          </a:prstGeom>
        </p:spPr>
      </p:pic>
      <p:sp>
        <p:nvSpPr>
          <p:cNvPr id="23" name="Google Shape;196;p23">
            <a:extLst>
              <a:ext uri="{FF2B5EF4-FFF2-40B4-BE49-F238E27FC236}">
                <a16:creationId xmlns:a16="http://schemas.microsoft.com/office/drawing/2014/main" id="{AD8EAD93-4AF8-417F-9AC5-99E3215C6390}"/>
              </a:ext>
            </a:extLst>
          </p:cNvPr>
          <p:cNvSpPr/>
          <p:nvPr/>
        </p:nvSpPr>
        <p:spPr>
          <a:xfrm>
            <a:off x="9856790" y="6456420"/>
            <a:ext cx="1037640" cy="225836"/>
          </a:xfrm>
          <a:prstGeom prst="rect">
            <a:avLst/>
          </a:prstGeom>
          <a:noFill/>
          <a:ln w="38100" cap="flat" cmpd="sng">
            <a:solidFill>
              <a:srgbClr val="99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zh-TW" altLang="en-US">
                <a:sym typeface="Arial" panose="020B0604020202020204" pitchFamily="34" charset="0"/>
              </a:rPr>
              <a:t>離線啟用</a:t>
            </a:r>
            <a:r>
              <a:rPr lang="en-US" altLang="zh-TW">
                <a:sym typeface="Arial" panose="020B0604020202020204" pitchFamily="34" charset="0"/>
              </a:rPr>
              <a:t>NAS</a:t>
            </a:r>
            <a:r>
              <a:rPr lang="zh-TW" altLang="en-US">
                <a:sym typeface="Arial" panose="020B0604020202020204" pitchFamily="34" charset="0"/>
              </a:rPr>
              <a:t>授權</a:t>
            </a:r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4294967295"/>
          </p:nvPr>
        </p:nvSpPr>
        <p:spPr>
          <a:xfrm>
            <a:off x="967616" y="2091216"/>
            <a:ext cx="7897813" cy="83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30000"/>
              </a:lnSpc>
              <a:spcBef>
                <a:spcPts val="500"/>
              </a:spcBef>
              <a:buClr>
                <a:srgbClr val="000000"/>
              </a:buClr>
              <a:buNone/>
            </a:pP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可直接於</a:t>
            </a:r>
            <a:r>
              <a:rPr lang="en-US" altLang="zh-TW" sz="2000" dirty="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Qfinder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Pro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中對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進行授權裝置識別檔案下載</a:t>
            </a:r>
            <a:endParaRPr lang="en-US" altLang="zh-TW" sz="20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4" name="Google Shape;323;p29">
            <a:extLst>
              <a:ext uri="{FF2B5EF4-FFF2-40B4-BE49-F238E27FC236}">
                <a16:creationId xmlns:a16="http://schemas.microsoft.com/office/drawing/2014/main" id="{5C588CDD-5C2A-8A4D-A562-5D1BA41E54BB}"/>
              </a:ext>
            </a:extLst>
          </p:cNvPr>
          <p:cNvSpPr txBox="1"/>
          <p:nvPr/>
        </p:nvSpPr>
        <p:spPr>
          <a:xfrm>
            <a:off x="1272364" y="3429000"/>
            <a:ext cx="3471842" cy="42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52396">
              <a:lnSpc>
                <a:spcPct val="130000"/>
              </a:lnSpc>
              <a:spcBef>
                <a:spcPts val="500"/>
              </a:spcBef>
              <a:buClr>
                <a:srgbClr val="2D2D2D"/>
              </a:buClr>
              <a:buSzPts val="1800"/>
            </a:pP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產生並下載裝置識別檔案</a:t>
            </a:r>
            <a:r>
              <a:rPr lang="en-US" altLang="zh-TW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(DIF)</a:t>
            </a:r>
            <a:endParaRPr lang="zh-TW" altLang="en-US" sz="180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" name="Google Shape;333;p29">
            <a:extLst>
              <a:ext uri="{FF2B5EF4-FFF2-40B4-BE49-F238E27FC236}">
                <a16:creationId xmlns:a16="http://schemas.microsoft.com/office/drawing/2014/main" id="{DAD13D76-0E51-4441-93D1-B2AD8298EE56}"/>
              </a:ext>
            </a:extLst>
          </p:cNvPr>
          <p:cNvSpPr txBox="1"/>
          <p:nvPr/>
        </p:nvSpPr>
        <p:spPr>
          <a:xfrm>
            <a:off x="1272363" y="2813050"/>
            <a:ext cx="3302563" cy="40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52396">
              <a:lnSpc>
                <a:spcPct val="130000"/>
              </a:lnSpc>
              <a:spcBef>
                <a:spcPts val="500"/>
              </a:spcBef>
              <a:buClr>
                <a:srgbClr val="2D2D2D"/>
              </a:buClr>
              <a:buSzPts val="1800"/>
            </a:pP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登入</a:t>
            </a:r>
            <a:r>
              <a:rPr lang="en-US" altLang="zh-TW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帳號</a:t>
            </a:r>
            <a:endParaRPr lang="zh-TW" altLang="en-US" sz="180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" name="Google Shape;334;p29">
            <a:extLst>
              <a:ext uri="{FF2B5EF4-FFF2-40B4-BE49-F238E27FC236}">
                <a16:creationId xmlns:a16="http://schemas.microsoft.com/office/drawing/2014/main" id="{919569A5-4DDF-E64F-93B8-7A4518C9ABAC}"/>
              </a:ext>
            </a:extLst>
          </p:cNvPr>
          <p:cNvSpPr txBox="1"/>
          <p:nvPr/>
        </p:nvSpPr>
        <p:spPr>
          <a:xfrm>
            <a:off x="1272363" y="4199587"/>
            <a:ext cx="3302563" cy="74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52396">
              <a:lnSpc>
                <a:spcPct val="130000"/>
              </a:lnSpc>
              <a:spcBef>
                <a:spcPts val="500"/>
              </a:spcBef>
              <a:buClr>
                <a:srgbClr val="2D2D2D"/>
              </a:buClr>
              <a:buSzPts val="1800"/>
            </a:pP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將</a:t>
            </a:r>
            <a:r>
              <a:rPr lang="en-US" altLang="zh-TW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DIF</a:t>
            </a: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上傳到授權中心並將授權安裝檔</a:t>
            </a:r>
            <a:r>
              <a:rPr lang="en-US" altLang="zh-TW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(LIF)</a:t>
            </a: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透過</a:t>
            </a:r>
            <a:r>
              <a:rPr lang="en-US" altLang="zh-TW" sz="1800" err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Qfinder</a:t>
            </a: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上傳到</a:t>
            </a:r>
            <a:r>
              <a:rPr lang="en-US" altLang="zh-TW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endParaRPr lang="zh-TW" altLang="en-US" sz="180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" name="橢圓 19">
            <a:extLst>
              <a:ext uri="{FF2B5EF4-FFF2-40B4-BE49-F238E27FC236}">
                <a16:creationId xmlns:a16="http://schemas.microsoft.com/office/drawing/2014/main" id="{F9D30A1D-AD50-B74D-81BC-D1E556877C45}"/>
              </a:ext>
            </a:extLst>
          </p:cNvPr>
          <p:cNvSpPr/>
          <p:nvPr/>
        </p:nvSpPr>
        <p:spPr>
          <a:xfrm>
            <a:off x="1103083" y="2904138"/>
            <a:ext cx="321484" cy="321484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橢圓 20">
            <a:extLst>
              <a:ext uri="{FF2B5EF4-FFF2-40B4-BE49-F238E27FC236}">
                <a16:creationId xmlns:a16="http://schemas.microsoft.com/office/drawing/2014/main" id="{D027441C-87A1-014A-85D6-7E8B7FAC8BA2}"/>
              </a:ext>
            </a:extLst>
          </p:cNvPr>
          <p:cNvSpPr/>
          <p:nvPr/>
        </p:nvSpPr>
        <p:spPr>
          <a:xfrm>
            <a:off x="1103083" y="3543229"/>
            <a:ext cx="321484" cy="321484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橢圓 21">
            <a:extLst>
              <a:ext uri="{FF2B5EF4-FFF2-40B4-BE49-F238E27FC236}">
                <a16:creationId xmlns:a16="http://schemas.microsoft.com/office/drawing/2014/main" id="{46F24B41-E6C5-4B48-B2BC-F6A2B3589011}"/>
              </a:ext>
            </a:extLst>
          </p:cNvPr>
          <p:cNvSpPr/>
          <p:nvPr/>
        </p:nvSpPr>
        <p:spPr>
          <a:xfrm>
            <a:off x="1111304" y="4118052"/>
            <a:ext cx="321484" cy="321484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圖片 9">
            <a:extLst>
              <a:ext uri="{FF2B5EF4-FFF2-40B4-BE49-F238E27FC236}">
                <a16:creationId xmlns:a16="http://schemas.microsoft.com/office/drawing/2014/main" id="{3CCCBAA9-7900-4A32-8917-686B969202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133" y="3323937"/>
            <a:ext cx="4987773" cy="3538597"/>
          </a:xfrm>
          <a:prstGeom prst="rect">
            <a:avLst/>
          </a:prstGeom>
        </p:spPr>
      </p:pic>
      <p:sp>
        <p:nvSpPr>
          <p:cNvPr id="3" name="Google Shape;196;p23">
            <a:extLst>
              <a:ext uri="{FF2B5EF4-FFF2-40B4-BE49-F238E27FC236}">
                <a16:creationId xmlns:a16="http://schemas.microsoft.com/office/drawing/2014/main" id="{7C250BF7-7EA4-4D56-A4F2-D558A68BCD4D}"/>
              </a:ext>
            </a:extLst>
          </p:cNvPr>
          <p:cNvSpPr/>
          <p:nvPr/>
        </p:nvSpPr>
        <p:spPr>
          <a:xfrm>
            <a:off x="5802952" y="4901305"/>
            <a:ext cx="1880920" cy="347756"/>
          </a:xfrm>
          <a:prstGeom prst="rect">
            <a:avLst/>
          </a:prstGeom>
          <a:noFill/>
          <a:ln w="38100" cap="flat" cmpd="sng">
            <a:solidFill>
              <a:srgbClr val="99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0" name="圖片 11">
            <a:extLst>
              <a:ext uri="{FF2B5EF4-FFF2-40B4-BE49-F238E27FC236}">
                <a16:creationId xmlns:a16="http://schemas.microsoft.com/office/drawing/2014/main" id="{0ADC7726-BF30-43B5-B1EC-67D35CE25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3040" y="2472379"/>
            <a:ext cx="4378752" cy="4385827"/>
          </a:xfrm>
          <a:prstGeom prst="rect">
            <a:avLst/>
          </a:prstGeom>
        </p:spPr>
      </p:pic>
      <p:sp>
        <p:nvSpPr>
          <p:cNvPr id="15" name="Google Shape;196;p23">
            <a:extLst>
              <a:ext uri="{FF2B5EF4-FFF2-40B4-BE49-F238E27FC236}">
                <a16:creationId xmlns:a16="http://schemas.microsoft.com/office/drawing/2014/main" id="{87F6D0D1-B2C4-4860-852F-78635A53EFE0}"/>
              </a:ext>
            </a:extLst>
          </p:cNvPr>
          <p:cNvSpPr/>
          <p:nvPr/>
        </p:nvSpPr>
        <p:spPr>
          <a:xfrm>
            <a:off x="8078156" y="3552565"/>
            <a:ext cx="1423720" cy="660176"/>
          </a:xfrm>
          <a:prstGeom prst="rect">
            <a:avLst/>
          </a:prstGeom>
          <a:noFill/>
          <a:ln w="38100" cap="flat" cmpd="sng">
            <a:solidFill>
              <a:srgbClr val="99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"/>
          <p:cNvSpPr txBox="1"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zh-TW" altLang="en-US">
                <a:sym typeface="Arial" panose="020B0604020202020204" pitchFamily="34" charset="0"/>
              </a:rPr>
              <a:t>從</a:t>
            </a:r>
            <a:r>
              <a:rPr lang="en-US" altLang="zh-TW">
                <a:sym typeface="Arial" panose="020B0604020202020204" pitchFamily="34" charset="0"/>
              </a:rPr>
              <a:t>PC</a:t>
            </a:r>
            <a:r>
              <a:rPr lang="zh-TW" altLang="en-US">
                <a:sym typeface="Arial" panose="020B0604020202020204" pitchFamily="34" charset="0"/>
              </a:rPr>
              <a:t>端直接做</a:t>
            </a:r>
            <a:r>
              <a:rPr lang="en-US" altLang="zh-TW">
                <a:sym typeface="Arial" panose="020B0604020202020204" pitchFamily="34" charset="0"/>
              </a:rPr>
              <a:t>NAS</a:t>
            </a:r>
            <a:r>
              <a:rPr lang="zh-TW" altLang="en-US">
                <a:sym typeface="Arial" panose="020B0604020202020204" pitchFamily="34" charset="0"/>
              </a:rPr>
              <a:t>韌體更新</a:t>
            </a:r>
            <a:br>
              <a:rPr lang="zh-TW" altLang="en-US">
                <a:sym typeface="Arial" panose="020B0604020202020204" pitchFamily="34" charset="0"/>
              </a:rPr>
            </a:br>
            <a:endParaRPr lang="zh-TW" altLang="en-US">
              <a:sym typeface="Arial" panose="020B0604020202020204" pitchFamily="34" charset="0"/>
            </a:endParaRPr>
          </a:p>
        </p:txBody>
      </p:sp>
      <p:sp>
        <p:nvSpPr>
          <p:cNvPr id="322" name="Google Shape;322;p29"/>
          <p:cNvSpPr txBox="1">
            <a:spLocks noGrp="1"/>
          </p:cNvSpPr>
          <p:nvPr>
            <p:ph type="body" idx="4294967295"/>
          </p:nvPr>
        </p:nvSpPr>
        <p:spPr>
          <a:xfrm>
            <a:off x="1407915" y="1749366"/>
            <a:ext cx="3371850" cy="103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30000"/>
              </a:lnSpc>
              <a:spcBef>
                <a:spcPts val="500"/>
              </a:spcBef>
              <a:buClr>
                <a:srgbClr val="000000"/>
              </a:buClr>
              <a:buNone/>
            </a:pP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不用透過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web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介面，使用</a:t>
            </a:r>
            <a:r>
              <a:rPr lang="en-US" altLang="zh-TW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Qfinder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Pro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直接進行韌體更新</a:t>
            </a:r>
          </a:p>
        </p:txBody>
      </p:sp>
      <p:sp>
        <p:nvSpPr>
          <p:cNvPr id="323" name="Google Shape;323;p29"/>
          <p:cNvSpPr txBox="1"/>
          <p:nvPr/>
        </p:nvSpPr>
        <p:spPr>
          <a:xfrm>
            <a:off x="1272364" y="3429000"/>
            <a:ext cx="3302563" cy="42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52396">
              <a:lnSpc>
                <a:spcPct val="130000"/>
              </a:lnSpc>
              <a:spcBef>
                <a:spcPts val="500"/>
              </a:spcBef>
              <a:buClr>
                <a:srgbClr val="2D2D2D"/>
              </a:buClr>
              <a:buSzPts val="1800"/>
            </a:pP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手動上傳</a:t>
            </a:r>
            <a:r>
              <a:rPr lang="en-US" altLang="zh-TW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(</a:t>
            </a: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韌體更新檔</a:t>
            </a:r>
            <a:r>
              <a:rPr lang="en-US" altLang="zh-TW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)</a:t>
            </a:r>
            <a:endParaRPr lang="zh-TW" altLang="en-US" sz="180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CC29256B-07D7-4D91-8DBB-333C7876B705}"/>
              </a:ext>
            </a:extLst>
          </p:cNvPr>
          <p:cNvGrpSpPr/>
          <p:nvPr/>
        </p:nvGrpSpPr>
        <p:grpSpPr>
          <a:xfrm>
            <a:off x="4901571" y="1965758"/>
            <a:ext cx="7392029" cy="4892242"/>
            <a:chOff x="4901571" y="2358000"/>
            <a:chExt cx="6799363" cy="4500000"/>
          </a:xfrm>
        </p:grpSpPr>
        <p:pic>
          <p:nvPicPr>
            <p:cNvPr id="3" name="圖片 3" descr="一張含有 文字 的圖片&#10;&#10;自動產生的描述">
              <a:extLst>
                <a:ext uri="{FF2B5EF4-FFF2-40B4-BE49-F238E27FC236}">
                  <a16:creationId xmlns:a16="http://schemas.microsoft.com/office/drawing/2014/main" id="{A4A11658-96A0-4FDE-AE85-908905F53A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01571" y="2358000"/>
              <a:ext cx="6799363" cy="4500000"/>
            </a:xfrm>
            <a:prstGeom prst="roundRect">
              <a:avLst>
                <a:gd name="adj" fmla="val 2470"/>
              </a:avLst>
            </a:prstGeom>
            <a:solidFill>
              <a:schemeClr val="bg1"/>
            </a:solidFill>
            <a:ln>
              <a:noFill/>
            </a:ln>
            <a:effectLst>
              <a:outerShdw blurRad="596900" dist="368300" dir="7800000" sx="97000" sy="97000" algn="tr" rotWithShape="0">
                <a:srgbClr val="08121E"/>
              </a:outerShdw>
            </a:effectLst>
          </p:spPr>
        </p:pic>
        <p:sp>
          <p:nvSpPr>
            <p:cNvPr id="326" name="Google Shape;326;p29"/>
            <p:cNvSpPr/>
            <p:nvPr/>
          </p:nvSpPr>
          <p:spPr>
            <a:xfrm>
              <a:off x="5020479" y="3184536"/>
              <a:ext cx="6589991" cy="756625"/>
            </a:xfrm>
            <a:prstGeom prst="rect">
              <a:avLst/>
            </a:prstGeom>
            <a:noFill/>
            <a:ln w="57150" cap="flat" cmpd="sng">
              <a:solidFill>
                <a:srgbClr val="99FF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  <a:buSzPts val="1400"/>
              </a:pPr>
              <a:endParaRPr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020481" y="2893461"/>
              <a:ext cx="6589988" cy="291073"/>
            </a:xfrm>
            <a:prstGeom prst="rect">
              <a:avLst/>
            </a:prstGeom>
            <a:noFill/>
            <a:ln w="57150" cap="flat" cmpd="sng">
              <a:solidFill>
                <a:srgbClr val="99FF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  <a:buSzPts val="1400"/>
              </a:pPr>
              <a:endParaRPr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5021402" y="4362557"/>
              <a:ext cx="6567575" cy="267817"/>
            </a:xfrm>
            <a:prstGeom prst="rect">
              <a:avLst/>
            </a:prstGeom>
            <a:noFill/>
            <a:ln w="57150" cap="flat" cmpd="sng">
              <a:solidFill>
                <a:srgbClr val="99FF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  <a:buSzPts val="1400"/>
              </a:pPr>
              <a:endParaRPr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333" name="Google Shape;333;p29"/>
          <p:cNvSpPr txBox="1"/>
          <p:nvPr/>
        </p:nvSpPr>
        <p:spPr>
          <a:xfrm>
            <a:off x="1272363" y="2813050"/>
            <a:ext cx="3302563" cy="40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52396">
              <a:lnSpc>
                <a:spcPct val="130000"/>
              </a:lnSpc>
              <a:spcBef>
                <a:spcPts val="500"/>
              </a:spcBef>
              <a:buClr>
                <a:srgbClr val="2D2D2D"/>
              </a:buClr>
              <a:buSzPts val="1800"/>
            </a:pP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線上更新</a:t>
            </a:r>
            <a:r>
              <a:rPr lang="en-US" altLang="zh-TW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(</a:t>
            </a: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韌體更新檔</a:t>
            </a:r>
            <a:r>
              <a:rPr lang="en-US" altLang="zh-TW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)</a:t>
            </a:r>
            <a:endParaRPr lang="zh-TW" altLang="en-US" sz="180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34" name="Google Shape;334;p29"/>
          <p:cNvSpPr txBox="1"/>
          <p:nvPr/>
        </p:nvSpPr>
        <p:spPr>
          <a:xfrm>
            <a:off x="1272364" y="4044950"/>
            <a:ext cx="3302563" cy="74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52396">
              <a:lnSpc>
                <a:spcPct val="130000"/>
              </a:lnSpc>
              <a:spcBef>
                <a:spcPts val="500"/>
              </a:spcBef>
              <a:buClr>
                <a:srgbClr val="2D2D2D"/>
              </a:buClr>
              <a:buSzPts val="1800"/>
            </a:pP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一次對網域中所有相同型號的系統做批次韌體更新</a:t>
            </a:r>
            <a:endParaRPr lang="zh-TW" altLang="en-US" sz="180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6C99CAA0-221B-4BC1-8A0E-F4078CC05AAC}"/>
              </a:ext>
            </a:extLst>
          </p:cNvPr>
          <p:cNvSpPr/>
          <p:nvPr/>
        </p:nvSpPr>
        <p:spPr>
          <a:xfrm>
            <a:off x="4715428" y="2535625"/>
            <a:ext cx="321484" cy="321484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CA1BBD80-DB72-47F7-A558-C9556B864F79}"/>
              </a:ext>
            </a:extLst>
          </p:cNvPr>
          <p:cNvSpPr/>
          <p:nvPr/>
        </p:nvSpPr>
        <p:spPr>
          <a:xfrm>
            <a:off x="4715428" y="3124986"/>
            <a:ext cx="321484" cy="321484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BFAE79A8-D436-4987-B31E-867502EDEED3}"/>
              </a:ext>
            </a:extLst>
          </p:cNvPr>
          <p:cNvSpPr/>
          <p:nvPr/>
        </p:nvSpPr>
        <p:spPr>
          <a:xfrm>
            <a:off x="4723649" y="4128394"/>
            <a:ext cx="321484" cy="321484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5C31E380-66AD-4A79-BA09-EF3F10808888}"/>
              </a:ext>
            </a:extLst>
          </p:cNvPr>
          <p:cNvSpPr/>
          <p:nvPr/>
        </p:nvSpPr>
        <p:spPr>
          <a:xfrm>
            <a:off x="1103083" y="2904138"/>
            <a:ext cx="321484" cy="321484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2F591AD1-8DC3-44C1-BA41-6EC7B51273A9}"/>
              </a:ext>
            </a:extLst>
          </p:cNvPr>
          <p:cNvSpPr/>
          <p:nvPr/>
        </p:nvSpPr>
        <p:spPr>
          <a:xfrm>
            <a:off x="1103083" y="3543229"/>
            <a:ext cx="321484" cy="321484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7624BF3A-2A82-4B07-863A-78E69C86C676}"/>
              </a:ext>
            </a:extLst>
          </p:cNvPr>
          <p:cNvSpPr/>
          <p:nvPr/>
        </p:nvSpPr>
        <p:spPr>
          <a:xfrm>
            <a:off x="1111304" y="4118052"/>
            <a:ext cx="321484" cy="321484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A1589B6B-E2EE-4B1A-B1F2-253F7D2CF4F0}"/>
              </a:ext>
            </a:extLst>
          </p:cNvPr>
          <p:cNvSpPr/>
          <p:nvPr/>
        </p:nvSpPr>
        <p:spPr>
          <a:xfrm>
            <a:off x="4468194" y="1837782"/>
            <a:ext cx="6723801" cy="5265019"/>
          </a:xfrm>
          <a:prstGeom prst="roundRect">
            <a:avLst>
              <a:gd name="adj" fmla="val 3260"/>
            </a:avLst>
          </a:prstGeom>
          <a:gradFill>
            <a:gsLst>
              <a:gs pos="0">
                <a:srgbClr val="99FFCC"/>
              </a:gs>
              <a:gs pos="100000">
                <a:srgbClr val="33CCCC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7" name="Google Shape;347;p30"/>
          <p:cNvSpPr txBox="1">
            <a:spLocks noGrp="1"/>
          </p:cNvSpPr>
          <p:nvPr>
            <p:ph type="title"/>
          </p:nvPr>
        </p:nvSpPr>
        <p:spPr>
          <a:xfrm>
            <a:off x="415600" y="207366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zh-TW" altLang="en-US" i="0" u="none" strike="noStrike" cap="none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無需開啟網頁的資源監控</a:t>
            </a:r>
            <a:br>
              <a:rPr lang="zh-TW" altLang="en-US" i="0" u="none" strike="noStrike" cap="none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</a:br>
            <a:endParaRPr lang="zh-TW" altLang="en-US" i="0" u="none" strike="noStrike" cap="none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2" name="圖片 2">
            <a:extLst>
              <a:ext uri="{FF2B5EF4-FFF2-40B4-BE49-F238E27FC236}">
                <a16:creationId xmlns:a16="http://schemas.microsoft.com/office/drawing/2014/main" id="{A48B3A68-D79A-482F-8DB9-62B7E62234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4578" y="1939200"/>
            <a:ext cx="6707895" cy="4897085"/>
          </a:xfrm>
          <a:prstGeom prst="roundRect">
            <a:avLst>
              <a:gd name="adj" fmla="val 2470"/>
            </a:avLst>
          </a:prstGeom>
          <a:solidFill>
            <a:schemeClr val="bg1"/>
          </a:solidFill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</p:pic>
      <p:sp>
        <p:nvSpPr>
          <p:cNvPr id="348" name="Google Shape;348;p30"/>
          <p:cNvSpPr txBox="1">
            <a:spLocks noGrp="1"/>
          </p:cNvSpPr>
          <p:nvPr>
            <p:ph type="body" idx="4294967295"/>
          </p:nvPr>
        </p:nvSpPr>
        <p:spPr>
          <a:xfrm>
            <a:off x="1088905" y="2901236"/>
            <a:ext cx="3165462" cy="216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30000"/>
              </a:lnSpc>
              <a:spcBef>
                <a:spcPts val="500"/>
              </a:spcBef>
              <a:buNone/>
            </a:pP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不用登入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網頁介面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, 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快速得知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使用狀況、系統是否正常運作、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CPU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和記憶體的使用率</a:t>
            </a:r>
            <a:endParaRPr lang="zh-TW" altLang="en-US" sz="1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/>
        </p:nvSpPr>
        <p:spPr>
          <a:xfrm>
            <a:off x="2050182" y="1825930"/>
            <a:ext cx="7898630" cy="100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52396">
              <a:lnSpc>
                <a:spcPct val="13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可選擇本地端的圖片或影片快速 </a:t>
            </a:r>
            <a:r>
              <a:rPr lang="zh-TW" altLang="en-US" sz="2400" b="1">
                <a:solidFill>
                  <a:srgbClr val="99FFCC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進行批次上傳</a:t>
            </a:r>
          </a:p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 lang="zh-TW" altLang="en-US">
              <a:solidFill>
                <a:schemeClr val="dk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2050182" y="2326514"/>
            <a:ext cx="830339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152396">
              <a:lnSpc>
                <a:spcPct val="13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可先在</a:t>
            </a:r>
            <a:r>
              <a:rPr lang="zh-TW" altLang="en-US" sz="2400" b="1">
                <a:solidFill>
                  <a:srgbClr val="99FFCC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本地端轉檔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再將檔案上傳至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，加速透過網頁上傳較慢的問題</a:t>
            </a: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27" name="Google Shape;227;p24"/>
          <p:cNvSpPr txBox="1"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zh-TW" altLang="en-US">
                <a:sym typeface="Arial" panose="020B0604020202020204" pitchFamily="34" charset="0"/>
              </a:rPr>
              <a:t>簡便影音上傳</a:t>
            </a:r>
          </a:p>
        </p:txBody>
      </p:sp>
      <p:pic>
        <p:nvPicPr>
          <p:cNvPr id="202" name="Google Shape;202;p24" hidden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9653" y="3471700"/>
            <a:ext cx="2704847" cy="270484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/>
          <p:nvPr/>
        </p:nvSpPr>
        <p:spPr>
          <a:xfrm>
            <a:off x="6619889" y="5440670"/>
            <a:ext cx="1308503" cy="654478"/>
          </a:xfrm>
          <a:prstGeom prst="rightArrow">
            <a:avLst>
              <a:gd name="adj1" fmla="val 50000"/>
              <a:gd name="adj2" fmla="val 84019"/>
            </a:avLst>
          </a:prstGeom>
          <a:gradFill>
            <a:gsLst>
              <a:gs pos="0">
                <a:srgbClr val="99FFCC"/>
              </a:gs>
              <a:gs pos="68000">
                <a:srgbClr val="33CCCC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solidFill>
                <a:srgbClr val="481F67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6708345" y="3487025"/>
            <a:ext cx="1220047" cy="654478"/>
          </a:xfrm>
          <a:prstGeom prst="rightArrow">
            <a:avLst>
              <a:gd name="adj1" fmla="val 50000"/>
              <a:gd name="adj2" fmla="val 84019"/>
            </a:avLst>
          </a:prstGeom>
          <a:gradFill>
            <a:gsLst>
              <a:gs pos="0">
                <a:srgbClr val="99FFCC"/>
              </a:gs>
              <a:gs pos="68000">
                <a:srgbClr val="33CCCC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solidFill>
                <a:srgbClr val="481F67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grpSp>
        <p:nvGrpSpPr>
          <p:cNvPr id="204" name="Google Shape;204;p24"/>
          <p:cNvGrpSpPr/>
          <p:nvPr/>
        </p:nvGrpSpPr>
        <p:grpSpPr>
          <a:xfrm>
            <a:off x="1367499" y="3521938"/>
            <a:ext cx="3318161" cy="2792152"/>
            <a:chOff x="335275" y="1999220"/>
            <a:chExt cx="2188117" cy="1841247"/>
          </a:xfrm>
        </p:grpSpPr>
        <p:pic>
          <p:nvPicPr>
            <p:cNvPr id="205" name="Google Shape;205;p24" descr="D:\Fullppt\005-PNG이미지\모니터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5275" y="1999220"/>
              <a:ext cx="2188117" cy="18412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24"/>
            <p:cNvSpPr/>
            <p:nvPr/>
          </p:nvSpPr>
          <p:spPr>
            <a:xfrm>
              <a:off x="1536751" y="2471020"/>
              <a:ext cx="540000" cy="468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107034"/>
                  </a:moveTo>
                  <a:lnTo>
                    <a:pt x="98823" y="113520"/>
                  </a:lnTo>
                  <a:lnTo>
                    <a:pt x="111175" y="113520"/>
                  </a:lnTo>
                  <a:lnTo>
                    <a:pt x="111175" y="107034"/>
                  </a:lnTo>
                  <a:close/>
                  <a:moveTo>
                    <a:pt x="7941" y="107034"/>
                  </a:moveTo>
                  <a:lnTo>
                    <a:pt x="7941" y="113520"/>
                  </a:lnTo>
                  <a:lnTo>
                    <a:pt x="20293" y="113520"/>
                  </a:lnTo>
                  <a:lnTo>
                    <a:pt x="20293" y="107034"/>
                  </a:lnTo>
                  <a:close/>
                  <a:moveTo>
                    <a:pt x="98823" y="94383"/>
                  </a:moveTo>
                  <a:lnTo>
                    <a:pt x="98823" y="100870"/>
                  </a:lnTo>
                  <a:lnTo>
                    <a:pt x="111175" y="100870"/>
                  </a:lnTo>
                  <a:lnTo>
                    <a:pt x="111175" y="94383"/>
                  </a:lnTo>
                  <a:close/>
                  <a:moveTo>
                    <a:pt x="7941" y="94383"/>
                  </a:moveTo>
                  <a:lnTo>
                    <a:pt x="7941" y="100870"/>
                  </a:lnTo>
                  <a:lnTo>
                    <a:pt x="20293" y="100870"/>
                  </a:lnTo>
                  <a:lnTo>
                    <a:pt x="20293" y="94383"/>
                  </a:lnTo>
                  <a:close/>
                  <a:moveTo>
                    <a:pt x="98823" y="81733"/>
                  </a:moveTo>
                  <a:lnTo>
                    <a:pt x="98823" y="88219"/>
                  </a:lnTo>
                  <a:lnTo>
                    <a:pt x="111175" y="88219"/>
                  </a:lnTo>
                  <a:lnTo>
                    <a:pt x="111175" y="81733"/>
                  </a:lnTo>
                  <a:close/>
                  <a:moveTo>
                    <a:pt x="7941" y="81733"/>
                  </a:moveTo>
                  <a:lnTo>
                    <a:pt x="7941" y="88219"/>
                  </a:lnTo>
                  <a:lnTo>
                    <a:pt x="20293" y="88219"/>
                  </a:lnTo>
                  <a:lnTo>
                    <a:pt x="20293" y="81733"/>
                  </a:lnTo>
                  <a:close/>
                  <a:moveTo>
                    <a:pt x="98823" y="69082"/>
                  </a:moveTo>
                  <a:lnTo>
                    <a:pt x="98823" y="75569"/>
                  </a:lnTo>
                  <a:lnTo>
                    <a:pt x="111175" y="75569"/>
                  </a:lnTo>
                  <a:lnTo>
                    <a:pt x="111175" y="69082"/>
                  </a:lnTo>
                  <a:close/>
                  <a:moveTo>
                    <a:pt x="7941" y="69082"/>
                  </a:moveTo>
                  <a:lnTo>
                    <a:pt x="7941" y="75569"/>
                  </a:lnTo>
                  <a:lnTo>
                    <a:pt x="20293" y="75569"/>
                  </a:lnTo>
                  <a:lnTo>
                    <a:pt x="20293" y="69082"/>
                  </a:lnTo>
                  <a:close/>
                  <a:moveTo>
                    <a:pt x="98823" y="56432"/>
                  </a:moveTo>
                  <a:lnTo>
                    <a:pt x="98823" y="62919"/>
                  </a:lnTo>
                  <a:lnTo>
                    <a:pt x="111175" y="62919"/>
                  </a:lnTo>
                  <a:lnTo>
                    <a:pt x="111175" y="56432"/>
                  </a:lnTo>
                  <a:close/>
                  <a:moveTo>
                    <a:pt x="7941" y="56432"/>
                  </a:moveTo>
                  <a:lnTo>
                    <a:pt x="7941" y="62919"/>
                  </a:lnTo>
                  <a:lnTo>
                    <a:pt x="20293" y="62919"/>
                  </a:lnTo>
                  <a:lnTo>
                    <a:pt x="20293" y="56432"/>
                  </a:lnTo>
                  <a:close/>
                  <a:moveTo>
                    <a:pt x="98823" y="43781"/>
                  </a:moveTo>
                  <a:lnTo>
                    <a:pt x="98823" y="50268"/>
                  </a:lnTo>
                  <a:lnTo>
                    <a:pt x="111175" y="50268"/>
                  </a:lnTo>
                  <a:lnTo>
                    <a:pt x="111175" y="43781"/>
                  </a:lnTo>
                  <a:close/>
                  <a:moveTo>
                    <a:pt x="7941" y="43781"/>
                  </a:moveTo>
                  <a:lnTo>
                    <a:pt x="7941" y="50268"/>
                  </a:lnTo>
                  <a:lnTo>
                    <a:pt x="20293" y="50268"/>
                  </a:lnTo>
                  <a:lnTo>
                    <a:pt x="20293" y="43781"/>
                  </a:lnTo>
                  <a:close/>
                  <a:moveTo>
                    <a:pt x="98823" y="31131"/>
                  </a:moveTo>
                  <a:lnTo>
                    <a:pt x="98823" y="37618"/>
                  </a:lnTo>
                  <a:lnTo>
                    <a:pt x="111175" y="37618"/>
                  </a:lnTo>
                  <a:lnTo>
                    <a:pt x="111175" y="31131"/>
                  </a:lnTo>
                  <a:close/>
                  <a:moveTo>
                    <a:pt x="7941" y="31131"/>
                  </a:moveTo>
                  <a:lnTo>
                    <a:pt x="7941" y="37618"/>
                  </a:lnTo>
                  <a:lnTo>
                    <a:pt x="20293" y="37618"/>
                  </a:lnTo>
                  <a:lnTo>
                    <a:pt x="20293" y="31131"/>
                  </a:lnTo>
                  <a:close/>
                  <a:moveTo>
                    <a:pt x="37203" y="24881"/>
                  </a:moveTo>
                  <a:lnTo>
                    <a:pt x="37203" y="95118"/>
                  </a:lnTo>
                  <a:lnTo>
                    <a:pt x="87817" y="60000"/>
                  </a:lnTo>
                  <a:close/>
                  <a:moveTo>
                    <a:pt x="98823" y="18481"/>
                  </a:moveTo>
                  <a:lnTo>
                    <a:pt x="98823" y="24967"/>
                  </a:lnTo>
                  <a:lnTo>
                    <a:pt x="111175" y="24967"/>
                  </a:lnTo>
                  <a:lnTo>
                    <a:pt x="111175" y="18481"/>
                  </a:lnTo>
                  <a:close/>
                  <a:moveTo>
                    <a:pt x="7941" y="18481"/>
                  </a:moveTo>
                  <a:lnTo>
                    <a:pt x="7941" y="24967"/>
                  </a:lnTo>
                  <a:lnTo>
                    <a:pt x="20293" y="24967"/>
                  </a:lnTo>
                  <a:lnTo>
                    <a:pt x="20293" y="18481"/>
                  </a:lnTo>
                  <a:close/>
                  <a:moveTo>
                    <a:pt x="98823" y="5830"/>
                  </a:moveTo>
                  <a:lnTo>
                    <a:pt x="98823" y="12317"/>
                  </a:lnTo>
                  <a:lnTo>
                    <a:pt x="111175" y="12317"/>
                  </a:lnTo>
                  <a:lnTo>
                    <a:pt x="111175" y="5830"/>
                  </a:lnTo>
                  <a:close/>
                  <a:moveTo>
                    <a:pt x="7941" y="5830"/>
                  </a:moveTo>
                  <a:lnTo>
                    <a:pt x="7941" y="12317"/>
                  </a:lnTo>
                  <a:lnTo>
                    <a:pt x="20293" y="12317"/>
                  </a:lnTo>
                  <a:lnTo>
                    <a:pt x="20293" y="5830"/>
                  </a:lnTo>
                  <a:close/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lnSpc>
                  <a:spcPct val="130000"/>
                </a:lnSpc>
                <a:spcBef>
                  <a:spcPts val="500"/>
                </a:spcBef>
                <a:buSzPts val="1800"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719941" y="2471021"/>
              <a:ext cx="706094" cy="4679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0993" y="25616"/>
                  </a:moveTo>
                  <a:cubicBezTo>
                    <a:pt x="74756" y="25616"/>
                    <a:pt x="77806" y="30257"/>
                    <a:pt x="77806" y="35981"/>
                  </a:cubicBezTo>
                  <a:cubicBezTo>
                    <a:pt x="77806" y="41706"/>
                    <a:pt x="74756" y="46347"/>
                    <a:pt x="70993" y="46347"/>
                  </a:cubicBezTo>
                  <a:cubicBezTo>
                    <a:pt x="67231" y="46347"/>
                    <a:pt x="64181" y="41706"/>
                    <a:pt x="64181" y="35981"/>
                  </a:cubicBezTo>
                  <a:cubicBezTo>
                    <a:pt x="64181" y="30257"/>
                    <a:pt x="67231" y="25616"/>
                    <a:pt x="70993" y="25616"/>
                  </a:cubicBezTo>
                  <a:close/>
                  <a:moveTo>
                    <a:pt x="44353" y="15369"/>
                  </a:moveTo>
                  <a:lnTo>
                    <a:pt x="68961" y="82195"/>
                  </a:lnTo>
                  <a:lnTo>
                    <a:pt x="83818" y="47833"/>
                  </a:lnTo>
                  <a:lnTo>
                    <a:pt x="108131" y="104068"/>
                  </a:lnTo>
                  <a:lnTo>
                    <a:pt x="77016" y="104068"/>
                  </a:lnTo>
                  <a:lnTo>
                    <a:pt x="59504" y="104068"/>
                  </a:lnTo>
                  <a:lnTo>
                    <a:pt x="11689" y="104068"/>
                  </a:lnTo>
                  <a:close/>
                  <a:moveTo>
                    <a:pt x="6666" y="9280"/>
                  </a:moveTo>
                  <a:lnTo>
                    <a:pt x="6666" y="110719"/>
                  </a:lnTo>
                  <a:lnTo>
                    <a:pt x="113333" y="110719"/>
                  </a:lnTo>
                  <a:lnTo>
                    <a:pt x="113333" y="9280"/>
                  </a:lnTo>
                  <a:close/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lnSpc>
                  <a:spcPct val="130000"/>
                </a:lnSpc>
                <a:spcBef>
                  <a:spcPts val="500"/>
                </a:spcBef>
                <a:buSzPts val="1800"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32" name="Google Shape;208;p24">
            <a:extLst>
              <a:ext uri="{FF2B5EF4-FFF2-40B4-BE49-F238E27FC236}">
                <a16:creationId xmlns:a16="http://schemas.microsoft.com/office/drawing/2014/main" id="{937FA41A-948A-443C-A940-0129D088F04C}"/>
              </a:ext>
            </a:extLst>
          </p:cNvPr>
          <p:cNvSpPr/>
          <p:nvPr/>
        </p:nvSpPr>
        <p:spPr>
          <a:xfrm>
            <a:off x="4199502" y="5265048"/>
            <a:ext cx="2461785" cy="888572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19050" cap="flat" cmpd="sng">
            <a:solidFill>
              <a:srgbClr val="99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  <a:buSzPts val="1400"/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4161187" y="5199738"/>
            <a:ext cx="2461785" cy="8885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99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solidFill>
                <a:schemeClr val="lt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grpSp>
        <p:nvGrpSpPr>
          <p:cNvPr id="210" name="Google Shape;210;p24"/>
          <p:cNvGrpSpPr/>
          <p:nvPr/>
        </p:nvGrpSpPr>
        <p:grpSpPr>
          <a:xfrm>
            <a:off x="5430395" y="3118082"/>
            <a:ext cx="1407880" cy="1062172"/>
            <a:chOff x="3482935" y="1739956"/>
            <a:chExt cx="928408" cy="700435"/>
          </a:xfrm>
        </p:grpSpPr>
        <p:grpSp>
          <p:nvGrpSpPr>
            <p:cNvPr id="211" name="Google Shape;211;p24"/>
            <p:cNvGrpSpPr/>
            <p:nvPr/>
          </p:nvGrpSpPr>
          <p:grpSpPr>
            <a:xfrm>
              <a:off x="3482935" y="1739956"/>
              <a:ext cx="928408" cy="700435"/>
              <a:chOff x="2494904" y="1895973"/>
              <a:chExt cx="928408" cy="700435"/>
            </a:xfrm>
          </p:grpSpPr>
          <p:sp>
            <p:nvSpPr>
              <p:cNvPr id="212" name="Google Shape;212;p24"/>
              <p:cNvSpPr/>
              <p:nvPr/>
            </p:nvSpPr>
            <p:spPr>
              <a:xfrm>
                <a:off x="2530916" y="1939041"/>
                <a:ext cx="892396" cy="657367"/>
              </a:xfrm>
              <a:prstGeom prst="roundRect">
                <a:avLst>
                  <a:gd name="adj" fmla="val 16667"/>
                </a:avLst>
              </a:prstGeom>
              <a:solidFill>
                <a:srgbClr val="99FFCC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500"/>
                  </a:spcBef>
                  <a:buSzPts val="1400"/>
                </a:pPr>
                <a:endParaRPr>
                  <a:solidFill>
                    <a:schemeClr val="lt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Google Shape;213;p24"/>
              <p:cNvSpPr/>
              <p:nvPr/>
            </p:nvSpPr>
            <p:spPr>
              <a:xfrm>
                <a:off x="2494904" y="1895973"/>
                <a:ext cx="892396" cy="65736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 cap="flat" cmpd="sng">
                <a:solidFill>
                  <a:srgbClr val="99FF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500"/>
                  </a:spcBef>
                  <a:buSzPts val="1400"/>
                </a:pPr>
                <a:endParaRPr>
                  <a:solidFill>
                    <a:schemeClr val="lt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4" name="Google Shape;214;p24"/>
            <p:cNvSpPr/>
            <p:nvPr/>
          </p:nvSpPr>
          <p:spPr>
            <a:xfrm>
              <a:off x="3947233" y="1929011"/>
              <a:ext cx="221272" cy="1849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107034"/>
                  </a:moveTo>
                  <a:lnTo>
                    <a:pt x="98823" y="113520"/>
                  </a:lnTo>
                  <a:lnTo>
                    <a:pt x="111175" y="113520"/>
                  </a:lnTo>
                  <a:lnTo>
                    <a:pt x="111175" y="107034"/>
                  </a:lnTo>
                  <a:close/>
                  <a:moveTo>
                    <a:pt x="7941" y="107034"/>
                  </a:moveTo>
                  <a:lnTo>
                    <a:pt x="7941" y="113520"/>
                  </a:lnTo>
                  <a:lnTo>
                    <a:pt x="20293" y="113520"/>
                  </a:lnTo>
                  <a:lnTo>
                    <a:pt x="20293" y="107034"/>
                  </a:lnTo>
                  <a:close/>
                  <a:moveTo>
                    <a:pt x="98823" y="94383"/>
                  </a:moveTo>
                  <a:lnTo>
                    <a:pt x="98823" y="100870"/>
                  </a:lnTo>
                  <a:lnTo>
                    <a:pt x="111175" y="100870"/>
                  </a:lnTo>
                  <a:lnTo>
                    <a:pt x="111175" y="94383"/>
                  </a:lnTo>
                  <a:close/>
                  <a:moveTo>
                    <a:pt x="7941" y="94383"/>
                  </a:moveTo>
                  <a:lnTo>
                    <a:pt x="7941" y="100870"/>
                  </a:lnTo>
                  <a:lnTo>
                    <a:pt x="20293" y="100870"/>
                  </a:lnTo>
                  <a:lnTo>
                    <a:pt x="20293" y="94383"/>
                  </a:lnTo>
                  <a:close/>
                  <a:moveTo>
                    <a:pt x="98823" y="81733"/>
                  </a:moveTo>
                  <a:lnTo>
                    <a:pt x="98823" y="88219"/>
                  </a:lnTo>
                  <a:lnTo>
                    <a:pt x="111175" y="88219"/>
                  </a:lnTo>
                  <a:lnTo>
                    <a:pt x="111175" y="81733"/>
                  </a:lnTo>
                  <a:close/>
                  <a:moveTo>
                    <a:pt x="7941" y="81733"/>
                  </a:moveTo>
                  <a:lnTo>
                    <a:pt x="7941" y="88219"/>
                  </a:lnTo>
                  <a:lnTo>
                    <a:pt x="20293" y="88219"/>
                  </a:lnTo>
                  <a:lnTo>
                    <a:pt x="20293" y="81733"/>
                  </a:lnTo>
                  <a:close/>
                  <a:moveTo>
                    <a:pt x="98823" y="69082"/>
                  </a:moveTo>
                  <a:lnTo>
                    <a:pt x="98823" y="75569"/>
                  </a:lnTo>
                  <a:lnTo>
                    <a:pt x="111175" y="75569"/>
                  </a:lnTo>
                  <a:lnTo>
                    <a:pt x="111175" y="69082"/>
                  </a:lnTo>
                  <a:close/>
                  <a:moveTo>
                    <a:pt x="7941" y="69082"/>
                  </a:moveTo>
                  <a:lnTo>
                    <a:pt x="7941" y="75569"/>
                  </a:lnTo>
                  <a:lnTo>
                    <a:pt x="20293" y="75569"/>
                  </a:lnTo>
                  <a:lnTo>
                    <a:pt x="20293" y="69082"/>
                  </a:lnTo>
                  <a:close/>
                  <a:moveTo>
                    <a:pt x="98823" y="56432"/>
                  </a:moveTo>
                  <a:lnTo>
                    <a:pt x="98823" y="62919"/>
                  </a:lnTo>
                  <a:lnTo>
                    <a:pt x="111175" y="62919"/>
                  </a:lnTo>
                  <a:lnTo>
                    <a:pt x="111175" y="56432"/>
                  </a:lnTo>
                  <a:close/>
                  <a:moveTo>
                    <a:pt x="7941" y="56432"/>
                  </a:moveTo>
                  <a:lnTo>
                    <a:pt x="7941" y="62919"/>
                  </a:lnTo>
                  <a:lnTo>
                    <a:pt x="20293" y="62919"/>
                  </a:lnTo>
                  <a:lnTo>
                    <a:pt x="20293" y="56432"/>
                  </a:lnTo>
                  <a:close/>
                  <a:moveTo>
                    <a:pt x="98823" y="43781"/>
                  </a:moveTo>
                  <a:lnTo>
                    <a:pt x="98823" y="50268"/>
                  </a:lnTo>
                  <a:lnTo>
                    <a:pt x="111175" y="50268"/>
                  </a:lnTo>
                  <a:lnTo>
                    <a:pt x="111175" y="43781"/>
                  </a:lnTo>
                  <a:close/>
                  <a:moveTo>
                    <a:pt x="7941" y="43781"/>
                  </a:moveTo>
                  <a:lnTo>
                    <a:pt x="7941" y="50268"/>
                  </a:lnTo>
                  <a:lnTo>
                    <a:pt x="20293" y="50268"/>
                  </a:lnTo>
                  <a:lnTo>
                    <a:pt x="20293" y="43781"/>
                  </a:lnTo>
                  <a:close/>
                  <a:moveTo>
                    <a:pt x="98823" y="31131"/>
                  </a:moveTo>
                  <a:lnTo>
                    <a:pt x="98823" y="37618"/>
                  </a:lnTo>
                  <a:lnTo>
                    <a:pt x="111175" y="37618"/>
                  </a:lnTo>
                  <a:lnTo>
                    <a:pt x="111175" y="31131"/>
                  </a:lnTo>
                  <a:close/>
                  <a:moveTo>
                    <a:pt x="7941" y="31131"/>
                  </a:moveTo>
                  <a:lnTo>
                    <a:pt x="7941" y="37618"/>
                  </a:lnTo>
                  <a:lnTo>
                    <a:pt x="20293" y="37618"/>
                  </a:lnTo>
                  <a:lnTo>
                    <a:pt x="20293" y="31131"/>
                  </a:lnTo>
                  <a:close/>
                  <a:moveTo>
                    <a:pt x="37203" y="24881"/>
                  </a:moveTo>
                  <a:lnTo>
                    <a:pt x="37203" y="95118"/>
                  </a:lnTo>
                  <a:lnTo>
                    <a:pt x="87817" y="60000"/>
                  </a:lnTo>
                  <a:close/>
                  <a:moveTo>
                    <a:pt x="98823" y="18481"/>
                  </a:moveTo>
                  <a:lnTo>
                    <a:pt x="98823" y="24967"/>
                  </a:lnTo>
                  <a:lnTo>
                    <a:pt x="111175" y="24967"/>
                  </a:lnTo>
                  <a:lnTo>
                    <a:pt x="111175" y="18481"/>
                  </a:lnTo>
                  <a:close/>
                  <a:moveTo>
                    <a:pt x="7941" y="18481"/>
                  </a:moveTo>
                  <a:lnTo>
                    <a:pt x="7941" y="24967"/>
                  </a:lnTo>
                  <a:lnTo>
                    <a:pt x="20293" y="24967"/>
                  </a:lnTo>
                  <a:lnTo>
                    <a:pt x="20293" y="18481"/>
                  </a:lnTo>
                  <a:close/>
                  <a:moveTo>
                    <a:pt x="98823" y="5830"/>
                  </a:moveTo>
                  <a:lnTo>
                    <a:pt x="98823" y="12317"/>
                  </a:lnTo>
                  <a:lnTo>
                    <a:pt x="111175" y="12317"/>
                  </a:lnTo>
                  <a:lnTo>
                    <a:pt x="111175" y="5830"/>
                  </a:lnTo>
                  <a:close/>
                  <a:moveTo>
                    <a:pt x="7941" y="5830"/>
                  </a:moveTo>
                  <a:lnTo>
                    <a:pt x="7941" y="12317"/>
                  </a:lnTo>
                  <a:lnTo>
                    <a:pt x="20293" y="12317"/>
                  </a:lnTo>
                  <a:lnTo>
                    <a:pt x="20293" y="5830"/>
                  </a:lnTo>
                  <a:close/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accent2">
                <a:alpha val="81960"/>
              </a:scheme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lnSpc>
                  <a:spcPct val="130000"/>
                </a:lnSpc>
                <a:spcBef>
                  <a:spcPts val="500"/>
                </a:spcBef>
                <a:buSzPts val="1800"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3643193" y="2003815"/>
              <a:ext cx="263568" cy="2203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107034"/>
                  </a:moveTo>
                  <a:lnTo>
                    <a:pt x="98823" y="113520"/>
                  </a:lnTo>
                  <a:lnTo>
                    <a:pt x="111175" y="113520"/>
                  </a:lnTo>
                  <a:lnTo>
                    <a:pt x="111175" y="107034"/>
                  </a:lnTo>
                  <a:close/>
                  <a:moveTo>
                    <a:pt x="7941" y="107034"/>
                  </a:moveTo>
                  <a:lnTo>
                    <a:pt x="7941" y="113520"/>
                  </a:lnTo>
                  <a:lnTo>
                    <a:pt x="20293" y="113520"/>
                  </a:lnTo>
                  <a:lnTo>
                    <a:pt x="20293" y="107034"/>
                  </a:lnTo>
                  <a:close/>
                  <a:moveTo>
                    <a:pt x="98823" y="94383"/>
                  </a:moveTo>
                  <a:lnTo>
                    <a:pt x="98823" y="100870"/>
                  </a:lnTo>
                  <a:lnTo>
                    <a:pt x="111175" y="100870"/>
                  </a:lnTo>
                  <a:lnTo>
                    <a:pt x="111175" y="94383"/>
                  </a:lnTo>
                  <a:close/>
                  <a:moveTo>
                    <a:pt x="7941" y="94383"/>
                  </a:moveTo>
                  <a:lnTo>
                    <a:pt x="7941" y="100870"/>
                  </a:lnTo>
                  <a:lnTo>
                    <a:pt x="20293" y="100870"/>
                  </a:lnTo>
                  <a:lnTo>
                    <a:pt x="20293" y="94383"/>
                  </a:lnTo>
                  <a:close/>
                  <a:moveTo>
                    <a:pt x="98823" y="81733"/>
                  </a:moveTo>
                  <a:lnTo>
                    <a:pt x="98823" y="88219"/>
                  </a:lnTo>
                  <a:lnTo>
                    <a:pt x="111175" y="88219"/>
                  </a:lnTo>
                  <a:lnTo>
                    <a:pt x="111175" y="81733"/>
                  </a:lnTo>
                  <a:close/>
                  <a:moveTo>
                    <a:pt x="7941" y="81733"/>
                  </a:moveTo>
                  <a:lnTo>
                    <a:pt x="7941" y="88219"/>
                  </a:lnTo>
                  <a:lnTo>
                    <a:pt x="20293" y="88219"/>
                  </a:lnTo>
                  <a:lnTo>
                    <a:pt x="20293" y="81733"/>
                  </a:lnTo>
                  <a:close/>
                  <a:moveTo>
                    <a:pt x="98823" y="69082"/>
                  </a:moveTo>
                  <a:lnTo>
                    <a:pt x="98823" y="75569"/>
                  </a:lnTo>
                  <a:lnTo>
                    <a:pt x="111175" y="75569"/>
                  </a:lnTo>
                  <a:lnTo>
                    <a:pt x="111175" y="69082"/>
                  </a:lnTo>
                  <a:close/>
                  <a:moveTo>
                    <a:pt x="7941" y="69082"/>
                  </a:moveTo>
                  <a:lnTo>
                    <a:pt x="7941" y="75569"/>
                  </a:lnTo>
                  <a:lnTo>
                    <a:pt x="20293" y="75569"/>
                  </a:lnTo>
                  <a:lnTo>
                    <a:pt x="20293" y="69082"/>
                  </a:lnTo>
                  <a:close/>
                  <a:moveTo>
                    <a:pt x="98823" y="56432"/>
                  </a:moveTo>
                  <a:lnTo>
                    <a:pt x="98823" y="62919"/>
                  </a:lnTo>
                  <a:lnTo>
                    <a:pt x="111175" y="62919"/>
                  </a:lnTo>
                  <a:lnTo>
                    <a:pt x="111175" y="56432"/>
                  </a:lnTo>
                  <a:close/>
                  <a:moveTo>
                    <a:pt x="7941" y="56432"/>
                  </a:moveTo>
                  <a:lnTo>
                    <a:pt x="7941" y="62919"/>
                  </a:lnTo>
                  <a:lnTo>
                    <a:pt x="20293" y="62919"/>
                  </a:lnTo>
                  <a:lnTo>
                    <a:pt x="20293" y="56432"/>
                  </a:lnTo>
                  <a:close/>
                  <a:moveTo>
                    <a:pt x="98823" y="43781"/>
                  </a:moveTo>
                  <a:lnTo>
                    <a:pt x="98823" y="50268"/>
                  </a:lnTo>
                  <a:lnTo>
                    <a:pt x="111175" y="50268"/>
                  </a:lnTo>
                  <a:lnTo>
                    <a:pt x="111175" y="43781"/>
                  </a:lnTo>
                  <a:close/>
                  <a:moveTo>
                    <a:pt x="7941" y="43781"/>
                  </a:moveTo>
                  <a:lnTo>
                    <a:pt x="7941" y="50268"/>
                  </a:lnTo>
                  <a:lnTo>
                    <a:pt x="20293" y="50268"/>
                  </a:lnTo>
                  <a:lnTo>
                    <a:pt x="20293" y="43781"/>
                  </a:lnTo>
                  <a:close/>
                  <a:moveTo>
                    <a:pt x="98823" y="31131"/>
                  </a:moveTo>
                  <a:lnTo>
                    <a:pt x="98823" y="37618"/>
                  </a:lnTo>
                  <a:lnTo>
                    <a:pt x="111175" y="37618"/>
                  </a:lnTo>
                  <a:lnTo>
                    <a:pt x="111175" y="31131"/>
                  </a:lnTo>
                  <a:close/>
                  <a:moveTo>
                    <a:pt x="7941" y="31131"/>
                  </a:moveTo>
                  <a:lnTo>
                    <a:pt x="7941" y="37618"/>
                  </a:lnTo>
                  <a:lnTo>
                    <a:pt x="20293" y="37618"/>
                  </a:lnTo>
                  <a:lnTo>
                    <a:pt x="20293" y="31131"/>
                  </a:lnTo>
                  <a:close/>
                  <a:moveTo>
                    <a:pt x="37203" y="24881"/>
                  </a:moveTo>
                  <a:lnTo>
                    <a:pt x="37203" y="95118"/>
                  </a:lnTo>
                  <a:lnTo>
                    <a:pt x="87817" y="60000"/>
                  </a:lnTo>
                  <a:close/>
                  <a:moveTo>
                    <a:pt x="98823" y="18481"/>
                  </a:moveTo>
                  <a:lnTo>
                    <a:pt x="98823" y="24967"/>
                  </a:lnTo>
                  <a:lnTo>
                    <a:pt x="111175" y="24967"/>
                  </a:lnTo>
                  <a:lnTo>
                    <a:pt x="111175" y="18481"/>
                  </a:lnTo>
                  <a:close/>
                  <a:moveTo>
                    <a:pt x="7941" y="18481"/>
                  </a:moveTo>
                  <a:lnTo>
                    <a:pt x="7941" y="24967"/>
                  </a:lnTo>
                  <a:lnTo>
                    <a:pt x="20293" y="24967"/>
                  </a:lnTo>
                  <a:lnTo>
                    <a:pt x="20293" y="18481"/>
                  </a:lnTo>
                  <a:close/>
                  <a:moveTo>
                    <a:pt x="98823" y="5830"/>
                  </a:moveTo>
                  <a:lnTo>
                    <a:pt x="98823" y="12317"/>
                  </a:lnTo>
                  <a:lnTo>
                    <a:pt x="111175" y="12317"/>
                  </a:lnTo>
                  <a:lnTo>
                    <a:pt x="111175" y="5830"/>
                  </a:lnTo>
                  <a:close/>
                  <a:moveTo>
                    <a:pt x="7941" y="5830"/>
                  </a:moveTo>
                  <a:lnTo>
                    <a:pt x="7941" y="12317"/>
                  </a:lnTo>
                  <a:lnTo>
                    <a:pt x="20293" y="12317"/>
                  </a:lnTo>
                  <a:lnTo>
                    <a:pt x="20293" y="5830"/>
                  </a:lnTo>
                  <a:close/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lnSpc>
                  <a:spcPct val="130000"/>
                </a:lnSpc>
                <a:spcBef>
                  <a:spcPts val="500"/>
                </a:spcBef>
                <a:buSzPts val="1800"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3947233" y="2153383"/>
              <a:ext cx="151960" cy="1270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107034"/>
                  </a:moveTo>
                  <a:lnTo>
                    <a:pt x="98823" y="113520"/>
                  </a:lnTo>
                  <a:lnTo>
                    <a:pt x="111175" y="113520"/>
                  </a:lnTo>
                  <a:lnTo>
                    <a:pt x="111175" y="107034"/>
                  </a:lnTo>
                  <a:close/>
                  <a:moveTo>
                    <a:pt x="7941" y="107034"/>
                  </a:moveTo>
                  <a:lnTo>
                    <a:pt x="7941" y="113520"/>
                  </a:lnTo>
                  <a:lnTo>
                    <a:pt x="20293" y="113520"/>
                  </a:lnTo>
                  <a:lnTo>
                    <a:pt x="20293" y="107034"/>
                  </a:lnTo>
                  <a:close/>
                  <a:moveTo>
                    <a:pt x="98823" y="94383"/>
                  </a:moveTo>
                  <a:lnTo>
                    <a:pt x="98823" y="100870"/>
                  </a:lnTo>
                  <a:lnTo>
                    <a:pt x="111175" y="100870"/>
                  </a:lnTo>
                  <a:lnTo>
                    <a:pt x="111175" y="94383"/>
                  </a:lnTo>
                  <a:close/>
                  <a:moveTo>
                    <a:pt x="7941" y="94383"/>
                  </a:moveTo>
                  <a:lnTo>
                    <a:pt x="7941" y="100870"/>
                  </a:lnTo>
                  <a:lnTo>
                    <a:pt x="20293" y="100870"/>
                  </a:lnTo>
                  <a:lnTo>
                    <a:pt x="20293" y="94383"/>
                  </a:lnTo>
                  <a:close/>
                  <a:moveTo>
                    <a:pt x="98823" y="81733"/>
                  </a:moveTo>
                  <a:lnTo>
                    <a:pt x="98823" y="88219"/>
                  </a:lnTo>
                  <a:lnTo>
                    <a:pt x="111175" y="88219"/>
                  </a:lnTo>
                  <a:lnTo>
                    <a:pt x="111175" y="81733"/>
                  </a:lnTo>
                  <a:close/>
                  <a:moveTo>
                    <a:pt x="7941" y="81733"/>
                  </a:moveTo>
                  <a:lnTo>
                    <a:pt x="7941" y="88219"/>
                  </a:lnTo>
                  <a:lnTo>
                    <a:pt x="20293" y="88219"/>
                  </a:lnTo>
                  <a:lnTo>
                    <a:pt x="20293" y="81733"/>
                  </a:lnTo>
                  <a:close/>
                  <a:moveTo>
                    <a:pt x="98823" y="69082"/>
                  </a:moveTo>
                  <a:lnTo>
                    <a:pt x="98823" y="75569"/>
                  </a:lnTo>
                  <a:lnTo>
                    <a:pt x="111175" y="75569"/>
                  </a:lnTo>
                  <a:lnTo>
                    <a:pt x="111175" y="69082"/>
                  </a:lnTo>
                  <a:close/>
                  <a:moveTo>
                    <a:pt x="7941" y="69082"/>
                  </a:moveTo>
                  <a:lnTo>
                    <a:pt x="7941" y="75569"/>
                  </a:lnTo>
                  <a:lnTo>
                    <a:pt x="20293" y="75569"/>
                  </a:lnTo>
                  <a:lnTo>
                    <a:pt x="20293" y="69082"/>
                  </a:lnTo>
                  <a:close/>
                  <a:moveTo>
                    <a:pt x="98823" y="56432"/>
                  </a:moveTo>
                  <a:lnTo>
                    <a:pt x="98823" y="62919"/>
                  </a:lnTo>
                  <a:lnTo>
                    <a:pt x="111175" y="62919"/>
                  </a:lnTo>
                  <a:lnTo>
                    <a:pt x="111175" y="56432"/>
                  </a:lnTo>
                  <a:close/>
                  <a:moveTo>
                    <a:pt x="7941" y="56432"/>
                  </a:moveTo>
                  <a:lnTo>
                    <a:pt x="7941" y="62919"/>
                  </a:lnTo>
                  <a:lnTo>
                    <a:pt x="20293" y="62919"/>
                  </a:lnTo>
                  <a:lnTo>
                    <a:pt x="20293" y="56432"/>
                  </a:lnTo>
                  <a:close/>
                  <a:moveTo>
                    <a:pt x="98823" y="43781"/>
                  </a:moveTo>
                  <a:lnTo>
                    <a:pt x="98823" y="50268"/>
                  </a:lnTo>
                  <a:lnTo>
                    <a:pt x="111175" y="50268"/>
                  </a:lnTo>
                  <a:lnTo>
                    <a:pt x="111175" y="43781"/>
                  </a:lnTo>
                  <a:close/>
                  <a:moveTo>
                    <a:pt x="7941" y="43781"/>
                  </a:moveTo>
                  <a:lnTo>
                    <a:pt x="7941" y="50268"/>
                  </a:lnTo>
                  <a:lnTo>
                    <a:pt x="20293" y="50268"/>
                  </a:lnTo>
                  <a:lnTo>
                    <a:pt x="20293" y="43781"/>
                  </a:lnTo>
                  <a:close/>
                  <a:moveTo>
                    <a:pt x="98823" y="31131"/>
                  </a:moveTo>
                  <a:lnTo>
                    <a:pt x="98823" y="37618"/>
                  </a:lnTo>
                  <a:lnTo>
                    <a:pt x="111175" y="37618"/>
                  </a:lnTo>
                  <a:lnTo>
                    <a:pt x="111175" y="31131"/>
                  </a:lnTo>
                  <a:close/>
                  <a:moveTo>
                    <a:pt x="7941" y="31131"/>
                  </a:moveTo>
                  <a:lnTo>
                    <a:pt x="7941" y="37618"/>
                  </a:lnTo>
                  <a:lnTo>
                    <a:pt x="20293" y="37618"/>
                  </a:lnTo>
                  <a:lnTo>
                    <a:pt x="20293" y="31131"/>
                  </a:lnTo>
                  <a:close/>
                  <a:moveTo>
                    <a:pt x="37203" y="24881"/>
                  </a:moveTo>
                  <a:lnTo>
                    <a:pt x="37203" y="95118"/>
                  </a:lnTo>
                  <a:lnTo>
                    <a:pt x="87817" y="60000"/>
                  </a:lnTo>
                  <a:close/>
                  <a:moveTo>
                    <a:pt x="98823" y="18481"/>
                  </a:moveTo>
                  <a:lnTo>
                    <a:pt x="98823" y="24967"/>
                  </a:lnTo>
                  <a:lnTo>
                    <a:pt x="111175" y="24967"/>
                  </a:lnTo>
                  <a:lnTo>
                    <a:pt x="111175" y="18481"/>
                  </a:lnTo>
                  <a:close/>
                  <a:moveTo>
                    <a:pt x="7941" y="18481"/>
                  </a:moveTo>
                  <a:lnTo>
                    <a:pt x="7941" y="24967"/>
                  </a:lnTo>
                  <a:lnTo>
                    <a:pt x="20293" y="24967"/>
                  </a:lnTo>
                  <a:lnTo>
                    <a:pt x="20293" y="18481"/>
                  </a:lnTo>
                  <a:close/>
                  <a:moveTo>
                    <a:pt x="98823" y="5830"/>
                  </a:moveTo>
                  <a:lnTo>
                    <a:pt x="98823" y="12317"/>
                  </a:lnTo>
                  <a:lnTo>
                    <a:pt x="111175" y="12317"/>
                  </a:lnTo>
                  <a:lnTo>
                    <a:pt x="111175" y="5830"/>
                  </a:lnTo>
                  <a:close/>
                  <a:moveTo>
                    <a:pt x="7941" y="5830"/>
                  </a:moveTo>
                  <a:lnTo>
                    <a:pt x="7941" y="12317"/>
                  </a:lnTo>
                  <a:lnTo>
                    <a:pt x="20293" y="12317"/>
                  </a:lnTo>
                  <a:lnTo>
                    <a:pt x="20293" y="5830"/>
                  </a:lnTo>
                  <a:close/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accent2">
                <a:alpha val="44705"/>
              </a:scheme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lnSpc>
                  <a:spcPct val="130000"/>
                </a:lnSpc>
                <a:spcBef>
                  <a:spcPts val="500"/>
                </a:spcBef>
                <a:buSzPts val="1800"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218" name="Google Shape;218;p24"/>
          <p:cNvSpPr/>
          <p:nvPr/>
        </p:nvSpPr>
        <p:spPr>
          <a:xfrm>
            <a:off x="5695104" y="5335080"/>
            <a:ext cx="733523" cy="613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8823" y="107034"/>
                </a:moveTo>
                <a:lnTo>
                  <a:pt x="98823" y="113520"/>
                </a:lnTo>
                <a:lnTo>
                  <a:pt x="111175" y="113520"/>
                </a:lnTo>
                <a:lnTo>
                  <a:pt x="111175" y="107034"/>
                </a:lnTo>
                <a:close/>
                <a:moveTo>
                  <a:pt x="7941" y="107034"/>
                </a:moveTo>
                <a:lnTo>
                  <a:pt x="7941" y="113520"/>
                </a:lnTo>
                <a:lnTo>
                  <a:pt x="20293" y="113520"/>
                </a:lnTo>
                <a:lnTo>
                  <a:pt x="20293" y="107034"/>
                </a:lnTo>
                <a:close/>
                <a:moveTo>
                  <a:pt x="98823" y="94383"/>
                </a:moveTo>
                <a:lnTo>
                  <a:pt x="98823" y="100870"/>
                </a:lnTo>
                <a:lnTo>
                  <a:pt x="111175" y="100870"/>
                </a:lnTo>
                <a:lnTo>
                  <a:pt x="111175" y="94383"/>
                </a:lnTo>
                <a:close/>
                <a:moveTo>
                  <a:pt x="7941" y="94383"/>
                </a:moveTo>
                <a:lnTo>
                  <a:pt x="7941" y="100870"/>
                </a:lnTo>
                <a:lnTo>
                  <a:pt x="20293" y="100870"/>
                </a:lnTo>
                <a:lnTo>
                  <a:pt x="20293" y="94383"/>
                </a:lnTo>
                <a:close/>
                <a:moveTo>
                  <a:pt x="98823" y="81733"/>
                </a:moveTo>
                <a:lnTo>
                  <a:pt x="98823" y="88219"/>
                </a:lnTo>
                <a:lnTo>
                  <a:pt x="111175" y="88219"/>
                </a:lnTo>
                <a:lnTo>
                  <a:pt x="111175" y="81733"/>
                </a:lnTo>
                <a:close/>
                <a:moveTo>
                  <a:pt x="7941" y="81733"/>
                </a:moveTo>
                <a:lnTo>
                  <a:pt x="7941" y="88219"/>
                </a:lnTo>
                <a:lnTo>
                  <a:pt x="20293" y="88219"/>
                </a:lnTo>
                <a:lnTo>
                  <a:pt x="20293" y="81733"/>
                </a:lnTo>
                <a:close/>
                <a:moveTo>
                  <a:pt x="98823" y="69082"/>
                </a:moveTo>
                <a:lnTo>
                  <a:pt x="98823" y="75569"/>
                </a:lnTo>
                <a:lnTo>
                  <a:pt x="111175" y="75569"/>
                </a:lnTo>
                <a:lnTo>
                  <a:pt x="111175" y="69082"/>
                </a:lnTo>
                <a:close/>
                <a:moveTo>
                  <a:pt x="7941" y="69082"/>
                </a:moveTo>
                <a:lnTo>
                  <a:pt x="7941" y="75569"/>
                </a:lnTo>
                <a:lnTo>
                  <a:pt x="20293" y="75569"/>
                </a:lnTo>
                <a:lnTo>
                  <a:pt x="20293" y="69082"/>
                </a:lnTo>
                <a:close/>
                <a:moveTo>
                  <a:pt x="98823" y="56432"/>
                </a:moveTo>
                <a:lnTo>
                  <a:pt x="98823" y="62919"/>
                </a:lnTo>
                <a:lnTo>
                  <a:pt x="111175" y="62919"/>
                </a:lnTo>
                <a:lnTo>
                  <a:pt x="111175" y="56432"/>
                </a:lnTo>
                <a:close/>
                <a:moveTo>
                  <a:pt x="7941" y="56432"/>
                </a:moveTo>
                <a:lnTo>
                  <a:pt x="7941" y="62919"/>
                </a:lnTo>
                <a:lnTo>
                  <a:pt x="20293" y="62919"/>
                </a:lnTo>
                <a:lnTo>
                  <a:pt x="20293" y="56432"/>
                </a:lnTo>
                <a:close/>
                <a:moveTo>
                  <a:pt x="98823" y="43781"/>
                </a:moveTo>
                <a:lnTo>
                  <a:pt x="98823" y="50268"/>
                </a:lnTo>
                <a:lnTo>
                  <a:pt x="111175" y="50268"/>
                </a:lnTo>
                <a:lnTo>
                  <a:pt x="111175" y="43781"/>
                </a:lnTo>
                <a:close/>
                <a:moveTo>
                  <a:pt x="7941" y="43781"/>
                </a:moveTo>
                <a:lnTo>
                  <a:pt x="7941" y="50268"/>
                </a:lnTo>
                <a:lnTo>
                  <a:pt x="20293" y="50268"/>
                </a:lnTo>
                <a:lnTo>
                  <a:pt x="20293" y="43781"/>
                </a:lnTo>
                <a:close/>
                <a:moveTo>
                  <a:pt x="98823" y="31131"/>
                </a:moveTo>
                <a:lnTo>
                  <a:pt x="98823" y="37618"/>
                </a:lnTo>
                <a:lnTo>
                  <a:pt x="111175" y="37618"/>
                </a:lnTo>
                <a:lnTo>
                  <a:pt x="111175" y="31131"/>
                </a:lnTo>
                <a:close/>
                <a:moveTo>
                  <a:pt x="7941" y="31131"/>
                </a:moveTo>
                <a:lnTo>
                  <a:pt x="7941" y="37618"/>
                </a:lnTo>
                <a:lnTo>
                  <a:pt x="20293" y="37618"/>
                </a:lnTo>
                <a:lnTo>
                  <a:pt x="20293" y="31131"/>
                </a:lnTo>
                <a:close/>
                <a:moveTo>
                  <a:pt x="37203" y="24881"/>
                </a:moveTo>
                <a:lnTo>
                  <a:pt x="37203" y="95118"/>
                </a:lnTo>
                <a:lnTo>
                  <a:pt x="87817" y="60000"/>
                </a:lnTo>
                <a:close/>
                <a:moveTo>
                  <a:pt x="98823" y="18481"/>
                </a:moveTo>
                <a:lnTo>
                  <a:pt x="98823" y="24967"/>
                </a:lnTo>
                <a:lnTo>
                  <a:pt x="111175" y="24967"/>
                </a:lnTo>
                <a:lnTo>
                  <a:pt x="111175" y="18481"/>
                </a:lnTo>
                <a:close/>
                <a:moveTo>
                  <a:pt x="7941" y="18481"/>
                </a:moveTo>
                <a:lnTo>
                  <a:pt x="7941" y="24967"/>
                </a:lnTo>
                <a:lnTo>
                  <a:pt x="20293" y="24967"/>
                </a:lnTo>
                <a:lnTo>
                  <a:pt x="20293" y="18481"/>
                </a:lnTo>
                <a:close/>
                <a:moveTo>
                  <a:pt x="98823" y="5830"/>
                </a:moveTo>
                <a:lnTo>
                  <a:pt x="98823" y="12317"/>
                </a:lnTo>
                <a:lnTo>
                  <a:pt x="111175" y="12317"/>
                </a:lnTo>
                <a:lnTo>
                  <a:pt x="111175" y="5830"/>
                </a:lnTo>
                <a:close/>
                <a:moveTo>
                  <a:pt x="7941" y="5830"/>
                </a:moveTo>
                <a:lnTo>
                  <a:pt x="7941" y="12317"/>
                </a:lnTo>
                <a:lnTo>
                  <a:pt x="20293" y="12317"/>
                </a:lnTo>
                <a:lnTo>
                  <a:pt x="20293" y="5830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  <a:buSzPts val="1800"/>
            </a:pPr>
            <a:endParaRPr lang="en-TW" sz="2400">
              <a:solidFill>
                <a:schemeClr val="lt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19" name="Google Shape;219;p24"/>
          <p:cNvSpPr/>
          <p:nvPr/>
        </p:nvSpPr>
        <p:spPr>
          <a:xfrm>
            <a:off x="4686435" y="5349369"/>
            <a:ext cx="881998" cy="5845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0993" y="25616"/>
                </a:moveTo>
                <a:cubicBezTo>
                  <a:pt x="74756" y="25616"/>
                  <a:pt x="77806" y="30257"/>
                  <a:pt x="77806" y="35981"/>
                </a:cubicBezTo>
                <a:cubicBezTo>
                  <a:pt x="77806" y="41706"/>
                  <a:pt x="74756" y="46347"/>
                  <a:pt x="70993" y="46347"/>
                </a:cubicBezTo>
                <a:cubicBezTo>
                  <a:pt x="67231" y="46347"/>
                  <a:pt x="64181" y="41706"/>
                  <a:pt x="64181" y="35981"/>
                </a:cubicBezTo>
                <a:cubicBezTo>
                  <a:pt x="64181" y="30257"/>
                  <a:pt x="67231" y="25616"/>
                  <a:pt x="70993" y="25616"/>
                </a:cubicBezTo>
                <a:close/>
                <a:moveTo>
                  <a:pt x="44353" y="15369"/>
                </a:moveTo>
                <a:lnTo>
                  <a:pt x="68961" y="82195"/>
                </a:lnTo>
                <a:lnTo>
                  <a:pt x="83818" y="47833"/>
                </a:lnTo>
                <a:lnTo>
                  <a:pt x="108131" y="104068"/>
                </a:lnTo>
                <a:lnTo>
                  <a:pt x="77016" y="104068"/>
                </a:lnTo>
                <a:lnTo>
                  <a:pt x="59504" y="104068"/>
                </a:lnTo>
                <a:lnTo>
                  <a:pt x="11689" y="104068"/>
                </a:lnTo>
                <a:close/>
                <a:moveTo>
                  <a:pt x="6666" y="9280"/>
                </a:moveTo>
                <a:lnTo>
                  <a:pt x="6666" y="110719"/>
                </a:lnTo>
                <a:lnTo>
                  <a:pt x="113333" y="110719"/>
                </a:lnTo>
                <a:lnTo>
                  <a:pt x="113333" y="9280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  <a:buSzPts val="1800"/>
            </a:pPr>
            <a:endParaRPr lang="en-TW" sz="2400">
              <a:solidFill>
                <a:schemeClr val="lt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grpSp>
        <p:nvGrpSpPr>
          <p:cNvPr id="220" name="Google Shape;220;p24"/>
          <p:cNvGrpSpPr/>
          <p:nvPr/>
        </p:nvGrpSpPr>
        <p:grpSpPr>
          <a:xfrm>
            <a:off x="4142152" y="3406389"/>
            <a:ext cx="1407880" cy="1062172"/>
            <a:chOff x="2282549" y="1551467"/>
            <a:chExt cx="928408" cy="700435"/>
          </a:xfrm>
        </p:grpSpPr>
        <p:grpSp>
          <p:nvGrpSpPr>
            <p:cNvPr id="221" name="Google Shape;221;p24"/>
            <p:cNvGrpSpPr/>
            <p:nvPr/>
          </p:nvGrpSpPr>
          <p:grpSpPr>
            <a:xfrm>
              <a:off x="2282549" y="1551467"/>
              <a:ext cx="928408" cy="700435"/>
              <a:chOff x="2494904" y="1895973"/>
              <a:chExt cx="928408" cy="700435"/>
            </a:xfrm>
          </p:grpSpPr>
          <p:sp>
            <p:nvSpPr>
              <p:cNvPr id="222" name="Google Shape;222;p24"/>
              <p:cNvSpPr/>
              <p:nvPr/>
            </p:nvSpPr>
            <p:spPr>
              <a:xfrm>
                <a:off x="2530916" y="1939041"/>
                <a:ext cx="892396" cy="657367"/>
              </a:xfrm>
              <a:prstGeom prst="roundRect">
                <a:avLst>
                  <a:gd name="adj" fmla="val 16667"/>
                </a:avLst>
              </a:prstGeom>
              <a:solidFill>
                <a:srgbClr val="99FFCC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500"/>
                  </a:spcBef>
                  <a:buSzPts val="1400"/>
                </a:pPr>
                <a:endParaRPr>
                  <a:solidFill>
                    <a:schemeClr val="lt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Google Shape;223;p24"/>
              <p:cNvSpPr/>
              <p:nvPr/>
            </p:nvSpPr>
            <p:spPr>
              <a:xfrm>
                <a:off x="2494904" y="1895973"/>
                <a:ext cx="892396" cy="65736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 cap="flat" cmpd="sng">
                <a:solidFill>
                  <a:srgbClr val="99FF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500"/>
                  </a:spcBef>
                  <a:buSzPts val="1400"/>
                </a:pPr>
                <a:endParaRPr>
                  <a:solidFill>
                    <a:schemeClr val="lt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4" name="Google Shape;224;p24"/>
            <p:cNvSpPr/>
            <p:nvPr/>
          </p:nvSpPr>
          <p:spPr>
            <a:xfrm>
              <a:off x="2351794" y="1695501"/>
              <a:ext cx="362660" cy="2403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0993" y="25616"/>
                  </a:moveTo>
                  <a:cubicBezTo>
                    <a:pt x="74756" y="25616"/>
                    <a:pt x="77806" y="30257"/>
                    <a:pt x="77806" y="35981"/>
                  </a:cubicBezTo>
                  <a:cubicBezTo>
                    <a:pt x="77806" y="41706"/>
                    <a:pt x="74756" y="46347"/>
                    <a:pt x="70993" y="46347"/>
                  </a:cubicBezTo>
                  <a:cubicBezTo>
                    <a:pt x="67231" y="46347"/>
                    <a:pt x="64181" y="41706"/>
                    <a:pt x="64181" y="35981"/>
                  </a:cubicBezTo>
                  <a:cubicBezTo>
                    <a:pt x="64181" y="30257"/>
                    <a:pt x="67231" y="25616"/>
                    <a:pt x="70993" y="25616"/>
                  </a:cubicBezTo>
                  <a:close/>
                  <a:moveTo>
                    <a:pt x="44353" y="15369"/>
                  </a:moveTo>
                  <a:lnTo>
                    <a:pt x="68961" y="82195"/>
                  </a:lnTo>
                  <a:lnTo>
                    <a:pt x="83818" y="47833"/>
                  </a:lnTo>
                  <a:lnTo>
                    <a:pt x="108131" y="104068"/>
                  </a:lnTo>
                  <a:lnTo>
                    <a:pt x="77016" y="104068"/>
                  </a:lnTo>
                  <a:lnTo>
                    <a:pt x="59504" y="104068"/>
                  </a:lnTo>
                  <a:lnTo>
                    <a:pt x="11689" y="104068"/>
                  </a:lnTo>
                  <a:close/>
                  <a:moveTo>
                    <a:pt x="6666" y="9280"/>
                  </a:moveTo>
                  <a:lnTo>
                    <a:pt x="6666" y="110719"/>
                  </a:lnTo>
                  <a:lnTo>
                    <a:pt x="113333" y="110719"/>
                  </a:lnTo>
                  <a:lnTo>
                    <a:pt x="113333" y="9280"/>
                  </a:lnTo>
                  <a:close/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lnSpc>
                  <a:spcPct val="130000"/>
                </a:lnSpc>
                <a:spcBef>
                  <a:spcPts val="500"/>
                </a:spcBef>
                <a:buSzPts val="1800"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2774717" y="1685568"/>
              <a:ext cx="287440" cy="1905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0993" y="25616"/>
                  </a:moveTo>
                  <a:cubicBezTo>
                    <a:pt x="74756" y="25616"/>
                    <a:pt x="77806" y="30257"/>
                    <a:pt x="77806" y="35981"/>
                  </a:cubicBezTo>
                  <a:cubicBezTo>
                    <a:pt x="77806" y="41706"/>
                    <a:pt x="74756" y="46347"/>
                    <a:pt x="70993" y="46347"/>
                  </a:cubicBezTo>
                  <a:cubicBezTo>
                    <a:pt x="67231" y="46347"/>
                    <a:pt x="64181" y="41706"/>
                    <a:pt x="64181" y="35981"/>
                  </a:cubicBezTo>
                  <a:cubicBezTo>
                    <a:pt x="64181" y="30257"/>
                    <a:pt x="67231" y="25616"/>
                    <a:pt x="70993" y="25616"/>
                  </a:cubicBezTo>
                  <a:close/>
                  <a:moveTo>
                    <a:pt x="44353" y="15369"/>
                  </a:moveTo>
                  <a:lnTo>
                    <a:pt x="68961" y="82195"/>
                  </a:lnTo>
                  <a:lnTo>
                    <a:pt x="83818" y="47833"/>
                  </a:lnTo>
                  <a:lnTo>
                    <a:pt x="108131" y="104068"/>
                  </a:lnTo>
                  <a:lnTo>
                    <a:pt x="77016" y="104068"/>
                  </a:lnTo>
                  <a:lnTo>
                    <a:pt x="59504" y="104068"/>
                  </a:lnTo>
                  <a:lnTo>
                    <a:pt x="11689" y="104068"/>
                  </a:lnTo>
                  <a:close/>
                  <a:moveTo>
                    <a:pt x="6666" y="9280"/>
                  </a:moveTo>
                  <a:lnTo>
                    <a:pt x="6666" y="110719"/>
                  </a:lnTo>
                  <a:lnTo>
                    <a:pt x="113333" y="110719"/>
                  </a:lnTo>
                  <a:lnTo>
                    <a:pt x="113333" y="9280"/>
                  </a:lnTo>
                  <a:close/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C0C0C">
                <a:alpha val="66666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lnSpc>
                  <a:spcPct val="130000"/>
                </a:lnSpc>
                <a:spcBef>
                  <a:spcPts val="500"/>
                </a:spcBef>
                <a:buSzPts val="1800"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2778528" y="1940981"/>
              <a:ext cx="209296" cy="1387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0993" y="25616"/>
                  </a:moveTo>
                  <a:cubicBezTo>
                    <a:pt x="74756" y="25616"/>
                    <a:pt x="77806" y="30257"/>
                    <a:pt x="77806" y="35981"/>
                  </a:cubicBezTo>
                  <a:cubicBezTo>
                    <a:pt x="77806" y="41706"/>
                    <a:pt x="74756" y="46347"/>
                    <a:pt x="70993" y="46347"/>
                  </a:cubicBezTo>
                  <a:cubicBezTo>
                    <a:pt x="67231" y="46347"/>
                    <a:pt x="64181" y="41706"/>
                    <a:pt x="64181" y="35981"/>
                  </a:cubicBezTo>
                  <a:cubicBezTo>
                    <a:pt x="64181" y="30257"/>
                    <a:pt x="67231" y="25616"/>
                    <a:pt x="70993" y="25616"/>
                  </a:cubicBezTo>
                  <a:close/>
                  <a:moveTo>
                    <a:pt x="44353" y="15369"/>
                  </a:moveTo>
                  <a:lnTo>
                    <a:pt x="68961" y="82195"/>
                  </a:lnTo>
                  <a:lnTo>
                    <a:pt x="83818" y="47833"/>
                  </a:lnTo>
                  <a:lnTo>
                    <a:pt x="108131" y="104068"/>
                  </a:lnTo>
                  <a:lnTo>
                    <a:pt x="77016" y="104068"/>
                  </a:lnTo>
                  <a:lnTo>
                    <a:pt x="59504" y="104068"/>
                  </a:lnTo>
                  <a:lnTo>
                    <a:pt x="11689" y="104068"/>
                  </a:lnTo>
                  <a:close/>
                  <a:moveTo>
                    <a:pt x="6666" y="9280"/>
                  </a:moveTo>
                  <a:lnTo>
                    <a:pt x="6666" y="110719"/>
                  </a:lnTo>
                  <a:lnTo>
                    <a:pt x="113333" y="110719"/>
                  </a:lnTo>
                  <a:lnTo>
                    <a:pt x="113333" y="9280"/>
                  </a:lnTo>
                  <a:close/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C0C0C">
                <a:alpha val="4196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lnSpc>
                  <a:spcPct val="130000"/>
                </a:lnSpc>
                <a:spcBef>
                  <a:spcPts val="500"/>
                </a:spcBef>
                <a:buSzPts val="1800"/>
              </a:pPr>
              <a:endParaRPr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228" name="Google Shape;228;p24"/>
          <p:cNvSpPr/>
          <p:nvPr/>
        </p:nvSpPr>
        <p:spPr>
          <a:xfrm>
            <a:off x="3609317" y="5199738"/>
            <a:ext cx="888572" cy="888572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solidFill>
                <a:schemeClr val="lt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29" name="Google Shape;229;p24"/>
          <p:cNvSpPr/>
          <p:nvPr/>
        </p:nvSpPr>
        <p:spPr>
          <a:xfrm>
            <a:off x="3753684" y="5340302"/>
            <a:ext cx="599841" cy="6074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0846" y="62585"/>
                </a:moveTo>
                <a:lnTo>
                  <a:pt x="120000" y="63779"/>
                </a:lnTo>
                <a:cubicBezTo>
                  <a:pt x="118339" y="89770"/>
                  <a:pt x="99887" y="111735"/>
                  <a:pt x="74327" y="118148"/>
                </a:cubicBezTo>
                <a:cubicBezTo>
                  <a:pt x="50271" y="124185"/>
                  <a:pt x="25088" y="115149"/>
                  <a:pt x="10673" y="95564"/>
                </a:cubicBezTo>
                <a:lnTo>
                  <a:pt x="4345" y="99172"/>
                </a:lnTo>
                <a:lnTo>
                  <a:pt x="4410" y="66816"/>
                </a:lnTo>
                <a:lnTo>
                  <a:pt x="32818" y="82939"/>
                </a:lnTo>
                <a:lnTo>
                  <a:pt x="27355" y="86053"/>
                </a:lnTo>
                <a:cubicBezTo>
                  <a:pt x="37414" y="98247"/>
                  <a:pt x="53859" y="103730"/>
                  <a:pt x="69600" y="99780"/>
                </a:cubicBezTo>
                <a:cubicBezTo>
                  <a:pt x="87087" y="95393"/>
                  <a:pt x="99710" y="80366"/>
                  <a:pt x="100846" y="62585"/>
                </a:cubicBezTo>
                <a:close/>
                <a:moveTo>
                  <a:pt x="60091" y="2"/>
                </a:moveTo>
                <a:cubicBezTo>
                  <a:pt x="79341" y="-169"/>
                  <a:pt x="97814" y="8730"/>
                  <a:pt x="109326" y="24436"/>
                </a:cubicBezTo>
                <a:lnTo>
                  <a:pt x="115655" y="20828"/>
                </a:lnTo>
                <a:lnTo>
                  <a:pt x="115589" y="53184"/>
                </a:lnTo>
                <a:lnTo>
                  <a:pt x="87182" y="37062"/>
                </a:lnTo>
                <a:lnTo>
                  <a:pt x="92644" y="33947"/>
                </a:lnTo>
                <a:cubicBezTo>
                  <a:pt x="82585" y="21753"/>
                  <a:pt x="66140" y="16270"/>
                  <a:pt x="50399" y="20220"/>
                </a:cubicBezTo>
                <a:cubicBezTo>
                  <a:pt x="32912" y="24607"/>
                  <a:pt x="20289" y="39634"/>
                  <a:pt x="19153" y="57415"/>
                </a:cubicBezTo>
                <a:lnTo>
                  <a:pt x="0" y="56221"/>
                </a:lnTo>
                <a:cubicBezTo>
                  <a:pt x="1660" y="30230"/>
                  <a:pt x="20112" y="8265"/>
                  <a:pt x="45672" y="1852"/>
                </a:cubicBezTo>
                <a:cubicBezTo>
                  <a:pt x="50465" y="649"/>
                  <a:pt x="55302" y="45"/>
                  <a:pt x="60091" y="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  <a:buSzPts val="1800"/>
            </a:pPr>
            <a:endParaRPr lang="en-TW" sz="2400">
              <a:solidFill>
                <a:schemeClr val="dk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34" name="Picture 2" descr="TS-453D | 硬體規格| QNAP (香港)">
            <a:extLst>
              <a:ext uri="{FF2B5EF4-FFF2-40B4-BE49-F238E27FC236}">
                <a16:creationId xmlns:a16="http://schemas.microsoft.com/office/drawing/2014/main" id="{BBF3D8E0-7845-4D04-9361-A556EE2A9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94" t="11204" r="21494" b="3792"/>
          <a:stretch/>
        </p:blipFill>
        <p:spPr bwMode="auto">
          <a:xfrm>
            <a:off x="7881603" y="3386301"/>
            <a:ext cx="2980145" cy="2777076"/>
          </a:xfrm>
          <a:prstGeom prst="rect">
            <a:avLst/>
          </a:prstGeom>
          <a:noFill/>
          <a:effectLst>
            <a:outerShdw blurRad="469900" dist="444500" dir="8100000" sx="95000" sy="95000" algn="tr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/>
          <p:nvPr/>
        </p:nvSpPr>
        <p:spPr>
          <a:xfrm>
            <a:off x="8586820" y="3486488"/>
            <a:ext cx="2877313" cy="120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35463">
              <a:lnSpc>
                <a:spcPct val="130000"/>
              </a:lnSpc>
              <a:spcBef>
                <a:spcPts val="500"/>
              </a:spcBef>
              <a:buClr>
                <a:srgbClr val="2D2D2D"/>
              </a:buClr>
              <a:buSzPts val="2000"/>
            </a:pPr>
            <a:r>
              <a:rPr lang="zh-TW" altLang="en-US"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建立相片縮圖</a:t>
            </a:r>
            <a:endParaRPr lang="zh-TW" altLang="en-US" sz="240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135463">
              <a:lnSpc>
                <a:spcPct val="130000"/>
              </a:lnSpc>
              <a:spcBef>
                <a:spcPts val="500"/>
              </a:spcBef>
              <a:buClr>
                <a:srgbClr val="2D2D2D"/>
              </a:buClr>
              <a:buSzPts val="2000"/>
            </a:pPr>
            <a:r>
              <a:rPr lang="zh-TW" altLang="en-US" sz="24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檔名衝突處理規則</a:t>
            </a:r>
            <a:endParaRPr lang="zh-TW" altLang="en-US" sz="240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57" name="Google Shape;257;p25"/>
          <p:cNvSpPr txBox="1"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zh-TW" altLang="en-US">
                <a:sym typeface="Arial" panose="020B0604020202020204" pitchFamily="34" charset="0"/>
              </a:rPr>
              <a:t>影音上傳</a:t>
            </a:r>
            <a:r>
              <a:rPr lang="en-US" altLang="zh-TW">
                <a:sym typeface="Arial" panose="020B0604020202020204" pitchFamily="34" charset="0"/>
              </a:rPr>
              <a:t>-</a:t>
            </a:r>
            <a:r>
              <a:rPr lang="zh-TW" altLang="en-US">
                <a:sym typeface="Arial" panose="020B0604020202020204" pitchFamily="34" charset="0"/>
              </a:rPr>
              <a:t>進階設定</a:t>
            </a:r>
          </a:p>
        </p:txBody>
      </p:sp>
      <p:pic>
        <p:nvPicPr>
          <p:cNvPr id="2" name="圖片 2">
            <a:extLst>
              <a:ext uri="{FF2B5EF4-FFF2-40B4-BE49-F238E27FC236}">
                <a16:creationId xmlns:a16="http://schemas.microsoft.com/office/drawing/2014/main" id="{AE3C7B3F-34F5-4514-8EC2-E4C2F259B2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938" y="2095287"/>
            <a:ext cx="7560680" cy="4392825"/>
          </a:xfrm>
          <a:prstGeom prst="roundRect">
            <a:avLst>
              <a:gd name="adj" fmla="val 2470"/>
            </a:avLst>
          </a:prstGeom>
          <a:solidFill>
            <a:schemeClr val="bg1"/>
          </a:solidFill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</p:pic>
      <p:sp>
        <p:nvSpPr>
          <p:cNvPr id="3" name="Google Shape;196;p23">
            <a:extLst>
              <a:ext uri="{FF2B5EF4-FFF2-40B4-BE49-F238E27FC236}">
                <a16:creationId xmlns:a16="http://schemas.microsoft.com/office/drawing/2014/main" id="{B6EACD3A-D987-4992-B342-B9E16CF2E78D}"/>
              </a:ext>
            </a:extLst>
          </p:cNvPr>
          <p:cNvSpPr/>
          <p:nvPr/>
        </p:nvSpPr>
        <p:spPr>
          <a:xfrm>
            <a:off x="5758694" y="3984611"/>
            <a:ext cx="2261919" cy="204881"/>
          </a:xfrm>
          <a:prstGeom prst="rect">
            <a:avLst/>
          </a:prstGeom>
          <a:noFill/>
          <a:ln w="38100" cap="flat" cmpd="sng">
            <a:solidFill>
              <a:srgbClr val="99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9" name="Google Shape;196;p23">
            <a:extLst>
              <a:ext uri="{FF2B5EF4-FFF2-40B4-BE49-F238E27FC236}">
                <a16:creationId xmlns:a16="http://schemas.microsoft.com/office/drawing/2014/main" id="{396E5986-2D7A-4C8E-9F37-88AEB88333B8}"/>
              </a:ext>
            </a:extLst>
          </p:cNvPr>
          <p:cNvSpPr/>
          <p:nvPr/>
        </p:nvSpPr>
        <p:spPr>
          <a:xfrm>
            <a:off x="5758693" y="4184634"/>
            <a:ext cx="2261919" cy="404904"/>
          </a:xfrm>
          <a:prstGeom prst="rect">
            <a:avLst/>
          </a:prstGeom>
          <a:noFill/>
          <a:ln w="38100" cap="flat" cmpd="sng">
            <a:solidFill>
              <a:srgbClr val="99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59B3DEC9-6946-434B-8999-4FF850C5ED99}"/>
              </a:ext>
            </a:extLst>
          </p:cNvPr>
          <p:cNvSpPr/>
          <p:nvPr/>
        </p:nvSpPr>
        <p:spPr>
          <a:xfrm>
            <a:off x="7420522" y="3784588"/>
            <a:ext cx="362888" cy="362888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E5EA75EA-15E2-4AE5-A25C-8AECA94D31E5}"/>
              </a:ext>
            </a:extLst>
          </p:cNvPr>
          <p:cNvSpPr/>
          <p:nvPr/>
        </p:nvSpPr>
        <p:spPr>
          <a:xfrm>
            <a:off x="7420522" y="4226650"/>
            <a:ext cx="362888" cy="362888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285B7EDA-5E92-4EC5-96F9-0117DFF731BC}"/>
              </a:ext>
            </a:extLst>
          </p:cNvPr>
          <p:cNvSpPr/>
          <p:nvPr/>
        </p:nvSpPr>
        <p:spPr>
          <a:xfrm>
            <a:off x="8429970" y="3675125"/>
            <a:ext cx="362888" cy="362888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9766E2A4-4DBA-4907-863C-5E2A5D513F83}"/>
              </a:ext>
            </a:extLst>
          </p:cNvPr>
          <p:cNvSpPr/>
          <p:nvPr/>
        </p:nvSpPr>
        <p:spPr>
          <a:xfrm>
            <a:off x="8429969" y="4226650"/>
            <a:ext cx="362888" cy="362888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/>
        </p:nvSpPr>
        <p:spPr>
          <a:xfrm>
            <a:off x="13053004" y="5935357"/>
            <a:ext cx="246221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63" name="Google Shape;263;p26"/>
          <p:cNvSpPr txBox="1"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 altLang="en-US">
                <a:sym typeface="Arial" panose="020B0604020202020204" pitchFamily="34" charset="0"/>
              </a:rPr>
              <a:t>掛載資料夾</a:t>
            </a:r>
            <a:r>
              <a:rPr lang="en-US" altLang="zh-TW">
                <a:sym typeface="Arial" panose="020B0604020202020204" pitchFamily="34" charset="0"/>
              </a:rPr>
              <a:t>- Windows</a:t>
            </a:r>
            <a:br>
              <a:rPr lang="en-US" altLang="zh-TW">
                <a:sym typeface="Arial" panose="020B0604020202020204" pitchFamily="34" charset="0"/>
              </a:rPr>
            </a:br>
            <a:endParaRPr lang="en-US">
              <a:sym typeface="Arial" panose="020B0604020202020204" pitchFamily="34" charset="0"/>
            </a:endParaRPr>
          </a:p>
        </p:txBody>
      </p:sp>
      <p:sp>
        <p:nvSpPr>
          <p:cNvPr id="264" name="Google Shape;264;p26"/>
          <p:cNvSpPr txBox="1">
            <a:spLocks noGrp="1"/>
          </p:cNvSpPr>
          <p:nvPr>
            <p:ph type="body" idx="4294967295"/>
          </p:nvPr>
        </p:nvSpPr>
        <p:spPr>
          <a:xfrm>
            <a:off x="2184400" y="1577975"/>
            <a:ext cx="7627938" cy="142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lnSpc>
                <a:spcPct val="130000"/>
              </a:lnSpc>
              <a:spcBef>
                <a:spcPts val="500"/>
              </a:spcBef>
              <a:buNone/>
            </a:pP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將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上的資料夾掛載到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Windows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的檔案總管</a:t>
            </a:r>
          </a:p>
          <a:p>
            <a:pPr marL="0" indent="0">
              <a:lnSpc>
                <a:spcPct val="130000"/>
              </a:lnSpc>
              <a:spcBef>
                <a:spcPts val="500"/>
              </a:spcBef>
              <a:buNone/>
            </a:pP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不必登入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QTS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，也可以快速瀏覽並存取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上的資料</a:t>
            </a:r>
          </a:p>
        </p:txBody>
      </p:sp>
      <p:pic>
        <p:nvPicPr>
          <p:cNvPr id="265" name="Google Shape;265;p26" descr="C:\Users\user\Desktop\Qfinder_PPT\Windows1.png"/>
          <p:cNvPicPr preferRelativeResize="0"/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2213" y="311490"/>
            <a:ext cx="852915" cy="94731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6" hidden="1"/>
          <p:cNvSpPr/>
          <p:nvPr/>
        </p:nvSpPr>
        <p:spPr>
          <a:xfrm>
            <a:off x="6178371" y="3173879"/>
            <a:ext cx="3024733" cy="2722957"/>
          </a:xfrm>
          <a:prstGeom prst="roundRect">
            <a:avLst>
              <a:gd name="adj" fmla="val 8834"/>
            </a:avLst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solidFill>
                <a:schemeClr val="lt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68" name="Google Shape;268;p26" hidden="1"/>
          <p:cNvSpPr/>
          <p:nvPr/>
        </p:nvSpPr>
        <p:spPr>
          <a:xfrm>
            <a:off x="2528044" y="3173879"/>
            <a:ext cx="3024733" cy="2722957"/>
          </a:xfrm>
          <a:prstGeom prst="roundRect">
            <a:avLst>
              <a:gd name="adj" fmla="val 8834"/>
            </a:avLst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solidFill>
                <a:schemeClr val="lt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DC7E0CAB-4132-4E6F-83A0-4C40C85DAF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841" y="2582997"/>
            <a:ext cx="4790089" cy="376272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C4C475D-6D2C-4DE7-866A-97436BCD6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18" y="2582997"/>
            <a:ext cx="4790089" cy="3762728"/>
          </a:xfrm>
          <a:prstGeom prst="rect">
            <a:avLst/>
          </a:prstGeom>
        </p:spPr>
      </p:pic>
      <p:sp>
        <p:nvSpPr>
          <p:cNvPr id="270" name="Google Shape;270;p26"/>
          <p:cNvSpPr txBox="1"/>
          <p:nvPr/>
        </p:nvSpPr>
        <p:spPr>
          <a:xfrm>
            <a:off x="2603890" y="5037158"/>
            <a:ext cx="2743733" cy="78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  <a:buClr>
                <a:srgbClr val="2C2C2C"/>
              </a:buClr>
              <a:buSzPts val="300"/>
            </a:pPr>
            <a:r>
              <a:rPr lang="zh-TW" altLang="en-US" sz="2133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建立一個新的共享資料夾並進行掛載</a:t>
            </a:r>
            <a:endParaRPr sz="2133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2322331" y="4408417"/>
            <a:ext cx="3437500" cy="52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Clr>
                <a:schemeClr val="lt1"/>
              </a:buClr>
              <a:buSzPts val="400"/>
            </a:pPr>
            <a:r>
              <a:rPr lang="zh-TW" altLang="en-US" sz="2667" b="1">
                <a:solidFill>
                  <a:srgbClr val="99FFCC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建立一個網路磁碟機</a:t>
            </a:r>
            <a:endParaRPr sz="2667" b="1">
              <a:solidFill>
                <a:srgbClr val="99FFCC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6978280" y="4422017"/>
            <a:ext cx="2743733" cy="52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spcBef>
                <a:spcPts val="500"/>
              </a:spcBef>
              <a:buClr>
                <a:schemeClr val="lt1"/>
              </a:buClr>
              <a:buSzPts val="400"/>
              <a:buNone/>
              <a:defRPr sz="2000" b="1">
                <a:solidFill>
                  <a:srgbClr val="99FF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30000"/>
              </a:lnSpc>
            </a:pPr>
            <a:r>
              <a:rPr lang="zh-TW" altLang="en-US" sz="2667">
                <a:sym typeface="Arial" panose="020B0604020202020204" pitchFamily="34" charset="0"/>
              </a:rPr>
              <a:t>連線網路磁碟機</a:t>
            </a:r>
          </a:p>
        </p:txBody>
      </p:sp>
      <p:pic>
        <p:nvPicPr>
          <p:cNvPr id="277" name="Google Shape;277;p26" descr="D:\工作進行中\20170911直播母版16比9\各場PPT元素\20171114直播ppt元素\資料\掛載資料夾-2.png"/>
          <p:cNvPicPr preferRelativeResize="0"/>
          <p:nvPr/>
        </p:nvPicPr>
        <p:blipFill rotWithShape="1">
          <a:blip r:embed="rId6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480094" y="2892084"/>
            <a:ext cx="1740106" cy="1453212"/>
          </a:xfrm>
          <a:prstGeom prst="rect">
            <a:avLst/>
          </a:prstGeom>
          <a:noFill/>
          <a:ln>
            <a:noFill/>
          </a:ln>
          <a:effectLst>
            <a:outerShdw blurRad="469900" dist="317500" dir="8100000" sx="90000" sy="90000" algn="tr" rotWithShape="0">
              <a:prstClr val="black">
                <a:alpha val="51000"/>
              </a:prstClr>
            </a:outerShdw>
          </a:effectLst>
        </p:spPr>
      </p:pic>
      <p:pic>
        <p:nvPicPr>
          <p:cNvPr id="278" name="Google Shape;278;p26" descr="D:\工作進行中\20170911直播母版16比9\各場PPT元素\20171114直播ppt元素\資料\掛載資料夾- 1.png"/>
          <p:cNvPicPr preferRelativeResize="0"/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68970" y="2892084"/>
            <a:ext cx="1613574" cy="1453212"/>
          </a:xfrm>
          <a:prstGeom prst="rect">
            <a:avLst/>
          </a:prstGeom>
          <a:noFill/>
          <a:ln>
            <a:noFill/>
          </a:ln>
          <a:effectLst>
            <a:outerShdw blurRad="469900" dist="317500" dir="8100000" sx="90000" sy="90000" algn="tr" rotWithShape="0">
              <a:prstClr val="black">
                <a:alpha val="51000"/>
              </a:prstClr>
            </a:outerShdw>
          </a:effectLst>
        </p:spPr>
      </p:pic>
      <p:sp>
        <p:nvSpPr>
          <p:cNvPr id="279" name="Google Shape;279;p26"/>
          <p:cNvSpPr txBox="1"/>
          <p:nvPr/>
        </p:nvSpPr>
        <p:spPr>
          <a:xfrm>
            <a:off x="6915780" y="5150746"/>
            <a:ext cx="2743733" cy="51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30000"/>
              </a:lnSpc>
              <a:spcBef>
                <a:spcPts val="500"/>
              </a:spcBef>
              <a:buClr>
                <a:srgbClr val="2C2C2C"/>
              </a:buClr>
              <a:buSzPts val="3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2133">
                <a:sym typeface="Arial" panose="020B0604020202020204" pitchFamily="34" charset="0"/>
              </a:rPr>
              <a:t>直接掛載選定的共享資料夾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 txBox="1"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zh-TW" altLang="en-US">
                <a:sym typeface="Arial" panose="020B0604020202020204" pitchFamily="34" charset="0"/>
              </a:rPr>
              <a:t>掛載資料夾</a:t>
            </a:r>
            <a:r>
              <a:rPr lang="en-US" altLang="zh-TW">
                <a:sym typeface="Arial" panose="020B0604020202020204" pitchFamily="34" charset="0"/>
              </a:rPr>
              <a:t>- MacOS</a:t>
            </a:r>
            <a:br>
              <a:rPr lang="en-US" altLang="zh-TW">
                <a:sym typeface="Arial" panose="020B0604020202020204" pitchFamily="34" charset="0"/>
              </a:rPr>
            </a:br>
            <a:endParaRPr lang="en-US">
              <a:sym typeface="Arial" panose="020B0604020202020204" pitchFamily="34" charset="0"/>
            </a:endParaRPr>
          </a:p>
        </p:txBody>
      </p:sp>
      <p:sp>
        <p:nvSpPr>
          <p:cNvPr id="295" name="Google Shape;295;p27"/>
          <p:cNvSpPr txBox="1">
            <a:spLocks noGrp="1"/>
          </p:cNvSpPr>
          <p:nvPr>
            <p:ph type="body" idx="4294967295"/>
          </p:nvPr>
        </p:nvSpPr>
        <p:spPr>
          <a:xfrm>
            <a:off x="2178050" y="1715481"/>
            <a:ext cx="7835900" cy="10810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8000" indent="-180000">
              <a:lnSpc>
                <a:spcPct val="130000"/>
              </a:lnSpc>
              <a:spcBef>
                <a:spcPts val="500"/>
              </a:spcBef>
              <a:buClr>
                <a:schemeClr val="accent5">
                  <a:lumMod val="20000"/>
                  <a:lumOff val="80000"/>
                </a:schemeClr>
              </a:buClr>
              <a:buFont typeface="Arial"/>
              <a:buChar char="•"/>
            </a:pP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將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上的資料夾掛載到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MacOS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的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Finder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，即使重開機也會自動掛載！</a:t>
            </a:r>
          </a:p>
          <a:p>
            <a:pPr marL="108000" indent="-180000">
              <a:lnSpc>
                <a:spcPct val="130000"/>
              </a:lnSpc>
              <a:spcBef>
                <a:spcPts val="500"/>
              </a:spcBef>
              <a:buClr>
                <a:schemeClr val="accent5">
                  <a:lumMod val="20000"/>
                  <a:lumOff val="80000"/>
                </a:schemeClr>
              </a:buClr>
              <a:buFont typeface="Arial"/>
              <a:buChar char="•"/>
            </a:pP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自動協助進行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MacOS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系統設定，大幅提升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SMB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連線在</a:t>
            </a:r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MacOS</a:t>
            </a:r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的傳輸速率</a:t>
            </a:r>
          </a:p>
        </p:txBody>
      </p:sp>
      <p:pic>
        <p:nvPicPr>
          <p:cNvPr id="296" name="Google Shape;296;p27" descr="C:\Users\user\Desktop\Qfinder_PPT\APPLE.png"/>
          <p:cNvPicPr preferRelativeResize="0"/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9466" y="241304"/>
            <a:ext cx="749976" cy="85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492268C6-25F6-43CA-B49E-AA8E3DFFC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284" y="2918330"/>
            <a:ext cx="4446253" cy="3772828"/>
          </a:xfrm>
          <a:prstGeom prst="roundRect">
            <a:avLst>
              <a:gd name="adj" fmla="val 2470"/>
            </a:avLst>
          </a:prstGeom>
          <a:solidFill>
            <a:schemeClr val="bg1"/>
          </a:solidFill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</p:pic>
      <p:pic>
        <p:nvPicPr>
          <p:cNvPr id="3" name="圖片 3">
            <a:extLst>
              <a:ext uri="{FF2B5EF4-FFF2-40B4-BE49-F238E27FC236}">
                <a16:creationId xmlns:a16="http://schemas.microsoft.com/office/drawing/2014/main" id="{B922A792-89B1-44EE-A602-66078BB30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923" y="2918330"/>
            <a:ext cx="4446253" cy="3770421"/>
          </a:xfrm>
          <a:prstGeom prst="roundRect">
            <a:avLst>
              <a:gd name="adj" fmla="val 2470"/>
            </a:avLst>
          </a:prstGeom>
          <a:solidFill>
            <a:schemeClr val="bg1"/>
          </a:solidFill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</p:pic>
      <p:sp>
        <p:nvSpPr>
          <p:cNvPr id="287" name="Google Shape;287;p27"/>
          <p:cNvSpPr/>
          <p:nvPr/>
        </p:nvSpPr>
        <p:spPr>
          <a:xfrm>
            <a:off x="2243364" y="4381830"/>
            <a:ext cx="3322401" cy="207863"/>
          </a:xfrm>
          <a:prstGeom prst="rect">
            <a:avLst/>
          </a:prstGeom>
          <a:noFill/>
          <a:ln w="38100" cap="flat" cmpd="sng">
            <a:solidFill>
              <a:srgbClr val="99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90" name="Google Shape;290;p27"/>
          <p:cNvSpPr/>
          <p:nvPr/>
        </p:nvSpPr>
        <p:spPr>
          <a:xfrm>
            <a:off x="6411717" y="4850204"/>
            <a:ext cx="1442580" cy="222373"/>
          </a:xfrm>
          <a:prstGeom prst="rect">
            <a:avLst/>
          </a:prstGeom>
          <a:noFill/>
          <a:ln w="38100" cap="flat" cmpd="sng">
            <a:solidFill>
              <a:srgbClr val="99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06D790D-858A-4958-AF66-CCCCF14FE666}"/>
              </a:ext>
            </a:extLst>
          </p:cNvPr>
          <p:cNvSpPr/>
          <p:nvPr/>
        </p:nvSpPr>
        <p:spPr>
          <a:xfrm>
            <a:off x="1911593" y="4304317"/>
            <a:ext cx="362888" cy="362888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D4C56CC2-754D-44D6-A958-2B01F9B14D0B}"/>
              </a:ext>
            </a:extLst>
          </p:cNvPr>
          <p:cNvSpPr/>
          <p:nvPr/>
        </p:nvSpPr>
        <p:spPr>
          <a:xfrm>
            <a:off x="6202729" y="4779946"/>
            <a:ext cx="362888" cy="362888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S-453D | 硬體規格| QNAP (香港)">
            <a:extLst>
              <a:ext uri="{FF2B5EF4-FFF2-40B4-BE49-F238E27FC236}">
                <a16:creationId xmlns:a16="http://schemas.microsoft.com/office/drawing/2014/main" id="{A6D28CC6-A6FF-9D4C-8C65-843C3F653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94" t="11204" r="21494" b="3792"/>
          <a:stretch/>
        </p:blipFill>
        <p:spPr bwMode="auto">
          <a:xfrm>
            <a:off x="1077138" y="2242923"/>
            <a:ext cx="4207131" cy="3920454"/>
          </a:xfrm>
          <a:prstGeom prst="rect">
            <a:avLst/>
          </a:prstGeom>
          <a:noFill/>
          <a:effectLst>
            <a:outerShdw blurRad="469900" dist="444500" dir="8100000" sx="95000" sy="95000" algn="tr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 hidden="1">
            <a:extLst>
              <a:ext uri="{FF2B5EF4-FFF2-40B4-BE49-F238E27FC236}">
                <a16:creationId xmlns:a16="http://schemas.microsoft.com/office/drawing/2014/main" id="{A2FE1AE6-FD63-4F04-AFA2-633D1C2A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5" descr="一張含有 桌 的圖片&#10;&#10;自動產生的描述">
            <a:extLst>
              <a:ext uri="{FF2B5EF4-FFF2-40B4-BE49-F238E27FC236}">
                <a16:creationId xmlns:a16="http://schemas.microsoft.com/office/drawing/2014/main" id="{1C81155C-E421-4F1B-95BA-6E1F90B8A0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67" y="1886887"/>
            <a:ext cx="7401765" cy="4019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25F285-CAC6-3C4F-85BA-4AD3C49E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en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搜尋</a:t>
            </a:r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en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Thunderbolt NAS並快速建立連線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64085-BAF0-3045-9197-E4B8436D0AC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52329" y="2559985"/>
            <a:ext cx="3496733" cy="386415"/>
          </a:xfrm>
        </p:spPr>
        <p:txBody>
          <a:bodyPr anchor="ctr"/>
          <a:lstStyle/>
          <a:p>
            <a:pPr marL="114300" indent="0">
              <a:lnSpc>
                <a:spcPct val="130000"/>
              </a:lnSpc>
              <a:spcBef>
                <a:spcPts val="500"/>
              </a:spcBef>
              <a:buNone/>
            </a:pPr>
            <a:r>
              <a:rPr lang="en-TW" b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快速搜尋使用</a:t>
            </a:r>
            <a:r>
              <a:rPr lang="zh-TW" altLang="en-US" b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en-TW" b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Thuderbolt</a:t>
            </a:r>
            <a:r>
              <a:rPr lang="zh-TW" altLang="en-US" b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en-TW" b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</a:p>
        </p:txBody>
      </p:sp>
      <p:pic>
        <p:nvPicPr>
          <p:cNvPr id="4" name="Picture 2" descr="QNAP Thunderbolt™ 3 NAS 幫助您提升工作效率，大幅縮短工時">
            <a:extLst>
              <a:ext uri="{FF2B5EF4-FFF2-40B4-BE49-F238E27FC236}">
                <a16:creationId xmlns:a16="http://schemas.microsoft.com/office/drawing/2014/main" id="{800DBA4E-589F-F140-B47F-1DB7523C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613" y="3155824"/>
            <a:ext cx="7557873" cy="3702176"/>
          </a:xfrm>
          <a:prstGeom prst="rect">
            <a:avLst/>
          </a:prstGeom>
          <a:noFill/>
          <a:effectLst>
            <a:outerShdw blurRad="469900" dist="444500" dir="8100000" sx="95000" sy="95000" algn="tr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6" descr="一張含有 桌 的圖片&#10;&#10;自動產生的描述" hidden="1">
            <a:extLst>
              <a:ext uri="{FF2B5EF4-FFF2-40B4-BE49-F238E27FC236}">
                <a16:creationId xmlns:a16="http://schemas.microsoft.com/office/drawing/2014/main" id="{24FFADC4-0F5A-4A96-9A34-8569C79566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5"/>
          <a:stretch/>
        </p:blipFill>
        <p:spPr>
          <a:xfrm>
            <a:off x="-314759" y="79023"/>
            <a:ext cx="12307132" cy="738011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86AB9E4-AE63-4CEC-9B3E-C43316393D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88870" y="1999557"/>
            <a:ext cx="8614259" cy="4858443"/>
          </a:xfrm>
          <a:prstGeom prst="rect">
            <a:avLst/>
          </a:prstGeom>
        </p:spPr>
      </p:pic>
      <p:sp>
        <p:nvSpPr>
          <p:cNvPr id="83" name="Google Shape;83;p15" hidden="1"/>
          <p:cNvSpPr/>
          <p:nvPr/>
        </p:nvSpPr>
        <p:spPr>
          <a:xfrm>
            <a:off x="8107662" y="2239995"/>
            <a:ext cx="2484677" cy="170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Clr>
                <a:schemeClr val="dk2"/>
              </a:buClr>
              <a:buSzPts val="450"/>
            </a:pP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更易找到 </a:t>
            </a:r>
            <a:r>
              <a:rPr lang="en-US" altLang="zh-TW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，進行連線與設定 </a:t>
            </a:r>
          </a:p>
        </p:txBody>
      </p:sp>
      <p:sp>
        <p:nvSpPr>
          <p:cNvPr id="14" name="標題 13">
            <a:extLst>
              <a:ext uri="{FF2B5EF4-FFF2-40B4-BE49-F238E27FC236}">
                <a16:creationId xmlns:a16="http://schemas.microsoft.com/office/drawing/2014/main" id="{4E6EF668-870E-4353-AEE5-ABCFF417C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265113"/>
            <a:ext cx="11360150" cy="763587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altLang="zh-TW" err="1">
                <a:sym typeface="Arial" panose="020B0604020202020204" pitchFamily="34" charset="0"/>
              </a:rPr>
              <a:t>Qfinder</a:t>
            </a:r>
            <a:r>
              <a:rPr lang="en-US" altLang="zh-TW">
                <a:sym typeface="Arial" panose="020B0604020202020204" pitchFamily="34" charset="0"/>
              </a:rPr>
              <a:t> Pro</a:t>
            </a:r>
            <a:br>
              <a:rPr lang="en-US" altLang="zh-TW">
                <a:sym typeface="Arial" panose="020B0604020202020204" pitchFamily="34" charset="0"/>
              </a:rPr>
            </a:br>
            <a:r>
              <a:rPr lang="zh-TW" altLang="en-US" sz="2800">
                <a:sym typeface="Arial" panose="020B0604020202020204" pitchFamily="34" charset="0"/>
              </a:rPr>
              <a:t>更易找到 </a:t>
            </a:r>
            <a:r>
              <a:rPr lang="en-US" altLang="zh-TW" sz="2800">
                <a:sym typeface="Arial" panose="020B0604020202020204" pitchFamily="34" charset="0"/>
              </a:rPr>
              <a:t>NAS</a:t>
            </a:r>
            <a:r>
              <a:rPr lang="zh-TW" altLang="en-US" sz="2800">
                <a:sym typeface="Arial" panose="020B0604020202020204" pitchFamily="34" charset="0"/>
              </a:rPr>
              <a:t>，進行連線與設定 </a:t>
            </a:r>
            <a:endParaRPr lang="zh-TW" altLang="en-US"/>
          </a:p>
        </p:txBody>
      </p:sp>
      <p:pic>
        <p:nvPicPr>
          <p:cNvPr id="24" name="Google Shape;91;p16">
            <a:extLst>
              <a:ext uri="{FF2B5EF4-FFF2-40B4-BE49-F238E27FC236}">
                <a16:creationId xmlns:a16="http://schemas.microsoft.com/office/drawing/2014/main" id="{7675F81E-9354-4329-989F-3EA7FE557CE3}"/>
              </a:ext>
            </a:extLst>
          </p:cNvPr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7304597" y="1999557"/>
            <a:ext cx="1916406" cy="1878666"/>
          </a:xfrm>
          <a:prstGeom prst="roundRect">
            <a:avLst>
              <a:gd name="adj" fmla="val 2470"/>
            </a:avLst>
          </a:prstGeom>
          <a:noFill/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88AA738C-97F5-44A9-9888-347423D1B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4199" y="1564071"/>
            <a:ext cx="5046096" cy="316930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AB7EA25-0B5E-4FE8-8166-1A88831FB2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768684" y="3148724"/>
            <a:ext cx="5760753" cy="3772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25F285-CAC6-3C4F-85BA-4AD3C49E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en-TW">
                <a:sym typeface="Arial" panose="020B0604020202020204" pitchFamily="34" charset="0"/>
              </a:rPr>
              <a:t>搜尋</a:t>
            </a:r>
            <a:r>
              <a:rPr lang="zh-TW" altLang="en-US">
                <a:sym typeface="Arial" panose="020B0604020202020204" pitchFamily="34" charset="0"/>
              </a:rPr>
              <a:t> </a:t>
            </a:r>
            <a:r>
              <a:rPr lang="en-TW">
                <a:sym typeface="Arial" panose="020B0604020202020204" pitchFamily="34" charset="0"/>
              </a:rPr>
              <a:t>Wifi NAS</a:t>
            </a:r>
          </a:p>
        </p:txBody>
      </p:sp>
      <p:pic>
        <p:nvPicPr>
          <p:cNvPr id="6" name="圖片 8" descr="一張含有 桌 的圖片&#10;&#10;自動產生的描述">
            <a:extLst>
              <a:ext uri="{FF2B5EF4-FFF2-40B4-BE49-F238E27FC236}">
                <a16:creationId xmlns:a16="http://schemas.microsoft.com/office/drawing/2014/main" id="{09447EC2-A6BB-4382-9CDA-1CC82E49A1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/>
          <a:stretch/>
        </p:blipFill>
        <p:spPr>
          <a:xfrm>
            <a:off x="4137330" y="1797792"/>
            <a:ext cx="7096434" cy="5228650"/>
          </a:xfrm>
          <a:prstGeom prst="roundRect">
            <a:avLst>
              <a:gd name="adj" fmla="val 2470"/>
            </a:avLst>
          </a:prstGeom>
          <a:solidFill>
            <a:schemeClr val="bg1"/>
          </a:solidFill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</p:pic>
      <p:pic>
        <p:nvPicPr>
          <p:cNvPr id="1026" name="Picture 2" descr="QHora-301W | 新世代Wi-Fi 6 雙10GbE SD-WAN 路由器| QNAP">
            <a:extLst>
              <a:ext uri="{FF2B5EF4-FFF2-40B4-BE49-F238E27FC236}">
                <a16:creationId xmlns:a16="http://schemas.microsoft.com/office/drawing/2014/main" id="{9012D0C1-21B2-7B40-B2CA-CDC57875D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44" t="35575" b="35575"/>
          <a:stretch/>
        </p:blipFill>
        <p:spPr bwMode="auto">
          <a:xfrm>
            <a:off x="921332" y="3041959"/>
            <a:ext cx="3540564" cy="896480"/>
          </a:xfrm>
          <a:prstGeom prst="roundRect">
            <a:avLst>
              <a:gd name="adj" fmla="val 2470"/>
            </a:avLst>
          </a:prstGeom>
          <a:noFill/>
          <a:ln>
            <a:noFill/>
          </a:ln>
          <a:effectLst>
            <a:outerShdw blurRad="279400" dist="241300" dir="7800000" sx="97000" sy="97000" algn="tr" rotWithShape="0">
              <a:srgbClr val="08121E">
                <a:alpha val="40000"/>
              </a:srgbClr>
            </a:outerShdw>
          </a:effectLst>
        </p:spPr>
      </p:pic>
      <p:pic>
        <p:nvPicPr>
          <p:cNvPr id="1028" name="Picture 4" descr="QMiro-201W | Next-Generation Tri-Band Mesh Wi-Fi SD-WAN Router | QNAP (US)">
            <a:extLst>
              <a:ext uri="{FF2B5EF4-FFF2-40B4-BE49-F238E27FC236}">
                <a16:creationId xmlns:a16="http://schemas.microsoft.com/office/drawing/2014/main" id="{1B27817D-9BDD-2C44-9652-59B743107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1157" y="4711143"/>
            <a:ext cx="1213176" cy="1599562"/>
          </a:xfrm>
          <a:prstGeom prst="roundRect">
            <a:avLst>
              <a:gd name="adj" fmla="val 2470"/>
            </a:avLst>
          </a:prstGeom>
          <a:noFill/>
          <a:ln>
            <a:noFill/>
          </a:ln>
          <a:effectLst>
            <a:outerShdw blurRad="279400" dist="241300" dir="7800000" sx="97000" sy="97000" algn="tr" rotWithShape="0">
              <a:srgbClr val="08121E">
                <a:alpha val="40000"/>
              </a:srgbClr>
            </a:outerShdw>
          </a:effectLst>
        </p:spPr>
      </p:pic>
      <p:pic>
        <p:nvPicPr>
          <p:cNvPr id="7" name="Picture 4" descr="QMiro-201W | Next-Generation Tri-Band Mesh Wi-Fi SD-WAN Router | QNAP (US)" hidden="1">
            <a:extLst>
              <a:ext uri="{FF2B5EF4-FFF2-40B4-BE49-F238E27FC236}">
                <a16:creationId xmlns:a16="http://schemas.microsoft.com/office/drawing/2014/main" id="{74F860C2-0722-7C44-9BE7-0D98659D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265" y="3164943"/>
            <a:ext cx="1719765" cy="1074853"/>
          </a:xfrm>
          <a:prstGeom prst="roundRect">
            <a:avLst>
              <a:gd name="adj" fmla="val 2470"/>
            </a:avLst>
          </a:prstGeom>
          <a:noFill/>
          <a:ln>
            <a:noFill/>
          </a:ln>
          <a:effectLst>
            <a:outerShdw blurRad="279400" dist="241300" dir="7800000" sx="97000" sy="97000" algn="tr" rotWithShape="0">
              <a:srgbClr val="08121E">
                <a:alpha val="40000"/>
              </a:srgbClr>
            </a:outerShdw>
          </a:effectLst>
        </p:spPr>
      </p:pic>
      <p:pic>
        <p:nvPicPr>
          <p:cNvPr id="8" name="Picture 4" descr="QMiro-201W | Next-Generation Tri-Band Mesh Wi-Fi SD-WAN Router | QNAP (US)" hidden="1">
            <a:extLst>
              <a:ext uri="{FF2B5EF4-FFF2-40B4-BE49-F238E27FC236}">
                <a16:creationId xmlns:a16="http://schemas.microsoft.com/office/drawing/2014/main" id="{2D95AAE4-CB30-ED48-B0D7-74EB6CC3B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027" y="3164943"/>
            <a:ext cx="1719765" cy="1074853"/>
          </a:xfrm>
          <a:prstGeom prst="roundRect">
            <a:avLst>
              <a:gd name="adj" fmla="val 2470"/>
            </a:avLst>
          </a:prstGeom>
          <a:noFill/>
          <a:ln>
            <a:noFill/>
          </a:ln>
          <a:effectLst>
            <a:outerShdw blurRad="279400" dist="241300" dir="7800000" sx="97000" sy="97000" algn="tr" rotWithShape="0">
              <a:srgbClr val="08121E">
                <a:alpha val="4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35DE5E-AC5F-6E42-BCF1-45C25CB6077A}"/>
              </a:ext>
            </a:extLst>
          </p:cNvPr>
          <p:cNvSpPr/>
          <p:nvPr/>
        </p:nvSpPr>
        <p:spPr>
          <a:xfrm>
            <a:off x="1530057" y="6218857"/>
            <a:ext cx="2215376" cy="41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30000"/>
              </a:lnSpc>
              <a:spcBef>
                <a:spcPts val="500"/>
              </a:spcBef>
            </a:pPr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QMiro-201W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3E9AE-59BE-2344-A2BE-6F277E581D6B}"/>
              </a:ext>
            </a:extLst>
          </p:cNvPr>
          <p:cNvSpPr/>
          <p:nvPr/>
        </p:nvSpPr>
        <p:spPr>
          <a:xfrm>
            <a:off x="1583926" y="3754742"/>
            <a:ext cx="2215376" cy="41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30000"/>
              </a:lnSpc>
              <a:spcBef>
                <a:spcPts val="500"/>
              </a:spcBef>
            </a:pPr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QHora-301W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64085-BAF0-3045-9197-E4B8436D0AC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08881" y="2135339"/>
            <a:ext cx="3302000" cy="908050"/>
          </a:xfrm>
        </p:spPr>
        <p:txBody>
          <a:bodyPr/>
          <a:lstStyle/>
          <a:p>
            <a:pPr marL="152396" indent="0">
              <a:lnSpc>
                <a:spcPct val="130000"/>
              </a:lnSpc>
              <a:spcBef>
                <a:spcPts val="500"/>
              </a:spcBef>
              <a:buNone/>
            </a:pPr>
            <a:r>
              <a:rPr lang="en-TW" b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快速搜尋使用</a:t>
            </a:r>
            <a:r>
              <a:rPr lang="zh-TW" altLang="en-US" b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en-TW" b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Wifi</a:t>
            </a:r>
            <a:r>
              <a:rPr lang="zh-TW" altLang="en-US" b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的</a:t>
            </a:r>
            <a:r>
              <a:rPr lang="en-TW" b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</a:p>
        </p:txBody>
      </p:sp>
    </p:spTree>
    <p:extLst>
      <p:ext uri="{BB962C8B-B14F-4D97-AF65-F5344CB8AC3E}">
        <p14:creationId xmlns:p14="http://schemas.microsoft.com/office/powerpoint/2010/main" val="311933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FC46-B1BA-C040-9C97-12780AE7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en-TW">
                <a:sym typeface="Arial" panose="020B0604020202020204" pitchFamily="34" charset="0"/>
              </a:rPr>
              <a:t>搜尋 QuCPE 裝置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BA7E6-5284-894F-B479-BDFE75ACDB0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336538" y="3196832"/>
            <a:ext cx="2873656" cy="1226224"/>
          </a:xfrm>
        </p:spPr>
        <p:txBody>
          <a:bodyPr/>
          <a:lstStyle/>
          <a:p>
            <a:pPr marL="114300" indent="0">
              <a:lnSpc>
                <a:spcPct val="100000"/>
              </a:lnSpc>
              <a:spcBef>
                <a:spcPts val="500"/>
              </a:spcBef>
              <a:buClr>
                <a:srgbClr val="99FFCC"/>
              </a:buClr>
              <a:buNone/>
            </a:pPr>
            <a:r>
              <a:rPr lang="en-US" b="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搜尋</a:t>
            </a:r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en-US" b="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QuCPE</a:t>
            </a:r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en-US" b="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裝置</a:t>
            </a:r>
            <a:endParaRPr lang="en-US" b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spcBef>
                <a:spcPts val="500"/>
              </a:spcBef>
              <a:buClr>
                <a:srgbClr val="99FFCC"/>
              </a:buClr>
              <a:buNone/>
            </a:pPr>
            <a:endParaRPr lang="en-US" b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spcBef>
                <a:spcPts val="500"/>
              </a:spcBef>
              <a:buClr>
                <a:srgbClr val="99FFCC"/>
              </a:buClr>
              <a:buNone/>
            </a:pPr>
            <a:r>
              <a:rPr lang="en-TW" b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顯示資源狀態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994E29-7B3E-6149-AA33-C3B5A841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1522" y="4423056"/>
            <a:ext cx="10008956" cy="263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5">
            <a:extLst>
              <a:ext uri="{FF2B5EF4-FFF2-40B4-BE49-F238E27FC236}">
                <a16:creationId xmlns:a16="http://schemas.microsoft.com/office/drawing/2014/main" id="{BC17E5A9-C054-4204-8E11-6D2AFD43F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769" y="1736651"/>
            <a:ext cx="6044191" cy="3633744"/>
          </a:xfrm>
          <a:prstGeom prst="roundRect">
            <a:avLst>
              <a:gd name="adj" fmla="val 2470"/>
            </a:avLst>
          </a:prstGeom>
          <a:solidFill>
            <a:schemeClr val="bg1"/>
          </a:solidFill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1420C1B7-0EFE-4A93-9E40-AB7542E99FB7}"/>
              </a:ext>
            </a:extLst>
          </p:cNvPr>
          <p:cNvSpPr/>
          <p:nvPr/>
        </p:nvSpPr>
        <p:spPr>
          <a:xfrm>
            <a:off x="1103083" y="3351991"/>
            <a:ext cx="321484" cy="3214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6ED9C652-31F0-47A3-86F2-990D65CC0CC6}"/>
              </a:ext>
            </a:extLst>
          </p:cNvPr>
          <p:cNvSpPr/>
          <p:nvPr/>
        </p:nvSpPr>
        <p:spPr>
          <a:xfrm>
            <a:off x="1103083" y="3991082"/>
            <a:ext cx="321484" cy="3214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6000EE8-4D37-4A48-851E-87C4D97201D3}"/>
              </a:ext>
            </a:extLst>
          </p:cNvPr>
          <p:cNvSpPr/>
          <p:nvPr/>
        </p:nvSpPr>
        <p:spPr>
          <a:xfrm>
            <a:off x="3876314" y="2841348"/>
            <a:ext cx="321484" cy="3214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E61B08B4-2F9B-46F8-968C-DE8A5019FC42}"/>
              </a:ext>
            </a:extLst>
          </p:cNvPr>
          <p:cNvSpPr/>
          <p:nvPr/>
        </p:nvSpPr>
        <p:spPr>
          <a:xfrm>
            <a:off x="6488281" y="3106458"/>
            <a:ext cx="321484" cy="3214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96C3B308-9D18-4E48-8351-46CC90A7AB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181" y="1939995"/>
            <a:ext cx="5760753" cy="3772383"/>
          </a:xfrm>
          <a:prstGeom prst="rect">
            <a:avLst/>
          </a:prstGeom>
        </p:spPr>
      </p:pic>
      <p:sp>
        <p:nvSpPr>
          <p:cNvPr id="305" name="Google Shape;305;p28"/>
          <p:cNvSpPr/>
          <p:nvPr/>
        </p:nvSpPr>
        <p:spPr>
          <a:xfrm>
            <a:off x="499390" y="3050702"/>
            <a:ext cx="6448189" cy="2957045"/>
          </a:xfrm>
          <a:prstGeom prst="roundRect">
            <a:avLst>
              <a:gd name="adj" fmla="val 7476"/>
            </a:avLst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  <a:buSzPts val="1400"/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07" name="Google Shape;307;p28"/>
          <p:cNvSpPr/>
          <p:nvPr/>
        </p:nvSpPr>
        <p:spPr>
          <a:xfrm>
            <a:off x="803763" y="4163363"/>
            <a:ext cx="5807672" cy="451611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  <a:buSzPts val="1400"/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08" name="Google Shape;308;p28"/>
          <p:cNvSpPr/>
          <p:nvPr/>
        </p:nvSpPr>
        <p:spPr>
          <a:xfrm>
            <a:off x="2365116" y="3695481"/>
            <a:ext cx="2666937" cy="7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Clr>
                <a:schemeClr val="lt1"/>
              </a:buClr>
              <a:buSzPts val="3200"/>
            </a:pPr>
            <a:r>
              <a:rPr lang="zh-TW" altLang="en-US" sz="2800" b="1" dirty="0">
                <a:solidFill>
                  <a:srgbClr val="99FFCC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功能特點</a:t>
            </a:r>
            <a:endParaRPr sz="2800" b="1" dirty="0">
              <a:solidFill>
                <a:srgbClr val="99FFCC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2365116" y="3439244"/>
            <a:ext cx="3278732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Clr>
                <a:schemeClr val="lt1"/>
              </a:buClr>
              <a:buSzPts val="1600"/>
            </a:pPr>
            <a:r>
              <a:rPr lang="en-US" altLang="zh-TW" sz="28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Qfinder</a:t>
            </a:r>
            <a:r>
              <a:rPr lang="en-US" altLang="zh-TW" sz="2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Pro</a:t>
            </a:r>
            <a:endParaRPr sz="32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13" name="Google Shape;313;p28"/>
          <p:cNvSpPr txBox="1"/>
          <p:nvPr/>
        </p:nvSpPr>
        <p:spPr>
          <a:xfrm>
            <a:off x="2365116" y="4311259"/>
            <a:ext cx="3150978" cy="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Clr>
                <a:schemeClr val="dk2"/>
              </a:buClr>
              <a:buSzPts val="1400"/>
            </a:pP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記憶搜尋過的</a:t>
            </a:r>
            <a:r>
              <a:rPr lang="en-US" altLang="zh-TW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sz="18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，即使目前無法找到也可以進行喚醒</a:t>
            </a:r>
            <a:endParaRPr sz="240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15" name="Google Shape;315;p28"/>
          <p:cNvSpPr txBox="1">
            <a:spLocks noGrp="1"/>
          </p:cNvSpPr>
          <p:nvPr>
            <p:ph type="title"/>
          </p:nvPr>
        </p:nvSpPr>
        <p:spPr>
          <a:xfrm>
            <a:off x="415600" y="217801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網路喚醒</a:t>
            </a:r>
            <a:r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WOL</a:t>
            </a:r>
            <a:endParaRPr 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2" name="圖片 2" descr="一張含有 桌 的圖片&#10;&#10;自動產生的描述">
            <a:extLst>
              <a:ext uri="{FF2B5EF4-FFF2-40B4-BE49-F238E27FC236}">
                <a16:creationId xmlns:a16="http://schemas.microsoft.com/office/drawing/2014/main" id="{D18B991A-E8A6-4B6F-81A1-CAD001E962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3199" y="1808406"/>
            <a:ext cx="4147025" cy="5115130"/>
          </a:xfrm>
          <a:prstGeom prst="roundRect">
            <a:avLst>
              <a:gd name="adj" fmla="val 2470"/>
            </a:avLst>
          </a:prstGeom>
          <a:solidFill>
            <a:schemeClr val="bg1"/>
          </a:solidFill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7BF1D67-F558-4ADA-8A21-9C456F93D468}"/>
              </a:ext>
            </a:extLst>
          </p:cNvPr>
          <p:cNvSpPr txBox="1"/>
          <p:nvPr/>
        </p:nvSpPr>
        <p:spPr>
          <a:xfrm>
            <a:off x="1380673" y="2207050"/>
            <a:ext cx="5509226" cy="77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平時關機節省電力，須要使用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時，再透過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Wake on LAN 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功能遠端喚醒休眠中的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，即可正常使用 </a:t>
            </a:r>
          </a:p>
        </p:txBody>
      </p:sp>
      <p:pic>
        <p:nvPicPr>
          <p:cNvPr id="16" name="Google Shape;91;p16">
            <a:extLst>
              <a:ext uri="{FF2B5EF4-FFF2-40B4-BE49-F238E27FC236}">
                <a16:creationId xmlns:a16="http://schemas.microsoft.com/office/drawing/2014/main" id="{51B3ADA1-7F81-4744-B534-BC308F4E2C2C}"/>
              </a:ext>
            </a:extLst>
          </p:cNvPr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942586" y="3121045"/>
            <a:ext cx="1293598" cy="1268123"/>
          </a:xfrm>
          <a:prstGeom prst="roundRect">
            <a:avLst>
              <a:gd name="adj" fmla="val 2470"/>
            </a:avLst>
          </a:prstGeom>
          <a:noFill/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en-US" altLang="zh-TW" err="1">
                <a:sym typeface="Arial" panose="020B0604020202020204" pitchFamily="34" charset="0"/>
              </a:rPr>
              <a:t>Qfinder</a:t>
            </a:r>
            <a:r>
              <a:rPr lang="en-US" altLang="zh-TW">
                <a:sym typeface="Arial" panose="020B0604020202020204" pitchFamily="34" charset="0"/>
              </a:rPr>
              <a:t> Pro</a:t>
            </a:r>
            <a:r>
              <a:rPr lang="zh-TW" altLang="en-US">
                <a:sym typeface="Arial" panose="020B0604020202020204" pitchFamily="34" charset="0"/>
              </a:rPr>
              <a:t>版本檢查與線上更新</a:t>
            </a:r>
            <a:br>
              <a:rPr lang="zh-TW" altLang="en-US">
                <a:sym typeface="Arial" panose="020B0604020202020204" pitchFamily="34" charset="0"/>
              </a:rPr>
            </a:br>
            <a:endParaRPr lang="zh-TW" altLang="en-US">
              <a:sym typeface="Arial" panose="020B0604020202020204" pitchFamily="34" charset="0"/>
            </a:endParaRPr>
          </a:p>
        </p:txBody>
      </p:sp>
      <p:pic>
        <p:nvPicPr>
          <p:cNvPr id="355" name="Google Shape;355;p31" descr="C:\Users\user\Desktop\Qfinder_PPT\^2F5673919EEF6C87F303E077FBA844FC236F9ED65A01FBBB83^pimgpsh_fullsize_distr.png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342378" y="2235200"/>
            <a:ext cx="7060534" cy="4799592"/>
          </a:xfrm>
          <a:prstGeom prst="roundRect">
            <a:avLst>
              <a:gd name="adj" fmla="val 2470"/>
            </a:avLst>
          </a:prstGeom>
          <a:solidFill>
            <a:schemeClr val="bg1"/>
          </a:solidFill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</p:pic>
      <p:pic>
        <p:nvPicPr>
          <p:cNvPr id="356" name="Google Shape;356;p31" descr="D:\工作進行中\20170911直播母版16比9\各場PPT元素\20171114直播ppt元素\update.png"/>
          <p:cNvPicPr preferRelativeResize="0"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59" t="4768" r="12305" b="4768"/>
          <a:stretch/>
        </p:blipFill>
        <p:spPr>
          <a:xfrm>
            <a:off x="789088" y="4045073"/>
            <a:ext cx="3834897" cy="1094194"/>
          </a:xfrm>
          <a:prstGeom prst="roundRect">
            <a:avLst>
              <a:gd name="adj" fmla="val 20301"/>
            </a:avLst>
          </a:prstGeom>
          <a:solidFill>
            <a:schemeClr val="bg1"/>
          </a:solidFill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A84527B-C1D9-4CC2-9808-FE5708A60815}"/>
              </a:ext>
            </a:extLst>
          </p:cNvPr>
          <p:cNvSpPr txBox="1"/>
          <p:nvPr/>
        </p:nvSpPr>
        <p:spPr>
          <a:xfrm>
            <a:off x="902033" y="2650117"/>
            <a:ext cx="3327400" cy="117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自動檢查並提醒您有更新版的</a:t>
            </a:r>
            <a:r>
              <a:rPr lang="en-US" altLang="zh-TW" sz="180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Qfinder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Pro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，讓您即時擁有最新的功能與最棒的使用體驗！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3"/>
          <p:cNvSpPr txBox="1"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en-US" altLang="zh-TW">
                <a:sym typeface="Arial" panose="020B0604020202020204" pitchFamily="34" charset="0"/>
              </a:rPr>
              <a:t>Chrome</a:t>
            </a:r>
            <a:r>
              <a:rPr lang="zh-TW" altLang="en-US">
                <a:sym typeface="Arial" panose="020B0604020202020204" pitchFamily="34" charset="0"/>
              </a:rPr>
              <a:t>整合</a:t>
            </a:r>
            <a:r>
              <a:rPr lang="en-US" altLang="zh-TW">
                <a:sym typeface="Arial" panose="020B0604020202020204" pitchFamily="34" charset="0"/>
              </a:rPr>
              <a:t>QNAP </a:t>
            </a:r>
            <a:r>
              <a:rPr lang="en-US" altLang="zh-TW" err="1">
                <a:sym typeface="Arial" panose="020B0604020202020204" pitchFamily="34" charset="0"/>
              </a:rPr>
              <a:t>Qfinder</a:t>
            </a:r>
            <a:r>
              <a:rPr lang="zh-TW" altLang="en-US">
                <a:sym typeface="Arial" panose="020B0604020202020204" pitchFamily="34" charset="0"/>
              </a:rPr>
              <a:t>，方便搜尋 </a:t>
            </a:r>
            <a:r>
              <a:rPr lang="en-US" altLang="zh-TW">
                <a:sym typeface="Arial" panose="020B0604020202020204" pitchFamily="34" charset="0"/>
              </a:rPr>
              <a:t>NAS</a:t>
            </a:r>
            <a:endParaRPr lang="en-US">
              <a:sym typeface="Arial" panose="020B0604020202020204" pitchFamily="34" charset="0"/>
            </a:endParaRPr>
          </a:p>
        </p:txBody>
      </p:sp>
      <p:sp>
        <p:nvSpPr>
          <p:cNvPr id="370" name="Google Shape;370;p33"/>
          <p:cNvSpPr txBox="1">
            <a:spLocks noGrp="1"/>
          </p:cNvSpPr>
          <p:nvPr>
            <p:ph type="body" idx="4294967295"/>
          </p:nvPr>
        </p:nvSpPr>
        <p:spPr>
          <a:xfrm>
            <a:off x="2387065" y="1662997"/>
            <a:ext cx="734167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30000"/>
              </a:lnSpc>
              <a:spcBef>
                <a:spcPts val="500"/>
              </a:spcBef>
              <a:buClr>
                <a:srgbClr val="000000"/>
              </a:buClr>
              <a:buNone/>
            </a:pP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您可以在瀏覽器安裝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Qfinder 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擴充套件，幫助您快速搜尋區域網路上的</a:t>
            </a:r>
          </a:p>
          <a:p>
            <a:pPr marL="0" indent="0">
              <a:lnSpc>
                <a:spcPct val="130000"/>
              </a:lnSpc>
              <a:spcBef>
                <a:spcPts val="500"/>
              </a:spcBef>
              <a:buClr>
                <a:srgbClr val="000000"/>
              </a:buClr>
              <a:buNone/>
            </a:pP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QNAP NAS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，存取資料更便捷。</a:t>
            </a:r>
          </a:p>
        </p:txBody>
      </p:sp>
      <p:pic>
        <p:nvPicPr>
          <p:cNvPr id="371" name="Google Shape;371;p33" descr="browser-station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252" y="2834572"/>
            <a:ext cx="6381075" cy="392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3">
            <a:extLst>
              <a:ext uri="{FF2B5EF4-FFF2-40B4-BE49-F238E27FC236}">
                <a16:creationId xmlns:a16="http://schemas.microsoft.com/office/drawing/2014/main" id="{8EAF7581-8D6D-47AF-BA6B-07BBC5E56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64" y="2834572"/>
            <a:ext cx="4977248" cy="3397324"/>
          </a:xfrm>
          <a:prstGeom prst="roundRect">
            <a:avLst>
              <a:gd name="adj" fmla="val 2470"/>
            </a:avLst>
          </a:prstGeom>
          <a:solidFill>
            <a:schemeClr val="bg1"/>
          </a:solidFill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7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5637DCD-A9FC-4194-B262-DDBCC9CC30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6633" y="557763"/>
            <a:ext cx="6315375" cy="377238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4AC4C2F-A68B-4927-A6FF-24F1DD7BE8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6633" y="2803970"/>
            <a:ext cx="6315375" cy="3772383"/>
          </a:xfrm>
          <a:prstGeom prst="rect">
            <a:avLst/>
          </a:prstGeom>
        </p:spPr>
      </p:pic>
      <p:sp>
        <p:nvSpPr>
          <p:cNvPr id="89" name="Google Shape;89;p16"/>
          <p:cNvSpPr/>
          <p:nvPr/>
        </p:nvSpPr>
        <p:spPr>
          <a:xfrm>
            <a:off x="1231900" y="4443643"/>
            <a:ext cx="4610100" cy="135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solidFill>
                <a:schemeClr val="lt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1231900" y="2346262"/>
            <a:ext cx="4610100" cy="135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solidFill>
                <a:schemeClr val="lt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6778504" y="2531326"/>
            <a:ext cx="3412853" cy="3412853"/>
          </a:xfrm>
          <a:prstGeom prst="roundRect">
            <a:avLst>
              <a:gd name="adj" fmla="val 2470"/>
            </a:avLst>
          </a:prstGeom>
          <a:noFill/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</p:pic>
      <p:sp>
        <p:nvSpPr>
          <p:cNvPr id="92" name="Google Shape;92;p16"/>
          <p:cNvSpPr txBox="1"/>
          <p:nvPr/>
        </p:nvSpPr>
        <p:spPr>
          <a:xfrm>
            <a:off x="2467378" y="2478004"/>
            <a:ext cx="3545305" cy="111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Clr>
                <a:schemeClr val="lt1"/>
              </a:buClr>
              <a:buSzPts val="2400"/>
            </a:pPr>
            <a:r>
              <a:rPr lang="zh-TW" altLang="en-US" sz="24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透過</a:t>
            </a:r>
            <a:r>
              <a:rPr lang="en-US" altLang="zh-TW" sz="2400" b="1" err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Qfinder</a:t>
            </a:r>
            <a:r>
              <a:rPr lang="en-US" altLang="zh-TW" sz="24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Pro </a:t>
            </a:r>
            <a:r>
              <a:rPr lang="zh-TW" altLang="en-US" sz="24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連上</a:t>
            </a:r>
            <a:r>
              <a:rPr lang="en-US" altLang="zh-TW" sz="24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sz="24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以進行初始化設定</a:t>
            </a:r>
            <a:endParaRPr lang="zh-TW" altLang="en-US" sz="2000" b="1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450878" y="4685045"/>
            <a:ext cx="3476936" cy="111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Clr>
                <a:schemeClr val="lt1"/>
              </a:buClr>
              <a:buSzPts val="2400"/>
            </a:pPr>
            <a:r>
              <a:rPr lang="zh-TW" altLang="en-US" sz="24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搜尋並連線同網段下的</a:t>
            </a:r>
            <a:r>
              <a:rPr lang="en-US" altLang="zh-TW" sz="24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sz="24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進行操作</a:t>
            </a:r>
            <a:endParaRPr lang="zh-TW" altLang="en-US" sz="2000" b="1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979479" y="5565914"/>
            <a:ext cx="246221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zh-TW" altLang="en-US">
                <a:sym typeface="Arial" panose="020B0604020202020204" pitchFamily="34" charset="0"/>
              </a:rPr>
              <a:t>你知道的</a:t>
            </a:r>
            <a:r>
              <a:rPr lang="en-US" altLang="zh-TW">
                <a:sym typeface="Arial" panose="020B0604020202020204" pitchFamily="34" charset="0"/>
              </a:rPr>
              <a:t>Qfinder Pro... </a:t>
            </a:r>
            <a:br>
              <a:rPr lang="en-US" altLang="zh-TW">
                <a:sym typeface="Arial" panose="020B0604020202020204" pitchFamily="34" charset="0"/>
              </a:rPr>
            </a:br>
            <a:endParaRPr lang="en-US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6">
            <a:extLst>
              <a:ext uri="{FF2B5EF4-FFF2-40B4-BE49-F238E27FC236}">
                <a16:creationId xmlns:a16="http://schemas.microsoft.com/office/drawing/2014/main" id="{A38FF4BE-984C-4803-B01F-808B0EC89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21" y="2834791"/>
            <a:ext cx="9530080" cy="5170883"/>
          </a:xfrm>
          <a:prstGeom prst="roundRect">
            <a:avLst>
              <a:gd name="adj" fmla="val 2470"/>
            </a:avLst>
          </a:prstGeom>
          <a:solidFill>
            <a:schemeClr val="bg1"/>
          </a:solidFill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</p:pic>
      <p:sp>
        <p:nvSpPr>
          <p:cNvPr id="101" name="Google Shape;101;p17"/>
          <p:cNvSpPr/>
          <p:nvPr/>
        </p:nvSpPr>
        <p:spPr>
          <a:xfrm>
            <a:off x="842299" y="3590586"/>
            <a:ext cx="4547864" cy="568512"/>
          </a:xfrm>
          <a:prstGeom prst="roundRect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en-US" altLang="zh-TW">
                <a:sym typeface="Arial" panose="020B0604020202020204" pitchFamily="34" charset="0"/>
              </a:rPr>
              <a:t>QNAP Qfinder Pro </a:t>
            </a:r>
            <a:r>
              <a:rPr lang="zh-TW" altLang="en-US">
                <a:sym typeface="Arial" panose="020B0604020202020204" pitchFamily="34" charset="0"/>
              </a:rPr>
              <a:t>還提供更多功能</a:t>
            </a:r>
          </a:p>
        </p:txBody>
      </p:sp>
      <p:sp>
        <p:nvSpPr>
          <p:cNvPr id="3" name="手繪多邊形: 圖案 2">
            <a:extLst>
              <a:ext uri="{FF2B5EF4-FFF2-40B4-BE49-F238E27FC236}">
                <a16:creationId xmlns:a16="http://schemas.microsoft.com/office/drawing/2014/main" id="{B059D9F2-B054-40A4-BAD8-4C38637D148C}"/>
              </a:ext>
            </a:extLst>
          </p:cNvPr>
          <p:cNvSpPr/>
          <p:nvPr/>
        </p:nvSpPr>
        <p:spPr>
          <a:xfrm>
            <a:off x="856648" y="2156059"/>
            <a:ext cx="10395285" cy="1982804"/>
          </a:xfrm>
          <a:custGeom>
            <a:avLst/>
            <a:gdLst>
              <a:gd name="connsiteX0" fmla="*/ 0 w 10395285"/>
              <a:gd name="connsiteY0" fmla="*/ 1434164 h 1982804"/>
              <a:gd name="connsiteX1" fmla="*/ 1174283 w 10395285"/>
              <a:gd name="connsiteY1" fmla="*/ 0 h 1982804"/>
              <a:gd name="connsiteX2" fmla="*/ 10395285 w 10395285"/>
              <a:gd name="connsiteY2" fmla="*/ 914400 h 1982804"/>
              <a:gd name="connsiteX3" fmla="*/ 4533499 w 10395285"/>
              <a:gd name="connsiteY3" fmla="*/ 1982804 h 1982804"/>
              <a:gd name="connsiteX4" fmla="*/ 19251 w 10395285"/>
              <a:gd name="connsiteY4" fmla="*/ 1973179 h 1982804"/>
              <a:gd name="connsiteX5" fmla="*/ 0 w 10395285"/>
              <a:gd name="connsiteY5" fmla="*/ 1434164 h 19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95285" h="1982804">
                <a:moveTo>
                  <a:pt x="0" y="1434164"/>
                </a:moveTo>
                <a:lnTo>
                  <a:pt x="1174283" y="0"/>
                </a:lnTo>
                <a:lnTo>
                  <a:pt x="10395285" y="914400"/>
                </a:lnTo>
                <a:lnTo>
                  <a:pt x="4533499" y="1982804"/>
                </a:lnTo>
                <a:lnTo>
                  <a:pt x="19251" y="1973179"/>
                </a:lnTo>
                <a:lnTo>
                  <a:pt x="0" y="1434164"/>
                </a:lnTo>
                <a:close/>
              </a:path>
            </a:pathLst>
          </a:custGeom>
          <a:gradFill flip="none" rotWithShape="1">
            <a:gsLst>
              <a:gs pos="26000">
                <a:schemeClr val="accent3">
                  <a:lumMod val="5000"/>
                  <a:lumOff val="95000"/>
                </a:schemeClr>
              </a:gs>
              <a:gs pos="86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5">
            <a:extLst>
              <a:ext uri="{FF2B5EF4-FFF2-40B4-BE49-F238E27FC236}">
                <a16:creationId xmlns:a16="http://schemas.microsoft.com/office/drawing/2014/main" id="{935FEDD4-2E9D-4950-AED2-18305798A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004" y="2120453"/>
            <a:ext cx="9299756" cy="978347"/>
          </a:xfrm>
          <a:prstGeom prst="roundRect">
            <a:avLst>
              <a:gd name="adj" fmla="val 14678"/>
            </a:avLst>
          </a:prstGeom>
          <a:solidFill>
            <a:schemeClr val="bg1"/>
          </a:solidFill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en-US" altLang="zh-TW">
                <a:sym typeface="Arial" panose="020B0604020202020204" pitchFamily="34" charset="0"/>
              </a:rPr>
              <a:t>QNAP </a:t>
            </a:r>
            <a:r>
              <a:rPr lang="en-US" altLang="zh-TW" err="1">
                <a:sym typeface="Arial" panose="020B0604020202020204" pitchFamily="34" charset="0"/>
              </a:rPr>
              <a:t>Qfinder</a:t>
            </a:r>
            <a:r>
              <a:rPr lang="en-US" altLang="zh-TW">
                <a:sym typeface="Arial" panose="020B0604020202020204" pitchFamily="34" charset="0"/>
              </a:rPr>
              <a:t> Pro </a:t>
            </a:r>
            <a:r>
              <a:rPr lang="zh-TW" altLang="en-US">
                <a:sym typeface="Arial" panose="020B0604020202020204" pitchFamily="34" charset="0"/>
              </a:rPr>
              <a:t>還提供更多功能</a:t>
            </a:r>
          </a:p>
        </p:txBody>
      </p:sp>
      <p:pic>
        <p:nvPicPr>
          <p:cNvPr id="7" name="圖片 7">
            <a:extLst>
              <a:ext uri="{FF2B5EF4-FFF2-40B4-BE49-F238E27FC236}">
                <a16:creationId xmlns:a16="http://schemas.microsoft.com/office/drawing/2014/main" id="{B93D61D2-CE30-4532-B415-384E601E37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57007"/>
            <a:ext cx="7828901" cy="5174517"/>
          </a:xfrm>
          <a:prstGeom prst="rect">
            <a:avLst/>
          </a:prstGeom>
          <a:effectLst>
            <a:outerShdw blurRad="596900" dist="368300" dir="7800000" sx="97000" sy="97000" algn="tr" rotWithShape="0">
              <a:prstClr val="black"/>
            </a:outerShdw>
          </a:effectLst>
        </p:spPr>
      </p:pic>
      <p:sp>
        <p:nvSpPr>
          <p:cNvPr id="5" name="Google Shape;115;p18">
            <a:extLst>
              <a:ext uri="{FF2B5EF4-FFF2-40B4-BE49-F238E27FC236}">
                <a16:creationId xmlns:a16="http://schemas.microsoft.com/office/drawing/2014/main" id="{078DA622-AD8C-4627-AD27-0B47D2E7EFD4}"/>
              </a:ext>
            </a:extLst>
          </p:cNvPr>
          <p:cNvSpPr txBox="1"/>
          <p:nvPr/>
        </p:nvSpPr>
        <p:spPr>
          <a:xfrm>
            <a:off x="8660890" y="2447519"/>
            <a:ext cx="2834741" cy="60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Clr>
                <a:srgbClr val="C00000"/>
              </a:buClr>
              <a:buSzPts val="1600"/>
            </a:pP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網路喚醒 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(Wake on LAN) </a:t>
            </a:r>
            <a:endParaRPr sz="1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8" name="Google Shape;113;p18">
            <a:extLst>
              <a:ext uri="{FF2B5EF4-FFF2-40B4-BE49-F238E27FC236}">
                <a16:creationId xmlns:a16="http://schemas.microsoft.com/office/drawing/2014/main" id="{8BD45E5F-21CC-49BD-A4F6-60EA250788FF}"/>
              </a:ext>
            </a:extLst>
          </p:cNvPr>
          <p:cNvSpPr/>
          <p:nvPr/>
        </p:nvSpPr>
        <p:spPr>
          <a:xfrm>
            <a:off x="698461" y="2647552"/>
            <a:ext cx="1155740" cy="458895"/>
          </a:xfrm>
          <a:prstGeom prst="rect">
            <a:avLst/>
          </a:prstGeom>
          <a:noFill/>
          <a:ln w="28575" cap="flat" cmpd="sng">
            <a:solidFill>
              <a:srgbClr val="99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Google Shape;117;p18">
            <a:extLst>
              <a:ext uri="{FF2B5EF4-FFF2-40B4-BE49-F238E27FC236}">
                <a16:creationId xmlns:a16="http://schemas.microsoft.com/office/drawing/2014/main" id="{C42789DB-ED78-45F4-B834-64427CB89243}"/>
              </a:ext>
            </a:extLst>
          </p:cNvPr>
          <p:cNvSpPr txBox="1"/>
          <p:nvPr/>
        </p:nvSpPr>
        <p:spPr>
          <a:xfrm>
            <a:off x="8660890" y="1974544"/>
            <a:ext cx="2842963" cy="32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Clr>
                <a:srgbClr val="C00000"/>
              </a:buClr>
              <a:buSzPts val="1600"/>
            </a:pP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掛載資料夾</a:t>
            </a:r>
            <a:endParaRPr sz="1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4" name="Google Shape;118;p18">
            <a:extLst>
              <a:ext uri="{FF2B5EF4-FFF2-40B4-BE49-F238E27FC236}">
                <a16:creationId xmlns:a16="http://schemas.microsoft.com/office/drawing/2014/main" id="{3AD6D2FA-B8F5-4EDF-883A-B2BB2FD259BC}"/>
              </a:ext>
            </a:extLst>
          </p:cNvPr>
          <p:cNvSpPr/>
          <p:nvPr/>
        </p:nvSpPr>
        <p:spPr>
          <a:xfrm>
            <a:off x="2805" y="5459533"/>
            <a:ext cx="7755085" cy="202137"/>
          </a:xfrm>
          <a:prstGeom prst="rect">
            <a:avLst/>
          </a:prstGeom>
          <a:noFill/>
          <a:ln w="28575" cap="flat" cmpd="sng">
            <a:solidFill>
              <a:srgbClr val="99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3" name="Google Shape;116;p18">
            <a:extLst>
              <a:ext uri="{FF2B5EF4-FFF2-40B4-BE49-F238E27FC236}">
                <a16:creationId xmlns:a16="http://schemas.microsoft.com/office/drawing/2014/main" id="{DE41466D-34E7-4B07-8AED-D603BF67559C}"/>
              </a:ext>
            </a:extLst>
          </p:cNvPr>
          <p:cNvSpPr txBox="1"/>
          <p:nvPr/>
        </p:nvSpPr>
        <p:spPr>
          <a:xfrm>
            <a:off x="8660890" y="3233469"/>
            <a:ext cx="2223244" cy="71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Clr>
                <a:srgbClr val="C00000"/>
              </a:buClr>
              <a:buSzPts val="1600"/>
            </a:pP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韌體更新</a:t>
            </a:r>
            <a:endParaRPr sz="1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500"/>
              </a:spcBef>
              <a:buSzPts val="1200"/>
            </a:pP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(</a:t>
            </a:r>
            <a:r>
              <a:rPr lang="zh-TW" altLang="en-US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按下右鍵即可呈現 </a:t>
            </a: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)</a:t>
            </a:r>
            <a:endParaRPr sz="1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16" name="Google Shape;119;p18">
            <a:extLst>
              <a:ext uri="{FF2B5EF4-FFF2-40B4-BE49-F238E27FC236}">
                <a16:creationId xmlns:a16="http://schemas.microsoft.com/office/drawing/2014/main" id="{584B60E0-D695-429F-BFDE-2CA911DFB7C4}"/>
              </a:ext>
            </a:extLst>
          </p:cNvPr>
          <p:cNvCxnSpPr/>
          <p:nvPr/>
        </p:nvCxnSpPr>
        <p:spPr>
          <a:xfrm>
            <a:off x="7766989" y="5533748"/>
            <a:ext cx="406049" cy="211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圖片 12">
            <a:extLst>
              <a:ext uri="{FF2B5EF4-FFF2-40B4-BE49-F238E27FC236}">
                <a16:creationId xmlns:a16="http://schemas.microsoft.com/office/drawing/2014/main" id="{DC115736-D781-4132-ADFC-1BD8F3E24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5323" y="4212747"/>
            <a:ext cx="1353074" cy="2642001"/>
          </a:xfrm>
          <a:prstGeom prst="rect">
            <a:avLst/>
          </a:prstGeom>
          <a:ln w="38100">
            <a:solidFill>
              <a:srgbClr val="99FFCC"/>
            </a:solidFill>
          </a:ln>
          <a:effectLst>
            <a:outerShdw blurRad="533400" dist="317500" dir="7800000" algn="tr" rotWithShape="0">
              <a:prstClr val="black">
                <a:alpha val="51000"/>
              </a:prstClr>
            </a:outerShdw>
          </a:effectLst>
        </p:spPr>
      </p:pic>
      <p:sp>
        <p:nvSpPr>
          <p:cNvPr id="41" name="Google Shape;118;p18" hidden="1">
            <a:extLst>
              <a:ext uri="{FF2B5EF4-FFF2-40B4-BE49-F238E27FC236}">
                <a16:creationId xmlns:a16="http://schemas.microsoft.com/office/drawing/2014/main" id="{51124F77-48EC-4AE3-A76C-3E808C6A7E70}"/>
              </a:ext>
            </a:extLst>
          </p:cNvPr>
          <p:cNvSpPr/>
          <p:nvPr/>
        </p:nvSpPr>
        <p:spPr>
          <a:xfrm>
            <a:off x="6683006" y="4216804"/>
            <a:ext cx="1445725" cy="2640537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94505CCA-A417-430D-9084-64065A09AFB8}"/>
              </a:ext>
            </a:extLst>
          </p:cNvPr>
          <p:cNvSpPr/>
          <p:nvPr/>
        </p:nvSpPr>
        <p:spPr>
          <a:xfrm>
            <a:off x="1817442" y="2568790"/>
            <a:ext cx="321484" cy="3214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1092DA2D-EDBF-493E-A2CC-28D565D3A815}"/>
              </a:ext>
            </a:extLst>
          </p:cNvPr>
          <p:cNvSpPr/>
          <p:nvPr/>
        </p:nvSpPr>
        <p:spPr>
          <a:xfrm>
            <a:off x="7704581" y="5373006"/>
            <a:ext cx="321484" cy="3214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F1561BDF-34F1-4342-9452-DB4A3477691F}"/>
              </a:ext>
            </a:extLst>
          </p:cNvPr>
          <p:cNvSpPr/>
          <p:nvPr/>
        </p:nvSpPr>
        <p:spPr>
          <a:xfrm>
            <a:off x="8264773" y="2001844"/>
            <a:ext cx="321484" cy="3214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ECEA4645-5EA6-4B00-BCCB-368BAA433D8A}"/>
              </a:ext>
            </a:extLst>
          </p:cNvPr>
          <p:cNvSpPr/>
          <p:nvPr/>
        </p:nvSpPr>
        <p:spPr>
          <a:xfrm>
            <a:off x="8264773" y="2621258"/>
            <a:ext cx="321484" cy="3214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2E895C69-E7FF-4B83-9102-E9C10A7C59B1}"/>
              </a:ext>
            </a:extLst>
          </p:cNvPr>
          <p:cNvSpPr/>
          <p:nvPr/>
        </p:nvSpPr>
        <p:spPr>
          <a:xfrm>
            <a:off x="8272994" y="3240671"/>
            <a:ext cx="321484" cy="3214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8F54CE8F-B0ED-4757-ACE8-75AA45C591D4}"/>
              </a:ext>
            </a:extLst>
          </p:cNvPr>
          <p:cNvSpPr/>
          <p:nvPr/>
        </p:nvSpPr>
        <p:spPr>
          <a:xfrm>
            <a:off x="6667604" y="3097700"/>
            <a:ext cx="321484" cy="321484"/>
          </a:xfrm>
          <a:prstGeom prst="ellipse">
            <a:avLst/>
          </a:prstGeom>
          <a:noFill/>
          <a:ln w="28575" cap="flat" cmpd="sng">
            <a:solidFill>
              <a:srgbClr val="99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1F582B3C-9F4C-4221-868F-08EAA49388C0}"/>
              </a:ext>
            </a:extLst>
          </p:cNvPr>
          <p:cNvSpPr/>
          <p:nvPr/>
        </p:nvSpPr>
        <p:spPr>
          <a:xfrm>
            <a:off x="6402475" y="3097700"/>
            <a:ext cx="321484" cy="3214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D476FC0-3F7B-432B-9841-5F9F288FE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70" y="683394"/>
            <a:ext cx="5758207" cy="599653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FB444211-A73A-44CF-8A9D-AE42170D3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228" y="1091307"/>
            <a:ext cx="5356903" cy="3811999"/>
          </a:xfrm>
          <a:prstGeom prst="rect">
            <a:avLst/>
          </a:prstGeom>
        </p:spPr>
      </p:pic>
      <p:sp>
        <p:nvSpPr>
          <p:cNvPr id="7" name="矩形: 圓角 6" hidden="1">
            <a:extLst>
              <a:ext uri="{FF2B5EF4-FFF2-40B4-BE49-F238E27FC236}">
                <a16:creationId xmlns:a16="http://schemas.microsoft.com/office/drawing/2014/main" id="{F6BBFFED-3AA1-4BC9-9A08-E98B1692E6A5}"/>
              </a:ext>
            </a:extLst>
          </p:cNvPr>
          <p:cNvSpPr/>
          <p:nvPr/>
        </p:nvSpPr>
        <p:spPr>
          <a:xfrm>
            <a:off x="1903810" y="4408371"/>
            <a:ext cx="3417090" cy="1905802"/>
          </a:xfrm>
          <a:prstGeom prst="roundRect">
            <a:avLst>
              <a:gd name="adj" fmla="val 10101"/>
            </a:avLst>
          </a:prstGeom>
          <a:gradFill>
            <a:gsLst>
              <a:gs pos="0">
                <a:srgbClr val="0C80A1">
                  <a:alpha val="50000"/>
                </a:srgbClr>
              </a:gs>
              <a:gs pos="85000">
                <a:srgbClr val="00366E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" name="Google Shape;143;p20"/>
          <p:cNvSpPr txBox="1"/>
          <p:nvPr/>
        </p:nvSpPr>
        <p:spPr>
          <a:xfrm>
            <a:off x="4631828" y="4223564"/>
            <a:ext cx="1672968" cy="1637725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279400" dist="165100" dir="8100000" algn="tr" rotWithShape="0">
              <a:prstClr val="black">
                <a:alpha val="33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500"/>
              </a:spcBef>
              <a:buClr>
                <a:schemeClr val="lt1"/>
              </a:buClr>
              <a:buSzPts val="1400"/>
            </a:pPr>
            <a:r>
              <a:rPr lang="zh-TW" altLang="en-US" sz="2400" b="1">
                <a:solidFill>
                  <a:srgbClr val="00366E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提供</a:t>
            </a:r>
          </a:p>
          <a:p>
            <a:pPr algn="ctr">
              <a:spcBef>
                <a:spcPts val="500"/>
              </a:spcBef>
              <a:buClr>
                <a:schemeClr val="lt1"/>
              </a:buClr>
              <a:buSzPts val="1400"/>
            </a:pPr>
            <a:r>
              <a:rPr lang="zh-TW" altLang="en-US" sz="2400" b="1">
                <a:solidFill>
                  <a:srgbClr val="00366E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更多的服務</a:t>
            </a:r>
            <a:endParaRPr lang="zh-TW" altLang="en-US" sz="3200">
              <a:solidFill>
                <a:srgbClr val="00366E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000" y="1704075"/>
            <a:ext cx="1039370" cy="1039370"/>
          </a:xfrm>
          <a:prstGeom prst="roundRect">
            <a:avLst>
              <a:gd name="adj" fmla="val 2470"/>
            </a:avLst>
          </a:prstGeom>
          <a:noFill/>
          <a:ln>
            <a:noFill/>
          </a:ln>
          <a:effectLst>
            <a:outerShdw blurRad="165100" dist="215900" dir="7800000" sx="94000" sy="94000" algn="tr" rotWithShape="0">
              <a:srgbClr val="08121E">
                <a:alpha val="45000"/>
              </a:srgbClr>
            </a:outerShdw>
          </a:effectLst>
        </p:spPr>
      </p:pic>
      <p:sp>
        <p:nvSpPr>
          <p:cNvPr id="148" name="Google Shape;148;p20"/>
          <p:cNvSpPr txBox="1"/>
          <p:nvPr/>
        </p:nvSpPr>
        <p:spPr>
          <a:xfrm>
            <a:off x="1212706" y="1861201"/>
            <a:ext cx="5094709" cy="9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  <a:buClr>
                <a:srgbClr val="FFFFFF"/>
              </a:buClr>
              <a:buSzPts val="700"/>
            </a:pPr>
            <a:r>
              <a:rPr lang="en-US" altLang="zh-TW" sz="2800" b="1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QNAP </a:t>
            </a:r>
            <a:r>
              <a:rPr lang="en-US" altLang="zh-TW" sz="2800" b="1" err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Qfinder</a:t>
            </a:r>
            <a:r>
              <a:rPr lang="en-US" altLang="zh-TW" sz="28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Pro</a:t>
            </a:r>
            <a:endParaRPr lang="en-US" sz="1800" b="1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7263184" y="1861201"/>
            <a:ext cx="3519023" cy="9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  <a:buClr>
                <a:srgbClr val="FFFFFF"/>
              </a:buClr>
              <a:buSzPts val="700"/>
            </a:pPr>
            <a:r>
              <a:rPr lang="zh-TW" altLang="en-US" sz="2800" b="1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友牌 </a:t>
            </a:r>
            <a:r>
              <a:rPr lang="en-US" altLang="zh-TW" sz="28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Assistant</a:t>
            </a:r>
            <a:endParaRPr lang="en-US" sz="2800" b="1">
              <a:solidFill>
                <a:schemeClr val="lt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51" name="Google Shape;151;p20" hidden="1"/>
          <p:cNvSpPr txBox="1"/>
          <p:nvPr/>
        </p:nvSpPr>
        <p:spPr>
          <a:xfrm>
            <a:off x="4387914" y="6876499"/>
            <a:ext cx="2648606" cy="36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  <a:buClr>
                <a:schemeClr val="lt1"/>
              </a:buClr>
              <a:buSzPts val="2400"/>
            </a:pPr>
            <a:r>
              <a:rPr lang="zh-TW" altLang="en-US" sz="1800">
                <a:solidFill>
                  <a:srgbClr val="99FFCC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魔鬼藏在細節中</a:t>
            </a:r>
            <a:r>
              <a:rPr lang="en-US" altLang="zh-TW" sz="1800">
                <a:solidFill>
                  <a:srgbClr val="99FFCC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....</a:t>
            </a:r>
            <a:endParaRPr lang="zh-TW" altLang="en-US" sz="1600">
              <a:solidFill>
                <a:srgbClr val="99FFCC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152" name="Google Shape;152;p20" descr="C:\Users\user\Desktop\Qfinder_PPT\vs.png" hidden="1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9479" y="-1888724"/>
            <a:ext cx="1380980" cy="15982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E0CC0030-BBD6-48EA-8B60-C7093B3C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en-US" altLang="zh-TW">
                <a:sym typeface="Arial" panose="020B0604020202020204" pitchFamily="34" charset="0"/>
              </a:rPr>
              <a:t>QNAP </a:t>
            </a:r>
            <a:r>
              <a:rPr lang="en-US" altLang="zh-TW" err="1">
                <a:sym typeface="Arial" panose="020B0604020202020204" pitchFamily="34" charset="0"/>
              </a:rPr>
              <a:t>Qfinder</a:t>
            </a:r>
            <a:r>
              <a:rPr lang="en-US" altLang="zh-TW">
                <a:sym typeface="Arial" panose="020B0604020202020204" pitchFamily="34" charset="0"/>
              </a:rPr>
              <a:t> Pro </a:t>
            </a:r>
            <a:r>
              <a:rPr lang="zh-TW" altLang="en-US">
                <a:sym typeface="Arial" panose="020B0604020202020204" pitchFamily="34" charset="0"/>
              </a:rPr>
              <a:t>還提供更多功能</a:t>
            </a:r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1AC869E-8C76-4073-B1CB-57C54B83A6B0}"/>
              </a:ext>
            </a:extLst>
          </p:cNvPr>
          <p:cNvSpPr txBox="1"/>
          <p:nvPr/>
        </p:nvSpPr>
        <p:spPr>
          <a:xfrm>
            <a:off x="2112340" y="2691394"/>
            <a:ext cx="3267128" cy="113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rtl="0" font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</a:pPr>
            <a:r>
              <a:rPr lang="zh-TW" altLang="zh-TW" sz="1800" i="0" u="none" strike="noStrike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搜尋及連線</a:t>
            </a:r>
            <a:endParaRPr lang="zh-TW" altLang="zh-TW" sz="1800" i="0" u="none" strike="noStrike">
              <a:latin typeface="Arial" panose="020B0604020202020204" pitchFamily="34" charset="0"/>
            </a:endParaRPr>
          </a:p>
          <a:p>
            <a:pPr marL="0" marR="0" indent="0" algn="l" rtl="0" font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</a:pPr>
            <a:r>
              <a:rPr lang="zh-TW" altLang="zh-TW" sz="1800" i="0" u="none" strike="noStrike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網路磁碟機</a:t>
            </a:r>
            <a:endParaRPr lang="zh-TW" altLang="zh-TW" sz="1800" i="0" u="none" strike="noStrike">
              <a:latin typeface="Arial" panose="020B0604020202020204" pitchFamily="34" charset="0"/>
            </a:endParaRPr>
          </a:p>
          <a:p>
            <a:pPr marL="0" marR="0" indent="0" algn="l" rtl="0" font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</a:pPr>
            <a:r>
              <a:rPr lang="zh-TW" altLang="zh-TW" sz="1800" i="0" u="none" strike="noStrike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遠端喚醒(Wake on LAN)</a:t>
            </a:r>
            <a:endParaRPr lang="zh-TW" altLang="zh-TW" sz="1800" i="0" u="none" strike="noStrike">
              <a:latin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90EEF7A-391F-447A-83AA-6A3699C27169}"/>
              </a:ext>
            </a:extLst>
          </p:cNvPr>
          <p:cNvSpPr txBox="1"/>
          <p:nvPr/>
        </p:nvSpPr>
        <p:spPr>
          <a:xfrm>
            <a:off x="7712166" y="2664657"/>
            <a:ext cx="2516355" cy="1725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rtl="0" font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zh-TW" altLang="zh-TW" sz="1800" b="0" i="0" u="none" strike="noStrike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搜尋及連線</a:t>
            </a:r>
            <a:endParaRPr lang="zh-TW" altLang="zh-TW" sz="1800" b="0" i="0" u="none" strike="noStrike">
              <a:latin typeface="Arial" panose="020B0604020202020204" pitchFamily="34" charset="0"/>
            </a:endParaRPr>
          </a:p>
          <a:p>
            <a:pPr marL="0" marR="0" indent="0" algn="l" rtl="0" font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zh-TW" altLang="zh-TW" sz="1800" b="0" i="0" u="none" strike="noStrike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網路硬碟</a:t>
            </a:r>
            <a:endParaRPr lang="zh-TW" altLang="zh-TW" sz="1800" b="0" i="0" u="none" strike="noStrike">
              <a:latin typeface="Arial" panose="020B0604020202020204" pitchFamily="34" charset="0"/>
            </a:endParaRPr>
          </a:p>
          <a:p>
            <a:pPr marL="0" marR="0" indent="0" algn="l" rtl="0" font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zh-TW" altLang="zh-TW" sz="1800" b="0" i="0" u="none" strike="noStrike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設定Wake on LAN</a:t>
            </a:r>
            <a:endParaRPr lang="zh-TW" altLang="zh-TW" sz="1800" b="0" i="0" u="none" strike="noStrike">
              <a:latin typeface="Arial" panose="020B0604020202020204" pitchFamily="34" charset="0"/>
            </a:endParaRPr>
          </a:p>
          <a:p>
            <a:pPr marL="0" marR="0" indent="0" algn="l" rtl="0" font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zh-TW" altLang="zh-TW" sz="1800" b="0" i="0" u="none" strike="noStrike">
                <a:solidFill>
                  <a:srgbClr val="FFFF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印表機裝置</a:t>
            </a:r>
            <a:endParaRPr lang="zh-TW" altLang="zh-TW" sz="1800" b="0" i="0" u="none" strike="noStrike">
              <a:latin typeface="Arial" panose="020B0604020202020204" pitchFamily="34" charset="0"/>
            </a:endParaRPr>
          </a:p>
        </p:txBody>
      </p:sp>
      <p:pic>
        <p:nvPicPr>
          <p:cNvPr id="9" name="圖片 8" hidden="1">
            <a:extLst>
              <a:ext uri="{FF2B5EF4-FFF2-40B4-BE49-F238E27FC236}">
                <a16:creationId xmlns:a16="http://schemas.microsoft.com/office/drawing/2014/main" id="{79269A53-D3BC-406F-8030-8A4C33851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479" y="167237"/>
            <a:ext cx="5850190" cy="5194035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D616F490-F059-4494-A28D-15F37B0AE81A}"/>
              </a:ext>
            </a:extLst>
          </p:cNvPr>
          <p:cNvSpPr txBox="1"/>
          <p:nvPr/>
        </p:nvSpPr>
        <p:spPr>
          <a:xfrm>
            <a:off x="2112340" y="3886903"/>
            <a:ext cx="3267128" cy="228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rtl="0" font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1800" b="1" i="0" u="none" strike="noStrike">
                <a:solidFill>
                  <a:srgbClr val="99FFC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NAS設定</a:t>
            </a:r>
            <a:endParaRPr lang="zh-TW" altLang="zh-TW" sz="1800" b="1" i="0" u="none" strike="noStrike">
              <a:solidFill>
                <a:srgbClr val="99FFCC"/>
              </a:solidFill>
              <a:latin typeface="Arial" panose="020B0604020202020204" pitchFamily="34" charset="0"/>
            </a:endParaRPr>
          </a:p>
          <a:p>
            <a:pPr marL="0" marR="0" indent="0" algn="l" rtl="0" font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1800" b="1" i="0" u="none" strike="noStrike">
                <a:solidFill>
                  <a:srgbClr val="99FF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資源監控</a:t>
            </a:r>
            <a:endParaRPr lang="zh-TW" altLang="zh-TW" sz="1800" b="1" i="0" u="none" strike="noStrike">
              <a:solidFill>
                <a:srgbClr val="99FFCC"/>
              </a:solidFill>
              <a:latin typeface="Arial" panose="020B0604020202020204" pitchFamily="34" charset="0"/>
            </a:endParaRPr>
          </a:p>
          <a:p>
            <a:pPr marL="0" marR="0" indent="0" algn="l" rtl="0" font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1800" b="1" i="0" u="none" strike="noStrike">
                <a:solidFill>
                  <a:srgbClr val="99FF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更新作業系統</a:t>
            </a:r>
            <a:endParaRPr lang="zh-TW" altLang="zh-TW" sz="1800" b="1" i="0" u="none" strike="noStrike">
              <a:solidFill>
                <a:srgbClr val="99FFCC"/>
              </a:solidFill>
              <a:latin typeface="Arial" panose="020B0604020202020204" pitchFamily="34" charset="0"/>
            </a:endParaRPr>
          </a:p>
          <a:p>
            <a:pPr marL="0" marR="0" indent="0" algn="l" rtl="0" font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1800" b="1" i="0" u="none" strike="noStrike">
                <a:solidFill>
                  <a:srgbClr val="99FF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軟體檢查與線上更新</a:t>
            </a:r>
            <a:endParaRPr lang="en-US" altLang="zh-TW" sz="1800" b="1" i="0" u="none" strike="noStrike">
              <a:solidFill>
                <a:srgbClr val="99FF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indent="0" algn="l" rtl="0" font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1800" b="1" i="0" u="none" strike="noStrike">
                <a:solidFill>
                  <a:srgbClr val="99FFC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影音上傳</a:t>
            </a:r>
            <a:endParaRPr lang="zh-TW" altLang="zh-TW" sz="1800" b="1" i="0" u="none" strike="noStrike">
              <a:solidFill>
                <a:srgbClr val="99FFCC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TW" altLang="zh-TW" sz="1800" b="1" i="0" u="none" strike="noStrike">
                <a:solidFill>
                  <a:srgbClr val="99FF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掛載資料夾</a:t>
            </a:r>
            <a:endParaRPr lang="zh-TW" altLang="zh-TW" sz="1800" i="0" u="none" strike="noStrike">
              <a:latin typeface="Arial" panose="020B0604020202020204" pitchFamily="34" charset="0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885814" y="1770778"/>
            <a:ext cx="1226526" cy="1226528"/>
          </a:xfrm>
          <a:prstGeom prst="roundRect">
            <a:avLst>
              <a:gd name="adj" fmla="val 2470"/>
            </a:avLst>
          </a:prstGeom>
          <a:noFill/>
          <a:ln>
            <a:noFill/>
          </a:ln>
          <a:effectLst>
            <a:outerShdw blurRad="165100" dist="215900" dir="7800000" sx="94000" sy="94000" algn="tr" rotWithShape="0">
              <a:srgbClr val="08121E">
                <a:alpha val="4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1" descr="C:\Users\user\Desktop\Qfinder_PPT\公告.p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5763">
            <a:off x="5721625" y="313951"/>
            <a:ext cx="3641591" cy="296375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/>
          <p:nvPr/>
        </p:nvSpPr>
        <p:spPr>
          <a:xfrm rot="1481701">
            <a:off x="5241492" y="899676"/>
            <a:ext cx="3007751" cy="94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  <a:buClr>
                <a:schemeClr val="lt1"/>
              </a:buClr>
              <a:buSzPts val="4000"/>
            </a:pPr>
            <a:r>
              <a:rPr lang="zh-TW" altLang="en-US" sz="5333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秘技</a:t>
            </a:r>
            <a:r>
              <a:rPr lang="en-US" altLang="zh-TW" sz="5333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!!</a:t>
            </a:r>
            <a:endParaRPr lang="zh-TW" altLang="en-US" sz="2489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1087136" y="2919400"/>
            <a:ext cx="4634489" cy="2452700"/>
          </a:xfr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500"/>
              </a:spcBef>
            </a:pPr>
            <a:r>
              <a:rPr lang="en-US" altLang="zh-TW" sz="5400" dirty="0" err="1">
                <a:sym typeface="Arial" panose="020B0604020202020204" pitchFamily="34" charset="0"/>
              </a:rPr>
              <a:t>Qfinder</a:t>
            </a:r>
            <a:r>
              <a:rPr lang="en-US" altLang="zh-TW" sz="5400" dirty="0">
                <a:sym typeface="Arial" panose="020B0604020202020204" pitchFamily="34" charset="0"/>
              </a:rPr>
              <a:t> Pro </a:t>
            </a:r>
            <a:br>
              <a:rPr lang="en-US" altLang="zh-TW" sz="5400" dirty="0">
                <a:sym typeface="Arial" panose="020B0604020202020204" pitchFamily="34" charset="0"/>
              </a:rPr>
            </a:br>
            <a:r>
              <a:rPr lang="zh-TW" altLang="en-US" sz="5400" dirty="0">
                <a:sym typeface="Arial" panose="020B0604020202020204" pitchFamily="34" charset="0"/>
              </a:rPr>
              <a:t>的</a:t>
            </a:r>
            <a:r>
              <a:rPr lang="zh-TW" altLang="en-US" sz="5400" dirty="0">
                <a:solidFill>
                  <a:srgbClr val="009999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獨家絕活</a:t>
            </a:r>
            <a:endParaRPr lang="zh-TW" altLang="en-US" dirty="0">
              <a:solidFill>
                <a:srgbClr val="009999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D9EEB26-8411-4672-9692-902048FC1E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733" y="1080283"/>
            <a:ext cx="4131734" cy="4131734"/>
          </a:xfrm>
          <a:prstGeom prst="roundRect">
            <a:avLst>
              <a:gd name="adj" fmla="val 2470"/>
            </a:avLst>
          </a:prstGeom>
          <a:noFill/>
          <a:ln>
            <a:noFill/>
          </a:ln>
          <a:effectLst>
            <a:outerShdw blurRad="596900" dist="368300" dir="7800000" sx="97000" sy="97000" algn="tr" rotWithShape="0">
              <a:srgbClr val="08121E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 descr="一張含有 桌 的圖片&#10;&#10;自動產生的描述">
            <a:extLst>
              <a:ext uri="{FF2B5EF4-FFF2-40B4-BE49-F238E27FC236}">
                <a16:creationId xmlns:a16="http://schemas.microsoft.com/office/drawing/2014/main" id="{A62E815A-932A-4844-A2A7-AE7ED1EDD2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2720" y="3248551"/>
            <a:ext cx="9540240" cy="3609449"/>
          </a:xfrm>
          <a:prstGeom prst="rect">
            <a:avLst/>
          </a:prstGeom>
          <a:effectLst>
            <a:outerShdw blurRad="596900" dist="368300" dir="7800000" sx="97000" sy="97000" algn="tr" rotWithShape="0">
              <a:prstClr val="black"/>
            </a:outerShdw>
          </a:effectLst>
        </p:spPr>
      </p:pic>
      <p:sp>
        <p:nvSpPr>
          <p:cNvPr id="166" name="Google Shape;166;p22"/>
          <p:cNvSpPr/>
          <p:nvPr/>
        </p:nvSpPr>
        <p:spPr>
          <a:xfrm>
            <a:off x="10474683" y="4407749"/>
            <a:ext cx="509003" cy="2428020"/>
          </a:xfrm>
          <a:prstGeom prst="rect">
            <a:avLst/>
          </a:prstGeom>
          <a:noFill/>
          <a:ln w="38100" cap="flat" cmpd="sng">
            <a:solidFill>
              <a:srgbClr val="99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2898531" y="4415536"/>
            <a:ext cx="862829" cy="2429127"/>
          </a:xfrm>
          <a:prstGeom prst="rect">
            <a:avLst/>
          </a:prstGeom>
          <a:noFill/>
          <a:ln w="38100" cap="flat" cmpd="sng">
            <a:solidFill>
              <a:srgbClr val="99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buSzPts val="1400"/>
            </a:pPr>
            <a:endParaRPr lang="en-TW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2008519" y="1680267"/>
            <a:ext cx="1780024" cy="561268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135463">
              <a:lnSpc>
                <a:spcPct val="130000"/>
              </a:lnSpc>
              <a:spcBef>
                <a:spcPts val="500"/>
              </a:spcBef>
              <a:buClr>
                <a:srgbClr val="2C2C2C"/>
              </a:buClr>
              <a:buSzPts val="1600"/>
            </a:pPr>
            <a:r>
              <a:rPr lang="zh-TW" altLang="en-US" sz="2133" b="1">
                <a:solidFill>
                  <a:srgbClr val="99FFCC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基本資訊</a:t>
            </a:r>
          </a:p>
        </p:txBody>
      </p:sp>
      <p:sp>
        <p:nvSpPr>
          <p:cNvPr id="169" name="Google Shape;169;p22"/>
          <p:cNvSpPr/>
          <p:nvPr/>
        </p:nvSpPr>
        <p:spPr>
          <a:xfrm>
            <a:off x="4495403" y="1654158"/>
            <a:ext cx="2275692" cy="1461352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135463">
              <a:lnSpc>
                <a:spcPct val="130000"/>
              </a:lnSpc>
              <a:spcBef>
                <a:spcPts val="500"/>
              </a:spcBef>
              <a:buClr>
                <a:srgbClr val="2C2C2C"/>
              </a:buClr>
              <a:buSzPts val="1600"/>
            </a:pPr>
            <a:r>
              <a:rPr lang="en-US" altLang="zh-TW" sz="2133" b="1">
                <a:solidFill>
                  <a:srgbClr val="99FFCC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IP</a:t>
            </a:r>
            <a:r>
              <a:rPr lang="zh-TW" altLang="en-US" sz="2133" b="1">
                <a:solidFill>
                  <a:srgbClr val="99FFCC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位址</a:t>
            </a:r>
          </a:p>
          <a:p>
            <a:pPr marL="135463">
              <a:lnSpc>
                <a:spcPct val="130000"/>
              </a:lnSpc>
              <a:spcBef>
                <a:spcPts val="500"/>
              </a:spcBef>
              <a:buClr>
                <a:srgbClr val="2C2C2C"/>
              </a:buClr>
              <a:buSzPts val="1100"/>
            </a:pP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可查詢該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的所有可用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IP</a:t>
            </a: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，方便使用者用不同的方式進行連線</a:t>
            </a:r>
          </a:p>
        </p:txBody>
      </p:sp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en-US" altLang="zh-TW">
                <a:sym typeface="Arial" panose="020B0604020202020204" pitchFamily="34" charset="0"/>
              </a:rPr>
              <a:t>Qfinder Pro </a:t>
            </a:r>
            <a:r>
              <a:rPr lang="zh-TW" altLang="en-US">
                <a:sym typeface="Arial" panose="020B0604020202020204" pitchFamily="34" charset="0"/>
              </a:rPr>
              <a:t>主畫面，</a:t>
            </a:r>
            <a:r>
              <a:rPr lang="en-US" altLang="zh-TW">
                <a:sym typeface="Arial" panose="020B0604020202020204" pitchFamily="34" charset="0"/>
              </a:rPr>
              <a:t>NAS</a:t>
            </a:r>
            <a:r>
              <a:rPr lang="zh-TW" altLang="en-US">
                <a:sym typeface="Arial" panose="020B0604020202020204" pitchFamily="34" charset="0"/>
              </a:rPr>
              <a:t>資訊一目了然</a:t>
            </a:r>
          </a:p>
        </p:txBody>
      </p:sp>
      <p:sp>
        <p:nvSpPr>
          <p:cNvPr id="171" name="Google Shape;171;p22" hidden="1"/>
          <p:cNvSpPr txBox="1">
            <a:spLocks noGrp="1"/>
          </p:cNvSpPr>
          <p:nvPr>
            <p:ph type="body" idx="4294967295"/>
          </p:nvPr>
        </p:nvSpPr>
        <p:spPr>
          <a:xfrm>
            <a:off x="1351032" y="1530620"/>
            <a:ext cx="2275692" cy="140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30000"/>
              </a:lnSpc>
              <a:spcBef>
                <a:spcPts val="500"/>
              </a:spcBef>
              <a:buNone/>
            </a:pP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透過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Qfinder Pro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主畫面就可以清楚與快速的看到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的資訊與狀態，包含：</a:t>
            </a:r>
          </a:p>
        </p:txBody>
      </p:sp>
      <p:sp>
        <p:nvSpPr>
          <p:cNvPr id="172" name="Google Shape;172;p22"/>
          <p:cNvSpPr/>
          <p:nvPr/>
        </p:nvSpPr>
        <p:spPr>
          <a:xfrm>
            <a:off x="7457784" y="1680266"/>
            <a:ext cx="1745938" cy="1191555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135463">
              <a:lnSpc>
                <a:spcPct val="130000"/>
              </a:lnSpc>
              <a:spcBef>
                <a:spcPts val="500"/>
              </a:spcBef>
              <a:buSzPts val="1600"/>
            </a:pPr>
            <a:r>
              <a:rPr lang="zh-TW" altLang="en-US" sz="2133" b="1">
                <a:solidFill>
                  <a:srgbClr val="99FFCC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狀態</a:t>
            </a:r>
          </a:p>
          <a:p>
            <a:pPr marL="135463">
              <a:lnSpc>
                <a:spcPct val="130000"/>
              </a:lnSpc>
              <a:spcBef>
                <a:spcPts val="500"/>
              </a:spcBef>
              <a:buSzPts val="1600"/>
            </a:pP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可以快速檢視</a:t>
            </a:r>
            <a:r>
              <a:rPr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 sz="1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的狀態</a:t>
            </a:r>
            <a:endParaRPr lang="zh-TW" altLang="en-US" sz="24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9035546" y="1796825"/>
            <a:ext cx="2067466" cy="1354217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1">
              <a:lnSpc>
                <a:spcPct val="130000"/>
              </a:lnSpc>
              <a:spcBef>
                <a:spcPts val="500"/>
              </a:spcBef>
              <a:buClr>
                <a:schemeClr val="lt1"/>
              </a:buClr>
              <a:buSzPts val="1200"/>
            </a:pPr>
            <a:r>
              <a:rPr lang="zh-TW" altLang="en-US" sz="10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      新版韌體可更新</a:t>
            </a:r>
          </a:p>
          <a:p>
            <a:pPr lvl="1">
              <a:lnSpc>
                <a:spcPct val="130000"/>
              </a:lnSpc>
              <a:spcBef>
                <a:spcPts val="500"/>
              </a:spcBef>
              <a:buClr>
                <a:schemeClr val="lt1"/>
              </a:buClr>
              <a:buSzPts val="1200"/>
            </a:pPr>
            <a:r>
              <a:rPr lang="zh-TW" altLang="en-US" sz="10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      儲存空間達臨界或異常</a:t>
            </a:r>
            <a:endParaRPr lang="zh-TW" altLang="en-US" sz="100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ts val="500"/>
              </a:spcBef>
              <a:buClr>
                <a:schemeClr val="lt1"/>
              </a:buClr>
              <a:buSzPts val="1200"/>
            </a:pPr>
            <a:r>
              <a:rPr lang="zh-TW" altLang="en-US" sz="10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      系統發生嚴重問題</a:t>
            </a:r>
            <a:endParaRPr lang="zh-TW" altLang="en-US" sz="100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ts val="500"/>
              </a:spcBef>
              <a:buClr>
                <a:schemeClr val="lt1"/>
              </a:buClr>
              <a:buSzPts val="1200"/>
            </a:pPr>
            <a:r>
              <a:rPr lang="zh-TW" altLang="en-US" sz="10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      系統尚未初始化</a:t>
            </a:r>
            <a:endParaRPr lang="zh-TW" altLang="en-US" sz="100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ts val="500"/>
              </a:spcBef>
              <a:buClr>
                <a:schemeClr val="lt1"/>
              </a:buClr>
              <a:buSzPts val="1200"/>
            </a:pPr>
            <a:r>
              <a:rPr lang="zh-TW" altLang="en-US" sz="10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      </a:t>
            </a:r>
            <a:r>
              <a:rPr lang="en-US" altLang="zh-TW" sz="10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SMTP</a:t>
            </a:r>
            <a:r>
              <a:rPr lang="zh-TW" altLang="en-US" sz="1000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尚未設置</a:t>
            </a:r>
            <a:endParaRPr lang="zh-TW" altLang="en-US" sz="100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06052218-1FAB-49E5-ADE3-2BA86551776B}"/>
              </a:ext>
            </a:extLst>
          </p:cNvPr>
          <p:cNvGrpSpPr/>
          <p:nvPr/>
        </p:nvGrpSpPr>
        <p:grpSpPr>
          <a:xfrm>
            <a:off x="9120213" y="1850153"/>
            <a:ext cx="218013" cy="1295546"/>
            <a:chOff x="10649420" y="2580441"/>
            <a:chExt cx="206960" cy="1229863"/>
          </a:xfrm>
        </p:grpSpPr>
        <p:sp>
          <p:nvSpPr>
            <p:cNvPr id="174" name="Google Shape;174;p22"/>
            <p:cNvSpPr/>
            <p:nvPr/>
          </p:nvSpPr>
          <p:spPr>
            <a:xfrm>
              <a:off x="10649420" y="2580441"/>
              <a:ext cx="206960" cy="122986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lnSpc>
                  <a:spcPct val="130000"/>
                </a:lnSpc>
                <a:spcBef>
                  <a:spcPts val="500"/>
                </a:spcBef>
                <a:buSzPts val="1400"/>
              </a:pPr>
              <a:endParaRPr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pic>
          <p:nvPicPr>
            <p:cNvPr id="175" name="Google Shape;175;p22" descr="D:\工作進行中\20170911直播母版16比9\各場PPT元素\20171114直播ppt元素\系統發生嚴重問題.png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56900" y="3094107"/>
              <a:ext cx="192000" cy="19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2" descr="D:\工作進行中\20170911直播母版16比9\各場PPT元素\20171114直播ppt元素\新韌體版本可更新.png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56900" y="2617840"/>
              <a:ext cx="192000" cy="19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2" descr="D:\工作進行中\20170911直播母版16比9\各場PPT元素\20171114直播ppt元素\儲存空間達臨界或異常.png"/>
            <p:cNvPicPr preferRelativeResize="0"/>
            <p:nvPr/>
          </p:nvPicPr>
          <p:blipFill rotWithShape="1">
            <a:blip r:embed="rId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56900" y="3350187"/>
              <a:ext cx="192000" cy="19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2" descr="D:\工作進行中\20170911直播母版16比9\各場PPT元素\20171114直播ppt元素\系統尚未初始化.png"/>
            <p:cNvPicPr preferRelativeResize="0"/>
            <p:nvPr/>
          </p:nvPicPr>
          <p:blipFill rotWithShape="1">
            <a:blip r:embed="rId7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61774" y="2842919"/>
              <a:ext cx="182251" cy="182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2" descr="D:\工作進行中\20170911直播母版16比9\各場PPT元素\20171114直播ppt元素\SMTP.png"/>
            <p:cNvPicPr preferRelativeResize="0"/>
            <p:nvPr/>
          </p:nvPicPr>
          <p:blipFill rotWithShape="1">
            <a:blip r:embed="rId8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56900" y="3595863"/>
              <a:ext cx="192000" cy="19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橢圓 19">
            <a:extLst>
              <a:ext uri="{FF2B5EF4-FFF2-40B4-BE49-F238E27FC236}">
                <a16:creationId xmlns:a16="http://schemas.microsoft.com/office/drawing/2014/main" id="{A38289A0-053D-4FFA-8735-531E98CF4534}"/>
              </a:ext>
            </a:extLst>
          </p:cNvPr>
          <p:cNvSpPr/>
          <p:nvPr/>
        </p:nvSpPr>
        <p:spPr>
          <a:xfrm>
            <a:off x="1260550" y="3564366"/>
            <a:ext cx="362888" cy="362888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19F978AE-6716-4A33-B0F9-54F8E75195F8}"/>
              </a:ext>
            </a:extLst>
          </p:cNvPr>
          <p:cNvSpPr/>
          <p:nvPr/>
        </p:nvSpPr>
        <p:spPr>
          <a:xfrm>
            <a:off x="3626724" y="4185338"/>
            <a:ext cx="362888" cy="362888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6F0E0722-F489-4E1D-B6FC-178830D0319C}"/>
              </a:ext>
            </a:extLst>
          </p:cNvPr>
          <p:cNvSpPr/>
          <p:nvPr/>
        </p:nvSpPr>
        <p:spPr>
          <a:xfrm>
            <a:off x="10847167" y="4177551"/>
            <a:ext cx="362888" cy="362888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04515684-CC22-4A8E-AA26-909BB4763597}"/>
              </a:ext>
            </a:extLst>
          </p:cNvPr>
          <p:cNvSpPr/>
          <p:nvPr/>
        </p:nvSpPr>
        <p:spPr>
          <a:xfrm>
            <a:off x="1848909" y="1809232"/>
            <a:ext cx="362888" cy="362888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7F330A84-035B-4017-80B6-99829ACF914C}"/>
              </a:ext>
            </a:extLst>
          </p:cNvPr>
          <p:cNvSpPr/>
          <p:nvPr/>
        </p:nvSpPr>
        <p:spPr>
          <a:xfrm>
            <a:off x="4334409" y="1809232"/>
            <a:ext cx="362888" cy="362888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1826C5E1-DE5A-475B-AC9E-296B97CA2CDB}"/>
              </a:ext>
            </a:extLst>
          </p:cNvPr>
          <p:cNvSpPr/>
          <p:nvPr/>
        </p:nvSpPr>
        <p:spPr>
          <a:xfrm>
            <a:off x="7316961" y="1809232"/>
            <a:ext cx="362888" cy="362888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outerShdw blurRad="101600" dist="889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zh-TW" alt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415600" y="370577"/>
            <a:ext cx="11360800" cy="763600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en-US" altLang="zh-TW">
                <a:sym typeface="Arial" panose="020B0604020202020204" pitchFamily="34" charset="0"/>
              </a:rPr>
              <a:t>NAS</a:t>
            </a:r>
            <a:r>
              <a:rPr lang="zh-TW" altLang="en-US">
                <a:sym typeface="Arial" panose="020B0604020202020204" pitchFamily="34" charset="0"/>
              </a:rPr>
              <a:t>快速設定</a:t>
            </a:r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4294967295"/>
          </p:nvPr>
        </p:nvSpPr>
        <p:spPr>
          <a:xfrm>
            <a:off x="1560981" y="1680926"/>
            <a:ext cx="7897813" cy="83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30000"/>
              </a:lnSpc>
              <a:spcBef>
                <a:spcPts val="500"/>
              </a:spcBef>
              <a:buClr>
                <a:srgbClr val="000000"/>
              </a:buClr>
              <a:buNone/>
            </a:pP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可直接於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Qfinder Pro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中對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NAS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進行快速設定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1C469697-292C-435D-9B78-C23B48563604}"/>
              </a:ext>
            </a:extLst>
          </p:cNvPr>
          <p:cNvGrpSpPr/>
          <p:nvPr/>
        </p:nvGrpSpPr>
        <p:grpSpPr>
          <a:xfrm>
            <a:off x="3840893" y="3315047"/>
            <a:ext cx="4987773" cy="3538597"/>
            <a:chOff x="3840893" y="3315047"/>
            <a:chExt cx="4987773" cy="3538597"/>
          </a:xfrm>
        </p:grpSpPr>
        <p:pic>
          <p:nvPicPr>
            <p:cNvPr id="2" name="圖片 9">
              <a:extLst>
                <a:ext uri="{FF2B5EF4-FFF2-40B4-BE49-F238E27FC236}">
                  <a16:creationId xmlns:a16="http://schemas.microsoft.com/office/drawing/2014/main" id="{FB9255B7-C79D-4410-8F63-40A15C066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0893" y="3315047"/>
              <a:ext cx="4987773" cy="3538597"/>
            </a:xfrm>
            <a:prstGeom prst="rect">
              <a:avLst/>
            </a:prstGeom>
          </p:spPr>
        </p:pic>
        <p:sp>
          <p:nvSpPr>
            <p:cNvPr id="196" name="Google Shape;196;p23"/>
            <p:cNvSpPr/>
            <p:nvPr/>
          </p:nvSpPr>
          <p:spPr>
            <a:xfrm>
              <a:off x="4898712" y="3983421"/>
              <a:ext cx="1880920" cy="347756"/>
            </a:xfrm>
            <a:prstGeom prst="rect">
              <a:avLst/>
            </a:prstGeom>
            <a:noFill/>
            <a:ln w="38100" cap="flat" cmpd="sng">
              <a:solidFill>
                <a:srgbClr val="99FF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  <a:buSzPts val="1400"/>
              </a:pPr>
              <a:endParaRPr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3C96CB6B-5188-42B8-B26C-6C0FCFE93183}"/>
              </a:ext>
            </a:extLst>
          </p:cNvPr>
          <p:cNvGrpSpPr/>
          <p:nvPr/>
        </p:nvGrpSpPr>
        <p:grpSpPr>
          <a:xfrm>
            <a:off x="7221085" y="2784405"/>
            <a:ext cx="6128133" cy="4073595"/>
            <a:chOff x="6807200" y="3058725"/>
            <a:chExt cx="4332636" cy="2880062"/>
          </a:xfrm>
        </p:grpSpPr>
        <p:pic>
          <p:nvPicPr>
            <p:cNvPr id="3" name="圖片 3" descr="一張含有 文字 的圖片&#10;&#10;自動產生的描述">
              <a:extLst>
                <a:ext uri="{FF2B5EF4-FFF2-40B4-BE49-F238E27FC236}">
                  <a16:creationId xmlns:a16="http://schemas.microsoft.com/office/drawing/2014/main" id="{70D4589B-11BE-4DAD-B2B0-7A2BDE2FE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7200" y="3058725"/>
              <a:ext cx="4332636" cy="2880062"/>
            </a:xfrm>
            <a:prstGeom prst="rect">
              <a:avLst/>
            </a:prstGeom>
            <a:effectLst>
              <a:outerShdw blurRad="419100" dist="800100" dir="8100000" sx="95000" sy="95000" algn="tr" rotWithShape="0">
                <a:prstClr val="black">
                  <a:alpha val="31000"/>
                </a:prstClr>
              </a:outerShdw>
            </a:effectLst>
          </p:spPr>
        </p:pic>
        <p:sp>
          <p:nvSpPr>
            <p:cNvPr id="4" name="Google Shape;190;p23">
              <a:extLst>
                <a:ext uri="{FF2B5EF4-FFF2-40B4-BE49-F238E27FC236}">
                  <a16:creationId xmlns:a16="http://schemas.microsoft.com/office/drawing/2014/main" id="{ED2DF2CA-A0DE-4AA0-AD11-D161A5DA91E5}"/>
                </a:ext>
              </a:extLst>
            </p:cNvPr>
            <p:cNvSpPr/>
            <p:nvPr/>
          </p:nvSpPr>
          <p:spPr>
            <a:xfrm>
              <a:off x="6852872" y="3234412"/>
              <a:ext cx="1967177" cy="197903"/>
            </a:xfrm>
            <a:prstGeom prst="rect">
              <a:avLst/>
            </a:prstGeom>
            <a:noFill/>
            <a:ln w="38100" cap="flat" cmpd="sng">
              <a:solidFill>
                <a:srgbClr val="99FF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  <a:buSzPts val="1400"/>
              </a:pPr>
              <a:endParaRPr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9" name="手繪多邊形: 圖案 18">
            <a:extLst>
              <a:ext uri="{FF2B5EF4-FFF2-40B4-BE49-F238E27FC236}">
                <a16:creationId xmlns:a16="http://schemas.microsoft.com/office/drawing/2014/main" id="{2D28849E-0FB2-4CFD-88E7-F8E644816953}"/>
              </a:ext>
            </a:extLst>
          </p:cNvPr>
          <p:cNvSpPr/>
          <p:nvPr/>
        </p:nvSpPr>
        <p:spPr>
          <a:xfrm flipH="1">
            <a:off x="4601152" y="2427996"/>
            <a:ext cx="5456353" cy="881330"/>
          </a:xfrm>
          <a:custGeom>
            <a:avLst/>
            <a:gdLst>
              <a:gd name="connsiteX0" fmla="*/ 0 w 10395285"/>
              <a:gd name="connsiteY0" fmla="*/ 1434164 h 1982804"/>
              <a:gd name="connsiteX1" fmla="*/ 1174283 w 10395285"/>
              <a:gd name="connsiteY1" fmla="*/ 0 h 1982804"/>
              <a:gd name="connsiteX2" fmla="*/ 10395285 w 10395285"/>
              <a:gd name="connsiteY2" fmla="*/ 914400 h 1982804"/>
              <a:gd name="connsiteX3" fmla="*/ 4533499 w 10395285"/>
              <a:gd name="connsiteY3" fmla="*/ 1982804 h 1982804"/>
              <a:gd name="connsiteX4" fmla="*/ 19251 w 10395285"/>
              <a:gd name="connsiteY4" fmla="*/ 1973179 h 1982804"/>
              <a:gd name="connsiteX5" fmla="*/ 0 w 10395285"/>
              <a:gd name="connsiteY5" fmla="*/ 1434164 h 1982804"/>
              <a:gd name="connsiteX0" fmla="*/ 0 w 10395285"/>
              <a:gd name="connsiteY0" fmla="*/ 1434164 h 1982804"/>
              <a:gd name="connsiteX1" fmla="*/ 1174283 w 10395285"/>
              <a:gd name="connsiteY1" fmla="*/ 0 h 1982804"/>
              <a:gd name="connsiteX2" fmla="*/ 10395285 w 10395285"/>
              <a:gd name="connsiteY2" fmla="*/ 823982 h 1982804"/>
              <a:gd name="connsiteX3" fmla="*/ 4533499 w 10395285"/>
              <a:gd name="connsiteY3" fmla="*/ 1982804 h 1982804"/>
              <a:gd name="connsiteX4" fmla="*/ 19251 w 10395285"/>
              <a:gd name="connsiteY4" fmla="*/ 1973179 h 1982804"/>
              <a:gd name="connsiteX5" fmla="*/ 0 w 10395285"/>
              <a:gd name="connsiteY5" fmla="*/ 1434164 h 1982804"/>
              <a:gd name="connsiteX0" fmla="*/ 163519 w 10376033"/>
              <a:gd name="connsiteY0" fmla="*/ 1468071 h 1982804"/>
              <a:gd name="connsiteX1" fmla="*/ 1155031 w 10376033"/>
              <a:gd name="connsiteY1" fmla="*/ 0 h 1982804"/>
              <a:gd name="connsiteX2" fmla="*/ 10376033 w 10376033"/>
              <a:gd name="connsiteY2" fmla="*/ 823982 h 1982804"/>
              <a:gd name="connsiteX3" fmla="*/ 4514247 w 10376033"/>
              <a:gd name="connsiteY3" fmla="*/ 1982804 h 1982804"/>
              <a:gd name="connsiteX4" fmla="*/ -1 w 10376033"/>
              <a:gd name="connsiteY4" fmla="*/ 1973179 h 1982804"/>
              <a:gd name="connsiteX5" fmla="*/ 163519 w 10376033"/>
              <a:gd name="connsiteY5" fmla="*/ 1468071 h 1982804"/>
              <a:gd name="connsiteX0" fmla="*/ 0 w 10212514"/>
              <a:gd name="connsiteY0" fmla="*/ 1468071 h 2199220"/>
              <a:gd name="connsiteX1" fmla="*/ 991512 w 10212514"/>
              <a:gd name="connsiteY1" fmla="*/ 0 h 2199220"/>
              <a:gd name="connsiteX2" fmla="*/ 10212514 w 10212514"/>
              <a:gd name="connsiteY2" fmla="*/ 823982 h 2199220"/>
              <a:gd name="connsiteX3" fmla="*/ 4350728 w 10212514"/>
              <a:gd name="connsiteY3" fmla="*/ 1982804 h 2199220"/>
              <a:gd name="connsiteX4" fmla="*/ 11302 w 10212514"/>
              <a:gd name="connsiteY4" fmla="*/ 2199220 h 2199220"/>
              <a:gd name="connsiteX5" fmla="*/ 0 w 10212514"/>
              <a:gd name="connsiteY5" fmla="*/ 1468071 h 2199220"/>
              <a:gd name="connsiteX0" fmla="*/ 0 w 10212514"/>
              <a:gd name="connsiteY0" fmla="*/ 1468071 h 2231447"/>
              <a:gd name="connsiteX1" fmla="*/ 991512 w 10212514"/>
              <a:gd name="connsiteY1" fmla="*/ 0 h 2231447"/>
              <a:gd name="connsiteX2" fmla="*/ 10212514 w 10212514"/>
              <a:gd name="connsiteY2" fmla="*/ 823982 h 2231447"/>
              <a:gd name="connsiteX3" fmla="*/ 5145382 w 10212514"/>
              <a:gd name="connsiteY3" fmla="*/ 2231447 h 2231447"/>
              <a:gd name="connsiteX4" fmla="*/ 11302 w 10212514"/>
              <a:gd name="connsiteY4" fmla="*/ 2199220 h 2231447"/>
              <a:gd name="connsiteX5" fmla="*/ 0 w 10212514"/>
              <a:gd name="connsiteY5" fmla="*/ 1468071 h 2231447"/>
              <a:gd name="connsiteX0" fmla="*/ 0 w 10212514"/>
              <a:gd name="connsiteY0" fmla="*/ 1510453 h 2273829"/>
              <a:gd name="connsiteX1" fmla="*/ 940852 w 10212514"/>
              <a:gd name="connsiteY1" fmla="*/ 0 h 2273829"/>
              <a:gd name="connsiteX2" fmla="*/ 10212514 w 10212514"/>
              <a:gd name="connsiteY2" fmla="*/ 866364 h 2273829"/>
              <a:gd name="connsiteX3" fmla="*/ 5145382 w 10212514"/>
              <a:gd name="connsiteY3" fmla="*/ 2273829 h 2273829"/>
              <a:gd name="connsiteX4" fmla="*/ 11302 w 10212514"/>
              <a:gd name="connsiteY4" fmla="*/ 2241602 h 2273829"/>
              <a:gd name="connsiteX5" fmla="*/ 0 w 10212514"/>
              <a:gd name="connsiteY5" fmla="*/ 1510453 h 2273829"/>
              <a:gd name="connsiteX0" fmla="*/ 0 w 10242314"/>
              <a:gd name="connsiteY0" fmla="*/ 1510453 h 2273829"/>
              <a:gd name="connsiteX1" fmla="*/ 940852 w 10242314"/>
              <a:gd name="connsiteY1" fmla="*/ 0 h 2273829"/>
              <a:gd name="connsiteX2" fmla="*/ 10242314 w 10242314"/>
              <a:gd name="connsiteY2" fmla="*/ 951130 h 2273829"/>
              <a:gd name="connsiteX3" fmla="*/ 5145382 w 10242314"/>
              <a:gd name="connsiteY3" fmla="*/ 2273829 h 2273829"/>
              <a:gd name="connsiteX4" fmla="*/ 11302 w 10242314"/>
              <a:gd name="connsiteY4" fmla="*/ 2241602 h 2273829"/>
              <a:gd name="connsiteX5" fmla="*/ 0 w 10242314"/>
              <a:gd name="connsiteY5" fmla="*/ 1510453 h 2273829"/>
              <a:gd name="connsiteX0" fmla="*/ 0 w 10242314"/>
              <a:gd name="connsiteY0" fmla="*/ 1589566 h 2352942"/>
              <a:gd name="connsiteX1" fmla="*/ 905093 w 10242314"/>
              <a:gd name="connsiteY1" fmla="*/ 0 h 2352942"/>
              <a:gd name="connsiteX2" fmla="*/ 10242314 w 10242314"/>
              <a:gd name="connsiteY2" fmla="*/ 1030243 h 2352942"/>
              <a:gd name="connsiteX3" fmla="*/ 5145382 w 10242314"/>
              <a:gd name="connsiteY3" fmla="*/ 2352942 h 2352942"/>
              <a:gd name="connsiteX4" fmla="*/ 11302 w 10242314"/>
              <a:gd name="connsiteY4" fmla="*/ 2320715 h 2352942"/>
              <a:gd name="connsiteX5" fmla="*/ 0 w 10242314"/>
              <a:gd name="connsiteY5" fmla="*/ 1589566 h 235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2314" h="2352942">
                <a:moveTo>
                  <a:pt x="0" y="1589566"/>
                </a:moveTo>
                <a:lnTo>
                  <a:pt x="905093" y="0"/>
                </a:lnTo>
                <a:lnTo>
                  <a:pt x="10242314" y="1030243"/>
                </a:lnTo>
                <a:lnTo>
                  <a:pt x="5145382" y="2352942"/>
                </a:lnTo>
                <a:lnTo>
                  <a:pt x="11302" y="2320715"/>
                </a:lnTo>
                <a:lnTo>
                  <a:pt x="0" y="1589566"/>
                </a:lnTo>
                <a:close/>
              </a:path>
            </a:pathLst>
          </a:custGeom>
          <a:gradFill flip="none" rotWithShape="1">
            <a:gsLst>
              <a:gs pos="26000">
                <a:srgbClr val="99FFCC"/>
              </a:gs>
              <a:gs pos="86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5">
            <a:extLst>
              <a:ext uri="{FF2B5EF4-FFF2-40B4-BE49-F238E27FC236}">
                <a16:creationId xmlns:a16="http://schemas.microsoft.com/office/drawing/2014/main" id="{6C29BD72-D43F-4751-8A0D-90C727C62D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996" y="2450401"/>
            <a:ext cx="4917659" cy="338351"/>
          </a:xfrm>
          <a:prstGeom prst="rect">
            <a:avLst/>
          </a:prstGeom>
          <a:ln w="38100">
            <a:solidFill>
              <a:srgbClr val="99FFCC"/>
            </a:solidFill>
          </a:ln>
          <a:effectLst>
            <a:outerShdw blurRad="419100" dist="241300" dir="8100000" sx="95000" sy="95000" algn="tr" rotWithShape="0">
              <a:prstClr val="black">
                <a:alpha val="31000"/>
              </a:prst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7565F72-42C1-49CB-ABFC-16C5DA8DD423}"/>
              </a:ext>
            </a:extLst>
          </p:cNvPr>
          <p:cNvSpPr txBox="1"/>
          <p:nvPr/>
        </p:nvSpPr>
        <p:spPr>
          <a:xfrm>
            <a:off x="1583946" y="2436940"/>
            <a:ext cx="3509230" cy="378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252000">
              <a:lnSpc>
                <a:spcPct val="130000"/>
              </a:lnSpc>
              <a:buClr>
                <a:srgbClr val="99FFCC"/>
              </a:buClr>
              <a:buFont typeface="+mj-lt"/>
              <a:buAutoNum type="arabicPeriod"/>
            </a:pPr>
            <a:r>
              <a:rPr lang="zh-TW" altLang="en-US" b="1" dirty="0">
                <a:solidFill>
                  <a:schemeClr val="bg1"/>
                </a:solidFill>
              </a:rPr>
              <a:t>一般設定</a:t>
            </a:r>
          </a:p>
          <a:p>
            <a:pPr marL="360000" lvl="8" indent="-180000">
              <a:lnSpc>
                <a:spcPct val="13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</a:rPr>
              <a:t>裝置名稱</a:t>
            </a:r>
          </a:p>
          <a:p>
            <a:pPr marL="360000" lvl="8" indent="-180000">
              <a:lnSpc>
                <a:spcPct val="13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</a:rPr>
              <a:t>密碼</a:t>
            </a:r>
          </a:p>
          <a:p>
            <a:pPr marL="360000" lvl="8" indent="-180000">
              <a:lnSpc>
                <a:spcPct val="13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</a:rPr>
              <a:t>日期 </a:t>
            </a:r>
            <a:r>
              <a:rPr lang="en-US" altLang="zh-TW" dirty="0">
                <a:solidFill>
                  <a:schemeClr val="bg1"/>
                </a:solidFill>
              </a:rPr>
              <a:t>/ </a:t>
            </a:r>
            <a:r>
              <a:rPr lang="zh-TW" altLang="en-US" dirty="0">
                <a:solidFill>
                  <a:schemeClr val="bg1"/>
                </a:solidFill>
              </a:rPr>
              <a:t>時間</a:t>
            </a:r>
          </a:p>
          <a:p>
            <a:pPr marL="360000" lvl="8" indent="-180000">
              <a:lnSpc>
                <a:spcPct val="13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</a:rPr>
              <a:t>語言編碼</a:t>
            </a:r>
          </a:p>
          <a:p>
            <a:pPr marL="360000" lvl="8" indent="-180000">
              <a:lnSpc>
                <a:spcPct val="13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</a:rPr>
              <a:t>網路設定</a:t>
            </a:r>
          </a:p>
          <a:p>
            <a:pPr marL="180000" indent="-252000">
              <a:lnSpc>
                <a:spcPct val="130000"/>
              </a:lnSpc>
              <a:buClr>
                <a:srgbClr val="99FFCC"/>
              </a:buClr>
              <a:buFont typeface="+mj-lt"/>
              <a:buAutoNum type="arabicPeriod"/>
            </a:pPr>
            <a:r>
              <a:rPr lang="en-US" altLang="zh-TW" b="1" dirty="0">
                <a:solidFill>
                  <a:schemeClr val="bg1"/>
                </a:solidFill>
              </a:rPr>
              <a:t>SMTP</a:t>
            </a:r>
            <a:r>
              <a:rPr lang="zh-TW" altLang="en-US" b="1" dirty="0">
                <a:solidFill>
                  <a:schemeClr val="bg1"/>
                </a:solidFill>
              </a:rPr>
              <a:t>設定</a:t>
            </a:r>
          </a:p>
          <a:p>
            <a:pPr marL="180000" indent="-252000">
              <a:lnSpc>
                <a:spcPct val="130000"/>
              </a:lnSpc>
              <a:buClr>
                <a:srgbClr val="99FFCC"/>
              </a:buClr>
              <a:buFont typeface="+mj-lt"/>
              <a:buAutoNum type="arabicPeriod"/>
            </a:pPr>
            <a:r>
              <a:rPr lang="zh-TW" altLang="en-US" b="1" dirty="0">
                <a:solidFill>
                  <a:schemeClr val="bg1"/>
                </a:solidFill>
              </a:rPr>
              <a:t>透過</a:t>
            </a:r>
            <a:r>
              <a:rPr lang="en-US" altLang="zh-TW" b="1" dirty="0">
                <a:solidFill>
                  <a:schemeClr val="bg1"/>
                </a:solidFill>
              </a:rPr>
              <a:t>SSH</a:t>
            </a:r>
            <a:r>
              <a:rPr lang="zh-TW" altLang="en-US" b="1" dirty="0">
                <a:solidFill>
                  <a:schemeClr val="bg1"/>
                </a:solidFill>
              </a:rPr>
              <a:t>連線</a:t>
            </a:r>
          </a:p>
          <a:p>
            <a:pPr marL="180000" indent="-252000">
              <a:lnSpc>
                <a:spcPct val="130000"/>
              </a:lnSpc>
              <a:buClr>
                <a:srgbClr val="99FFCC"/>
              </a:buClr>
              <a:buFont typeface="+mj-lt"/>
              <a:buAutoNum type="arabicPeriod"/>
            </a:pPr>
            <a:r>
              <a:rPr lang="zh-TW" altLang="en-US" b="1" dirty="0">
                <a:solidFill>
                  <a:schemeClr val="bg1"/>
                </a:solidFill>
              </a:rPr>
              <a:t>離線啟用授權</a:t>
            </a:r>
          </a:p>
          <a:p>
            <a:pPr marL="277200" indent="-457200">
              <a:lnSpc>
                <a:spcPct val="130000"/>
              </a:lnSpc>
              <a:buClr>
                <a:srgbClr val="99FFCC"/>
              </a:buClr>
              <a:buFont typeface="Arial" panose="020B0604020202020204" pitchFamily="34" charset="0"/>
              <a:buChar char="•"/>
            </a:pP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51c025c9-2e65-4115-b1c0-aeaccb7ca4d8&quot;,&quot;Name&quot;:&quot;自訂&quot;,&quot;Kind&quot;:&quot;Custom&quot;,&quot;OldGuidesSetting&quot;:{&quot;HeaderHeight&quot;:15.0,&quot;FooterHeight&quot;:6.0,&quot;SideMargin&quot;:4.0,&quot;TopMargin&quot;:0.0,&quot;BottomMargin&quot;:0.0,&quot;IntervalMargin&quot;:5.0}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Microsoft Office PowerPoint</Application>
  <PresentationFormat>寬螢幕</PresentationFormat>
  <Paragraphs>162</Paragraphs>
  <Slides>25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8" baseType="lpstr">
      <vt:lpstr>Arial</vt:lpstr>
      <vt:lpstr>Verdana</vt:lpstr>
      <vt:lpstr>Simple Light</vt:lpstr>
      <vt:lpstr>PowerPoint 簡報</vt:lpstr>
      <vt:lpstr>Qfinder Pro 更易找到 NAS，進行連線與設定 </vt:lpstr>
      <vt:lpstr>你知道的Qfinder Pro...  </vt:lpstr>
      <vt:lpstr>QNAP Qfinder Pro 還提供更多功能</vt:lpstr>
      <vt:lpstr>QNAP Qfinder Pro 還提供更多功能</vt:lpstr>
      <vt:lpstr>QNAP Qfinder Pro 還提供更多功能</vt:lpstr>
      <vt:lpstr>Qfinder Pro  的獨家絕活</vt:lpstr>
      <vt:lpstr>Qfinder Pro 主畫面，NAS資訊一目了然</vt:lpstr>
      <vt:lpstr>NAS快速設定</vt:lpstr>
      <vt:lpstr>快速設定NAS的SMTP通知</vt:lpstr>
      <vt:lpstr>離線啟用NAS授權</vt:lpstr>
      <vt:lpstr>從PC端直接做NAS韌體更新 </vt:lpstr>
      <vt:lpstr>無需開啟網頁的資源監控 </vt:lpstr>
      <vt:lpstr>簡便影音上傳</vt:lpstr>
      <vt:lpstr>影音上傳-進階設定</vt:lpstr>
      <vt:lpstr>掛載資料夾- Windows </vt:lpstr>
      <vt:lpstr>掛載資料夾- MacOS </vt:lpstr>
      <vt:lpstr>PowerPoint 簡報</vt:lpstr>
      <vt:lpstr>搜尋 Thunderbolt NAS並快速建立連線</vt:lpstr>
      <vt:lpstr>搜尋 Wifi NAS</vt:lpstr>
      <vt:lpstr>搜尋 QuCPE 裝置</vt:lpstr>
      <vt:lpstr>網路喚醒WOL</vt:lpstr>
      <vt:lpstr>Qfinder Pro版本檢查與線上更新 </vt:lpstr>
      <vt:lpstr>Chrome整合QNAP Qfinder，方便搜尋 NAS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Lin</dc:creator>
  <cp:lastModifiedBy>QNAP_Lucas Lin</cp:lastModifiedBy>
  <cp:revision>1</cp:revision>
  <dcterms:modified xsi:type="dcterms:W3CDTF">2021-03-17T06:35:08Z</dcterms:modified>
</cp:coreProperties>
</file>