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4"/>
  </p:sldMasterIdLst>
  <p:notesMasterIdLst>
    <p:notesMasterId r:id="rId41"/>
  </p:notesMasterIdLst>
  <p:sldIdLst>
    <p:sldId id="257" r:id="rId5"/>
    <p:sldId id="325" r:id="rId6"/>
    <p:sldId id="329" r:id="rId7"/>
    <p:sldId id="330" r:id="rId8"/>
    <p:sldId id="328" r:id="rId9"/>
    <p:sldId id="331" r:id="rId10"/>
    <p:sldId id="332" r:id="rId11"/>
    <p:sldId id="267" r:id="rId12"/>
    <p:sldId id="333" r:id="rId13"/>
    <p:sldId id="334" r:id="rId14"/>
    <p:sldId id="326" r:id="rId15"/>
    <p:sldId id="327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42" r:id="rId24"/>
    <p:sldId id="343" r:id="rId25"/>
    <p:sldId id="321" r:id="rId26"/>
    <p:sldId id="344" r:id="rId27"/>
    <p:sldId id="345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13" r:id="rId4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Joseph Chiang" initials="QC" lastIdx="24" clrIdx="0">
    <p:extLst>
      <p:ext uri="{19B8F6BF-5375-455C-9EA6-DF929625EA0E}">
        <p15:presenceInfo xmlns:p15="http://schemas.microsoft.com/office/powerpoint/2012/main" userId="QNAP_Joseph Chiang" providerId="None"/>
      </p:ext>
    </p:extLst>
  </p:cmAuthor>
  <p:cmAuthor id="2" name="QNAP_Joseph Chiang" initials="QC [2]" lastIdx="1" clrIdx="1">
    <p:extLst>
      <p:ext uri="{19B8F6BF-5375-455C-9EA6-DF929625EA0E}">
        <p15:presenceInfo xmlns:p15="http://schemas.microsoft.com/office/powerpoint/2012/main" userId="S::josephchiang@ieinet.onmicrosoft.com::f8bf9f93-26cf-4bca-a45b-787d312e6fd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5"/>
    <a:srgbClr val="FF8885"/>
    <a:srgbClr val="6C7AFF"/>
    <a:srgbClr val="4D9DFF"/>
    <a:srgbClr val="F8F8F8"/>
    <a:srgbClr val="FFFFFF"/>
    <a:srgbClr val="177FB9"/>
    <a:srgbClr val="126CBE"/>
    <a:srgbClr val="096738"/>
    <a:srgbClr val="008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149" dt="2021-03-17T08:30:59.673"/>
    <p1510:client id="{21F2C070-8343-4220-A8C5-10771B28A5E3}" v="793" dt="2021-03-18T01:38:24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37" autoAdjust="0"/>
  </p:normalViewPr>
  <p:slideViewPr>
    <p:cSldViewPr>
      <p:cViewPr>
        <p:scale>
          <a:sx n="96" d="100"/>
          <a:sy n="96" d="100"/>
        </p:scale>
        <p:origin x="3576" y="15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7" d="100"/>
          <a:sy n="107" d="100"/>
        </p:scale>
        <p:origin x="-4416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0" marR="0" lvl="1" indent="22860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0" marR="0" lvl="2" indent="45720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0" marR="0" lvl="3" indent="68580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0" marR="0" lvl="4" indent="91440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4300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0" marR="0" lvl="6" indent="1371600" algn="l" rtl="0">
              <a:spcBef>
                <a:spcPts val="0"/>
              </a:spcBef>
              <a:buSzPct val="116666"/>
              <a:buChar char="●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0" marR="0" lvl="7" indent="1600200" algn="l" rtl="0">
              <a:spcBef>
                <a:spcPts val="0"/>
              </a:spcBef>
              <a:buSzPct val="116666"/>
              <a:buChar char="○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0" marR="0" lvl="8" indent="1828800" algn="l" rtl="0">
              <a:spcBef>
                <a:spcPts val="0"/>
              </a:spcBef>
              <a:buSzPct val="116666"/>
              <a:buChar char="■"/>
              <a:defRPr sz="12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6862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235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15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04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56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89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1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48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522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39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4127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12043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8649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9732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Shape 54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9612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Shape 60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2611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955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78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2408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NAS </a:t>
            </a:r>
            <a:r>
              <a:rPr lang="en-US" err="1"/>
              <a:t>firemware</a:t>
            </a:r>
            <a:r>
              <a:rPr lang="en-US" baseline="0"/>
              <a:t> - &gt; QTS/ </a:t>
            </a:r>
            <a:r>
              <a:rPr lang="en-US" baseline="0" err="1"/>
              <a:t>QuTS</a:t>
            </a:r>
            <a:r>
              <a:rPr lang="en-US" baseline="0"/>
              <a:t> hero Operating system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/>
              <a:t>NAS </a:t>
            </a:r>
            <a:r>
              <a:rPr lang="en-US" baseline="0" err="1"/>
              <a:t>hW</a:t>
            </a:r>
            <a:r>
              <a:rPr lang="en-US" baseline="0"/>
              <a:t>  -&gt; NAS with integrated GPU or discrete GPU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2786075" y="2000250"/>
            <a:ext cx="5383500" cy="145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1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ubTitle" idx="1"/>
          </p:nvPr>
        </p:nvSpPr>
        <p:spPr>
          <a:xfrm>
            <a:off x="2428860" y="3413020"/>
            <a:ext cx="5697900" cy="43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l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含標題的內容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0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3894450" y="204800"/>
            <a:ext cx="4792200" cy="438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rgbClr val="262626"/>
              </a:buClr>
              <a:buSzPct val="100000"/>
              <a:buChar char="•"/>
              <a:defRPr sz="2800" i="0" u="none" strike="noStrike" cap="none">
                <a:solidFill>
                  <a:srgbClr val="262626"/>
                </a:solidFill>
              </a:defRPr>
            </a:lvl1pPr>
            <a:lvl2pPr marL="742950" marR="0" lvl="1" indent="-133350" algn="l" rtl="0">
              <a:spcBef>
                <a:spcPts val="480"/>
              </a:spcBef>
              <a:buClr>
                <a:srgbClr val="262626"/>
              </a:buClr>
              <a:buSzPct val="100000"/>
              <a:buChar char="–"/>
              <a:defRPr sz="24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»"/>
              <a:defRPr sz="18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363900" cy="351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rgbClr val="262626"/>
              </a:buClr>
              <a:buSzPct val="100000"/>
              <a:buNone/>
              <a:defRPr sz="1400" i="0" u="none" strike="noStrike" cap="none">
                <a:solidFill>
                  <a:srgbClr val="262626"/>
                </a:solidFill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262626"/>
              </a:buClr>
              <a:buSzPct val="100000"/>
              <a:buNone/>
              <a:defRPr sz="1200" i="0" u="none" strike="noStrike" cap="none">
                <a:solidFill>
                  <a:srgbClr val="262626"/>
                </a:solidFill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262626"/>
              </a:buClr>
              <a:buSzPct val="100000"/>
              <a:buNone/>
              <a:defRPr sz="1000" i="0" u="none" strike="noStrike" cap="none">
                <a:solidFill>
                  <a:srgbClr val="262626"/>
                </a:solidFill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262626"/>
              </a:buClr>
              <a:buSzPct val="100000"/>
              <a:buNone/>
              <a:defRPr sz="900" i="0" u="none" strike="noStrike" cap="none">
                <a:solidFill>
                  <a:srgbClr val="262626"/>
                </a:solidFill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262626"/>
              </a:buClr>
              <a:buSzPct val="100000"/>
              <a:buNone/>
              <a:defRPr sz="900" i="0" u="none" strike="noStrike" cap="none">
                <a:solidFill>
                  <a:srgbClr val="262626"/>
                </a:solidFill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SzPct val="100000"/>
              <a:buNone/>
              <a:defRPr sz="9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 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只有標題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2578850" y="2319450"/>
            <a:ext cx="4981800" cy="111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3600" b="1" i="0" u="none" strike="noStrike" cap="none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SzPct val="1000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SzPct val="1000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SzPct val="1000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SzPct val="1000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SzPct val="1000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SzPct val="1000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SzPct val="1000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SzPct val="100000"/>
              <a:buFont typeface="Arial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3E8E098-2C06-44B2-9FC3-DBA436C77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5" y="0"/>
            <a:ext cx="9139050" cy="5143499"/>
          </a:xfrm>
          <a:prstGeom prst="rect">
            <a:avLst/>
          </a:prstGeom>
        </p:spPr>
      </p:pic>
      <p:sp>
        <p:nvSpPr>
          <p:cNvPr id="5" name="Shape 62">
            <a:extLst>
              <a:ext uri="{FF2B5EF4-FFF2-40B4-BE49-F238E27FC236}">
                <a16:creationId xmlns:a16="http://schemas.microsoft.com/office/drawing/2014/main" id="{961BEF40-1382-4D00-BF7B-BA4E4167A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7697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3E8E098-2C06-44B2-9FC3-DBA436C77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5" y="964"/>
            <a:ext cx="9139050" cy="5141571"/>
          </a:xfrm>
          <a:prstGeom prst="rect">
            <a:avLst/>
          </a:prstGeom>
        </p:spPr>
      </p:pic>
      <p:sp>
        <p:nvSpPr>
          <p:cNvPr id="5" name="Shape 62">
            <a:extLst>
              <a:ext uri="{FF2B5EF4-FFF2-40B4-BE49-F238E27FC236}">
                <a16:creationId xmlns:a16="http://schemas.microsoft.com/office/drawing/2014/main" id="{961BEF40-1382-4D00-BF7B-BA4E4167A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3122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3E8E098-2C06-44B2-9FC3-DBA436C77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" y="964"/>
            <a:ext cx="9139048" cy="5141571"/>
          </a:xfrm>
          <a:prstGeom prst="rect">
            <a:avLst/>
          </a:prstGeom>
        </p:spPr>
      </p:pic>
      <p:sp>
        <p:nvSpPr>
          <p:cNvPr id="5" name="Shape 62">
            <a:extLst>
              <a:ext uri="{FF2B5EF4-FFF2-40B4-BE49-F238E27FC236}">
                <a16:creationId xmlns:a16="http://schemas.microsoft.com/office/drawing/2014/main" id="{961BEF40-1382-4D00-BF7B-BA4E4167A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5882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3E8E098-2C06-44B2-9FC3-DBA436C77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" y="964"/>
            <a:ext cx="9139048" cy="5141570"/>
          </a:xfrm>
          <a:prstGeom prst="rect">
            <a:avLst/>
          </a:prstGeom>
        </p:spPr>
      </p:pic>
      <p:sp>
        <p:nvSpPr>
          <p:cNvPr id="5" name="Shape 62">
            <a:extLst>
              <a:ext uri="{FF2B5EF4-FFF2-40B4-BE49-F238E27FC236}">
                <a16:creationId xmlns:a16="http://schemas.microsoft.com/office/drawing/2014/main" id="{961BEF40-1382-4D00-BF7B-BA4E4167A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547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3E8E098-2C06-44B2-9FC3-DBA436C77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6" y="964"/>
            <a:ext cx="9139048" cy="5141570"/>
          </a:xfrm>
          <a:prstGeom prst="rect">
            <a:avLst/>
          </a:prstGeom>
        </p:spPr>
      </p:pic>
      <p:sp>
        <p:nvSpPr>
          <p:cNvPr id="5" name="Shape 62">
            <a:extLst>
              <a:ext uri="{FF2B5EF4-FFF2-40B4-BE49-F238E27FC236}">
                <a16:creationId xmlns:a16="http://schemas.microsoft.com/office/drawing/2014/main" id="{961BEF40-1382-4D00-BF7B-BA4E4167A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E754F2D-71AA-495B-BCC5-1283806E18AD}"/>
              </a:ext>
            </a:extLst>
          </p:cNvPr>
          <p:cNvSpPr/>
          <p:nvPr userDrawn="1"/>
        </p:nvSpPr>
        <p:spPr>
          <a:xfrm>
            <a:off x="3519577" y="1414732"/>
            <a:ext cx="1155940" cy="586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5272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3E8E098-2C06-44B2-9FC3-DBA436C77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7" y="964"/>
            <a:ext cx="9139046" cy="5141570"/>
          </a:xfrm>
          <a:prstGeom prst="rect">
            <a:avLst/>
          </a:prstGeom>
        </p:spPr>
      </p:pic>
      <p:sp>
        <p:nvSpPr>
          <p:cNvPr id="5" name="Shape 62">
            <a:extLst>
              <a:ext uri="{FF2B5EF4-FFF2-40B4-BE49-F238E27FC236}">
                <a16:creationId xmlns:a16="http://schemas.microsoft.com/office/drawing/2014/main" id="{961BEF40-1382-4D00-BF7B-BA4E4167A5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7870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400" b="1" i="0" u="none" strike="noStrike" cap="none">
                <a:solidFill>
                  <a:schemeClr val="bg1"/>
                </a:solidFill>
                <a:latin typeface="+mj-lt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7469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FD0FF7D-DDA1-4C4F-BD78-9347CA9553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85"/>
            <a:ext cx="9144000" cy="5140929"/>
          </a:xfrm>
          <a:prstGeom prst="rect">
            <a:avLst/>
          </a:prstGeom>
        </p:spPr>
      </p:pic>
      <p:sp>
        <p:nvSpPr>
          <p:cNvPr id="10" name="Shape 62">
            <a:extLst>
              <a:ext uri="{FF2B5EF4-FFF2-40B4-BE49-F238E27FC236}">
                <a16:creationId xmlns:a16="http://schemas.microsoft.com/office/drawing/2014/main" id="{9AA59C2E-0FD8-4C6D-9A4F-50B8FE189B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399" y="990265"/>
            <a:ext cx="4250142" cy="31629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2848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ctrTitle"/>
          </p:nvPr>
        </p:nvSpPr>
        <p:spPr>
          <a:xfrm>
            <a:off x="2500298" y="1598613"/>
            <a:ext cx="5958000" cy="133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美工圖案 的圖片&#10;&#10;自動產生的描述">
            <a:extLst>
              <a:ext uri="{FF2B5EF4-FFF2-40B4-BE49-F238E27FC236}">
                <a16:creationId xmlns:a16="http://schemas.microsoft.com/office/drawing/2014/main" id="{E5C3BB96-D40C-44DD-9ECA-2D541C767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75" y="0"/>
            <a:ext cx="9139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76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C3BB96-D40C-44DD-9ECA-2D541C767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75" y="1713"/>
            <a:ext cx="9139050" cy="514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7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ctrTitle"/>
          </p:nvPr>
        </p:nvSpPr>
        <p:spPr>
          <a:xfrm>
            <a:off x="2500298" y="928677"/>
            <a:ext cx="59580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ubTitle" idx="1"/>
          </p:nvPr>
        </p:nvSpPr>
        <p:spPr>
          <a:xfrm>
            <a:off x="2500298" y="2914650"/>
            <a:ext cx="5272200" cy="13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480"/>
              </a:spcBef>
              <a:buClr>
                <a:srgbClr val="888888"/>
              </a:buClr>
              <a:buSzPct val="100000"/>
              <a:buNone/>
              <a:defRPr sz="2400" i="0" u="none" strike="noStrike" cap="none">
                <a:solidFill>
                  <a:srgbClr val="888888"/>
                </a:solidFill>
              </a:defRPr>
            </a:lvl1pPr>
            <a:lvl2pPr marL="457200" marR="0" lvl="1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360"/>
              </a:spcBef>
              <a:buClr>
                <a:srgbClr val="888888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320"/>
              </a:spcBef>
              <a:buClr>
                <a:srgbClr val="888888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27100" y="1200150"/>
            <a:ext cx="83598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Char char="•"/>
              <a:defRPr sz="2200" i="0" u="none" strike="noStrike" cap="none">
                <a:solidFill>
                  <a:srgbClr val="262626"/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18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6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400" i="0" u="none" strike="noStrike" cap="none">
                <a:solidFill>
                  <a:srgbClr val="262626"/>
                </a:solidFill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Char char="•"/>
              <a:defRPr sz="1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413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600" i="0" u="none" strike="noStrike" cap="none">
                <a:solidFill>
                  <a:srgbClr val="262626"/>
                </a:solidFill>
              </a:defRPr>
            </a:lvl1pPr>
            <a:lvl2pPr marL="742950" marR="0" lvl="1" indent="-20955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2pPr>
            <a:lvl3pPr marL="1143000" marR="0" lvl="2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200" i="0" u="none" strike="noStrike" cap="none">
                <a:solidFill>
                  <a:srgbClr val="262626"/>
                </a:solidFill>
              </a:defRPr>
            </a:lvl3pPr>
            <a:lvl4pPr marL="1600200" marR="0" lvl="3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»"/>
              <a:defRPr sz="1200" i="0" u="none" strike="noStrike" cap="none">
                <a:solidFill>
                  <a:srgbClr val="262626"/>
                </a:solidFill>
              </a:defRPr>
            </a:lvl5pPr>
            <a:lvl6pPr marL="2514600" marR="0" lvl="5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429000" marR="0" lvl="7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3886200" marR="0" lvl="8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413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600" i="0" u="none" strike="noStrike" cap="none">
                <a:solidFill>
                  <a:srgbClr val="262626"/>
                </a:solidFill>
              </a:defRPr>
            </a:lvl1pPr>
            <a:lvl2pPr marL="742950" marR="0" lvl="1" indent="-20955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2pPr>
            <a:lvl3pPr marL="1143000" marR="0" lvl="2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•"/>
              <a:defRPr sz="1200" i="0" u="none" strike="noStrike" cap="none">
                <a:solidFill>
                  <a:srgbClr val="262626"/>
                </a:solidFill>
              </a:defRPr>
            </a:lvl3pPr>
            <a:lvl4pPr marL="1600200" marR="0" lvl="3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–"/>
              <a:defRPr sz="1200" i="0" u="none" strike="noStrike" cap="none">
                <a:solidFill>
                  <a:srgbClr val="262626"/>
                </a:solidFill>
              </a:defRPr>
            </a:lvl4pPr>
            <a:lvl5pPr marL="2057400" marR="0" lvl="4" indent="-152400" algn="l" rtl="0">
              <a:spcBef>
                <a:spcPts val="0"/>
              </a:spcBef>
              <a:buClr>
                <a:srgbClr val="262626"/>
              </a:buClr>
              <a:buSzPct val="100000"/>
              <a:buChar char="»"/>
              <a:defRPr sz="1200" i="0" u="none" strike="noStrike" cap="none">
                <a:solidFill>
                  <a:srgbClr val="262626"/>
                </a:solidFill>
              </a:defRPr>
            </a:lvl5pPr>
            <a:lvl6pPr marL="2514600" marR="0" lvl="5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6pPr>
            <a:lvl7pPr marL="2971800" marR="0" lvl="6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7pPr>
            <a:lvl8pPr marL="3429000" marR="0" lvl="7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8pPr>
            <a:lvl9pPr marL="3886200" marR="0" lvl="8" indent="-152400" algn="l" rtl="0">
              <a:spcBef>
                <a:spcPts val="0"/>
              </a:spcBef>
              <a:buClr>
                <a:schemeClr val="dk1"/>
              </a:buClr>
              <a:buSzPct val="100000"/>
              <a:buChar char="•"/>
              <a:defRPr sz="12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1357289" y="3305175"/>
            <a:ext cx="6501000" cy="102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40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1357289" y="2179638"/>
            <a:ext cx="6501000" cy="112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SzPct val="100000"/>
              <a:buNone/>
              <a:defRPr sz="2000" i="0" u="none" strike="noStrike" cap="none">
                <a:solidFill>
                  <a:srgbClr val="888888"/>
                </a:solidFill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SzPct val="100000"/>
              <a:buNone/>
              <a:defRPr sz="1800" i="0" u="none" strike="noStrike" cap="none">
                <a:solidFill>
                  <a:srgbClr val="888888"/>
                </a:solidFill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SzPct val="100000"/>
              <a:buNone/>
              <a:defRPr sz="1600" i="0" u="none" strike="noStrike" cap="none">
                <a:solidFill>
                  <a:srgbClr val="888888"/>
                </a:solidFill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SzPct val="100000"/>
              <a:buNone/>
              <a:defRPr sz="14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兩項物件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267625" y="1200150"/>
            <a:ext cx="42282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Char char="•"/>
              <a:defRPr sz="2400" i="0" u="none" strike="noStrike" cap="none">
                <a:solidFill>
                  <a:srgbClr val="262626"/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600" i="0" u="none" strike="noStrike" cap="none">
                <a:solidFill>
                  <a:srgbClr val="262626"/>
                </a:solidFill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body" idx="2"/>
          </p:nvPr>
        </p:nvSpPr>
        <p:spPr>
          <a:xfrm>
            <a:off x="4654533" y="1200150"/>
            <a:ext cx="40386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Char char="•"/>
              <a:defRPr sz="2400" i="0" u="none" strike="noStrike" cap="none">
                <a:solidFill>
                  <a:srgbClr val="262626"/>
                </a:solidFill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Char char="–"/>
              <a:defRPr sz="2000" i="0" u="none" strike="noStrike" cap="none">
                <a:solidFill>
                  <a:srgbClr val="262626"/>
                </a:solidFill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Char char="•"/>
              <a:defRPr sz="2000" i="0" u="none" strike="noStrike" cap="none">
                <a:solidFill>
                  <a:srgbClr val="262626"/>
                </a:solidFill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Char char="–"/>
              <a:defRPr sz="1800" i="0" u="none" strike="noStrike" cap="none">
                <a:solidFill>
                  <a:srgbClr val="262626"/>
                </a:solidFill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Char char="»"/>
              <a:defRPr sz="1600" i="0" u="none" strike="noStrike" cap="none">
                <a:solidFill>
                  <a:srgbClr val="262626"/>
                </a:solidFill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Char char="•"/>
              <a:defRPr sz="18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左側１項物件 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267625" y="1200150"/>
            <a:ext cx="37395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208007" y="220702"/>
            <a:ext cx="8640900" cy="779400"/>
          </a:xfrm>
          <a:prstGeom prst="roundRect">
            <a:avLst>
              <a:gd name="adj" fmla="val 10715"/>
            </a:avLst>
          </a:prstGeom>
          <a:solidFill>
            <a:srgbClr val="4784A1"/>
          </a:solidFill>
          <a:ln>
            <a:noFill/>
          </a:ln>
          <a:effectLst>
            <a:outerShdw blurRad="50800" dist="38100" dir="5400000" algn="ctr" rotWithShape="0">
              <a:srgbClr val="000000">
                <a:alpha val="42350"/>
              </a:srgb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290017" y="282399"/>
            <a:ext cx="8487000" cy="658800"/>
          </a:xfrm>
          <a:prstGeom prst="roundRect">
            <a:avLst>
              <a:gd name="adj" fmla="val 10715"/>
            </a:avLst>
          </a:prstGeom>
          <a:gradFill>
            <a:gsLst>
              <a:gs pos="0">
                <a:srgbClr val="EAEAEA"/>
              </a:gs>
              <a:gs pos="100000">
                <a:srgbClr val="FFFFFF"/>
              </a:gs>
            </a:gsLst>
            <a:lin ang="8100019" scaled="0"/>
          </a:gradFill>
          <a:ln w="158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285720" y="285734"/>
            <a:ext cx="85011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b="1">
              <a:solidFill>
                <a:srgbClr val="002060"/>
              </a:solidFill>
            </a:endParaRPr>
          </a:p>
        </p:txBody>
      </p:sp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SzPct val="77777"/>
              <a:buFont typeface="Microsoft JhengHei"/>
              <a:buNone/>
              <a:defRPr sz="18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23025" y="206375"/>
            <a:ext cx="86607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SzPct val="100000"/>
              <a:buFont typeface="Microsoft JhengHei"/>
              <a:buNone/>
              <a:defRPr sz="3600" b="1" i="0" u="none" strike="noStrike" cap="none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27100" y="1200150"/>
            <a:ext cx="8359800" cy="33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262626"/>
              </a:buClr>
              <a:buSzPct val="100000"/>
              <a:buFont typeface="Microsoft JhengHei"/>
              <a:buChar char="•"/>
              <a:defRPr sz="22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262626"/>
              </a:buClr>
              <a:buSzPct val="100000"/>
              <a:buFont typeface="Microsoft JhengHei"/>
              <a:buChar char="–"/>
              <a:defRPr sz="20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262626"/>
              </a:buClr>
              <a:buSzPct val="100000"/>
              <a:buFont typeface="Microsoft JhengHei"/>
              <a:buChar char="•"/>
              <a:defRPr sz="18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262626"/>
              </a:buClr>
              <a:buSzPct val="100000"/>
              <a:buFont typeface="Microsoft JhengHei"/>
              <a:buChar char="–"/>
              <a:defRPr sz="1600"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262626"/>
              </a:buClr>
              <a:buFont typeface="Microsoft JhengHei"/>
              <a:buChar char="»"/>
              <a:defRPr i="0" u="none" strike="noStrike" cap="none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2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Microsoft JhengHei"/>
              <a:buChar char="•"/>
              <a:defRPr sz="100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endParaRPr dirty="0"/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6553200" y="4767025"/>
            <a:ext cx="2495700" cy="27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7620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100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C:\Users\Han Tsai\Desktop\HD_直播\Cover_main_1.jpg"/>
          <p:cNvPicPr>
            <a:picLocks noChangeAspect="1" noChangeArrowheads="1"/>
          </p:cNvPicPr>
          <p:nvPr userDrawn="1"/>
        </p:nvPicPr>
        <p:blipFill>
          <a:blip r:embed="rId23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80" r:id="rId11"/>
    <p:sldLayoutId id="2147483681" r:id="rId12"/>
    <p:sldLayoutId id="2147483687" r:id="rId13"/>
    <p:sldLayoutId id="2147483688" r:id="rId14"/>
    <p:sldLayoutId id="2147483690" r:id="rId15"/>
    <p:sldLayoutId id="2147483693" r:id="rId16"/>
    <p:sldLayoutId id="2147483691" r:id="rId17"/>
    <p:sldLayoutId id="2147483692" r:id="rId18"/>
    <p:sldLayoutId id="2147483689" r:id="rId19"/>
    <p:sldLayoutId id="2147483694" r:id="rId20"/>
    <p:sldLayoutId id="2147483695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7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8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69.sv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3.svg"/><Relationship Id="rId7" Type="http://schemas.openxmlformats.org/officeDocument/2006/relationships/image" Target="../media/image4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98.svg"/><Relationship Id="rId4" Type="http://schemas.openxmlformats.org/officeDocument/2006/relationships/image" Target="../media/image94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10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openxmlformats.org/officeDocument/2006/relationships/image" Target="../media/image39.png"/><Relationship Id="rId21" Type="http://schemas.openxmlformats.org/officeDocument/2006/relationships/image" Target="../media/image53.svg"/><Relationship Id="rId7" Type="http://schemas.openxmlformats.org/officeDocument/2006/relationships/image" Target="../media/image43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microsoft.com/office/2007/relationships/hdphoto" Target="../media/hdphoto2.wdp"/><Relationship Id="rId10" Type="http://schemas.openxmlformats.org/officeDocument/2006/relationships/image" Target="../media/image46.png"/><Relationship Id="rId19" Type="http://schemas.microsoft.com/office/2007/relationships/hdphoto" Target="../media/hdphoto4.wdp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9145621F-7B58-44D9-A20F-291528BA9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"/>
            <a:ext cx="9144000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sp>
        <p:nvSpPr>
          <p:cNvPr id="6" name="Shape 304">
            <a:extLst>
              <a:ext uri="{FF2B5EF4-FFF2-40B4-BE49-F238E27FC236}">
                <a16:creationId xmlns:a16="http://schemas.microsoft.com/office/drawing/2014/main" id="{7EA5E863-D005-4643-AFDD-342BBD09CB49}"/>
              </a:ext>
            </a:extLst>
          </p:cNvPr>
          <p:cNvSpPr txBox="1">
            <a:spLocks/>
          </p:cNvSpPr>
          <p:nvPr/>
        </p:nvSpPr>
        <p:spPr>
          <a:xfrm>
            <a:off x="790161" y="238531"/>
            <a:ext cx="4674471" cy="31629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buClr>
                <a:srgbClr val="002060"/>
              </a:buClr>
              <a:buSzPct val="25000"/>
            </a:pPr>
            <a:r>
              <a:rPr lang="zh-TW" altLang="en-US" sz="550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基本操作</a:t>
            </a:r>
            <a:endParaRPr lang="en-US" sz="5500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0BD3182B-81E4-4E58-9A04-D8EBCF408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7191" y="2986085"/>
            <a:ext cx="2734796" cy="1738048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ED6B3B9D-DA33-4DD5-88E3-74AFD60780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398" b="10321"/>
          <a:stretch/>
        </p:blipFill>
        <p:spPr>
          <a:xfrm>
            <a:off x="551331" y="3061400"/>
            <a:ext cx="1438834" cy="1548238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2694B72E-573F-4B95-A4CA-FDB0FBE30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93677" y="2910060"/>
            <a:ext cx="509785" cy="15809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6C0928F6-FEB1-4957-9A05-72C988C3D368}"/>
              </a:ext>
            </a:extLst>
          </p:cNvPr>
          <p:cNvSpPr/>
          <p:nvPr/>
        </p:nvSpPr>
        <p:spPr>
          <a:xfrm>
            <a:off x="344518" y="1602026"/>
            <a:ext cx="7624067" cy="3417996"/>
          </a:xfrm>
          <a:prstGeom prst="roundRect">
            <a:avLst>
              <a:gd name="adj" fmla="val 6065"/>
            </a:avLst>
          </a:prstGeom>
          <a:gradFill>
            <a:gsLst>
              <a:gs pos="0">
                <a:srgbClr val="042F4C"/>
              </a:gs>
              <a:gs pos="100000">
                <a:srgbClr val="160404"/>
              </a:gs>
            </a:gsLst>
            <a:lin ang="5400000" scaled="0"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基本操作 </a:t>
            </a:r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安裝</a:t>
            </a:r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升級套件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9212896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802740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透過</a:t>
            </a:r>
            <a:r>
              <a:rPr lang="en-US" altLang="zh-TW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 </a:t>
            </a:r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介面即可輕鬆管理</a:t>
            </a:r>
            <a:r>
              <a:rPr lang="en-US" altLang="zh-TW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 Station </a:t>
            </a:r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及其相關套件</a:t>
            </a:r>
            <a:endParaRPr lang="en-US" altLang="zh-TW" sz="2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8BD2CAD-484A-4C34-A650-F1FEF0EE3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84" y="1821851"/>
            <a:ext cx="762406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9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A4461105-B92B-403F-9B00-52B74125ECF3}"/>
              </a:ext>
            </a:extLst>
          </p:cNvPr>
          <p:cNvSpPr/>
          <p:nvPr/>
        </p:nvSpPr>
        <p:spPr>
          <a:xfrm>
            <a:off x="3851920" y="1602026"/>
            <a:ext cx="4044657" cy="3417996"/>
          </a:xfrm>
          <a:prstGeom prst="roundRect">
            <a:avLst>
              <a:gd name="adj" fmla="val 6065"/>
            </a:avLst>
          </a:prstGeom>
          <a:gradFill>
            <a:gsLst>
              <a:gs pos="0">
                <a:srgbClr val="042F4C"/>
              </a:gs>
              <a:gs pos="100000">
                <a:srgbClr val="160404"/>
              </a:gs>
            </a:gsLst>
            <a:lin ang="5400000" scaled="0"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指派</a:t>
            </a:r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GPU/HDMI 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輸出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55576" y="1147625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同時只能有一個應用程式</a:t>
            </a:r>
            <a:r>
              <a:rPr lang="en-US" altLang="zh-TW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HDMI</a:t>
            </a:r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本機顯示</a:t>
            </a:r>
            <a:endParaRPr lang="en-US" altLang="zh-TW" sz="2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DF7EDEA-4AF7-4FAB-B57C-3F973895F403}"/>
              </a:ext>
            </a:extLst>
          </p:cNvPr>
          <p:cNvSpPr txBox="1"/>
          <p:nvPr/>
        </p:nvSpPr>
        <p:spPr>
          <a:xfrm>
            <a:off x="802740" y="1855979"/>
            <a:ext cx="2281456" cy="148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Clr>
                <a:srgbClr val="FF504D"/>
              </a:buClr>
              <a:buFont typeface="Arial" panose="020B0604020202020204" pitchFamily="34" charset="0"/>
              <a:buChar char="•"/>
            </a:pPr>
            <a:r>
              <a:rPr lang="en-US" altLang="zh-TW" sz="2100" dirty="0">
                <a:solidFill>
                  <a:srgbClr val="040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HD station</a:t>
            </a:r>
          </a:p>
          <a:p>
            <a:pPr marL="177800" indent="-177800">
              <a:lnSpc>
                <a:spcPct val="150000"/>
              </a:lnSpc>
              <a:buClr>
                <a:srgbClr val="FF504D"/>
              </a:buClr>
              <a:buFont typeface="Arial" panose="020B0604020202020204" pitchFamily="34" charset="0"/>
              <a:buChar char="•"/>
            </a:pPr>
            <a:r>
              <a:rPr lang="en-US" altLang="zh-TW" sz="2100" dirty="0">
                <a:solidFill>
                  <a:srgbClr val="040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Linux Station</a:t>
            </a:r>
          </a:p>
          <a:p>
            <a:pPr marL="177800" indent="-177800">
              <a:lnSpc>
                <a:spcPct val="150000"/>
              </a:lnSpc>
              <a:buClr>
                <a:srgbClr val="FF504D"/>
              </a:buClr>
              <a:buFont typeface="Arial" panose="020B0604020202020204" pitchFamily="34" charset="0"/>
              <a:buChar char="•"/>
            </a:pPr>
            <a:r>
              <a:rPr lang="en-US" altLang="zh-TW" sz="2100" dirty="0" err="1">
                <a:solidFill>
                  <a:srgbClr val="0401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KoiMeeter</a:t>
            </a:r>
            <a:endParaRPr lang="zh-TW" altLang="en-US" sz="2100" dirty="0">
              <a:solidFill>
                <a:srgbClr val="040156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52353C87-FEDC-46F4-A46A-0D635B34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588676"/>
            <a:ext cx="4392488" cy="325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54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AA3537-0E6D-4921-8FE6-AFA720936EF2}"/>
              </a:ext>
            </a:extLst>
          </p:cNvPr>
          <p:cNvSpPr/>
          <p:nvPr/>
        </p:nvSpPr>
        <p:spPr>
          <a:xfrm>
            <a:off x="4428011" y="1707177"/>
            <a:ext cx="3102342" cy="3527800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QTS - HD Station 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6" y="1155750"/>
            <a:ext cx="8690436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42229" y="1146693"/>
            <a:ext cx="792961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 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介面即可設定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 Station 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或使用遠端桌面</a:t>
            </a:r>
            <a:endParaRPr lang="en-US" altLang="zh-TW" sz="2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907ECA40-1E56-46BC-93D4-6E6B9D4BCF24}"/>
              </a:ext>
            </a:extLst>
          </p:cNvPr>
          <p:cNvSpPr/>
          <p:nvPr/>
        </p:nvSpPr>
        <p:spPr>
          <a:xfrm>
            <a:off x="865436" y="1765149"/>
            <a:ext cx="3562576" cy="820083"/>
          </a:xfrm>
          <a:prstGeom prst="roundRect">
            <a:avLst>
              <a:gd name="adj" fmla="val 8137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解析度：如同使用電腦般，可以針對該螢幕提供的解析度進行設定。</a:t>
            </a: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52830A5-2D02-40AC-9B5B-0245EAEF286E}"/>
              </a:ext>
            </a:extLst>
          </p:cNvPr>
          <p:cNvSpPr/>
          <p:nvPr/>
        </p:nvSpPr>
        <p:spPr>
          <a:xfrm>
            <a:off x="865435" y="2703780"/>
            <a:ext cx="3562576" cy="820083"/>
          </a:xfrm>
          <a:prstGeom prst="roundRect">
            <a:avLst>
              <a:gd name="adj" fmla="val 8137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過度掃描：</a:t>
            </a:r>
            <a:b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</a:b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可針對輸出的畫面調整大小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9F5EC2D-2F80-45F3-85A9-54A0E4FADF83}"/>
              </a:ext>
            </a:extLst>
          </p:cNvPr>
          <p:cNvSpPr/>
          <p:nvPr/>
        </p:nvSpPr>
        <p:spPr>
          <a:xfrm>
            <a:off x="865434" y="3642411"/>
            <a:ext cx="3562576" cy="1039907"/>
          </a:xfrm>
          <a:prstGeom prst="roundRect">
            <a:avLst>
              <a:gd name="adj" fmla="val 8137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遠端桌面：透過網頁直接瀏覽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/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操作目前輸出的畫面，讓您也能輕易的看到目前顯示與螢幕的畫面及直接操控。</a:t>
            </a: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Verdana"/>
              <a:sym typeface="Verdana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1645894-F616-48D1-A932-FFBE08D63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476" y="1689856"/>
            <a:ext cx="3796372" cy="31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24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AA3537-0E6D-4921-8FE6-AFA720936EF2}"/>
              </a:ext>
            </a:extLst>
          </p:cNvPr>
          <p:cNvSpPr/>
          <p:nvPr/>
        </p:nvSpPr>
        <p:spPr>
          <a:xfrm>
            <a:off x="4125453" y="2067693"/>
            <a:ext cx="3102342" cy="3147113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HD Station 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 </a:t>
            </a:r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一般設定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10145" y="1146693"/>
            <a:ext cx="792961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提供多種設定功能，輕易使用及管理</a:t>
            </a:r>
            <a:endParaRPr lang="en-US" altLang="zh-TW" sz="2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907ECA40-1E56-46BC-93D4-6E6B9D4BCF24}"/>
              </a:ext>
            </a:extLst>
          </p:cNvPr>
          <p:cNvSpPr/>
          <p:nvPr/>
        </p:nvSpPr>
        <p:spPr>
          <a:xfrm>
            <a:off x="683900" y="1686076"/>
            <a:ext cx="3785146" cy="3045914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indent="-93663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一般設定</a:t>
            </a:r>
          </a:p>
          <a:p>
            <a:pPr marL="258762" lvl="0" indent="-1714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顯示時間</a:t>
            </a:r>
          </a:p>
          <a:p>
            <a:pPr marL="258762" lvl="0" indent="-1714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IP</a:t>
            </a:r>
          </a:p>
          <a:p>
            <a:pPr marL="258762" lvl="0" indent="-1714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顯示主機名稱</a:t>
            </a:r>
          </a:p>
          <a:p>
            <a:pPr marL="258762" lvl="0" indent="-1714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啟用自動登入：當選擇啟用後，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 Station 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會紀錄最後登入成功的帳號，當</a:t>
            </a:r>
            <a:r>
              <a:rPr lang="en-US" altLang="zh-TW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 Station </a:t>
            </a: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啟動時會自動用該帳號登入</a:t>
            </a:r>
          </a:p>
          <a:p>
            <a:pPr marL="258762" lvl="0" indent="-1714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多工作業：多工作業模式如同使用桌面模式般，可以同時開啟多個應用套件</a:t>
            </a:r>
          </a:p>
          <a:p>
            <a:pPr marL="180975" lvl="0" indent="-93663"/>
            <a:r>
              <a:rPr lang="zh-TW" altLang="en-US" sz="1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有些應用套件是全螢幕模式，不適用與多工模式下。</a:t>
            </a:r>
          </a:p>
        </p:txBody>
      </p:sp>
      <p:pic>
        <p:nvPicPr>
          <p:cNvPr id="9" name="Shape 441">
            <a:extLst>
              <a:ext uri="{FF2B5EF4-FFF2-40B4-BE49-F238E27FC236}">
                <a16:creationId xmlns:a16="http://schemas.microsoft.com/office/drawing/2014/main" id="{51B9A96F-C72C-4884-9FEB-A5E35BBB228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1" r="34294"/>
          <a:stretch/>
        </p:blipFill>
        <p:spPr>
          <a:xfrm>
            <a:off x="4860032" y="2183668"/>
            <a:ext cx="4139952" cy="271109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26937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AA3537-0E6D-4921-8FE6-AFA720936EF2}"/>
              </a:ext>
            </a:extLst>
          </p:cNvPr>
          <p:cNvSpPr/>
          <p:nvPr/>
        </p:nvSpPr>
        <p:spPr>
          <a:xfrm>
            <a:off x="4508693" y="2431119"/>
            <a:ext cx="3997309" cy="2295521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0" y="220694"/>
            <a:ext cx="9144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HD Station 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 </a:t>
            </a:r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套件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10145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 Station </a:t>
            </a:r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介面上也可直接管理應用套件</a:t>
            </a:r>
            <a:endParaRPr lang="en-US" altLang="zh-TW" sz="2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3A61019-6545-43F9-9659-4895DFFD8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415" y="2214560"/>
            <a:ext cx="4024011" cy="2260789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FE89DADD-3F8F-498F-88CF-2CE8E4AB4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21181" y="2697976"/>
            <a:ext cx="1375024" cy="1110987"/>
          </a:xfrm>
          <a:prstGeom prst="rect">
            <a:avLst/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41AC668-7A2F-40F5-949A-1D01EFD859AB}"/>
              </a:ext>
            </a:extLst>
          </p:cNvPr>
          <p:cNvSpPr/>
          <p:nvPr/>
        </p:nvSpPr>
        <p:spPr>
          <a:xfrm>
            <a:off x="-255096" y="2571750"/>
            <a:ext cx="3997309" cy="2295521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82C609F-B3B5-427F-87E9-BE5EDE90C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03" y="2214560"/>
            <a:ext cx="4014858" cy="223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AA3537-0E6D-4921-8FE6-AFA720936EF2}"/>
              </a:ext>
            </a:extLst>
          </p:cNvPr>
          <p:cNvSpPr/>
          <p:nvPr/>
        </p:nvSpPr>
        <p:spPr>
          <a:xfrm>
            <a:off x="4125452" y="1687007"/>
            <a:ext cx="4779265" cy="3527800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HD Station 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 </a:t>
            </a:r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10145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 Station </a:t>
            </a:r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介面上直接設定顯示</a:t>
            </a:r>
            <a:endParaRPr lang="en-US" altLang="zh-TW" sz="2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88DA994-7AEC-4AF6-BC68-61167E707DE1}"/>
              </a:ext>
            </a:extLst>
          </p:cNvPr>
          <p:cNvSpPr/>
          <p:nvPr/>
        </p:nvSpPr>
        <p:spPr>
          <a:xfrm>
            <a:off x="174443" y="1962062"/>
            <a:ext cx="3846228" cy="2461947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管理顯示相關的設定：</a:t>
            </a:r>
          </a:p>
          <a:p>
            <a:pPr marL="268288" lvl="0" indent="-180975">
              <a:lnSpc>
                <a:spcPct val="150000"/>
              </a:lnSpc>
              <a:buClr>
                <a:srgbClr val="FC4A48"/>
              </a:buClr>
              <a:buFont typeface="Arial"/>
              <a:buChar char="•"/>
              <a:tabLst>
                <a:tab pos="268288" algn="l"/>
              </a:tabLst>
            </a:pP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解析度</a:t>
            </a:r>
          </a:p>
          <a:p>
            <a:pPr marL="268288" lvl="0" indent="-180975">
              <a:lnSpc>
                <a:spcPct val="150000"/>
              </a:lnSpc>
              <a:buClr>
                <a:srgbClr val="FC4A48"/>
              </a:buClr>
              <a:buFont typeface="Arial"/>
              <a:buChar char="•"/>
              <a:tabLst>
                <a:tab pos="268288" algn="l"/>
              </a:tabLst>
            </a:pP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自動關閉螢幕</a:t>
            </a:r>
          </a:p>
          <a:p>
            <a:pPr marL="268288" lvl="0" indent="-180975">
              <a:lnSpc>
                <a:spcPct val="150000"/>
              </a:lnSpc>
              <a:buClr>
                <a:srgbClr val="FC4A48"/>
              </a:buClr>
              <a:buFont typeface="Arial"/>
              <a:buChar char="•"/>
              <a:tabLst>
                <a:tab pos="268288" algn="l"/>
              </a:tabLst>
            </a:pP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過度掃描</a:t>
            </a:r>
          </a:p>
          <a:p>
            <a:pPr marL="268288" lvl="0" indent="-180975">
              <a:lnSpc>
                <a:spcPct val="150000"/>
              </a:lnSpc>
              <a:buClr>
                <a:srgbClr val="FC4A48"/>
              </a:buClr>
              <a:buFont typeface="Arial"/>
              <a:buChar char="•"/>
              <a:tabLst>
                <a:tab pos="268288" algn="l"/>
              </a:tabLst>
            </a:pPr>
            <a:r>
              <a:rPr lang="zh-TW" altLang="en-US" sz="1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桌布</a:t>
            </a:r>
          </a:p>
        </p:txBody>
      </p:sp>
      <p:pic>
        <p:nvPicPr>
          <p:cNvPr id="12" name="Shape 459">
            <a:extLst>
              <a:ext uri="{FF2B5EF4-FFF2-40B4-BE49-F238E27FC236}">
                <a16:creationId xmlns:a16="http://schemas.microsoft.com/office/drawing/2014/main" id="{3B3719BD-22D1-4ED8-924A-B5BF30F0238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045" y="1726090"/>
            <a:ext cx="5225887" cy="293389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65736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71AA3537-0E6D-4921-8FE6-AFA720936EF2}"/>
              </a:ext>
            </a:extLst>
          </p:cNvPr>
          <p:cNvSpPr/>
          <p:nvPr/>
        </p:nvSpPr>
        <p:spPr>
          <a:xfrm>
            <a:off x="4125452" y="1687007"/>
            <a:ext cx="4779265" cy="3527800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HD Station 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設定 </a:t>
            </a:r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偏好設定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10145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各類不同應用的設定方式</a:t>
            </a:r>
            <a:endParaRPr lang="en-US" altLang="zh-TW" sz="2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88DA994-7AEC-4AF6-BC68-61167E707DE1}"/>
              </a:ext>
            </a:extLst>
          </p:cNvPr>
          <p:cNvSpPr/>
          <p:nvPr/>
        </p:nvSpPr>
        <p:spPr>
          <a:xfrm>
            <a:off x="562877" y="1898440"/>
            <a:ext cx="3562576" cy="2674627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lvl="0" indent="-180975">
              <a:tabLst>
                <a:tab pos="268288" algn="l"/>
              </a:tabLst>
            </a:pPr>
            <a:r>
              <a:rPr lang="zh-TW" altLang="en-US" sz="21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偏好設定：</a:t>
            </a:r>
            <a:endParaRPr lang="en-US" altLang="zh-TW" sz="21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lvl="0" indent="-180975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語言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lvl="0" indent="-180975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輸入法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lvl="0" indent="-180975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音源輸出：指定預設音訊輸出裝置，例如：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HDMI 1 / 2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，類比音源等裝置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lvl="0" indent="-180975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  <a:tabLst>
                <a:tab pos="268288" algn="l"/>
              </a:tabLst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遙控器客制化：可利用家中的遙控器進行學習，學習完成後即可使用該遙控器操作。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Shape 466">
            <a:extLst>
              <a:ext uri="{FF2B5EF4-FFF2-40B4-BE49-F238E27FC236}">
                <a16:creationId xmlns:a16="http://schemas.microsoft.com/office/drawing/2014/main" id="{482E1250-A648-45A0-9516-2B941F829D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2239" y="1940225"/>
            <a:ext cx="4551904" cy="254551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44883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zh-TW" altLang="en-US" sz="4200" dirty="0">
                <a:ea typeface="微軟正黑體" pitchFamily="34" charset="-120"/>
              </a:rPr>
              <a:t>遙控器學習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10145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家中既有的遙控器可以操控</a:t>
            </a:r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HD Station</a:t>
            </a:r>
          </a:p>
        </p:txBody>
      </p:sp>
      <p:pic>
        <p:nvPicPr>
          <p:cNvPr id="16" name="Picture 2" descr="Free Icon | Remote control">
            <a:extLst>
              <a:ext uri="{FF2B5EF4-FFF2-40B4-BE49-F238E27FC236}">
                <a16:creationId xmlns:a16="http://schemas.microsoft.com/office/drawing/2014/main" id="{BD311B8C-F6B3-4C3E-AE8D-E71339294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1023">
            <a:off x="6197713" y="2127559"/>
            <a:ext cx="1728142" cy="172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hape 474">
            <a:extLst>
              <a:ext uri="{FF2B5EF4-FFF2-40B4-BE49-F238E27FC236}">
                <a16:creationId xmlns:a16="http://schemas.microsoft.com/office/drawing/2014/main" id="{70E76728-7582-49D7-9DC1-50CF053894F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358" y="1746450"/>
            <a:ext cx="4108250" cy="235202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7" name="Shape 475">
            <a:extLst>
              <a:ext uri="{FF2B5EF4-FFF2-40B4-BE49-F238E27FC236}">
                <a16:creationId xmlns:a16="http://schemas.microsoft.com/office/drawing/2014/main" id="{4E3C163F-0C09-4DF6-B5C6-4B11B234E98D}"/>
              </a:ext>
            </a:extLst>
          </p:cNvPr>
          <p:cNvSpPr txBox="1"/>
          <p:nvPr/>
        </p:nvSpPr>
        <p:spPr>
          <a:xfrm>
            <a:off x="646555" y="4126350"/>
            <a:ext cx="4683600" cy="23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200" b="1" dirty="0">
                <a:latin typeface="微軟正黑體" pitchFamily="34" charset="-120"/>
                <a:ea typeface="微軟正黑體" pitchFamily="34" charset="-120"/>
              </a:rPr>
              <a:t>*僅支援x53A之後上市且有搭配IR的機種</a:t>
            </a:r>
          </a:p>
        </p:txBody>
      </p:sp>
      <p:sp>
        <p:nvSpPr>
          <p:cNvPr id="18" name="Shape 477">
            <a:extLst>
              <a:ext uri="{FF2B5EF4-FFF2-40B4-BE49-F238E27FC236}">
                <a16:creationId xmlns:a16="http://schemas.microsoft.com/office/drawing/2014/main" id="{61624E56-317D-4906-AEFE-6251D0D5E23E}"/>
              </a:ext>
            </a:extLst>
          </p:cNvPr>
          <p:cNvSpPr txBox="1"/>
          <p:nvPr/>
        </p:nvSpPr>
        <p:spPr>
          <a:xfrm>
            <a:off x="6513452" y="4078521"/>
            <a:ext cx="1647000" cy="3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dirty="0">
                <a:latin typeface="微軟正黑體" pitchFamily="34" charset="-120"/>
                <a:ea typeface="微軟正黑體" pitchFamily="34" charset="-120"/>
              </a:rPr>
              <a:t>TV </a:t>
            </a:r>
            <a:r>
              <a:rPr lang="en-US" b="1" dirty="0" err="1">
                <a:latin typeface="微軟正黑體" pitchFamily="34" charset="-120"/>
                <a:ea typeface="微軟正黑體" pitchFamily="34" charset="-120"/>
              </a:rPr>
              <a:t>遙控器</a:t>
            </a:r>
            <a:endParaRPr 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F3AFD748-046F-49DA-B80D-89CC52114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0155" y="2667273"/>
            <a:ext cx="781622" cy="781622"/>
          </a:xfrm>
          <a:prstGeom prst="rect">
            <a:avLst/>
          </a:prstGeom>
          <a:effectLst>
            <a:outerShdw blurRad="203200" dist="190500" dir="2700000" algn="tl" rotWithShape="0">
              <a:prstClr val="black">
                <a:alpha val="1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6452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Qremote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710145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透過智慧裝置上的</a:t>
            </a:r>
            <a:r>
              <a:rPr lang="en-US" altLang="zh-TW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 </a:t>
            </a:r>
            <a:r>
              <a:rPr lang="zh-TW" altLang="en-US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直接操控</a:t>
            </a:r>
            <a:r>
              <a:rPr lang="en-US" altLang="zh-TW" sz="23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 Station</a:t>
            </a:r>
          </a:p>
        </p:txBody>
      </p:sp>
      <p:pic>
        <p:nvPicPr>
          <p:cNvPr id="12" name="Shape 485">
            <a:extLst>
              <a:ext uri="{FF2B5EF4-FFF2-40B4-BE49-F238E27FC236}">
                <a16:creationId xmlns:a16="http://schemas.microsoft.com/office/drawing/2014/main" id="{6AB190EE-9C3D-4445-B6D1-FF757EDDC5F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48" y="1932287"/>
            <a:ext cx="1343274" cy="238927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Shape 486">
            <a:extLst>
              <a:ext uri="{FF2B5EF4-FFF2-40B4-BE49-F238E27FC236}">
                <a16:creationId xmlns:a16="http://schemas.microsoft.com/office/drawing/2014/main" id="{F003744A-6415-4CE3-96A6-FC57FF8383C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3292" y="1932290"/>
            <a:ext cx="1343274" cy="238925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8" name="Shape 487">
            <a:extLst>
              <a:ext uri="{FF2B5EF4-FFF2-40B4-BE49-F238E27FC236}">
                <a16:creationId xmlns:a16="http://schemas.microsoft.com/office/drawing/2014/main" id="{B84AD42E-E322-4726-8CD1-9694BCFFAFF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2086" y="1932285"/>
            <a:ext cx="1343274" cy="23892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9" name="Shape 488">
            <a:extLst>
              <a:ext uri="{FF2B5EF4-FFF2-40B4-BE49-F238E27FC236}">
                <a16:creationId xmlns:a16="http://schemas.microsoft.com/office/drawing/2014/main" id="{DA22C945-21CE-4895-9E67-7189770B190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4999" y="1932292"/>
            <a:ext cx="1343274" cy="238925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0" name="Shape 489">
            <a:extLst>
              <a:ext uri="{FF2B5EF4-FFF2-40B4-BE49-F238E27FC236}">
                <a16:creationId xmlns:a16="http://schemas.microsoft.com/office/drawing/2014/main" id="{EBFFD9B9-EADC-409F-9746-2E366173031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54305" y="1932281"/>
            <a:ext cx="1343274" cy="238927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1" name="Shape 491">
            <a:extLst>
              <a:ext uri="{FF2B5EF4-FFF2-40B4-BE49-F238E27FC236}">
                <a16:creationId xmlns:a16="http://schemas.microsoft.com/office/drawing/2014/main" id="{BAC6E9B8-00C5-43E0-80CF-66977111DC00}"/>
              </a:ext>
            </a:extLst>
          </p:cNvPr>
          <p:cNvSpPr txBox="1"/>
          <p:nvPr/>
        </p:nvSpPr>
        <p:spPr>
          <a:xfrm>
            <a:off x="3519671" y="4443958"/>
            <a:ext cx="3766500" cy="32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5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 支援 </a:t>
            </a:r>
            <a:r>
              <a:rPr lang="en-US" sz="15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iOS </a:t>
            </a:r>
            <a:r>
              <a:rPr lang="zh-TW" altLang="en-US" sz="15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 </a:t>
            </a:r>
            <a:r>
              <a:rPr lang="en-US" sz="15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</a:t>
            </a:r>
          </a:p>
        </p:txBody>
      </p:sp>
    </p:spTree>
    <p:extLst>
      <p:ext uri="{BB962C8B-B14F-4D97-AF65-F5344CB8AC3E}">
        <p14:creationId xmlns:p14="http://schemas.microsoft.com/office/powerpoint/2010/main" val="416328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210">
            <a:extLst>
              <a:ext uri="{FF2B5EF4-FFF2-40B4-BE49-F238E27FC236}">
                <a16:creationId xmlns:a16="http://schemas.microsoft.com/office/drawing/2014/main" id="{22F37551-B009-4269-9223-A7FD24F8369C}"/>
              </a:ext>
            </a:extLst>
          </p:cNvPr>
          <p:cNvSpPr/>
          <p:nvPr/>
        </p:nvSpPr>
        <p:spPr>
          <a:xfrm>
            <a:off x="2166913" y="2764095"/>
            <a:ext cx="2239516" cy="1742913"/>
          </a:xfrm>
          <a:prstGeom prst="cloudCallout">
            <a:avLst>
              <a:gd name="adj1" fmla="val -53155"/>
              <a:gd name="adj2" fmla="val 35383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4200" dirty="0">
                <a:ea typeface="微軟正黑體" pitchFamily="34" charset="-120"/>
              </a:rPr>
              <a:t>你是否曾有過以下困擾？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796334" y="1053207"/>
            <a:ext cx="3206602" cy="1742913"/>
          </a:xfrm>
          <a:prstGeom prst="cloudCallout">
            <a:avLst>
              <a:gd name="adj1" fmla="val -28657"/>
              <a:gd name="adj2" fmla="val 62167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16" name="Shape 208"/>
          <p:cNvCxnSpPr>
            <a:cxnSpLocks/>
          </p:cNvCxnSpPr>
          <p:nvPr/>
        </p:nvCxnSpPr>
        <p:spPr>
          <a:xfrm>
            <a:off x="4562700" y="1507062"/>
            <a:ext cx="0" cy="3117608"/>
          </a:xfrm>
          <a:prstGeom prst="straightConnector1">
            <a:avLst/>
          </a:prstGeom>
          <a:noFill/>
          <a:ln w="28575" cap="flat" cmpd="sng">
            <a:solidFill>
              <a:srgbClr val="FC4A4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" name="橢圓 1">
            <a:extLst>
              <a:ext uri="{FF2B5EF4-FFF2-40B4-BE49-F238E27FC236}">
                <a16:creationId xmlns:a16="http://schemas.microsoft.com/office/drawing/2014/main" id="{89809D7A-3986-4F62-ADDA-A5CF490966EF}"/>
              </a:ext>
            </a:extLst>
          </p:cNvPr>
          <p:cNvSpPr/>
          <p:nvPr/>
        </p:nvSpPr>
        <p:spPr>
          <a:xfrm>
            <a:off x="3151148" y="1776201"/>
            <a:ext cx="418920" cy="41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6" name="Shape 210">
            <a:extLst>
              <a:ext uri="{FF2B5EF4-FFF2-40B4-BE49-F238E27FC236}">
                <a16:creationId xmlns:a16="http://schemas.microsoft.com/office/drawing/2014/main" id="{A840B795-D6AF-4912-95DD-784D0672E970}"/>
              </a:ext>
            </a:extLst>
          </p:cNvPr>
          <p:cNvSpPr/>
          <p:nvPr/>
        </p:nvSpPr>
        <p:spPr>
          <a:xfrm rot="738417">
            <a:off x="4786089" y="3101737"/>
            <a:ext cx="2320117" cy="1994291"/>
          </a:xfrm>
          <a:prstGeom prst="cloudCallout">
            <a:avLst>
              <a:gd name="adj1" fmla="val 59057"/>
              <a:gd name="adj2" fmla="val -27912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8" name="Shape 210">
            <a:extLst>
              <a:ext uri="{FF2B5EF4-FFF2-40B4-BE49-F238E27FC236}">
                <a16:creationId xmlns:a16="http://schemas.microsoft.com/office/drawing/2014/main" id="{8C5E2BDA-844A-4D5F-8F44-788385A02C61}"/>
              </a:ext>
            </a:extLst>
          </p:cNvPr>
          <p:cNvSpPr/>
          <p:nvPr/>
        </p:nvSpPr>
        <p:spPr>
          <a:xfrm rot="738417">
            <a:off x="5087263" y="1110715"/>
            <a:ext cx="2038149" cy="1567466"/>
          </a:xfrm>
          <a:prstGeom prst="cloudCallout">
            <a:avLst>
              <a:gd name="adj1" fmla="val 52043"/>
              <a:gd name="adj2" fmla="val 36043"/>
            </a:avLst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US" sz="1500" b="1">
              <a:solidFill>
                <a:srgbClr val="00206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4B30CB3D-5A5B-466B-AAB6-0D16C92BC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8174" y="1053207"/>
            <a:ext cx="1129641" cy="3849697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67BE0EC1-7F3C-4C32-A0EA-D51B97806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264" y="2378568"/>
            <a:ext cx="2237205" cy="272355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8F5760F-1B48-4ABA-B7E7-DDF7F51A3241}"/>
              </a:ext>
            </a:extLst>
          </p:cNvPr>
          <p:cNvSpPr/>
          <p:nvPr/>
        </p:nvSpPr>
        <p:spPr>
          <a:xfrm>
            <a:off x="1285852" y="1428742"/>
            <a:ext cx="228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我要用電視搭配家裡的高級音響看存放在</a:t>
            </a:r>
            <a:r>
              <a:rPr lang="en-US" altLang="zh-Hant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Hant" altLang="en-US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的影片</a:t>
            </a:r>
            <a:r>
              <a:rPr lang="en-US" altLang="zh-TW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？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6FD3B25-18CE-4AA8-8ED7-14800F1D3761}"/>
              </a:ext>
            </a:extLst>
          </p:cNvPr>
          <p:cNvSpPr/>
          <p:nvPr/>
        </p:nvSpPr>
        <p:spPr>
          <a:xfrm>
            <a:off x="2587956" y="3300476"/>
            <a:ext cx="1644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我想在電視上看即時監控畫面？</a:t>
            </a:r>
            <a:endParaRPr lang="en-US" altLang="zh-TW" sz="16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66BB29E-ED3F-4E4E-98F7-35226B6CAA39}"/>
              </a:ext>
            </a:extLst>
          </p:cNvPr>
          <p:cNvSpPr/>
          <p:nvPr/>
        </p:nvSpPr>
        <p:spPr>
          <a:xfrm>
            <a:off x="5294402" y="3635551"/>
            <a:ext cx="1565759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600" b="1" dirty="0">
                <a:solidFill>
                  <a:srgbClr val="002060"/>
                </a:solidFill>
                <a:latin typeface="+mj-lt"/>
                <a:ea typeface="微軟正黑體"/>
              </a:rPr>
              <a:t>開啟電視就能在上面操控虛擬機器</a:t>
            </a:r>
            <a:r>
              <a:rPr lang="en-US" altLang="zh-TW" sz="1600" b="1" dirty="0">
                <a:solidFill>
                  <a:srgbClr val="002060"/>
                </a:solidFill>
                <a:latin typeface="+mj-lt"/>
                <a:ea typeface="微軟正黑體"/>
              </a:rPr>
              <a:t>?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C6F0B39-ADE4-4ABC-B512-7BE5BF795CD2}"/>
              </a:ext>
            </a:extLst>
          </p:cNvPr>
          <p:cNvSpPr/>
          <p:nvPr/>
        </p:nvSpPr>
        <p:spPr>
          <a:xfrm>
            <a:off x="5496936" y="1534446"/>
            <a:ext cx="13237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6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開螢幕就能瀏覽網頁</a:t>
            </a:r>
            <a:r>
              <a:rPr lang="en-US" altLang="zh-TW" sz="16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1469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sp>
        <p:nvSpPr>
          <p:cNvPr id="6" name="Shape 304">
            <a:extLst>
              <a:ext uri="{FF2B5EF4-FFF2-40B4-BE49-F238E27FC236}">
                <a16:creationId xmlns:a16="http://schemas.microsoft.com/office/drawing/2014/main" id="{E5A41DA1-2AED-4577-9F2F-1B9434401672}"/>
              </a:ext>
            </a:extLst>
          </p:cNvPr>
          <p:cNvSpPr txBox="1">
            <a:spLocks/>
          </p:cNvSpPr>
          <p:nvPr/>
        </p:nvSpPr>
        <p:spPr>
          <a:xfrm>
            <a:off x="790161" y="51702"/>
            <a:ext cx="4674471" cy="31629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l">
              <a:buClr>
                <a:srgbClr val="002060"/>
              </a:buClr>
              <a:buSzPct val="25000"/>
            </a:pPr>
            <a:r>
              <a:rPr lang="zh-TW" altLang="en-US" sz="550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豐富的</a:t>
            </a:r>
            <a:br>
              <a:rPr lang="en-US" altLang="zh-TW" sz="550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550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應用套件</a:t>
            </a:r>
            <a:endParaRPr lang="en-US" sz="5500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2FCA139E-A9CD-4B40-AB84-D8CE40748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2754" y="2971801"/>
            <a:ext cx="2494315" cy="176462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BED82E3C-55F3-4409-8AED-8AACE8894D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398" b="10321"/>
          <a:stretch/>
        </p:blipFill>
        <p:spPr>
          <a:xfrm>
            <a:off x="551331" y="3061400"/>
            <a:ext cx="1438834" cy="15482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9D46065D-90B9-4ED2-AD43-D3EBFD374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470" y="1086778"/>
            <a:ext cx="8728492" cy="3879330"/>
          </a:xfrm>
          <a:prstGeom prst="rect">
            <a:avLst/>
          </a:prstGeom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4200" dirty="0">
                <a:solidFill>
                  <a:schemeClr val="bg1"/>
                </a:solidFill>
                <a:ea typeface="微軟正黑體" pitchFamily="34" charset="-120"/>
              </a:rPr>
              <a:t>豐富的套件</a:t>
            </a:r>
            <a:endParaRPr lang="en-US" sz="4200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1" name="Shape 515"/>
          <p:cNvSpPr txBox="1"/>
          <p:nvPr/>
        </p:nvSpPr>
        <p:spPr>
          <a:xfrm>
            <a:off x="395536" y="1411254"/>
            <a:ext cx="2252936" cy="46103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2300" b="1" dirty="0">
                <a:solidFill>
                  <a:srgbClr val="9EFFFF"/>
                </a:solidFill>
                <a:latin typeface="+mj-lt"/>
                <a:ea typeface="微軟正黑體" pitchFamily="34" charset="-120"/>
              </a:rPr>
              <a:t>管理</a:t>
            </a:r>
            <a:r>
              <a:rPr lang="en-US" altLang="zh-TW" sz="2300" b="1" dirty="0">
                <a:solidFill>
                  <a:srgbClr val="9EFFFF"/>
                </a:solidFill>
                <a:latin typeface="+mj-lt"/>
                <a:ea typeface="微軟正黑體" pitchFamily="34" charset="-120"/>
              </a:rPr>
              <a:t>QTS</a:t>
            </a:r>
          </a:p>
        </p:txBody>
      </p:sp>
      <p:sp>
        <p:nvSpPr>
          <p:cNvPr id="28" name="Shape 516"/>
          <p:cNvSpPr txBox="1"/>
          <p:nvPr/>
        </p:nvSpPr>
        <p:spPr>
          <a:xfrm>
            <a:off x="3275856" y="1347479"/>
            <a:ext cx="2654288" cy="5802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2000" b="1" dirty="0">
                <a:solidFill>
                  <a:srgbClr val="539BF9"/>
                </a:solidFill>
                <a:latin typeface="+mj-lt"/>
                <a:ea typeface="微軟正黑體" pitchFamily="34" charset="-120"/>
              </a:rPr>
              <a:t>瀏覽器，</a:t>
            </a:r>
            <a:br>
              <a:rPr lang="en-US" altLang="zh-TW" sz="2000" b="1" dirty="0">
                <a:solidFill>
                  <a:srgbClr val="539BF9"/>
                </a:solidFill>
                <a:latin typeface="+mj-lt"/>
                <a:ea typeface="微軟正黑體" pitchFamily="34" charset="-120"/>
              </a:rPr>
            </a:br>
            <a:r>
              <a:rPr lang="zh-TW" altLang="en-US" sz="2000" b="1" dirty="0">
                <a:solidFill>
                  <a:srgbClr val="539BF9"/>
                </a:solidFill>
                <a:latin typeface="+mj-lt"/>
                <a:ea typeface="微軟正黑體" pitchFamily="34" charset="-120"/>
              </a:rPr>
              <a:t>通訊及文件工具</a:t>
            </a:r>
          </a:p>
        </p:txBody>
      </p:sp>
      <p:sp>
        <p:nvSpPr>
          <p:cNvPr id="35" name="Shape 517"/>
          <p:cNvSpPr txBox="1"/>
          <p:nvPr/>
        </p:nvSpPr>
        <p:spPr>
          <a:xfrm>
            <a:off x="6444208" y="1443659"/>
            <a:ext cx="2199758" cy="4005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2300" b="1" dirty="0">
                <a:solidFill>
                  <a:srgbClr val="FC4EA2"/>
                </a:solidFill>
                <a:latin typeface="+mj-lt"/>
                <a:ea typeface="微軟正黑體" pitchFamily="34" charset="-120"/>
              </a:rPr>
              <a:t>多媒體應用</a:t>
            </a:r>
          </a:p>
        </p:txBody>
      </p:sp>
      <p:sp>
        <p:nvSpPr>
          <p:cNvPr id="41" name="Shape 414">
            <a:extLst>
              <a:ext uri="{FF2B5EF4-FFF2-40B4-BE49-F238E27FC236}">
                <a16:creationId xmlns:a16="http://schemas.microsoft.com/office/drawing/2014/main" id="{272A3306-6D63-4B48-897B-5D07C3E9B3EA}"/>
              </a:ext>
            </a:extLst>
          </p:cNvPr>
          <p:cNvSpPr/>
          <p:nvPr/>
        </p:nvSpPr>
        <p:spPr>
          <a:xfrm>
            <a:off x="5076056" y="4720118"/>
            <a:ext cx="4067944" cy="428628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14">
            <a:extLst>
              <a:ext uri="{FF2B5EF4-FFF2-40B4-BE49-F238E27FC236}">
                <a16:creationId xmlns:a16="http://schemas.microsoft.com/office/drawing/2014/main" id="{12B9C342-B2EA-44C8-9C8A-9328FDEBA99F}"/>
              </a:ext>
            </a:extLst>
          </p:cNvPr>
          <p:cNvSpPr txBox="1"/>
          <p:nvPr/>
        </p:nvSpPr>
        <p:spPr>
          <a:xfrm>
            <a:off x="5347577" y="4707010"/>
            <a:ext cx="3139138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滿足您大部分的需求與應用</a:t>
            </a:r>
          </a:p>
        </p:txBody>
      </p:sp>
      <p:sp>
        <p:nvSpPr>
          <p:cNvPr id="12" name="Shape 508">
            <a:extLst>
              <a:ext uri="{FF2B5EF4-FFF2-40B4-BE49-F238E27FC236}">
                <a16:creationId xmlns:a16="http://schemas.microsoft.com/office/drawing/2014/main" id="{5A4034B2-2F52-4407-9084-171FB8D7799A}"/>
              </a:ext>
            </a:extLst>
          </p:cNvPr>
          <p:cNvSpPr txBox="1"/>
          <p:nvPr/>
        </p:nvSpPr>
        <p:spPr>
          <a:xfrm>
            <a:off x="539552" y="2470189"/>
            <a:ext cx="2359200" cy="196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QTS </a:t>
            </a:r>
            <a:r>
              <a:rPr lang="en-US" sz="15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套件捷徑</a:t>
            </a:r>
            <a:endParaRPr lang="en-US" sz="15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QTS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File Station HD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Photo Station HD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Video Station HD</a:t>
            </a:r>
          </a:p>
          <a:p>
            <a:pPr marL="269875" lvl="0" indent="-130175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Music Station HD</a:t>
            </a:r>
          </a:p>
          <a:p>
            <a:pPr marL="269875" lvl="0" indent="-130175"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QVR Pro Client</a:t>
            </a:r>
          </a:p>
        </p:txBody>
      </p:sp>
      <p:sp>
        <p:nvSpPr>
          <p:cNvPr id="13" name="Shape 508">
            <a:extLst>
              <a:ext uri="{FF2B5EF4-FFF2-40B4-BE49-F238E27FC236}">
                <a16:creationId xmlns:a16="http://schemas.microsoft.com/office/drawing/2014/main" id="{072E48BB-D539-4ACE-9A4C-4FBA633C6BC9}"/>
              </a:ext>
            </a:extLst>
          </p:cNvPr>
          <p:cNvSpPr txBox="1"/>
          <p:nvPr/>
        </p:nvSpPr>
        <p:spPr>
          <a:xfrm>
            <a:off x="6627172" y="2465059"/>
            <a:ext cx="2071702" cy="23960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影音套件</a:t>
            </a:r>
            <a:endParaRPr lang="en-US" altLang="zh-TW" sz="15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HD Player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Clementine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Spotify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TuneInRadio</a:t>
            </a:r>
            <a:endParaRPr lang="en-US" sz="15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Shape 508">
            <a:extLst>
              <a:ext uri="{FF2B5EF4-FFF2-40B4-BE49-F238E27FC236}">
                <a16:creationId xmlns:a16="http://schemas.microsoft.com/office/drawing/2014/main" id="{00FD82F4-09EF-46DE-B01F-7A2B0D065D96}"/>
              </a:ext>
            </a:extLst>
          </p:cNvPr>
          <p:cNvSpPr txBox="1"/>
          <p:nvPr/>
        </p:nvSpPr>
        <p:spPr>
          <a:xfrm>
            <a:off x="3530507" y="2424359"/>
            <a:ext cx="2359200" cy="26432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瀏覽器</a:t>
            </a:r>
            <a:endParaRPr lang="en-US" altLang="zh-TW" sz="15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Chrome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Firefox</a:t>
            </a:r>
          </a:p>
          <a:p>
            <a:pPr lvl="0">
              <a:spcBef>
                <a:spcPts val="1200"/>
              </a:spcBef>
            </a:pPr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通訊套件</a:t>
            </a:r>
            <a:endParaRPr lang="en-US" altLang="zh-TW" sz="15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Skype</a:t>
            </a: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altLang="zh-TW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Facebook</a:t>
            </a:r>
            <a:endParaRPr lang="en-US" sz="15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spcBef>
                <a:spcPts val="1200"/>
              </a:spcBef>
            </a:pPr>
            <a:r>
              <a:rPr lang="zh-TW" altLang="en-US" sz="15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文件工具</a:t>
            </a:r>
            <a:endParaRPr lang="en-US" altLang="zh-TW" sz="15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69875" lvl="0" indent="-130175">
              <a:buSzPct val="100000"/>
              <a:buFont typeface="Arial" pitchFamily="34" charset="0"/>
              <a:buChar char="•"/>
            </a:pPr>
            <a:r>
              <a:rPr lang="en-US" sz="1500" b="1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LibreOffice</a:t>
            </a:r>
            <a:endParaRPr lang="en-US" sz="15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B43C4DFF-2E16-4696-B721-8B7C72A28219}"/>
              </a:ext>
            </a:extLst>
          </p:cNvPr>
          <p:cNvSpPr/>
          <p:nvPr/>
        </p:nvSpPr>
        <p:spPr>
          <a:xfrm>
            <a:off x="622494" y="1054560"/>
            <a:ext cx="7488709" cy="4088939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tx2">
                  <a:lumMod val="10000"/>
                  <a:alpha val="30000"/>
                </a:schemeClr>
              </a:gs>
              <a:gs pos="100000">
                <a:schemeClr val="tx1">
                  <a:alpha val="8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Shape 5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4200" dirty="0">
                <a:ea typeface="微軟正黑體" pitchFamily="34" charset="-120"/>
              </a:rPr>
              <a:t>HD Station </a:t>
            </a:r>
            <a:r>
              <a:rPr lang="zh-TW" altLang="en-US" sz="4200" dirty="0">
                <a:ea typeface="微軟正黑體" pitchFamily="34" charset="-120"/>
              </a:rPr>
              <a:t>官方套件</a:t>
            </a:r>
            <a:endParaRPr lang="en-US" sz="4200" dirty="0">
              <a:ea typeface="微軟正黑體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07FE13E-601D-4746-948C-68B6A83A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765" y="1131590"/>
            <a:ext cx="666003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95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D255FCDA-6811-41E8-9351-6555FE743A64}"/>
              </a:ext>
            </a:extLst>
          </p:cNvPr>
          <p:cNvSpPr/>
          <p:nvPr/>
        </p:nvSpPr>
        <p:spPr>
          <a:xfrm>
            <a:off x="723347" y="1182307"/>
            <a:ext cx="7488709" cy="4088939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tx2">
                  <a:lumMod val="10000"/>
                  <a:alpha val="30000"/>
                </a:schemeClr>
              </a:gs>
              <a:gs pos="100000">
                <a:schemeClr val="tx1">
                  <a:alpha val="8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Shape 5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4200" dirty="0">
                <a:ea typeface="微軟正黑體" pitchFamily="34" charset="-120"/>
              </a:rPr>
              <a:t>第三方套件</a:t>
            </a:r>
            <a:endParaRPr lang="en-US" sz="4200" dirty="0">
              <a:ea typeface="微軟正黑體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C8D4234-EDA6-4058-A9BC-CDBC6CCE38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" t="1619" r="433"/>
          <a:stretch/>
        </p:blipFill>
        <p:spPr>
          <a:xfrm>
            <a:off x="1331640" y="1275605"/>
            <a:ext cx="6408712" cy="332887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8F96B8A-3D57-4548-9F8B-933C2DCD325E}"/>
              </a:ext>
            </a:extLst>
          </p:cNvPr>
          <p:cNvSpPr/>
          <p:nvPr/>
        </p:nvSpPr>
        <p:spPr>
          <a:xfrm>
            <a:off x="2286000" y="4668890"/>
            <a:ext cx="54543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900" i="1">
                <a:solidFill>
                  <a:schemeClr val="bg1"/>
                </a:solidFill>
              </a:rPr>
              <a:t>https://hk.xfastest.com/100983/nas-user-guide-add-app-repository-into-qnap-app-center/</a:t>
            </a:r>
          </a:p>
        </p:txBody>
      </p:sp>
    </p:spTree>
    <p:extLst>
      <p:ext uri="{BB962C8B-B14F-4D97-AF65-F5344CB8AC3E}">
        <p14:creationId xmlns:p14="http://schemas.microsoft.com/office/powerpoint/2010/main" val="1423287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D255FCDA-6811-41E8-9351-6555FE743A64}"/>
              </a:ext>
            </a:extLst>
          </p:cNvPr>
          <p:cNvSpPr/>
          <p:nvPr/>
        </p:nvSpPr>
        <p:spPr>
          <a:xfrm>
            <a:off x="575548" y="1177579"/>
            <a:ext cx="7973372" cy="4088939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tx2">
                  <a:lumMod val="10000"/>
                  <a:alpha val="0"/>
                </a:schemeClr>
              </a:gs>
              <a:gs pos="100000">
                <a:schemeClr val="tx1">
                  <a:alpha val="8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Shape 501"/>
          <p:cNvSpPr txBox="1">
            <a:spLocks noGrp="1"/>
          </p:cNvSpPr>
          <p:nvPr>
            <p:ph type="title"/>
          </p:nvPr>
        </p:nvSpPr>
        <p:spPr>
          <a:xfrm>
            <a:off x="214282" y="142008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>QTS on HD Station</a:t>
            </a:r>
            <a:endParaRPr lang="en-US" sz="4200" dirty="0">
              <a:ea typeface="微軟正黑體" pitchFamily="34" charset="-120"/>
            </a:endParaRPr>
          </a:p>
        </p:txBody>
      </p:sp>
      <p:sp>
        <p:nvSpPr>
          <p:cNvPr id="9" name="平行四邊形 8">
            <a:extLst>
              <a:ext uri="{FF2B5EF4-FFF2-40B4-BE49-F238E27FC236}">
                <a16:creationId xmlns:a16="http://schemas.microsoft.com/office/drawing/2014/main" id="{232A6D00-31C2-4026-90C2-AE9D191DB760}"/>
              </a:ext>
            </a:extLst>
          </p:cNvPr>
          <p:cNvSpPr/>
          <p:nvPr/>
        </p:nvSpPr>
        <p:spPr>
          <a:xfrm>
            <a:off x="-480537" y="976634"/>
            <a:ext cx="8508921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7056BC5-6DC1-4979-9698-94DB0931E240}"/>
              </a:ext>
            </a:extLst>
          </p:cNvPr>
          <p:cNvSpPr/>
          <p:nvPr/>
        </p:nvSpPr>
        <p:spPr>
          <a:xfrm>
            <a:off x="2111181" y="967577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各種網頁捷徑讓您快速的開啟及使用</a:t>
            </a:r>
            <a:endParaRPr lang="en-US" altLang="zh-TW" sz="23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1" name="Shape 517">
            <a:extLst>
              <a:ext uri="{FF2B5EF4-FFF2-40B4-BE49-F238E27FC236}">
                <a16:creationId xmlns:a16="http://schemas.microsoft.com/office/drawing/2014/main" id="{2EA0FCCE-88D1-4845-BA9A-26FD034343F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24425" y="1510721"/>
            <a:ext cx="2643276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2" name="Shape 519">
            <a:extLst>
              <a:ext uri="{FF2B5EF4-FFF2-40B4-BE49-F238E27FC236}">
                <a16:creationId xmlns:a16="http://schemas.microsoft.com/office/drawing/2014/main" id="{2784055C-5A10-4509-B713-4AA3CC41E45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569" y="1510721"/>
            <a:ext cx="2526421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Shape 520">
            <a:extLst>
              <a:ext uri="{FF2B5EF4-FFF2-40B4-BE49-F238E27FC236}">
                <a16:creationId xmlns:a16="http://schemas.microsoft.com/office/drawing/2014/main" id="{45022F5D-FC52-411E-82BB-6191DD0F67E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070" y="3222049"/>
            <a:ext cx="2592288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4" name="Shape 521">
            <a:extLst>
              <a:ext uri="{FF2B5EF4-FFF2-40B4-BE49-F238E27FC236}">
                <a16:creationId xmlns:a16="http://schemas.microsoft.com/office/drawing/2014/main" id="{AE4654FA-94CE-43B5-8E77-78204B56043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9022" y="3222049"/>
            <a:ext cx="2526425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Shape 522">
            <a:extLst>
              <a:ext uri="{FF2B5EF4-FFF2-40B4-BE49-F238E27FC236}">
                <a16:creationId xmlns:a16="http://schemas.microsoft.com/office/drawing/2014/main" id="{33B1F7C6-E192-4C3A-B667-7814741A62A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5991" y="3222049"/>
            <a:ext cx="2529962" cy="14706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6" name="Shape 414">
            <a:extLst>
              <a:ext uri="{FF2B5EF4-FFF2-40B4-BE49-F238E27FC236}">
                <a16:creationId xmlns:a16="http://schemas.microsoft.com/office/drawing/2014/main" id="{0843D600-7E8F-4D6C-940E-B0F03351E499}"/>
              </a:ext>
            </a:extLst>
          </p:cNvPr>
          <p:cNvSpPr/>
          <p:nvPr/>
        </p:nvSpPr>
        <p:spPr>
          <a:xfrm>
            <a:off x="1691680" y="2658388"/>
            <a:ext cx="1071570" cy="351631"/>
          </a:xfrm>
          <a:prstGeom prst="round2DiagRect">
            <a:avLst>
              <a:gd name="adj1" fmla="val 43725"/>
              <a:gd name="adj2" fmla="val 0"/>
            </a:avLst>
          </a:prstGeom>
          <a:solidFill>
            <a:srgbClr val="24247F"/>
          </a:solidFill>
          <a:ln w="15875" cap="flat" cmpd="sng">
            <a:gradFill>
              <a:gsLst>
                <a:gs pos="0">
                  <a:srgbClr val="00B0F0"/>
                </a:gs>
                <a:gs pos="100000">
                  <a:srgbClr val="FF6C6C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sz="1400" b="1" dirty="0">
                <a:solidFill>
                  <a:schemeClr val="bg1"/>
                </a:solidFill>
                <a:latin typeface="Arail"/>
                <a:ea typeface="微軟正黑體" pitchFamily="34" charset="-120"/>
              </a:rPr>
              <a:t>QTS</a:t>
            </a:r>
            <a:endParaRPr lang="zh-TW" altLang="en-US" sz="1400" b="1" dirty="0">
              <a:solidFill>
                <a:schemeClr val="bg1"/>
              </a:solidFill>
              <a:latin typeface="Arail"/>
              <a:ea typeface="微軟正黑體" pitchFamily="34" charset="-120"/>
            </a:endParaRPr>
          </a:p>
        </p:txBody>
      </p:sp>
      <p:sp>
        <p:nvSpPr>
          <p:cNvPr id="17" name="Shape 414">
            <a:extLst>
              <a:ext uri="{FF2B5EF4-FFF2-40B4-BE49-F238E27FC236}">
                <a16:creationId xmlns:a16="http://schemas.microsoft.com/office/drawing/2014/main" id="{7A92219D-1676-41D9-A5E5-059139722349}"/>
              </a:ext>
            </a:extLst>
          </p:cNvPr>
          <p:cNvSpPr/>
          <p:nvPr/>
        </p:nvSpPr>
        <p:spPr>
          <a:xfrm>
            <a:off x="4607781" y="2648255"/>
            <a:ext cx="1268583" cy="351631"/>
          </a:xfrm>
          <a:prstGeom prst="round2DiagRect">
            <a:avLst>
              <a:gd name="adj1" fmla="val 43725"/>
              <a:gd name="adj2" fmla="val 0"/>
            </a:avLst>
          </a:prstGeom>
          <a:solidFill>
            <a:srgbClr val="24247F"/>
          </a:solidFill>
          <a:ln w="15875" cap="flat" cmpd="sng">
            <a:gradFill>
              <a:gsLst>
                <a:gs pos="0">
                  <a:srgbClr val="00B0F0"/>
                </a:gs>
                <a:gs pos="100000">
                  <a:srgbClr val="FF6C6C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sz="1400" b="1" dirty="0">
                <a:solidFill>
                  <a:schemeClr val="bg1"/>
                </a:solidFill>
                <a:latin typeface="Arail"/>
                <a:ea typeface="微軟正黑體" pitchFamily="34" charset="-120"/>
              </a:rPr>
              <a:t>File Station</a:t>
            </a:r>
          </a:p>
        </p:txBody>
      </p:sp>
      <p:sp>
        <p:nvSpPr>
          <p:cNvPr id="18" name="Shape 414">
            <a:extLst>
              <a:ext uri="{FF2B5EF4-FFF2-40B4-BE49-F238E27FC236}">
                <a16:creationId xmlns:a16="http://schemas.microsoft.com/office/drawing/2014/main" id="{A34DD926-8F47-4E73-ACC2-15226FB918A8}"/>
              </a:ext>
            </a:extLst>
          </p:cNvPr>
          <p:cNvSpPr/>
          <p:nvPr/>
        </p:nvSpPr>
        <p:spPr>
          <a:xfrm>
            <a:off x="419096" y="4414045"/>
            <a:ext cx="1276269" cy="311997"/>
          </a:xfrm>
          <a:prstGeom prst="round2DiagRect">
            <a:avLst>
              <a:gd name="adj1" fmla="val 43725"/>
              <a:gd name="adj2" fmla="val 0"/>
            </a:avLst>
          </a:prstGeom>
          <a:solidFill>
            <a:srgbClr val="24247F"/>
          </a:solidFill>
          <a:ln w="15875" cap="flat" cmpd="sng">
            <a:gradFill>
              <a:gsLst>
                <a:gs pos="0">
                  <a:srgbClr val="00B0F0"/>
                </a:gs>
                <a:gs pos="100000">
                  <a:srgbClr val="FF6C6C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sz="1400" b="1" dirty="0">
                <a:solidFill>
                  <a:schemeClr val="bg1"/>
                </a:solidFill>
                <a:latin typeface="Arail"/>
                <a:ea typeface="微軟正黑體" pitchFamily="34" charset="-120"/>
              </a:rPr>
              <a:t>Photo Station</a:t>
            </a:r>
          </a:p>
        </p:txBody>
      </p:sp>
      <p:sp>
        <p:nvSpPr>
          <p:cNvPr id="19" name="Shape 414">
            <a:extLst>
              <a:ext uri="{FF2B5EF4-FFF2-40B4-BE49-F238E27FC236}">
                <a16:creationId xmlns:a16="http://schemas.microsoft.com/office/drawing/2014/main" id="{0E4E8545-D69E-444B-A1EA-24A6D9083984}"/>
              </a:ext>
            </a:extLst>
          </p:cNvPr>
          <p:cNvSpPr/>
          <p:nvPr/>
        </p:nvSpPr>
        <p:spPr>
          <a:xfrm>
            <a:off x="3257077" y="4403912"/>
            <a:ext cx="1276269" cy="311997"/>
          </a:xfrm>
          <a:prstGeom prst="round2DiagRect">
            <a:avLst>
              <a:gd name="adj1" fmla="val 43725"/>
              <a:gd name="adj2" fmla="val 0"/>
            </a:avLst>
          </a:prstGeom>
          <a:solidFill>
            <a:srgbClr val="24247F"/>
          </a:solidFill>
          <a:ln w="15875" cap="flat" cmpd="sng">
            <a:gradFill>
              <a:gsLst>
                <a:gs pos="0">
                  <a:srgbClr val="00B0F0"/>
                </a:gs>
                <a:gs pos="100000">
                  <a:srgbClr val="FF6C6C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sz="1400" b="1" dirty="0">
                <a:solidFill>
                  <a:schemeClr val="bg1"/>
                </a:solidFill>
                <a:latin typeface="Arail"/>
                <a:ea typeface="微軟正黑體" pitchFamily="34" charset="-120"/>
              </a:rPr>
              <a:t>Music Station</a:t>
            </a:r>
          </a:p>
        </p:txBody>
      </p:sp>
      <p:sp>
        <p:nvSpPr>
          <p:cNvPr id="20" name="Shape 414">
            <a:extLst>
              <a:ext uri="{FF2B5EF4-FFF2-40B4-BE49-F238E27FC236}">
                <a16:creationId xmlns:a16="http://schemas.microsoft.com/office/drawing/2014/main" id="{8AB1AA97-717A-46B3-A041-E27E3E94C73B}"/>
              </a:ext>
            </a:extLst>
          </p:cNvPr>
          <p:cNvSpPr/>
          <p:nvPr/>
        </p:nvSpPr>
        <p:spPr>
          <a:xfrm>
            <a:off x="6038930" y="4403912"/>
            <a:ext cx="1276269" cy="311997"/>
          </a:xfrm>
          <a:prstGeom prst="round2DiagRect">
            <a:avLst>
              <a:gd name="adj1" fmla="val 43725"/>
              <a:gd name="adj2" fmla="val 0"/>
            </a:avLst>
          </a:prstGeom>
          <a:solidFill>
            <a:srgbClr val="24247F"/>
          </a:solidFill>
          <a:ln w="15875" cap="flat" cmpd="sng">
            <a:gradFill>
              <a:gsLst>
                <a:gs pos="0">
                  <a:srgbClr val="00B0F0"/>
                </a:gs>
                <a:gs pos="100000">
                  <a:srgbClr val="FF6C6C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sz="1400" b="1" dirty="0">
                <a:solidFill>
                  <a:schemeClr val="bg1"/>
                </a:solidFill>
                <a:latin typeface="Arail"/>
                <a:ea typeface="微軟正黑體" pitchFamily="34" charset="-120"/>
              </a:rPr>
              <a:t>Video Station</a:t>
            </a:r>
          </a:p>
        </p:txBody>
      </p:sp>
    </p:spTree>
    <p:extLst>
      <p:ext uri="{BB962C8B-B14F-4D97-AF65-F5344CB8AC3E}">
        <p14:creationId xmlns:p14="http://schemas.microsoft.com/office/powerpoint/2010/main" val="2844065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01"/>
          <p:cNvSpPr txBox="1">
            <a:spLocks noGrp="1"/>
          </p:cNvSpPr>
          <p:nvPr>
            <p:ph type="title"/>
          </p:nvPr>
        </p:nvSpPr>
        <p:spPr>
          <a:xfrm>
            <a:off x="214282" y="125542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QVR Pro Client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FA4CBCBC-4E80-4AA8-938F-16C90B417F64}"/>
              </a:ext>
            </a:extLst>
          </p:cNvPr>
          <p:cNvSpPr/>
          <p:nvPr/>
        </p:nvSpPr>
        <p:spPr>
          <a:xfrm>
            <a:off x="-480537" y="934994"/>
            <a:ext cx="8436913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C53DE46-2104-4D78-AE66-6EEDC34F9841}"/>
              </a:ext>
            </a:extLst>
          </p:cNvPr>
          <p:cNvSpPr/>
          <p:nvPr/>
        </p:nvSpPr>
        <p:spPr>
          <a:xfrm>
            <a:off x="1315262" y="925937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QVR Pro Client </a:t>
            </a:r>
            <a:r>
              <a:rPr lang="zh-TW" altLang="en-US" sz="23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直接在螢幕上觀看監控畫面</a:t>
            </a:r>
            <a:endParaRPr lang="en-US" altLang="zh-TW" sz="23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5706AB4-C8DD-409A-AFA2-1FFDD5CFBE87}"/>
              </a:ext>
            </a:extLst>
          </p:cNvPr>
          <p:cNvSpPr/>
          <p:nvPr/>
        </p:nvSpPr>
        <p:spPr>
          <a:xfrm>
            <a:off x="732864" y="1411109"/>
            <a:ext cx="6481484" cy="4088939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tx2">
                  <a:lumMod val="10000"/>
                  <a:alpha val="30000"/>
                </a:schemeClr>
              </a:gs>
              <a:gs pos="100000">
                <a:schemeClr val="tx1">
                  <a:alpha val="8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Shape 665">
            <a:extLst>
              <a:ext uri="{FF2B5EF4-FFF2-40B4-BE49-F238E27FC236}">
                <a16:creationId xmlns:a16="http://schemas.microsoft.com/office/drawing/2014/main" id="{FC32BB00-FA3F-47C9-AB06-5499C25AAC02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80333" y="1455493"/>
            <a:ext cx="6174736" cy="347328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0193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501"/>
          <p:cNvSpPr txBox="1">
            <a:spLocks noGrp="1"/>
          </p:cNvSpPr>
          <p:nvPr>
            <p:ph type="title"/>
          </p:nvPr>
        </p:nvSpPr>
        <p:spPr>
          <a:xfrm>
            <a:off x="214282" y="118281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LibreOffice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FA4CBCBC-4E80-4AA8-938F-16C90B417F64}"/>
              </a:ext>
            </a:extLst>
          </p:cNvPr>
          <p:cNvSpPr/>
          <p:nvPr/>
        </p:nvSpPr>
        <p:spPr>
          <a:xfrm>
            <a:off x="-480537" y="934994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+mj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C53DE46-2104-4D78-AE66-6EEDC34F9841}"/>
              </a:ext>
            </a:extLst>
          </p:cNvPr>
          <p:cNvSpPr/>
          <p:nvPr/>
        </p:nvSpPr>
        <p:spPr>
          <a:xfrm>
            <a:off x="2270003" y="925937"/>
            <a:ext cx="792961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LibreOffice 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是強大的辦公套裝軟體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5706AB4-C8DD-409A-AFA2-1FFDD5CFBE87}"/>
              </a:ext>
            </a:extLst>
          </p:cNvPr>
          <p:cNvSpPr/>
          <p:nvPr/>
        </p:nvSpPr>
        <p:spPr>
          <a:xfrm>
            <a:off x="710145" y="1413853"/>
            <a:ext cx="7488709" cy="4088939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tx2">
                  <a:lumMod val="10000"/>
                  <a:alpha val="30000"/>
                </a:schemeClr>
              </a:gs>
              <a:gs pos="100000">
                <a:schemeClr val="tx1">
                  <a:alpha val="8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7997DBE-9EC9-411B-BE7F-57500C99E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79" y="1559858"/>
            <a:ext cx="8120297" cy="31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81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1F564F12-65A3-4E3A-ADAB-3D4D4FE01F17}"/>
              </a:ext>
            </a:extLst>
          </p:cNvPr>
          <p:cNvGrpSpPr/>
          <p:nvPr/>
        </p:nvGrpSpPr>
        <p:grpSpPr>
          <a:xfrm>
            <a:off x="455160" y="1448663"/>
            <a:ext cx="2303962" cy="2545774"/>
            <a:chOff x="455160" y="1435216"/>
            <a:chExt cx="2303962" cy="2545774"/>
          </a:xfrm>
        </p:grpSpPr>
        <p:sp>
          <p:nvSpPr>
            <p:cNvPr id="14" name="Shape 414"/>
            <p:cNvSpPr/>
            <p:nvPr/>
          </p:nvSpPr>
          <p:spPr>
            <a:xfrm>
              <a:off x="455160" y="1435216"/>
              <a:ext cx="2303962" cy="2545774"/>
            </a:xfrm>
            <a:prstGeom prst="round2DiagRect">
              <a:avLst>
                <a:gd name="adj1" fmla="val 8484"/>
                <a:gd name="adj2" fmla="val 0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5400000" scaled="0"/>
            </a:gra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39700" dist="241300" dir="4140000" rotWithShape="0">
                <a:srgbClr val="000000">
                  <a:alpha val="11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Shape 414"/>
            <p:cNvSpPr txBox="1"/>
            <p:nvPr/>
          </p:nvSpPr>
          <p:spPr>
            <a:xfrm>
              <a:off x="760603" y="1532225"/>
              <a:ext cx="16377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altLang="en-US" sz="18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高效能儲存</a:t>
              </a:r>
              <a:br>
                <a:rPr lang="en-US" altLang="zh-TW" sz="18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</a:br>
              <a:r>
                <a:rPr lang="zh-TW" altLang="en-US" sz="18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系統</a:t>
              </a: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81A1FFAD-0556-459A-B2C8-1984AD9B25F0}"/>
              </a:ext>
            </a:extLst>
          </p:cNvPr>
          <p:cNvGrpSpPr/>
          <p:nvPr/>
        </p:nvGrpSpPr>
        <p:grpSpPr>
          <a:xfrm>
            <a:off x="3149933" y="1448663"/>
            <a:ext cx="2710090" cy="2545774"/>
            <a:chOff x="455160" y="1435216"/>
            <a:chExt cx="2303962" cy="2545774"/>
          </a:xfrm>
        </p:grpSpPr>
        <p:sp>
          <p:nvSpPr>
            <p:cNvPr id="39" name="Shape 414">
              <a:extLst>
                <a:ext uri="{FF2B5EF4-FFF2-40B4-BE49-F238E27FC236}">
                  <a16:creationId xmlns:a16="http://schemas.microsoft.com/office/drawing/2014/main" id="{171F964A-5112-460B-A42F-8A2DC8ADD2E8}"/>
                </a:ext>
              </a:extLst>
            </p:cNvPr>
            <p:cNvSpPr/>
            <p:nvPr/>
          </p:nvSpPr>
          <p:spPr>
            <a:xfrm>
              <a:off x="455160" y="1435216"/>
              <a:ext cx="2303962" cy="2545774"/>
            </a:xfrm>
            <a:prstGeom prst="round2DiagRect">
              <a:avLst>
                <a:gd name="adj1" fmla="val 8484"/>
                <a:gd name="adj2" fmla="val 0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5400000" scaled="0"/>
            </a:gra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39700" dist="241300" dir="4140000" rotWithShape="0">
                <a:srgbClr val="000000">
                  <a:alpha val="11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414">
              <a:extLst>
                <a:ext uri="{FF2B5EF4-FFF2-40B4-BE49-F238E27FC236}">
                  <a16:creationId xmlns:a16="http://schemas.microsoft.com/office/drawing/2014/main" id="{0CFCC23E-5166-4D5B-B80D-1E63D5F28240}"/>
                </a:ext>
              </a:extLst>
            </p:cNvPr>
            <p:cNvSpPr txBox="1"/>
            <p:nvPr/>
          </p:nvSpPr>
          <p:spPr>
            <a:xfrm>
              <a:off x="730010" y="1532225"/>
              <a:ext cx="1795181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altLang="en-US" sz="18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頂級音質</a:t>
              </a:r>
              <a:br>
                <a:rPr lang="en-US" altLang="zh-TW" sz="18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</a:br>
              <a:r>
                <a:rPr lang="zh-TW" altLang="en-US" sz="18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家庭劇院系統</a:t>
              </a: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8B0B86CA-9F39-49AD-892C-2F8363CDB5B1}"/>
              </a:ext>
            </a:extLst>
          </p:cNvPr>
          <p:cNvGrpSpPr/>
          <p:nvPr/>
        </p:nvGrpSpPr>
        <p:grpSpPr>
          <a:xfrm>
            <a:off x="6208888" y="1448663"/>
            <a:ext cx="2479952" cy="2545774"/>
            <a:chOff x="455160" y="1435216"/>
            <a:chExt cx="2303962" cy="2545774"/>
          </a:xfrm>
        </p:grpSpPr>
        <p:sp>
          <p:nvSpPr>
            <p:cNvPr id="42" name="Shape 414">
              <a:extLst>
                <a:ext uri="{FF2B5EF4-FFF2-40B4-BE49-F238E27FC236}">
                  <a16:creationId xmlns:a16="http://schemas.microsoft.com/office/drawing/2014/main" id="{9B6C4A35-B2FC-4A4A-B1B9-F2E4D1C7B958}"/>
                </a:ext>
              </a:extLst>
            </p:cNvPr>
            <p:cNvSpPr/>
            <p:nvPr/>
          </p:nvSpPr>
          <p:spPr>
            <a:xfrm>
              <a:off x="455160" y="1435216"/>
              <a:ext cx="2303962" cy="2545774"/>
            </a:xfrm>
            <a:prstGeom prst="round2DiagRect">
              <a:avLst>
                <a:gd name="adj1" fmla="val 8484"/>
                <a:gd name="adj2" fmla="val 0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5400000" scaled="0"/>
            </a:gradFill>
            <a:ln w="38100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39700" dist="241300" dir="4140000" rotWithShape="0">
                <a:srgbClr val="000000">
                  <a:alpha val="11000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414">
              <a:extLst>
                <a:ext uri="{FF2B5EF4-FFF2-40B4-BE49-F238E27FC236}">
                  <a16:creationId xmlns:a16="http://schemas.microsoft.com/office/drawing/2014/main" id="{92129784-EC45-4006-9113-AE40B4A7C677}"/>
                </a:ext>
              </a:extLst>
            </p:cNvPr>
            <p:cNvSpPr txBox="1"/>
            <p:nvPr/>
          </p:nvSpPr>
          <p:spPr>
            <a:xfrm>
              <a:off x="760603" y="1532225"/>
              <a:ext cx="1637700" cy="38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altLang="en-US" sz="18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高畫質電視</a:t>
              </a:r>
            </a:p>
          </p:txBody>
        </p:sp>
      </p:grpSp>
      <p:pic>
        <p:nvPicPr>
          <p:cNvPr id="5" name="圖形 4">
            <a:extLst>
              <a:ext uri="{FF2B5EF4-FFF2-40B4-BE49-F238E27FC236}">
                <a16:creationId xmlns:a16="http://schemas.microsoft.com/office/drawing/2014/main" id="{46342B6F-59BA-4C33-A6CD-D1B01F1E8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5239" y="1754698"/>
            <a:ext cx="781622" cy="781622"/>
          </a:xfrm>
          <a:prstGeom prst="rect">
            <a:avLst/>
          </a:prstGeom>
          <a:effectLst>
            <a:outerShdw blurRad="203200" dist="190500" dir="2700000" algn="tl" rotWithShape="0">
              <a:prstClr val="black">
                <a:alpha val="18000"/>
              </a:prstClr>
            </a:outerShdw>
          </a:effectLst>
        </p:spPr>
      </p:pic>
      <p:sp>
        <p:nvSpPr>
          <p:cNvPr id="405" name="Shape 40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與家庭娛樂系統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315" name="Picture 3" descr="C:\Users\Han Tsai\Desktop\HD_直播\hd_TV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2756" y="2193879"/>
            <a:ext cx="2088746" cy="1338710"/>
          </a:xfrm>
          <a:prstGeom prst="rect">
            <a:avLst/>
          </a:prstGeom>
          <a:noFill/>
        </p:spPr>
      </p:pic>
      <p:sp>
        <p:nvSpPr>
          <p:cNvPr id="27" name="平行四邊形 26"/>
          <p:cNvSpPr/>
          <p:nvPr/>
        </p:nvSpPr>
        <p:spPr>
          <a:xfrm>
            <a:off x="-329735" y="3947078"/>
            <a:ext cx="8893739" cy="962546"/>
          </a:xfrm>
          <a:prstGeom prst="parallelogram">
            <a:avLst>
              <a:gd name="adj" fmla="val 83901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9" name="平行四邊形 28"/>
          <p:cNvSpPr/>
          <p:nvPr/>
        </p:nvSpPr>
        <p:spPr>
          <a:xfrm>
            <a:off x="-473750" y="3873723"/>
            <a:ext cx="8893735" cy="893025"/>
          </a:xfrm>
          <a:prstGeom prst="parallelogram">
            <a:avLst>
              <a:gd name="adj" fmla="val 82727"/>
            </a:avLst>
          </a:prstGeom>
          <a:solidFill>
            <a:srgbClr val="303F97"/>
          </a:solidFill>
          <a:ln>
            <a:solidFill>
              <a:srgbClr val="303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5" name="Shape 417"/>
          <p:cNvSpPr/>
          <p:nvPr/>
        </p:nvSpPr>
        <p:spPr>
          <a:xfrm>
            <a:off x="-150601" y="3940982"/>
            <a:ext cx="7430963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indent="114300" algn="ctr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zh-TW" altLang="en-US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極致的劇院體驗，結合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QNAP NAS </a:t>
            </a:r>
            <a:br>
              <a:rPr lang="en-US" altLang="zh-TW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20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與家庭娛樂系統為您帶來無以倫比的影音體驗</a:t>
            </a:r>
          </a:p>
        </p:txBody>
      </p:sp>
      <p:pic>
        <p:nvPicPr>
          <p:cNvPr id="3" name="Picture 2" descr="https://www.qnap.com/i/_attach_file/product/photo/800_500/520_1612163490_TS-473A_left20top_with20label.png?v=1">
            <a:extLst>
              <a:ext uri="{FF2B5EF4-FFF2-40B4-BE49-F238E27FC236}">
                <a16:creationId xmlns:a16="http://schemas.microsoft.com/office/drawing/2014/main" id="{10E1F6A6-BEF4-4C99-8B26-6B6570AC4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5" y="2296710"/>
            <a:ext cx="1869792" cy="116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Han Tsai\Desktop\HD_直播\car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30758">
            <a:off x="278967" y="2492860"/>
            <a:ext cx="1045598" cy="779446"/>
          </a:xfrm>
          <a:prstGeom prst="rect">
            <a:avLst/>
          </a:prstGeom>
          <a:noFill/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D3028CAC-73D4-4F6F-B5C0-FC0F1B0E7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1086" y="3052180"/>
            <a:ext cx="781622" cy="781622"/>
          </a:xfrm>
          <a:prstGeom prst="rect">
            <a:avLst/>
          </a:prstGeom>
          <a:effectLst>
            <a:outerShdw blurRad="203200" dist="190500" dir="2700000" algn="tl" rotWithShape="0">
              <a:prstClr val="black">
                <a:alpha val="18000"/>
              </a:prstClr>
            </a:outerShdw>
          </a:effectLst>
        </p:spPr>
      </p:pic>
      <p:pic>
        <p:nvPicPr>
          <p:cNvPr id="44" name="Picture 2" descr="C:\Users\Han Tsai\Desktop\HD_直播\radio_good.png">
            <a:extLst>
              <a:ext uri="{FF2B5EF4-FFF2-40B4-BE49-F238E27FC236}">
                <a16:creationId xmlns:a16="http://schemas.microsoft.com/office/drawing/2014/main" id="{A5953407-BA0D-4D18-8F75-40D8EAF0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191" y="2411333"/>
            <a:ext cx="2960886" cy="913260"/>
          </a:xfrm>
          <a:prstGeom prst="rect">
            <a:avLst/>
          </a:prstGeom>
          <a:noFill/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33AD1C87-8B53-469D-A9A1-8ACC327E2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2713" y="3332829"/>
            <a:ext cx="463185" cy="463185"/>
          </a:xfrm>
          <a:prstGeom prst="rect">
            <a:avLst/>
          </a:prstGeom>
          <a:effectLst>
            <a:outerShdw blurRad="203200" dist="190500" dir="2700000" algn="tl" rotWithShape="0">
              <a:prstClr val="black">
                <a:alpha val="18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5706AB4-C8DD-409A-AFA2-1FFDD5CFBE87}"/>
              </a:ext>
            </a:extLst>
          </p:cNvPr>
          <p:cNvSpPr/>
          <p:nvPr/>
        </p:nvSpPr>
        <p:spPr>
          <a:xfrm>
            <a:off x="710145" y="1413853"/>
            <a:ext cx="7488709" cy="4088939"/>
          </a:xfrm>
          <a:prstGeom prst="roundRect">
            <a:avLst>
              <a:gd name="adj" fmla="val 6065"/>
            </a:avLst>
          </a:prstGeom>
          <a:gradFill>
            <a:gsLst>
              <a:gs pos="0">
                <a:schemeClr val="tx2">
                  <a:lumMod val="10000"/>
                  <a:alpha val="49000"/>
                </a:schemeClr>
              </a:gs>
              <a:gs pos="100000">
                <a:schemeClr val="tx1">
                  <a:alpha val="2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8483D463-8F42-427B-858B-C16B55797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301" y="4148617"/>
            <a:ext cx="3750682" cy="876498"/>
          </a:xfrm>
          <a:prstGeom prst="rect">
            <a:avLst/>
          </a:prstGeom>
        </p:spPr>
      </p:pic>
      <p:sp>
        <p:nvSpPr>
          <p:cNvPr id="8" name="Shape 501"/>
          <p:cNvSpPr txBox="1">
            <a:spLocks noGrp="1"/>
          </p:cNvSpPr>
          <p:nvPr>
            <p:ph type="title"/>
          </p:nvPr>
        </p:nvSpPr>
        <p:spPr>
          <a:xfrm>
            <a:off x="214282" y="121658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HD Player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FA4CBCBC-4E80-4AA8-938F-16C90B417F64}"/>
              </a:ext>
            </a:extLst>
          </p:cNvPr>
          <p:cNvSpPr/>
          <p:nvPr/>
        </p:nvSpPr>
        <p:spPr>
          <a:xfrm>
            <a:off x="-480537" y="934994"/>
            <a:ext cx="94818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+mj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C53DE46-2104-4D78-AE66-6EEDC34F9841}"/>
              </a:ext>
            </a:extLst>
          </p:cNvPr>
          <p:cNvSpPr/>
          <p:nvPr/>
        </p:nvSpPr>
        <p:spPr>
          <a:xfrm>
            <a:off x="142718" y="925937"/>
            <a:ext cx="864060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多媒體播放器讓您直接在電視上觀看存放在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的多媒體檔案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533">
            <a:extLst>
              <a:ext uri="{FF2B5EF4-FFF2-40B4-BE49-F238E27FC236}">
                <a16:creationId xmlns:a16="http://schemas.microsoft.com/office/drawing/2014/main" id="{63833448-BBE1-43EF-B384-99F3B3CCACA9}"/>
              </a:ext>
            </a:extLst>
          </p:cNvPr>
          <p:cNvSpPr/>
          <p:nvPr/>
        </p:nvSpPr>
        <p:spPr>
          <a:xfrm>
            <a:off x="520275" y="2818843"/>
            <a:ext cx="8263048" cy="928694"/>
          </a:xfrm>
          <a:prstGeom prst="rect">
            <a:avLst/>
          </a:prstGeom>
          <a:solidFill>
            <a:srgbClr val="0070C0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24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sz="2400" b="1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Shape 534">
            <a:extLst>
              <a:ext uri="{FF2B5EF4-FFF2-40B4-BE49-F238E27FC236}">
                <a16:creationId xmlns:a16="http://schemas.microsoft.com/office/drawing/2014/main" id="{99743B96-682C-424A-8338-D3CA0EC6D485}"/>
              </a:ext>
            </a:extLst>
          </p:cNvPr>
          <p:cNvSpPr/>
          <p:nvPr/>
        </p:nvSpPr>
        <p:spPr>
          <a:xfrm>
            <a:off x="525178" y="1675835"/>
            <a:ext cx="2689500" cy="1011300"/>
          </a:xfrm>
          <a:prstGeom prst="rect">
            <a:avLst/>
          </a:prstGeom>
          <a:solidFill>
            <a:schemeClr val="accent3"/>
          </a:solid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Photo Station</a:t>
            </a:r>
          </a:p>
        </p:txBody>
      </p:sp>
      <p:sp>
        <p:nvSpPr>
          <p:cNvPr id="14" name="Shape 535">
            <a:extLst>
              <a:ext uri="{FF2B5EF4-FFF2-40B4-BE49-F238E27FC236}">
                <a16:creationId xmlns:a16="http://schemas.microsoft.com/office/drawing/2014/main" id="{B263DD3C-C342-4064-B3E2-72CCE8312F50}"/>
              </a:ext>
            </a:extLst>
          </p:cNvPr>
          <p:cNvSpPr/>
          <p:nvPr/>
        </p:nvSpPr>
        <p:spPr>
          <a:xfrm>
            <a:off x="3311260" y="1675835"/>
            <a:ext cx="2689500" cy="1011300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r>
              <a:rPr 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Video Station</a:t>
            </a:r>
          </a:p>
        </p:txBody>
      </p:sp>
      <p:sp>
        <p:nvSpPr>
          <p:cNvPr id="15" name="Shape 536">
            <a:extLst>
              <a:ext uri="{FF2B5EF4-FFF2-40B4-BE49-F238E27FC236}">
                <a16:creationId xmlns:a16="http://schemas.microsoft.com/office/drawing/2014/main" id="{2A17C2DD-0739-4718-A502-13F9324B7446}"/>
              </a:ext>
            </a:extLst>
          </p:cNvPr>
          <p:cNvSpPr/>
          <p:nvPr/>
        </p:nvSpPr>
        <p:spPr>
          <a:xfrm>
            <a:off x="6097342" y="1675835"/>
            <a:ext cx="2689500" cy="1011300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Music Station</a:t>
            </a:r>
          </a:p>
        </p:txBody>
      </p:sp>
      <p:pic>
        <p:nvPicPr>
          <p:cNvPr id="18" name="Picture 2" descr="\\MARKETING\Marketing\MarketingMaterials\素材\_icons\00_4.2iconPNG\Photo.png">
            <a:extLst>
              <a:ext uri="{FF2B5EF4-FFF2-40B4-BE49-F238E27FC236}">
                <a16:creationId xmlns:a16="http://schemas.microsoft.com/office/drawing/2014/main" id="{09015355-1DEA-4D7C-8D02-0EB9A5F3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890149"/>
            <a:ext cx="642942" cy="642942"/>
          </a:xfrm>
          <a:prstGeom prst="rect">
            <a:avLst/>
          </a:prstGeom>
          <a:noFill/>
        </p:spPr>
      </p:pic>
      <p:pic>
        <p:nvPicPr>
          <p:cNvPr id="19" name="Picture 3" descr="\\MARKETING\Marketing\MarketingMaterials\素材\_icons\00_4.2iconPNG\Video.png">
            <a:extLst>
              <a:ext uri="{FF2B5EF4-FFF2-40B4-BE49-F238E27FC236}">
                <a16:creationId xmlns:a16="http://schemas.microsoft.com/office/drawing/2014/main" id="{92ECEAAA-1770-4393-8AA2-6DE3BAE20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890149"/>
            <a:ext cx="642941" cy="642941"/>
          </a:xfrm>
          <a:prstGeom prst="rect">
            <a:avLst/>
          </a:prstGeom>
          <a:noFill/>
        </p:spPr>
      </p:pic>
      <p:pic>
        <p:nvPicPr>
          <p:cNvPr id="20" name="Picture 4" descr="\\MARKETING\Marketing\MarketingMaterials\素材\_icons\00_4.2iconPNG\music_500.png">
            <a:extLst>
              <a:ext uri="{FF2B5EF4-FFF2-40B4-BE49-F238E27FC236}">
                <a16:creationId xmlns:a16="http://schemas.microsoft.com/office/drawing/2014/main" id="{C1C9CAE3-145A-4369-A9A0-230CA1E09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1890149"/>
            <a:ext cx="642942" cy="642942"/>
          </a:xfrm>
          <a:prstGeom prst="rect">
            <a:avLst/>
          </a:prstGeom>
          <a:noFill/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1C92A33-E3E9-4214-9D64-A8DD43AB63AE}"/>
              </a:ext>
            </a:extLst>
          </p:cNvPr>
          <p:cNvSpPr/>
          <p:nvPr/>
        </p:nvSpPr>
        <p:spPr>
          <a:xfrm>
            <a:off x="3786182" y="2890281"/>
            <a:ext cx="2084225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1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 Player</a:t>
            </a:r>
            <a:endParaRPr lang="zh-TW" altLang="en-US" sz="3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82AB6CE-CBCE-479D-97F2-C5714A797170}"/>
              </a:ext>
            </a:extLst>
          </p:cNvPr>
          <p:cNvSpPr/>
          <p:nvPr/>
        </p:nvSpPr>
        <p:spPr>
          <a:xfrm>
            <a:off x="3664738" y="4371422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24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直接輸出播放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C43F87CB-2F1E-433B-8DD5-9943EFC44FDF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82" b="97959" l="7558" r="877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8550" y="2901449"/>
            <a:ext cx="905046" cy="773497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39E3EAA4-2FC4-413B-B2BE-5A4715080A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9096" y="3379677"/>
            <a:ext cx="1622679" cy="102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57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AB81C602-1AC0-4C4E-ACC2-64CE56E34CA8}"/>
              </a:ext>
            </a:extLst>
          </p:cNvPr>
          <p:cNvSpPr/>
          <p:nvPr/>
        </p:nvSpPr>
        <p:spPr>
          <a:xfrm>
            <a:off x="387336" y="4143374"/>
            <a:ext cx="5272118" cy="105181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2">
                  <a:lumMod val="10000"/>
                  <a:alpha val="77000"/>
                </a:schemeClr>
              </a:gs>
              <a:gs pos="100000">
                <a:schemeClr val="tx1">
                  <a:alpha val="2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4" name="Shape 5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HD Player -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相片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25F13A6F-8B72-40D5-81C3-93F920E963E2}"/>
              </a:ext>
            </a:extLst>
          </p:cNvPr>
          <p:cNvSpPr/>
          <p:nvPr/>
        </p:nvSpPr>
        <p:spPr>
          <a:xfrm>
            <a:off x="5923429" y="2212042"/>
            <a:ext cx="2998695" cy="1559858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898525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輕鬆觀看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NAS 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存放的照片，如同操作網頁式的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Photo Station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一般簡單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7C79085-C1A3-4593-9F4B-4CC9DE45F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19622"/>
            <a:ext cx="5421502" cy="30390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圖形 257">
            <a:extLst>
              <a:ext uri="{FF2B5EF4-FFF2-40B4-BE49-F238E27FC236}">
                <a16:creationId xmlns:a16="http://schemas.microsoft.com/office/drawing/2014/main" id="{4FCD6A99-46CB-4F98-8667-1E059DAB0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489" y="1332611"/>
            <a:ext cx="5550058" cy="3293531"/>
          </a:xfrm>
          <a:prstGeom prst="rect">
            <a:avLst/>
          </a:prstGeom>
        </p:spPr>
      </p:pic>
      <p:pic>
        <p:nvPicPr>
          <p:cNvPr id="256" name="圖形 255">
            <a:extLst>
              <a:ext uri="{FF2B5EF4-FFF2-40B4-BE49-F238E27FC236}">
                <a16:creationId xmlns:a16="http://schemas.microsoft.com/office/drawing/2014/main" id="{08DCF1BA-3EC9-4840-B906-118483278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4419" y="3878798"/>
            <a:ext cx="1456651" cy="819366"/>
          </a:xfrm>
          <a:prstGeom prst="rect">
            <a:avLst/>
          </a:prstGeom>
        </p:spPr>
      </p:pic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 err="1">
                <a:latin typeface="微軟正黑體" pitchFamily="34" charset="-120"/>
                <a:ea typeface="微軟正黑體" pitchFamily="34" charset="-120"/>
              </a:rPr>
              <a:t>真的只需一台就解決您的困擾</a:t>
            </a:r>
            <a:endParaRPr lang="en-US" sz="4200" dirty="0">
              <a:ea typeface="微軟正黑體" pitchFamily="34" charset="-120"/>
            </a:endParaRPr>
          </a:p>
        </p:txBody>
      </p:sp>
      <p:cxnSp>
        <p:nvCxnSpPr>
          <p:cNvPr id="266" name="Shape 266"/>
          <p:cNvCxnSpPr>
            <a:cxnSpLocks/>
          </p:cNvCxnSpPr>
          <p:nvPr/>
        </p:nvCxnSpPr>
        <p:spPr>
          <a:xfrm flipV="1">
            <a:off x="3453205" y="3702817"/>
            <a:ext cx="2996004" cy="21023"/>
          </a:xfrm>
          <a:prstGeom prst="straightConnector1">
            <a:avLst/>
          </a:prstGeom>
          <a:noFill/>
          <a:ln w="38100" cap="flat" cmpd="sng"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C4A48"/>
                </a:gs>
              </a:gsLst>
              <a:lin ang="0" scaled="0"/>
            </a:gradFill>
            <a:prstDash val="solid"/>
            <a:round/>
            <a:headEnd type="none" w="lg" len="lg"/>
            <a:tailEnd type="none" w="lg" len="lg"/>
          </a:ln>
          <a:effectLst>
            <a:outerShdw blurRad="50800" dist="38100" dir="5400000" algn="t" rotWithShape="0">
              <a:prstClr val="black">
                <a:alpha val="91000"/>
              </a:prstClr>
            </a:outerShdw>
          </a:effectLst>
        </p:spPr>
      </p:cxnSp>
      <p:sp>
        <p:nvSpPr>
          <p:cNvPr id="16" name="Shape 414"/>
          <p:cNvSpPr/>
          <p:nvPr/>
        </p:nvSpPr>
        <p:spPr>
          <a:xfrm>
            <a:off x="5782107" y="1160215"/>
            <a:ext cx="3123339" cy="785818"/>
          </a:xfrm>
          <a:prstGeom prst="round2DiagRect">
            <a:avLst>
              <a:gd name="adj1" fmla="val 31274"/>
              <a:gd name="adj2" fmla="val 0"/>
            </a:avLst>
          </a:prstGeom>
          <a:solidFill>
            <a:srgbClr val="FC4A48"/>
          </a:solidFill>
          <a:ln w="12700">
            <a:headEnd type="none" w="med" len="med"/>
            <a:tailEnd type="none" w="med" len="med"/>
          </a:ln>
          <a:effectLst>
            <a:outerShdw blurRad="88900" dist="127000" dir="5400000" rotWithShape="0">
              <a:srgbClr val="000000">
                <a:alpha val="2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546"/>
          <p:cNvSpPr txBox="1"/>
          <p:nvPr/>
        </p:nvSpPr>
        <p:spPr>
          <a:xfrm>
            <a:off x="6098770" y="1261306"/>
            <a:ext cx="2734949" cy="77049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多元配置方式，讓您可以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>
              <a:buClr>
                <a:srgbClr val="000000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節省開銷達到相同的應用</a:t>
            </a:r>
          </a:p>
        </p:txBody>
      </p:sp>
      <p:sp>
        <p:nvSpPr>
          <p:cNvPr id="31" name="矩形 30"/>
          <p:cNvSpPr/>
          <p:nvPr/>
        </p:nvSpPr>
        <p:spPr>
          <a:xfrm>
            <a:off x="633635" y="2813798"/>
            <a:ext cx="1623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看影片</a:t>
            </a:r>
            <a:r>
              <a:rPr lang="en-US" altLang="zh-TW" sz="1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</a:p>
          <a:p>
            <a:pPr lvl="0"/>
            <a:r>
              <a:rPr lang="en-US" altLang="zh-TW" sz="16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看照片</a:t>
            </a:r>
            <a:r>
              <a:rPr lang="en-US" altLang="zh-TW" sz="1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</a:p>
          <a:p>
            <a:pPr lvl="0"/>
            <a:r>
              <a:rPr lang="en-US" altLang="zh-TW" sz="1600" b="1" dirty="0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聽音樂</a:t>
            </a:r>
            <a:endParaRPr lang="en-US" sz="16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301490" y="4553904"/>
            <a:ext cx="26997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i="1" dirty="0">
                <a:solidFill>
                  <a:schemeClr val="tx1"/>
                </a:solidFill>
              </a:rPr>
              <a:t>註</a:t>
            </a:r>
            <a:r>
              <a:rPr lang="en-US" altLang="zh-TW" sz="1000" i="1" dirty="0">
                <a:solidFill>
                  <a:schemeClr val="tx1"/>
                </a:solidFill>
              </a:rPr>
              <a:t>: </a:t>
            </a:r>
            <a:r>
              <a:rPr lang="zh-TW" altLang="en-US" sz="1000" i="1" dirty="0">
                <a:solidFill>
                  <a:schemeClr val="tx1"/>
                </a:solidFill>
              </a:rPr>
              <a:t>只支援</a:t>
            </a:r>
            <a:r>
              <a:rPr lang="en-US" altLang="zh-TW" sz="1000" i="1" dirty="0">
                <a:solidFill>
                  <a:schemeClr val="tx1"/>
                </a:solidFill>
              </a:rPr>
              <a:t>x86</a:t>
            </a:r>
            <a:r>
              <a:rPr lang="zh-TW" altLang="en-US" sz="1000" i="1" dirty="0">
                <a:solidFill>
                  <a:schemeClr val="tx1"/>
                </a:solidFill>
              </a:rPr>
              <a:t>架構</a:t>
            </a:r>
            <a:r>
              <a:rPr lang="en-US" altLang="zh-TW" sz="1000" i="1" dirty="0">
                <a:solidFill>
                  <a:schemeClr val="tx1"/>
                </a:solidFill>
              </a:rPr>
              <a:t>CPU</a:t>
            </a:r>
            <a:r>
              <a:rPr lang="zh-TW" altLang="en-US" sz="1000" i="1" dirty="0">
                <a:solidFill>
                  <a:schemeClr val="tx1"/>
                </a:solidFill>
              </a:rPr>
              <a:t>的</a:t>
            </a:r>
            <a:r>
              <a:rPr lang="en-US" altLang="zh-TW" sz="1000" i="1" dirty="0">
                <a:solidFill>
                  <a:schemeClr val="tx1"/>
                </a:solidFill>
              </a:rPr>
              <a:t>NAS</a:t>
            </a:r>
            <a:r>
              <a:rPr lang="zh-TW" altLang="en-US" sz="1000" i="1" dirty="0">
                <a:solidFill>
                  <a:schemeClr val="tx1"/>
                </a:solidFill>
              </a:rPr>
              <a:t>機種</a:t>
            </a:r>
            <a:endParaRPr lang="en-US" altLang="zh-TW" sz="1000" i="1" dirty="0">
              <a:solidFill>
                <a:schemeClr val="tx1"/>
              </a:solidFill>
            </a:endParaRPr>
          </a:p>
        </p:txBody>
      </p:sp>
      <p:pic>
        <p:nvPicPr>
          <p:cNvPr id="29" name="Picture 2" descr="https://appcenter.qnap.com/FileserverCache/f93a27a33f143224f6d99e51bdd4ed0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777" y="2764640"/>
            <a:ext cx="763030" cy="76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C6D8E811-FB6F-4A67-AD43-1F37F35D359B}"/>
              </a:ext>
            </a:extLst>
          </p:cNvPr>
          <p:cNvSpPr/>
          <p:nvPr/>
        </p:nvSpPr>
        <p:spPr>
          <a:xfrm>
            <a:off x="896286" y="2043851"/>
            <a:ext cx="1643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上網逛逛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77A746D-FD74-4AD9-81BE-05FA88D475B6}"/>
              </a:ext>
            </a:extLst>
          </p:cNvPr>
          <p:cNvSpPr/>
          <p:nvPr/>
        </p:nvSpPr>
        <p:spPr>
          <a:xfrm>
            <a:off x="2173456" y="1697217"/>
            <a:ext cx="164307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en-US" altLang="zh-TW" sz="1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Window </a:t>
            </a:r>
            <a:r>
              <a:rPr lang="zh-TW" altLang="en-US" sz="1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工具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D2EF24D-8673-4988-B1A5-41710B4FAC32}"/>
              </a:ext>
            </a:extLst>
          </p:cNvPr>
          <p:cNvSpPr/>
          <p:nvPr/>
        </p:nvSpPr>
        <p:spPr>
          <a:xfrm>
            <a:off x="3732840" y="2009883"/>
            <a:ext cx="1941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觀看監控畫面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915FD57-29EC-43D4-A9A8-CAAEAE68E181}"/>
              </a:ext>
            </a:extLst>
          </p:cNvPr>
          <p:cNvSpPr/>
          <p:nvPr/>
        </p:nvSpPr>
        <p:spPr>
          <a:xfrm>
            <a:off x="3884132" y="3059422"/>
            <a:ext cx="1643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1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管理</a:t>
            </a:r>
            <a:r>
              <a:rPr lang="en-US" altLang="zh-TW" sz="16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53C2EC6F-7331-4F95-8AFB-88D340A785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79694" y="2672211"/>
            <a:ext cx="2573195" cy="1574446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059EEF1A-01DE-473F-8AA7-58912DBD10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18825" y="2206089"/>
            <a:ext cx="1477129" cy="1477129"/>
          </a:xfrm>
          <a:prstGeom prst="rect">
            <a:avLst/>
          </a:prstGeom>
          <a:effectLst>
            <a:outerShdw blurRad="165100" dist="1905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366BB696-C320-4965-81E7-8D814061EB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89700" y="3878798"/>
            <a:ext cx="1271194" cy="88451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040E5F4D-96F5-49A8-96B1-C1671116D0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5485" y="2813798"/>
            <a:ext cx="1271194" cy="1313567"/>
          </a:xfrm>
          <a:prstGeom prst="rect">
            <a:avLst/>
          </a:prstGeom>
          <a:effectLst>
            <a:outerShdw blurRad="203200" dist="571500" dir="840000" sx="88000" sy="88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0486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AB81C602-1AC0-4C4E-ACC2-64CE56E34CA8}"/>
              </a:ext>
            </a:extLst>
          </p:cNvPr>
          <p:cNvSpPr/>
          <p:nvPr/>
        </p:nvSpPr>
        <p:spPr>
          <a:xfrm>
            <a:off x="387336" y="4143374"/>
            <a:ext cx="5272118" cy="105181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2">
                  <a:lumMod val="10000"/>
                  <a:alpha val="77000"/>
                </a:schemeClr>
              </a:gs>
              <a:gs pos="100000">
                <a:schemeClr val="tx1">
                  <a:alpha val="2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4" name="Shape 5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HD Player -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200" dirty="0">
                <a:latin typeface="微軟正黑體"/>
                <a:ea typeface="微軟正黑體"/>
              </a:rPr>
              <a:t>音樂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25F13A6F-8B72-40D5-81C3-93F920E963E2}"/>
              </a:ext>
            </a:extLst>
          </p:cNvPr>
          <p:cNvSpPr/>
          <p:nvPr/>
        </p:nvSpPr>
        <p:spPr>
          <a:xfrm>
            <a:off x="5923429" y="2212042"/>
            <a:ext cx="2998695" cy="1559858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898525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使用方式跟網頁式的</a:t>
            </a:r>
            <a:b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</a:b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Music Station 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一致，</a:t>
            </a:r>
            <a:b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</a:b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簡單操作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3B696EA-B019-4E1D-8B78-848087145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1" y="1514971"/>
            <a:ext cx="5292448" cy="29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66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AB81C602-1AC0-4C4E-ACC2-64CE56E34CA8}"/>
              </a:ext>
            </a:extLst>
          </p:cNvPr>
          <p:cNvSpPr/>
          <p:nvPr/>
        </p:nvSpPr>
        <p:spPr>
          <a:xfrm>
            <a:off x="249461" y="4091684"/>
            <a:ext cx="5272118" cy="105181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2">
                  <a:lumMod val="10000"/>
                  <a:alpha val="77000"/>
                </a:schemeClr>
              </a:gs>
              <a:gs pos="100000">
                <a:schemeClr val="tx1">
                  <a:alpha val="24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4" name="Shape 5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HD Player -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4200" dirty="0">
                <a:latin typeface="微軟正黑體"/>
                <a:ea typeface="微軟正黑體"/>
              </a:rPr>
              <a:t>影片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25F13A6F-8B72-40D5-81C3-93F920E963E2}"/>
              </a:ext>
            </a:extLst>
          </p:cNvPr>
          <p:cNvSpPr/>
          <p:nvPr/>
        </p:nvSpPr>
        <p:spPr>
          <a:xfrm>
            <a:off x="5659454" y="2212042"/>
            <a:ext cx="3262671" cy="1559858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buClr>
                <a:schemeClr val="dk2"/>
              </a:buClr>
              <a:buSzPct val="100000"/>
              <a:defRPr/>
            </a:pP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透過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HD Player 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直接在電視上播放存放在</a:t>
            </a:r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NAS 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裡的影片。</a:t>
            </a:r>
          </a:p>
        </p:txBody>
      </p:sp>
      <p:pic>
        <p:nvPicPr>
          <p:cNvPr id="6" name="Picture 1" descr="螢幕快照 2017-11-29 下午8.28.00.png">
            <a:extLst>
              <a:ext uri="{FF2B5EF4-FFF2-40B4-BE49-F238E27FC236}">
                <a16:creationId xmlns:a16="http://schemas.microsoft.com/office/drawing/2014/main" id="{BE381569-F54D-437B-A859-7B7CFB18E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1" y="1514016"/>
            <a:ext cx="5213304" cy="295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14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 txBox="1">
            <a:spLocks noGrp="1"/>
          </p:cNvSpPr>
          <p:nvPr>
            <p:ph type="title"/>
          </p:nvPr>
        </p:nvSpPr>
        <p:spPr>
          <a:xfrm>
            <a:off x="214282" y="121297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US" sz="4200" dirty="0">
                <a:ea typeface="微軟正黑體" pitchFamily="34" charset="-120"/>
              </a:rPr>
              <a:t>Audio Passthrough</a:t>
            </a:r>
          </a:p>
        </p:txBody>
      </p:sp>
      <p:sp>
        <p:nvSpPr>
          <p:cNvPr id="6" name="Shape 590">
            <a:extLst>
              <a:ext uri="{FF2B5EF4-FFF2-40B4-BE49-F238E27FC236}">
                <a16:creationId xmlns:a16="http://schemas.microsoft.com/office/drawing/2014/main" id="{7603BE82-C7D3-4686-9CD4-08D0F5634EC6}"/>
              </a:ext>
            </a:extLst>
          </p:cNvPr>
          <p:cNvSpPr txBox="1"/>
          <p:nvPr/>
        </p:nvSpPr>
        <p:spPr>
          <a:xfrm>
            <a:off x="2538512" y="2659631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HDMI</a:t>
            </a:r>
          </a:p>
        </p:txBody>
      </p:sp>
      <p:sp>
        <p:nvSpPr>
          <p:cNvPr id="10" name="Shape 597">
            <a:extLst>
              <a:ext uri="{FF2B5EF4-FFF2-40B4-BE49-F238E27FC236}">
                <a16:creationId xmlns:a16="http://schemas.microsoft.com/office/drawing/2014/main" id="{5EA9BBA1-9D8E-4D0E-AEB7-A804AC1141D4}"/>
              </a:ext>
            </a:extLst>
          </p:cNvPr>
          <p:cNvSpPr txBox="1"/>
          <p:nvPr/>
        </p:nvSpPr>
        <p:spPr>
          <a:xfrm>
            <a:off x="5855278" y="2659631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 dirty="0">
                <a:solidFill>
                  <a:schemeClr val="tx1"/>
                </a:solidFill>
                <a:latin typeface="+mj-lt"/>
              </a:rPr>
              <a:t>HDMI</a:t>
            </a:r>
          </a:p>
        </p:txBody>
      </p:sp>
      <p:sp>
        <p:nvSpPr>
          <p:cNvPr id="11" name="Shape 598">
            <a:extLst>
              <a:ext uri="{FF2B5EF4-FFF2-40B4-BE49-F238E27FC236}">
                <a16:creationId xmlns:a16="http://schemas.microsoft.com/office/drawing/2014/main" id="{D4A11781-0620-43B2-A82C-471EAACAAC41}"/>
              </a:ext>
            </a:extLst>
          </p:cNvPr>
          <p:cNvSpPr txBox="1"/>
          <p:nvPr/>
        </p:nvSpPr>
        <p:spPr>
          <a:xfrm>
            <a:off x="3520882" y="3074044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A5251"/>
                </a:solidFill>
                <a:latin typeface="+mj-lt"/>
              </a:rPr>
              <a:t>Audio</a:t>
            </a:r>
          </a:p>
        </p:txBody>
      </p:sp>
      <p:sp>
        <p:nvSpPr>
          <p:cNvPr id="13" name="Shape 598">
            <a:extLst>
              <a:ext uri="{FF2B5EF4-FFF2-40B4-BE49-F238E27FC236}">
                <a16:creationId xmlns:a16="http://schemas.microsoft.com/office/drawing/2014/main" id="{3E4C189B-A686-4363-92C5-068B13ABD473}"/>
              </a:ext>
            </a:extLst>
          </p:cNvPr>
          <p:cNvSpPr txBox="1"/>
          <p:nvPr/>
        </p:nvSpPr>
        <p:spPr>
          <a:xfrm>
            <a:off x="5947868" y="1417250"/>
            <a:ext cx="1086900" cy="34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4D9DFF"/>
                </a:solidFill>
                <a:latin typeface="+mj-lt"/>
              </a:rPr>
              <a:t>Video</a:t>
            </a:r>
          </a:p>
        </p:txBody>
      </p:sp>
      <p:sp>
        <p:nvSpPr>
          <p:cNvPr id="14" name="Shape 587">
            <a:extLst>
              <a:ext uri="{FF2B5EF4-FFF2-40B4-BE49-F238E27FC236}">
                <a16:creationId xmlns:a16="http://schemas.microsoft.com/office/drawing/2014/main" id="{774BC515-BF8D-409D-B147-A747F4363824}"/>
              </a:ext>
            </a:extLst>
          </p:cNvPr>
          <p:cNvSpPr/>
          <p:nvPr/>
        </p:nvSpPr>
        <p:spPr>
          <a:xfrm>
            <a:off x="3571866" y="2089950"/>
            <a:ext cx="1860748" cy="963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AV Receiver</a:t>
            </a:r>
          </a:p>
        </p:txBody>
      </p:sp>
      <p:sp>
        <p:nvSpPr>
          <p:cNvPr id="15" name="Shape 593">
            <a:extLst>
              <a:ext uri="{FF2B5EF4-FFF2-40B4-BE49-F238E27FC236}">
                <a16:creationId xmlns:a16="http://schemas.microsoft.com/office/drawing/2014/main" id="{CC51E26C-ACF3-448E-82D6-EB27592BF558}"/>
              </a:ext>
            </a:extLst>
          </p:cNvPr>
          <p:cNvSpPr/>
          <p:nvPr/>
        </p:nvSpPr>
        <p:spPr>
          <a:xfrm>
            <a:off x="3444668" y="3728506"/>
            <a:ext cx="2068626" cy="48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Speaker</a:t>
            </a:r>
          </a:p>
        </p:txBody>
      </p:sp>
      <p:sp>
        <p:nvSpPr>
          <p:cNvPr id="16" name="平行四邊形 15">
            <a:extLst>
              <a:ext uri="{FF2B5EF4-FFF2-40B4-BE49-F238E27FC236}">
                <a16:creationId xmlns:a16="http://schemas.microsoft.com/office/drawing/2014/main" id="{79318CFB-6F8F-4440-8A0D-12757BFC964F}"/>
              </a:ext>
            </a:extLst>
          </p:cNvPr>
          <p:cNvSpPr/>
          <p:nvPr/>
        </p:nvSpPr>
        <p:spPr>
          <a:xfrm>
            <a:off x="-480536" y="934994"/>
            <a:ext cx="6995636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+mj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1B6E113-698D-4154-8DCE-94D87D822001}"/>
              </a:ext>
            </a:extLst>
          </p:cNvPr>
          <p:cNvSpPr/>
          <p:nvPr/>
        </p:nvSpPr>
        <p:spPr>
          <a:xfrm>
            <a:off x="214282" y="925937"/>
            <a:ext cx="864060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zh-TW" altLang="en-US" sz="2400" b="1" dirty="0">
                <a:solidFill>
                  <a:schemeClr val="bg1"/>
                </a:solidFill>
                <a:latin typeface="Arail"/>
                <a:ea typeface="微軟正黑體"/>
              </a:rPr>
              <a:t>結合家庭劇院音響享受環繞音效</a:t>
            </a:r>
            <a:endParaRPr lang="en-US" altLang="zh-TW" sz="2400" b="1" dirty="0">
              <a:solidFill>
                <a:schemeClr val="bg1"/>
              </a:solidFill>
              <a:latin typeface="Arail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893933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606">
            <a:extLst>
              <a:ext uri="{FF2B5EF4-FFF2-40B4-BE49-F238E27FC236}">
                <a16:creationId xmlns:a16="http://schemas.microsoft.com/office/drawing/2014/main" id="{F8CEF506-EED9-4DAC-9171-E5A19DC8024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3126" y="3191176"/>
            <a:ext cx="2101510" cy="197951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F12B2B5-C891-40BA-BDFD-0380A45904E5}"/>
              </a:ext>
            </a:extLst>
          </p:cNvPr>
          <p:cNvSpPr/>
          <p:nvPr/>
        </p:nvSpPr>
        <p:spPr>
          <a:xfrm>
            <a:off x="631142" y="3582629"/>
            <a:ext cx="4747683" cy="105181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2">
                  <a:lumMod val="10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14282" y="45722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 Player - Audio Passthrough </a:t>
            </a:r>
            <a:br>
              <a:rPr lang="en-US" sz="4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 </a:t>
            </a:r>
            <a:r>
              <a:rPr lang="en-US" altLang="zh-TW" sz="4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en-US" sz="4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E70BE25-65A0-4006-8899-F1C6263C6933}"/>
              </a:ext>
            </a:extLst>
          </p:cNvPr>
          <p:cNvSpPr/>
          <p:nvPr/>
        </p:nvSpPr>
        <p:spPr>
          <a:xfrm>
            <a:off x="5271461" y="1707654"/>
            <a:ext cx="3477003" cy="1388155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6575" lvl="0" indent="-357188">
              <a:spcBef>
                <a:spcPts val="600"/>
              </a:spcBef>
              <a:buFont typeface="+mj-lt"/>
              <a:buAutoNum type="arabicPeriod"/>
            </a:pP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 Player “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設定” 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-&gt;“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系統“ 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-&gt; “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音效”</a:t>
            </a:r>
            <a:b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選擇“音效輸出裝置”：</a:t>
            </a:r>
            <a:b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指定音效輸出裝置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B5352BB3-4D26-4021-9C8D-64C7C364A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9489" y="3636328"/>
            <a:ext cx="1728161" cy="1376128"/>
          </a:xfrm>
          <a:prstGeom prst="rect">
            <a:avLst/>
          </a:prstGeom>
        </p:spPr>
      </p:pic>
      <p:pic>
        <p:nvPicPr>
          <p:cNvPr id="16" name="Shape 617">
            <a:extLst>
              <a:ext uri="{FF2B5EF4-FFF2-40B4-BE49-F238E27FC236}">
                <a16:creationId xmlns:a16="http://schemas.microsoft.com/office/drawing/2014/main" id="{604C7CA6-3411-439E-9600-99778EEC561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536" y="1508132"/>
            <a:ext cx="4587977" cy="258094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 616">
            <a:extLst>
              <a:ext uri="{FF2B5EF4-FFF2-40B4-BE49-F238E27FC236}">
                <a16:creationId xmlns:a16="http://schemas.microsoft.com/office/drawing/2014/main" id="{F2A4C0A9-A6E8-4044-B8E2-04BA374A01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1042"/>
          <a:stretch/>
        </p:blipFill>
        <p:spPr>
          <a:xfrm>
            <a:off x="5436096" y="3363838"/>
            <a:ext cx="2136860" cy="177966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F12B2B5-C891-40BA-BDFD-0380A45904E5}"/>
              </a:ext>
            </a:extLst>
          </p:cNvPr>
          <p:cNvSpPr/>
          <p:nvPr/>
        </p:nvSpPr>
        <p:spPr>
          <a:xfrm>
            <a:off x="323378" y="3582629"/>
            <a:ext cx="4948084" cy="105181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2">
                  <a:lumMod val="10000"/>
                </a:schemeClr>
              </a:gs>
              <a:gs pos="100000">
                <a:schemeClr val="tx1">
                  <a:alpha val="56000"/>
                </a:scheme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Shape 605">
            <a:extLst>
              <a:ext uri="{FF2B5EF4-FFF2-40B4-BE49-F238E27FC236}">
                <a16:creationId xmlns:a16="http://schemas.microsoft.com/office/drawing/2014/main" id="{E7CB0498-0242-4AFB-8141-0AA68FBFDB1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377" y="1426346"/>
            <a:ext cx="4791350" cy="23993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14282" y="7839"/>
            <a:ext cx="8787000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4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 Player - Audio Passthrough </a:t>
            </a:r>
            <a:br>
              <a:rPr lang="en-US" sz="4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 </a:t>
            </a:r>
            <a:r>
              <a:rPr lang="en-US" altLang="zh-TW" sz="4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2/3</a:t>
            </a:r>
            <a:endParaRPr lang="en-US" sz="42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E70BE25-65A0-4006-8899-F1C6263C6933}"/>
              </a:ext>
            </a:extLst>
          </p:cNvPr>
          <p:cNvSpPr/>
          <p:nvPr/>
        </p:nvSpPr>
        <p:spPr>
          <a:xfrm>
            <a:off x="5436095" y="1855032"/>
            <a:ext cx="3264151" cy="1189686"/>
          </a:xfrm>
          <a:prstGeom prst="roundRect">
            <a:avLst>
              <a:gd name="adj" fmla="val 4618"/>
            </a:avLst>
          </a:prstGeom>
          <a:solidFill>
            <a:srgbClr val="4D9DFF"/>
          </a:solidFill>
          <a:ln>
            <a:gradFill>
              <a:gsLst>
                <a:gs pos="1000">
                  <a:srgbClr val="5AC4E4"/>
                </a:gs>
                <a:gs pos="100000">
                  <a:srgbClr val="FC4A48"/>
                </a:gs>
              </a:gsLst>
              <a:lin ang="5400000" scaled="1"/>
            </a:gradFill>
          </a:ln>
          <a:effectLst>
            <a:innerShdw blurRad="215900" dist="50800" dir="16200000">
              <a:prstClr val="black">
                <a:alpha val="5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1800" lvl="0" indent="-3429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85000"/>
              <a:buFont typeface="+mj-lt"/>
              <a:buAutoNum type="arabicPeriod"/>
              <a:tabLst>
                <a:tab pos="179388" algn="l"/>
              </a:tabLst>
              <a:defRPr/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選擇“允許直通輸出” </a:t>
            </a:r>
            <a:b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</a:br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- 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啟動音效直通輸出</a:t>
            </a:r>
          </a:p>
          <a:p>
            <a:pPr marL="431800" lvl="0" indent="-3429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85000"/>
              <a:buFont typeface="+mj-lt"/>
              <a:buAutoNum type="arabicPeriod"/>
              <a:tabLst>
                <a:tab pos="179388" algn="l"/>
              </a:tabLst>
              <a:defRPr/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選擇輸出裝置</a:t>
            </a:r>
            <a:endParaRPr lang="en-US" altLang="zh-TW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2E0E3F4E-563B-4747-8802-33FA25829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1277" y="3473404"/>
            <a:ext cx="1728161" cy="137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53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ctrTitle" idx="4294967295"/>
          </p:nvPr>
        </p:nvSpPr>
        <p:spPr>
          <a:xfrm>
            <a:off x="437322" y="1491630"/>
            <a:ext cx="4289425" cy="5651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l">
              <a:buClr>
                <a:srgbClr val="002060"/>
              </a:buClr>
              <a:buSzPct val="25000"/>
            </a:pPr>
            <a:r>
              <a:rPr lang="en-US" altLang="zh-TW" sz="25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Utilize the power </a:t>
            </a:r>
            <a:br>
              <a:rPr lang="en-US" altLang="zh-TW" sz="25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</a:br>
            <a:r>
              <a:rPr lang="en-US" altLang="zh-TW" sz="2500" dirty="0">
                <a:solidFill>
                  <a:srgbClr val="23181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of HDMI local display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FE623324-36CA-40B1-8A99-3EAA50EA3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831315"/>
            <a:ext cx="3926541" cy="50484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32FD282-FDC8-4C0C-A178-DCC4992D496A}"/>
              </a:ext>
            </a:extLst>
          </p:cNvPr>
          <p:cNvSpPr txBox="1"/>
          <p:nvPr/>
        </p:nvSpPr>
        <p:spPr>
          <a:xfrm>
            <a:off x="3563888" y="4515966"/>
            <a:ext cx="5400600" cy="4390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©2021</a:t>
            </a:r>
            <a:r>
              <a:rPr lang="zh-TW" altLang="en-US" sz="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著作權為威聯通科技股份有限公司所有。威聯通科技並保留所有權利。</a:t>
            </a:r>
            <a:br>
              <a:rPr lang="en-US" altLang="zh-TW" sz="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威聯通科技股份有限公司所使用或註冊之商標或標章。檔案中所提及之產品及公司名稱可能為其他公司所有之商標。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214282" y="220694"/>
            <a:ext cx="8690436" cy="71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HD Station – </a:t>
            </a:r>
            <a:r>
              <a:rPr lang="en-US" altLang="zh-TW" sz="4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被下載最多次的套件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平行四邊形 10"/>
          <p:cNvSpPr/>
          <p:nvPr/>
        </p:nvSpPr>
        <p:spPr>
          <a:xfrm>
            <a:off x="-480537" y="1155750"/>
            <a:ext cx="7929619" cy="438151"/>
          </a:xfrm>
          <a:prstGeom prst="parallelogram">
            <a:avLst>
              <a:gd name="adj" fmla="val 55727"/>
            </a:avLst>
          </a:prstGeom>
          <a:solidFill>
            <a:srgbClr val="FC4A48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027F27-4644-4997-A701-6C43052214BF}"/>
              </a:ext>
            </a:extLst>
          </p:cNvPr>
          <p:cNvSpPr/>
          <p:nvPr/>
        </p:nvSpPr>
        <p:spPr>
          <a:xfrm>
            <a:off x="802740" y="1146693"/>
            <a:ext cx="7929619" cy="44627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300" b="1" dirty="0">
                <a:solidFill>
                  <a:schemeClr val="bg1"/>
                </a:solidFill>
                <a:latin typeface="Calibri"/>
                <a:ea typeface="微軟正黑體"/>
              </a:rPr>
              <a:t>本機顯示</a:t>
            </a:r>
            <a:r>
              <a:rPr lang="en-US" altLang="zh-TW" sz="2300" b="1" dirty="0">
                <a:solidFill>
                  <a:schemeClr val="bg1"/>
                </a:solidFill>
                <a:latin typeface="Calibri"/>
                <a:ea typeface="微軟正黑體"/>
              </a:rPr>
              <a:t> - </a:t>
            </a:r>
            <a:r>
              <a:rPr lang="en-US" altLang="zh-TW" sz="2300" b="1" dirty="0" err="1">
                <a:solidFill>
                  <a:schemeClr val="bg1"/>
                </a:solidFill>
                <a:latin typeface="Calibri"/>
                <a:ea typeface="微軟正黑體"/>
              </a:rPr>
              <a:t>就是跟其他人不一樣</a:t>
            </a:r>
            <a:endParaRPr lang="en-US" altLang="zh-TW" sz="23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F6F2DC4B-B99C-4FFC-81F5-BDE683883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091466"/>
              </p:ext>
            </p:extLst>
          </p:nvPr>
        </p:nvGraphicFramePr>
        <p:xfrm>
          <a:off x="719572" y="1947134"/>
          <a:ext cx="7704855" cy="2260115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3266541539"/>
                    </a:ext>
                  </a:extLst>
                </a:gridCol>
                <a:gridCol w="1765316">
                  <a:extLst>
                    <a:ext uri="{9D8B030D-6E8A-4147-A177-3AD203B41FA5}">
                      <a16:colId xmlns:a16="http://schemas.microsoft.com/office/drawing/2014/main" val="3288996833"/>
                    </a:ext>
                  </a:extLst>
                </a:gridCol>
                <a:gridCol w="1625247">
                  <a:extLst>
                    <a:ext uri="{9D8B030D-6E8A-4147-A177-3AD203B41FA5}">
                      <a16:colId xmlns:a16="http://schemas.microsoft.com/office/drawing/2014/main" val="441298309"/>
                    </a:ext>
                  </a:extLst>
                </a:gridCol>
                <a:gridCol w="1866020">
                  <a:extLst>
                    <a:ext uri="{9D8B030D-6E8A-4147-A177-3AD203B41FA5}">
                      <a16:colId xmlns:a16="http://schemas.microsoft.com/office/drawing/2014/main" val="1115236136"/>
                    </a:ext>
                  </a:extLst>
                </a:gridCol>
              </a:tblGrid>
              <a:tr h="452023">
                <a:tc>
                  <a:txBody>
                    <a:bodyPr/>
                    <a:lstStyle/>
                    <a:p>
                      <a:r>
                        <a:rPr lang="en-US" altLang="zh-TW"/>
                        <a:t>功能</a:t>
                      </a:r>
                      <a:endParaRPr lang="zh-TW" altLang="en-US" err="1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C4A48"/>
                          </a:solidFill>
                        </a:rPr>
                        <a:t>QNAP</a:t>
                      </a:r>
                      <a:endParaRPr lang="zh-TW" altLang="en-US" dirty="0">
                        <a:solidFill>
                          <a:srgbClr val="FC4A48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 brand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 dirty="0"/>
                        <a:t>A brand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037364"/>
                  </a:ext>
                </a:extLst>
              </a:tr>
              <a:tr h="452023">
                <a:tc>
                  <a:txBody>
                    <a:bodyPr/>
                    <a:lstStyle/>
                    <a:p>
                      <a:r>
                        <a:rPr lang="en-US" altLang="zh-TW"/>
                        <a:t>本機顯示</a:t>
                      </a:r>
                      <a:endParaRPr lang="zh-TW" altLang="en-US" err="1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rgbClr val="FC4A48"/>
                          </a:solidFill>
                        </a:rPr>
                        <a:t>v</a:t>
                      </a:r>
                      <a:endParaRPr lang="zh-TW" altLang="en-US" sz="1600" b="1" dirty="0">
                        <a:solidFill>
                          <a:srgbClr val="FC4A48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aseline="0"/>
                        <a:t>x</a:t>
                      </a:r>
                      <a:endParaRPr lang="zh-TW" alt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v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635295"/>
                  </a:ext>
                </a:extLst>
              </a:tr>
              <a:tr h="452023">
                <a:tc>
                  <a:txBody>
                    <a:bodyPr/>
                    <a:lstStyle/>
                    <a:p>
                      <a:r>
                        <a:rPr lang="en-US" altLang="zh-TW"/>
                        <a:t>多媒體播放</a:t>
                      </a:r>
                      <a:endParaRPr lang="zh-TW" altLang="en-US" err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rgbClr val="FC4A48"/>
                          </a:solidFill>
                        </a:rPr>
                        <a:t>v</a:t>
                      </a:r>
                      <a:endParaRPr lang="zh-TW" altLang="en-US" sz="1600" b="1" dirty="0">
                        <a:solidFill>
                          <a:srgbClr val="FC4A4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x</a:t>
                      </a:r>
                      <a:endParaRPr lang="zh-TW" alt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7661844"/>
                  </a:ext>
                </a:extLst>
              </a:tr>
              <a:tr h="452023">
                <a:tc>
                  <a:txBody>
                    <a:bodyPr/>
                    <a:lstStyle/>
                    <a:p>
                      <a:r>
                        <a:rPr lang="en-US" altLang="zh-TW"/>
                        <a:t>監視器播放及回放</a:t>
                      </a:r>
                      <a:endParaRPr lang="zh-TW" err="1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rgbClr val="FC4A48"/>
                          </a:solidFill>
                        </a:rPr>
                        <a:t>v</a:t>
                      </a:r>
                      <a:endParaRPr lang="zh-TW" altLang="en-US" sz="1600" b="1" dirty="0">
                        <a:solidFill>
                          <a:srgbClr val="FC4A48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x</a:t>
                      </a:r>
                      <a:endParaRPr lang="en-US" altLang="zh-TW" baseline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071169"/>
                  </a:ext>
                </a:extLst>
              </a:tr>
              <a:tr h="452023">
                <a:tc>
                  <a:txBody>
                    <a:bodyPr/>
                    <a:lstStyle/>
                    <a:p>
                      <a:r>
                        <a:rPr lang="en-US" altLang="zh-TW"/>
                        <a:t>虛擬機桌面</a:t>
                      </a:r>
                      <a:endParaRPr lang="zh-TW" altLang="en-US" err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rgbClr val="FC4A48"/>
                          </a:solidFill>
                        </a:rPr>
                        <a:t>v</a:t>
                      </a:r>
                      <a:endParaRPr lang="zh-TW" altLang="en-US" sz="1600" b="1" dirty="0">
                        <a:solidFill>
                          <a:srgbClr val="FC4A4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8930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54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/>
          <p:nvPr/>
        </p:nvSpPr>
        <p:spPr>
          <a:xfrm>
            <a:off x="1165822" y="290533"/>
            <a:ext cx="6955200" cy="91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zh-TW" sz="44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全面解析</a:t>
            </a:r>
            <a:r>
              <a:rPr lang="en-US" altLang="zh-TW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HD Station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A9CA796A-CF11-4493-92B3-390A4D1C7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560" y="1535741"/>
            <a:ext cx="2547937" cy="1457325"/>
          </a:xfrm>
          <a:prstGeom prst="rect">
            <a:avLst/>
          </a:prstGeom>
          <a:effectLst>
            <a:outerShdw blurRad="254000" dist="266700" dir="5220000" sx="97000" sy="97000" algn="tl" rotWithShape="0">
              <a:srgbClr val="040156">
                <a:alpha val="40000"/>
              </a:srgbClr>
            </a:outerShdw>
          </a:effectLst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6012F3A1-7DCC-45D6-BB8A-502241C62F5D}"/>
              </a:ext>
            </a:extLst>
          </p:cNvPr>
          <p:cNvSpPr/>
          <p:nvPr/>
        </p:nvSpPr>
        <p:spPr>
          <a:xfrm>
            <a:off x="409560" y="2425881"/>
            <a:ext cx="2547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4300" algn="ctr">
              <a:buClr>
                <a:srgbClr val="002060"/>
              </a:buClr>
              <a:buSzPct val="112500"/>
            </a:pP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本機顯示技術</a:t>
            </a:r>
          </a:p>
        </p:txBody>
      </p:sp>
      <p:sp>
        <p:nvSpPr>
          <p:cNvPr id="50" name="Shape 390">
            <a:extLst>
              <a:ext uri="{FF2B5EF4-FFF2-40B4-BE49-F238E27FC236}">
                <a16:creationId xmlns:a16="http://schemas.microsoft.com/office/drawing/2014/main" id="{DAFDC3DA-4D2E-4D24-800A-6E21F7BDE987}"/>
              </a:ext>
            </a:extLst>
          </p:cNvPr>
          <p:cNvSpPr/>
          <p:nvPr/>
        </p:nvSpPr>
        <p:spPr>
          <a:xfrm>
            <a:off x="409559" y="1535741"/>
            <a:ext cx="2547938" cy="72866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indent="-82550" algn="ctr">
              <a:buClr>
                <a:srgbClr val="FFFFFF"/>
              </a:buClr>
              <a:buSzPct val="96296"/>
            </a:pPr>
            <a:r>
              <a:rPr lang="zh-TW" altLang="en-US" sz="2100" b="1" dirty="0">
                <a:solidFill>
                  <a:srgbClr val="FF69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基本架構</a:t>
            </a: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CA4B7E9D-B9EC-4536-A6FB-08CDC3C2E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4210" y="1535741"/>
            <a:ext cx="2547937" cy="1457325"/>
          </a:xfrm>
          <a:prstGeom prst="rect">
            <a:avLst/>
          </a:prstGeom>
          <a:effectLst>
            <a:outerShdw blurRad="254000" dist="266700" dir="5220000" sx="97000" sy="97000" algn="tl" rotWithShape="0">
              <a:srgbClr val="040156">
                <a:alpha val="40000"/>
              </a:srgbClr>
            </a:outerShdw>
          </a:effectLst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2DADA73E-9017-4BF1-9FF4-D9A266AF166F}"/>
              </a:ext>
            </a:extLst>
          </p:cNvPr>
          <p:cNvSpPr/>
          <p:nvPr/>
        </p:nvSpPr>
        <p:spPr>
          <a:xfrm>
            <a:off x="3324210" y="2318160"/>
            <a:ext cx="2547937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-114300" algn="ctr">
              <a:buClr>
                <a:srgbClr val="002060"/>
              </a:buClr>
              <a:buSzPct val="112500"/>
            </a:pP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多種配置方式</a:t>
            </a:r>
          </a:p>
          <a:p>
            <a:pPr indent="-114300" algn="ctr">
              <a:buClr>
                <a:srgbClr val="002060"/>
              </a:buClr>
              <a:buSzPct val="112500"/>
            </a:pP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迎合個人喜好</a:t>
            </a:r>
          </a:p>
        </p:txBody>
      </p:sp>
      <p:sp>
        <p:nvSpPr>
          <p:cNvPr id="54" name="Shape 390">
            <a:extLst>
              <a:ext uri="{FF2B5EF4-FFF2-40B4-BE49-F238E27FC236}">
                <a16:creationId xmlns:a16="http://schemas.microsoft.com/office/drawing/2014/main" id="{121A3C18-4096-43DE-905B-702526BEBF14}"/>
              </a:ext>
            </a:extLst>
          </p:cNvPr>
          <p:cNvSpPr/>
          <p:nvPr/>
        </p:nvSpPr>
        <p:spPr>
          <a:xfrm>
            <a:off x="3324209" y="1535741"/>
            <a:ext cx="2547938" cy="72866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indent="-82550" algn="ctr">
              <a:buClr>
                <a:srgbClr val="FFFFFF"/>
              </a:buClr>
              <a:buSzPct val="96296"/>
            </a:pPr>
            <a:r>
              <a:rPr lang="zh-TW" altLang="en-US" sz="2100" b="1" dirty="0">
                <a:solidFill>
                  <a:srgbClr val="FF69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配置方式</a:t>
            </a:r>
          </a:p>
        </p:txBody>
      </p:sp>
      <p:pic>
        <p:nvPicPr>
          <p:cNvPr id="56" name="圖形 55">
            <a:extLst>
              <a:ext uri="{FF2B5EF4-FFF2-40B4-BE49-F238E27FC236}">
                <a16:creationId xmlns:a16="http://schemas.microsoft.com/office/drawing/2014/main" id="{D21067F9-2782-47BB-A518-947F7B511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8861" y="1535741"/>
            <a:ext cx="2547937" cy="1457325"/>
          </a:xfrm>
          <a:prstGeom prst="rect">
            <a:avLst/>
          </a:prstGeom>
          <a:effectLst>
            <a:outerShdw blurRad="254000" dist="266700" dir="5220000" sx="97000" sy="97000" algn="tl" rotWithShape="0">
              <a:srgbClr val="040156">
                <a:alpha val="40000"/>
              </a:srgbClr>
            </a:outerShdw>
          </a:effectLst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426C7BBF-B187-4817-8880-601679B6806D}"/>
              </a:ext>
            </a:extLst>
          </p:cNvPr>
          <p:cNvSpPr/>
          <p:nvPr/>
        </p:nvSpPr>
        <p:spPr>
          <a:xfrm>
            <a:off x="6238861" y="2318160"/>
            <a:ext cx="2547937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-114300" algn="ctr">
              <a:buClr>
                <a:srgbClr val="002060"/>
              </a:buClr>
              <a:buSzPct val="112500"/>
            </a:pP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簡易操作方式</a:t>
            </a:r>
          </a:p>
          <a:p>
            <a:pPr indent="-114300" algn="ctr">
              <a:buClr>
                <a:srgbClr val="002060"/>
              </a:buClr>
              <a:buSzPct val="112500"/>
            </a:pP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輕易上手</a:t>
            </a:r>
            <a:endParaRPr lang="en-US" altLang="zh-TW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58" name="Shape 390">
            <a:extLst>
              <a:ext uri="{FF2B5EF4-FFF2-40B4-BE49-F238E27FC236}">
                <a16:creationId xmlns:a16="http://schemas.microsoft.com/office/drawing/2014/main" id="{37C94AF2-FBA6-45D4-A3FD-8A4D6A7FE936}"/>
              </a:ext>
            </a:extLst>
          </p:cNvPr>
          <p:cNvSpPr/>
          <p:nvPr/>
        </p:nvSpPr>
        <p:spPr>
          <a:xfrm>
            <a:off x="6238860" y="1535741"/>
            <a:ext cx="2547938" cy="72866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indent="-82550" algn="ctr">
              <a:buClr>
                <a:srgbClr val="FFFFFF"/>
              </a:buClr>
              <a:buSzPct val="96296"/>
            </a:pPr>
            <a:r>
              <a:rPr lang="zh-TW" altLang="en-US" sz="2100" b="1" dirty="0">
                <a:solidFill>
                  <a:srgbClr val="FF69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/>
                <a:sym typeface="Verdana"/>
              </a:rPr>
              <a:t>基本操作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BB2C837C-850D-40C9-AD54-07930F7C6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27548" y="3461029"/>
            <a:ext cx="2859897" cy="1026355"/>
          </a:xfrm>
          <a:prstGeom prst="rect">
            <a:avLst/>
          </a:prstGeom>
          <a:effectLst>
            <a:outerShdw blurRad="266700" dist="304800" dir="5400000" sx="91000" sy="91000" algn="t" rotWithShape="0">
              <a:srgbClr val="040156">
                <a:alpha val="40000"/>
              </a:srgbClr>
            </a:outerShdw>
          </a:effectLst>
        </p:spPr>
      </p:pic>
      <p:sp>
        <p:nvSpPr>
          <p:cNvPr id="59" name="Shape 390">
            <a:extLst>
              <a:ext uri="{FF2B5EF4-FFF2-40B4-BE49-F238E27FC236}">
                <a16:creationId xmlns:a16="http://schemas.microsoft.com/office/drawing/2014/main" id="{EE63A92F-2032-45D8-B482-C7B551FAAEFE}"/>
              </a:ext>
            </a:extLst>
          </p:cNvPr>
          <p:cNvSpPr/>
          <p:nvPr/>
        </p:nvSpPr>
        <p:spPr>
          <a:xfrm>
            <a:off x="1708523" y="3556279"/>
            <a:ext cx="2547938" cy="72866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indent="-82550" algn="ctr">
              <a:buClr>
                <a:srgbClr val="FFFFFF"/>
              </a:buClr>
              <a:buSzPct val="96296"/>
            </a:pPr>
            <a:r>
              <a:rPr lang="zh-TW" altLang="en-US" sz="2100" b="1" dirty="0">
                <a:solidFill>
                  <a:srgbClr val="FF69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 pitchFamily="34" charset="0"/>
                <a:sym typeface="Verdana"/>
              </a:rPr>
              <a:t>豐富的應用套件</a:t>
            </a:r>
          </a:p>
        </p:txBody>
      </p:sp>
      <p:pic>
        <p:nvPicPr>
          <p:cNvPr id="61" name="圖形 60">
            <a:extLst>
              <a:ext uri="{FF2B5EF4-FFF2-40B4-BE49-F238E27FC236}">
                <a16:creationId xmlns:a16="http://schemas.microsoft.com/office/drawing/2014/main" id="{CD369DAB-1718-4D58-80E8-18983DBC6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9848" y="3461028"/>
            <a:ext cx="2859897" cy="1026355"/>
          </a:xfrm>
          <a:prstGeom prst="rect">
            <a:avLst/>
          </a:prstGeom>
          <a:effectLst>
            <a:outerShdw blurRad="266700" dist="304800" dir="5400000" sx="91000" sy="91000" algn="t" rotWithShape="0">
              <a:srgbClr val="040156">
                <a:alpha val="40000"/>
              </a:srgbClr>
            </a:outerShdw>
          </a:effectLst>
        </p:spPr>
      </p:pic>
      <p:sp>
        <p:nvSpPr>
          <p:cNvPr id="62" name="Shape 390">
            <a:extLst>
              <a:ext uri="{FF2B5EF4-FFF2-40B4-BE49-F238E27FC236}">
                <a16:creationId xmlns:a16="http://schemas.microsoft.com/office/drawing/2014/main" id="{E4E28A3A-831A-40AA-A3EE-6C679E965E6D}"/>
              </a:ext>
            </a:extLst>
          </p:cNvPr>
          <p:cNvSpPr/>
          <p:nvPr/>
        </p:nvSpPr>
        <p:spPr>
          <a:xfrm>
            <a:off x="4870823" y="3556278"/>
            <a:ext cx="2547938" cy="72866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indent="-82550" algn="ctr">
              <a:buClr>
                <a:srgbClr val="FFFFFF"/>
              </a:buClr>
              <a:buSzPct val="96296"/>
            </a:pPr>
            <a:r>
              <a:rPr lang="zh-TW" altLang="en-US" sz="2100" b="1" dirty="0">
                <a:solidFill>
                  <a:srgbClr val="FF69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Verdana" pitchFamily="34" charset="0"/>
                <a:sym typeface="Verdana"/>
              </a:rPr>
              <a:t>實機演示</a:t>
            </a:r>
          </a:p>
        </p:txBody>
      </p:sp>
    </p:spTree>
    <p:extLst>
      <p:ext uri="{BB962C8B-B14F-4D97-AF65-F5344CB8AC3E}">
        <p14:creationId xmlns:p14="http://schemas.microsoft.com/office/powerpoint/2010/main" val="2898814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0" y="2691472"/>
            <a:ext cx="91440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sz="2800">
              <a:solidFill>
                <a:srgbClr val="002060"/>
              </a:solidFill>
            </a:endParaRPr>
          </a:p>
        </p:txBody>
      </p:sp>
      <p:sp>
        <p:nvSpPr>
          <p:cNvPr id="304" name="Shape 304"/>
          <p:cNvSpPr txBox="1">
            <a:spLocks noGrp="1"/>
          </p:cNvSpPr>
          <p:nvPr>
            <p:ph type="title"/>
          </p:nvPr>
        </p:nvSpPr>
        <p:spPr>
          <a:xfrm>
            <a:off x="899592" y="411510"/>
            <a:ext cx="4674471" cy="316297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algn="l">
              <a:buClr>
                <a:srgbClr val="002060"/>
              </a:buClr>
              <a:buSzPct val="25000"/>
            </a:pPr>
            <a:r>
              <a:rPr lang="zh-TW" altLang="en-US" sz="5500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基本架構</a:t>
            </a:r>
            <a:br>
              <a:rPr lang="en-US" altLang="zh-TW" sz="5500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5500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與配置</a:t>
            </a:r>
            <a:endParaRPr lang="en-US" sz="5500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844A3B07-12FA-44A5-95FD-524448EC3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77191" y="2986085"/>
            <a:ext cx="2734796" cy="1738048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BA60A839-4E68-4C22-A0C6-275E07EFD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7398" b="10321"/>
          <a:stretch/>
        </p:blipFill>
        <p:spPr>
          <a:xfrm>
            <a:off x="551331" y="3061400"/>
            <a:ext cx="1438834" cy="1548238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FB8B6C59-7628-4F3A-9A2B-CFF7B47E9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93677" y="2910060"/>
            <a:ext cx="509785" cy="15809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F7E975F8-5E58-47B0-93B8-A69A483979F6}"/>
              </a:ext>
            </a:extLst>
          </p:cNvPr>
          <p:cNvSpPr/>
          <p:nvPr/>
        </p:nvSpPr>
        <p:spPr>
          <a:xfrm>
            <a:off x="1547664" y="829557"/>
            <a:ext cx="6336248" cy="4779505"/>
          </a:xfrm>
          <a:prstGeom prst="roundRect">
            <a:avLst>
              <a:gd name="adj" fmla="val 6065"/>
            </a:avLst>
          </a:prstGeom>
          <a:gradFill>
            <a:gsLst>
              <a:gs pos="0">
                <a:srgbClr val="042F4C"/>
              </a:gs>
              <a:gs pos="100000">
                <a:srgbClr val="160404"/>
              </a:gs>
            </a:gsLst>
            <a:lin ang="5400000" scaled="0"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37FC12E5-1AA5-4D12-BC16-70BF96E9C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40766" y="931442"/>
            <a:ext cx="5664006" cy="4212057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2EBADBD1-79EB-4458-BE82-1BA30631E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216" y="2491307"/>
            <a:ext cx="1472669" cy="2448235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C898D39C-151C-4306-A03A-9115A30641A1}"/>
              </a:ext>
            </a:extLst>
          </p:cNvPr>
          <p:cNvGrpSpPr/>
          <p:nvPr/>
        </p:nvGrpSpPr>
        <p:grpSpPr>
          <a:xfrm>
            <a:off x="2139979" y="1215483"/>
            <a:ext cx="5163256" cy="3580233"/>
            <a:chOff x="2064047" y="1356877"/>
            <a:chExt cx="4991480" cy="3461122"/>
          </a:xfrm>
        </p:grpSpPr>
        <p:pic>
          <p:nvPicPr>
            <p:cNvPr id="25" name="Picture 2" descr="C:\Users\Han Tsai\Desktop\HD_直播\aa.png">
              <a:extLst>
                <a:ext uri="{FF2B5EF4-FFF2-40B4-BE49-F238E27FC236}">
                  <a16:creationId xmlns:a16="http://schemas.microsoft.com/office/drawing/2014/main" id="{7B031A9C-F524-44F3-AF06-7E61A5BD8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064047" y="1356877"/>
              <a:ext cx="4987440" cy="3461122"/>
            </a:xfrm>
            <a:prstGeom prst="rect">
              <a:avLst/>
            </a:prstGeom>
            <a:noFill/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0D7D0A0-2256-43F9-9B2C-631BABF80E1A}"/>
                </a:ext>
              </a:extLst>
            </p:cNvPr>
            <p:cNvSpPr/>
            <p:nvPr/>
          </p:nvSpPr>
          <p:spPr>
            <a:xfrm>
              <a:off x="4780142" y="2010936"/>
              <a:ext cx="722303" cy="721591"/>
            </a:xfrm>
            <a:prstGeom prst="rect">
              <a:avLst/>
            </a:prstGeom>
            <a:solidFill>
              <a:srgbClr val="AED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Picture 2" descr="https://download.qnap.com/QPKG/images/QPKG/QVRProClient_80.png">
              <a:extLst>
                <a:ext uri="{FF2B5EF4-FFF2-40B4-BE49-F238E27FC236}">
                  <a16:creationId xmlns:a16="http://schemas.microsoft.com/office/drawing/2014/main" id="{31722806-E538-4025-BEF0-E6A8EA383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617" y="2100150"/>
              <a:ext cx="511072" cy="51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C336F9AC-9275-45AB-8CE1-CC7680BFC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81967" y="1418739"/>
              <a:ext cx="517508" cy="521506"/>
            </a:xfrm>
            <a:prstGeom prst="rect">
              <a:avLst/>
            </a:prstGeom>
          </p:spPr>
        </p:pic>
        <p:pic>
          <p:nvPicPr>
            <p:cNvPr id="29" name="Picture 4" descr="Windows 10 Logo.svg">
              <a:extLst>
                <a:ext uri="{FF2B5EF4-FFF2-40B4-BE49-F238E27FC236}">
                  <a16:creationId xmlns:a16="http://schemas.microsoft.com/office/drawing/2014/main" id="{C3E23560-D8F7-449F-B871-BC7C66806C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528"/>
            <a:stretch/>
          </p:blipFill>
          <p:spPr bwMode="auto">
            <a:xfrm>
              <a:off x="2178421" y="1526682"/>
              <a:ext cx="324600" cy="305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05AF218E-9E6E-46C1-8699-AEC01023D1DE}"/>
                </a:ext>
              </a:extLst>
            </p:cNvPr>
            <p:cNvSpPr/>
            <p:nvPr/>
          </p:nvSpPr>
          <p:spPr>
            <a:xfrm>
              <a:off x="3671194" y="3948396"/>
              <a:ext cx="1648292" cy="295720"/>
            </a:xfrm>
            <a:prstGeom prst="rect">
              <a:avLst/>
            </a:prstGeom>
            <a:solidFill>
              <a:srgbClr val="4B7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C211BA16-0712-4D59-87DA-05D7659F9E4F}"/>
                </a:ext>
              </a:extLst>
            </p:cNvPr>
            <p:cNvSpPr/>
            <p:nvPr/>
          </p:nvSpPr>
          <p:spPr>
            <a:xfrm>
              <a:off x="3541683" y="4465906"/>
              <a:ext cx="1903828" cy="295720"/>
            </a:xfrm>
            <a:prstGeom prst="rect">
              <a:avLst/>
            </a:prstGeom>
            <a:solidFill>
              <a:srgbClr val="2D6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B115E631-18CD-48E6-8027-255477509D95}"/>
                </a:ext>
              </a:extLst>
            </p:cNvPr>
            <p:cNvSpPr txBox="1"/>
            <p:nvPr/>
          </p:nvSpPr>
          <p:spPr>
            <a:xfrm>
              <a:off x="3005825" y="3962022"/>
              <a:ext cx="3478992" cy="31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</a:rPr>
                <a:t>QTS/ </a:t>
              </a:r>
              <a:r>
                <a:rPr lang="en-US" altLang="zh-TW" err="1">
                  <a:solidFill>
                    <a:schemeClr val="bg1"/>
                  </a:solidFill>
                </a:rPr>
                <a:t>QuTS</a:t>
              </a:r>
              <a:r>
                <a:rPr lang="en-US" altLang="zh-TW">
                  <a:solidFill>
                    <a:schemeClr val="bg1"/>
                  </a:solidFill>
                </a:rPr>
                <a:t> hero Operating system</a:t>
              </a:r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34FF75A0-5A64-406E-AB41-14B67C826AC8}"/>
                </a:ext>
              </a:extLst>
            </p:cNvPr>
            <p:cNvSpPr txBox="1"/>
            <p:nvPr/>
          </p:nvSpPr>
          <p:spPr>
            <a:xfrm>
              <a:off x="2746485" y="4458962"/>
              <a:ext cx="3622566" cy="31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>
                  <a:solidFill>
                    <a:schemeClr val="bg1"/>
                  </a:solidFill>
                </a:rPr>
                <a:t>NAS with</a:t>
              </a:r>
              <a:r>
                <a:rPr lang="zh-TW" altLang="en-US">
                  <a:solidFill>
                    <a:schemeClr val="bg1"/>
                  </a:solidFill>
                </a:rPr>
                <a:t> </a:t>
              </a:r>
              <a:r>
                <a:rPr lang="en-US" altLang="zh-TW">
                  <a:solidFill>
                    <a:schemeClr val="bg1"/>
                  </a:solidFill>
                </a:rPr>
                <a:t>integrated GPU or discrete GPU</a:t>
              </a:r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03F4186-B1E1-4869-B384-12A103CD1B70}"/>
                </a:ext>
              </a:extLst>
            </p:cNvPr>
            <p:cNvSpPr/>
            <p:nvPr/>
          </p:nvSpPr>
          <p:spPr>
            <a:xfrm>
              <a:off x="4660750" y="2834368"/>
              <a:ext cx="961089" cy="256798"/>
            </a:xfrm>
            <a:prstGeom prst="rect">
              <a:avLst/>
            </a:prstGeom>
            <a:solidFill>
              <a:srgbClr val="5AC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E56F5D10-04DF-42A5-B27D-B6C498D727B2}"/>
                </a:ext>
              </a:extLst>
            </p:cNvPr>
            <p:cNvSpPr txBox="1"/>
            <p:nvPr/>
          </p:nvSpPr>
          <p:spPr>
            <a:xfrm>
              <a:off x="4521095" y="2836365"/>
              <a:ext cx="2417854" cy="252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>
                  <a:solidFill>
                    <a:schemeClr val="bg1"/>
                  </a:solidFill>
                </a:rPr>
                <a:t>Surveillance Desk</a:t>
              </a:r>
              <a:endParaRPr lang="zh-TW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F501586B-36C0-4414-82A7-DA07C349F0B0}"/>
                </a:ext>
              </a:extLst>
            </p:cNvPr>
            <p:cNvSpPr/>
            <p:nvPr/>
          </p:nvSpPr>
          <p:spPr>
            <a:xfrm>
              <a:off x="5730022" y="1356877"/>
              <a:ext cx="1250466" cy="1332138"/>
            </a:xfrm>
            <a:prstGeom prst="roundRect">
              <a:avLst>
                <a:gd name="adj" fmla="val 468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3705579A-DB26-41B7-9E0F-D8553107E99F}"/>
                </a:ext>
              </a:extLst>
            </p:cNvPr>
            <p:cNvSpPr/>
            <p:nvPr/>
          </p:nvSpPr>
          <p:spPr>
            <a:xfrm>
              <a:off x="5805061" y="1407188"/>
              <a:ext cx="1250466" cy="1313787"/>
            </a:xfrm>
            <a:prstGeom prst="rect">
              <a:avLst/>
            </a:prstGeom>
            <a:solidFill>
              <a:srgbClr val="AED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4AD0713C-07EA-4BB1-9FB4-224E17E1624B}"/>
                </a:ext>
              </a:extLst>
            </p:cNvPr>
            <p:cNvGrpSpPr/>
            <p:nvPr/>
          </p:nvGrpSpPr>
          <p:grpSpPr>
            <a:xfrm>
              <a:off x="5875874" y="1430983"/>
              <a:ext cx="1063075" cy="1290745"/>
              <a:chOff x="5829487" y="1281554"/>
              <a:chExt cx="1204571" cy="1462545"/>
            </a:xfrm>
          </p:grpSpPr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40A7EAFD-A241-4A9F-87AF-CF172FA850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4354" b="52730" l="41545" r="53305"/>
                        </a14:imgEffect>
                      </a14:imgLayer>
                    </a14:imgProps>
                  </a:ext>
                </a:extLst>
              </a:blip>
              <a:srcRect l="40228" t="32301" r="46302" b="47050"/>
              <a:stretch/>
            </p:blipFill>
            <p:spPr>
              <a:xfrm>
                <a:off x="6424625" y="1699197"/>
                <a:ext cx="553270" cy="546761"/>
              </a:xfrm>
              <a:prstGeom prst="rect">
                <a:avLst/>
              </a:prstGeom>
            </p:spPr>
          </p:pic>
          <p:pic>
            <p:nvPicPr>
              <p:cNvPr id="40" name="圖片 39">
                <a:extLst>
                  <a:ext uri="{FF2B5EF4-FFF2-40B4-BE49-F238E27FC236}">
                    <a16:creationId xmlns:a16="http://schemas.microsoft.com/office/drawing/2014/main" id="{FE64DBF9-15DA-4D60-B4CA-132DA2714C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859" b="23036" l="57682" r="70386"/>
                        </a14:imgEffect>
                      </a14:imgLayer>
                    </a14:imgProps>
                  </a:ext>
                </a:extLst>
              </a:blip>
              <a:srcRect l="56312" t="4154" r="28475" b="76303"/>
              <a:stretch/>
            </p:blipFill>
            <p:spPr>
              <a:xfrm>
                <a:off x="5829487" y="1728447"/>
                <a:ext cx="624917" cy="517509"/>
              </a:xfrm>
              <a:prstGeom prst="rect">
                <a:avLst/>
              </a:prstGeom>
            </p:spPr>
          </p:pic>
          <p:pic>
            <p:nvPicPr>
              <p:cNvPr id="41" name="圖片 40">
                <a:extLst>
                  <a:ext uri="{FF2B5EF4-FFF2-40B4-BE49-F238E27FC236}">
                    <a16:creationId xmlns:a16="http://schemas.microsoft.com/office/drawing/2014/main" id="{0336174F-8566-4588-BDF6-00D61CCDCA23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4082" b="97959" l="7558" r="8779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28603" y="1281554"/>
                <a:ext cx="605455" cy="517452"/>
              </a:xfrm>
              <a:prstGeom prst="rect">
                <a:avLst/>
              </a:prstGeom>
            </p:spPr>
          </p:pic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id="{813E217E-B4B1-479A-975D-DFC9CF6BBB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504" b="100000" l="2069" r="9793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84816" y="2270494"/>
                <a:ext cx="483548" cy="443531"/>
              </a:xfrm>
              <a:prstGeom prst="rect">
                <a:avLst/>
              </a:prstGeom>
            </p:spPr>
          </p:pic>
          <p:pic>
            <p:nvPicPr>
              <p:cNvPr id="43" name="圖片 42">
                <a:extLst>
                  <a:ext uri="{FF2B5EF4-FFF2-40B4-BE49-F238E27FC236}">
                    <a16:creationId xmlns:a16="http://schemas.microsoft.com/office/drawing/2014/main" id="{A86D611B-058C-48AF-AD4D-C0316DB8C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5758" b="96970" l="12258" r="97419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876234" y="2169895"/>
                <a:ext cx="539404" cy="574204"/>
              </a:xfrm>
              <a:prstGeom prst="rect">
                <a:avLst/>
              </a:prstGeom>
            </p:spPr>
          </p:pic>
        </p:grpSp>
      </p:grpSp>
      <p:pic>
        <p:nvPicPr>
          <p:cNvPr id="47" name="圖形 46">
            <a:extLst>
              <a:ext uri="{FF2B5EF4-FFF2-40B4-BE49-F238E27FC236}">
                <a16:creationId xmlns:a16="http://schemas.microsoft.com/office/drawing/2014/main" id="{9EFC620C-C741-4829-AB4F-6165494431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461022" y="2332980"/>
            <a:ext cx="1289776" cy="2606562"/>
          </a:xfrm>
          <a:prstGeom prst="rect">
            <a:avLst/>
          </a:prstGeom>
        </p:spPr>
      </p:pic>
      <p:sp>
        <p:nvSpPr>
          <p:cNvPr id="44" name="Shape 343">
            <a:extLst>
              <a:ext uri="{FF2B5EF4-FFF2-40B4-BE49-F238E27FC236}">
                <a16:creationId xmlns:a16="http://schemas.microsoft.com/office/drawing/2014/main" id="{415CFE60-FC1D-4FF6-BEB6-B9DE16B3BD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313" y="109274"/>
            <a:ext cx="8786812" cy="71437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HD Station </a:t>
            </a:r>
            <a:r>
              <a:rPr lang="zh-TW" altLang="en-US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架構</a:t>
            </a:r>
            <a:endParaRPr 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/>
          <p:nvPr/>
        </p:nvSpPr>
        <p:spPr>
          <a:xfrm>
            <a:off x="4621139" y="4050160"/>
            <a:ext cx="14079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Qremote</a:t>
            </a:r>
            <a:r>
              <a:rPr 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App</a:t>
            </a:r>
          </a:p>
        </p:txBody>
      </p:sp>
      <p:sp>
        <p:nvSpPr>
          <p:cNvPr id="365" name="Shape 365"/>
          <p:cNvSpPr txBox="1"/>
          <p:nvPr/>
        </p:nvSpPr>
        <p:spPr>
          <a:xfrm>
            <a:off x="1395845" y="4022608"/>
            <a:ext cx="2118879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電視遙控器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846625" y="1949543"/>
            <a:ext cx="20100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滑鼠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鍵盤</a:t>
            </a:r>
            <a:endParaRPr 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Shape 414"/>
          <p:cNvSpPr/>
          <p:nvPr/>
        </p:nvSpPr>
        <p:spPr>
          <a:xfrm>
            <a:off x="4572000" y="1124362"/>
            <a:ext cx="4267200" cy="82518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C4A48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114300" dist="190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indent="114300" algn="r">
              <a:lnSpc>
                <a:spcPct val="115000"/>
              </a:lnSpc>
              <a:buClr>
                <a:schemeClr val="dk2"/>
              </a:buClr>
              <a:buSzPct val="25000"/>
            </a:pPr>
            <a:r>
              <a:rPr lang="zh-TW" altLang="en-US" sz="1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多元配置方式</a:t>
            </a: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，</a:t>
            </a:r>
            <a:br>
              <a:rPr lang="en-US" altLang="zh-TW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</a:b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讓您可以</a:t>
            </a:r>
            <a:r>
              <a:rPr lang="zh-TW" altLang="en-US" sz="1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節省開銷</a:t>
            </a: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達到相同的應用</a:t>
            </a:r>
          </a:p>
        </p:txBody>
      </p:sp>
      <p:sp>
        <p:nvSpPr>
          <p:cNvPr id="367" name="Shape 367"/>
          <p:cNvSpPr txBox="1"/>
          <p:nvPr/>
        </p:nvSpPr>
        <p:spPr>
          <a:xfrm>
            <a:off x="3069725" y="1645944"/>
            <a:ext cx="16596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C4A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TS-451D2</a:t>
            </a:r>
          </a:p>
        </p:txBody>
      </p:sp>
      <p:sp>
        <p:nvSpPr>
          <p:cNvPr id="4" name="矩形 3"/>
          <p:cNvSpPr/>
          <p:nvPr/>
        </p:nvSpPr>
        <p:spPr>
          <a:xfrm>
            <a:off x="2417785" y="4569166"/>
            <a:ext cx="49872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推薦機種</a:t>
            </a:r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x53D, TBS-453DX. x72X/x72XT, h1688X/h1288X</a:t>
            </a:r>
            <a:endParaRPr lang="zh-TW" altLang="en-US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867638B-146A-449A-AF32-C998B3F2A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配置方式</a:t>
            </a:r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- </a:t>
            </a:r>
            <a:r>
              <a:rPr lang="en-US" altLang="zh-TW" sz="4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內建HDMI</a:t>
            </a:r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機種</a:t>
            </a:r>
            <a:endParaRPr lang="zh-TW" alt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EF8122F-23ED-4B8C-B2CD-12B1CAF5575C}"/>
              </a:ext>
            </a:extLst>
          </p:cNvPr>
          <p:cNvSpPr txBox="1"/>
          <p:nvPr/>
        </p:nvSpPr>
        <p:spPr>
          <a:xfrm>
            <a:off x="1532399" y="3602928"/>
            <a:ext cx="967083" cy="307777"/>
          </a:xfrm>
          <a:prstGeom prst="rect">
            <a:avLst/>
          </a:prstGeom>
          <a:solidFill>
            <a:srgbClr val="6C7AFF"/>
          </a:solidFill>
        </p:spPr>
        <p:txBody>
          <a:bodyPr wrap="square">
            <a:spAutoFit/>
          </a:bodyPr>
          <a:lstStyle/>
          <a:p>
            <a:pPr lvl="0" algn="ctr"/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紅外線</a:t>
            </a:r>
            <a:endParaRPr lang="en-US" altLang="zh-TW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EF75650-B5D0-4090-9477-BE536DB1F2E8}"/>
              </a:ext>
            </a:extLst>
          </p:cNvPr>
          <p:cNvSpPr txBox="1"/>
          <p:nvPr/>
        </p:nvSpPr>
        <p:spPr>
          <a:xfrm>
            <a:off x="4841547" y="3602927"/>
            <a:ext cx="967083" cy="307777"/>
          </a:xfrm>
          <a:prstGeom prst="rect">
            <a:avLst/>
          </a:prstGeom>
          <a:solidFill>
            <a:srgbClr val="6C7AFF"/>
          </a:solidFill>
        </p:spPr>
        <p:txBody>
          <a:bodyPr wrap="square">
            <a:spAutoFit/>
          </a:bodyPr>
          <a:lstStyle/>
          <a:p>
            <a:pPr lvl="0" algn="ctr"/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endParaRPr lang="en-US" altLang="zh-TW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6459128" y="4584034"/>
            <a:ext cx="257049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" i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</a:t>
            </a:r>
            <a:r>
              <a:rPr lang="en-US" altLang="zh-TW" sz="800" i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800" i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需安裝 </a:t>
            </a:r>
            <a:r>
              <a:rPr lang="en-US" altLang="zh-TW" sz="800" i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 center</a:t>
            </a:r>
            <a:r>
              <a:rPr lang="zh-TW" altLang="en-US" sz="800" i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內的 </a:t>
            </a:r>
            <a:r>
              <a:rPr lang="en-US" altLang="zh-TW" sz="800" i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NVIDIA GPU Driver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033444EB-505D-4C9C-8C3F-AB259F09178A}"/>
              </a:ext>
            </a:extLst>
          </p:cNvPr>
          <p:cNvSpPr/>
          <p:nvPr/>
        </p:nvSpPr>
        <p:spPr>
          <a:xfrm>
            <a:off x="2525665" y="4491701"/>
            <a:ext cx="2416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推薦機種</a:t>
            </a:r>
            <a:r>
              <a:rPr lang="en-US" altLang="zh-TW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x73A, h686/h886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31B45C7D-F99D-44D6-9E06-BE9326EC4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1139" y="2742867"/>
            <a:ext cx="1115594" cy="684413"/>
          </a:xfrm>
          <a:prstGeom prst="rect">
            <a:avLst/>
          </a:prstGeom>
        </p:spPr>
      </p:pic>
      <p:sp>
        <p:nvSpPr>
          <p:cNvPr id="56" name="Shape 367">
            <a:extLst>
              <a:ext uri="{FF2B5EF4-FFF2-40B4-BE49-F238E27FC236}">
                <a16:creationId xmlns:a16="http://schemas.microsoft.com/office/drawing/2014/main" id="{1875C8DF-C408-47F4-9D76-BC8F0F302F87}"/>
              </a:ext>
            </a:extLst>
          </p:cNvPr>
          <p:cNvSpPr txBox="1"/>
          <p:nvPr/>
        </p:nvSpPr>
        <p:spPr>
          <a:xfrm>
            <a:off x="2793031" y="1728288"/>
            <a:ext cx="16596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600" b="1" dirty="0">
                <a:solidFill>
                  <a:srgbClr val="FC4A4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TS-x73A series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8854B3A9-5B12-4ED8-B750-4AC625226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Models using discrete GPU</a:t>
            </a:r>
            <a:endParaRPr lang="zh-TW" altLang="en-US" sz="4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Shape 364">
            <a:extLst>
              <a:ext uri="{FF2B5EF4-FFF2-40B4-BE49-F238E27FC236}">
                <a16:creationId xmlns:a16="http://schemas.microsoft.com/office/drawing/2014/main" id="{6D815AC7-0BA0-4B81-8B1D-A18D71795CEE}"/>
              </a:ext>
            </a:extLst>
          </p:cNvPr>
          <p:cNvSpPr txBox="1"/>
          <p:nvPr/>
        </p:nvSpPr>
        <p:spPr>
          <a:xfrm>
            <a:off x="4621139" y="4050160"/>
            <a:ext cx="14079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Qremote</a:t>
            </a:r>
            <a:r>
              <a:rPr 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App</a:t>
            </a:r>
          </a:p>
        </p:txBody>
      </p:sp>
      <p:sp>
        <p:nvSpPr>
          <p:cNvPr id="17" name="Shape 365">
            <a:extLst>
              <a:ext uri="{FF2B5EF4-FFF2-40B4-BE49-F238E27FC236}">
                <a16:creationId xmlns:a16="http://schemas.microsoft.com/office/drawing/2014/main" id="{4BEF658D-9012-4B9A-9005-C882761A76BB}"/>
              </a:ext>
            </a:extLst>
          </p:cNvPr>
          <p:cNvSpPr txBox="1"/>
          <p:nvPr/>
        </p:nvSpPr>
        <p:spPr>
          <a:xfrm>
            <a:off x="1395845" y="4022608"/>
            <a:ext cx="2118879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電視遙控器</a:t>
            </a:r>
          </a:p>
        </p:txBody>
      </p:sp>
      <p:sp>
        <p:nvSpPr>
          <p:cNvPr id="18" name="Shape 366">
            <a:extLst>
              <a:ext uri="{FF2B5EF4-FFF2-40B4-BE49-F238E27FC236}">
                <a16:creationId xmlns:a16="http://schemas.microsoft.com/office/drawing/2014/main" id="{E4FAC58C-9CA6-4CCE-B160-DA78B56FA444}"/>
              </a:ext>
            </a:extLst>
          </p:cNvPr>
          <p:cNvSpPr txBox="1"/>
          <p:nvPr/>
        </p:nvSpPr>
        <p:spPr>
          <a:xfrm>
            <a:off x="846625" y="1949543"/>
            <a:ext cx="2010000" cy="3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滑鼠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鍵盤</a:t>
            </a:r>
            <a:endParaRPr lang="en-US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8F6C113-F082-4D4B-B01C-0C469ACB286E}"/>
              </a:ext>
            </a:extLst>
          </p:cNvPr>
          <p:cNvSpPr txBox="1"/>
          <p:nvPr/>
        </p:nvSpPr>
        <p:spPr>
          <a:xfrm>
            <a:off x="1532399" y="3602928"/>
            <a:ext cx="967083" cy="307777"/>
          </a:xfrm>
          <a:prstGeom prst="rect">
            <a:avLst/>
          </a:prstGeom>
          <a:solidFill>
            <a:srgbClr val="6C7AFF"/>
          </a:solidFill>
        </p:spPr>
        <p:txBody>
          <a:bodyPr wrap="square">
            <a:spAutoFit/>
          </a:bodyPr>
          <a:lstStyle/>
          <a:p>
            <a:pPr lvl="0" algn="ctr"/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紅外線</a:t>
            </a:r>
            <a:endParaRPr lang="en-US" altLang="zh-TW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7FF333A-C881-4B54-AC88-FEA50D031062}"/>
              </a:ext>
            </a:extLst>
          </p:cNvPr>
          <p:cNvSpPr txBox="1"/>
          <p:nvPr/>
        </p:nvSpPr>
        <p:spPr>
          <a:xfrm>
            <a:off x="4841547" y="3602927"/>
            <a:ext cx="967083" cy="307777"/>
          </a:xfrm>
          <a:prstGeom prst="rect">
            <a:avLst/>
          </a:prstGeom>
          <a:solidFill>
            <a:srgbClr val="6C7AFF"/>
          </a:solidFill>
        </p:spPr>
        <p:txBody>
          <a:bodyPr wrap="square">
            <a:spAutoFit/>
          </a:bodyPr>
          <a:lstStyle/>
          <a:p>
            <a:pPr lvl="0" algn="ctr"/>
            <a:r>
              <a:rPr lang="zh-TW" altLang="en-US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endParaRPr lang="en-US" altLang="zh-TW" sz="1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Shape 367">
            <a:extLst>
              <a:ext uri="{FF2B5EF4-FFF2-40B4-BE49-F238E27FC236}">
                <a16:creationId xmlns:a16="http://schemas.microsoft.com/office/drawing/2014/main" id="{C2DF314D-AEF6-4F00-B7F8-E8FB50B31BB4}"/>
              </a:ext>
            </a:extLst>
          </p:cNvPr>
          <p:cNvSpPr txBox="1"/>
          <p:nvPr/>
        </p:nvSpPr>
        <p:spPr>
          <a:xfrm>
            <a:off x="5739608" y="2937263"/>
            <a:ext cx="1961312" cy="2956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en-US" sz="15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NVIDIA </a:t>
            </a:r>
            <a:br>
              <a:rPr lang="en-US" sz="15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5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顯示卡</a:t>
            </a:r>
            <a:endParaRPr lang="en-US" sz="15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211AE37807E61429ACC79F69968F47B" ma:contentTypeVersion="0" ma:contentTypeDescription="建立新的文件。" ma:contentTypeScope="" ma:versionID="f22de0158ad8243f5032616e73cd386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4ecc22218171f9925645f8ac73f42d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0A8F729-7B65-4F53-9B80-7150519B96AC}">
  <ds:schemaRefs>
    <ds:schemaRef ds:uri="http://purl.org/dc/elements/1.1/"/>
    <ds:schemaRef ds:uri="http://purl.org/dc/terms/"/>
    <ds:schemaRef ds:uri="http://schemas.microsoft.com/internal/obd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DB82E30-2C10-44A0-B081-237296D368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68B90F-93EA-4FF3-B887-F909F240F15A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2979</TotalTime>
  <Words>1066</Words>
  <Application>Microsoft Office PowerPoint</Application>
  <PresentationFormat>如螢幕大小 (16:9)</PresentationFormat>
  <Paragraphs>194</Paragraphs>
  <Slides>36</Slides>
  <Notes>31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7" baseType="lpstr">
      <vt:lpstr>自訂設計</vt:lpstr>
      <vt:lpstr>PowerPoint 簡報</vt:lpstr>
      <vt:lpstr>你是否曾有過以下困擾？</vt:lpstr>
      <vt:lpstr>真的只需一台就解決您的困擾</vt:lpstr>
      <vt:lpstr>HD Station – 被下載最多次的套件</vt:lpstr>
      <vt:lpstr>PowerPoint 簡報</vt:lpstr>
      <vt:lpstr>基本架構 與配置</vt:lpstr>
      <vt:lpstr>HD Station 架構</vt:lpstr>
      <vt:lpstr>配置方式 - 內建HDMI 機種</vt:lpstr>
      <vt:lpstr>Models using discrete GPU</vt:lpstr>
      <vt:lpstr>PowerPoint 簡報</vt:lpstr>
      <vt:lpstr>基本操作 - 安裝/升級套件</vt:lpstr>
      <vt:lpstr>指派 GPU/HDMI 輸出</vt:lpstr>
      <vt:lpstr>QTS - HD Station 設定</vt:lpstr>
      <vt:lpstr>HD Station 設定 : 一般設定</vt:lpstr>
      <vt:lpstr>HD Station 設定 : 套件</vt:lpstr>
      <vt:lpstr>HD Station 設定 : 顯示</vt:lpstr>
      <vt:lpstr>HD Station 設定 : 偏好設定</vt:lpstr>
      <vt:lpstr>遙控器學習</vt:lpstr>
      <vt:lpstr>Qremote</vt:lpstr>
      <vt:lpstr>PowerPoint 簡報</vt:lpstr>
      <vt:lpstr>豐富的套件</vt:lpstr>
      <vt:lpstr>HD Station 官方套件</vt:lpstr>
      <vt:lpstr>第三方套件</vt:lpstr>
      <vt:lpstr>QTS on HD Station</vt:lpstr>
      <vt:lpstr>QVR Pro Client</vt:lpstr>
      <vt:lpstr>LibreOffice</vt:lpstr>
      <vt:lpstr>QNAP NAS與家庭娛樂系統</vt:lpstr>
      <vt:lpstr>HD Player</vt:lpstr>
      <vt:lpstr>HD Player - 相片</vt:lpstr>
      <vt:lpstr>HD Player - 音樂</vt:lpstr>
      <vt:lpstr>HD Player - 影片</vt:lpstr>
      <vt:lpstr>Audio Passthrough</vt:lpstr>
      <vt:lpstr>HD Player - Audio Passthrough  設定 1</vt:lpstr>
      <vt:lpstr>HD Player - Audio Passthrough  設定 2/3</vt:lpstr>
      <vt:lpstr>PowerPoint 簡報</vt:lpstr>
      <vt:lpstr>Utilize the power  of HDMI local display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Han Tsai</dc:creator>
  <cp:lastModifiedBy>衍印 蘇</cp:lastModifiedBy>
  <cp:revision>149</cp:revision>
  <dcterms:modified xsi:type="dcterms:W3CDTF">2021-03-18T01:50:59Z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0x010100E211AE37807E61429ACC79F69968F47B</vt:lpwstr>
  </property>
</Properties>
</file>