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83" r:id="rId1"/>
  </p:sldMasterIdLst>
  <p:notesMasterIdLst>
    <p:notesMasterId r:id="rId38"/>
  </p:notesMasterIdLst>
  <p:handoutMasterIdLst>
    <p:handoutMasterId r:id="rId39"/>
  </p:handoutMasterIdLst>
  <p:sldIdLst>
    <p:sldId id="257" r:id="rId2"/>
    <p:sldId id="325" r:id="rId3"/>
    <p:sldId id="329" r:id="rId4"/>
    <p:sldId id="324" r:id="rId5"/>
    <p:sldId id="328" r:id="rId6"/>
    <p:sldId id="263" r:id="rId7"/>
    <p:sldId id="266" r:id="rId8"/>
    <p:sldId id="267" r:id="rId9"/>
    <p:sldId id="314" r:id="rId10"/>
    <p:sldId id="310" r:id="rId11"/>
    <p:sldId id="326" r:id="rId12"/>
    <p:sldId id="327" r:id="rId13"/>
    <p:sldId id="331" r:id="rId14"/>
    <p:sldId id="332" r:id="rId15"/>
    <p:sldId id="333" r:id="rId16"/>
    <p:sldId id="334" r:id="rId17"/>
    <p:sldId id="335" r:id="rId18"/>
    <p:sldId id="336" r:id="rId19"/>
    <p:sldId id="337" r:id="rId20"/>
    <p:sldId id="311" r:id="rId21"/>
    <p:sldId id="280" r:id="rId22"/>
    <p:sldId id="321" r:id="rId23"/>
    <p:sldId id="338" r:id="rId24"/>
    <p:sldId id="339" r:id="rId25"/>
    <p:sldId id="340" r:id="rId26"/>
    <p:sldId id="341" r:id="rId27"/>
    <p:sldId id="269" r:id="rId28"/>
    <p:sldId id="342" r:id="rId29"/>
    <p:sldId id="283" r:id="rId30"/>
    <p:sldId id="343" r:id="rId31"/>
    <p:sldId id="344" r:id="rId32"/>
    <p:sldId id="345" r:id="rId33"/>
    <p:sldId id="290" r:id="rId34"/>
    <p:sldId id="346" r:id="rId35"/>
    <p:sldId id="312" r:id="rId36"/>
    <p:sldId id="313" r:id="rId37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QNAP_Joseph Chiang" initials="QC" lastIdx="21" clrIdx="0">
    <p:extLst>
      <p:ext uri="{19B8F6BF-5375-455C-9EA6-DF929625EA0E}">
        <p15:presenceInfo xmlns:p15="http://schemas.microsoft.com/office/powerpoint/2012/main" userId="QNAP_Joseph Chiang" providerId="None"/>
      </p:ext>
    </p:extLst>
  </p:cmAuthor>
  <p:cmAuthor id="2" name="QNAP_Joseph Chiang" initials="QC [2]" lastIdx="1" clrIdx="1">
    <p:extLst>
      <p:ext uri="{19B8F6BF-5375-455C-9EA6-DF929625EA0E}">
        <p15:presenceInfo xmlns:p15="http://schemas.microsoft.com/office/powerpoint/2012/main" userId="S::josephchiang@ieinet.onmicrosoft.com::f8bf9f93-26cf-4bca-a45b-787d312e6fd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2F4C"/>
    <a:srgbClr val="160404"/>
    <a:srgbClr val="E05757"/>
    <a:srgbClr val="E6E6E6"/>
    <a:srgbClr val="4D9DFF"/>
    <a:srgbClr val="FA5251"/>
    <a:srgbClr val="6CD9FF"/>
    <a:srgbClr val="9EFFFF"/>
    <a:srgbClr val="24247F"/>
    <a:srgbClr val="FF6C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0000000-0000-0000-0000-000000000000}" v="94" dt="2021-03-17T06:34:48.445"/>
    <p1510:client id="{00D82A9E-1A91-32FA-BA39-1E1C3B8F11E8}" v="41" dt="2021-03-16T10:05:21.050"/>
    <p1510:client id="{4EAC8C91-D6D7-D23C-3C36-122E0E5C6843}" v="24" dt="2021-03-17T07:13:47.862"/>
    <p1510:client id="{5E247D9D-4FE5-8B6C-21E8-34F1ADF8FDF0}" v="20" vWet="22" dt="2021-03-17T03:13:27.830"/>
    <p1510:client id="{9A4B8C61-0DDF-46AB-822F-BEDECD84EC76}" v="2080" dt="2021-03-17T07:45:14.013"/>
    <p1510:client id="{B1D7E82C-3EB8-D311-97B5-A09B96D22F34}" v="4" dt="2021-03-17T01:33:26.037"/>
    <p1510:client id="{C902B59F-70C7-0000-84AF-1C75BDFFCB9C}" v="175" vWet="177" dt="2021-03-17T02:45:35.38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4C1A8A3-306A-4EB7-A6B1-4F7E0EB9C5D6}" styleName="中等深淺樣式 3 - 輔色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DCAF9ED-07DC-4A11-8D7F-57B35C25682E}" styleName="中等深淺樣式 1 - 輔色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86" d="100"/>
          <a:sy n="86" d="100"/>
        </p:scale>
        <p:origin x="-90" y="191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20" d="100"/>
          <a:sy n="120" d="100"/>
        </p:scale>
        <p:origin x="3984" y="11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commentAuthors" Target="commentAuthors.xml"/><Relationship Id="rId45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>
            <a:extLst>
              <a:ext uri="{FF2B5EF4-FFF2-40B4-BE49-F238E27FC236}">
                <a16:creationId xmlns:a16="http://schemas.microsoft.com/office/drawing/2014/main" id="{B4F614D7-F64A-4A96-BCCB-D7D71C3CC65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C569F6D0-D53D-4F18-8BC7-426B88197E4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8FBCAB-5757-41AB-848A-27CE2BF5825D}" type="datetimeFigureOut">
              <a:rPr lang="zh-TW" altLang="en-US" smtClean="0"/>
              <a:t>2021/3/17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D1135ACE-DAFE-4853-ACAA-10461222A74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201D3856-A2BC-4B55-A5C3-3FC55FE698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346029-9365-4A61-A812-3A4F27020D5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119631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SzPct val="116666"/>
              <a:buChar char="●"/>
              <a:defRPr sz="1200" b="0" i="0" u="none" strike="noStrike" cap="none">
                <a:latin typeface="Arial"/>
                <a:ea typeface="Arial"/>
                <a:cs typeface="Arial"/>
                <a:sym typeface="Arial"/>
              </a:defRPr>
            </a:lvl1pPr>
            <a:lvl2pPr marL="0" marR="0" lvl="1" indent="228600" algn="l" rtl="0">
              <a:spcBef>
                <a:spcPts val="0"/>
              </a:spcBef>
              <a:buSzPct val="116666"/>
              <a:buChar char="○"/>
              <a:defRPr sz="1200" b="0" i="0" u="none" strike="noStrike" cap="none">
                <a:latin typeface="Arial"/>
                <a:ea typeface="Arial"/>
                <a:cs typeface="Arial"/>
                <a:sym typeface="Arial"/>
              </a:defRPr>
            </a:lvl2pPr>
            <a:lvl3pPr marL="0" marR="0" lvl="2" indent="457200" algn="l" rtl="0">
              <a:spcBef>
                <a:spcPts val="0"/>
              </a:spcBef>
              <a:buSzPct val="116666"/>
              <a:buChar char="■"/>
              <a:defRPr sz="1200" b="0" i="0" u="none" strike="noStrike" cap="none">
                <a:latin typeface="Arial"/>
                <a:ea typeface="Arial"/>
                <a:cs typeface="Arial"/>
                <a:sym typeface="Arial"/>
              </a:defRPr>
            </a:lvl3pPr>
            <a:lvl4pPr marL="0" marR="0" lvl="3" indent="685800" algn="l" rtl="0">
              <a:spcBef>
                <a:spcPts val="0"/>
              </a:spcBef>
              <a:buSzPct val="116666"/>
              <a:buChar char="●"/>
              <a:defRPr sz="1200" b="0" i="0" u="none" strike="noStrike" cap="none">
                <a:latin typeface="Arial"/>
                <a:ea typeface="Arial"/>
                <a:cs typeface="Arial"/>
                <a:sym typeface="Arial"/>
              </a:defRPr>
            </a:lvl4pPr>
            <a:lvl5pPr marL="0" marR="0" lvl="4" indent="914400" algn="l" rtl="0">
              <a:spcBef>
                <a:spcPts val="0"/>
              </a:spcBef>
              <a:buSzPct val="116666"/>
              <a:buChar char="○"/>
              <a:defRPr sz="1200" b="0" i="0" u="none" strike="noStrike" cap="none">
                <a:latin typeface="Arial"/>
                <a:ea typeface="Arial"/>
                <a:cs typeface="Arial"/>
                <a:sym typeface="Arial"/>
              </a:defRPr>
            </a:lvl5pPr>
            <a:lvl6pPr marL="0" marR="0" lvl="5" indent="1143000" algn="l" rtl="0">
              <a:spcBef>
                <a:spcPts val="0"/>
              </a:spcBef>
              <a:buSzPct val="116666"/>
              <a:buChar char="■"/>
              <a:defRPr sz="1200" b="0" i="0" u="none" strike="noStrike" cap="none">
                <a:latin typeface="Arial"/>
                <a:ea typeface="Arial"/>
                <a:cs typeface="Arial"/>
                <a:sym typeface="Arial"/>
              </a:defRPr>
            </a:lvl6pPr>
            <a:lvl7pPr marL="0" marR="0" lvl="6" indent="1371600" algn="l" rtl="0">
              <a:spcBef>
                <a:spcPts val="0"/>
              </a:spcBef>
              <a:buSzPct val="116666"/>
              <a:buChar char="●"/>
              <a:defRPr sz="1200" b="0" i="0" u="none" strike="noStrike" cap="none">
                <a:latin typeface="Arial"/>
                <a:ea typeface="Arial"/>
                <a:cs typeface="Arial"/>
                <a:sym typeface="Arial"/>
              </a:defRPr>
            </a:lvl7pPr>
            <a:lvl8pPr marL="0" marR="0" lvl="7" indent="1600200" algn="l" rtl="0">
              <a:spcBef>
                <a:spcPts val="0"/>
              </a:spcBef>
              <a:buSzPct val="116666"/>
              <a:buChar char="○"/>
              <a:defRPr sz="1200" b="0" i="0" u="none" strike="noStrike" cap="none">
                <a:latin typeface="Arial"/>
                <a:ea typeface="Arial"/>
                <a:cs typeface="Arial"/>
                <a:sym typeface="Arial"/>
              </a:defRPr>
            </a:lvl8pPr>
            <a:lvl9pPr marL="0" marR="0" lvl="8" indent="1828800" algn="l" rtl="0">
              <a:spcBef>
                <a:spcPts val="0"/>
              </a:spcBef>
              <a:buSzPct val="116666"/>
              <a:buChar char="■"/>
              <a:defRPr sz="1200" b="0" i="0" u="none" strike="noStrike" cap="none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57686263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20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Shape 205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Shape 30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Shape 42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3" name="Shape 423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12359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Shape 42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3" name="Shape 423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6154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Shape 42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3" name="Shape 423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6047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Shape 42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3" name="Shape 423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7567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Shape 42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3" name="Shape 423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9891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Shape 42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3" name="Shape 423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710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Shape 42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3" name="Shape 423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9489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Shape 42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3" name="Shape 423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45228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Shape 42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3" name="Shape 423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3396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20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Shape 205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8412740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Shape 30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Shape 49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9" name="Shape 499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Shape 40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3" name="Shape 403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Shape 54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2" name="Shape 542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Shape 54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2" name="Shape 542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9116007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Shape 54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2" name="Shape 542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9064427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Shape 54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2" name="Shape 542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9596120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Shape 6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2" name="Shape 602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Shape 6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2" name="Shape 602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4261121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Shape 30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Shape 2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89551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Shape 30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Shape 42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3" name="Shape 423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7780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Shape 27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Shape 275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224081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Shape 30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Shape 34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1" name="Shape 341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/>
              <a:t>NAS </a:t>
            </a:r>
            <a:r>
              <a:rPr lang="en-US" err="1"/>
              <a:t>firemware</a:t>
            </a:r>
            <a:r>
              <a:rPr lang="en-US" baseline="0"/>
              <a:t> - &gt; QTS/ </a:t>
            </a:r>
            <a:r>
              <a:rPr lang="en-US" baseline="0" err="1"/>
              <a:t>QuTS</a:t>
            </a:r>
            <a:r>
              <a:rPr lang="en-US" baseline="0"/>
              <a:t> hero Operating system</a:t>
            </a:r>
          </a:p>
          <a:p>
            <a:pPr lvl="0" rtl="0">
              <a:spcBef>
                <a:spcPts val="0"/>
              </a:spcBef>
              <a:buNone/>
            </a:pPr>
            <a:r>
              <a:rPr lang="en-US" baseline="0"/>
              <a:t>NAS </a:t>
            </a:r>
            <a:r>
              <a:rPr lang="en-US" baseline="0" err="1"/>
              <a:t>hW</a:t>
            </a:r>
            <a:r>
              <a:rPr lang="en-US" baseline="0"/>
              <a:t>  -&gt; NAS with integrated GPU or discrete GPU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Shape 34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7" name="Shape 347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Shape 34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7" name="Shape 347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body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美工圖案 的圖片&#10;&#10;自動產生的描述">
            <a:extLst>
              <a:ext uri="{FF2B5EF4-FFF2-40B4-BE49-F238E27FC236}">
                <a16:creationId xmlns:a16="http://schemas.microsoft.com/office/drawing/2014/main" id="{E5C3BB96-D40C-44DD-9ECA-2D541C76700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75" y="0"/>
            <a:ext cx="9139050" cy="51435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body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398FA45D-F048-49C7-A705-511E321FBB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21"/>
            <a:ext cx="9144000" cy="514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0925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None/>
              <a:defRPr sz="5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5200">
                <a:solidFill>
                  <a:schemeClr val="dk1"/>
                </a:solidFill>
              </a:defRPr>
            </a:lvl2pPr>
            <a:lvl3pPr lvl="2" indent="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5200">
                <a:solidFill>
                  <a:schemeClr val="dk1"/>
                </a:solidFill>
              </a:defRPr>
            </a:lvl3pPr>
            <a:lvl4pPr lvl="3" indent="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5200">
                <a:solidFill>
                  <a:schemeClr val="dk1"/>
                </a:solidFill>
              </a:defRPr>
            </a:lvl4pPr>
            <a:lvl5pPr lvl="4" indent="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5200">
                <a:solidFill>
                  <a:schemeClr val="dk1"/>
                </a:solidFill>
              </a:defRPr>
            </a:lvl5pPr>
            <a:lvl6pPr lvl="5" indent="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5200">
                <a:solidFill>
                  <a:schemeClr val="dk1"/>
                </a:solidFill>
              </a:defRPr>
            </a:lvl6pPr>
            <a:lvl7pPr lvl="6" indent="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5200">
                <a:solidFill>
                  <a:schemeClr val="dk1"/>
                </a:solidFill>
              </a:defRPr>
            </a:lvl7pPr>
            <a:lvl8pPr lvl="7" indent="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5200">
                <a:solidFill>
                  <a:schemeClr val="dk1"/>
                </a:solidFill>
              </a:defRPr>
            </a:lvl8pPr>
            <a:lvl9pPr lvl="8" indent="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5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Verdana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222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-2222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en-US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body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4FD0FF7D-DDA1-4C4F-BD78-9347CA95532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1285"/>
            <a:ext cx="9144000" cy="5140929"/>
          </a:xfrm>
          <a:prstGeom prst="rect">
            <a:avLst/>
          </a:prstGeom>
        </p:spPr>
      </p:pic>
      <p:sp>
        <p:nvSpPr>
          <p:cNvPr id="10" name="Shape 62">
            <a:extLst>
              <a:ext uri="{FF2B5EF4-FFF2-40B4-BE49-F238E27FC236}">
                <a16:creationId xmlns:a16="http://schemas.microsoft.com/office/drawing/2014/main" id="{9AA59C2E-0FD8-4C6D-9A4F-50B8FE189B7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30399" y="990265"/>
            <a:ext cx="4250142" cy="316297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0000"/>
              <a:buFont typeface="Arial"/>
              <a:buNone/>
              <a:defRPr sz="4000" b="1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buClr>
                <a:schemeClr val="dk1"/>
              </a:buClr>
              <a:buSzPct val="50000"/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 rtl="0">
              <a:spcBef>
                <a:spcPts val="0"/>
              </a:spcBef>
              <a:buClr>
                <a:schemeClr val="dk1"/>
              </a:buClr>
              <a:buSzPct val="50000"/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 rtl="0">
              <a:spcBef>
                <a:spcPts val="0"/>
              </a:spcBef>
              <a:buClr>
                <a:schemeClr val="dk1"/>
              </a:buClr>
              <a:buSzPct val="50000"/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 rtl="0">
              <a:spcBef>
                <a:spcPts val="0"/>
              </a:spcBef>
              <a:buClr>
                <a:schemeClr val="dk1"/>
              </a:buClr>
              <a:buSzPct val="50000"/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 rtl="0">
              <a:spcBef>
                <a:spcPts val="0"/>
              </a:spcBef>
              <a:buClr>
                <a:schemeClr val="dk1"/>
              </a:buClr>
              <a:buSzPct val="50000"/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 rtl="0">
              <a:spcBef>
                <a:spcPts val="0"/>
              </a:spcBef>
              <a:buClr>
                <a:schemeClr val="dk1"/>
              </a:buClr>
              <a:buSzPct val="50000"/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 rtl="0">
              <a:spcBef>
                <a:spcPts val="0"/>
              </a:spcBef>
              <a:buClr>
                <a:schemeClr val="dk1"/>
              </a:buClr>
              <a:buSzPct val="50000"/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 rtl="0">
              <a:spcBef>
                <a:spcPts val="0"/>
              </a:spcBef>
              <a:buClr>
                <a:schemeClr val="dk1"/>
              </a:buClr>
              <a:buSzPct val="50000"/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333456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body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美工圖案, 向量圖形 的圖片&#10;&#10;自動產生的描述">
            <a:extLst>
              <a:ext uri="{FF2B5EF4-FFF2-40B4-BE49-F238E27FC236}">
                <a16:creationId xmlns:a16="http://schemas.microsoft.com/office/drawing/2014/main" id="{C5BDC5A1-7BEB-4984-BBE7-8904FF21FC8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285"/>
            <a:ext cx="9144000" cy="5140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6181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body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73E8E098-2C06-44B2-9FC3-DBA436C772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475" y="0"/>
            <a:ext cx="9139050" cy="5143499"/>
          </a:xfrm>
          <a:prstGeom prst="rect">
            <a:avLst/>
          </a:prstGeom>
        </p:spPr>
      </p:pic>
      <p:sp>
        <p:nvSpPr>
          <p:cNvPr id="5" name="Shape 62">
            <a:extLst>
              <a:ext uri="{FF2B5EF4-FFF2-40B4-BE49-F238E27FC236}">
                <a16:creationId xmlns:a16="http://schemas.microsoft.com/office/drawing/2014/main" id="{961BEF40-1382-4D00-BF7B-BA4E4167A5F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14282" y="357171"/>
            <a:ext cx="8787000" cy="714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0000"/>
              <a:buFont typeface="Arial"/>
              <a:buNone/>
              <a:defRPr sz="4400" b="1" i="0" u="none" strike="noStrike" cap="none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buClr>
                <a:schemeClr val="dk1"/>
              </a:buClr>
              <a:buSzPct val="50000"/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 rtl="0">
              <a:spcBef>
                <a:spcPts val="0"/>
              </a:spcBef>
              <a:buClr>
                <a:schemeClr val="dk1"/>
              </a:buClr>
              <a:buSzPct val="50000"/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 rtl="0">
              <a:spcBef>
                <a:spcPts val="0"/>
              </a:spcBef>
              <a:buClr>
                <a:schemeClr val="dk1"/>
              </a:buClr>
              <a:buSzPct val="50000"/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 rtl="0">
              <a:spcBef>
                <a:spcPts val="0"/>
              </a:spcBef>
              <a:buClr>
                <a:schemeClr val="dk1"/>
              </a:buClr>
              <a:buSzPct val="50000"/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 rtl="0">
              <a:spcBef>
                <a:spcPts val="0"/>
              </a:spcBef>
              <a:buClr>
                <a:schemeClr val="dk1"/>
              </a:buClr>
              <a:buSzPct val="50000"/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 rtl="0">
              <a:spcBef>
                <a:spcPts val="0"/>
              </a:spcBef>
              <a:buClr>
                <a:schemeClr val="dk1"/>
              </a:buClr>
              <a:buSzPct val="50000"/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 rtl="0">
              <a:spcBef>
                <a:spcPts val="0"/>
              </a:spcBef>
              <a:buClr>
                <a:schemeClr val="dk1"/>
              </a:buClr>
              <a:buSzPct val="50000"/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 rtl="0">
              <a:spcBef>
                <a:spcPts val="0"/>
              </a:spcBef>
              <a:buClr>
                <a:schemeClr val="dk1"/>
              </a:buClr>
              <a:buSzPct val="50000"/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300417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body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73E8E098-2C06-44B2-9FC3-DBA436C772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475" y="964"/>
            <a:ext cx="9139050" cy="5141571"/>
          </a:xfrm>
          <a:prstGeom prst="rect">
            <a:avLst/>
          </a:prstGeom>
        </p:spPr>
      </p:pic>
      <p:sp>
        <p:nvSpPr>
          <p:cNvPr id="5" name="Shape 62">
            <a:extLst>
              <a:ext uri="{FF2B5EF4-FFF2-40B4-BE49-F238E27FC236}">
                <a16:creationId xmlns:a16="http://schemas.microsoft.com/office/drawing/2014/main" id="{961BEF40-1382-4D00-BF7B-BA4E4167A5F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14282" y="220694"/>
            <a:ext cx="8787000" cy="714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0000"/>
              <a:buFont typeface="Arial"/>
              <a:buNone/>
              <a:defRPr sz="4400" b="1" i="0" u="none" strike="noStrike" cap="none">
                <a:solidFill>
                  <a:schemeClr val="bg1"/>
                </a:solidFill>
                <a:latin typeface="+mj-lt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buClr>
                <a:schemeClr val="dk1"/>
              </a:buClr>
              <a:buSzPct val="50000"/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 rtl="0">
              <a:spcBef>
                <a:spcPts val="0"/>
              </a:spcBef>
              <a:buClr>
                <a:schemeClr val="dk1"/>
              </a:buClr>
              <a:buSzPct val="50000"/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 rtl="0">
              <a:spcBef>
                <a:spcPts val="0"/>
              </a:spcBef>
              <a:buClr>
                <a:schemeClr val="dk1"/>
              </a:buClr>
              <a:buSzPct val="50000"/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 rtl="0">
              <a:spcBef>
                <a:spcPts val="0"/>
              </a:spcBef>
              <a:buClr>
                <a:schemeClr val="dk1"/>
              </a:buClr>
              <a:buSzPct val="50000"/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 rtl="0">
              <a:spcBef>
                <a:spcPts val="0"/>
              </a:spcBef>
              <a:buClr>
                <a:schemeClr val="dk1"/>
              </a:buClr>
              <a:buSzPct val="50000"/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 rtl="0">
              <a:spcBef>
                <a:spcPts val="0"/>
              </a:spcBef>
              <a:buClr>
                <a:schemeClr val="dk1"/>
              </a:buClr>
              <a:buSzPct val="50000"/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 rtl="0">
              <a:spcBef>
                <a:spcPts val="0"/>
              </a:spcBef>
              <a:buClr>
                <a:schemeClr val="dk1"/>
              </a:buClr>
              <a:buSzPct val="50000"/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 rtl="0">
              <a:spcBef>
                <a:spcPts val="0"/>
              </a:spcBef>
              <a:buClr>
                <a:schemeClr val="dk1"/>
              </a:buClr>
              <a:buSzPct val="50000"/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863365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body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73E8E098-2C06-44B2-9FC3-DBA436C772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476" y="964"/>
            <a:ext cx="9139048" cy="5141571"/>
          </a:xfrm>
          <a:prstGeom prst="rect">
            <a:avLst/>
          </a:prstGeom>
        </p:spPr>
      </p:pic>
      <p:sp>
        <p:nvSpPr>
          <p:cNvPr id="5" name="Shape 62">
            <a:extLst>
              <a:ext uri="{FF2B5EF4-FFF2-40B4-BE49-F238E27FC236}">
                <a16:creationId xmlns:a16="http://schemas.microsoft.com/office/drawing/2014/main" id="{961BEF40-1382-4D00-BF7B-BA4E4167A5F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14282" y="220694"/>
            <a:ext cx="8787000" cy="714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0000"/>
              <a:buFont typeface="Arial"/>
              <a:buNone/>
              <a:defRPr sz="4400" b="1" i="0" u="none" strike="noStrike" cap="none">
                <a:solidFill>
                  <a:schemeClr val="bg1"/>
                </a:solidFill>
                <a:latin typeface="+mj-lt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buClr>
                <a:schemeClr val="dk1"/>
              </a:buClr>
              <a:buSzPct val="50000"/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 rtl="0">
              <a:spcBef>
                <a:spcPts val="0"/>
              </a:spcBef>
              <a:buClr>
                <a:schemeClr val="dk1"/>
              </a:buClr>
              <a:buSzPct val="50000"/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 rtl="0">
              <a:spcBef>
                <a:spcPts val="0"/>
              </a:spcBef>
              <a:buClr>
                <a:schemeClr val="dk1"/>
              </a:buClr>
              <a:buSzPct val="50000"/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 rtl="0">
              <a:spcBef>
                <a:spcPts val="0"/>
              </a:spcBef>
              <a:buClr>
                <a:schemeClr val="dk1"/>
              </a:buClr>
              <a:buSzPct val="50000"/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 rtl="0">
              <a:spcBef>
                <a:spcPts val="0"/>
              </a:spcBef>
              <a:buClr>
                <a:schemeClr val="dk1"/>
              </a:buClr>
              <a:buSzPct val="50000"/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 rtl="0">
              <a:spcBef>
                <a:spcPts val="0"/>
              </a:spcBef>
              <a:buClr>
                <a:schemeClr val="dk1"/>
              </a:buClr>
              <a:buSzPct val="50000"/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 rtl="0">
              <a:spcBef>
                <a:spcPts val="0"/>
              </a:spcBef>
              <a:buClr>
                <a:schemeClr val="dk1"/>
              </a:buClr>
              <a:buSzPct val="50000"/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 rtl="0">
              <a:spcBef>
                <a:spcPts val="0"/>
              </a:spcBef>
              <a:buClr>
                <a:schemeClr val="dk1"/>
              </a:buClr>
              <a:buSzPct val="50000"/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795728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body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73E8E098-2C06-44B2-9FC3-DBA436C772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476" y="964"/>
            <a:ext cx="9139048" cy="5141570"/>
          </a:xfrm>
          <a:prstGeom prst="rect">
            <a:avLst/>
          </a:prstGeom>
        </p:spPr>
      </p:pic>
      <p:sp>
        <p:nvSpPr>
          <p:cNvPr id="5" name="Shape 62">
            <a:extLst>
              <a:ext uri="{FF2B5EF4-FFF2-40B4-BE49-F238E27FC236}">
                <a16:creationId xmlns:a16="http://schemas.microsoft.com/office/drawing/2014/main" id="{961BEF40-1382-4D00-BF7B-BA4E4167A5F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14282" y="220694"/>
            <a:ext cx="8787000" cy="714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0000"/>
              <a:buFont typeface="Arial"/>
              <a:buNone/>
              <a:defRPr sz="4400" b="1" i="0" u="none" strike="noStrike" cap="none">
                <a:solidFill>
                  <a:schemeClr val="bg1"/>
                </a:solidFill>
                <a:latin typeface="+mj-lt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buClr>
                <a:schemeClr val="dk1"/>
              </a:buClr>
              <a:buSzPct val="50000"/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 rtl="0">
              <a:spcBef>
                <a:spcPts val="0"/>
              </a:spcBef>
              <a:buClr>
                <a:schemeClr val="dk1"/>
              </a:buClr>
              <a:buSzPct val="50000"/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 rtl="0">
              <a:spcBef>
                <a:spcPts val="0"/>
              </a:spcBef>
              <a:buClr>
                <a:schemeClr val="dk1"/>
              </a:buClr>
              <a:buSzPct val="50000"/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 rtl="0">
              <a:spcBef>
                <a:spcPts val="0"/>
              </a:spcBef>
              <a:buClr>
                <a:schemeClr val="dk1"/>
              </a:buClr>
              <a:buSzPct val="50000"/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 rtl="0">
              <a:spcBef>
                <a:spcPts val="0"/>
              </a:spcBef>
              <a:buClr>
                <a:schemeClr val="dk1"/>
              </a:buClr>
              <a:buSzPct val="50000"/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 rtl="0">
              <a:spcBef>
                <a:spcPts val="0"/>
              </a:spcBef>
              <a:buClr>
                <a:schemeClr val="dk1"/>
              </a:buClr>
              <a:buSzPct val="50000"/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 rtl="0">
              <a:spcBef>
                <a:spcPts val="0"/>
              </a:spcBef>
              <a:buClr>
                <a:schemeClr val="dk1"/>
              </a:buClr>
              <a:buSzPct val="50000"/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 rtl="0">
              <a:spcBef>
                <a:spcPts val="0"/>
              </a:spcBef>
              <a:buClr>
                <a:schemeClr val="dk1"/>
              </a:buClr>
              <a:buSzPct val="50000"/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526402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body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36CAB0DD-6686-4BF4-9E3D-572BE1AF153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61" y="0"/>
            <a:ext cx="9142477" cy="5143499"/>
          </a:xfrm>
          <a:prstGeom prst="rect">
            <a:avLst/>
          </a:prstGeom>
        </p:spPr>
      </p:pic>
      <p:sp>
        <p:nvSpPr>
          <p:cNvPr id="5" name="Shape 62">
            <a:extLst>
              <a:ext uri="{FF2B5EF4-FFF2-40B4-BE49-F238E27FC236}">
                <a16:creationId xmlns:a16="http://schemas.microsoft.com/office/drawing/2014/main" id="{961BEF40-1382-4D00-BF7B-BA4E4167A5F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14282" y="220694"/>
            <a:ext cx="8787000" cy="714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0000"/>
              <a:buFont typeface="Arial"/>
              <a:buNone/>
              <a:defRPr sz="4400" b="1" i="0" u="none" strike="noStrike" cap="none">
                <a:solidFill>
                  <a:schemeClr val="bg1"/>
                </a:solidFill>
                <a:latin typeface="+mj-lt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buClr>
                <a:schemeClr val="dk1"/>
              </a:buClr>
              <a:buSzPct val="50000"/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 rtl="0">
              <a:spcBef>
                <a:spcPts val="0"/>
              </a:spcBef>
              <a:buClr>
                <a:schemeClr val="dk1"/>
              </a:buClr>
              <a:buSzPct val="50000"/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 rtl="0">
              <a:spcBef>
                <a:spcPts val="0"/>
              </a:spcBef>
              <a:buClr>
                <a:schemeClr val="dk1"/>
              </a:buClr>
              <a:buSzPct val="50000"/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 rtl="0">
              <a:spcBef>
                <a:spcPts val="0"/>
              </a:spcBef>
              <a:buClr>
                <a:schemeClr val="dk1"/>
              </a:buClr>
              <a:buSzPct val="50000"/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 rtl="0">
              <a:spcBef>
                <a:spcPts val="0"/>
              </a:spcBef>
              <a:buClr>
                <a:schemeClr val="dk1"/>
              </a:buClr>
              <a:buSzPct val="50000"/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 rtl="0">
              <a:spcBef>
                <a:spcPts val="0"/>
              </a:spcBef>
              <a:buClr>
                <a:schemeClr val="dk1"/>
              </a:buClr>
              <a:buSzPct val="50000"/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 rtl="0">
              <a:spcBef>
                <a:spcPts val="0"/>
              </a:spcBef>
              <a:buClr>
                <a:schemeClr val="dk1"/>
              </a:buClr>
              <a:buSzPct val="50000"/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 rtl="0">
              <a:spcBef>
                <a:spcPts val="0"/>
              </a:spcBef>
              <a:buClr>
                <a:schemeClr val="dk1"/>
              </a:buClr>
              <a:buSzPct val="50000"/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5527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body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DE156E10-0237-4E99-BCD8-E0CBEBB60C7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61" y="0"/>
            <a:ext cx="9142477" cy="5143499"/>
          </a:xfrm>
          <a:prstGeom prst="rect">
            <a:avLst/>
          </a:prstGeom>
        </p:spPr>
      </p:pic>
      <p:sp>
        <p:nvSpPr>
          <p:cNvPr id="5" name="Shape 62">
            <a:extLst>
              <a:ext uri="{FF2B5EF4-FFF2-40B4-BE49-F238E27FC236}">
                <a16:creationId xmlns:a16="http://schemas.microsoft.com/office/drawing/2014/main" id="{961BEF40-1382-4D00-BF7B-BA4E4167A5F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14282" y="220694"/>
            <a:ext cx="8787000" cy="714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0000"/>
              <a:buFont typeface="Arial"/>
              <a:buNone/>
              <a:defRPr sz="4400" b="1" i="0" u="none" strike="noStrike" cap="none">
                <a:solidFill>
                  <a:schemeClr val="bg1"/>
                </a:solidFill>
                <a:latin typeface="+mj-lt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buClr>
                <a:schemeClr val="dk1"/>
              </a:buClr>
              <a:buSzPct val="50000"/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 rtl="0">
              <a:spcBef>
                <a:spcPts val="0"/>
              </a:spcBef>
              <a:buClr>
                <a:schemeClr val="dk1"/>
              </a:buClr>
              <a:buSzPct val="50000"/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 rtl="0">
              <a:spcBef>
                <a:spcPts val="0"/>
              </a:spcBef>
              <a:buClr>
                <a:schemeClr val="dk1"/>
              </a:buClr>
              <a:buSzPct val="50000"/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 rtl="0">
              <a:spcBef>
                <a:spcPts val="0"/>
              </a:spcBef>
              <a:buClr>
                <a:schemeClr val="dk1"/>
              </a:buClr>
              <a:buSzPct val="50000"/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 rtl="0">
              <a:spcBef>
                <a:spcPts val="0"/>
              </a:spcBef>
              <a:buClr>
                <a:schemeClr val="dk1"/>
              </a:buClr>
              <a:buSzPct val="50000"/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 rtl="0">
              <a:spcBef>
                <a:spcPts val="0"/>
              </a:spcBef>
              <a:buClr>
                <a:schemeClr val="dk1"/>
              </a:buClr>
              <a:buSzPct val="50000"/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 rtl="0">
              <a:spcBef>
                <a:spcPts val="0"/>
              </a:spcBef>
              <a:buClr>
                <a:schemeClr val="dk1"/>
              </a:buClr>
              <a:buSzPct val="50000"/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 rtl="0">
              <a:spcBef>
                <a:spcPts val="0"/>
              </a:spcBef>
              <a:buClr>
                <a:schemeClr val="dk1"/>
              </a:buClr>
              <a:buSzPct val="50000"/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9DB19E97-30EB-4F59-BB02-55526D76448F}"/>
              </a:ext>
            </a:extLst>
          </p:cNvPr>
          <p:cNvSpPr/>
          <p:nvPr userDrawn="1"/>
        </p:nvSpPr>
        <p:spPr>
          <a:xfrm>
            <a:off x="3519577" y="1414732"/>
            <a:ext cx="1155940" cy="5865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507284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53" r:id="rId1"/>
    <p:sldLayoutId id="2147483656" r:id="rId2"/>
    <p:sldLayoutId id="2147483657" r:id="rId3"/>
    <p:sldLayoutId id="2147483655" r:id="rId4"/>
    <p:sldLayoutId id="2147483687" r:id="rId5"/>
    <p:sldLayoutId id="2147483688" r:id="rId6"/>
    <p:sldLayoutId id="2147483691" r:id="rId7"/>
    <p:sldLayoutId id="2147483689" r:id="rId8"/>
    <p:sldLayoutId id="2147483690" r:id="rId9"/>
    <p:sldLayoutId id="2147483654" r:id="rId10"/>
    <p:sldLayoutId id="2147483652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4" Type="http://schemas.openxmlformats.org/officeDocument/2006/relationships/image" Target="../media/image33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2.png"/><Relationship Id="rId5" Type="http://schemas.openxmlformats.org/officeDocument/2006/relationships/image" Target="../media/image61.svg"/><Relationship Id="rId4" Type="http://schemas.openxmlformats.org/officeDocument/2006/relationships/image" Target="../media/image6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9.sv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4" Type="http://schemas.openxmlformats.org/officeDocument/2006/relationships/image" Target="../media/image76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8.sv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68.png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69.svg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93.svg"/><Relationship Id="rId7" Type="http://schemas.openxmlformats.org/officeDocument/2006/relationships/image" Target="../media/image48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10" Type="http://schemas.openxmlformats.org/officeDocument/2006/relationships/image" Target="../media/image98.svg"/><Relationship Id="rId4" Type="http://schemas.openxmlformats.org/officeDocument/2006/relationships/image" Target="../media/image94.png"/><Relationship Id="rId9" Type="http://schemas.openxmlformats.org/officeDocument/2006/relationships/image" Target="../media/image9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sv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svg"/><Relationship Id="rId11" Type="http://schemas.openxmlformats.org/officeDocument/2006/relationships/image" Target="../media/image24.sv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svg"/><Relationship Id="rId9" Type="http://schemas.openxmlformats.org/officeDocument/2006/relationships/image" Target="../media/image22.svg"/><Relationship Id="rId14" Type="http://schemas.openxmlformats.org/officeDocument/2006/relationships/image" Target="../media/image2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5.svg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5.svg"/><Relationship Id="rId5" Type="http://schemas.openxmlformats.org/officeDocument/2006/relationships/image" Target="../media/image104.png"/><Relationship Id="rId4" Type="http://schemas.openxmlformats.org/officeDocument/2006/relationships/image" Target="../media/image107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09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29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4" Type="http://schemas.openxmlformats.org/officeDocument/2006/relationships/image" Target="../media/image33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7.png"/><Relationship Id="rId18" Type="http://schemas.openxmlformats.org/officeDocument/2006/relationships/image" Target="../media/image50.png"/><Relationship Id="rId3" Type="http://schemas.openxmlformats.org/officeDocument/2006/relationships/image" Target="../media/image38.png"/><Relationship Id="rId21" Type="http://schemas.openxmlformats.org/officeDocument/2006/relationships/image" Target="../media/image52.svg"/><Relationship Id="rId7" Type="http://schemas.openxmlformats.org/officeDocument/2006/relationships/image" Target="../media/image42.png"/><Relationship Id="rId12" Type="http://schemas.microsoft.com/office/2007/relationships/hdphoto" Target="../media/hdphoto1.wdp"/><Relationship Id="rId17" Type="http://schemas.microsoft.com/office/2007/relationships/hdphoto" Target="../media/hdphoto3.wdp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49.png"/><Relationship Id="rId20" Type="http://schemas.openxmlformats.org/officeDocument/2006/relationships/image" Target="../media/image5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sv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5" Type="http://schemas.microsoft.com/office/2007/relationships/hdphoto" Target="../media/hdphoto2.wdp"/><Relationship Id="rId10" Type="http://schemas.openxmlformats.org/officeDocument/2006/relationships/image" Target="../media/image45.png"/><Relationship Id="rId19" Type="http://schemas.microsoft.com/office/2007/relationships/hdphoto" Target="../media/hdphoto4.wdp"/><Relationship Id="rId4" Type="http://schemas.openxmlformats.org/officeDocument/2006/relationships/image" Target="../media/image39.svg"/><Relationship Id="rId9" Type="http://schemas.openxmlformats.org/officeDocument/2006/relationships/image" Target="../media/image44.png"/><Relationship Id="rId14" Type="http://schemas.openxmlformats.org/officeDocument/2006/relationships/image" Target="../media/image4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AE97A319-0655-4C3C-9FAE-D8D08F44A8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5" y="0"/>
            <a:ext cx="913905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Shape 306"/>
          <p:cNvSpPr txBox="1"/>
          <p:nvPr/>
        </p:nvSpPr>
        <p:spPr>
          <a:xfrm>
            <a:off x="0" y="2691472"/>
            <a:ext cx="9144000" cy="523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Arial"/>
              <a:buNone/>
            </a:pPr>
            <a:endParaRPr/>
          </a:p>
        </p:txBody>
      </p:sp>
      <p:sp>
        <p:nvSpPr>
          <p:cNvPr id="307" name="Shape 307"/>
          <p:cNvSpPr txBox="1"/>
          <p:nvPr/>
        </p:nvSpPr>
        <p:spPr>
          <a:xfrm>
            <a:off x="0" y="2691472"/>
            <a:ext cx="9144000" cy="523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Arial"/>
              <a:buNone/>
            </a:pPr>
            <a:endParaRPr sz="2800">
              <a:solidFill>
                <a:srgbClr val="002060"/>
              </a:solidFill>
            </a:endParaRPr>
          </a:p>
        </p:txBody>
      </p:sp>
      <p:sp>
        <p:nvSpPr>
          <p:cNvPr id="6" name="Shape 304">
            <a:extLst>
              <a:ext uri="{FF2B5EF4-FFF2-40B4-BE49-F238E27FC236}">
                <a16:creationId xmlns:a16="http://schemas.microsoft.com/office/drawing/2014/main" id="{7EA5E863-D005-4643-AFDD-342BBD09CB49}"/>
              </a:ext>
            </a:extLst>
          </p:cNvPr>
          <p:cNvSpPr txBox="1">
            <a:spLocks/>
          </p:cNvSpPr>
          <p:nvPr/>
        </p:nvSpPr>
        <p:spPr>
          <a:xfrm>
            <a:off x="790161" y="238531"/>
            <a:ext cx="4674471" cy="316297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0000"/>
              <a:buFont typeface="Arial"/>
              <a:buNone/>
              <a:defRPr sz="4000" b="1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buClr>
                <a:schemeClr val="dk1"/>
              </a:buClr>
              <a:buSzPct val="50000"/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 rtl="0">
              <a:spcBef>
                <a:spcPts val="0"/>
              </a:spcBef>
              <a:buClr>
                <a:schemeClr val="dk1"/>
              </a:buClr>
              <a:buSzPct val="50000"/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 rtl="0">
              <a:spcBef>
                <a:spcPts val="0"/>
              </a:spcBef>
              <a:buClr>
                <a:schemeClr val="dk1"/>
              </a:buClr>
              <a:buSzPct val="50000"/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 rtl="0">
              <a:spcBef>
                <a:spcPts val="0"/>
              </a:spcBef>
              <a:buClr>
                <a:schemeClr val="dk1"/>
              </a:buClr>
              <a:buSzPct val="50000"/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 rtl="0">
              <a:spcBef>
                <a:spcPts val="0"/>
              </a:spcBef>
              <a:buClr>
                <a:schemeClr val="dk1"/>
              </a:buClr>
              <a:buSzPct val="50000"/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 rtl="0">
              <a:spcBef>
                <a:spcPts val="0"/>
              </a:spcBef>
              <a:buClr>
                <a:schemeClr val="dk1"/>
              </a:buClr>
              <a:buSzPct val="50000"/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 rtl="0">
              <a:spcBef>
                <a:spcPts val="0"/>
              </a:spcBef>
              <a:buClr>
                <a:schemeClr val="dk1"/>
              </a:buClr>
              <a:buSzPct val="50000"/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 rtl="0">
              <a:spcBef>
                <a:spcPts val="0"/>
              </a:spcBef>
              <a:buClr>
                <a:schemeClr val="dk1"/>
              </a:buClr>
              <a:buSzPct val="50000"/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pPr algn="l">
              <a:buClr>
                <a:srgbClr val="002060"/>
              </a:buClr>
              <a:buSzPct val="25000"/>
            </a:pPr>
            <a:r>
              <a:rPr lang="en-US" altLang="zh-TW" sz="5500" dirty="0">
                <a:solidFill>
                  <a:schemeClr val="tx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Basic Operations</a:t>
            </a:r>
            <a:endParaRPr lang="en-US" sz="5500" dirty="0">
              <a:solidFill>
                <a:schemeClr val="tx1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2" name="圖形 11">
            <a:extLst>
              <a:ext uri="{FF2B5EF4-FFF2-40B4-BE49-F238E27FC236}">
                <a16:creationId xmlns:a16="http://schemas.microsoft.com/office/drawing/2014/main" id="{0BD3182B-81E4-4E58-9A04-D8EBCF4084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777191" y="2986085"/>
            <a:ext cx="2734796" cy="1738048"/>
          </a:xfrm>
          <a:prstGeom prst="rect">
            <a:avLst/>
          </a:prstGeom>
        </p:spPr>
      </p:pic>
      <p:pic>
        <p:nvPicPr>
          <p:cNvPr id="13" name="圖形 12">
            <a:extLst>
              <a:ext uri="{FF2B5EF4-FFF2-40B4-BE49-F238E27FC236}">
                <a16:creationId xmlns:a16="http://schemas.microsoft.com/office/drawing/2014/main" id="{ED6B3B9D-DA33-4DD5-88E3-74AFD607803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7398" b="10321"/>
          <a:stretch/>
        </p:blipFill>
        <p:spPr>
          <a:xfrm>
            <a:off x="551331" y="3061400"/>
            <a:ext cx="1438834" cy="1548238"/>
          </a:xfrm>
          <a:prstGeom prst="rect">
            <a:avLst/>
          </a:prstGeom>
        </p:spPr>
      </p:pic>
      <p:pic>
        <p:nvPicPr>
          <p:cNvPr id="5" name="圖形 4">
            <a:extLst>
              <a:ext uri="{FF2B5EF4-FFF2-40B4-BE49-F238E27FC236}">
                <a16:creationId xmlns:a16="http://schemas.microsoft.com/office/drawing/2014/main" id="{2694B72E-573F-4B95-A4CA-FDB0FBE3091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193677" y="2910060"/>
            <a:ext cx="509785" cy="158098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Shape 425"/>
          <p:cNvSpPr txBox="1">
            <a:spLocks noGrp="1"/>
          </p:cNvSpPr>
          <p:nvPr>
            <p:ph type="title"/>
          </p:nvPr>
        </p:nvSpPr>
        <p:spPr>
          <a:xfrm>
            <a:off x="214282" y="220694"/>
            <a:ext cx="8690436" cy="7143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r>
              <a:rPr lang="en-US" altLang="zh-TW" sz="4200" dirty="0">
                <a:ea typeface="微軟正黑體" pitchFamily="34" charset="-120"/>
              </a:rPr>
              <a:t>Install/Update the Application</a:t>
            </a:r>
            <a:endParaRPr lang="en-US" sz="4200" dirty="0">
              <a:ea typeface="微軟正黑體" pitchFamily="34" charset="-120"/>
            </a:endParaRPr>
          </a:p>
        </p:txBody>
      </p:sp>
      <p:sp>
        <p:nvSpPr>
          <p:cNvPr id="11" name="平行四邊形 10"/>
          <p:cNvSpPr/>
          <p:nvPr/>
        </p:nvSpPr>
        <p:spPr>
          <a:xfrm>
            <a:off x="-480537" y="1155750"/>
            <a:ext cx="7929619" cy="438151"/>
          </a:xfrm>
          <a:prstGeom prst="parallelogram">
            <a:avLst>
              <a:gd name="adj" fmla="val 55727"/>
            </a:avLst>
          </a:prstGeom>
          <a:solidFill>
            <a:srgbClr val="FC4A48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+mj-lt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79027F27-4644-4997-A701-6C43052214BF}"/>
              </a:ext>
            </a:extLst>
          </p:cNvPr>
          <p:cNvSpPr/>
          <p:nvPr/>
        </p:nvSpPr>
        <p:spPr>
          <a:xfrm>
            <a:off x="802740" y="1146693"/>
            <a:ext cx="7929619" cy="44627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lvl="0"/>
            <a:r>
              <a:rPr lang="en-US" altLang="zh-TW" sz="23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Manage HD Station via QTS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1F1F3D78-4F59-4484-AF2A-81AC8B05D68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4" t="512" r="523" b="1"/>
          <a:stretch/>
        </p:blipFill>
        <p:spPr>
          <a:xfrm>
            <a:off x="1300094" y="2058483"/>
            <a:ext cx="6620223" cy="2793923"/>
          </a:xfrm>
          <a:prstGeom prst="rect">
            <a:avLst/>
          </a:prstGeom>
          <a:ln>
            <a:noFill/>
          </a:ln>
          <a:effectLst>
            <a:outerShdw blurRad="292100" dist="1219200" dir="9900000" sx="85000" sy="85000" algn="r" rotWithShape="0">
              <a:prstClr val="black">
                <a:alpha val="23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182953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Shape 425"/>
          <p:cNvSpPr txBox="1">
            <a:spLocks noGrp="1"/>
          </p:cNvSpPr>
          <p:nvPr>
            <p:ph type="title"/>
          </p:nvPr>
        </p:nvSpPr>
        <p:spPr>
          <a:xfrm>
            <a:off x="214282" y="220694"/>
            <a:ext cx="8690436" cy="7143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r>
              <a:rPr lang="en-US" altLang="zh-TW" sz="4200" dirty="0">
                <a:ea typeface="微軟正黑體" pitchFamily="34" charset="-120"/>
              </a:rPr>
              <a:t>Allocate GPU/HDMI output</a:t>
            </a:r>
            <a:endParaRPr lang="en-US" sz="4200" dirty="0">
              <a:ea typeface="微軟正黑體" pitchFamily="34" charset="-120"/>
            </a:endParaRPr>
          </a:p>
        </p:txBody>
      </p:sp>
      <p:sp>
        <p:nvSpPr>
          <p:cNvPr id="11" name="平行四邊形 10"/>
          <p:cNvSpPr/>
          <p:nvPr/>
        </p:nvSpPr>
        <p:spPr>
          <a:xfrm>
            <a:off x="-480537" y="1155750"/>
            <a:ext cx="7929619" cy="438151"/>
          </a:xfrm>
          <a:prstGeom prst="parallelogram">
            <a:avLst>
              <a:gd name="adj" fmla="val 55727"/>
            </a:avLst>
          </a:prstGeom>
          <a:solidFill>
            <a:srgbClr val="FC4A48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+mj-lt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79027F27-4644-4997-A701-6C43052214BF}"/>
              </a:ext>
            </a:extLst>
          </p:cNvPr>
          <p:cNvSpPr/>
          <p:nvPr/>
        </p:nvSpPr>
        <p:spPr>
          <a:xfrm>
            <a:off x="802740" y="1146693"/>
            <a:ext cx="7929619" cy="44627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lvl="0"/>
            <a:r>
              <a:rPr lang="en-US" altLang="zh-TW" sz="23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Local display exclusive allocation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ECE73825-9170-4A2B-8FB5-CAB71C7557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6355" y="1855979"/>
            <a:ext cx="4923284" cy="3287521"/>
          </a:xfrm>
          <a:prstGeom prst="rect">
            <a:avLst/>
          </a:prstGeom>
          <a:effectLst>
            <a:outerShdw blurRad="228600" dist="533400" dir="10800000" sx="92000" sy="92000" algn="r" rotWithShape="0">
              <a:prstClr val="black">
                <a:alpha val="23000"/>
              </a:prstClr>
            </a:outerShdw>
          </a:effectLst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EDF7EDEA-4AF7-4FAB-B57C-3F973895F403}"/>
              </a:ext>
            </a:extLst>
          </p:cNvPr>
          <p:cNvSpPr txBox="1"/>
          <p:nvPr/>
        </p:nvSpPr>
        <p:spPr>
          <a:xfrm>
            <a:off x="802740" y="1855979"/>
            <a:ext cx="2281456" cy="14866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lnSpc>
                <a:spcPct val="150000"/>
              </a:lnSpc>
              <a:buClr>
                <a:srgbClr val="FF504D"/>
              </a:buClr>
              <a:buFont typeface="Arial" panose="020B0604020202020204" pitchFamily="34" charset="0"/>
              <a:buChar char="•"/>
            </a:pPr>
            <a:r>
              <a:rPr lang="en-US" altLang="zh-TW" sz="2100" dirty="0">
                <a:solidFill>
                  <a:srgbClr val="040156"/>
                </a:solidFill>
                <a:latin typeface="+mj-lt"/>
                <a:cs typeface="Calibri" panose="020F0502020204030204" pitchFamily="34" charset="0"/>
              </a:rPr>
              <a:t>HD station</a:t>
            </a:r>
          </a:p>
          <a:p>
            <a:pPr marL="177800" indent="-177800">
              <a:lnSpc>
                <a:spcPct val="150000"/>
              </a:lnSpc>
              <a:buClr>
                <a:srgbClr val="FF504D"/>
              </a:buClr>
              <a:buFont typeface="Arial" panose="020B0604020202020204" pitchFamily="34" charset="0"/>
              <a:buChar char="•"/>
            </a:pPr>
            <a:r>
              <a:rPr lang="en-US" altLang="zh-TW" sz="2100" dirty="0">
                <a:solidFill>
                  <a:srgbClr val="040156"/>
                </a:solidFill>
                <a:latin typeface="+mj-lt"/>
                <a:cs typeface="Calibri" panose="020F0502020204030204" pitchFamily="34" charset="0"/>
              </a:rPr>
              <a:t>Linux Station</a:t>
            </a:r>
          </a:p>
          <a:p>
            <a:pPr marL="177800" indent="-177800">
              <a:lnSpc>
                <a:spcPct val="150000"/>
              </a:lnSpc>
              <a:buClr>
                <a:srgbClr val="FF504D"/>
              </a:buClr>
              <a:buFont typeface="Arial" panose="020B0604020202020204" pitchFamily="34" charset="0"/>
              <a:buChar char="•"/>
            </a:pPr>
            <a:r>
              <a:rPr lang="en-US" altLang="zh-TW" sz="2100" dirty="0" err="1">
                <a:solidFill>
                  <a:srgbClr val="040156"/>
                </a:solidFill>
                <a:latin typeface="+mj-lt"/>
                <a:cs typeface="Calibri" panose="020F0502020204030204" pitchFamily="34" charset="0"/>
              </a:rPr>
              <a:t>KoiMeeter</a:t>
            </a:r>
            <a:endParaRPr lang="zh-TW" altLang="en-US" sz="2100" dirty="0">
              <a:solidFill>
                <a:srgbClr val="040156"/>
              </a:solidFill>
              <a:latin typeface="+mj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45548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圓角 1">
            <a:extLst>
              <a:ext uri="{FF2B5EF4-FFF2-40B4-BE49-F238E27FC236}">
                <a16:creationId xmlns:a16="http://schemas.microsoft.com/office/drawing/2014/main" id="{71AA3537-0E6D-4921-8FE6-AFA720936EF2}"/>
              </a:ext>
            </a:extLst>
          </p:cNvPr>
          <p:cNvSpPr/>
          <p:nvPr/>
        </p:nvSpPr>
        <p:spPr>
          <a:xfrm>
            <a:off x="4428011" y="1707177"/>
            <a:ext cx="3102342" cy="3527800"/>
          </a:xfrm>
          <a:prstGeom prst="roundRect">
            <a:avLst>
              <a:gd name="adj" fmla="val 6065"/>
            </a:avLst>
          </a:prstGeom>
          <a:gradFill>
            <a:gsLst>
              <a:gs pos="0">
                <a:schemeClr val="bg1">
                  <a:lumMod val="65000"/>
                </a:schemeClr>
              </a:gs>
              <a:gs pos="100000">
                <a:schemeClr val="tx1">
                  <a:lumMod val="65000"/>
                  <a:lumOff val="35000"/>
                </a:schemeClr>
              </a:gs>
            </a:gsLst>
            <a:lin ang="5400000" scaled="0"/>
          </a:gradFill>
          <a:ln>
            <a:noFill/>
          </a:ln>
          <a:effectLst>
            <a:softEdge rad="431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25" name="Shape 425"/>
          <p:cNvSpPr txBox="1">
            <a:spLocks noGrp="1"/>
          </p:cNvSpPr>
          <p:nvPr>
            <p:ph type="title"/>
          </p:nvPr>
        </p:nvSpPr>
        <p:spPr>
          <a:xfrm>
            <a:off x="214282" y="220694"/>
            <a:ext cx="8690436" cy="7143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r>
              <a:rPr lang="en-US" altLang="zh-TW" sz="4200" dirty="0">
                <a:ea typeface="微軟正黑體" pitchFamily="34" charset="-120"/>
              </a:rPr>
              <a:t>QTS - HD Station Setup</a:t>
            </a:r>
            <a:endParaRPr lang="en-US" sz="4200" dirty="0">
              <a:ea typeface="微軟正黑體" pitchFamily="34" charset="-120"/>
            </a:endParaRPr>
          </a:p>
        </p:txBody>
      </p:sp>
      <p:sp>
        <p:nvSpPr>
          <p:cNvPr id="11" name="平行四邊形 10"/>
          <p:cNvSpPr/>
          <p:nvPr/>
        </p:nvSpPr>
        <p:spPr>
          <a:xfrm>
            <a:off x="-480537" y="1155750"/>
            <a:ext cx="7929619" cy="438151"/>
          </a:xfrm>
          <a:prstGeom prst="parallelogram">
            <a:avLst>
              <a:gd name="adj" fmla="val 55727"/>
            </a:avLst>
          </a:prstGeom>
          <a:solidFill>
            <a:srgbClr val="FC4A48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+mj-lt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79027F27-4644-4997-A701-6C43052214BF}"/>
              </a:ext>
            </a:extLst>
          </p:cNvPr>
          <p:cNvSpPr/>
          <p:nvPr/>
        </p:nvSpPr>
        <p:spPr>
          <a:xfrm>
            <a:off x="742229" y="1146693"/>
            <a:ext cx="7929619" cy="44627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lvl="0"/>
            <a:r>
              <a:rPr lang="en-US" altLang="zh-TW" sz="23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 Set up HD Station via QTS</a:t>
            </a: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DEA66389-EBB8-4F02-AB79-FA3B56A31E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1634" y="1536229"/>
            <a:ext cx="3979807" cy="3318269"/>
          </a:xfrm>
          <a:prstGeom prst="rect">
            <a:avLst/>
          </a:prstGeom>
        </p:spPr>
      </p:pic>
      <p:sp>
        <p:nvSpPr>
          <p:cNvPr id="3" name="矩形: 圓角 2">
            <a:extLst>
              <a:ext uri="{FF2B5EF4-FFF2-40B4-BE49-F238E27FC236}">
                <a16:creationId xmlns:a16="http://schemas.microsoft.com/office/drawing/2014/main" id="{907ECA40-1E56-46BC-93D4-6E6B9D4BCF24}"/>
              </a:ext>
            </a:extLst>
          </p:cNvPr>
          <p:cNvSpPr/>
          <p:nvPr/>
        </p:nvSpPr>
        <p:spPr>
          <a:xfrm>
            <a:off x="865436" y="1765149"/>
            <a:ext cx="3562576" cy="820083"/>
          </a:xfrm>
          <a:prstGeom prst="roundRect">
            <a:avLst>
              <a:gd name="adj" fmla="val 8137"/>
            </a:avLst>
          </a:prstGeom>
          <a:solidFill>
            <a:srgbClr val="4D9DFF"/>
          </a:solidFill>
          <a:ln>
            <a:gradFill>
              <a:gsLst>
                <a:gs pos="1000">
                  <a:srgbClr val="5AC4E4"/>
                </a:gs>
                <a:gs pos="100000">
                  <a:srgbClr val="FC4A48"/>
                </a:gs>
              </a:gsLst>
              <a:lin ang="5400000" scaled="1"/>
            </a:gradFill>
          </a:ln>
          <a:effectLst>
            <a:innerShdw blurRad="215900" dist="50800" dir="16200000">
              <a:prstClr val="black">
                <a:alpha val="50000"/>
              </a:prst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sz="1600" b="1" dirty="0">
                <a:solidFill>
                  <a:schemeClr val="bg1"/>
                </a:solidFill>
                <a:latin typeface="+mj-lt"/>
                <a:ea typeface="微軟正黑體" pitchFamily="34" charset="-120"/>
                <a:cs typeface="Verdana"/>
                <a:sym typeface="Verdana"/>
              </a:rPr>
              <a:t>Resolution: set the resolution, </a:t>
            </a:r>
            <a:br>
              <a:rPr lang="en-US" altLang="zh-TW" sz="1600" b="1" dirty="0">
                <a:solidFill>
                  <a:schemeClr val="bg1"/>
                </a:solidFill>
                <a:latin typeface="+mj-lt"/>
                <a:ea typeface="微軟正黑體" pitchFamily="34" charset="-120"/>
                <a:cs typeface="Verdana"/>
                <a:sym typeface="Verdana"/>
              </a:rPr>
            </a:br>
            <a:r>
              <a:rPr lang="en-US" altLang="zh-TW" sz="1600" b="1" dirty="0">
                <a:solidFill>
                  <a:schemeClr val="bg1"/>
                </a:solidFill>
                <a:latin typeface="+mj-lt"/>
                <a:ea typeface="微軟正黑體" pitchFamily="34" charset="-120"/>
                <a:cs typeface="Verdana"/>
                <a:sym typeface="Verdana"/>
              </a:rPr>
              <a:t>just like using a PC</a:t>
            </a:r>
          </a:p>
        </p:txBody>
      </p:sp>
      <p:sp>
        <p:nvSpPr>
          <p:cNvPr id="15" name="矩形: 圓角 14">
            <a:extLst>
              <a:ext uri="{FF2B5EF4-FFF2-40B4-BE49-F238E27FC236}">
                <a16:creationId xmlns:a16="http://schemas.microsoft.com/office/drawing/2014/main" id="{F52830A5-2D02-40AC-9B5B-0245EAEF286E}"/>
              </a:ext>
            </a:extLst>
          </p:cNvPr>
          <p:cNvSpPr/>
          <p:nvPr/>
        </p:nvSpPr>
        <p:spPr>
          <a:xfrm>
            <a:off x="865435" y="2703780"/>
            <a:ext cx="3562576" cy="820083"/>
          </a:xfrm>
          <a:prstGeom prst="roundRect">
            <a:avLst>
              <a:gd name="adj" fmla="val 8137"/>
            </a:avLst>
          </a:prstGeom>
          <a:solidFill>
            <a:srgbClr val="4D9DFF"/>
          </a:solidFill>
          <a:ln>
            <a:gradFill>
              <a:gsLst>
                <a:gs pos="1000">
                  <a:srgbClr val="5AC4E4"/>
                </a:gs>
                <a:gs pos="100000">
                  <a:srgbClr val="FC4A48"/>
                </a:gs>
              </a:gsLst>
              <a:lin ang="5400000" scaled="1"/>
            </a:gradFill>
          </a:ln>
          <a:effectLst>
            <a:innerShdw blurRad="215900" dist="50800" dir="16200000">
              <a:prstClr val="black">
                <a:alpha val="50000"/>
              </a:prst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Clr>
                <a:schemeClr val="dk2"/>
              </a:buClr>
              <a:buSzPct val="100000"/>
              <a:defRPr/>
            </a:pPr>
            <a:r>
              <a:rPr lang="en-US" altLang="zh-TW" sz="1600" b="1" dirty="0" err="1">
                <a:solidFill>
                  <a:schemeClr val="bg1"/>
                </a:solidFill>
                <a:latin typeface="+mj-lt"/>
                <a:ea typeface="微軟正黑體" pitchFamily="34" charset="-120"/>
                <a:cs typeface="Verdana"/>
                <a:sym typeface="Verdana"/>
              </a:rPr>
              <a:t>Overscan</a:t>
            </a:r>
            <a:r>
              <a:rPr lang="en-US" altLang="zh-TW" sz="1600" b="1" dirty="0">
                <a:solidFill>
                  <a:schemeClr val="bg1"/>
                </a:solidFill>
                <a:latin typeface="+mj-lt"/>
                <a:ea typeface="微軟正黑體" pitchFamily="34" charset="-120"/>
                <a:cs typeface="Verdana"/>
                <a:sym typeface="Verdana"/>
              </a:rPr>
              <a:t>: Adjust the screen display size</a:t>
            </a:r>
            <a:endParaRPr lang="zh-TW" altLang="en-US" sz="1600" b="1" dirty="0">
              <a:solidFill>
                <a:schemeClr val="bg1"/>
              </a:solidFill>
              <a:latin typeface="+mj-lt"/>
              <a:ea typeface="微軟正黑體" pitchFamily="34" charset="-120"/>
              <a:cs typeface="Verdana"/>
              <a:sym typeface="Verdana"/>
            </a:endParaRPr>
          </a:p>
        </p:txBody>
      </p:sp>
      <p:sp>
        <p:nvSpPr>
          <p:cNvPr id="16" name="矩形: 圓角 15">
            <a:extLst>
              <a:ext uri="{FF2B5EF4-FFF2-40B4-BE49-F238E27FC236}">
                <a16:creationId xmlns:a16="http://schemas.microsoft.com/office/drawing/2014/main" id="{79F5EC2D-2F80-45F3-85A9-54A0E4FADF83}"/>
              </a:ext>
            </a:extLst>
          </p:cNvPr>
          <p:cNvSpPr/>
          <p:nvPr/>
        </p:nvSpPr>
        <p:spPr>
          <a:xfrm>
            <a:off x="865434" y="3642411"/>
            <a:ext cx="3562576" cy="1039907"/>
          </a:xfrm>
          <a:prstGeom prst="roundRect">
            <a:avLst>
              <a:gd name="adj" fmla="val 8137"/>
            </a:avLst>
          </a:prstGeom>
          <a:solidFill>
            <a:srgbClr val="4D9DFF"/>
          </a:solidFill>
          <a:ln>
            <a:gradFill>
              <a:gsLst>
                <a:gs pos="1000">
                  <a:srgbClr val="5AC4E4"/>
                </a:gs>
                <a:gs pos="100000">
                  <a:srgbClr val="FC4A48"/>
                </a:gs>
              </a:gsLst>
              <a:lin ang="5400000" scaled="1"/>
            </a:gradFill>
          </a:ln>
          <a:effectLst>
            <a:innerShdw blurRad="215900" dist="50800" dir="16200000">
              <a:prstClr val="black">
                <a:alpha val="50000"/>
              </a:prst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>
                <a:schemeClr val="dk2"/>
              </a:buClr>
              <a:buSzPct val="100000"/>
              <a:defRPr/>
            </a:pPr>
            <a:r>
              <a:rPr lang="en-US" altLang="zh-TW" sz="1600" b="1" dirty="0">
                <a:solidFill>
                  <a:schemeClr val="bg1"/>
                </a:solidFill>
                <a:latin typeface="+mj-lt"/>
                <a:ea typeface="微軟正黑體" pitchFamily="34" charset="-120"/>
                <a:cs typeface="Verdana"/>
                <a:sym typeface="Verdana"/>
              </a:rPr>
              <a:t>Remote desktop:  Allow you to view the HD Station display via web browser.</a:t>
            </a:r>
          </a:p>
        </p:txBody>
      </p:sp>
    </p:spTree>
    <p:extLst>
      <p:ext uri="{BB962C8B-B14F-4D97-AF65-F5344CB8AC3E}">
        <p14:creationId xmlns:p14="http://schemas.microsoft.com/office/powerpoint/2010/main" val="8960240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圓角 1">
            <a:extLst>
              <a:ext uri="{FF2B5EF4-FFF2-40B4-BE49-F238E27FC236}">
                <a16:creationId xmlns:a16="http://schemas.microsoft.com/office/drawing/2014/main" id="{71AA3537-0E6D-4921-8FE6-AFA720936EF2}"/>
              </a:ext>
            </a:extLst>
          </p:cNvPr>
          <p:cNvSpPr/>
          <p:nvPr/>
        </p:nvSpPr>
        <p:spPr>
          <a:xfrm>
            <a:off x="4125453" y="1687007"/>
            <a:ext cx="3102342" cy="3527800"/>
          </a:xfrm>
          <a:prstGeom prst="roundRect">
            <a:avLst>
              <a:gd name="adj" fmla="val 6065"/>
            </a:avLst>
          </a:prstGeom>
          <a:gradFill>
            <a:gsLst>
              <a:gs pos="0">
                <a:schemeClr val="bg1">
                  <a:lumMod val="65000"/>
                </a:schemeClr>
              </a:gs>
              <a:gs pos="100000">
                <a:schemeClr val="tx1">
                  <a:lumMod val="65000"/>
                  <a:lumOff val="35000"/>
                </a:schemeClr>
              </a:gs>
            </a:gsLst>
            <a:lin ang="5400000" scaled="0"/>
          </a:gradFill>
          <a:ln>
            <a:noFill/>
          </a:ln>
          <a:effectLst>
            <a:softEdge rad="431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25" name="Shape 425"/>
          <p:cNvSpPr txBox="1">
            <a:spLocks noGrp="1"/>
          </p:cNvSpPr>
          <p:nvPr>
            <p:ph type="title"/>
          </p:nvPr>
        </p:nvSpPr>
        <p:spPr>
          <a:xfrm>
            <a:off x="214282" y="220694"/>
            <a:ext cx="8690436" cy="7143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r>
              <a:rPr lang="en-US" altLang="zh-TW" sz="4200" dirty="0">
                <a:ea typeface="微軟正黑體" pitchFamily="34" charset="-120"/>
              </a:rPr>
              <a:t>Local Display - General Settings</a:t>
            </a:r>
            <a:endParaRPr lang="en-US" sz="4200" dirty="0">
              <a:ea typeface="微軟正黑體" pitchFamily="34" charset="-120"/>
            </a:endParaRPr>
          </a:p>
        </p:txBody>
      </p:sp>
      <p:sp>
        <p:nvSpPr>
          <p:cNvPr id="11" name="平行四邊形 10"/>
          <p:cNvSpPr/>
          <p:nvPr/>
        </p:nvSpPr>
        <p:spPr>
          <a:xfrm>
            <a:off x="-480537" y="1155750"/>
            <a:ext cx="7929619" cy="438151"/>
          </a:xfrm>
          <a:prstGeom prst="parallelogram">
            <a:avLst>
              <a:gd name="adj" fmla="val 55727"/>
            </a:avLst>
          </a:prstGeom>
          <a:solidFill>
            <a:srgbClr val="FC4A48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+mj-lt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79027F27-4644-4997-A701-6C43052214BF}"/>
              </a:ext>
            </a:extLst>
          </p:cNvPr>
          <p:cNvSpPr/>
          <p:nvPr/>
        </p:nvSpPr>
        <p:spPr>
          <a:xfrm>
            <a:off x="710145" y="1146693"/>
            <a:ext cx="7929619" cy="44627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lvl="0"/>
            <a:r>
              <a:rPr lang="en-US" altLang="zh-TW" sz="23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Various functions and settings</a:t>
            </a:r>
          </a:p>
        </p:txBody>
      </p:sp>
      <p:sp>
        <p:nvSpPr>
          <p:cNvPr id="3" name="矩形: 圓角 2">
            <a:extLst>
              <a:ext uri="{FF2B5EF4-FFF2-40B4-BE49-F238E27FC236}">
                <a16:creationId xmlns:a16="http://schemas.microsoft.com/office/drawing/2014/main" id="{907ECA40-1E56-46BC-93D4-6E6B9D4BCF24}"/>
              </a:ext>
            </a:extLst>
          </p:cNvPr>
          <p:cNvSpPr/>
          <p:nvPr/>
        </p:nvSpPr>
        <p:spPr>
          <a:xfrm>
            <a:off x="683900" y="1898440"/>
            <a:ext cx="3562576" cy="2674627"/>
          </a:xfrm>
          <a:prstGeom prst="roundRect">
            <a:avLst>
              <a:gd name="adj" fmla="val 4618"/>
            </a:avLst>
          </a:prstGeom>
          <a:solidFill>
            <a:srgbClr val="4D9DFF"/>
          </a:solidFill>
          <a:ln>
            <a:gradFill>
              <a:gsLst>
                <a:gs pos="1000">
                  <a:srgbClr val="5AC4E4"/>
                </a:gs>
                <a:gs pos="100000">
                  <a:srgbClr val="FC4A48"/>
                </a:gs>
              </a:gsLst>
              <a:lin ang="5400000" scaled="1"/>
            </a:gradFill>
          </a:ln>
          <a:effectLst>
            <a:innerShdw blurRad="215900" dist="50800" dir="16200000">
              <a:prstClr val="black">
                <a:alpha val="50000"/>
              </a:prst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0975" lvl="0" indent="-93663"/>
            <a:r>
              <a:rPr lang="en-US" altLang="zh-TW" sz="21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General settings</a:t>
            </a:r>
          </a:p>
          <a:p>
            <a:pPr marL="268288" lvl="0" indent="-180975">
              <a:buClr>
                <a:srgbClr val="FC4A48"/>
              </a:buClr>
              <a:buFont typeface="Arial"/>
              <a:buChar char="•"/>
            </a:pPr>
            <a:r>
              <a:rPr lang="en-US" altLang="zh-TW" sz="1800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Display time</a:t>
            </a:r>
          </a:p>
          <a:p>
            <a:pPr marL="268288" lvl="0" indent="-180975">
              <a:buClr>
                <a:srgbClr val="FC4A48"/>
              </a:buClr>
              <a:buFont typeface="Arial"/>
              <a:buChar char="•"/>
            </a:pPr>
            <a:r>
              <a:rPr lang="en-US" altLang="zh-TW" sz="1800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Display NAS IP</a:t>
            </a:r>
          </a:p>
          <a:p>
            <a:pPr marL="268288" lvl="0" indent="-180975">
              <a:buClr>
                <a:srgbClr val="FC4A48"/>
              </a:buClr>
              <a:buFont typeface="Arial"/>
              <a:buChar char="•"/>
            </a:pPr>
            <a:r>
              <a:rPr lang="en-US" altLang="zh-TW" sz="1800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Display server name</a:t>
            </a:r>
          </a:p>
          <a:p>
            <a:pPr marL="268288" lvl="0" indent="-180975">
              <a:buClr>
                <a:srgbClr val="FC4A48"/>
              </a:buClr>
              <a:buFont typeface="Arial"/>
              <a:buChar char="•"/>
            </a:pPr>
            <a:r>
              <a:rPr lang="en-US" altLang="zh-TW" sz="1800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Enable auto login</a:t>
            </a:r>
          </a:p>
          <a:p>
            <a:pPr marL="268288" lvl="0" indent="-180975">
              <a:buClr>
                <a:srgbClr val="FC4A48"/>
              </a:buClr>
              <a:buFont typeface="Arial"/>
              <a:buChar char="•"/>
            </a:pPr>
            <a:r>
              <a:rPr lang="en-US" altLang="zh-TW" sz="1800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Multi-tasking</a:t>
            </a:r>
            <a:br>
              <a:rPr lang="en-US" altLang="zh-TW" sz="1800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</a:br>
            <a:endParaRPr lang="en-US" altLang="zh-TW" sz="1800" dirty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  <a:p>
            <a:pPr marL="180975" lvl="2" indent="-93663"/>
            <a:r>
              <a:rPr lang="en-US" altLang="zh-TW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* Some apps are not designed for </a:t>
            </a:r>
          </a:p>
          <a:p>
            <a:pPr marL="180975" lvl="2" indent="-93663"/>
            <a:r>
              <a:rPr lang="en-US" altLang="zh-TW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   multi-tasking.</a:t>
            </a:r>
          </a:p>
        </p:txBody>
      </p:sp>
      <p:pic>
        <p:nvPicPr>
          <p:cNvPr id="12" name="Shape 433">
            <a:extLst>
              <a:ext uri="{FF2B5EF4-FFF2-40B4-BE49-F238E27FC236}">
                <a16:creationId xmlns:a16="http://schemas.microsoft.com/office/drawing/2014/main" id="{0EFDCFB2-A3CE-4698-8367-04BF7AC12C0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r="14766"/>
          <a:stretch/>
        </p:blipFill>
        <p:spPr>
          <a:xfrm>
            <a:off x="4674955" y="1918612"/>
            <a:ext cx="4469045" cy="2934056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5269379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圓角 1">
            <a:extLst>
              <a:ext uri="{FF2B5EF4-FFF2-40B4-BE49-F238E27FC236}">
                <a16:creationId xmlns:a16="http://schemas.microsoft.com/office/drawing/2014/main" id="{71AA3537-0E6D-4921-8FE6-AFA720936EF2}"/>
              </a:ext>
            </a:extLst>
          </p:cNvPr>
          <p:cNvSpPr/>
          <p:nvPr/>
        </p:nvSpPr>
        <p:spPr>
          <a:xfrm>
            <a:off x="4508693" y="2431119"/>
            <a:ext cx="3997309" cy="2295521"/>
          </a:xfrm>
          <a:prstGeom prst="roundRect">
            <a:avLst>
              <a:gd name="adj" fmla="val 6065"/>
            </a:avLst>
          </a:prstGeom>
          <a:gradFill>
            <a:gsLst>
              <a:gs pos="0">
                <a:schemeClr val="bg1">
                  <a:lumMod val="65000"/>
                </a:schemeClr>
              </a:gs>
              <a:gs pos="100000">
                <a:schemeClr val="tx1">
                  <a:lumMod val="65000"/>
                  <a:lumOff val="35000"/>
                </a:schemeClr>
              </a:gs>
            </a:gsLst>
            <a:lin ang="5400000" scaled="0"/>
          </a:gradFill>
          <a:ln>
            <a:noFill/>
          </a:ln>
          <a:effectLst>
            <a:softEdge rad="431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25" name="Shape 425"/>
          <p:cNvSpPr txBox="1">
            <a:spLocks noGrp="1"/>
          </p:cNvSpPr>
          <p:nvPr>
            <p:ph type="title"/>
          </p:nvPr>
        </p:nvSpPr>
        <p:spPr>
          <a:xfrm>
            <a:off x="0" y="220694"/>
            <a:ext cx="9144000" cy="7143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r>
              <a:rPr lang="en-US" altLang="zh-TW" sz="4200" dirty="0">
                <a:ea typeface="微軟正黑體" pitchFamily="34" charset="-120"/>
              </a:rPr>
              <a:t>HD Station Settings - Applications</a:t>
            </a:r>
            <a:endParaRPr lang="en-US" sz="4200" dirty="0">
              <a:ea typeface="微軟正黑體" pitchFamily="34" charset="-120"/>
            </a:endParaRPr>
          </a:p>
        </p:txBody>
      </p:sp>
      <p:sp>
        <p:nvSpPr>
          <p:cNvPr id="11" name="平行四邊形 10"/>
          <p:cNvSpPr/>
          <p:nvPr/>
        </p:nvSpPr>
        <p:spPr>
          <a:xfrm>
            <a:off x="-480537" y="1155750"/>
            <a:ext cx="7929619" cy="438151"/>
          </a:xfrm>
          <a:prstGeom prst="parallelogram">
            <a:avLst>
              <a:gd name="adj" fmla="val 55727"/>
            </a:avLst>
          </a:prstGeom>
          <a:solidFill>
            <a:srgbClr val="FC4A48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+mj-lt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79027F27-4644-4997-A701-6C43052214BF}"/>
              </a:ext>
            </a:extLst>
          </p:cNvPr>
          <p:cNvSpPr/>
          <p:nvPr/>
        </p:nvSpPr>
        <p:spPr>
          <a:xfrm>
            <a:off x="710145" y="1146693"/>
            <a:ext cx="7929619" cy="44627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lvl="0"/>
            <a:r>
              <a:rPr lang="en-US" altLang="zh-TW" sz="23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Manage applications for HD Station</a:t>
            </a: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1556AD8F-CDE8-47DB-8094-097AC66D2F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4652" y="2141915"/>
            <a:ext cx="3975903" cy="2230035"/>
          </a:xfrm>
          <a:prstGeom prst="rect">
            <a:avLst/>
          </a:prstGeom>
        </p:spPr>
      </p:pic>
      <p:pic>
        <p:nvPicPr>
          <p:cNvPr id="5" name="圖形 4">
            <a:extLst>
              <a:ext uri="{FF2B5EF4-FFF2-40B4-BE49-F238E27FC236}">
                <a16:creationId xmlns:a16="http://schemas.microsoft.com/office/drawing/2014/main" id="{8A0D5600-4369-478D-8A21-F0C21720E5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21181" y="2697976"/>
            <a:ext cx="1375024" cy="1110987"/>
          </a:xfrm>
          <a:prstGeom prst="rect">
            <a:avLst/>
          </a:prstGeom>
        </p:spPr>
      </p:pic>
      <p:sp>
        <p:nvSpPr>
          <p:cNvPr id="14" name="矩形: 圓角 13">
            <a:extLst>
              <a:ext uri="{FF2B5EF4-FFF2-40B4-BE49-F238E27FC236}">
                <a16:creationId xmlns:a16="http://schemas.microsoft.com/office/drawing/2014/main" id="{717FD9AA-28A6-4C5F-9AEE-BD329898B552}"/>
              </a:ext>
            </a:extLst>
          </p:cNvPr>
          <p:cNvSpPr/>
          <p:nvPr/>
        </p:nvSpPr>
        <p:spPr>
          <a:xfrm>
            <a:off x="-255096" y="2571750"/>
            <a:ext cx="3997309" cy="2295521"/>
          </a:xfrm>
          <a:prstGeom prst="roundRect">
            <a:avLst>
              <a:gd name="adj" fmla="val 6065"/>
            </a:avLst>
          </a:prstGeom>
          <a:gradFill>
            <a:gsLst>
              <a:gs pos="0">
                <a:schemeClr val="bg1">
                  <a:lumMod val="65000"/>
                </a:schemeClr>
              </a:gs>
              <a:gs pos="100000">
                <a:schemeClr val="tx1">
                  <a:lumMod val="65000"/>
                  <a:lumOff val="35000"/>
                </a:schemeClr>
              </a:gs>
            </a:gsLst>
            <a:lin ang="5400000" scaled="0"/>
          </a:gradFill>
          <a:ln>
            <a:noFill/>
          </a:ln>
          <a:effectLst>
            <a:softEdge rad="431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5" name="圖片 14">
            <a:extLst>
              <a:ext uri="{FF2B5EF4-FFF2-40B4-BE49-F238E27FC236}">
                <a16:creationId xmlns:a16="http://schemas.microsoft.com/office/drawing/2014/main" id="{85F4750B-8AC5-4677-9E20-1C3D662E16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8144" y="2134990"/>
            <a:ext cx="3997309" cy="2236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9898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圓角 1">
            <a:extLst>
              <a:ext uri="{FF2B5EF4-FFF2-40B4-BE49-F238E27FC236}">
                <a16:creationId xmlns:a16="http://schemas.microsoft.com/office/drawing/2014/main" id="{71AA3537-0E6D-4921-8FE6-AFA720936EF2}"/>
              </a:ext>
            </a:extLst>
          </p:cNvPr>
          <p:cNvSpPr/>
          <p:nvPr/>
        </p:nvSpPr>
        <p:spPr>
          <a:xfrm>
            <a:off x="4125452" y="1687007"/>
            <a:ext cx="4779265" cy="3527800"/>
          </a:xfrm>
          <a:prstGeom prst="roundRect">
            <a:avLst>
              <a:gd name="adj" fmla="val 6065"/>
            </a:avLst>
          </a:prstGeom>
          <a:gradFill>
            <a:gsLst>
              <a:gs pos="0">
                <a:schemeClr val="bg1">
                  <a:lumMod val="65000"/>
                </a:schemeClr>
              </a:gs>
              <a:gs pos="100000">
                <a:schemeClr val="tx1">
                  <a:lumMod val="65000"/>
                  <a:lumOff val="35000"/>
                </a:schemeClr>
              </a:gs>
            </a:gsLst>
            <a:lin ang="5400000" scaled="0"/>
          </a:gradFill>
          <a:ln>
            <a:noFill/>
          </a:ln>
          <a:effectLst>
            <a:softEdge rad="431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25" name="Shape 425"/>
          <p:cNvSpPr txBox="1">
            <a:spLocks noGrp="1"/>
          </p:cNvSpPr>
          <p:nvPr>
            <p:ph type="title"/>
          </p:nvPr>
        </p:nvSpPr>
        <p:spPr>
          <a:xfrm>
            <a:off x="214282" y="220694"/>
            <a:ext cx="8690436" cy="7143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r>
              <a:rPr lang="en-US" altLang="zh-TW" sz="4200" dirty="0">
                <a:ea typeface="微軟正黑體" pitchFamily="34" charset="-120"/>
              </a:rPr>
              <a:t>HD Station Settings - Display</a:t>
            </a:r>
            <a:endParaRPr lang="en-US" sz="4200" dirty="0">
              <a:ea typeface="微軟正黑體" pitchFamily="34" charset="-120"/>
            </a:endParaRPr>
          </a:p>
        </p:txBody>
      </p:sp>
      <p:sp>
        <p:nvSpPr>
          <p:cNvPr id="11" name="平行四邊形 10"/>
          <p:cNvSpPr/>
          <p:nvPr/>
        </p:nvSpPr>
        <p:spPr>
          <a:xfrm>
            <a:off x="-480537" y="1155750"/>
            <a:ext cx="7929619" cy="438151"/>
          </a:xfrm>
          <a:prstGeom prst="parallelogram">
            <a:avLst>
              <a:gd name="adj" fmla="val 55727"/>
            </a:avLst>
          </a:prstGeom>
          <a:solidFill>
            <a:srgbClr val="FC4A48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+mj-lt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79027F27-4644-4997-A701-6C43052214BF}"/>
              </a:ext>
            </a:extLst>
          </p:cNvPr>
          <p:cNvSpPr/>
          <p:nvPr/>
        </p:nvSpPr>
        <p:spPr>
          <a:xfrm>
            <a:off x="710145" y="1146693"/>
            <a:ext cx="7929619" cy="44627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lvl="0"/>
            <a:r>
              <a:rPr lang="en-US" altLang="zh-TW" sz="23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Manage display settings</a:t>
            </a:r>
          </a:p>
        </p:txBody>
      </p:sp>
      <p:sp>
        <p:nvSpPr>
          <p:cNvPr id="9" name="矩形: 圓角 8">
            <a:extLst>
              <a:ext uri="{FF2B5EF4-FFF2-40B4-BE49-F238E27FC236}">
                <a16:creationId xmlns:a16="http://schemas.microsoft.com/office/drawing/2014/main" id="{388DA994-7AEC-4AF6-BC68-61167E707DE1}"/>
              </a:ext>
            </a:extLst>
          </p:cNvPr>
          <p:cNvSpPr/>
          <p:nvPr/>
        </p:nvSpPr>
        <p:spPr>
          <a:xfrm>
            <a:off x="174443" y="1727022"/>
            <a:ext cx="3846228" cy="2165273"/>
          </a:xfrm>
          <a:prstGeom prst="roundRect">
            <a:avLst>
              <a:gd name="adj" fmla="val 4618"/>
            </a:avLst>
          </a:prstGeom>
          <a:solidFill>
            <a:srgbClr val="4D9DFF"/>
          </a:solidFill>
          <a:ln>
            <a:gradFill>
              <a:gsLst>
                <a:gs pos="1000">
                  <a:srgbClr val="5AC4E4"/>
                </a:gs>
                <a:gs pos="100000">
                  <a:srgbClr val="FC4A48"/>
                </a:gs>
              </a:gsLst>
              <a:lin ang="5400000" scaled="1"/>
            </a:gradFill>
          </a:ln>
          <a:effectLst>
            <a:innerShdw blurRad="215900" dist="50800" dir="16200000">
              <a:prstClr val="black">
                <a:alpha val="50000"/>
              </a:prst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68288" lvl="0" indent="-180975">
              <a:tabLst>
                <a:tab pos="268288" algn="l"/>
              </a:tabLst>
            </a:pPr>
            <a:r>
              <a:rPr lang="en-US" altLang="zh-TW" sz="21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Manage display settings:</a:t>
            </a:r>
          </a:p>
          <a:p>
            <a:pPr marL="268288" lvl="0" indent="-180975">
              <a:lnSpc>
                <a:spcPct val="150000"/>
              </a:lnSpc>
              <a:buClr>
                <a:srgbClr val="FC4A48"/>
              </a:buClr>
              <a:buFont typeface="Arial"/>
              <a:buChar char="•"/>
              <a:tabLst>
                <a:tab pos="268288" algn="l"/>
              </a:tabLst>
            </a:pPr>
            <a:r>
              <a:rPr lang="en-US" altLang="zh-TW" sz="1800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Resolution</a:t>
            </a:r>
          </a:p>
          <a:p>
            <a:pPr marL="268288" lvl="0" indent="-180975">
              <a:lnSpc>
                <a:spcPct val="150000"/>
              </a:lnSpc>
              <a:buClr>
                <a:srgbClr val="FC4A48"/>
              </a:buClr>
              <a:buFont typeface="Arial"/>
              <a:buChar char="•"/>
              <a:tabLst>
                <a:tab pos="268288" algn="l"/>
              </a:tabLst>
            </a:pPr>
            <a:r>
              <a:rPr lang="en-US" altLang="zh-TW" sz="1800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Turn off the screen when idle</a:t>
            </a:r>
          </a:p>
          <a:p>
            <a:pPr marL="268288" lvl="0" indent="-180975">
              <a:lnSpc>
                <a:spcPct val="150000"/>
              </a:lnSpc>
              <a:buClr>
                <a:srgbClr val="FC4A48"/>
              </a:buClr>
              <a:buFont typeface="Arial"/>
              <a:buChar char="•"/>
              <a:tabLst>
                <a:tab pos="268288" algn="l"/>
              </a:tabLst>
            </a:pPr>
            <a:r>
              <a:rPr lang="en-US" altLang="zh-TW" sz="1800" dirty="0" err="1">
                <a:solidFill>
                  <a:schemeClr val="bg1"/>
                </a:solidFill>
                <a:latin typeface="+mj-lt"/>
                <a:ea typeface="微軟正黑體" pitchFamily="34" charset="-120"/>
              </a:rPr>
              <a:t>Overscan</a:t>
            </a:r>
            <a:endParaRPr lang="en-US" altLang="zh-TW" sz="1800" dirty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  <a:p>
            <a:pPr marL="268288" lvl="0" indent="-180975">
              <a:lnSpc>
                <a:spcPct val="150000"/>
              </a:lnSpc>
              <a:buClr>
                <a:srgbClr val="FC4A48"/>
              </a:buClr>
              <a:buFont typeface="Arial"/>
              <a:buChar char="•"/>
              <a:tabLst>
                <a:tab pos="268288" algn="l"/>
              </a:tabLst>
            </a:pPr>
            <a:r>
              <a:rPr lang="en-US" altLang="zh-TW" sz="1800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Wallpaper</a:t>
            </a:r>
          </a:p>
        </p:txBody>
      </p:sp>
      <p:grpSp>
        <p:nvGrpSpPr>
          <p:cNvPr id="10" name="群組 9">
            <a:extLst>
              <a:ext uri="{FF2B5EF4-FFF2-40B4-BE49-F238E27FC236}">
                <a16:creationId xmlns:a16="http://schemas.microsoft.com/office/drawing/2014/main" id="{886A50BA-D524-47E8-9240-9E9C725E45D5}"/>
              </a:ext>
            </a:extLst>
          </p:cNvPr>
          <p:cNvGrpSpPr/>
          <p:nvPr/>
        </p:nvGrpSpPr>
        <p:grpSpPr>
          <a:xfrm>
            <a:off x="3904218" y="1727954"/>
            <a:ext cx="5239782" cy="2998687"/>
            <a:chOff x="-1575279" y="-1098415"/>
            <a:chExt cx="10079980" cy="5768694"/>
          </a:xfrm>
        </p:grpSpPr>
        <p:pic>
          <p:nvPicPr>
            <p:cNvPr id="13" name="Shape 450">
              <a:extLst>
                <a:ext uri="{FF2B5EF4-FFF2-40B4-BE49-F238E27FC236}">
                  <a16:creationId xmlns:a16="http://schemas.microsoft.com/office/drawing/2014/main" id="{CF269BDD-3014-4EC9-90DE-C562126A90D5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-1575279" y="-1098415"/>
              <a:ext cx="10079980" cy="5768694"/>
            </a:xfrm>
            <a:prstGeom prst="rect">
              <a:avLst/>
            </a:prstGeom>
            <a:noFill/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</p:pic>
        <p:pic>
          <p:nvPicPr>
            <p:cNvPr id="14" name="圖片 13">
              <a:extLst>
                <a:ext uri="{FF2B5EF4-FFF2-40B4-BE49-F238E27FC236}">
                  <a16:creationId xmlns:a16="http://schemas.microsoft.com/office/drawing/2014/main" id="{63951B8E-1636-4824-B85F-1CA03C86B7CE}"/>
                </a:ext>
              </a:extLst>
            </p:cNvPr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27584" y="4140543"/>
              <a:ext cx="5292000" cy="144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657366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圓角 1">
            <a:extLst>
              <a:ext uri="{FF2B5EF4-FFF2-40B4-BE49-F238E27FC236}">
                <a16:creationId xmlns:a16="http://schemas.microsoft.com/office/drawing/2014/main" id="{71AA3537-0E6D-4921-8FE6-AFA720936EF2}"/>
              </a:ext>
            </a:extLst>
          </p:cNvPr>
          <p:cNvSpPr/>
          <p:nvPr/>
        </p:nvSpPr>
        <p:spPr>
          <a:xfrm>
            <a:off x="4125452" y="1687007"/>
            <a:ext cx="4779265" cy="3527800"/>
          </a:xfrm>
          <a:prstGeom prst="roundRect">
            <a:avLst>
              <a:gd name="adj" fmla="val 6065"/>
            </a:avLst>
          </a:prstGeom>
          <a:gradFill>
            <a:gsLst>
              <a:gs pos="0">
                <a:schemeClr val="bg1">
                  <a:lumMod val="65000"/>
                </a:schemeClr>
              </a:gs>
              <a:gs pos="100000">
                <a:schemeClr val="tx1">
                  <a:lumMod val="65000"/>
                  <a:lumOff val="35000"/>
                </a:schemeClr>
              </a:gs>
            </a:gsLst>
            <a:lin ang="5400000" scaled="0"/>
          </a:gradFill>
          <a:ln>
            <a:noFill/>
          </a:ln>
          <a:effectLst>
            <a:softEdge rad="431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25" name="Shape 425"/>
          <p:cNvSpPr txBox="1">
            <a:spLocks noGrp="1"/>
          </p:cNvSpPr>
          <p:nvPr>
            <p:ph type="title"/>
          </p:nvPr>
        </p:nvSpPr>
        <p:spPr>
          <a:xfrm>
            <a:off x="214282" y="220694"/>
            <a:ext cx="8690436" cy="7143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r>
              <a:rPr lang="en-US" altLang="zh-TW" sz="4200" dirty="0">
                <a:ea typeface="微軟正黑體" pitchFamily="34" charset="-120"/>
              </a:rPr>
              <a:t>Preferences</a:t>
            </a:r>
            <a:endParaRPr lang="en-US" sz="4200" dirty="0">
              <a:ea typeface="微軟正黑體" pitchFamily="34" charset="-120"/>
            </a:endParaRPr>
          </a:p>
        </p:txBody>
      </p:sp>
      <p:sp>
        <p:nvSpPr>
          <p:cNvPr id="11" name="平行四邊形 10"/>
          <p:cNvSpPr/>
          <p:nvPr/>
        </p:nvSpPr>
        <p:spPr>
          <a:xfrm>
            <a:off x="-480537" y="1155750"/>
            <a:ext cx="7929619" cy="438151"/>
          </a:xfrm>
          <a:prstGeom prst="parallelogram">
            <a:avLst>
              <a:gd name="adj" fmla="val 55727"/>
            </a:avLst>
          </a:prstGeom>
          <a:solidFill>
            <a:srgbClr val="FC4A48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+mj-lt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79027F27-4644-4997-A701-6C43052214BF}"/>
              </a:ext>
            </a:extLst>
          </p:cNvPr>
          <p:cNvSpPr/>
          <p:nvPr/>
        </p:nvSpPr>
        <p:spPr>
          <a:xfrm>
            <a:off x="710145" y="1146693"/>
            <a:ext cx="7929619" cy="44627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lvl="0"/>
            <a:r>
              <a:rPr lang="en-US" altLang="zh-TW" sz="23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Various configurable functions</a:t>
            </a:r>
          </a:p>
        </p:txBody>
      </p:sp>
      <p:sp>
        <p:nvSpPr>
          <p:cNvPr id="9" name="矩形: 圓角 8">
            <a:extLst>
              <a:ext uri="{FF2B5EF4-FFF2-40B4-BE49-F238E27FC236}">
                <a16:creationId xmlns:a16="http://schemas.microsoft.com/office/drawing/2014/main" id="{388DA994-7AEC-4AF6-BC68-61167E707DE1}"/>
              </a:ext>
            </a:extLst>
          </p:cNvPr>
          <p:cNvSpPr/>
          <p:nvPr/>
        </p:nvSpPr>
        <p:spPr>
          <a:xfrm>
            <a:off x="562877" y="1898440"/>
            <a:ext cx="3562576" cy="2674627"/>
          </a:xfrm>
          <a:prstGeom prst="roundRect">
            <a:avLst>
              <a:gd name="adj" fmla="val 4618"/>
            </a:avLst>
          </a:prstGeom>
          <a:solidFill>
            <a:srgbClr val="4D9DFF"/>
          </a:solidFill>
          <a:ln>
            <a:gradFill>
              <a:gsLst>
                <a:gs pos="1000">
                  <a:srgbClr val="5AC4E4"/>
                </a:gs>
                <a:gs pos="100000">
                  <a:srgbClr val="FC4A48"/>
                </a:gs>
              </a:gsLst>
              <a:lin ang="5400000" scaled="1"/>
            </a:gradFill>
          </a:ln>
          <a:effectLst>
            <a:innerShdw blurRad="215900" dist="50800" dir="16200000">
              <a:prstClr val="black">
                <a:alpha val="50000"/>
              </a:prst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68288" lvl="0" indent="-180975">
              <a:tabLst>
                <a:tab pos="268288" algn="l"/>
              </a:tabLst>
            </a:pPr>
            <a:r>
              <a:rPr lang="en-US" altLang="zh-TW" sz="21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Preferences</a:t>
            </a:r>
            <a:r>
              <a:rPr lang="zh-TW" altLang="en-US" sz="21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：</a:t>
            </a:r>
          </a:p>
          <a:p>
            <a:pPr marL="268288" lvl="0" indent="-180975">
              <a:buClr>
                <a:srgbClr val="FC4A48"/>
              </a:buClr>
              <a:buFont typeface="Arial"/>
              <a:buChar char="•"/>
              <a:tabLst>
                <a:tab pos="268288" algn="l"/>
              </a:tabLst>
            </a:pPr>
            <a:r>
              <a:rPr lang="en-US" altLang="zh-TW" sz="1800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Languages</a:t>
            </a:r>
          </a:p>
          <a:p>
            <a:pPr marL="268288" lvl="0" indent="-180975">
              <a:buClr>
                <a:srgbClr val="FC4A48"/>
              </a:buClr>
              <a:buFont typeface="Arial"/>
              <a:buChar char="•"/>
              <a:tabLst>
                <a:tab pos="268288" algn="l"/>
              </a:tabLst>
            </a:pPr>
            <a:r>
              <a:rPr lang="en-US" altLang="zh-TW" sz="1800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Input</a:t>
            </a:r>
          </a:p>
          <a:p>
            <a:pPr marL="268288" lvl="0" indent="-180975">
              <a:buClr>
                <a:srgbClr val="FC4A48"/>
              </a:buClr>
              <a:buFont typeface="Arial"/>
              <a:buChar char="•"/>
              <a:tabLst>
                <a:tab pos="268288" algn="l"/>
              </a:tabLst>
            </a:pPr>
            <a:r>
              <a:rPr lang="en-US" altLang="zh-TW" sz="1800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Audio output: Define the NAS audio output</a:t>
            </a:r>
          </a:p>
          <a:p>
            <a:pPr marL="268288" lvl="0" indent="-180975">
              <a:buClr>
                <a:srgbClr val="FC4A48"/>
              </a:buClr>
              <a:buFont typeface="Arial"/>
              <a:buChar char="•"/>
              <a:tabLst>
                <a:tab pos="268288" algn="l"/>
              </a:tabLst>
            </a:pPr>
            <a:r>
              <a:rPr lang="en-US" altLang="zh-TW" sz="1800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Custom remote: Use other remotes for HD Station</a:t>
            </a: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DD5EE819-9162-4430-A1D1-5D5160A8CA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3198" y="1898440"/>
            <a:ext cx="4770802" cy="2674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8831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Shape 425"/>
          <p:cNvSpPr txBox="1">
            <a:spLocks noGrp="1"/>
          </p:cNvSpPr>
          <p:nvPr>
            <p:ph type="title"/>
          </p:nvPr>
        </p:nvSpPr>
        <p:spPr>
          <a:xfrm>
            <a:off x="214282" y="220694"/>
            <a:ext cx="8690436" cy="7143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r>
              <a:rPr lang="en-US" altLang="zh-TW" sz="4200" dirty="0">
                <a:ea typeface="微軟正黑體" pitchFamily="34" charset="-120"/>
              </a:rPr>
              <a:t>Remote learning</a:t>
            </a:r>
            <a:endParaRPr lang="en-US" sz="4200" dirty="0">
              <a:ea typeface="微軟正黑體" pitchFamily="34" charset="-120"/>
            </a:endParaRPr>
          </a:p>
        </p:txBody>
      </p:sp>
      <p:sp>
        <p:nvSpPr>
          <p:cNvPr id="11" name="平行四邊形 10"/>
          <p:cNvSpPr/>
          <p:nvPr/>
        </p:nvSpPr>
        <p:spPr>
          <a:xfrm>
            <a:off x="-480537" y="1155750"/>
            <a:ext cx="7929619" cy="438151"/>
          </a:xfrm>
          <a:prstGeom prst="parallelogram">
            <a:avLst>
              <a:gd name="adj" fmla="val 55727"/>
            </a:avLst>
          </a:prstGeom>
          <a:solidFill>
            <a:srgbClr val="FC4A48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+mj-lt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79027F27-4644-4997-A701-6C43052214BF}"/>
              </a:ext>
            </a:extLst>
          </p:cNvPr>
          <p:cNvSpPr/>
          <p:nvPr/>
        </p:nvSpPr>
        <p:spPr>
          <a:xfrm>
            <a:off x="710145" y="1146693"/>
            <a:ext cx="7929619" cy="44627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lvl="0"/>
            <a:r>
              <a:rPr lang="en-US" altLang="zh-TW" sz="23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Using a remote that you already have</a:t>
            </a:r>
          </a:p>
        </p:txBody>
      </p:sp>
      <p:sp>
        <p:nvSpPr>
          <p:cNvPr id="10" name="Shape 475">
            <a:extLst>
              <a:ext uri="{FF2B5EF4-FFF2-40B4-BE49-F238E27FC236}">
                <a16:creationId xmlns:a16="http://schemas.microsoft.com/office/drawing/2014/main" id="{A2706E17-8E51-440F-8109-896E1F3738AD}"/>
              </a:ext>
            </a:extLst>
          </p:cNvPr>
          <p:cNvSpPr txBox="1"/>
          <p:nvPr/>
        </p:nvSpPr>
        <p:spPr>
          <a:xfrm>
            <a:off x="728216" y="4099408"/>
            <a:ext cx="4608512" cy="23198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/>
            <a:r>
              <a:rPr lang="en-US" sz="1300" b="1" dirty="0">
                <a:latin typeface="Calibri" pitchFamily="34" charset="0"/>
                <a:ea typeface="微軟正黑體" pitchFamily="34" charset="-120"/>
              </a:rPr>
              <a:t>*</a:t>
            </a:r>
            <a:r>
              <a:rPr lang="zh-TW" altLang="en-US" sz="1300" b="1" dirty="0">
                <a:latin typeface="Calibri" pitchFamily="34" charset="0"/>
                <a:ea typeface="微軟正黑體" pitchFamily="34" charset="-120"/>
              </a:rPr>
              <a:t> </a:t>
            </a:r>
            <a:r>
              <a:rPr lang="en-US" sz="1300" b="1" dirty="0">
                <a:latin typeface="Calibri" pitchFamily="34" charset="0"/>
                <a:ea typeface="微軟正黑體" pitchFamily="34" charset="-120"/>
              </a:rPr>
              <a:t>Only supported models which included the IR sensor</a:t>
            </a:r>
          </a:p>
        </p:txBody>
      </p:sp>
      <p:sp>
        <p:nvSpPr>
          <p:cNvPr id="13" name="Shape 477">
            <a:extLst>
              <a:ext uri="{FF2B5EF4-FFF2-40B4-BE49-F238E27FC236}">
                <a16:creationId xmlns:a16="http://schemas.microsoft.com/office/drawing/2014/main" id="{6D57941A-F28B-4C3C-B1FE-FDB207B79EEE}"/>
              </a:ext>
            </a:extLst>
          </p:cNvPr>
          <p:cNvSpPr txBox="1"/>
          <p:nvPr/>
        </p:nvSpPr>
        <p:spPr>
          <a:xfrm>
            <a:off x="5985266" y="3987750"/>
            <a:ext cx="2024774" cy="358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sz="1600" b="1" dirty="0">
                <a:latin typeface="Calibri" pitchFamily="34" charset="0"/>
                <a:ea typeface="微軟正黑體" pitchFamily="34" charset="-120"/>
              </a:rPr>
              <a:t>TV remote controller</a:t>
            </a:r>
          </a:p>
        </p:txBody>
      </p:sp>
      <p:pic>
        <p:nvPicPr>
          <p:cNvPr id="15" name="Shape 469">
            <a:extLst>
              <a:ext uri="{FF2B5EF4-FFF2-40B4-BE49-F238E27FC236}">
                <a16:creationId xmlns:a16="http://schemas.microsoft.com/office/drawing/2014/main" id="{FF07260D-67B6-4395-93EA-939C54CCC7A3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0224" y="1884830"/>
            <a:ext cx="3915544" cy="2213600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16" name="Picture 2" descr="Free Icon | Remote control">
            <a:extLst>
              <a:ext uri="{FF2B5EF4-FFF2-40B4-BE49-F238E27FC236}">
                <a16:creationId xmlns:a16="http://schemas.microsoft.com/office/drawing/2014/main" id="{BD311B8C-F6B3-4C3E-AE8D-E71339294A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81023">
            <a:off x="6197713" y="2127559"/>
            <a:ext cx="1728142" cy="1728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圖形 16">
            <a:extLst>
              <a:ext uri="{FF2B5EF4-FFF2-40B4-BE49-F238E27FC236}">
                <a16:creationId xmlns:a16="http://schemas.microsoft.com/office/drawing/2014/main" id="{62DD0473-F4C4-4982-B743-4E68651B5F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30155" y="2667273"/>
            <a:ext cx="781622" cy="781622"/>
          </a:xfrm>
          <a:prstGeom prst="rect">
            <a:avLst/>
          </a:prstGeom>
          <a:effectLst>
            <a:outerShdw blurRad="203200" dist="190500" dir="2700000" algn="tl" rotWithShape="0">
              <a:prstClr val="black">
                <a:alpha val="18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664529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Shape 425"/>
          <p:cNvSpPr txBox="1">
            <a:spLocks noGrp="1"/>
          </p:cNvSpPr>
          <p:nvPr>
            <p:ph type="title"/>
          </p:nvPr>
        </p:nvSpPr>
        <p:spPr>
          <a:xfrm>
            <a:off x="214282" y="220694"/>
            <a:ext cx="8690436" cy="7143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r>
              <a:rPr lang="en-US" altLang="zh-TW" sz="4200" dirty="0" err="1">
                <a:ea typeface="微軟正黑體" pitchFamily="34" charset="-120"/>
              </a:rPr>
              <a:t>Qremote</a:t>
            </a:r>
            <a:endParaRPr lang="en-US" sz="4200" dirty="0">
              <a:ea typeface="微軟正黑體" pitchFamily="34" charset="-120"/>
            </a:endParaRPr>
          </a:p>
        </p:txBody>
      </p:sp>
      <p:sp>
        <p:nvSpPr>
          <p:cNvPr id="11" name="平行四邊形 10"/>
          <p:cNvSpPr/>
          <p:nvPr/>
        </p:nvSpPr>
        <p:spPr>
          <a:xfrm>
            <a:off x="-480537" y="1155750"/>
            <a:ext cx="7929619" cy="438151"/>
          </a:xfrm>
          <a:prstGeom prst="parallelogram">
            <a:avLst>
              <a:gd name="adj" fmla="val 55727"/>
            </a:avLst>
          </a:prstGeom>
          <a:solidFill>
            <a:srgbClr val="FC4A48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+mj-lt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79027F27-4644-4997-A701-6C43052214BF}"/>
              </a:ext>
            </a:extLst>
          </p:cNvPr>
          <p:cNvSpPr/>
          <p:nvPr/>
        </p:nvSpPr>
        <p:spPr>
          <a:xfrm>
            <a:off x="710145" y="1146693"/>
            <a:ext cx="7929619" cy="44627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lvl="0"/>
            <a:r>
              <a:rPr lang="en-US" altLang="zh-TW" sz="23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Using </a:t>
            </a:r>
            <a:r>
              <a:rPr lang="en-US" altLang="zh-TW" sz="2300" b="1" dirty="0" err="1">
                <a:solidFill>
                  <a:schemeClr val="bg1"/>
                </a:solidFill>
                <a:latin typeface="+mj-lt"/>
                <a:ea typeface="微軟正黑體" pitchFamily="34" charset="-120"/>
              </a:rPr>
              <a:t>Qremote</a:t>
            </a:r>
            <a:r>
              <a:rPr lang="en-US" altLang="zh-TW" sz="23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 on smart devices</a:t>
            </a:r>
          </a:p>
        </p:txBody>
      </p:sp>
      <p:pic>
        <p:nvPicPr>
          <p:cNvPr id="12" name="Shape 485">
            <a:extLst>
              <a:ext uri="{FF2B5EF4-FFF2-40B4-BE49-F238E27FC236}">
                <a16:creationId xmlns:a16="http://schemas.microsoft.com/office/drawing/2014/main" id="{6AB190EE-9C3D-4445-B6D1-FF757EDDC5F2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4348" y="1932287"/>
            <a:ext cx="1343274" cy="2389274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17" name="Shape 486">
            <a:extLst>
              <a:ext uri="{FF2B5EF4-FFF2-40B4-BE49-F238E27FC236}">
                <a16:creationId xmlns:a16="http://schemas.microsoft.com/office/drawing/2014/main" id="{F003744A-6415-4CE3-96A6-FC57FF8383C4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83292" y="1932290"/>
            <a:ext cx="1343274" cy="2389257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18" name="Shape 487">
            <a:extLst>
              <a:ext uri="{FF2B5EF4-FFF2-40B4-BE49-F238E27FC236}">
                <a16:creationId xmlns:a16="http://schemas.microsoft.com/office/drawing/2014/main" id="{B84AD42E-E322-4726-8CD1-9694BCFFAFFD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42086" y="1932285"/>
            <a:ext cx="1343274" cy="2389277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19" name="Shape 488">
            <a:extLst>
              <a:ext uri="{FF2B5EF4-FFF2-40B4-BE49-F238E27FC236}">
                <a16:creationId xmlns:a16="http://schemas.microsoft.com/office/drawing/2014/main" id="{DA22C945-21CE-4895-9E67-7189770B1904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394999" y="1932292"/>
            <a:ext cx="1343274" cy="2389257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20" name="Shape 489">
            <a:extLst>
              <a:ext uri="{FF2B5EF4-FFF2-40B4-BE49-F238E27FC236}">
                <a16:creationId xmlns:a16="http://schemas.microsoft.com/office/drawing/2014/main" id="{EBFFD9B9-EADC-409F-9746-2E366173031F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954305" y="1932281"/>
            <a:ext cx="1343274" cy="2389277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</p:pic>
      <p:sp>
        <p:nvSpPr>
          <p:cNvPr id="21" name="Shape 491">
            <a:extLst>
              <a:ext uri="{FF2B5EF4-FFF2-40B4-BE49-F238E27FC236}">
                <a16:creationId xmlns:a16="http://schemas.microsoft.com/office/drawing/2014/main" id="{BAC6E9B8-00C5-43E0-80CF-66977111DC00}"/>
              </a:ext>
            </a:extLst>
          </p:cNvPr>
          <p:cNvSpPr txBox="1"/>
          <p:nvPr/>
        </p:nvSpPr>
        <p:spPr>
          <a:xfrm>
            <a:off x="2791704" y="4321547"/>
            <a:ext cx="3766500" cy="328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/>
            <a:r>
              <a:rPr lang="en-US" sz="1500" b="1" dirty="0">
                <a:solidFill>
                  <a:schemeClr val="tx1"/>
                </a:solidFill>
                <a:latin typeface="+mj-lt"/>
                <a:ea typeface="微軟正黑體" pitchFamily="34" charset="-120"/>
              </a:rPr>
              <a:t>* Supports iOS &amp; Android devices.</a:t>
            </a:r>
          </a:p>
        </p:txBody>
      </p:sp>
    </p:spTree>
    <p:extLst>
      <p:ext uri="{BB962C8B-B14F-4D97-AF65-F5344CB8AC3E}">
        <p14:creationId xmlns:p14="http://schemas.microsoft.com/office/powerpoint/2010/main" val="41632811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210">
            <a:extLst>
              <a:ext uri="{FF2B5EF4-FFF2-40B4-BE49-F238E27FC236}">
                <a16:creationId xmlns:a16="http://schemas.microsoft.com/office/drawing/2014/main" id="{22F37551-B009-4269-9223-A7FD24F8369C}"/>
              </a:ext>
            </a:extLst>
          </p:cNvPr>
          <p:cNvSpPr/>
          <p:nvPr/>
        </p:nvSpPr>
        <p:spPr>
          <a:xfrm>
            <a:off x="2166913" y="2764095"/>
            <a:ext cx="2239516" cy="1742913"/>
          </a:xfrm>
          <a:prstGeom prst="cloudCallout">
            <a:avLst>
              <a:gd name="adj1" fmla="val -53155"/>
              <a:gd name="adj2" fmla="val 35383"/>
            </a:avLst>
          </a:prstGeom>
          <a:solidFill>
            <a:schemeClr val="bg1"/>
          </a:solidFill>
          <a:ln>
            <a:solidFill>
              <a:schemeClr val="tx2">
                <a:lumMod val="75000"/>
              </a:schemeClr>
            </a:solidFill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lang="en-US" sz="1500" b="1">
              <a:solidFill>
                <a:srgbClr val="002060"/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207" name="Shape 20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/>
            <a:r>
              <a:rPr lang="en-US" sz="4200" dirty="0">
                <a:ea typeface="微軟正黑體" pitchFamily="34" charset="-120"/>
              </a:rPr>
              <a:t>Have you ever wanted this?</a:t>
            </a:r>
          </a:p>
        </p:txBody>
      </p:sp>
      <p:sp>
        <p:nvSpPr>
          <p:cNvPr id="210" name="Shape 210"/>
          <p:cNvSpPr/>
          <p:nvPr/>
        </p:nvSpPr>
        <p:spPr>
          <a:xfrm>
            <a:off x="796334" y="1053207"/>
            <a:ext cx="3206602" cy="1742913"/>
          </a:xfrm>
          <a:prstGeom prst="cloudCallout">
            <a:avLst>
              <a:gd name="adj1" fmla="val -28657"/>
              <a:gd name="adj2" fmla="val 62167"/>
            </a:avLst>
          </a:prstGeom>
          <a:solidFill>
            <a:schemeClr val="bg1"/>
          </a:solidFill>
          <a:ln>
            <a:solidFill>
              <a:schemeClr val="tx2">
                <a:lumMod val="75000"/>
              </a:schemeClr>
            </a:solidFill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lang="en-US" sz="1500" b="1">
              <a:solidFill>
                <a:srgbClr val="002060"/>
              </a:solidFill>
              <a:latin typeface="+mj-lt"/>
              <a:ea typeface="微軟正黑體" pitchFamily="34" charset="-120"/>
            </a:endParaRPr>
          </a:p>
        </p:txBody>
      </p:sp>
      <p:cxnSp>
        <p:nvCxnSpPr>
          <p:cNvPr id="16" name="Shape 208"/>
          <p:cNvCxnSpPr>
            <a:cxnSpLocks/>
          </p:cNvCxnSpPr>
          <p:nvPr/>
        </p:nvCxnSpPr>
        <p:spPr>
          <a:xfrm>
            <a:off x="4562700" y="1507062"/>
            <a:ext cx="0" cy="3117608"/>
          </a:xfrm>
          <a:prstGeom prst="straightConnector1">
            <a:avLst/>
          </a:prstGeom>
          <a:noFill/>
          <a:ln w="28575" cap="flat" cmpd="sng">
            <a:solidFill>
              <a:srgbClr val="FC4A48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18" name="矩形 17"/>
          <p:cNvSpPr/>
          <p:nvPr/>
        </p:nvSpPr>
        <p:spPr>
          <a:xfrm>
            <a:off x="2367608" y="3290959"/>
            <a:ext cx="207170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600" b="1" dirty="0">
                <a:solidFill>
                  <a:srgbClr val="002060"/>
                </a:solidFill>
                <a:latin typeface="+mj-lt"/>
                <a:ea typeface="微軟正黑體" pitchFamily="34" charset="-120"/>
              </a:rPr>
              <a:t>View IP cam feeds on TV?</a:t>
            </a:r>
          </a:p>
        </p:txBody>
      </p:sp>
      <p:sp>
        <p:nvSpPr>
          <p:cNvPr id="2" name="橢圓 1">
            <a:extLst>
              <a:ext uri="{FF2B5EF4-FFF2-40B4-BE49-F238E27FC236}">
                <a16:creationId xmlns:a16="http://schemas.microsoft.com/office/drawing/2014/main" id="{89809D7A-3986-4F62-ADDA-A5CF490966EF}"/>
              </a:ext>
            </a:extLst>
          </p:cNvPr>
          <p:cNvSpPr/>
          <p:nvPr/>
        </p:nvSpPr>
        <p:spPr>
          <a:xfrm>
            <a:off x="3151148" y="1776201"/>
            <a:ext cx="418920" cy="4189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65F46722-DFF8-49F5-8601-5F339F970DE7}"/>
              </a:ext>
            </a:extLst>
          </p:cNvPr>
          <p:cNvSpPr/>
          <p:nvPr/>
        </p:nvSpPr>
        <p:spPr>
          <a:xfrm>
            <a:off x="1332119" y="1355840"/>
            <a:ext cx="228601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Hant" sz="1600" b="1" dirty="0">
                <a:solidFill>
                  <a:srgbClr val="002060"/>
                </a:solidFill>
                <a:latin typeface="+mj-lt"/>
                <a:ea typeface="微軟正黑體" pitchFamily="34" charset="-120"/>
              </a:rPr>
              <a:t>How to play multimedia contents stored on my NAS on TV?</a:t>
            </a:r>
          </a:p>
        </p:txBody>
      </p:sp>
      <p:sp>
        <p:nvSpPr>
          <p:cNvPr id="26" name="Shape 210">
            <a:extLst>
              <a:ext uri="{FF2B5EF4-FFF2-40B4-BE49-F238E27FC236}">
                <a16:creationId xmlns:a16="http://schemas.microsoft.com/office/drawing/2014/main" id="{A840B795-D6AF-4912-95DD-784D0672E970}"/>
              </a:ext>
            </a:extLst>
          </p:cNvPr>
          <p:cNvSpPr/>
          <p:nvPr/>
        </p:nvSpPr>
        <p:spPr>
          <a:xfrm rot="738417">
            <a:off x="4786089" y="3101737"/>
            <a:ext cx="2320117" cy="1994291"/>
          </a:xfrm>
          <a:prstGeom prst="cloudCallout">
            <a:avLst>
              <a:gd name="adj1" fmla="val 59057"/>
              <a:gd name="adj2" fmla="val -27912"/>
            </a:avLst>
          </a:prstGeom>
          <a:solidFill>
            <a:schemeClr val="bg1"/>
          </a:solidFill>
          <a:ln>
            <a:solidFill>
              <a:schemeClr val="tx2">
                <a:lumMod val="75000"/>
              </a:schemeClr>
            </a:solidFill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lang="en-US" sz="1500" b="1">
              <a:solidFill>
                <a:srgbClr val="002060"/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0F84220E-7206-4320-ADA2-07B1BED414A0}"/>
              </a:ext>
            </a:extLst>
          </p:cNvPr>
          <p:cNvSpPr/>
          <p:nvPr/>
        </p:nvSpPr>
        <p:spPr>
          <a:xfrm>
            <a:off x="4988072" y="3533397"/>
            <a:ext cx="1828812" cy="83099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altLang="zh-TW" sz="1600" b="1" dirty="0">
                <a:solidFill>
                  <a:srgbClr val="002060"/>
                </a:solidFill>
                <a:latin typeface="+mj-lt"/>
                <a:ea typeface="微軟正黑體"/>
              </a:rPr>
              <a:t>Access VM on my NAS and display it on TV?</a:t>
            </a:r>
          </a:p>
        </p:txBody>
      </p:sp>
      <p:sp>
        <p:nvSpPr>
          <p:cNvPr id="28" name="Shape 210">
            <a:extLst>
              <a:ext uri="{FF2B5EF4-FFF2-40B4-BE49-F238E27FC236}">
                <a16:creationId xmlns:a16="http://schemas.microsoft.com/office/drawing/2014/main" id="{8C5E2BDA-844A-4D5F-8F44-788385A02C61}"/>
              </a:ext>
            </a:extLst>
          </p:cNvPr>
          <p:cNvSpPr/>
          <p:nvPr/>
        </p:nvSpPr>
        <p:spPr>
          <a:xfrm rot="738417">
            <a:off x="5087263" y="1110715"/>
            <a:ext cx="2038149" cy="1567466"/>
          </a:xfrm>
          <a:prstGeom prst="cloudCallout">
            <a:avLst>
              <a:gd name="adj1" fmla="val 52043"/>
              <a:gd name="adj2" fmla="val 36043"/>
            </a:avLst>
          </a:prstGeom>
          <a:solidFill>
            <a:schemeClr val="bg1"/>
          </a:solidFill>
          <a:ln>
            <a:solidFill>
              <a:schemeClr val="tx2">
                <a:lumMod val="75000"/>
              </a:schemeClr>
            </a:solidFill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lang="en-US" sz="1500" b="1">
              <a:solidFill>
                <a:srgbClr val="002060"/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F8F6E389-3F1A-464F-BA96-3905B2034985}"/>
              </a:ext>
            </a:extLst>
          </p:cNvPr>
          <p:cNvSpPr/>
          <p:nvPr/>
        </p:nvSpPr>
        <p:spPr>
          <a:xfrm>
            <a:off x="5554535" y="1550194"/>
            <a:ext cx="17145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TW" sz="1600" b="1" dirty="0">
                <a:solidFill>
                  <a:srgbClr val="002060"/>
                </a:solidFill>
                <a:latin typeface="+mj-lt"/>
                <a:ea typeface="微軟正黑體" pitchFamily="34" charset="-120"/>
              </a:rPr>
              <a:t>Surf the website ?</a:t>
            </a:r>
          </a:p>
        </p:txBody>
      </p:sp>
      <p:pic>
        <p:nvPicPr>
          <p:cNvPr id="8" name="圖形 7">
            <a:extLst>
              <a:ext uri="{FF2B5EF4-FFF2-40B4-BE49-F238E27FC236}">
                <a16:creationId xmlns:a16="http://schemas.microsoft.com/office/drawing/2014/main" id="{4B30CB3D-5A5B-466B-AAB6-0D16C92BC8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38174" y="1053207"/>
            <a:ext cx="1129641" cy="3849697"/>
          </a:xfrm>
          <a:prstGeom prst="rect">
            <a:avLst/>
          </a:prstGeom>
        </p:spPr>
      </p:pic>
      <p:pic>
        <p:nvPicPr>
          <p:cNvPr id="10" name="圖形 9">
            <a:extLst>
              <a:ext uri="{FF2B5EF4-FFF2-40B4-BE49-F238E27FC236}">
                <a16:creationId xmlns:a16="http://schemas.microsoft.com/office/drawing/2014/main" id="{67BE0EC1-7F3C-4C32-A0EA-D51B978060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1264" y="2378568"/>
            <a:ext cx="2237205" cy="2723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4697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Shape 306"/>
          <p:cNvSpPr txBox="1"/>
          <p:nvPr/>
        </p:nvSpPr>
        <p:spPr>
          <a:xfrm>
            <a:off x="0" y="2691472"/>
            <a:ext cx="9144000" cy="523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Arial"/>
              <a:buNone/>
            </a:pPr>
            <a:endParaRPr/>
          </a:p>
        </p:txBody>
      </p:sp>
      <p:sp>
        <p:nvSpPr>
          <p:cNvPr id="307" name="Shape 307"/>
          <p:cNvSpPr txBox="1"/>
          <p:nvPr/>
        </p:nvSpPr>
        <p:spPr>
          <a:xfrm>
            <a:off x="0" y="2691472"/>
            <a:ext cx="9144000" cy="523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Arial"/>
              <a:buNone/>
            </a:pPr>
            <a:endParaRPr sz="2800">
              <a:solidFill>
                <a:srgbClr val="002060"/>
              </a:solidFill>
            </a:endParaRPr>
          </a:p>
        </p:txBody>
      </p:sp>
      <p:sp>
        <p:nvSpPr>
          <p:cNvPr id="6" name="Shape 304">
            <a:extLst>
              <a:ext uri="{FF2B5EF4-FFF2-40B4-BE49-F238E27FC236}">
                <a16:creationId xmlns:a16="http://schemas.microsoft.com/office/drawing/2014/main" id="{E5A41DA1-2AED-4577-9F2F-1B9434401672}"/>
              </a:ext>
            </a:extLst>
          </p:cNvPr>
          <p:cNvSpPr txBox="1">
            <a:spLocks/>
          </p:cNvSpPr>
          <p:nvPr/>
        </p:nvSpPr>
        <p:spPr>
          <a:xfrm>
            <a:off x="790161" y="870543"/>
            <a:ext cx="4674471" cy="316297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0000"/>
              <a:buFont typeface="Arial"/>
              <a:buNone/>
              <a:defRPr sz="4000" b="1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buClr>
                <a:schemeClr val="dk1"/>
              </a:buClr>
              <a:buSzPct val="50000"/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 rtl="0">
              <a:spcBef>
                <a:spcPts val="0"/>
              </a:spcBef>
              <a:buClr>
                <a:schemeClr val="dk1"/>
              </a:buClr>
              <a:buSzPct val="50000"/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 rtl="0">
              <a:spcBef>
                <a:spcPts val="0"/>
              </a:spcBef>
              <a:buClr>
                <a:schemeClr val="dk1"/>
              </a:buClr>
              <a:buSzPct val="50000"/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 rtl="0">
              <a:spcBef>
                <a:spcPts val="0"/>
              </a:spcBef>
              <a:buClr>
                <a:schemeClr val="dk1"/>
              </a:buClr>
              <a:buSzPct val="50000"/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 rtl="0">
              <a:spcBef>
                <a:spcPts val="0"/>
              </a:spcBef>
              <a:buClr>
                <a:schemeClr val="dk1"/>
              </a:buClr>
              <a:buSzPct val="50000"/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 rtl="0">
              <a:spcBef>
                <a:spcPts val="0"/>
              </a:spcBef>
              <a:buClr>
                <a:schemeClr val="dk1"/>
              </a:buClr>
              <a:buSzPct val="50000"/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 rtl="0">
              <a:spcBef>
                <a:spcPts val="0"/>
              </a:spcBef>
              <a:buClr>
                <a:schemeClr val="dk1"/>
              </a:buClr>
              <a:buSzPct val="50000"/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 rtl="0">
              <a:spcBef>
                <a:spcPts val="0"/>
              </a:spcBef>
              <a:buClr>
                <a:schemeClr val="dk1"/>
              </a:buClr>
              <a:buSzPct val="50000"/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pPr algn="l">
              <a:buClr>
                <a:srgbClr val="002060"/>
              </a:buClr>
              <a:buSzPct val="25000"/>
            </a:pPr>
            <a:r>
              <a:rPr lang="en-US" altLang="zh-TW" sz="5500" dirty="0">
                <a:solidFill>
                  <a:schemeClr val="tx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Rich Applications</a:t>
            </a:r>
            <a:endParaRPr lang="en-US" sz="5500" dirty="0">
              <a:solidFill>
                <a:schemeClr val="tx1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" name="標題 2">
            <a:extLst>
              <a:ext uri="{FF2B5EF4-FFF2-40B4-BE49-F238E27FC236}">
                <a16:creationId xmlns:a16="http://schemas.microsoft.com/office/drawing/2014/main" id="{1233B6B6-A787-4ED0-9A75-BA48E6CE72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9" name="圖形 8">
            <a:extLst>
              <a:ext uri="{FF2B5EF4-FFF2-40B4-BE49-F238E27FC236}">
                <a16:creationId xmlns:a16="http://schemas.microsoft.com/office/drawing/2014/main" id="{2FCA139E-A9CD-4B40-AB84-D8CE407483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702754" y="2971801"/>
            <a:ext cx="2494315" cy="1764620"/>
          </a:xfrm>
          <a:prstGeom prst="rect">
            <a:avLst/>
          </a:prstGeom>
        </p:spPr>
      </p:pic>
      <p:pic>
        <p:nvPicPr>
          <p:cNvPr id="13" name="圖形 12">
            <a:extLst>
              <a:ext uri="{FF2B5EF4-FFF2-40B4-BE49-F238E27FC236}">
                <a16:creationId xmlns:a16="http://schemas.microsoft.com/office/drawing/2014/main" id="{BED82E3C-55F3-4409-8AED-8AACE8894D1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7398" b="10321"/>
          <a:stretch/>
        </p:blipFill>
        <p:spPr>
          <a:xfrm>
            <a:off x="551331" y="3061400"/>
            <a:ext cx="1438834" cy="1548238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形 4">
            <a:extLst>
              <a:ext uri="{FF2B5EF4-FFF2-40B4-BE49-F238E27FC236}">
                <a16:creationId xmlns:a16="http://schemas.microsoft.com/office/drawing/2014/main" id="{9D46065D-90B9-4ED2-AD43-D3EBFD374E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89470" y="1086778"/>
            <a:ext cx="8728492" cy="3879330"/>
          </a:xfrm>
          <a:prstGeom prst="rect">
            <a:avLst/>
          </a:prstGeom>
          <a:effectLst>
            <a:outerShdw blurRad="50800" dist="1524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01" name="Shape 50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/>
            <a:r>
              <a:rPr lang="en-US" sz="4200" dirty="0">
                <a:solidFill>
                  <a:schemeClr val="bg1"/>
                </a:solidFill>
                <a:ea typeface="微軟正黑體" pitchFamily="34" charset="-120"/>
              </a:rPr>
              <a:t>Rich Applications </a:t>
            </a:r>
          </a:p>
        </p:txBody>
      </p:sp>
      <p:sp>
        <p:nvSpPr>
          <p:cNvPr id="21" name="Shape 515"/>
          <p:cNvSpPr txBox="1"/>
          <p:nvPr/>
        </p:nvSpPr>
        <p:spPr>
          <a:xfrm>
            <a:off x="395536" y="1411254"/>
            <a:ext cx="2252936" cy="46103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/>
            <a:r>
              <a:rPr lang="en-US" altLang="zh-TW" sz="2300" b="1" dirty="0">
                <a:solidFill>
                  <a:srgbClr val="9EFFFF"/>
                </a:solidFill>
                <a:latin typeface="+mj-lt"/>
                <a:ea typeface="微軟正黑體" pitchFamily="34" charset="-120"/>
              </a:rPr>
              <a:t>QTS</a:t>
            </a:r>
          </a:p>
          <a:p>
            <a:pPr lvl="0" algn="ctr"/>
            <a:r>
              <a:rPr lang="en-US" altLang="zh-TW" sz="2300" b="1" dirty="0">
                <a:solidFill>
                  <a:srgbClr val="9EFFFF"/>
                </a:solidFill>
                <a:latin typeface="+mj-lt"/>
                <a:ea typeface="微軟正黑體" pitchFamily="34" charset="-120"/>
              </a:rPr>
              <a:t>Management</a:t>
            </a:r>
          </a:p>
        </p:txBody>
      </p:sp>
      <p:sp>
        <p:nvSpPr>
          <p:cNvPr id="28" name="Shape 516"/>
          <p:cNvSpPr txBox="1"/>
          <p:nvPr/>
        </p:nvSpPr>
        <p:spPr>
          <a:xfrm>
            <a:off x="3275856" y="1347479"/>
            <a:ext cx="2654288" cy="580251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/>
            <a:r>
              <a:rPr lang="en-US" altLang="zh-TW" sz="2000" b="1" dirty="0">
                <a:solidFill>
                  <a:srgbClr val="539BF9"/>
                </a:solidFill>
                <a:latin typeface="+mj-lt"/>
                <a:ea typeface="微軟正黑體" pitchFamily="34" charset="-120"/>
              </a:rPr>
              <a:t>Browser, Communication</a:t>
            </a:r>
          </a:p>
          <a:p>
            <a:pPr lvl="0" algn="ctr"/>
            <a:r>
              <a:rPr lang="en-US" altLang="zh-TW" sz="2000" b="1" dirty="0">
                <a:solidFill>
                  <a:srgbClr val="539BF9"/>
                </a:solidFill>
                <a:latin typeface="+mj-lt"/>
                <a:ea typeface="微軟正黑體" pitchFamily="34" charset="-120"/>
              </a:rPr>
              <a:t>&amp; Office tools</a:t>
            </a:r>
          </a:p>
        </p:txBody>
      </p:sp>
      <p:sp>
        <p:nvSpPr>
          <p:cNvPr id="35" name="Shape 517"/>
          <p:cNvSpPr txBox="1"/>
          <p:nvPr/>
        </p:nvSpPr>
        <p:spPr>
          <a:xfrm>
            <a:off x="6444208" y="1443659"/>
            <a:ext cx="2199758" cy="40054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/>
            <a:r>
              <a:rPr lang="en-US" altLang="zh-TW" sz="2300" b="1" dirty="0">
                <a:solidFill>
                  <a:srgbClr val="FC4EA2"/>
                </a:solidFill>
                <a:latin typeface="+mj-lt"/>
                <a:ea typeface="微軟正黑體" pitchFamily="34" charset="-120"/>
              </a:rPr>
              <a:t>Multimedia Applications</a:t>
            </a:r>
          </a:p>
        </p:txBody>
      </p:sp>
      <p:sp>
        <p:nvSpPr>
          <p:cNvPr id="36" name="Shape 508">
            <a:extLst>
              <a:ext uri="{FF2B5EF4-FFF2-40B4-BE49-F238E27FC236}">
                <a16:creationId xmlns:a16="http://schemas.microsoft.com/office/drawing/2014/main" id="{B1E01C8D-49DC-4455-A251-F1C4FB7A20B3}"/>
              </a:ext>
            </a:extLst>
          </p:cNvPr>
          <p:cNvSpPr txBox="1"/>
          <p:nvPr/>
        </p:nvSpPr>
        <p:spPr>
          <a:xfrm>
            <a:off x="456927" y="2356570"/>
            <a:ext cx="2359200" cy="1967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1700" b="1" dirty="0">
                <a:solidFill>
                  <a:schemeClr val="tx1"/>
                </a:solidFill>
                <a:latin typeface="+mj-lt"/>
                <a:ea typeface="微軟正黑體" pitchFamily="34" charset="-120"/>
              </a:rPr>
              <a:t>QTS </a:t>
            </a:r>
          </a:p>
          <a:p>
            <a:pPr marL="180975" lvl="0" indent="-180975" rtl="0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 charset="0"/>
              <a:buChar char="•"/>
            </a:pPr>
            <a:r>
              <a:rPr lang="en-US" sz="1500" dirty="0">
                <a:solidFill>
                  <a:schemeClr val="tx1"/>
                </a:solidFill>
                <a:latin typeface="+mj-lt"/>
                <a:ea typeface="微軟正黑體" pitchFamily="34" charset="-120"/>
              </a:rPr>
              <a:t>QTS</a:t>
            </a:r>
          </a:p>
          <a:p>
            <a:pPr marL="180975" lvl="0" indent="-180975" rtl="0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 charset="0"/>
              <a:buChar char="•"/>
            </a:pPr>
            <a:r>
              <a:rPr lang="en-US" sz="1500" dirty="0" err="1">
                <a:solidFill>
                  <a:schemeClr val="tx1"/>
                </a:solidFill>
                <a:latin typeface="+mj-lt"/>
                <a:ea typeface="微軟正黑體" pitchFamily="34" charset="-120"/>
              </a:rPr>
              <a:t>FileStation</a:t>
            </a:r>
            <a:r>
              <a:rPr lang="en-US" sz="1500" dirty="0">
                <a:solidFill>
                  <a:schemeClr val="tx1"/>
                </a:solidFill>
                <a:latin typeface="+mj-lt"/>
                <a:ea typeface="微軟正黑體" pitchFamily="34" charset="-120"/>
              </a:rPr>
              <a:t> HD</a:t>
            </a:r>
          </a:p>
          <a:p>
            <a:pPr marL="180975" lvl="0" indent="-180975" rtl="0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 charset="0"/>
              <a:buChar char="•"/>
            </a:pPr>
            <a:r>
              <a:rPr lang="en-US" sz="1500" dirty="0" err="1">
                <a:solidFill>
                  <a:schemeClr val="tx1"/>
                </a:solidFill>
                <a:latin typeface="+mj-lt"/>
                <a:ea typeface="微軟正黑體" pitchFamily="34" charset="-120"/>
              </a:rPr>
              <a:t>PhotoStation</a:t>
            </a:r>
            <a:r>
              <a:rPr lang="en-US" sz="1500" dirty="0">
                <a:solidFill>
                  <a:schemeClr val="tx1"/>
                </a:solidFill>
                <a:latin typeface="+mj-lt"/>
                <a:ea typeface="微軟正黑體" pitchFamily="34" charset="-120"/>
              </a:rPr>
              <a:t> HD</a:t>
            </a:r>
          </a:p>
          <a:p>
            <a:pPr marL="180975" lvl="0" indent="-180975" rtl="0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 charset="0"/>
              <a:buChar char="•"/>
            </a:pPr>
            <a:r>
              <a:rPr lang="en-US" sz="1500" dirty="0" err="1">
                <a:solidFill>
                  <a:schemeClr val="tx1"/>
                </a:solidFill>
                <a:latin typeface="+mj-lt"/>
                <a:ea typeface="微軟正黑體" pitchFamily="34" charset="-120"/>
              </a:rPr>
              <a:t>VideoStation</a:t>
            </a:r>
            <a:r>
              <a:rPr lang="en-US" sz="1500" dirty="0">
                <a:solidFill>
                  <a:schemeClr val="tx1"/>
                </a:solidFill>
                <a:latin typeface="+mj-lt"/>
                <a:ea typeface="微軟正黑體" pitchFamily="34" charset="-120"/>
              </a:rPr>
              <a:t> HD</a:t>
            </a:r>
          </a:p>
          <a:p>
            <a:pPr marL="180975" lvl="0" indent="-180975" rtl="0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 charset="0"/>
              <a:buChar char="•"/>
            </a:pPr>
            <a:r>
              <a:rPr lang="en-US" sz="1500" dirty="0" err="1">
                <a:solidFill>
                  <a:schemeClr val="tx1"/>
                </a:solidFill>
                <a:latin typeface="+mj-lt"/>
                <a:ea typeface="微軟正黑體" pitchFamily="34" charset="-120"/>
              </a:rPr>
              <a:t>MusicStation</a:t>
            </a:r>
            <a:r>
              <a:rPr lang="en-US" sz="1500" dirty="0">
                <a:solidFill>
                  <a:schemeClr val="tx1"/>
                </a:solidFill>
                <a:latin typeface="+mj-lt"/>
                <a:ea typeface="微軟正黑體" pitchFamily="34" charset="-120"/>
              </a:rPr>
              <a:t> HD</a:t>
            </a:r>
          </a:p>
          <a:p>
            <a:pPr marL="180975" lvl="0" indent="-180975">
              <a:lnSpc>
                <a:spcPts val="2200"/>
              </a:lnSpc>
              <a:spcBef>
                <a:spcPts val="0"/>
              </a:spcBef>
              <a:buSzPct val="100000"/>
              <a:buFont typeface="Arial" pitchFamily="34" charset="0"/>
              <a:buChar char="•"/>
            </a:pPr>
            <a:r>
              <a:rPr lang="en-US" sz="1500" dirty="0">
                <a:solidFill>
                  <a:schemeClr val="tx1"/>
                </a:solidFill>
                <a:latin typeface="+mj-lt"/>
                <a:ea typeface="微軟正黑體" pitchFamily="34" charset="-120"/>
              </a:rPr>
              <a:t>QVR Pro Client</a:t>
            </a:r>
          </a:p>
        </p:txBody>
      </p:sp>
      <p:sp>
        <p:nvSpPr>
          <p:cNvPr id="37" name="Shape 508">
            <a:extLst>
              <a:ext uri="{FF2B5EF4-FFF2-40B4-BE49-F238E27FC236}">
                <a16:creationId xmlns:a16="http://schemas.microsoft.com/office/drawing/2014/main" id="{737B3050-24A0-407F-9C14-2D1D9B7324B0}"/>
              </a:ext>
            </a:extLst>
          </p:cNvPr>
          <p:cNvSpPr txBox="1"/>
          <p:nvPr/>
        </p:nvSpPr>
        <p:spPr>
          <a:xfrm>
            <a:off x="6555537" y="2356570"/>
            <a:ext cx="2071702" cy="239602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/>
            <a:r>
              <a:rPr lang="en-US" altLang="zh-TW" sz="1700" b="1">
                <a:solidFill>
                  <a:schemeClr val="tx1"/>
                </a:solidFill>
                <a:latin typeface="+mj-lt"/>
                <a:ea typeface="微軟正黑體" pitchFamily="34" charset="-120"/>
              </a:rPr>
              <a:t>Multimedia</a:t>
            </a:r>
          </a:p>
          <a:p>
            <a:pPr marL="269875" lvl="0" indent="-130175">
              <a:buSzPct val="100000"/>
              <a:buFont typeface="Arial" pitchFamily="34" charset="0"/>
              <a:buChar char="•"/>
            </a:pPr>
            <a:r>
              <a:rPr lang="en-US" sz="1550" b="1">
                <a:solidFill>
                  <a:schemeClr val="tx1"/>
                </a:solidFill>
                <a:latin typeface="+mj-lt"/>
                <a:ea typeface="微軟正黑體" pitchFamily="34" charset="-120"/>
              </a:rPr>
              <a:t>HD Player</a:t>
            </a:r>
          </a:p>
          <a:p>
            <a:pPr marL="269875" lvl="0" indent="-130175">
              <a:buSzPct val="100000"/>
              <a:buFont typeface="Arial" pitchFamily="34" charset="0"/>
              <a:buChar char="•"/>
            </a:pPr>
            <a:r>
              <a:rPr lang="en-US" sz="1550" b="1">
                <a:solidFill>
                  <a:schemeClr val="tx1"/>
                </a:solidFill>
                <a:latin typeface="+mj-lt"/>
                <a:ea typeface="微軟正黑體" pitchFamily="34" charset="-120"/>
              </a:rPr>
              <a:t>Clementine</a:t>
            </a:r>
          </a:p>
          <a:p>
            <a:pPr marL="269875" lvl="0" indent="-130175">
              <a:buSzPct val="100000"/>
              <a:buFont typeface="Arial" pitchFamily="34" charset="0"/>
              <a:buChar char="•"/>
            </a:pPr>
            <a:r>
              <a:rPr lang="en-US" sz="1550" b="1" err="1">
                <a:solidFill>
                  <a:schemeClr val="tx1"/>
                </a:solidFill>
                <a:latin typeface="+mj-lt"/>
                <a:ea typeface="微軟正黑體" pitchFamily="34" charset="-120"/>
              </a:rPr>
              <a:t>Spotify</a:t>
            </a:r>
            <a:endParaRPr lang="en-US" sz="1550" b="1">
              <a:solidFill>
                <a:schemeClr val="tx1"/>
              </a:solidFill>
              <a:latin typeface="+mj-lt"/>
              <a:ea typeface="微軟正黑體" pitchFamily="34" charset="-120"/>
            </a:endParaRPr>
          </a:p>
          <a:p>
            <a:pPr marL="269875" lvl="0" indent="-130175">
              <a:buSzPct val="100000"/>
              <a:buFont typeface="Arial" pitchFamily="34" charset="0"/>
              <a:buChar char="•"/>
            </a:pPr>
            <a:r>
              <a:rPr lang="en-US" sz="1550" b="1" err="1">
                <a:solidFill>
                  <a:schemeClr val="tx1"/>
                </a:solidFill>
                <a:latin typeface="+mj-lt"/>
                <a:ea typeface="微軟正黑體" pitchFamily="34" charset="-120"/>
              </a:rPr>
              <a:t>TuneInRadio</a:t>
            </a:r>
            <a:endParaRPr lang="en-US" sz="1550" b="1">
              <a:solidFill>
                <a:schemeClr val="tx1"/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40" name="Shape 508">
            <a:extLst>
              <a:ext uri="{FF2B5EF4-FFF2-40B4-BE49-F238E27FC236}">
                <a16:creationId xmlns:a16="http://schemas.microsoft.com/office/drawing/2014/main" id="{9BFFC0A8-7B69-4728-B411-C12AD66835BF}"/>
              </a:ext>
            </a:extLst>
          </p:cNvPr>
          <p:cNvSpPr txBox="1"/>
          <p:nvPr/>
        </p:nvSpPr>
        <p:spPr>
          <a:xfrm>
            <a:off x="3570944" y="2356570"/>
            <a:ext cx="2359200" cy="2643206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/>
            <a:r>
              <a:rPr lang="en-US" altLang="zh-TW" sz="1700" b="1" dirty="0">
                <a:solidFill>
                  <a:schemeClr val="tx1"/>
                </a:solidFill>
                <a:latin typeface="+mj-lt"/>
                <a:ea typeface="微軟正黑體" pitchFamily="34" charset="-120"/>
              </a:rPr>
              <a:t>Browsers</a:t>
            </a:r>
          </a:p>
          <a:p>
            <a:pPr marL="269875" lvl="0" indent="-130175">
              <a:buSzPct val="100000"/>
              <a:buFont typeface="Arial" pitchFamily="34" charset="0"/>
              <a:buChar char="•"/>
            </a:pPr>
            <a:r>
              <a:rPr lang="en-US" sz="1550" dirty="0">
                <a:solidFill>
                  <a:schemeClr val="tx1"/>
                </a:solidFill>
                <a:latin typeface="+mj-lt"/>
                <a:ea typeface="微軟正黑體" pitchFamily="34" charset="-120"/>
              </a:rPr>
              <a:t>Chrome</a:t>
            </a:r>
          </a:p>
          <a:p>
            <a:pPr marL="269875" lvl="0" indent="-130175">
              <a:buSzPct val="100000"/>
              <a:buFont typeface="Arial" pitchFamily="34" charset="0"/>
              <a:buChar char="•"/>
            </a:pPr>
            <a:r>
              <a:rPr lang="en-US" sz="1550" dirty="0">
                <a:solidFill>
                  <a:schemeClr val="tx1"/>
                </a:solidFill>
                <a:latin typeface="+mj-lt"/>
                <a:ea typeface="微軟正黑體" pitchFamily="34" charset="-120"/>
              </a:rPr>
              <a:t>Firefox</a:t>
            </a:r>
          </a:p>
          <a:p>
            <a:pPr marL="269875" lvl="0" indent="-130175">
              <a:buSzPct val="100000"/>
              <a:buFont typeface="Arial" pitchFamily="34" charset="0"/>
              <a:buChar char="•"/>
            </a:pPr>
            <a:endParaRPr lang="en-US" sz="1000" b="1" dirty="0">
              <a:solidFill>
                <a:schemeClr val="tx1"/>
              </a:solidFill>
              <a:latin typeface="+mj-lt"/>
              <a:ea typeface="微軟正黑體" pitchFamily="34" charset="-120"/>
            </a:endParaRPr>
          </a:p>
          <a:p>
            <a:pPr lvl="0"/>
            <a:r>
              <a:rPr lang="en-US" altLang="zh-TW" sz="1700" b="1" dirty="0">
                <a:solidFill>
                  <a:schemeClr val="tx1"/>
                </a:solidFill>
                <a:latin typeface="+mj-lt"/>
                <a:ea typeface="微軟正黑體" pitchFamily="34" charset="-120"/>
              </a:rPr>
              <a:t>Communicatio</a:t>
            </a:r>
            <a:r>
              <a:rPr lang="en-US" altLang="zh-TW" sz="1550" b="1" dirty="0">
                <a:solidFill>
                  <a:schemeClr val="tx1"/>
                </a:solidFill>
                <a:latin typeface="+mj-lt"/>
                <a:ea typeface="微軟正黑體" pitchFamily="34" charset="-120"/>
              </a:rPr>
              <a:t>n</a:t>
            </a:r>
          </a:p>
          <a:p>
            <a:pPr marL="269875" lvl="0" indent="-130175">
              <a:buSzPct val="100000"/>
              <a:buFont typeface="Arial" pitchFamily="34" charset="0"/>
              <a:buChar char="•"/>
            </a:pPr>
            <a:r>
              <a:rPr lang="en-US" sz="1550" dirty="0">
                <a:solidFill>
                  <a:schemeClr val="tx1"/>
                </a:solidFill>
                <a:latin typeface="+mj-lt"/>
                <a:ea typeface="微軟正黑體" pitchFamily="34" charset="-120"/>
              </a:rPr>
              <a:t>Skype</a:t>
            </a:r>
          </a:p>
          <a:p>
            <a:pPr marL="269875" lvl="0" indent="-130175">
              <a:buSzPct val="100000"/>
              <a:buFont typeface="Arial" pitchFamily="34" charset="0"/>
              <a:buChar char="•"/>
            </a:pPr>
            <a:r>
              <a:rPr lang="en-US" sz="1550" dirty="0">
                <a:solidFill>
                  <a:schemeClr val="tx1"/>
                </a:solidFill>
                <a:latin typeface="+mj-lt"/>
                <a:ea typeface="微軟正黑體" pitchFamily="34" charset="-120"/>
              </a:rPr>
              <a:t>Facebook</a:t>
            </a:r>
          </a:p>
          <a:p>
            <a:pPr marL="269875" lvl="0" indent="-130175">
              <a:buSzPct val="100000"/>
              <a:buFont typeface="Arial" pitchFamily="34" charset="0"/>
              <a:buChar char="•"/>
            </a:pPr>
            <a:endParaRPr lang="en-US" sz="1000" b="1" dirty="0">
              <a:solidFill>
                <a:schemeClr val="tx1"/>
              </a:solidFill>
              <a:latin typeface="+mj-lt"/>
              <a:ea typeface="微軟正黑體" pitchFamily="34" charset="-120"/>
            </a:endParaRPr>
          </a:p>
          <a:p>
            <a:pPr lvl="0"/>
            <a:r>
              <a:rPr lang="en-US" altLang="zh-TW" sz="1700" b="1" dirty="0">
                <a:solidFill>
                  <a:schemeClr val="tx1"/>
                </a:solidFill>
                <a:latin typeface="+mj-lt"/>
                <a:ea typeface="微軟正黑體" pitchFamily="34" charset="-120"/>
              </a:rPr>
              <a:t>Office tools</a:t>
            </a:r>
          </a:p>
          <a:p>
            <a:pPr marL="269875" lvl="0" indent="-130175">
              <a:buSzPct val="100000"/>
              <a:buFont typeface="Arial" pitchFamily="34" charset="0"/>
              <a:buChar char="•"/>
            </a:pPr>
            <a:r>
              <a:rPr lang="en-US" sz="1550" dirty="0">
                <a:solidFill>
                  <a:schemeClr val="tx1"/>
                </a:solidFill>
                <a:latin typeface="+mj-lt"/>
                <a:ea typeface="微軟正黑體" pitchFamily="34" charset="-120"/>
              </a:rPr>
              <a:t>LibreOffice</a:t>
            </a:r>
          </a:p>
        </p:txBody>
      </p:sp>
      <p:sp>
        <p:nvSpPr>
          <p:cNvPr id="41" name="Shape 414">
            <a:extLst>
              <a:ext uri="{FF2B5EF4-FFF2-40B4-BE49-F238E27FC236}">
                <a16:creationId xmlns:a16="http://schemas.microsoft.com/office/drawing/2014/main" id="{272A3306-6D63-4B48-897B-5D07C3E9B3EA}"/>
              </a:ext>
            </a:extLst>
          </p:cNvPr>
          <p:cNvSpPr/>
          <p:nvPr/>
        </p:nvSpPr>
        <p:spPr>
          <a:xfrm>
            <a:off x="4500530" y="4720118"/>
            <a:ext cx="4643470" cy="428628"/>
          </a:xfrm>
          <a:prstGeom prst="round2DiagRect">
            <a:avLst>
              <a:gd name="adj1" fmla="val 50000"/>
              <a:gd name="adj2" fmla="val 0"/>
            </a:avLst>
          </a:prstGeom>
          <a:ln>
            <a:noFill/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Shape 414">
            <a:extLst>
              <a:ext uri="{FF2B5EF4-FFF2-40B4-BE49-F238E27FC236}">
                <a16:creationId xmlns:a16="http://schemas.microsoft.com/office/drawing/2014/main" id="{12B9C342-B2EA-44C8-9C8A-9328FDEBA99F}"/>
              </a:ext>
            </a:extLst>
          </p:cNvPr>
          <p:cNvSpPr txBox="1"/>
          <p:nvPr/>
        </p:nvSpPr>
        <p:spPr>
          <a:xfrm>
            <a:off x="5347577" y="4707010"/>
            <a:ext cx="3139138" cy="383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/>
            <a:r>
              <a:rPr lang="en-US" altLang="zh-TW" sz="18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Meet almost all your needs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: 圓角 4">
            <a:extLst>
              <a:ext uri="{FF2B5EF4-FFF2-40B4-BE49-F238E27FC236}">
                <a16:creationId xmlns:a16="http://schemas.microsoft.com/office/drawing/2014/main" id="{B43C4DFF-2E16-4696-B721-8B7C72A28219}"/>
              </a:ext>
            </a:extLst>
          </p:cNvPr>
          <p:cNvSpPr/>
          <p:nvPr/>
        </p:nvSpPr>
        <p:spPr>
          <a:xfrm>
            <a:off x="622494" y="1054560"/>
            <a:ext cx="7488709" cy="4088939"/>
          </a:xfrm>
          <a:prstGeom prst="roundRect">
            <a:avLst>
              <a:gd name="adj" fmla="val 6065"/>
            </a:avLst>
          </a:prstGeom>
          <a:gradFill>
            <a:gsLst>
              <a:gs pos="0">
                <a:schemeClr val="tx2">
                  <a:lumMod val="10000"/>
                  <a:alpha val="30000"/>
                </a:schemeClr>
              </a:gs>
              <a:gs pos="100000">
                <a:schemeClr val="tx1">
                  <a:alpha val="84000"/>
                </a:schemeClr>
              </a:gs>
            </a:gsLst>
            <a:lin ang="5400000" scaled="0"/>
          </a:gradFill>
          <a:ln>
            <a:noFill/>
          </a:ln>
          <a:effectLst>
            <a:softEdge rad="431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2797" y="1054561"/>
            <a:ext cx="7149970" cy="3868245"/>
          </a:xfrm>
          <a:prstGeom prst="rect">
            <a:avLst/>
          </a:prstGeom>
          <a:effectLst>
            <a:outerShdw blurRad="177800" dist="304800" dir="5400000" sx="97000" sy="97000" algn="t" rotWithShape="0">
              <a:prstClr val="black">
                <a:alpha val="27000"/>
              </a:prstClr>
            </a:outerShdw>
          </a:effectLst>
        </p:spPr>
      </p:pic>
      <p:sp>
        <p:nvSpPr>
          <p:cNvPr id="8" name="Shape 50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/>
            <a:r>
              <a:rPr lang="en-US" altLang="zh-TW" sz="4200" dirty="0">
                <a:ea typeface="微軟正黑體" pitchFamily="34" charset="-120"/>
              </a:rPr>
              <a:t>HD</a:t>
            </a:r>
            <a:r>
              <a:rPr lang="zh-TW" altLang="en-US" sz="4200" dirty="0">
                <a:ea typeface="微軟正黑體" pitchFamily="34" charset="-120"/>
              </a:rPr>
              <a:t> </a:t>
            </a:r>
            <a:r>
              <a:rPr lang="en-US" altLang="zh-TW" sz="4200" dirty="0">
                <a:ea typeface="微軟正黑體" pitchFamily="34" charset="-120"/>
              </a:rPr>
              <a:t>Station Official Apps</a:t>
            </a:r>
            <a:endParaRPr lang="en-US" sz="4200" dirty="0"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034950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: 圓角 6">
            <a:extLst>
              <a:ext uri="{FF2B5EF4-FFF2-40B4-BE49-F238E27FC236}">
                <a16:creationId xmlns:a16="http://schemas.microsoft.com/office/drawing/2014/main" id="{D255FCDA-6811-41E8-9351-6555FE743A64}"/>
              </a:ext>
            </a:extLst>
          </p:cNvPr>
          <p:cNvSpPr/>
          <p:nvPr/>
        </p:nvSpPr>
        <p:spPr>
          <a:xfrm>
            <a:off x="723347" y="1182307"/>
            <a:ext cx="7488709" cy="4088939"/>
          </a:xfrm>
          <a:prstGeom prst="roundRect">
            <a:avLst>
              <a:gd name="adj" fmla="val 6065"/>
            </a:avLst>
          </a:prstGeom>
          <a:gradFill>
            <a:gsLst>
              <a:gs pos="0">
                <a:schemeClr val="tx2">
                  <a:lumMod val="10000"/>
                  <a:alpha val="30000"/>
                </a:schemeClr>
              </a:gs>
              <a:gs pos="100000">
                <a:schemeClr val="tx1">
                  <a:alpha val="84000"/>
                </a:schemeClr>
              </a:gs>
            </a:gsLst>
            <a:lin ang="5400000" scaled="0"/>
          </a:gradFill>
          <a:ln>
            <a:noFill/>
          </a:ln>
          <a:effectLst>
            <a:softEdge rad="431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Shape 50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/>
            <a:r>
              <a:rPr lang="en-US" altLang="zh-TW" sz="4200" dirty="0">
                <a:ea typeface="微軟正黑體" pitchFamily="34" charset="-120"/>
              </a:rPr>
              <a:t>Third Party Applications</a:t>
            </a:r>
            <a:endParaRPr lang="en-US" sz="4200" dirty="0">
              <a:ea typeface="微軟正黑體" pitchFamily="34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8C8D4234-EDA6-4058-A9BC-CDBC6CCE38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3" t="1619" r="433"/>
          <a:stretch/>
        </p:blipFill>
        <p:spPr>
          <a:xfrm>
            <a:off x="1331640" y="1275605"/>
            <a:ext cx="6408712" cy="3328877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A8F96B8A-3D57-4548-9F8B-933C2DCD325E}"/>
              </a:ext>
            </a:extLst>
          </p:cNvPr>
          <p:cNvSpPr/>
          <p:nvPr/>
        </p:nvSpPr>
        <p:spPr>
          <a:xfrm>
            <a:off x="2286000" y="4668890"/>
            <a:ext cx="5454352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900" i="1">
                <a:solidFill>
                  <a:schemeClr val="bg1"/>
                </a:solidFill>
              </a:rPr>
              <a:t>https://hk.xfastest.com/100983/nas-user-guide-add-app-repository-into-qnap-app-center/</a:t>
            </a:r>
          </a:p>
        </p:txBody>
      </p:sp>
    </p:spTree>
    <p:extLst>
      <p:ext uri="{BB962C8B-B14F-4D97-AF65-F5344CB8AC3E}">
        <p14:creationId xmlns:p14="http://schemas.microsoft.com/office/powerpoint/2010/main" val="14232872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: 圓角 6">
            <a:extLst>
              <a:ext uri="{FF2B5EF4-FFF2-40B4-BE49-F238E27FC236}">
                <a16:creationId xmlns:a16="http://schemas.microsoft.com/office/drawing/2014/main" id="{D255FCDA-6811-41E8-9351-6555FE743A64}"/>
              </a:ext>
            </a:extLst>
          </p:cNvPr>
          <p:cNvSpPr/>
          <p:nvPr/>
        </p:nvSpPr>
        <p:spPr>
          <a:xfrm>
            <a:off x="575548" y="1177579"/>
            <a:ext cx="7973372" cy="4088939"/>
          </a:xfrm>
          <a:prstGeom prst="roundRect">
            <a:avLst>
              <a:gd name="adj" fmla="val 6065"/>
            </a:avLst>
          </a:prstGeom>
          <a:gradFill>
            <a:gsLst>
              <a:gs pos="0">
                <a:schemeClr val="tx2">
                  <a:lumMod val="10000"/>
                  <a:alpha val="0"/>
                </a:schemeClr>
              </a:gs>
              <a:gs pos="100000">
                <a:schemeClr val="tx1">
                  <a:alpha val="84000"/>
                </a:schemeClr>
              </a:gs>
            </a:gsLst>
            <a:lin ang="5400000" scaled="0"/>
          </a:gradFill>
          <a:ln>
            <a:noFill/>
          </a:ln>
          <a:effectLst>
            <a:softEdge rad="431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Shape 50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/>
            <a:r>
              <a:rPr lang="en-US" altLang="zh-TW" sz="4200" dirty="0">
                <a:ea typeface="微軟正黑體" pitchFamily="34" charset="-120"/>
              </a:rPr>
              <a:t>QTS Management on HD Station</a:t>
            </a:r>
            <a:endParaRPr lang="en-US" sz="4200" dirty="0">
              <a:ea typeface="微軟正黑體" pitchFamily="34" charset="-120"/>
            </a:endParaRPr>
          </a:p>
        </p:txBody>
      </p:sp>
      <p:sp>
        <p:nvSpPr>
          <p:cNvPr id="9" name="平行四邊形 8">
            <a:extLst>
              <a:ext uri="{FF2B5EF4-FFF2-40B4-BE49-F238E27FC236}">
                <a16:creationId xmlns:a16="http://schemas.microsoft.com/office/drawing/2014/main" id="{232A6D00-31C2-4026-90C2-AE9D191DB760}"/>
              </a:ext>
            </a:extLst>
          </p:cNvPr>
          <p:cNvSpPr/>
          <p:nvPr/>
        </p:nvSpPr>
        <p:spPr>
          <a:xfrm>
            <a:off x="-480537" y="976634"/>
            <a:ext cx="7929619" cy="438151"/>
          </a:xfrm>
          <a:prstGeom prst="parallelogram">
            <a:avLst>
              <a:gd name="adj" fmla="val 55727"/>
            </a:avLst>
          </a:prstGeom>
          <a:solidFill>
            <a:srgbClr val="FC4A48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+mj-lt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77056BC5-6DC1-4979-9698-94DB0931E240}"/>
              </a:ext>
            </a:extLst>
          </p:cNvPr>
          <p:cNvSpPr/>
          <p:nvPr/>
        </p:nvSpPr>
        <p:spPr>
          <a:xfrm>
            <a:off x="710145" y="967577"/>
            <a:ext cx="7929619" cy="44627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lvl="0"/>
            <a:r>
              <a:rPr lang="en-US" altLang="zh-TW" sz="23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Various shortcuts to QTS applications.</a:t>
            </a:r>
          </a:p>
        </p:txBody>
      </p:sp>
      <p:pic>
        <p:nvPicPr>
          <p:cNvPr id="11" name="Shape 517">
            <a:extLst>
              <a:ext uri="{FF2B5EF4-FFF2-40B4-BE49-F238E27FC236}">
                <a16:creationId xmlns:a16="http://schemas.microsoft.com/office/drawing/2014/main" id="{2EA0FCCE-88D1-4845-BA9A-26FD034343F4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824425" y="1510721"/>
            <a:ext cx="2643276" cy="1470675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12" name="Shape 519">
            <a:extLst>
              <a:ext uri="{FF2B5EF4-FFF2-40B4-BE49-F238E27FC236}">
                <a16:creationId xmlns:a16="http://schemas.microsoft.com/office/drawing/2014/main" id="{2784055C-5A10-4509-B713-4AA3CC41E451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06569" y="1510721"/>
            <a:ext cx="2526421" cy="1470675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13" name="Shape 520">
            <a:extLst>
              <a:ext uri="{FF2B5EF4-FFF2-40B4-BE49-F238E27FC236}">
                <a16:creationId xmlns:a16="http://schemas.microsoft.com/office/drawing/2014/main" id="{45022F5D-FC52-411E-82BB-6191DD0F67E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0070" y="3222049"/>
            <a:ext cx="2592288" cy="1470675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14" name="Shape 521">
            <a:extLst>
              <a:ext uri="{FF2B5EF4-FFF2-40B4-BE49-F238E27FC236}">
                <a16:creationId xmlns:a16="http://schemas.microsoft.com/office/drawing/2014/main" id="{AE4654FA-94CE-43B5-8E77-78204B560433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99022" y="3222049"/>
            <a:ext cx="2526425" cy="1470675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15" name="Shape 522">
            <a:extLst>
              <a:ext uri="{FF2B5EF4-FFF2-40B4-BE49-F238E27FC236}">
                <a16:creationId xmlns:a16="http://schemas.microsoft.com/office/drawing/2014/main" id="{33B1F7C6-E192-4C3A-B667-7814741A62A1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075991" y="3222049"/>
            <a:ext cx="2529962" cy="1470675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</p:pic>
      <p:sp>
        <p:nvSpPr>
          <p:cNvPr id="16" name="Shape 414">
            <a:extLst>
              <a:ext uri="{FF2B5EF4-FFF2-40B4-BE49-F238E27FC236}">
                <a16:creationId xmlns:a16="http://schemas.microsoft.com/office/drawing/2014/main" id="{0843D600-7E8F-4D6C-940E-B0F03351E499}"/>
              </a:ext>
            </a:extLst>
          </p:cNvPr>
          <p:cNvSpPr/>
          <p:nvPr/>
        </p:nvSpPr>
        <p:spPr>
          <a:xfrm>
            <a:off x="1691680" y="2658388"/>
            <a:ext cx="1071570" cy="351631"/>
          </a:xfrm>
          <a:prstGeom prst="round2DiagRect">
            <a:avLst>
              <a:gd name="adj1" fmla="val 43725"/>
              <a:gd name="adj2" fmla="val 0"/>
            </a:avLst>
          </a:prstGeom>
          <a:solidFill>
            <a:srgbClr val="24247F"/>
          </a:solidFill>
          <a:ln w="15875" cap="flat" cmpd="sng">
            <a:gradFill>
              <a:gsLst>
                <a:gs pos="0">
                  <a:srgbClr val="00B0F0"/>
                </a:gs>
                <a:gs pos="100000">
                  <a:srgbClr val="FF6C6C"/>
                </a:gs>
              </a:gsLst>
              <a:lin ang="5400000" scaled="1"/>
            </a:gra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</a:pPr>
            <a:r>
              <a:rPr lang="en-US" altLang="zh-TW" sz="1400" b="1" dirty="0">
                <a:solidFill>
                  <a:schemeClr val="bg1"/>
                </a:solidFill>
                <a:latin typeface="Arail"/>
                <a:ea typeface="微軟正黑體" pitchFamily="34" charset="-120"/>
              </a:rPr>
              <a:t>QTS</a:t>
            </a:r>
            <a:endParaRPr lang="zh-TW" altLang="en-US" sz="1400" b="1" dirty="0">
              <a:solidFill>
                <a:schemeClr val="bg1"/>
              </a:solidFill>
              <a:latin typeface="Arail"/>
              <a:ea typeface="微軟正黑體" pitchFamily="34" charset="-120"/>
            </a:endParaRPr>
          </a:p>
        </p:txBody>
      </p:sp>
      <p:sp>
        <p:nvSpPr>
          <p:cNvPr id="17" name="Shape 414">
            <a:extLst>
              <a:ext uri="{FF2B5EF4-FFF2-40B4-BE49-F238E27FC236}">
                <a16:creationId xmlns:a16="http://schemas.microsoft.com/office/drawing/2014/main" id="{7A92219D-1676-41D9-A5E5-059139722349}"/>
              </a:ext>
            </a:extLst>
          </p:cNvPr>
          <p:cNvSpPr/>
          <p:nvPr/>
        </p:nvSpPr>
        <p:spPr>
          <a:xfrm>
            <a:off x="4607781" y="2648255"/>
            <a:ext cx="1268583" cy="351631"/>
          </a:xfrm>
          <a:prstGeom prst="round2DiagRect">
            <a:avLst>
              <a:gd name="adj1" fmla="val 43725"/>
              <a:gd name="adj2" fmla="val 0"/>
            </a:avLst>
          </a:prstGeom>
          <a:solidFill>
            <a:srgbClr val="24247F"/>
          </a:solidFill>
          <a:ln w="15875" cap="flat" cmpd="sng">
            <a:gradFill>
              <a:gsLst>
                <a:gs pos="0">
                  <a:srgbClr val="00B0F0"/>
                </a:gs>
                <a:gs pos="100000">
                  <a:srgbClr val="FF6C6C"/>
                </a:gs>
              </a:gsLst>
              <a:lin ang="5400000" scaled="1"/>
            </a:gra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</a:pPr>
            <a:r>
              <a:rPr lang="en-US" altLang="zh-TW" sz="1400" b="1" dirty="0">
                <a:solidFill>
                  <a:schemeClr val="bg1"/>
                </a:solidFill>
                <a:latin typeface="Arail"/>
                <a:ea typeface="微軟正黑體" pitchFamily="34" charset="-120"/>
              </a:rPr>
              <a:t>File Station</a:t>
            </a:r>
          </a:p>
        </p:txBody>
      </p:sp>
      <p:sp>
        <p:nvSpPr>
          <p:cNvPr id="18" name="Shape 414">
            <a:extLst>
              <a:ext uri="{FF2B5EF4-FFF2-40B4-BE49-F238E27FC236}">
                <a16:creationId xmlns:a16="http://schemas.microsoft.com/office/drawing/2014/main" id="{A34DD926-8F47-4E73-ACC2-15226FB918A8}"/>
              </a:ext>
            </a:extLst>
          </p:cNvPr>
          <p:cNvSpPr/>
          <p:nvPr/>
        </p:nvSpPr>
        <p:spPr>
          <a:xfrm>
            <a:off x="419096" y="4414045"/>
            <a:ext cx="1276269" cy="311997"/>
          </a:xfrm>
          <a:prstGeom prst="round2DiagRect">
            <a:avLst>
              <a:gd name="adj1" fmla="val 43725"/>
              <a:gd name="adj2" fmla="val 0"/>
            </a:avLst>
          </a:prstGeom>
          <a:solidFill>
            <a:srgbClr val="24247F"/>
          </a:solidFill>
          <a:ln w="15875" cap="flat" cmpd="sng">
            <a:gradFill>
              <a:gsLst>
                <a:gs pos="0">
                  <a:srgbClr val="00B0F0"/>
                </a:gs>
                <a:gs pos="100000">
                  <a:srgbClr val="FF6C6C"/>
                </a:gs>
              </a:gsLst>
              <a:lin ang="5400000" scaled="1"/>
            </a:gra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</a:pPr>
            <a:r>
              <a:rPr lang="en-US" altLang="zh-TW" sz="1400" b="1" dirty="0">
                <a:solidFill>
                  <a:schemeClr val="bg1"/>
                </a:solidFill>
                <a:latin typeface="Arail"/>
                <a:ea typeface="微軟正黑體" pitchFamily="34" charset="-120"/>
              </a:rPr>
              <a:t>Photo Station</a:t>
            </a:r>
          </a:p>
        </p:txBody>
      </p:sp>
      <p:sp>
        <p:nvSpPr>
          <p:cNvPr id="19" name="Shape 414">
            <a:extLst>
              <a:ext uri="{FF2B5EF4-FFF2-40B4-BE49-F238E27FC236}">
                <a16:creationId xmlns:a16="http://schemas.microsoft.com/office/drawing/2014/main" id="{0E4E8545-D69E-444B-A1EA-24A6D9083984}"/>
              </a:ext>
            </a:extLst>
          </p:cNvPr>
          <p:cNvSpPr/>
          <p:nvPr/>
        </p:nvSpPr>
        <p:spPr>
          <a:xfrm>
            <a:off x="3257077" y="4403912"/>
            <a:ext cx="1276269" cy="311997"/>
          </a:xfrm>
          <a:prstGeom prst="round2DiagRect">
            <a:avLst>
              <a:gd name="adj1" fmla="val 43725"/>
              <a:gd name="adj2" fmla="val 0"/>
            </a:avLst>
          </a:prstGeom>
          <a:solidFill>
            <a:srgbClr val="24247F"/>
          </a:solidFill>
          <a:ln w="15875" cap="flat" cmpd="sng">
            <a:gradFill>
              <a:gsLst>
                <a:gs pos="0">
                  <a:srgbClr val="00B0F0"/>
                </a:gs>
                <a:gs pos="100000">
                  <a:srgbClr val="FF6C6C"/>
                </a:gs>
              </a:gsLst>
              <a:lin ang="5400000" scaled="1"/>
            </a:gra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</a:pPr>
            <a:r>
              <a:rPr lang="en-US" altLang="zh-TW" sz="1400" b="1" dirty="0">
                <a:solidFill>
                  <a:schemeClr val="bg1"/>
                </a:solidFill>
                <a:latin typeface="Arail"/>
                <a:ea typeface="微軟正黑體" pitchFamily="34" charset="-120"/>
              </a:rPr>
              <a:t>Music Station</a:t>
            </a:r>
          </a:p>
        </p:txBody>
      </p:sp>
      <p:sp>
        <p:nvSpPr>
          <p:cNvPr id="20" name="Shape 414">
            <a:extLst>
              <a:ext uri="{FF2B5EF4-FFF2-40B4-BE49-F238E27FC236}">
                <a16:creationId xmlns:a16="http://schemas.microsoft.com/office/drawing/2014/main" id="{8AB1AA97-717A-46B3-A041-E27E3E94C73B}"/>
              </a:ext>
            </a:extLst>
          </p:cNvPr>
          <p:cNvSpPr/>
          <p:nvPr/>
        </p:nvSpPr>
        <p:spPr>
          <a:xfrm>
            <a:off x="6038930" y="4403912"/>
            <a:ext cx="1276269" cy="311997"/>
          </a:xfrm>
          <a:prstGeom prst="round2DiagRect">
            <a:avLst>
              <a:gd name="adj1" fmla="val 43725"/>
              <a:gd name="adj2" fmla="val 0"/>
            </a:avLst>
          </a:prstGeom>
          <a:solidFill>
            <a:srgbClr val="24247F"/>
          </a:solidFill>
          <a:ln w="15875" cap="flat" cmpd="sng">
            <a:gradFill>
              <a:gsLst>
                <a:gs pos="0">
                  <a:srgbClr val="00B0F0"/>
                </a:gs>
                <a:gs pos="100000">
                  <a:srgbClr val="FF6C6C"/>
                </a:gs>
              </a:gsLst>
              <a:lin ang="5400000" scaled="1"/>
            </a:gra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</a:pPr>
            <a:r>
              <a:rPr lang="en-US" altLang="zh-TW" sz="1400" b="1" dirty="0">
                <a:solidFill>
                  <a:schemeClr val="bg1"/>
                </a:solidFill>
                <a:latin typeface="Arail"/>
                <a:ea typeface="微軟正黑體" pitchFamily="34" charset="-120"/>
              </a:rPr>
              <a:t>Video Station</a:t>
            </a:r>
          </a:p>
        </p:txBody>
      </p:sp>
    </p:spTree>
    <p:extLst>
      <p:ext uri="{BB962C8B-B14F-4D97-AF65-F5344CB8AC3E}">
        <p14:creationId xmlns:p14="http://schemas.microsoft.com/office/powerpoint/2010/main" val="28440654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501"/>
          <p:cNvSpPr txBox="1">
            <a:spLocks noGrp="1"/>
          </p:cNvSpPr>
          <p:nvPr>
            <p:ph type="title"/>
          </p:nvPr>
        </p:nvSpPr>
        <p:spPr>
          <a:xfrm>
            <a:off x="214282" y="118385"/>
            <a:ext cx="8787000" cy="7143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r>
              <a:rPr lang="en-US" altLang="zh-TW" sz="4200">
                <a:ea typeface="微軟正黑體"/>
              </a:rPr>
              <a:t>QVR Pro Client</a:t>
            </a:r>
            <a:endParaRPr lang="en-US" sz="4200">
              <a:ea typeface="微軟正黑體" pitchFamily="34" charset="-120"/>
            </a:endParaRPr>
          </a:p>
        </p:txBody>
      </p:sp>
      <p:sp>
        <p:nvSpPr>
          <p:cNvPr id="10" name="平行四邊形 9">
            <a:extLst>
              <a:ext uri="{FF2B5EF4-FFF2-40B4-BE49-F238E27FC236}">
                <a16:creationId xmlns:a16="http://schemas.microsoft.com/office/drawing/2014/main" id="{FA4CBCBC-4E80-4AA8-938F-16C90B417F64}"/>
              </a:ext>
            </a:extLst>
          </p:cNvPr>
          <p:cNvSpPr/>
          <p:nvPr/>
        </p:nvSpPr>
        <p:spPr>
          <a:xfrm>
            <a:off x="-480537" y="934994"/>
            <a:ext cx="7929619" cy="438151"/>
          </a:xfrm>
          <a:prstGeom prst="parallelogram">
            <a:avLst>
              <a:gd name="adj" fmla="val 55727"/>
            </a:avLst>
          </a:prstGeom>
          <a:solidFill>
            <a:srgbClr val="FC4A48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+mj-lt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FC53DE46-2104-4D78-AE66-6EEDC34F9841}"/>
              </a:ext>
            </a:extLst>
          </p:cNvPr>
          <p:cNvSpPr/>
          <p:nvPr/>
        </p:nvSpPr>
        <p:spPr>
          <a:xfrm>
            <a:off x="1315262" y="925937"/>
            <a:ext cx="7929619" cy="44627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lvl="0"/>
            <a:r>
              <a:rPr lang="en-US" altLang="zh-TW" sz="23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Live view on TV directly</a:t>
            </a:r>
          </a:p>
        </p:txBody>
      </p:sp>
      <p:sp>
        <p:nvSpPr>
          <p:cNvPr id="12" name="矩形: 圓角 11">
            <a:extLst>
              <a:ext uri="{FF2B5EF4-FFF2-40B4-BE49-F238E27FC236}">
                <a16:creationId xmlns:a16="http://schemas.microsoft.com/office/drawing/2014/main" id="{25706AB4-C8DD-409A-AFA2-1FFDD5CFBE87}"/>
              </a:ext>
            </a:extLst>
          </p:cNvPr>
          <p:cNvSpPr/>
          <p:nvPr/>
        </p:nvSpPr>
        <p:spPr>
          <a:xfrm>
            <a:off x="732864" y="1411109"/>
            <a:ext cx="6481484" cy="4088939"/>
          </a:xfrm>
          <a:prstGeom prst="roundRect">
            <a:avLst>
              <a:gd name="adj" fmla="val 6065"/>
            </a:avLst>
          </a:prstGeom>
          <a:gradFill>
            <a:gsLst>
              <a:gs pos="0">
                <a:schemeClr val="tx2">
                  <a:lumMod val="10000"/>
                  <a:alpha val="30000"/>
                </a:schemeClr>
              </a:gs>
              <a:gs pos="100000">
                <a:schemeClr val="tx1">
                  <a:alpha val="84000"/>
                </a:schemeClr>
              </a:gs>
            </a:gsLst>
            <a:lin ang="5400000" scaled="0"/>
          </a:gradFill>
          <a:ln>
            <a:noFill/>
          </a:ln>
          <a:effectLst>
            <a:softEdge rad="431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3" name="Shape 665">
            <a:extLst>
              <a:ext uri="{FF2B5EF4-FFF2-40B4-BE49-F238E27FC236}">
                <a16:creationId xmlns:a16="http://schemas.microsoft.com/office/drawing/2014/main" id="{FC32BB00-FA3F-47C9-AB06-5499C25AAC02}"/>
              </a:ext>
            </a:extLst>
          </p:cNvPr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1380333" y="1455493"/>
            <a:ext cx="6174736" cy="3473288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3101930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501"/>
          <p:cNvSpPr txBox="1">
            <a:spLocks noGrp="1"/>
          </p:cNvSpPr>
          <p:nvPr>
            <p:ph type="title"/>
          </p:nvPr>
        </p:nvSpPr>
        <p:spPr>
          <a:xfrm>
            <a:off x="214282" y="118385"/>
            <a:ext cx="8787000" cy="7143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/>
            <a:r>
              <a:rPr lang="en-US" altLang="zh-TW" sz="4200">
                <a:ea typeface="微軟正黑體"/>
              </a:rPr>
              <a:t>LibreOffice</a:t>
            </a:r>
            <a:endParaRPr lang="en-US" sz="4200" dirty="0">
              <a:ea typeface="微軟正黑體" pitchFamily="34" charset="-120"/>
            </a:endParaRPr>
          </a:p>
        </p:txBody>
      </p:sp>
      <p:sp>
        <p:nvSpPr>
          <p:cNvPr id="10" name="平行四邊形 9">
            <a:extLst>
              <a:ext uri="{FF2B5EF4-FFF2-40B4-BE49-F238E27FC236}">
                <a16:creationId xmlns:a16="http://schemas.microsoft.com/office/drawing/2014/main" id="{FA4CBCBC-4E80-4AA8-938F-16C90B417F64}"/>
              </a:ext>
            </a:extLst>
          </p:cNvPr>
          <p:cNvSpPr/>
          <p:nvPr/>
        </p:nvSpPr>
        <p:spPr>
          <a:xfrm>
            <a:off x="-480537" y="934994"/>
            <a:ext cx="7929619" cy="438151"/>
          </a:xfrm>
          <a:prstGeom prst="parallelogram">
            <a:avLst>
              <a:gd name="adj" fmla="val 55727"/>
            </a:avLst>
          </a:prstGeom>
          <a:solidFill>
            <a:srgbClr val="FC4A48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+mj-lt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FC53DE46-2104-4D78-AE66-6EEDC34F9841}"/>
              </a:ext>
            </a:extLst>
          </p:cNvPr>
          <p:cNvSpPr/>
          <p:nvPr/>
        </p:nvSpPr>
        <p:spPr>
          <a:xfrm>
            <a:off x="2270003" y="925937"/>
            <a:ext cx="7929619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lvl="0"/>
            <a:r>
              <a:rPr lang="en-US" altLang="zh-TW" sz="2400" b="1" dirty="0">
                <a:solidFill>
                  <a:schemeClr val="bg1"/>
                </a:solidFill>
                <a:latin typeface="Calibri"/>
                <a:ea typeface="微軟正黑體"/>
              </a:rPr>
              <a:t>LibreOffice is a powerful office suite </a:t>
            </a:r>
          </a:p>
        </p:txBody>
      </p:sp>
      <p:sp>
        <p:nvSpPr>
          <p:cNvPr id="12" name="矩形: 圓角 11">
            <a:extLst>
              <a:ext uri="{FF2B5EF4-FFF2-40B4-BE49-F238E27FC236}">
                <a16:creationId xmlns:a16="http://schemas.microsoft.com/office/drawing/2014/main" id="{25706AB4-C8DD-409A-AFA2-1FFDD5CFBE87}"/>
              </a:ext>
            </a:extLst>
          </p:cNvPr>
          <p:cNvSpPr/>
          <p:nvPr/>
        </p:nvSpPr>
        <p:spPr>
          <a:xfrm>
            <a:off x="710145" y="1413853"/>
            <a:ext cx="7488709" cy="4088939"/>
          </a:xfrm>
          <a:prstGeom prst="roundRect">
            <a:avLst>
              <a:gd name="adj" fmla="val 6065"/>
            </a:avLst>
          </a:prstGeom>
          <a:gradFill>
            <a:gsLst>
              <a:gs pos="0">
                <a:schemeClr val="tx2">
                  <a:lumMod val="10000"/>
                  <a:alpha val="30000"/>
                </a:schemeClr>
              </a:gs>
              <a:gs pos="100000">
                <a:schemeClr val="tx1">
                  <a:alpha val="84000"/>
                </a:schemeClr>
              </a:gs>
            </a:gsLst>
            <a:lin ang="5400000" scaled="0"/>
          </a:gradFill>
          <a:ln>
            <a:noFill/>
          </a:ln>
          <a:effectLst>
            <a:softEdge rad="431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57997DBE-9EC9-411B-BE7F-57500C99EE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879" y="1559858"/>
            <a:ext cx="8120297" cy="3173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8813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群組 5">
            <a:extLst>
              <a:ext uri="{FF2B5EF4-FFF2-40B4-BE49-F238E27FC236}">
                <a16:creationId xmlns:a16="http://schemas.microsoft.com/office/drawing/2014/main" id="{1F564F12-65A3-4E3A-ADAB-3D4D4FE01F17}"/>
              </a:ext>
            </a:extLst>
          </p:cNvPr>
          <p:cNvGrpSpPr/>
          <p:nvPr/>
        </p:nvGrpSpPr>
        <p:grpSpPr>
          <a:xfrm>
            <a:off x="455160" y="1448663"/>
            <a:ext cx="2303962" cy="2545774"/>
            <a:chOff x="455160" y="1435216"/>
            <a:chExt cx="2303962" cy="2545774"/>
          </a:xfrm>
        </p:grpSpPr>
        <p:sp>
          <p:nvSpPr>
            <p:cNvPr id="14" name="Shape 414"/>
            <p:cNvSpPr/>
            <p:nvPr/>
          </p:nvSpPr>
          <p:spPr>
            <a:xfrm>
              <a:off x="455160" y="1435216"/>
              <a:ext cx="2303962" cy="2545774"/>
            </a:xfrm>
            <a:prstGeom prst="round2DiagRect">
              <a:avLst>
                <a:gd name="adj1" fmla="val 8484"/>
                <a:gd name="adj2" fmla="val 0"/>
              </a:avLst>
            </a:pr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75000"/>
                  </a:schemeClr>
                </a:gs>
              </a:gsLst>
              <a:lin ang="5400000" scaled="0"/>
            </a:gradFill>
            <a:ln w="38100" cap="flat" cmpd="sng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39700" dist="241300" dir="4140000" rotWithShape="0">
                <a:srgbClr val="000000">
                  <a:alpha val="11000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+mj-lt"/>
                <a:ea typeface="Arial"/>
                <a:cs typeface="Arial"/>
                <a:sym typeface="Arial"/>
              </a:endParaRPr>
            </a:p>
          </p:txBody>
        </p:sp>
        <p:sp>
          <p:nvSpPr>
            <p:cNvPr id="414" name="Shape 414"/>
            <p:cNvSpPr txBox="1"/>
            <p:nvPr/>
          </p:nvSpPr>
          <p:spPr>
            <a:xfrm>
              <a:off x="760603" y="1532225"/>
              <a:ext cx="1637700" cy="3834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t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-US" sz="1800" b="1" dirty="0">
                  <a:solidFill>
                    <a:schemeClr val="tx1"/>
                  </a:solidFill>
                  <a:latin typeface="+mj-lt"/>
                  <a:ea typeface="微軟正黑體" pitchFamily="34" charset="-120"/>
                </a:rPr>
                <a:t>QNAP NAS</a:t>
              </a:r>
            </a:p>
          </p:txBody>
        </p:sp>
      </p:grpSp>
      <p:grpSp>
        <p:nvGrpSpPr>
          <p:cNvPr id="38" name="群組 37">
            <a:extLst>
              <a:ext uri="{FF2B5EF4-FFF2-40B4-BE49-F238E27FC236}">
                <a16:creationId xmlns:a16="http://schemas.microsoft.com/office/drawing/2014/main" id="{81A1FFAD-0556-459A-B2C8-1984AD9B25F0}"/>
              </a:ext>
            </a:extLst>
          </p:cNvPr>
          <p:cNvGrpSpPr/>
          <p:nvPr/>
        </p:nvGrpSpPr>
        <p:grpSpPr>
          <a:xfrm>
            <a:off x="3149933" y="1448663"/>
            <a:ext cx="2710090" cy="2545774"/>
            <a:chOff x="455160" y="1435216"/>
            <a:chExt cx="2303962" cy="2545774"/>
          </a:xfrm>
        </p:grpSpPr>
        <p:sp>
          <p:nvSpPr>
            <p:cNvPr id="39" name="Shape 414">
              <a:extLst>
                <a:ext uri="{FF2B5EF4-FFF2-40B4-BE49-F238E27FC236}">
                  <a16:creationId xmlns:a16="http://schemas.microsoft.com/office/drawing/2014/main" id="{171F964A-5112-460B-A42F-8A2DC8ADD2E8}"/>
                </a:ext>
              </a:extLst>
            </p:cNvPr>
            <p:cNvSpPr/>
            <p:nvPr/>
          </p:nvSpPr>
          <p:spPr>
            <a:xfrm>
              <a:off x="455160" y="1435216"/>
              <a:ext cx="2303962" cy="2545774"/>
            </a:xfrm>
            <a:prstGeom prst="round2DiagRect">
              <a:avLst>
                <a:gd name="adj1" fmla="val 8484"/>
                <a:gd name="adj2" fmla="val 0"/>
              </a:avLst>
            </a:pr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75000"/>
                  </a:schemeClr>
                </a:gs>
              </a:gsLst>
              <a:lin ang="5400000" scaled="0"/>
            </a:gradFill>
            <a:ln w="38100" cap="flat" cmpd="sng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39700" dist="241300" dir="4140000" rotWithShape="0">
                <a:srgbClr val="000000">
                  <a:alpha val="11000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+mj-lt"/>
                <a:ea typeface="Arial"/>
                <a:cs typeface="Arial"/>
                <a:sym typeface="Arial"/>
              </a:endParaRPr>
            </a:p>
          </p:txBody>
        </p:sp>
        <p:sp>
          <p:nvSpPr>
            <p:cNvPr id="40" name="Shape 414">
              <a:extLst>
                <a:ext uri="{FF2B5EF4-FFF2-40B4-BE49-F238E27FC236}">
                  <a16:creationId xmlns:a16="http://schemas.microsoft.com/office/drawing/2014/main" id="{0CFCC23E-5166-4D5B-B80D-1E63D5F28240}"/>
                </a:ext>
              </a:extLst>
            </p:cNvPr>
            <p:cNvSpPr txBox="1"/>
            <p:nvPr/>
          </p:nvSpPr>
          <p:spPr>
            <a:xfrm>
              <a:off x="730010" y="1532225"/>
              <a:ext cx="1795181" cy="3834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t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-US" sz="1800" b="1" dirty="0">
                  <a:solidFill>
                    <a:schemeClr val="tx1"/>
                  </a:solidFill>
                  <a:latin typeface="+mj-lt"/>
                  <a:ea typeface="微軟正黑體" pitchFamily="34" charset="-120"/>
                </a:rPr>
                <a:t>Home Theater System</a:t>
              </a:r>
            </a:p>
          </p:txBody>
        </p:sp>
      </p:grpSp>
      <p:grpSp>
        <p:nvGrpSpPr>
          <p:cNvPr id="41" name="群組 40">
            <a:extLst>
              <a:ext uri="{FF2B5EF4-FFF2-40B4-BE49-F238E27FC236}">
                <a16:creationId xmlns:a16="http://schemas.microsoft.com/office/drawing/2014/main" id="{8B0B86CA-9F39-49AD-892C-2F8363CDB5B1}"/>
              </a:ext>
            </a:extLst>
          </p:cNvPr>
          <p:cNvGrpSpPr/>
          <p:nvPr/>
        </p:nvGrpSpPr>
        <p:grpSpPr>
          <a:xfrm>
            <a:off x="6208888" y="1448663"/>
            <a:ext cx="2479952" cy="2545774"/>
            <a:chOff x="455160" y="1435216"/>
            <a:chExt cx="2303962" cy="2545774"/>
          </a:xfrm>
        </p:grpSpPr>
        <p:sp>
          <p:nvSpPr>
            <p:cNvPr id="42" name="Shape 414">
              <a:extLst>
                <a:ext uri="{FF2B5EF4-FFF2-40B4-BE49-F238E27FC236}">
                  <a16:creationId xmlns:a16="http://schemas.microsoft.com/office/drawing/2014/main" id="{9B6C4A35-B2FC-4A4A-B1B9-F2E4D1C7B958}"/>
                </a:ext>
              </a:extLst>
            </p:cNvPr>
            <p:cNvSpPr/>
            <p:nvPr/>
          </p:nvSpPr>
          <p:spPr>
            <a:xfrm>
              <a:off x="455160" y="1435216"/>
              <a:ext cx="2303962" cy="2545774"/>
            </a:xfrm>
            <a:prstGeom prst="round2DiagRect">
              <a:avLst>
                <a:gd name="adj1" fmla="val 8484"/>
                <a:gd name="adj2" fmla="val 0"/>
              </a:avLst>
            </a:pr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75000"/>
                  </a:schemeClr>
                </a:gs>
              </a:gsLst>
              <a:lin ang="5400000" scaled="0"/>
            </a:gradFill>
            <a:ln w="38100" cap="flat" cmpd="sng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39700" dist="241300" dir="4140000" rotWithShape="0">
                <a:srgbClr val="000000">
                  <a:alpha val="11000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+mj-lt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Shape 414">
              <a:extLst>
                <a:ext uri="{FF2B5EF4-FFF2-40B4-BE49-F238E27FC236}">
                  <a16:creationId xmlns:a16="http://schemas.microsoft.com/office/drawing/2014/main" id="{92129784-EC45-4006-9113-AE40B4A7C677}"/>
                </a:ext>
              </a:extLst>
            </p:cNvPr>
            <p:cNvSpPr txBox="1"/>
            <p:nvPr/>
          </p:nvSpPr>
          <p:spPr>
            <a:xfrm>
              <a:off x="760603" y="1532225"/>
              <a:ext cx="1637700" cy="3834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t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-US" sz="1800" b="1" dirty="0">
                  <a:solidFill>
                    <a:schemeClr val="tx1"/>
                  </a:solidFill>
                  <a:latin typeface="+mj-lt"/>
                  <a:ea typeface="微軟正黑體" pitchFamily="34" charset="-120"/>
                </a:rPr>
                <a:t>HD TV</a:t>
              </a:r>
            </a:p>
          </p:txBody>
        </p:sp>
      </p:grpSp>
      <p:pic>
        <p:nvPicPr>
          <p:cNvPr id="5" name="圖形 4">
            <a:extLst>
              <a:ext uri="{FF2B5EF4-FFF2-40B4-BE49-F238E27FC236}">
                <a16:creationId xmlns:a16="http://schemas.microsoft.com/office/drawing/2014/main" id="{46342B6F-59BA-4C33-A6CD-D1B01F1E80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545239" y="1754698"/>
            <a:ext cx="781622" cy="781622"/>
          </a:xfrm>
          <a:prstGeom prst="rect">
            <a:avLst/>
          </a:prstGeom>
          <a:effectLst>
            <a:outerShdw blurRad="203200" dist="190500" dir="2700000" algn="tl" rotWithShape="0">
              <a:prstClr val="black">
                <a:alpha val="18000"/>
              </a:prstClr>
            </a:outerShdw>
          </a:effectLst>
        </p:spPr>
      </p:pic>
      <p:sp>
        <p:nvSpPr>
          <p:cNvPr id="405" name="Shape 40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/>
            <a:r>
              <a:rPr lang="en-US" sz="4200">
                <a:ea typeface="微軟正黑體" pitchFamily="34" charset="-120"/>
              </a:rPr>
              <a:t>QNAP NAS </a:t>
            </a:r>
            <a:r>
              <a:rPr lang="en-US" sz="4200" err="1">
                <a:ea typeface="微軟正黑體" pitchFamily="34" charset="-120"/>
              </a:rPr>
              <a:t>vs</a:t>
            </a:r>
            <a:r>
              <a:rPr lang="en-US" sz="4200">
                <a:ea typeface="微軟正黑體" pitchFamily="34" charset="-120"/>
              </a:rPr>
              <a:t> Home Theater</a:t>
            </a:r>
          </a:p>
        </p:txBody>
      </p:sp>
      <p:pic>
        <p:nvPicPr>
          <p:cNvPr id="13315" name="Picture 3" descr="C:\Users\Han Tsai\Desktop\HD_直播\hd_TV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02756" y="2193879"/>
            <a:ext cx="2088746" cy="1338710"/>
          </a:xfrm>
          <a:prstGeom prst="rect">
            <a:avLst/>
          </a:prstGeom>
          <a:noFill/>
        </p:spPr>
      </p:pic>
      <p:sp>
        <p:nvSpPr>
          <p:cNvPr id="27" name="平行四邊形 26"/>
          <p:cNvSpPr/>
          <p:nvPr/>
        </p:nvSpPr>
        <p:spPr>
          <a:xfrm>
            <a:off x="-329734" y="4052368"/>
            <a:ext cx="7920880" cy="857256"/>
          </a:xfrm>
          <a:prstGeom prst="parallelogram">
            <a:avLst>
              <a:gd name="adj" fmla="val 83901"/>
            </a:avLst>
          </a:prstGeom>
          <a:solidFill>
            <a:srgbClr val="303F97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+mj-lt"/>
            </a:endParaRPr>
          </a:p>
        </p:txBody>
      </p:sp>
      <p:sp>
        <p:nvSpPr>
          <p:cNvPr id="29" name="平行四邊形 28"/>
          <p:cNvSpPr/>
          <p:nvPr/>
        </p:nvSpPr>
        <p:spPr>
          <a:xfrm>
            <a:off x="-473750" y="3971408"/>
            <a:ext cx="7920879" cy="795340"/>
          </a:xfrm>
          <a:prstGeom prst="parallelogram">
            <a:avLst>
              <a:gd name="adj" fmla="val 82727"/>
            </a:avLst>
          </a:prstGeom>
          <a:solidFill>
            <a:srgbClr val="303F97"/>
          </a:solidFill>
          <a:ln>
            <a:solidFill>
              <a:srgbClr val="303F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+mj-lt"/>
            </a:endParaRPr>
          </a:p>
        </p:txBody>
      </p:sp>
      <p:sp>
        <p:nvSpPr>
          <p:cNvPr id="15" name="Shape 417"/>
          <p:cNvSpPr/>
          <p:nvPr/>
        </p:nvSpPr>
        <p:spPr>
          <a:xfrm>
            <a:off x="-150601" y="3940982"/>
            <a:ext cx="7430963" cy="92869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 indent="114300" algn="ctr">
              <a:lnSpc>
                <a:spcPct val="115000"/>
              </a:lnSpc>
              <a:buClr>
                <a:schemeClr val="dk2"/>
              </a:buClr>
              <a:buSzPct val="25000"/>
            </a:pPr>
            <a:r>
              <a:rPr lang="en-US" altLang="zh-TW" sz="2000" b="1" dirty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Ultimate Theater Experience Combining QNAP NAS and Home Theater System for Unparalleled AV Experience</a:t>
            </a:r>
            <a:endParaRPr lang="zh-TW" altLang="en-US" sz="2000" b="1" dirty="0">
              <a:solidFill>
                <a:schemeClr val="bg1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3" name="Picture 2" descr="https://www.qnap.com/i/_attach_file/product/photo/800_500/520_1612163490_TS-473A_left20top_with20label.png?v=1">
            <a:extLst>
              <a:ext uri="{FF2B5EF4-FFF2-40B4-BE49-F238E27FC236}">
                <a16:creationId xmlns:a16="http://schemas.microsoft.com/office/drawing/2014/main" id="{10E1F6A6-BEF4-4C99-8B26-6B6570AC47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465" y="2296710"/>
            <a:ext cx="1869792" cy="1168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Han Tsai\Desktop\HD_直播\card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1030758">
            <a:off x="278967" y="2492860"/>
            <a:ext cx="1045598" cy="779446"/>
          </a:xfrm>
          <a:prstGeom prst="rect">
            <a:avLst/>
          </a:prstGeom>
          <a:noFill/>
        </p:spPr>
      </p:pic>
      <p:pic>
        <p:nvPicPr>
          <p:cNvPr id="28" name="圖形 27">
            <a:extLst>
              <a:ext uri="{FF2B5EF4-FFF2-40B4-BE49-F238E27FC236}">
                <a16:creationId xmlns:a16="http://schemas.microsoft.com/office/drawing/2014/main" id="{D3028CAC-73D4-4F6F-B5C0-FC0F1B0E75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91086" y="3052180"/>
            <a:ext cx="781622" cy="781622"/>
          </a:xfrm>
          <a:prstGeom prst="rect">
            <a:avLst/>
          </a:prstGeom>
          <a:effectLst>
            <a:outerShdw blurRad="203200" dist="190500" dir="2700000" algn="tl" rotWithShape="0">
              <a:prstClr val="black">
                <a:alpha val="18000"/>
              </a:prstClr>
            </a:outerShdw>
          </a:effectLst>
        </p:spPr>
      </p:pic>
      <p:pic>
        <p:nvPicPr>
          <p:cNvPr id="44" name="Picture 2" descr="C:\Users\Han Tsai\Desktop\HD_直播\radio_good.png">
            <a:extLst>
              <a:ext uri="{FF2B5EF4-FFF2-40B4-BE49-F238E27FC236}">
                <a16:creationId xmlns:a16="http://schemas.microsoft.com/office/drawing/2014/main" id="{A5953407-BA0D-4D18-8F75-40D8EAF045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857191" y="2411333"/>
            <a:ext cx="2960886" cy="913260"/>
          </a:xfrm>
          <a:prstGeom prst="rect">
            <a:avLst/>
          </a:prstGeom>
          <a:noFill/>
        </p:spPr>
      </p:pic>
      <p:pic>
        <p:nvPicPr>
          <p:cNvPr id="45" name="圖形 44">
            <a:extLst>
              <a:ext uri="{FF2B5EF4-FFF2-40B4-BE49-F238E27FC236}">
                <a16:creationId xmlns:a16="http://schemas.microsoft.com/office/drawing/2014/main" id="{33AD1C87-8B53-469D-A9A1-8ACC327E25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57191" y="3561678"/>
            <a:ext cx="463185" cy="463185"/>
          </a:xfrm>
          <a:prstGeom prst="rect">
            <a:avLst/>
          </a:prstGeom>
          <a:effectLst>
            <a:outerShdw blurRad="203200" dist="190500" dir="2700000" algn="tl" rotWithShape="0">
              <a:prstClr val="black">
                <a:alpha val="18000"/>
              </a:prstClr>
            </a:outerShdw>
          </a:effec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: 圓角 11">
            <a:extLst>
              <a:ext uri="{FF2B5EF4-FFF2-40B4-BE49-F238E27FC236}">
                <a16:creationId xmlns:a16="http://schemas.microsoft.com/office/drawing/2014/main" id="{25706AB4-C8DD-409A-AFA2-1FFDD5CFBE87}"/>
              </a:ext>
            </a:extLst>
          </p:cNvPr>
          <p:cNvSpPr/>
          <p:nvPr/>
        </p:nvSpPr>
        <p:spPr>
          <a:xfrm>
            <a:off x="710145" y="1413853"/>
            <a:ext cx="7488709" cy="4088939"/>
          </a:xfrm>
          <a:prstGeom prst="roundRect">
            <a:avLst>
              <a:gd name="adj" fmla="val 6065"/>
            </a:avLst>
          </a:prstGeom>
          <a:gradFill>
            <a:gsLst>
              <a:gs pos="0">
                <a:schemeClr val="tx2">
                  <a:lumMod val="10000"/>
                  <a:alpha val="49000"/>
                </a:schemeClr>
              </a:gs>
              <a:gs pos="100000">
                <a:schemeClr val="tx1">
                  <a:alpha val="24000"/>
                </a:schemeClr>
              </a:gs>
            </a:gsLst>
            <a:lin ang="5400000" scaled="0"/>
          </a:gradFill>
          <a:ln>
            <a:noFill/>
          </a:ln>
          <a:effectLst>
            <a:softEdge rad="431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0" name="圖形 29">
            <a:extLst>
              <a:ext uri="{FF2B5EF4-FFF2-40B4-BE49-F238E27FC236}">
                <a16:creationId xmlns:a16="http://schemas.microsoft.com/office/drawing/2014/main" id="{8483D463-8F42-427B-858B-C16B55797F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57301" y="4148617"/>
            <a:ext cx="3750682" cy="876498"/>
          </a:xfrm>
          <a:prstGeom prst="rect">
            <a:avLst/>
          </a:prstGeom>
        </p:spPr>
      </p:pic>
      <p:sp>
        <p:nvSpPr>
          <p:cNvPr id="8" name="Shape 501"/>
          <p:cNvSpPr txBox="1">
            <a:spLocks noGrp="1"/>
          </p:cNvSpPr>
          <p:nvPr>
            <p:ph type="title"/>
          </p:nvPr>
        </p:nvSpPr>
        <p:spPr>
          <a:xfrm>
            <a:off x="214282" y="118385"/>
            <a:ext cx="8787000" cy="7143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/>
            <a:r>
              <a:rPr lang="en-US" altLang="zh-TW" sz="4200" dirty="0">
                <a:ea typeface="微軟正黑體" pitchFamily="34" charset="-120"/>
              </a:rPr>
              <a:t>HD Player</a:t>
            </a:r>
            <a:endParaRPr lang="en-US" sz="4200" dirty="0">
              <a:ea typeface="微軟正黑體" pitchFamily="34" charset="-120"/>
            </a:endParaRPr>
          </a:p>
        </p:txBody>
      </p:sp>
      <p:sp>
        <p:nvSpPr>
          <p:cNvPr id="10" name="平行四邊形 9">
            <a:extLst>
              <a:ext uri="{FF2B5EF4-FFF2-40B4-BE49-F238E27FC236}">
                <a16:creationId xmlns:a16="http://schemas.microsoft.com/office/drawing/2014/main" id="{FA4CBCBC-4E80-4AA8-938F-16C90B417F64}"/>
              </a:ext>
            </a:extLst>
          </p:cNvPr>
          <p:cNvSpPr/>
          <p:nvPr/>
        </p:nvSpPr>
        <p:spPr>
          <a:xfrm>
            <a:off x="-480537" y="934994"/>
            <a:ext cx="9481819" cy="438151"/>
          </a:xfrm>
          <a:prstGeom prst="parallelogram">
            <a:avLst>
              <a:gd name="adj" fmla="val 55727"/>
            </a:avLst>
          </a:prstGeom>
          <a:solidFill>
            <a:srgbClr val="FC4A48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+mj-lt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FC53DE46-2104-4D78-AE66-6EEDC34F9841}"/>
              </a:ext>
            </a:extLst>
          </p:cNvPr>
          <p:cNvSpPr/>
          <p:nvPr/>
        </p:nvSpPr>
        <p:spPr>
          <a:xfrm>
            <a:off x="142718" y="925937"/>
            <a:ext cx="8640605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lvl="0"/>
            <a:r>
              <a:rPr lang="en-US" altLang="zh-TW" sz="2400" b="1" dirty="0">
                <a:solidFill>
                  <a:schemeClr val="bg1"/>
                </a:solidFill>
                <a:latin typeface="Arail"/>
                <a:ea typeface="微軟正黑體"/>
              </a:rPr>
              <a:t>HD Player allows you to watch multimedia contents on TV directly</a:t>
            </a:r>
          </a:p>
        </p:txBody>
      </p:sp>
      <p:sp>
        <p:nvSpPr>
          <p:cNvPr id="9" name="Shape 533">
            <a:extLst>
              <a:ext uri="{FF2B5EF4-FFF2-40B4-BE49-F238E27FC236}">
                <a16:creationId xmlns:a16="http://schemas.microsoft.com/office/drawing/2014/main" id="{63833448-BBE1-43EF-B384-99F3B3CCACA9}"/>
              </a:ext>
            </a:extLst>
          </p:cNvPr>
          <p:cNvSpPr/>
          <p:nvPr/>
        </p:nvSpPr>
        <p:spPr>
          <a:xfrm>
            <a:off x="520275" y="2818843"/>
            <a:ext cx="8263048" cy="928694"/>
          </a:xfrm>
          <a:prstGeom prst="rect">
            <a:avLst/>
          </a:prstGeom>
          <a:solidFill>
            <a:srgbClr val="0070C0"/>
          </a:solidFill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91425" rIns="91425" bIns="91425" anchor="ctr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zh-TW" altLang="en-US" sz="2400" b="1">
                <a:solidFill>
                  <a:srgbClr val="FFFFFF"/>
                </a:solidFill>
              </a:rPr>
              <a:t>  </a:t>
            </a:r>
            <a:endParaRPr lang="en-US" sz="2400" b="1">
              <a:solidFill>
                <a:srgbClr val="FFFFFF"/>
              </a:solidFill>
            </a:endParaRPr>
          </a:p>
        </p:txBody>
      </p:sp>
      <p:sp>
        <p:nvSpPr>
          <p:cNvPr id="13" name="Shape 534">
            <a:extLst>
              <a:ext uri="{FF2B5EF4-FFF2-40B4-BE49-F238E27FC236}">
                <a16:creationId xmlns:a16="http://schemas.microsoft.com/office/drawing/2014/main" id="{99743B96-682C-424A-8338-D3CA0EC6D485}"/>
              </a:ext>
            </a:extLst>
          </p:cNvPr>
          <p:cNvSpPr/>
          <p:nvPr/>
        </p:nvSpPr>
        <p:spPr>
          <a:xfrm>
            <a:off x="525178" y="1675835"/>
            <a:ext cx="2689500" cy="1011300"/>
          </a:xfrm>
          <a:prstGeom prst="rect">
            <a:avLst/>
          </a:prstGeom>
          <a:solidFill>
            <a:schemeClr val="accent3"/>
          </a:solidFill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91425" rIns="91425" bIns="91425" anchor="ctr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zh-TW" altLang="en-US" sz="1800" b="1">
                <a:latin typeface="Calibri" pitchFamily="34" charset="0"/>
              </a:rPr>
              <a:t>              </a:t>
            </a:r>
            <a:r>
              <a:rPr lang="en-US" sz="2200" b="1">
                <a:latin typeface="Calibri" pitchFamily="34" charset="0"/>
              </a:rPr>
              <a:t>Photo Station</a:t>
            </a:r>
          </a:p>
        </p:txBody>
      </p:sp>
      <p:sp>
        <p:nvSpPr>
          <p:cNvPr id="14" name="Shape 535">
            <a:extLst>
              <a:ext uri="{FF2B5EF4-FFF2-40B4-BE49-F238E27FC236}">
                <a16:creationId xmlns:a16="http://schemas.microsoft.com/office/drawing/2014/main" id="{B263DD3C-C342-4064-B3E2-72CCE8312F50}"/>
              </a:ext>
            </a:extLst>
          </p:cNvPr>
          <p:cNvSpPr/>
          <p:nvPr/>
        </p:nvSpPr>
        <p:spPr>
          <a:xfrm>
            <a:off x="3311260" y="1675835"/>
            <a:ext cx="2689500" cy="1011300"/>
          </a:xfrm>
          <a:prstGeom prst="rect">
            <a:avLst/>
          </a:prstGeom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91425" tIns="91425" rIns="91425" bIns="91425" anchor="ctr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zh-TW" altLang="en-US" sz="2000" b="1">
                <a:latin typeface="Calibri" pitchFamily="34" charset="0"/>
              </a:rPr>
              <a:t>             </a:t>
            </a:r>
            <a:r>
              <a:rPr lang="en-US" sz="2200" b="1">
                <a:latin typeface="Calibri" pitchFamily="34" charset="0"/>
              </a:rPr>
              <a:t>Video Station</a:t>
            </a:r>
          </a:p>
        </p:txBody>
      </p:sp>
      <p:sp>
        <p:nvSpPr>
          <p:cNvPr id="15" name="Shape 536">
            <a:extLst>
              <a:ext uri="{FF2B5EF4-FFF2-40B4-BE49-F238E27FC236}">
                <a16:creationId xmlns:a16="http://schemas.microsoft.com/office/drawing/2014/main" id="{2A17C2DD-0739-4718-A502-13F9324B7446}"/>
              </a:ext>
            </a:extLst>
          </p:cNvPr>
          <p:cNvSpPr/>
          <p:nvPr/>
        </p:nvSpPr>
        <p:spPr>
          <a:xfrm>
            <a:off x="6097342" y="1675835"/>
            <a:ext cx="2689500" cy="1011300"/>
          </a:xfrm>
          <a:prstGeom prst="rect">
            <a:avLst/>
          </a:prstGeom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91425" rIns="91425" bIns="91425" anchor="ctr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zh-TW" altLang="en-US" sz="1800" b="1" dirty="0">
                <a:latin typeface="Calibri" pitchFamily="34" charset="0"/>
              </a:rPr>
              <a:t>              </a:t>
            </a:r>
            <a:r>
              <a:rPr lang="en-US" sz="2200" b="1" dirty="0">
                <a:latin typeface="Calibri" pitchFamily="34" charset="0"/>
              </a:rPr>
              <a:t>Music Station</a:t>
            </a:r>
          </a:p>
        </p:txBody>
      </p:sp>
      <p:pic>
        <p:nvPicPr>
          <p:cNvPr id="18" name="Picture 2" descr="\\MARKETING\Marketing\MarketingMaterials\素材\_icons\00_4.2iconPNG\Photo.png">
            <a:extLst>
              <a:ext uri="{FF2B5EF4-FFF2-40B4-BE49-F238E27FC236}">
                <a16:creationId xmlns:a16="http://schemas.microsoft.com/office/drawing/2014/main" id="{09015355-1DEA-4D7C-8D02-0EB9A5F353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4348" y="1890149"/>
            <a:ext cx="642942" cy="642942"/>
          </a:xfrm>
          <a:prstGeom prst="rect">
            <a:avLst/>
          </a:prstGeom>
          <a:noFill/>
        </p:spPr>
      </p:pic>
      <p:pic>
        <p:nvPicPr>
          <p:cNvPr id="19" name="Picture 3" descr="\\MARKETING\Marketing\MarketingMaterials\素材\_icons\00_4.2iconPNG\Video.png">
            <a:extLst>
              <a:ext uri="{FF2B5EF4-FFF2-40B4-BE49-F238E27FC236}">
                <a16:creationId xmlns:a16="http://schemas.microsoft.com/office/drawing/2014/main" id="{92ECEAAA-1770-4393-8AA2-6DE3BAE201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00430" y="1890149"/>
            <a:ext cx="642941" cy="642941"/>
          </a:xfrm>
          <a:prstGeom prst="rect">
            <a:avLst/>
          </a:prstGeom>
          <a:noFill/>
        </p:spPr>
      </p:pic>
      <p:pic>
        <p:nvPicPr>
          <p:cNvPr id="20" name="Picture 4" descr="\\MARKETING\Marketing\MarketingMaterials\素材\_icons\00_4.2iconPNG\music_500.png">
            <a:extLst>
              <a:ext uri="{FF2B5EF4-FFF2-40B4-BE49-F238E27FC236}">
                <a16:creationId xmlns:a16="http://schemas.microsoft.com/office/drawing/2014/main" id="{C1C9CAE3-145A-4369-A9A0-230CA1E09C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286512" y="1890149"/>
            <a:ext cx="642942" cy="642942"/>
          </a:xfrm>
          <a:prstGeom prst="rect">
            <a:avLst/>
          </a:prstGeom>
          <a:noFill/>
        </p:spPr>
      </p:pic>
      <p:sp>
        <p:nvSpPr>
          <p:cNvPr id="21" name="矩形 20">
            <a:extLst>
              <a:ext uri="{FF2B5EF4-FFF2-40B4-BE49-F238E27FC236}">
                <a16:creationId xmlns:a16="http://schemas.microsoft.com/office/drawing/2014/main" id="{01C92A33-E3E9-4214-9D64-A8DD43AB63AE}"/>
              </a:ext>
            </a:extLst>
          </p:cNvPr>
          <p:cNvSpPr/>
          <p:nvPr/>
        </p:nvSpPr>
        <p:spPr>
          <a:xfrm>
            <a:off x="3786182" y="2890281"/>
            <a:ext cx="1808508" cy="5693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100" b="1" dirty="0">
                <a:solidFill>
                  <a:srgbClr val="FFFFFF"/>
                </a:solidFill>
                <a:latin typeface="Calibri" pitchFamily="34" charset="0"/>
              </a:rPr>
              <a:t>HD Player</a:t>
            </a:r>
            <a:endParaRPr lang="zh-TW" altLang="en-US" sz="3100" dirty="0">
              <a:latin typeface="Calibri" pitchFamily="34" charset="0"/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A82AB6CE-CBCE-479D-97F2-C5714A797170}"/>
              </a:ext>
            </a:extLst>
          </p:cNvPr>
          <p:cNvSpPr/>
          <p:nvPr/>
        </p:nvSpPr>
        <p:spPr>
          <a:xfrm>
            <a:off x="3500430" y="4371422"/>
            <a:ext cx="2359941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2200" b="1" dirty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</a:rPr>
              <a:t>Play directly on TV</a:t>
            </a:r>
          </a:p>
        </p:txBody>
      </p:sp>
      <p:pic>
        <p:nvPicPr>
          <p:cNvPr id="23" name="圖片 22">
            <a:extLst>
              <a:ext uri="{FF2B5EF4-FFF2-40B4-BE49-F238E27FC236}">
                <a16:creationId xmlns:a16="http://schemas.microsoft.com/office/drawing/2014/main" id="{C43F87CB-2F1E-433B-8DD5-9943EFC44FDF}"/>
              </a:ext>
            </a:extLst>
          </p:cNvPr>
          <p:cNvPicPr>
            <a:picLocks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082" b="97959" l="7558" r="8779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38550" y="2901449"/>
            <a:ext cx="905046" cy="773497"/>
          </a:xfrm>
          <a:prstGeom prst="rect">
            <a:avLst/>
          </a:prstGeom>
        </p:spPr>
      </p:pic>
      <p:pic>
        <p:nvPicPr>
          <p:cNvPr id="28" name="圖形 27">
            <a:extLst>
              <a:ext uri="{FF2B5EF4-FFF2-40B4-BE49-F238E27FC236}">
                <a16:creationId xmlns:a16="http://schemas.microsoft.com/office/drawing/2014/main" id="{39E3EAA4-2FC4-413B-B2BE-5A4715080AA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879096" y="3379677"/>
            <a:ext cx="1622679" cy="1023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3577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圓角 7">
            <a:extLst>
              <a:ext uri="{FF2B5EF4-FFF2-40B4-BE49-F238E27FC236}">
                <a16:creationId xmlns:a16="http://schemas.microsoft.com/office/drawing/2014/main" id="{AB81C602-1AC0-4C4E-ACC2-64CE56E34CA8}"/>
              </a:ext>
            </a:extLst>
          </p:cNvPr>
          <p:cNvSpPr/>
          <p:nvPr/>
        </p:nvSpPr>
        <p:spPr>
          <a:xfrm>
            <a:off x="387336" y="4143374"/>
            <a:ext cx="5272118" cy="1051816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tx2">
                  <a:lumMod val="10000"/>
                  <a:alpha val="77000"/>
                </a:schemeClr>
              </a:gs>
              <a:gs pos="100000">
                <a:schemeClr val="tx1">
                  <a:alpha val="24000"/>
                </a:schemeClr>
              </a:gs>
            </a:gsLst>
            <a:lin ang="5400000" scaled="0"/>
          </a:gradFill>
          <a:ln>
            <a:noFill/>
          </a:ln>
          <a:effectLst>
            <a:softEdge rad="431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44" name="Shape 54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27500"/>
              <a:buFont typeface="Arial"/>
              <a:buNone/>
            </a:pPr>
            <a:r>
              <a:rPr lang="en-US" sz="4200" dirty="0">
                <a:ea typeface="微軟正黑體" pitchFamily="34" charset="-120"/>
              </a:rPr>
              <a:t>HD Player - Photo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424458"/>
            <a:ext cx="5191910" cy="2891303"/>
          </a:xfrm>
          <a:prstGeom prst="rect">
            <a:avLst/>
          </a:prstGeom>
        </p:spPr>
      </p:pic>
      <p:sp>
        <p:nvSpPr>
          <p:cNvPr id="7" name="矩形: 圓角 6">
            <a:extLst>
              <a:ext uri="{FF2B5EF4-FFF2-40B4-BE49-F238E27FC236}">
                <a16:creationId xmlns:a16="http://schemas.microsoft.com/office/drawing/2014/main" id="{25F13A6F-8B72-40D5-81C3-93F920E963E2}"/>
              </a:ext>
            </a:extLst>
          </p:cNvPr>
          <p:cNvSpPr/>
          <p:nvPr/>
        </p:nvSpPr>
        <p:spPr>
          <a:xfrm>
            <a:off x="5923429" y="2212042"/>
            <a:ext cx="2998695" cy="1559858"/>
          </a:xfrm>
          <a:prstGeom prst="roundRect">
            <a:avLst>
              <a:gd name="adj" fmla="val 4618"/>
            </a:avLst>
          </a:prstGeom>
          <a:solidFill>
            <a:srgbClr val="4D9DFF"/>
          </a:solidFill>
          <a:ln>
            <a:gradFill>
              <a:gsLst>
                <a:gs pos="1000">
                  <a:srgbClr val="5AC4E4"/>
                </a:gs>
                <a:gs pos="100000">
                  <a:srgbClr val="FC4A48"/>
                </a:gs>
              </a:gsLst>
              <a:lin ang="5400000" scaled="1"/>
            </a:gradFill>
          </a:ln>
          <a:effectLst>
            <a:innerShdw blurRad="215900" dist="50800" dir="16200000">
              <a:prstClr val="black">
                <a:alpha val="50000"/>
              </a:prst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0975" lvl="0" indent="-180975" algn="ctr"/>
            <a:r>
              <a:rPr lang="en-US" altLang="zh-TW" sz="20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View photos stored on NAS on TV directly.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圖形 257">
            <a:extLst>
              <a:ext uri="{FF2B5EF4-FFF2-40B4-BE49-F238E27FC236}">
                <a16:creationId xmlns:a16="http://schemas.microsoft.com/office/drawing/2014/main" id="{4FCD6A99-46CB-4F98-8667-1E059DAB09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1489" y="1332611"/>
            <a:ext cx="5550058" cy="3293531"/>
          </a:xfrm>
          <a:prstGeom prst="rect">
            <a:avLst/>
          </a:prstGeom>
        </p:spPr>
      </p:pic>
      <p:pic>
        <p:nvPicPr>
          <p:cNvPr id="256" name="圖形 255">
            <a:extLst>
              <a:ext uri="{FF2B5EF4-FFF2-40B4-BE49-F238E27FC236}">
                <a16:creationId xmlns:a16="http://schemas.microsoft.com/office/drawing/2014/main" id="{08DCF1BA-3EC9-4840-B906-118483278A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224419" y="3878798"/>
            <a:ext cx="1456651" cy="819366"/>
          </a:xfrm>
          <a:prstGeom prst="rect">
            <a:avLst/>
          </a:prstGeom>
        </p:spPr>
      </p:pic>
      <p:sp>
        <p:nvSpPr>
          <p:cNvPr id="260" name="Shape 26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r>
              <a:rPr lang="en-US" sz="4200" dirty="0">
                <a:ea typeface="微軟正黑體" pitchFamily="34" charset="-120"/>
              </a:rPr>
              <a:t>One NAS solves it all, period.</a:t>
            </a:r>
          </a:p>
        </p:txBody>
      </p:sp>
      <p:cxnSp>
        <p:nvCxnSpPr>
          <p:cNvPr id="266" name="Shape 266"/>
          <p:cNvCxnSpPr>
            <a:cxnSpLocks/>
          </p:cNvCxnSpPr>
          <p:nvPr/>
        </p:nvCxnSpPr>
        <p:spPr>
          <a:xfrm flipV="1">
            <a:off x="3453205" y="3702817"/>
            <a:ext cx="2996004" cy="21023"/>
          </a:xfrm>
          <a:prstGeom prst="straightConnector1">
            <a:avLst/>
          </a:prstGeom>
          <a:noFill/>
          <a:ln w="38100" cap="flat" cmpd="sng">
            <a:gradFill>
              <a:gsLst>
                <a:gs pos="0">
                  <a:schemeClr val="accent5">
                    <a:lumMod val="60000"/>
                    <a:lumOff val="40000"/>
                  </a:schemeClr>
                </a:gs>
                <a:gs pos="100000">
                  <a:srgbClr val="FC4A48"/>
                </a:gs>
              </a:gsLst>
              <a:lin ang="0" scaled="0"/>
            </a:gradFill>
            <a:prstDash val="solid"/>
            <a:round/>
            <a:headEnd type="none" w="lg" len="lg"/>
            <a:tailEnd type="none" w="lg" len="lg"/>
          </a:ln>
          <a:effectLst>
            <a:outerShdw blurRad="50800" dist="38100" dir="5400000" algn="t" rotWithShape="0">
              <a:prstClr val="black">
                <a:alpha val="91000"/>
              </a:prstClr>
            </a:outerShdw>
          </a:effectLst>
        </p:spPr>
      </p:cxnSp>
      <p:sp>
        <p:nvSpPr>
          <p:cNvPr id="16" name="Shape 414"/>
          <p:cNvSpPr/>
          <p:nvPr/>
        </p:nvSpPr>
        <p:spPr>
          <a:xfrm>
            <a:off x="5782107" y="1160215"/>
            <a:ext cx="3123339" cy="785818"/>
          </a:xfrm>
          <a:prstGeom prst="round2DiagRect">
            <a:avLst>
              <a:gd name="adj1" fmla="val 31274"/>
              <a:gd name="adj2" fmla="val 0"/>
            </a:avLst>
          </a:prstGeom>
          <a:solidFill>
            <a:srgbClr val="FC4A48"/>
          </a:solidFill>
          <a:ln w="12700">
            <a:headEnd type="none" w="med" len="med"/>
            <a:tailEnd type="none" w="med" len="med"/>
          </a:ln>
          <a:effectLst>
            <a:outerShdw blurRad="88900" dist="127000" dir="5400000" rotWithShape="0">
              <a:srgbClr val="000000">
                <a:alpha val="28000"/>
              </a:srgbClr>
            </a:outerShdw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Shape 546"/>
          <p:cNvSpPr txBox="1"/>
          <p:nvPr/>
        </p:nvSpPr>
        <p:spPr>
          <a:xfrm>
            <a:off x="6098770" y="1261306"/>
            <a:ext cx="2734949" cy="77049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 algn="r">
              <a:buClr>
                <a:srgbClr val="000000"/>
              </a:buClr>
              <a:buSzPct val="25000"/>
            </a:pPr>
            <a:r>
              <a:rPr lang="en-US" altLang="zh-TW" sz="16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Versatile configuration for a cost effective solution</a:t>
            </a:r>
          </a:p>
        </p:txBody>
      </p:sp>
      <p:sp>
        <p:nvSpPr>
          <p:cNvPr id="31" name="矩形 30"/>
          <p:cNvSpPr/>
          <p:nvPr/>
        </p:nvSpPr>
        <p:spPr>
          <a:xfrm>
            <a:off x="596674" y="2730656"/>
            <a:ext cx="16231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600" b="1" dirty="0">
                <a:solidFill>
                  <a:srgbClr val="FFFFFF"/>
                </a:solidFill>
                <a:latin typeface="+mj-lt"/>
                <a:ea typeface="微軟正黑體" pitchFamily="34" charset="-120"/>
              </a:rPr>
              <a:t>View photos/videos, listen to music</a:t>
            </a:r>
          </a:p>
        </p:txBody>
      </p:sp>
      <p:sp>
        <p:nvSpPr>
          <p:cNvPr id="28" name="矩形 27"/>
          <p:cNvSpPr/>
          <p:nvPr/>
        </p:nvSpPr>
        <p:spPr>
          <a:xfrm>
            <a:off x="6099207" y="4553904"/>
            <a:ext cx="269979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000" i="1" dirty="0">
                <a:solidFill>
                  <a:schemeClr val="tx1"/>
                </a:solidFill>
              </a:rPr>
              <a:t>Note: only supported on x86 processor NAS</a:t>
            </a:r>
          </a:p>
        </p:txBody>
      </p:sp>
      <p:pic>
        <p:nvPicPr>
          <p:cNvPr id="29" name="Picture 2" descr="https://appcenter.qnap.com/FileserverCache/f93a27a33f143224f6d99e51bdd4ed0c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4777" y="2764640"/>
            <a:ext cx="763030" cy="763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矩形 32">
            <a:extLst>
              <a:ext uri="{FF2B5EF4-FFF2-40B4-BE49-F238E27FC236}">
                <a16:creationId xmlns:a16="http://schemas.microsoft.com/office/drawing/2014/main" id="{C6D8E811-FB6F-4A67-AD43-1F37F35D359B}"/>
              </a:ext>
            </a:extLst>
          </p:cNvPr>
          <p:cNvSpPr/>
          <p:nvPr/>
        </p:nvSpPr>
        <p:spPr>
          <a:xfrm>
            <a:off x="705958" y="2024017"/>
            <a:ext cx="164307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FFFFFF"/>
                </a:solidFill>
                <a:latin typeface="+mj-lt"/>
              </a:rPr>
              <a:t>Surf the web</a:t>
            </a:r>
          </a:p>
        </p:txBody>
      </p:sp>
      <p:sp>
        <p:nvSpPr>
          <p:cNvPr id="42" name="矩形 41">
            <a:extLst>
              <a:ext uri="{FF2B5EF4-FFF2-40B4-BE49-F238E27FC236}">
                <a16:creationId xmlns:a16="http://schemas.microsoft.com/office/drawing/2014/main" id="{E77A746D-FD74-4AD9-81BE-05FA88D475B6}"/>
              </a:ext>
            </a:extLst>
          </p:cNvPr>
          <p:cNvSpPr/>
          <p:nvPr/>
        </p:nvSpPr>
        <p:spPr>
          <a:xfrm>
            <a:off x="2173456" y="1697217"/>
            <a:ext cx="1643074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altLang="zh-TW" sz="1600" b="1" dirty="0">
                <a:solidFill>
                  <a:srgbClr val="FFFFFF"/>
                </a:solidFill>
                <a:latin typeface="+mj-lt"/>
                <a:ea typeface="微軟正黑體" pitchFamily="34" charset="-120"/>
              </a:rPr>
              <a:t>Use Windows utilities</a:t>
            </a:r>
          </a:p>
        </p:txBody>
      </p:sp>
      <p:sp>
        <p:nvSpPr>
          <p:cNvPr id="43" name="矩形 42">
            <a:extLst>
              <a:ext uri="{FF2B5EF4-FFF2-40B4-BE49-F238E27FC236}">
                <a16:creationId xmlns:a16="http://schemas.microsoft.com/office/drawing/2014/main" id="{7D2EF24D-8673-4988-B1A5-41710B4FAC32}"/>
              </a:ext>
            </a:extLst>
          </p:cNvPr>
          <p:cNvSpPr/>
          <p:nvPr/>
        </p:nvSpPr>
        <p:spPr>
          <a:xfrm>
            <a:off x="3714564" y="1712404"/>
            <a:ext cx="19419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altLang="zh-TW" sz="1600" b="1" dirty="0">
                <a:solidFill>
                  <a:srgbClr val="FFFFFF"/>
                </a:solidFill>
                <a:latin typeface="+mj-lt"/>
                <a:ea typeface="微軟正黑體" pitchFamily="34" charset="-120"/>
              </a:rPr>
              <a:t>View </a:t>
            </a:r>
            <a:br>
              <a:rPr lang="en-US" altLang="zh-TW" sz="1600" b="1" dirty="0">
                <a:solidFill>
                  <a:srgbClr val="FFFFFF"/>
                </a:solidFill>
                <a:latin typeface="+mj-lt"/>
                <a:ea typeface="微軟正黑體" pitchFamily="34" charset="-120"/>
              </a:rPr>
            </a:br>
            <a:r>
              <a:rPr lang="en-US" altLang="zh-TW" sz="1600" b="1" dirty="0">
                <a:solidFill>
                  <a:srgbClr val="FFFFFF"/>
                </a:solidFill>
                <a:latin typeface="+mj-lt"/>
                <a:ea typeface="微軟正黑體" pitchFamily="34" charset="-120"/>
              </a:rPr>
              <a:t>surveillance feeds</a:t>
            </a:r>
          </a:p>
        </p:txBody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id="{1915FD57-29EC-43D4-A9A8-CAAEAE68E181}"/>
              </a:ext>
            </a:extLst>
          </p:cNvPr>
          <p:cNvSpPr/>
          <p:nvPr/>
        </p:nvSpPr>
        <p:spPr>
          <a:xfrm>
            <a:off x="3928441" y="2905228"/>
            <a:ext cx="164307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altLang="zh-TW" sz="1600" b="1" dirty="0">
                <a:solidFill>
                  <a:srgbClr val="FFFFFF"/>
                </a:solidFill>
                <a:latin typeface="+mj-lt"/>
                <a:ea typeface="微軟正黑體" pitchFamily="34" charset="-120"/>
              </a:rPr>
              <a:t>NAS management</a:t>
            </a:r>
          </a:p>
        </p:txBody>
      </p:sp>
      <p:pic>
        <p:nvPicPr>
          <p:cNvPr id="11" name="圖形 10">
            <a:extLst>
              <a:ext uri="{FF2B5EF4-FFF2-40B4-BE49-F238E27FC236}">
                <a16:creationId xmlns:a16="http://schemas.microsoft.com/office/drawing/2014/main" id="{53C2EC6F-7331-4F95-8AFB-88D340A7859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179694" y="2672211"/>
            <a:ext cx="2573195" cy="1574446"/>
          </a:xfrm>
          <a:prstGeom prst="rect">
            <a:avLst/>
          </a:prstGeom>
        </p:spPr>
      </p:pic>
      <p:pic>
        <p:nvPicPr>
          <p:cNvPr id="13" name="圖形 12">
            <a:extLst>
              <a:ext uri="{FF2B5EF4-FFF2-40B4-BE49-F238E27FC236}">
                <a16:creationId xmlns:a16="http://schemas.microsoft.com/office/drawing/2014/main" id="{059EEF1A-01DE-473F-8AA7-58912DBD10D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718825" y="2206089"/>
            <a:ext cx="1477129" cy="1477129"/>
          </a:xfrm>
          <a:prstGeom prst="rect">
            <a:avLst/>
          </a:prstGeom>
          <a:effectLst>
            <a:outerShdw blurRad="165100" dist="190500" dir="2700000" algn="tl" rotWithShape="0">
              <a:prstClr val="black">
                <a:alpha val="25000"/>
              </a:prstClr>
            </a:outerShdw>
          </a:effectLst>
        </p:spPr>
      </p:pic>
      <p:pic>
        <p:nvPicPr>
          <p:cNvPr id="3" name="圖形 2">
            <a:extLst>
              <a:ext uri="{FF2B5EF4-FFF2-40B4-BE49-F238E27FC236}">
                <a16:creationId xmlns:a16="http://schemas.microsoft.com/office/drawing/2014/main" id="{366BB696-C320-4965-81E7-8D814061EBB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389700" y="3878798"/>
            <a:ext cx="1271194" cy="884519"/>
          </a:xfrm>
          <a:prstGeom prst="rect">
            <a:avLst/>
          </a:prstGeom>
        </p:spPr>
      </p:pic>
      <p:pic>
        <p:nvPicPr>
          <p:cNvPr id="26" name="圖片 25">
            <a:extLst>
              <a:ext uri="{FF2B5EF4-FFF2-40B4-BE49-F238E27FC236}">
                <a16:creationId xmlns:a16="http://schemas.microsoft.com/office/drawing/2014/main" id="{040E5F4D-96F5-49A8-96B1-C1671116D0E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375485" y="2813798"/>
            <a:ext cx="1271194" cy="1313567"/>
          </a:xfrm>
          <a:prstGeom prst="rect">
            <a:avLst/>
          </a:prstGeom>
          <a:effectLst>
            <a:outerShdw blurRad="203200" dist="571500" dir="840000" sx="88000" sy="88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204860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圓角 7">
            <a:extLst>
              <a:ext uri="{FF2B5EF4-FFF2-40B4-BE49-F238E27FC236}">
                <a16:creationId xmlns:a16="http://schemas.microsoft.com/office/drawing/2014/main" id="{AB81C602-1AC0-4C4E-ACC2-64CE56E34CA8}"/>
              </a:ext>
            </a:extLst>
          </p:cNvPr>
          <p:cNvSpPr/>
          <p:nvPr/>
        </p:nvSpPr>
        <p:spPr>
          <a:xfrm>
            <a:off x="519324" y="4156821"/>
            <a:ext cx="5272118" cy="1051816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tx2">
                  <a:lumMod val="10000"/>
                  <a:alpha val="77000"/>
                </a:schemeClr>
              </a:gs>
              <a:gs pos="100000">
                <a:schemeClr val="tx1">
                  <a:alpha val="24000"/>
                </a:schemeClr>
              </a:gs>
            </a:gsLst>
            <a:lin ang="5400000" scaled="0"/>
          </a:gradFill>
          <a:ln>
            <a:noFill/>
          </a:ln>
          <a:effectLst>
            <a:softEdge rad="431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44" name="Shape 54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27500"/>
              <a:buFont typeface="Arial"/>
              <a:buNone/>
            </a:pPr>
            <a:r>
              <a:rPr lang="en-US" sz="4200" dirty="0">
                <a:ea typeface="微軟正黑體" pitchFamily="34" charset="-120"/>
              </a:rPr>
              <a:t>HD Player - Music</a:t>
            </a:r>
          </a:p>
        </p:txBody>
      </p:sp>
      <p:sp>
        <p:nvSpPr>
          <p:cNvPr id="7" name="矩形: 圓角 6">
            <a:extLst>
              <a:ext uri="{FF2B5EF4-FFF2-40B4-BE49-F238E27FC236}">
                <a16:creationId xmlns:a16="http://schemas.microsoft.com/office/drawing/2014/main" id="{25F13A6F-8B72-40D5-81C3-93F920E963E2}"/>
              </a:ext>
            </a:extLst>
          </p:cNvPr>
          <p:cNvSpPr/>
          <p:nvPr/>
        </p:nvSpPr>
        <p:spPr>
          <a:xfrm>
            <a:off x="5923429" y="2196975"/>
            <a:ext cx="2998695" cy="1559858"/>
          </a:xfrm>
          <a:prstGeom prst="roundRect">
            <a:avLst>
              <a:gd name="adj" fmla="val 4618"/>
            </a:avLst>
          </a:prstGeom>
          <a:solidFill>
            <a:srgbClr val="4D9DFF"/>
          </a:solidFill>
          <a:ln>
            <a:gradFill>
              <a:gsLst>
                <a:gs pos="1000">
                  <a:srgbClr val="5AC4E4"/>
                </a:gs>
                <a:gs pos="100000">
                  <a:srgbClr val="FC4A48"/>
                </a:gs>
              </a:gsLst>
              <a:lin ang="5400000" scaled="1"/>
            </a:gradFill>
          </a:ln>
          <a:effectLst>
            <a:innerShdw blurRad="215900" dist="50800" dir="16200000">
              <a:prstClr val="black">
                <a:alpha val="50000"/>
              </a:prst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0975" lvl="0" indent="-180975" algn="ctr"/>
            <a:r>
              <a:rPr lang="en-US" altLang="zh-TW" sz="20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Listen to music on your NAS on your TV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4E229098-25E8-4383-831F-9EC2E95CD3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536744"/>
            <a:ext cx="5120568" cy="288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35324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圓角 7">
            <a:extLst>
              <a:ext uri="{FF2B5EF4-FFF2-40B4-BE49-F238E27FC236}">
                <a16:creationId xmlns:a16="http://schemas.microsoft.com/office/drawing/2014/main" id="{AB81C602-1AC0-4C4E-ACC2-64CE56E34CA8}"/>
              </a:ext>
            </a:extLst>
          </p:cNvPr>
          <p:cNvSpPr/>
          <p:nvPr/>
        </p:nvSpPr>
        <p:spPr>
          <a:xfrm>
            <a:off x="519324" y="4156821"/>
            <a:ext cx="5272118" cy="1051816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tx2">
                  <a:lumMod val="10000"/>
                  <a:alpha val="77000"/>
                </a:schemeClr>
              </a:gs>
              <a:gs pos="100000">
                <a:schemeClr val="tx1">
                  <a:alpha val="24000"/>
                </a:schemeClr>
              </a:gs>
            </a:gsLst>
            <a:lin ang="5400000" scaled="0"/>
          </a:gradFill>
          <a:ln>
            <a:noFill/>
          </a:ln>
          <a:effectLst>
            <a:softEdge rad="431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44" name="Shape 54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27500"/>
              <a:buFont typeface="Arial"/>
              <a:buNone/>
            </a:pPr>
            <a:r>
              <a:rPr lang="en-US" sz="4200" dirty="0">
                <a:ea typeface="微軟正黑體" pitchFamily="34" charset="-120"/>
              </a:rPr>
              <a:t>HD Player - Video</a:t>
            </a:r>
          </a:p>
        </p:txBody>
      </p:sp>
      <p:sp>
        <p:nvSpPr>
          <p:cNvPr id="7" name="矩形: 圓角 6">
            <a:extLst>
              <a:ext uri="{FF2B5EF4-FFF2-40B4-BE49-F238E27FC236}">
                <a16:creationId xmlns:a16="http://schemas.microsoft.com/office/drawing/2014/main" id="{25F13A6F-8B72-40D5-81C3-93F920E963E2}"/>
              </a:ext>
            </a:extLst>
          </p:cNvPr>
          <p:cNvSpPr/>
          <p:nvPr/>
        </p:nvSpPr>
        <p:spPr>
          <a:xfrm>
            <a:off x="5923429" y="2196975"/>
            <a:ext cx="2998695" cy="1559858"/>
          </a:xfrm>
          <a:prstGeom prst="roundRect">
            <a:avLst>
              <a:gd name="adj" fmla="val 4618"/>
            </a:avLst>
          </a:prstGeom>
          <a:solidFill>
            <a:srgbClr val="4D9DFF"/>
          </a:solidFill>
          <a:ln>
            <a:gradFill>
              <a:gsLst>
                <a:gs pos="1000">
                  <a:srgbClr val="5AC4E4"/>
                </a:gs>
                <a:gs pos="100000">
                  <a:srgbClr val="FC4A48"/>
                </a:gs>
              </a:gsLst>
              <a:lin ang="5400000" scaled="1"/>
            </a:gradFill>
          </a:ln>
          <a:effectLst>
            <a:innerShdw blurRad="215900" dist="50800" dir="16200000">
              <a:prstClr val="black">
                <a:alpha val="50000"/>
              </a:prst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0975" lvl="0" indent="-180975" algn="ctr"/>
            <a:r>
              <a:rPr lang="en-US" altLang="zh-TW" sz="20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Playback the video which stored at your NAS on TV.</a:t>
            </a:r>
          </a:p>
        </p:txBody>
      </p:sp>
      <p:pic>
        <p:nvPicPr>
          <p:cNvPr id="9" name="Picture 1" descr="螢幕快照 2017-11-29 下午8.18.24.png">
            <a:extLst>
              <a:ext uri="{FF2B5EF4-FFF2-40B4-BE49-F238E27FC236}">
                <a16:creationId xmlns:a16="http://schemas.microsoft.com/office/drawing/2014/main" id="{0D6E7CBA-7F4E-4B31-822F-CA4801E23F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324" y="1513179"/>
            <a:ext cx="5171546" cy="2927450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14376887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Shape 544"/>
          <p:cNvSpPr txBox="1">
            <a:spLocks noGrp="1"/>
          </p:cNvSpPr>
          <p:nvPr>
            <p:ph type="title"/>
          </p:nvPr>
        </p:nvSpPr>
        <p:spPr>
          <a:xfrm>
            <a:off x="214282" y="130354"/>
            <a:ext cx="8787000" cy="7143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27500"/>
              <a:buFont typeface="Arial"/>
              <a:buNone/>
            </a:pPr>
            <a:r>
              <a:rPr lang="en-US" sz="4200" dirty="0">
                <a:ea typeface="微軟正黑體" pitchFamily="34" charset="-120"/>
              </a:rPr>
              <a:t>Audio Passthrough</a:t>
            </a:r>
          </a:p>
        </p:txBody>
      </p:sp>
      <p:sp>
        <p:nvSpPr>
          <p:cNvPr id="6" name="Shape 590">
            <a:extLst>
              <a:ext uri="{FF2B5EF4-FFF2-40B4-BE49-F238E27FC236}">
                <a16:creationId xmlns:a16="http://schemas.microsoft.com/office/drawing/2014/main" id="{7603BE82-C7D3-4686-9CD4-08D0F5634EC6}"/>
              </a:ext>
            </a:extLst>
          </p:cNvPr>
          <p:cNvSpPr txBox="1"/>
          <p:nvPr/>
        </p:nvSpPr>
        <p:spPr>
          <a:xfrm>
            <a:off x="2538512" y="2659631"/>
            <a:ext cx="1086900" cy="347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sz="1600" b="1" dirty="0">
                <a:solidFill>
                  <a:schemeClr val="tx1"/>
                </a:solidFill>
                <a:latin typeface="+mj-lt"/>
              </a:rPr>
              <a:t>HDMI</a:t>
            </a:r>
          </a:p>
        </p:txBody>
      </p:sp>
      <p:sp>
        <p:nvSpPr>
          <p:cNvPr id="10" name="Shape 597">
            <a:extLst>
              <a:ext uri="{FF2B5EF4-FFF2-40B4-BE49-F238E27FC236}">
                <a16:creationId xmlns:a16="http://schemas.microsoft.com/office/drawing/2014/main" id="{5EA9BBA1-9D8E-4D0E-AEB7-A804AC1141D4}"/>
              </a:ext>
            </a:extLst>
          </p:cNvPr>
          <p:cNvSpPr txBox="1"/>
          <p:nvPr/>
        </p:nvSpPr>
        <p:spPr>
          <a:xfrm>
            <a:off x="5855278" y="2659631"/>
            <a:ext cx="1086900" cy="347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1600" b="1" dirty="0">
                <a:solidFill>
                  <a:schemeClr val="tx1"/>
                </a:solidFill>
                <a:latin typeface="+mj-lt"/>
              </a:rPr>
              <a:t>HDMI</a:t>
            </a:r>
          </a:p>
        </p:txBody>
      </p:sp>
      <p:sp>
        <p:nvSpPr>
          <p:cNvPr id="11" name="Shape 598">
            <a:extLst>
              <a:ext uri="{FF2B5EF4-FFF2-40B4-BE49-F238E27FC236}">
                <a16:creationId xmlns:a16="http://schemas.microsoft.com/office/drawing/2014/main" id="{D4A11781-0620-43B2-A82C-471EAACAAC41}"/>
              </a:ext>
            </a:extLst>
          </p:cNvPr>
          <p:cNvSpPr txBox="1"/>
          <p:nvPr/>
        </p:nvSpPr>
        <p:spPr>
          <a:xfrm>
            <a:off x="3520882" y="3074044"/>
            <a:ext cx="1086900" cy="347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sz="1600" b="1" dirty="0">
                <a:solidFill>
                  <a:srgbClr val="FA5251"/>
                </a:solidFill>
                <a:latin typeface="+mj-lt"/>
              </a:rPr>
              <a:t>Audio</a:t>
            </a:r>
          </a:p>
        </p:txBody>
      </p:sp>
      <p:sp>
        <p:nvSpPr>
          <p:cNvPr id="13" name="Shape 598">
            <a:extLst>
              <a:ext uri="{FF2B5EF4-FFF2-40B4-BE49-F238E27FC236}">
                <a16:creationId xmlns:a16="http://schemas.microsoft.com/office/drawing/2014/main" id="{3E4C189B-A686-4363-92C5-068B13ABD473}"/>
              </a:ext>
            </a:extLst>
          </p:cNvPr>
          <p:cNvSpPr txBox="1"/>
          <p:nvPr/>
        </p:nvSpPr>
        <p:spPr>
          <a:xfrm>
            <a:off x="5947868" y="1417250"/>
            <a:ext cx="1086900" cy="347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sz="1600" b="1" dirty="0">
                <a:solidFill>
                  <a:srgbClr val="4D9DFF"/>
                </a:solidFill>
                <a:latin typeface="+mj-lt"/>
              </a:rPr>
              <a:t>Video</a:t>
            </a:r>
          </a:p>
        </p:txBody>
      </p:sp>
      <p:sp>
        <p:nvSpPr>
          <p:cNvPr id="14" name="Shape 587">
            <a:extLst>
              <a:ext uri="{FF2B5EF4-FFF2-40B4-BE49-F238E27FC236}">
                <a16:creationId xmlns:a16="http://schemas.microsoft.com/office/drawing/2014/main" id="{774BC515-BF8D-409D-B147-A747F4363824}"/>
              </a:ext>
            </a:extLst>
          </p:cNvPr>
          <p:cNvSpPr/>
          <p:nvPr/>
        </p:nvSpPr>
        <p:spPr>
          <a:xfrm>
            <a:off x="3571866" y="2089950"/>
            <a:ext cx="1860748" cy="9636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91425" rIns="91425" bIns="91425" anchor="ctr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-US" sz="2000" b="1" dirty="0">
                <a:solidFill>
                  <a:srgbClr val="FFFFFF"/>
                </a:solidFill>
                <a:latin typeface="+mj-lt"/>
              </a:rPr>
              <a:t>AV Receiver</a:t>
            </a:r>
          </a:p>
        </p:txBody>
      </p:sp>
      <p:sp>
        <p:nvSpPr>
          <p:cNvPr id="15" name="Shape 593">
            <a:extLst>
              <a:ext uri="{FF2B5EF4-FFF2-40B4-BE49-F238E27FC236}">
                <a16:creationId xmlns:a16="http://schemas.microsoft.com/office/drawing/2014/main" id="{CC51E26C-ACF3-448E-82D6-EB27592BF558}"/>
              </a:ext>
            </a:extLst>
          </p:cNvPr>
          <p:cNvSpPr/>
          <p:nvPr/>
        </p:nvSpPr>
        <p:spPr>
          <a:xfrm>
            <a:off x="3444668" y="3728506"/>
            <a:ext cx="2068626" cy="48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sz="2000" b="1" dirty="0">
                <a:solidFill>
                  <a:srgbClr val="FFFFFF"/>
                </a:solidFill>
                <a:latin typeface="+mj-lt"/>
              </a:rPr>
              <a:t>Speaker</a:t>
            </a:r>
          </a:p>
        </p:txBody>
      </p:sp>
      <p:sp>
        <p:nvSpPr>
          <p:cNvPr id="16" name="平行四邊形 15">
            <a:extLst>
              <a:ext uri="{FF2B5EF4-FFF2-40B4-BE49-F238E27FC236}">
                <a16:creationId xmlns:a16="http://schemas.microsoft.com/office/drawing/2014/main" id="{79318CFB-6F8F-4440-8A0D-12757BFC964F}"/>
              </a:ext>
            </a:extLst>
          </p:cNvPr>
          <p:cNvSpPr/>
          <p:nvPr/>
        </p:nvSpPr>
        <p:spPr>
          <a:xfrm>
            <a:off x="-480536" y="934994"/>
            <a:ext cx="6995636" cy="438151"/>
          </a:xfrm>
          <a:prstGeom prst="parallelogram">
            <a:avLst>
              <a:gd name="adj" fmla="val 55727"/>
            </a:avLst>
          </a:prstGeom>
          <a:solidFill>
            <a:srgbClr val="FC4A48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+mj-lt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C1B6E113-698D-4154-8DCE-94D87D822001}"/>
              </a:ext>
            </a:extLst>
          </p:cNvPr>
          <p:cNvSpPr/>
          <p:nvPr/>
        </p:nvSpPr>
        <p:spPr>
          <a:xfrm>
            <a:off x="214282" y="925937"/>
            <a:ext cx="8640605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lvl="0"/>
            <a:r>
              <a:rPr lang="en-US" altLang="zh-TW" sz="2400" b="1" dirty="0">
                <a:solidFill>
                  <a:schemeClr val="bg1"/>
                </a:solidFill>
                <a:latin typeface="Arail"/>
                <a:ea typeface="微軟正黑體"/>
              </a:rPr>
              <a:t>Connect with your home theater system</a:t>
            </a:r>
          </a:p>
        </p:txBody>
      </p:sp>
    </p:spTree>
    <p:extLst>
      <p:ext uri="{BB962C8B-B14F-4D97-AF65-F5344CB8AC3E}">
        <p14:creationId xmlns:p14="http://schemas.microsoft.com/office/powerpoint/2010/main" val="28939334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: 圓角 10">
            <a:extLst>
              <a:ext uri="{FF2B5EF4-FFF2-40B4-BE49-F238E27FC236}">
                <a16:creationId xmlns:a16="http://schemas.microsoft.com/office/drawing/2014/main" id="{EF12B2B5-C891-40BA-BDFD-0380A45904E5}"/>
              </a:ext>
            </a:extLst>
          </p:cNvPr>
          <p:cNvSpPr/>
          <p:nvPr/>
        </p:nvSpPr>
        <p:spPr>
          <a:xfrm>
            <a:off x="631142" y="3582629"/>
            <a:ext cx="4747683" cy="1051816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tx2">
                  <a:lumMod val="10000"/>
                </a:schemeClr>
              </a:gs>
              <a:gs pos="100000">
                <a:schemeClr val="tx1">
                  <a:alpha val="56000"/>
                </a:schemeClr>
              </a:gs>
            </a:gsLst>
            <a:lin ang="5400000" scaled="0"/>
          </a:gradFill>
          <a:ln>
            <a:noFill/>
          </a:ln>
          <a:effectLst>
            <a:softEdge rad="431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04" name="Shape 604"/>
          <p:cNvSpPr txBox="1">
            <a:spLocks noGrp="1"/>
          </p:cNvSpPr>
          <p:nvPr>
            <p:ph type="title"/>
          </p:nvPr>
        </p:nvSpPr>
        <p:spPr>
          <a:xfrm>
            <a:off x="214282" y="-63504"/>
            <a:ext cx="8787000" cy="7143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sz="4200" dirty="0">
                <a:solidFill>
                  <a:schemeClr val="bg1"/>
                </a:solidFill>
                <a:ea typeface="微軟正黑體" pitchFamily="34" charset="-120"/>
              </a:rPr>
              <a:t>HD Player – </a:t>
            </a:r>
            <a:br>
              <a:rPr lang="en-US" sz="4200" dirty="0">
                <a:solidFill>
                  <a:schemeClr val="bg1"/>
                </a:solidFill>
                <a:ea typeface="微軟正黑體" pitchFamily="34" charset="-120"/>
              </a:rPr>
            </a:br>
            <a:r>
              <a:rPr lang="en-US" sz="4200" dirty="0">
                <a:solidFill>
                  <a:schemeClr val="bg1"/>
                </a:solidFill>
                <a:ea typeface="微軟正黑體" pitchFamily="34" charset="-120"/>
              </a:rPr>
              <a:t>Audio Passthrough setup 1</a:t>
            </a:r>
          </a:p>
        </p:txBody>
      </p:sp>
      <p:pic>
        <p:nvPicPr>
          <p:cNvPr id="12" name="Shape 5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71461" y="3179437"/>
            <a:ext cx="2109237" cy="1964063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13" name="Shape 59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4706" y="1480057"/>
            <a:ext cx="4209500" cy="2380502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</p:pic>
      <p:sp>
        <p:nvSpPr>
          <p:cNvPr id="10" name="矩形: 圓角 9">
            <a:extLst>
              <a:ext uri="{FF2B5EF4-FFF2-40B4-BE49-F238E27FC236}">
                <a16:creationId xmlns:a16="http://schemas.microsoft.com/office/drawing/2014/main" id="{2E70BE25-65A0-4006-8899-F1C6263C6933}"/>
              </a:ext>
            </a:extLst>
          </p:cNvPr>
          <p:cNvSpPr/>
          <p:nvPr/>
        </p:nvSpPr>
        <p:spPr>
          <a:xfrm>
            <a:off x="5271461" y="1633355"/>
            <a:ext cx="2815635" cy="1271210"/>
          </a:xfrm>
          <a:prstGeom prst="roundRect">
            <a:avLst>
              <a:gd name="adj" fmla="val 4618"/>
            </a:avLst>
          </a:prstGeom>
          <a:solidFill>
            <a:srgbClr val="4D9DFF"/>
          </a:solidFill>
          <a:ln>
            <a:gradFill>
              <a:gsLst>
                <a:gs pos="1000">
                  <a:srgbClr val="5AC4E4"/>
                </a:gs>
                <a:gs pos="100000">
                  <a:srgbClr val="FC4A48"/>
                </a:gs>
              </a:gsLst>
              <a:lin ang="5400000" scaled="1"/>
            </a:gradFill>
          </a:ln>
          <a:effectLst>
            <a:innerShdw blurRad="215900" dist="50800" dir="16200000">
              <a:prstClr val="black">
                <a:alpha val="50000"/>
              </a:prst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0975" lvl="0" indent="-180975"/>
            <a:r>
              <a:rPr lang="en-US" altLang="zh-TW" sz="18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HD Player “Settings” -&gt; “System“ -&gt; “Audio”</a:t>
            </a:r>
          </a:p>
          <a:p>
            <a:pPr marL="180975" lvl="0" indent="-180975"/>
            <a:r>
              <a:rPr lang="en-US" altLang="zh-TW" sz="18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1.  Select the audio output device</a:t>
            </a:r>
          </a:p>
        </p:txBody>
      </p:sp>
      <p:pic>
        <p:nvPicPr>
          <p:cNvPr id="7" name="圖形 6">
            <a:extLst>
              <a:ext uri="{FF2B5EF4-FFF2-40B4-BE49-F238E27FC236}">
                <a16:creationId xmlns:a16="http://schemas.microsoft.com/office/drawing/2014/main" id="{B5352BB3-4D26-4021-9C8D-64C7C364AE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650664" y="3473404"/>
            <a:ext cx="1728161" cy="1376128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: 圓角 10">
            <a:extLst>
              <a:ext uri="{FF2B5EF4-FFF2-40B4-BE49-F238E27FC236}">
                <a16:creationId xmlns:a16="http://schemas.microsoft.com/office/drawing/2014/main" id="{EF12B2B5-C891-40BA-BDFD-0380A45904E5}"/>
              </a:ext>
            </a:extLst>
          </p:cNvPr>
          <p:cNvSpPr/>
          <p:nvPr/>
        </p:nvSpPr>
        <p:spPr>
          <a:xfrm>
            <a:off x="323378" y="3582629"/>
            <a:ext cx="4948084" cy="1051816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tx2">
                  <a:lumMod val="10000"/>
                </a:schemeClr>
              </a:gs>
              <a:gs pos="100000">
                <a:schemeClr val="tx1">
                  <a:alpha val="56000"/>
                </a:schemeClr>
              </a:gs>
            </a:gsLst>
            <a:lin ang="5400000" scaled="0"/>
          </a:gradFill>
          <a:ln>
            <a:noFill/>
          </a:ln>
          <a:effectLst>
            <a:softEdge rad="431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4" name="Shape 605">
            <a:extLst>
              <a:ext uri="{FF2B5EF4-FFF2-40B4-BE49-F238E27FC236}">
                <a16:creationId xmlns:a16="http://schemas.microsoft.com/office/drawing/2014/main" id="{E7CB0498-0242-4AFB-8141-0AA68FBFDB16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3377" y="1426346"/>
            <a:ext cx="4791350" cy="2399375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</p:pic>
      <p:sp>
        <p:nvSpPr>
          <p:cNvPr id="604" name="Shape 604"/>
          <p:cNvSpPr txBox="1">
            <a:spLocks noGrp="1"/>
          </p:cNvSpPr>
          <p:nvPr>
            <p:ph type="title"/>
          </p:nvPr>
        </p:nvSpPr>
        <p:spPr>
          <a:xfrm>
            <a:off x="214282" y="-63504"/>
            <a:ext cx="8787000" cy="7143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sz="4200" dirty="0">
                <a:solidFill>
                  <a:schemeClr val="bg1"/>
                </a:solidFill>
                <a:ea typeface="微軟正黑體" pitchFamily="34" charset="-120"/>
              </a:rPr>
              <a:t>HD Player – </a:t>
            </a:r>
            <a:br>
              <a:rPr lang="en-US" sz="4200" dirty="0">
                <a:solidFill>
                  <a:schemeClr val="bg1"/>
                </a:solidFill>
                <a:ea typeface="微軟正黑體" pitchFamily="34" charset="-120"/>
              </a:rPr>
            </a:br>
            <a:r>
              <a:rPr lang="en-US" sz="4200" dirty="0">
                <a:solidFill>
                  <a:schemeClr val="bg1"/>
                </a:solidFill>
                <a:ea typeface="微軟正黑體" pitchFamily="34" charset="-120"/>
              </a:rPr>
              <a:t>Audio Passthrough setup 2/3</a:t>
            </a:r>
          </a:p>
        </p:txBody>
      </p:sp>
      <p:sp>
        <p:nvSpPr>
          <p:cNvPr id="10" name="矩形: 圓角 9">
            <a:extLst>
              <a:ext uri="{FF2B5EF4-FFF2-40B4-BE49-F238E27FC236}">
                <a16:creationId xmlns:a16="http://schemas.microsoft.com/office/drawing/2014/main" id="{2E70BE25-65A0-4006-8899-F1C6263C6933}"/>
              </a:ext>
            </a:extLst>
          </p:cNvPr>
          <p:cNvSpPr/>
          <p:nvPr/>
        </p:nvSpPr>
        <p:spPr>
          <a:xfrm>
            <a:off x="5331973" y="1426346"/>
            <a:ext cx="3368274" cy="1750229"/>
          </a:xfrm>
          <a:prstGeom prst="roundRect">
            <a:avLst>
              <a:gd name="adj" fmla="val 4618"/>
            </a:avLst>
          </a:prstGeom>
          <a:solidFill>
            <a:srgbClr val="4D9DFF"/>
          </a:solidFill>
          <a:ln>
            <a:gradFill>
              <a:gsLst>
                <a:gs pos="1000">
                  <a:srgbClr val="5AC4E4"/>
                </a:gs>
                <a:gs pos="100000">
                  <a:srgbClr val="FC4A48"/>
                </a:gs>
              </a:gsLst>
              <a:lin ang="5400000" scaled="1"/>
            </a:gradFill>
          </a:ln>
          <a:effectLst>
            <a:innerShdw blurRad="215900" dist="50800" dir="16200000">
              <a:prstClr val="black">
                <a:alpha val="50000"/>
              </a:prst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lvl="0" indent="-342900">
              <a:spcBef>
                <a:spcPts val="1200"/>
              </a:spcBef>
              <a:buFont typeface="+mj-lt"/>
              <a:buAutoNum type="arabicPeriod"/>
            </a:pPr>
            <a:r>
              <a:rPr lang="en-US" altLang="zh-TW" sz="18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Enable “Allow passthrough”</a:t>
            </a:r>
          </a:p>
          <a:p>
            <a:pPr marL="342900" lvl="0" indent="-342900">
              <a:spcBef>
                <a:spcPts val="1200"/>
              </a:spcBef>
              <a:buFont typeface="+mj-lt"/>
              <a:buAutoNum type="arabicPeriod"/>
            </a:pPr>
            <a:r>
              <a:rPr lang="en-US" altLang="zh-TW" sz="18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Set the passthrough output device</a:t>
            </a:r>
          </a:p>
        </p:txBody>
      </p:sp>
      <p:pic>
        <p:nvPicPr>
          <p:cNvPr id="15" name="Picture 1" descr="螢幕快照 2017-11-29 下午8.09.03.png">
            <a:extLst>
              <a:ext uri="{FF2B5EF4-FFF2-40B4-BE49-F238E27FC236}">
                <a16:creationId xmlns:a16="http://schemas.microsoft.com/office/drawing/2014/main" id="{C8D001DE-E6F2-45C4-997F-505CC8FEAB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862" y="3288400"/>
            <a:ext cx="1969510" cy="1855099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16" name="圖形 15">
            <a:extLst>
              <a:ext uri="{FF2B5EF4-FFF2-40B4-BE49-F238E27FC236}">
                <a16:creationId xmlns:a16="http://schemas.microsoft.com/office/drawing/2014/main" id="{2E0E3F4E-563B-4747-8802-33FA258296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851277" y="3473404"/>
            <a:ext cx="1728161" cy="1376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45374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Shape 306"/>
          <p:cNvSpPr txBox="1"/>
          <p:nvPr/>
        </p:nvSpPr>
        <p:spPr>
          <a:xfrm>
            <a:off x="0" y="2691472"/>
            <a:ext cx="9144000" cy="523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Arial"/>
              <a:buNone/>
            </a:pPr>
            <a:endParaRPr/>
          </a:p>
        </p:txBody>
      </p:sp>
      <p:sp>
        <p:nvSpPr>
          <p:cNvPr id="307" name="Shape 307"/>
          <p:cNvSpPr txBox="1"/>
          <p:nvPr/>
        </p:nvSpPr>
        <p:spPr>
          <a:xfrm>
            <a:off x="0" y="2691472"/>
            <a:ext cx="9144000" cy="523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Arial"/>
              <a:buNone/>
            </a:pPr>
            <a:endParaRPr sz="280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Shape 304"/>
          <p:cNvSpPr txBox="1">
            <a:spLocks noGrp="1"/>
          </p:cNvSpPr>
          <p:nvPr>
            <p:ph type="ctrTitle" idx="4294967295"/>
          </p:nvPr>
        </p:nvSpPr>
        <p:spPr>
          <a:xfrm>
            <a:off x="349625" y="1434633"/>
            <a:ext cx="4289050" cy="566289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buClr>
                <a:srgbClr val="002060"/>
              </a:buClr>
              <a:buSzPct val="25000"/>
            </a:pPr>
            <a:r>
              <a:rPr lang="en-US" altLang="zh-TW" sz="2500" dirty="0">
                <a:solidFill>
                  <a:srgbClr val="231815"/>
                </a:solidFill>
                <a:latin typeface="+mj-lt"/>
                <a:ea typeface="微軟正黑體" pitchFamily="34" charset="-120"/>
                <a:cs typeface="Microsoft JhengHei"/>
                <a:sym typeface="Microsoft JhengHei"/>
              </a:rPr>
              <a:t>Utilize the power </a:t>
            </a:r>
            <a:br>
              <a:rPr lang="en-US" altLang="zh-TW" sz="2500" dirty="0">
                <a:solidFill>
                  <a:srgbClr val="231815"/>
                </a:solidFill>
                <a:latin typeface="+mj-lt"/>
                <a:ea typeface="微軟正黑體" pitchFamily="34" charset="-120"/>
                <a:cs typeface="Microsoft JhengHei"/>
                <a:sym typeface="Microsoft JhengHei"/>
              </a:rPr>
            </a:br>
            <a:r>
              <a:rPr lang="en-US" altLang="zh-TW" sz="2500" dirty="0">
                <a:solidFill>
                  <a:srgbClr val="231815"/>
                </a:solidFill>
                <a:latin typeface="+mj-lt"/>
                <a:ea typeface="微軟正黑體" pitchFamily="34" charset="-120"/>
                <a:cs typeface="Microsoft JhengHei"/>
                <a:sym typeface="Microsoft JhengHei"/>
              </a:rPr>
              <a:t>of HDMI local display</a:t>
            </a:r>
          </a:p>
        </p:txBody>
      </p:sp>
      <p:pic>
        <p:nvPicPr>
          <p:cNvPr id="3" name="圖形 2">
            <a:extLst>
              <a:ext uri="{FF2B5EF4-FFF2-40B4-BE49-F238E27FC236}">
                <a16:creationId xmlns:a16="http://schemas.microsoft.com/office/drawing/2014/main" id="{FE623324-36CA-40B1-8A99-3EAA50EA33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7200" y="831315"/>
            <a:ext cx="3926541" cy="504841"/>
          </a:xfrm>
          <a:prstGeom prst="rect">
            <a:avLst/>
          </a:prstGeom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F680070F-D06D-44AC-96B8-2B966F0BADAE}"/>
              </a:ext>
            </a:extLst>
          </p:cNvPr>
          <p:cNvSpPr txBox="1"/>
          <p:nvPr/>
        </p:nvSpPr>
        <p:spPr>
          <a:xfrm>
            <a:off x="4376457" y="4467811"/>
            <a:ext cx="4572000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700" b="0" i="0" u="none" strike="noStrike" dirty="0">
                <a:solidFill>
                  <a:srgbClr val="FFFFFF"/>
                </a:solidFill>
                <a:effectLst/>
                <a:latin typeface="微軟正黑體" panose="020B0604030504040204" pitchFamily="34" charset="-120"/>
              </a:rPr>
              <a:t>Copyright© 2021 QNAP Systems, Inc. All rights reserved. QNAP® and other names of QNAP Products are proprietary marks or registered trademarks of QNAP Systems, Inc. Other products and company names mentioned herein are trademarks of their respective holders.​​​​​​​</a:t>
            </a:r>
            <a:r>
              <a:rPr lang="en-US" altLang="zh-TW" sz="700" b="0" i="0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​</a:t>
            </a:r>
            <a:endParaRPr lang="zh-TW" altLang="en-US" sz="7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Shape 425"/>
          <p:cNvSpPr txBox="1">
            <a:spLocks noGrp="1"/>
          </p:cNvSpPr>
          <p:nvPr>
            <p:ph type="title"/>
          </p:nvPr>
        </p:nvSpPr>
        <p:spPr>
          <a:xfrm>
            <a:off x="214282" y="220694"/>
            <a:ext cx="8690436" cy="7143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r>
              <a:rPr lang="en-US" altLang="zh-TW" sz="4200" dirty="0">
                <a:ea typeface="微軟正黑體" pitchFamily="34" charset="-120"/>
              </a:rPr>
              <a:t>HD Station – Top installed app</a:t>
            </a:r>
            <a:endParaRPr lang="en-US" sz="4200" dirty="0">
              <a:ea typeface="微軟正黑體" pitchFamily="34" charset="-120"/>
            </a:endParaRPr>
          </a:p>
        </p:txBody>
      </p:sp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8590619"/>
              </p:ext>
            </p:extLst>
          </p:nvPr>
        </p:nvGraphicFramePr>
        <p:xfrm>
          <a:off x="719572" y="1947134"/>
          <a:ext cx="7704855" cy="2260115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2448272">
                  <a:extLst>
                    <a:ext uri="{9D8B030D-6E8A-4147-A177-3AD203B41FA5}">
                      <a16:colId xmlns:a16="http://schemas.microsoft.com/office/drawing/2014/main" val="3266541539"/>
                    </a:ext>
                  </a:extLst>
                </a:gridCol>
                <a:gridCol w="1765316">
                  <a:extLst>
                    <a:ext uri="{9D8B030D-6E8A-4147-A177-3AD203B41FA5}">
                      <a16:colId xmlns:a16="http://schemas.microsoft.com/office/drawing/2014/main" val="3288996833"/>
                    </a:ext>
                  </a:extLst>
                </a:gridCol>
                <a:gridCol w="1625247">
                  <a:extLst>
                    <a:ext uri="{9D8B030D-6E8A-4147-A177-3AD203B41FA5}">
                      <a16:colId xmlns:a16="http://schemas.microsoft.com/office/drawing/2014/main" val="441298309"/>
                    </a:ext>
                  </a:extLst>
                </a:gridCol>
                <a:gridCol w="1866020">
                  <a:extLst>
                    <a:ext uri="{9D8B030D-6E8A-4147-A177-3AD203B41FA5}">
                      <a16:colId xmlns:a16="http://schemas.microsoft.com/office/drawing/2014/main" val="1115236136"/>
                    </a:ext>
                  </a:extLst>
                </a:gridCol>
              </a:tblGrid>
              <a:tr h="452023">
                <a:tc>
                  <a:txBody>
                    <a:bodyPr/>
                    <a:lstStyle/>
                    <a:p>
                      <a:r>
                        <a:rPr lang="en-US" altLang="zh-TW" dirty="0"/>
                        <a:t>Function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solidFill>
                            <a:srgbClr val="FC4A48"/>
                          </a:solidFill>
                        </a:rPr>
                        <a:t>QNAP</a:t>
                      </a:r>
                      <a:endParaRPr lang="zh-TW" altLang="en-US" dirty="0">
                        <a:solidFill>
                          <a:srgbClr val="FC4A48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/>
                        <a:t>S brand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aseline="0" dirty="0"/>
                        <a:t>A brand</a:t>
                      </a:r>
                      <a:endParaRPr lang="zh-TW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92037364"/>
                  </a:ext>
                </a:extLst>
              </a:tr>
              <a:tr h="452023">
                <a:tc>
                  <a:txBody>
                    <a:bodyPr/>
                    <a:lstStyle/>
                    <a:p>
                      <a:r>
                        <a:rPr lang="en-US" altLang="zh-TW" dirty="0"/>
                        <a:t>Local display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b="1" dirty="0">
                          <a:solidFill>
                            <a:srgbClr val="FC4A48"/>
                          </a:solidFill>
                        </a:rPr>
                        <a:t>v</a:t>
                      </a:r>
                      <a:endParaRPr lang="zh-TW" altLang="en-US" sz="1600" b="1" dirty="0">
                        <a:solidFill>
                          <a:srgbClr val="FC4A48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aseline="0"/>
                        <a:t>x</a:t>
                      </a:r>
                      <a:endParaRPr lang="zh-TW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/>
                        <a:t>v</a:t>
                      </a:r>
                      <a:endParaRPr lang="zh-TW" altLang="en-US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59635295"/>
                  </a:ext>
                </a:extLst>
              </a:tr>
              <a:tr h="452023">
                <a:tc>
                  <a:txBody>
                    <a:bodyPr/>
                    <a:lstStyle/>
                    <a:p>
                      <a:r>
                        <a:rPr lang="en-US" altLang="zh-TW" dirty="0"/>
                        <a:t>Multimedia playback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b="1" dirty="0">
                          <a:solidFill>
                            <a:srgbClr val="FC4A48"/>
                          </a:solidFill>
                        </a:rPr>
                        <a:t>v</a:t>
                      </a:r>
                      <a:endParaRPr lang="zh-TW" altLang="en-US" sz="1600" b="1" dirty="0">
                        <a:solidFill>
                          <a:srgbClr val="FC4A48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/>
                        <a:t>x</a:t>
                      </a:r>
                      <a:endParaRPr lang="zh-TW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/>
                        <a:t>x</a:t>
                      </a:r>
                      <a:endParaRPr lang="zh-TW" altLang="en-US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77661844"/>
                  </a:ext>
                </a:extLst>
              </a:tr>
              <a:tr h="452023">
                <a:tc>
                  <a:txBody>
                    <a:bodyPr/>
                    <a:lstStyle/>
                    <a:p>
                      <a:r>
                        <a:rPr lang="en-US" altLang="zh-TW" dirty="0"/>
                        <a:t>Surveillance</a:t>
                      </a:r>
                      <a:r>
                        <a:rPr lang="en-US" altLang="zh-TW" baseline="0" dirty="0"/>
                        <a:t> feed playback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b="1" dirty="0">
                          <a:solidFill>
                            <a:srgbClr val="FC4A48"/>
                          </a:solidFill>
                        </a:rPr>
                        <a:t>v</a:t>
                      </a:r>
                      <a:endParaRPr lang="zh-TW" altLang="en-US" sz="1600" b="1" dirty="0">
                        <a:solidFill>
                          <a:srgbClr val="FC4A48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/>
                        <a:t>x</a:t>
                      </a:r>
                      <a:endParaRPr lang="en-US" altLang="zh-TW" baseline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/>
                        <a:t>x</a:t>
                      </a:r>
                      <a:endParaRPr lang="zh-TW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52071169"/>
                  </a:ext>
                </a:extLst>
              </a:tr>
              <a:tr h="452023">
                <a:tc>
                  <a:txBody>
                    <a:bodyPr/>
                    <a:lstStyle/>
                    <a:p>
                      <a:r>
                        <a:rPr lang="en-US" altLang="zh-TW" dirty="0"/>
                        <a:t>Virtual machine desk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b="1" dirty="0">
                          <a:solidFill>
                            <a:srgbClr val="FC4A48"/>
                          </a:solidFill>
                        </a:rPr>
                        <a:t>v</a:t>
                      </a:r>
                      <a:endParaRPr lang="zh-TW" altLang="en-US" sz="1600" b="1" dirty="0">
                        <a:solidFill>
                          <a:srgbClr val="FC4A48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/>
                        <a:t>x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/>
                        <a:t>x</a:t>
                      </a:r>
                      <a:endParaRPr lang="zh-TW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68930424"/>
                  </a:ext>
                </a:extLst>
              </a:tr>
            </a:tbl>
          </a:graphicData>
        </a:graphic>
      </p:graphicFrame>
      <p:sp>
        <p:nvSpPr>
          <p:cNvPr id="11" name="平行四邊形 10"/>
          <p:cNvSpPr/>
          <p:nvPr/>
        </p:nvSpPr>
        <p:spPr>
          <a:xfrm>
            <a:off x="-480537" y="1155750"/>
            <a:ext cx="7929619" cy="438151"/>
          </a:xfrm>
          <a:prstGeom prst="parallelogram">
            <a:avLst>
              <a:gd name="adj" fmla="val 55727"/>
            </a:avLst>
          </a:prstGeom>
          <a:solidFill>
            <a:srgbClr val="FC4A48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+mj-lt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79027F27-4644-4997-A701-6C43052214BF}"/>
              </a:ext>
            </a:extLst>
          </p:cNvPr>
          <p:cNvSpPr/>
          <p:nvPr/>
        </p:nvSpPr>
        <p:spPr>
          <a:xfrm>
            <a:off x="802740" y="1146693"/>
            <a:ext cx="7929619" cy="446276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>
            <a:spAutoFit/>
          </a:bodyPr>
          <a:lstStyle/>
          <a:p>
            <a:r>
              <a:rPr lang="en-US" altLang="zh-TW" sz="2300" b="1">
                <a:solidFill>
                  <a:schemeClr val="bg1"/>
                </a:solidFill>
                <a:latin typeface="+mj-lt"/>
                <a:ea typeface="微軟正黑體"/>
              </a:rPr>
              <a:t>Local display - Why is it different from others</a:t>
            </a:r>
          </a:p>
        </p:txBody>
      </p:sp>
    </p:spTree>
    <p:extLst>
      <p:ext uri="{BB962C8B-B14F-4D97-AF65-F5344CB8AC3E}">
        <p14:creationId xmlns:p14="http://schemas.microsoft.com/office/powerpoint/2010/main" val="31415446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Shape 290"/>
          <p:cNvSpPr txBox="1"/>
          <p:nvPr/>
        </p:nvSpPr>
        <p:spPr>
          <a:xfrm>
            <a:off x="1165822" y="350928"/>
            <a:ext cx="6955200" cy="912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/>
            <a:r>
              <a:rPr lang="en-US" sz="42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All about the HD Station</a:t>
            </a:r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8329C3F4-53BD-40D0-8C5B-BB2F04F23E1F}"/>
              </a:ext>
            </a:extLst>
          </p:cNvPr>
          <p:cNvGrpSpPr/>
          <p:nvPr/>
        </p:nvGrpSpPr>
        <p:grpSpPr>
          <a:xfrm>
            <a:off x="409559" y="1535741"/>
            <a:ext cx="2547938" cy="1457325"/>
            <a:chOff x="2095484" y="1671754"/>
            <a:chExt cx="2547938" cy="1457325"/>
          </a:xfrm>
        </p:grpSpPr>
        <p:pic>
          <p:nvPicPr>
            <p:cNvPr id="6" name="圖形 5">
              <a:extLst>
                <a:ext uri="{FF2B5EF4-FFF2-40B4-BE49-F238E27FC236}">
                  <a16:creationId xmlns:a16="http://schemas.microsoft.com/office/drawing/2014/main" id="{A9CA796A-CF11-4493-92B3-390A4D1C74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095485" y="1671754"/>
              <a:ext cx="2547937" cy="1457325"/>
            </a:xfrm>
            <a:prstGeom prst="rect">
              <a:avLst/>
            </a:prstGeom>
            <a:effectLst>
              <a:outerShdw blurRad="254000" dist="266700" dir="5220000" sx="97000" sy="97000" algn="tl" rotWithShape="0">
                <a:srgbClr val="040156">
                  <a:alpha val="40000"/>
                </a:srgbClr>
              </a:outerShdw>
            </a:effectLst>
          </p:spPr>
        </p:pic>
        <p:sp>
          <p:nvSpPr>
            <p:cNvPr id="48" name="矩形 47">
              <a:extLst>
                <a:ext uri="{FF2B5EF4-FFF2-40B4-BE49-F238E27FC236}">
                  <a16:creationId xmlns:a16="http://schemas.microsoft.com/office/drawing/2014/main" id="{6012F3A1-7DCC-45D6-BB8A-502241C62F5D}"/>
                </a:ext>
              </a:extLst>
            </p:cNvPr>
            <p:cNvSpPr/>
            <p:nvPr/>
          </p:nvSpPr>
          <p:spPr>
            <a:xfrm>
              <a:off x="2095485" y="2454173"/>
              <a:ext cx="2547937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indent="-114300" algn="ctr">
                <a:buClr>
                  <a:srgbClr val="002060"/>
                </a:buClr>
                <a:buSzPct val="112500"/>
              </a:pPr>
              <a:r>
                <a:rPr lang="en-US" altLang="zh-TW" sz="1800" b="1">
                  <a:solidFill>
                    <a:schemeClr val="bg1"/>
                  </a:solidFill>
                  <a:latin typeface="+mj-lt"/>
                  <a:ea typeface="Microsoft JhengHei"/>
                  <a:cs typeface="Microsoft JhengHei"/>
                  <a:sym typeface="Microsoft JhengHei"/>
                </a:rPr>
                <a:t>Local display</a:t>
              </a:r>
              <a:br>
                <a:rPr lang="en-US" altLang="zh-TW" sz="1800" b="1">
                  <a:solidFill>
                    <a:schemeClr val="bg1"/>
                  </a:solidFill>
                  <a:latin typeface="+mj-lt"/>
                  <a:ea typeface="Microsoft JhengHei"/>
                  <a:cs typeface="Microsoft JhengHei"/>
                  <a:sym typeface="Microsoft JhengHei"/>
                </a:rPr>
              </a:br>
              <a:r>
                <a:rPr lang="en-US" altLang="zh-TW" sz="1800" b="1">
                  <a:solidFill>
                    <a:schemeClr val="bg1"/>
                  </a:solidFill>
                  <a:latin typeface="+mj-lt"/>
                  <a:ea typeface="Microsoft JhengHei"/>
                  <a:cs typeface="Microsoft JhengHei"/>
                  <a:sym typeface="Microsoft JhengHei"/>
                </a:rPr>
                <a:t>technology</a:t>
              </a:r>
            </a:p>
          </p:txBody>
        </p:sp>
        <p:sp>
          <p:nvSpPr>
            <p:cNvPr id="50" name="Shape 390">
              <a:extLst>
                <a:ext uri="{FF2B5EF4-FFF2-40B4-BE49-F238E27FC236}">
                  <a16:creationId xmlns:a16="http://schemas.microsoft.com/office/drawing/2014/main" id="{DAFDC3DA-4D2E-4D24-800A-6E21F7BDE987}"/>
                </a:ext>
              </a:extLst>
            </p:cNvPr>
            <p:cNvSpPr/>
            <p:nvPr/>
          </p:nvSpPr>
          <p:spPr>
            <a:xfrm>
              <a:off x="2095484" y="1671754"/>
              <a:ext cx="2547938" cy="728662"/>
            </a:xfrm>
            <a:prstGeom prst="rect">
              <a:avLst/>
            </a:prstGeom>
            <a:noFill/>
            <a:ln>
              <a:noFill/>
              <a:headEnd type="none" w="med" len="med"/>
              <a:tailEnd type="none" w="med" len="med"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wrap="square" lIns="91425" tIns="91425" rIns="91425" bIns="91425" anchor="ctr" anchorCtr="0">
              <a:noAutofit/>
            </a:bodyPr>
            <a:lstStyle/>
            <a:p>
              <a:pPr indent="-82550" algn="ctr">
                <a:buClr>
                  <a:srgbClr val="FFFFFF"/>
                </a:buClr>
                <a:buSzPct val="96296"/>
              </a:pPr>
              <a:r>
                <a:rPr lang="en-US" altLang="zh-TW" sz="2100" b="1">
                  <a:solidFill>
                    <a:srgbClr val="FF504D"/>
                  </a:solidFill>
                  <a:latin typeface="+mj-lt"/>
                  <a:ea typeface="微軟正黑體"/>
                  <a:cs typeface="Verdana"/>
                  <a:sym typeface="Verdana"/>
                </a:rPr>
                <a:t>Architecture</a:t>
              </a:r>
              <a:endParaRPr lang="en-US" altLang="zh-TW" sz="2100" b="1">
                <a:solidFill>
                  <a:srgbClr val="FF504D"/>
                </a:solidFill>
                <a:latin typeface="+mj-lt"/>
                <a:ea typeface="微軟正黑體" pitchFamily="34" charset="-120"/>
                <a:cs typeface="Verdana" pitchFamily="34" charset="0"/>
                <a:sym typeface="Verdana"/>
              </a:endParaRPr>
            </a:p>
          </p:txBody>
        </p:sp>
      </p:grpSp>
      <p:grpSp>
        <p:nvGrpSpPr>
          <p:cNvPr id="51" name="群組 50">
            <a:extLst>
              <a:ext uri="{FF2B5EF4-FFF2-40B4-BE49-F238E27FC236}">
                <a16:creationId xmlns:a16="http://schemas.microsoft.com/office/drawing/2014/main" id="{651B3A5A-DAD5-4CA2-ADA8-1AA2ED44C039}"/>
              </a:ext>
            </a:extLst>
          </p:cNvPr>
          <p:cNvGrpSpPr/>
          <p:nvPr/>
        </p:nvGrpSpPr>
        <p:grpSpPr>
          <a:xfrm>
            <a:off x="3324209" y="1535741"/>
            <a:ext cx="2547938" cy="1457325"/>
            <a:chOff x="2095484" y="1671754"/>
            <a:chExt cx="2547938" cy="1457325"/>
          </a:xfrm>
        </p:grpSpPr>
        <p:pic>
          <p:nvPicPr>
            <p:cNvPr id="52" name="圖形 51">
              <a:extLst>
                <a:ext uri="{FF2B5EF4-FFF2-40B4-BE49-F238E27FC236}">
                  <a16:creationId xmlns:a16="http://schemas.microsoft.com/office/drawing/2014/main" id="{CA4B7E9D-B9EC-4536-A6FB-08CDC3C2E4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095485" y="1671754"/>
              <a:ext cx="2547937" cy="1457325"/>
            </a:xfrm>
            <a:prstGeom prst="rect">
              <a:avLst/>
            </a:prstGeom>
            <a:effectLst>
              <a:outerShdw blurRad="254000" dist="266700" dir="5220000" sx="97000" sy="97000" algn="tl" rotWithShape="0">
                <a:srgbClr val="040156">
                  <a:alpha val="40000"/>
                </a:srgbClr>
              </a:outerShdw>
            </a:effectLst>
          </p:spPr>
        </p:pic>
        <p:sp>
          <p:nvSpPr>
            <p:cNvPr id="53" name="矩形 52">
              <a:extLst>
                <a:ext uri="{FF2B5EF4-FFF2-40B4-BE49-F238E27FC236}">
                  <a16:creationId xmlns:a16="http://schemas.microsoft.com/office/drawing/2014/main" id="{2DADA73E-9017-4BF1-9FF4-D9A266AF166F}"/>
                </a:ext>
              </a:extLst>
            </p:cNvPr>
            <p:cNvSpPr/>
            <p:nvPr/>
          </p:nvSpPr>
          <p:spPr>
            <a:xfrm>
              <a:off x="2095485" y="2454173"/>
              <a:ext cx="2547937" cy="584775"/>
            </a:xfrm>
            <a:prstGeom prst="rect">
              <a:avLst/>
            </a:prstGeom>
          </p:spPr>
          <p:txBody>
            <a:bodyPr wrap="square" lIns="91440" tIns="45720" rIns="91440" bIns="45720" anchor="t">
              <a:spAutoFit/>
            </a:bodyPr>
            <a:lstStyle/>
            <a:p>
              <a:pPr indent="-114300" algn="ctr">
                <a:buClr>
                  <a:srgbClr val="002060"/>
                </a:buClr>
                <a:buSzPct val="112500"/>
              </a:pPr>
              <a:r>
                <a:rPr lang="en-US" altLang="zh-TW" sz="1600" b="1">
                  <a:solidFill>
                    <a:schemeClr val="bg1"/>
                  </a:solidFill>
                  <a:latin typeface="+mj-lt"/>
                  <a:ea typeface="Microsoft JhengHei"/>
                  <a:cs typeface="Microsoft JhengHei"/>
                  <a:sym typeface="Microsoft JhengHei"/>
                </a:rPr>
                <a:t>Various configuration method for your need</a:t>
              </a:r>
              <a:endParaRPr lang="en-US" altLang="zh-TW" sz="1600" b="1">
                <a:solidFill>
                  <a:schemeClr val="bg1"/>
                </a:solidFill>
                <a:latin typeface="+mj-lt"/>
                <a:ea typeface="Microsoft JhengHei"/>
                <a:cs typeface="Microsoft JhengHei"/>
              </a:endParaRPr>
            </a:p>
          </p:txBody>
        </p:sp>
        <p:sp>
          <p:nvSpPr>
            <p:cNvPr id="54" name="Shape 390">
              <a:extLst>
                <a:ext uri="{FF2B5EF4-FFF2-40B4-BE49-F238E27FC236}">
                  <a16:creationId xmlns:a16="http://schemas.microsoft.com/office/drawing/2014/main" id="{121A3C18-4096-43DE-905B-702526BEBF14}"/>
                </a:ext>
              </a:extLst>
            </p:cNvPr>
            <p:cNvSpPr/>
            <p:nvPr/>
          </p:nvSpPr>
          <p:spPr>
            <a:xfrm>
              <a:off x="2095484" y="1671754"/>
              <a:ext cx="2547938" cy="728662"/>
            </a:xfrm>
            <a:prstGeom prst="rect">
              <a:avLst/>
            </a:prstGeom>
            <a:noFill/>
            <a:ln>
              <a:noFill/>
              <a:headEnd type="none" w="med" len="med"/>
              <a:tailEnd type="none" w="med" len="med"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wrap="square" lIns="91425" tIns="91425" rIns="91425" bIns="91425" anchor="ctr" anchorCtr="0">
              <a:noAutofit/>
            </a:bodyPr>
            <a:lstStyle/>
            <a:p>
              <a:pPr indent="-82550" algn="ctr">
                <a:buClr>
                  <a:srgbClr val="FFFFFF"/>
                </a:buClr>
                <a:buSzPct val="96296"/>
              </a:pPr>
              <a:r>
                <a:rPr lang="en-US" altLang="zh-TW" sz="2100" b="1">
                  <a:solidFill>
                    <a:srgbClr val="FF504D"/>
                  </a:solidFill>
                  <a:latin typeface="+mj-lt"/>
                  <a:ea typeface="微軟正黑體"/>
                  <a:cs typeface="Verdana"/>
                  <a:sym typeface="Verdana"/>
                </a:rPr>
                <a:t>Configuration</a:t>
              </a:r>
              <a:endParaRPr lang="en-US" altLang="zh-TW" sz="2100" b="1">
                <a:solidFill>
                  <a:srgbClr val="FF504D"/>
                </a:solidFill>
                <a:latin typeface="+mj-lt"/>
                <a:ea typeface="微軟正黑體" pitchFamily="34" charset="-120"/>
                <a:cs typeface="Verdana" pitchFamily="34" charset="0"/>
              </a:endParaRPr>
            </a:p>
          </p:txBody>
        </p:sp>
      </p:grpSp>
      <p:grpSp>
        <p:nvGrpSpPr>
          <p:cNvPr id="55" name="群組 54">
            <a:extLst>
              <a:ext uri="{FF2B5EF4-FFF2-40B4-BE49-F238E27FC236}">
                <a16:creationId xmlns:a16="http://schemas.microsoft.com/office/drawing/2014/main" id="{BB58761C-E58F-45B2-82B7-81AF5E2BE9CF}"/>
              </a:ext>
            </a:extLst>
          </p:cNvPr>
          <p:cNvGrpSpPr/>
          <p:nvPr/>
        </p:nvGrpSpPr>
        <p:grpSpPr>
          <a:xfrm>
            <a:off x="6238860" y="1535741"/>
            <a:ext cx="2547938" cy="1457325"/>
            <a:chOff x="2095484" y="1671754"/>
            <a:chExt cx="2547938" cy="1457325"/>
          </a:xfrm>
        </p:grpSpPr>
        <p:pic>
          <p:nvPicPr>
            <p:cNvPr id="56" name="圖形 55">
              <a:extLst>
                <a:ext uri="{FF2B5EF4-FFF2-40B4-BE49-F238E27FC236}">
                  <a16:creationId xmlns:a16="http://schemas.microsoft.com/office/drawing/2014/main" id="{D21067F9-2782-47BB-A518-947F7B511B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095485" y="1671754"/>
              <a:ext cx="2547937" cy="1457325"/>
            </a:xfrm>
            <a:prstGeom prst="rect">
              <a:avLst/>
            </a:prstGeom>
            <a:effectLst>
              <a:outerShdw blurRad="254000" dist="266700" dir="5220000" sx="97000" sy="97000" algn="tl" rotWithShape="0">
                <a:srgbClr val="040156">
                  <a:alpha val="40000"/>
                </a:srgbClr>
              </a:outerShdw>
            </a:effectLst>
          </p:spPr>
        </p:pic>
        <p:sp>
          <p:nvSpPr>
            <p:cNvPr id="57" name="矩形 56">
              <a:extLst>
                <a:ext uri="{FF2B5EF4-FFF2-40B4-BE49-F238E27FC236}">
                  <a16:creationId xmlns:a16="http://schemas.microsoft.com/office/drawing/2014/main" id="{426C7BBF-B187-4817-8880-601679B6806D}"/>
                </a:ext>
              </a:extLst>
            </p:cNvPr>
            <p:cNvSpPr/>
            <p:nvPr/>
          </p:nvSpPr>
          <p:spPr>
            <a:xfrm>
              <a:off x="2095485" y="2454173"/>
              <a:ext cx="2547937" cy="646331"/>
            </a:xfrm>
            <a:prstGeom prst="rect">
              <a:avLst/>
            </a:prstGeom>
          </p:spPr>
          <p:txBody>
            <a:bodyPr wrap="square" lIns="91440" tIns="45720" rIns="91440" bIns="45720" anchor="t">
              <a:spAutoFit/>
            </a:bodyPr>
            <a:lstStyle/>
            <a:p>
              <a:pPr indent="-114300" algn="ctr">
                <a:buClr>
                  <a:srgbClr val="002060"/>
                </a:buClr>
                <a:buSzPct val="112500"/>
              </a:pPr>
              <a:r>
                <a:rPr lang="en-US" altLang="zh-TW" sz="1800" b="1">
                  <a:solidFill>
                    <a:schemeClr val="bg1"/>
                  </a:solidFill>
                  <a:latin typeface="+mj-lt"/>
                  <a:ea typeface="Microsoft JhengHei"/>
                  <a:cs typeface="Microsoft JhengHei"/>
                  <a:sym typeface="Microsoft JhengHei"/>
                </a:rPr>
                <a:t>Simple platform, </a:t>
              </a:r>
            </a:p>
            <a:p>
              <a:pPr indent="-114300" algn="ctr"/>
              <a:r>
                <a:rPr lang="en-US" altLang="zh-TW" sz="1800" b="1">
                  <a:solidFill>
                    <a:schemeClr val="bg1"/>
                  </a:solidFill>
                  <a:latin typeface="+mj-lt"/>
                  <a:ea typeface="Microsoft JhengHei"/>
                  <a:cs typeface="Microsoft JhengHei"/>
                  <a:sym typeface="Microsoft JhengHei"/>
                </a:rPr>
                <a:t>easy to use</a:t>
              </a:r>
              <a:endParaRPr lang="en-US" altLang="zh-TW" sz="1800" b="1">
                <a:solidFill>
                  <a:schemeClr val="bg1"/>
                </a:solidFill>
                <a:latin typeface="+mj-lt"/>
                <a:ea typeface="Microsoft JhengHei"/>
                <a:cs typeface="Microsoft JhengHei"/>
              </a:endParaRPr>
            </a:p>
          </p:txBody>
        </p:sp>
        <p:sp>
          <p:nvSpPr>
            <p:cNvPr id="58" name="Shape 390">
              <a:extLst>
                <a:ext uri="{FF2B5EF4-FFF2-40B4-BE49-F238E27FC236}">
                  <a16:creationId xmlns:a16="http://schemas.microsoft.com/office/drawing/2014/main" id="{37C94AF2-FBA6-45D4-A3FD-8A4D6A7FE936}"/>
                </a:ext>
              </a:extLst>
            </p:cNvPr>
            <p:cNvSpPr/>
            <p:nvPr/>
          </p:nvSpPr>
          <p:spPr>
            <a:xfrm>
              <a:off x="2095484" y="1671754"/>
              <a:ext cx="2547938" cy="728662"/>
            </a:xfrm>
            <a:prstGeom prst="rect">
              <a:avLst/>
            </a:prstGeom>
            <a:noFill/>
            <a:ln>
              <a:noFill/>
              <a:headEnd type="none" w="med" len="med"/>
              <a:tailEnd type="none" w="med" len="med"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wrap="square" lIns="91425" tIns="91425" rIns="91425" bIns="91425" anchor="ctr" anchorCtr="0">
              <a:noAutofit/>
            </a:bodyPr>
            <a:lstStyle/>
            <a:p>
              <a:pPr indent="-82550" algn="ctr">
                <a:buClr>
                  <a:srgbClr val="FFFFFF"/>
                </a:buClr>
                <a:buSzPct val="96296"/>
              </a:pPr>
              <a:r>
                <a:rPr lang="en-US" altLang="zh-TW" sz="2100" b="1">
                  <a:solidFill>
                    <a:srgbClr val="FF504D"/>
                  </a:solidFill>
                  <a:latin typeface="+mj-lt"/>
                  <a:ea typeface="微軟正黑體"/>
                  <a:cs typeface="Verdana"/>
                  <a:sym typeface="Verdana"/>
                </a:rPr>
                <a:t>introduction</a:t>
              </a:r>
              <a:endParaRPr lang="en-US" altLang="zh-TW" sz="2100" b="1">
                <a:solidFill>
                  <a:srgbClr val="FF504D"/>
                </a:solidFill>
                <a:latin typeface="+mj-lt"/>
                <a:ea typeface="微軟正黑體" pitchFamily="34" charset="-120"/>
                <a:cs typeface="Verdana" pitchFamily="34" charset="0"/>
                <a:sym typeface="Verdana"/>
              </a:endParaRPr>
            </a:p>
          </p:txBody>
        </p:sp>
      </p:grpSp>
      <p:grpSp>
        <p:nvGrpSpPr>
          <p:cNvPr id="10" name="群組 9">
            <a:extLst>
              <a:ext uri="{FF2B5EF4-FFF2-40B4-BE49-F238E27FC236}">
                <a16:creationId xmlns:a16="http://schemas.microsoft.com/office/drawing/2014/main" id="{7B55BF56-15D5-410E-8BF2-21BECC36B459}"/>
              </a:ext>
            </a:extLst>
          </p:cNvPr>
          <p:cNvGrpSpPr/>
          <p:nvPr/>
        </p:nvGrpSpPr>
        <p:grpSpPr>
          <a:xfrm>
            <a:off x="1527548" y="3461029"/>
            <a:ext cx="2859897" cy="1026355"/>
            <a:chOff x="1531128" y="3556279"/>
            <a:chExt cx="2859897" cy="1026355"/>
          </a:xfrm>
        </p:grpSpPr>
        <p:pic>
          <p:nvPicPr>
            <p:cNvPr id="9" name="圖形 8">
              <a:extLst>
                <a:ext uri="{FF2B5EF4-FFF2-40B4-BE49-F238E27FC236}">
                  <a16:creationId xmlns:a16="http://schemas.microsoft.com/office/drawing/2014/main" id="{BB2C837C-850D-40C9-AD54-07930F7C63C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531128" y="3556279"/>
              <a:ext cx="2859897" cy="1026355"/>
            </a:xfrm>
            <a:prstGeom prst="rect">
              <a:avLst/>
            </a:prstGeom>
            <a:effectLst>
              <a:outerShdw blurRad="266700" dist="304800" dir="5400000" sx="91000" sy="91000" algn="t" rotWithShape="0">
                <a:srgbClr val="040156">
                  <a:alpha val="40000"/>
                </a:srgbClr>
              </a:outerShdw>
            </a:effectLst>
          </p:spPr>
        </p:pic>
        <p:sp>
          <p:nvSpPr>
            <p:cNvPr id="59" name="Shape 390">
              <a:extLst>
                <a:ext uri="{FF2B5EF4-FFF2-40B4-BE49-F238E27FC236}">
                  <a16:creationId xmlns:a16="http://schemas.microsoft.com/office/drawing/2014/main" id="{EE63A92F-2032-45D8-B482-C7B551FAAEFE}"/>
                </a:ext>
              </a:extLst>
            </p:cNvPr>
            <p:cNvSpPr/>
            <p:nvPr/>
          </p:nvSpPr>
          <p:spPr>
            <a:xfrm>
              <a:off x="1712103" y="3651529"/>
              <a:ext cx="2547938" cy="728662"/>
            </a:xfrm>
            <a:prstGeom prst="rect">
              <a:avLst/>
            </a:prstGeom>
            <a:noFill/>
            <a:ln>
              <a:noFill/>
              <a:headEnd type="none" w="med" len="med"/>
              <a:tailEnd type="none" w="med" len="med"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wrap="square" lIns="91425" tIns="91425" rIns="91425" bIns="91425" anchor="ctr" anchorCtr="0">
              <a:noAutofit/>
            </a:bodyPr>
            <a:lstStyle/>
            <a:p>
              <a:pPr indent="-82550" algn="ctr">
                <a:buClr>
                  <a:srgbClr val="FFFFFF"/>
                </a:buClr>
                <a:buSzPct val="96296"/>
              </a:pPr>
              <a:r>
                <a:rPr lang="en-US" altLang="zh-TW" sz="2100" b="1">
                  <a:solidFill>
                    <a:srgbClr val="FF504D"/>
                  </a:solidFill>
                  <a:latin typeface="+mj-lt"/>
                  <a:ea typeface="微軟正黑體" pitchFamily="34" charset="-120"/>
                  <a:cs typeface="Verdana" pitchFamily="34" charset="0"/>
                  <a:sym typeface="Verdana"/>
                </a:rPr>
                <a:t>Applications</a:t>
              </a:r>
            </a:p>
          </p:txBody>
        </p:sp>
      </p:grpSp>
      <p:grpSp>
        <p:nvGrpSpPr>
          <p:cNvPr id="60" name="群組 59">
            <a:extLst>
              <a:ext uri="{FF2B5EF4-FFF2-40B4-BE49-F238E27FC236}">
                <a16:creationId xmlns:a16="http://schemas.microsoft.com/office/drawing/2014/main" id="{4854BB0D-F5D2-4A47-84CE-B2EC353AF100}"/>
              </a:ext>
            </a:extLst>
          </p:cNvPr>
          <p:cNvGrpSpPr/>
          <p:nvPr/>
        </p:nvGrpSpPr>
        <p:grpSpPr>
          <a:xfrm>
            <a:off x="4689848" y="3461028"/>
            <a:ext cx="2859897" cy="1026355"/>
            <a:chOff x="1531128" y="3556279"/>
            <a:chExt cx="2859897" cy="1026355"/>
          </a:xfrm>
        </p:grpSpPr>
        <p:pic>
          <p:nvPicPr>
            <p:cNvPr id="61" name="圖形 60">
              <a:extLst>
                <a:ext uri="{FF2B5EF4-FFF2-40B4-BE49-F238E27FC236}">
                  <a16:creationId xmlns:a16="http://schemas.microsoft.com/office/drawing/2014/main" id="{CD369DAB-1718-4D58-80E8-18983DBC652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531128" y="3556279"/>
              <a:ext cx="2859897" cy="1026355"/>
            </a:xfrm>
            <a:prstGeom prst="rect">
              <a:avLst/>
            </a:prstGeom>
            <a:effectLst>
              <a:outerShdw blurRad="266700" dist="304800" dir="5400000" sx="91000" sy="91000" algn="t" rotWithShape="0">
                <a:srgbClr val="040156">
                  <a:alpha val="40000"/>
                </a:srgbClr>
              </a:outerShdw>
            </a:effectLst>
          </p:spPr>
        </p:pic>
        <p:sp>
          <p:nvSpPr>
            <p:cNvPr id="62" name="Shape 390">
              <a:extLst>
                <a:ext uri="{FF2B5EF4-FFF2-40B4-BE49-F238E27FC236}">
                  <a16:creationId xmlns:a16="http://schemas.microsoft.com/office/drawing/2014/main" id="{E4E28A3A-831A-40AA-A3EE-6C679E965E6D}"/>
                </a:ext>
              </a:extLst>
            </p:cNvPr>
            <p:cNvSpPr/>
            <p:nvPr/>
          </p:nvSpPr>
          <p:spPr>
            <a:xfrm>
              <a:off x="1712103" y="3651529"/>
              <a:ext cx="2547938" cy="728662"/>
            </a:xfrm>
            <a:prstGeom prst="rect">
              <a:avLst/>
            </a:prstGeom>
            <a:noFill/>
            <a:ln>
              <a:noFill/>
              <a:headEnd type="none" w="med" len="med"/>
              <a:tailEnd type="none" w="med" len="med"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wrap="square" lIns="91425" tIns="91425" rIns="91425" bIns="91425" anchor="ctr" anchorCtr="0">
              <a:noAutofit/>
            </a:bodyPr>
            <a:lstStyle/>
            <a:p>
              <a:pPr indent="-82550" algn="ctr">
                <a:buClr>
                  <a:srgbClr val="FFFFFF"/>
                </a:buClr>
                <a:buSzPct val="96296"/>
              </a:pPr>
              <a:r>
                <a:rPr lang="en-US" altLang="zh-TW" sz="2100" b="1">
                  <a:solidFill>
                    <a:srgbClr val="FF504D"/>
                  </a:solidFill>
                  <a:latin typeface="+mj-lt"/>
                  <a:ea typeface="微軟正黑體" pitchFamily="34" charset="-120"/>
                  <a:cs typeface="Verdana" pitchFamily="34" charset="0"/>
                  <a:sym typeface="Verdana"/>
                </a:rPr>
                <a:t>Demo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988148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Shape 306"/>
          <p:cNvSpPr txBox="1"/>
          <p:nvPr/>
        </p:nvSpPr>
        <p:spPr>
          <a:xfrm>
            <a:off x="0" y="2691472"/>
            <a:ext cx="9144000" cy="523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Arial"/>
              <a:buNone/>
            </a:pPr>
            <a:endParaRPr/>
          </a:p>
        </p:txBody>
      </p:sp>
      <p:sp>
        <p:nvSpPr>
          <p:cNvPr id="307" name="Shape 307"/>
          <p:cNvSpPr txBox="1"/>
          <p:nvPr/>
        </p:nvSpPr>
        <p:spPr>
          <a:xfrm>
            <a:off x="0" y="2691472"/>
            <a:ext cx="9144000" cy="523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Arial"/>
              <a:buNone/>
            </a:pPr>
            <a:endParaRPr sz="2800">
              <a:solidFill>
                <a:srgbClr val="002060"/>
              </a:solidFill>
            </a:endParaRPr>
          </a:p>
        </p:txBody>
      </p:sp>
      <p:sp>
        <p:nvSpPr>
          <p:cNvPr id="304" name="Shape 304"/>
          <p:cNvSpPr txBox="1">
            <a:spLocks noGrp="1"/>
          </p:cNvSpPr>
          <p:nvPr>
            <p:ph type="title"/>
          </p:nvPr>
        </p:nvSpPr>
        <p:spPr>
          <a:xfrm>
            <a:off x="790161" y="272149"/>
            <a:ext cx="4674471" cy="316297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algn="l">
              <a:buClr>
                <a:srgbClr val="002060"/>
              </a:buClr>
              <a:buSzPct val="25000"/>
            </a:pPr>
            <a:r>
              <a:rPr lang="en-US" altLang="zh-TW" sz="5500" dirty="0">
                <a:solidFill>
                  <a:schemeClr val="tx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HD Station Architecture</a:t>
            </a:r>
            <a:endParaRPr lang="en-US" sz="5500" dirty="0">
              <a:solidFill>
                <a:schemeClr val="tx1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5" name="圖形 14">
            <a:extLst>
              <a:ext uri="{FF2B5EF4-FFF2-40B4-BE49-F238E27FC236}">
                <a16:creationId xmlns:a16="http://schemas.microsoft.com/office/drawing/2014/main" id="{844A3B07-12FA-44A5-95FD-524448EC39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777191" y="2986085"/>
            <a:ext cx="2734796" cy="1738048"/>
          </a:xfrm>
          <a:prstGeom prst="rect">
            <a:avLst/>
          </a:prstGeom>
        </p:spPr>
      </p:pic>
      <p:pic>
        <p:nvPicPr>
          <p:cNvPr id="17" name="圖形 16">
            <a:extLst>
              <a:ext uri="{FF2B5EF4-FFF2-40B4-BE49-F238E27FC236}">
                <a16:creationId xmlns:a16="http://schemas.microsoft.com/office/drawing/2014/main" id="{BA60A839-4E68-4C22-A0C6-275E07EFD19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7398" b="10321"/>
          <a:stretch/>
        </p:blipFill>
        <p:spPr>
          <a:xfrm>
            <a:off x="551331" y="3061400"/>
            <a:ext cx="1438834" cy="1548238"/>
          </a:xfrm>
          <a:prstGeom prst="rect">
            <a:avLst/>
          </a:prstGeom>
        </p:spPr>
      </p:pic>
      <p:pic>
        <p:nvPicPr>
          <p:cNvPr id="21" name="圖形 20">
            <a:extLst>
              <a:ext uri="{FF2B5EF4-FFF2-40B4-BE49-F238E27FC236}">
                <a16:creationId xmlns:a16="http://schemas.microsoft.com/office/drawing/2014/main" id="{FB8B6C59-7628-4F3A-9A2B-CFF7B47E9C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193677" y="2910060"/>
            <a:ext cx="509785" cy="158098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矩形: 圓角 45">
            <a:extLst>
              <a:ext uri="{FF2B5EF4-FFF2-40B4-BE49-F238E27FC236}">
                <a16:creationId xmlns:a16="http://schemas.microsoft.com/office/drawing/2014/main" id="{F7E975F8-5E58-47B0-93B8-A69A483979F6}"/>
              </a:ext>
            </a:extLst>
          </p:cNvPr>
          <p:cNvSpPr/>
          <p:nvPr/>
        </p:nvSpPr>
        <p:spPr>
          <a:xfrm>
            <a:off x="1104690" y="829557"/>
            <a:ext cx="6779222" cy="4779505"/>
          </a:xfrm>
          <a:prstGeom prst="roundRect">
            <a:avLst>
              <a:gd name="adj" fmla="val 6065"/>
            </a:avLst>
          </a:prstGeom>
          <a:gradFill>
            <a:gsLst>
              <a:gs pos="0">
                <a:srgbClr val="042F4C"/>
              </a:gs>
              <a:gs pos="100000">
                <a:srgbClr val="160404"/>
              </a:gs>
            </a:gsLst>
            <a:lin ang="5400000" scaled="0"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pic>
        <p:nvPicPr>
          <p:cNvPr id="20" name="圖形 19">
            <a:extLst>
              <a:ext uri="{FF2B5EF4-FFF2-40B4-BE49-F238E27FC236}">
                <a16:creationId xmlns:a16="http://schemas.microsoft.com/office/drawing/2014/main" id="{37FC12E5-1AA5-4D12-BC16-70BF96E9C6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840766" y="931442"/>
            <a:ext cx="5664006" cy="4212057"/>
          </a:xfrm>
          <a:prstGeom prst="rect">
            <a:avLst/>
          </a:prstGeom>
        </p:spPr>
      </p:pic>
      <p:sp>
        <p:nvSpPr>
          <p:cNvPr id="343" name="Shape 343"/>
          <p:cNvSpPr txBox="1">
            <a:spLocks noGrp="1"/>
          </p:cNvSpPr>
          <p:nvPr>
            <p:ph type="title"/>
          </p:nvPr>
        </p:nvSpPr>
        <p:spPr>
          <a:xfrm>
            <a:off x="214282" y="115257"/>
            <a:ext cx="8787000" cy="7143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4200">
                <a:ea typeface="微軟正黑體" pitchFamily="34" charset="-120"/>
              </a:rPr>
              <a:t>HD Station</a:t>
            </a:r>
          </a:p>
        </p:txBody>
      </p:sp>
      <p:pic>
        <p:nvPicPr>
          <p:cNvPr id="17" name="圖形 16">
            <a:extLst>
              <a:ext uri="{FF2B5EF4-FFF2-40B4-BE49-F238E27FC236}">
                <a16:creationId xmlns:a16="http://schemas.microsoft.com/office/drawing/2014/main" id="{2EBADBD1-79EB-4458-BE82-1BA30631EC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07216" y="2491307"/>
            <a:ext cx="1472669" cy="2448235"/>
          </a:xfrm>
          <a:prstGeom prst="rect">
            <a:avLst/>
          </a:prstGeom>
        </p:spPr>
      </p:pic>
      <p:grpSp>
        <p:nvGrpSpPr>
          <p:cNvPr id="24" name="群組 23">
            <a:extLst>
              <a:ext uri="{FF2B5EF4-FFF2-40B4-BE49-F238E27FC236}">
                <a16:creationId xmlns:a16="http://schemas.microsoft.com/office/drawing/2014/main" id="{C898D39C-151C-4306-A03A-9115A30641A1}"/>
              </a:ext>
            </a:extLst>
          </p:cNvPr>
          <p:cNvGrpSpPr/>
          <p:nvPr/>
        </p:nvGrpSpPr>
        <p:grpSpPr>
          <a:xfrm>
            <a:off x="2139979" y="1215483"/>
            <a:ext cx="5163256" cy="3580233"/>
            <a:chOff x="2064047" y="1356877"/>
            <a:chExt cx="4991480" cy="3461122"/>
          </a:xfrm>
        </p:grpSpPr>
        <p:pic>
          <p:nvPicPr>
            <p:cNvPr id="25" name="Picture 2" descr="C:\Users\Han Tsai\Desktop\HD_直播\aa.png">
              <a:extLst>
                <a:ext uri="{FF2B5EF4-FFF2-40B4-BE49-F238E27FC236}">
                  <a16:creationId xmlns:a16="http://schemas.microsoft.com/office/drawing/2014/main" id="{7B031A9C-F524-44F3-AF06-7E61A5BD8E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2064047" y="1356877"/>
              <a:ext cx="4987440" cy="3461122"/>
            </a:xfrm>
            <a:prstGeom prst="rect">
              <a:avLst/>
            </a:prstGeom>
            <a:noFill/>
          </p:spPr>
        </p:pic>
        <p:sp>
          <p:nvSpPr>
            <p:cNvPr id="26" name="矩形 25">
              <a:extLst>
                <a:ext uri="{FF2B5EF4-FFF2-40B4-BE49-F238E27FC236}">
                  <a16:creationId xmlns:a16="http://schemas.microsoft.com/office/drawing/2014/main" id="{D0D7D0A0-2256-43F9-9B2C-631BABF80E1A}"/>
                </a:ext>
              </a:extLst>
            </p:cNvPr>
            <p:cNvSpPr/>
            <p:nvPr/>
          </p:nvSpPr>
          <p:spPr>
            <a:xfrm>
              <a:off x="4780142" y="2010936"/>
              <a:ext cx="722303" cy="721591"/>
            </a:xfrm>
            <a:prstGeom prst="rect">
              <a:avLst/>
            </a:prstGeom>
            <a:solidFill>
              <a:srgbClr val="AED1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27" name="Picture 2" descr="https://download.qnap.com/QPKG/images/QPKG/QVRProClient_80.png">
              <a:extLst>
                <a:ext uri="{FF2B5EF4-FFF2-40B4-BE49-F238E27FC236}">
                  <a16:creationId xmlns:a16="http://schemas.microsoft.com/office/drawing/2014/main" id="{31722806-E538-4025-BEF0-E6A8EA38317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78617" y="2100150"/>
              <a:ext cx="511072" cy="5110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圖片 27">
              <a:extLst>
                <a:ext uri="{FF2B5EF4-FFF2-40B4-BE49-F238E27FC236}">
                  <a16:creationId xmlns:a16="http://schemas.microsoft.com/office/drawing/2014/main" id="{C336F9AC-9275-45AB-8CE1-CC7680BFC49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081967" y="1418739"/>
              <a:ext cx="517508" cy="521506"/>
            </a:xfrm>
            <a:prstGeom prst="rect">
              <a:avLst/>
            </a:prstGeom>
          </p:spPr>
        </p:pic>
        <p:pic>
          <p:nvPicPr>
            <p:cNvPr id="29" name="Picture 4" descr="Windows 10 Logo.svg">
              <a:extLst>
                <a:ext uri="{FF2B5EF4-FFF2-40B4-BE49-F238E27FC236}">
                  <a16:creationId xmlns:a16="http://schemas.microsoft.com/office/drawing/2014/main" id="{C3E23560-D8F7-449F-B871-BC7C66806C5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0528"/>
            <a:stretch/>
          </p:blipFill>
          <p:spPr bwMode="auto">
            <a:xfrm>
              <a:off x="2178421" y="1526682"/>
              <a:ext cx="324600" cy="3056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矩形 29">
              <a:extLst>
                <a:ext uri="{FF2B5EF4-FFF2-40B4-BE49-F238E27FC236}">
                  <a16:creationId xmlns:a16="http://schemas.microsoft.com/office/drawing/2014/main" id="{05AF218E-9E6E-46C1-8699-AEC01023D1DE}"/>
                </a:ext>
              </a:extLst>
            </p:cNvPr>
            <p:cNvSpPr/>
            <p:nvPr/>
          </p:nvSpPr>
          <p:spPr>
            <a:xfrm>
              <a:off x="3671194" y="3948396"/>
              <a:ext cx="1648292" cy="295720"/>
            </a:xfrm>
            <a:prstGeom prst="rect">
              <a:avLst/>
            </a:prstGeom>
            <a:solidFill>
              <a:srgbClr val="4B7A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1" name="矩形 30">
              <a:extLst>
                <a:ext uri="{FF2B5EF4-FFF2-40B4-BE49-F238E27FC236}">
                  <a16:creationId xmlns:a16="http://schemas.microsoft.com/office/drawing/2014/main" id="{C211BA16-0712-4D59-87DA-05D7659F9E4F}"/>
                </a:ext>
              </a:extLst>
            </p:cNvPr>
            <p:cNvSpPr/>
            <p:nvPr/>
          </p:nvSpPr>
          <p:spPr>
            <a:xfrm>
              <a:off x="3541683" y="4465906"/>
              <a:ext cx="1903828" cy="295720"/>
            </a:xfrm>
            <a:prstGeom prst="rect">
              <a:avLst/>
            </a:prstGeom>
            <a:solidFill>
              <a:srgbClr val="2D66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2" name="文字方塊 31">
              <a:extLst>
                <a:ext uri="{FF2B5EF4-FFF2-40B4-BE49-F238E27FC236}">
                  <a16:creationId xmlns:a16="http://schemas.microsoft.com/office/drawing/2014/main" id="{B115E631-18CD-48E6-8027-255477509D95}"/>
                </a:ext>
              </a:extLst>
            </p:cNvPr>
            <p:cNvSpPr txBox="1"/>
            <p:nvPr/>
          </p:nvSpPr>
          <p:spPr>
            <a:xfrm>
              <a:off x="3005825" y="3962022"/>
              <a:ext cx="3478992" cy="315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>
                  <a:solidFill>
                    <a:schemeClr val="bg1"/>
                  </a:solidFill>
                </a:rPr>
                <a:t>QTS/ </a:t>
              </a:r>
              <a:r>
                <a:rPr lang="en-US" altLang="zh-TW" err="1">
                  <a:solidFill>
                    <a:schemeClr val="bg1"/>
                  </a:solidFill>
                </a:rPr>
                <a:t>QuTS</a:t>
              </a:r>
              <a:r>
                <a:rPr lang="en-US" altLang="zh-TW">
                  <a:solidFill>
                    <a:schemeClr val="bg1"/>
                  </a:solidFill>
                </a:rPr>
                <a:t> hero Operating system</a:t>
              </a:r>
              <a:endParaRPr lang="zh-TW" altLang="en-US">
                <a:solidFill>
                  <a:schemeClr val="bg1"/>
                </a:solidFill>
              </a:endParaRPr>
            </a:p>
          </p:txBody>
        </p:sp>
        <p:sp>
          <p:nvSpPr>
            <p:cNvPr id="33" name="文字方塊 32">
              <a:extLst>
                <a:ext uri="{FF2B5EF4-FFF2-40B4-BE49-F238E27FC236}">
                  <a16:creationId xmlns:a16="http://schemas.microsoft.com/office/drawing/2014/main" id="{34FF75A0-5A64-406E-AB41-14B67C826AC8}"/>
                </a:ext>
              </a:extLst>
            </p:cNvPr>
            <p:cNvSpPr txBox="1"/>
            <p:nvPr/>
          </p:nvSpPr>
          <p:spPr>
            <a:xfrm>
              <a:off x="2746485" y="4458962"/>
              <a:ext cx="3622566" cy="315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>
                  <a:solidFill>
                    <a:schemeClr val="bg1"/>
                  </a:solidFill>
                </a:rPr>
                <a:t>NAS with</a:t>
              </a:r>
              <a:r>
                <a:rPr lang="zh-TW" altLang="en-US">
                  <a:solidFill>
                    <a:schemeClr val="bg1"/>
                  </a:solidFill>
                </a:rPr>
                <a:t> </a:t>
              </a:r>
              <a:r>
                <a:rPr lang="en-US" altLang="zh-TW">
                  <a:solidFill>
                    <a:schemeClr val="bg1"/>
                  </a:solidFill>
                </a:rPr>
                <a:t>integrated GPU or discrete GPU</a:t>
              </a:r>
              <a:endParaRPr lang="zh-TW" altLang="en-US">
                <a:solidFill>
                  <a:schemeClr val="bg1"/>
                </a:solidFill>
              </a:endParaRPr>
            </a:p>
          </p:txBody>
        </p:sp>
        <p:sp>
          <p:nvSpPr>
            <p:cNvPr id="34" name="矩形 33">
              <a:extLst>
                <a:ext uri="{FF2B5EF4-FFF2-40B4-BE49-F238E27FC236}">
                  <a16:creationId xmlns:a16="http://schemas.microsoft.com/office/drawing/2014/main" id="{703F4186-B1E1-4869-B384-12A103CD1B70}"/>
                </a:ext>
              </a:extLst>
            </p:cNvPr>
            <p:cNvSpPr/>
            <p:nvPr/>
          </p:nvSpPr>
          <p:spPr>
            <a:xfrm>
              <a:off x="4660750" y="2834368"/>
              <a:ext cx="961089" cy="256798"/>
            </a:xfrm>
            <a:prstGeom prst="rect">
              <a:avLst/>
            </a:prstGeom>
            <a:solidFill>
              <a:srgbClr val="5AC4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5" name="文字方塊 34">
              <a:extLst>
                <a:ext uri="{FF2B5EF4-FFF2-40B4-BE49-F238E27FC236}">
                  <a16:creationId xmlns:a16="http://schemas.microsoft.com/office/drawing/2014/main" id="{E56F5D10-04DF-42A5-B27D-B6C498D727B2}"/>
                </a:ext>
              </a:extLst>
            </p:cNvPr>
            <p:cNvSpPr txBox="1"/>
            <p:nvPr/>
          </p:nvSpPr>
          <p:spPr>
            <a:xfrm>
              <a:off x="4521095" y="2836365"/>
              <a:ext cx="2417854" cy="2527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000">
                  <a:solidFill>
                    <a:schemeClr val="bg1"/>
                  </a:solidFill>
                </a:rPr>
                <a:t>Surveillance Desk</a:t>
              </a:r>
              <a:endParaRPr lang="zh-TW" altLang="en-US" sz="1000">
                <a:solidFill>
                  <a:schemeClr val="bg1"/>
                </a:solidFill>
              </a:endParaRPr>
            </a:p>
          </p:txBody>
        </p:sp>
        <p:sp>
          <p:nvSpPr>
            <p:cNvPr id="36" name="矩形: 圓角 35">
              <a:extLst>
                <a:ext uri="{FF2B5EF4-FFF2-40B4-BE49-F238E27FC236}">
                  <a16:creationId xmlns:a16="http://schemas.microsoft.com/office/drawing/2014/main" id="{F501586B-36C0-4414-82A7-DA07C349F0B0}"/>
                </a:ext>
              </a:extLst>
            </p:cNvPr>
            <p:cNvSpPr/>
            <p:nvPr/>
          </p:nvSpPr>
          <p:spPr>
            <a:xfrm>
              <a:off x="5730022" y="1356877"/>
              <a:ext cx="1250466" cy="1332138"/>
            </a:xfrm>
            <a:prstGeom prst="roundRect">
              <a:avLst>
                <a:gd name="adj" fmla="val 4686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7" name="矩形 36">
              <a:extLst>
                <a:ext uri="{FF2B5EF4-FFF2-40B4-BE49-F238E27FC236}">
                  <a16:creationId xmlns:a16="http://schemas.microsoft.com/office/drawing/2014/main" id="{3705579A-DB26-41B7-9E0F-D8553107E99F}"/>
                </a:ext>
              </a:extLst>
            </p:cNvPr>
            <p:cNvSpPr/>
            <p:nvPr/>
          </p:nvSpPr>
          <p:spPr>
            <a:xfrm>
              <a:off x="5805061" y="1407188"/>
              <a:ext cx="1250466" cy="1313787"/>
            </a:xfrm>
            <a:prstGeom prst="rect">
              <a:avLst/>
            </a:prstGeom>
            <a:solidFill>
              <a:srgbClr val="AED1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grpSp>
          <p:nvGrpSpPr>
            <p:cNvPr id="38" name="群組 37">
              <a:extLst>
                <a:ext uri="{FF2B5EF4-FFF2-40B4-BE49-F238E27FC236}">
                  <a16:creationId xmlns:a16="http://schemas.microsoft.com/office/drawing/2014/main" id="{4AD0713C-07EA-4BB1-9FB4-224E17E1624B}"/>
                </a:ext>
              </a:extLst>
            </p:cNvPr>
            <p:cNvGrpSpPr/>
            <p:nvPr/>
          </p:nvGrpSpPr>
          <p:grpSpPr>
            <a:xfrm>
              <a:off x="5875874" y="1430983"/>
              <a:ext cx="1063075" cy="1290745"/>
              <a:chOff x="5829487" y="1281554"/>
              <a:chExt cx="1204571" cy="1462545"/>
            </a:xfrm>
          </p:grpSpPr>
          <p:pic>
            <p:nvPicPr>
              <p:cNvPr id="39" name="圖片 38">
                <a:extLst>
                  <a:ext uri="{FF2B5EF4-FFF2-40B4-BE49-F238E27FC236}">
                    <a16:creationId xmlns:a16="http://schemas.microsoft.com/office/drawing/2014/main" id="{40A7EAFD-A241-4A9F-87AF-CF172FA8505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34354" b="52730" l="41545" r="53305"/>
                        </a14:imgEffect>
                      </a14:imgLayer>
                    </a14:imgProps>
                  </a:ext>
                </a:extLst>
              </a:blip>
              <a:srcRect l="40228" t="32301" r="46302" b="47050"/>
              <a:stretch/>
            </p:blipFill>
            <p:spPr>
              <a:xfrm>
                <a:off x="6424625" y="1699197"/>
                <a:ext cx="553270" cy="546761"/>
              </a:xfrm>
              <a:prstGeom prst="rect">
                <a:avLst/>
              </a:prstGeom>
            </p:spPr>
          </p:pic>
          <p:pic>
            <p:nvPicPr>
              <p:cNvPr id="40" name="圖片 39">
                <a:extLst>
                  <a:ext uri="{FF2B5EF4-FFF2-40B4-BE49-F238E27FC236}">
                    <a16:creationId xmlns:a16="http://schemas.microsoft.com/office/drawing/2014/main" id="{FE64DBF9-15DA-4D60-B4CA-132DA2714C5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5859" b="23036" l="57682" r="70386"/>
                        </a14:imgEffect>
                      </a14:imgLayer>
                    </a14:imgProps>
                  </a:ext>
                </a:extLst>
              </a:blip>
              <a:srcRect l="56312" t="4154" r="28475" b="76303"/>
              <a:stretch/>
            </p:blipFill>
            <p:spPr>
              <a:xfrm>
                <a:off x="5829487" y="1728447"/>
                <a:ext cx="624917" cy="517509"/>
              </a:xfrm>
              <a:prstGeom prst="rect">
                <a:avLst/>
              </a:prstGeom>
            </p:spPr>
          </p:pic>
          <p:pic>
            <p:nvPicPr>
              <p:cNvPr id="41" name="圖片 40">
                <a:extLst>
                  <a:ext uri="{FF2B5EF4-FFF2-40B4-BE49-F238E27FC236}">
                    <a16:creationId xmlns:a16="http://schemas.microsoft.com/office/drawing/2014/main" id="{0336174F-8566-4588-BDF6-00D61CCDCA23}"/>
                  </a:ext>
                </a:extLst>
              </p:cNvPr>
              <p:cNvPicPr>
                <a:picLocks/>
              </p:cNvPicPr>
              <p:nvPr/>
            </p:nvPicPr>
            <p:blipFill>
              <a:blip r:embed="rId14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4082" b="97959" l="7558" r="87791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6428603" y="1281554"/>
                <a:ext cx="605455" cy="517452"/>
              </a:xfrm>
              <a:prstGeom prst="rect">
                <a:avLst/>
              </a:prstGeom>
            </p:spPr>
          </p:pic>
          <p:pic>
            <p:nvPicPr>
              <p:cNvPr id="42" name="圖片 41">
                <a:extLst>
                  <a:ext uri="{FF2B5EF4-FFF2-40B4-BE49-F238E27FC236}">
                    <a16:creationId xmlns:a16="http://schemas.microsoft.com/office/drawing/2014/main" id="{813E217E-B4B1-479A-975D-DFC9CF6BBB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BEBA8EAE-BF5A-486C-A8C5-ECC9F3942E4B}">
                    <a14:imgProps xmlns:a14="http://schemas.microsoft.com/office/drawing/2010/main">
                      <a14:imgLayer r:embed="rId17">
                        <a14:imgEffect>
                          <a14:backgroundRemoval t="1504" b="100000" l="2069" r="97931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6484816" y="2270494"/>
                <a:ext cx="483548" cy="443531"/>
              </a:xfrm>
              <a:prstGeom prst="rect">
                <a:avLst/>
              </a:prstGeom>
            </p:spPr>
          </p:pic>
          <p:pic>
            <p:nvPicPr>
              <p:cNvPr id="43" name="圖片 42">
                <a:extLst>
                  <a:ext uri="{FF2B5EF4-FFF2-40B4-BE49-F238E27FC236}">
                    <a16:creationId xmlns:a16="http://schemas.microsoft.com/office/drawing/2014/main" id="{A86D611B-058C-48AF-AD4D-C0316DB8CA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BEBA8EAE-BF5A-486C-A8C5-ECC9F3942E4B}">
                    <a14:imgProps xmlns:a14="http://schemas.microsoft.com/office/drawing/2010/main">
                      <a14:imgLayer r:embed="rId19">
                        <a14:imgEffect>
                          <a14:backgroundRemoval t="15758" b="96970" l="12258" r="97419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876234" y="2169895"/>
                <a:ext cx="539404" cy="574204"/>
              </a:xfrm>
              <a:prstGeom prst="rect">
                <a:avLst/>
              </a:prstGeom>
            </p:spPr>
          </p:pic>
        </p:grpSp>
      </p:grpSp>
      <p:pic>
        <p:nvPicPr>
          <p:cNvPr id="47" name="圖形 46">
            <a:extLst>
              <a:ext uri="{FF2B5EF4-FFF2-40B4-BE49-F238E27FC236}">
                <a16:creationId xmlns:a16="http://schemas.microsoft.com/office/drawing/2014/main" id="{9EFC620C-C741-4829-AB4F-61654944314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7461022" y="2332980"/>
            <a:ext cx="1289776" cy="2606562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Shape 364"/>
          <p:cNvSpPr txBox="1"/>
          <p:nvPr/>
        </p:nvSpPr>
        <p:spPr>
          <a:xfrm>
            <a:off x="4621139" y="4050160"/>
            <a:ext cx="1407900" cy="30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dirty="0" err="1">
                <a:solidFill>
                  <a:schemeClr val="tx1"/>
                </a:solidFill>
                <a:latin typeface="+mj-lt"/>
              </a:rPr>
              <a:t>Qremote</a:t>
            </a:r>
            <a:r>
              <a:rPr lang="en-US" dirty="0">
                <a:solidFill>
                  <a:schemeClr val="tx1"/>
                </a:solidFill>
                <a:latin typeface="+mj-lt"/>
              </a:rPr>
              <a:t> App</a:t>
            </a:r>
          </a:p>
        </p:txBody>
      </p:sp>
      <p:sp>
        <p:nvSpPr>
          <p:cNvPr id="365" name="Shape 365"/>
          <p:cNvSpPr txBox="1"/>
          <p:nvPr/>
        </p:nvSpPr>
        <p:spPr>
          <a:xfrm>
            <a:off x="1395845" y="4022608"/>
            <a:ext cx="2118879" cy="35719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altLang="zh-TW" dirty="0">
                <a:solidFill>
                  <a:schemeClr val="tx1"/>
                </a:solidFill>
                <a:latin typeface="+mj-lt"/>
              </a:rPr>
              <a:t>TV remote c</a:t>
            </a:r>
            <a:r>
              <a:rPr lang="en-US" dirty="0">
                <a:solidFill>
                  <a:schemeClr val="tx1"/>
                </a:solidFill>
                <a:latin typeface="+mj-lt"/>
              </a:rPr>
              <a:t>ontroller</a:t>
            </a:r>
          </a:p>
        </p:txBody>
      </p:sp>
      <p:sp>
        <p:nvSpPr>
          <p:cNvPr id="366" name="Shape 366"/>
          <p:cNvSpPr txBox="1"/>
          <p:nvPr/>
        </p:nvSpPr>
        <p:spPr>
          <a:xfrm>
            <a:off x="846625" y="1815603"/>
            <a:ext cx="2010000" cy="30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dirty="0">
                <a:solidFill>
                  <a:schemeClr val="tx1"/>
                </a:solidFill>
                <a:latin typeface="+mj-lt"/>
              </a:rPr>
              <a:t>Mouse &amp; </a:t>
            </a:r>
          </a:p>
          <a:p>
            <a:pPr lvl="0" rtl="0">
              <a:spcBef>
                <a:spcPts val="0"/>
              </a:spcBef>
              <a:buNone/>
            </a:pPr>
            <a:r>
              <a:rPr lang="en-US" dirty="0">
                <a:solidFill>
                  <a:schemeClr val="tx1"/>
                </a:solidFill>
                <a:latin typeface="+mj-lt"/>
              </a:rPr>
              <a:t>Keyboard</a:t>
            </a:r>
          </a:p>
        </p:txBody>
      </p:sp>
      <p:sp>
        <p:nvSpPr>
          <p:cNvPr id="26" name="Shape 414"/>
          <p:cNvSpPr/>
          <p:nvPr/>
        </p:nvSpPr>
        <p:spPr>
          <a:xfrm>
            <a:off x="5158596" y="1124363"/>
            <a:ext cx="3680604" cy="620640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FC4A48"/>
          </a:solidFill>
          <a:ln w="38100" cap="flat" cmpd="sng">
            <a:noFill/>
            <a:prstDash val="solid"/>
            <a:round/>
            <a:headEnd type="none" w="med" len="med"/>
            <a:tailEnd type="none" w="med" len="med"/>
          </a:ln>
          <a:effectLst>
            <a:outerShdw blurRad="114300" dist="190500" dir="2700000" algn="tl" rotWithShape="0">
              <a:prstClr val="black">
                <a:alpha val="15000"/>
              </a:prst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</a:pPr>
            <a:r>
              <a:rPr lang="en-US" altLang="zh-TW" sz="1800" b="1" dirty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Flexible, cost saving </a:t>
            </a:r>
            <a:endParaRPr lang="zh-TW" altLang="en-US" sz="1800" b="1" dirty="0">
              <a:solidFill>
                <a:schemeClr val="bg1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67" name="Shape 367"/>
          <p:cNvSpPr txBox="1"/>
          <p:nvPr/>
        </p:nvSpPr>
        <p:spPr>
          <a:xfrm>
            <a:off x="3069725" y="1645944"/>
            <a:ext cx="1659600" cy="30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1600" b="1" dirty="0">
                <a:solidFill>
                  <a:srgbClr val="FC4A48"/>
                </a:solidFill>
                <a:latin typeface="+mj-lt"/>
              </a:rPr>
              <a:t>TS-451D2</a:t>
            </a:r>
          </a:p>
        </p:txBody>
      </p:sp>
      <p:sp>
        <p:nvSpPr>
          <p:cNvPr id="4" name="矩形 3"/>
          <p:cNvSpPr/>
          <p:nvPr/>
        </p:nvSpPr>
        <p:spPr>
          <a:xfrm>
            <a:off x="2417785" y="4569166"/>
            <a:ext cx="615745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</a:t>
            </a:r>
            <a:r>
              <a:rPr lang="en-US" altLang="zh-TW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Recommanded</a:t>
            </a:r>
            <a:r>
              <a:rPr lang="en-US" altLang="zh-TW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models : x53D, TBS-453DX. x72X/x72XT, h1688X/h1288X</a:t>
            </a:r>
            <a:endParaRPr lang="zh-TW" altLang="en-US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  <p:sp>
        <p:nvSpPr>
          <p:cNvPr id="42" name="Shape 343">
            <a:extLst>
              <a:ext uri="{FF2B5EF4-FFF2-40B4-BE49-F238E27FC236}">
                <a16:creationId xmlns:a16="http://schemas.microsoft.com/office/drawing/2014/main" id="{BD936B22-CFC4-4B5E-9068-A438562B67D9}"/>
              </a:ext>
            </a:extLst>
          </p:cNvPr>
          <p:cNvSpPr txBox="1">
            <a:spLocks/>
          </p:cNvSpPr>
          <p:nvPr/>
        </p:nvSpPr>
        <p:spPr>
          <a:xfrm>
            <a:off x="214282" y="115257"/>
            <a:ext cx="8787000" cy="714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0000"/>
              <a:buFont typeface="Arial"/>
              <a:buNone/>
              <a:defRPr sz="4400" b="1" i="0" u="none" strike="noStrike" cap="none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buClr>
                <a:schemeClr val="dk1"/>
              </a:buClr>
              <a:buSzPct val="50000"/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 rtl="0">
              <a:spcBef>
                <a:spcPts val="0"/>
              </a:spcBef>
              <a:buClr>
                <a:schemeClr val="dk1"/>
              </a:buClr>
              <a:buSzPct val="50000"/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 rtl="0">
              <a:spcBef>
                <a:spcPts val="0"/>
              </a:spcBef>
              <a:buClr>
                <a:schemeClr val="dk1"/>
              </a:buClr>
              <a:buSzPct val="50000"/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 rtl="0">
              <a:spcBef>
                <a:spcPts val="0"/>
              </a:spcBef>
              <a:buClr>
                <a:schemeClr val="dk1"/>
              </a:buClr>
              <a:buSzPct val="50000"/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 rtl="0">
              <a:spcBef>
                <a:spcPts val="0"/>
              </a:spcBef>
              <a:buClr>
                <a:schemeClr val="dk1"/>
              </a:buClr>
              <a:buSzPct val="50000"/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 rtl="0">
              <a:spcBef>
                <a:spcPts val="0"/>
              </a:spcBef>
              <a:buClr>
                <a:schemeClr val="dk1"/>
              </a:buClr>
              <a:buSzPct val="50000"/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 rtl="0">
              <a:spcBef>
                <a:spcPts val="0"/>
              </a:spcBef>
              <a:buClr>
                <a:schemeClr val="dk1"/>
              </a:buClr>
              <a:buSzPct val="50000"/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 rtl="0">
              <a:spcBef>
                <a:spcPts val="0"/>
              </a:spcBef>
              <a:buClr>
                <a:schemeClr val="dk1"/>
              </a:buClr>
              <a:buSzPct val="50000"/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r>
              <a:rPr lang="en-US" sz="4200" dirty="0">
                <a:solidFill>
                  <a:schemeClr val="bg1"/>
                </a:solidFill>
                <a:ea typeface="微軟正黑體" pitchFamily="34" charset="-120"/>
              </a:rPr>
              <a:t>Models with Built-in HDMI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367"/>
          <p:cNvSpPr txBox="1"/>
          <p:nvPr/>
        </p:nvSpPr>
        <p:spPr>
          <a:xfrm>
            <a:off x="5536112" y="2857097"/>
            <a:ext cx="2361980" cy="29562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r>
              <a:rPr lang="en-US" sz="15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微軟正黑體" pitchFamily="34" charset="-120"/>
              </a:rPr>
              <a:t>NVIDIA </a:t>
            </a:r>
            <a:br>
              <a:rPr lang="en-US" sz="15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微軟正黑體" pitchFamily="34" charset="-120"/>
              </a:rPr>
            </a:br>
            <a:r>
              <a:rPr lang="en-US" sz="15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微軟正黑體" pitchFamily="34" charset="-120"/>
              </a:rPr>
              <a:t>graphics card</a:t>
            </a:r>
          </a:p>
        </p:txBody>
      </p:sp>
      <p:sp>
        <p:nvSpPr>
          <p:cNvPr id="54" name="矩形 53"/>
          <p:cNvSpPr/>
          <p:nvPr/>
        </p:nvSpPr>
        <p:spPr>
          <a:xfrm>
            <a:off x="6781476" y="4399889"/>
            <a:ext cx="223323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800" i="1" dirty="0">
                <a:solidFill>
                  <a:schemeClr val="tx1"/>
                </a:solidFill>
              </a:rPr>
              <a:t>Note: Need to install NVIDIA GPU Driver which can be found in app center</a:t>
            </a:r>
          </a:p>
        </p:txBody>
      </p:sp>
      <p:sp>
        <p:nvSpPr>
          <p:cNvPr id="35" name="Shape 364">
            <a:extLst>
              <a:ext uri="{FF2B5EF4-FFF2-40B4-BE49-F238E27FC236}">
                <a16:creationId xmlns:a16="http://schemas.microsoft.com/office/drawing/2014/main" id="{D7A34189-CCC1-4AEA-84B9-3E975F46E198}"/>
              </a:ext>
            </a:extLst>
          </p:cNvPr>
          <p:cNvSpPr txBox="1"/>
          <p:nvPr/>
        </p:nvSpPr>
        <p:spPr>
          <a:xfrm>
            <a:off x="4621139" y="4050160"/>
            <a:ext cx="1407900" cy="30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dirty="0" err="1">
                <a:solidFill>
                  <a:schemeClr val="tx1"/>
                </a:solidFill>
                <a:latin typeface="+mj-lt"/>
              </a:rPr>
              <a:t>Qremote</a:t>
            </a:r>
            <a:r>
              <a:rPr lang="en-US" dirty="0">
                <a:solidFill>
                  <a:schemeClr val="tx1"/>
                </a:solidFill>
                <a:latin typeface="+mj-lt"/>
              </a:rPr>
              <a:t> App</a:t>
            </a:r>
          </a:p>
        </p:txBody>
      </p:sp>
      <p:sp>
        <p:nvSpPr>
          <p:cNvPr id="36" name="Shape 365">
            <a:extLst>
              <a:ext uri="{FF2B5EF4-FFF2-40B4-BE49-F238E27FC236}">
                <a16:creationId xmlns:a16="http://schemas.microsoft.com/office/drawing/2014/main" id="{D1EB1565-D411-43D8-886A-4D82A3242264}"/>
              </a:ext>
            </a:extLst>
          </p:cNvPr>
          <p:cNvSpPr txBox="1"/>
          <p:nvPr/>
        </p:nvSpPr>
        <p:spPr>
          <a:xfrm>
            <a:off x="1395845" y="4022608"/>
            <a:ext cx="2118879" cy="35719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altLang="zh-TW" dirty="0">
                <a:solidFill>
                  <a:schemeClr val="tx1"/>
                </a:solidFill>
                <a:latin typeface="+mj-lt"/>
              </a:rPr>
              <a:t>TV remote c</a:t>
            </a:r>
            <a:r>
              <a:rPr lang="en-US" dirty="0">
                <a:solidFill>
                  <a:schemeClr val="tx1"/>
                </a:solidFill>
                <a:latin typeface="+mj-lt"/>
              </a:rPr>
              <a:t>ontroller</a:t>
            </a:r>
          </a:p>
        </p:txBody>
      </p:sp>
      <p:sp>
        <p:nvSpPr>
          <p:cNvPr id="47" name="Shape 366">
            <a:extLst>
              <a:ext uri="{FF2B5EF4-FFF2-40B4-BE49-F238E27FC236}">
                <a16:creationId xmlns:a16="http://schemas.microsoft.com/office/drawing/2014/main" id="{1CA64CB8-D1B7-43DB-8BF7-DA04ABD60090}"/>
              </a:ext>
            </a:extLst>
          </p:cNvPr>
          <p:cNvSpPr txBox="1"/>
          <p:nvPr/>
        </p:nvSpPr>
        <p:spPr>
          <a:xfrm>
            <a:off x="846625" y="1815603"/>
            <a:ext cx="2010000" cy="30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dirty="0">
                <a:solidFill>
                  <a:schemeClr val="tx1"/>
                </a:solidFill>
                <a:latin typeface="+mj-lt"/>
              </a:rPr>
              <a:t>Mouse &amp; </a:t>
            </a:r>
          </a:p>
          <a:p>
            <a:pPr lvl="0" rtl="0">
              <a:spcBef>
                <a:spcPts val="0"/>
              </a:spcBef>
              <a:buNone/>
            </a:pPr>
            <a:r>
              <a:rPr lang="en-US" dirty="0">
                <a:solidFill>
                  <a:schemeClr val="tx1"/>
                </a:solidFill>
                <a:latin typeface="+mj-lt"/>
              </a:rPr>
              <a:t>Keyboard</a:t>
            </a:r>
          </a:p>
        </p:txBody>
      </p:sp>
      <p:sp>
        <p:nvSpPr>
          <p:cNvPr id="55" name="矩形 54">
            <a:extLst>
              <a:ext uri="{FF2B5EF4-FFF2-40B4-BE49-F238E27FC236}">
                <a16:creationId xmlns:a16="http://schemas.microsoft.com/office/drawing/2014/main" id="{033444EB-505D-4C9C-8C3F-AB259F09178A}"/>
              </a:ext>
            </a:extLst>
          </p:cNvPr>
          <p:cNvSpPr/>
          <p:nvPr/>
        </p:nvSpPr>
        <p:spPr>
          <a:xfrm>
            <a:off x="2362525" y="4495207"/>
            <a:ext cx="357662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</a:t>
            </a:r>
            <a:r>
              <a:rPr lang="en-US" altLang="zh-TW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Recommanded</a:t>
            </a:r>
            <a:r>
              <a:rPr lang="en-US" altLang="zh-TW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models : x73A, h686/h886</a:t>
            </a:r>
          </a:p>
        </p:txBody>
      </p:sp>
      <p:pic>
        <p:nvPicPr>
          <p:cNvPr id="8" name="圖形 7">
            <a:extLst>
              <a:ext uri="{FF2B5EF4-FFF2-40B4-BE49-F238E27FC236}">
                <a16:creationId xmlns:a16="http://schemas.microsoft.com/office/drawing/2014/main" id="{31B45C7D-F99D-44D6-9E06-BE9326EC4A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20518" y="2685041"/>
            <a:ext cx="1115594" cy="684413"/>
          </a:xfrm>
          <a:prstGeom prst="rect">
            <a:avLst/>
          </a:prstGeom>
        </p:spPr>
      </p:pic>
      <p:sp>
        <p:nvSpPr>
          <p:cNvPr id="56" name="Shape 367">
            <a:extLst>
              <a:ext uri="{FF2B5EF4-FFF2-40B4-BE49-F238E27FC236}">
                <a16:creationId xmlns:a16="http://schemas.microsoft.com/office/drawing/2014/main" id="{1875C8DF-C408-47F4-9D76-BC8F0F302F87}"/>
              </a:ext>
            </a:extLst>
          </p:cNvPr>
          <p:cNvSpPr txBox="1"/>
          <p:nvPr/>
        </p:nvSpPr>
        <p:spPr>
          <a:xfrm>
            <a:off x="2793031" y="1728288"/>
            <a:ext cx="1659600" cy="30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1600" b="1" dirty="0">
                <a:solidFill>
                  <a:srgbClr val="FC4A48"/>
                </a:solidFill>
                <a:latin typeface="+mj-lt"/>
              </a:rPr>
              <a:t>TS-x73A series</a:t>
            </a:r>
          </a:p>
        </p:txBody>
      </p:sp>
      <p:sp>
        <p:nvSpPr>
          <p:cNvPr id="57" name="Shape 343">
            <a:extLst>
              <a:ext uri="{FF2B5EF4-FFF2-40B4-BE49-F238E27FC236}">
                <a16:creationId xmlns:a16="http://schemas.microsoft.com/office/drawing/2014/main" id="{D8F46D68-7A0D-4C12-ADAA-77BE7538834E}"/>
              </a:ext>
            </a:extLst>
          </p:cNvPr>
          <p:cNvSpPr txBox="1">
            <a:spLocks/>
          </p:cNvSpPr>
          <p:nvPr/>
        </p:nvSpPr>
        <p:spPr>
          <a:xfrm>
            <a:off x="214282" y="115257"/>
            <a:ext cx="8787000" cy="714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0000"/>
              <a:buFont typeface="Arial"/>
              <a:buNone/>
              <a:defRPr sz="4400" b="1" i="0" u="none" strike="noStrike" cap="none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buClr>
                <a:schemeClr val="dk1"/>
              </a:buClr>
              <a:buSzPct val="50000"/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 rtl="0">
              <a:spcBef>
                <a:spcPts val="0"/>
              </a:spcBef>
              <a:buClr>
                <a:schemeClr val="dk1"/>
              </a:buClr>
              <a:buSzPct val="50000"/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 rtl="0">
              <a:spcBef>
                <a:spcPts val="0"/>
              </a:spcBef>
              <a:buClr>
                <a:schemeClr val="dk1"/>
              </a:buClr>
              <a:buSzPct val="50000"/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 rtl="0">
              <a:spcBef>
                <a:spcPts val="0"/>
              </a:spcBef>
              <a:buClr>
                <a:schemeClr val="dk1"/>
              </a:buClr>
              <a:buSzPct val="50000"/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 rtl="0">
              <a:spcBef>
                <a:spcPts val="0"/>
              </a:spcBef>
              <a:buClr>
                <a:schemeClr val="dk1"/>
              </a:buClr>
              <a:buSzPct val="50000"/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 rtl="0">
              <a:spcBef>
                <a:spcPts val="0"/>
              </a:spcBef>
              <a:buClr>
                <a:schemeClr val="dk1"/>
              </a:buClr>
              <a:buSzPct val="50000"/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 rtl="0">
              <a:spcBef>
                <a:spcPts val="0"/>
              </a:spcBef>
              <a:buClr>
                <a:schemeClr val="dk1"/>
              </a:buClr>
              <a:buSzPct val="50000"/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 rtl="0">
              <a:spcBef>
                <a:spcPts val="0"/>
              </a:spcBef>
              <a:buClr>
                <a:schemeClr val="dk1"/>
              </a:buClr>
              <a:buSzPct val="50000"/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r>
              <a:rPr lang="en-US" sz="4200" dirty="0">
                <a:solidFill>
                  <a:schemeClr val="bg1"/>
                </a:solidFill>
                <a:ea typeface="微軟正黑體" pitchFamily="34" charset="-120"/>
              </a:rPr>
              <a:t>Models using discrete GPU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AB40"/>
      </a:accent1>
      <a:accent2>
        <a:srgbClr val="212121"/>
      </a:accent2>
      <a:accent3>
        <a:srgbClr val="78909C"/>
      </a:accent3>
      <a:accent4>
        <a:srgbClr val="8F6024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832</Words>
  <Application>Microsoft Office PowerPoint</Application>
  <PresentationFormat>如螢幕大小 (16:9)</PresentationFormat>
  <Paragraphs>194</Paragraphs>
  <Slides>36</Slides>
  <Notes>30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36</vt:i4>
      </vt:variant>
    </vt:vector>
  </HeadingPairs>
  <TitlesOfParts>
    <vt:vector size="37" baseType="lpstr">
      <vt:lpstr>Simple Light</vt:lpstr>
      <vt:lpstr>PowerPoint 簡報</vt:lpstr>
      <vt:lpstr>Have you ever wanted this?</vt:lpstr>
      <vt:lpstr>One NAS solves it all, period.</vt:lpstr>
      <vt:lpstr>HD Station – Top installed app</vt:lpstr>
      <vt:lpstr>PowerPoint 簡報</vt:lpstr>
      <vt:lpstr>HD Station Architecture</vt:lpstr>
      <vt:lpstr>HD Station</vt:lpstr>
      <vt:lpstr>PowerPoint 簡報</vt:lpstr>
      <vt:lpstr>PowerPoint 簡報</vt:lpstr>
      <vt:lpstr>PowerPoint 簡報</vt:lpstr>
      <vt:lpstr>Install/Update the Application</vt:lpstr>
      <vt:lpstr>Allocate GPU/HDMI output</vt:lpstr>
      <vt:lpstr>QTS - HD Station Setup</vt:lpstr>
      <vt:lpstr>Local Display - General Settings</vt:lpstr>
      <vt:lpstr>HD Station Settings - Applications</vt:lpstr>
      <vt:lpstr>HD Station Settings - Display</vt:lpstr>
      <vt:lpstr>Preferences</vt:lpstr>
      <vt:lpstr>Remote learning</vt:lpstr>
      <vt:lpstr>Qremote</vt:lpstr>
      <vt:lpstr>PowerPoint 簡報</vt:lpstr>
      <vt:lpstr>Rich Applications </vt:lpstr>
      <vt:lpstr>HD Station Official Apps</vt:lpstr>
      <vt:lpstr>Third Party Applications</vt:lpstr>
      <vt:lpstr>QTS Management on HD Station</vt:lpstr>
      <vt:lpstr>QVR Pro Client</vt:lpstr>
      <vt:lpstr>LibreOffice</vt:lpstr>
      <vt:lpstr>QNAP NAS vs Home Theater</vt:lpstr>
      <vt:lpstr>HD Player</vt:lpstr>
      <vt:lpstr>HD Player - Photo</vt:lpstr>
      <vt:lpstr>HD Player - Music</vt:lpstr>
      <vt:lpstr>HD Player - Video</vt:lpstr>
      <vt:lpstr>Audio Passthrough</vt:lpstr>
      <vt:lpstr>HD Player –  Audio Passthrough setup 1</vt:lpstr>
      <vt:lpstr>HD Player –  Audio Passthrough setup 2/3</vt:lpstr>
      <vt:lpstr>PowerPoint 簡報</vt:lpstr>
      <vt:lpstr>Utilize the power  of HDMI local display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Han Tsai</dc:creator>
  <cp:lastModifiedBy>衍印 蘇</cp:lastModifiedBy>
  <cp:revision>3</cp:revision>
  <dcterms:modified xsi:type="dcterms:W3CDTF">2021-03-18T01:51:15Z</dcterms:modified>
</cp:coreProperties>
</file>