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3" r:id="rId1"/>
  </p:sldMasterIdLst>
  <p:notesMasterIdLst>
    <p:notesMasterId r:id="rId38"/>
  </p:notesMasterIdLst>
  <p:handoutMasterIdLst>
    <p:handoutMasterId r:id="rId39"/>
  </p:handoutMasterIdLst>
  <p:sldIdLst>
    <p:sldId id="257" r:id="rId2"/>
    <p:sldId id="325" r:id="rId3"/>
    <p:sldId id="329" r:id="rId4"/>
    <p:sldId id="324" r:id="rId5"/>
    <p:sldId id="328" r:id="rId6"/>
    <p:sldId id="263" r:id="rId7"/>
    <p:sldId id="266" r:id="rId8"/>
    <p:sldId id="267" r:id="rId9"/>
    <p:sldId id="314" r:id="rId10"/>
    <p:sldId id="310" r:id="rId11"/>
    <p:sldId id="326" r:id="rId12"/>
    <p:sldId id="327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11" r:id="rId21"/>
    <p:sldId id="280" r:id="rId22"/>
    <p:sldId id="321" r:id="rId23"/>
    <p:sldId id="338" r:id="rId24"/>
    <p:sldId id="339" r:id="rId25"/>
    <p:sldId id="340" r:id="rId26"/>
    <p:sldId id="341" r:id="rId27"/>
    <p:sldId id="269" r:id="rId28"/>
    <p:sldId id="342" r:id="rId29"/>
    <p:sldId id="283" r:id="rId30"/>
    <p:sldId id="343" r:id="rId31"/>
    <p:sldId id="344" r:id="rId32"/>
    <p:sldId id="345" r:id="rId33"/>
    <p:sldId id="290" r:id="rId34"/>
    <p:sldId id="346" r:id="rId35"/>
    <p:sldId id="312" r:id="rId36"/>
    <p:sldId id="313" r:id="rId3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oseph Chiang" initials="QC" lastIdx="21" clrIdx="0">
    <p:extLst>
      <p:ext uri="{19B8F6BF-5375-455C-9EA6-DF929625EA0E}">
        <p15:presenceInfo xmlns:p15="http://schemas.microsoft.com/office/powerpoint/2012/main" userId="QNAP_Joseph Chiang" providerId="None"/>
      </p:ext>
    </p:extLst>
  </p:cmAuthor>
  <p:cmAuthor id="2" name="QNAP_Joseph Chiang" initials="QC [2]" lastIdx="1" clrIdx="1">
    <p:extLst>
      <p:ext uri="{19B8F6BF-5375-455C-9EA6-DF929625EA0E}">
        <p15:presenceInfo xmlns:p15="http://schemas.microsoft.com/office/powerpoint/2012/main" userId="S::josephchiang@ieinet.onmicrosoft.com::f8bf9f93-26cf-4bca-a45b-787d312e6fd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F4C"/>
    <a:srgbClr val="160404"/>
    <a:srgbClr val="E05757"/>
    <a:srgbClr val="E6E6E6"/>
    <a:srgbClr val="4D9DFF"/>
    <a:srgbClr val="FA5251"/>
    <a:srgbClr val="6CD9FF"/>
    <a:srgbClr val="9EFFFF"/>
    <a:srgbClr val="24247F"/>
    <a:srgbClr val="FF6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94" dt="2021-03-17T06:34:48.445"/>
    <p1510:client id="{00D82A9E-1A91-32FA-BA39-1E1C3B8F11E8}" v="41" dt="2021-03-16T10:05:21.050"/>
    <p1510:client id="{4EAC8C91-D6D7-D23C-3C36-122E0E5C6843}" v="24" dt="2021-03-17T07:13:47.862"/>
    <p1510:client id="{5E247D9D-4FE5-8B6C-21E8-34F1ADF8FDF0}" v="20" vWet="22" dt="2021-03-17T03:13:27.830"/>
    <p1510:client id="{9A4B8C61-0DDF-46AB-822F-BEDECD84EC76}" v="2080" dt="2021-03-17T07:45:14.013"/>
    <p1510:client id="{B1D7E82C-3EB8-D311-97B5-A09B96D22F34}" v="4" dt="2021-03-17T01:33:26.037"/>
    <p1510:client id="{C902B59F-70C7-0000-84AF-1C75BDFFCB9C}" v="175" vWet="177" dt="2021-03-17T02:45:35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90" y="19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3984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B4F614D7-F64A-4A96-BCCB-D7D71C3CC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569F6D0-D53D-4F18-8BC7-426B88197E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FBCAB-5757-41AB-848A-27CE2BF5825D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135ACE-DAFE-4853-ACAA-10461222A7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01D3856-A2BC-4B55-A5C3-3FC55FE698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46029-9365-4A61-A812-3A4F27020D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963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68626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235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15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04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56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89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1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48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2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3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41274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160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6442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9612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Shape 6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Shape 6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6112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95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78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2408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NAS </a:t>
            </a:r>
            <a:r>
              <a:rPr lang="en-US" err="1"/>
              <a:t>firemware</a:t>
            </a:r>
            <a:r>
              <a:rPr lang="en-US" baseline="0"/>
              <a:t> - &gt; QTS/ </a:t>
            </a:r>
            <a:r>
              <a:rPr lang="en-US" baseline="0" err="1"/>
              <a:t>QuTS</a:t>
            </a:r>
            <a:r>
              <a:rPr lang="en-US" baseline="0"/>
              <a:t> hero Operating system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aseline="0"/>
              <a:t>NAS </a:t>
            </a:r>
            <a:r>
              <a:rPr lang="en-US" baseline="0" err="1"/>
              <a:t>hW</a:t>
            </a:r>
            <a:r>
              <a:rPr lang="en-US" baseline="0"/>
              <a:t>  -&gt; NAS with integrated GPU or discrete GPU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美工圖案 的圖片&#10;&#10;自動產生的描述">
            <a:extLst>
              <a:ext uri="{FF2B5EF4-FFF2-40B4-BE49-F238E27FC236}">
                <a16:creationId xmlns:a16="http://schemas.microsoft.com/office/drawing/2014/main" id="{E5C3BB96-D40C-44DD-9ECA-2D541C767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98FA45D-F048-49C7-A705-511E321FBB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9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2222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FD0FF7D-DDA1-4C4F-BD78-9347CA955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285"/>
            <a:ext cx="9144000" cy="5140929"/>
          </a:xfrm>
          <a:prstGeom prst="rect">
            <a:avLst/>
          </a:prstGeom>
        </p:spPr>
      </p:pic>
      <p:sp>
        <p:nvSpPr>
          <p:cNvPr id="10" name="Shape 62">
            <a:extLst>
              <a:ext uri="{FF2B5EF4-FFF2-40B4-BE49-F238E27FC236}">
                <a16:creationId xmlns:a16="http://schemas.microsoft.com/office/drawing/2014/main" id="{9AA59C2E-0FD8-4C6D-9A4F-50B8FE189B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399" y="990265"/>
            <a:ext cx="4250142" cy="31629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334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C5BDC5A1-7BEB-4984-BBE7-8904FF21FC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85"/>
            <a:ext cx="9144000" cy="514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1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5" y="0"/>
            <a:ext cx="9139050" cy="5143499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004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5" y="964"/>
            <a:ext cx="9139050" cy="5141571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633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6" y="964"/>
            <a:ext cx="9139048" cy="5141571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957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6" y="964"/>
            <a:ext cx="9139048" cy="5141570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264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6CAB0DD-6686-4BF4-9E3D-572BE1AF15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61" y="0"/>
            <a:ext cx="9142477" cy="5143499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5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E156E10-0237-4E99-BCD8-E0CBEBB60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61" y="0"/>
            <a:ext cx="9142477" cy="5143499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DB19E97-30EB-4F59-BB02-55526D76448F}"/>
              </a:ext>
            </a:extLst>
          </p:cNvPr>
          <p:cNvSpPr/>
          <p:nvPr userDrawn="1"/>
        </p:nvSpPr>
        <p:spPr>
          <a:xfrm>
            <a:off x="3519577" y="1414732"/>
            <a:ext cx="1155940" cy="586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072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6" r:id="rId2"/>
    <p:sldLayoutId id="2147483657" r:id="rId3"/>
    <p:sldLayoutId id="2147483655" r:id="rId4"/>
    <p:sldLayoutId id="2147483687" r:id="rId5"/>
    <p:sldLayoutId id="2147483688" r:id="rId6"/>
    <p:sldLayoutId id="2147483691" r:id="rId7"/>
    <p:sldLayoutId id="2147483689" r:id="rId8"/>
    <p:sldLayoutId id="2147483690" r:id="rId9"/>
    <p:sldLayoutId id="2147483654" r:id="rId10"/>
    <p:sldLayoutId id="214748365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68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69.sv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3.svg"/><Relationship Id="rId7" Type="http://schemas.openxmlformats.org/officeDocument/2006/relationships/image" Target="../media/image48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98.svg"/><Relationship Id="rId4" Type="http://schemas.openxmlformats.org/officeDocument/2006/relationships/image" Target="../media/image94.png"/><Relationship Id="rId9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4" Type="http://schemas.openxmlformats.org/officeDocument/2006/relationships/image" Target="../media/image10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18" Type="http://schemas.openxmlformats.org/officeDocument/2006/relationships/image" Target="../media/image50.png"/><Relationship Id="rId3" Type="http://schemas.openxmlformats.org/officeDocument/2006/relationships/image" Target="../media/image38.png"/><Relationship Id="rId21" Type="http://schemas.openxmlformats.org/officeDocument/2006/relationships/image" Target="../media/image52.svg"/><Relationship Id="rId7" Type="http://schemas.openxmlformats.org/officeDocument/2006/relationships/image" Target="../media/image42.png"/><Relationship Id="rId12" Type="http://schemas.microsoft.com/office/2007/relationships/hdphoto" Target="../media/hdphoto1.wdp"/><Relationship Id="rId17" Type="http://schemas.microsoft.com/office/2007/relationships/hdphoto" Target="../media/hdphoto3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microsoft.com/office/2007/relationships/hdphoto" Target="../media/hdphoto2.wdp"/><Relationship Id="rId10" Type="http://schemas.openxmlformats.org/officeDocument/2006/relationships/image" Target="../media/image45.png"/><Relationship Id="rId19" Type="http://schemas.microsoft.com/office/2007/relationships/hdphoto" Target="../media/hdphoto4.wdp"/><Relationship Id="rId4" Type="http://schemas.openxmlformats.org/officeDocument/2006/relationships/image" Target="../media/image39.svg"/><Relationship Id="rId9" Type="http://schemas.openxmlformats.org/officeDocument/2006/relationships/image" Target="../media/image44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E97A319-0655-4C3C-9FAE-D8D08F44A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  <p:sp>
        <p:nvSpPr>
          <p:cNvPr id="6" name="Shape 304">
            <a:extLst>
              <a:ext uri="{FF2B5EF4-FFF2-40B4-BE49-F238E27FC236}">
                <a16:creationId xmlns:a16="http://schemas.microsoft.com/office/drawing/2014/main" id="{7EA5E863-D005-4643-AFDD-342BBD09CB49}"/>
              </a:ext>
            </a:extLst>
          </p:cNvPr>
          <p:cNvSpPr txBox="1">
            <a:spLocks/>
          </p:cNvSpPr>
          <p:nvPr/>
        </p:nvSpPr>
        <p:spPr>
          <a:xfrm>
            <a:off x="790161" y="238531"/>
            <a:ext cx="4674471" cy="31629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buClr>
                <a:srgbClr val="002060"/>
              </a:buClr>
              <a:buSzPct val="25000"/>
            </a:pPr>
            <a:r>
              <a:rPr lang="en-US" altLang="zh-TW" sz="55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Basic Operations</a:t>
            </a:r>
            <a:endParaRPr lang="en-US" sz="55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0BD3182B-81E4-4E58-9A04-D8EBCF408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191" y="2986085"/>
            <a:ext cx="2734796" cy="1738048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ED6B3B9D-DA33-4DD5-88E3-74AFD60780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98" b="10321"/>
          <a:stretch/>
        </p:blipFill>
        <p:spPr>
          <a:xfrm>
            <a:off x="551331" y="3061400"/>
            <a:ext cx="1438834" cy="154823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2694B72E-573F-4B95-A4CA-FDB0FBE309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93677" y="2910060"/>
            <a:ext cx="509785" cy="15809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Install/Update the Application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802740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Manage HD Station via QTS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F1F3D78-4F59-4484-AF2A-81AC8B05D6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" t="512" r="523" b="1"/>
          <a:stretch/>
        </p:blipFill>
        <p:spPr>
          <a:xfrm>
            <a:off x="1300094" y="2058483"/>
            <a:ext cx="6620223" cy="2793923"/>
          </a:xfrm>
          <a:prstGeom prst="rect">
            <a:avLst/>
          </a:prstGeom>
          <a:ln>
            <a:noFill/>
          </a:ln>
          <a:effectLst>
            <a:outerShdw blurRad="292100" dist="1219200" dir="9900000" sx="85000" sy="85000" algn="r" rotWithShape="0">
              <a:prstClr val="black">
                <a:alpha val="2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829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Allocate GPU/HDMI output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802740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Local display exclusive allocation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CE73825-9170-4A2B-8FB5-CAB71C755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355" y="1855979"/>
            <a:ext cx="4923284" cy="3287521"/>
          </a:xfrm>
          <a:prstGeom prst="rect">
            <a:avLst/>
          </a:prstGeom>
          <a:effectLst>
            <a:outerShdw blurRad="228600" dist="533400" dir="10800000" sx="92000" sy="92000" algn="r" rotWithShape="0">
              <a:prstClr val="black">
                <a:alpha val="23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DF7EDEA-4AF7-4FAB-B57C-3F973895F403}"/>
              </a:ext>
            </a:extLst>
          </p:cNvPr>
          <p:cNvSpPr txBox="1"/>
          <p:nvPr/>
        </p:nvSpPr>
        <p:spPr>
          <a:xfrm>
            <a:off x="802740" y="1855979"/>
            <a:ext cx="2281456" cy="148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Clr>
                <a:srgbClr val="FF504D"/>
              </a:buClr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040156"/>
                </a:solidFill>
                <a:latin typeface="+mj-lt"/>
                <a:cs typeface="Calibri" panose="020F0502020204030204" pitchFamily="34" charset="0"/>
              </a:rPr>
              <a:t>HD station</a:t>
            </a:r>
          </a:p>
          <a:p>
            <a:pPr marL="177800" indent="-177800">
              <a:lnSpc>
                <a:spcPct val="150000"/>
              </a:lnSpc>
              <a:buClr>
                <a:srgbClr val="FF504D"/>
              </a:buClr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040156"/>
                </a:solidFill>
                <a:latin typeface="+mj-lt"/>
                <a:cs typeface="Calibri" panose="020F0502020204030204" pitchFamily="34" charset="0"/>
              </a:rPr>
              <a:t>Linux Station</a:t>
            </a:r>
          </a:p>
          <a:p>
            <a:pPr marL="177800" indent="-177800">
              <a:lnSpc>
                <a:spcPct val="150000"/>
              </a:lnSpc>
              <a:buClr>
                <a:srgbClr val="FF504D"/>
              </a:buClr>
              <a:buFont typeface="Arial" panose="020B0604020202020204" pitchFamily="34" charset="0"/>
              <a:buChar char="•"/>
            </a:pPr>
            <a:r>
              <a:rPr lang="en-US" altLang="zh-TW" sz="2100" dirty="0" err="1">
                <a:solidFill>
                  <a:srgbClr val="040156"/>
                </a:solidFill>
                <a:latin typeface="+mj-lt"/>
                <a:cs typeface="Calibri" panose="020F0502020204030204" pitchFamily="34" charset="0"/>
              </a:rPr>
              <a:t>KoiMeeter</a:t>
            </a:r>
            <a:endParaRPr lang="zh-TW" altLang="en-US" sz="2100" dirty="0">
              <a:solidFill>
                <a:srgbClr val="040156"/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54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428011" y="1707177"/>
            <a:ext cx="3102342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QTS - HD Station Setup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42229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Set up HD Station via QTS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EA66389-EBB8-4F02-AB79-FA3B56A31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634" y="1536229"/>
            <a:ext cx="3979807" cy="3318269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907ECA40-1E56-46BC-93D4-6E6B9D4BCF24}"/>
              </a:ext>
            </a:extLst>
          </p:cNvPr>
          <p:cNvSpPr/>
          <p:nvPr/>
        </p:nvSpPr>
        <p:spPr>
          <a:xfrm>
            <a:off x="865436" y="1765149"/>
            <a:ext cx="3562576" cy="820083"/>
          </a:xfrm>
          <a:prstGeom prst="roundRect">
            <a:avLst>
              <a:gd name="adj" fmla="val 8137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Resolution: set the resolution, </a:t>
            </a:r>
            <a:b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</a:b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just like using a PC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52830A5-2D02-40AC-9B5B-0245EAEF286E}"/>
              </a:ext>
            </a:extLst>
          </p:cNvPr>
          <p:cNvSpPr/>
          <p:nvPr/>
        </p:nvSpPr>
        <p:spPr>
          <a:xfrm>
            <a:off x="865435" y="2703780"/>
            <a:ext cx="3562576" cy="820083"/>
          </a:xfrm>
          <a:prstGeom prst="roundRect">
            <a:avLst>
              <a:gd name="adj" fmla="val 8137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dk2"/>
              </a:buClr>
              <a:buSzPct val="100000"/>
              <a:defRPr/>
            </a:pPr>
            <a:r>
              <a:rPr lang="en-US" altLang="zh-TW" sz="1600" b="1" dirty="0" err="1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Overscan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: Adjust the screen display size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9F5EC2D-2F80-45F3-85A9-54A0E4FADF83}"/>
              </a:ext>
            </a:extLst>
          </p:cNvPr>
          <p:cNvSpPr/>
          <p:nvPr/>
        </p:nvSpPr>
        <p:spPr>
          <a:xfrm>
            <a:off x="865434" y="3642411"/>
            <a:ext cx="3562576" cy="1039907"/>
          </a:xfrm>
          <a:prstGeom prst="roundRect">
            <a:avLst>
              <a:gd name="adj" fmla="val 8137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dk2"/>
              </a:buClr>
              <a:buSzPct val="1000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Remote desktop:  Allow you to view the HD Station display via web browser.</a:t>
            </a:r>
          </a:p>
        </p:txBody>
      </p:sp>
    </p:spTree>
    <p:extLst>
      <p:ext uri="{BB962C8B-B14F-4D97-AF65-F5344CB8AC3E}">
        <p14:creationId xmlns:p14="http://schemas.microsoft.com/office/powerpoint/2010/main" val="896024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125453" y="1687007"/>
            <a:ext cx="3102342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Local Display - General Settings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Various functions and settings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907ECA40-1E56-46BC-93D4-6E6B9D4BCF24}"/>
              </a:ext>
            </a:extLst>
          </p:cNvPr>
          <p:cNvSpPr/>
          <p:nvPr/>
        </p:nvSpPr>
        <p:spPr>
          <a:xfrm>
            <a:off x="683900" y="1898440"/>
            <a:ext cx="3562576" cy="2674627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93663"/>
            <a:r>
              <a:rPr lang="en-US" altLang="zh-TW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General settings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Display time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Display NAS IP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Display server name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Enable auto login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Multi-tasking</a:t>
            </a:r>
            <a:b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</a:br>
            <a:endParaRPr lang="en-US" altLang="zh-TW" sz="18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180975" lvl="2" indent="-93663"/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* Some apps are not designed for </a:t>
            </a:r>
          </a:p>
          <a:p>
            <a:pPr marL="180975" lvl="2" indent="-93663"/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  multi-tasking.</a:t>
            </a:r>
          </a:p>
        </p:txBody>
      </p:sp>
      <p:pic>
        <p:nvPicPr>
          <p:cNvPr id="12" name="Shape 433">
            <a:extLst>
              <a:ext uri="{FF2B5EF4-FFF2-40B4-BE49-F238E27FC236}">
                <a16:creationId xmlns:a16="http://schemas.microsoft.com/office/drawing/2014/main" id="{0EFDCFB2-A3CE-4698-8367-04BF7AC12C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14766"/>
          <a:stretch/>
        </p:blipFill>
        <p:spPr>
          <a:xfrm>
            <a:off x="4674955" y="1918612"/>
            <a:ext cx="4469045" cy="293405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26937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508693" y="2431119"/>
            <a:ext cx="3997309" cy="2295521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0" y="220694"/>
            <a:ext cx="9144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HD Station Settings - Applications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Manage applications for HD Station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556AD8F-CDE8-47DB-8094-097AC66D2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52" y="2141915"/>
            <a:ext cx="3975903" cy="223003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8A0D5600-4369-478D-8A21-F0C21720E5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1181" y="2697976"/>
            <a:ext cx="1375024" cy="1110987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17FD9AA-28A6-4C5F-9AEE-BD329898B552}"/>
              </a:ext>
            </a:extLst>
          </p:cNvPr>
          <p:cNvSpPr/>
          <p:nvPr/>
        </p:nvSpPr>
        <p:spPr>
          <a:xfrm>
            <a:off x="-255096" y="2571750"/>
            <a:ext cx="3997309" cy="2295521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5F4750B-8AC5-4677-9E20-1C3D662E16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44" y="2134990"/>
            <a:ext cx="3997309" cy="223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89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125452" y="1687007"/>
            <a:ext cx="4779265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HD Station Settings - Display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Manage display settings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88DA994-7AEC-4AF6-BC68-61167E707DE1}"/>
              </a:ext>
            </a:extLst>
          </p:cNvPr>
          <p:cNvSpPr/>
          <p:nvPr/>
        </p:nvSpPr>
        <p:spPr>
          <a:xfrm>
            <a:off x="174443" y="1727022"/>
            <a:ext cx="3846228" cy="2165273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lvl="0" indent="-180975">
              <a:tabLst>
                <a:tab pos="268288" algn="l"/>
              </a:tabLst>
            </a:pPr>
            <a:r>
              <a:rPr lang="en-US" altLang="zh-TW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Manage display settings: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Resolution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Turn off the screen when idle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Overscan</a:t>
            </a:r>
            <a:endParaRPr lang="en-US" altLang="zh-TW" sz="18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Wallpaper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86A50BA-D524-47E8-9240-9E9C725E45D5}"/>
              </a:ext>
            </a:extLst>
          </p:cNvPr>
          <p:cNvGrpSpPr/>
          <p:nvPr/>
        </p:nvGrpSpPr>
        <p:grpSpPr>
          <a:xfrm>
            <a:off x="3904218" y="1727954"/>
            <a:ext cx="5239782" cy="2998687"/>
            <a:chOff x="-1575279" y="-1098415"/>
            <a:chExt cx="10079980" cy="5768694"/>
          </a:xfrm>
        </p:grpSpPr>
        <p:pic>
          <p:nvPicPr>
            <p:cNvPr id="13" name="Shape 450">
              <a:extLst>
                <a:ext uri="{FF2B5EF4-FFF2-40B4-BE49-F238E27FC236}">
                  <a16:creationId xmlns:a16="http://schemas.microsoft.com/office/drawing/2014/main" id="{CF269BDD-3014-4EC9-90DE-C562126A90D5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1575279" y="-1098415"/>
              <a:ext cx="10079980" cy="5768694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63951B8E-1636-4824-B85F-1CA03C86B7CE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4140543"/>
              <a:ext cx="5292000" cy="14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5736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125452" y="1687007"/>
            <a:ext cx="4779265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Preferences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Various configurable functions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88DA994-7AEC-4AF6-BC68-61167E707DE1}"/>
              </a:ext>
            </a:extLst>
          </p:cNvPr>
          <p:cNvSpPr/>
          <p:nvPr/>
        </p:nvSpPr>
        <p:spPr>
          <a:xfrm>
            <a:off x="562877" y="1898440"/>
            <a:ext cx="3562576" cy="2674627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lvl="0" indent="-180975">
              <a:tabLst>
                <a:tab pos="268288" algn="l"/>
              </a:tabLst>
            </a:pPr>
            <a:r>
              <a:rPr lang="en-US" altLang="zh-TW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Preferences</a:t>
            </a:r>
            <a:r>
              <a:rPr lang="zh-TW" altLang="en-US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：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Languages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Input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Audio output: Define the NAS audio output</a:t>
            </a:r>
          </a:p>
          <a:p>
            <a:pPr marL="268288" lvl="0" indent="-180975"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Custom remote: Use other remotes for HD Station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D5EE819-9162-4430-A1D1-5D5160A8C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198" y="1898440"/>
            <a:ext cx="4770802" cy="267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83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Remote learning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Using a remote that you already have</a:t>
            </a:r>
          </a:p>
        </p:txBody>
      </p:sp>
      <p:sp>
        <p:nvSpPr>
          <p:cNvPr id="10" name="Shape 475">
            <a:extLst>
              <a:ext uri="{FF2B5EF4-FFF2-40B4-BE49-F238E27FC236}">
                <a16:creationId xmlns:a16="http://schemas.microsoft.com/office/drawing/2014/main" id="{A2706E17-8E51-440F-8109-896E1F3738AD}"/>
              </a:ext>
            </a:extLst>
          </p:cNvPr>
          <p:cNvSpPr txBox="1"/>
          <p:nvPr/>
        </p:nvSpPr>
        <p:spPr>
          <a:xfrm>
            <a:off x="728216" y="4099408"/>
            <a:ext cx="4608512" cy="2319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1300" b="1" dirty="0">
                <a:latin typeface="Calibri" pitchFamily="34" charset="0"/>
                <a:ea typeface="微軟正黑體" pitchFamily="34" charset="-120"/>
              </a:rPr>
              <a:t>*</a:t>
            </a:r>
            <a:r>
              <a:rPr lang="zh-TW" altLang="en-US" sz="1300" b="1" dirty="0">
                <a:latin typeface="Calibri" pitchFamily="34" charset="0"/>
                <a:ea typeface="微軟正黑體" pitchFamily="34" charset="-120"/>
              </a:rPr>
              <a:t> </a:t>
            </a:r>
            <a:r>
              <a:rPr lang="en-US" sz="1300" b="1" dirty="0">
                <a:latin typeface="Calibri" pitchFamily="34" charset="0"/>
                <a:ea typeface="微軟正黑體" pitchFamily="34" charset="-120"/>
              </a:rPr>
              <a:t>Only supported models which included the IR sensor</a:t>
            </a:r>
          </a:p>
        </p:txBody>
      </p:sp>
      <p:sp>
        <p:nvSpPr>
          <p:cNvPr id="13" name="Shape 477">
            <a:extLst>
              <a:ext uri="{FF2B5EF4-FFF2-40B4-BE49-F238E27FC236}">
                <a16:creationId xmlns:a16="http://schemas.microsoft.com/office/drawing/2014/main" id="{6D57941A-F28B-4C3C-B1FE-FDB207B79EEE}"/>
              </a:ext>
            </a:extLst>
          </p:cNvPr>
          <p:cNvSpPr txBox="1"/>
          <p:nvPr/>
        </p:nvSpPr>
        <p:spPr>
          <a:xfrm>
            <a:off x="5985266" y="3987750"/>
            <a:ext cx="2024774" cy="3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latin typeface="Calibri" pitchFamily="34" charset="0"/>
                <a:ea typeface="微軟正黑體" pitchFamily="34" charset="-120"/>
              </a:rPr>
              <a:t>TV remote controller</a:t>
            </a:r>
          </a:p>
        </p:txBody>
      </p:sp>
      <p:pic>
        <p:nvPicPr>
          <p:cNvPr id="15" name="Shape 469">
            <a:extLst>
              <a:ext uri="{FF2B5EF4-FFF2-40B4-BE49-F238E27FC236}">
                <a16:creationId xmlns:a16="http://schemas.microsoft.com/office/drawing/2014/main" id="{FF07260D-67B6-4395-93EA-939C54CCC7A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224" y="1884830"/>
            <a:ext cx="3915544" cy="2213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Picture 2" descr="Free Icon | Remote control">
            <a:extLst>
              <a:ext uri="{FF2B5EF4-FFF2-40B4-BE49-F238E27FC236}">
                <a16:creationId xmlns:a16="http://schemas.microsoft.com/office/drawing/2014/main" id="{BD311B8C-F6B3-4C3E-AE8D-E71339294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1023">
            <a:off x="6197713" y="2127559"/>
            <a:ext cx="1728142" cy="172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62DD0473-F4C4-4982-B743-4E68651B5F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30155" y="2667273"/>
            <a:ext cx="781622" cy="781622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6452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 err="1">
                <a:ea typeface="微軟正黑體" pitchFamily="34" charset="-120"/>
              </a:rPr>
              <a:t>Qremote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Using </a:t>
            </a:r>
            <a:r>
              <a:rPr lang="en-US" altLang="zh-TW" sz="2300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Qremote</a:t>
            </a:r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on smart devices</a:t>
            </a:r>
          </a:p>
        </p:txBody>
      </p:sp>
      <p:pic>
        <p:nvPicPr>
          <p:cNvPr id="12" name="Shape 485">
            <a:extLst>
              <a:ext uri="{FF2B5EF4-FFF2-40B4-BE49-F238E27FC236}">
                <a16:creationId xmlns:a16="http://schemas.microsoft.com/office/drawing/2014/main" id="{6AB190EE-9C3D-4445-B6D1-FF757EDDC5F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348" y="1932287"/>
            <a:ext cx="1343274" cy="238927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7" name="Shape 486">
            <a:extLst>
              <a:ext uri="{FF2B5EF4-FFF2-40B4-BE49-F238E27FC236}">
                <a16:creationId xmlns:a16="http://schemas.microsoft.com/office/drawing/2014/main" id="{F003744A-6415-4CE3-96A6-FC57FF8383C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3292" y="1932290"/>
            <a:ext cx="1343274" cy="238925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8" name="Shape 487">
            <a:extLst>
              <a:ext uri="{FF2B5EF4-FFF2-40B4-BE49-F238E27FC236}">
                <a16:creationId xmlns:a16="http://schemas.microsoft.com/office/drawing/2014/main" id="{B84AD42E-E322-4726-8CD1-9694BCFFAFF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2086" y="1932285"/>
            <a:ext cx="1343274" cy="238927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9" name="Shape 488">
            <a:extLst>
              <a:ext uri="{FF2B5EF4-FFF2-40B4-BE49-F238E27FC236}">
                <a16:creationId xmlns:a16="http://schemas.microsoft.com/office/drawing/2014/main" id="{DA22C945-21CE-4895-9E67-7189770B190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94999" y="1932292"/>
            <a:ext cx="1343274" cy="238925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0" name="Shape 489">
            <a:extLst>
              <a:ext uri="{FF2B5EF4-FFF2-40B4-BE49-F238E27FC236}">
                <a16:creationId xmlns:a16="http://schemas.microsoft.com/office/drawing/2014/main" id="{EBFFD9B9-EADC-409F-9746-2E366173031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54305" y="1932281"/>
            <a:ext cx="1343274" cy="238927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1" name="Shape 491">
            <a:extLst>
              <a:ext uri="{FF2B5EF4-FFF2-40B4-BE49-F238E27FC236}">
                <a16:creationId xmlns:a16="http://schemas.microsoft.com/office/drawing/2014/main" id="{BAC6E9B8-00C5-43E0-80CF-66977111DC00}"/>
              </a:ext>
            </a:extLst>
          </p:cNvPr>
          <p:cNvSpPr txBox="1"/>
          <p:nvPr/>
        </p:nvSpPr>
        <p:spPr>
          <a:xfrm>
            <a:off x="2791704" y="4321547"/>
            <a:ext cx="3766500" cy="32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1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* Supports iOS &amp; Android devices.</a:t>
            </a:r>
          </a:p>
        </p:txBody>
      </p:sp>
    </p:spTree>
    <p:extLst>
      <p:ext uri="{BB962C8B-B14F-4D97-AF65-F5344CB8AC3E}">
        <p14:creationId xmlns:p14="http://schemas.microsoft.com/office/powerpoint/2010/main" val="416328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210">
            <a:extLst>
              <a:ext uri="{FF2B5EF4-FFF2-40B4-BE49-F238E27FC236}">
                <a16:creationId xmlns:a16="http://schemas.microsoft.com/office/drawing/2014/main" id="{22F37551-B009-4269-9223-A7FD24F8369C}"/>
              </a:ext>
            </a:extLst>
          </p:cNvPr>
          <p:cNvSpPr/>
          <p:nvPr/>
        </p:nvSpPr>
        <p:spPr>
          <a:xfrm>
            <a:off x="2166913" y="2764095"/>
            <a:ext cx="2239516" cy="1742913"/>
          </a:xfrm>
          <a:prstGeom prst="cloudCallout">
            <a:avLst>
              <a:gd name="adj1" fmla="val -53155"/>
              <a:gd name="adj2" fmla="val 35383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4200" dirty="0">
                <a:ea typeface="微軟正黑體" pitchFamily="34" charset="-120"/>
              </a:rPr>
              <a:t>Have you ever wanted this?</a:t>
            </a:r>
          </a:p>
        </p:txBody>
      </p:sp>
      <p:sp>
        <p:nvSpPr>
          <p:cNvPr id="210" name="Shape 210"/>
          <p:cNvSpPr/>
          <p:nvPr/>
        </p:nvSpPr>
        <p:spPr>
          <a:xfrm>
            <a:off x="796334" y="1053207"/>
            <a:ext cx="3206602" cy="1742913"/>
          </a:xfrm>
          <a:prstGeom prst="cloudCallout">
            <a:avLst>
              <a:gd name="adj1" fmla="val -28657"/>
              <a:gd name="adj2" fmla="val 62167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16" name="Shape 208"/>
          <p:cNvCxnSpPr>
            <a:cxnSpLocks/>
          </p:cNvCxnSpPr>
          <p:nvPr/>
        </p:nvCxnSpPr>
        <p:spPr>
          <a:xfrm>
            <a:off x="4562700" y="1507062"/>
            <a:ext cx="0" cy="3117608"/>
          </a:xfrm>
          <a:prstGeom prst="straightConnector1">
            <a:avLst/>
          </a:prstGeom>
          <a:noFill/>
          <a:ln w="28575" cap="flat" cmpd="sng">
            <a:solidFill>
              <a:srgbClr val="FC4A48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8" name="矩形 17"/>
          <p:cNvSpPr/>
          <p:nvPr/>
        </p:nvSpPr>
        <p:spPr>
          <a:xfrm>
            <a:off x="2367608" y="3290959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View IP cam feeds on TV?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89809D7A-3986-4F62-ADDA-A5CF490966EF}"/>
              </a:ext>
            </a:extLst>
          </p:cNvPr>
          <p:cNvSpPr/>
          <p:nvPr/>
        </p:nvSpPr>
        <p:spPr>
          <a:xfrm>
            <a:off x="3151148" y="1776201"/>
            <a:ext cx="418920" cy="41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5F46722-DFF8-49F5-8601-5F339F970DE7}"/>
              </a:ext>
            </a:extLst>
          </p:cNvPr>
          <p:cNvSpPr/>
          <p:nvPr/>
        </p:nvSpPr>
        <p:spPr>
          <a:xfrm>
            <a:off x="1332119" y="1355840"/>
            <a:ext cx="228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Hant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How to play multimedia contents stored on my NAS on TV?</a:t>
            </a:r>
          </a:p>
        </p:txBody>
      </p:sp>
      <p:sp>
        <p:nvSpPr>
          <p:cNvPr id="26" name="Shape 210">
            <a:extLst>
              <a:ext uri="{FF2B5EF4-FFF2-40B4-BE49-F238E27FC236}">
                <a16:creationId xmlns:a16="http://schemas.microsoft.com/office/drawing/2014/main" id="{A840B795-D6AF-4912-95DD-784D0672E970}"/>
              </a:ext>
            </a:extLst>
          </p:cNvPr>
          <p:cNvSpPr/>
          <p:nvPr/>
        </p:nvSpPr>
        <p:spPr>
          <a:xfrm rot="738417">
            <a:off x="4786089" y="3101737"/>
            <a:ext cx="2320117" cy="1994291"/>
          </a:xfrm>
          <a:prstGeom prst="cloudCallout">
            <a:avLst>
              <a:gd name="adj1" fmla="val 59057"/>
              <a:gd name="adj2" fmla="val -27912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F84220E-7206-4320-ADA2-07B1BED414A0}"/>
              </a:ext>
            </a:extLst>
          </p:cNvPr>
          <p:cNvSpPr/>
          <p:nvPr/>
        </p:nvSpPr>
        <p:spPr>
          <a:xfrm>
            <a:off x="4988072" y="3533397"/>
            <a:ext cx="1828812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/>
              </a:rPr>
              <a:t>Access VM on my NAS and display it on TV?</a:t>
            </a:r>
          </a:p>
        </p:txBody>
      </p:sp>
      <p:sp>
        <p:nvSpPr>
          <p:cNvPr id="28" name="Shape 210">
            <a:extLst>
              <a:ext uri="{FF2B5EF4-FFF2-40B4-BE49-F238E27FC236}">
                <a16:creationId xmlns:a16="http://schemas.microsoft.com/office/drawing/2014/main" id="{8C5E2BDA-844A-4D5F-8F44-788385A02C61}"/>
              </a:ext>
            </a:extLst>
          </p:cNvPr>
          <p:cNvSpPr/>
          <p:nvPr/>
        </p:nvSpPr>
        <p:spPr>
          <a:xfrm rot="738417">
            <a:off x="5087263" y="1110715"/>
            <a:ext cx="2038149" cy="1567466"/>
          </a:xfrm>
          <a:prstGeom prst="cloudCallout">
            <a:avLst>
              <a:gd name="adj1" fmla="val 52043"/>
              <a:gd name="adj2" fmla="val 36043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F8F6E389-3F1A-464F-BA96-3905B2034985}"/>
              </a:ext>
            </a:extLst>
          </p:cNvPr>
          <p:cNvSpPr/>
          <p:nvPr/>
        </p:nvSpPr>
        <p:spPr>
          <a:xfrm>
            <a:off x="5554535" y="1550194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Surf the website ?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4B30CB3D-5A5B-466B-AAB6-0D16C92BC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8174" y="1053207"/>
            <a:ext cx="1129641" cy="3849697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67BE0EC1-7F3C-4C32-A0EA-D51B97806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64" y="2378568"/>
            <a:ext cx="2237205" cy="272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69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  <p:sp>
        <p:nvSpPr>
          <p:cNvPr id="6" name="Shape 304">
            <a:extLst>
              <a:ext uri="{FF2B5EF4-FFF2-40B4-BE49-F238E27FC236}">
                <a16:creationId xmlns:a16="http://schemas.microsoft.com/office/drawing/2014/main" id="{E5A41DA1-2AED-4577-9F2F-1B9434401672}"/>
              </a:ext>
            </a:extLst>
          </p:cNvPr>
          <p:cNvSpPr txBox="1">
            <a:spLocks/>
          </p:cNvSpPr>
          <p:nvPr/>
        </p:nvSpPr>
        <p:spPr>
          <a:xfrm>
            <a:off x="790161" y="870543"/>
            <a:ext cx="4674471" cy="31629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buClr>
                <a:srgbClr val="002060"/>
              </a:buClr>
              <a:buSzPct val="25000"/>
            </a:pPr>
            <a:r>
              <a:rPr lang="en-US" altLang="zh-TW" sz="55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Rich Applications</a:t>
            </a:r>
            <a:endParaRPr lang="en-US" sz="55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233B6B6-A787-4ED0-9A75-BA48E6CE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2FCA139E-A9CD-4B40-AB84-D8CE40748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2754" y="2971801"/>
            <a:ext cx="2494315" cy="176462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BED82E3C-55F3-4409-8AED-8AACE8894D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98" b="10321"/>
          <a:stretch/>
        </p:blipFill>
        <p:spPr>
          <a:xfrm>
            <a:off x="551331" y="3061400"/>
            <a:ext cx="1438834" cy="154823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9D46065D-90B9-4ED2-AD43-D3EBFD374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470" y="1086778"/>
            <a:ext cx="8728492" cy="3879330"/>
          </a:xfrm>
          <a:prstGeom prst="rect">
            <a:avLst/>
          </a:prstGeom>
          <a:effectLst>
            <a:outerShdw blurRad="50800" dist="152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Rich Applications </a:t>
            </a:r>
          </a:p>
        </p:txBody>
      </p:sp>
      <p:sp>
        <p:nvSpPr>
          <p:cNvPr id="21" name="Shape 515"/>
          <p:cNvSpPr txBox="1"/>
          <p:nvPr/>
        </p:nvSpPr>
        <p:spPr>
          <a:xfrm>
            <a:off x="395536" y="1411254"/>
            <a:ext cx="2252936" cy="4610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300" b="1" dirty="0">
                <a:solidFill>
                  <a:srgbClr val="9EFFFF"/>
                </a:solidFill>
                <a:latin typeface="+mj-lt"/>
                <a:ea typeface="微軟正黑體" pitchFamily="34" charset="-120"/>
              </a:rPr>
              <a:t>QTS</a:t>
            </a:r>
          </a:p>
          <a:p>
            <a:pPr lvl="0" algn="ctr"/>
            <a:r>
              <a:rPr lang="en-US" altLang="zh-TW" sz="2300" b="1" dirty="0">
                <a:solidFill>
                  <a:srgbClr val="9EFFFF"/>
                </a:solidFill>
                <a:latin typeface="+mj-lt"/>
                <a:ea typeface="微軟正黑體" pitchFamily="34" charset="-120"/>
              </a:rPr>
              <a:t>Management</a:t>
            </a:r>
          </a:p>
        </p:txBody>
      </p:sp>
      <p:sp>
        <p:nvSpPr>
          <p:cNvPr id="28" name="Shape 516"/>
          <p:cNvSpPr txBox="1"/>
          <p:nvPr/>
        </p:nvSpPr>
        <p:spPr>
          <a:xfrm>
            <a:off x="3275856" y="1347479"/>
            <a:ext cx="2654288" cy="5802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000" b="1" dirty="0">
                <a:solidFill>
                  <a:srgbClr val="539BF9"/>
                </a:solidFill>
                <a:latin typeface="+mj-lt"/>
                <a:ea typeface="微軟正黑體" pitchFamily="34" charset="-120"/>
              </a:rPr>
              <a:t>Browser, Communication</a:t>
            </a:r>
          </a:p>
          <a:p>
            <a:pPr lvl="0" algn="ctr"/>
            <a:r>
              <a:rPr lang="en-US" altLang="zh-TW" sz="2000" b="1" dirty="0">
                <a:solidFill>
                  <a:srgbClr val="539BF9"/>
                </a:solidFill>
                <a:latin typeface="+mj-lt"/>
                <a:ea typeface="微軟正黑體" pitchFamily="34" charset="-120"/>
              </a:rPr>
              <a:t>&amp; Office tools</a:t>
            </a:r>
          </a:p>
        </p:txBody>
      </p:sp>
      <p:sp>
        <p:nvSpPr>
          <p:cNvPr id="35" name="Shape 517"/>
          <p:cNvSpPr txBox="1"/>
          <p:nvPr/>
        </p:nvSpPr>
        <p:spPr>
          <a:xfrm>
            <a:off x="6444208" y="1443659"/>
            <a:ext cx="2199758" cy="4005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300" b="1" dirty="0">
                <a:solidFill>
                  <a:srgbClr val="FC4EA2"/>
                </a:solidFill>
                <a:latin typeface="+mj-lt"/>
                <a:ea typeface="微軟正黑體" pitchFamily="34" charset="-120"/>
              </a:rPr>
              <a:t>Multimedia Applications</a:t>
            </a:r>
          </a:p>
        </p:txBody>
      </p:sp>
      <p:sp>
        <p:nvSpPr>
          <p:cNvPr id="36" name="Shape 508">
            <a:extLst>
              <a:ext uri="{FF2B5EF4-FFF2-40B4-BE49-F238E27FC236}">
                <a16:creationId xmlns:a16="http://schemas.microsoft.com/office/drawing/2014/main" id="{B1E01C8D-49DC-4455-A251-F1C4FB7A20B3}"/>
              </a:ext>
            </a:extLst>
          </p:cNvPr>
          <p:cNvSpPr txBox="1"/>
          <p:nvPr/>
        </p:nvSpPr>
        <p:spPr>
          <a:xfrm>
            <a:off x="456927" y="2356570"/>
            <a:ext cx="2359200" cy="196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QTS </a:t>
            </a:r>
          </a:p>
          <a:p>
            <a:pPr marL="180975" lvl="0" indent="-180975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QTS</a:t>
            </a:r>
          </a:p>
          <a:p>
            <a:pPr marL="180975" lvl="0" indent="-180975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FileStation</a:t>
            </a:r>
            <a:r>
              <a:rPr lang="en-US" sz="150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HD</a:t>
            </a:r>
          </a:p>
          <a:p>
            <a:pPr marL="180975" lvl="0" indent="-180975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PhotoStation</a:t>
            </a:r>
            <a:r>
              <a:rPr lang="en-US" sz="150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HD</a:t>
            </a:r>
          </a:p>
          <a:p>
            <a:pPr marL="180975" lvl="0" indent="-180975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VideoStation</a:t>
            </a:r>
            <a:r>
              <a:rPr lang="en-US" sz="150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HD</a:t>
            </a:r>
          </a:p>
          <a:p>
            <a:pPr marL="180975" lvl="0" indent="-180975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MusicStation</a:t>
            </a:r>
            <a:r>
              <a:rPr lang="en-US" sz="150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HD</a:t>
            </a:r>
          </a:p>
          <a:p>
            <a:pPr marL="180975" lvl="0" indent="-180975">
              <a:lnSpc>
                <a:spcPts val="2200"/>
              </a:lnSpc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QVR Pro Client</a:t>
            </a:r>
          </a:p>
        </p:txBody>
      </p:sp>
      <p:sp>
        <p:nvSpPr>
          <p:cNvPr id="37" name="Shape 508">
            <a:extLst>
              <a:ext uri="{FF2B5EF4-FFF2-40B4-BE49-F238E27FC236}">
                <a16:creationId xmlns:a16="http://schemas.microsoft.com/office/drawing/2014/main" id="{737B3050-24A0-407F-9C14-2D1D9B7324B0}"/>
              </a:ext>
            </a:extLst>
          </p:cNvPr>
          <p:cNvSpPr txBox="1"/>
          <p:nvPr/>
        </p:nvSpPr>
        <p:spPr>
          <a:xfrm>
            <a:off x="6555537" y="2356570"/>
            <a:ext cx="2071702" cy="23960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7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Multimedia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HD Player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Clementine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b="1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Spotify</a:t>
            </a:r>
            <a:endParaRPr lang="en-US" sz="1550" b="1">
              <a:solidFill>
                <a:schemeClr val="tx1"/>
              </a:solidFill>
              <a:latin typeface="+mj-lt"/>
              <a:ea typeface="微軟正黑體" pitchFamily="34" charset="-120"/>
            </a:endParaRP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b="1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TuneInRadio</a:t>
            </a:r>
            <a:endParaRPr lang="en-US" sz="1550" b="1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0" name="Shape 508">
            <a:extLst>
              <a:ext uri="{FF2B5EF4-FFF2-40B4-BE49-F238E27FC236}">
                <a16:creationId xmlns:a16="http://schemas.microsoft.com/office/drawing/2014/main" id="{9BFFC0A8-7B69-4728-B411-C12AD66835BF}"/>
              </a:ext>
            </a:extLst>
          </p:cNvPr>
          <p:cNvSpPr txBox="1"/>
          <p:nvPr/>
        </p:nvSpPr>
        <p:spPr>
          <a:xfrm>
            <a:off x="3570944" y="2356570"/>
            <a:ext cx="2359200" cy="264320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7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Browsers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Chrome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Firefox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endParaRPr 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  <a:p>
            <a:pPr lvl="0"/>
            <a:r>
              <a:rPr lang="en-US" altLang="zh-TW" sz="17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Communicatio</a:t>
            </a:r>
            <a:r>
              <a:rPr lang="en-US" altLang="zh-TW" sz="155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n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Skype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Facebook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endParaRPr 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  <a:p>
            <a:pPr lvl="0"/>
            <a:r>
              <a:rPr lang="en-US" altLang="zh-TW" sz="17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Office tools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50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LibreOffice</a:t>
            </a:r>
          </a:p>
        </p:txBody>
      </p:sp>
      <p:sp>
        <p:nvSpPr>
          <p:cNvPr id="41" name="Shape 414">
            <a:extLst>
              <a:ext uri="{FF2B5EF4-FFF2-40B4-BE49-F238E27FC236}">
                <a16:creationId xmlns:a16="http://schemas.microsoft.com/office/drawing/2014/main" id="{272A3306-6D63-4B48-897B-5D07C3E9B3EA}"/>
              </a:ext>
            </a:extLst>
          </p:cNvPr>
          <p:cNvSpPr/>
          <p:nvPr/>
        </p:nvSpPr>
        <p:spPr>
          <a:xfrm>
            <a:off x="4500530" y="4720118"/>
            <a:ext cx="4643470" cy="428628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414">
            <a:extLst>
              <a:ext uri="{FF2B5EF4-FFF2-40B4-BE49-F238E27FC236}">
                <a16:creationId xmlns:a16="http://schemas.microsoft.com/office/drawing/2014/main" id="{12B9C342-B2EA-44C8-9C8A-9328FDEBA99F}"/>
              </a:ext>
            </a:extLst>
          </p:cNvPr>
          <p:cNvSpPr txBox="1"/>
          <p:nvPr/>
        </p:nvSpPr>
        <p:spPr>
          <a:xfrm>
            <a:off x="5347577" y="4707010"/>
            <a:ext cx="3139138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Meet almost all your needs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B43C4DFF-2E16-4696-B721-8B7C72A28219}"/>
              </a:ext>
            </a:extLst>
          </p:cNvPr>
          <p:cNvSpPr/>
          <p:nvPr/>
        </p:nvSpPr>
        <p:spPr>
          <a:xfrm>
            <a:off x="622494" y="1054560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97" y="1054561"/>
            <a:ext cx="7149970" cy="3868245"/>
          </a:xfrm>
          <a:prstGeom prst="rect">
            <a:avLst/>
          </a:prstGeom>
          <a:effectLst>
            <a:outerShdw blurRad="177800" dist="304800" dir="5400000" sx="97000" sy="97000" algn="t" rotWithShape="0">
              <a:prstClr val="black">
                <a:alpha val="27000"/>
              </a:prstClr>
            </a:outerShdw>
          </a:effectLst>
        </p:spPr>
      </p:pic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ea typeface="微軟正黑體" pitchFamily="34" charset="-120"/>
              </a:rPr>
              <a:t>HD</a:t>
            </a:r>
            <a:r>
              <a:rPr lang="zh-TW" altLang="en-US" sz="4200" dirty="0">
                <a:ea typeface="微軟正黑體" pitchFamily="34" charset="-120"/>
              </a:rPr>
              <a:t> </a:t>
            </a:r>
            <a:r>
              <a:rPr lang="en-US" altLang="zh-TW" sz="4200" dirty="0">
                <a:ea typeface="微軟正黑體" pitchFamily="34" charset="-120"/>
              </a:rPr>
              <a:t>Station Official Apps</a:t>
            </a:r>
            <a:endParaRPr lang="en-US" sz="4200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3495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255FCDA-6811-41E8-9351-6555FE743A64}"/>
              </a:ext>
            </a:extLst>
          </p:cNvPr>
          <p:cNvSpPr/>
          <p:nvPr/>
        </p:nvSpPr>
        <p:spPr>
          <a:xfrm>
            <a:off x="723347" y="1182307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ea typeface="微軟正黑體" pitchFamily="34" charset="-120"/>
              </a:rPr>
              <a:t>Third Party Applications</a:t>
            </a:r>
            <a:endParaRPr lang="en-US" sz="4200" dirty="0">
              <a:ea typeface="微軟正黑體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8D4234-EDA6-4058-A9BC-CDBC6CCE3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" t="1619" r="433"/>
          <a:stretch/>
        </p:blipFill>
        <p:spPr>
          <a:xfrm>
            <a:off x="1331640" y="1275605"/>
            <a:ext cx="6408712" cy="332887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8F96B8A-3D57-4548-9F8B-933C2DCD325E}"/>
              </a:ext>
            </a:extLst>
          </p:cNvPr>
          <p:cNvSpPr/>
          <p:nvPr/>
        </p:nvSpPr>
        <p:spPr>
          <a:xfrm>
            <a:off x="2286000" y="4668890"/>
            <a:ext cx="54543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900" i="1">
                <a:solidFill>
                  <a:schemeClr val="bg1"/>
                </a:solidFill>
              </a:rPr>
              <a:t>https://hk.xfastest.com/100983/nas-user-guide-add-app-repository-into-qnap-app-center/</a:t>
            </a:r>
          </a:p>
        </p:txBody>
      </p:sp>
    </p:spTree>
    <p:extLst>
      <p:ext uri="{BB962C8B-B14F-4D97-AF65-F5344CB8AC3E}">
        <p14:creationId xmlns:p14="http://schemas.microsoft.com/office/powerpoint/2010/main" val="1423287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255FCDA-6811-41E8-9351-6555FE743A64}"/>
              </a:ext>
            </a:extLst>
          </p:cNvPr>
          <p:cNvSpPr/>
          <p:nvPr/>
        </p:nvSpPr>
        <p:spPr>
          <a:xfrm>
            <a:off x="575548" y="1177579"/>
            <a:ext cx="7973372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ea typeface="微軟正黑體" pitchFamily="34" charset="-120"/>
              </a:rPr>
              <a:t>QTS Management on HD Station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232A6D00-31C2-4026-90C2-AE9D191DB760}"/>
              </a:ext>
            </a:extLst>
          </p:cNvPr>
          <p:cNvSpPr/>
          <p:nvPr/>
        </p:nvSpPr>
        <p:spPr>
          <a:xfrm>
            <a:off x="-480537" y="976634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7056BC5-6DC1-4979-9698-94DB0931E240}"/>
              </a:ext>
            </a:extLst>
          </p:cNvPr>
          <p:cNvSpPr/>
          <p:nvPr/>
        </p:nvSpPr>
        <p:spPr>
          <a:xfrm>
            <a:off x="710145" y="967577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Various shortcuts to QTS applications.</a:t>
            </a:r>
          </a:p>
        </p:txBody>
      </p:sp>
      <p:pic>
        <p:nvPicPr>
          <p:cNvPr id="11" name="Shape 517">
            <a:extLst>
              <a:ext uri="{FF2B5EF4-FFF2-40B4-BE49-F238E27FC236}">
                <a16:creationId xmlns:a16="http://schemas.microsoft.com/office/drawing/2014/main" id="{2EA0FCCE-88D1-4845-BA9A-26FD034343F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4425" y="1510721"/>
            <a:ext cx="2643276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2" name="Shape 519">
            <a:extLst>
              <a:ext uri="{FF2B5EF4-FFF2-40B4-BE49-F238E27FC236}">
                <a16:creationId xmlns:a16="http://schemas.microsoft.com/office/drawing/2014/main" id="{2784055C-5A10-4509-B713-4AA3CC41E45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6569" y="1510721"/>
            <a:ext cx="2526421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Shape 520">
            <a:extLst>
              <a:ext uri="{FF2B5EF4-FFF2-40B4-BE49-F238E27FC236}">
                <a16:creationId xmlns:a16="http://schemas.microsoft.com/office/drawing/2014/main" id="{45022F5D-FC52-411E-82BB-6191DD0F67E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070" y="3222049"/>
            <a:ext cx="2592288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4" name="Shape 521">
            <a:extLst>
              <a:ext uri="{FF2B5EF4-FFF2-40B4-BE49-F238E27FC236}">
                <a16:creationId xmlns:a16="http://schemas.microsoft.com/office/drawing/2014/main" id="{AE4654FA-94CE-43B5-8E77-78204B56043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9022" y="3222049"/>
            <a:ext cx="2526425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5" name="Shape 522">
            <a:extLst>
              <a:ext uri="{FF2B5EF4-FFF2-40B4-BE49-F238E27FC236}">
                <a16:creationId xmlns:a16="http://schemas.microsoft.com/office/drawing/2014/main" id="{33B1F7C6-E192-4C3A-B667-7814741A62A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991" y="3222049"/>
            <a:ext cx="2529962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6" name="Shape 414">
            <a:extLst>
              <a:ext uri="{FF2B5EF4-FFF2-40B4-BE49-F238E27FC236}">
                <a16:creationId xmlns:a16="http://schemas.microsoft.com/office/drawing/2014/main" id="{0843D600-7E8F-4D6C-940E-B0F03351E499}"/>
              </a:ext>
            </a:extLst>
          </p:cNvPr>
          <p:cNvSpPr/>
          <p:nvPr/>
        </p:nvSpPr>
        <p:spPr>
          <a:xfrm>
            <a:off x="1691680" y="2658388"/>
            <a:ext cx="1071570" cy="351631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QTS</a:t>
            </a:r>
            <a:endParaRPr lang="zh-TW" altLang="en-US" sz="1400" b="1" dirty="0">
              <a:solidFill>
                <a:schemeClr val="bg1"/>
              </a:solidFill>
              <a:latin typeface="Arail"/>
              <a:ea typeface="微軟正黑體" pitchFamily="34" charset="-120"/>
            </a:endParaRPr>
          </a:p>
        </p:txBody>
      </p:sp>
      <p:sp>
        <p:nvSpPr>
          <p:cNvPr id="17" name="Shape 414">
            <a:extLst>
              <a:ext uri="{FF2B5EF4-FFF2-40B4-BE49-F238E27FC236}">
                <a16:creationId xmlns:a16="http://schemas.microsoft.com/office/drawing/2014/main" id="{7A92219D-1676-41D9-A5E5-059139722349}"/>
              </a:ext>
            </a:extLst>
          </p:cNvPr>
          <p:cNvSpPr/>
          <p:nvPr/>
        </p:nvSpPr>
        <p:spPr>
          <a:xfrm>
            <a:off x="4607781" y="2648255"/>
            <a:ext cx="1268583" cy="351631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File Station</a:t>
            </a:r>
          </a:p>
        </p:txBody>
      </p:sp>
      <p:sp>
        <p:nvSpPr>
          <p:cNvPr id="18" name="Shape 414">
            <a:extLst>
              <a:ext uri="{FF2B5EF4-FFF2-40B4-BE49-F238E27FC236}">
                <a16:creationId xmlns:a16="http://schemas.microsoft.com/office/drawing/2014/main" id="{A34DD926-8F47-4E73-ACC2-15226FB918A8}"/>
              </a:ext>
            </a:extLst>
          </p:cNvPr>
          <p:cNvSpPr/>
          <p:nvPr/>
        </p:nvSpPr>
        <p:spPr>
          <a:xfrm>
            <a:off x="419096" y="4414045"/>
            <a:ext cx="1276269" cy="311997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Photo Station</a:t>
            </a:r>
          </a:p>
        </p:txBody>
      </p:sp>
      <p:sp>
        <p:nvSpPr>
          <p:cNvPr id="19" name="Shape 414">
            <a:extLst>
              <a:ext uri="{FF2B5EF4-FFF2-40B4-BE49-F238E27FC236}">
                <a16:creationId xmlns:a16="http://schemas.microsoft.com/office/drawing/2014/main" id="{0E4E8545-D69E-444B-A1EA-24A6D9083984}"/>
              </a:ext>
            </a:extLst>
          </p:cNvPr>
          <p:cNvSpPr/>
          <p:nvPr/>
        </p:nvSpPr>
        <p:spPr>
          <a:xfrm>
            <a:off x="3257077" y="4403912"/>
            <a:ext cx="1276269" cy="311997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Music Station</a:t>
            </a:r>
          </a:p>
        </p:txBody>
      </p:sp>
      <p:sp>
        <p:nvSpPr>
          <p:cNvPr id="20" name="Shape 414">
            <a:extLst>
              <a:ext uri="{FF2B5EF4-FFF2-40B4-BE49-F238E27FC236}">
                <a16:creationId xmlns:a16="http://schemas.microsoft.com/office/drawing/2014/main" id="{8AB1AA97-717A-46B3-A041-E27E3E94C73B}"/>
              </a:ext>
            </a:extLst>
          </p:cNvPr>
          <p:cNvSpPr/>
          <p:nvPr/>
        </p:nvSpPr>
        <p:spPr>
          <a:xfrm>
            <a:off x="6038930" y="4403912"/>
            <a:ext cx="1276269" cy="311997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Video Station</a:t>
            </a:r>
          </a:p>
        </p:txBody>
      </p:sp>
    </p:spTree>
    <p:extLst>
      <p:ext uri="{BB962C8B-B14F-4D97-AF65-F5344CB8AC3E}">
        <p14:creationId xmlns:p14="http://schemas.microsoft.com/office/powerpoint/2010/main" val="2844065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18385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>
                <a:ea typeface="微軟正黑體"/>
              </a:rPr>
              <a:t>QVR Pro Client</a:t>
            </a:r>
            <a:endParaRPr lang="en-US" sz="4200">
              <a:ea typeface="微軟正黑體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FA4CBCBC-4E80-4AA8-938F-16C90B417F64}"/>
              </a:ext>
            </a:extLst>
          </p:cNvPr>
          <p:cNvSpPr/>
          <p:nvPr/>
        </p:nvSpPr>
        <p:spPr>
          <a:xfrm>
            <a:off x="-480537" y="934994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53DE46-2104-4D78-AE66-6EEDC34F9841}"/>
              </a:ext>
            </a:extLst>
          </p:cNvPr>
          <p:cNvSpPr/>
          <p:nvPr/>
        </p:nvSpPr>
        <p:spPr>
          <a:xfrm>
            <a:off x="1315262" y="925937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Live view on TV directly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5706AB4-C8DD-409A-AFA2-1FFDD5CFBE87}"/>
              </a:ext>
            </a:extLst>
          </p:cNvPr>
          <p:cNvSpPr/>
          <p:nvPr/>
        </p:nvSpPr>
        <p:spPr>
          <a:xfrm>
            <a:off x="732864" y="1411109"/>
            <a:ext cx="6481484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Shape 665">
            <a:extLst>
              <a:ext uri="{FF2B5EF4-FFF2-40B4-BE49-F238E27FC236}">
                <a16:creationId xmlns:a16="http://schemas.microsoft.com/office/drawing/2014/main" id="{FC32BB00-FA3F-47C9-AB06-5499C25AAC02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380333" y="1455493"/>
            <a:ext cx="6174736" cy="347328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10193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18385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>
                <a:ea typeface="微軟正黑體"/>
              </a:rPr>
              <a:t>LibreOffice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FA4CBCBC-4E80-4AA8-938F-16C90B417F64}"/>
              </a:ext>
            </a:extLst>
          </p:cNvPr>
          <p:cNvSpPr/>
          <p:nvPr/>
        </p:nvSpPr>
        <p:spPr>
          <a:xfrm>
            <a:off x="-480537" y="934994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53DE46-2104-4D78-AE66-6EEDC34F9841}"/>
              </a:ext>
            </a:extLst>
          </p:cNvPr>
          <p:cNvSpPr/>
          <p:nvPr/>
        </p:nvSpPr>
        <p:spPr>
          <a:xfrm>
            <a:off x="2270003" y="925937"/>
            <a:ext cx="792961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400" b="1" dirty="0">
                <a:solidFill>
                  <a:schemeClr val="bg1"/>
                </a:solidFill>
                <a:latin typeface="Calibri"/>
                <a:ea typeface="微軟正黑體"/>
              </a:rPr>
              <a:t>LibreOffice is a powerful office suite 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5706AB4-C8DD-409A-AFA2-1FFDD5CFBE87}"/>
              </a:ext>
            </a:extLst>
          </p:cNvPr>
          <p:cNvSpPr/>
          <p:nvPr/>
        </p:nvSpPr>
        <p:spPr>
          <a:xfrm>
            <a:off x="710145" y="1413853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7997DBE-9EC9-411B-BE7F-57500C99E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79" y="1559858"/>
            <a:ext cx="8120297" cy="31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81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1F564F12-65A3-4E3A-ADAB-3D4D4FE01F17}"/>
              </a:ext>
            </a:extLst>
          </p:cNvPr>
          <p:cNvGrpSpPr/>
          <p:nvPr/>
        </p:nvGrpSpPr>
        <p:grpSpPr>
          <a:xfrm>
            <a:off x="455160" y="1448663"/>
            <a:ext cx="2303962" cy="2545774"/>
            <a:chOff x="455160" y="1435216"/>
            <a:chExt cx="2303962" cy="2545774"/>
          </a:xfrm>
        </p:grpSpPr>
        <p:sp>
          <p:nvSpPr>
            <p:cNvPr id="14" name="Shape 414"/>
            <p:cNvSpPr/>
            <p:nvPr/>
          </p:nvSpPr>
          <p:spPr>
            <a:xfrm>
              <a:off x="455160" y="1435216"/>
              <a:ext cx="2303962" cy="2545774"/>
            </a:xfrm>
            <a:prstGeom prst="round2DiagRect">
              <a:avLst>
                <a:gd name="adj1" fmla="val 8484"/>
                <a:gd name="adj2" fmla="val 0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0"/>
            </a:gradFill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241300" dir="4140000" rotWithShape="0">
                <a:srgbClr val="000000">
                  <a:alpha val="11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Shape 414"/>
            <p:cNvSpPr txBox="1"/>
            <p:nvPr/>
          </p:nvSpPr>
          <p:spPr>
            <a:xfrm>
              <a:off x="760603" y="1532225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QNAP NAS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81A1FFAD-0556-459A-B2C8-1984AD9B25F0}"/>
              </a:ext>
            </a:extLst>
          </p:cNvPr>
          <p:cNvGrpSpPr/>
          <p:nvPr/>
        </p:nvGrpSpPr>
        <p:grpSpPr>
          <a:xfrm>
            <a:off x="3149933" y="1448663"/>
            <a:ext cx="2710090" cy="2545774"/>
            <a:chOff x="455160" y="1435216"/>
            <a:chExt cx="2303962" cy="2545774"/>
          </a:xfrm>
        </p:grpSpPr>
        <p:sp>
          <p:nvSpPr>
            <p:cNvPr id="39" name="Shape 414">
              <a:extLst>
                <a:ext uri="{FF2B5EF4-FFF2-40B4-BE49-F238E27FC236}">
                  <a16:creationId xmlns:a16="http://schemas.microsoft.com/office/drawing/2014/main" id="{171F964A-5112-460B-A42F-8A2DC8ADD2E8}"/>
                </a:ext>
              </a:extLst>
            </p:cNvPr>
            <p:cNvSpPr/>
            <p:nvPr/>
          </p:nvSpPr>
          <p:spPr>
            <a:xfrm>
              <a:off x="455160" y="1435216"/>
              <a:ext cx="2303962" cy="2545774"/>
            </a:xfrm>
            <a:prstGeom prst="round2DiagRect">
              <a:avLst>
                <a:gd name="adj1" fmla="val 8484"/>
                <a:gd name="adj2" fmla="val 0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0"/>
            </a:gradFill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241300" dir="4140000" rotWithShape="0">
                <a:srgbClr val="000000">
                  <a:alpha val="11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414">
              <a:extLst>
                <a:ext uri="{FF2B5EF4-FFF2-40B4-BE49-F238E27FC236}">
                  <a16:creationId xmlns:a16="http://schemas.microsoft.com/office/drawing/2014/main" id="{0CFCC23E-5166-4D5B-B80D-1E63D5F28240}"/>
                </a:ext>
              </a:extLst>
            </p:cNvPr>
            <p:cNvSpPr txBox="1"/>
            <p:nvPr/>
          </p:nvSpPr>
          <p:spPr>
            <a:xfrm>
              <a:off x="730010" y="1532225"/>
              <a:ext cx="1795181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Home Theater System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8B0B86CA-9F39-49AD-892C-2F8363CDB5B1}"/>
              </a:ext>
            </a:extLst>
          </p:cNvPr>
          <p:cNvGrpSpPr/>
          <p:nvPr/>
        </p:nvGrpSpPr>
        <p:grpSpPr>
          <a:xfrm>
            <a:off x="6208888" y="1448663"/>
            <a:ext cx="2479952" cy="2545774"/>
            <a:chOff x="455160" y="1435216"/>
            <a:chExt cx="2303962" cy="2545774"/>
          </a:xfrm>
        </p:grpSpPr>
        <p:sp>
          <p:nvSpPr>
            <p:cNvPr id="42" name="Shape 414">
              <a:extLst>
                <a:ext uri="{FF2B5EF4-FFF2-40B4-BE49-F238E27FC236}">
                  <a16:creationId xmlns:a16="http://schemas.microsoft.com/office/drawing/2014/main" id="{9B6C4A35-B2FC-4A4A-B1B9-F2E4D1C7B958}"/>
                </a:ext>
              </a:extLst>
            </p:cNvPr>
            <p:cNvSpPr/>
            <p:nvPr/>
          </p:nvSpPr>
          <p:spPr>
            <a:xfrm>
              <a:off x="455160" y="1435216"/>
              <a:ext cx="2303962" cy="2545774"/>
            </a:xfrm>
            <a:prstGeom prst="round2DiagRect">
              <a:avLst>
                <a:gd name="adj1" fmla="val 8484"/>
                <a:gd name="adj2" fmla="val 0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0"/>
            </a:gradFill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241300" dir="4140000" rotWithShape="0">
                <a:srgbClr val="000000">
                  <a:alpha val="11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414">
              <a:extLst>
                <a:ext uri="{FF2B5EF4-FFF2-40B4-BE49-F238E27FC236}">
                  <a16:creationId xmlns:a16="http://schemas.microsoft.com/office/drawing/2014/main" id="{92129784-EC45-4006-9113-AE40B4A7C677}"/>
                </a:ext>
              </a:extLst>
            </p:cNvPr>
            <p:cNvSpPr txBox="1"/>
            <p:nvPr/>
          </p:nvSpPr>
          <p:spPr>
            <a:xfrm>
              <a:off x="760603" y="1532225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HD TV</a:t>
              </a:r>
            </a:p>
          </p:txBody>
        </p:sp>
      </p:grpSp>
      <p:pic>
        <p:nvPicPr>
          <p:cNvPr id="5" name="圖形 4">
            <a:extLst>
              <a:ext uri="{FF2B5EF4-FFF2-40B4-BE49-F238E27FC236}">
                <a16:creationId xmlns:a16="http://schemas.microsoft.com/office/drawing/2014/main" id="{46342B6F-59BA-4C33-A6CD-D1B01F1E8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239" y="1754698"/>
            <a:ext cx="781622" cy="781622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4200">
                <a:ea typeface="微軟正黑體" pitchFamily="34" charset="-120"/>
              </a:rPr>
              <a:t>QNAP NAS </a:t>
            </a:r>
            <a:r>
              <a:rPr lang="en-US" sz="4200" err="1">
                <a:ea typeface="微軟正黑體" pitchFamily="34" charset="-120"/>
              </a:rPr>
              <a:t>vs</a:t>
            </a:r>
            <a:r>
              <a:rPr lang="en-US" sz="4200">
                <a:ea typeface="微軟正黑體" pitchFamily="34" charset="-120"/>
              </a:rPr>
              <a:t> Home Theater</a:t>
            </a:r>
          </a:p>
        </p:txBody>
      </p:sp>
      <p:pic>
        <p:nvPicPr>
          <p:cNvPr id="13315" name="Picture 3" descr="C:\Users\Han Tsai\Desktop\HD_直播\hd_TV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2756" y="2193879"/>
            <a:ext cx="2088746" cy="1338710"/>
          </a:xfrm>
          <a:prstGeom prst="rect">
            <a:avLst/>
          </a:prstGeom>
          <a:noFill/>
        </p:spPr>
      </p:pic>
      <p:sp>
        <p:nvSpPr>
          <p:cNvPr id="27" name="平行四邊形 26"/>
          <p:cNvSpPr/>
          <p:nvPr/>
        </p:nvSpPr>
        <p:spPr>
          <a:xfrm>
            <a:off x="-329734" y="4052368"/>
            <a:ext cx="7920880" cy="857256"/>
          </a:xfrm>
          <a:prstGeom prst="parallelogram">
            <a:avLst>
              <a:gd name="adj" fmla="val 83901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9" name="平行四邊形 28"/>
          <p:cNvSpPr/>
          <p:nvPr/>
        </p:nvSpPr>
        <p:spPr>
          <a:xfrm>
            <a:off x="-473750" y="3971408"/>
            <a:ext cx="7920879" cy="795340"/>
          </a:xfrm>
          <a:prstGeom prst="parallelogram">
            <a:avLst>
              <a:gd name="adj" fmla="val 82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5" name="Shape 417"/>
          <p:cNvSpPr/>
          <p:nvPr/>
        </p:nvSpPr>
        <p:spPr>
          <a:xfrm>
            <a:off x="-150601" y="3940982"/>
            <a:ext cx="7430963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114300" algn="ctr">
              <a:lnSpc>
                <a:spcPct val="115000"/>
              </a:lnSpc>
              <a:buClr>
                <a:schemeClr val="dk2"/>
              </a:buClr>
              <a:buSzPct val="25000"/>
            </a:pPr>
            <a:r>
              <a:rPr lang="en-US" altLang="zh-TW" sz="2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Ultimate Theater Experience Combining QNAP NAS and Home Theater System for Unparalleled AV Experience</a:t>
            </a:r>
            <a:endParaRPr lang="zh-TW" altLang="en-US" sz="20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Picture 2" descr="https://www.qnap.com/i/_attach_file/product/photo/800_500/520_1612163490_TS-473A_left20top_with20label.png?v=1">
            <a:extLst>
              <a:ext uri="{FF2B5EF4-FFF2-40B4-BE49-F238E27FC236}">
                <a16:creationId xmlns:a16="http://schemas.microsoft.com/office/drawing/2014/main" id="{10E1F6A6-BEF4-4C99-8B26-6B6570AC4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65" y="2296710"/>
            <a:ext cx="1869792" cy="116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Han Tsai\Desktop\HD_直播\car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30758">
            <a:off x="278967" y="2492860"/>
            <a:ext cx="1045598" cy="779446"/>
          </a:xfrm>
          <a:prstGeom prst="rect">
            <a:avLst/>
          </a:prstGeom>
          <a:noFill/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D3028CAC-73D4-4F6F-B5C0-FC0F1B0E7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1086" y="3052180"/>
            <a:ext cx="781622" cy="781622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  <p:pic>
        <p:nvPicPr>
          <p:cNvPr id="44" name="Picture 2" descr="C:\Users\Han Tsai\Desktop\HD_直播\radio_good.png">
            <a:extLst>
              <a:ext uri="{FF2B5EF4-FFF2-40B4-BE49-F238E27FC236}">
                <a16:creationId xmlns:a16="http://schemas.microsoft.com/office/drawing/2014/main" id="{A5953407-BA0D-4D18-8F75-40D8EAF04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191" y="2411333"/>
            <a:ext cx="2960886" cy="913260"/>
          </a:xfrm>
          <a:prstGeom prst="rect">
            <a:avLst/>
          </a:prstGeom>
          <a:noFill/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3AD1C87-8B53-469D-A9A1-8ACC327E2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7191" y="3561678"/>
            <a:ext cx="463185" cy="463185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5706AB4-C8DD-409A-AFA2-1FFDD5CFBE87}"/>
              </a:ext>
            </a:extLst>
          </p:cNvPr>
          <p:cNvSpPr/>
          <p:nvPr/>
        </p:nvSpPr>
        <p:spPr>
          <a:xfrm>
            <a:off x="710145" y="1413853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49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8483D463-8F42-427B-858B-C16B55797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7301" y="4148617"/>
            <a:ext cx="3750682" cy="876498"/>
          </a:xfrm>
          <a:prstGeom prst="rect">
            <a:avLst/>
          </a:prstGeom>
        </p:spPr>
      </p:pic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18385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ea typeface="微軟正黑體" pitchFamily="34" charset="-120"/>
              </a:rPr>
              <a:t>HD Player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FA4CBCBC-4E80-4AA8-938F-16C90B417F64}"/>
              </a:ext>
            </a:extLst>
          </p:cNvPr>
          <p:cNvSpPr/>
          <p:nvPr/>
        </p:nvSpPr>
        <p:spPr>
          <a:xfrm>
            <a:off x="-480537" y="934994"/>
            <a:ext cx="94818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53DE46-2104-4D78-AE66-6EEDC34F9841}"/>
              </a:ext>
            </a:extLst>
          </p:cNvPr>
          <p:cNvSpPr/>
          <p:nvPr/>
        </p:nvSpPr>
        <p:spPr>
          <a:xfrm>
            <a:off x="142718" y="925937"/>
            <a:ext cx="864060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400" b="1" dirty="0">
                <a:solidFill>
                  <a:schemeClr val="bg1"/>
                </a:solidFill>
                <a:latin typeface="Arail"/>
                <a:ea typeface="微軟正黑體"/>
              </a:rPr>
              <a:t>HD Player allows you to watch multimedia contents on TV directly</a:t>
            </a:r>
          </a:p>
        </p:txBody>
      </p:sp>
      <p:sp>
        <p:nvSpPr>
          <p:cNvPr id="9" name="Shape 533">
            <a:extLst>
              <a:ext uri="{FF2B5EF4-FFF2-40B4-BE49-F238E27FC236}">
                <a16:creationId xmlns:a16="http://schemas.microsoft.com/office/drawing/2014/main" id="{63833448-BBE1-43EF-B384-99F3B3CCACA9}"/>
              </a:ext>
            </a:extLst>
          </p:cNvPr>
          <p:cNvSpPr/>
          <p:nvPr/>
        </p:nvSpPr>
        <p:spPr>
          <a:xfrm>
            <a:off x="520275" y="2818843"/>
            <a:ext cx="8263048" cy="928694"/>
          </a:xfrm>
          <a:prstGeom prst="rect">
            <a:avLst/>
          </a:prstGeom>
          <a:solidFill>
            <a:srgbClr val="0070C0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2400" b="1">
                <a:solidFill>
                  <a:srgbClr val="FFFFFF"/>
                </a:solidFill>
              </a:rPr>
              <a:t>  </a:t>
            </a:r>
            <a:endParaRPr lang="en-US" sz="2400" b="1">
              <a:solidFill>
                <a:srgbClr val="FFFFFF"/>
              </a:solidFill>
            </a:endParaRPr>
          </a:p>
        </p:txBody>
      </p:sp>
      <p:sp>
        <p:nvSpPr>
          <p:cNvPr id="13" name="Shape 534">
            <a:extLst>
              <a:ext uri="{FF2B5EF4-FFF2-40B4-BE49-F238E27FC236}">
                <a16:creationId xmlns:a16="http://schemas.microsoft.com/office/drawing/2014/main" id="{99743B96-682C-424A-8338-D3CA0EC6D485}"/>
              </a:ext>
            </a:extLst>
          </p:cNvPr>
          <p:cNvSpPr/>
          <p:nvPr/>
        </p:nvSpPr>
        <p:spPr>
          <a:xfrm>
            <a:off x="525178" y="1675835"/>
            <a:ext cx="2689500" cy="1011300"/>
          </a:xfrm>
          <a:prstGeom prst="rect">
            <a:avLst/>
          </a:prstGeom>
          <a:solidFill>
            <a:schemeClr val="accent3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1800" b="1">
                <a:latin typeface="Calibri" pitchFamily="34" charset="0"/>
              </a:rPr>
              <a:t>              </a:t>
            </a:r>
            <a:r>
              <a:rPr lang="en-US" sz="2200" b="1">
                <a:latin typeface="Calibri" pitchFamily="34" charset="0"/>
              </a:rPr>
              <a:t>Photo Station</a:t>
            </a:r>
          </a:p>
        </p:txBody>
      </p:sp>
      <p:sp>
        <p:nvSpPr>
          <p:cNvPr id="14" name="Shape 535">
            <a:extLst>
              <a:ext uri="{FF2B5EF4-FFF2-40B4-BE49-F238E27FC236}">
                <a16:creationId xmlns:a16="http://schemas.microsoft.com/office/drawing/2014/main" id="{B263DD3C-C342-4064-B3E2-72CCE8312F50}"/>
              </a:ext>
            </a:extLst>
          </p:cNvPr>
          <p:cNvSpPr/>
          <p:nvPr/>
        </p:nvSpPr>
        <p:spPr>
          <a:xfrm>
            <a:off x="3311260" y="1675835"/>
            <a:ext cx="2689500" cy="1011300"/>
          </a:xfrm>
          <a:prstGeom prst="rect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2000" b="1">
                <a:latin typeface="Calibri" pitchFamily="34" charset="0"/>
              </a:rPr>
              <a:t>             </a:t>
            </a:r>
            <a:r>
              <a:rPr lang="en-US" sz="2200" b="1">
                <a:latin typeface="Calibri" pitchFamily="34" charset="0"/>
              </a:rPr>
              <a:t>Video Station</a:t>
            </a:r>
          </a:p>
        </p:txBody>
      </p:sp>
      <p:sp>
        <p:nvSpPr>
          <p:cNvPr id="15" name="Shape 536">
            <a:extLst>
              <a:ext uri="{FF2B5EF4-FFF2-40B4-BE49-F238E27FC236}">
                <a16:creationId xmlns:a16="http://schemas.microsoft.com/office/drawing/2014/main" id="{2A17C2DD-0739-4718-A502-13F9324B7446}"/>
              </a:ext>
            </a:extLst>
          </p:cNvPr>
          <p:cNvSpPr/>
          <p:nvPr/>
        </p:nvSpPr>
        <p:spPr>
          <a:xfrm>
            <a:off x="6097342" y="1675835"/>
            <a:ext cx="2689500" cy="1011300"/>
          </a:xfrm>
          <a:prstGeom prst="rect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1800" b="1" dirty="0">
                <a:latin typeface="Calibri" pitchFamily="34" charset="0"/>
              </a:rPr>
              <a:t>              </a:t>
            </a:r>
            <a:r>
              <a:rPr lang="en-US" sz="2200" b="1" dirty="0">
                <a:latin typeface="Calibri" pitchFamily="34" charset="0"/>
              </a:rPr>
              <a:t>Music Station</a:t>
            </a:r>
          </a:p>
        </p:txBody>
      </p:sp>
      <p:pic>
        <p:nvPicPr>
          <p:cNvPr id="18" name="Picture 2" descr="\\MARKETING\Marketing\MarketingMaterials\素材\_icons\00_4.2iconPNG\Photo.png">
            <a:extLst>
              <a:ext uri="{FF2B5EF4-FFF2-40B4-BE49-F238E27FC236}">
                <a16:creationId xmlns:a16="http://schemas.microsoft.com/office/drawing/2014/main" id="{09015355-1DEA-4D7C-8D02-0EB9A5F35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890149"/>
            <a:ext cx="642942" cy="642942"/>
          </a:xfrm>
          <a:prstGeom prst="rect">
            <a:avLst/>
          </a:prstGeom>
          <a:noFill/>
        </p:spPr>
      </p:pic>
      <p:pic>
        <p:nvPicPr>
          <p:cNvPr id="19" name="Picture 3" descr="\\MARKETING\Marketing\MarketingMaterials\素材\_icons\00_4.2iconPNG\Video.png">
            <a:extLst>
              <a:ext uri="{FF2B5EF4-FFF2-40B4-BE49-F238E27FC236}">
                <a16:creationId xmlns:a16="http://schemas.microsoft.com/office/drawing/2014/main" id="{92ECEAAA-1770-4393-8AA2-6DE3BAE20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890149"/>
            <a:ext cx="642941" cy="642941"/>
          </a:xfrm>
          <a:prstGeom prst="rect">
            <a:avLst/>
          </a:prstGeom>
          <a:noFill/>
        </p:spPr>
      </p:pic>
      <p:pic>
        <p:nvPicPr>
          <p:cNvPr id="20" name="Picture 4" descr="\\MARKETING\Marketing\MarketingMaterials\素材\_icons\00_4.2iconPNG\music_500.png">
            <a:extLst>
              <a:ext uri="{FF2B5EF4-FFF2-40B4-BE49-F238E27FC236}">
                <a16:creationId xmlns:a16="http://schemas.microsoft.com/office/drawing/2014/main" id="{C1C9CAE3-145A-4369-A9A0-230CA1E09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1890149"/>
            <a:ext cx="642942" cy="642942"/>
          </a:xfrm>
          <a:prstGeom prst="rect">
            <a:avLst/>
          </a:prstGeom>
          <a:noFill/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01C92A33-E3E9-4214-9D64-A8DD43AB63AE}"/>
              </a:ext>
            </a:extLst>
          </p:cNvPr>
          <p:cNvSpPr/>
          <p:nvPr/>
        </p:nvSpPr>
        <p:spPr>
          <a:xfrm>
            <a:off x="3786182" y="2890281"/>
            <a:ext cx="1808508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00" b="1" dirty="0">
                <a:solidFill>
                  <a:srgbClr val="FFFFFF"/>
                </a:solidFill>
                <a:latin typeface="Calibri" pitchFamily="34" charset="0"/>
              </a:rPr>
              <a:t>HD Player</a:t>
            </a:r>
            <a:endParaRPr lang="zh-TW" altLang="en-US" sz="3100" dirty="0">
              <a:latin typeface="Calibri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82AB6CE-CBCE-479D-97F2-C5714A797170}"/>
              </a:ext>
            </a:extLst>
          </p:cNvPr>
          <p:cNvSpPr/>
          <p:nvPr/>
        </p:nvSpPr>
        <p:spPr>
          <a:xfrm>
            <a:off x="3500430" y="4371422"/>
            <a:ext cx="23599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2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rPr>
              <a:t>Play directly on TV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43F87CB-2F1E-433B-8DD5-9943EFC44FDF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2" b="97959" l="7558" r="8779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8550" y="2901449"/>
            <a:ext cx="905046" cy="773497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39E3EAA4-2FC4-413B-B2BE-5A4715080A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79096" y="3379677"/>
            <a:ext cx="1622679" cy="102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57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B81C602-1AC0-4C4E-ACC2-64CE56E34CA8}"/>
              </a:ext>
            </a:extLst>
          </p:cNvPr>
          <p:cNvSpPr/>
          <p:nvPr/>
        </p:nvSpPr>
        <p:spPr>
          <a:xfrm>
            <a:off x="387336" y="4143374"/>
            <a:ext cx="5272118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  <a:alpha val="77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ea typeface="微軟正黑體" pitchFamily="34" charset="-120"/>
              </a:rPr>
              <a:t>HD Player - Photo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24458"/>
            <a:ext cx="5191910" cy="2891303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25F13A6F-8B72-40D5-81C3-93F920E963E2}"/>
              </a:ext>
            </a:extLst>
          </p:cNvPr>
          <p:cNvSpPr/>
          <p:nvPr/>
        </p:nvSpPr>
        <p:spPr>
          <a:xfrm>
            <a:off x="5923429" y="2212042"/>
            <a:ext cx="2998695" cy="1559858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180975"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View photos stored on NAS on TV directly.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圖形 257">
            <a:extLst>
              <a:ext uri="{FF2B5EF4-FFF2-40B4-BE49-F238E27FC236}">
                <a16:creationId xmlns:a16="http://schemas.microsoft.com/office/drawing/2014/main" id="{4FCD6A99-46CB-4F98-8667-1E059DAB0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1489" y="1332611"/>
            <a:ext cx="5550058" cy="3293531"/>
          </a:xfrm>
          <a:prstGeom prst="rect">
            <a:avLst/>
          </a:prstGeom>
        </p:spPr>
      </p:pic>
      <p:pic>
        <p:nvPicPr>
          <p:cNvPr id="256" name="圖形 255">
            <a:extLst>
              <a:ext uri="{FF2B5EF4-FFF2-40B4-BE49-F238E27FC236}">
                <a16:creationId xmlns:a16="http://schemas.microsoft.com/office/drawing/2014/main" id="{08DCF1BA-3EC9-4840-B906-118483278A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24419" y="3878798"/>
            <a:ext cx="1456651" cy="819366"/>
          </a:xfrm>
          <a:prstGeom prst="rect">
            <a:avLst/>
          </a:prstGeom>
        </p:spPr>
      </p:pic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sz="4200" dirty="0">
                <a:ea typeface="微軟正黑體" pitchFamily="34" charset="-120"/>
              </a:rPr>
              <a:t>One NAS solves it all, period.</a:t>
            </a:r>
          </a:p>
        </p:txBody>
      </p:sp>
      <p:cxnSp>
        <p:nvCxnSpPr>
          <p:cNvPr id="266" name="Shape 266"/>
          <p:cNvCxnSpPr>
            <a:cxnSpLocks/>
          </p:cNvCxnSpPr>
          <p:nvPr/>
        </p:nvCxnSpPr>
        <p:spPr>
          <a:xfrm flipV="1">
            <a:off x="3453205" y="3702817"/>
            <a:ext cx="2996004" cy="21023"/>
          </a:xfrm>
          <a:prstGeom prst="straightConnector1">
            <a:avLst/>
          </a:prstGeom>
          <a:noFill/>
          <a:ln w="38100" cap="flat" cmpd="sng"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rgbClr val="FC4A48"/>
                </a:gs>
              </a:gsLst>
              <a:lin ang="0" scaled="0"/>
            </a:gra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prstClr val="black">
                <a:alpha val="91000"/>
              </a:prstClr>
            </a:outerShdw>
          </a:effectLst>
        </p:spPr>
      </p:cxnSp>
      <p:sp>
        <p:nvSpPr>
          <p:cNvPr id="16" name="Shape 414"/>
          <p:cNvSpPr/>
          <p:nvPr/>
        </p:nvSpPr>
        <p:spPr>
          <a:xfrm>
            <a:off x="5782107" y="1160215"/>
            <a:ext cx="3123339" cy="785818"/>
          </a:xfrm>
          <a:prstGeom prst="round2DiagRect">
            <a:avLst>
              <a:gd name="adj1" fmla="val 31274"/>
              <a:gd name="adj2" fmla="val 0"/>
            </a:avLst>
          </a:prstGeom>
          <a:solidFill>
            <a:srgbClr val="FC4A48"/>
          </a:solidFill>
          <a:ln w="12700">
            <a:headEnd type="none" w="med" len="med"/>
            <a:tailEnd type="none" w="med" len="med"/>
          </a:ln>
          <a:effectLst>
            <a:outerShdw blurRad="88900" dist="127000" dir="5400000" rotWithShape="0">
              <a:srgbClr val="000000">
                <a:alpha val="2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546"/>
          <p:cNvSpPr txBox="1"/>
          <p:nvPr/>
        </p:nvSpPr>
        <p:spPr>
          <a:xfrm>
            <a:off x="6098770" y="1261306"/>
            <a:ext cx="2734949" cy="77049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Clr>
                <a:srgbClr val="000000"/>
              </a:buClr>
              <a:buSzPct val="25000"/>
            </a:pP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Versatile configuration for a cost effective solution</a:t>
            </a:r>
          </a:p>
        </p:txBody>
      </p:sp>
      <p:sp>
        <p:nvSpPr>
          <p:cNvPr id="31" name="矩形 30"/>
          <p:cNvSpPr/>
          <p:nvPr/>
        </p:nvSpPr>
        <p:spPr>
          <a:xfrm>
            <a:off x="596674" y="2730656"/>
            <a:ext cx="16231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View photos/videos, listen to music</a:t>
            </a:r>
          </a:p>
        </p:txBody>
      </p:sp>
      <p:sp>
        <p:nvSpPr>
          <p:cNvPr id="28" name="矩形 27"/>
          <p:cNvSpPr/>
          <p:nvPr/>
        </p:nvSpPr>
        <p:spPr>
          <a:xfrm>
            <a:off x="6099207" y="4553904"/>
            <a:ext cx="2699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i="1" dirty="0">
                <a:solidFill>
                  <a:schemeClr val="tx1"/>
                </a:solidFill>
              </a:rPr>
              <a:t>Note: only supported on x86 processor NAS</a:t>
            </a:r>
          </a:p>
        </p:txBody>
      </p:sp>
      <p:pic>
        <p:nvPicPr>
          <p:cNvPr id="29" name="Picture 2" descr="https://appcenter.qnap.com/FileserverCache/f93a27a33f143224f6d99e51bdd4ed0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777" y="2764640"/>
            <a:ext cx="763030" cy="76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C6D8E811-FB6F-4A67-AD43-1F37F35D359B}"/>
              </a:ext>
            </a:extLst>
          </p:cNvPr>
          <p:cNvSpPr/>
          <p:nvPr/>
        </p:nvSpPr>
        <p:spPr>
          <a:xfrm>
            <a:off x="705958" y="2024017"/>
            <a:ext cx="1643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  <a:latin typeface="+mj-lt"/>
              </a:rPr>
              <a:t>Surf the web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77A746D-FD74-4AD9-81BE-05FA88D475B6}"/>
              </a:ext>
            </a:extLst>
          </p:cNvPr>
          <p:cNvSpPr/>
          <p:nvPr/>
        </p:nvSpPr>
        <p:spPr>
          <a:xfrm>
            <a:off x="2173456" y="1697217"/>
            <a:ext cx="164307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Use Windows utilities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D2EF24D-8673-4988-B1A5-41710B4FAC32}"/>
              </a:ext>
            </a:extLst>
          </p:cNvPr>
          <p:cNvSpPr/>
          <p:nvPr/>
        </p:nvSpPr>
        <p:spPr>
          <a:xfrm>
            <a:off x="3714564" y="1712404"/>
            <a:ext cx="1941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View </a:t>
            </a:r>
            <a:br>
              <a:rPr lang="en-US" altLang="zh-TW" sz="16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</a:b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surveillance feeds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915FD57-29EC-43D4-A9A8-CAAEAE68E181}"/>
              </a:ext>
            </a:extLst>
          </p:cNvPr>
          <p:cNvSpPr/>
          <p:nvPr/>
        </p:nvSpPr>
        <p:spPr>
          <a:xfrm>
            <a:off x="3928441" y="2905228"/>
            <a:ext cx="1643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NAS management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53C2EC6F-7331-4F95-8AFB-88D340A785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9694" y="2672211"/>
            <a:ext cx="2573195" cy="1574446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059EEF1A-01DE-473F-8AA7-58912DBD10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18825" y="2206089"/>
            <a:ext cx="1477129" cy="1477129"/>
          </a:xfrm>
          <a:prstGeom prst="rect">
            <a:avLst/>
          </a:prstGeom>
          <a:effectLst>
            <a:outerShdw blurRad="165100" dist="1905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366BB696-C320-4965-81E7-8D814061EB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89700" y="3878798"/>
            <a:ext cx="1271194" cy="88451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040E5F4D-96F5-49A8-96B1-C1671116D0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75485" y="2813798"/>
            <a:ext cx="1271194" cy="1313567"/>
          </a:xfrm>
          <a:prstGeom prst="rect">
            <a:avLst/>
          </a:prstGeom>
          <a:effectLst>
            <a:outerShdw blurRad="203200" dist="571500" dir="840000" sx="88000" sy="88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486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B81C602-1AC0-4C4E-ACC2-64CE56E34CA8}"/>
              </a:ext>
            </a:extLst>
          </p:cNvPr>
          <p:cNvSpPr/>
          <p:nvPr/>
        </p:nvSpPr>
        <p:spPr>
          <a:xfrm>
            <a:off x="519324" y="4156821"/>
            <a:ext cx="5272118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  <a:alpha val="77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ea typeface="微軟正黑體" pitchFamily="34" charset="-120"/>
              </a:rPr>
              <a:t>HD Player - Music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5F13A6F-8B72-40D5-81C3-93F920E963E2}"/>
              </a:ext>
            </a:extLst>
          </p:cNvPr>
          <p:cNvSpPr/>
          <p:nvPr/>
        </p:nvSpPr>
        <p:spPr>
          <a:xfrm>
            <a:off x="5923429" y="2196975"/>
            <a:ext cx="2998695" cy="1559858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180975"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Listen to music on your NAS on your TV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E229098-25E8-4383-831F-9EC2E95CD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36744"/>
            <a:ext cx="512056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53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B81C602-1AC0-4C4E-ACC2-64CE56E34CA8}"/>
              </a:ext>
            </a:extLst>
          </p:cNvPr>
          <p:cNvSpPr/>
          <p:nvPr/>
        </p:nvSpPr>
        <p:spPr>
          <a:xfrm>
            <a:off x="519324" y="4156821"/>
            <a:ext cx="5272118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  <a:alpha val="77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ea typeface="微軟正黑體" pitchFamily="34" charset="-120"/>
              </a:rPr>
              <a:t>HD Player - Video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5F13A6F-8B72-40D5-81C3-93F920E963E2}"/>
              </a:ext>
            </a:extLst>
          </p:cNvPr>
          <p:cNvSpPr/>
          <p:nvPr/>
        </p:nvSpPr>
        <p:spPr>
          <a:xfrm>
            <a:off x="5923429" y="2196975"/>
            <a:ext cx="2998695" cy="1559858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180975"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Playback the video which stored at your NAS on TV.</a:t>
            </a:r>
          </a:p>
        </p:txBody>
      </p:sp>
      <p:pic>
        <p:nvPicPr>
          <p:cNvPr id="9" name="Picture 1" descr="螢幕快照 2017-11-29 下午8.18.24.png">
            <a:extLst>
              <a:ext uri="{FF2B5EF4-FFF2-40B4-BE49-F238E27FC236}">
                <a16:creationId xmlns:a16="http://schemas.microsoft.com/office/drawing/2014/main" id="{0D6E7CBA-7F4E-4B31-822F-CA4801E23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24" y="1513179"/>
            <a:ext cx="5171546" cy="29274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43768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xfrm>
            <a:off x="214282" y="130354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ea typeface="微軟正黑體" pitchFamily="34" charset="-120"/>
              </a:rPr>
              <a:t>Audio Passthrough</a:t>
            </a:r>
          </a:p>
        </p:txBody>
      </p:sp>
      <p:sp>
        <p:nvSpPr>
          <p:cNvPr id="6" name="Shape 590">
            <a:extLst>
              <a:ext uri="{FF2B5EF4-FFF2-40B4-BE49-F238E27FC236}">
                <a16:creationId xmlns:a16="http://schemas.microsoft.com/office/drawing/2014/main" id="{7603BE82-C7D3-4686-9CD4-08D0F5634EC6}"/>
              </a:ext>
            </a:extLst>
          </p:cNvPr>
          <p:cNvSpPr txBox="1"/>
          <p:nvPr/>
        </p:nvSpPr>
        <p:spPr>
          <a:xfrm>
            <a:off x="2538512" y="2659631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HDMI</a:t>
            </a:r>
          </a:p>
        </p:txBody>
      </p:sp>
      <p:sp>
        <p:nvSpPr>
          <p:cNvPr id="10" name="Shape 597">
            <a:extLst>
              <a:ext uri="{FF2B5EF4-FFF2-40B4-BE49-F238E27FC236}">
                <a16:creationId xmlns:a16="http://schemas.microsoft.com/office/drawing/2014/main" id="{5EA9BBA1-9D8E-4D0E-AEB7-A804AC1141D4}"/>
              </a:ext>
            </a:extLst>
          </p:cNvPr>
          <p:cNvSpPr txBox="1"/>
          <p:nvPr/>
        </p:nvSpPr>
        <p:spPr>
          <a:xfrm>
            <a:off x="5855278" y="2659631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HDMI</a:t>
            </a:r>
          </a:p>
        </p:txBody>
      </p:sp>
      <p:sp>
        <p:nvSpPr>
          <p:cNvPr id="11" name="Shape 598">
            <a:extLst>
              <a:ext uri="{FF2B5EF4-FFF2-40B4-BE49-F238E27FC236}">
                <a16:creationId xmlns:a16="http://schemas.microsoft.com/office/drawing/2014/main" id="{D4A11781-0620-43B2-A82C-471EAACAAC41}"/>
              </a:ext>
            </a:extLst>
          </p:cNvPr>
          <p:cNvSpPr txBox="1"/>
          <p:nvPr/>
        </p:nvSpPr>
        <p:spPr>
          <a:xfrm>
            <a:off x="3520882" y="3074044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A5251"/>
                </a:solidFill>
                <a:latin typeface="+mj-lt"/>
              </a:rPr>
              <a:t>Audio</a:t>
            </a:r>
          </a:p>
        </p:txBody>
      </p:sp>
      <p:sp>
        <p:nvSpPr>
          <p:cNvPr id="13" name="Shape 598">
            <a:extLst>
              <a:ext uri="{FF2B5EF4-FFF2-40B4-BE49-F238E27FC236}">
                <a16:creationId xmlns:a16="http://schemas.microsoft.com/office/drawing/2014/main" id="{3E4C189B-A686-4363-92C5-068B13ABD473}"/>
              </a:ext>
            </a:extLst>
          </p:cNvPr>
          <p:cNvSpPr txBox="1"/>
          <p:nvPr/>
        </p:nvSpPr>
        <p:spPr>
          <a:xfrm>
            <a:off x="5947868" y="1417250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4D9DFF"/>
                </a:solidFill>
                <a:latin typeface="+mj-lt"/>
              </a:rPr>
              <a:t>Video</a:t>
            </a:r>
          </a:p>
        </p:txBody>
      </p:sp>
      <p:sp>
        <p:nvSpPr>
          <p:cNvPr id="14" name="Shape 587">
            <a:extLst>
              <a:ext uri="{FF2B5EF4-FFF2-40B4-BE49-F238E27FC236}">
                <a16:creationId xmlns:a16="http://schemas.microsoft.com/office/drawing/2014/main" id="{774BC515-BF8D-409D-B147-A747F4363824}"/>
              </a:ext>
            </a:extLst>
          </p:cNvPr>
          <p:cNvSpPr/>
          <p:nvPr/>
        </p:nvSpPr>
        <p:spPr>
          <a:xfrm>
            <a:off x="3571866" y="2089950"/>
            <a:ext cx="1860748" cy="96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AV Receiver</a:t>
            </a:r>
          </a:p>
        </p:txBody>
      </p:sp>
      <p:sp>
        <p:nvSpPr>
          <p:cNvPr id="15" name="Shape 593">
            <a:extLst>
              <a:ext uri="{FF2B5EF4-FFF2-40B4-BE49-F238E27FC236}">
                <a16:creationId xmlns:a16="http://schemas.microsoft.com/office/drawing/2014/main" id="{CC51E26C-ACF3-448E-82D6-EB27592BF558}"/>
              </a:ext>
            </a:extLst>
          </p:cNvPr>
          <p:cNvSpPr/>
          <p:nvPr/>
        </p:nvSpPr>
        <p:spPr>
          <a:xfrm>
            <a:off x="3444668" y="3728506"/>
            <a:ext cx="2068626" cy="48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Speaker</a:t>
            </a:r>
          </a:p>
        </p:txBody>
      </p:sp>
      <p:sp>
        <p:nvSpPr>
          <p:cNvPr id="16" name="平行四邊形 15">
            <a:extLst>
              <a:ext uri="{FF2B5EF4-FFF2-40B4-BE49-F238E27FC236}">
                <a16:creationId xmlns:a16="http://schemas.microsoft.com/office/drawing/2014/main" id="{79318CFB-6F8F-4440-8A0D-12757BFC964F}"/>
              </a:ext>
            </a:extLst>
          </p:cNvPr>
          <p:cNvSpPr/>
          <p:nvPr/>
        </p:nvSpPr>
        <p:spPr>
          <a:xfrm>
            <a:off x="-480536" y="934994"/>
            <a:ext cx="6995636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1B6E113-698D-4154-8DCE-94D87D822001}"/>
              </a:ext>
            </a:extLst>
          </p:cNvPr>
          <p:cNvSpPr/>
          <p:nvPr/>
        </p:nvSpPr>
        <p:spPr>
          <a:xfrm>
            <a:off x="214282" y="925937"/>
            <a:ext cx="864060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400" b="1" dirty="0">
                <a:solidFill>
                  <a:schemeClr val="bg1"/>
                </a:solidFill>
                <a:latin typeface="Arail"/>
                <a:ea typeface="微軟正黑體"/>
              </a:rPr>
              <a:t>Connect with your home theater system</a:t>
            </a:r>
          </a:p>
        </p:txBody>
      </p:sp>
    </p:spTree>
    <p:extLst>
      <p:ext uri="{BB962C8B-B14F-4D97-AF65-F5344CB8AC3E}">
        <p14:creationId xmlns:p14="http://schemas.microsoft.com/office/powerpoint/2010/main" val="2893933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F12B2B5-C891-40BA-BDFD-0380A45904E5}"/>
              </a:ext>
            </a:extLst>
          </p:cNvPr>
          <p:cNvSpPr/>
          <p:nvPr/>
        </p:nvSpPr>
        <p:spPr>
          <a:xfrm>
            <a:off x="631142" y="3582629"/>
            <a:ext cx="4747683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</a:schemeClr>
              </a:gs>
              <a:gs pos="100000">
                <a:schemeClr val="tx1">
                  <a:alpha val="56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4" name="Shape 604"/>
          <p:cNvSpPr txBox="1">
            <a:spLocks noGrp="1"/>
          </p:cNvSpPr>
          <p:nvPr>
            <p:ph type="title"/>
          </p:nvPr>
        </p:nvSpPr>
        <p:spPr>
          <a:xfrm>
            <a:off x="214282" y="-63504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HD Player – </a:t>
            </a:r>
            <a:b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</a:br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Audio Passthrough setup 1</a:t>
            </a:r>
          </a:p>
        </p:txBody>
      </p:sp>
      <p:pic>
        <p:nvPicPr>
          <p:cNvPr id="12" name="Shape 5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1461" y="3179437"/>
            <a:ext cx="2109237" cy="196406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Shape 5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4706" y="1480057"/>
            <a:ext cx="4209500" cy="238050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E70BE25-65A0-4006-8899-F1C6263C6933}"/>
              </a:ext>
            </a:extLst>
          </p:cNvPr>
          <p:cNvSpPr/>
          <p:nvPr/>
        </p:nvSpPr>
        <p:spPr>
          <a:xfrm>
            <a:off x="5271461" y="1633355"/>
            <a:ext cx="2815635" cy="1271210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180975"/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HD Player “Settings” -&gt; “System“ -&gt; “Audio”</a:t>
            </a:r>
          </a:p>
          <a:p>
            <a:pPr marL="180975" lvl="0" indent="-180975"/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1.  Select the audio output device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B5352BB3-4D26-4021-9C8D-64C7C364AE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50664" y="3473404"/>
            <a:ext cx="1728161" cy="137612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F12B2B5-C891-40BA-BDFD-0380A45904E5}"/>
              </a:ext>
            </a:extLst>
          </p:cNvPr>
          <p:cNvSpPr/>
          <p:nvPr/>
        </p:nvSpPr>
        <p:spPr>
          <a:xfrm>
            <a:off x="323378" y="3582629"/>
            <a:ext cx="4948084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</a:schemeClr>
              </a:gs>
              <a:gs pos="100000">
                <a:schemeClr val="tx1">
                  <a:alpha val="56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Shape 605">
            <a:extLst>
              <a:ext uri="{FF2B5EF4-FFF2-40B4-BE49-F238E27FC236}">
                <a16:creationId xmlns:a16="http://schemas.microsoft.com/office/drawing/2014/main" id="{E7CB0498-0242-4AFB-8141-0AA68FBFDB1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377" y="1426346"/>
            <a:ext cx="4791350" cy="23993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04" name="Shape 604"/>
          <p:cNvSpPr txBox="1">
            <a:spLocks noGrp="1"/>
          </p:cNvSpPr>
          <p:nvPr>
            <p:ph type="title"/>
          </p:nvPr>
        </p:nvSpPr>
        <p:spPr>
          <a:xfrm>
            <a:off x="214282" y="-63504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HD Player – </a:t>
            </a:r>
            <a:b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</a:br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Audio Passthrough setup 2/3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E70BE25-65A0-4006-8899-F1C6263C6933}"/>
              </a:ext>
            </a:extLst>
          </p:cNvPr>
          <p:cNvSpPr/>
          <p:nvPr/>
        </p:nvSpPr>
        <p:spPr>
          <a:xfrm>
            <a:off x="5331973" y="1426346"/>
            <a:ext cx="3368274" cy="1750229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Enable “Allow passthrough”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Set the passthrough output device</a:t>
            </a:r>
          </a:p>
        </p:txBody>
      </p:sp>
      <p:pic>
        <p:nvPicPr>
          <p:cNvPr id="15" name="Picture 1" descr="螢幕快照 2017-11-29 下午8.09.03.png">
            <a:extLst>
              <a:ext uri="{FF2B5EF4-FFF2-40B4-BE49-F238E27FC236}">
                <a16:creationId xmlns:a16="http://schemas.microsoft.com/office/drawing/2014/main" id="{C8D001DE-E6F2-45C4-997F-505CC8FEA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62" y="3288400"/>
            <a:ext cx="1969510" cy="185509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2E0E3F4E-563B-4747-8802-33FA258296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51277" y="3473404"/>
            <a:ext cx="1728161" cy="137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537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ctrTitle" idx="4294967295"/>
          </p:nvPr>
        </p:nvSpPr>
        <p:spPr>
          <a:xfrm>
            <a:off x="349625" y="1434633"/>
            <a:ext cx="4289050" cy="566289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rgbClr val="002060"/>
              </a:buClr>
              <a:buSzPct val="25000"/>
            </a:pPr>
            <a:r>
              <a:rPr lang="en-US" altLang="zh-TW" sz="2500" dirty="0">
                <a:solidFill>
                  <a:srgbClr val="231815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Utilize the power </a:t>
            </a:r>
            <a:br>
              <a:rPr lang="en-US" altLang="zh-TW" sz="2500" dirty="0">
                <a:solidFill>
                  <a:srgbClr val="231815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</a:br>
            <a:r>
              <a:rPr lang="en-US" altLang="zh-TW" sz="2500" dirty="0">
                <a:solidFill>
                  <a:srgbClr val="231815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of HDMI local display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FE623324-36CA-40B1-8A99-3EAA50EA33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831315"/>
            <a:ext cx="3926541" cy="50484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680070F-D06D-44AC-96B8-2B966F0BADAE}"/>
              </a:ext>
            </a:extLst>
          </p:cNvPr>
          <p:cNvSpPr txBox="1"/>
          <p:nvPr/>
        </p:nvSpPr>
        <p:spPr>
          <a:xfrm>
            <a:off x="4376457" y="4467811"/>
            <a:ext cx="4572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700" b="0" i="0" u="none" strike="noStrike" dirty="0">
                <a:solidFill>
                  <a:srgbClr val="FFFFFF"/>
                </a:solidFill>
                <a:effectLst/>
                <a:latin typeface="微軟正黑體" panose="020B0604030504040204" pitchFamily="34" charset="-120"/>
              </a:rPr>
              <a:t>Copyright© 2021 QNAP Systems, Inc. All rights reserved. QNAP® and other names of QNAP Products are proprietary marks or registered trademarks of QNAP Systems, Inc. Other products and company names mentioned herein are trademarks of their respective holders.​​​​​​​</a:t>
            </a:r>
            <a:r>
              <a:rPr lang="en-US" altLang="zh-TW" sz="7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  <a:endParaRPr lang="zh-TW" alt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ea typeface="微軟正黑體" pitchFamily="34" charset="-120"/>
              </a:rPr>
              <a:t>HD Station – Top installed app</a:t>
            </a:r>
            <a:endParaRPr lang="en-US" sz="4200" dirty="0"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590619"/>
              </p:ext>
            </p:extLst>
          </p:nvPr>
        </p:nvGraphicFramePr>
        <p:xfrm>
          <a:off x="719572" y="1947134"/>
          <a:ext cx="7704855" cy="226011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3266541539"/>
                    </a:ext>
                  </a:extLst>
                </a:gridCol>
                <a:gridCol w="1765316">
                  <a:extLst>
                    <a:ext uri="{9D8B030D-6E8A-4147-A177-3AD203B41FA5}">
                      <a16:colId xmlns:a16="http://schemas.microsoft.com/office/drawing/2014/main" val="3288996833"/>
                    </a:ext>
                  </a:extLst>
                </a:gridCol>
                <a:gridCol w="1625247">
                  <a:extLst>
                    <a:ext uri="{9D8B030D-6E8A-4147-A177-3AD203B41FA5}">
                      <a16:colId xmlns:a16="http://schemas.microsoft.com/office/drawing/2014/main" val="441298309"/>
                    </a:ext>
                  </a:extLst>
                </a:gridCol>
                <a:gridCol w="1866020">
                  <a:extLst>
                    <a:ext uri="{9D8B030D-6E8A-4147-A177-3AD203B41FA5}">
                      <a16:colId xmlns:a16="http://schemas.microsoft.com/office/drawing/2014/main" val="1115236136"/>
                    </a:ext>
                  </a:extLst>
                </a:gridCol>
              </a:tblGrid>
              <a:tr h="452023">
                <a:tc>
                  <a:txBody>
                    <a:bodyPr/>
                    <a:lstStyle/>
                    <a:p>
                      <a:r>
                        <a:rPr lang="en-US" altLang="zh-TW" dirty="0"/>
                        <a:t>Function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rgbClr val="FC4A48"/>
                          </a:solidFill>
                        </a:rPr>
                        <a:t>QNAP</a:t>
                      </a:r>
                      <a:endParaRPr lang="zh-TW" altLang="en-US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 brand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/>
                        <a:t>A brand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2037364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 dirty="0"/>
                        <a:t>Local display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/>
                        <a:t>x</a:t>
                      </a:r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v</a:t>
                      </a:r>
                      <a:endParaRPr lang="zh-TW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9635295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 dirty="0"/>
                        <a:t>Multimedia playback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x</a:t>
                      </a:r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x</a:t>
                      </a:r>
                      <a:endParaRPr lang="zh-TW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7661844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 dirty="0"/>
                        <a:t>Surveillance</a:t>
                      </a:r>
                      <a:r>
                        <a:rPr lang="en-US" altLang="zh-TW" baseline="0" dirty="0"/>
                        <a:t> feed playback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x</a:t>
                      </a:r>
                      <a:endParaRPr lang="en-US" altLang="zh-TW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2071169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 dirty="0"/>
                        <a:t>Virtual machine desk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8930424"/>
                  </a:ext>
                </a:extLst>
              </a:tr>
            </a:tbl>
          </a:graphicData>
        </a:graphic>
      </p:graphicFrame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802740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2300" b="1">
                <a:solidFill>
                  <a:schemeClr val="bg1"/>
                </a:solidFill>
                <a:latin typeface="+mj-lt"/>
                <a:ea typeface="微軟正黑體"/>
              </a:rPr>
              <a:t>Local display - Why is it different from others</a:t>
            </a:r>
          </a:p>
        </p:txBody>
      </p:sp>
    </p:spTree>
    <p:extLst>
      <p:ext uri="{BB962C8B-B14F-4D97-AF65-F5344CB8AC3E}">
        <p14:creationId xmlns:p14="http://schemas.microsoft.com/office/powerpoint/2010/main" val="3141544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/>
        </p:nvSpPr>
        <p:spPr>
          <a:xfrm>
            <a:off x="1165822" y="350928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en-US" sz="4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All about the HD Station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8329C3F4-53BD-40D0-8C5B-BB2F04F23E1F}"/>
              </a:ext>
            </a:extLst>
          </p:cNvPr>
          <p:cNvGrpSpPr/>
          <p:nvPr/>
        </p:nvGrpSpPr>
        <p:grpSpPr>
          <a:xfrm>
            <a:off x="409559" y="1535741"/>
            <a:ext cx="2547938" cy="1457325"/>
            <a:chOff x="2095484" y="1671754"/>
            <a:chExt cx="2547938" cy="1457325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A9CA796A-CF11-4493-92B3-390A4D1C7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5485" y="1671754"/>
              <a:ext cx="2547937" cy="1457325"/>
            </a:xfrm>
            <a:prstGeom prst="rect">
              <a:avLst/>
            </a:prstGeom>
            <a:effectLst>
              <a:outerShdw blurRad="254000" dist="266700" dir="5220000" sx="97000" sy="97000" algn="tl" rotWithShape="0">
                <a:srgbClr val="040156">
                  <a:alpha val="40000"/>
                </a:srgbClr>
              </a:outerShdw>
            </a:effectLst>
          </p:spPr>
        </p:pic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6012F3A1-7DCC-45D6-BB8A-502241C62F5D}"/>
                </a:ext>
              </a:extLst>
            </p:cNvPr>
            <p:cNvSpPr/>
            <p:nvPr/>
          </p:nvSpPr>
          <p:spPr>
            <a:xfrm>
              <a:off x="2095485" y="2454173"/>
              <a:ext cx="254793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14300" algn="ctr">
                <a:buClr>
                  <a:srgbClr val="002060"/>
                </a:buClr>
                <a:buSzPct val="112500"/>
              </a:pPr>
              <a:r>
                <a:rPr lang="en-US" altLang="zh-TW" sz="18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Local display</a:t>
              </a:r>
              <a:br>
                <a:rPr lang="en-US" altLang="zh-TW" sz="18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18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technology</a:t>
              </a:r>
            </a:p>
          </p:txBody>
        </p:sp>
        <p:sp>
          <p:nvSpPr>
            <p:cNvPr id="50" name="Shape 390">
              <a:extLst>
                <a:ext uri="{FF2B5EF4-FFF2-40B4-BE49-F238E27FC236}">
                  <a16:creationId xmlns:a16="http://schemas.microsoft.com/office/drawing/2014/main" id="{DAFDC3DA-4D2E-4D24-800A-6E21F7BDE987}"/>
                </a:ext>
              </a:extLst>
            </p:cNvPr>
            <p:cNvSpPr/>
            <p:nvPr/>
          </p:nvSpPr>
          <p:spPr>
            <a:xfrm>
              <a:off x="2095484" y="1671754"/>
              <a:ext cx="2547938" cy="728662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indent="-82550" algn="ctr">
                <a:buClr>
                  <a:srgbClr val="FFFFFF"/>
                </a:buClr>
                <a:buSzPct val="96296"/>
              </a:pPr>
              <a:r>
                <a:rPr lang="en-US" altLang="zh-TW" sz="2100" b="1">
                  <a:solidFill>
                    <a:srgbClr val="FF504D"/>
                  </a:solidFill>
                  <a:latin typeface="+mj-lt"/>
                  <a:ea typeface="微軟正黑體"/>
                  <a:cs typeface="Verdana"/>
                  <a:sym typeface="Verdana"/>
                </a:rPr>
                <a:t>Architecture</a:t>
              </a:r>
              <a:endParaRPr lang="en-US" altLang="zh-TW" sz="2100" b="1">
                <a:solidFill>
                  <a:srgbClr val="FF504D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endParaRP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651B3A5A-DAD5-4CA2-ADA8-1AA2ED44C039}"/>
              </a:ext>
            </a:extLst>
          </p:cNvPr>
          <p:cNvGrpSpPr/>
          <p:nvPr/>
        </p:nvGrpSpPr>
        <p:grpSpPr>
          <a:xfrm>
            <a:off x="3324209" y="1535741"/>
            <a:ext cx="2547938" cy="1457325"/>
            <a:chOff x="2095484" y="1671754"/>
            <a:chExt cx="2547938" cy="1457325"/>
          </a:xfrm>
        </p:grpSpPr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CA4B7E9D-B9EC-4536-A6FB-08CDC3C2E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5485" y="1671754"/>
              <a:ext cx="2547937" cy="1457325"/>
            </a:xfrm>
            <a:prstGeom prst="rect">
              <a:avLst/>
            </a:prstGeom>
            <a:effectLst>
              <a:outerShdw blurRad="254000" dist="266700" dir="5220000" sx="97000" sy="97000" algn="tl" rotWithShape="0">
                <a:srgbClr val="040156">
                  <a:alpha val="40000"/>
                </a:srgbClr>
              </a:outerShdw>
            </a:effectLst>
          </p:spPr>
        </p:pic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2DADA73E-9017-4BF1-9FF4-D9A266AF166F}"/>
                </a:ext>
              </a:extLst>
            </p:cNvPr>
            <p:cNvSpPr/>
            <p:nvPr/>
          </p:nvSpPr>
          <p:spPr>
            <a:xfrm>
              <a:off x="2095485" y="2454173"/>
              <a:ext cx="2547937" cy="58477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indent="-114300" algn="ctr">
                <a:buClr>
                  <a:srgbClr val="002060"/>
                </a:buClr>
                <a:buSzPct val="112500"/>
              </a:pPr>
              <a:r>
                <a:rPr lang="en-US" altLang="zh-TW" sz="16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Various configuration method for your need</a:t>
              </a:r>
              <a:endParaRPr lang="en-US" altLang="zh-TW" sz="16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</a:endParaRPr>
            </a:p>
          </p:txBody>
        </p:sp>
        <p:sp>
          <p:nvSpPr>
            <p:cNvPr id="54" name="Shape 390">
              <a:extLst>
                <a:ext uri="{FF2B5EF4-FFF2-40B4-BE49-F238E27FC236}">
                  <a16:creationId xmlns:a16="http://schemas.microsoft.com/office/drawing/2014/main" id="{121A3C18-4096-43DE-905B-702526BEBF14}"/>
                </a:ext>
              </a:extLst>
            </p:cNvPr>
            <p:cNvSpPr/>
            <p:nvPr/>
          </p:nvSpPr>
          <p:spPr>
            <a:xfrm>
              <a:off x="2095484" y="1671754"/>
              <a:ext cx="2547938" cy="728662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indent="-82550" algn="ctr">
                <a:buClr>
                  <a:srgbClr val="FFFFFF"/>
                </a:buClr>
                <a:buSzPct val="96296"/>
              </a:pPr>
              <a:r>
                <a:rPr lang="en-US" altLang="zh-TW" sz="2100" b="1">
                  <a:solidFill>
                    <a:srgbClr val="FF504D"/>
                  </a:solidFill>
                  <a:latin typeface="+mj-lt"/>
                  <a:ea typeface="微軟正黑體"/>
                  <a:cs typeface="Verdana"/>
                  <a:sym typeface="Verdana"/>
                </a:rPr>
                <a:t>Configuration</a:t>
              </a:r>
              <a:endParaRPr lang="en-US" altLang="zh-TW" sz="2100" b="1">
                <a:solidFill>
                  <a:srgbClr val="FF504D"/>
                </a:solidFill>
                <a:latin typeface="+mj-lt"/>
                <a:ea typeface="微軟正黑體" pitchFamily="34" charset="-120"/>
                <a:cs typeface="Verdana" pitchFamily="34" charset="0"/>
              </a:endParaRPr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BB58761C-E58F-45B2-82B7-81AF5E2BE9CF}"/>
              </a:ext>
            </a:extLst>
          </p:cNvPr>
          <p:cNvGrpSpPr/>
          <p:nvPr/>
        </p:nvGrpSpPr>
        <p:grpSpPr>
          <a:xfrm>
            <a:off x="6238860" y="1535741"/>
            <a:ext cx="2547938" cy="1457325"/>
            <a:chOff x="2095484" y="1671754"/>
            <a:chExt cx="2547938" cy="1457325"/>
          </a:xfrm>
        </p:grpSpPr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D21067F9-2782-47BB-A518-947F7B511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5485" y="1671754"/>
              <a:ext cx="2547937" cy="1457325"/>
            </a:xfrm>
            <a:prstGeom prst="rect">
              <a:avLst/>
            </a:prstGeom>
            <a:effectLst>
              <a:outerShdw blurRad="254000" dist="266700" dir="5220000" sx="97000" sy="97000" algn="tl" rotWithShape="0">
                <a:srgbClr val="040156">
                  <a:alpha val="40000"/>
                </a:srgbClr>
              </a:outerShdw>
            </a:effectLst>
          </p:spPr>
        </p:pic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426C7BBF-B187-4817-8880-601679B6806D}"/>
                </a:ext>
              </a:extLst>
            </p:cNvPr>
            <p:cNvSpPr/>
            <p:nvPr/>
          </p:nvSpPr>
          <p:spPr>
            <a:xfrm>
              <a:off x="2095485" y="2454173"/>
              <a:ext cx="2547937" cy="646331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indent="-114300" algn="ctr">
                <a:buClr>
                  <a:srgbClr val="002060"/>
                </a:buClr>
                <a:buSzPct val="112500"/>
              </a:pPr>
              <a:r>
                <a:rPr lang="en-US" altLang="zh-TW" sz="18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Simple platform, </a:t>
              </a:r>
            </a:p>
            <a:p>
              <a:pPr indent="-114300" algn="ctr"/>
              <a:r>
                <a:rPr lang="en-US" altLang="zh-TW" sz="18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easy to use</a:t>
              </a:r>
              <a:endParaRPr lang="en-US" altLang="zh-TW" sz="18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</a:endParaRPr>
            </a:p>
          </p:txBody>
        </p:sp>
        <p:sp>
          <p:nvSpPr>
            <p:cNvPr id="58" name="Shape 390">
              <a:extLst>
                <a:ext uri="{FF2B5EF4-FFF2-40B4-BE49-F238E27FC236}">
                  <a16:creationId xmlns:a16="http://schemas.microsoft.com/office/drawing/2014/main" id="{37C94AF2-FBA6-45D4-A3FD-8A4D6A7FE936}"/>
                </a:ext>
              </a:extLst>
            </p:cNvPr>
            <p:cNvSpPr/>
            <p:nvPr/>
          </p:nvSpPr>
          <p:spPr>
            <a:xfrm>
              <a:off x="2095484" y="1671754"/>
              <a:ext cx="2547938" cy="728662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indent="-82550" algn="ctr">
                <a:buClr>
                  <a:srgbClr val="FFFFFF"/>
                </a:buClr>
                <a:buSzPct val="96296"/>
              </a:pPr>
              <a:r>
                <a:rPr lang="en-US" altLang="zh-TW" sz="2100" b="1">
                  <a:solidFill>
                    <a:srgbClr val="FF504D"/>
                  </a:solidFill>
                  <a:latin typeface="+mj-lt"/>
                  <a:ea typeface="微軟正黑體"/>
                  <a:cs typeface="Verdana"/>
                  <a:sym typeface="Verdana"/>
                </a:rPr>
                <a:t>introduction</a:t>
              </a:r>
              <a:endParaRPr lang="en-US" altLang="zh-TW" sz="2100" b="1">
                <a:solidFill>
                  <a:srgbClr val="FF504D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B55BF56-15D5-410E-8BF2-21BECC36B459}"/>
              </a:ext>
            </a:extLst>
          </p:cNvPr>
          <p:cNvGrpSpPr/>
          <p:nvPr/>
        </p:nvGrpSpPr>
        <p:grpSpPr>
          <a:xfrm>
            <a:off x="1527548" y="3461029"/>
            <a:ext cx="2859897" cy="1026355"/>
            <a:chOff x="1531128" y="3556279"/>
            <a:chExt cx="2859897" cy="1026355"/>
          </a:xfrm>
        </p:grpSpPr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BB2C837C-850D-40C9-AD54-07930F7C6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31128" y="3556279"/>
              <a:ext cx="2859897" cy="1026355"/>
            </a:xfrm>
            <a:prstGeom prst="rect">
              <a:avLst/>
            </a:prstGeom>
            <a:effectLst>
              <a:outerShdw blurRad="266700" dist="304800" dir="5400000" sx="91000" sy="91000" algn="t" rotWithShape="0">
                <a:srgbClr val="040156">
                  <a:alpha val="40000"/>
                </a:srgbClr>
              </a:outerShdw>
            </a:effectLst>
          </p:spPr>
        </p:pic>
        <p:sp>
          <p:nvSpPr>
            <p:cNvPr id="59" name="Shape 390">
              <a:extLst>
                <a:ext uri="{FF2B5EF4-FFF2-40B4-BE49-F238E27FC236}">
                  <a16:creationId xmlns:a16="http://schemas.microsoft.com/office/drawing/2014/main" id="{EE63A92F-2032-45D8-B482-C7B551FAAEFE}"/>
                </a:ext>
              </a:extLst>
            </p:cNvPr>
            <p:cNvSpPr/>
            <p:nvPr/>
          </p:nvSpPr>
          <p:spPr>
            <a:xfrm>
              <a:off x="1712103" y="3651529"/>
              <a:ext cx="2547938" cy="728662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indent="-82550" algn="ctr">
                <a:buClr>
                  <a:srgbClr val="FFFFFF"/>
                </a:buClr>
                <a:buSzPct val="96296"/>
              </a:pPr>
              <a:r>
                <a:rPr lang="en-US" altLang="zh-TW" sz="2100" b="1">
                  <a:solidFill>
                    <a:srgbClr val="FF504D"/>
                  </a:solidFill>
                  <a:latin typeface="+mj-lt"/>
                  <a:ea typeface="微軟正黑體" pitchFamily="34" charset="-120"/>
                  <a:cs typeface="Verdana" pitchFamily="34" charset="0"/>
                  <a:sym typeface="Verdana"/>
                </a:rPr>
                <a:t>Applications</a:t>
              </a:r>
            </a:p>
          </p:txBody>
        </p:sp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4854BB0D-F5D2-4A47-84CE-B2EC353AF100}"/>
              </a:ext>
            </a:extLst>
          </p:cNvPr>
          <p:cNvGrpSpPr/>
          <p:nvPr/>
        </p:nvGrpSpPr>
        <p:grpSpPr>
          <a:xfrm>
            <a:off x="4689848" y="3461028"/>
            <a:ext cx="2859897" cy="1026355"/>
            <a:chOff x="1531128" y="3556279"/>
            <a:chExt cx="2859897" cy="1026355"/>
          </a:xfrm>
        </p:grpSpPr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CD369DAB-1718-4D58-80E8-18983DBC6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31128" y="3556279"/>
              <a:ext cx="2859897" cy="1026355"/>
            </a:xfrm>
            <a:prstGeom prst="rect">
              <a:avLst/>
            </a:prstGeom>
            <a:effectLst>
              <a:outerShdw blurRad="266700" dist="304800" dir="5400000" sx="91000" sy="91000" algn="t" rotWithShape="0">
                <a:srgbClr val="040156">
                  <a:alpha val="40000"/>
                </a:srgbClr>
              </a:outerShdw>
            </a:effectLst>
          </p:spPr>
        </p:pic>
        <p:sp>
          <p:nvSpPr>
            <p:cNvPr id="62" name="Shape 390">
              <a:extLst>
                <a:ext uri="{FF2B5EF4-FFF2-40B4-BE49-F238E27FC236}">
                  <a16:creationId xmlns:a16="http://schemas.microsoft.com/office/drawing/2014/main" id="{E4E28A3A-831A-40AA-A3EE-6C679E965E6D}"/>
                </a:ext>
              </a:extLst>
            </p:cNvPr>
            <p:cNvSpPr/>
            <p:nvPr/>
          </p:nvSpPr>
          <p:spPr>
            <a:xfrm>
              <a:off x="1712103" y="3651529"/>
              <a:ext cx="2547938" cy="728662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indent="-82550" algn="ctr">
                <a:buClr>
                  <a:srgbClr val="FFFFFF"/>
                </a:buClr>
                <a:buSzPct val="96296"/>
              </a:pPr>
              <a:r>
                <a:rPr lang="en-US" altLang="zh-TW" sz="2100" b="1">
                  <a:solidFill>
                    <a:srgbClr val="FF504D"/>
                  </a:solidFill>
                  <a:latin typeface="+mj-lt"/>
                  <a:ea typeface="微軟正黑體" pitchFamily="34" charset="-120"/>
                  <a:cs typeface="Verdana" pitchFamily="34" charset="0"/>
                  <a:sym typeface="Verdana"/>
                </a:rPr>
                <a:t>Demo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881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790161" y="272149"/>
            <a:ext cx="4674471" cy="316297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l">
              <a:buClr>
                <a:srgbClr val="002060"/>
              </a:buClr>
              <a:buSzPct val="25000"/>
            </a:pPr>
            <a:r>
              <a:rPr lang="en-US" altLang="zh-TW" sz="55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HD Station Architecture</a:t>
            </a:r>
            <a:endParaRPr lang="en-US" sz="55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844A3B07-12FA-44A5-95FD-524448EC3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191" y="2986085"/>
            <a:ext cx="2734796" cy="1738048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A60A839-4E68-4C22-A0C6-275E07EFD1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98" b="10321"/>
          <a:stretch/>
        </p:blipFill>
        <p:spPr>
          <a:xfrm>
            <a:off x="551331" y="3061400"/>
            <a:ext cx="1438834" cy="1548238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FB8B6C59-7628-4F3A-9A2B-CFF7B47E9C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93677" y="2910060"/>
            <a:ext cx="509785" cy="15809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F7E975F8-5E58-47B0-93B8-A69A483979F6}"/>
              </a:ext>
            </a:extLst>
          </p:cNvPr>
          <p:cNvSpPr/>
          <p:nvPr/>
        </p:nvSpPr>
        <p:spPr>
          <a:xfrm>
            <a:off x="1104690" y="829557"/>
            <a:ext cx="6779222" cy="4779505"/>
          </a:xfrm>
          <a:prstGeom prst="roundRect">
            <a:avLst>
              <a:gd name="adj" fmla="val 6065"/>
            </a:avLst>
          </a:prstGeom>
          <a:gradFill>
            <a:gsLst>
              <a:gs pos="0">
                <a:srgbClr val="042F4C"/>
              </a:gs>
              <a:gs pos="100000">
                <a:srgbClr val="160404"/>
              </a:gs>
            </a:gsLst>
            <a:lin ang="5400000" scaled="0"/>
          </a:gra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37FC12E5-1AA5-4D12-BC16-70BF96E9C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0766" y="931442"/>
            <a:ext cx="5664006" cy="4212057"/>
          </a:xfrm>
          <a:prstGeom prst="rect">
            <a:avLst/>
          </a:prstGeom>
        </p:spPr>
      </p:pic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214282" y="115257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200">
                <a:ea typeface="微軟正黑體" pitchFamily="34" charset="-120"/>
              </a:rPr>
              <a:t>HD Station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2EBADBD1-79EB-4458-BE82-1BA30631EC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216" y="2491307"/>
            <a:ext cx="1472669" cy="2448235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C898D39C-151C-4306-A03A-9115A30641A1}"/>
              </a:ext>
            </a:extLst>
          </p:cNvPr>
          <p:cNvGrpSpPr/>
          <p:nvPr/>
        </p:nvGrpSpPr>
        <p:grpSpPr>
          <a:xfrm>
            <a:off x="2139979" y="1215483"/>
            <a:ext cx="5163256" cy="3580233"/>
            <a:chOff x="2064047" y="1356877"/>
            <a:chExt cx="4991480" cy="3461122"/>
          </a:xfrm>
        </p:grpSpPr>
        <p:pic>
          <p:nvPicPr>
            <p:cNvPr id="25" name="Picture 2" descr="C:\Users\Han Tsai\Desktop\HD_直播\aa.png">
              <a:extLst>
                <a:ext uri="{FF2B5EF4-FFF2-40B4-BE49-F238E27FC236}">
                  <a16:creationId xmlns:a16="http://schemas.microsoft.com/office/drawing/2014/main" id="{7B031A9C-F524-44F3-AF06-7E61A5BD8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064047" y="1356877"/>
              <a:ext cx="4987440" cy="3461122"/>
            </a:xfrm>
            <a:prstGeom prst="rect">
              <a:avLst/>
            </a:prstGeom>
            <a:noFill/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0D7D0A0-2256-43F9-9B2C-631BABF80E1A}"/>
                </a:ext>
              </a:extLst>
            </p:cNvPr>
            <p:cNvSpPr/>
            <p:nvPr/>
          </p:nvSpPr>
          <p:spPr>
            <a:xfrm>
              <a:off x="4780142" y="2010936"/>
              <a:ext cx="722303" cy="721591"/>
            </a:xfrm>
            <a:prstGeom prst="rect">
              <a:avLst/>
            </a:prstGeom>
            <a:solidFill>
              <a:srgbClr val="AED1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Picture 2" descr="https://download.qnap.com/QPKG/images/QPKG/QVRProClient_80.png">
              <a:extLst>
                <a:ext uri="{FF2B5EF4-FFF2-40B4-BE49-F238E27FC236}">
                  <a16:creationId xmlns:a16="http://schemas.microsoft.com/office/drawing/2014/main" id="{31722806-E538-4025-BEF0-E6A8EA3831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8617" y="2100150"/>
              <a:ext cx="511072" cy="511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C336F9AC-9275-45AB-8CE1-CC7680BFC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81967" y="1418739"/>
              <a:ext cx="517508" cy="521506"/>
            </a:xfrm>
            <a:prstGeom prst="rect">
              <a:avLst/>
            </a:prstGeom>
          </p:spPr>
        </p:pic>
        <p:pic>
          <p:nvPicPr>
            <p:cNvPr id="29" name="Picture 4" descr="Windows 10 Logo.svg">
              <a:extLst>
                <a:ext uri="{FF2B5EF4-FFF2-40B4-BE49-F238E27FC236}">
                  <a16:creationId xmlns:a16="http://schemas.microsoft.com/office/drawing/2014/main" id="{C3E23560-D8F7-449F-B871-BC7C66806C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528"/>
            <a:stretch/>
          </p:blipFill>
          <p:spPr bwMode="auto">
            <a:xfrm>
              <a:off x="2178421" y="1526682"/>
              <a:ext cx="324600" cy="3056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5AF218E-9E6E-46C1-8699-AEC01023D1DE}"/>
                </a:ext>
              </a:extLst>
            </p:cNvPr>
            <p:cNvSpPr/>
            <p:nvPr/>
          </p:nvSpPr>
          <p:spPr>
            <a:xfrm>
              <a:off x="3671194" y="3948396"/>
              <a:ext cx="1648292" cy="295720"/>
            </a:xfrm>
            <a:prstGeom prst="rect">
              <a:avLst/>
            </a:prstGeom>
            <a:solidFill>
              <a:srgbClr val="4B7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C211BA16-0712-4D59-87DA-05D7659F9E4F}"/>
                </a:ext>
              </a:extLst>
            </p:cNvPr>
            <p:cNvSpPr/>
            <p:nvPr/>
          </p:nvSpPr>
          <p:spPr>
            <a:xfrm>
              <a:off x="3541683" y="4465906"/>
              <a:ext cx="1903828" cy="295720"/>
            </a:xfrm>
            <a:prstGeom prst="rect">
              <a:avLst/>
            </a:prstGeom>
            <a:solidFill>
              <a:srgbClr val="2D6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B115E631-18CD-48E6-8027-255477509D95}"/>
                </a:ext>
              </a:extLst>
            </p:cNvPr>
            <p:cNvSpPr txBox="1"/>
            <p:nvPr/>
          </p:nvSpPr>
          <p:spPr>
            <a:xfrm>
              <a:off x="3005825" y="3962022"/>
              <a:ext cx="3478992" cy="315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</a:rPr>
                <a:t>QTS/ </a:t>
              </a:r>
              <a:r>
                <a:rPr lang="en-US" altLang="zh-TW" err="1">
                  <a:solidFill>
                    <a:schemeClr val="bg1"/>
                  </a:solidFill>
                </a:rPr>
                <a:t>QuTS</a:t>
              </a:r>
              <a:r>
                <a:rPr lang="en-US" altLang="zh-TW">
                  <a:solidFill>
                    <a:schemeClr val="bg1"/>
                  </a:solidFill>
                </a:rPr>
                <a:t> hero Operating system</a:t>
              </a:r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4FF75A0-5A64-406E-AB41-14B67C826AC8}"/>
                </a:ext>
              </a:extLst>
            </p:cNvPr>
            <p:cNvSpPr txBox="1"/>
            <p:nvPr/>
          </p:nvSpPr>
          <p:spPr>
            <a:xfrm>
              <a:off x="2746485" y="4458962"/>
              <a:ext cx="3622566" cy="315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</a:rPr>
                <a:t>NAS with</a:t>
              </a:r>
              <a:r>
                <a:rPr lang="zh-TW" altLang="en-US">
                  <a:solidFill>
                    <a:schemeClr val="bg1"/>
                  </a:solidFill>
                </a:rPr>
                <a:t> </a:t>
              </a:r>
              <a:r>
                <a:rPr lang="en-US" altLang="zh-TW">
                  <a:solidFill>
                    <a:schemeClr val="bg1"/>
                  </a:solidFill>
                </a:rPr>
                <a:t>integrated GPU or discrete GPU</a:t>
              </a:r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703F4186-B1E1-4869-B384-12A103CD1B70}"/>
                </a:ext>
              </a:extLst>
            </p:cNvPr>
            <p:cNvSpPr/>
            <p:nvPr/>
          </p:nvSpPr>
          <p:spPr>
            <a:xfrm>
              <a:off x="4660750" y="2834368"/>
              <a:ext cx="961089" cy="256798"/>
            </a:xfrm>
            <a:prstGeom prst="rect">
              <a:avLst/>
            </a:prstGeom>
            <a:solidFill>
              <a:srgbClr val="5AC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E56F5D10-04DF-42A5-B27D-B6C498D727B2}"/>
                </a:ext>
              </a:extLst>
            </p:cNvPr>
            <p:cNvSpPr txBox="1"/>
            <p:nvPr/>
          </p:nvSpPr>
          <p:spPr>
            <a:xfrm>
              <a:off x="4521095" y="2836365"/>
              <a:ext cx="2417854" cy="25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>
                  <a:solidFill>
                    <a:schemeClr val="bg1"/>
                  </a:solidFill>
                </a:rPr>
                <a:t>Surveillance Desk</a:t>
              </a:r>
              <a:endParaRPr lang="zh-TW" altLang="en-US" sz="1000">
                <a:solidFill>
                  <a:schemeClr val="bg1"/>
                </a:solidFill>
              </a:endParaRPr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F501586B-36C0-4414-82A7-DA07C349F0B0}"/>
                </a:ext>
              </a:extLst>
            </p:cNvPr>
            <p:cNvSpPr/>
            <p:nvPr/>
          </p:nvSpPr>
          <p:spPr>
            <a:xfrm>
              <a:off x="5730022" y="1356877"/>
              <a:ext cx="1250466" cy="1332138"/>
            </a:xfrm>
            <a:prstGeom prst="roundRect">
              <a:avLst>
                <a:gd name="adj" fmla="val 46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705579A-DB26-41B7-9E0F-D8553107E99F}"/>
                </a:ext>
              </a:extLst>
            </p:cNvPr>
            <p:cNvSpPr/>
            <p:nvPr/>
          </p:nvSpPr>
          <p:spPr>
            <a:xfrm>
              <a:off x="5805061" y="1407188"/>
              <a:ext cx="1250466" cy="1313787"/>
            </a:xfrm>
            <a:prstGeom prst="rect">
              <a:avLst/>
            </a:prstGeom>
            <a:solidFill>
              <a:srgbClr val="AED1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4AD0713C-07EA-4BB1-9FB4-224E17E1624B}"/>
                </a:ext>
              </a:extLst>
            </p:cNvPr>
            <p:cNvGrpSpPr/>
            <p:nvPr/>
          </p:nvGrpSpPr>
          <p:grpSpPr>
            <a:xfrm>
              <a:off x="5875874" y="1430983"/>
              <a:ext cx="1063075" cy="1290745"/>
              <a:chOff x="5829487" y="1281554"/>
              <a:chExt cx="1204571" cy="1462545"/>
            </a:xfrm>
          </p:grpSpPr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40A7EAFD-A241-4A9F-87AF-CF172FA850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34354" b="52730" l="41545" r="53305"/>
                        </a14:imgEffect>
                      </a14:imgLayer>
                    </a14:imgProps>
                  </a:ext>
                </a:extLst>
              </a:blip>
              <a:srcRect l="40228" t="32301" r="46302" b="47050"/>
              <a:stretch/>
            </p:blipFill>
            <p:spPr>
              <a:xfrm>
                <a:off x="6424625" y="1699197"/>
                <a:ext cx="553270" cy="546761"/>
              </a:xfrm>
              <a:prstGeom prst="rect">
                <a:avLst/>
              </a:prstGeom>
            </p:spPr>
          </p:pic>
          <p:pic>
            <p:nvPicPr>
              <p:cNvPr id="40" name="圖片 39">
                <a:extLst>
                  <a:ext uri="{FF2B5EF4-FFF2-40B4-BE49-F238E27FC236}">
                    <a16:creationId xmlns:a16="http://schemas.microsoft.com/office/drawing/2014/main" id="{FE64DBF9-15DA-4D60-B4CA-132DA2714C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5859" b="23036" l="57682" r="70386"/>
                        </a14:imgEffect>
                      </a14:imgLayer>
                    </a14:imgProps>
                  </a:ext>
                </a:extLst>
              </a:blip>
              <a:srcRect l="56312" t="4154" r="28475" b="76303"/>
              <a:stretch/>
            </p:blipFill>
            <p:spPr>
              <a:xfrm>
                <a:off x="5829487" y="1728447"/>
                <a:ext cx="624917" cy="517509"/>
              </a:xfrm>
              <a:prstGeom prst="rect">
                <a:avLst/>
              </a:prstGeom>
            </p:spPr>
          </p:pic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0336174F-8566-4588-BDF6-00D61CCDCA23}"/>
                  </a:ext>
                </a:extLst>
              </p:cNvPr>
              <p:cNvPicPr>
                <a:picLocks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4082" b="97959" l="7558" r="8779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28603" y="1281554"/>
                <a:ext cx="605455" cy="517452"/>
              </a:xfrm>
              <a:prstGeom prst="rect">
                <a:avLst/>
              </a:prstGeom>
            </p:spPr>
          </p:pic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id="{813E217E-B4B1-479A-975D-DFC9CF6BB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1504" b="100000" l="2069" r="9793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84816" y="2270494"/>
                <a:ext cx="483548" cy="443531"/>
              </a:xfrm>
              <a:prstGeom prst="rect">
                <a:avLst/>
              </a:prstGeom>
            </p:spPr>
          </p:pic>
          <p:pic>
            <p:nvPicPr>
              <p:cNvPr id="43" name="圖片 42">
                <a:extLst>
                  <a:ext uri="{FF2B5EF4-FFF2-40B4-BE49-F238E27FC236}">
                    <a16:creationId xmlns:a16="http://schemas.microsoft.com/office/drawing/2014/main" id="{A86D611B-058C-48AF-AD4D-C0316DB8CA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15758" b="96970" l="12258" r="97419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876234" y="2169895"/>
                <a:ext cx="539404" cy="574204"/>
              </a:xfrm>
              <a:prstGeom prst="rect">
                <a:avLst/>
              </a:prstGeom>
            </p:spPr>
          </p:pic>
        </p:grpSp>
      </p:grpSp>
      <p:pic>
        <p:nvPicPr>
          <p:cNvPr id="47" name="圖形 46">
            <a:extLst>
              <a:ext uri="{FF2B5EF4-FFF2-40B4-BE49-F238E27FC236}">
                <a16:creationId xmlns:a16="http://schemas.microsoft.com/office/drawing/2014/main" id="{9EFC620C-C741-4829-AB4F-61654944314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461022" y="2332980"/>
            <a:ext cx="1289776" cy="26065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/>
          <p:nvPr/>
        </p:nvSpPr>
        <p:spPr>
          <a:xfrm>
            <a:off x="4621139" y="4050160"/>
            <a:ext cx="14079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err="1">
                <a:solidFill>
                  <a:schemeClr val="tx1"/>
                </a:solidFill>
                <a:latin typeface="+mj-lt"/>
              </a:rPr>
              <a:t>Qremote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App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95845" y="4022608"/>
            <a:ext cx="2118879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>
                <a:solidFill>
                  <a:schemeClr val="tx1"/>
                </a:solidFill>
                <a:latin typeface="+mj-lt"/>
              </a:rPr>
              <a:t>TV remote c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ontroller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846625" y="1815603"/>
            <a:ext cx="20100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+mj-lt"/>
              </a:rPr>
              <a:t>Mouse &amp;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+mj-lt"/>
              </a:rPr>
              <a:t>Keyboard</a:t>
            </a:r>
          </a:p>
        </p:txBody>
      </p:sp>
      <p:sp>
        <p:nvSpPr>
          <p:cNvPr id="26" name="Shape 414"/>
          <p:cNvSpPr/>
          <p:nvPr/>
        </p:nvSpPr>
        <p:spPr>
          <a:xfrm>
            <a:off x="5158596" y="1124363"/>
            <a:ext cx="3680604" cy="62064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C4A48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114300" dist="190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Flexible, cost saving </a:t>
            </a:r>
            <a:endParaRPr lang="zh-TW" altLang="en-US" sz="1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7" name="Shape 367"/>
          <p:cNvSpPr txBox="1"/>
          <p:nvPr/>
        </p:nvSpPr>
        <p:spPr>
          <a:xfrm>
            <a:off x="3069725" y="1645944"/>
            <a:ext cx="16596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C4A48"/>
                </a:solidFill>
                <a:latin typeface="+mj-lt"/>
              </a:rPr>
              <a:t>TS-451D2</a:t>
            </a:r>
          </a:p>
        </p:txBody>
      </p:sp>
      <p:sp>
        <p:nvSpPr>
          <p:cNvPr id="4" name="矩形 3"/>
          <p:cNvSpPr/>
          <p:nvPr/>
        </p:nvSpPr>
        <p:spPr>
          <a:xfrm>
            <a:off x="2417785" y="4569166"/>
            <a:ext cx="6157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zh-TW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Recommanded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models : x53D, TBS-453DX. x72X/x72XT, h1688X/h1288X</a:t>
            </a:r>
            <a:endPara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2" name="Shape 343">
            <a:extLst>
              <a:ext uri="{FF2B5EF4-FFF2-40B4-BE49-F238E27FC236}">
                <a16:creationId xmlns:a16="http://schemas.microsoft.com/office/drawing/2014/main" id="{BD936B22-CFC4-4B5E-9068-A438562B67D9}"/>
              </a:ext>
            </a:extLst>
          </p:cNvPr>
          <p:cNvSpPr txBox="1">
            <a:spLocks/>
          </p:cNvSpPr>
          <p:nvPr/>
        </p:nvSpPr>
        <p:spPr>
          <a:xfrm>
            <a:off x="214282" y="115257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Models with Built-in HDMI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367"/>
          <p:cNvSpPr txBox="1"/>
          <p:nvPr/>
        </p:nvSpPr>
        <p:spPr>
          <a:xfrm>
            <a:off x="5536112" y="2857097"/>
            <a:ext cx="2361980" cy="295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軟正黑體" pitchFamily="34" charset="-120"/>
              </a:rPr>
              <a:t>NVIDIA </a:t>
            </a:r>
            <a:b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軟正黑體" pitchFamily="34" charset="-120"/>
              </a:rPr>
              <a:t>graphics card</a:t>
            </a:r>
          </a:p>
        </p:txBody>
      </p:sp>
      <p:sp>
        <p:nvSpPr>
          <p:cNvPr id="54" name="矩形 53"/>
          <p:cNvSpPr/>
          <p:nvPr/>
        </p:nvSpPr>
        <p:spPr>
          <a:xfrm>
            <a:off x="6781476" y="4399889"/>
            <a:ext cx="2233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 i="1" dirty="0">
                <a:solidFill>
                  <a:schemeClr val="tx1"/>
                </a:solidFill>
              </a:rPr>
              <a:t>Note: Need to install NVIDIA GPU Driver which can be found in app center</a:t>
            </a:r>
          </a:p>
        </p:txBody>
      </p:sp>
      <p:sp>
        <p:nvSpPr>
          <p:cNvPr id="35" name="Shape 364">
            <a:extLst>
              <a:ext uri="{FF2B5EF4-FFF2-40B4-BE49-F238E27FC236}">
                <a16:creationId xmlns:a16="http://schemas.microsoft.com/office/drawing/2014/main" id="{D7A34189-CCC1-4AEA-84B9-3E975F46E198}"/>
              </a:ext>
            </a:extLst>
          </p:cNvPr>
          <p:cNvSpPr txBox="1"/>
          <p:nvPr/>
        </p:nvSpPr>
        <p:spPr>
          <a:xfrm>
            <a:off x="4621139" y="4050160"/>
            <a:ext cx="14079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err="1">
                <a:solidFill>
                  <a:schemeClr val="tx1"/>
                </a:solidFill>
                <a:latin typeface="+mj-lt"/>
              </a:rPr>
              <a:t>Qremote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App</a:t>
            </a:r>
          </a:p>
        </p:txBody>
      </p:sp>
      <p:sp>
        <p:nvSpPr>
          <p:cNvPr id="36" name="Shape 365">
            <a:extLst>
              <a:ext uri="{FF2B5EF4-FFF2-40B4-BE49-F238E27FC236}">
                <a16:creationId xmlns:a16="http://schemas.microsoft.com/office/drawing/2014/main" id="{D1EB1565-D411-43D8-886A-4D82A3242264}"/>
              </a:ext>
            </a:extLst>
          </p:cNvPr>
          <p:cNvSpPr txBox="1"/>
          <p:nvPr/>
        </p:nvSpPr>
        <p:spPr>
          <a:xfrm>
            <a:off x="1395845" y="4022608"/>
            <a:ext cx="2118879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>
                <a:solidFill>
                  <a:schemeClr val="tx1"/>
                </a:solidFill>
                <a:latin typeface="+mj-lt"/>
              </a:rPr>
              <a:t>TV remote c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ontroller</a:t>
            </a:r>
          </a:p>
        </p:txBody>
      </p:sp>
      <p:sp>
        <p:nvSpPr>
          <p:cNvPr id="47" name="Shape 366">
            <a:extLst>
              <a:ext uri="{FF2B5EF4-FFF2-40B4-BE49-F238E27FC236}">
                <a16:creationId xmlns:a16="http://schemas.microsoft.com/office/drawing/2014/main" id="{1CA64CB8-D1B7-43DB-8BF7-DA04ABD60090}"/>
              </a:ext>
            </a:extLst>
          </p:cNvPr>
          <p:cNvSpPr txBox="1"/>
          <p:nvPr/>
        </p:nvSpPr>
        <p:spPr>
          <a:xfrm>
            <a:off x="846625" y="1815603"/>
            <a:ext cx="20100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+mj-lt"/>
              </a:rPr>
              <a:t>Mouse &amp;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+mj-lt"/>
              </a:rPr>
              <a:t>Keyboard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33444EB-505D-4C9C-8C3F-AB259F09178A}"/>
              </a:ext>
            </a:extLst>
          </p:cNvPr>
          <p:cNvSpPr/>
          <p:nvPr/>
        </p:nvSpPr>
        <p:spPr>
          <a:xfrm>
            <a:off x="2362525" y="4495207"/>
            <a:ext cx="35766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zh-TW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Recommanded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models : x73A, h686/h886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31B45C7D-F99D-44D6-9E06-BE9326EC4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0518" y="2685041"/>
            <a:ext cx="1115594" cy="684413"/>
          </a:xfrm>
          <a:prstGeom prst="rect">
            <a:avLst/>
          </a:prstGeom>
        </p:spPr>
      </p:pic>
      <p:sp>
        <p:nvSpPr>
          <p:cNvPr id="56" name="Shape 367">
            <a:extLst>
              <a:ext uri="{FF2B5EF4-FFF2-40B4-BE49-F238E27FC236}">
                <a16:creationId xmlns:a16="http://schemas.microsoft.com/office/drawing/2014/main" id="{1875C8DF-C408-47F4-9D76-BC8F0F302F87}"/>
              </a:ext>
            </a:extLst>
          </p:cNvPr>
          <p:cNvSpPr txBox="1"/>
          <p:nvPr/>
        </p:nvSpPr>
        <p:spPr>
          <a:xfrm>
            <a:off x="2793031" y="1728288"/>
            <a:ext cx="16596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C4A48"/>
                </a:solidFill>
                <a:latin typeface="+mj-lt"/>
              </a:rPr>
              <a:t>TS-x73A series</a:t>
            </a:r>
          </a:p>
        </p:txBody>
      </p:sp>
      <p:sp>
        <p:nvSpPr>
          <p:cNvPr id="57" name="Shape 343">
            <a:extLst>
              <a:ext uri="{FF2B5EF4-FFF2-40B4-BE49-F238E27FC236}">
                <a16:creationId xmlns:a16="http://schemas.microsoft.com/office/drawing/2014/main" id="{D8F46D68-7A0D-4C12-ADAA-77BE7538834E}"/>
              </a:ext>
            </a:extLst>
          </p:cNvPr>
          <p:cNvSpPr txBox="1">
            <a:spLocks/>
          </p:cNvSpPr>
          <p:nvPr/>
        </p:nvSpPr>
        <p:spPr>
          <a:xfrm>
            <a:off x="214282" y="115257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4200" dirty="0">
                <a:solidFill>
                  <a:schemeClr val="bg1"/>
                </a:solidFill>
                <a:ea typeface="微軟正黑體" pitchFamily="34" charset="-120"/>
              </a:rPr>
              <a:t>Models using discrete GPU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Microsoft Office PowerPoint</Application>
  <PresentationFormat>如螢幕大小 (16:9)</PresentationFormat>
  <Paragraphs>194</Paragraphs>
  <Slides>36</Slides>
  <Notes>30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7" baseType="lpstr">
      <vt:lpstr>Simple Light</vt:lpstr>
      <vt:lpstr>PowerPoint 簡報</vt:lpstr>
      <vt:lpstr>Have you ever wanted this?</vt:lpstr>
      <vt:lpstr>One NAS solves it all, period.</vt:lpstr>
      <vt:lpstr>HD Station – Top installed app</vt:lpstr>
      <vt:lpstr>PowerPoint 簡報</vt:lpstr>
      <vt:lpstr>HD Station Architecture</vt:lpstr>
      <vt:lpstr>HD Station</vt:lpstr>
      <vt:lpstr>PowerPoint 簡報</vt:lpstr>
      <vt:lpstr>PowerPoint 簡報</vt:lpstr>
      <vt:lpstr>PowerPoint 簡報</vt:lpstr>
      <vt:lpstr>Install/Update the Application</vt:lpstr>
      <vt:lpstr>Allocate GPU/HDMI output</vt:lpstr>
      <vt:lpstr>QTS - HD Station Setup</vt:lpstr>
      <vt:lpstr>Local Display - General Settings</vt:lpstr>
      <vt:lpstr>HD Station Settings - Applications</vt:lpstr>
      <vt:lpstr>HD Station Settings - Display</vt:lpstr>
      <vt:lpstr>Preferences</vt:lpstr>
      <vt:lpstr>Remote learning</vt:lpstr>
      <vt:lpstr>Qremote</vt:lpstr>
      <vt:lpstr>PowerPoint 簡報</vt:lpstr>
      <vt:lpstr>Rich Applications </vt:lpstr>
      <vt:lpstr>HD Station Official Apps</vt:lpstr>
      <vt:lpstr>Third Party Applications</vt:lpstr>
      <vt:lpstr>QTS Management on HD Station</vt:lpstr>
      <vt:lpstr>QVR Pro Client</vt:lpstr>
      <vt:lpstr>LibreOffice</vt:lpstr>
      <vt:lpstr>QNAP NAS vs Home Theater</vt:lpstr>
      <vt:lpstr>HD Player</vt:lpstr>
      <vt:lpstr>HD Player - Photo</vt:lpstr>
      <vt:lpstr>HD Player - Music</vt:lpstr>
      <vt:lpstr>HD Player - Video</vt:lpstr>
      <vt:lpstr>Audio Passthrough</vt:lpstr>
      <vt:lpstr>HD Player –  Audio Passthrough setup 1</vt:lpstr>
      <vt:lpstr>HD Player –  Audio Passthrough setup 2/3</vt:lpstr>
      <vt:lpstr>PowerPoint 簡報</vt:lpstr>
      <vt:lpstr>Utilize the power  of HDMI local display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Han Tsai</dc:creator>
  <cp:lastModifiedBy>衍印 蘇</cp:lastModifiedBy>
  <cp:revision>3</cp:revision>
  <dcterms:modified xsi:type="dcterms:W3CDTF">2021-03-18T01:51:15Z</dcterms:modified>
</cp:coreProperties>
</file>