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5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79" r:id="rId6"/>
    <p:sldId id="280" r:id="rId7"/>
    <p:sldId id="281" r:id="rId8"/>
    <p:sldId id="282" r:id="rId9"/>
    <p:sldId id="283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69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9144000" cy="5143500" type="screen16x9"/>
  <p:notesSz cx="6858000" cy="9144000"/>
  <p:embeddedFontLst>
    <p:embeddedFont>
      <p:font typeface="Poppins" panose="02020500000000000000" charset="0"/>
      <p:regular r:id="rId28"/>
      <p:bold r:id="rId29"/>
      <p:italic r:id="rId30"/>
      <p:boldItalic r:id="rId31"/>
    </p:embeddedFont>
    <p:embeddedFont>
      <p:font typeface="Poppins Light" panose="02020500000000000000" charset="0"/>
      <p:regular r:id="rId32"/>
      <p:bold r:id="rId33"/>
      <p:italic r:id="rId34"/>
      <p:boldItalic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777" userDrawn="1">
          <p15:clr>
            <a:srgbClr val="A4A3A4"/>
          </p15:clr>
        </p15:guide>
        <p15:guide id="2" pos="476" userDrawn="1">
          <p15:clr>
            <a:srgbClr val="A4A3A4"/>
          </p15:clr>
        </p15:guide>
        <p15:guide id="3" orient="horz" pos="667" userDrawn="1">
          <p15:clr>
            <a:srgbClr val="A4A3A4"/>
          </p15:clr>
        </p15:guide>
        <p15:guide id="4" orient="horz" pos="1393" userDrawn="1">
          <p15:clr>
            <a:srgbClr val="A4A3A4"/>
          </p15:clr>
        </p15:guide>
        <p15:guide id="5" pos="12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4D99"/>
    <a:srgbClr val="753597"/>
    <a:srgbClr val="E05286"/>
    <a:srgbClr val="D7A6CC"/>
    <a:srgbClr val="F6B5A4"/>
    <a:srgbClr val="EF8F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68854D-34E9-DAD2-D27F-970CB4EB0B2F}" v="3" dt="2021-03-15T10:04:54.792"/>
    <p1510:client id="{0DE4BC1B-ED2C-4B32-8597-2F709CC115D9}" v="2832" dt="2021-03-16T06:24:19.0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657" y="66"/>
      </p:cViewPr>
      <p:guideLst>
        <p:guide orient="horz" pos="2777"/>
        <p:guide pos="476"/>
        <p:guide orient="horz" pos="667"/>
        <p:guide orient="horz" pos="1393"/>
        <p:guide pos="12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https://docs.google.com/presentation/d/1a75aTMFQwMG4bN_D1lQRbiw_q4jMQXUZ50ch26ah1ro/edit?usp=sharing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c00aabe40d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c00aabe40d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c00aabe40d_0_9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c00aabe40d_0_9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b1caea4263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b1caea4263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c00aabe40d_0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c00aabe40d_0_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c00aabe40d_0_8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c00aabe40d_0_8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c00aabe40d_0_8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c00aabe40d_0_8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Convert various video formats to MPEG-4, so that they can be played on different devices.</a:t>
            </a:r>
            <a:endParaRPr sz="6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c00aabe40d_0_8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c00aabe40d_0_8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c00aabe40d_0_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c00aabe40d_0_8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c00aabe40d_0_9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c00aabe40d_0_9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c00aabe40d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c00aabe40d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be76be38b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be76be38b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2650" lvl="1" indent="-285750">
              <a:buClr>
                <a:schemeClr val="dk1"/>
              </a:buClr>
              <a:buFont typeface="Arial,Sans-Serif"/>
              <a:buChar char="•"/>
            </a:pPr>
            <a:r>
              <a:rPr lang="en"/>
              <a:t>Multimedia Backend Services</a:t>
            </a:r>
            <a:endParaRPr lang="en-US"/>
          </a:p>
          <a:p>
            <a:pPr marL="882650" lvl="1" indent="-285750">
              <a:buClr>
                <a:schemeClr val="dk1"/>
              </a:buClr>
              <a:buFont typeface="Arial,Sans-Serif"/>
              <a:buChar char="•"/>
            </a:pPr>
            <a:r>
              <a:rPr lang="en"/>
              <a:t>Multimedia Console Introduction</a:t>
            </a:r>
            <a:endParaRPr lang="en-US"/>
          </a:p>
          <a:p>
            <a:pPr marL="882650" lvl="1" indent="-285750">
              <a:buClr>
                <a:schemeClr val="dk1"/>
              </a:buClr>
              <a:buFont typeface="Arial,Sans-Serif"/>
              <a:buChar char="•"/>
            </a:pPr>
            <a:r>
              <a:rPr lang="en"/>
              <a:t>The drawback without Multimedia Console</a:t>
            </a:r>
            <a:endParaRPr lang="en-US"/>
          </a:p>
          <a:p>
            <a:pPr marL="882650" lvl="1" indent="-285750">
              <a:buClr>
                <a:schemeClr val="dk1"/>
              </a:buClr>
              <a:buFont typeface="Arial,Sans-Serif"/>
              <a:buChar char="•"/>
            </a:pPr>
            <a:r>
              <a:rPr lang="en"/>
              <a:t>The benefit with Multimedia Console </a:t>
            </a:r>
          </a:p>
          <a:p>
            <a:pPr marL="882650" lvl="1" indent="-285750">
              <a:buClr>
                <a:schemeClr val="dk1"/>
              </a:buClr>
              <a:buFont typeface="Arial,Sans-Serif"/>
              <a:buChar char="•"/>
            </a:pPr>
            <a:endParaRPr lang="en"/>
          </a:p>
          <a:p>
            <a:pPr marL="882650" lvl="1" indent="-285750">
              <a:buClr>
                <a:schemeClr val="dk1"/>
              </a:buClr>
              <a:buFont typeface="Arial,Sans-Serif"/>
              <a:buChar char="•"/>
            </a:pPr>
            <a:r>
              <a:rPr lang="en"/>
              <a:t>Content Source Management</a:t>
            </a:r>
            <a:endParaRPr lang="en-US"/>
          </a:p>
          <a:p>
            <a:pPr marL="882650" lvl="1" indent="-285750">
              <a:buClr>
                <a:schemeClr val="dk1"/>
              </a:buClr>
              <a:buFont typeface="Arial,Sans-Serif"/>
              <a:buChar char="•"/>
            </a:pPr>
            <a:r>
              <a:rPr lang="en"/>
              <a:t>Indexing</a:t>
            </a:r>
            <a:endParaRPr lang="en-US"/>
          </a:p>
          <a:p>
            <a:pPr marL="882650" lvl="1" indent="-285750">
              <a:buClr>
                <a:schemeClr val="dk1"/>
              </a:buClr>
              <a:buFont typeface="Arial,Sans-Serif"/>
              <a:buChar char="•"/>
            </a:pPr>
            <a:r>
              <a:rPr lang="en"/>
              <a:t>Thumbnail Generation</a:t>
            </a:r>
            <a:endParaRPr lang="en-US"/>
          </a:p>
          <a:p>
            <a:pPr marL="882650" lvl="1" indent="-285750">
              <a:buClr>
                <a:schemeClr val="dk1"/>
              </a:buClr>
              <a:buFont typeface="Arial,Sans-Serif"/>
              <a:buChar char="•"/>
            </a:pPr>
            <a:r>
              <a:rPr lang="en"/>
              <a:t>Transcoding</a:t>
            </a:r>
            <a:endParaRPr lang="en-US"/>
          </a:p>
          <a:p>
            <a:pPr marL="882650" lvl="1" indent="-285750">
              <a:buClr>
                <a:schemeClr val="dk1"/>
              </a:buClr>
              <a:buFont typeface="Arial,Sans-Serif"/>
              <a:buChar char="•"/>
            </a:pPr>
            <a:r>
              <a:rPr lang="en"/>
              <a:t>Multimedia App Suite</a:t>
            </a:r>
            <a:endParaRPr lang="en-US"/>
          </a:p>
          <a:p>
            <a:pPr marL="882650" lvl="1" indent="-285750">
              <a:buClr>
                <a:schemeClr val="dk1"/>
              </a:buClr>
              <a:buFont typeface="Arial,Sans-Serif"/>
              <a:buChar char="•"/>
            </a:pPr>
            <a:r>
              <a:rPr lang="en"/>
              <a:t>AI Engine</a:t>
            </a:r>
            <a:endParaRPr lang="en-US"/>
          </a:p>
          <a:p>
            <a:pPr marL="882650" lvl="1" indent="-285750">
              <a:buClr>
                <a:schemeClr val="dk1"/>
              </a:buClr>
              <a:buFont typeface="Arial,Sans-Serif"/>
              <a:buChar char="•"/>
            </a:pPr>
            <a:r>
              <a:rPr lang="en"/>
              <a:t>Overview Panel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c00aabe40d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c00aabe40d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c00aabe40d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c00aabe40d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c00aabe40d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c00aabe40d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c00aabe40d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c00aabe40d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c00aabe40d_0_9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c00aabe40d_0_9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c00aabe40d_0_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c00aabe40d_0_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c00aabe40d_0_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c00aabe40d_0_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c00aabe40d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c00aabe40d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c00aabe40d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c00aabe40d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/>
          </a:p>
        </p:txBody>
      </p:sp>
    </p:spTree>
    <p:extLst>
      <p:ext uri="{BB962C8B-B14F-4D97-AF65-F5344CB8AC3E}">
        <p14:creationId xmlns:p14="http://schemas.microsoft.com/office/powerpoint/2010/main" val="753288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c00aabe40d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c00aabe40d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/>
          </a:p>
        </p:txBody>
      </p:sp>
    </p:spTree>
    <p:extLst>
      <p:ext uri="{BB962C8B-B14F-4D97-AF65-F5344CB8AC3E}">
        <p14:creationId xmlns:p14="http://schemas.microsoft.com/office/powerpoint/2010/main" val="1775344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c00aabe40d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c00aabe40d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/>
          </a:p>
        </p:txBody>
      </p:sp>
    </p:spTree>
    <p:extLst>
      <p:ext uri="{BB962C8B-B14F-4D97-AF65-F5344CB8AC3E}">
        <p14:creationId xmlns:p14="http://schemas.microsoft.com/office/powerpoint/2010/main" val="2687747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b26bb316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b26bb3165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/>
          </a:p>
        </p:txBody>
      </p:sp>
    </p:spTree>
    <p:extLst>
      <p:ext uri="{BB962C8B-B14F-4D97-AF65-F5344CB8AC3E}">
        <p14:creationId xmlns:p14="http://schemas.microsoft.com/office/powerpoint/2010/main" val="2768660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c00aabe40d_0_9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c00aabe40d_0_9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/>
          </a:p>
        </p:txBody>
      </p:sp>
    </p:spTree>
    <p:extLst>
      <p:ext uri="{BB962C8B-B14F-4D97-AF65-F5344CB8AC3E}">
        <p14:creationId xmlns:p14="http://schemas.microsoft.com/office/powerpoint/2010/main" val="701661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 preserve="1" userDrawn="1">
  <p:cSld name="1_TITLE_4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58BAF85-7544-4333-BF12-C133C90F7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50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 preserve="1" userDrawn="1">
  <p:cSld name="1_TITLE_4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58BAF85-7544-4333-BF12-C133C90F7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65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 preserve="1" userDrawn="1">
  <p:cSld name="1_TITLE_4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58BAF85-7544-4333-BF12-C133C90F7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Google Shape;384;p35">
            <a:extLst>
              <a:ext uri="{FF2B5EF4-FFF2-40B4-BE49-F238E27FC236}">
                <a16:creationId xmlns:a16="http://schemas.microsoft.com/office/drawing/2014/main" id="{19A1E173-C765-43A2-9712-5B1F394F7DAE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135862"/>
            <a:ext cx="9144000" cy="149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995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 preserve="1" userDrawn="1">
  <p:cSld name="1_TITLE_4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58BAF85-7544-4333-BF12-C133C90F7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Google Shape;7;p1">
            <a:extLst>
              <a:ext uri="{FF2B5EF4-FFF2-40B4-BE49-F238E27FC236}">
                <a16:creationId xmlns:a16="http://schemas.microsoft.com/office/drawing/2014/main" id="{FEAB9806-4F15-4DDF-8893-35DB65B85D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322" y="109344"/>
            <a:ext cx="8943085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200" dirty="0">
                <a:solidFill>
                  <a:schemeClr val="bg1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32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 preserve="1" userDrawn="1">
  <p:cSld name="1_TITLE_4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58BAF85-7544-4333-BF12-C133C90F7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0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4608300" cy="26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9" r:id="rId3"/>
    <p:sldLayoutId id="2147483670" r:id="rId4"/>
    <p:sldLayoutId id="214748366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24.png"/><Relationship Id="rId18" Type="http://schemas.openxmlformats.org/officeDocument/2006/relationships/image" Target="../media/image35.sv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58.sv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0.sv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svg"/><Relationship Id="rId11" Type="http://schemas.openxmlformats.org/officeDocument/2006/relationships/image" Target="../media/image22.png"/><Relationship Id="rId5" Type="http://schemas.openxmlformats.org/officeDocument/2006/relationships/image" Target="../media/image10.png"/><Relationship Id="rId15" Type="http://schemas.openxmlformats.org/officeDocument/2006/relationships/image" Target="../media/image14.png"/><Relationship Id="rId23" Type="http://schemas.openxmlformats.org/officeDocument/2006/relationships/image" Target="../media/image42.png"/><Relationship Id="rId10" Type="http://schemas.openxmlformats.org/officeDocument/2006/relationships/image" Target="../media/image57.svg"/><Relationship Id="rId19" Type="http://schemas.openxmlformats.org/officeDocument/2006/relationships/image" Target="../media/image18.png"/><Relationship Id="rId4" Type="http://schemas.openxmlformats.org/officeDocument/2006/relationships/image" Target="../media/image55.svg"/><Relationship Id="rId9" Type="http://schemas.openxmlformats.org/officeDocument/2006/relationships/image" Target="../media/image20.png"/><Relationship Id="rId14" Type="http://schemas.openxmlformats.org/officeDocument/2006/relationships/image" Target="../media/image34.svg"/><Relationship Id="rId22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5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4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png"/><Relationship Id="rId4" Type="http://schemas.openxmlformats.org/officeDocument/2006/relationships/image" Target="../media/image8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39.png"/><Relationship Id="rId3" Type="http://schemas.openxmlformats.org/officeDocument/2006/relationships/image" Target="../media/image84.png"/><Relationship Id="rId7" Type="http://schemas.openxmlformats.org/officeDocument/2006/relationships/image" Target="../media/image7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svg"/><Relationship Id="rId11" Type="http://schemas.openxmlformats.org/officeDocument/2006/relationships/image" Target="../media/image40.png"/><Relationship Id="rId5" Type="http://schemas.openxmlformats.org/officeDocument/2006/relationships/image" Target="../media/image74.png"/><Relationship Id="rId15" Type="http://schemas.openxmlformats.org/officeDocument/2006/relationships/image" Target="../media/image72.png"/><Relationship Id="rId10" Type="http://schemas.openxmlformats.org/officeDocument/2006/relationships/image" Target="../media/image71.svg"/><Relationship Id="rId4" Type="http://schemas.openxmlformats.org/officeDocument/2006/relationships/image" Target="../media/image85.svg"/><Relationship Id="rId9" Type="http://schemas.openxmlformats.org/officeDocument/2006/relationships/image" Target="../media/image70.png"/><Relationship Id="rId1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24" Type="http://schemas.openxmlformats.org/officeDocument/2006/relationships/image" Target="../media/image27.sv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svg"/><Relationship Id="rId19" Type="http://schemas.openxmlformats.org/officeDocument/2006/relationships/image" Target="../media/image22.pn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Relationship Id="rId22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8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3.svg"/><Relationship Id="rId5" Type="http://schemas.openxmlformats.org/officeDocument/2006/relationships/image" Target="../media/image9.svg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30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2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36.svg"/><Relationship Id="rId5" Type="http://schemas.openxmlformats.org/officeDocument/2006/relationships/image" Target="../media/image3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24.png"/><Relationship Id="rId18" Type="http://schemas.openxmlformats.org/officeDocument/2006/relationships/image" Target="../media/image44.svg"/><Relationship Id="rId26" Type="http://schemas.openxmlformats.org/officeDocument/2006/relationships/image" Target="../media/image27.svg"/><Relationship Id="rId3" Type="http://schemas.openxmlformats.org/officeDocument/2006/relationships/image" Target="../media/image45.png"/><Relationship Id="rId21" Type="http://schemas.openxmlformats.org/officeDocument/2006/relationships/image" Target="../media/image18.png"/><Relationship Id="rId7" Type="http://schemas.openxmlformats.org/officeDocument/2006/relationships/image" Target="../media/image47.png"/><Relationship Id="rId12" Type="http://schemas.openxmlformats.org/officeDocument/2006/relationships/image" Target="../media/image50.svg"/><Relationship Id="rId17" Type="http://schemas.openxmlformats.org/officeDocument/2006/relationships/image" Target="../media/image43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0.png"/><Relationship Id="rId20" Type="http://schemas.openxmlformats.org/officeDocument/2006/relationships/image" Target="../media/image52.sv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svg"/><Relationship Id="rId11" Type="http://schemas.openxmlformats.org/officeDocument/2006/relationships/image" Target="../media/image49.png"/><Relationship Id="rId24" Type="http://schemas.openxmlformats.org/officeDocument/2006/relationships/image" Target="../media/image54.svg"/><Relationship Id="rId5" Type="http://schemas.openxmlformats.org/officeDocument/2006/relationships/image" Target="../media/image20.png"/><Relationship Id="rId15" Type="http://schemas.openxmlformats.org/officeDocument/2006/relationships/image" Target="../media/image38.png"/><Relationship Id="rId23" Type="http://schemas.openxmlformats.org/officeDocument/2006/relationships/image" Target="../media/image53.png"/><Relationship Id="rId28" Type="http://schemas.openxmlformats.org/officeDocument/2006/relationships/image" Target="../media/image41.png"/><Relationship Id="rId10" Type="http://schemas.openxmlformats.org/officeDocument/2006/relationships/image" Target="../media/image23.svg"/><Relationship Id="rId19" Type="http://schemas.openxmlformats.org/officeDocument/2006/relationships/image" Target="../media/image51.png"/><Relationship Id="rId4" Type="http://schemas.openxmlformats.org/officeDocument/2006/relationships/image" Target="../media/image46.svg"/><Relationship Id="rId9" Type="http://schemas.openxmlformats.org/officeDocument/2006/relationships/image" Target="../media/image22.png"/><Relationship Id="rId14" Type="http://schemas.openxmlformats.org/officeDocument/2006/relationships/image" Target="../media/image25.svg"/><Relationship Id="rId22" Type="http://schemas.openxmlformats.org/officeDocument/2006/relationships/image" Target="../media/image19.svg"/><Relationship Id="rId27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"/>
          <p:cNvSpPr txBox="1">
            <a:spLocks noGrp="1"/>
          </p:cNvSpPr>
          <p:nvPr>
            <p:ph type="sldNum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Advantages of using Multimedia Console</a:t>
            </a:r>
          </a:p>
        </p:txBody>
      </p:sp>
      <p:sp>
        <p:nvSpPr>
          <p:cNvPr id="309" name="Google Shape;309;p26"/>
          <p:cNvSpPr txBox="1">
            <a:spLocks noGrp="1"/>
          </p:cNvSpPr>
          <p:nvPr>
            <p:ph type="body" idx="4294967295"/>
          </p:nvPr>
        </p:nvSpPr>
        <p:spPr>
          <a:xfrm>
            <a:off x="591298" y="1667666"/>
            <a:ext cx="7780763" cy="1233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indent="0">
              <a:buSzPct val="80000"/>
              <a:buNone/>
            </a:pPr>
            <a:r>
              <a:rPr lang="en" sz="1800" b="1">
                <a:latin typeface="+mj-lt"/>
              </a:rPr>
              <a:t>Centralized management</a:t>
            </a:r>
            <a:endParaRPr lang="zh-TW" altLang="en-US" sz="1800" b="1">
              <a:latin typeface="+mj-lt"/>
            </a:endParaRPr>
          </a:p>
          <a:p>
            <a:pPr lvl="1" indent="-285750">
              <a:buSzPct val="80000"/>
              <a:buFont typeface="Wingdings" panose="05000000000000000000" pitchFamily="2" charset="2"/>
              <a:buChar char="l"/>
            </a:pPr>
            <a:r>
              <a:rPr lang="en" sz="1800">
                <a:latin typeface="+mj-lt"/>
              </a:rPr>
              <a:t>Easier control within the single application  </a:t>
            </a:r>
            <a:endParaRPr lang="zh-TW" altLang="en-US" sz="1800">
              <a:latin typeface="+mj-lt"/>
            </a:endParaRPr>
          </a:p>
        </p:txBody>
      </p:sp>
      <p:sp>
        <p:nvSpPr>
          <p:cNvPr id="310" name="Google Shape;310;p26"/>
          <p:cNvSpPr txBox="1"/>
          <p:nvPr/>
        </p:nvSpPr>
        <p:spPr>
          <a:xfrm>
            <a:off x="349425" y="4215925"/>
            <a:ext cx="1247700" cy="5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Multimedia Console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3" name="Google Shape;313;p26"/>
          <p:cNvSpPr/>
          <p:nvPr/>
        </p:nvSpPr>
        <p:spPr>
          <a:xfrm>
            <a:off x="675878" y="2981739"/>
            <a:ext cx="1399200" cy="1371683"/>
          </a:xfrm>
          <a:prstGeom prst="roundRect">
            <a:avLst>
              <a:gd name="adj" fmla="val 6523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Music</a:t>
            </a:r>
            <a:endParaRPr sz="1200" b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r>
              <a:rPr lang="en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Videos</a:t>
            </a:r>
            <a:endParaRPr sz="1200" b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r>
              <a:rPr lang="en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Photos</a:t>
            </a:r>
            <a:endParaRPr sz="1200" b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50000"/>
              </a:lnSpc>
            </a:pPr>
            <a:r>
              <a:rPr lang="en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Files</a:t>
            </a:r>
            <a:endParaRPr sz="1200" b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CE58EA4-BB6D-45DF-A4FF-5AEDB0A21138}"/>
              </a:ext>
            </a:extLst>
          </p:cNvPr>
          <p:cNvGrpSpPr/>
          <p:nvPr/>
        </p:nvGrpSpPr>
        <p:grpSpPr>
          <a:xfrm>
            <a:off x="4072366" y="2981739"/>
            <a:ext cx="4722209" cy="1371683"/>
            <a:chOff x="5786960" y="3382617"/>
            <a:chExt cx="3569369" cy="1036812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0B21CC42-A0CA-4C8B-BCC3-615E38E8A194}"/>
                </a:ext>
              </a:extLst>
            </p:cNvPr>
            <p:cNvSpPr/>
            <p:nvPr/>
          </p:nvSpPr>
          <p:spPr>
            <a:xfrm>
              <a:off x="5836541" y="3382617"/>
              <a:ext cx="3519788" cy="1036812"/>
            </a:xfrm>
            <a:prstGeom prst="roundRect">
              <a:avLst>
                <a:gd name="adj" fmla="val 473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FCF56629-61DA-46CE-AB84-8C0131B9E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55790" y="3752875"/>
              <a:ext cx="624661" cy="624660"/>
            </a:xfrm>
            <a:prstGeom prst="rect">
              <a:avLst/>
            </a:prstGeom>
          </p:spPr>
        </p:pic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F6EB42CC-2ED5-4FA8-BB6C-8504C3867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89592" y="3707979"/>
              <a:ext cx="645158" cy="642423"/>
            </a:xfrm>
            <a:prstGeom prst="rect">
              <a:avLst/>
            </a:prstGeom>
          </p:spPr>
        </p:pic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3918A48C-9EF9-4940-9315-E827C7F95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40338" y="3739584"/>
              <a:ext cx="627588" cy="627589"/>
            </a:xfrm>
            <a:prstGeom prst="rect">
              <a:avLst/>
            </a:prstGeom>
          </p:spPr>
        </p:pic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298B2C75-210D-451A-89A7-41611DC29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125350" y="3929971"/>
              <a:ext cx="270969" cy="246958"/>
            </a:xfrm>
            <a:prstGeom prst="rect">
              <a:avLst/>
            </a:prstGeom>
          </p:spPr>
        </p:pic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2C65D454-1F1C-465F-9A2A-35E0CA72B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777639" y="3902104"/>
              <a:ext cx="294547" cy="232431"/>
            </a:xfrm>
            <a:prstGeom prst="rect">
              <a:avLst/>
            </a:prstGeom>
          </p:spPr>
        </p:pic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139D065D-6007-4280-BF6A-6E35D238B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363306" y="3973775"/>
              <a:ext cx="366081" cy="165738"/>
            </a:xfrm>
            <a:prstGeom prst="rect">
              <a:avLst/>
            </a:prstGeom>
          </p:spPr>
        </p:pic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151B4ACF-97B9-445B-9B64-2DFE755A3F37}"/>
                </a:ext>
              </a:extLst>
            </p:cNvPr>
            <p:cNvSpPr txBox="1"/>
            <p:nvPr/>
          </p:nvSpPr>
          <p:spPr>
            <a:xfrm>
              <a:off x="5786960" y="3418767"/>
              <a:ext cx="900840" cy="3256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100" b="1">
                  <a:latin typeface="+mj-lt"/>
                  <a:ea typeface="Poppins"/>
                  <a:cs typeface="Poppins"/>
                  <a:sym typeface="Poppins"/>
                </a:rPr>
                <a:t>Content Source</a:t>
              </a: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1185A19E-5705-4D2B-A17C-02C9CC4F187C}"/>
                </a:ext>
              </a:extLst>
            </p:cNvPr>
            <p:cNvSpPr txBox="1"/>
            <p:nvPr/>
          </p:nvSpPr>
          <p:spPr>
            <a:xfrm>
              <a:off x="6595134" y="3480322"/>
              <a:ext cx="642930" cy="1977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100" b="1">
                  <a:latin typeface="+mj-lt"/>
                  <a:ea typeface="Poppins"/>
                  <a:cs typeface="Poppins"/>
                  <a:sym typeface="Poppins"/>
                </a:rPr>
                <a:t>Indexing</a:t>
              </a: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FEFDD690-F31B-42E3-B6E0-C6E6BE0C1681}"/>
                </a:ext>
              </a:extLst>
            </p:cNvPr>
            <p:cNvSpPr txBox="1"/>
            <p:nvPr/>
          </p:nvSpPr>
          <p:spPr>
            <a:xfrm>
              <a:off x="7192002" y="3480322"/>
              <a:ext cx="726548" cy="1977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100" b="1">
                  <a:latin typeface="+mj-lt"/>
                  <a:ea typeface="Poppins"/>
                  <a:cs typeface="Poppins"/>
                  <a:sym typeface="Poppins"/>
                </a:rPr>
                <a:t>Thumbnail</a:t>
              </a:r>
            </a:p>
          </p:txBody>
        </p:sp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104D2FC7-CF1A-4038-89A1-A2935FF83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910235" y="3691879"/>
              <a:ext cx="646155" cy="646154"/>
            </a:xfrm>
            <a:prstGeom prst="rect">
              <a:avLst/>
            </a:prstGeom>
          </p:spPr>
        </p:pic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279F93F0-AA5C-4B8B-8F27-6943F9AAD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585254" y="3721914"/>
              <a:ext cx="662928" cy="662929"/>
            </a:xfrm>
            <a:prstGeom prst="rect">
              <a:avLst/>
            </a:prstGeom>
          </p:spPr>
        </p:pic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B80CFECB-0E04-4E8A-82B5-4370B204FABE}"/>
                </a:ext>
              </a:extLst>
            </p:cNvPr>
            <p:cNvSpPr txBox="1"/>
            <p:nvPr/>
          </p:nvSpPr>
          <p:spPr>
            <a:xfrm>
              <a:off x="7841774" y="3480322"/>
              <a:ext cx="718034" cy="1977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None/>
                <a:defRPr sz="800" b="1">
                  <a:latin typeface="+mj-lt"/>
                  <a:ea typeface="Poppins"/>
                  <a:cs typeface="Poppins"/>
                </a:defRPr>
              </a:lvl1pPr>
            </a:lstStyle>
            <a:p>
              <a:r>
                <a:rPr lang="en-US" altLang="zh-TW" sz="1100">
                  <a:sym typeface="Poppins"/>
                </a:rPr>
                <a:t>Transcode</a:t>
              </a: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3F2AA9C7-7A4B-44A0-8992-92FA4DD66FC0}"/>
                </a:ext>
              </a:extLst>
            </p:cNvPr>
            <p:cNvSpPr txBox="1"/>
            <p:nvPr/>
          </p:nvSpPr>
          <p:spPr>
            <a:xfrm>
              <a:off x="8530148" y="3480322"/>
              <a:ext cx="718034" cy="1977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None/>
                <a:defRPr sz="800" b="1">
                  <a:latin typeface="+mj-lt"/>
                  <a:ea typeface="Poppins"/>
                  <a:cs typeface="Poppins"/>
                </a:defRPr>
              </a:lvl1pPr>
            </a:lstStyle>
            <a:p>
              <a:r>
                <a:rPr lang="en-US" altLang="zh-TW" sz="1100">
                  <a:sym typeface="Poppins"/>
                </a:rPr>
                <a:t>AI Engine</a:t>
              </a:r>
            </a:p>
          </p:txBody>
        </p:sp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F3D0C7FD-67B0-43C8-90E4-45D8F3DFF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8772549" y="3901023"/>
              <a:ext cx="285472" cy="301331"/>
            </a:xfrm>
            <a:prstGeom prst="rect">
              <a:avLst/>
            </a:prstGeom>
          </p:spPr>
        </p:pic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17F92D91-5F28-4989-86C0-68F93B8FC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076472" y="3864286"/>
              <a:ext cx="307245" cy="281992"/>
            </a:xfrm>
            <a:prstGeom prst="rect">
              <a:avLst/>
            </a:prstGeom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942D7DE0-9C69-4623-B577-02BF11AEC750}"/>
              </a:ext>
            </a:extLst>
          </p:cNvPr>
          <p:cNvGrpSpPr/>
          <p:nvPr/>
        </p:nvGrpSpPr>
        <p:grpSpPr>
          <a:xfrm>
            <a:off x="2228301" y="2798509"/>
            <a:ext cx="1823821" cy="1554912"/>
            <a:chOff x="2301752" y="2724696"/>
            <a:chExt cx="1910400" cy="1628726"/>
          </a:xfrm>
        </p:grpSpPr>
        <p:sp>
          <p:nvSpPr>
            <p:cNvPr id="311" name="Google Shape;311;p26"/>
            <p:cNvSpPr/>
            <p:nvPr/>
          </p:nvSpPr>
          <p:spPr>
            <a:xfrm>
              <a:off x="2301752" y="3457622"/>
              <a:ext cx="1910400" cy="895800"/>
            </a:xfrm>
            <a:prstGeom prst="rightArrow">
              <a:avLst>
                <a:gd name="adj1" fmla="val 63552"/>
                <a:gd name="adj2" fmla="val 42508"/>
              </a:avLst>
            </a:prstGeom>
            <a:solidFill>
              <a:srgbClr val="1B786E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200" b="1">
                  <a:solidFill>
                    <a:srgbClr val="FFFFFF"/>
                  </a:solidFill>
                </a:rPr>
                <a:t>Centralized</a:t>
              </a:r>
              <a:endParaRPr sz="1200" b="1">
                <a:solidFill>
                  <a:srgbClr val="FFFFFF"/>
                </a:solidFill>
              </a:endParaRPr>
            </a:p>
            <a:p>
              <a:pPr algn="ctr"/>
              <a:r>
                <a:rPr lang="en" sz="1200" b="1">
                  <a:solidFill>
                    <a:srgbClr val="FFFFFF"/>
                  </a:solidFill>
                </a:rPr>
                <a:t>Management</a:t>
              </a:r>
              <a:endParaRPr sz="1200" b="1">
                <a:solidFill>
                  <a:srgbClr val="FFFFFF"/>
                </a:solidFill>
              </a:endParaRPr>
            </a:p>
          </p:txBody>
        </p:sp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B5991B99-2626-43EF-9397-CB94896D7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677398" y="2724696"/>
              <a:ext cx="950442" cy="95044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7"/>
          <p:cNvSpPr txBox="1">
            <a:spLocks noGrp="1"/>
          </p:cNvSpPr>
          <p:nvPr>
            <p:ph type="ctrTitle" idx="4294967295"/>
          </p:nvPr>
        </p:nvSpPr>
        <p:spPr>
          <a:xfrm>
            <a:off x="0" y="135862"/>
            <a:ext cx="9144000" cy="149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Multimedia Console Features</a:t>
            </a:r>
            <a:endParaRPr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Multimedia Console Features</a:t>
            </a:r>
            <a:endParaRPr/>
          </a:p>
        </p:txBody>
      </p:sp>
      <p:pic>
        <p:nvPicPr>
          <p:cNvPr id="328" name="Google Shape;32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1089" y="2541104"/>
            <a:ext cx="3889169" cy="249305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29" name="Google Shape;32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527" y="2541115"/>
            <a:ext cx="4129337" cy="249304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EF0762E4-5ACF-4BAD-A197-BA64079CF96D}"/>
              </a:ext>
            </a:extLst>
          </p:cNvPr>
          <p:cNvCxnSpPr>
            <a:cxnSpLocks/>
          </p:cNvCxnSpPr>
          <p:nvPr/>
        </p:nvCxnSpPr>
        <p:spPr>
          <a:xfrm>
            <a:off x="1563007" y="1892122"/>
            <a:ext cx="7039347" cy="0"/>
          </a:xfrm>
          <a:prstGeom prst="line">
            <a:avLst/>
          </a:prstGeom>
          <a:ln w="12700">
            <a:solidFill>
              <a:srgbClr val="F6B5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0B122737-0B47-4612-B590-2F2B7C35F37E}"/>
              </a:ext>
            </a:extLst>
          </p:cNvPr>
          <p:cNvGrpSpPr/>
          <p:nvPr/>
        </p:nvGrpSpPr>
        <p:grpSpPr>
          <a:xfrm>
            <a:off x="427531" y="1304056"/>
            <a:ext cx="1282147" cy="1282147"/>
            <a:chOff x="311986" y="1308727"/>
            <a:chExt cx="1175571" cy="1175571"/>
          </a:xfrm>
        </p:grpSpPr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EDEB7AE1-444B-4BBB-8524-634ABAD36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1986" y="1308727"/>
              <a:ext cx="1175571" cy="1175571"/>
            </a:xfrm>
            <a:prstGeom prst="rect">
              <a:avLst/>
            </a:prstGeom>
          </p:spPr>
        </p:pic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68271C7B-12B4-4F61-A4B4-BDB69FC96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44328" y="1636911"/>
              <a:ext cx="523166" cy="476811"/>
            </a:xfrm>
            <a:prstGeom prst="rect">
              <a:avLst/>
            </a:prstGeom>
          </p:spPr>
        </p:pic>
      </p:grpSp>
      <p:sp>
        <p:nvSpPr>
          <p:cNvPr id="15" name="Google Shape;226;p23">
            <a:extLst>
              <a:ext uri="{FF2B5EF4-FFF2-40B4-BE49-F238E27FC236}">
                <a16:creationId xmlns:a16="http://schemas.microsoft.com/office/drawing/2014/main" id="{8D021073-D517-45C6-AD69-2268BAE1E6BE}"/>
              </a:ext>
            </a:extLst>
          </p:cNvPr>
          <p:cNvSpPr txBox="1"/>
          <p:nvPr/>
        </p:nvSpPr>
        <p:spPr>
          <a:xfrm>
            <a:off x="1709678" y="1461265"/>
            <a:ext cx="3296331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ym typeface="Poppins"/>
              </a:rPr>
              <a:t>Managing Content Source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B1B3B77-7F6B-4930-BB1A-550464A5349C}"/>
              </a:ext>
            </a:extLst>
          </p:cNvPr>
          <p:cNvSpPr txBox="1"/>
          <p:nvPr/>
        </p:nvSpPr>
        <p:spPr>
          <a:xfrm>
            <a:off x="1701567" y="1945130"/>
            <a:ext cx="69879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80000"/>
            </a:pPr>
            <a:r>
              <a:rPr lang="en-US" altLang="zh-TW" sz="1200">
                <a:latin typeface="+mj-lt"/>
                <a:cs typeface="Poppins"/>
              </a:rPr>
              <a:t>Define source folder access permission for each multimedia application in your QNAP NAS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Multimedia Console Features</a:t>
            </a:r>
            <a:endParaRPr/>
          </a:p>
        </p:txBody>
      </p:sp>
      <p:sp>
        <p:nvSpPr>
          <p:cNvPr id="335" name="Google Shape;335;p29"/>
          <p:cNvSpPr txBox="1">
            <a:spLocks noGrp="1"/>
          </p:cNvSpPr>
          <p:nvPr>
            <p:ph type="body" idx="4294967295"/>
          </p:nvPr>
        </p:nvSpPr>
        <p:spPr>
          <a:xfrm>
            <a:off x="271672" y="3330197"/>
            <a:ext cx="4108172" cy="883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Tx/>
              <a:buSzPct val="80000"/>
              <a:buFont typeface="Wingdings" panose="05000000000000000000" pitchFamily="2" charset="2"/>
              <a:buChar char="l"/>
            </a:pPr>
            <a:r>
              <a:rPr lang="en" sz="1400">
                <a:latin typeface="+mj-lt"/>
                <a:cs typeface="Poppins"/>
              </a:rPr>
              <a:t>You can monitor and Control</a:t>
            </a:r>
            <a:endParaRPr lang="zh-TW" altLang="en-US" sz="1400">
              <a:latin typeface="+mj-lt"/>
              <a:cs typeface="Poppins"/>
            </a:endParaRPr>
          </a:p>
          <a:p>
            <a:pPr lvl="1">
              <a:buSzPct val="80000"/>
              <a:buFont typeface="Wingdings" panose="05000000000000000000" pitchFamily="2" charset="2"/>
              <a:buChar char="l"/>
            </a:pPr>
            <a:r>
              <a:rPr lang="en" sz="1200">
                <a:latin typeface="+mj-lt"/>
              </a:rPr>
              <a:t>The priority of indexing among system tasks</a:t>
            </a:r>
            <a:endParaRPr sz="1200">
              <a:latin typeface="+mj-lt"/>
            </a:endParaRPr>
          </a:p>
          <a:p>
            <a:pPr lvl="1">
              <a:buSzPct val="80000"/>
              <a:buFont typeface="Wingdings" panose="05000000000000000000" pitchFamily="2" charset="2"/>
              <a:buChar char="l"/>
            </a:pPr>
            <a:r>
              <a:rPr lang="en" sz="1200">
                <a:latin typeface="+mj-lt"/>
              </a:rPr>
              <a:t>The text encoding when parsing metadata</a:t>
            </a:r>
            <a:endParaRPr sz="1200">
              <a:latin typeface="+mj-lt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FB3D5064-3E37-458A-A4BF-DF4FF42BA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427" y="1504422"/>
            <a:ext cx="1456740" cy="1450564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B286D3E8-8DE3-456A-BE5E-3E2E564ED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9412" y="1945984"/>
            <a:ext cx="729930" cy="576000"/>
          </a:xfrm>
          <a:prstGeom prst="rect">
            <a:avLst/>
          </a:prstGeom>
        </p:spPr>
      </p:pic>
      <p:sp>
        <p:nvSpPr>
          <p:cNvPr id="7" name="Google Shape;226;p23">
            <a:extLst>
              <a:ext uri="{FF2B5EF4-FFF2-40B4-BE49-F238E27FC236}">
                <a16:creationId xmlns:a16="http://schemas.microsoft.com/office/drawing/2014/main" id="{B2349430-60B1-4497-A93F-4DDD90FACF6F}"/>
              </a:ext>
            </a:extLst>
          </p:cNvPr>
          <p:cNvSpPr txBox="1"/>
          <p:nvPr/>
        </p:nvSpPr>
        <p:spPr>
          <a:xfrm>
            <a:off x="1831137" y="1912854"/>
            <a:ext cx="1078426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ym typeface="Poppins"/>
              </a:rPr>
              <a:t>Indexing</a:t>
            </a:r>
            <a:endParaRPr lang="en-US" sz="1600" b="1">
              <a:sym typeface="Poppins Light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A505297-6734-4E38-AB5D-B5BC3D1DF5E8}"/>
              </a:ext>
            </a:extLst>
          </p:cNvPr>
          <p:cNvSpPr txBox="1"/>
          <p:nvPr/>
        </p:nvSpPr>
        <p:spPr>
          <a:xfrm>
            <a:off x="1823026" y="2376841"/>
            <a:ext cx="25203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80000"/>
            </a:pPr>
            <a:r>
              <a:rPr lang="en-US" altLang="zh-TW" sz="1200">
                <a:latin typeface="+mj-lt"/>
                <a:cs typeface="Poppins"/>
              </a:rPr>
              <a:t>Generate Index within the content source folder, also generate thumbnails and transcode multimedia content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535124CC-B0D6-49B0-93F3-0B7AAC347D80}"/>
              </a:ext>
            </a:extLst>
          </p:cNvPr>
          <p:cNvCxnSpPr>
            <a:cxnSpLocks/>
          </p:cNvCxnSpPr>
          <p:nvPr/>
        </p:nvCxnSpPr>
        <p:spPr>
          <a:xfrm>
            <a:off x="1714653" y="2335199"/>
            <a:ext cx="3950651" cy="0"/>
          </a:xfrm>
          <a:prstGeom prst="line">
            <a:avLst/>
          </a:prstGeom>
          <a:ln w="12700">
            <a:solidFill>
              <a:srgbClr val="EF8F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" name="Google Shape;337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07829" y="1816100"/>
            <a:ext cx="4626448" cy="25963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80B2E2F4-3C25-430A-8936-77C0FEA9F3AC}"/>
              </a:ext>
            </a:extLst>
          </p:cNvPr>
          <p:cNvCxnSpPr>
            <a:cxnSpLocks/>
          </p:cNvCxnSpPr>
          <p:nvPr/>
        </p:nvCxnSpPr>
        <p:spPr>
          <a:xfrm>
            <a:off x="1708027" y="2335580"/>
            <a:ext cx="3238347" cy="0"/>
          </a:xfrm>
          <a:prstGeom prst="line">
            <a:avLst/>
          </a:prstGeom>
          <a:ln w="12700">
            <a:solidFill>
              <a:srgbClr val="E052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群組 1">
            <a:extLst>
              <a:ext uri="{FF2B5EF4-FFF2-40B4-BE49-F238E27FC236}">
                <a16:creationId xmlns:a16="http://schemas.microsoft.com/office/drawing/2014/main" id="{3B4FC6D4-990B-404C-AA03-46A9294A113E}"/>
              </a:ext>
            </a:extLst>
          </p:cNvPr>
          <p:cNvGrpSpPr/>
          <p:nvPr/>
        </p:nvGrpSpPr>
        <p:grpSpPr>
          <a:xfrm>
            <a:off x="315492" y="1567069"/>
            <a:ext cx="1399161" cy="1399161"/>
            <a:chOff x="271825" y="1523402"/>
            <a:chExt cx="1555256" cy="1555256"/>
          </a:xfrm>
        </p:grpSpPr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14D334F7-0745-4111-8C86-F5493141C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1825" y="1523402"/>
              <a:ext cx="1555256" cy="1555256"/>
            </a:xfrm>
            <a:prstGeom prst="rect">
              <a:avLst/>
            </a:prstGeom>
          </p:spPr>
        </p:pic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006F44B8-2968-48A4-9B83-740384B3F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6951" y="2103760"/>
              <a:ext cx="991284" cy="448790"/>
            </a:xfrm>
            <a:prstGeom prst="rect">
              <a:avLst/>
            </a:prstGeom>
          </p:spPr>
        </p:pic>
      </p:grpSp>
      <p:sp>
        <p:nvSpPr>
          <p:cNvPr id="14" name="Google Shape;226;p23">
            <a:extLst>
              <a:ext uri="{FF2B5EF4-FFF2-40B4-BE49-F238E27FC236}">
                <a16:creationId xmlns:a16="http://schemas.microsoft.com/office/drawing/2014/main" id="{33607F82-9391-407F-8B6E-1D06AD10E9FA}"/>
              </a:ext>
            </a:extLst>
          </p:cNvPr>
          <p:cNvSpPr txBox="1"/>
          <p:nvPr/>
        </p:nvSpPr>
        <p:spPr>
          <a:xfrm>
            <a:off x="1831136" y="1904723"/>
            <a:ext cx="2420887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ym typeface="Poppins"/>
              </a:rPr>
              <a:t>Thumbnail Generation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A8FBBC1-18FF-4B12-9DD8-6D4A1B09BC1C}"/>
              </a:ext>
            </a:extLst>
          </p:cNvPr>
          <p:cNvSpPr txBox="1"/>
          <p:nvPr/>
        </p:nvSpPr>
        <p:spPr>
          <a:xfrm>
            <a:off x="1823026" y="2376841"/>
            <a:ext cx="27920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80000"/>
            </a:pPr>
            <a:r>
              <a:rPr lang="en-US" altLang="zh-TW" sz="1200">
                <a:latin typeface="+mj-lt"/>
                <a:cs typeface="Poppins"/>
              </a:rPr>
              <a:t>Previewing multimedia content without actually opening them one by one</a:t>
            </a:r>
          </a:p>
        </p:txBody>
      </p:sp>
      <p:sp>
        <p:nvSpPr>
          <p:cNvPr id="344" name="Google Shape;344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Multimedia Console Features</a:t>
            </a:r>
            <a:endParaRPr/>
          </a:p>
        </p:txBody>
      </p:sp>
      <p:sp>
        <p:nvSpPr>
          <p:cNvPr id="343" name="Google Shape;343;p30"/>
          <p:cNvSpPr txBox="1">
            <a:spLocks noGrp="1"/>
          </p:cNvSpPr>
          <p:nvPr>
            <p:ph type="body" idx="4294967295"/>
          </p:nvPr>
        </p:nvSpPr>
        <p:spPr>
          <a:xfrm>
            <a:off x="516513" y="3161371"/>
            <a:ext cx="4148252" cy="132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Tx/>
              <a:buSzPct val="80000"/>
              <a:buFont typeface="Wingdings" panose="05000000000000000000" pitchFamily="2" charset="2"/>
              <a:buChar char="l"/>
            </a:pPr>
            <a:r>
              <a:rPr lang="en" sz="1400">
                <a:latin typeface="+mj-lt"/>
                <a:cs typeface="Poppins"/>
              </a:rPr>
              <a:t>You can Monitor and Control</a:t>
            </a:r>
            <a:endParaRPr lang="zh-TW" altLang="en-US" sz="1400">
              <a:latin typeface="+mj-lt"/>
              <a:cs typeface="Poppins"/>
            </a:endParaRPr>
          </a:p>
          <a:p>
            <a:pPr lvl="1">
              <a:buSzPct val="80000"/>
              <a:buFont typeface="Wingdings" panose="05000000000000000000" pitchFamily="2" charset="2"/>
              <a:buChar char="l"/>
            </a:pPr>
            <a:r>
              <a:rPr lang="en" sz="1200">
                <a:latin typeface="+mj-lt"/>
              </a:rPr>
              <a:t>Thumbnail Generation progress</a:t>
            </a:r>
            <a:endParaRPr sz="1200">
              <a:latin typeface="+mj-lt"/>
            </a:endParaRPr>
          </a:p>
          <a:p>
            <a:pPr lvl="1">
              <a:buSzPct val="80000"/>
              <a:buFont typeface="Wingdings" panose="05000000000000000000" pitchFamily="2" charset="2"/>
              <a:buChar char="l"/>
            </a:pPr>
            <a:r>
              <a:rPr lang="en" sz="1200">
                <a:latin typeface="+mj-lt"/>
              </a:rPr>
              <a:t>Schedule Thumbnail Generation</a:t>
            </a:r>
            <a:endParaRPr sz="1200">
              <a:latin typeface="+mj-lt"/>
            </a:endParaRPr>
          </a:p>
          <a:p>
            <a:pPr lvl="1">
              <a:buSzPct val="80000"/>
              <a:buFont typeface="Wingdings" panose="05000000000000000000" pitchFamily="2" charset="2"/>
              <a:buChar char="l"/>
            </a:pPr>
            <a:r>
              <a:rPr lang="en" sz="1200">
                <a:latin typeface="+mj-lt"/>
              </a:rPr>
              <a:t>Advanced settings</a:t>
            </a:r>
            <a:endParaRPr sz="1200">
              <a:latin typeface="+mj-lt"/>
            </a:endParaRPr>
          </a:p>
          <a:p>
            <a:pPr lvl="2">
              <a:buSzPct val="80000"/>
              <a:buFont typeface="Wingdings" panose="05000000000000000000" pitchFamily="2" charset="2"/>
              <a:buChar char="l"/>
            </a:pPr>
            <a:r>
              <a:rPr lang="en" sz="1200">
                <a:latin typeface="+mj-lt"/>
              </a:rPr>
              <a:t>Large Thumbnail Generating Details</a:t>
            </a:r>
            <a:endParaRPr sz="1200">
              <a:latin typeface="+mj-lt"/>
            </a:endParaRPr>
          </a:p>
        </p:txBody>
      </p:sp>
      <p:pic>
        <p:nvPicPr>
          <p:cNvPr id="345" name="Google Shape;345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91977" y="1641411"/>
            <a:ext cx="3643921" cy="303992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Multimedia Console Features</a:t>
            </a:r>
            <a:endParaRPr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3D56B94A-56E0-4953-AC2D-7D19717C8575}"/>
              </a:ext>
            </a:extLst>
          </p:cNvPr>
          <p:cNvGrpSpPr/>
          <p:nvPr/>
        </p:nvGrpSpPr>
        <p:grpSpPr>
          <a:xfrm>
            <a:off x="345615" y="1592454"/>
            <a:ext cx="1369038" cy="1369038"/>
            <a:chOff x="6346135" y="-145475"/>
            <a:chExt cx="1543920" cy="1543920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1284FA58-6A84-4E1E-ABF7-830392E5F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46135" y="-145475"/>
              <a:ext cx="1543920" cy="1543920"/>
            </a:xfrm>
            <a:prstGeom prst="rect">
              <a:avLst/>
            </a:prstGeom>
          </p:spPr>
        </p:pic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BFFB829A-78B8-4AD9-94B2-BF3A78328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43340" y="266475"/>
              <a:ext cx="734131" cy="673792"/>
            </a:xfrm>
            <a:prstGeom prst="rect">
              <a:avLst/>
            </a:prstGeom>
          </p:spPr>
        </p:pic>
      </p:grp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8360E76B-0076-4FEC-AFC3-7A78EBDB6FAA}"/>
              </a:ext>
            </a:extLst>
          </p:cNvPr>
          <p:cNvCxnSpPr>
            <a:cxnSpLocks/>
          </p:cNvCxnSpPr>
          <p:nvPr/>
        </p:nvCxnSpPr>
        <p:spPr>
          <a:xfrm>
            <a:off x="1708027" y="2334821"/>
            <a:ext cx="3172086" cy="0"/>
          </a:xfrm>
          <a:prstGeom prst="line">
            <a:avLst/>
          </a:prstGeom>
          <a:ln w="12700">
            <a:solidFill>
              <a:srgbClr val="AF4D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226;p23">
            <a:extLst>
              <a:ext uri="{FF2B5EF4-FFF2-40B4-BE49-F238E27FC236}">
                <a16:creationId xmlns:a16="http://schemas.microsoft.com/office/drawing/2014/main" id="{F45252E3-C74F-4C78-94C2-516FD56AE47C}"/>
              </a:ext>
            </a:extLst>
          </p:cNvPr>
          <p:cNvSpPr txBox="1"/>
          <p:nvPr/>
        </p:nvSpPr>
        <p:spPr>
          <a:xfrm>
            <a:off x="1831136" y="1904723"/>
            <a:ext cx="2420887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ym typeface="Poppins"/>
              </a:rPr>
              <a:t>Transcoding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B3D14C5-1DD3-4C5C-BF12-82254B4D8695}"/>
              </a:ext>
            </a:extLst>
          </p:cNvPr>
          <p:cNvSpPr txBox="1"/>
          <p:nvPr/>
        </p:nvSpPr>
        <p:spPr>
          <a:xfrm>
            <a:off x="1823026" y="2376841"/>
            <a:ext cx="27920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80000"/>
            </a:pPr>
            <a:r>
              <a:rPr lang="en-US" altLang="zh-TW" sz="1200">
                <a:latin typeface="+mj-lt"/>
                <a:cs typeface="Poppins"/>
              </a:rPr>
              <a:t>Convert various video formats to MPEG-4 for better viewing experience</a:t>
            </a:r>
          </a:p>
        </p:txBody>
      </p:sp>
      <p:sp>
        <p:nvSpPr>
          <p:cNvPr id="17" name="Google Shape;351;p31">
            <a:extLst>
              <a:ext uri="{FF2B5EF4-FFF2-40B4-BE49-F238E27FC236}">
                <a16:creationId xmlns:a16="http://schemas.microsoft.com/office/drawing/2014/main" id="{3FD7BB5F-0B18-470F-8873-DB02E19F005E}"/>
              </a:ext>
            </a:extLst>
          </p:cNvPr>
          <p:cNvSpPr txBox="1">
            <a:spLocks/>
          </p:cNvSpPr>
          <p:nvPr/>
        </p:nvSpPr>
        <p:spPr>
          <a:xfrm>
            <a:off x="516513" y="3167997"/>
            <a:ext cx="4174757" cy="136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1400">
                <a:latin typeface="+mj-lt"/>
                <a:cs typeface="Poppins"/>
                <a:sym typeface="Arial"/>
              </a:rPr>
              <a:t>You can Monitor and Control</a:t>
            </a:r>
          </a:p>
          <a:p>
            <a:pPr lvl="1">
              <a:buSzPct val="80000"/>
              <a:buFont typeface="Wingdings" panose="05000000000000000000" pitchFamily="2" charset="2"/>
              <a:buChar char="l"/>
            </a:pPr>
            <a:r>
              <a:rPr lang="en-US" sz="1200">
                <a:latin typeface="+mj-lt"/>
                <a:sym typeface="Arial"/>
              </a:rPr>
              <a:t>Background Transcoding</a:t>
            </a:r>
          </a:p>
          <a:p>
            <a:pPr lvl="1">
              <a:buSzPct val="80000"/>
              <a:buFont typeface="Wingdings" panose="05000000000000000000" pitchFamily="2" charset="2"/>
              <a:buChar char="l"/>
            </a:pPr>
            <a:r>
              <a:rPr lang="en-US" sz="1200">
                <a:latin typeface="+mj-lt"/>
                <a:sym typeface="Arial"/>
              </a:rPr>
              <a:t>On-the-fly Transcoding</a:t>
            </a:r>
          </a:p>
          <a:p>
            <a:pPr lvl="1">
              <a:buSzPct val="80000"/>
              <a:buFont typeface="Wingdings" panose="05000000000000000000" pitchFamily="2" charset="2"/>
              <a:buChar char="l"/>
            </a:pPr>
            <a:r>
              <a:rPr lang="en-US" sz="1200">
                <a:latin typeface="+mj-lt"/>
                <a:sym typeface="Arial"/>
              </a:rPr>
              <a:t>Transcoding Resource</a:t>
            </a:r>
          </a:p>
          <a:p>
            <a:pPr lvl="1">
              <a:buSzPct val="80000"/>
              <a:buFont typeface="Wingdings" panose="05000000000000000000" pitchFamily="2" charset="2"/>
              <a:buChar char="l"/>
            </a:pPr>
            <a:r>
              <a:rPr lang="en-US" sz="1200">
                <a:latin typeface="+mj-lt"/>
                <a:sym typeface="Arial"/>
              </a:rPr>
              <a:t>Background Transcoding folder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85B93BC2-08E2-40FB-A41A-BD7757E62D11}"/>
              </a:ext>
            </a:extLst>
          </p:cNvPr>
          <p:cNvGrpSpPr/>
          <p:nvPr/>
        </p:nvGrpSpPr>
        <p:grpSpPr>
          <a:xfrm>
            <a:off x="4723443" y="1231750"/>
            <a:ext cx="3989015" cy="3740737"/>
            <a:chOff x="5489799" y="1713362"/>
            <a:chExt cx="3581425" cy="3358515"/>
          </a:xfrm>
        </p:grpSpPr>
        <p:pic>
          <p:nvPicPr>
            <p:cNvPr id="353" name="Google Shape;353;p3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489799" y="3419199"/>
              <a:ext cx="3581424" cy="165267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54" name="Google Shape;354;p3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489800" y="1713362"/>
              <a:ext cx="3581424" cy="165641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C5A5966C-48BE-4313-86EF-63B91343A31E}"/>
              </a:ext>
            </a:extLst>
          </p:cNvPr>
          <p:cNvCxnSpPr>
            <a:cxnSpLocks/>
          </p:cNvCxnSpPr>
          <p:nvPr/>
        </p:nvCxnSpPr>
        <p:spPr>
          <a:xfrm>
            <a:off x="1708027" y="2335580"/>
            <a:ext cx="2936546" cy="0"/>
          </a:xfrm>
          <a:prstGeom prst="line">
            <a:avLst/>
          </a:prstGeom>
          <a:ln w="12700">
            <a:solidFill>
              <a:srgbClr val="753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0" name="Google Shape;370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Multimedia Console Features</a:t>
            </a:r>
            <a:endParaRPr/>
          </a:p>
        </p:txBody>
      </p:sp>
      <p:sp>
        <p:nvSpPr>
          <p:cNvPr id="369" name="Google Shape;369;p33"/>
          <p:cNvSpPr txBox="1">
            <a:spLocks noGrp="1"/>
          </p:cNvSpPr>
          <p:nvPr>
            <p:ph type="body" idx="4294967295"/>
          </p:nvPr>
        </p:nvSpPr>
        <p:spPr>
          <a:xfrm>
            <a:off x="535703" y="3475221"/>
            <a:ext cx="3589257" cy="1124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</a:pPr>
            <a:r>
              <a:rPr lang="en" sz="1400">
                <a:latin typeface="+mj-lt"/>
                <a:cs typeface="Poppins"/>
                <a:sym typeface="Arial"/>
              </a:rPr>
              <a:t>You can Monitor and Control</a:t>
            </a:r>
            <a:endParaRPr lang="zh-TW" altLang="en-US" sz="1400">
              <a:latin typeface="+mj-lt"/>
              <a:cs typeface="Poppins"/>
              <a:sym typeface="Arial"/>
            </a:endParaRPr>
          </a:p>
          <a:p>
            <a:pPr lvl="1">
              <a:buSzPct val="80000"/>
              <a:buFont typeface="Wingdings" panose="05000000000000000000" pitchFamily="2" charset="2"/>
              <a:buChar char="l"/>
            </a:pPr>
            <a:r>
              <a:rPr lang="en" sz="1200">
                <a:latin typeface="+mj-lt"/>
                <a:sym typeface="Arial"/>
              </a:rPr>
              <a:t>Reached Progress</a:t>
            </a:r>
            <a:endParaRPr sz="1200">
              <a:latin typeface="+mj-lt"/>
              <a:sym typeface="Arial"/>
            </a:endParaRPr>
          </a:p>
          <a:p>
            <a:pPr lvl="1">
              <a:buSzPct val="80000"/>
              <a:buFont typeface="Wingdings" panose="05000000000000000000" pitchFamily="2" charset="2"/>
              <a:buChar char="l"/>
            </a:pPr>
            <a:r>
              <a:rPr lang="en" sz="1200">
                <a:latin typeface="+mj-lt"/>
                <a:sym typeface="Arial"/>
              </a:rPr>
              <a:t>Hardware resources</a:t>
            </a:r>
            <a:endParaRPr sz="1200">
              <a:latin typeface="+mj-lt"/>
              <a:sym typeface="Arial"/>
            </a:endParaRPr>
          </a:p>
          <a:p>
            <a:pPr lvl="1">
              <a:buSzPct val="80000"/>
              <a:buFont typeface="Wingdings" panose="05000000000000000000" pitchFamily="2" charset="2"/>
              <a:buChar char="l"/>
            </a:pPr>
            <a:r>
              <a:rPr lang="en" sz="1200">
                <a:latin typeface="+mj-lt"/>
                <a:sym typeface="Arial"/>
              </a:rPr>
              <a:t>Pause or Restart</a:t>
            </a:r>
            <a:endParaRPr sz="1200">
              <a:latin typeface="+mj-lt"/>
              <a:sym typeface="Arial"/>
            </a:endParaRPr>
          </a:p>
        </p:txBody>
      </p:sp>
      <p:sp>
        <p:nvSpPr>
          <p:cNvPr id="9" name="Google Shape;226;p23">
            <a:extLst>
              <a:ext uri="{FF2B5EF4-FFF2-40B4-BE49-F238E27FC236}">
                <a16:creationId xmlns:a16="http://schemas.microsoft.com/office/drawing/2014/main" id="{6574938A-16A9-4DEA-A35E-5FA714450E35}"/>
              </a:ext>
            </a:extLst>
          </p:cNvPr>
          <p:cNvSpPr txBox="1"/>
          <p:nvPr/>
        </p:nvSpPr>
        <p:spPr>
          <a:xfrm>
            <a:off x="1831136" y="1904723"/>
            <a:ext cx="1142357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ym typeface="Poppins"/>
              </a:rPr>
              <a:t>AI Engine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D72F126-B078-41CA-8E1F-5392E5F127AF}"/>
              </a:ext>
            </a:extLst>
          </p:cNvPr>
          <p:cNvSpPr txBox="1"/>
          <p:nvPr/>
        </p:nvSpPr>
        <p:spPr>
          <a:xfrm>
            <a:off x="1823026" y="2376841"/>
            <a:ext cx="23019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80000"/>
            </a:pPr>
            <a:r>
              <a:rPr lang="en-US" altLang="zh-TW" sz="1200" err="1">
                <a:latin typeface="+mj-lt"/>
                <a:cs typeface="Poppins"/>
              </a:rPr>
              <a:t>QuMagie</a:t>
            </a:r>
            <a:r>
              <a:rPr lang="en-US" altLang="zh-TW" sz="1200">
                <a:latin typeface="+mj-lt"/>
                <a:cs typeface="Poppins"/>
              </a:rPr>
              <a:t> Core’s AI Engine is capable of performing 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6BCFC1E-F5C7-4C97-BA8C-D4D4EF74B3CB}"/>
              </a:ext>
            </a:extLst>
          </p:cNvPr>
          <p:cNvSpPr txBox="1"/>
          <p:nvPr/>
        </p:nvSpPr>
        <p:spPr>
          <a:xfrm>
            <a:off x="1852529" y="2826536"/>
            <a:ext cx="27920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200"/>
              <a:t>Facial Recognition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200"/>
              <a:t>Object Recognition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200"/>
              <a:t>Similar Photo Recognition</a:t>
            </a:r>
          </a:p>
        </p:txBody>
      </p:sp>
      <p:pic>
        <p:nvPicPr>
          <p:cNvPr id="371" name="Google Shape;37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9754" y="1952133"/>
            <a:ext cx="4901293" cy="22642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D788E2B0-51B8-4EF8-9694-105B887ED227}"/>
              </a:ext>
            </a:extLst>
          </p:cNvPr>
          <p:cNvGrpSpPr/>
          <p:nvPr/>
        </p:nvGrpSpPr>
        <p:grpSpPr>
          <a:xfrm>
            <a:off x="351735" y="1567711"/>
            <a:ext cx="1362918" cy="1371916"/>
            <a:chOff x="-323092" y="2637793"/>
            <a:chExt cx="1584000" cy="1584000"/>
          </a:xfrm>
        </p:grpSpPr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773B8F90-FB1E-4DD5-8A8D-B1BC0C1FE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323092" y="2637793"/>
              <a:ext cx="1584000" cy="1584000"/>
            </a:xfrm>
            <a:prstGeom prst="rect">
              <a:avLst/>
            </a:prstGeom>
          </p:spPr>
        </p:pic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FECA5CFC-9465-4B4E-8013-35082EB37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2322" y="3015036"/>
              <a:ext cx="763654" cy="80607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Multimedia Console Features</a:t>
            </a:r>
            <a:endParaRPr/>
          </a:p>
        </p:txBody>
      </p:sp>
      <p:sp>
        <p:nvSpPr>
          <p:cNvPr id="360" name="Google Shape;360;p32"/>
          <p:cNvSpPr txBox="1">
            <a:spLocks noGrp="1"/>
          </p:cNvSpPr>
          <p:nvPr>
            <p:ph type="body" idx="4294967295"/>
          </p:nvPr>
        </p:nvSpPr>
        <p:spPr>
          <a:xfrm>
            <a:off x="531898" y="2967415"/>
            <a:ext cx="3253974" cy="1642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</a:pPr>
            <a:r>
              <a:rPr lang="en" sz="1400">
                <a:latin typeface="+mj-lt"/>
                <a:cs typeface="Poppins"/>
              </a:rPr>
              <a:t>You can monitor and control</a:t>
            </a:r>
            <a:endParaRPr lang="zh-TW" altLang="en-US" sz="1400">
              <a:latin typeface="+mj-lt"/>
              <a:cs typeface="Poppins"/>
            </a:endParaRPr>
          </a:p>
          <a:p>
            <a:pPr lvl="1">
              <a:buSzPct val="80000"/>
              <a:buFont typeface="Wingdings" panose="05000000000000000000" pitchFamily="2" charset="2"/>
              <a:buChar char="l"/>
            </a:pPr>
            <a:r>
              <a:rPr lang="en" sz="1200">
                <a:latin typeface="+mj-lt"/>
              </a:rPr>
              <a:t>Enable status for all multimedia App within QNAP NAS</a:t>
            </a:r>
            <a:endParaRPr sz="1200">
              <a:latin typeface="+mj-lt"/>
            </a:endParaRPr>
          </a:p>
          <a:p>
            <a:pPr lvl="1">
              <a:buSzPct val="80000"/>
              <a:buFont typeface="Wingdings" panose="05000000000000000000" pitchFamily="2" charset="2"/>
              <a:buChar char="l"/>
            </a:pPr>
            <a:r>
              <a:rPr lang="en" sz="1200">
                <a:latin typeface="+mj-lt"/>
              </a:rPr>
              <a:t>Define individual account accessibility permission for QuMagie/PhotoStation/Video Station/Music Station </a:t>
            </a:r>
            <a:endParaRPr sz="1200">
              <a:latin typeface="+mj-lt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6143F535-CDCD-46DC-A9F9-468D73FF73A9}"/>
              </a:ext>
            </a:extLst>
          </p:cNvPr>
          <p:cNvCxnSpPr>
            <a:cxnSpLocks/>
          </p:cNvCxnSpPr>
          <p:nvPr/>
        </p:nvCxnSpPr>
        <p:spPr>
          <a:xfrm>
            <a:off x="531897" y="2211388"/>
            <a:ext cx="438797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226;p23">
            <a:extLst>
              <a:ext uri="{FF2B5EF4-FFF2-40B4-BE49-F238E27FC236}">
                <a16:creationId xmlns:a16="http://schemas.microsoft.com/office/drawing/2014/main" id="{5FF48132-B48B-4C73-BCF3-49D92B30434C}"/>
              </a:ext>
            </a:extLst>
          </p:cNvPr>
          <p:cNvSpPr txBox="1"/>
          <p:nvPr/>
        </p:nvSpPr>
        <p:spPr>
          <a:xfrm>
            <a:off x="655006" y="1780531"/>
            <a:ext cx="2379742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ym typeface="Poppins"/>
              </a:rPr>
              <a:t>Multimedia App Suite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E12238A-3F5B-41EF-8B51-8325D81698BC}"/>
              </a:ext>
            </a:extLst>
          </p:cNvPr>
          <p:cNvSpPr txBox="1"/>
          <p:nvPr/>
        </p:nvSpPr>
        <p:spPr>
          <a:xfrm>
            <a:off x="646895" y="2252649"/>
            <a:ext cx="2821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80000"/>
            </a:pPr>
            <a:r>
              <a:rPr lang="en-US" altLang="zh-TW" sz="1200">
                <a:latin typeface="+mj-lt"/>
                <a:cs typeface="Poppins"/>
              </a:rPr>
              <a:t>Overview installation, enablement and permission settings of all multimedia applications in a single page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BA23783-7CC9-41BF-AF17-74E396C400C7}"/>
              </a:ext>
            </a:extLst>
          </p:cNvPr>
          <p:cNvGrpSpPr/>
          <p:nvPr/>
        </p:nvGrpSpPr>
        <p:grpSpPr>
          <a:xfrm>
            <a:off x="4217505" y="1155392"/>
            <a:ext cx="4561798" cy="3926553"/>
            <a:chOff x="5358125" y="1367799"/>
            <a:chExt cx="3629899" cy="3124424"/>
          </a:xfrm>
        </p:grpSpPr>
        <p:pic>
          <p:nvPicPr>
            <p:cNvPr id="362" name="Google Shape;362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58130" y="1367799"/>
              <a:ext cx="3581645" cy="153036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63" name="Google Shape;363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58125" y="2941247"/>
              <a:ext cx="3629899" cy="15509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Multimedia Console Features</a:t>
            </a:r>
            <a:endParaRPr/>
          </a:p>
        </p:txBody>
      </p:sp>
      <p:sp>
        <p:nvSpPr>
          <p:cNvPr id="377" name="Google Shape;377;p34"/>
          <p:cNvSpPr txBox="1">
            <a:spLocks noGrp="1"/>
          </p:cNvSpPr>
          <p:nvPr>
            <p:ph type="body" idx="4294967295"/>
          </p:nvPr>
        </p:nvSpPr>
        <p:spPr>
          <a:xfrm>
            <a:off x="332708" y="2680363"/>
            <a:ext cx="3271883" cy="189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</a:pPr>
            <a:r>
              <a:rPr lang="en" sz="1400">
                <a:latin typeface="+mj-lt"/>
                <a:cs typeface="Poppins"/>
                <a:sym typeface="Arial"/>
              </a:rPr>
              <a:t>You can monitor and control</a:t>
            </a:r>
            <a:endParaRPr lang="zh-TW" altLang="en-US" sz="1400">
              <a:latin typeface="+mj-lt"/>
              <a:cs typeface="Poppins"/>
              <a:sym typeface="Arial"/>
            </a:endParaRPr>
          </a:p>
          <a:p>
            <a:pPr lvl="1">
              <a:buSzPct val="80000"/>
              <a:buFont typeface="Wingdings" panose="05000000000000000000" pitchFamily="2" charset="2"/>
              <a:buChar char="l"/>
            </a:pPr>
            <a:r>
              <a:rPr lang="en" sz="1200">
                <a:latin typeface="+mj-lt"/>
                <a:sym typeface="Arial"/>
              </a:rPr>
              <a:t>Enable or Disable all multimedia services</a:t>
            </a:r>
            <a:endParaRPr sz="1200">
              <a:latin typeface="+mj-lt"/>
              <a:sym typeface="Arial"/>
            </a:endParaRPr>
          </a:p>
          <a:p>
            <a:pPr lvl="1">
              <a:buSzPct val="80000"/>
              <a:buFont typeface="Wingdings" panose="05000000000000000000" pitchFamily="2" charset="2"/>
              <a:buChar char="l"/>
            </a:pPr>
            <a:r>
              <a:rPr lang="en" sz="1200">
                <a:latin typeface="+mj-lt"/>
                <a:sym typeface="Arial"/>
              </a:rPr>
              <a:t>View Indexing and Thumbnail Generation process easily</a:t>
            </a:r>
            <a:endParaRPr sz="1200">
              <a:latin typeface="+mj-lt"/>
              <a:sym typeface="Arial"/>
            </a:endParaRPr>
          </a:p>
          <a:p>
            <a:pPr lvl="1">
              <a:buSzPct val="80000"/>
              <a:buFont typeface="Wingdings" panose="05000000000000000000" pitchFamily="2" charset="2"/>
              <a:buChar char="l"/>
            </a:pPr>
            <a:r>
              <a:rPr lang="en" sz="1200">
                <a:latin typeface="+mj-lt"/>
                <a:sym typeface="Arial"/>
              </a:rPr>
              <a:t>View the most used tags for Photo, Video, and Music portion</a:t>
            </a:r>
            <a:endParaRPr sz="1200">
              <a:latin typeface="+mj-lt"/>
              <a:sym typeface="Arial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B4BDF62C-29B1-4EF0-82FA-3DEC70354A19}"/>
              </a:ext>
            </a:extLst>
          </p:cNvPr>
          <p:cNvCxnSpPr>
            <a:cxnSpLocks/>
          </p:cNvCxnSpPr>
          <p:nvPr/>
        </p:nvCxnSpPr>
        <p:spPr>
          <a:xfrm>
            <a:off x="382403" y="2211388"/>
            <a:ext cx="438797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226;p23">
            <a:extLst>
              <a:ext uri="{FF2B5EF4-FFF2-40B4-BE49-F238E27FC236}">
                <a16:creationId xmlns:a16="http://schemas.microsoft.com/office/drawing/2014/main" id="{10A1FC21-478A-4C97-9952-A37A910743FA}"/>
              </a:ext>
            </a:extLst>
          </p:cNvPr>
          <p:cNvSpPr txBox="1"/>
          <p:nvPr/>
        </p:nvSpPr>
        <p:spPr>
          <a:xfrm>
            <a:off x="505512" y="1780531"/>
            <a:ext cx="2379742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ym typeface="Poppins"/>
              </a:rPr>
              <a:t>Overview Panel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ED149D6-6A8B-486A-A97F-FDA4B0E8DF27}"/>
              </a:ext>
            </a:extLst>
          </p:cNvPr>
          <p:cNvSpPr txBox="1"/>
          <p:nvPr/>
        </p:nvSpPr>
        <p:spPr>
          <a:xfrm>
            <a:off x="497401" y="2252649"/>
            <a:ext cx="28215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80000"/>
            </a:pPr>
            <a:r>
              <a:rPr lang="en-US" altLang="zh-TW" sz="1200">
                <a:latin typeface="+mj-lt"/>
                <a:cs typeface="Poppins"/>
              </a:rPr>
              <a:t>Overview all multimedia Services</a:t>
            </a:r>
          </a:p>
        </p:txBody>
      </p:sp>
      <p:pic>
        <p:nvPicPr>
          <p:cNvPr id="379" name="Google Shape;37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7268" y="1801482"/>
            <a:ext cx="5158309" cy="238304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5"/>
          <p:cNvSpPr txBox="1">
            <a:spLocks noGrp="1"/>
          </p:cNvSpPr>
          <p:nvPr>
            <p:ph type="ctrTitle" idx="4294967295"/>
          </p:nvPr>
        </p:nvSpPr>
        <p:spPr>
          <a:xfrm>
            <a:off x="0" y="135862"/>
            <a:ext cx="9144000" cy="1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" sz="4000">
                <a:latin typeface="+mj-lt"/>
              </a:rPr>
              <a:t>User Story</a:t>
            </a:r>
            <a:endParaRPr sz="4000"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en" sz="2800" b="0">
                <a:latin typeface="+mj-lt"/>
              </a:rPr>
              <a:t>Multimedia Console</a:t>
            </a:r>
            <a:r>
              <a:rPr lang="zh-TW" altLang="en-US" sz="2800" b="0">
                <a:latin typeface="+mj-lt"/>
              </a:rPr>
              <a:t> </a:t>
            </a:r>
            <a:r>
              <a:rPr lang="en" sz="2800" b="0">
                <a:latin typeface="+mj-lt"/>
              </a:rPr>
              <a:t>x Hybrid Mount</a:t>
            </a:r>
            <a:endParaRPr sz="2800" b="0"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 txBox="1">
            <a:spLocks noGrp="1"/>
          </p:cNvSpPr>
          <p:nvPr>
            <p:ph type="title" idx="4294967295"/>
          </p:nvPr>
        </p:nvSpPr>
        <p:spPr>
          <a:xfrm>
            <a:off x="272303" y="290887"/>
            <a:ext cx="7597775" cy="6826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bg1"/>
                </a:solidFill>
                <a:latin typeface="+mj-lt"/>
              </a:rPr>
              <a:t>Agenda</a:t>
            </a:r>
            <a:endParaRPr>
              <a:solidFill>
                <a:schemeClr val="bg1"/>
              </a:solidFill>
              <a:latin typeface="+mj-lt"/>
            </a:endParaRPr>
          </a:p>
        </p:txBody>
      </p:sp>
      <p:sp>
        <p:nvSpPr>
          <p:cNvPr id="190" name="Google Shape;190;p20"/>
          <p:cNvSpPr txBox="1">
            <a:spLocks noGrp="1"/>
          </p:cNvSpPr>
          <p:nvPr>
            <p:ph type="body" idx="4294967295"/>
          </p:nvPr>
        </p:nvSpPr>
        <p:spPr>
          <a:xfrm>
            <a:off x="186165" y="1373928"/>
            <a:ext cx="7339013" cy="36950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9100" indent="-285750">
              <a:buSzPts val="1500"/>
              <a:buFont typeface="Arial" panose="020B0604020202020204" pitchFamily="34" charset="0"/>
              <a:buChar char="•"/>
            </a:pPr>
            <a:r>
              <a:rPr lang="en" sz="1800" b="1">
                <a:solidFill>
                  <a:schemeClr val="bg1"/>
                </a:solidFill>
                <a:latin typeface="+mj-lt"/>
              </a:rPr>
              <a:t>Multimedia Console Introduction </a:t>
            </a:r>
            <a:endParaRPr sz="1800" b="1">
              <a:solidFill>
                <a:schemeClr val="bg1"/>
              </a:solidFill>
              <a:latin typeface="+mj-lt"/>
            </a:endParaRPr>
          </a:p>
          <a:p>
            <a:pPr marL="882650" lvl="1" indent="-285750">
              <a:buSzPts val="1400"/>
              <a:buFont typeface="Arial" panose="020B0604020202020204" pitchFamily="34" charset="0"/>
              <a:buChar char="•"/>
            </a:pPr>
            <a:endParaRPr lang="en" sz="1800" b="1">
              <a:solidFill>
                <a:schemeClr val="bg1"/>
              </a:solidFill>
              <a:latin typeface="+mj-lt"/>
            </a:endParaRPr>
          </a:p>
          <a:p>
            <a:pPr marL="425450" indent="-285750">
              <a:spcBef>
                <a:spcPts val="0"/>
              </a:spcBef>
              <a:buSzPts val="1400"/>
              <a:buFont typeface="Arial" panose="020B0604020202020204" pitchFamily="34" charset="0"/>
              <a:buChar char="•"/>
            </a:pPr>
            <a:r>
              <a:rPr lang="en" sz="1800" b="1">
                <a:solidFill>
                  <a:schemeClr val="bg1"/>
                </a:solidFill>
                <a:latin typeface="+mj-lt"/>
              </a:rPr>
              <a:t>Multimedia Console Features</a:t>
            </a:r>
            <a:endParaRPr sz="1800" b="1">
              <a:solidFill>
                <a:schemeClr val="bg1"/>
              </a:solidFill>
              <a:latin typeface="+mj-lt"/>
            </a:endParaRPr>
          </a:p>
          <a:p>
            <a:pPr marL="882650" lvl="1" indent="-285750">
              <a:buSzPts val="1400"/>
              <a:buFont typeface="Arial" panose="020B0604020202020204" pitchFamily="34" charset="0"/>
              <a:buChar char="•"/>
            </a:pPr>
            <a:endParaRPr lang="en" sz="1800" b="1">
              <a:solidFill>
                <a:schemeClr val="bg1"/>
              </a:solidFill>
              <a:latin typeface="+mj-lt"/>
            </a:endParaRPr>
          </a:p>
          <a:p>
            <a:pPr marL="425450" indent="-285750">
              <a:spcBef>
                <a:spcPts val="0"/>
              </a:spcBef>
              <a:buSzPts val="1400"/>
              <a:buFont typeface="Arial" panose="020B0604020202020204" pitchFamily="34" charset="0"/>
              <a:buChar char="•"/>
            </a:pPr>
            <a:r>
              <a:rPr lang="en" sz="1800" b="1">
                <a:solidFill>
                  <a:schemeClr val="bg1"/>
                </a:solidFill>
                <a:latin typeface="+mj-lt"/>
              </a:rPr>
              <a:t>User Story - Multimedia Console x Hybrid Mount</a:t>
            </a:r>
            <a:endParaRPr sz="1800" b="1">
              <a:solidFill>
                <a:schemeClr val="bg1"/>
              </a:solidFill>
              <a:latin typeface="+mj-lt"/>
            </a:endParaRPr>
          </a:p>
          <a:p>
            <a:pPr marL="139700" indent="0">
              <a:spcBef>
                <a:spcPts val="0"/>
              </a:spcBef>
              <a:buSzPts val="1400"/>
              <a:buNone/>
            </a:pPr>
            <a:endParaRPr lang="en" sz="1800" b="1">
              <a:solidFill>
                <a:schemeClr val="bg1"/>
              </a:solidFill>
              <a:latin typeface="+mj-lt"/>
            </a:endParaRPr>
          </a:p>
          <a:p>
            <a:pPr marL="425450" indent="-285750">
              <a:spcBef>
                <a:spcPts val="0"/>
              </a:spcBef>
              <a:buSzPts val="1400"/>
              <a:buFont typeface="Arial" panose="020B0604020202020204" pitchFamily="34" charset="0"/>
              <a:buChar char="•"/>
            </a:pPr>
            <a:r>
              <a:rPr lang="en" sz="1800" b="1">
                <a:solidFill>
                  <a:schemeClr val="bg1"/>
                </a:solidFill>
                <a:latin typeface="+mj-lt"/>
              </a:rPr>
              <a:t>Live Demo</a:t>
            </a:r>
            <a:endParaRPr sz="1800" b="1">
              <a:solidFill>
                <a:schemeClr val="bg1"/>
              </a:solidFill>
              <a:latin typeface="+mj-lt"/>
            </a:endParaRPr>
          </a:p>
          <a:p>
            <a:pPr marL="1200150" indent="-285750">
              <a:buFont typeface="Arial" panose="020B0604020202020204" pitchFamily="34" charset="0"/>
              <a:buChar char="•"/>
            </a:pPr>
            <a:endParaRPr sz="1800" b="1">
              <a:solidFill>
                <a:schemeClr val="bg1"/>
              </a:solidFill>
              <a:latin typeface="+mj-lt"/>
            </a:endParaRPr>
          </a:p>
          <a:p>
            <a:pPr marL="1200150" indent="-285750">
              <a:buFont typeface="Arial" panose="020B0604020202020204" pitchFamily="34" charset="0"/>
              <a:buChar char="•"/>
            </a:pPr>
            <a:endParaRPr sz="1800" b="1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Story - Problem Faced</a:t>
            </a:r>
            <a:endParaRPr/>
          </a:p>
        </p:txBody>
      </p:sp>
      <p:sp>
        <p:nvSpPr>
          <p:cNvPr id="391" name="Google Shape;391;p36"/>
          <p:cNvSpPr txBox="1">
            <a:spLocks noGrp="1"/>
          </p:cNvSpPr>
          <p:nvPr>
            <p:ph type="body" idx="4294967295"/>
          </p:nvPr>
        </p:nvSpPr>
        <p:spPr>
          <a:xfrm>
            <a:off x="206463" y="1364200"/>
            <a:ext cx="8042564" cy="16224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lvl="0" indent="0" algn="l" rtl="0">
              <a:spcBef>
                <a:spcPts val="600"/>
              </a:spcBef>
              <a:spcAft>
                <a:spcPts val="0"/>
              </a:spcAft>
              <a:buSzPts val="1600"/>
              <a:buNone/>
            </a:pPr>
            <a:r>
              <a:rPr lang="en" b="1">
                <a:solidFill>
                  <a:schemeClr val="bg2">
                    <a:lumMod val="50000"/>
                  </a:schemeClr>
                </a:solidFill>
                <a:latin typeface="+mj-lt"/>
              </a:rPr>
              <a:t>How can I manage all the multimedia files which stores on my various cloud services with QNAP NAS altogether? </a:t>
            </a:r>
            <a:endParaRPr b="1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圖片 2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257A9C9B-FB22-466F-8343-F27F094887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6516" y="2834610"/>
            <a:ext cx="2547697" cy="2286000"/>
          </a:xfrm>
          <a:prstGeom prst="rect">
            <a:avLst/>
          </a:prstGeom>
        </p:spPr>
      </p:pic>
      <p:pic>
        <p:nvPicPr>
          <p:cNvPr id="2" name="圖形 1">
            <a:extLst>
              <a:ext uri="{FF2B5EF4-FFF2-40B4-BE49-F238E27FC236}">
                <a16:creationId xmlns:a16="http://schemas.microsoft.com/office/drawing/2014/main" id="{C234EC31-2E61-4CAF-B175-7319B7C5DC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3920"/>
          <a:stretch/>
        </p:blipFill>
        <p:spPr>
          <a:xfrm>
            <a:off x="6155687" y="2279374"/>
            <a:ext cx="2419453" cy="2859157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9448A0BD-692A-4D92-93AC-FC6B2A0F2F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6535" y="3761604"/>
            <a:ext cx="2375453" cy="1405984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95FE991F-A071-4031-BB43-D5EA775AC1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75203" y="1958686"/>
            <a:ext cx="3470160" cy="2337835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5AF132AD-B736-4428-858F-177F84CFF6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8909" y="3284708"/>
            <a:ext cx="1083666" cy="183590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Story - Solution</a:t>
            </a:r>
            <a:endParaRPr/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58251C77-DE4E-46E2-A2DC-4798BCFF9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678" y="1750198"/>
            <a:ext cx="8282609" cy="243661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921E9E92-D703-4899-8D8D-69D1936D84FC}"/>
              </a:ext>
            </a:extLst>
          </p:cNvPr>
          <p:cNvSpPr txBox="1"/>
          <p:nvPr/>
        </p:nvSpPr>
        <p:spPr>
          <a:xfrm>
            <a:off x="1294840" y="2350676"/>
            <a:ext cx="32890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/>
              <a:t>Set up a File Cloud Gateway by connecting QNAP NAS to cloud drives with </a:t>
            </a:r>
            <a:r>
              <a:rPr lang="en-US" altLang="zh-TW" sz="1600" err="1"/>
              <a:t>HybridMount</a:t>
            </a:r>
            <a:r>
              <a:rPr lang="en-US" altLang="zh-TW" sz="1600"/>
              <a:t>, then access the cloud drive in fast transferring performance</a:t>
            </a:r>
          </a:p>
        </p:txBody>
      </p:sp>
      <p:pic>
        <p:nvPicPr>
          <p:cNvPr id="402" name="Google Shape;40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7833" y="1580322"/>
            <a:ext cx="4507909" cy="29381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DFF63846-CCAB-40A6-AD48-46967682A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364" y="1737920"/>
            <a:ext cx="8340359" cy="2452208"/>
          </a:xfrm>
          <a:prstGeom prst="rect">
            <a:avLst/>
          </a:prstGeom>
        </p:spPr>
      </p:pic>
      <p:sp>
        <p:nvSpPr>
          <p:cNvPr id="409" name="Google Shape;409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User Story - Solution</a:t>
            </a:r>
            <a:endParaRPr/>
          </a:p>
        </p:txBody>
      </p:sp>
      <p:pic>
        <p:nvPicPr>
          <p:cNvPr id="410" name="Google Shape;410;p38"/>
          <p:cNvPicPr preferRelativeResize="0"/>
          <p:nvPr/>
        </p:nvPicPr>
        <p:blipFill rotWithShape="1">
          <a:blip r:embed="rId5">
            <a:alphaModFix/>
          </a:blip>
          <a:srcRect r="1994" b="3924"/>
          <a:stretch/>
        </p:blipFill>
        <p:spPr>
          <a:xfrm>
            <a:off x="4005469" y="1591850"/>
            <a:ext cx="4937835" cy="28807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7A06BB4-3B13-4202-8633-15862259AC18}"/>
              </a:ext>
            </a:extLst>
          </p:cNvPr>
          <p:cNvSpPr txBox="1"/>
          <p:nvPr/>
        </p:nvSpPr>
        <p:spPr>
          <a:xfrm>
            <a:off x="1245144" y="2353313"/>
            <a:ext cx="27603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/>
              <a:t>Set the </a:t>
            </a:r>
            <a:r>
              <a:rPr lang="en-US" altLang="zh-TW" sz="1600" err="1"/>
              <a:t>HybridMount</a:t>
            </a:r>
            <a:r>
              <a:rPr lang="en-US" altLang="zh-TW" sz="1600"/>
              <a:t> Volume as a content source, and you can browse contents on the cloud in multimedia applications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9B3E00B1-9AFE-4CEA-846C-C45E46302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052" y="1739317"/>
            <a:ext cx="8340359" cy="2450811"/>
          </a:xfrm>
          <a:prstGeom prst="rect">
            <a:avLst/>
          </a:prstGeom>
        </p:spPr>
      </p:pic>
      <p:sp>
        <p:nvSpPr>
          <p:cNvPr id="417" name="Google Shape;417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User Story - Solution</a:t>
            </a:r>
            <a:endParaRPr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8AFA7B0-6E37-4F8B-90E5-6C093C97E364}"/>
              </a:ext>
            </a:extLst>
          </p:cNvPr>
          <p:cNvSpPr txBox="1"/>
          <p:nvPr/>
        </p:nvSpPr>
        <p:spPr>
          <a:xfrm>
            <a:off x="1251010" y="2149546"/>
            <a:ext cx="35065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/>
              <a:t>Enjoy large storage space on cloud drives and various multimedia services on QTS: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/>
              <a:t>Use </a:t>
            </a:r>
            <a:r>
              <a:rPr lang="en-US" altLang="zh-TW" err="1"/>
              <a:t>QuMagie</a:t>
            </a:r>
            <a:r>
              <a:rPr lang="en-US" altLang="zh-TW"/>
              <a:t> to smartly organize your photos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/>
              <a:t>Build your video library with Video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/>
              <a:t>Stream videos to different displayers with DLNA Server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36156642-F3CE-451F-9D84-DBADA5FBF7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64575" y="2046080"/>
            <a:ext cx="2422145" cy="1631791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BB62D807-9563-480B-8EA9-9490AF0495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53233" y="3853351"/>
            <a:ext cx="756391" cy="1281445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68BCCDC2-DBBE-45C0-9374-8A97B736DBB4}"/>
              </a:ext>
            </a:extLst>
          </p:cNvPr>
          <p:cNvGrpSpPr/>
          <p:nvPr/>
        </p:nvGrpSpPr>
        <p:grpSpPr>
          <a:xfrm>
            <a:off x="6271591" y="1939635"/>
            <a:ext cx="2714367" cy="3207669"/>
            <a:chOff x="6806493" y="2571749"/>
            <a:chExt cx="2179465" cy="2575555"/>
          </a:xfrm>
        </p:grpSpPr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B7243009-9487-4FAB-A0F0-1136611324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23920"/>
            <a:stretch/>
          </p:blipFill>
          <p:spPr>
            <a:xfrm>
              <a:off x="6806493" y="2571749"/>
              <a:ext cx="2179465" cy="2575555"/>
            </a:xfrm>
            <a:prstGeom prst="rect">
              <a:avLst/>
            </a:prstGeom>
          </p:spPr>
        </p:pic>
        <p:pic>
          <p:nvPicPr>
            <p:cNvPr id="14" name="圖片 13" descr="一張含有 文字, 美工圖案, 向量圖形 的圖片&#10;&#10;自動產生的描述">
              <a:extLst>
                <a:ext uri="{FF2B5EF4-FFF2-40B4-BE49-F238E27FC236}">
                  <a16:creationId xmlns:a16="http://schemas.microsoft.com/office/drawing/2014/main" id="{1703A0FE-71CF-46A5-8561-7D9215E81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86463" y="2773189"/>
              <a:ext cx="348974" cy="3489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BED5DCEB-114F-4A51-B938-3227DB2EC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60990" y="2614321"/>
              <a:ext cx="432000" cy="432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1C62D65F-7C54-4CCC-965D-2CBB44F4C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110773" y="3227294"/>
              <a:ext cx="432000" cy="432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圖片 7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775D6FA6-9CD6-4D9D-B04F-36348D4A9CE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0981" y="3539186"/>
            <a:ext cx="1778273" cy="159561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082D22EC-5E90-42C9-8E06-5097DFD32A9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18451" y="4435220"/>
            <a:ext cx="1237354" cy="73236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0"/>
          <p:cNvSpPr txBox="1">
            <a:spLocks noGrp="1"/>
          </p:cNvSpPr>
          <p:nvPr>
            <p:ph type="ctrTitle" idx="4294967295"/>
          </p:nvPr>
        </p:nvSpPr>
        <p:spPr>
          <a:xfrm>
            <a:off x="0" y="135862"/>
            <a:ext cx="9144000" cy="1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>
                <a:latin typeface="+mj-lt"/>
              </a:rPr>
              <a:t>Multimedia Console Live Demo</a:t>
            </a:r>
            <a:endParaRPr>
              <a:latin typeface="+mj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F52B37-3ADB-40D5-9E2C-3C83EF412AEE}"/>
              </a:ext>
            </a:extLst>
          </p:cNvPr>
          <p:cNvSpPr txBox="1"/>
          <p:nvPr/>
        </p:nvSpPr>
        <p:spPr>
          <a:xfrm>
            <a:off x="379879" y="3257550"/>
            <a:ext cx="28171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" b="0" i="0" u="none" strike="noStrike" baseline="0">
                <a:solidFill>
                  <a:srgbClr val="FFFFFF"/>
                </a:solidFill>
                <a:latin typeface="Arial" panose="020B0604020202020204" pitchFamily="34" charset="0"/>
              </a:rPr>
              <a:t>Copyright © 2021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1"/>
          <p:cNvSpPr txBox="1">
            <a:spLocks noGrp="1"/>
          </p:cNvSpPr>
          <p:nvPr>
            <p:ph type="ctrTitle" idx="4294967295"/>
          </p:nvPr>
        </p:nvSpPr>
        <p:spPr>
          <a:xfrm>
            <a:off x="0" y="135862"/>
            <a:ext cx="9144000" cy="1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>
                <a:latin typeface="+mj-lt"/>
              </a:rPr>
              <a:t>Multimedia Console Introduction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形 30">
            <a:extLst>
              <a:ext uri="{FF2B5EF4-FFF2-40B4-BE49-F238E27FC236}">
                <a16:creationId xmlns:a16="http://schemas.microsoft.com/office/drawing/2014/main" id="{B27672CD-BDBA-4857-BA66-81184609C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10386" y="3164868"/>
            <a:ext cx="1669932" cy="1694373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E7EC6E96-959F-4360-AF4B-E33CE31DE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0978" y="3164868"/>
            <a:ext cx="1669932" cy="1694373"/>
          </a:xfrm>
          <a:prstGeom prst="rect">
            <a:avLst/>
          </a:prstGeom>
        </p:spPr>
      </p:pic>
      <p:pic>
        <p:nvPicPr>
          <p:cNvPr id="33" name="圖形 32">
            <a:extLst>
              <a:ext uri="{FF2B5EF4-FFF2-40B4-BE49-F238E27FC236}">
                <a16:creationId xmlns:a16="http://schemas.microsoft.com/office/drawing/2014/main" id="{A7A18379-0B4D-4918-97FF-9AD6D4F00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1570" y="3164868"/>
            <a:ext cx="1669932" cy="1694373"/>
          </a:xfrm>
          <a:prstGeom prst="rect">
            <a:avLst/>
          </a:prstGeom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A07929A0-7030-4A52-A8BA-98C28E43B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2162" y="3164868"/>
            <a:ext cx="1669932" cy="1694373"/>
          </a:xfrm>
          <a:prstGeom prst="rect">
            <a:avLst/>
          </a:prstGeom>
        </p:spPr>
      </p:pic>
      <p:pic>
        <p:nvPicPr>
          <p:cNvPr id="2" name="圖形 1">
            <a:extLst>
              <a:ext uri="{FF2B5EF4-FFF2-40B4-BE49-F238E27FC236}">
                <a16:creationId xmlns:a16="http://schemas.microsoft.com/office/drawing/2014/main" id="{BC38442B-0440-4390-AFA0-568C77DF5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794" y="3164868"/>
            <a:ext cx="1669932" cy="1694373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FC155DD9-21D8-4E6D-BF72-B1F9AB0D4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906" y="2027385"/>
            <a:ext cx="1548000" cy="1548000"/>
          </a:xfrm>
          <a:prstGeom prst="rect">
            <a:avLst/>
          </a:prstGeom>
        </p:spPr>
      </p:pic>
      <p:sp>
        <p:nvSpPr>
          <p:cNvPr id="204" name="Google Shape;204;p22"/>
          <p:cNvSpPr txBox="1"/>
          <p:nvPr/>
        </p:nvSpPr>
        <p:spPr>
          <a:xfrm>
            <a:off x="385496" y="3656375"/>
            <a:ext cx="1500900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+mj-lt"/>
                <a:ea typeface="Poppins Light"/>
                <a:cs typeface="Poppins Light"/>
                <a:sym typeface="Poppins Light"/>
              </a:rPr>
              <a:t>Set the source folder for multimedia application to show content within the folder </a:t>
            </a:r>
          </a:p>
        </p:txBody>
      </p:sp>
      <p:sp>
        <p:nvSpPr>
          <p:cNvPr id="205" name="Google Shape;205;p22"/>
          <p:cNvSpPr txBox="1"/>
          <p:nvPr/>
        </p:nvSpPr>
        <p:spPr>
          <a:xfrm>
            <a:off x="1972538" y="3729354"/>
            <a:ext cx="15426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+mj-lt"/>
                <a:ea typeface="Poppins Light"/>
                <a:cs typeface="Poppins Light"/>
                <a:sym typeface="Poppins Light"/>
              </a:rPr>
              <a:t>Create index for contents in source folder</a:t>
            </a:r>
          </a:p>
        </p:txBody>
      </p:sp>
      <p:sp>
        <p:nvSpPr>
          <p:cNvPr id="206" name="Google Shape;206;p22"/>
          <p:cNvSpPr txBox="1"/>
          <p:nvPr/>
        </p:nvSpPr>
        <p:spPr>
          <a:xfrm>
            <a:off x="5529775" y="3765848"/>
            <a:ext cx="13020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+mj-lt"/>
                <a:ea typeface="Poppins Light"/>
                <a:cs typeface="Poppins Light"/>
                <a:sym typeface="Poppins Light"/>
              </a:rPr>
              <a:t>View media files in MPEG-4 format</a:t>
            </a:r>
            <a:endParaRPr>
              <a:latin typeface="+mj-lt"/>
            </a:endParaRPr>
          </a:p>
        </p:txBody>
      </p:sp>
      <p:sp>
        <p:nvSpPr>
          <p:cNvPr id="207" name="Google Shape;207;p22"/>
          <p:cNvSpPr txBox="1"/>
          <p:nvPr/>
        </p:nvSpPr>
        <p:spPr>
          <a:xfrm>
            <a:off x="3817075" y="3751109"/>
            <a:ext cx="13020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+mj-lt"/>
                <a:ea typeface="Poppins Light"/>
                <a:cs typeface="Poppins Light"/>
                <a:sym typeface="Poppins Light"/>
              </a:rPr>
              <a:t>Preview multimedia files without opening them</a:t>
            </a:r>
            <a:endParaRPr sz="1000">
              <a:latin typeface="+mj-l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208" name="Google Shape;208;p22"/>
          <p:cNvSpPr txBox="1"/>
          <p:nvPr/>
        </p:nvSpPr>
        <p:spPr>
          <a:xfrm>
            <a:off x="7083000" y="3691469"/>
            <a:ext cx="16161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+mj-lt"/>
                <a:ea typeface="Poppins Light"/>
                <a:cs typeface="Poppins Light"/>
                <a:sym typeface="Poppins Light"/>
              </a:rPr>
              <a:t>QuMagie Core recognizes People, Object, Similar Photos for you</a:t>
            </a:r>
            <a:endParaRPr sz="1000">
              <a:latin typeface="+mj-l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EC53BC2-E273-4105-A864-BC2607AED2D8}"/>
              </a:ext>
            </a:extLst>
          </p:cNvPr>
          <p:cNvSpPr txBox="1"/>
          <p:nvPr/>
        </p:nvSpPr>
        <p:spPr>
          <a:xfrm>
            <a:off x="443003" y="3511702"/>
            <a:ext cx="13858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latin typeface="+mj-lt"/>
                <a:ea typeface="Poppins"/>
                <a:cs typeface="Poppins"/>
                <a:sym typeface="Poppins"/>
              </a:rPr>
              <a:t>Content Source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B66D1764-60D6-44E0-9107-54BB4FBB5F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32560" y="1916125"/>
            <a:ext cx="1598797" cy="1592019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884E29E7-EC83-448D-BBB3-524E00B115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74145" y="1994448"/>
            <a:ext cx="1555256" cy="1555256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DF1B8EDC-EB2F-4333-AD10-6524F322E0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34445" y="1940174"/>
            <a:ext cx="1543920" cy="1543920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C932DC76-46B7-45BB-828A-1C26E884B7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54925" y="1940174"/>
            <a:ext cx="1584000" cy="1584000"/>
          </a:xfrm>
          <a:prstGeom prst="rect">
            <a:avLst/>
          </a:prstGeom>
        </p:spPr>
      </p:pic>
      <p:sp>
        <p:nvSpPr>
          <p:cNvPr id="201" name="Google Shape;201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Multimedia Backend Services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1BE7BEA-0268-41EA-BE44-B06334A1A3EE}"/>
              </a:ext>
            </a:extLst>
          </p:cNvPr>
          <p:cNvSpPr txBox="1"/>
          <p:nvPr/>
        </p:nvSpPr>
        <p:spPr>
          <a:xfrm>
            <a:off x="2050894" y="3534533"/>
            <a:ext cx="13858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latin typeface="+mj-lt"/>
                <a:ea typeface="Poppins"/>
                <a:cs typeface="Poppins"/>
                <a:sym typeface="Poppins"/>
              </a:rPr>
              <a:t>Indexing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81EAD8CE-9719-42A2-ACC3-DA3A513F6597}"/>
              </a:ext>
            </a:extLst>
          </p:cNvPr>
          <p:cNvSpPr txBox="1"/>
          <p:nvPr/>
        </p:nvSpPr>
        <p:spPr>
          <a:xfrm>
            <a:off x="3843513" y="3552970"/>
            <a:ext cx="13858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latin typeface="+mj-lt"/>
                <a:ea typeface="Poppins"/>
                <a:cs typeface="Poppins"/>
                <a:sym typeface="Poppins"/>
              </a:rPr>
              <a:t>Thumbnail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820C3F2-3F4F-4971-8846-1AA81E6C1B38}"/>
              </a:ext>
            </a:extLst>
          </p:cNvPr>
          <p:cNvSpPr txBox="1"/>
          <p:nvPr/>
        </p:nvSpPr>
        <p:spPr>
          <a:xfrm>
            <a:off x="5496204" y="3552970"/>
            <a:ext cx="13858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latin typeface="+mj-lt"/>
                <a:ea typeface="Poppins"/>
                <a:cs typeface="Poppins"/>
                <a:sym typeface="Poppins"/>
              </a:rPr>
              <a:t>Transcode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54B0FBF7-02B1-4B1D-99B1-4CD33E26BF1C}"/>
              </a:ext>
            </a:extLst>
          </p:cNvPr>
          <p:cNvSpPr txBox="1"/>
          <p:nvPr/>
        </p:nvSpPr>
        <p:spPr>
          <a:xfrm>
            <a:off x="7253981" y="3533354"/>
            <a:ext cx="13858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latin typeface="+mj-lt"/>
                <a:ea typeface="Poppins"/>
                <a:cs typeface="Poppins"/>
                <a:sym typeface="Poppins"/>
              </a:rPr>
              <a:t>AI Engine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862C60A1-4D58-4D8D-8AC3-77C046B0B1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602448" y="2323236"/>
            <a:ext cx="682106" cy="720000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6BBEBDA5-0547-4AA1-8611-4495225ED5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2101" y="2466255"/>
            <a:ext cx="671499" cy="612000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71B40DBB-92D7-41BF-A1FD-8B34EFD4F5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398569" y="2397196"/>
            <a:ext cx="729930" cy="576000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8D042C51-5626-457E-930D-1C8F30D4BDB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978880" y="2574807"/>
            <a:ext cx="907202" cy="410723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F1E7063E-BDEF-4FA6-BCB1-3402D499018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831650" y="2352124"/>
            <a:ext cx="734131" cy="673792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00136C61-8BFD-4BC9-9BBA-3E23288C7424}"/>
              </a:ext>
            </a:extLst>
          </p:cNvPr>
          <p:cNvSpPr txBox="1"/>
          <p:nvPr/>
        </p:nvSpPr>
        <p:spPr>
          <a:xfrm>
            <a:off x="515428" y="1469725"/>
            <a:ext cx="673291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/>
              <a:t>Common functionalities used by various QNAP applications</a:t>
            </a:r>
            <a:endParaRPr lang="zh-TW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9614" y="1514889"/>
            <a:ext cx="4479972" cy="27636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622899E-EBE4-484E-810E-DE0B1A664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z="3200">
                <a:ea typeface="+mj-lt"/>
                <a:cs typeface="+mj-lt"/>
              </a:rPr>
              <a:t>Multimedia </a:t>
            </a:r>
            <a:r>
              <a:rPr lang="en">
                <a:ea typeface="+mj-lt"/>
                <a:cs typeface="+mj-lt"/>
              </a:rPr>
              <a:t>Backend Services</a:t>
            </a:r>
            <a:endParaRPr lang="zh-TW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2394A686-81B3-4C71-8AC9-04FA31DF64EE}"/>
              </a:ext>
            </a:extLst>
          </p:cNvPr>
          <p:cNvGrpSpPr/>
          <p:nvPr/>
        </p:nvGrpSpPr>
        <p:grpSpPr>
          <a:xfrm>
            <a:off x="7159497" y="1649349"/>
            <a:ext cx="1289499" cy="1289499"/>
            <a:chOff x="6951281" y="1799058"/>
            <a:chExt cx="1548000" cy="1548000"/>
          </a:xfrm>
        </p:grpSpPr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042B200A-165C-484C-B76E-A14B826C4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51281" y="1799058"/>
              <a:ext cx="1548000" cy="1548000"/>
            </a:xfrm>
            <a:prstGeom prst="rect">
              <a:avLst/>
            </a:prstGeom>
          </p:spPr>
        </p:pic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DB1C4338-1867-4244-9EF2-CC8750E5E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71476" y="2237928"/>
              <a:ext cx="671499" cy="612000"/>
            </a:xfrm>
            <a:prstGeom prst="rect">
              <a:avLst/>
            </a:prstGeom>
          </p:spPr>
        </p:pic>
      </p:grpSp>
      <p:sp>
        <p:nvSpPr>
          <p:cNvPr id="222" name="Google Shape;222;p23"/>
          <p:cNvSpPr txBox="1"/>
          <p:nvPr/>
        </p:nvSpPr>
        <p:spPr>
          <a:xfrm>
            <a:off x="7113862" y="2808542"/>
            <a:ext cx="1335134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ym typeface="Poppins"/>
              </a:rPr>
              <a:t>Content Source</a:t>
            </a:r>
            <a:endParaRPr lang="en-US" sz="1800" b="1">
              <a:sym typeface="Poppins Light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68CD5455-B140-4395-A08B-0C0CC6D6CBBB}"/>
              </a:ext>
            </a:extLst>
          </p:cNvPr>
          <p:cNvCxnSpPr>
            <a:cxnSpLocks/>
          </p:cNvCxnSpPr>
          <p:nvPr/>
        </p:nvCxnSpPr>
        <p:spPr>
          <a:xfrm>
            <a:off x="1659835" y="2716239"/>
            <a:ext cx="1851991" cy="0"/>
          </a:xfrm>
          <a:prstGeom prst="line">
            <a:avLst/>
          </a:prstGeom>
          <a:ln w="12700">
            <a:solidFill>
              <a:srgbClr val="EF8F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>
            <a:extLst>
              <a:ext uri="{FF2B5EF4-FFF2-40B4-BE49-F238E27FC236}">
                <a16:creationId xmlns:a16="http://schemas.microsoft.com/office/drawing/2014/main" id="{55A01B88-197E-47B4-8E53-FB6A384F2FB3}"/>
              </a:ext>
            </a:extLst>
          </p:cNvPr>
          <p:cNvGrpSpPr/>
          <p:nvPr/>
        </p:nvGrpSpPr>
        <p:grpSpPr>
          <a:xfrm>
            <a:off x="407201" y="1848618"/>
            <a:ext cx="1331814" cy="1326167"/>
            <a:chOff x="384534" y="2707305"/>
            <a:chExt cx="1598797" cy="1592019"/>
          </a:xfrm>
        </p:grpSpPr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EE050C3C-5513-4253-BC51-949668F47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84534" y="2707305"/>
              <a:ext cx="1598797" cy="1592019"/>
            </a:xfrm>
            <a:prstGeom prst="rect">
              <a:avLst/>
            </a:prstGeom>
          </p:spPr>
        </p:pic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AFC2FBBC-B5C3-4675-8D4A-A2480C848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50543" y="3188376"/>
              <a:ext cx="729930" cy="576000"/>
            </a:xfrm>
            <a:prstGeom prst="rect">
              <a:avLst/>
            </a:prstGeom>
          </p:spPr>
        </p:pic>
      </p:grpSp>
      <p:sp>
        <p:nvSpPr>
          <p:cNvPr id="226" name="Google Shape;226;p23"/>
          <p:cNvSpPr txBox="1"/>
          <p:nvPr/>
        </p:nvSpPr>
        <p:spPr>
          <a:xfrm>
            <a:off x="428940" y="3208917"/>
            <a:ext cx="132366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ym typeface="Poppins"/>
              </a:rPr>
              <a:t>Indexing</a:t>
            </a:r>
            <a:endParaRPr lang="en-US" sz="1800" b="1">
              <a:sym typeface="Poppins Light"/>
            </a:endParaRPr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DE68AE6B-A59B-4774-B539-544D061DA415}"/>
              </a:ext>
            </a:extLst>
          </p:cNvPr>
          <p:cNvCxnSpPr>
            <a:cxnSpLocks/>
          </p:cNvCxnSpPr>
          <p:nvPr/>
        </p:nvCxnSpPr>
        <p:spPr>
          <a:xfrm flipV="1">
            <a:off x="4799530" y="2228946"/>
            <a:ext cx="2366593" cy="9992"/>
          </a:xfrm>
          <a:prstGeom prst="line">
            <a:avLst/>
          </a:prstGeom>
          <a:ln w="12700">
            <a:solidFill>
              <a:srgbClr val="F6B5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204;p22">
            <a:extLst>
              <a:ext uri="{FF2B5EF4-FFF2-40B4-BE49-F238E27FC236}">
                <a16:creationId xmlns:a16="http://schemas.microsoft.com/office/drawing/2014/main" id="{298AC422-F3C5-4BB7-9906-C32058AF3738}"/>
              </a:ext>
            </a:extLst>
          </p:cNvPr>
          <p:cNvSpPr txBox="1"/>
          <p:nvPr/>
        </p:nvSpPr>
        <p:spPr>
          <a:xfrm>
            <a:off x="6659586" y="3415916"/>
            <a:ext cx="2243685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+mj-lt"/>
                <a:ea typeface="Poppins Light"/>
                <a:cs typeface="Poppins Light"/>
                <a:sym typeface="Poppins Light"/>
              </a:rPr>
              <a:t>Set the source folder for multimedia application to show content within the folder </a:t>
            </a:r>
          </a:p>
        </p:txBody>
      </p:sp>
      <p:sp>
        <p:nvSpPr>
          <p:cNvPr id="5" name="Google Shape;205;p22">
            <a:extLst>
              <a:ext uri="{FF2B5EF4-FFF2-40B4-BE49-F238E27FC236}">
                <a16:creationId xmlns:a16="http://schemas.microsoft.com/office/drawing/2014/main" id="{8962A9DD-923E-43EB-A8BB-7E49C81F890E}"/>
              </a:ext>
            </a:extLst>
          </p:cNvPr>
          <p:cNvSpPr txBox="1"/>
          <p:nvPr/>
        </p:nvSpPr>
        <p:spPr>
          <a:xfrm>
            <a:off x="428941" y="3522146"/>
            <a:ext cx="1684782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+mj-lt"/>
                <a:ea typeface="Poppins Light"/>
                <a:cs typeface="Poppins Light"/>
                <a:sym typeface="Poppins Light"/>
              </a:rPr>
              <a:t>Create index for contents in source folder</a:t>
            </a:r>
          </a:p>
        </p:txBody>
      </p:sp>
    </p:spTree>
    <p:extLst>
      <p:ext uri="{BB962C8B-B14F-4D97-AF65-F5344CB8AC3E}">
        <p14:creationId xmlns:p14="http://schemas.microsoft.com/office/powerpoint/2010/main" val="950076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224;p23">
            <a:extLst>
              <a:ext uri="{FF2B5EF4-FFF2-40B4-BE49-F238E27FC236}">
                <a16:creationId xmlns:a16="http://schemas.microsoft.com/office/drawing/2014/main" id="{5D9C7B22-3710-47C4-B09B-2D38AD94C92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4801" y="1483452"/>
            <a:ext cx="4956980" cy="335027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C9A7463D-6BFF-483C-93F8-0CF74FFCE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z="3200">
                <a:ea typeface="+mj-lt"/>
                <a:cs typeface="+mj-lt"/>
              </a:rPr>
              <a:t>Multimedia </a:t>
            </a:r>
            <a:r>
              <a:rPr lang="en">
                <a:ea typeface="+mj-lt"/>
                <a:cs typeface="+mj-lt"/>
              </a:rPr>
              <a:t>Backend Services</a:t>
            </a:r>
            <a:endParaRPr lang="zh-TW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0D2E94E-3FD4-4A62-BCE9-5293B23C273B}"/>
              </a:ext>
            </a:extLst>
          </p:cNvPr>
          <p:cNvSpPr txBox="1"/>
          <p:nvPr/>
        </p:nvSpPr>
        <p:spPr>
          <a:xfrm>
            <a:off x="489610" y="3677359"/>
            <a:ext cx="1385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>
                <a:latin typeface="+mj-lt"/>
                <a:ea typeface="Poppins"/>
                <a:cs typeface="Poppins"/>
                <a:sym typeface="Poppins"/>
              </a:rPr>
              <a:t>Transcode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4B0EC04-DFCE-4E73-BF82-FA328743F628}"/>
              </a:ext>
            </a:extLst>
          </p:cNvPr>
          <p:cNvGrpSpPr/>
          <p:nvPr/>
        </p:nvGrpSpPr>
        <p:grpSpPr>
          <a:xfrm>
            <a:off x="489609" y="2349471"/>
            <a:ext cx="1259677" cy="1259677"/>
            <a:chOff x="342900" y="2571750"/>
            <a:chExt cx="1543920" cy="1543920"/>
          </a:xfrm>
        </p:grpSpPr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75190C26-8E68-4BA8-A177-3C200596A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2900" y="2571750"/>
              <a:ext cx="1543920" cy="1543920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8BDCA8B3-6DF3-4CA1-802D-CB39A0261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0105" y="2983700"/>
              <a:ext cx="734131" cy="673792"/>
            </a:xfrm>
            <a:prstGeom prst="rect">
              <a:avLst/>
            </a:prstGeom>
          </p:spPr>
        </p:pic>
      </p:grp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3D146609-3EC7-4DD9-964C-D7329D728E8E}"/>
              </a:ext>
            </a:extLst>
          </p:cNvPr>
          <p:cNvCxnSpPr>
            <a:cxnSpLocks/>
          </p:cNvCxnSpPr>
          <p:nvPr/>
        </p:nvCxnSpPr>
        <p:spPr>
          <a:xfrm>
            <a:off x="1745973" y="3022026"/>
            <a:ext cx="2013394" cy="0"/>
          </a:xfrm>
          <a:prstGeom prst="line">
            <a:avLst/>
          </a:prstGeom>
          <a:ln w="12700">
            <a:solidFill>
              <a:srgbClr val="AF4D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206;p22">
            <a:extLst>
              <a:ext uri="{FF2B5EF4-FFF2-40B4-BE49-F238E27FC236}">
                <a16:creationId xmlns:a16="http://schemas.microsoft.com/office/drawing/2014/main" id="{487A1D98-35EE-4B36-8EC8-A0EA9402429F}"/>
              </a:ext>
            </a:extLst>
          </p:cNvPr>
          <p:cNvSpPr txBox="1"/>
          <p:nvPr/>
        </p:nvSpPr>
        <p:spPr>
          <a:xfrm>
            <a:off x="489610" y="3951704"/>
            <a:ext cx="1735758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+mj-lt"/>
                <a:ea typeface="Poppins Light"/>
                <a:cs typeface="Poppins Light"/>
                <a:sym typeface="Poppins Light"/>
              </a:rPr>
              <a:t>View media files in MPEG-4 format</a:t>
            </a:r>
            <a:endParaRPr lang="en-US" sz="2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6063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33;p23">
            <a:extLst>
              <a:ext uri="{FF2B5EF4-FFF2-40B4-BE49-F238E27FC236}">
                <a16:creationId xmlns:a16="http://schemas.microsoft.com/office/drawing/2014/main" id="{D10E10F4-5EF4-4238-851F-461CC26D1E2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348" y="1913496"/>
            <a:ext cx="3772351" cy="299191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2545081-3145-4BFB-90C4-33390479E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z="3200">
                <a:cs typeface="Arial"/>
              </a:rPr>
              <a:t>Multimedia </a:t>
            </a:r>
            <a:r>
              <a:rPr lang="en">
                <a:cs typeface="Arial"/>
              </a:rPr>
              <a:t>Backend Services</a:t>
            </a:r>
            <a:endParaRPr lang="en" b="0">
              <a:ea typeface="+mj-lt"/>
              <a:cs typeface="+mj-lt"/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3D146609-3EC7-4DD9-964C-D7329D728E8E}"/>
              </a:ext>
            </a:extLst>
          </p:cNvPr>
          <p:cNvCxnSpPr>
            <a:cxnSpLocks/>
          </p:cNvCxnSpPr>
          <p:nvPr/>
        </p:nvCxnSpPr>
        <p:spPr>
          <a:xfrm>
            <a:off x="1696648" y="2404508"/>
            <a:ext cx="1589809" cy="0"/>
          </a:xfrm>
          <a:prstGeom prst="line">
            <a:avLst/>
          </a:prstGeom>
          <a:ln w="12700">
            <a:solidFill>
              <a:srgbClr val="E052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19A7632-EBA7-41F0-A322-79255E5FAB80}"/>
              </a:ext>
            </a:extLst>
          </p:cNvPr>
          <p:cNvSpPr txBox="1"/>
          <p:nvPr/>
        </p:nvSpPr>
        <p:spPr>
          <a:xfrm>
            <a:off x="456454" y="2918671"/>
            <a:ext cx="1385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>
                <a:latin typeface="+mj-lt"/>
                <a:ea typeface="Poppins"/>
                <a:cs typeface="Poppins"/>
                <a:sym typeface="Poppins"/>
              </a:rPr>
              <a:t>Thumbnail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4C81649-2010-421D-9418-509042A5C00F}"/>
              </a:ext>
            </a:extLst>
          </p:cNvPr>
          <p:cNvSpPr txBox="1"/>
          <p:nvPr/>
        </p:nvSpPr>
        <p:spPr>
          <a:xfrm>
            <a:off x="6476475" y="1413810"/>
            <a:ext cx="1385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>
                <a:latin typeface="+mj-lt"/>
                <a:ea typeface="Poppins"/>
                <a:cs typeface="Poppins"/>
                <a:sym typeface="Poppins"/>
              </a:rPr>
              <a:t>AI Engine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21673D4-247B-423B-90FB-B566A689D502}"/>
              </a:ext>
            </a:extLst>
          </p:cNvPr>
          <p:cNvGrpSpPr/>
          <p:nvPr/>
        </p:nvGrpSpPr>
        <p:grpSpPr>
          <a:xfrm>
            <a:off x="434859" y="1646584"/>
            <a:ext cx="1275218" cy="1275218"/>
            <a:chOff x="373300" y="2195339"/>
            <a:chExt cx="1555256" cy="1555256"/>
          </a:xfrm>
        </p:grpSpPr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91F10180-CD8E-4D74-AD9E-E7D67EB0E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3300" y="2195339"/>
              <a:ext cx="1555256" cy="1555256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A365956B-D14D-4977-A807-DFD776B6B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035" y="2775698"/>
              <a:ext cx="907202" cy="410723"/>
            </a:xfrm>
            <a:prstGeom prst="rect">
              <a:avLst/>
            </a:prstGeom>
          </p:spPr>
        </p:pic>
      </p:grp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A7FD4A4C-6726-4FF3-8E82-6D03ECA5691A}"/>
              </a:ext>
            </a:extLst>
          </p:cNvPr>
          <p:cNvCxnSpPr>
            <a:cxnSpLocks/>
          </p:cNvCxnSpPr>
          <p:nvPr/>
        </p:nvCxnSpPr>
        <p:spPr>
          <a:xfrm>
            <a:off x="5683827" y="3462988"/>
            <a:ext cx="1654564" cy="0"/>
          </a:xfrm>
          <a:prstGeom prst="line">
            <a:avLst/>
          </a:prstGeom>
          <a:ln w="12700">
            <a:solidFill>
              <a:srgbClr val="753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207;p22">
            <a:extLst>
              <a:ext uri="{FF2B5EF4-FFF2-40B4-BE49-F238E27FC236}">
                <a16:creationId xmlns:a16="http://schemas.microsoft.com/office/drawing/2014/main" id="{B38F06DC-21F5-41FF-8F7B-21D0E23D0634}"/>
              </a:ext>
            </a:extLst>
          </p:cNvPr>
          <p:cNvSpPr txBox="1"/>
          <p:nvPr/>
        </p:nvSpPr>
        <p:spPr>
          <a:xfrm>
            <a:off x="456454" y="3204495"/>
            <a:ext cx="217209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200">
                <a:latin typeface="+mj-lt"/>
                <a:ea typeface="Poppins Light"/>
                <a:cs typeface="Poppins Light"/>
              </a:defRPr>
            </a:lvl1pPr>
          </a:lstStyle>
          <a:p>
            <a:pPr algn="l"/>
            <a:r>
              <a:rPr lang="en" sz="1400">
                <a:sym typeface="Poppins Light"/>
              </a:rPr>
              <a:t>Preview multimedia files without opening them</a:t>
            </a:r>
            <a:endParaRPr sz="1400">
              <a:sym typeface="Poppins Light"/>
            </a:endParaRPr>
          </a:p>
        </p:txBody>
      </p:sp>
      <p:sp>
        <p:nvSpPr>
          <p:cNvPr id="4" name="Google Shape;208;p22">
            <a:extLst>
              <a:ext uri="{FF2B5EF4-FFF2-40B4-BE49-F238E27FC236}">
                <a16:creationId xmlns:a16="http://schemas.microsoft.com/office/drawing/2014/main" id="{A0FB1C6B-16E7-4ACB-BF43-CCA97CC87FAC}"/>
              </a:ext>
            </a:extLst>
          </p:cNvPr>
          <p:cNvSpPr txBox="1"/>
          <p:nvPr/>
        </p:nvSpPr>
        <p:spPr>
          <a:xfrm>
            <a:off x="6476475" y="1700667"/>
            <a:ext cx="2332908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  <a:ea typeface="Poppins Light"/>
                <a:cs typeface="Poppins Light"/>
                <a:sym typeface="Poppins Light"/>
              </a:rPr>
              <a:t>QuMagie Core recognizes People, Object, Similar Photos for you</a:t>
            </a:r>
            <a:endParaRPr>
              <a:latin typeface="+mj-lt"/>
              <a:ea typeface="Poppins Light"/>
              <a:cs typeface="Poppins Light"/>
              <a:sym typeface="Poppins Light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3DEBD84-10BF-4D11-8331-4E1EA2562D53}"/>
              </a:ext>
            </a:extLst>
          </p:cNvPr>
          <p:cNvGrpSpPr/>
          <p:nvPr/>
        </p:nvGrpSpPr>
        <p:grpSpPr>
          <a:xfrm>
            <a:off x="7110705" y="2579378"/>
            <a:ext cx="1313447" cy="1313447"/>
            <a:chOff x="6701188" y="2141065"/>
            <a:chExt cx="1584000" cy="1584000"/>
          </a:xfrm>
        </p:grpSpPr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991200BD-C272-4794-BC4C-591A2F84D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701188" y="2141065"/>
              <a:ext cx="1584000" cy="1584000"/>
            </a:xfrm>
            <a:prstGeom prst="rect">
              <a:avLst/>
            </a:prstGeom>
          </p:spPr>
        </p:pic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8A3D4C96-046C-457A-91E0-F2E06B8AA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118429" y="2524126"/>
              <a:ext cx="719316" cy="759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1327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梯形 23">
            <a:extLst>
              <a:ext uri="{FF2B5EF4-FFF2-40B4-BE49-F238E27FC236}">
                <a16:creationId xmlns:a16="http://schemas.microsoft.com/office/drawing/2014/main" id="{73D7E6EC-9AD3-493B-B13F-E3C019BC538F}"/>
              </a:ext>
            </a:extLst>
          </p:cNvPr>
          <p:cNvSpPr/>
          <p:nvPr/>
        </p:nvSpPr>
        <p:spPr>
          <a:xfrm rot="16200000">
            <a:off x="1543689" y="3289576"/>
            <a:ext cx="2350314" cy="997312"/>
          </a:xfrm>
          <a:prstGeom prst="trapezoid">
            <a:avLst>
              <a:gd name="adj" fmla="val 50718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5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化同側角落 22">
            <a:extLst>
              <a:ext uri="{FF2B5EF4-FFF2-40B4-BE49-F238E27FC236}">
                <a16:creationId xmlns:a16="http://schemas.microsoft.com/office/drawing/2014/main" id="{DF0B2806-4166-4B37-A938-140C98D4801C}"/>
              </a:ext>
            </a:extLst>
          </p:cNvPr>
          <p:cNvSpPr/>
          <p:nvPr/>
        </p:nvSpPr>
        <p:spPr>
          <a:xfrm rot="5400000">
            <a:off x="4056553" y="1774019"/>
            <a:ext cx="2350317" cy="4028429"/>
          </a:xfrm>
          <a:prstGeom prst="round2SameRect">
            <a:avLst>
              <a:gd name="adj1" fmla="val 5594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4E4DF71-D783-4470-B3B4-08A7D53E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TW"/>
              <a:t>Multimedia</a:t>
            </a:r>
            <a:r>
              <a:rPr lang="en" altLang="zh-TW" sz="3200"/>
              <a:t> Console</a:t>
            </a:r>
            <a:r>
              <a:rPr lang="en" altLang="zh-TW"/>
              <a:t> Introduction</a:t>
            </a:r>
            <a:endParaRPr lang="zh-TW" altLang="en-US"/>
          </a:p>
        </p:txBody>
      </p:sp>
      <p:sp>
        <p:nvSpPr>
          <p:cNvPr id="246" name="Google Shape;246;p24"/>
          <p:cNvSpPr txBox="1">
            <a:spLocks noGrp="1"/>
          </p:cNvSpPr>
          <p:nvPr>
            <p:ph type="body" idx="4294967295"/>
          </p:nvPr>
        </p:nvSpPr>
        <p:spPr>
          <a:xfrm>
            <a:off x="696913" y="1415195"/>
            <a:ext cx="7716837" cy="12334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ct val="80000"/>
              <a:buFont typeface="Wingdings" panose="05000000000000000000" pitchFamily="2" charset="2"/>
              <a:buChar char="l"/>
            </a:pPr>
            <a:r>
              <a:rPr lang="en">
                <a:latin typeface="+mj-lt"/>
              </a:rPr>
              <a:t>Multimedia Console consolidates all of the multimedia backend services within QNAP NAS applications into one app</a:t>
            </a:r>
            <a:endParaRPr lang="zh-TW" altLang="en-US">
              <a:latin typeface="+mj-lt"/>
            </a:endParaRPr>
          </a:p>
          <a:p>
            <a:pPr>
              <a:buSzPct val="80000"/>
              <a:buFont typeface="Wingdings" panose="05000000000000000000" pitchFamily="2" charset="2"/>
              <a:buChar char="l"/>
            </a:pPr>
            <a:r>
              <a:rPr lang="en">
                <a:latin typeface="+mj-lt"/>
              </a:rPr>
              <a:t>Multimedia Console is a pre-loaded application within QNAP NAS system</a:t>
            </a:r>
            <a:endParaRPr>
              <a:latin typeface="+mj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16FA127-0E7C-40FF-8FD3-A0A9A6B1C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117" y="3860080"/>
            <a:ext cx="720000" cy="7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482AC6F-C41C-4DE7-A03E-236945D51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468" y="2759441"/>
            <a:ext cx="720000" cy="7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1E4AB7D-367F-4E2C-BBF8-0EF85B7E3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5872" y="2757052"/>
            <a:ext cx="720000" cy="7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文字, 美工圖案, 向量圖形 的圖片&#10;&#10;自動產生的描述">
            <a:extLst>
              <a:ext uri="{FF2B5EF4-FFF2-40B4-BE49-F238E27FC236}">
                <a16:creationId xmlns:a16="http://schemas.microsoft.com/office/drawing/2014/main" id="{A1E60710-5216-4F93-9C91-F69E203726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5872" y="3860080"/>
            <a:ext cx="720000" cy="7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4898F92-7C0A-4B59-BEE2-EFCD7AEB28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5117" y="2755901"/>
            <a:ext cx="720000" cy="7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3E9BAA0-3BA2-437C-8B9A-DC335AC82F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768" y="3114993"/>
            <a:ext cx="1275581" cy="12755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8DAB9E36-E9E5-4449-A849-DAB8C75F5E86}"/>
              </a:ext>
            </a:extLst>
          </p:cNvPr>
          <p:cNvSpPr txBox="1"/>
          <p:nvPr/>
        </p:nvSpPr>
        <p:spPr>
          <a:xfrm>
            <a:off x="3422614" y="3472322"/>
            <a:ext cx="9250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TW" sz="1200">
                <a:latin typeface="+mj-lt"/>
              </a:rPr>
              <a:t>Q</a:t>
            </a:r>
            <a:r>
              <a:rPr lang="en-US" altLang="zh-TW" sz="1200" err="1">
                <a:latin typeface="+mj-lt"/>
              </a:rPr>
              <a:t>uMagie</a:t>
            </a:r>
            <a:endParaRPr lang="zh-TW" altLang="en-US" sz="120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1525D353-4919-419E-B24A-D681FC9D2F83}"/>
              </a:ext>
            </a:extLst>
          </p:cNvPr>
          <p:cNvSpPr txBox="1"/>
          <p:nvPr/>
        </p:nvSpPr>
        <p:spPr>
          <a:xfrm>
            <a:off x="3217502" y="4580080"/>
            <a:ext cx="13352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>
                <a:latin typeface="+mj-lt"/>
              </a:rPr>
              <a:t>Photo Station</a:t>
            </a:r>
            <a:endParaRPr lang="zh-TW" altLang="en-US" sz="120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689AF880-E17F-48D8-8ED5-65FE5E17F3C9}"/>
              </a:ext>
            </a:extLst>
          </p:cNvPr>
          <p:cNvSpPr txBox="1"/>
          <p:nvPr/>
        </p:nvSpPr>
        <p:spPr>
          <a:xfrm>
            <a:off x="4623200" y="4580080"/>
            <a:ext cx="12053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>
                <a:latin typeface="+mj-lt"/>
              </a:rPr>
              <a:t>Music Station</a:t>
            </a:r>
            <a:endParaRPr lang="zh-TW" altLang="en-US" sz="120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F71A32C1-2E1F-4EC2-9DD9-69E854A9FA68}"/>
              </a:ext>
            </a:extLst>
          </p:cNvPr>
          <p:cNvSpPr txBox="1"/>
          <p:nvPr/>
        </p:nvSpPr>
        <p:spPr>
          <a:xfrm>
            <a:off x="4656969" y="3472322"/>
            <a:ext cx="11378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>
                <a:latin typeface="+mj-lt"/>
              </a:rPr>
              <a:t>Video Station</a:t>
            </a:r>
            <a:endParaRPr lang="zh-TW" altLang="en-US" sz="120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6505AF7-4180-4749-814F-AE9A58392DDF}"/>
              </a:ext>
            </a:extLst>
          </p:cNvPr>
          <p:cNvSpPr txBox="1"/>
          <p:nvPr/>
        </p:nvSpPr>
        <p:spPr>
          <a:xfrm>
            <a:off x="6049572" y="3472322"/>
            <a:ext cx="9250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TW" sz="1200">
                <a:latin typeface="+mj-lt"/>
              </a:rPr>
              <a:t>Q</a:t>
            </a:r>
            <a:r>
              <a:rPr lang="en-US" altLang="zh-TW" sz="1200" err="1">
                <a:latin typeface="+mj-lt"/>
              </a:rPr>
              <a:t>sirch</a:t>
            </a:r>
            <a:endParaRPr lang="zh-TW" altLang="en-US" sz="1200"/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06FD2526-C408-41D4-9EA6-044E258F6C38}"/>
              </a:ext>
            </a:extLst>
          </p:cNvPr>
          <p:cNvSpPr txBox="1"/>
          <p:nvPr/>
        </p:nvSpPr>
        <p:spPr>
          <a:xfrm>
            <a:off x="6049572" y="4580080"/>
            <a:ext cx="9250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>
                <a:latin typeface="+mj-lt"/>
              </a:rPr>
              <a:t>DLNA</a:t>
            </a:r>
            <a:endParaRPr lang="zh-TW" altLang="en-US" sz="1200"/>
          </a:p>
        </p:txBody>
      </p:sp>
      <p:pic>
        <p:nvPicPr>
          <p:cNvPr id="224" name="圖形 223">
            <a:extLst>
              <a:ext uri="{FF2B5EF4-FFF2-40B4-BE49-F238E27FC236}">
                <a16:creationId xmlns:a16="http://schemas.microsoft.com/office/drawing/2014/main" id="{40AF5029-11CD-4C16-A5B5-766A3CE8DA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83468" y="3860080"/>
            <a:ext cx="720000" cy="7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9890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矩形: 圓角 96">
            <a:extLst>
              <a:ext uri="{FF2B5EF4-FFF2-40B4-BE49-F238E27FC236}">
                <a16:creationId xmlns:a16="http://schemas.microsoft.com/office/drawing/2014/main" id="{0B39FA45-2EF9-4157-B2CA-89B5175B4E2F}"/>
              </a:ext>
            </a:extLst>
          </p:cNvPr>
          <p:cNvSpPr/>
          <p:nvPr/>
        </p:nvSpPr>
        <p:spPr>
          <a:xfrm>
            <a:off x="3936743" y="2226623"/>
            <a:ext cx="4650919" cy="1282222"/>
          </a:xfrm>
          <a:prstGeom prst="roundRect">
            <a:avLst>
              <a:gd name="adj" fmla="val 473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8DFC717-5CB9-40F0-8E1C-77DCE86F6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TW"/>
              <a:t>Advantages of using Multimedia Console</a:t>
            </a:r>
            <a:endParaRPr lang="zh-TW" altLang="en-US"/>
          </a:p>
        </p:txBody>
      </p:sp>
      <p:sp>
        <p:nvSpPr>
          <p:cNvPr id="260" name="Google Shape;260;p25"/>
          <p:cNvSpPr txBox="1">
            <a:spLocks noGrp="1"/>
          </p:cNvSpPr>
          <p:nvPr>
            <p:ph type="body" idx="4294967295"/>
          </p:nvPr>
        </p:nvSpPr>
        <p:spPr>
          <a:xfrm>
            <a:off x="456974" y="1256706"/>
            <a:ext cx="8385540" cy="587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indent="0">
              <a:buSzPct val="80000"/>
              <a:buNone/>
            </a:pPr>
            <a:r>
              <a:rPr lang="en" b="1">
                <a:latin typeface="+mj-lt"/>
              </a:rPr>
              <a:t>Avoids decentralized management</a:t>
            </a:r>
            <a:endParaRPr lang="zh-TW" altLang="en-US" b="1">
              <a:latin typeface="+mj-lt"/>
            </a:endParaRPr>
          </a:p>
          <a:p>
            <a:pPr lvl="1" indent="-285750">
              <a:buSzPct val="80000"/>
              <a:buFont typeface="Wingdings" panose="05000000000000000000" pitchFamily="2" charset="2"/>
              <a:buChar char="l"/>
            </a:pPr>
            <a:r>
              <a:rPr lang="en" sz="1400">
                <a:latin typeface="+mj-lt"/>
              </a:rPr>
              <a:t>User doesn't have to go through same setup process within each individual application</a:t>
            </a:r>
            <a:endParaRPr lang="zh-TW" altLang="en-US" sz="1400">
              <a:latin typeface="+mj-lt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D6459826-6700-469C-B59A-00324098689E}"/>
              </a:ext>
            </a:extLst>
          </p:cNvPr>
          <p:cNvSpPr/>
          <p:nvPr/>
        </p:nvSpPr>
        <p:spPr>
          <a:xfrm>
            <a:off x="669235" y="2223240"/>
            <a:ext cx="3088108" cy="1285287"/>
          </a:xfrm>
          <a:prstGeom prst="roundRect">
            <a:avLst>
              <a:gd name="adj" fmla="val 473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Google Shape;266;p25">
            <a:extLst>
              <a:ext uri="{FF2B5EF4-FFF2-40B4-BE49-F238E27FC236}">
                <a16:creationId xmlns:a16="http://schemas.microsoft.com/office/drawing/2014/main" id="{4FCA93B8-348B-4452-8DB2-98BFDC2BDA61}"/>
              </a:ext>
            </a:extLst>
          </p:cNvPr>
          <p:cNvSpPr/>
          <p:nvPr/>
        </p:nvSpPr>
        <p:spPr>
          <a:xfrm>
            <a:off x="670744" y="2016222"/>
            <a:ext cx="3088108" cy="44966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024F7BDB-E9EA-46CB-8A26-303E344A4021}"/>
              </a:ext>
            </a:extLst>
          </p:cNvPr>
          <p:cNvSpPr txBox="1"/>
          <p:nvPr/>
        </p:nvSpPr>
        <p:spPr>
          <a:xfrm>
            <a:off x="613953" y="2029784"/>
            <a:ext cx="8139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>
                <a:solidFill>
                  <a:schemeClr val="tx1"/>
                </a:solidFill>
              </a:rPr>
              <a:t>Music</a:t>
            </a:r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FD091AD0-6A35-4A8F-B2EE-C0CCE037018B}"/>
              </a:ext>
            </a:extLst>
          </p:cNvPr>
          <p:cNvSpPr/>
          <p:nvPr/>
        </p:nvSpPr>
        <p:spPr>
          <a:xfrm rot="5400000">
            <a:off x="2103118" y="2434433"/>
            <a:ext cx="163286" cy="220049"/>
          </a:xfrm>
          <a:prstGeom prst="rightArrow">
            <a:avLst>
              <a:gd name="adj1" fmla="val 50000"/>
              <a:gd name="adj2" fmla="val 52108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FFC000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Google Shape;266;p25">
            <a:extLst>
              <a:ext uri="{FF2B5EF4-FFF2-40B4-BE49-F238E27FC236}">
                <a16:creationId xmlns:a16="http://schemas.microsoft.com/office/drawing/2014/main" id="{52E0360C-982E-468D-8F05-8851A055CCB3}"/>
              </a:ext>
            </a:extLst>
          </p:cNvPr>
          <p:cNvSpPr/>
          <p:nvPr/>
        </p:nvSpPr>
        <p:spPr>
          <a:xfrm>
            <a:off x="3936743" y="2016222"/>
            <a:ext cx="4650919" cy="44966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04019BAB-B6FC-4B0D-88DD-44BBB1832155}"/>
              </a:ext>
            </a:extLst>
          </p:cNvPr>
          <p:cNvSpPr txBox="1"/>
          <p:nvPr/>
        </p:nvSpPr>
        <p:spPr>
          <a:xfrm>
            <a:off x="3934620" y="2029784"/>
            <a:ext cx="8593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>
                <a:solidFill>
                  <a:schemeClr val="tx1"/>
                </a:solidFill>
              </a:rPr>
              <a:t>Photos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A85E7B94-E197-438B-A90B-8B4F9FB92DCE}"/>
              </a:ext>
            </a:extLst>
          </p:cNvPr>
          <p:cNvGrpSpPr/>
          <p:nvPr/>
        </p:nvGrpSpPr>
        <p:grpSpPr>
          <a:xfrm>
            <a:off x="4121903" y="2897680"/>
            <a:ext cx="539674" cy="539674"/>
            <a:chOff x="4243882" y="2825225"/>
            <a:chExt cx="666000" cy="666000"/>
          </a:xfrm>
        </p:grpSpPr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B17C59E5-C9ED-48E7-B084-7E383DB1D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43882" y="2825225"/>
              <a:ext cx="666000" cy="666000"/>
            </a:xfrm>
            <a:prstGeom prst="rect">
              <a:avLst/>
            </a:prstGeom>
          </p:spPr>
        </p:pic>
        <p:pic>
          <p:nvPicPr>
            <p:cNvPr id="106" name="圖形 105">
              <a:extLst>
                <a:ext uri="{FF2B5EF4-FFF2-40B4-BE49-F238E27FC236}">
                  <a16:creationId xmlns:a16="http://schemas.microsoft.com/office/drawing/2014/main" id="{A56793AA-169C-4EE4-8070-88CF881C6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75740" y="2974906"/>
              <a:ext cx="402285" cy="366638"/>
            </a:xfrm>
            <a:prstGeom prst="rect">
              <a:avLst/>
            </a:prstGeom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6A078981-BAA4-47BE-A304-92B0FA97EFEB}"/>
              </a:ext>
            </a:extLst>
          </p:cNvPr>
          <p:cNvGrpSpPr/>
          <p:nvPr/>
        </p:nvGrpSpPr>
        <p:grpSpPr>
          <a:xfrm>
            <a:off x="5021595" y="2897680"/>
            <a:ext cx="539674" cy="539674"/>
            <a:chOff x="5058067" y="2783260"/>
            <a:chExt cx="666000" cy="666000"/>
          </a:xfrm>
        </p:grpSpPr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EEAE1B3A-E12C-40FF-A6D5-7601683C8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58067" y="2783260"/>
              <a:ext cx="666000" cy="666000"/>
            </a:xfrm>
            <a:prstGeom prst="rect">
              <a:avLst/>
            </a:prstGeom>
          </p:spPr>
        </p:pic>
        <p:pic>
          <p:nvPicPr>
            <p:cNvPr id="107" name="圖形 106">
              <a:extLst>
                <a:ext uri="{FF2B5EF4-FFF2-40B4-BE49-F238E27FC236}">
                  <a16:creationId xmlns:a16="http://schemas.microsoft.com/office/drawing/2014/main" id="{869251AB-AA39-4426-A9F0-B225946DC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173323" y="2944435"/>
              <a:ext cx="435489" cy="343650"/>
            </a:xfrm>
            <a:prstGeom prst="rect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49C9C6BA-63B0-464D-A671-8D6595141E24}"/>
              </a:ext>
            </a:extLst>
          </p:cNvPr>
          <p:cNvGrpSpPr/>
          <p:nvPr/>
        </p:nvGrpSpPr>
        <p:grpSpPr>
          <a:xfrm>
            <a:off x="5972769" y="2897680"/>
            <a:ext cx="539674" cy="539674"/>
            <a:chOff x="5532028" y="2658572"/>
            <a:chExt cx="666000" cy="666000"/>
          </a:xfrm>
        </p:grpSpPr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9CD19B54-B581-4DF9-8F6C-AE4B9789D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532028" y="2658572"/>
              <a:ext cx="666000" cy="666000"/>
            </a:xfrm>
            <a:prstGeom prst="rect">
              <a:avLst/>
            </a:prstGeom>
          </p:spPr>
        </p:pic>
        <p:pic>
          <p:nvPicPr>
            <p:cNvPr id="108" name="圖形 107">
              <a:extLst>
                <a:ext uri="{FF2B5EF4-FFF2-40B4-BE49-F238E27FC236}">
                  <a16:creationId xmlns:a16="http://schemas.microsoft.com/office/drawing/2014/main" id="{8D1657B0-F8B1-4D18-B578-0634411B7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603474" y="2873157"/>
              <a:ext cx="523109" cy="236830"/>
            </a:xfrm>
            <a:prstGeom prst="rect">
              <a:avLst/>
            </a:prstGeom>
          </p:spPr>
        </p:pic>
      </p:grpSp>
      <p:sp>
        <p:nvSpPr>
          <p:cNvPr id="109" name="箭號: 向右 108">
            <a:extLst>
              <a:ext uri="{FF2B5EF4-FFF2-40B4-BE49-F238E27FC236}">
                <a16:creationId xmlns:a16="http://schemas.microsoft.com/office/drawing/2014/main" id="{83A72377-491A-4F8B-A430-C1A268817F3C}"/>
              </a:ext>
            </a:extLst>
          </p:cNvPr>
          <p:cNvSpPr/>
          <p:nvPr/>
        </p:nvSpPr>
        <p:spPr>
          <a:xfrm rot="5400000">
            <a:off x="6046566" y="2405980"/>
            <a:ext cx="163286" cy="220049"/>
          </a:xfrm>
          <a:prstGeom prst="rightArrow">
            <a:avLst>
              <a:gd name="adj1" fmla="val 50000"/>
              <a:gd name="adj2" fmla="val 52108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FFC000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9B99299B-E27D-47C3-A505-E7B38E1B5B36}"/>
              </a:ext>
            </a:extLst>
          </p:cNvPr>
          <p:cNvSpPr txBox="1"/>
          <p:nvPr/>
        </p:nvSpPr>
        <p:spPr>
          <a:xfrm>
            <a:off x="3757343" y="2569038"/>
            <a:ext cx="1261986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latin typeface="+mj-lt"/>
                <a:ea typeface="Poppins"/>
                <a:cs typeface="Poppins"/>
                <a:sym typeface="Poppins"/>
              </a:rPr>
              <a:t>Content Source</a:t>
            </a:r>
          </a:p>
        </p:txBody>
      </p:sp>
      <p:sp>
        <p:nvSpPr>
          <p:cNvPr id="111" name="文字方塊 110">
            <a:extLst>
              <a:ext uri="{FF2B5EF4-FFF2-40B4-BE49-F238E27FC236}">
                <a16:creationId xmlns:a16="http://schemas.microsoft.com/office/drawing/2014/main" id="{E4CE746E-E371-4415-92AA-13EFC4B57C2C}"/>
              </a:ext>
            </a:extLst>
          </p:cNvPr>
          <p:cNvSpPr txBox="1"/>
          <p:nvPr/>
        </p:nvSpPr>
        <p:spPr>
          <a:xfrm>
            <a:off x="4837426" y="2608785"/>
            <a:ext cx="900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latin typeface="+mj-lt"/>
                <a:ea typeface="Poppins"/>
                <a:cs typeface="Poppins"/>
                <a:sym typeface="Poppins"/>
              </a:rPr>
              <a:t>Indexing</a:t>
            </a:r>
          </a:p>
        </p:txBody>
      </p:sp>
      <p:sp>
        <p:nvSpPr>
          <p:cNvPr id="112" name="文字方塊 111">
            <a:extLst>
              <a:ext uri="{FF2B5EF4-FFF2-40B4-BE49-F238E27FC236}">
                <a16:creationId xmlns:a16="http://schemas.microsoft.com/office/drawing/2014/main" id="{03E041E4-8B97-4FFE-99CF-F5C556242454}"/>
              </a:ext>
            </a:extLst>
          </p:cNvPr>
          <p:cNvSpPr txBox="1"/>
          <p:nvPr/>
        </p:nvSpPr>
        <p:spPr>
          <a:xfrm>
            <a:off x="5701406" y="2608785"/>
            <a:ext cx="10085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latin typeface="+mj-lt"/>
                <a:ea typeface="Poppins"/>
                <a:cs typeface="Poppins"/>
                <a:sym typeface="Poppins"/>
              </a:rPr>
              <a:t>Thumbnail</a:t>
            </a: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9972BD7B-0458-48E9-868F-23480F0D9F4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11453" y="1976772"/>
            <a:ext cx="432000" cy="43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圖片 31" descr="一張含有 文字, 美工圖案, 向量圖形 的圖片&#10;&#10;自動產生的描述">
            <a:extLst>
              <a:ext uri="{FF2B5EF4-FFF2-40B4-BE49-F238E27FC236}">
                <a16:creationId xmlns:a16="http://schemas.microsoft.com/office/drawing/2014/main" id="{E389039E-05D6-4D35-A653-4830ADB1173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73083" y="1998471"/>
            <a:ext cx="432000" cy="43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圖形 32">
            <a:extLst>
              <a:ext uri="{FF2B5EF4-FFF2-40B4-BE49-F238E27FC236}">
                <a16:creationId xmlns:a16="http://schemas.microsoft.com/office/drawing/2014/main" id="{1C3E0256-EBD9-4E91-B965-CDD707B2B4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564899" y="1976772"/>
            <a:ext cx="432000" cy="43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0" name="文字方塊 119">
            <a:extLst>
              <a:ext uri="{FF2B5EF4-FFF2-40B4-BE49-F238E27FC236}">
                <a16:creationId xmlns:a16="http://schemas.microsoft.com/office/drawing/2014/main" id="{06630172-F452-4F30-8942-087B97830393}"/>
              </a:ext>
            </a:extLst>
          </p:cNvPr>
          <p:cNvSpPr txBox="1"/>
          <p:nvPr/>
        </p:nvSpPr>
        <p:spPr>
          <a:xfrm>
            <a:off x="6675193" y="2608785"/>
            <a:ext cx="9848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800" b="1">
                <a:latin typeface="+mj-lt"/>
                <a:ea typeface="Poppins"/>
                <a:cs typeface="Poppins"/>
              </a:defRPr>
            </a:lvl1pPr>
          </a:lstStyle>
          <a:p>
            <a:r>
              <a:rPr lang="en-US" altLang="zh-TW" sz="1200">
                <a:sym typeface="Poppins"/>
              </a:rPr>
              <a:t>Transcode</a:t>
            </a:r>
          </a:p>
        </p:txBody>
      </p:sp>
      <p:sp>
        <p:nvSpPr>
          <p:cNvPr id="121" name="文字方塊 120">
            <a:extLst>
              <a:ext uri="{FF2B5EF4-FFF2-40B4-BE49-F238E27FC236}">
                <a16:creationId xmlns:a16="http://schemas.microsoft.com/office/drawing/2014/main" id="{7A130E56-3539-4A3D-A00B-49C3B15B8A55}"/>
              </a:ext>
            </a:extLst>
          </p:cNvPr>
          <p:cNvSpPr txBox="1"/>
          <p:nvPr/>
        </p:nvSpPr>
        <p:spPr>
          <a:xfrm>
            <a:off x="7631029" y="2608785"/>
            <a:ext cx="9669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800" b="1">
                <a:latin typeface="+mj-lt"/>
                <a:ea typeface="Poppins"/>
                <a:cs typeface="Poppins"/>
              </a:defRPr>
            </a:lvl1pPr>
          </a:lstStyle>
          <a:p>
            <a:r>
              <a:rPr lang="en-US" altLang="zh-TW" sz="1200">
                <a:sym typeface="Poppins"/>
              </a:rPr>
              <a:t>AI Engine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478AAEC7-28AC-4096-97D6-2AB3930B1638}"/>
              </a:ext>
            </a:extLst>
          </p:cNvPr>
          <p:cNvGrpSpPr/>
          <p:nvPr/>
        </p:nvGrpSpPr>
        <p:grpSpPr>
          <a:xfrm>
            <a:off x="7822837" y="2897680"/>
            <a:ext cx="539674" cy="539674"/>
            <a:chOff x="7912504" y="2749307"/>
            <a:chExt cx="666000" cy="666000"/>
          </a:xfrm>
        </p:grpSpPr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C03E48A7-16A5-4548-9008-FA28BD151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912504" y="2749307"/>
              <a:ext cx="666000" cy="666000"/>
            </a:xfrm>
            <a:prstGeom prst="rect">
              <a:avLst/>
            </a:prstGeom>
          </p:spPr>
        </p:pic>
        <p:pic>
          <p:nvPicPr>
            <p:cNvPr id="122" name="圖形 121">
              <a:extLst>
                <a:ext uri="{FF2B5EF4-FFF2-40B4-BE49-F238E27FC236}">
                  <a16:creationId xmlns:a16="http://schemas.microsoft.com/office/drawing/2014/main" id="{3885F99F-4BB1-46DF-83B8-981590A2E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043881" y="2866294"/>
              <a:ext cx="403245" cy="425647"/>
            </a:xfrm>
            <a:prstGeom prst="rect">
              <a:avLst/>
            </a:prstGeom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5398F90-BE67-4A17-A63F-9A48CA07277E}"/>
              </a:ext>
            </a:extLst>
          </p:cNvPr>
          <p:cNvGrpSpPr/>
          <p:nvPr/>
        </p:nvGrpSpPr>
        <p:grpSpPr>
          <a:xfrm>
            <a:off x="6898127" y="2898003"/>
            <a:ext cx="539028" cy="539028"/>
            <a:chOff x="8103176" y="3255300"/>
            <a:chExt cx="726334" cy="726334"/>
          </a:xfrm>
        </p:grpSpPr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93781992-1CFD-4524-933D-45F24A09B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8103176" y="3255300"/>
              <a:ext cx="726334" cy="726334"/>
            </a:xfrm>
            <a:prstGeom prst="rect">
              <a:avLst/>
            </a:prstGeom>
          </p:spPr>
        </p:pic>
        <p:pic>
          <p:nvPicPr>
            <p:cNvPr id="123" name="圖形 122">
              <a:extLst>
                <a:ext uri="{FF2B5EF4-FFF2-40B4-BE49-F238E27FC236}">
                  <a16:creationId xmlns:a16="http://schemas.microsoft.com/office/drawing/2014/main" id="{876FD5B6-1422-47E9-8117-FB16D3FF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8228899" y="3400539"/>
              <a:ext cx="474889" cy="435857"/>
            </a:xfrm>
            <a:prstGeom prst="rect">
              <a:avLst/>
            </a:prstGeom>
          </p:spPr>
        </p:pic>
      </p:grpSp>
      <p:pic>
        <p:nvPicPr>
          <p:cNvPr id="127" name="圖片 126">
            <a:extLst>
              <a:ext uri="{FF2B5EF4-FFF2-40B4-BE49-F238E27FC236}">
                <a16:creationId xmlns:a16="http://schemas.microsoft.com/office/drawing/2014/main" id="{1D6E2FE5-F348-493B-8F10-FB6A04066EC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458006" y="1976772"/>
            <a:ext cx="432000" cy="43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8" name="圖片 127">
            <a:extLst>
              <a:ext uri="{FF2B5EF4-FFF2-40B4-BE49-F238E27FC236}">
                <a16:creationId xmlns:a16="http://schemas.microsoft.com/office/drawing/2014/main" id="{7C2F7244-3E4F-483B-B2EB-6EE06030532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904559" y="1976772"/>
            <a:ext cx="432000" cy="43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9" name="圖片 128">
            <a:extLst>
              <a:ext uri="{FF2B5EF4-FFF2-40B4-BE49-F238E27FC236}">
                <a16:creationId xmlns:a16="http://schemas.microsoft.com/office/drawing/2014/main" id="{0669240F-CB8B-4514-B3E6-6D9E712A3A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24162" y="1982934"/>
            <a:ext cx="432000" cy="43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0" name="圖形 129">
            <a:extLst>
              <a:ext uri="{FF2B5EF4-FFF2-40B4-BE49-F238E27FC236}">
                <a16:creationId xmlns:a16="http://schemas.microsoft.com/office/drawing/2014/main" id="{97CF20DD-88DB-46C1-BBA2-6AA313EAE9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555131" y="1992391"/>
            <a:ext cx="432000" cy="43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1" name="矩形: 圓角 130">
            <a:extLst>
              <a:ext uri="{FF2B5EF4-FFF2-40B4-BE49-F238E27FC236}">
                <a16:creationId xmlns:a16="http://schemas.microsoft.com/office/drawing/2014/main" id="{772E373F-D22A-416D-87C2-BA2189EB6285}"/>
              </a:ext>
            </a:extLst>
          </p:cNvPr>
          <p:cNvSpPr/>
          <p:nvPr/>
        </p:nvSpPr>
        <p:spPr>
          <a:xfrm>
            <a:off x="669235" y="3793995"/>
            <a:ext cx="3875559" cy="1278033"/>
          </a:xfrm>
          <a:prstGeom prst="roundRect">
            <a:avLst>
              <a:gd name="adj" fmla="val 473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2" name="Google Shape;266;p25">
            <a:extLst>
              <a:ext uri="{FF2B5EF4-FFF2-40B4-BE49-F238E27FC236}">
                <a16:creationId xmlns:a16="http://schemas.microsoft.com/office/drawing/2014/main" id="{F8712BE8-E458-439C-8E42-37B824C956BE}"/>
              </a:ext>
            </a:extLst>
          </p:cNvPr>
          <p:cNvSpPr/>
          <p:nvPr/>
        </p:nvSpPr>
        <p:spPr>
          <a:xfrm>
            <a:off x="669235" y="3583595"/>
            <a:ext cx="3875559" cy="44966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3" name="文字方塊 132">
            <a:extLst>
              <a:ext uri="{FF2B5EF4-FFF2-40B4-BE49-F238E27FC236}">
                <a16:creationId xmlns:a16="http://schemas.microsoft.com/office/drawing/2014/main" id="{2FBBC282-4562-47C4-A905-70ADF49BE2A6}"/>
              </a:ext>
            </a:extLst>
          </p:cNvPr>
          <p:cNvSpPr txBox="1"/>
          <p:nvPr/>
        </p:nvSpPr>
        <p:spPr>
          <a:xfrm>
            <a:off x="642185" y="3597157"/>
            <a:ext cx="8593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>
                <a:solidFill>
                  <a:schemeClr val="tx1"/>
                </a:solidFill>
              </a:rPr>
              <a:t>Videos</a:t>
            </a:r>
          </a:p>
        </p:txBody>
      </p:sp>
      <p:pic>
        <p:nvPicPr>
          <p:cNvPr id="144" name="圖片 143">
            <a:extLst>
              <a:ext uri="{FF2B5EF4-FFF2-40B4-BE49-F238E27FC236}">
                <a16:creationId xmlns:a16="http://schemas.microsoft.com/office/drawing/2014/main" id="{31C6CF6F-53AA-4048-84BB-9D4C4556618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89176" y="3552956"/>
            <a:ext cx="432000" cy="43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5" name="圖形 144">
            <a:extLst>
              <a:ext uri="{FF2B5EF4-FFF2-40B4-BE49-F238E27FC236}">
                <a16:creationId xmlns:a16="http://schemas.microsoft.com/office/drawing/2014/main" id="{EBFFD035-5505-4DFA-8B08-AEED8CE362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627734" y="3552956"/>
            <a:ext cx="432000" cy="43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2" name="圖片 151">
            <a:extLst>
              <a:ext uri="{FF2B5EF4-FFF2-40B4-BE49-F238E27FC236}">
                <a16:creationId xmlns:a16="http://schemas.microsoft.com/office/drawing/2014/main" id="{87A9223A-53BA-4DD0-A535-8CA89C74667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50617" y="3552956"/>
            <a:ext cx="432000" cy="43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3" name="圖片 152">
            <a:extLst>
              <a:ext uri="{FF2B5EF4-FFF2-40B4-BE49-F238E27FC236}">
                <a16:creationId xmlns:a16="http://schemas.microsoft.com/office/drawing/2014/main" id="{AFB6B24F-AEE9-4991-A473-D14C33447A4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012058" y="3552956"/>
            <a:ext cx="432000" cy="43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4" name="圖片 153">
            <a:extLst>
              <a:ext uri="{FF2B5EF4-FFF2-40B4-BE49-F238E27FC236}">
                <a16:creationId xmlns:a16="http://schemas.microsoft.com/office/drawing/2014/main" id="{158C6455-6E74-46AC-8CD8-8F3753CFB1A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473499" y="3566183"/>
            <a:ext cx="432000" cy="43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6" name="矩形: 圓角 175">
            <a:extLst>
              <a:ext uri="{FF2B5EF4-FFF2-40B4-BE49-F238E27FC236}">
                <a16:creationId xmlns:a16="http://schemas.microsoft.com/office/drawing/2014/main" id="{6E558DA5-6243-4754-8AF1-0A8C6D7AADB6}"/>
              </a:ext>
            </a:extLst>
          </p:cNvPr>
          <p:cNvSpPr/>
          <p:nvPr/>
        </p:nvSpPr>
        <p:spPr>
          <a:xfrm>
            <a:off x="4716784" y="3791950"/>
            <a:ext cx="3870878" cy="1278032"/>
          </a:xfrm>
          <a:prstGeom prst="roundRect">
            <a:avLst>
              <a:gd name="adj" fmla="val 473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7" name="Google Shape;266;p25">
            <a:extLst>
              <a:ext uri="{FF2B5EF4-FFF2-40B4-BE49-F238E27FC236}">
                <a16:creationId xmlns:a16="http://schemas.microsoft.com/office/drawing/2014/main" id="{CDE9641D-5EB8-49AE-9297-D3C42410DFCD}"/>
              </a:ext>
            </a:extLst>
          </p:cNvPr>
          <p:cNvSpPr/>
          <p:nvPr/>
        </p:nvSpPr>
        <p:spPr>
          <a:xfrm>
            <a:off x="4716784" y="3581549"/>
            <a:ext cx="3870878" cy="44966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8" name="文字方塊 177">
            <a:extLst>
              <a:ext uri="{FF2B5EF4-FFF2-40B4-BE49-F238E27FC236}">
                <a16:creationId xmlns:a16="http://schemas.microsoft.com/office/drawing/2014/main" id="{FD2A4118-31D9-47D9-9C83-8A256198CFD9}"/>
              </a:ext>
            </a:extLst>
          </p:cNvPr>
          <p:cNvSpPr txBox="1"/>
          <p:nvPr/>
        </p:nvSpPr>
        <p:spPr>
          <a:xfrm>
            <a:off x="4643904" y="3595111"/>
            <a:ext cx="8593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>
                <a:solidFill>
                  <a:schemeClr val="tx1"/>
                </a:solidFill>
              </a:rPr>
              <a:t>Files</a:t>
            </a:r>
          </a:p>
        </p:txBody>
      </p:sp>
      <p:pic>
        <p:nvPicPr>
          <p:cNvPr id="189" name="圖片 188">
            <a:extLst>
              <a:ext uri="{FF2B5EF4-FFF2-40B4-BE49-F238E27FC236}">
                <a16:creationId xmlns:a16="http://schemas.microsoft.com/office/drawing/2014/main" id="{8298DD33-EDA4-4B2A-8FFD-73F55D29E59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06771" y="3567244"/>
            <a:ext cx="432000" cy="43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56" name="群組 155">
            <a:extLst>
              <a:ext uri="{FF2B5EF4-FFF2-40B4-BE49-F238E27FC236}">
                <a16:creationId xmlns:a16="http://schemas.microsoft.com/office/drawing/2014/main" id="{9572A4D2-3467-4755-88A2-E75F05A846D1}"/>
              </a:ext>
            </a:extLst>
          </p:cNvPr>
          <p:cNvGrpSpPr/>
          <p:nvPr/>
        </p:nvGrpSpPr>
        <p:grpSpPr>
          <a:xfrm>
            <a:off x="1093385" y="2897680"/>
            <a:ext cx="539674" cy="539674"/>
            <a:chOff x="4243882" y="2825225"/>
            <a:chExt cx="666000" cy="666000"/>
          </a:xfrm>
        </p:grpSpPr>
        <p:pic>
          <p:nvPicPr>
            <p:cNvPr id="157" name="圖形 156">
              <a:extLst>
                <a:ext uri="{FF2B5EF4-FFF2-40B4-BE49-F238E27FC236}">
                  <a16:creationId xmlns:a16="http://schemas.microsoft.com/office/drawing/2014/main" id="{8A1B84C3-2362-478C-BA8D-A4F702610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43882" y="2825225"/>
              <a:ext cx="666000" cy="666000"/>
            </a:xfrm>
            <a:prstGeom prst="rect">
              <a:avLst/>
            </a:prstGeom>
          </p:spPr>
        </p:pic>
        <p:pic>
          <p:nvPicPr>
            <p:cNvPr id="158" name="圖形 157">
              <a:extLst>
                <a:ext uri="{FF2B5EF4-FFF2-40B4-BE49-F238E27FC236}">
                  <a16:creationId xmlns:a16="http://schemas.microsoft.com/office/drawing/2014/main" id="{C49AABA0-C748-48D0-859B-EBE83D6A3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75740" y="2974906"/>
              <a:ext cx="402285" cy="366638"/>
            </a:xfrm>
            <a:prstGeom prst="rect">
              <a:avLst/>
            </a:prstGeom>
          </p:spPr>
        </p:pic>
      </p:grpSp>
      <p:grpSp>
        <p:nvGrpSpPr>
          <p:cNvPr id="159" name="群組 158">
            <a:extLst>
              <a:ext uri="{FF2B5EF4-FFF2-40B4-BE49-F238E27FC236}">
                <a16:creationId xmlns:a16="http://schemas.microsoft.com/office/drawing/2014/main" id="{3B8A561C-E4E0-4F69-8D56-BCA8B99AAB1B}"/>
              </a:ext>
            </a:extLst>
          </p:cNvPr>
          <p:cNvGrpSpPr/>
          <p:nvPr/>
        </p:nvGrpSpPr>
        <p:grpSpPr>
          <a:xfrm>
            <a:off x="1993077" y="2897680"/>
            <a:ext cx="539674" cy="539674"/>
            <a:chOff x="5058067" y="2783260"/>
            <a:chExt cx="666000" cy="666000"/>
          </a:xfrm>
        </p:grpSpPr>
        <p:pic>
          <p:nvPicPr>
            <p:cNvPr id="160" name="圖形 159">
              <a:extLst>
                <a:ext uri="{FF2B5EF4-FFF2-40B4-BE49-F238E27FC236}">
                  <a16:creationId xmlns:a16="http://schemas.microsoft.com/office/drawing/2014/main" id="{D9EC0C06-DEDB-48BC-8565-92626B390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58067" y="2783260"/>
              <a:ext cx="666000" cy="666000"/>
            </a:xfrm>
            <a:prstGeom prst="rect">
              <a:avLst/>
            </a:prstGeom>
          </p:spPr>
        </p:pic>
        <p:pic>
          <p:nvPicPr>
            <p:cNvPr id="161" name="圖形 160">
              <a:extLst>
                <a:ext uri="{FF2B5EF4-FFF2-40B4-BE49-F238E27FC236}">
                  <a16:creationId xmlns:a16="http://schemas.microsoft.com/office/drawing/2014/main" id="{7C7C424D-92EA-4800-9939-DE2FD30DF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173323" y="2944435"/>
              <a:ext cx="435489" cy="343650"/>
            </a:xfrm>
            <a:prstGeom prst="rect">
              <a:avLst/>
            </a:prstGeom>
          </p:spPr>
        </p:pic>
      </p:grpSp>
      <p:grpSp>
        <p:nvGrpSpPr>
          <p:cNvPr id="162" name="群組 161">
            <a:extLst>
              <a:ext uri="{FF2B5EF4-FFF2-40B4-BE49-F238E27FC236}">
                <a16:creationId xmlns:a16="http://schemas.microsoft.com/office/drawing/2014/main" id="{A0D86C48-180D-4999-9C51-2C95F1EB9416}"/>
              </a:ext>
            </a:extLst>
          </p:cNvPr>
          <p:cNvGrpSpPr/>
          <p:nvPr/>
        </p:nvGrpSpPr>
        <p:grpSpPr>
          <a:xfrm>
            <a:off x="2944251" y="2897680"/>
            <a:ext cx="539674" cy="539674"/>
            <a:chOff x="5532028" y="2658572"/>
            <a:chExt cx="666000" cy="666000"/>
          </a:xfrm>
        </p:grpSpPr>
        <p:pic>
          <p:nvPicPr>
            <p:cNvPr id="163" name="圖形 162">
              <a:extLst>
                <a:ext uri="{FF2B5EF4-FFF2-40B4-BE49-F238E27FC236}">
                  <a16:creationId xmlns:a16="http://schemas.microsoft.com/office/drawing/2014/main" id="{7350499D-8D6B-4833-8A83-EDF6B0213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532028" y="2658572"/>
              <a:ext cx="666000" cy="666000"/>
            </a:xfrm>
            <a:prstGeom prst="rect">
              <a:avLst/>
            </a:prstGeom>
          </p:spPr>
        </p:pic>
        <p:pic>
          <p:nvPicPr>
            <p:cNvPr id="164" name="圖形 163">
              <a:extLst>
                <a:ext uri="{FF2B5EF4-FFF2-40B4-BE49-F238E27FC236}">
                  <a16:creationId xmlns:a16="http://schemas.microsoft.com/office/drawing/2014/main" id="{BD6AB127-6649-4002-ACB8-C4B601958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603474" y="2873157"/>
              <a:ext cx="523109" cy="236830"/>
            </a:xfrm>
            <a:prstGeom prst="rect">
              <a:avLst/>
            </a:prstGeom>
          </p:spPr>
        </p:pic>
      </p:grpSp>
      <p:sp>
        <p:nvSpPr>
          <p:cNvPr id="165" name="文字方塊 164">
            <a:extLst>
              <a:ext uri="{FF2B5EF4-FFF2-40B4-BE49-F238E27FC236}">
                <a16:creationId xmlns:a16="http://schemas.microsoft.com/office/drawing/2014/main" id="{5571D20B-D9AE-4E73-A069-E24E673AF3D7}"/>
              </a:ext>
            </a:extLst>
          </p:cNvPr>
          <p:cNvSpPr txBox="1"/>
          <p:nvPr/>
        </p:nvSpPr>
        <p:spPr>
          <a:xfrm>
            <a:off x="728825" y="2569038"/>
            <a:ext cx="1261986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latin typeface="+mj-lt"/>
                <a:ea typeface="Poppins"/>
                <a:cs typeface="Poppins"/>
                <a:sym typeface="Poppins"/>
              </a:rPr>
              <a:t>Content Source</a:t>
            </a:r>
          </a:p>
        </p:txBody>
      </p:sp>
      <p:sp>
        <p:nvSpPr>
          <p:cNvPr id="166" name="文字方塊 165">
            <a:extLst>
              <a:ext uri="{FF2B5EF4-FFF2-40B4-BE49-F238E27FC236}">
                <a16:creationId xmlns:a16="http://schemas.microsoft.com/office/drawing/2014/main" id="{B22A25D3-0DD3-4F3B-BE15-BA604B8C4582}"/>
              </a:ext>
            </a:extLst>
          </p:cNvPr>
          <p:cNvSpPr txBox="1"/>
          <p:nvPr/>
        </p:nvSpPr>
        <p:spPr>
          <a:xfrm>
            <a:off x="1808908" y="2608785"/>
            <a:ext cx="900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latin typeface="+mj-lt"/>
                <a:ea typeface="Poppins"/>
                <a:cs typeface="Poppins"/>
                <a:sym typeface="Poppins"/>
              </a:rPr>
              <a:t>Indexing</a:t>
            </a:r>
          </a:p>
        </p:txBody>
      </p:sp>
      <p:sp>
        <p:nvSpPr>
          <p:cNvPr id="167" name="文字方塊 166">
            <a:extLst>
              <a:ext uri="{FF2B5EF4-FFF2-40B4-BE49-F238E27FC236}">
                <a16:creationId xmlns:a16="http://schemas.microsoft.com/office/drawing/2014/main" id="{2F3B0040-210A-43D3-B0CC-B59742C3894D}"/>
              </a:ext>
            </a:extLst>
          </p:cNvPr>
          <p:cNvSpPr txBox="1"/>
          <p:nvPr/>
        </p:nvSpPr>
        <p:spPr>
          <a:xfrm>
            <a:off x="2672888" y="2608785"/>
            <a:ext cx="10085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latin typeface="+mj-lt"/>
                <a:ea typeface="Poppins"/>
                <a:cs typeface="Poppins"/>
                <a:sym typeface="Poppins"/>
              </a:rPr>
              <a:t>Thumbnail</a:t>
            </a:r>
          </a:p>
        </p:txBody>
      </p:sp>
      <p:grpSp>
        <p:nvGrpSpPr>
          <p:cNvPr id="168" name="群組 167">
            <a:extLst>
              <a:ext uri="{FF2B5EF4-FFF2-40B4-BE49-F238E27FC236}">
                <a16:creationId xmlns:a16="http://schemas.microsoft.com/office/drawing/2014/main" id="{DA251B95-E51B-4D04-98E2-F4DCF6552D34}"/>
              </a:ext>
            </a:extLst>
          </p:cNvPr>
          <p:cNvGrpSpPr/>
          <p:nvPr/>
        </p:nvGrpSpPr>
        <p:grpSpPr>
          <a:xfrm>
            <a:off x="930395" y="4473964"/>
            <a:ext cx="539674" cy="539674"/>
            <a:chOff x="4243882" y="2825225"/>
            <a:chExt cx="666000" cy="666000"/>
          </a:xfrm>
        </p:grpSpPr>
        <p:pic>
          <p:nvPicPr>
            <p:cNvPr id="169" name="圖形 168">
              <a:extLst>
                <a:ext uri="{FF2B5EF4-FFF2-40B4-BE49-F238E27FC236}">
                  <a16:creationId xmlns:a16="http://schemas.microsoft.com/office/drawing/2014/main" id="{EA4BC252-1173-4884-B5AC-69E0D75E6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43882" y="2825225"/>
              <a:ext cx="666000" cy="666000"/>
            </a:xfrm>
            <a:prstGeom prst="rect">
              <a:avLst/>
            </a:prstGeom>
          </p:spPr>
        </p:pic>
        <p:pic>
          <p:nvPicPr>
            <p:cNvPr id="170" name="圖形 169">
              <a:extLst>
                <a:ext uri="{FF2B5EF4-FFF2-40B4-BE49-F238E27FC236}">
                  <a16:creationId xmlns:a16="http://schemas.microsoft.com/office/drawing/2014/main" id="{4D69CE09-4376-4072-9FCD-6490BA61F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75740" y="2974906"/>
              <a:ext cx="402285" cy="366638"/>
            </a:xfrm>
            <a:prstGeom prst="rect">
              <a:avLst/>
            </a:prstGeom>
          </p:spPr>
        </p:pic>
      </p:grpSp>
      <p:grpSp>
        <p:nvGrpSpPr>
          <p:cNvPr id="171" name="群組 170">
            <a:extLst>
              <a:ext uri="{FF2B5EF4-FFF2-40B4-BE49-F238E27FC236}">
                <a16:creationId xmlns:a16="http://schemas.microsoft.com/office/drawing/2014/main" id="{7B3EB6C7-67FC-48E6-9B8B-E6E81800B701}"/>
              </a:ext>
            </a:extLst>
          </p:cNvPr>
          <p:cNvGrpSpPr/>
          <p:nvPr/>
        </p:nvGrpSpPr>
        <p:grpSpPr>
          <a:xfrm>
            <a:off x="1830087" y="4473964"/>
            <a:ext cx="539674" cy="539674"/>
            <a:chOff x="5058067" y="2783260"/>
            <a:chExt cx="666000" cy="666000"/>
          </a:xfrm>
        </p:grpSpPr>
        <p:pic>
          <p:nvPicPr>
            <p:cNvPr id="172" name="圖形 171">
              <a:extLst>
                <a:ext uri="{FF2B5EF4-FFF2-40B4-BE49-F238E27FC236}">
                  <a16:creationId xmlns:a16="http://schemas.microsoft.com/office/drawing/2014/main" id="{5F2CC2FC-F24E-439A-9E13-A430E6E79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58067" y="2783260"/>
              <a:ext cx="666000" cy="666000"/>
            </a:xfrm>
            <a:prstGeom prst="rect">
              <a:avLst/>
            </a:prstGeom>
          </p:spPr>
        </p:pic>
        <p:pic>
          <p:nvPicPr>
            <p:cNvPr id="173" name="圖形 172">
              <a:extLst>
                <a:ext uri="{FF2B5EF4-FFF2-40B4-BE49-F238E27FC236}">
                  <a16:creationId xmlns:a16="http://schemas.microsoft.com/office/drawing/2014/main" id="{C927C34B-210D-43E2-A6C7-04DA2578C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173323" y="2944435"/>
              <a:ext cx="435489" cy="343650"/>
            </a:xfrm>
            <a:prstGeom prst="rect">
              <a:avLst/>
            </a:prstGeom>
          </p:spPr>
        </p:pic>
      </p:grpSp>
      <p:grpSp>
        <p:nvGrpSpPr>
          <p:cNvPr id="174" name="群組 173">
            <a:extLst>
              <a:ext uri="{FF2B5EF4-FFF2-40B4-BE49-F238E27FC236}">
                <a16:creationId xmlns:a16="http://schemas.microsoft.com/office/drawing/2014/main" id="{F714CFEF-2DD7-4EAB-B00C-A30EEE30CF2A}"/>
              </a:ext>
            </a:extLst>
          </p:cNvPr>
          <p:cNvGrpSpPr/>
          <p:nvPr/>
        </p:nvGrpSpPr>
        <p:grpSpPr>
          <a:xfrm>
            <a:off x="2781261" y="4473964"/>
            <a:ext cx="539674" cy="539674"/>
            <a:chOff x="5532028" y="2658572"/>
            <a:chExt cx="666000" cy="666000"/>
          </a:xfrm>
        </p:grpSpPr>
        <p:pic>
          <p:nvPicPr>
            <p:cNvPr id="175" name="圖形 174">
              <a:extLst>
                <a:ext uri="{FF2B5EF4-FFF2-40B4-BE49-F238E27FC236}">
                  <a16:creationId xmlns:a16="http://schemas.microsoft.com/office/drawing/2014/main" id="{9D77BC02-18CC-4A24-A315-7FB3670B9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532028" y="2658572"/>
              <a:ext cx="666000" cy="666000"/>
            </a:xfrm>
            <a:prstGeom prst="rect">
              <a:avLst/>
            </a:prstGeom>
          </p:spPr>
        </p:pic>
        <p:pic>
          <p:nvPicPr>
            <p:cNvPr id="190" name="圖形 189">
              <a:extLst>
                <a:ext uri="{FF2B5EF4-FFF2-40B4-BE49-F238E27FC236}">
                  <a16:creationId xmlns:a16="http://schemas.microsoft.com/office/drawing/2014/main" id="{09D1EC49-4331-4C07-AD1A-BB86A84A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603474" y="2873157"/>
              <a:ext cx="523109" cy="236830"/>
            </a:xfrm>
            <a:prstGeom prst="rect">
              <a:avLst/>
            </a:prstGeom>
          </p:spPr>
        </p:pic>
      </p:grpSp>
      <p:sp>
        <p:nvSpPr>
          <p:cNvPr id="191" name="文字方塊 190">
            <a:extLst>
              <a:ext uri="{FF2B5EF4-FFF2-40B4-BE49-F238E27FC236}">
                <a16:creationId xmlns:a16="http://schemas.microsoft.com/office/drawing/2014/main" id="{C4F99254-1AFA-4EBD-9EDE-31DBB25C7CEE}"/>
              </a:ext>
            </a:extLst>
          </p:cNvPr>
          <p:cNvSpPr txBox="1"/>
          <p:nvPr/>
        </p:nvSpPr>
        <p:spPr>
          <a:xfrm>
            <a:off x="565835" y="4135383"/>
            <a:ext cx="1261986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latin typeface="+mj-lt"/>
                <a:ea typeface="Poppins"/>
                <a:cs typeface="Poppins"/>
                <a:sym typeface="Poppins"/>
              </a:rPr>
              <a:t>Content Source</a:t>
            </a:r>
          </a:p>
        </p:txBody>
      </p:sp>
      <p:sp>
        <p:nvSpPr>
          <p:cNvPr id="193" name="文字方塊 192">
            <a:extLst>
              <a:ext uri="{FF2B5EF4-FFF2-40B4-BE49-F238E27FC236}">
                <a16:creationId xmlns:a16="http://schemas.microsoft.com/office/drawing/2014/main" id="{F368EDF3-4C82-446F-AE3E-4E9E4C8FC154}"/>
              </a:ext>
            </a:extLst>
          </p:cNvPr>
          <p:cNvSpPr txBox="1"/>
          <p:nvPr/>
        </p:nvSpPr>
        <p:spPr>
          <a:xfrm>
            <a:off x="1645918" y="4175130"/>
            <a:ext cx="900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latin typeface="+mj-lt"/>
                <a:ea typeface="Poppins"/>
                <a:cs typeface="Poppins"/>
                <a:sym typeface="Poppins"/>
              </a:rPr>
              <a:t>Indexing</a:t>
            </a:r>
          </a:p>
        </p:txBody>
      </p:sp>
      <p:sp>
        <p:nvSpPr>
          <p:cNvPr id="196" name="文字方塊 195">
            <a:extLst>
              <a:ext uri="{FF2B5EF4-FFF2-40B4-BE49-F238E27FC236}">
                <a16:creationId xmlns:a16="http://schemas.microsoft.com/office/drawing/2014/main" id="{E27E33E1-96EA-4927-9455-B6C08ED90C3B}"/>
              </a:ext>
            </a:extLst>
          </p:cNvPr>
          <p:cNvSpPr txBox="1"/>
          <p:nvPr/>
        </p:nvSpPr>
        <p:spPr>
          <a:xfrm>
            <a:off x="2509898" y="4175130"/>
            <a:ext cx="10085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latin typeface="+mj-lt"/>
                <a:ea typeface="Poppins"/>
                <a:cs typeface="Poppins"/>
                <a:sym typeface="Poppins"/>
              </a:rPr>
              <a:t>Thumbnail</a:t>
            </a:r>
          </a:p>
        </p:txBody>
      </p:sp>
      <p:sp>
        <p:nvSpPr>
          <p:cNvPr id="197" name="文字方塊 196">
            <a:extLst>
              <a:ext uri="{FF2B5EF4-FFF2-40B4-BE49-F238E27FC236}">
                <a16:creationId xmlns:a16="http://schemas.microsoft.com/office/drawing/2014/main" id="{D3C43834-9EBC-4981-A84C-472F30ABA0BA}"/>
              </a:ext>
            </a:extLst>
          </p:cNvPr>
          <p:cNvSpPr txBox="1"/>
          <p:nvPr/>
        </p:nvSpPr>
        <p:spPr>
          <a:xfrm>
            <a:off x="3483685" y="4175130"/>
            <a:ext cx="9848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800" b="1">
                <a:latin typeface="+mj-lt"/>
                <a:ea typeface="Poppins"/>
                <a:cs typeface="Poppins"/>
              </a:defRPr>
            </a:lvl1pPr>
          </a:lstStyle>
          <a:p>
            <a:r>
              <a:rPr lang="en-US" altLang="zh-TW" sz="1200">
                <a:sym typeface="Poppins"/>
              </a:rPr>
              <a:t>Transcode</a:t>
            </a:r>
          </a:p>
        </p:txBody>
      </p:sp>
      <p:grpSp>
        <p:nvGrpSpPr>
          <p:cNvPr id="198" name="群組 197">
            <a:extLst>
              <a:ext uri="{FF2B5EF4-FFF2-40B4-BE49-F238E27FC236}">
                <a16:creationId xmlns:a16="http://schemas.microsoft.com/office/drawing/2014/main" id="{C16890DA-53C0-4E87-BFD2-AE9C6ED2A489}"/>
              </a:ext>
            </a:extLst>
          </p:cNvPr>
          <p:cNvGrpSpPr/>
          <p:nvPr/>
        </p:nvGrpSpPr>
        <p:grpSpPr>
          <a:xfrm>
            <a:off x="3706619" y="4474287"/>
            <a:ext cx="539028" cy="539028"/>
            <a:chOff x="8103176" y="3255300"/>
            <a:chExt cx="726334" cy="726334"/>
          </a:xfrm>
        </p:grpSpPr>
        <p:pic>
          <p:nvPicPr>
            <p:cNvPr id="199" name="圖形 198">
              <a:extLst>
                <a:ext uri="{FF2B5EF4-FFF2-40B4-BE49-F238E27FC236}">
                  <a16:creationId xmlns:a16="http://schemas.microsoft.com/office/drawing/2014/main" id="{301B0273-482D-49BA-B5B6-225438998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8103176" y="3255300"/>
              <a:ext cx="726334" cy="726334"/>
            </a:xfrm>
            <a:prstGeom prst="rect">
              <a:avLst/>
            </a:prstGeom>
          </p:spPr>
        </p:pic>
        <p:pic>
          <p:nvPicPr>
            <p:cNvPr id="200" name="圖形 199">
              <a:extLst>
                <a:ext uri="{FF2B5EF4-FFF2-40B4-BE49-F238E27FC236}">
                  <a16:creationId xmlns:a16="http://schemas.microsoft.com/office/drawing/2014/main" id="{BAE73C55-BAD7-4E98-AC2F-0901044E4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8228899" y="3400539"/>
              <a:ext cx="474889" cy="435857"/>
            </a:xfrm>
            <a:prstGeom prst="rect">
              <a:avLst/>
            </a:prstGeom>
          </p:spPr>
        </p:pic>
      </p:grpSp>
      <p:sp>
        <p:nvSpPr>
          <p:cNvPr id="201" name="箭號: 向右 200">
            <a:extLst>
              <a:ext uri="{FF2B5EF4-FFF2-40B4-BE49-F238E27FC236}">
                <a16:creationId xmlns:a16="http://schemas.microsoft.com/office/drawing/2014/main" id="{2D519BFD-E11D-4B9F-BC4C-775CE244492F}"/>
              </a:ext>
            </a:extLst>
          </p:cNvPr>
          <p:cNvSpPr/>
          <p:nvPr/>
        </p:nvSpPr>
        <p:spPr>
          <a:xfrm rot="5400000">
            <a:off x="2425677" y="3994239"/>
            <a:ext cx="163286" cy="220049"/>
          </a:xfrm>
          <a:prstGeom prst="rightArrow">
            <a:avLst>
              <a:gd name="adj1" fmla="val 50000"/>
              <a:gd name="adj2" fmla="val 52108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FFC000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02" name="群組 201">
            <a:extLst>
              <a:ext uri="{FF2B5EF4-FFF2-40B4-BE49-F238E27FC236}">
                <a16:creationId xmlns:a16="http://schemas.microsoft.com/office/drawing/2014/main" id="{5128E471-AC5D-4D42-AD0C-EDF541F60676}"/>
              </a:ext>
            </a:extLst>
          </p:cNvPr>
          <p:cNvGrpSpPr/>
          <p:nvPr/>
        </p:nvGrpSpPr>
        <p:grpSpPr>
          <a:xfrm>
            <a:off x="4942207" y="4473641"/>
            <a:ext cx="539674" cy="539674"/>
            <a:chOff x="4243882" y="2825225"/>
            <a:chExt cx="666000" cy="666000"/>
          </a:xfrm>
        </p:grpSpPr>
        <p:pic>
          <p:nvPicPr>
            <p:cNvPr id="203" name="圖形 202">
              <a:extLst>
                <a:ext uri="{FF2B5EF4-FFF2-40B4-BE49-F238E27FC236}">
                  <a16:creationId xmlns:a16="http://schemas.microsoft.com/office/drawing/2014/main" id="{40E3F2B9-66CE-44F8-BAD7-503D02F9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43882" y="2825225"/>
              <a:ext cx="666000" cy="666000"/>
            </a:xfrm>
            <a:prstGeom prst="rect">
              <a:avLst/>
            </a:prstGeom>
          </p:spPr>
        </p:pic>
        <p:pic>
          <p:nvPicPr>
            <p:cNvPr id="204" name="圖形 203">
              <a:extLst>
                <a:ext uri="{FF2B5EF4-FFF2-40B4-BE49-F238E27FC236}">
                  <a16:creationId xmlns:a16="http://schemas.microsoft.com/office/drawing/2014/main" id="{FDAECCA8-A224-4A9A-B986-6797C20E2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75740" y="2974906"/>
              <a:ext cx="402285" cy="366638"/>
            </a:xfrm>
            <a:prstGeom prst="rect">
              <a:avLst/>
            </a:prstGeom>
          </p:spPr>
        </p:pic>
      </p:grpSp>
      <p:grpSp>
        <p:nvGrpSpPr>
          <p:cNvPr id="205" name="群組 204">
            <a:extLst>
              <a:ext uri="{FF2B5EF4-FFF2-40B4-BE49-F238E27FC236}">
                <a16:creationId xmlns:a16="http://schemas.microsoft.com/office/drawing/2014/main" id="{E08D38EE-D83E-4716-B3D7-5F7294E24C2B}"/>
              </a:ext>
            </a:extLst>
          </p:cNvPr>
          <p:cNvGrpSpPr/>
          <p:nvPr/>
        </p:nvGrpSpPr>
        <p:grpSpPr>
          <a:xfrm>
            <a:off x="5841899" y="4473641"/>
            <a:ext cx="539674" cy="539674"/>
            <a:chOff x="5058067" y="2783260"/>
            <a:chExt cx="666000" cy="666000"/>
          </a:xfrm>
        </p:grpSpPr>
        <p:pic>
          <p:nvPicPr>
            <p:cNvPr id="206" name="圖形 205">
              <a:extLst>
                <a:ext uri="{FF2B5EF4-FFF2-40B4-BE49-F238E27FC236}">
                  <a16:creationId xmlns:a16="http://schemas.microsoft.com/office/drawing/2014/main" id="{F2737F58-A2AE-4C2E-B9A7-9A2BD19DE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58067" y="2783260"/>
              <a:ext cx="666000" cy="666000"/>
            </a:xfrm>
            <a:prstGeom prst="rect">
              <a:avLst/>
            </a:prstGeom>
          </p:spPr>
        </p:pic>
        <p:pic>
          <p:nvPicPr>
            <p:cNvPr id="207" name="圖形 206">
              <a:extLst>
                <a:ext uri="{FF2B5EF4-FFF2-40B4-BE49-F238E27FC236}">
                  <a16:creationId xmlns:a16="http://schemas.microsoft.com/office/drawing/2014/main" id="{CFA39F78-4E19-47F2-9D4A-7BB92D77A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173323" y="2944435"/>
              <a:ext cx="435489" cy="343650"/>
            </a:xfrm>
            <a:prstGeom prst="rect">
              <a:avLst/>
            </a:prstGeom>
          </p:spPr>
        </p:pic>
      </p:grpSp>
      <p:grpSp>
        <p:nvGrpSpPr>
          <p:cNvPr id="208" name="群組 207">
            <a:extLst>
              <a:ext uri="{FF2B5EF4-FFF2-40B4-BE49-F238E27FC236}">
                <a16:creationId xmlns:a16="http://schemas.microsoft.com/office/drawing/2014/main" id="{DB490B14-7F4F-4316-9611-77DCE165E4D1}"/>
              </a:ext>
            </a:extLst>
          </p:cNvPr>
          <p:cNvGrpSpPr/>
          <p:nvPr/>
        </p:nvGrpSpPr>
        <p:grpSpPr>
          <a:xfrm>
            <a:off x="6793073" y="4473641"/>
            <a:ext cx="539674" cy="539674"/>
            <a:chOff x="5532028" y="2658572"/>
            <a:chExt cx="666000" cy="666000"/>
          </a:xfrm>
        </p:grpSpPr>
        <p:pic>
          <p:nvPicPr>
            <p:cNvPr id="209" name="圖形 208">
              <a:extLst>
                <a:ext uri="{FF2B5EF4-FFF2-40B4-BE49-F238E27FC236}">
                  <a16:creationId xmlns:a16="http://schemas.microsoft.com/office/drawing/2014/main" id="{61EC5585-9035-42BA-885C-5A497A0AD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532028" y="2658572"/>
              <a:ext cx="666000" cy="666000"/>
            </a:xfrm>
            <a:prstGeom prst="rect">
              <a:avLst/>
            </a:prstGeom>
          </p:spPr>
        </p:pic>
        <p:pic>
          <p:nvPicPr>
            <p:cNvPr id="210" name="圖形 209">
              <a:extLst>
                <a:ext uri="{FF2B5EF4-FFF2-40B4-BE49-F238E27FC236}">
                  <a16:creationId xmlns:a16="http://schemas.microsoft.com/office/drawing/2014/main" id="{DBA1A6CD-6A9C-4D47-BCD7-903D7032F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603474" y="2873157"/>
              <a:ext cx="523109" cy="236830"/>
            </a:xfrm>
            <a:prstGeom prst="rect">
              <a:avLst/>
            </a:prstGeom>
          </p:spPr>
        </p:pic>
      </p:grpSp>
      <p:sp>
        <p:nvSpPr>
          <p:cNvPr id="211" name="文字方塊 210">
            <a:extLst>
              <a:ext uri="{FF2B5EF4-FFF2-40B4-BE49-F238E27FC236}">
                <a16:creationId xmlns:a16="http://schemas.microsoft.com/office/drawing/2014/main" id="{3A4FFE9D-F23E-43DF-9398-94680E81D288}"/>
              </a:ext>
            </a:extLst>
          </p:cNvPr>
          <p:cNvSpPr txBox="1"/>
          <p:nvPr/>
        </p:nvSpPr>
        <p:spPr>
          <a:xfrm>
            <a:off x="4577647" y="4135060"/>
            <a:ext cx="1261986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latin typeface="+mj-lt"/>
                <a:ea typeface="Poppins"/>
                <a:cs typeface="Poppins"/>
                <a:sym typeface="Poppins"/>
              </a:rPr>
              <a:t>Content Source</a:t>
            </a:r>
          </a:p>
        </p:txBody>
      </p:sp>
      <p:sp>
        <p:nvSpPr>
          <p:cNvPr id="212" name="文字方塊 211">
            <a:extLst>
              <a:ext uri="{FF2B5EF4-FFF2-40B4-BE49-F238E27FC236}">
                <a16:creationId xmlns:a16="http://schemas.microsoft.com/office/drawing/2014/main" id="{F491CC23-2F6F-4703-8249-52E20BDB7CF3}"/>
              </a:ext>
            </a:extLst>
          </p:cNvPr>
          <p:cNvSpPr txBox="1"/>
          <p:nvPr/>
        </p:nvSpPr>
        <p:spPr>
          <a:xfrm>
            <a:off x="5657730" y="4174807"/>
            <a:ext cx="900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latin typeface="+mj-lt"/>
                <a:ea typeface="Poppins"/>
                <a:cs typeface="Poppins"/>
                <a:sym typeface="Poppins"/>
              </a:rPr>
              <a:t>Indexing</a:t>
            </a:r>
          </a:p>
        </p:txBody>
      </p:sp>
      <p:sp>
        <p:nvSpPr>
          <p:cNvPr id="213" name="文字方塊 212">
            <a:extLst>
              <a:ext uri="{FF2B5EF4-FFF2-40B4-BE49-F238E27FC236}">
                <a16:creationId xmlns:a16="http://schemas.microsoft.com/office/drawing/2014/main" id="{41C74B32-A0CD-46CA-8E12-B4674331DFF9}"/>
              </a:ext>
            </a:extLst>
          </p:cNvPr>
          <p:cNvSpPr txBox="1"/>
          <p:nvPr/>
        </p:nvSpPr>
        <p:spPr>
          <a:xfrm>
            <a:off x="6521710" y="4174807"/>
            <a:ext cx="10085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latin typeface="+mj-lt"/>
                <a:ea typeface="Poppins"/>
                <a:cs typeface="Poppins"/>
                <a:sym typeface="Poppins"/>
              </a:rPr>
              <a:t>Thumbnail</a:t>
            </a:r>
          </a:p>
        </p:txBody>
      </p:sp>
      <p:sp>
        <p:nvSpPr>
          <p:cNvPr id="214" name="文字方塊 213">
            <a:extLst>
              <a:ext uri="{FF2B5EF4-FFF2-40B4-BE49-F238E27FC236}">
                <a16:creationId xmlns:a16="http://schemas.microsoft.com/office/drawing/2014/main" id="{603FEA92-EA64-475D-B9EF-A489B465B155}"/>
              </a:ext>
            </a:extLst>
          </p:cNvPr>
          <p:cNvSpPr txBox="1"/>
          <p:nvPr/>
        </p:nvSpPr>
        <p:spPr>
          <a:xfrm>
            <a:off x="7530221" y="4174807"/>
            <a:ext cx="9669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800" b="1">
                <a:latin typeface="+mj-lt"/>
                <a:ea typeface="Poppins"/>
                <a:cs typeface="Poppins"/>
              </a:defRPr>
            </a:lvl1pPr>
          </a:lstStyle>
          <a:p>
            <a:r>
              <a:rPr lang="en-US" altLang="zh-TW" sz="1200">
                <a:sym typeface="Poppins"/>
              </a:rPr>
              <a:t>AI Engine</a:t>
            </a:r>
          </a:p>
        </p:txBody>
      </p:sp>
      <p:grpSp>
        <p:nvGrpSpPr>
          <p:cNvPr id="215" name="群組 214">
            <a:extLst>
              <a:ext uri="{FF2B5EF4-FFF2-40B4-BE49-F238E27FC236}">
                <a16:creationId xmlns:a16="http://schemas.microsoft.com/office/drawing/2014/main" id="{B88D9E73-16B5-40A4-BC39-18707F8FB164}"/>
              </a:ext>
            </a:extLst>
          </p:cNvPr>
          <p:cNvGrpSpPr/>
          <p:nvPr/>
        </p:nvGrpSpPr>
        <p:grpSpPr>
          <a:xfrm>
            <a:off x="7722029" y="4473641"/>
            <a:ext cx="539674" cy="539674"/>
            <a:chOff x="7912504" y="2749307"/>
            <a:chExt cx="666000" cy="666000"/>
          </a:xfrm>
        </p:grpSpPr>
        <p:pic>
          <p:nvPicPr>
            <p:cNvPr id="216" name="圖形 215">
              <a:extLst>
                <a:ext uri="{FF2B5EF4-FFF2-40B4-BE49-F238E27FC236}">
                  <a16:creationId xmlns:a16="http://schemas.microsoft.com/office/drawing/2014/main" id="{A37BD22F-CE32-4814-926A-630F360C2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912504" y="2749307"/>
              <a:ext cx="666000" cy="666000"/>
            </a:xfrm>
            <a:prstGeom prst="rect">
              <a:avLst/>
            </a:prstGeom>
          </p:spPr>
        </p:pic>
        <p:pic>
          <p:nvPicPr>
            <p:cNvPr id="217" name="圖形 216">
              <a:extLst>
                <a:ext uri="{FF2B5EF4-FFF2-40B4-BE49-F238E27FC236}">
                  <a16:creationId xmlns:a16="http://schemas.microsoft.com/office/drawing/2014/main" id="{416C9F33-5327-4D8D-9EC1-6021202A3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043881" y="2866294"/>
              <a:ext cx="403245" cy="425647"/>
            </a:xfrm>
            <a:prstGeom prst="rect">
              <a:avLst/>
            </a:prstGeom>
          </p:spPr>
        </p:pic>
      </p:grpSp>
      <p:sp>
        <p:nvSpPr>
          <p:cNvPr id="218" name="箭號: 向右 217">
            <a:extLst>
              <a:ext uri="{FF2B5EF4-FFF2-40B4-BE49-F238E27FC236}">
                <a16:creationId xmlns:a16="http://schemas.microsoft.com/office/drawing/2014/main" id="{1D8670E9-B48F-4267-9120-8783050F3494}"/>
              </a:ext>
            </a:extLst>
          </p:cNvPr>
          <p:cNvSpPr/>
          <p:nvPr/>
        </p:nvSpPr>
        <p:spPr>
          <a:xfrm rot="5400000">
            <a:off x="6440067" y="3994240"/>
            <a:ext cx="163286" cy="220049"/>
          </a:xfrm>
          <a:prstGeom prst="rightArrow">
            <a:avLst>
              <a:gd name="adj1" fmla="val 50000"/>
              <a:gd name="adj2" fmla="val 52108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FFC000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4230465"/>
      </p:ext>
    </p:extLst>
  </p:cSld>
  <p:clrMapOvr>
    <a:masterClrMapping/>
  </p:clrMapOvr>
</p:sld>
</file>

<file path=ppt/theme/theme1.xml><?xml version="1.0" encoding="utf-8"?>
<a:theme xmlns:a="http://schemas.openxmlformats.org/drawingml/2006/main" name="Cymbelin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741</Words>
  <Application>Microsoft Office PowerPoint</Application>
  <PresentationFormat>如螢幕大小 (16:9)</PresentationFormat>
  <Paragraphs>160</Paragraphs>
  <Slides>25</Slides>
  <Notes>25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2" baseType="lpstr">
      <vt:lpstr>Wingdings</vt:lpstr>
      <vt:lpstr>Poppins Light</vt:lpstr>
      <vt:lpstr>Arial</vt:lpstr>
      <vt:lpstr>Arial,Sans-Serif</vt:lpstr>
      <vt:lpstr>Roboto</vt:lpstr>
      <vt:lpstr>Poppins</vt:lpstr>
      <vt:lpstr>Cymbeline template</vt:lpstr>
      <vt:lpstr>PowerPoint 簡報</vt:lpstr>
      <vt:lpstr>Agenda</vt:lpstr>
      <vt:lpstr>Multimedia Console Introduction</vt:lpstr>
      <vt:lpstr>Multimedia Backend Services</vt:lpstr>
      <vt:lpstr>Multimedia Backend Services</vt:lpstr>
      <vt:lpstr>Multimedia Backend Services</vt:lpstr>
      <vt:lpstr>Multimedia Backend Services</vt:lpstr>
      <vt:lpstr>Multimedia Console Introduction</vt:lpstr>
      <vt:lpstr>Advantages of using Multimedia Console</vt:lpstr>
      <vt:lpstr>Advantages of using Multimedia Console</vt:lpstr>
      <vt:lpstr>Multimedia Console Features</vt:lpstr>
      <vt:lpstr>Multimedia Console Features</vt:lpstr>
      <vt:lpstr>Multimedia Console Features</vt:lpstr>
      <vt:lpstr>Multimedia Console Features</vt:lpstr>
      <vt:lpstr>Multimedia Console Features</vt:lpstr>
      <vt:lpstr>Multimedia Console Features</vt:lpstr>
      <vt:lpstr>Multimedia Console Features</vt:lpstr>
      <vt:lpstr>Multimedia Console Features</vt:lpstr>
      <vt:lpstr>User Story Multimedia Console x Hybrid Mount</vt:lpstr>
      <vt:lpstr>User Story - Problem Faced</vt:lpstr>
      <vt:lpstr>User Story - Solution</vt:lpstr>
      <vt:lpstr>User Story - Solution</vt:lpstr>
      <vt:lpstr>User Story - Solution</vt:lpstr>
      <vt:lpstr>Multimedia Console Live Demo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Multimedia Console Live Broadcast</dc:title>
  <dc:creator>Aseem Manmualiya</dc:creator>
  <cp:lastModifiedBy>QNAP_Yvonne Tsai</cp:lastModifiedBy>
  <cp:revision>2</cp:revision>
  <dcterms:modified xsi:type="dcterms:W3CDTF">2021-03-16T07:55:12Z</dcterms:modified>
</cp:coreProperties>
</file>