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3576" r:id="rId3"/>
    <p:sldId id="544" r:id="rId4"/>
    <p:sldId id="3589" r:id="rId5"/>
    <p:sldId id="3577" r:id="rId6"/>
    <p:sldId id="460" r:id="rId7"/>
    <p:sldId id="3593" r:id="rId8"/>
    <p:sldId id="3583" r:id="rId9"/>
    <p:sldId id="262" r:id="rId10"/>
    <p:sldId id="3588" r:id="rId11"/>
    <p:sldId id="3584" r:id="rId12"/>
    <p:sldId id="259" r:id="rId13"/>
    <p:sldId id="258" r:id="rId14"/>
    <p:sldId id="3585" r:id="rId15"/>
    <p:sldId id="3578" r:id="rId16"/>
    <p:sldId id="290" r:id="rId17"/>
    <p:sldId id="3580" r:id="rId18"/>
    <p:sldId id="3575" r:id="rId19"/>
    <p:sldId id="263" r:id="rId20"/>
    <p:sldId id="3586" r:id="rId21"/>
    <p:sldId id="264" r:id="rId22"/>
    <p:sldId id="3591" r:id="rId23"/>
    <p:sldId id="3592" r:id="rId2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99FF99"/>
    <a:srgbClr val="481565"/>
    <a:srgbClr val="1A59E6"/>
    <a:srgbClr val="FF01DB"/>
    <a:srgbClr val="272D39"/>
    <a:srgbClr val="303B4A"/>
    <a:srgbClr val="540000"/>
    <a:srgbClr val="2A2E54"/>
    <a:srgbClr val="97A2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234649-88E9-F5D4-D85E-FF41019530BF}" v="8" dt="2021-03-10T05:55:21.738"/>
    <p1510:client id="{B70E3CF2-1D6D-EC46-AF7B-34DA5252EF0B}" v="4069" dt="2021-03-10T03:55:48.401"/>
    <p1510:client id="{CA17CB74-4BD9-49F4-A0C0-BDC5C104129F}" v="2198" dt="2021-03-09T08:07:17.8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中等深淺樣式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E05_C39041CB_E05_C39041CB_E05_C39041CB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 altLang="zh-TW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GbE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工作表1!$A$2:$A$8</c:f>
              <c:strCache>
                <c:ptCount val="7"/>
                <c:pt idx="0">
                  <c:v>1GbE</c:v>
                </c:pt>
                <c:pt idx="1">
                  <c:v>2.5GbE</c:v>
                </c:pt>
                <c:pt idx="2">
                  <c:v>5GbE</c:v>
                </c:pt>
                <c:pt idx="3">
                  <c:v>10GbE</c:v>
                </c:pt>
                <c:pt idx="4">
                  <c:v>25GbE</c:v>
                </c:pt>
                <c:pt idx="5">
                  <c:v>40GbE</c:v>
                </c:pt>
                <c:pt idx="6">
                  <c:v>100GbE</c:v>
                </c:pt>
              </c:strCache>
            </c:strRef>
          </c:cat>
          <c:val>
            <c:numRef>
              <c:f>工作表1!$B$2:$B$8</c:f>
              <c:numCache>
                <c:formatCode>General</c:formatCode>
                <c:ptCount val="7"/>
                <c:pt idx="0">
                  <c:v>1</c:v>
                </c:pt>
                <c:pt idx="1">
                  <c:v>2.5</c:v>
                </c:pt>
                <c:pt idx="2">
                  <c:v>5</c:v>
                </c:pt>
                <c:pt idx="3">
                  <c:v>10</c:v>
                </c:pt>
                <c:pt idx="4">
                  <c:v>25</c:v>
                </c:pt>
                <c:pt idx="5">
                  <c:v>40</c:v>
                </c:pt>
                <c:pt idx="6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CC0-B841-AFE6-777CB04C1D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25834735"/>
        <c:axId val="1226032671"/>
      </c:lineChart>
      <c:catAx>
        <c:axId val="12258347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1226032671"/>
        <c:crosses val="autoZero"/>
        <c:auto val="1"/>
        <c:lblAlgn val="ctr"/>
        <c:lblOffset val="100"/>
        <c:noMultiLvlLbl val="0"/>
      </c:catAx>
      <c:valAx>
        <c:axId val="12260326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12258347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76F5ED-D026-884D-89AB-F8CFCA0FC25B}" type="datetimeFigureOut">
              <a:rPr kumimoji="1" lang="zh-TW" altLang="en-US" smtClean="0"/>
              <a:t>2021/3/9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7C856E-D561-7449-BA03-E0F0728B214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590131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3099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4757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22918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74220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66335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7C856E-D561-7449-BA03-E0F0728B2142}" type="slidenum">
              <a:rPr kumimoji="1" lang="zh-TW" altLang="en-US" smtClean="0"/>
              <a:t>11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0054381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altLang="zh-TW">
              <a:solidFill>
                <a:srgbClr val="FFFFFF"/>
              </a:solidFill>
              <a:latin typeface="微軟正黑體"/>
              <a:ea typeface="微軟正黑體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5390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BDC87-96CA-4101-A4CF-C7A115301D91}" type="datetimeFigureOut">
              <a:rPr lang="zh-TW" altLang="en-US" smtClean="0"/>
              <a:t>2021/3/9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56315-2C63-4E15-AAC0-9876AD309E6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0573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BDC87-96CA-4101-A4CF-C7A115301D91}" type="datetimeFigureOut">
              <a:rPr lang="zh-TW" altLang="en-US" smtClean="0"/>
              <a:t>2021/3/9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56315-2C63-4E15-AAC0-9876AD309E6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84822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DDA35B9-8279-40B0-B35A-89733A2916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1456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室內, 廚房電器 的圖片&#10;&#10;自動產生的描述">
            <a:extLst>
              <a:ext uri="{FF2B5EF4-FFF2-40B4-BE49-F238E27FC236}">
                <a16:creationId xmlns:a16="http://schemas.microsoft.com/office/drawing/2014/main" id="{AD4D7A3E-0CD4-4073-8104-3892B85DC8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2AFE2E5-7777-4AF1-AF28-EC4A52802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896" y="54968"/>
            <a:ext cx="11869652" cy="152823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2146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D4D7A3E-0CD4-4073-8104-3892B85DC8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" y="0"/>
            <a:ext cx="12189630" cy="685799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2AFE2E5-7777-4AF1-AF28-EC4A52802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896" y="54968"/>
            <a:ext cx="11869652" cy="152823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9511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EBD4B64-CC94-457F-A049-A2756E6A28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492B798-7907-40CA-9072-DB04FE7CF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896" y="54968"/>
            <a:ext cx="11869652" cy="152823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416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3FC8EA3-5C36-4300-A9F5-A9CB126A10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0805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文字, 電子用品, 電腦, 立體 的圖片&#10;&#10;自動產生的描述">
            <a:extLst>
              <a:ext uri="{FF2B5EF4-FFF2-40B4-BE49-F238E27FC236}">
                <a16:creationId xmlns:a16="http://schemas.microsoft.com/office/drawing/2014/main" id="{DECEFFE1-566A-43B8-AA4A-24D043F952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2514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FD985FE3-2814-447D-A1ED-3284575FC9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8" y="0"/>
            <a:ext cx="121865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1191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0633A14-886C-4F9F-BC19-E4FC929BC1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" y="168"/>
            <a:ext cx="12189037" cy="685766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4F196F8-68D1-420D-9B94-A158CE357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7" y="33866"/>
            <a:ext cx="11910803" cy="152823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50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5868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F39E988-48A0-49F5-94BE-78FD798318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7AFBD11-3C9B-431E-BCE8-E44118646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21920"/>
            <a:ext cx="12191999" cy="116213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686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BDC87-96CA-4101-A4CF-C7A115301D91}" type="datetimeFigureOut">
              <a:rPr lang="zh-TW" altLang="en-US" smtClean="0"/>
              <a:t>2021/3/9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56315-2C63-4E15-AAC0-9876AD309E6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162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BDC87-96CA-4101-A4CF-C7A115301D91}" type="datetimeFigureOut">
              <a:rPr lang="zh-TW" altLang="en-US" smtClean="0"/>
              <a:t>2021/3/9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56315-2C63-4E15-AAC0-9876AD309E6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289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BDC87-96CA-4101-A4CF-C7A115301D91}" type="datetimeFigureOut">
              <a:rPr lang="zh-TW" altLang="en-US" smtClean="0"/>
              <a:t>2021/3/9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56315-2C63-4E15-AAC0-9876AD309E6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9749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BDC87-96CA-4101-A4CF-C7A115301D91}" type="datetimeFigureOut">
              <a:rPr lang="zh-TW" altLang="en-US" smtClean="0"/>
              <a:t>2021/3/9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56315-2C63-4E15-AAC0-9876AD309E6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533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BDC87-96CA-4101-A4CF-C7A115301D91}" type="datetimeFigureOut">
              <a:rPr lang="zh-TW" altLang="en-US" smtClean="0"/>
              <a:t>2021/3/9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56315-2C63-4E15-AAC0-9876AD309E6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5536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BDC87-96CA-4101-A4CF-C7A115301D91}" type="datetimeFigureOut">
              <a:rPr lang="zh-TW" altLang="en-US" smtClean="0"/>
              <a:t>2021/3/9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56315-2C63-4E15-AAC0-9876AD309E6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9546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BDC87-96CA-4101-A4CF-C7A115301D91}" type="datetimeFigureOut">
              <a:rPr lang="zh-TW" altLang="en-US" smtClean="0"/>
              <a:t>2021/3/9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56315-2C63-4E15-AAC0-9876AD309E6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6206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BDC87-96CA-4101-A4CF-C7A115301D91}" type="datetimeFigureOut">
              <a:rPr lang="zh-TW" altLang="en-US" smtClean="0"/>
              <a:t>2021/3/9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56315-2C63-4E15-AAC0-9876AD309E6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5170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BDC87-96CA-4101-A4CF-C7A115301D91}" type="datetimeFigureOut">
              <a:rPr lang="zh-TW" altLang="en-US" smtClean="0"/>
              <a:t>2021/3/9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356315-2C63-4E15-AAC0-9876AD309E6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3581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2" r:id="rId11"/>
    <p:sldLayoutId id="2147483663" r:id="rId12"/>
    <p:sldLayoutId id="2147483666" r:id="rId13"/>
    <p:sldLayoutId id="2147483664" r:id="rId14"/>
    <p:sldLayoutId id="2147483668" r:id="rId15"/>
    <p:sldLayoutId id="2147483665" r:id="rId16"/>
    <p:sldLayoutId id="2147483659" r:id="rId17"/>
    <p:sldLayoutId id="2147483661" r:id="rId18"/>
    <p:sldLayoutId id="2147483667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ark.intel.com/content/www/tw/zh/ark/products/187410/intel-ethernet-controller-e810-cam2.html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44.png"/><Relationship Id="rId12" Type="http://schemas.microsoft.com/office/2007/relationships/hdphoto" Target="../media/hdphoto5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qnap.com/zh-tw/software/virtualization-station" TargetMode="External"/><Relationship Id="rId11" Type="http://schemas.openxmlformats.org/officeDocument/2006/relationships/image" Target="../media/image47.png"/><Relationship Id="rId5" Type="http://schemas.microsoft.com/office/2007/relationships/hdphoto" Target="../media/hdphoto3.wdp"/><Relationship Id="rId10" Type="http://schemas.openxmlformats.org/officeDocument/2006/relationships/image" Target="../media/image46.svg"/><Relationship Id="rId4" Type="http://schemas.openxmlformats.org/officeDocument/2006/relationships/image" Target="../media/image43.png"/><Relationship Id="rId9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downloadcenter.intel.com/zh-tw/download/28931/Intel-Ethernet-Port-Configuration-Tool-All-Supported-OSs-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png"/><Relationship Id="rId5" Type="http://schemas.openxmlformats.org/officeDocument/2006/relationships/image" Target="../media/image38.png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3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png"/><Relationship Id="rId5" Type="http://schemas.openxmlformats.org/officeDocument/2006/relationships/image" Target="../media/image17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6.png"/><Relationship Id="rId5" Type="http://schemas.microsoft.com/office/2007/relationships/hdphoto" Target="../media/hdphoto8.wdp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chart" Target="../charts/chart1.xml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17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17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 descr="一張含有 文字, 電子用品, 立體, 控制台 的圖片&#10;&#10;自動產生的描述">
            <a:extLst>
              <a:ext uri="{FF2B5EF4-FFF2-40B4-BE49-F238E27FC236}">
                <a16:creationId xmlns:a16="http://schemas.microsoft.com/office/drawing/2014/main" id="{1927B0A1-FD06-4BAC-BB06-1A8A64C563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387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3">
            <a:extLst>
              <a:ext uri="{FF2B5EF4-FFF2-40B4-BE49-F238E27FC236}">
                <a16:creationId xmlns:a16="http://schemas.microsoft.com/office/drawing/2014/main" id="{C5B3094D-535D-4333-8C6D-213310A441F4}"/>
              </a:ext>
            </a:extLst>
          </p:cNvPr>
          <p:cNvSpPr/>
          <p:nvPr/>
        </p:nvSpPr>
        <p:spPr>
          <a:xfrm>
            <a:off x="1188720" y="2046849"/>
            <a:ext cx="9692640" cy="4473526"/>
          </a:xfrm>
          <a:prstGeom prst="roundRect">
            <a:avLst>
              <a:gd name="adj" fmla="val 846"/>
            </a:avLst>
          </a:prstGeom>
          <a:gradFill>
            <a:gsLst>
              <a:gs pos="0">
                <a:schemeClr val="bg1"/>
              </a:gs>
              <a:gs pos="90000">
                <a:schemeClr val="bg1"/>
              </a:gs>
              <a:gs pos="100000">
                <a:srgbClr val="97A2B4">
                  <a:alpha val="0"/>
                </a:srgbClr>
              </a:gs>
            </a:gsLst>
            <a:lin ang="5400000" scaled="1"/>
          </a:gradFill>
          <a:ln w="9525">
            <a:gradFill>
              <a:gsLst>
                <a:gs pos="26000">
                  <a:schemeClr val="accent1">
                    <a:lumMod val="75000"/>
                  </a:schemeClr>
                </a:gs>
                <a:gs pos="52000">
                  <a:schemeClr val="accent1">
                    <a:lumMod val="45000"/>
                    <a:lumOff val="55000"/>
                  </a:schemeClr>
                </a:gs>
                <a:gs pos="0">
                  <a:schemeClr val="bg1"/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  <a:effectLst>
            <a:outerShdw blurRad="228600" dist="381000" algn="l" rotWithShape="0">
              <a:prstClr val="black">
                <a:alpha val="9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SFP, SFP+, SFP28, QSFP28</a:t>
            </a:r>
            <a:endParaRPr lang="zh-TW" altLang="en-US"/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718406E7-1206-0F48-98F3-757415B136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1" r="2813" b="6082"/>
          <a:stretch/>
        </p:blipFill>
        <p:spPr bwMode="auto">
          <a:xfrm>
            <a:off x="1259058" y="2122789"/>
            <a:ext cx="9544930" cy="391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DBAC0DE1-A225-D24B-9830-F1F98E09421D}"/>
              </a:ext>
            </a:extLst>
          </p:cNvPr>
          <p:cNvSpPr txBox="1"/>
          <p:nvPr/>
        </p:nvSpPr>
        <p:spPr>
          <a:xfrm>
            <a:off x="2202635" y="2207195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/>
              <a:t>1</a:t>
            </a:r>
            <a:r>
              <a:rPr kumimoji="1" lang="zh-TW" altLang="en-US"/>
              <a:t> </a:t>
            </a:r>
            <a:r>
              <a:rPr kumimoji="1" lang="en-US" altLang="zh-TW"/>
              <a:t>GbE</a:t>
            </a:r>
            <a:endParaRPr kumimoji="1" lang="zh-TW" altLang="en-US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1EA6ADB2-B6E7-AF4C-B23B-546E16D59CC1}"/>
              </a:ext>
            </a:extLst>
          </p:cNvPr>
          <p:cNvSpPr txBox="1"/>
          <p:nvPr/>
        </p:nvSpPr>
        <p:spPr>
          <a:xfrm>
            <a:off x="3997569" y="2207195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/>
              <a:t>10</a:t>
            </a:r>
            <a:r>
              <a:rPr kumimoji="1" lang="zh-TW" altLang="en-US"/>
              <a:t> </a:t>
            </a:r>
            <a:r>
              <a:rPr kumimoji="1" lang="en-US" altLang="zh-TW"/>
              <a:t>GbE</a:t>
            </a:r>
            <a:endParaRPr kumimoji="1" lang="zh-TW" altLang="en-US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3A414024-959A-DB45-AEFB-C551039E20D8}"/>
              </a:ext>
            </a:extLst>
          </p:cNvPr>
          <p:cNvSpPr txBox="1"/>
          <p:nvPr/>
        </p:nvSpPr>
        <p:spPr>
          <a:xfrm>
            <a:off x="5683191" y="2207195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/>
              <a:t>25</a:t>
            </a:r>
            <a:r>
              <a:rPr kumimoji="1" lang="zh-TW" altLang="en-US"/>
              <a:t> </a:t>
            </a:r>
            <a:r>
              <a:rPr kumimoji="1" lang="en-US" altLang="zh-TW"/>
              <a:t>GbE</a:t>
            </a:r>
            <a:endParaRPr kumimoji="1" lang="zh-TW" altLang="en-US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B001B8B1-9E9F-D343-B60B-BEFD4FCDFEDF}"/>
              </a:ext>
            </a:extLst>
          </p:cNvPr>
          <p:cNvSpPr txBox="1"/>
          <p:nvPr/>
        </p:nvSpPr>
        <p:spPr>
          <a:xfrm>
            <a:off x="7423468" y="2207195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/>
              <a:t>40</a:t>
            </a:r>
            <a:r>
              <a:rPr kumimoji="1" lang="zh-TW" altLang="en-US"/>
              <a:t> </a:t>
            </a:r>
            <a:r>
              <a:rPr kumimoji="1" lang="en-US" altLang="zh-TW"/>
              <a:t>GbE</a:t>
            </a:r>
            <a:endParaRPr kumimoji="1" lang="zh-TW" altLang="en-US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6897D13E-9ED7-EF40-88DE-BCCEB2A5F5E8}"/>
              </a:ext>
            </a:extLst>
          </p:cNvPr>
          <p:cNvSpPr txBox="1"/>
          <p:nvPr/>
        </p:nvSpPr>
        <p:spPr>
          <a:xfrm>
            <a:off x="9163745" y="2207195"/>
            <a:ext cx="968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/>
              <a:t>100</a:t>
            </a:r>
            <a:r>
              <a:rPr kumimoji="1" lang="zh-TW" altLang="en-US"/>
              <a:t> </a:t>
            </a:r>
            <a:r>
              <a:rPr kumimoji="1" lang="en-US" altLang="zh-TW"/>
              <a:t>GbE</a:t>
            </a:r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65937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圓角 2">
            <a:extLst>
              <a:ext uri="{FF2B5EF4-FFF2-40B4-BE49-F238E27FC236}">
                <a16:creationId xmlns:a16="http://schemas.microsoft.com/office/drawing/2014/main" id="{2949D7B8-A485-45F0-8419-BF687E21E02F}"/>
              </a:ext>
            </a:extLst>
          </p:cNvPr>
          <p:cNvSpPr/>
          <p:nvPr/>
        </p:nvSpPr>
        <p:spPr>
          <a:xfrm>
            <a:off x="3440308" y="3295809"/>
            <a:ext cx="639320" cy="2987899"/>
          </a:xfrm>
          <a:prstGeom prst="roundRect">
            <a:avLst>
              <a:gd name="adj" fmla="val 4862"/>
            </a:avLst>
          </a:prstGeom>
          <a:solidFill>
            <a:srgbClr val="00B0F0">
              <a:alpha val="15000"/>
            </a:srgbClr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4400"/>
              <a:t>QXG-100G2SF-E810 </a:t>
            </a:r>
            <a:r>
              <a:rPr lang="zh-TW" altLang="en-US" sz="4400"/>
              <a:t>提供全高和半高擋板，搭配 </a:t>
            </a:r>
            <a:r>
              <a:rPr lang="en-US" altLang="zh-TW" sz="4400"/>
              <a:t>Low-profile</a:t>
            </a:r>
            <a:r>
              <a:rPr lang="zh-TW" altLang="en-US" sz="4400"/>
              <a:t> 設計能適用於多數機箱</a:t>
            </a:r>
            <a:endParaRPr lang="zh-TW" altLang="en-US" sz="4000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B1E8670A-02D0-0947-B46D-D1247BA6BFB9}"/>
              </a:ext>
            </a:extLst>
          </p:cNvPr>
          <p:cNvSpPr txBox="1"/>
          <p:nvPr/>
        </p:nvSpPr>
        <p:spPr>
          <a:xfrm>
            <a:off x="3294798" y="2221044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預裝半高擋版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2D21AE95-BD90-F34A-BC97-D7F5B9C23795}"/>
              </a:ext>
            </a:extLst>
          </p:cNvPr>
          <p:cNvSpPr txBox="1"/>
          <p:nvPr/>
        </p:nvSpPr>
        <p:spPr>
          <a:xfrm>
            <a:off x="496551" y="3966883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附贈全高擋版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85A1BCD8-A50F-E849-AF10-F587C1DE363C}"/>
              </a:ext>
            </a:extLst>
          </p:cNvPr>
          <p:cNvSpPr txBox="1"/>
          <p:nvPr/>
        </p:nvSpPr>
        <p:spPr>
          <a:xfrm>
            <a:off x="10363702" y="4248627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68.9mm</a:t>
            </a:r>
            <a:endParaRPr kumimoji="1"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6D91C788-0B18-E64B-8A05-3E795CACC267}"/>
              </a:ext>
            </a:extLst>
          </p:cNvPr>
          <p:cNvSpPr txBox="1"/>
          <p:nvPr/>
        </p:nvSpPr>
        <p:spPr>
          <a:xfrm>
            <a:off x="6400595" y="2720697"/>
            <a:ext cx="1196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169.5mm</a:t>
            </a:r>
            <a:endParaRPr kumimoji="1"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圖片 10" descr="一張含有 文字 的圖片&#10;&#10;自動產生的描述">
            <a:extLst>
              <a:ext uri="{FF2B5EF4-FFF2-40B4-BE49-F238E27FC236}">
                <a16:creationId xmlns:a16="http://schemas.microsoft.com/office/drawing/2014/main" id="{B6853790-0E99-44C7-A82B-EF0ED70A2B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90" b="13074"/>
          <a:stretch/>
        </p:blipFill>
        <p:spPr>
          <a:xfrm>
            <a:off x="3440308" y="3295809"/>
            <a:ext cx="6989249" cy="2987899"/>
          </a:xfrm>
          <a:prstGeom prst="rect">
            <a:avLst/>
          </a:prstGeom>
        </p:spPr>
      </p:pic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86A37597-B68D-4459-A487-F83FEBE04706}"/>
              </a:ext>
            </a:extLst>
          </p:cNvPr>
          <p:cNvSpPr/>
          <p:nvPr/>
        </p:nvSpPr>
        <p:spPr>
          <a:xfrm>
            <a:off x="2201859" y="2399869"/>
            <a:ext cx="887586" cy="3883839"/>
          </a:xfrm>
          <a:prstGeom prst="roundRect">
            <a:avLst>
              <a:gd name="adj" fmla="val 4862"/>
            </a:avLst>
          </a:prstGeom>
          <a:solidFill>
            <a:srgbClr val="00B0F0">
              <a:alpha val="15000"/>
            </a:srgbClr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2" name="圖片 21" descr="一張含有 文字, 電子用品 的圖片&#10;&#10;自動產生的描述">
            <a:extLst>
              <a:ext uri="{FF2B5EF4-FFF2-40B4-BE49-F238E27FC236}">
                <a16:creationId xmlns:a16="http://schemas.microsoft.com/office/drawing/2014/main" id="{2426C9FD-8250-416F-BA57-3106A4EC2D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5000" contras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" t="8988" r="85218" b="6993"/>
          <a:stretch/>
        </p:blipFill>
        <p:spPr>
          <a:xfrm>
            <a:off x="2080279" y="2022739"/>
            <a:ext cx="1023234" cy="4188147"/>
          </a:xfrm>
          <a:prstGeom prst="rect">
            <a:avLst/>
          </a:prstGeom>
        </p:spPr>
      </p:pic>
      <p:grpSp>
        <p:nvGrpSpPr>
          <p:cNvPr id="24" name="群組 23">
            <a:extLst>
              <a:ext uri="{FF2B5EF4-FFF2-40B4-BE49-F238E27FC236}">
                <a16:creationId xmlns:a16="http://schemas.microsoft.com/office/drawing/2014/main" id="{0E7D835A-B21C-43D4-85AB-4DBB8DFA06AD}"/>
              </a:ext>
            </a:extLst>
          </p:cNvPr>
          <p:cNvGrpSpPr/>
          <p:nvPr/>
        </p:nvGrpSpPr>
        <p:grpSpPr>
          <a:xfrm>
            <a:off x="4079628" y="2970509"/>
            <a:ext cx="5838095" cy="372235"/>
            <a:chOff x="5617194" y="2395253"/>
            <a:chExt cx="1610751" cy="372235"/>
          </a:xfrm>
        </p:grpSpPr>
        <p:cxnSp>
          <p:nvCxnSpPr>
            <p:cNvPr id="9" name="直線單箭頭接點 8">
              <a:extLst>
                <a:ext uri="{FF2B5EF4-FFF2-40B4-BE49-F238E27FC236}">
                  <a16:creationId xmlns:a16="http://schemas.microsoft.com/office/drawing/2014/main" id="{0C4C8734-921E-40C5-939B-0108A946DEB3}"/>
                </a:ext>
              </a:extLst>
            </p:cNvPr>
            <p:cNvCxnSpPr/>
            <p:nvPr/>
          </p:nvCxnSpPr>
          <p:spPr>
            <a:xfrm>
              <a:off x="5617194" y="2565757"/>
              <a:ext cx="1610751" cy="0"/>
            </a:xfrm>
            <a:prstGeom prst="straightConnector1">
              <a:avLst/>
            </a:prstGeom>
            <a:ln>
              <a:solidFill>
                <a:schemeClr val="tx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接點 11">
              <a:extLst>
                <a:ext uri="{FF2B5EF4-FFF2-40B4-BE49-F238E27FC236}">
                  <a16:creationId xmlns:a16="http://schemas.microsoft.com/office/drawing/2014/main" id="{FE12AB2E-511C-4BE3-8954-17168E0291B0}"/>
                </a:ext>
              </a:extLst>
            </p:cNvPr>
            <p:cNvCxnSpPr/>
            <p:nvPr/>
          </p:nvCxnSpPr>
          <p:spPr>
            <a:xfrm>
              <a:off x="7227945" y="2395253"/>
              <a:ext cx="0" cy="369143"/>
            </a:xfrm>
            <a:prstGeom prst="line">
              <a:avLst/>
            </a:prstGeom>
            <a:ln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接點 22">
              <a:extLst>
                <a:ext uri="{FF2B5EF4-FFF2-40B4-BE49-F238E27FC236}">
                  <a16:creationId xmlns:a16="http://schemas.microsoft.com/office/drawing/2014/main" id="{015A8D84-A411-4365-A32E-D293A2CA56F2}"/>
                </a:ext>
              </a:extLst>
            </p:cNvPr>
            <p:cNvCxnSpPr/>
            <p:nvPr/>
          </p:nvCxnSpPr>
          <p:spPr>
            <a:xfrm>
              <a:off x="5617194" y="2398345"/>
              <a:ext cx="0" cy="369143"/>
            </a:xfrm>
            <a:prstGeom prst="line">
              <a:avLst/>
            </a:prstGeom>
            <a:ln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C2DF85EE-4453-4B5B-8530-F6CD92CCCCE1}"/>
              </a:ext>
            </a:extLst>
          </p:cNvPr>
          <p:cNvGrpSpPr/>
          <p:nvPr/>
        </p:nvGrpSpPr>
        <p:grpSpPr>
          <a:xfrm rot="5400000">
            <a:off x="8974608" y="4431842"/>
            <a:ext cx="2412137" cy="372235"/>
            <a:chOff x="5617194" y="2395253"/>
            <a:chExt cx="1610751" cy="372235"/>
          </a:xfrm>
        </p:grpSpPr>
        <p:cxnSp>
          <p:nvCxnSpPr>
            <p:cNvPr id="26" name="直線單箭頭接點 25">
              <a:extLst>
                <a:ext uri="{FF2B5EF4-FFF2-40B4-BE49-F238E27FC236}">
                  <a16:creationId xmlns:a16="http://schemas.microsoft.com/office/drawing/2014/main" id="{1707EE8B-66F4-4AAF-9B32-852B7D9DF8D6}"/>
                </a:ext>
              </a:extLst>
            </p:cNvPr>
            <p:cNvCxnSpPr/>
            <p:nvPr/>
          </p:nvCxnSpPr>
          <p:spPr>
            <a:xfrm>
              <a:off x="5617194" y="2565757"/>
              <a:ext cx="1610751" cy="0"/>
            </a:xfrm>
            <a:prstGeom prst="straightConnector1">
              <a:avLst/>
            </a:prstGeom>
            <a:ln>
              <a:solidFill>
                <a:schemeClr val="tx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接點 26">
              <a:extLst>
                <a:ext uri="{FF2B5EF4-FFF2-40B4-BE49-F238E27FC236}">
                  <a16:creationId xmlns:a16="http://schemas.microsoft.com/office/drawing/2014/main" id="{770C4753-79BB-48F3-A842-CBC06E7BC7E1}"/>
                </a:ext>
              </a:extLst>
            </p:cNvPr>
            <p:cNvCxnSpPr/>
            <p:nvPr/>
          </p:nvCxnSpPr>
          <p:spPr>
            <a:xfrm>
              <a:off x="7227945" y="2395253"/>
              <a:ext cx="0" cy="369143"/>
            </a:xfrm>
            <a:prstGeom prst="line">
              <a:avLst/>
            </a:prstGeom>
            <a:ln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接點 27">
              <a:extLst>
                <a:ext uri="{FF2B5EF4-FFF2-40B4-BE49-F238E27FC236}">
                  <a16:creationId xmlns:a16="http://schemas.microsoft.com/office/drawing/2014/main" id="{4CE33AAD-9DAF-4018-BFD5-4811469D50FE}"/>
                </a:ext>
              </a:extLst>
            </p:cNvPr>
            <p:cNvCxnSpPr/>
            <p:nvPr/>
          </p:nvCxnSpPr>
          <p:spPr>
            <a:xfrm>
              <a:off x="5617194" y="2398345"/>
              <a:ext cx="0" cy="369143"/>
            </a:xfrm>
            <a:prstGeom prst="line">
              <a:avLst/>
            </a:prstGeom>
            <a:ln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接點: 肘形 33">
            <a:extLst>
              <a:ext uri="{FF2B5EF4-FFF2-40B4-BE49-F238E27FC236}">
                <a16:creationId xmlns:a16="http://schemas.microsoft.com/office/drawing/2014/main" id="{51F1125A-C7F6-42C4-A83C-CCB072E00B0D}"/>
              </a:ext>
            </a:extLst>
          </p:cNvPr>
          <p:cNvCxnSpPr>
            <a:cxnSpLocks/>
            <a:stCxn id="18" idx="2"/>
          </p:cNvCxnSpPr>
          <p:nvPr/>
        </p:nvCxnSpPr>
        <p:spPr>
          <a:xfrm rot="16200000" flipH="1">
            <a:off x="1466287" y="4151309"/>
            <a:ext cx="550666" cy="920478"/>
          </a:xfrm>
          <a:prstGeom prst="bentConnector2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接點 35">
            <a:extLst>
              <a:ext uri="{FF2B5EF4-FFF2-40B4-BE49-F238E27FC236}">
                <a16:creationId xmlns:a16="http://schemas.microsoft.com/office/drawing/2014/main" id="{A5C09A62-2D58-4F4E-A283-BEAFAD6083D4}"/>
              </a:ext>
            </a:extLst>
          </p:cNvPr>
          <p:cNvCxnSpPr/>
          <p:nvPr/>
        </p:nvCxnSpPr>
        <p:spPr>
          <a:xfrm>
            <a:off x="3736022" y="2546533"/>
            <a:ext cx="0" cy="749276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04414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QXG-100G2SF-E810</a:t>
            </a:r>
            <a:r>
              <a:rPr lang="zh-TW" altLang="en-US"/>
              <a:t> 規格介紹</a:t>
            </a: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719300706"/>
              </p:ext>
            </p:extLst>
          </p:nvPr>
        </p:nvGraphicFramePr>
        <p:xfrm>
          <a:off x="1173357" y="1930399"/>
          <a:ext cx="9822730" cy="4744722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sx="97000" sy="97000" algn="tl" rotWithShape="0">
                    <a:prstClr val="black">
                      <a:alpha val="3000"/>
                    </a:prstClr>
                  </a:outerShdw>
                </a:effectLst>
                <a:tableStyleId>{8EC20E35-A176-4012-BC5E-935CFFF8708E}</a:tableStyleId>
              </a:tblPr>
              <a:tblGrid>
                <a:gridCol w="4911365">
                  <a:extLst>
                    <a:ext uri="{9D8B030D-6E8A-4147-A177-3AD203B41FA5}">
                      <a16:colId xmlns:a16="http://schemas.microsoft.com/office/drawing/2014/main" val="3109494905"/>
                    </a:ext>
                  </a:extLst>
                </a:gridCol>
                <a:gridCol w="4911365">
                  <a:extLst>
                    <a:ext uri="{9D8B030D-6E8A-4147-A177-3AD203B41FA5}">
                      <a16:colId xmlns:a16="http://schemas.microsoft.com/office/drawing/2014/main" val="2856696427"/>
                    </a:ext>
                  </a:extLst>
                </a:gridCol>
              </a:tblGrid>
              <a:tr h="534870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QXG-100G2SF-E810</a:t>
                      </a:r>
                      <a:endParaRPr lang="zh-TW" altLang="en-US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r>
                        <a:rPr lang="en-US" altLang="zh-TW"/>
                        <a:t>QXG-100G2SF-E810</a:t>
                      </a:r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4469493"/>
                  </a:ext>
                </a:extLst>
              </a:tr>
              <a:tr h="415218">
                <a:tc>
                  <a:txBody>
                    <a:bodyPr/>
                    <a:lstStyle/>
                    <a:p>
                      <a:r>
                        <a:rPr lang="en-US" altLang="zh-TW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Ethernet</a:t>
                      </a:r>
                      <a:r>
                        <a:rPr lang="en-US" altLang="zh-TW" b="1" baseline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controller</a:t>
                      </a:r>
                      <a:endParaRPr lang="zh-TW" altLang="en-US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4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Intel E800 Series Ethernet controller; E810-CAM2</a:t>
                      </a:r>
                      <a:endParaRPr lang="zh-TW" altLang="en-US" sz="14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594604756"/>
                  </a:ext>
                </a:extLst>
              </a:tr>
              <a:tr h="415218">
                <a:tc>
                  <a:txBody>
                    <a:bodyPr/>
                    <a:lstStyle/>
                    <a:p>
                      <a:r>
                        <a:rPr lang="en-US" altLang="zh-TW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PCI-Express interface</a:t>
                      </a:r>
                      <a:endParaRPr lang="zh-TW" altLang="en-US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14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PCI-Express</a:t>
                      </a:r>
                      <a:r>
                        <a:rPr lang="en-US" altLang="zh-TW" sz="1400" baseline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4.0 x16 (support PCI Express 3.0)</a:t>
                      </a:r>
                      <a:endParaRPr lang="zh-TW" altLang="en-US" sz="14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04145481"/>
                  </a:ext>
                </a:extLst>
              </a:tr>
              <a:tr h="415218">
                <a:tc>
                  <a:txBody>
                    <a:bodyPr/>
                    <a:lstStyle/>
                    <a:p>
                      <a:r>
                        <a:rPr lang="en-US" altLang="zh-TW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Connector</a:t>
                      </a:r>
                      <a:endParaRPr lang="zh-TW" altLang="en-US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14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QSFP28</a:t>
                      </a:r>
                      <a:endParaRPr lang="zh-TW" altLang="en-US" sz="14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00842810"/>
                  </a:ext>
                </a:extLst>
              </a:tr>
              <a:tr h="415218">
                <a:tc>
                  <a:txBody>
                    <a:bodyPr/>
                    <a:lstStyle/>
                    <a:p>
                      <a:r>
                        <a:rPr lang="en-US" altLang="zh-TW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Transmission</a:t>
                      </a:r>
                      <a:r>
                        <a:rPr lang="en-US" altLang="zh-TW" b="1" baseline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speed </a:t>
                      </a:r>
                      <a:endParaRPr lang="zh-TW" altLang="en-US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14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100GbE, 50GbE, 25GbE,</a:t>
                      </a:r>
                      <a:r>
                        <a:rPr lang="en-US" altLang="zh-TW" sz="1400" baseline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10GbE</a:t>
                      </a:r>
                      <a:endParaRPr lang="zh-TW" altLang="en-US" sz="14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2041984"/>
                  </a:ext>
                </a:extLst>
              </a:tr>
              <a:tr h="1467482">
                <a:tc>
                  <a:txBody>
                    <a:bodyPr/>
                    <a:lstStyle/>
                    <a:p>
                      <a:r>
                        <a:rPr lang="en-US" altLang="zh-TW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Supported operating systems</a:t>
                      </a:r>
                      <a:endParaRPr lang="zh-TW" altLang="en-US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14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QuTS hero 4.5.2 and later</a:t>
                      </a:r>
                    </a:p>
                    <a:p>
                      <a:r>
                        <a:rPr lang="en-US" altLang="zh-TW" sz="14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QTS 4.5.2 and later</a:t>
                      </a:r>
                    </a:p>
                    <a:p>
                      <a:r>
                        <a:rPr lang="en-US" altLang="zh-TW" sz="14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Linux</a:t>
                      </a:r>
                    </a:p>
                    <a:p>
                      <a:r>
                        <a:rPr lang="en-US" altLang="zh-TW" sz="14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Windows 10</a:t>
                      </a:r>
                    </a:p>
                    <a:p>
                      <a:r>
                        <a:rPr lang="en-US" altLang="zh-TW" sz="14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Windows Server 2016/2019</a:t>
                      </a:r>
                      <a:endParaRPr lang="zh-TW" altLang="en-US" sz="14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24324950"/>
                  </a:ext>
                </a:extLst>
              </a:tr>
              <a:tr h="433076">
                <a:tc>
                  <a:txBody>
                    <a:bodyPr/>
                    <a:lstStyle/>
                    <a:p>
                      <a:r>
                        <a:rPr lang="en-US" altLang="zh-TW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Dimension</a:t>
                      </a:r>
                      <a:endParaRPr lang="zh-TW" altLang="en-US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14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169.5 x 68.9 mm</a:t>
                      </a:r>
                      <a:endParaRPr lang="zh-TW" altLang="en-US" sz="14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58992720"/>
                  </a:ext>
                </a:extLst>
              </a:tr>
              <a:tr h="648422">
                <a:tc>
                  <a:txBody>
                    <a:bodyPr/>
                    <a:lstStyle/>
                    <a:p>
                      <a:r>
                        <a:rPr lang="en-US" altLang="zh-TW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Support cable</a:t>
                      </a:r>
                      <a:r>
                        <a:rPr lang="en-US" altLang="zh-TW" b="1" baseline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&amp; transceiver </a:t>
                      </a:r>
                      <a:endParaRPr lang="zh-TW" altLang="en-US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14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CAB-DAC15M-QSFP28 (*coming soon later)</a:t>
                      </a:r>
                    </a:p>
                    <a:p>
                      <a:r>
                        <a:rPr lang="en-US" altLang="zh-TW" sz="14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CAB-DAC15M-QSFP28-B4 (*coming soon later)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25805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77671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全新雙埠</a:t>
            </a:r>
            <a:r>
              <a:rPr lang="en-US" altLang="zh-TW"/>
              <a:t>100GbE</a:t>
            </a:r>
            <a:r>
              <a:rPr lang="zh-TW" altLang="en-US"/>
              <a:t>網路擴充卡</a:t>
            </a:r>
            <a:br>
              <a:rPr lang="en-US" altLang="zh-TW"/>
            </a:br>
            <a:r>
              <a:rPr lang="zh-TW" altLang="en-US"/>
              <a:t>支援</a:t>
            </a:r>
            <a:r>
              <a:rPr lang="en-US" altLang="zh-TW"/>
              <a:t>QNAP</a:t>
            </a:r>
            <a:r>
              <a:rPr lang="zh-TW" altLang="en-US"/>
              <a:t>作業系統及多種不同的作業系統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07" b="36854"/>
          <a:stretch/>
        </p:blipFill>
        <p:spPr>
          <a:xfrm>
            <a:off x="4615866" y="2816482"/>
            <a:ext cx="4120171" cy="1097551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E1A684F7-852A-4186-9846-4E9C8813C9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90035" y="4365542"/>
            <a:ext cx="1765141" cy="1765141"/>
          </a:xfrm>
          <a:prstGeom prst="rect">
            <a:avLst/>
          </a:prstGeom>
        </p:spPr>
      </p:pic>
      <p:pic>
        <p:nvPicPr>
          <p:cNvPr id="14" name="圖形 13">
            <a:extLst>
              <a:ext uri="{FF2B5EF4-FFF2-40B4-BE49-F238E27FC236}">
                <a16:creationId xmlns:a16="http://schemas.microsoft.com/office/drawing/2014/main" id="{6BDC15AD-5DAB-4F0F-A8C9-DC27BA313A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5562" t="24216" r="14353" b="41262"/>
          <a:stretch/>
        </p:blipFill>
        <p:spPr>
          <a:xfrm>
            <a:off x="5280340" y="4689704"/>
            <a:ext cx="3691628" cy="1212279"/>
          </a:xfrm>
          <a:prstGeom prst="rect">
            <a:avLst/>
          </a:prstGeom>
        </p:spPr>
      </p:pic>
      <p:pic>
        <p:nvPicPr>
          <p:cNvPr id="16" name="圖形 15">
            <a:extLst>
              <a:ext uri="{FF2B5EF4-FFF2-40B4-BE49-F238E27FC236}">
                <a16:creationId xmlns:a16="http://schemas.microsoft.com/office/drawing/2014/main" id="{70757E83-2C0F-4333-B00F-647079EEB0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44378" y="2276109"/>
            <a:ext cx="2048928" cy="1637924"/>
          </a:xfrm>
          <a:prstGeom prst="rect">
            <a:avLst/>
          </a:prstGeom>
        </p:spPr>
      </p:pic>
      <p:pic>
        <p:nvPicPr>
          <p:cNvPr id="18" name="圖片 17" descr="一張含有 文字 的圖片&#10;&#10;自動產生的描述">
            <a:extLst>
              <a:ext uri="{FF2B5EF4-FFF2-40B4-BE49-F238E27FC236}">
                <a16:creationId xmlns:a16="http://schemas.microsoft.com/office/drawing/2014/main" id="{F58540A5-5151-4028-9260-ABEE49FDC9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07" y="2562184"/>
            <a:ext cx="3898873" cy="134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120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CC208F15-2A84-AE49-BB7B-99D881A73F7C}"/>
              </a:ext>
            </a:extLst>
          </p:cNvPr>
          <p:cNvSpPr txBox="1"/>
          <p:nvPr/>
        </p:nvSpPr>
        <p:spPr>
          <a:xfrm>
            <a:off x="474903" y="3293385"/>
            <a:ext cx="264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4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軟體功能</a:t>
            </a: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2FF6B184-98CA-4F32-891A-B94520066D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2053" y="2540766"/>
            <a:ext cx="4576763" cy="509928"/>
          </a:xfrm>
          <a:prstGeom prst="rect">
            <a:avLst/>
          </a:prstGeom>
        </p:spPr>
      </p:pic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05FB896E-B128-41CA-8605-99C63C888637}"/>
              </a:ext>
            </a:extLst>
          </p:cNvPr>
          <p:cNvCxnSpPr>
            <a:cxnSpLocks/>
          </p:cNvCxnSpPr>
          <p:nvPr/>
        </p:nvCxnSpPr>
        <p:spPr>
          <a:xfrm>
            <a:off x="532053" y="3244148"/>
            <a:ext cx="457676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27524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351EED4F-20BE-43A4-BB15-59224B608575}"/>
              </a:ext>
            </a:extLst>
          </p:cNvPr>
          <p:cNvSpPr/>
          <p:nvPr/>
        </p:nvSpPr>
        <p:spPr>
          <a:xfrm>
            <a:off x="1025324" y="2094395"/>
            <a:ext cx="10116288" cy="4473526"/>
          </a:xfrm>
          <a:prstGeom prst="roundRect">
            <a:avLst>
              <a:gd name="adj" fmla="val 846"/>
            </a:avLst>
          </a:prstGeom>
          <a:gradFill>
            <a:gsLst>
              <a:gs pos="0">
                <a:schemeClr val="bg1"/>
              </a:gs>
              <a:gs pos="90000">
                <a:schemeClr val="bg1"/>
              </a:gs>
              <a:gs pos="100000">
                <a:srgbClr val="97A2B4">
                  <a:alpha val="0"/>
                </a:srgbClr>
              </a:gs>
            </a:gsLst>
            <a:lin ang="5400000" scaled="1"/>
          </a:gradFill>
          <a:ln w="9525">
            <a:gradFill>
              <a:gsLst>
                <a:gs pos="26000">
                  <a:schemeClr val="accent1">
                    <a:lumMod val="75000"/>
                  </a:schemeClr>
                </a:gs>
                <a:gs pos="52000">
                  <a:schemeClr val="accent1">
                    <a:lumMod val="45000"/>
                    <a:lumOff val="55000"/>
                  </a:schemeClr>
                </a:gs>
                <a:gs pos="0">
                  <a:schemeClr val="bg1"/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  <a:effectLst>
            <a:outerShdw blurRad="228600" dist="381000" algn="l" rotWithShape="0">
              <a:prstClr val="black">
                <a:alpha val="9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QXG-100G2SF-E810</a:t>
            </a:r>
            <a:r>
              <a:rPr lang="zh-TW" altLang="en-US"/>
              <a:t> 支援</a:t>
            </a:r>
            <a:r>
              <a:rPr lang="en-US" altLang="zh-TW"/>
              <a:t>QoS, SR-IOV, </a:t>
            </a:r>
            <a:r>
              <a:rPr lang="en-US" altLang="zh-TW" err="1"/>
              <a:t>iWRAP</a:t>
            </a:r>
            <a:r>
              <a:rPr lang="en-US" altLang="zh-TW"/>
              <a:t>, RDMA, </a:t>
            </a:r>
            <a:r>
              <a:rPr lang="en-US" altLang="zh-TW" err="1"/>
              <a:t>RoCE</a:t>
            </a:r>
            <a:r>
              <a:rPr lang="zh-TW" altLang="en-US"/>
              <a:t>等多種技術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43711CA7-DF9D-4C96-A0EF-C7E625FC2C75}"/>
              </a:ext>
            </a:extLst>
          </p:cNvPr>
          <p:cNvGrpSpPr/>
          <p:nvPr/>
        </p:nvGrpSpPr>
        <p:grpSpPr>
          <a:xfrm>
            <a:off x="1187505" y="2192868"/>
            <a:ext cx="9831460" cy="3886066"/>
            <a:chOff x="531739" y="1730218"/>
            <a:chExt cx="12016644" cy="4749800"/>
          </a:xfrm>
        </p:grpSpPr>
        <p:pic>
          <p:nvPicPr>
            <p:cNvPr id="7" name="圖片 6" descr="一張含有 文字 的圖片&#10;&#10;自動產生的描述">
              <a:extLst>
                <a:ext uri="{FF2B5EF4-FFF2-40B4-BE49-F238E27FC236}">
                  <a16:creationId xmlns:a16="http://schemas.microsoft.com/office/drawing/2014/main" id="{7803EC48-62E7-AB44-974F-177CD362C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739" y="1863031"/>
              <a:ext cx="5956300" cy="2463800"/>
            </a:xfrm>
            <a:prstGeom prst="rect">
              <a:avLst/>
            </a:prstGeom>
          </p:spPr>
        </p:pic>
        <p:pic>
          <p:nvPicPr>
            <p:cNvPr id="9" name="圖片 8" descr="一張含有 文字 的圖片&#10;&#10;自動產生的描述">
              <a:extLst>
                <a:ext uri="{FF2B5EF4-FFF2-40B4-BE49-F238E27FC236}">
                  <a16:creationId xmlns:a16="http://schemas.microsoft.com/office/drawing/2014/main" id="{1107A8A1-971D-6743-B518-49BE66202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7583" y="1730218"/>
              <a:ext cx="6400800" cy="4749800"/>
            </a:xfrm>
            <a:prstGeom prst="rect">
              <a:avLst/>
            </a:prstGeom>
          </p:spPr>
        </p:pic>
      </p:grp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904853C9-5845-7D4B-8597-29CEB8993007}"/>
              </a:ext>
            </a:extLst>
          </p:cNvPr>
          <p:cNvSpPr txBox="1"/>
          <p:nvPr/>
        </p:nvSpPr>
        <p:spPr>
          <a:xfrm>
            <a:off x="1145074" y="5863490"/>
            <a:ext cx="46794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TW" sz="800">
                <a:hlinkClick r:id="rId4"/>
              </a:rPr>
              <a:t>https://ark.intel.com/content/www/tw/zh/ark/products/187410/intel-ethernet-controller-e810-cam2.html</a:t>
            </a:r>
            <a:endParaRPr kumimoji="1" lang="en" altLang="zh-TW" sz="800"/>
          </a:p>
        </p:txBody>
      </p:sp>
    </p:spTree>
    <p:extLst>
      <p:ext uri="{BB962C8B-B14F-4D97-AF65-F5344CB8AC3E}">
        <p14:creationId xmlns:p14="http://schemas.microsoft.com/office/powerpoint/2010/main" val="16799217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E2D192E-4158-4BEF-94F5-FDB068463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4000" b="1">
                <a:latin typeface="Microsoft JhengHei"/>
                <a:ea typeface="+mj-lt"/>
                <a:cs typeface="Calibri Light"/>
              </a:rPr>
              <a:t>QXG-100G2SF-E810 將會 </a:t>
            </a:r>
            <a:r>
              <a:rPr lang="en-US" altLang="zh-TW" sz="4000" b="1">
                <a:latin typeface="Microsoft JhengHei"/>
                <a:ea typeface="+mj-lt"/>
                <a:cs typeface="Calibri Light"/>
              </a:rPr>
              <a:t>QTS </a:t>
            </a:r>
            <a:r>
              <a:rPr lang="zh-TW" sz="4000" b="1">
                <a:latin typeface="Microsoft JhengHei"/>
                <a:ea typeface="Microsoft JhengHei"/>
                <a:cs typeface="Calibri Light"/>
              </a:rPr>
              <a:t>後續</a:t>
            </a:r>
            <a:r>
              <a:rPr lang="zh-TW" altLang="en-US" sz="4000" b="1">
                <a:latin typeface="Microsoft JhengHei"/>
                <a:ea typeface="+mj-lt"/>
                <a:cs typeface="Calibri Light"/>
              </a:rPr>
              <a:t>版本中陸續支援</a:t>
            </a:r>
            <a:r>
              <a:rPr lang="en-US" sz="4000" b="1" err="1">
                <a:latin typeface="Microsoft JhengHei"/>
                <a:ea typeface="+mj-lt"/>
                <a:cs typeface="Calibri Light"/>
              </a:rPr>
              <a:t>iWARP</a:t>
            </a:r>
            <a:r>
              <a:rPr lang="en-US" sz="4000" b="1">
                <a:latin typeface="Microsoft JhengHei"/>
                <a:ea typeface="+mj-lt"/>
                <a:cs typeface="Calibri Light"/>
              </a:rPr>
              <a:t>/RDMA, SR-IOV</a:t>
            </a:r>
            <a:r>
              <a:rPr lang="zh-TW" altLang="en-US" sz="4000" b="1">
                <a:latin typeface="Microsoft JhengHei"/>
                <a:ea typeface="+mj-lt"/>
                <a:cs typeface="Calibri Light"/>
              </a:rPr>
              <a:t>及</a:t>
            </a:r>
            <a:r>
              <a:rPr lang="en-US" sz="4000" b="1">
                <a:latin typeface="Microsoft JhengHei"/>
                <a:ea typeface="+mj-lt"/>
                <a:cs typeface="Calibri Light"/>
              </a:rPr>
              <a:t>Link Aggregation</a:t>
            </a:r>
            <a:endParaRPr lang="zh-TW" altLang="en-US" sz="4000" b="1">
              <a:latin typeface="Microsoft JhengHei"/>
              <a:ea typeface="+mj-lt"/>
              <a:cs typeface="Calibri Light"/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3FA7AA41-ECFF-4920-850F-2794C0286635}"/>
              </a:ext>
            </a:extLst>
          </p:cNvPr>
          <p:cNvGrpSpPr/>
          <p:nvPr/>
        </p:nvGrpSpPr>
        <p:grpSpPr>
          <a:xfrm>
            <a:off x="774107" y="2041340"/>
            <a:ext cx="6787276" cy="4336294"/>
            <a:chOff x="647498" y="1851428"/>
            <a:chExt cx="7181056" cy="4587875"/>
          </a:xfrm>
        </p:grpSpPr>
        <p:pic>
          <p:nvPicPr>
            <p:cNvPr id="3" name="圖片 3">
              <a:extLst>
                <a:ext uri="{FF2B5EF4-FFF2-40B4-BE49-F238E27FC236}">
                  <a16:creationId xmlns:a16="http://schemas.microsoft.com/office/drawing/2014/main" id="{9826BEDF-8503-483C-8B3B-9A2B73099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CrisscrossEtching/>
                      </a14:imgEffect>
                      <a14:imgEffect>
                        <a14:brightnessContrast contrast="1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7498" y="1851428"/>
              <a:ext cx="1104384" cy="1104384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62E022EB-6A8F-4E75-B7A0-D4B347C3F9F7}"/>
                </a:ext>
              </a:extLst>
            </p:cNvPr>
            <p:cNvSpPr txBox="1"/>
            <p:nvPr/>
          </p:nvSpPr>
          <p:spPr>
            <a:xfrm>
              <a:off x="1883839" y="1972541"/>
              <a:ext cx="5195887" cy="87920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zh-TW" sz="16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支援 </a:t>
              </a:r>
              <a:r>
                <a:rPr lang="en-US" altLang="zh-TW" sz="1600" err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iWARP</a:t>
              </a:r>
              <a:r>
                <a:rPr lang="en-US" altLang="zh-TW" sz="16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/RDMA</a:t>
              </a:r>
              <a:r>
                <a:rPr lang="zh-TW" sz="16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，通過 </a:t>
              </a:r>
              <a:r>
                <a:rPr lang="en-US" altLang="zh-TW" sz="16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IP </a:t>
              </a:r>
              <a:r>
                <a:rPr lang="zh-TW" sz="16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網路實現 </a:t>
              </a:r>
              <a:r>
                <a:rPr lang="en-US" altLang="zh-TW" sz="16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RDMA</a:t>
              </a:r>
              <a:r>
                <a:rPr lang="zh-TW" sz="16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，可實現低延遲、高輸送量的直接記憶體到記憶體的網路上的通信，進而消除不必要的資料搬移。</a:t>
              </a:r>
            </a:p>
          </p:txBody>
        </p:sp>
        <p:pic>
          <p:nvPicPr>
            <p:cNvPr id="5" name="圖片 5">
              <a:extLst>
                <a:ext uri="{FF2B5EF4-FFF2-40B4-BE49-F238E27FC236}">
                  <a16:creationId xmlns:a16="http://schemas.microsoft.com/office/drawing/2014/main" id="{4D0778B6-82FB-4D39-8CF1-19BAD36AE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CrisscrossEtching/>
                      </a14:imgEffect>
                      <a14:imgEffect>
                        <a14:brightnessContrast contrast="1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7498" y="3567306"/>
              <a:ext cx="1104384" cy="1112626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6DD34A9D-C349-4219-8E57-3FBCB021F6BE}"/>
                </a:ext>
              </a:extLst>
            </p:cNvPr>
            <p:cNvSpPr txBox="1"/>
            <p:nvPr/>
          </p:nvSpPr>
          <p:spPr>
            <a:xfrm>
              <a:off x="1945503" y="3360952"/>
              <a:ext cx="5469813" cy="166072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altLang="zh-TW" sz="16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SR-IOV </a:t>
              </a:r>
              <a:r>
                <a:rPr lang="zh-TW" sz="16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網路 </a:t>
              </a:r>
              <a:r>
                <a:rPr lang="en-US" altLang="zh-TW" sz="16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I/O </a:t>
              </a:r>
              <a:r>
                <a:rPr lang="zh-TW" sz="16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虛擬化，將實體網卡的頻寬資源直接分配給虛擬機，可減少網路頻寬耗損而提升網路效率達 </a:t>
              </a:r>
              <a:r>
                <a:rPr lang="en-US" altLang="zh-TW" sz="16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20% </a:t>
              </a:r>
              <a:r>
                <a:rPr lang="zh-TW" sz="16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以上，且更加穩定，亦有助於減少 </a:t>
              </a:r>
              <a:r>
                <a:rPr lang="en-US" altLang="zh-TW" sz="16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Hypervisor </a:t>
              </a:r>
              <a:r>
                <a:rPr lang="zh-TW" sz="16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的 </a:t>
              </a:r>
              <a:r>
                <a:rPr lang="en-US" altLang="zh-TW" sz="16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CPU </a:t>
              </a:r>
              <a:r>
                <a:rPr lang="zh-TW" sz="16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耗損。</a:t>
              </a:r>
              <a:br>
                <a:rPr lang="zh-TW" sz="1600"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br>
                <a:rPr lang="zh-TW" sz="1600"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zh-TW" sz="14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註：僅特定 </a:t>
              </a:r>
              <a:r>
                <a:rPr lang="en-US" altLang="zh-TW" sz="14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NAS </a:t>
              </a:r>
              <a:r>
                <a:rPr lang="zh-TW" sz="14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機種支援 </a:t>
              </a:r>
              <a:r>
                <a:rPr lang="en-US" altLang="zh-TW" sz="1400">
                  <a:latin typeface="微軟正黑體" panose="020B0604030504040204" pitchFamily="34" charset="-120"/>
                  <a:ea typeface="微軟正黑體" panose="020B0604030504040204" pitchFamily="34" charset="-120"/>
                  <a:hlinkClick r:id="rId6"/>
                </a:rPr>
                <a:t>SR-IOV </a:t>
              </a:r>
              <a:r>
                <a:rPr lang="zh-TW" sz="1400">
                  <a:latin typeface="微軟正黑體" panose="020B0604030504040204" pitchFamily="34" charset="-120"/>
                  <a:ea typeface="微軟正黑體" panose="020B0604030504040204" pitchFamily="34" charset="-120"/>
                  <a:hlinkClick r:id="rId6"/>
                </a:rPr>
                <a:t>技術</a:t>
              </a:r>
              <a:endParaRPr lang="zh-TW" sz="14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7" name="圖片 7">
              <a:extLst>
                <a:ext uri="{FF2B5EF4-FFF2-40B4-BE49-F238E27FC236}">
                  <a16:creationId xmlns:a16="http://schemas.microsoft.com/office/drawing/2014/main" id="{4DD94ADE-739B-45CD-A1F0-3F8E70C99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CrisscrossEtching/>
                      </a14:imgEffect>
                      <a14:imgEffect>
                        <a14:sharpenSoften amount="10000"/>
                      </a14:imgEffect>
                      <a14:imgEffect>
                        <a14:brightnessContrast contrast="1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7498" y="5326677"/>
              <a:ext cx="1104384" cy="1112626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F1986052-3C85-4BE7-824D-3276BD1E7D72}"/>
                </a:ext>
              </a:extLst>
            </p:cNvPr>
            <p:cNvSpPr txBox="1"/>
            <p:nvPr/>
          </p:nvSpPr>
          <p:spPr>
            <a:xfrm>
              <a:off x="1945503" y="5418161"/>
              <a:ext cx="5883051" cy="87920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zh-TW" sz="16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搭配高速 </a:t>
              </a:r>
              <a:r>
                <a:rPr lang="en-US" altLang="zh-TW" sz="16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25/50/100</a:t>
              </a:r>
              <a:r>
                <a:rPr lang="zh-TW" sz="16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網路交換器使用，可配置 </a:t>
              </a:r>
              <a:r>
                <a:rPr lang="en-US" altLang="zh-TW" sz="16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Failover </a:t>
              </a:r>
              <a:r>
                <a:rPr lang="zh-TW" sz="16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容錯切換，當網路發生故障時，兩組 </a:t>
              </a:r>
              <a:r>
                <a:rPr lang="en-US" altLang="zh-TW" sz="16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100GbE </a:t>
              </a:r>
              <a:r>
                <a:rPr lang="zh-TW" sz="16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的路徑透過交換器可達到冗餘</a:t>
              </a:r>
              <a:r>
                <a:rPr lang="en-US" altLang="zh-TW" sz="16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/</a:t>
              </a:r>
              <a:r>
                <a:rPr lang="zh-TW" sz="16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備用網路，確保服務不中斷。</a:t>
              </a:r>
            </a:p>
          </p:txBody>
        </p:sp>
      </p:grpSp>
      <p:pic>
        <p:nvPicPr>
          <p:cNvPr id="9" name="圖形 8">
            <a:extLst>
              <a:ext uri="{FF2B5EF4-FFF2-40B4-BE49-F238E27FC236}">
                <a16:creationId xmlns:a16="http://schemas.microsoft.com/office/drawing/2014/main" id="{81B8DA9E-28C1-4F90-818F-F4916CAEBD0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r="19146"/>
          <a:stretch/>
        </p:blipFill>
        <p:spPr>
          <a:xfrm>
            <a:off x="8523041" y="2264661"/>
            <a:ext cx="3668960" cy="3614551"/>
          </a:xfrm>
          <a:prstGeom prst="rect">
            <a:avLst/>
          </a:prstGeom>
          <a:effectLst>
            <a:outerShdw blurRad="228600" dist="381000" dir="564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圖片 12" descr="一張含有 文字 的圖片&#10;&#10;自動產生的描述">
            <a:extLst>
              <a:ext uri="{FF2B5EF4-FFF2-40B4-BE49-F238E27FC236}">
                <a16:creationId xmlns:a16="http://schemas.microsoft.com/office/drawing/2014/main" id="{C9E27031-E02A-4F23-A4E1-290DDE0F66D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90" r="5427" b="13074"/>
          <a:stretch/>
        </p:blipFill>
        <p:spPr>
          <a:xfrm>
            <a:off x="7074556" y="3177216"/>
            <a:ext cx="4944992" cy="2235274"/>
          </a:xfrm>
          <a:prstGeom prst="rect">
            <a:avLst/>
          </a:prstGeom>
          <a:effectLst>
            <a:outerShdw blurRad="215900" dist="152400" dir="600000" sx="106000" sy="106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32828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連接埠分割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2B22DE5-9C30-6343-81E1-1A2E6BC639CC}"/>
              </a:ext>
            </a:extLst>
          </p:cNvPr>
          <p:cNvSpPr txBox="1"/>
          <p:nvPr/>
        </p:nvSpPr>
        <p:spPr>
          <a:xfrm>
            <a:off x="634988" y="1984171"/>
            <a:ext cx="9401035" cy="16013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kumimoji="1"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QXG-100G2SF-E810 </a:t>
            </a:r>
            <a:r>
              <a:rPr kumimoji="1"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支援連接埠分割模式，可透過搭配指定線材將網路卡分割成以下模式</a:t>
            </a:r>
            <a:endParaRPr kumimoji="1" lang="en-US" altLang="zh-TW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6700" indent="-266700">
              <a:lnSpc>
                <a:spcPts val="2400"/>
              </a:lnSpc>
              <a:buClr>
                <a:srgbClr val="FF0000"/>
              </a:buClr>
              <a:buFont typeface="+mj-lt"/>
              <a:buAutoNum type="alphaUcPeriod"/>
            </a:pPr>
            <a:r>
              <a:rPr kumimoji="1"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2 x 100GbE (</a:t>
            </a:r>
            <a:r>
              <a:rPr kumimoji="1"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使用標準</a:t>
            </a:r>
            <a:r>
              <a:rPr kumimoji="1"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 QSFP28-QSFP28 </a:t>
            </a:r>
            <a:r>
              <a:rPr kumimoji="1"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線材</a:t>
            </a:r>
            <a:r>
              <a:rPr kumimoji="1"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CAB-DAC15M-QSFP28</a:t>
            </a:r>
            <a:r>
              <a:rPr kumimoji="1"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266700" indent="-266700">
              <a:lnSpc>
                <a:spcPts val="2400"/>
              </a:lnSpc>
              <a:buClr>
                <a:srgbClr val="FF0000"/>
              </a:buClr>
              <a:buFont typeface="+mj-lt"/>
              <a:buAutoNum type="alphaUcPeriod"/>
            </a:pPr>
            <a:r>
              <a:rPr kumimoji="1"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2 x 50GbE (</a:t>
            </a:r>
            <a:r>
              <a:rPr kumimoji="1"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使用標準</a:t>
            </a:r>
            <a:r>
              <a:rPr kumimoji="1"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 QSFP28-QSFP28 </a:t>
            </a:r>
            <a:r>
              <a:rPr kumimoji="1"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線材</a:t>
            </a:r>
            <a:r>
              <a:rPr kumimoji="1"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CAB-DAC15M-QSFP28</a:t>
            </a:r>
            <a:r>
              <a:rPr kumimoji="1"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266700" indent="-266700">
              <a:lnSpc>
                <a:spcPts val="2400"/>
              </a:lnSpc>
              <a:buClr>
                <a:srgbClr val="FF0000"/>
              </a:buClr>
              <a:buFont typeface="+mj-lt"/>
              <a:buAutoNum type="alphaUcPeriod"/>
            </a:pPr>
            <a:r>
              <a:rPr kumimoji="1"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4 x 25GbE (</a:t>
            </a:r>
            <a:r>
              <a:rPr kumimoji="1"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使用一轉四線材</a:t>
            </a:r>
            <a:r>
              <a:rPr kumimoji="1"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 QSFP28 - 4 x SFP28 </a:t>
            </a:r>
            <a:r>
              <a:rPr kumimoji="1"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線材</a:t>
            </a:r>
            <a:r>
              <a:rPr kumimoji="1"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CAB-DAC15M-QSFP28-B4</a:t>
            </a:r>
            <a:r>
              <a:rPr kumimoji="1"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266700" indent="-266700">
              <a:lnSpc>
                <a:spcPts val="2400"/>
              </a:lnSpc>
              <a:buClr>
                <a:srgbClr val="FF0000"/>
              </a:buClr>
              <a:buFont typeface="+mj-lt"/>
              <a:buAutoNum type="alphaUcPeriod"/>
            </a:pPr>
            <a:r>
              <a:rPr kumimoji="1"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8 x 10GbE (</a:t>
            </a:r>
            <a:r>
              <a:rPr kumimoji="1"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使用一轉四線材</a:t>
            </a:r>
            <a:r>
              <a:rPr kumimoji="1"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 QSFP28 - 4 x SFP28 </a:t>
            </a:r>
            <a:r>
              <a:rPr kumimoji="1"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線材</a:t>
            </a:r>
            <a:r>
              <a:rPr kumimoji="1"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CAB-DAC15M-QSFP28-B4</a:t>
            </a:r>
            <a:r>
              <a:rPr kumimoji="1"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DA30E9D-8747-494D-95CF-DEA8949972B6}"/>
              </a:ext>
            </a:extLst>
          </p:cNvPr>
          <p:cNvSpPr txBox="1"/>
          <p:nvPr/>
        </p:nvSpPr>
        <p:spPr>
          <a:xfrm>
            <a:off x="7710389" y="4660251"/>
            <a:ext cx="301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Windows / Linux</a:t>
            </a:r>
            <a:r>
              <a:rPr kumimoji="1"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使用方式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43C2328-1649-DD46-AB84-DD4603115828}"/>
              </a:ext>
            </a:extLst>
          </p:cNvPr>
          <p:cNvSpPr txBox="1"/>
          <p:nvPr/>
        </p:nvSpPr>
        <p:spPr>
          <a:xfrm>
            <a:off x="7710389" y="4936916"/>
            <a:ext cx="3494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適用於</a:t>
            </a:r>
            <a:r>
              <a:rPr kumimoji="1" lang="en-US" altLang="zh-TW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Windows/Linux </a:t>
            </a:r>
            <a:r>
              <a:rPr kumimoji="1" lang="zh-TW" altLang="en-US" sz="140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點此</a:t>
            </a:r>
            <a:r>
              <a:rPr kumimoji="1" lang="zh-TW" altLang="en-US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下載 </a:t>
            </a:r>
            <a:r>
              <a:rPr kumimoji="1" lang="en-US" altLang="zh-TW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Intel EPCT (Ethernet Port Config Tool) </a:t>
            </a:r>
            <a:endParaRPr kumimoji="1" lang="zh-TW" altLang="en-US" sz="1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C560E6C-88AB-DA4A-9DF1-7284459188C1}"/>
              </a:ext>
            </a:extLst>
          </p:cNvPr>
          <p:cNvSpPr txBox="1"/>
          <p:nvPr/>
        </p:nvSpPr>
        <p:spPr>
          <a:xfrm>
            <a:off x="7748766" y="5863608"/>
            <a:ext cx="398115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*QTS / </a:t>
            </a:r>
            <a:r>
              <a:rPr kumimoji="1" lang="en-US" altLang="zh-TW" sz="110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QuTS</a:t>
            </a:r>
            <a:r>
              <a:rPr kumimoji="1" lang="en-US" altLang="zh-TW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 hero </a:t>
            </a:r>
            <a:r>
              <a:rPr kumimoji="1"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預計於後續版本支援</a:t>
            </a:r>
            <a:endParaRPr kumimoji="1" lang="en-US" altLang="zh-TW" sz="1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kumimoji="1" lang="en-US" altLang="zh-TW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*</a:t>
            </a:r>
            <a:r>
              <a:rPr kumimoji="1"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範本以</a:t>
            </a:r>
            <a:r>
              <a:rPr kumimoji="1" lang="en-US" altLang="zh-TW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Windows</a:t>
            </a:r>
            <a:r>
              <a:rPr kumimoji="1"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為例，</a:t>
            </a:r>
            <a:r>
              <a:rPr kumimoji="1" lang="en-US" altLang="zh-TW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Linux </a:t>
            </a:r>
            <a:r>
              <a:rPr kumimoji="1"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指令請參考</a:t>
            </a:r>
            <a:r>
              <a:rPr kumimoji="1" lang="en-US" altLang="zh-TW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Intel Read me</a:t>
            </a:r>
            <a:r>
              <a:rPr kumimoji="1"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文件</a:t>
            </a:r>
            <a:endParaRPr kumimoji="1" lang="en-US" altLang="zh-TW" sz="1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kumimoji="1" lang="en-US" altLang="zh-TW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*</a:t>
            </a:r>
            <a:r>
              <a:rPr kumimoji="1"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設定完後需要重新啟動</a:t>
            </a:r>
          </a:p>
        </p:txBody>
      </p:sp>
      <p:pic>
        <p:nvPicPr>
          <p:cNvPr id="10" name="圖片 9" descr="一張含有 文字 的圖片&#10;&#10;自動產生的描述">
            <a:extLst>
              <a:ext uri="{FF2B5EF4-FFF2-40B4-BE49-F238E27FC236}">
                <a16:creationId xmlns:a16="http://schemas.microsoft.com/office/drawing/2014/main" id="{EABD2D22-6BC6-A04D-A2CB-0642E65FF8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84209"/>
            <a:ext cx="7447511" cy="3073791"/>
          </a:xfrm>
          <a:prstGeom prst="rect">
            <a:avLst/>
          </a:prstGeom>
          <a:effectLst>
            <a:outerShdw blurRad="177800" dist="304800" dir="1560000" algn="l" rotWithShape="0">
              <a:prstClr val="black">
                <a:alpha val="21000"/>
              </a:prstClr>
            </a:outerShdw>
          </a:effectLst>
        </p:spPr>
      </p:pic>
      <p:pic>
        <p:nvPicPr>
          <p:cNvPr id="9" name="圖片 8" descr="一張含有 文字 的圖片&#10;&#10;自動產生的描述">
            <a:extLst>
              <a:ext uri="{FF2B5EF4-FFF2-40B4-BE49-F238E27FC236}">
                <a16:creationId xmlns:a16="http://schemas.microsoft.com/office/drawing/2014/main" id="{E87B3655-AC03-4765-8A23-89519D4584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786" y="3882909"/>
            <a:ext cx="1932559" cy="66804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A095CFE8-2BE8-43B1-8E8F-F96AAB1BFD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421" y="3741973"/>
            <a:ext cx="823743" cy="97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5223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3D19450-4192-E34B-838F-087361906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TW" altLang="en-US">
                <a:latin typeface="微軟正黑體"/>
                <a:ea typeface="微軟正黑體"/>
              </a:rPr>
              <a:t>將您的</a:t>
            </a:r>
            <a:r>
              <a:rPr kumimoji="1" lang="en-US" altLang="zh-TW">
                <a:latin typeface="微軟正黑體"/>
                <a:ea typeface="微軟正黑體"/>
              </a:rPr>
              <a:t> TS-h2490FU</a:t>
            </a:r>
            <a:r>
              <a:rPr kumimoji="1" lang="zh-TW" altLang="en-US">
                <a:latin typeface="微軟正黑體"/>
                <a:ea typeface="微軟正黑體"/>
              </a:rPr>
              <a:t> 升級成</a:t>
            </a:r>
            <a:r>
              <a:rPr kumimoji="1" lang="en-US" altLang="zh-TW">
                <a:latin typeface="微軟正黑體"/>
                <a:ea typeface="微軟正黑體"/>
              </a:rPr>
              <a:t> 100GbE </a:t>
            </a:r>
            <a:br>
              <a:rPr kumimoji="1" lang="en-US" altLang="zh-TW">
                <a:latin typeface="微軟正黑體"/>
                <a:ea typeface="微軟正黑體"/>
              </a:rPr>
            </a:br>
            <a:r>
              <a:rPr kumimoji="1" lang="zh-TW" altLang="en-US">
                <a:latin typeface="微軟正黑體"/>
                <a:ea typeface="微軟正黑體"/>
              </a:rPr>
              <a:t>的網路，迎戰更高強度的企業級應用</a:t>
            </a:r>
            <a:endParaRPr lang="zh-TW"/>
          </a:p>
        </p:txBody>
      </p:sp>
      <p:sp>
        <p:nvSpPr>
          <p:cNvPr id="12" name="TextBox 19">
            <a:extLst>
              <a:ext uri="{FF2B5EF4-FFF2-40B4-BE49-F238E27FC236}">
                <a16:creationId xmlns:a16="http://schemas.microsoft.com/office/drawing/2014/main" id="{7D7FB26F-986E-4B61-9F00-2DC96E43BC2E}"/>
              </a:ext>
            </a:extLst>
          </p:cNvPr>
          <p:cNvSpPr txBox="1"/>
          <p:nvPr/>
        </p:nvSpPr>
        <p:spPr>
          <a:xfrm>
            <a:off x="409293" y="2021519"/>
            <a:ext cx="11223907" cy="1969770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marL="232828" indent="-232828">
              <a:spcBef>
                <a:spcPts val="1200"/>
              </a:spcBef>
              <a:buClr>
                <a:srgbClr val="FF0000"/>
              </a:buClr>
              <a:buFont typeface="Arial"/>
              <a:buChar char="•"/>
            </a:pPr>
            <a:r>
              <a:rPr lang="en-US" altLang="zh-CN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TS-h2490FU </a:t>
            </a:r>
            <a:r>
              <a:rPr lang="zh-CN" altLang="en-US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安裝</a:t>
            </a:r>
            <a:r>
              <a:rPr lang="en-US" altLang="zh-CN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 QXG-100G2SF-E810</a:t>
            </a:r>
            <a:r>
              <a:rPr lang="zh-TW" altLang="en-US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 網路擴充卡，搭配</a:t>
            </a:r>
            <a:r>
              <a:rPr lang="en-US" altLang="zh-TW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 100GbE </a:t>
            </a:r>
            <a:r>
              <a:rPr lang="zh-TW" altLang="en-US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網路交換機提升至 </a:t>
            </a:r>
            <a:r>
              <a:rPr lang="en-US" altLang="zh-TW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100GbE</a:t>
            </a:r>
            <a:r>
              <a:rPr lang="zh-TW" altLang="en-US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 網路環境</a:t>
            </a:r>
            <a:endParaRPr lang="en-US" altLang="zh-TW" sz="2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32828" indent="-232828">
              <a:spcBef>
                <a:spcPts val="1200"/>
              </a:spcBef>
              <a:buClr>
                <a:srgbClr val="FF0000"/>
              </a:buClr>
              <a:buFont typeface="Arial"/>
              <a:buChar char="•"/>
            </a:pPr>
            <a:r>
              <a:rPr lang="zh-CN" altLang="en-US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未來在</a:t>
            </a:r>
            <a:r>
              <a:rPr lang="zh-TW" altLang="en-US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QTS/</a:t>
            </a:r>
            <a:r>
              <a:rPr lang="en-US" altLang="zh-CN" sz="220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QuTS</a:t>
            </a:r>
            <a:r>
              <a:rPr lang="en-US" altLang="zh-CN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 hero </a:t>
            </a:r>
            <a:r>
              <a:rPr lang="zh-CN" altLang="en-US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中也將支援分割連接埠模式，搭配</a:t>
            </a:r>
            <a:r>
              <a:rPr lang="en-US" altLang="zh-CN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 25GbE </a:t>
            </a:r>
            <a:r>
              <a:rPr lang="zh-CN" altLang="en-US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交換機有更彈性的選擇。也可透過連接埠分割，直接將</a:t>
            </a:r>
            <a:r>
              <a:rPr lang="en-US" altLang="zh-CN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 100G </a:t>
            </a:r>
            <a:r>
              <a:rPr lang="zh-CN" altLang="en-US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網路擴充卡連接到</a:t>
            </a:r>
            <a:r>
              <a:rPr lang="zh-TW" altLang="en-US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四台 </a:t>
            </a:r>
            <a:r>
              <a:rPr lang="en-US" altLang="zh-TW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25GbE</a:t>
            </a:r>
            <a:r>
              <a:rPr lang="zh-TW" altLang="en-US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 或 八台</a:t>
            </a:r>
            <a:r>
              <a:rPr lang="en-US" altLang="zh-TW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 10GbE </a:t>
            </a:r>
            <a:r>
              <a:rPr lang="zh-TW" altLang="en-US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的終端設備</a:t>
            </a:r>
            <a:endParaRPr lang="zh-CN" altLang="en-US" sz="2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圖片 13" descr="一張含有 電腦 的圖片&#10;&#10;自動產生的描述">
            <a:extLst>
              <a:ext uri="{FF2B5EF4-FFF2-40B4-BE49-F238E27FC236}">
                <a16:creationId xmlns:a16="http://schemas.microsoft.com/office/drawing/2014/main" id="{1DDF5AEF-2DD4-4A5C-8C76-C5C7AF5AC2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9605" y="3742591"/>
            <a:ext cx="4422395" cy="2752132"/>
          </a:xfrm>
          <a:prstGeom prst="rect">
            <a:avLst/>
          </a:prstGeom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7A4BAB7D-49AE-41CA-9D43-E9237944589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507" y="4435798"/>
            <a:ext cx="4376448" cy="1683647"/>
          </a:xfrm>
          <a:prstGeom prst="rect">
            <a:avLst/>
          </a:prstGeom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id="{3A5F6336-3447-4808-8B6B-8B6B792B7358}"/>
              </a:ext>
            </a:extLst>
          </p:cNvPr>
          <p:cNvSpPr txBox="1"/>
          <p:nvPr/>
        </p:nvSpPr>
        <p:spPr>
          <a:xfrm>
            <a:off x="729430" y="5885486"/>
            <a:ext cx="39158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Mellanox 25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/ 100 GbE Switch (SN2010)</a:t>
            </a:r>
            <a:endParaRPr lang="zh-TW" altLang="en-US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2" name="矩形: 圓角 22">
            <a:extLst>
              <a:ext uri="{FF2B5EF4-FFF2-40B4-BE49-F238E27FC236}">
                <a16:creationId xmlns:a16="http://schemas.microsoft.com/office/drawing/2014/main" id="{7EE18105-EBE8-449F-9BE1-84B483B99F61}"/>
              </a:ext>
            </a:extLst>
          </p:cNvPr>
          <p:cNvSpPr/>
          <p:nvPr/>
        </p:nvSpPr>
        <p:spPr>
          <a:xfrm>
            <a:off x="729430" y="4480332"/>
            <a:ext cx="1349543" cy="338554"/>
          </a:xfrm>
          <a:prstGeom prst="roundRect">
            <a:avLst>
              <a:gd name="adj" fmla="val 9133"/>
            </a:avLst>
          </a:prstGeom>
          <a:gradFill>
            <a:gsLst>
              <a:gs pos="0">
                <a:schemeClr val="tx2">
                  <a:lumMod val="50000"/>
                </a:schemeClr>
              </a:gs>
              <a:gs pos="48000">
                <a:schemeClr val="tx2">
                  <a:lumMod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6350">
            <a:gradFill>
              <a:gsLst>
                <a:gs pos="56000">
                  <a:schemeClr val="tx2">
                    <a:lumMod val="75000"/>
                  </a:schemeClr>
                </a:gs>
                <a:gs pos="100000">
                  <a:srgbClr val="EE6000"/>
                </a:gs>
                <a:gs pos="0">
                  <a:srgbClr val="EE6000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1333" b="1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25GbE SFP28</a:t>
            </a:r>
          </a:p>
        </p:txBody>
      </p:sp>
      <p:sp>
        <p:nvSpPr>
          <p:cNvPr id="39" name="矩形: 圓角 22">
            <a:extLst>
              <a:ext uri="{FF2B5EF4-FFF2-40B4-BE49-F238E27FC236}">
                <a16:creationId xmlns:a16="http://schemas.microsoft.com/office/drawing/2014/main" id="{27440ED5-4DD0-8C4B-949A-528135588465}"/>
              </a:ext>
            </a:extLst>
          </p:cNvPr>
          <p:cNvSpPr/>
          <p:nvPr/>
        </p:nvSpPr>
        <p:spPr>
          <a:xfrm>
            <a:off x="5396729" y="4374695"/>
            <a:ext cx="2372875" cy="366764"/>
          </a:xfrm>
          <a:prstGeom prst="roundRect">
            <a:avLst>
              <a:gd name="adj" fmla="val 9133"/>
            </a:avLst>
          </a:prstGeom>
          <a:gradFill>
            <a:gsLst>
              <a:gs pos="0">
                <a:schemeClr val="tx2">
                  <a:lumMod val="50000"/>
                </a:schemeClr>
              </a:gs>
              <a:gs pos="48000">
                <a:schemeClr val="tx2">
                  <a:lumMod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6350">
            <a:gradFill>
              <a:gsLst>
                <a:gs pos="56000">
                  <a:schemeClr val="tx2">
                    <a:lumMod val="75000"/>
                  </a:schemeClr>
                </a:gs>
                <a:gs pos="100000">
                  <a:srgbClr val="EE6000"/>
                </a:gs>
                <a:gs pos="0">
                  <a:srgbClr val="EE6000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1200" b="1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CAB-DAC15M-QSFP28-B4</a:t>
            </a:r>
          </a:p>
        </p:txBody>
      </p:sp>
      <p:sp>
        <p:nvSpPr>
          <p:cNvPr id="40" name="矩形: 圓角 22">
            <a:extLst>
              <a:ext uri="{FF2B5EF4-FFF2-40B4-BE49-F238E27FC236}">
                <a16:creationId xmlns:a16="http://schemas.microsoft.com/office/drawing/2014/main" id="{EB448443-DA11-984B-882F-0069A9CCA738}"/>
              </a:ext>
            </a:extLst>
          </p:cNvPr>
          <p:cNvSpPr/>
          <p:nvPr/>
        </p:nvSpPr>
        <p:spPr>
          <a:xfrm>
            <a:off x="5396729" y="3925397"/>
            <a:ext cx="2372875" cy="366764"/>
          </a:xfrm>
          <a:prstGeom prst="roundRect">
            <a:avLst>
              <a:gd name="adj" fmla="val 9133"/>
            </a:avLst>
          </a:prstGeom>
          <a:gradFill>
            <a:gsLst>
              <a:gs pos="0">
                <a:schemeClr val="tx2">
                  <a:lumMod val="50000"/>
                </a:schemeClr>
              </a:gs>
              <a:gs pos="48000">
                <a:schemeClr val="tx2">
                  <a:lumMod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6350">
            <a:gradFill>
              <a:gsLst>
                <a:gs pos="56000">
                  <a:schemeClr val="tx2">
                    <a:lumMod val="75000"/>
                  </a:schemeClr>
                </a:gs>
                <a:gs pos="100000">
                  <a:srgbClr val="EE6000"/>
                </a:gs>
                <a:gs pos="0">
                  <a:srgbClr val="EE6000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1200" b="1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CAB-DAC15M-QSFP28</a:t>
            </a:r>
          </a:p>
        </p:txBody>
      </p:sp>
      <p:pic>
        <p:nvPicPr>
          <p:cNvPr id="18" name="圖片 17" descr="一張含有 文字 的圖片&#10;&#10;自動產生的描述">
            <a:extLst>
              <a:ext uri="{FF2B5EF4-FFF2-40B4-BE49-F238E27FC236}">
                <a16:creationId xmlns:a16="http://schemas.microsoft.com/office/drawing/2014/main" id="{35698D23-D5CB-4D21-B17E-BBAE83309C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90" b="13074"/>
          <a:stretch/>
        </p:blipFill>
        <p:spPr>
          <a:xfrm>
            <a:off x="4841631" y="4836627"/>
            <a:ext cx="3878595" cy="1658096"/>
          </a:xfrm>
          <a:prstGeom prst="rect">
            <a:avLst/>
          </a:prstGeom>
          <a:effectLst>
            <a:outerShdw blurRad="215900" dist="152400" dir="600000" sx="106000" sy="106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id="{21960326-6EC3-456C-BE74-E5CB2F110A34}"/>
              </a:ext>
            </a:extLst>
          </p:cNvPr>
          <p:cNvGrpSpPr/>
          <p:nvPr/>
        </p:nvGrpSpPr>
        <p:grpSpPr>
          <a:xfrm>
            <a:off x="2482949" y="5155729"/>
            <a:ext cx="2750234" cy="594887"/>
            <a:chOff x="2683731" y="5155729"/>
            <a:chExt cx="3108520" cy="594887"/>
          </a:xfrm>
        </p:grpSpPr>
        <p:pic>
          <p:nvPicPr>
            <p:cNvPr id="5" name="圖形 4">
              <a:extLst>
                <a:ext uri="{FF2B5EF4-FFF2-40B4-BE49-F238E27FC236}">
                  <a16:creationId xmlns:a16="http://schemas.microsoft.com/office/drawing/2014/main" id="{2B97D40E-4FCA-4A54-84B8-EBF1431EF3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683731" y="5155729"/>
              <a:ext cx="3108520" cy="142318"/>
            </a:xfrm>
            <a:prstGeom prst="rect">
              <a:avLst/>
            </a:prstGeom>
          </p:spPr>
        </p:pic>
        <p:pic>
          <p:nvPicPr>
            <p:cNvPr id="19" name="圖形 18">
              <a:extLst>
                <a:ext uri="{FF2B5EF4-FFF2-40B4-BE49-F238E27FC236}">
                  <a16:creationId xmlns:a16="http://schemas.microsoft.com/office/drawing/2014/main" id="{22B483FF-F7D9-4524-97F0-CC3C0987B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683731" y="5608298"/>
              <a:ext cx="3108520" cy="1423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224636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50971DED-B330-4201-B7AE-23F6BBDB06B3}"/>
              </a:ext>
            </a:extLst>
          </p:cNvPr>
          <p:cNvSpPr/>
          <p:nvPr/>
        </p:nvSpPr>
        <p:spPr>
          <a:xfrm>
            <a:off x="9198210" y="4332849"/>
            <a:ext cx="2275353" cy="2067951"/>
          </a:xfrm>
          <a:prstGeom prst="roundRect">
            <a:avLst>
              <a:gd name="adj" fmla="val 5102"/>
            </a:avLst>
          </a:prstGeom>
          <a:gradFill>
            <a:gsLst>
              <a:gs pos="56000">
                <a:schemeClr val="bg1">
                  <a:alpha val="10000"/>
                </a:schemeClr>
              </a:gs>
              <a:gs pos="100000">
                <a:schemeClr val="bg1">
                  <a:alpha val="85000"/>
                </a:schemeClr>
              </a:gs>
              <a:gs pos="0">
                <a:schemeClr val="bg1">
                  <a:alpha val="60000"/>
                </a:schemeClr>
              </a:gs>
            </a:gsLst>
            <a:lin ang="5400000" scaled="0"/>
          </a:gra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D4431044-06BF-47C1-98C1-9A9E88E5A34B}"/>
              </a:ext>
            </a:extLst>
          </p:cNvPr>
          <p:cNvSpPr/>
          <p:nvPr/>
        </p:nvSpPr>
        <p:spPr>
          <a:xfrm>
            <a:off x="6664665" y="4332849"/>
            <a:ext cx="2275353" cy="2067951"/>
          </a:xfrm>
          <a:prstGeom prst="roundRect">
            <a:avLst>
              <a:gd name="adj" fmla="val 5102"/>
            </a:avLst>
          </a:prstGeom>
          <a:gradFill>
            <a:gsLst>
              <a:gs pos="56000">
                <a:schemeClr val="bg1">
                  <a:alpha val="10000"/>
                </a:schemeClr>
              </a:gs>
              <a:gs pos="100000">
                <a:schemeClr val="bg1">
                  <a:alpha val="85000"/>
                </a:schemeClr>
              </a:gs>
              <a:gs pos="0">
                <a:schemeClr val="bg1">
                  <a:alpha val="60000"/>
                </a:schemeClr>
              </a:gs>
            </a:gsLst>
            <a:lin ang="5400000" scaled="0"/>
          </a:gra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1"/>
              <a:t>搭配高速交換器，打造高效、低延遲數據中心</a:t>
            </a:r>
            <a:endParaRPr lang="zh-TW" altLang="en-US" sz="4000"/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6664665" y="2101386"/>
            <a:ext cx="5095875" cy="1930400"/>
          </a:xfrm>
        </p:spPr>
        <p:txBody>
          <a:bodyPr>
            <a:normAutofit/>
          </a:bodyPr>
          <a:lstStyle/>
          <a:p>
            <a:pPr marL="0" indent="0">
              <a:lnSpc>
                <a:spcPts val="2600"/>
              </a:lnSpc>
              <a:buNone/>
            </a:pPr>
            <a:r>
              <a:rPr lang="en-US" altLang="zh-TW" sz="1800">
                <a:latin typeface="微軟正黑體" panose="020B0604030504040204" pitchFamily="34" charset="-120"/>
                <a:ea typeface="微軟正黑體" panose="020B0604030504040204" pitchFamily="34" charset="-120"/>
              </a:rPr>
              <a:t>QXG-100G2SF-E810 </a:t>
            </a:r>
            <a:r>
              <a: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rPr>
              <a:t>網路擴充卡可搭配高速網路交換器使用，除了直連 </a:t>
            </a:r>
            <a:r>
              <a:rPr lang="en-US" altLang="zh-TW" sz="1800">
                <a:latin typeface="微軟正黑體" panose="020B0604030504040204" pitchFamily="34" charset="-120"/>
                <a:ea typeface="微軟正黑體" panose="020B0604030504040204" pitchFamily="34" charset="-120"/>
              </a:rPr>
              <a:t>100GbE </a:t>
            </a:r>
            <a:r>
              <a: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rPr>
              <a:t>埠，亦可透過一分為四的分接纜線與交換器上的 </a:t>
            </a:r>
            <a:r>
              <a:rPr lang="en-US" altLang="zh-TW" sz="1800">
                <a:latin typeface="微軟正黑體" panose="020B0604030504040204" pitchFamily="34" charset="-120"/>
                <a:ea typeface="微軟正黑體" panose="020B0604030504040204" pitchFamily="34" charset="-120"/>
              </a:rPr>
              <a:t>25GbE </a:t>
            </a:r>
            <a:r>
              <a: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rPr>
              <a:t>埠對接；並由交換器端設定網路</a:t>
            </a:r>
            <a:r>
              <a:rPr lang="zh-TW" altLang="en-US" sz="18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容錯移轉 </a:t>
            </a:r>
            <a:r>
              <a:rPr lang="en-US" altLang="zh-TW" sz="18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(Failover) </a:t>
            </a:r>
            <a:r>
              <a: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rPr>
              <a:t>的備援機制，確保網路服務不中斷的高可靠性。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94"/>
          <a:stretch/>
        </p:blipFill>
        <p:spPr>
          <a:xfrm>
            <a:off x="172452" y="4057224"/>
            <a:ext cx="4686307" cy="3046281"/>
          </a:xfrm>
          <a:prstGeom prst="rect">
            <a:avLst/>
          </a:prstGeom>
          <a:effectLst>
            <a:outerShdw blurRad="317500" dist="228600" dir="5400000" sx="88000" sy="88000" algn="t" rotWithShape="0">
              <a:srgbClr val="2A2E54">
                <a:alpha val="67843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17"/>
          <a:stretch/>
        </p:blipFill>
        <p:spPr>
          <a:xfrm>
            <a:off x="172452" y="1576415"/>
            <a:ext cx="4405046" cy="3047975"/>
          </a:xfrm>
          <a:prstGeom prst="rect">
            <a:avLst/>
          </a:prstGeom>
          <a:effectLst>
            <a:outerShdw blurRad="317500" dist="228600" dir="5400000" sx="88000" sy="88000" algn="t" rotWithShape="0">
              <a:srgbClr val="2A2E54">
                <a:alpha val="67843"/>
              </a:srgbClr>
            </a:outerShdw>
          </a:effectLst>
        </p:spPr>
      </p:pic>
      <p:sp>
        <p:nvSpPr>
          <p:cNvPr id="6" name="文字方塊 5"/>
          <p:cNvSpPr txBox="1"/>
          <p:nvPr/>
        </p:nvSpPr>
        <p:spPr>
          <a:xfrm>
            <a:off x="4286050" y="2661268"/>
            <a:ext cx="19318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透過</a:t>
            </a:r>
            <a:r>
              <a:rPr lang="en-US" altLang="zh-TW" b="1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QSFP28 –</a:t>
            </a:r>
            <a:r>
              <a:rPr lang="zh-TW" altLang="en-US" b="1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b="1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 SFP28</a:t>
            </a:r>
            <a:r>
              <a:rPr lang="zh-TW" altLang="en-US" b="1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線材連接到</a:t>
            </a:r>
            <a:r>
              <a:rPr lang="en-US" altLang="zh-TW" b="1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25Gb</a:t>
            </a:r>
            <a:r>
              <a:rPr lang="zh-TW" altLang="en-US" b="1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交換機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4286050" y="5097016"/>
            <a:ext cx="18099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透過</a:t>
            </a:r>
            <a:r>
              <a:rPr lang="en-US" altLang="zh-TW" b="1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QSFP28</a:t>
            </a:r>
            <a:r>
              <a:rPr lang="zh-TW" altLang="en-US" b="1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線材連接到</a:t>
            </a:r>
            <a:r>
              <a:rPr lang="en-US" altLang="zh-TW" b="1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25Gb</a:t>
            </a:r>
            <a:r>
              <a:rPr lang="zh-TW" altLang="en-US" b="1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交換機</a:t>
            </a:r>
          </a:p>
        </p:txBody>
      </p:sp>
      <p:pic>
        <p:nvPicPr>
          <p:cNvPr id="8" name="圖片 7" descr="一張含有 文字, 纜線, 連接器 的圖片&#10;&#10;自動產生的描述">
            <a:extLst>
              <a:ext uri="{FF2B5EF4-FFF2-40B4-BE49-F238E27FC236}">
                <a16:creationId xmlns:a16="http://schemas.microsoft.com/office/drawing/2014/main" id="{6BEF73CF-6342-9F48-AEC4-BD3359937A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69186" y="4455756"/>
            <a:ext cx="1455300" cy="2064342"/>
          </a:xfrm>
          <a:prstGeom prst="rect">
            <a:avLst/>
          </a:prstGeom>
        </p:spPr>
      </p:pic>
      <p:sp>
        <p:nvSpPr>
          <p:cNvPr id="10" name="矩形: 圓角 22">
            <a:extLst>
              <a:ext uri="{FF2B5EF4-FFF2-40B4-BE49-F238E27FC236}">
                <a16:creationId xmlns:a16="http://schemas.microsoft.com/office/drawing/2014/main" id="{F8FC42BB-6E3A-FA47-9ADA-B56BB8D56E1F}"/>
              </a:ext>
            </a:extLst>
          </p:cNvPr>
          <p:cNvSpPr/>
          <p:nvPr/>
        </p:nvSpPr>
        <p:spPr>
          <a:xfrm>
            <a:off x="9135236" y="4196962"/>
            <a:ext cx="2401305" cy="427428"/>
          </a:xfrm>
          <a:prstGeom prst="roundRect">
            <a:avLst>
              <a:gd name="adj" fmla="val 9133"/>
            </a:avLst>
          </a:prstGeom>
          <a:gradFill>
            <a:gsLst>
              <a:gs pos="0">
                <a:schemeClr val="tx2">
                  <a:lumMod val="50000"/>
                </a:schemeClr>
              </a:gs>
              <a:gs pos="48000">
                <a:schemeClr val="tx2">
                  <a:lumMod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9525">
            <a:gradFill>
              <a:gsLst>
                <a:gs pos="56000">
                  <a:schemeClr val="tx2">
                    <a:lumMod val="75000"/>
                  </a:schemeClr>
                </a:gs>
                <a:gs pos="100000">
                  <a:srgbClr val="EE6000"/>
                </a:gs>
                <a:gs pos="0">
                  <a:srgbClr val="EE6000"/>
                </a:gs>
              </a:gsLst>
              <a:lin ang="0" scaled="0"/>
            </a:gradFill>
          </a:ln>
          <a:effectLst>
            <a:outerShdw blurRad="177800" dist="127000" dir="5400000" sx="88000" sy="88000" algn="t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1200" b="1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CAB-DAC15M-QSFP28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4D18D5E1-4112-2245-9EF5-255B624117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9508970" y="4662309"/>
            <a:ext cx="1653831" cy="1836109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49000"/>
              </a:prstClr>
            </a:outerShdw>
          </a:effectLst>
        </p:spPr>
      </p:pic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F8F4E805-E628-4BD1-BFA1-D3F96169EC9A}"/>
              </a:ext>
            </a:extLst>
          </p:cNvPr>
          <p:cNvSpPr/>
          <p:nvPr/>
        </p:nvSpPr>
        <p:spPr>
          <a:xfrm>
            <a:off x="8093399" y="5953110"/>
            <a:ext cx="888826" cy="344451"/>
          </a:xfrm>
          <a:prstGeom prst="roundRect">
            <a:avLst>
              <a:gd name="adj" fmla="val 16413"/>
            </a:avLst>
          </a:prstGeom>
          <a:gradFill>
            <a:gsLst>
              <a:gs pos="0">
                <a:srgbClr val="FFC000"/>
              </a:gs>
              <a:gs pos="36000">
                <a:srgbClr val="FF0000"/>
              </a:gs>
              <a:gs pos="100000">
                <a:srgbClr val="303B4A"/>
              </a:gs>
            </a:gsLst>
            <a:lin ang="54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morning" dir="t"/>
          </a:scene3d>
          <a:sp3d extrusionH="25400" contourW="6350" prstMaterial="plastic">
            <a:bevelT w="25400" h="57150"/>
            <a:bevelB w="50800" h="63500"/>
            <a:contourClr>
              <a:srgbClr val="272D39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kumimoji="1"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即將推出</a:t>
            </a:r>
          </a:p>
        </p:txBody>
      </p:sp>
      <p:sp>
        <p:nvSpPr>
          <p:cNvPr id="18" name="矩形: 圓角 22">
            <a:extLst>
              <a:ext uri="{FF2B5EF4-FFF2-40B4-BE49-F238E27FC236}">
                <a16:creationId xmlns:a16="http://schemas.microsoft.com/office/drawing/2014/main" id="{65240D25-2F72-4CDC-BA22-58BCFE5C962E}"/>
              </a:ext>
            </a:extLst>
          </p:cNvPr>
          <p:cNvSpPr/>
          <p:nvPr/>
        </p:nvSpPr>
        <p:spPr>
          <a:xfrm>
            <a:off x="6602129" y="4196962"/>
            <a:ext cx="2401305" cy="427428"/>
          </a:xfrm>
          <a:prstGeom prst="roundRect">
            <a:avLst>
              <a:gd name="adj" fmla="val 9133"/>
            </a:avLst>
          </a:prstGeom>
          <a:gradFill>
            <a:gsLst>
              <a:gs pos="0">
                <a:schemeClr val="tx2">
                  <a:lumMod val="50000"/>
                </a:schemeClr>
              </a:gs>
              <a:gs pos="48000">
                <a:schemeClr val="tx2">
                  <a:lumMod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9525">
            <a:gradFill>
              <a:gsLst>
                <a:gs pos="56000">
                  <a:schemeClr val="tx2">
                    <a:lumMod val="75000"/>
                  </a:schemeClr>
                </a:gs>
                <a:gs pos="100000">
                  <a:srgbClr val="EE6000"/>
                </a:gs>
                <a:gs pos="0">
                  <a:srgbClr val="EE6000"/>
                </a:gs>
              </a:gsLst>
              <a:lin ang="0" scaled="0"/>
            </a:gradFill>
          </a:ln>
          <a:effectLst>
            <a:outerShdw blurRad="177800" dist="127000" dir="5400000" sx="88000" sy="88000" algn="t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1200" b="1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CAB-DAC15M-QSFP28-B4</a:t>
            </a: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CA037C20-A795-4249-8178-14166F777C03}"/>
              </a:ext>
            </a:extLst>
          </p:cNvPr>
          <p:cNvSpPr/>
          <p:nvPr/>
        </p:nvSpPr>
        <p:spPr>
          <a:xfrm>
            <a:off x="10666770" y="5953109"/>
            <a:ext cx="888826" cy="344451"/>
          </a:xfrm>
          <a:prstGeom prst="roundRect">
            <a:avLst>
              <a:gd name="adj" fmla="val 16413"/>
            </a:avLst>
          </a:prstGeom>
          <a:gradFill>
            <a:gsLst>
              <a:gs pos="0">
                <a:srgbClr val="FFC000"/>
              </a:gs>
              <a:gs pos="36000">
                <a:srgbClr val="FF0000"/>
              </a:gs>
              <a:gs pos="100000">
                <a:srgbClr val="303B4A"/>
              </a:gs>
            </a:gsLst>
            <a:lin ang="54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morning" dir="t"/>
          </a:scene3d>
          <a:sp3d extrusionH="25400" contourW="6350" prstMaterial="plastic">
            <a:bevelT w="25400" h="57150"/>
            <a:bevelB w="50800" h="63500"/>
            <a:contourClr>
              <a:srgbClr val="272D39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kumimoji="1"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即將推出</a:t>
            </a:r>
          </a:p>
        </p:txBody>
      </p:sp>
    </p:spTree>
    <p:extLst>
      <p:ext uri="{BB962C8B-B14F-4D97-AF65-F5344CB8AC3E}">
        <p14:creationId xmlns:p14="http://schemas.microsoft.com/office/powerpoint/2010/main" val="780010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CC208F15-2A84-AE49-BB7B-99D881A73F7C}"/>
              </a:ext>
            </a:extLst>
          </p:cNvPr>
          <p:cNvSpPr txBox="1"/>
          <p:nvPr/>
        </p:nvSpPr>
        <p:spPr>
          <a:xfrm>
            <a:off x="798205" y="2462534"/>
            <a:ext cx="364715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5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數位轉型下</a:t>
            </a:r>
            <a:br>
              <a:rPr kumimoji="1" lang="en-US" altLang="zh-TW" sz="5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kumimoji="1" lang="zh-TW" altLang="en-US" sz="5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的儲存需求</a:t>
            </a:r>
          </a:p>
        </p:txBody>
      </p:sp>
    </p:spTree>
    <p:extLst>
      <p:ext uri="{BB962C8B-B14F-4D97-AF65-F5344CB8AC3E}">
        <p14:creationId xmlns:p14="http://schemas.microsoft.com/office/powerpoint/2010/main" val="5115600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CC208F15-2A84-AE49-BB7B-99D881A73F7C}"/>
              </a:ext>
            </a:extLst>
          </p:cNvPr>
          <p:cNvSpPr txBox="1"/>
          <p:nvPr/>
        </p:nvSpPr>
        <p:spPr>
          <a:xfrm>
            <a:off x="474903" y="3293385"/>
            <a:ext cx="38731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4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100GbE </a:t>
            </a:r>
            <a:r>
              <a:rPr kumimoji="1" lang="zh-TW" altLang="en-US" sz="4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效能</a:t>
            </a: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2FF6B184-98CA-4F32-891A-B94520066D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2053" y="2477461"/>
            <a:ext cx="4576763" cy="509928"/>
          </a:xfrm>
          <a:prstGeom prst="rect">
            <a:avLst/>
          </a:prstGeom>
        </p:spPr>
      </p:pic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5C48F7E7-B594-45DF-A6E5-601C1CA93BE5}"/>
              </a:ext>
            </a:extLst>
          </p:cNvPr>
          <p:cNvCxnSpPr>
            <a:cxnSpLocks/>
          </p:cNvCxnSpPr>
          <p:nvPr/>
        </p:nvCxnSpPr>
        <p:spPr>
          <a:xfrm>
            <a:off x="532053" y="3244148"/>
            <a:ext cx="457676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7574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QXG-100G2SF-E810 </a:t>
            </a:r>
            <a:r>
              <a:rPr lang="zh-TW" altLang="en-US"/>
              <a:t>實測接近滿速</a:t>
            </a:r>
            <a:r>
              <a:rPr lang="en-US" altLang="zh-TW"/>
              <a:t> 99Gbps</a:t>
            </a:r>
            <a:r>
              <a:rPr lang="zh-TW" altLang="en-US"/>
              <a:t> 的傳輸效能</a:t>
            </a:r>
          </a:p>
        </p:txBody>
      </p: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FDA226A8-84DB-8841-BDEF-68A2CEC86C01}"/>
              </a:ext>
            </a:extLst>
          </p:cNvPr>
          <p:cNvGrpSpPr/>
          <p:nvPr/>
        </p:nvGrpSpPr>
        <p:grpSpPr>
          <a:xfrm>
            <a:off x="1154723" y="2123090"/>
            <a:ext cx="11423467" cy="4471308"/>
            <a:chOff x="838200" y="3012602"/>
            <a:chExt cx="9410678" cy="3350901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704CDDA6-DBC7-C940-A7BA-300C709BB835}"/>
                </a:ext>
              </a:extLst>
            </p:cNvPr>
            <p:cNvSpPr/>
            <p:nvPr/>
          </p:nvSpPr>
          <p:spPr>
            <a:xfrm>
              <a:off x="1337013" y="3012602"/>
              <a:ext cx="4073587" cy="2925232"/>
            </a:xfrm>
            <a:prstGeom prst="rect">
              <a:avLst/>
            </a:prstGeom>
            <a:gradFill flip="none" rotWithShape="1">
              <a:gsLst>
                <a:gs pos="0">
                  <a:srgbClr val="97A2B4"/>
                </a:gs>
                <a:gs pos="48000">
                  <a:srgbClr val="A8B2C4">
                    <a:alpha val="41000"/>
                  </a:srgbClr>
                </a:gs>
                <a:gs pos="100000">
                  <a:srgbClr val="97A2B4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5" name="直線接點 4">
              <a:extLst>
                <a:ext uri="{FF2B5EF4-FFF2-40B4-BE49-F238E27FC236}">
                  <a16:creationId xmlns:a16="http://schemas.microsoft.com/office/drawing/2014/main" id="{C1AEB09C-3AE0-C047-983C-FC27FCABB37E}"/>
                </a:ext>
              </a:extLst>
            </p:cNvPr>
            <p:cNvCxnSpPr>
              <a:cxnSpLocks/>
            </p:cNvCxnSpPr>
            <p:nvPr/>
          </p:nvCxnSpPr>
          <p:spPr>
            <a:xfrm>
              <a:off x="1330943" y="3781733"/>
              <a:ext cx="4073587" cy="0"/>
            </a:xfrm>
            <a:prstGeom prst="line">
              <a:avLst/>
            </a:prstGeom>
            <a:ln w="12700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1F92318A-6D39-D949-8C81-AF8657274AB3}"/>
                </a:ext>
              </a:extLst>
            </p:cNvPr>
            <p:cNvSpPr txBox="1"/>
            <p:nvPr/>
          </p:nvSpPr>
          <p:spPr>
            <a:xfrm rot="16200000">
              <a:off x="648036" y="5792844"/>
              <a:ext cx="951159" cy="190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900">
                  <a:solidFill>
                    <a:schemeClr val="tx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(MB/s)</a:t>
              </a:r>
              <a:endParaRPr lang="zh-TW" altLang="en-US" sz="90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endParaRPr>
            </a:p>
          </p:txBody>
        </p:sp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id="{0816509E-0B85-E840-B2CE-B3EBF37148B4}"/>
                </a:ext>
              </a:extLst>
            </p:cNvPr>
            <p:cNvGrpSpPr/>
            <p:nvPr/>
          </p:nvGrpSpPr>
          <p:grpSpPr>
            <a:xfrm>
              <a:off x="1337012" y="4247775"/>
              <a:ext cx="4073587" cy="1386329"/>
              <a:chOff x="3932869" y="2405147"/>
              <a:chExt cx="4704739" cy="1386329"/>
            </a:xfrm>
          </p:grpSpPr>
          <p:cxnSp>
            <p:nvCxnSpPr>
              <p:cNvPr id="8" name="直線接點 7">
                <a:extLst>
                  <a:ext uri="{FF2B5EF4-FFF2-40B4-BE49-F238E27FC236}">
                    <a16:creationId xmlns:a16="http://schemas.microsoft.com/office/drawing/2014/main" id="{C06875C3-5269-7D4A-893E-6E5C8C3072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32869" y="2405147"/>
                <a:ext cx="4704739" cy="0"/>
              </a:xfrm>
              <a:prstGeom prst="line">
                <a:avLst/>
              </a:prstGeom>
              <a:ln w="12700">
                <a:solidFill>
                  <a:schemeClr val="bg1"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線接點 8">
                <a:extLst>
                  <a:ext uri="{FF2B5EF4-FFF2-40B4-BE49-F238E27FC236}">
                    <a16:creationId xmlns:a16="http://schemas.microsoft.com/office/drawing/2014/main" id="{1AACCB81-220B-CE45-AE57-898A5B8043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32869" y="3791476"/>
                <a:ext cx="4704739" cy="0"/>
              </a:xfrm>
              <a:prstGeom prst="line">
                <a:avLst/>
              </a:prstGeom>
              <a:ln w="12700">
                <a:solidFill>
                  <a:schemeClr val="bg1"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線接點 9">
                <a:extLst>
                  <a:ext uri="{FF2B5EF4-FFF2-40B4-BE49-F238E27FC236}">
                    <a16:creationId xmlns:a16="http://schemas.microsoft.com/office/drawing/2014/main" id="{46DDD0FF-CCF4-824E-8318-8D57F285D1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32869" y="3309293"/>
                <a:ext cx="4704739" cy="0"/>
              </a:xfrm>
              <a:prstGeom prst="line">
                <a:avLst/>
              </a:prstGeom>
              <a:ln w="12700">
                <a:solidFill>
                  <a:schemeClr val="bg1"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線接點 10">
                <a:extLst>
                  <a:ext uri="{FF2B5EF4-FFF2-40B4-BE49-F238E27FC236}">
                    <a16:creationId xmlns:a16="http://schemas.microsoft.com/office/drawing/2014/main" id="{C4D5A992-BE23-4842-935C-FD3DEBB18E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32869" y="2826268"/>
                <a:ext cx="4704739" cy="0"/>
              </a:xfrm>
              <a:prstGeom prst="line">
                <a:avLst/>
              </a:prstGeom>
              <a:ln w="12700">
                <a:solidFill>
                  <a:schemeClr val="bg1"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D8C39D40-6552-A34A-B8AD-C53B7F7BD27B}"/>
                </a:ext>
              </a:extLst>
            </p:cNvPr>
            <p:cNvSpPr txBox="1"/>
            <p:nvPr/>
          </p:nvSpPr>
          <p:spPr>
            <a:xfrm>
              <a:off x="1980204" y="5963456"/>
              <a:ext cx="1301796" cy="353933"/>
            </a:xfrm>
            <a:prstGeom prst="rect">
              <a:avLst/>
            </a:prstGeom>
            <a:noFill/>
          </p:spPr>
          <p:txBody>
            <a:bodyPr wrap="square" lIns="121908" tIns="60955" rIns="121908" bIns="60955" anchor="t">
              <a:spAutoFit/>
            </a:bodyPr>
            <a:lstStyle/>
            <a:p>
              <a:pPr algn="ctr">
                <a:defRPr/>
              </a:pPr>
              <a:r>
                <a:rPr lang="zh-CN" altLang="en-US" sz="15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讀取</a:t>
              </a:r>
              <a:endParaRPr 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endParaRPr>
            </a:p>
          </p:txBody>
        </p:sp>
        <p:sp>
          <p:nvSpPr>
            <p:cNvPr id="13" name="TextBox 6">
              <a:extLst>
                <a:ext uri="{FF2B5EF4-FFF2-40B4-BE49-F238E27FC236}">
                  <a16:creationId xmlns:a16="http://schemas.microsoft.com/office/drawing/2014/main" id="{8001FA1A-B906-6949-AA53-29C59193B498}"/>
                </a:ext>
              </a:extLst>
            </p:cNvPr>
            <p:cNvSpPr txBox="1"/>
            <p:nvPr/>
          </p:nvSpPr>
          <p:spPr>
            <a:xfrm>
              <a:off x="3518741" y="5963456"/>
              <a:ext cx="1301796" cy="353933"/>
            </a:xfrm>
            <a:prstGeom prst="rect">
              <a:avLst/>
            </a:prstGeom>
            <a:noFill/>
          </p:spPr>
          <p:txBody>
            <a:bodyPr wrap="square" lIns="121908" tIns="60955" rIns="121908" bIns="60955" anchor="t">
              <a:spAutoFit/>
            </a:bodyPr>
            <a:lstStyle/>
            <a:p>
              <a:pPr algn="ctr">
                <a:defRPr/>
              </a:pPr>
              <a:r>
                <a:rPr lang="zh-CN" altLang="en-US" sz="15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寫入</a:t>
              </a:r>
              <a:endParaRPr lang="en-US" altLang="zh-TW" sz="15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endParaRPr>
            </a:p>
          </p:txBody>
        </p:sp>
        <p:sp>
          <p:nvSpPr>
            <p:cNvPr id="14" name="TextBox 6">
              <a:extLst>
                <a:ext uri="{FF2B5EF4-FFF2-40B4-BE49-F238E27FC236}">
                  <a16:creationId xmlns:a16="http://schemas.microsoft.com/office/drawing/2014/main" id="{46242DF0-89E5-EB49-90E1-4A7254C49E9B}"/>
                </a:ext>
              </a:extLst>
            </p:cNvPr>
            <p:cNvSpPr txBox="1"/>
            <p:nvPr/>
          </p:nvSpPr>
          <p:spPr>
            <a:xfrm>
              <a:off x="1410208" y="3053689"/>
              <a:ext cx="3927195" cy="299843"/>
            </a:xfrm>
            <a:prstGeom prst="rect">
              <a:avLst/>
            </a:prstGeom>
            <a:noFill/>
          </p:spPr>
          <p:txBody>
            <a:bodyPr wrap="square" lIns="121908" tIns="60955" rIns="121908" bIns="60955" anchor="t">
              <a:spAutoFit/>
            </a:bodyPr>
            <a:lstStyle/>
            <a:p>
              <a:pPr algn="ctr">
                <a:defRPr/>
              </a:pPr>
              <a:r>
                <a:rPr lang="en-US" altLang="zh-TW" sz="18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1 x 100GbE </a:t>
              </a:r>
              <a:r>
                <a:rPr lang="en-US" altLang="zh-TW" sz="1800" b="1" err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iPerf</a:t>
              </a:r>
              <a:r>
                <a:rPr lang="zh-TW" altLang="en-US" sz="18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 網路測速</a:t>
              </a:r>
              <a:r>
                <a:rPr lang="en-US" altLang="zh-TW" sz="18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 </a:t>
              </a:r>
              <a:endParaRPr lang="en-US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endParaRPr>
            </a:p>
          </p:txBody>
        </p:sp>
        <p:sp>
          <p:nvSpPr>
            <p:cNvPr id="15" name="Shape 80">
              <a:extLst>
                <a:ext uri="{FF2B5EF4-FFF2-40B4-BE49-F238E27FC236}">
                  <a16:creationId xmlns:a16="http://schemas.microsoft.com/office/drawing/2014/main" id="{5F2B3DC9-52CC-F349-B22E-173E7CD45C8F}"/>
                </a:ext>
              </a:extLst>
            </p:cNvPr>
            <p:cNvSpPr/>
            <p:nvPr/>
          </p:nvSpPr>
          <p:spPr>
            <a:xfrm>
              <a:off x="3823672" y="3578182"/>
              <a:ext cx="694432" cy="2352179"/>
            </a:xfrm>
            <a:prstGeom prst="rect">
              <a:avLst/>
            </a:prstGeom>
            <a:gradFill>
              <a:gsLst>
                <a:gs pos="100000">
                  <a:srgbClr val="EF206D"/>
                </a:gs>
                <a:gs pos="0">
                  <a:srgbClr val="F7942F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8100" h="38100" prst="angle"/>
              <a:bevelB w="38100" h="3810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1867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endParaRPr>
            </a:p>
          </p:txBody>
        </p:sp>
        <p:sp>
          <p:nvSpPr>
            <p:cNvPr id="16" name="Shape 79">
              <a:extLst>
                <a:ext uri="{FF2B5EF4-FFF2-40B4-BE49-F238E27FC236}">
                  <a16:creationId xmlns:a16="http://schemas.microsoft.com/office/drawing/2014/main" id="{00F709F5-6F99-3C4C-BB91-56FE89654B8A}"/>
                </a:ext>
              </a:extLst>
            </p:cNvPr>
            <p:cNvSpPr/>
            <p:nvPr/>
          </p:nvSpPr>
          <p:spPr>
            <a:xfrm>
              <a:off x="2276968" y="3573394"/>
              <a:ext cx="719134" cy="2352180"/>
            </a:xfrm>
            <a:prstGeom prst="rect">
              <a:avLst/>
            </a:prstGeom>
            <a:gradFill>
              <a:gsLst>
                <a:gs pos="100000">
                  <a:srgbClr val="254BFF"/>
                </a:gs>
                <a:gs pos="0">
                  <a:srgbClr val="83FFE4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8100" h="38100" prst="angle"/>
              <a:bevelB w="38100" h="3810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1867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endParaRPr>
            </a:p>
          </p:txBody>
        </p:sp>
        <p:sp>
          <p:nvSpPr>
            <p:cNvPr id="17" name="TextBox 20">
              <a:extLst>
                <a:ext uri="{FF2B5EF4-FFF2-40B4-BE49-F238E27FC236}">
                  <a16:creationId xmlns:a16="http://schemas.microsoft.com/office/drawing/2014/main" id="{514DC6D3-7C92-A944-BA40-1A32989478E1}"/>
                </a:ext>
              </a:extLst>
            </p:cNvPr>
            <p:cNvSpPr txBox="1"/>
            <p:nvPr/>
          </p:nvSpPr>
          <p:spPr>
            <a:xfrm>
              <a:off x="2270444" y="3598015"/>
              <a:ext cx="694081" cy="21912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11905</a:t>
              </a:r>
            </a:p>
          </p:txBody>
        </p:sp>
        <p:sp>
          <p:nvSpPr>
            <p:cNvPr id="18" name="TextBox 20">
              <a:extLst>
                <a:ext uri="{FF2B5EF4-FFF2-40B4-BE49-F238E27FC236}">
                  <a16:creationId xmlns:a16="http://schemas.microsoft.com/office/drawing/2014/main" id="{AF493686-A47A-5040-81A7-12E03F1F3685}"/>
                </a:ext>
              </a:extLst>
            </p:cNvPr>
            <p:cNvSpPr txBox="1"/>
            <p:nvPr/>
          </p:nvSpPr>
          <p:spPr>
            <a:xfrm>
              <a:off x="3888774" y="3597621"/>
              <a:ext cx="561730" cy="21912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11894</a:t>
              </a:r>
            </a:p>
          </p:txBody>
        </p:sp>
        <p:grpSp>
          <p:nvGrpSpPr>
            <p:cNvPr id="19" name="群組 18">
              <a:extLst>
                <a:ext uri="{FF2B5EF4-FFF2-40B4-BE49-F238E27FC236}">
                  <a16:creationId xmlns:a16="http://schemas.microsoft.com/office/drawing/2014/main" id="{1D3D28E4-8F6F-554E-A150-670C18999F6C}"/>
                </a:ext>
              </a:extLst>
            </p:cNvPr>
            <p:cNvGrpSpPr/>
            <p:nvPr/>
          </p:nvGrpSpPr>
          <p:grpSpPr>
            <a:xfrm>
              <a:off x="838200" y="3661490"/>
              <a:ext cx="455857" cy="2347088"/>
              <a:chOff x="734970" y="2210557"/>
              <a:chExt cx="533602" cy="3845866"/>
            </a:xfrm>
          </p:grpSpPr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00BC99BB-FA73-464E-BD10-96EA8FAEEC08}"/>
                  </a:ext>
                </a:extLst>
              </p:cNvPr>
              <p:cNvSpPr/>
              <p:nvPr/>
            </p:nvSpPr>
            <p:spPr>
              <a:xfrm>
                <a:off x="950055" y="5754068"/>
                <a:ext cx="249179" cy="3023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000">
                    <a:solidFill>
                      <a:schemeClr val="tx2">
                        <a:lumMod val="7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/>
                  </a:rPr>
                  <a:t>0</a:t>
                </a:r>
                <a:endParaRPr lang="zh-TW" altLang="en-US" sz="1000">
                  <a:solidFill>
                    <a:schemeClr val="tx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358FBB42-00EC-8949-9005-A74F1FCA8B78}"/>
                  </a:ext>
                </a:extLst>
              </p:cNvPr>
              <p:cNvSpPr/>
              <p:nvPr/>
            </p:nvSpPr>
            <p:spPr>
              <a:xfrm>
                <a:off x="735449" y="5278673"/>
                <a:ext cx="462496" cy="3023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000">
                    <a:solidFill>
                      <a:schemeClr val="tx2">
                        <a:lumMod val="7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2000</a:t>
                </a:r>
                <a:endParaRPr lang="zh-TW" altLang="en-US" sz="1000">
                  <a:solidFill>
                    <a:schemeClr val="tx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482A01A2-FD3C-954B-ABFC-82E6BF89F819}"/>
                  </a:ext>
                </a:extLst>
              </p:cNvPr>
              <p:cNvSpPr/>
              <p:nvPr/>
            </p:nvSpPr>
            <p:spPr>
              <a:xfrm>
                <a:off x="741666" y="4486018"/>
                <a:ext cx="462496" cy="3023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000">
                    <a:solidFill>
                      <a:schemeClr val="tx2">
                        <a:lumMod val="7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/>
                  </a:rPr>
                  <a:t>4000</a:t>
                </a:r>
                <a:endParaRPr lang="zh-TW" altLang="en-US" sz="1000">
                  <a:solidFill>
                    <a:schemeClr val="tx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B60EEC86-0563-0949-A7D2-5B0771AACFC2}"/>
                  </a:ext>
                </a:extLst>
              </p:cNvPr>
              <p:cNvSpPr/>
              <p:nvPr/>
            </p:nvSpPr>
            <p:spPr>
              <a:xfrm>
                <a:off x="741666" y="3691840"/>
                <a:ext cx="462496" cy="3023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000">
                    <a:solidFill>
                      <a:schemeClr val="tx2">
                        <a:lumMod val="7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6</a:t>
                </a:r>
                <a:r>
                  <a:rPr lang="en-US" altLang="zh-TW" sz="1000">
                    <a:solidFill>
                      <a:schemeClr val="tx2">
                        <a:lumMod val="7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/>
                  </a:rPr>
                  <a:t>000</a:t>
                </a:r>
                <a:endParaRPr lang="zh-TW" altLang="en-US" sz="1000">
                  <a:solidFill>
                    <a:schemeClr val="tx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47BE287F-D6BA-5B48-ADD6-DAADAE6A66B9}"/>
                  </a:ext>
                </a:extLst>
              </p:cNvPr>
              <p:cNvSpPr/>
              <p:nvPr/>
            </p:nvSpPr>
            <p:spPr>
              <a:xfrm>
                <a:off x="741666" y="2969500"/>
                <a:ext cx="462496" cy="3023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000">
                    <a:solidFill>
                      <a:schemeClr val="tx2">
                        <a:lumMod val="7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8</a:t>
                </a:r>
                <a:r>
                  <a:rPr lang="en-US" altLang="zh-TW" sz="1000">
                    <a:solidFill>
                      <a:schemeClr val="tx2">
                        <a:lumMod val="7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/>
                  </a:rPr>
                  <a:t>000</a:t>
                </a:r>
                <a:endParaRPr lang="zh-TW" altLang="en-US" sz="1000">
                  <a:solidFill>
                    <a:schemeClr val="tx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2B371971-C0CE-8347-993E-0977BACCD952}"/>
                  </a:ext>
                </a:extLst>
              </p:cNvPr>
              <p:cNvSpPr/>
              <p:nvPr/>
            </p:nvSpPr>
            <p:spPr>
              <a:xfrm>
                <a:off x="734970" y="2210557"/>
                <a:ext cx="533602" cy="3023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000">
                    <a:solidFill>
                      <a:schemeClr val="tx2">
                        <a:lumMod val="7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10</a:t>
                </a:r>
                <a:r>
                  <a:rPr lang="en-US" altLang="zh-TW" sz="1000">
                    <a:solidFill>
                      <a:schemeClr val="tx2">
                        <a:lumMod val="7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/>
                  </a:rPr>
                  <a:t>000</a:t>
                </a:r>
                <a:endParaRPr lang="zh-TW" altLang="en-US" sz="1000">
                  <a:solidFill>
                    <a:schemeClr val="tx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26" name="Rectangle 3">
              <a:extLst>
                <a:ext uri="{FF2B5EF4-FFF2-40B4-BE49-F238E27FC236}">
                  <a16:creationId xmlns:a16="http://schemas.microsoft.com/office/drawing/2014/main" id="{815DE6C2-EEC3-DB40-BEFF-86407589ED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5637" y="5588039"/>
              <a:ext cx="4703241" cy="738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21908" tIns="60955" rIns="121908" bIns="60955" anchor="t">
              <a:spAutoFit/>
            </a:bodyPr>
            <a:lstStyle/>
            <a:p>
              <a:r>
                <a:rPr lang="zh-TW" altLang="en-US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測試環境</a:t>
              </a:r>
              <a:r>
                <a:rPr lang="en-US" altLang="zh-TW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:</a:t>
              </a:r>
              <a:br>
                <a:rPr lang="zh-TW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zh-TW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NAS</a:t>
              </a:r>
              <a:r>
                <a:rPr lang="zh-TW" altLang="en-US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 </a:t>
              </a:r>
              <a:r>
                <a:rPr lang="en-US" altLang="en-US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| </a:t>
              </a:r>
              <a:r>
                <a:rPr lang="zh-TW" altLang="en-US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TS-h2490FU-7232P-64GB with QXG-100G2SF-E810</a:t>
              </a:r>
            </a:p>
            <a:p>
              <a:r>
                <a:rPr lang="zh-TW" altLang="en-US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客户端 </a:t>
              </a:r>
              <a:r>
                <a:rPr lang="en" altLang="zh-TW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PC | OS: Ubuntu 20.04</a:t>
              </a:r>
            </a:p>
            <a:p>
              <a:r>
                <a:rPr lang="en" altLang="zh-TW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            CPU: Xeon Scalable </a:t>
              </a:r>
            </a:p>
            <a:p>
              <a:r>
                <a:rPr lang="en" altLang="zh-TW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            RAM: 64GB</a:t>
              </a:r>
            </a:p>
            <a:p>
              <a:r>
                <a:rPr lang="en" altLang="zh-TW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            NIC: QXG-100G2SF-E810</a:t>
              </a:r>
            </a:p>
            <a:p>
              <a:r>
                <a:rPr lang="en" sz="8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            MTU 9000</a:t>
              </a:r>
            </a:p>
          </p:txBody>
        </p:sp>
      </p:grpSp>
      <p:pic>
        <p:nvPicPr>
          <p:cNvPr id="28" name="圖形 27">
            <a:extLst>
              <a:ext uri="{FF2B5EF4-FFF2-40B4-BE49-F238E27FC236}">
                <a16:creationId xmlns:a16="http://schemas.microsoft.com/office/drawing/2014/main" id="{73523A64-C066-480F-8022-8977E1FF6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01169" y="2123090"/>
            <a:ext cx="3363674" cy="1777371"/>
          </a:xfrm>
          <a:prstGeom prst="rect">
            <a:avLst/>
          </a:prstGeom>
        </p:spPr>
      </p:pic>
      <p:pic>
        <p:nvPicPr>
          <p:cNvPr id="30" name="圖片 29" descr="一張含有 文字 的圖片&#10;&#10;自動產生的描述">
            <a:extLst>
              <a:ext uri="{FF2B5EF4-FFF2-40B4-BE49-F238E27FC236}">
                <a16:creationId xmlns:a16="http://schemas.microsoft.com/office/drawing/2014/main" id="{BBB859FA-BA40-4562-B41B-5A5F09C347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90" b="13074"/>
          <a:stretch/>
        </p:blipFill>
        <p:spPr>
          <a:xfrm>
            <a:off x="7067695" y="3929929"/>
            <a:ext cx="3878595" cy="1658096"/>
          </a:xfrm>
          <a:prstGeom prst="rect">
            <a:avLst/>
          </a:prstGeom>
          <a:effectLst>
            <a:outerShdw blurRad="215900" dist="152400" dir="600000" sx="106000" sy="106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86173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42D5E93A-5A37-424C-B40C-E9E4D126D444}"/>
              </a:ext>
            </a:extLst>
          </p:cNvPr>
          <p:cNvSpPr txBox="1"/>
          <p:nvPr/>
        </p:nvSpPr>
        <p:spPr>
          <a:xfrm>
            <a:off x="6598952" y="4479166"/>
            <a:ext cx="36433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全快閃儲存陣列最佳夥伴</a:t>
            </a:r>
            <a:endParaRPr kumimoji="1" lang="en-US" altLang="zh-TW" sz="2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kumimoji="1"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一卡迅速升級</a:t>
            </a:r>
            <a:br>
              <a:rPr kumimoji="1" lang="en-US" altLang="zh-TW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kumimoji="1"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進入 </a:t>
            </a:r>
            <a:r>
              <a:rPr kumimoji="1" lang="en-US" altLang="zh-TW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100G </a:t>
            </a:r>
            <a:r>
              <a:rPr kumimoji="1"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時代</a:t>
            </a: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4D88380A-3851-47CE-8956-B2795638D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69128" y="3817835"/>
            <a:ext cx="3573194" cy="398114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605A847D-6821-4441-91BA-7BA952386043}"/>
              </a:ext>
            </a:extLst>
          </p:cNvPr>
          <p:cNvSpPr txBox="1"/>
          <p:nvPr/>
        </p:nvSpPr>
        <p:spPr>
          <a:xfrm>
            <a:off x="2124542" y="6539718"/>
            <a:ext cx="868914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00" b="0" i="0" u="none" strike="noStrike" baseline="0">
                <a:solidFill>
                  <a:srgbClr val="BEBEB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©2021</a:t>
            </a:r>
            <a:r>
              <a:rPr lang="zh-TW" altLang="en-US" sz="700" b="0" i="0" u="none" strike="noStrike" baseline="0">
                <a:solidFill>
                  <a:srgbClr val="BEBEB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著作權為威聯通科技股份有限公司所有。威聯通科技並保留所有權利。威聯通科技股份有限公司所使用或註冊之商標或標章。檔案中所提及之產品及公司名稱可能為其他公司所有之商標。</a:t>
            </a:r>
            <a:endParaRPr lang="zh-TW" altLang="en-US" sz="700"/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DCA280DD-8DA7-43B0-B855-2C86C48152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04815" y="803618"/>
            <a:ext cx="813947" cy="146878"/>
          </a:xfrm>
          <a:prstGeom prst="rect">
            <a:avLst/>
          </a:prstGeom>
        </p:spPr>
      </p:pic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37D60BBA-D352-424F-9042-F596D062795E}"/>
              </a:ext>
            </a:extLst>
          </p:cNvPr>
          <p:cNvCxnSpPr>
            <a:cxnSpLocks/>
          </p:cNvCxnSpPr>
          <p:nvPr/>
        </p:nvCxnSpPr>
        <p:spPr>
          <a:xfrm>
            <a:off x="6669128" y="4381265"/>
            <a:ext cx="3573194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27651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形 6">
            <a:extLst>
              <a:ext uri="{FF2B5EF4-FFF2-40B4-BE49-F238E27FC236}">
                <a16:creationId xmlns:a16="http://schemas.microsoft.com/office/drawing/2014/main" id="{9B3507E0-C2D9-4FEB-A43D-25C59E73DC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72253" y="2909238"/>
            <a:ext cx="2518263" cy="172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913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橢圓 10">
            <a:extLst>
              <a:ext uri="{FF2B5EF4-FFF2-40B4-BE49-F238E27FC236}">
                <a16:creationId xmlns:a16="http://schemas.microsoft.com/office/drawing/2014/main" id="{2D4A9DCD-4092-4C49-ABC1-BE55D5423687}"/>
              </a:ext>
            </a:extLst>
          </p:cNvPr>
          <p:cNvSpPr/>
          <p:nvPr/>
        </p:nvSpPr>
        <p:spPr>
          <a:xfrm>
            <a:off x="6582754" y="2234429"/>
            <a:ext cx="4269517" cy="4237481"/>
          </a:xfrm>
          <a:prstGeom prst="ellipse">
            <a:avLst/>
          </a:prstGeom>
          <a:solidFill>
            <a:schemeClr val="tx1">
              <a:alpha val="22000"/>
            </a:schemeClr>
          </a:solidFill>
          <a:ln>
            <a:noFill/>
          </a:ln>
          <a:effectLst>
            <a:softEdge rad="266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705D2BFC-CC51-4A4C-84FC-6F9F4C09E4A5}"/>
              </a:ext>
            </a:extLst>
          </p:cNvPr>
          <p:cNvSpPr/>
          <p:nvPr/>
        </p:nvSpPr>
        <p:spPr>
          <a:xfrm>
            <a:off x="192223" y="4438761"/>
            <a:ext cx="5463383" cy="2191852"/>
          </a:xfrm>
          <a:prstGeom prst="roundRect">
            <a:avLst>
              <a:gd name="adj" fmla="val 11885"/>
            </a:avLst>
          </a:prstGeom>
          <a:gradFill>
            <a:gsLst>
              <a:gs pos="0">
                <a:schemeClr val="tx1">
                  <a:lumMod val="85000"/>
                  <a:lumOff val="15000"/>
                  <a:alpha val="35000"/>
                </a:schemeClr>
              </a:gs>
              <a:gs pos="100000">
                <a:schemeClr val="bg2">
                  <a:lumMod val="10000"/>
                  <a:alpha val="61000"/>
                </a:schemeClr>
              </a:gs>
            </a:gsLst>
            <a:lin ang="5400000" scaled="1"/>
          </a:gra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7C3984A-8C34-8548-B372-362461F61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>
                <a:latin typeface="微軟正黑體"/>
                <a:ea typeface="微軟正黑體"/>
              </a:rPr>
              <a:t>數據驅動下的數位轉型浪潮</a:t>
            </a:r>
            <a:endParaRPr kumimoji="1" lang="zh-TW" altLang="en-US"/>
          </a:p>
        </p:txBody>
      </p:sp>
      <p:sp>
        <p:nvSpPr>
          <p:cNvPr id="38" name="文本框 2">
            <a:extLst>
              <a:ext uri="{FF2B5EF4-FFF2-40B4-BE49-F238E27FC236}">
                <a16:creationId xmlns:a16="http://schemas.microsoft.com/office/drawing/2014/main" id="{60002A76-0349-EE43-805A-8525B7E154F5}"/>
              </a:ext>
            </a:extLst>
          </p:cNvPr>
          <p:cNvSpPr txBox="1"/>
          <p:nvPr/>
        </p:nvSpPr>
        <p:spPr>
          <a:xfrm>
            <a:off x="461179" y="1845362"/>
            <a:ext cx="5801480" cy="2271263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  <a:buClr>
                <a:srgbClr val="FF7711"/>
              </a:buClr>
            </a:pPr>
            <a:r>
              <a:rPr lang="zh-CN" altLang="en-US" sz="24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數位轉型的基礎來自於</a:t>
            </a:r>
            <a:r>
              <a:rPr lang="zh-CN" altLang="en-US" sz="2400" b="1" u="sng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大量的原始數據</a:t>
            </a:r>
            <a:r>
              <a:rPr lang="zh-CN" altLang="en-US" sz="24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，</a:t>
            </a:r>
            <a:r>
              <a:rPr lang="zh-CN" altLang="en-US" sz="24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海量數據需要經過高速分析後即時提供出有意義結果作為決策依據，因此高效能、低延遲的</a:t>
            </a:r>
            <a:r>
              <a:rPr lang="zh-CN" altLang="en-US" sz="2400" b="1" u="sng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全快閃儲存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6BC18B0-95FE-FC47-817D-FEA859E708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424" y="4151413"/>
            <a:ext cx="5194427" cy="196493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63D9EF92-AA52-0E47-B85C-A7AB3F84CBEF}"/>
              </a:ext>
            </a:extLst>
          </p:cNvPr>
          <p:cNvSpPr/>
          <p:nvPr/>
        </p:nvSpPr>
        <p:spPr>
          <a:xfrm>
            <a:off x="564950" y="6211307"/>
            <a:ext cx="8202795" cy="256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067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資料來源：</a:t>
            </a:r>
            <a:r>
              <a:rPr lang="en-US" altLang="zh-TW" sz="1067">
                <a:latin typeface="微軟正黑體" panose="020B0604030504040204" pitchFamily="34" charset="-120"/>
                <a:ea typeface="微軟正黑體" panose="020B0604030504040204" pitchFamily="34" charset="-120"/>
              </a:rPr>
              <a:t> Data Age 2025, sponsored by Seagate with data from IDC Global </a:t>
            </a:r>
            <a:r>
              <a:rPr lang="en-US" altLang="zh-TW" sz="1067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DataSphere</a:t>
            </a:r>
            <a:r>
              <a:rPr lang="en-US" altLang="zh-TW" sz="1067">
                <a:latin typeface="微軟正黑體" panose="020B0604030504040204" pitchFamily="34" charset="-120"/>
                <a:ea typeface="微軟正黑體" panose="020B0604030504040204" pitchFamily="34" charset="-120"/>
              </a:rPr>
              <a:t>, Nov 2018</a:t>
            </a:r>
            <a:endParaRPr lang="zh-TW" altLang="en-US" sz="1067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 descr="一張含有 坐, 桌, 木製的, 標誌 的圖片&#10;&#10;自動產生的描述">
            <a:extLst>
              <a:ext uri="{FF2B5EF4-FFF2-40B4-BE49-F238E27FC236}">
                <a16:creationId xmlns:a16="http://schemas.microsoft.com/office/drawing/2014/main" id="{085D6E51-1A56-429F-9760-B98E882A35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77" y="1562099"/>
            <a:ext cx="4889767" cy="4862949"/>
          </a:xfrm>
          <a:prstGeom prst="rect">
            <a:avLst/>
          </a:prstGeom>
          <a:effectLst>
            <a:reflection blurRad="203200" stA="50000" endA="300" endPos="6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01704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7C3984A-8C34-8548-B372-362461F61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>
                <a:latin typeface="微軟正黑體"/>
                <a:ea typeface="微軟正黑體"/>
              </a:rPr>
              <a:t>網路速度的飛躍</a:t>
            </a:r>
            <a:endParaRPr kumimoji="1" lang="zh-TW" altLang="en-US"/>
          </a:p>
        </p:txBody>
      </p:sp>
      <p:graphicFrame>
        <p:nvGraphicFramePr>
          <p:cNvPr id="6" name="圖表 5">
            <a:extLst>
              <a:ext uri="{FF2B5EF4-FFF2-40B4-BE49-F238E27FC236}">
                <a16:creationId xmlns:a16="http://schemas.microsoft.com/office/drawing/2014/main" id="{E4522DD3-B40D-E94D-9A35-469F0170DA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2814920"/>
              </p:ext>
            </p:extLst>
          </p:nvPr>
        </p:nvGraphicFramePr>
        <p:xfrm>
          <a:off x="465666" y="1702900"/>
          <a:ext cx="11553882" cy="46143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文字方塊 6">
            <a:extLst>
              <a:ext uri="{FF2B5EF4-FFF2-40B4-BE49-F238E27FC236}">
                <a16:creationId xmlns:a16="http://schemas.microsoft.com/office/drawing/2014/main" id="{0FA03E80-48F1-F048-85FB-E777329D569F}"/>
              </a:ext>
            </a:extLst>
          </p:cNvPr>
          <p:cNvSpPr txBox="1"/>
          <p:nvPr/>
        </p:nvSpPr>
        <p:spPr>
          <a:xfrm>
            <a:off x="2340020" y="4111493"/>
            <a:ext cx="933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TW"/>
              <a:t>QXG-2G</a:t>
            </a:r>
            <a:endParaRPr kumimoji="1" lang="zh-TW" altLang="en-US"/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C7283DFB-BDF2-C042-9282-D8CAF7326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926" y="4478716"/>
            <a:ext cx="1812508" cy="105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CC6307F3-2D24-2241-A942-B96DD21747CE}"/>
              </a:ext>
            </a:extLst>
          </p:cNvPr>
          <p:cNvSpPr txBox="1"/>
          <p:nvPr/>
        </p:nvSpPr>
        <p:spPr>
          <a:xfrm>
            <a:off x="3798054" y="3983266"/>
            <a:ext cx="933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TW"/>
              <a:t>QXG-5G</a:t>
            </a:r>
            <a:endParaRPr kumimoji="1" lang="zh-TW" altLang="en-US"/>
          </a:p>
        </p:txBody>
      </p:sp>
      <p:pic>
        <p:nvPicPr>
          <p:cNvPr id="19460" name="Picture 4">
            <a:extLst>
              <a:ext uri="{FF2B5EF4-FFF2-40B4-BE49-F238E27FC236}">
                <a16:creationId xmlns:a16="http://schemas.microsoft.com/office/drawing/2014/main" id="{26EAB8C5-A5E4-DA4A-BFC4-5E3A336EF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198" y="4426125"/>
            <a:ext cx="1570447" cy="984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6D76FBCE-569F-8442-B9AD-AFB44D113B4B}"/>
              </a:ext>
            </a:extLst>
          </p:cNvPr>
          <p:cNvSpPr txBox="1"/>
          <p:nvPr/>
        </p:nvSpPr>
        <p:spPr>
          <a:xfrm>
            <a:off x="5047541" y="3963660"/>
            <a:ext cx="1050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TW"/>
              <a:t>QXG-10G</a:t>
            </a:r>
            <a:endParaRPr kumimoji="1" lang="zh-TW" altLang="en-US"/>
          </a:p>
        </p:txBody>
      </p:sp>
      <p:pic>
        <p:nvPicPr>
          <p:cNvPr id="19462" name="Picture 6">
            <a:extLst>
              <a:ext uri="{FF2B5EF4-FFF2-40B4-BE49-F238E27FC236}">
                <a16:creationId xmlns:a16="http://schemas.microsoft.com/office/drawing/2014/main" id="{FCE66D3D-B72B-DA43-804B-CE100250D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129" y="4437819"/>
            <a:ext cx="1551788" cy="97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484E7A7F-C0B5-1F43-A27F-9FA6B3C4768F}"/>
              </a:ext>
            </a:extLst>
          </p:cNvPr>
          <p:cNvSpPr txBox="1"/>
          <p:nvPr/>
        </p:nvSpPr>
        <p:spPr>
          <a:xfrm>
            <a:off x="7775045" y="3275045"/>
            <a:ext cx="1829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TW"/>
              <a:t>LAN-40G2SF-MLX</a:t>
            </a:r>
            <a:endParaRPr kumimoji="1" lang="zh-TW" altLang="en-US"/>
          </a:p>
        </p:txBody>
      </p:sp>
      <p:pic>
        <p:nvPicPr>
          <p:cNvPr id="19464" name="Picture 8">
            <a:extLst>
              <a:ext uri="{FF2B5EF4-FFF2-40B4-BE49-F238E27FC236}">
                <a16:creationId xmlns:a16="http://schemas.microsoft.com/office/drawing/2014/main" id="{C5C335C5-B908-7D48-9A7D-38CD35261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612" y="3518906"/>
            <a:ext cx="1778000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圖片 18" descr="一張含有 文字 的圖片&#10;&#10;自動產生的描述">
            <a:extLst>
              <a:ext uri="{FF2B5EF4-FFF2-40B4-BE49-F238E27FC236}">
                <a16:creationId xmlns:a16="http://schemas.microsoft.com/office/drawing/2014/main" id="{F098D5FC-1318-0044-B3B6-41009D14E1C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90" b="13074"/>
          <a:stretch/>
        </p:blipFill>
        <p:spPr>
          <a:xfrm>
            <a:off x="9014557" y="2430369"/>
            <a:ext cx="1973609" cy="843716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989F4879-E420-3D4D-A700-49BE8A371770}"/>
              </a:ext>
            </a:extLst>
          </p:cNvPr>
          <p:cNvSpPr txBox="1"/>
          <p:nvPr/>
        </p:nvSpPr>
        <p:spPr>
          <a:xfrm>
            <a:off x="9014557" y="2026595"/>
            <a:ext cx="2030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TW"/>
              <a:t>QXG-100G2SF-E810</a:t>
            </a:r>
            <a:endParaRPr kumimoji="1"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371FD4E9-D416-8141-BDAC-A54B0D8571D3}"/>
              </a:ext>
            </a:extLst>
          </p:cNvPr>
          <p:cNvSpPr txBox="1"/>
          <p:nvPr/>
        </p:nvSpPr>
        <p:spPr>
          <a:xfrm>
            <a:off x="6178845" y="3809554"/>
            <a:ext cx="1810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TW"/>
              <a:t>QXG-25G2SF-CX4</a:t>
            </a:r>
            <a:endParaRPr kumimoji="1" lang="zh-TW" altLang="en-US"/>
          </a:p>
        </p:txBody>
      </p:sp>
      <p:pic>
        <p:nvPicPr>
          <p:cNvPr id="20484" name="Picture 4">
            <a:extLst>
              <a:ext uri="{FF2B5EF4-FFF2-40B4-BE49-F238E27FC236}">
                <a16:creationId xmlns:a16="http://schemas.microsoft.com/office/drawing/2014/main" id="{4C4B7E7B-B48F-9145-BB80-DCFFEA92D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400" y="4192875"/>
            <a:ext cx="1585626" cy="99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6953B57D-4EDA-AC43-BE17-5D44D90B44CC}"/>
              </a:ext>
            </a:extLst>
          </p:cNvPr>
          <p:cNvSpPr txBox="1"/>
          <p:nvPr/>
        </p:nvSpPr>
        <p:spPr>
          <a:xfrm>
            <a:off x="320146" y="1888972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/>
              <a:t>GbE</a:t>
            </a:r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81011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>
                <a:latin typeface="微軟正黑體"/>
                <a:ea typeface="微軟正黑體"/>
              </a:rPr>
              <a:t>QNAP </a:t>
            </a:r>
            <a:r>
              <a:rPr lang="zh-CN" altLang="en-US">
                <a:latin typeface="微軟正黑體"/>
                <a:ea typeface="微軟正黑體"/>
              </a:rPr>
              <a:t>全快閃儲存</a:t>
            </a:r>
            <a:r>
              <a:rPr lang="en-US" altLang="zh-CN">
                <a:latin typeface="微軟正黑體"/>
                <a:ea typeface="微軟正黑體"/>
              </a:rPr>
              <a:t> (AFA) </a:t>
            </a:r>
            <a:r>
              <a:rPr lang="zh-CN" altLang="en-US">
                <a:latin typeface="微軟正黑體"/>
                <a:ea typeface="微軟正黑體"/>
              </a:rPr>
              <a:t>系列</a:t>
            </a:r>
            <a:endParaRPr lang="zh-TW" altLang="en-US">
              <a:latin typeface="微軟正黑體"/>
              <a:ea typeface="微軟正黑體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864E06A8-A428-8A44-A44E-A05D9B7E9CCE}"/>
              </a:ext>
            </a:extLst>
          </p:cNvPr>
          <p:cNvSpPr/>
          <p:nvPr/>
        </p:nvSpPr>
        <p:spPr>
          <a:xfrm>
            <a:off x="1356393" y="1766720"/>
            <a:ext cx="10570102" cy="109773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37061" indent="-237061">
              <a:spcBef>
                <a:spcPts val="8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altLang="zh-TW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ZFS </a:t>
            </a:r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系統提升安全性及資料減量技術 </a:t>
            </a:r>
            <a:endParaRPr lang="en-US" altLang="zh-TW" sz="20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9824" lvl="1" indent="-11853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提升儲存效率與投資報酬率</a:t>
            </a:r>
            <a:endParaRPr lang="en-US" altLang="zh-TW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59824" lvl="1" indent="-11853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去重複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(de-duplication)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、在線壓縮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(inline compression)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、資料壓實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(data compaction)</a:t>
            </a: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D91BACC7-C065-4162-AC0E-A917619A4EF9}"/>
              </a:ext>
            </a:extLst>
          </p:cNvPr>
          <p:cNvGrpSpPr/>
          <p:nvPr/>
        </p:nvGrpSpPr>
        <p:grpSpPr>
          <a:xfrm>
            <a:off x="736945" y="2912582"/>
            <a:ext cx="5086649" cy="4010486"/>
            <a:chOff x="165645" y="1928531"/>
            <a:chExt cx="3814987" cy="3007864"/>
          </a:xfrm>
        </p:grpSpPr>
        <p:pic>
          <p:nvPicPr>
            <p:cNvPr id="4" name="圖形 3">
              <a:extLst>
                <a:ext uri="{FF2B5EF4-FFF2-40B4-BE49-F238E27FC236}">
                  <a16:creationId xmlns:a16="http://schemas.microsoft.com/office/drawing/2014/main" id="{FD992499-2C03-498E-BAE4-7C8B2EF29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52153" y="1928531"/>
              <a:ext cx="3668708" cy="2707916"/>
            </a:xfrm>
            <a:prstGeom prst="rect">
              <a:avLst/>
            </a:prstGeom>
            <a:effectLst>
              <a:outerShdw blurRad="190500" dist="165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矩形: 圓角 7">
              <a:extLst>
                <a:ext uri="{FF2B5EF4-FFF2-40B4-BE49-F238E27FC236}">
                  <a16:creationId xmlns:a16="http://schemas.microsoft.com/office/drawing/2014/main" id="{2C959502-F2F2-4B82-AD02-E748103B3156}"/>
                </a:ext>
              </a:extLst>
            </p:cNvPr>
            <p:cNvSpPr/>
            <p:nvPr/>
          </p:nvSpPr>
          <p:spPr>
            <a:xfrm>
              <a:off x="165645" y="3641719"/>
              <a:ext cx="3814987" cy="1294676"/>
            </a:xfrm>
            <a:prstGeom prst="roundRect">
              <a:avLst>
                <a:gd name="adj" fmla="val 16738"/>
              </a:avLst>
            </a:prstGeom>
            <a:gradFill>
              <a:gsLst>
                <a:gs pos="0">
                  <a:schemeClr val="tx1">
                    <a:lumMod val="85000"/>
                    <a:lumOff val="15000"/>
                    <a:alpha val="43000"/>
                  </a:schemeClr>
                </a:gs>
                <a:gs pos="100000">
                  <a:schemeClr val="bg2">
                    <a:lumMod val="10000"/>
                    <a:alpha val="13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228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0DA48E03-C6BA-8D47-87A7-351BE10BD940}"/>
                </a:ext>
              </a:extLst>
            </p:cNvPr>
            <p:cNvSpPr/>
            <p:nvPr/>
          </p:nvSpPr>
          <p:spPr>
            <a:xfrm>
              <a:off x="666931" y="2443193"/>
              <a:ext cx="2812414" cy="5309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20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2U 30-bay 2.5-inch </a:t>
              </a:r>
              <a:r>
                <a:rPr lang="en-US" altLang="zh-TW" sz="200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SATA </a:t>
              </a:r>
              <a:r>
                <a:rPr lang="en-US" altLang="zh-TW" sz="20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SSD</a:t>
              </a:r>
            </a:p>
            <a:p>
              <a:pPr algn="ctr"/>
              <a:r>
                <a:rPr lang="en-US" altLang="zh-TW" sz="20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ZFS </a:t>
              </a:r>
              <a:r>
                <a:rPr lang="zh-TW" altLang="en-US" sz="20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檔案系統</a:t>
              </a: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D5178E4E-3E21-614E-AD63-CCB5F8A3E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25" y="3894415"/>
            <a:ext cx="5333343" cy="333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9F038487-B89F-914E-AB74-48282B51C0B9}"/>
              </a:ext>
            </a:extLst>
          </p:cNvPr>
          <p:cNvSpPr txBox="1"/>
          <p:nvPr/>
        </p:nvSpPr>
        <p:spPr>
          <a:xfrm>
            <a:off x="1957808" y="2943398"/>
            <a:ext cx="29738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3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TS-h3088XU</a:t>
            </a:r>
            <a:endParaRPr kumimoji="1" lang="zh-TW" altLang="en-US" sz="3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206F1581-0D62-2247-8D19-FA4F780ECD89}"/>
              </a:ext>
            </a:extLst>
          </p:cNvPr>
          <p:cNvGrpSpPr/>
          <p:nvPr/>
        </p:nvGrpSpPr>
        <p:grpSpPr>
          <a:xfrm>
            <a:off x="5990593" y="2931348"/>
            <a:ext cx="5384997" cy="4010486"/>
            <a:chOff x="67133" y="1928531"/>
            <a:chExt cx="4038748" cy="3007864"/>
          </a:xfrm>
        </p:grpSpPr>
        <p:pic>
          <p:nvPicPr>
            <p:cNvPr id="16" name="圖形 15">
              <a:extLst>
                <a:ext uri="{FF2B5EF4-FFF2-40B4-BE49-F238E27FC236}">
                  <a16:creationId xmlns:a16="http://schemas.microsoft.com/office/drawing/2014/main" id="{DE0CB2F9-D80B-A74F-92DC-F400B92EE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52153" y="1928531"/>
              <a:ext cx="3668708" cy="2707916"/>
            </a:xfrm>
            <a:prstGeom prst="rect">
              <a:avLst/>
            </a:prstGeom>
            <a:effectLst>
              <a:outerShdw blurRad="190500" dist="165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矩形: 圓角 7">
              <a:extLst>
                <a:ext uri="{FF2B5EF4-FFF2-40B4-BE49-F238E27FC236}">
                  <a16:creationId xmlns:a16="http://schemas.microsoft.com/office/drawing/2014/main" id="{D1CE2B55-2E8C-B544-BDEE-FEBAB30AEB13}"/>
                </a:ext>
              </a:extLst>
            </p:cNvPr>
            <p:cNvSpPr/>
            <p:nvPr/>
          </p:nvSpPr>
          <p:spPr>
            <a:xfrm>
              <a:off x="165645" y="3641719"/>
              <a:ext cx="3814987" cy="1294676"/>
            </a:xfrm>
            <a:prstGeom prst="roundRect">
              <a:avLst>
                <a:gd name="adj" fmla="val 16738"/>
              </a:avLst>
            </a:prstGeom>
            <a:gradFill>
              <a:gsLst>
                <a:gs pos="0">
                  <a:schemeClr val="tx1">
                    <a:lumMod val="85000"/>
                    <a:lumOff val="15000"/>
                    <a:alpha val="43000"/>
                  </a:schemeClr>
                </a:gs>
                <a:gs pos="100000">
                  <a:schemeClr val="bg2">
                    <a:lumMod val="10000"/>
                    <a:alpha val="13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228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18" name="圖片 17" descr="一張含有 電腦, 膝上型電腦, 書桌, 桌 的圖片&#10;&#10;自動產生的描述">
              <a:extLst>
                <a:ext uri="{FF2B5EF4-FFF2-40B4-BE49-F238E27FC236}">
                  <a16:creationId xmlns:a16="http://schemas.microsoft.com/office/drawing/2014/main" id="{4D4F1ED3-39E2-5241-9907-E560C8492C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133" y="3303898"/>
              <a:ext cx="4038748" cy="1246857"/>
            </a:xfrm>
            <a:prstGeom prst="rect">
              <a:avLst/>
            </a:prstGeom>
          </p:spPr>
        </p:pic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386779B8-5335-364D-9E55-AFAD087669E5}"/>
                </a:ext>
              </a:extLst>
            </p:cNvPr>
            <p:cNvSpPr/>
            <p:nvPr/>
          </p:nvSpPr>
          <p:spPr>
            <a:xfrm>
              <a:off x="513636" y="2456808"/>
              <a:ext cx="3134132" cy="4847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2U 24-bay 2.5-inch </a:t>
              </a:r>
              <a:r>
                <a:rPr lang="en-US" altLang="zh-TW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U.2 </a:t>
              </a:r>
              <a:r>
                <a:rPr lang="en-US" altLang="zh-TW" err="1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NVMe</a:t>
              </a:r>
              <a:r>
                <a:rPr lang="en-US" altLang="zh-TW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SSD</a:t>
              </a:r>
            </a:p>
            <a:p>
              <a:pPr algn="ctr"/>
              <a:r>
                <a:rPr lang="en-US" altLang="zh-TW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ZFS </a:t>
              </a:r>
              <a:r>
                <a: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檔案系統</a:t>
              </a:r>
            </a:p>
          </p:txBody>
        </p:sp>
      </p:grp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7F780494-9990-AB4E-9F5B-9BCC9BD31DC2}"/>
              </a:ext>
            </a:extLst>
          </p:cNvPr>
          <p:cNvSpPr txBox="1"/>
          <p:nvPr/>
        </p:nvSpPr>
        <p:spPr>
          <a:xfrm>
            <a:off x="7342805" y="2912582"/>
            <a:ext cx="2916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3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TS-h2490FU</a:t>
            </a:r>
            <a:endParaRPr kumimoji="1" lang="zh-TW" altLang="en-US" sz="3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69713E48-492B-974B-89AA-5E2771D4D241}"/>
              </a:ext>
            </a:extLst>
          </p:cNvPr>
          <p:cNvSpPr txBox="1"/>
          <p:nvPr/>
        </p:nvSpPr>
        <p:spPr>
          <a:xfrm>
            <a:off x="1694320" y="4272779"/>
            <a:ext cx="2864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TW" b="1"/>
              <a:t>TS-h3088XU-RP-W1270-64G</a:t>
            </a:r>
          </a:p>
          <a:p>
            <a:r>
              <a:rPr lang="en" altLang="zh-TW" b="1"/>
              <a:t>TS-h3088XU-RP-W1250-32G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724C21CB-9CAB-7143-BEBD-795B864953D1}"/>
              </a:ext>
            </a:extLst>
          </p:cNvPr>
          <p:cNvSpPr txBox="1"/>
          <p:nvPr/>
        </p:nvSpPr>
        <p:spPr>
          <a:xfrm>
            <a:off x="7598250" y="4198304"/>
            <a:ext cx="25499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TW" b="1"/>
              <a:t>TS-h2490FU-7302P-128G</a:t>
            </a:r>
          </a:p>
          <a:p>
            <a:r>
              <a:rPr lang="en" altLang="zh-TW" b="1"/>
              <a:t>TS-h2490FU-7232P-64G</a:t>
            </a:r>
            <a:endParaRPr kumimoji="1" lang="en-US" altLang="zh-TW" b="1"/>
          </a:p>
        </p:txBody>
      </p:sp>
    </p:spTree>
    <p:extLst>
      <p:ext uri="{BB962C8B-B14F-4D97-AF65-F5344CB8AC3E}">
        <p14:creationId xmlns:p14="http://schemas.microsoft.com/office/powerpoint/2010/main" val="3060211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8F0EBDB7-61EF-449A-92ED-63094A198F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3173" y="5472272"/>
            <a:ext cx="7208827" cy="13857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TS-h2490FU NAS </a:t>
            </a:r>
            <a:r>
              <a:rPr lang="zh-TW" altLang="en-US"/>
              <a:t>產品型號</a:t>
            </a:r>
            <a:endParaRPr lang="en-US"/>
          </a:p>
        </p:txBody>
      </p:sp>
      <p:pic>
        <p:nvPicPr>
          <p:cNvPr id="11" name="圖片 10" descr="一張含有 電腦, 桌, 床 的圖片&#10;&#10;自動產生的描述">
            <a:extLst>
              <a:ext uri="{FF2B5EF4-FFF2-40B4-BE49-F238E27FC236}">
                <a16:creationId xmlns:a16="http://schemas.microsoft.com/office/drawing/2014/main" id="{24D6B3F5-625F-CA48-9DA7-5CB71001BA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9373" y="3355675"/>
            <a:ext cx="5342627" cy="3024997"/>
          </a:xfrm>
          <a:prstGeom prst="rect">
            <a:avLst/>
          </a:prstGeom>
        </p:spPr>
      </p:pic>
      <p:pic>
        <p:nvPicPr>
          <p:cNvPr id="9" name="圖片 8" descr="一張含有 文字 的圖片&#10;&#10;自動產生的描述">
            <a:extLst>
              <a:ext uri="{FF2B5EF4-FFF2-40B4-BE49-F238E27FC236}">
                <a16:creationId xmlns:a16="http://schemas.microsoft.com/office/drawing/2014/main" id="{59EBFEDE-3564-49D9-A894-7BF4EC765F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90" b="13074"/>
          <a:stretch/>
        </p:blipFill>
        <p:spPr>
          <a:xfrm>
            <a:off x="7732185" y="2294856"/>
            <a:ext cx="4287363" cy="1832845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F1104E92-5A25-4FFB-ADD0-CFBA41422C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08512" y="3797823"/>
            <a:ext cx="5134707" cy="379028"/>
          </a:xfrm>
          <a:prstGeom prst="rect">
            <a:avLst/>
          </a:prstGeom>
        </p:spPr>
      </p:pic>
      <p:sp>
        <p:nvSpPr>
          <p:cNvPr id="12" name="矩形: 圓角 22">
            <a:extLst>
              <a:ext uri="{FF2B5EF4-FFF2-40B4-BE49-F238E27FC236}">
                <a16:creationId xmlns:a16="http://schemas.microsoft.com/office/drawing/2014/main" id="{F60EB262-4494-4B2B-AE6E-C0DDB1B90AF3}"/>
              </a:ext>
            </a:extLst>
          </p:cNvPr>
          <p:cNvSpPr/>
          <p:nvPr/>
        </p:nvSpPr>
        <p:spPr>
          <a:xfrm>
            <a:off x="597877" y="2054142"/>
            <a:ext cx="6171740" cy="2041045"/>
          </a:xfrm>
          <a:prstGeom prst="roundRect">
            <a:avLst>
              <a:gd name="adj" fmla="val 3329"/>
            </a:avLst>
          </a:prstGeom>
          <a:gradFill>
            <a:gsLst>
              <a:gs pos="42000">
                <a:srgbClr val="374557"/>
              </a:gs>
              <a:gs pos="0">
                <a:schemeClr val="tx2">
                  <a:lumMod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9525">
            <a:gradFill>
              <a:gsLst>
                <a:gs pos="0">
                  <a:schemeClr val="tx2">
                    <a:lumMod val="75000"/>
                  </a:schemeClr>
                </a:gs>
                <a:gs pos="67051">
                  <a:srgbClr val="EE6000"/>
                </a:gs>
                <a:gs pos="37000">
                  <a:srgbClr val="EE6000"/>
                </a:gs>
                <a:gs pos="100000">
                  <a:schemeClr val="tx2">
                    <a:lumMod val="50000"/>
                  </a:schemeClr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33">
              <a:solidFill>
                <a:srgbClr val="FF66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本框 2">
            <a:extLst>
              <a:ext uri="{FF2B5EF4-FFF2-40B4-BE49-F238E27FC236}">
                <a16:creationId xmlns:a16="http://schemas.microsoft.com/office/drawing/2014/main" id="{88E7310E-2441-4CE2-8753-714DD89A8525}"/>
              </a:ext>
            </a:extLst>
          </p:cNvPr>
          <p:cNvSpPr txBox="1"/>
          <p:nvPr/>
        </p:nvSpPr>
        <p:spPr>
          <a:xfrm>
            <a:off x="687975" y="2087182"/>
            <a:ext cx="6369318" cy="1974964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1600"/>
              </a:spcBef>
            </a:pPr>
            <a:r>
              <a:rPr lang="en-US" altLang="zh-CN" sz="26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TS-h2490FU-</a:t>
            </a:r>
            <a:r>
              <a:rPr lang="en-US" altLang="zh-CN" sz="2667" b="1">
                <a:solidFill>
                  <a:srgbClr val="FA7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7302P</a:t>
            </a:r>
            <a:r>
              <a:rPr lang="en-US" altLang="zh-CN" sz="26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en-US" altLang="zh-CN" sz="2667" b="1">
                <a:solidFill>
                  <a:srgbClr val="FA71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128G</a:t>
            </a:r>
            <a:endParaRPr lang="zh-CN" altLang="en-US" sz="2667" b="1">
              <a:solidFill>
                <a:srgbClr val="FA71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16414" indent="-116414">
              <a:spcBef>
                <a:spcPts val="1600"/>
              </a:spcBef>
              <a:buClr>
                <a:srgbClr val="FA7100"/>
              </a:buClr>
              <a:buFont typeface="Arial"/>
              <a:buChar char="•"/>
              <a:tabLst>
                <a:tab pos="239178" algn="l"/>
              </a:tabLst>
            </a:pPr>
            <a:r>
              <a:rPr lang="en-US" altLang="zh-CN" sz="18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AMD EPYC </a:t>
            </a:r>
            <a:r>
              <a:rPr lang="en-US" altLang="zh-CN" sz="1800" b="1">
                <a:solidFill>
                  <a:srgbClr val="FA7100"/>
                </a:solidFill>
                <a:latin typeface="微軟正黑體"/>
                <a:ea typeface="微軟正黑體"/>
                <a:cs typeface="Calibri"/>
              </a:rPr>
              <a:t>16</a:t>
            </a:r>
            <a:r>
              <a:rPr lang="zh-CN" altLang="en-US" sz="1800" b="1">
                <a:solidFill>
                  <a:srgbClr val="FA7100"/>
                </a:solidFill>
                <a:latin typeface="微軟正黑體"/>
                <a:ea typeface="微軟正黑體"/>
                <a:cs typeface="Calibri"/>
              </a:rPr>
              <a:t>核心</a:t>
            </a:r>
            <a:r>
              <a:rPr lang="zh-CN" altLang="en-US" sz="18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/</a:t>
            </a:r>
            <a:r>
              <a:rPr lang="en-US" altLang="zh-CN" sz="1800" b="1">
                <a:solidFill>
                  <a:srgbClr val="FF6600"/>
                </a:solidFill>
                <a:latin typeface="微軟正黑體"/>
                <a:ea typeface="微軟正黑體"/>
                <a:cs typeface="Calibri"/>
              </a:rPr>
              <a:t>32</a:t>
            </a:r>
            <a:r>
              <a:rPr lang="zh-CN" altLang="en-US" sz="1800" b="1">
                <a:solidFill>
                  <a:srgbClr val="FF6600"/>
                </a:solidFill>
                <a:latin typeface="微軟正黑體"/>
                <a:ea typeface="微軟正黑體"/>
                <a:cs typeface="Calibri"/>
              </a:rPr>
              <a:t>執行緒</a:t>
            </a:r>
            <a:r>
              <a:rPr lang="zh-CN" altLang="en-US" sz="18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, </a:t>
            </a:r>
            <a:r>
              <a:rPr lang="en-US" altLang="zh-CN" sz="1800" b="1">
                <a:solidFill>
                  <a:srgbClr val="FF6600"/>
                </a:solidFill>
                <a:latin typeface="微軟正黑體"/>
                <a:ea typeface="微軟正黑體"/>
                <a:cs typeface="Calibri"/>
              </a:rPr>
              <a:t>3.0</a:t>
            </a:r>
            <a:r>
              <a:rPr lang="zh-CN" altLang="en-US" sz="1800" b="1">
                <a:solidFill>
                  <a:srgbClr val="FF6600"/>
                </a:solidFill>
                <a:latin typeface="微軟正黑體"/>
                <a:ea typeface="微軟正黑體"/>
                <a:cs typeface="Calibri"/>
              </a:rPr>
              <a:t> GHz </a:t>
            </a:r>
            <a:r>
              <a:rPr lang="zh-CN" altLang="en-US" sz="18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(Max. 3.</a:t>
            </a:r>
            <a:r>
              <a:rPr lang="en-US" altLang="zh-CN" sz="18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3</a:t>
            </a:r>
            <a:r>
              <a:rPr lang="zh-CN" altLang="en-US" sz="18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GHz)</a:t>
            </a:r>
          </a:p>
          <a:p>
            <a:pPr marL="116414" indent="-116414">
              <a:spcBef>
                <a:spcPts val="1600"/>
              </a:spcBef>
              <a:buClr>
                <a:srgbClr val="FA7100"/>
              </a:buClr>
              <a:buFont typeface="Arial" panose="020B0604020202020204" pitchFamily="34" charset="0"/>
              <a:buChar char="•"/>
            </a:pPr>
            <a:r>
              <a:rPr lang="en-US" altLang="zh-CN" sz="1800" b="1">
                <a:solidFill>
                  <a:srgbClr val="FA7100"/>
                </a:solidFill>
                <a:latin typeface="微軟正黑體"/>
                <a:ea typeface="微軟正黑體"/>
                <a:cs typeface="Calibri"/>
              </a:rPr>
              <a:t>128</a:t>
            </a:r>
            <a:r>
              <a:rPr lang="zh-CN" altLang="en-US" sz="1800" b="1">
                <a:solidFill>
                  <a:srgbClr val="FA7100"/>
                </a:solidFill>
                <a:latin typeface="微軟正黑體"/>
                <a:ea typeface="微軟正黑體"/>
                <a:cs typeface="Calibri"/>
              </a:rPr>
              <a:t>GB </a:t>
            </a:r>
            <a:r>
              <a:rPr lang="zh-CN" altLang="en-US" sz="18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DDR4 </a:t>
            </a:r>
            <a:r>
              <a:rPr lang="en-US" altLang="zh-CN" sz="18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RDIMM ECC</a:t>
            </a:r>
            <a:r>
              <a:rPr lang="zh-TW" altLang="en-US" sz="18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 </a:t>
            </a:r>
            <a:r>
              <a:rPr lang="zh-CN" altLang="en-US" sz="18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記憶體</a:t>
            </a:r>
            <a:r>
              <a:rPr lang="en-US" altLang="zh-CN" sz="18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 </a:t>
            </a:r>
            <a:r>
              <a:rPr lang="zh-CN" altLang="en-US" sz="18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(</a:t>
            </a:r>
            <a:r>
              <a:rPr lang="en-US" altLang="zh-CN" sz="18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8 x 16GB</a:t>
            </a:r>
            <a:r>
              <a:rPr lang="zh-CN" altLang="en-US" sz="18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)</a:t>
            </a:r>
            <a:endParaRPr lang="en-US" altLang="zh-CN" sz="1800">
              <a:solidFill>
                <a:schemeClr val="bg1"/>
              </a:solidFill>
              <a:latin typeface="微軟正黑體"/>
              <a:ea typeface="微軟正黑體"/>
              <a:cs typeface="Calibri"/>
            </a:endParaRPr>
          </a:p>
          <a:p>
            <a:pPr marL="116414" indent="-116414">
              <a:spcBef>
                <a:spcPts val="1600"/>
              </a:spcBef>
              <a:buClr>
                <a:srgbClr val="FA7100"/>
              </a:buClr>
              <a:buFont typeface="Arial" panose="020B0604020202020204" pitchFamily="34" charset="0"/>
              <a:buChar char="•"/>
            </a:pPr>
            <a:r>
              <a:rPr lang="en-US" altLang="zh-CN" sz="1800">
                <a:latin typeface="微軟正黑體"/>
                <a:ea typeface="微軟正黑體"/>
                <a:cs typeface="Calibri"/>
              </a:rPr>
              <a:t> </a:t>
            </a:r>
            <a:r>
              <a:rPr lang="en-US" altLang="zh-CN" sz="1800" b="1">
                <a:solidFill>
                  <a:srgbClr val="FA7100"/>
                </a:solidFill>
                <a:latin typeface="微軟正黑體"/>
                <a:ea typeface="微軟正黑體"/>
                <a:cs typeface="Calibri"/>
              </a:rPr>
              <a:t>4</a:t>
            </a:r>
            <a:r>
              <a:rPr lang="en-US" altLang="zh-CN" sz="1800">
                <a:latin typeface="微軟正黑體"/>
                <a:ea typeface="微軟正黑體"/>
                <a:cs typeface="Calibri"/>
              </a:rPr>
              <a:t> </a:t>
            </a:r>
            <a:r>
              <a:rPr lang="en-US" altLang="zh-CN" sz="18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x SFP28 25GbE</a:t>
            </a:r>
            <a:r>
              <a:rPr lang="zh-CN" altLang="en-US" sz="18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網路埠</a:t>
            </a:r>
            <a:r>
              <a:rPr lang="en-US" altLang="zh-CN" sz="18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 (25GbE/10GbE/1GbE)</a:t>
            </a:r>
            <a:endParaRPr lang="en-US" altLang="zh-CN" sz="1700">
              <a:solidFill>
                <a:schemeClr val="bg1"/>
              </a:solidFill>
              <a:latin typeface="微軟正黑體"/>
              <a:ea typeface="微軟正黑體"/>
              <a:cs typeface="Calibri"/>
            </a:endParaRPr>
          </a:p>
        </p:txBody>
      </p:sp>
      <p:sp>
        <p:nvSpPr>
          <p:cNvPr id="14" name="矩形: 圓角 22">
            <a:extLst>
              <a:ext uri="{FF2B5EF4-FFF2-40B4-BE49-F238E27FC236}">
                <a16:creationId xmlns:a16="http://schemas.microsoft.com/office/drawing/2014/main" id="{BD87A7E2-D984-4E94-B04C-9B48DE56A956}"/>
              </a:ext>
            </a:extLst>
          </p:cNvPr>
          <p:cNvSpPr/>
          <p:nvPr/>
        </p:nvSpPr>
        <p:spPr>
          <a:xfrm>
            <a:off x="597876" y="4339627"/>
            <a:ext cx="6171740" cy="2041045"/>
          </a:xfrm>
          <a:prstGeom prst="roundRect">
            <a:avLst>
              <a:gd name="adj" fmla="val 3329"/>
            </a:avLst>
          </a:prstGeom>
          <a:gradFill>
            <a:gsLst>
              <a:gs pos="42000">
                <a:srgbClr val="374557"/>
              </a:gs>
              <a:gs pos="0">
                <a:schemeClr val="tx2">
                  <a:lumMod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9525">
            <a:gradFill>
              <a:gsLst>
                <a:gs pos="0">
                  <a:schemeClr val="tx2">
                    <a:lumMod val="75000"/>
                  </a:schemeClr>
                </a:gs>
                <a:gs pos="67051">
                  <a:srgbClr val="EE6000"/>
                </a:gs>
                <a:gs pos="37000">
                  <a:srgbClr val="EE6000"/>
                </a:gs>
                <a:gs pos="100000">
                  <a:schemeClr val="tx2">
                    <a:lumMod val="50000"/>
                  </a:schemeClr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33">
              <a:solidFill>
                <a:srgbClr val="FF66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本框 3">
            <a:extLst>
              <a:ext uri="{FF2B5EF4-FFF2-40B4-BE49-F238E27FC236}">
                <a16:creationId xmlns:a16="http://schemas.microsoft.com/office/drawing/2014/main" id="{FAAD4329-D161-48A6-8384-C1789D94C142}"/>
              </a:ext>
            </a:extLst>
          </p:cNvPr>
          <p:cNvSpPr txBox="1"/>
          <p:nvPr/>
        </p:nvSpPr>
        <p:spPr>
          <a:xfrm>
            <a:off x="687974" y="4400578"/>
            <a:ext cx="6289564" cy="1980094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1600"/>
              </a:spcBef>
            </a:pPr>
            <a:r>
              <a:rPr lang="en-US" altLang="zh-CN" sz="2667" b="1">
                <a:solidFill>
                  <a:schemeClr val="bg1"/>
                </a:solidFill>
                <a:latin typeface="微軟正黑體"/>
                <a:ea typeface="微軟正黑體"/>
              </a:rPr>
              <a:t>TS-h2490FU-</a:t>
            </a:r>
            <a:r>
              <a:rPr lang="en-US" altLang="zh-CN" sz="2667" b="1">
                <a:solidFill>
                  <a:srgbClr val="FA7100"/>
                </a:solidFill>
                <a:latin typeface="微軟正黑體"/>
                <a:ea typeface="微軟正黑體"/>
              </a:rPr>
              <a:t>7232P</a:t>
            </a:r>
            <a:r>
              <a:rPr lang="en-US" altLang="zh-CN" sz="2667" b="1">
                <a:solidFill>
                  <a:schemeClr val="bg1"/>
                </a:solidFill>
                <a:latin typeface="微軟正黑體"/>
                <a:ea typeface="微軟正黑體"/>
              </a:rPr>
              <a:t>-</a:t>
            </a:r>
            <a:r>
              <a:rPr lang="en-US" altLang="zh-CN" sz="2667" b="1">
                <a:solidFill>
                  <a:srgbClr val="FA7100"/>
                </a:solidFill>
                <a:latin typeface="微軟正黑體"/>
                <a:ea typeface="微軟正黑體"/>
              </a:rPr>
              <a:t>64G</a:t>
            </a:r>
            <a:endParaRPr lang="zh-CN" altLang="en-US" sz="2667" b="1">
              <a:solidFill>
                <a:srgbClr val="FA7100"/>
              </a:solidFill>
              <a:latin typeface="微軟正黑體"/>
              <a:ea typeface="微軟正黑體"/>
            </a:endParaRPr>
          </a:p>
          <a:p>
            <a:pPr marL="116414" indent="-116414">
              <a:spcBef>
                <a:spcPts val="1600"/>
              </a:spcBef>
              <a:buClr>
                <a:srgbClr val="FA7100"/>
              </a:buClr>
              <a:buFont typeface="Arial"/>
              <a:buChar char="•"/>
              <a:tabLst>
                <a:tab pos="239178" algn="l"/>
              </a:tabLst>
            </a:pPr>
            <a:r>
              <a:rPr lang="en-US" altLang="zh-CN" sz="18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AMD EPYC </a:t>
            </a:r>
            <a:r>
              <a:rPr lang="en-US" altLang="zh-CN" sz="1800" b="1">
                <a:solidFill>
                  <a:srgbClr val="FA7100"/>
                </a:solidFill>
                <a:latin typeface="微軟正黑體"/>
                <a:ea typeface="微軟正黑體"/>
                <a:cs typeface="Calibri"/>
              </a:rPr>
              <a:t>8</a:t>
            </a:r>
            <a:r>
              <a:rPr lang="zh-CN" altLang="en-US" sz="1800" b="1">
                <a:solidFill>
                  <a:srgbClr val="FA7100"/>
                </a:solidFill>
                <a:latin typeface="微軟正黑體"/>
                <a:ea typeface="微軟正黑體"/>
                <a:cs typeface="Calibri"/>
              </a:rPr>
              <a:t>核心</a:t>
            </a:r>
            <a:r>
              <a:rPr lang="zh-CN" altLang="en-US" sz="18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/</a:t>
            </a:r>
            <a:r>
              <a:rPr lang="en-US" altLang="zh-CN" sz="1800" b="1">
                <a:solidFill>
                  <a:srgbClr val="FF6600"/>
                </a:solidFill>
                <a:latin typeface="微軟正黑體"/>
                <a:ea typeface="微軟正黑體"/>
                <a:cs typeface="Calibri"/>
              </a:rPr>
              <a:t>16</a:t>
            </a:r>
            <a:r>
              <a:rPr lang="zh-CN" altLang="en-US" sz="1800" b="1">
                <a:solidFill>
                  <a:srgbClr val="FF6600"/>
                </a:solidFill>
                <a:latin typeface="微軟正黑體"/>
                <a:ea typeface="微軟正黑體"/>
                <a:cs typeface="Calibri"/>
              </a:rPr>
              <a:t>執行緒</a:t>
            </a:r>
            <a:r>
              <a:rPr lang="zh-CN" altLang="en-US" sz="18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,</a:t>
            </a:r>
            <a:r>
              <a:rPr lang="en-US" altLang="zh-CN" sz="18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 </a:t>
            </a:r>
            <a:r>
              <a:rPr lang="en-US" altLang="zh-CN" sz="1800" b="1">
                <a:solidFill>
                  <a:srgbClr val="FF6600"/>
                </a:solidFill>
                <a:latin typeface="微軟正黑體"/>
                <a:ea typeface="微軟正黑體"/>
                <a:cs typeface="Calibri"/>
              </a:rPr>
              <a:t>3.1</a:t>
            </a:r>
            <a:r>
              <a:rPr lang="zh-CN" altLang="en-US" sz="1800" b="1">
                <a:solidFill>
                  <a:srgbClr val="FF6600"/>
                </a:solidFill>
                <a:latin typeface="微軟正黑體"/>
                <a:ea typeface="微軟正黑體"/>
                <a:cs typeface="Calibri"/>
              </a:rPr>
              <a:t> GHz </a:t>
            </a:r>
            <a:r>
              <a:rPr lang="zh-CN" altLang="en-US" sz="18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(Max. 3.</a:t>
            </a:r>
            <a:r>
              <a:rPr lang="en-US" altLang="zh-CN" sz="18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2</a:t>
            </a:r>
            <a:r>
              <a:rPr lang="zh-CN" altLang="en-US" sz="18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GHz)</a:t>
            </a:r>
          </a:p>
          <a:p>
            <a:pPr marL="116414" indent="-116414">
              <a:spcBef>
                <a:spcPts val="1600"/>
              </a:spcBef>
              <a:buClr>
                <a:srgbClr val="FA7100"/>
              </a:buClr>
              <a:buFont typeface="Arial" panose="020B0604020202020204" pitchFamily="34" charset="0"/>
              <a:buChar char="•"/>
            </a:pPr>
            <a:r>
              <a:rPr lang="en-US" altLang="zh-CN" sz="1800" b="1">
                <a:solidFill>
                  <a:srgbClr val="FA7100"/>
                </a:solidFill>
                <a:latin typeface="微軟正黑體"/>
                <a:ea typeface="微軟正黑體"/>
                <a:cs typeface="Calibri"/>
              </a:rPr>
              <a:t>64</a:t>
            </a:r>
            <a:r>
              <a:rPr lang="zh-CN" altLang="en-US" sz="1800" b="1">
                <a:solidFill>
                  <a:srgbClr val="FA7100"/>
                </a:solidFill>
                <a:latin typeface="微軟正黑體"/>
                <a:ea typeface="微軟正黑體"/>
                <a:cs typeface="Calibri"/>
              </a:rPr>
              <a:t>GB </a:t>
            </a:r>
            <a:r>
              <a:rPr lang="zh-CN" altLang="en-US" sz="18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DDR4 </a:t>
            </a:r>
            <a:r>
              <a:rPr lang="en-US" altLang="zh-CN" sz="18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RDIMM ECC</a:t>
            </a:r>
            <a:r>
              <a:rPr lang="zh-CN" altLang="en-US" sz="18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記憶體</a:t>
            </a:r>
            <a:r>
              <a:rPr lang="en-US" altLang="zh-CN" sz="18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 </a:t>
            </a:r>
            <a:r>
              <a:rPr lang="zh-CN" altLang="en-US" sz="18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(</a:t>
            </a:r>
            <a:r>
              <a:rPr lang="en-US" altLang="zh-CN" sz="18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8 x 8GB</a:t>
            </a:r>
            <a:r>
              <a:rPr lang="zh-CN" altLang="en-US" sz="18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)</a:t>
            </a:r>
            <a:endParaRPr lang="en-US" altLang="zh-CN" sz="1800">
              <a:solidFill>
                <a:schemeClr val="bg1"/>
              </a:solidFill>
              <a:latin typeface="微軟正黑體"/>
              <a:ea typeface="微軟正黑體"/>
              <a:cs typeface="Calibri"/>
            </a:endParaRPr>
          </a:p>
          <a:p>
            <a:pPr marL="116414" indent="-116414">
              <a:spcBef>
                <a:spcPts val="1600"/>
              </a:spcBef>
              <a:buClr>
                <a:srgbClr val="FA7100"/>
              </a:buClr>
              <a:buFont typeface="Arial" panose="020B0604020202020204" pitchFamily="34" charset="0"/>
              <a:buChar char="•"/>
            </a:pPr>
            <a:r>
              <a:rPr lang="en-US" altLang="zh-CN" sz="1800">
                <a:latin typeface="微軟正黑體"/>
                <a:ea typeface="微軟正黑體"/>
                <a:cs typeface="Calibri"/>
              </a:rPr>
              <a:t> </a:t>
            </a:r>
            <a:r>
              <a:rPr lang="en-US" altLang="zh-CN" sz="1800" b="1">
                <a:solidFill>
                  <a:srgbClr val="FA7100"/>
                </a:solidFill>
                <a:latin typeface="微軟正黑體"/>
                <a:ea typeface="微軟正黑體"/>
                <a:cs typeface="Calibri"/>
              </a:rPr>
              <a:t>2</a:t>
            </a:r>
            <a:r>
              <a:rPr lang="en-US" altLang="zh-CN" sz="1800">
                <a:latin typeface="微軟正黑體"/>
                <a:ea typeface="微軟正黑體"/>
                <a:cs typeface="Calibri"/>
              </a:rPr>
              <a:t> </a:t>
            </a:r>
            <a:r>
              <a:rPr lang="en-US" altLang="zh-CN" sz="18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x SFP28 25GbE</a:t>
            </a:r>
            <a:r>
              <a:rPr lang="zh-CN" altLang="en-US" sz="18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網路埠</a:t>
            </a:r>
            <a:r>
              <a:rPr lang="en-US" altLang="zh-CN" sz="18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 (25GbE/10GbE/1GbE)</a:t>
            </a:r>
          </a:p>
        </p:txBody>
      </p:sp>
    </p:spTree>
    <p:extLst>
      <p:ext uri="{BB962C8B-B14F-4D97-AF65-F5344CB8AC3E}">
        <p14:creationId xmlns:p14="http://schemas.microsoft.com/office/powerpoint/2010/main" val="3656895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圓角 22">
            <a:extLst>
              <a:ext uri="{FF2B5EF4-FFF2-40B4-BE49-F238E27FC236}">
                <a16:creationId xmlns:a16="http://schemas.microsoft.com/office/drawing/2014/main" id="{C56D5368-9689-4D38-9426-594154CA82EC}"/>
              </a:ext>
            </a:extLst>
          </p:cNvPr>
          <p:cNvSpPr/>
          <p:nvPr/>
        </p:nvSpPr>
        <p:spPr>
          <a:xfrm>
            <a:off x="597877" y="2054142"/>
            <a:ext cx="6171740" cy="2041045"/>
          </a:xfrm>
          <a:prstGeom prst="roundRect">
            <a:avLst>
              <a:gd name="adj" fmla="val 3329"/>
            </a:avLst>
          </a:prstGeom>
          <a:gradFill>
            <a:gsLst>
              <a:gs pos="42000">
                <a:srgbClr val="374557"/>
              </a:gs>
              <a:gs pos="0">
                <a:schemeClr val="tx2">
                  <a:lumMod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9525">
            <a:gradFill>
              <a:gsLst>
                <a:gs pos="0">
                  <a:schemeClr val="tx2">
                    <a:lumMod val="75000"/>
                  </a:schemeClr>
                </a:gs>
                <a:gs pos="67051">
                  <a:srgbClr val="EE6000"/>
                </a:gs>
                <a:gs pos="37000">
                  <a:srgbClr val="EE6000"/>
                </a:gs>
                <a:gs pos="100000">
                  <a:schemeClr val="tx2">
                    <a:lumMod val="50000"/>
                  </a:schemeClr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33">
              <a:solidFill>
                <a:srgbClr val="FF66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F0EBDB7-61EF-449A-92ED-63094A198F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3173" y="5472272"/>
            <a:ext cx="7208827" cy="13857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TS-h3088XU NAS </a:t>
            </a:r>
            <a:r>
              <a:rPr lang="zh-TW" altLang="en-US"/>
              <a:t>產品型號</a:t>
            </a:r>
            <a:endParaRPr 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5B80DA4-AEA7-4E21-8512-4DE89FC32D7E}"/>
              </a:ext>
            </a:extLst>
          </p:cNvPr>
          <p:cNvSpPr txBox="1"/>
          <p:nvPr/>
        </p:nvSpPr>
        <p:spPr>
          <a:xfrm>
            <a:off x="687975" y="2172227"/>
            <a:ext cx="6369318" cy="1867178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200"/>
              </a:lnSpc>
              <a:spcBef>
                <a:spcPts val="1600"/>
              </a:spcBef>
            </a:pPr>
            <a:r>
              <a:rPr lang="en" altLang="zh-TW" sz="26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TS-h3088XU-RP-</a:t>
            </a:r>
            <a:r>
              <a:rPr lang="en" altLang="zh-TW" sz="2667" b="1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W1270-64G</a:t>
            </a:r>
            <a:endParaRPr lang="zh-CN" altLang="en-US" sz="2667" b="1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16414" indent="-116414">
              <a:lnSpc>
                <a:spcPts val="2200"/>
              </a:lnSpc>
              <a:spcBef>
                <a:spcPts val="1600"/>
              </a:spcBef>
              <a:buClr>
                <a:srgbClr val="FA7100"/>
              </a:buClr>
              <a:buFont typeface="Arial"/>
              <a:buChar char="•"/>
              <a:tabLst>
                <a:tab pos="239178" algn="l"/>
              </a:tabLst>
            </a:pPr>
            <a:r>
              <a:rPr lang="en-US" altLang="zh-CN" sz="17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Intel Xeon W </a:t>
            </a:r>
            <a:r>
              <a:rPr lang="en-US" altLang="zh-CN" sz="1700" b="1">
                <a:solidFill>
                  <a:schemeClr val="accent2"/>
                </a:solidFill>
                <a:latin typeface="微軟正黑體"/>
                <a:ea typeface="微軟正黑體"/>
                <a:cs typeface="Calibri"/>
              </a:rPr>
              <a:t>8</a:t>
            </a:r>
            <a:r>
              <a:rPr lang="zh-CN" altLang="en-US" sz="1700" b="1">
                <a:solidFill>
                  <a:schemeClr val="accent2"/>
                </a:solidFill>
                <a:latin typeface="微軟正黑體"/>
                <a:ea typeface="微軟正黑體"/>
                <a:cs typeface="Calibri"/>
              </a:rPr>
              <a:t>核心</a:t>
            </a:r>
            <a:r>
              <a:rPr lang="zh-CN" altLang="en-US" sz="17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/</a:t>
            </a:r>
            <a:r>
              <a:rPr lang="en-US" altLang="zh-CN" sz="1700" b="1">
                <a:solidFill>
                  <a:schemeClr val="accent2"/>
                </a:solidFill>
                <a:latin typeface="微軟正黑體"/>
                <a:ea typeface="微軟正黑體"/>
                <a:cs typeface="Calibri"/>
              </a:rPr>
              <a:t>16</a:t>
            </a:r>
            <a:r>
              <a:rPr lang="zh-CN" altLang="en-US" sz="1700" b="1">
                <a:solidFill>
                  <a:schemeClr val="accent2"/>
                </a:solidFill>
                <a:latin typeface="微軟正黑體"/>
                <a:ea typeface="微軟正黑體"/>
                <a:cs typeface="Calibri"/>
              </a:rPr>
              <a:t>執行緒</a:t>
            </a:r>
            <a:r>
              <a:rPr lang="zh-CN" altLang="en-US" sz="17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, </a:t>
            </a:r>
            <a:r>
              <a:rPr lang="en-US" altLang="zh-CN" sz="1700" b="1">
                <a:solidFill>
                  <a:schemeClr val="accent2"/>
                </a:solidFill>
                <a:latin typeface="微軟正黑體"/>
                <a:ea typeface="微軟正黑體"/>
                <a:cs typeface="Calibri"/>
              </a:rPr>
              <a:t>3.4</a:t>
            </a:r>
            <a:r>
              <a:rPr lang="zh-CN" altLang="en-US" sz="1700" b="1">
                <a:solidFill>
                  <a:schemeClr val="accent2"/>
                </a:solidFill>
                <a:latin typeface="微軟正黑體"/>
                <a:ea typeface="微軟正黑體"/>
                <a:cs typeface="Calibri"/>
              </a:rPr>
              <a:t> GHz </a:t>
            </a:r>
            <a:r>
              <a:rPr lang="zh-CN" altLang="en-US" sz="17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(Max. </a:t>
            </a:r>
            <a:r>
              <a:rPr lang="en-US" altLang="zh-CN" sz="17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5.0</a:t>
            </a:r>
            <a:r>
              <a:rPr lang="zh-CN" altLang="en-US" sz="17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GHz)</a:t>
            </a:r>
          </a:p>
          <a:p>
            <a:pPr marL="116414" indent="-116414">
              <a:lnSpc>
                <a:spcPts val="2200"/>
              </a:lnSpc>
              <a:spcBef>
                <a:spcPts val="1600"/>
              </a:spcBef>
              <a:buClr>
                <a:srgbClr val="FA7100"/>
              </a:buClr>
              <a:buFont typeface="Arial" panose="020B0604020202020204" pitchFamily="34" charset="0"/>
              <a:buChar char="•"/>
            </a:pPr>
            <a:r>
              <a:rPr lang="en-US" altLang="zh-CN" sz="1700" b="1">
                <a:solidFill>
                  <a:schemeClr val="accent2"/>
                </a:solidFill>
                <a:latin typeface="微軟正黑體"/>
                <a:ea typeface="微軟正黑體"/>
                <a:cs typeface="Calibri"/>
              </a:rPr>
              <a:t>64</a:t>
            </a:r>
            <a:r>
              <a:rPr lang="zh-CN" altLang="en-US" sz="1700" b="1">
                <a:solidFill>
                  <a:schemeClr val="accent2"/>
                </a:solidFill>
                <a:latin typeface="微軟正黑體"/>
                <a:ea typeface="微軟正黑體"/>
                <a:cs typeface="Calibri"/>
              </a:rPr>
              <a:t>GB </a:t>
            </a:r>
            <a:r>
              <a:rPr lang="zh-CN" altLang="en-US" sz="17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DDR4 </a:t>
            </a:r>
            <a:r>
              <a:rPr lang="en-US" altLang="zh-CN" sz="17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UDIMM ECC</a:t>
            </a:r>
            <a:r>
              <a:rPr lang="zh-TW" altLang="en-US" sz="17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 </a:t>
            </a:r>
            <a:r>
              <a:rPr lang="zh-CN" altLang="en-US" sz="17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記憶體</a:t>
            </a:r>
            <a:r>
              <a:rPr lang="en-US" altLang="zh-CN" sz="17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 </a:t>
            </a:r>
            <a:r>
              <a:rPr lang="zh-CN" altLang="en-US" sz="17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(</a:t>
            </a:r>
            <a:r>
              <a:rPr lang="en-US" altLang="zh-CN" sz="17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4 x 16GB</a:t>
            </a:r>
            <a:r>
              <a:rPr lang="zh-CN" altLang="en-US" sz="17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)</a:t>
            </a:r>
            <a:endParaRPr lang="en-US" altLang="zh-CN" sz="1700">
              <a:solidFill>
                <a:schemeClr val="bg1"/>
              </a:solidFill>
              <a:latin typeface="微軟正黑體"/>
              <a:ea typeface="微軟正黑體"/>
              <a:cs typeface="Calibri"/>
            </a:endParaRPr>
          </a:p>
          <a:p>
            <a:pPr marL="116414" indent="-116414">
              <a:lnSpc>
                <a:spcPts val="2200"/>
              </a:lnSpc>
              <a:spcBef>
                <a:spcPts val="1600"/>
              </a:spcBef>
              <a:buClr>
                <a:srgbClr val="FA7100"/>
              </a:buClr>
              <a:buFont typeface="Arial" panose="020B0604020202020204" pitchFamily="34" charset="0"/>
              <a:buChar char="•"/>
            </a:pPr>
            <a:r>
              <a:rPr lang="en-US" altLang="zh-CN" sz="1700">
                <a:latin typeface="微軟正黑體"/>
                <a:ea typeface="微軟正黑體"/>
                <a:cs typeface="Calibri"/>
              </a:rPr>
              <a:t> </a:t>
            </a:r>
            <a:r>
              <a:rPr lang="en-US" altLang="zh-CN" sz="1700" b="1">
                <a:solidFill>
                  <a:schemeClr val="accent2"/>
                </a:solidFill>
                <a:latin typeface="微軟正黑體"/>
                <a:ea typeface="微軟正黑體"/>
                <a:cs typeface="Calibri"/>
              </a:rPr>
              <a:t>2</a:t>
            </a:r>
            <a:r>
              <a:rPr lang="en-US" altLang="zh-CN" sz="17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x SFP28 25GbE</a:t>
            </a:r>
            <a:r>
              <a:rPr lang="zh-CN" altLang="en-US" sz="17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網路埠</a:t>
            </a:r>
            <a:r>
              <a:rPr lang="en-US" altLang="zh-CN" sz="17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 (25GbE/10GbE/1GbE)</a:t>
            </a:r>
          </a:p>
        </p:txBody>
      </p:sp>
      <p:pic>
        <p:nvPicPr>
          <p:cNvPr id="11" name="圖片 10" descr="一張含有 電腦, 桌, 床 的圖片&#10;&#10;自動產生的描述">
            <a:extLst>
              <a:ext uri="{FF2B5EF4-FFF2-40B4-BE49-F238E27FC236}">
                <a16:creationId xmlns:a16="http://schemas.microsoft.com/office/drawing/2014/main" id="{24D6B3F5-625F-CA48-9DA7-5CB71001BA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9373" y="3355675"/>
            <a:ext cx="5342627" cy="3024997"/>
          </a:xfrm>
          <a:prstGeom prst="rect">
            <a:avLst/>
          </a:prstGeom>
        </p:spPr>
      </p:pic>
      <p:sp>
        <p:nvSpPr>
          <p:cNvPr id="8" name="矩形: 圓角 22">
            <a:extLst>
              <a:ext uri="{FF2B5EF4-FFF2-40B4-BE49-F238E27FC236}">
                <a16:creationId xmlns:a16="http://schemas.microsoft.com/office/drawing/2014/main" id="{60835048-5E2A-4AA3-B1CE-699D81DCD312}"/>
              </a:ext>
            </a:extLst>
          </p:cNvPr>
          <p:cNvSpPr/>
          <p:nvPr/>
        </p:nvSpPr>
        <p:spPr>
          <a:xfrm>
            <a:off x="597876" y="4339627"/>
            <a:ext cx="6171740" cy="2041045"/>
          </a:xfrm>
          <a:prstGeom prst="roundRect">
            <a:avLst>
              <a:gd name="adj" fmla="val 3329"/>
            </a:avLst>
          </a:prstGeom>
          <a:gradFill>
            <a:gsLst>
              <a:gs pos="42000">
                <a:srgbClr val="374557"/>
              </a:gs>
              <a:gs pos="0">
                <a:schemeClr val="tx2">
                  <a:lumMod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9525">
            <a:gradFill>
              <a:gsLst>
                <a:gs pos="0">
                  <a:schemeClr val="tx2">
                    <a:lumMod val="75000"/>
                  </a:schemeClr>
                </a:gs>
                <a:gs pos="67051">
                  <a:srgbClr val="EE6000"/>
                </a:gs>
                <a:gs pos="37000">
                  <a:srgbClr val="EE6000"/>
                </a:gs>
                <a:gs pos="100000">
                  <a:schemeClr val="tx2">
                    <a:lumMod val="50000"/>
                  </a:schemeClr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33">
              <a:solidFill>
                <a:srgbClr val="FF66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本框 3">
            <a:extLst>
              <a:ext uri="{FF2B5EF4-FFF2-40B4-BE49-F238E27FC236}">
                <a16:creationId xmlns:a16="http://schemas.microsoft.com/office/drawing/2014/main" id="{DE6BC4E6-1AD3-4DCF-B0AA-CD339CD74A00}"/>
              </a:ext>
            </a:extLst>
          </p:cNvPr>
          <p:cNvSpPr txBox="1"/>
          <p:nvPr/>
        </p:nvSpPr>
        <p:spPr>
          <a:xfrm>
            <a:off x="687974" y="4501434"/>
            <a:ext cx="6289564" cy="1867178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200"/>
              </a:lnSpc>
              <a:spcBef>
                <a:spcPts val="1600"/>
              </a:spcBef>
            </a:pPr>
            <a:r>
              <a:rPr lang="en-US" altLang="zh-CN" sz="2667" b="1">
                <a:solidFill>
                  <a:schemeClr val="bg1"/>
                </a:solidFill>
                <a:latin typeface="微軟正黑體"/>
                <a:ea typeface="微軟正黑體"/>
              </a:rPr>
              <a:t>TS-h3088XU-</a:t>
            </a:r>
            <a:r>
              <a:rPr lang="en-US" altLang="zh-CN" sz="2667" b="1">
                <a:solidFill>
                  <a:srgbClr val="FA7100"/>
                </a:solidFill>
                <a:latin typeface="微軟正黑體"/>
                <a:ea typeface="微軟正黑體"/>
              </a:rPr>
              <a:t>W1250</a:t>
            </a:r>
            <a:r>
              <a:rPr lang="en-US" altLang="zh-CN" sz="2667" b="1">
                <a:solidFill>
                  <a:schemeClr val="bg1"/>
                </a:solidFill>
                <a:latin typeface="微軟正黑體"/>
                <a:ea typeface="微軟正黑體"/>
              </a:rPr>
              <a:t>-</a:t>
            </a:r>
            <a:r>
              <a:rPr lang="en-US" altLang="zh-CN" sz="2667" b="1">
                <a:solidFill>
                  <a:srgbClr val="FA7100"/>
                </a:solidFill>
                <a:latin typeface="微軟正黑體"/>
                <a:ea typeface="微軟正黑體"/>
              </a:rPr>
              <a:t>32G</a:t>
            </a:r>
            <a:endParaRPr lang="zh-CN" altLang="en-US" sz="2667" b="1">
              <a:solidFill>
                <a:srgbClr val="FA7100"/>
              </a:solidFill>
              <a:latin typeface="微軟正黑體"/>
              <a:ea typeface="微軟正黑體"/>
            </a:endParaRPr>
          </a:p>
          <a:p>
            <a:pPr marL="116414" indent="-116414">
              <a:lnSpc>
                <a:spcPts val="2200"/>
              </a:lnSpc>
              <a:spcBef>
                <a:spcPts val="1600"/>
              </a:spcBef>
              <a:buClr>
                <a:srgbClr val="FA7100"/>
              </a:buClr>
              <a:buFont typeface="Arial"/>
              <a:buChar char="•"/>
              <a:tabLst>
                <a:tab pos="239178" algn="l"/>
              </a:tabLst>
            </a:pPr>
            <a:r>
              <a:rPr lang="en-US" altLang="zh-CN" sz="17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Intel Xeon W </a:t>
            </a:r>
            <a:r>
              <a:rPr lang="en-US" altLang="zh-CN" sz="1700" b="1">
                <a:solidFill>
                  <a:schemeClr val="accent2"/>
                </a:solidFill>
                <a:latin typeface="微軟正黑體"/>
                <a:ea typeface="微軟正黑體"/>
                <a:cs typeface="Calibri"/>
              </a:rPr>
              <a:t>6</a:t>
            </a:r>
            <a:r>
              <a:rPr lang="zh-CN" altLang="en-US" sz="1700" b="1">
                <a:solidFill>
                  <a:schemeClr val="accent2"/>
                </a:solidFill>
                <a:latin typeface="微軟正黑體"/>
                <a:ea typeface="微軟正黑體"/>
                <a:cs typeface="Calibri"/>
              </a:rPr>
              <a:t>核心</a:t>
            </a:r>
            <a:r>
              <a:rPr lang="zh-CN" altLang="en-US" sz="17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/</a:t>
            </a:r>
            <a:r>
              <a:rPr lang="en-US" altLang="zh-CN" sz="1700" b="1">
                <a:solidFill>
                  <a:schemeClr val="accent2"/>
                </a:solidFill>
                <a:latin typeface="微軟正黑體"/>
                <a:ea typeface="微軟正黑體"/>
                <a:cs typeface="Calibri"/>
              </a:rPr>
              <a:t>12</a:t>
            </a:r>
            <a:r>
              <a:rPr lang="zh-CN" altLang="en-US" sz="1700" b="1">
                <a:solidFill>
                  <a:schemeClr val="accent2"/>
                </a:solidFill>
                <a:latin typeface="微軟正黑體"/>
                <a:ea typeface="微軟正黑體"/>
                <a:cs typeface="Calibri"/>
              </a:rPr>
              <a:t>執行緒</a:t>
            </a:r>
            <a:r>
              <a:rPr lang="zh-CN" altLang="en-US" sz="1700">
                <a:solidFill>
                  <a:schemeClr val="accent2"/>
                </a:solidFill>
                <a:latin typeface="微軟正黑體"/>
                <a:ea typeface="微軟正黑體"/>
                <a:cs typeface="Calibri"/>
              </a:rPr>
              <a:t>, </a:t>
            </a:r>
            <a:r>
              <a:rPr lang="en-US" altLang="zh-CN" sz="1700" b="1">
                <a:solidFill>
                  <a:schemeClr val="accent2"/>
                </a:solidFill>
                <a:latin typeface="微軟正黑體"/>
                <a:ea typeface="微軟正黑體"/>
                <a:cs typeface="Calibri"/>
              </a:rPr>
              <a:t>3.3</a:t>
            </a:r>
            <a:r>
              <a:rPr lang="zh-CN" altLang="en-US" sz="1700" b="1">
                <a:solidFill>
                  <a:schemeClr val="accent2"/>
                </a:solidFill>
                <a:latin typeface="微軟正黑體"/>
                <a:ea typeface="微軟正黑體"/>
                <a:cs typeface="Calibri"/>
              </a:rPr>
              <a:t> GHz </a:t>
            </a:r>
            <a:r>
              <a:rPr lang="zh-CN" altLang="en-US" sz="17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(Max. </a:t>
            </a:r>
            <a:r>
              <a:rPr lang="en-US" altLang="zh-CN" sz="17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4.7</a:t>
            </a:r>
            <a:r>
              <a:rPr lang="zh-CN" altLang="en-US" sz="17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GHz)</a:t>
            </a:r>
          </a:p>
          <a:p>
            <a:pPr marL="116414" indent="-116414">
              <a:lnSpc>
                <a:spcPts val="2200"/>
              </a:lnSpc>
              <a:spcBef>
                <a:spcPts val="1600"/>
              </a:spcBef>
              <a:buClr>
                <a:srgbClr val="FA7100"/>
              </a:buClr>
              <a:buFont typeface="Arial" panose="020B0604020202020204" pitchFamily="34" charset="0"/>
              <a:buChar char="•"/>
            </a:pPr>
            <a:r>
              <a:rPr lang="en-US" altLang="zh-CN" sz="1700" b="1">
                <a:solidFill>
                  <a:schemeClr val="accent2"/>
                </a:solidFill>
                <a:latin typeface="微軟正黑體"/>
                <a:ea typeface="微軟正黑體"/>
                <a:cs typeface="Calibri"/>
              </a:rPr>
              <a:t>32</a:t>
            </a:r>
            <a:r>
              <a:rPr lang="zh-CN" altLang="en-US" sz="1700" b="1">
                <a:solidFill>
                  <a:schemeClr val="accent2"/>
                </a:solidFill>
                <a:latin typeface="微軟正黑體"/>
                <a:ea typeface="微軟正黑體"/>
                <a:cs typeface="Calibri"/>
              </a:rPr>
              <a:t>GB </a:t>
            </a:r>
            <a:r>
              <a:rPr lang="zh-CN" altLang="en-US" sz="17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DDR4 </a:t>
            </a:r>
            <a:r>
              <a:rPr lang="en-US" altLang="zh-CN" sz="17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UDIMM ECC</a:t>
            </a:r>
            <a:r>
              <a:rPr lang="zh-CN" altLang="en-US" sz="17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記憶體</a:t>
            </a:r>
            <a:r>
              <a:rPr lang="en-US" altLang="zh-CN" sz="17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 </a:t>
            </a:r>
            <a:r>
              <a:rPr lang="zh-CN" altLang="en-US" sz="17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(</a:t>
            </a:r>
            <a:r>
              <a:rPr lang="en-US" altLang="zh-CN" sz="17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2 x 16GB</a:t>
            </a:r>
            <a:r>
              <a:rPr lang="zh-CN" altLang="en-US" sz="17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)</a:t>
            </a:r>
            <a:endParaRPr lang="en-US" altLang="zh-CN" sz="1700">
              <a:solidFill>
                <a:schemeClr val="bg1"/>
              </a:solidFill>
              <a:latin typeface="微軟正黑體"/>
              <a:ea typeface="微軟正黑體"/>
              <a:cs typeface="Calibri"/>
            </a:endParaRPr>
          </a:p>
          <a:p>
            <a:pPr marL="116414" indent="-116414">
              <a:lnSpc>
                <a:spcPts val="2200"/>
              </a:lnSpc>
              <a:spcBef>
                <a:spcPts val="1600"/>
              </a:spcBef>
              <a:buClr>
                <a:srgbClr val="FA7100"/>
              </a:buClr>
              <a:buFont typeface="Arial" panose="020B0604020202020204" pitchFamily="34" charset="0"/>
              <a:buChar char="•"/>
            </a:pPr>
            <a:r>
              <a:rPr lang="en-US" altLang="zh-CN" sz="1700">
                <a:latin typeface="微軟正黑體"/>
                <a:ea typeface="微軟正黑體"/>
                <a:cs typeface="Calibri"/>
              </a:rPr>
              <a:t> </a:t>
            </a:r>
            <a:r>
              <a:rPr lang="en-US" altLang="zh-CN" sz="1700" b="1">
                <a:solidFill>
                  <a:schemeClr val="accent2"/>
                </a:solidFill>
                <a:latin typeface="微軟正黑體"/>
                <a:ea typeface="微軟正黑體"/>
                <a:cs typeface="Calibri"/>
              </a:rPr>
              <a:t>2</a:t>
            </a:r>
            <a:r>
              <a:rPr lang="en-US" altLang="zh-CN" sz="1700">
                <a:solidFill>
                  <a:schemeClr val="accent2"/>
                </a:solidFill>
                <a:latin typeface="微軟正黑體"/>
                <a:ea typeface="微軟正黑體"/>
                <a:cs typeface="Calibri"/>
              </a:rPr>
              <a:t> </a:t>
            </a:r>
            <a:r>
              <a:rPr lang="en-US" altLang="zh-CN" sz="17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x SFP28 25GbE</a:t>
            </a:r>
            <a:r>
              <a:rPr lang="zh-CN" altLang="en-US" sz="17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網路埠</a:t>
            </a:r>
            <a:r>
              <a:rPr lang="en-US" altLang="zh-CN" sz="1700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 (25GbE/10GbE/1GbE)</a:t>
            </a:r>
          </a:p>
        </p:txBody>
      </p:sp>
      <p:pic>
        <p:nvPicPr>
          <p:cNvPr id="9" name="圖片 8" descr="一張含有 文字 的圖片&#10;&#10;自動產生的描述">
            <a:extLst>
              <a:ext uri="{FF2B5EF4-FFF2-40B4-BE49-F238E27FC236}">
                <a16:creationId xmlns:a16="http://schemas.microsoft.com/office/drawing/2014/main" id="{BF1BC5DE-25C7-4125-806A-601D6020C5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90" b="13074"/>
          <a:stretch/>
        </p:blipFill>
        <p:spPr>
          <a:xfrm>
            <a:off x="7732185" y="2294856"/>
            <a:ext cx="4287363" cy="1832845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E2181D62-FB14-4B9D-9692-1359A99F34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08512" y="3797823"/>
            <a:ext cx="5134707" cy="37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36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CC208F15-2A84-AE49-BB7B-99D881A73F7C}"/>
              </a:ext>
            </a:extLst>
          </p:cNvPr>
          <p:cNvSpPr txBox="1"/>
          <p:nvPr/>
        </p:nvSpPr>
        <p:spPr>
          <a:xfrm>
            <a:off x="474903" y="3293385"/>
            <a:ext cx="47981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4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100GbE </a:t>
            </a:r>
            <a:r>
              <a:rPr kumimoji="1" lang="zh-TW" altLang="en-US" sz="4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網路擴充卡</a:t>
            </a: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2FF6B184-98CA-4F32-891A-B94520066D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2053" y="2540766"/>
            <a:ext cx="4576763" cy="509928"/>
          </a:xfrm>
          <a:prstGeom prst="rect">
            <a:avLst/>
          </a:prstGeom>
        </p:spPr>
      </p:pic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D2DC4ADE-65B0-4F83-89FB-D388B84B7019}"/>
              </a:ext>
            </a:extLst>
          </p:cNvPr>
          <p:cNvCxnSpPr>
            <a:cxnSpLocks/>
          </p:cNvCxnSpPr>
          <p:nvPr/>
        </p:nvCxnSpPr>
        <p:spPr>
          <a:xfrm>
            <a:off x="532053" y="3244148"/>
            <a:ext cx="457676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74314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一張含有 文字 的圖片&#10;&#10;自動產生的描述">
            <a:extLst>
              <a:ext uri="{FF2B5EF4-FFF2-40B4-BE49-F238E27FC236}">
                <a16:creationId xmlns:a16="http://schemas.microsoft.com/office/drawing/2014/main" id="{DE73BC1D-4320-4DA0-94CF-F955F6332B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90" b="13074"/>
          <a:stretch/>
        </p:blipFill>
        <p:spPr>
          <a:xfrm>
            <a:off x="2381119" y="2379278"/>
            <a:ext cx="9443457" cy="403707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QXG-100G2SF-E810 </a:t>
            </a:r>
            <a:r>
              <a:rPr lang="zh-TW" altLang="en-US"/>
              <a:t>外觀配置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F24B969-95E9-3B4B-9421-4BA7DFF89C70}"/>
              </a:ext>
            </a:extLst>
          </p:cNvPr>
          <p:cNvSpPr/>
          <p:nvPr/>
        </p:nvSpPr>
        <p:spPr>
          <a:xfrm>
            <a:off x="2949818" y="2813261"/>
            <a:ext cx="3137096" cy="93006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030749E-1BF5-5043-929C-60876135B948}"/>
              </a:ext>
            </a:extLst>
          </p:cNvPr>
          <p:cNvSpPr txBox="1"/>
          <p:nvPr/>
        </p:nvSpPr>
        <p:spPr>
          <a:xfrm>
            <a:off x="552310" y="3600743"/>
            <a:ext cx="215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2 x</a:t>
            </a:r>
            <a:r>
              <a:rPr kumimoji="1"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 帶有散熱片模組的</a:t>
            </a:r>
            <a:r>
              <a:rPr kumimoji="1"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QSFP28 </a:t>
            </a:r>
            <a:r>
              <a:rPr kumimoji="1"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連接埠</a:t>
            </a:r>
            <a:endParaRPr kumimoji="1" lang="en-US" alt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D609A76-4037-744D-81EE-A59987D3E161}"/>
              </a:ext>
            </a:extLst>
          </p:cNvPr>
          <p:cNvSpPr/>
          <p:nvPr/>
        </p:nvSpPr>
        <p:spPr>
          <a:xfrm>
            <a:off x="6172199" y="2558441"/>
            <a:ext cx="4392051" cy="2617845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6DFBEBB-9FA0-3044-82F3-077920A02E9C}"/>
              </a:ext>
            </a:extLst>
          </p:cNvPr>
          <p:cNvSpPr txBox="1"/>
          <p:nvPr/>
        </p:nvSpPr>
        <p:spPr>
          <a:xfrm>
            <a:off x="6667500" y="2090856"/>
            <a:ext cx="364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配有高效能主動式風扇的散熱鰭片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93703077-B8E3-E04B-A1F7-00078884ED47}"/>
              </a:ext>
            </a:extLst>
          </p:cNvPr>
          <p:cNvSpPr txBox="1"/>
          <p:nvPr/>
        </p:nvSpPr>
        <p:spPr>
          <a:xfrm>
            <a:off x="5236259" y="5877472"/>
            <a:ext cx="5759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PCI Express 4.0 x16 </a:t>
            </a:r>
            <a:r>
              <a:rPr kumimoji="1"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匯流排 </a:t>
            </a:r>
            <a:r>
              <a:rPr kumimoji="1"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( </a:t>
            </a:r>
            <a:r>
              <a:rPr kumimoji="1"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向下支援</a:t>
            </a:r>
            <a:r>
              <a:rPr kumimoji="1"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PCI Express 3.0)</a:t>
            </a:r>
            <a:endParaRPr kumimoji="1"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FCBD612-8560-1743-BC7D-052558CB04D4}"/>
              </a:ext>
            </a:extLst>
          </p:cNvPr>
          <p:cNvSpPr/>
          <p:nvPr/>
        </p:nvSpPr>
        <p:spPr>
          <a:xfrm>
            <a:off x="5352756" y="5213474"/>
            <a:ext cx="4800893" cy="57598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00AB67D7-6C6E-43AE-A828-35FB19D52505}"/>
              </a:ext>
            </a:extLst>
          </p:cNvPr>
          <p:cNvSpPr/>
          <p:nvPr/>
        </p:nvSpPr>
        <p:spPr>
          <a:xfrm>
            <a:off x="2947626" y="4010731"/>
            <a:ext cx="3137096" cy="93006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1288744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寬螢幕</PresentationFormat>
  <Slides>23</Slides>
  <Notes>7</Notes>
  <HiddenSlides>1</HiddenSlide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23</vt:i4>
      </vt:variant>
    </vt:vector>
  </HeadingPairs>
  <TitlesOfParts>
    <vt:vector size="24" baseType="lpstr">
      <vt:lpstr>Office 佈景主題</vt:lpstr>
      <vt:lpstr>PowerPoint 簡報</vt:lpstr>
      <vt:lpstr>PowerPoint 簡報</vt:lpstr>
      <vt:lpstr>數據驅動下的數位轉型浪潮</vt:lpstr>
      <vt:lpstr>網路速度的飛躍</vt:lpstr>
      <vt:lpstr>QNAP 全快閃儲存 (AFA) 系列</vt:lpstr>
      <vt:lpstr>TS-h2490FU NAS 產品型號</vt:lpstr>
      <vt:lpstr>TS-h3088XU NAS 產品型號</vt:lpstr>
      <vt:lpstr>PowerPoint 簡報</vt:lpstr>
      <vt:lpstr>QXG-100G2SF-E810 外觀配置</vt:lpstr>
      <vt:lpstr>SFP, SFP+, SFP28, QSFP28</vt:lpstr>
      <vt:lpstr>QXG-100G2SF-E810 提供全高和半高擋板，搭配 Low-profile 設計能適用於多數機箱</vt:lpstr>
      <vt:lpstr>QXG-100G2SF-E810 規格介紹</vt:lpstr>
      <vt:lpstr>全新雙埠100GbE網路擴充卡 支援QNAP作業系統及多種不同的作業系統</vt:lpstr>
      <vt:lpstr>PowerPoint 簡報</vt:lpstr>
      <vt:lpstr>QXG-100G2SF-E810 支援QoS, SR-IOV, iWRAP, RDMA, RoCE等多種技術</vt:lpstr>
      <vt:lpstr>QXG-100G2SF-E810 將會 QTS 後續版本中陸續支援iWARP/RDMA, SR-IOV及Link Aggregation</vt:lpstr>
      <vt:lpstr>連接埠分割</vt:lpstr>
      <vt:lpstr>將您的 TS-h2490FU 升級成 100GbE  的網路，迎戰更高強度的企業級應用</vt:lpstr>
      <vt:lpstr>搭配高速交換器，打造高效、低延遲數據中心</vt:lpstr>
      <vt:lpstr>PowerPoint 簡報</vt:lpstr>
      <vt:lpstr>QXG-100G2SF-E810 實測接近滿速 99Gbps 的傳輸效能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全快閃儲存陣列的最佳搭檔，QNAP全新QXG-100G2SF-E810 雙埠100GbE QSFP28 網路擴充卡</dc:title>
  <dc:creator>QNAP_Stanley Huang</dc:creator>
  <cp:revision>2</cp:revision>
  <dcterms:created xsi:type="dcterms:W3CDTF">2021-01-22T06:05:03Z</dcterms:created>
  <dcterms:modified xsi:type="dcterms:W3CDTF">2021-03-10T06:45:25Z</dcterms:modified>
</cp:coreProperties>
</file>