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56" r:id="rId2"/>
    <p:sldId id="3576" r:id="rId3"/>
    <p:sldId id="544" r:id="rId4"/>
    <p:sldId id="3589" r:id="rId5"/>
    <p:sldId id="3577" r:id="rId6"/>
    <p:sldId id="460" r:id="rId7"/>
    <p:sldId id="3593" r:id="rId8"/>
    <p:sldId id="3583" r:id="rId9"/>
    <p:sldId id="262" r:id="rId10"/>
    <p:sldId id="3588" r:id="rId11"/>
    <p:sldId id="3584" r:id="rId12"/>
    <p:sldId id="259" r:id="rId13"/>
    <p:sldId id="258" r:id="rId14"/>
    <p:sldId id="3585" r:id="rId15"/>
    <p:sldId id="3578" r:id="rId16"/>
    <p:sldId id="290" r:id="rId17"/>
    <p:sldId id="3580" r:id="rId18"/>
    <p:sldId id="3575" r:id="rId19"/>
    <p:sldId id="263" r:id="rId20"/>
    <p:sldId id="3586" r:id="rId21"/>
    <p:sldId id="264" r:id="rId22"/>
    <p:sldId id="3591" r:id="rId23"/>
    <p:sldId id="3592" r:id="rId24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FF"/>
    <a:srgbClr val="99FF99"/>
    <a:srgbClr val="481565"/>
    <a:srgbClr val="1A59E6"/>
    <a:srgbClr val="FF01DB"/>
    <a:srgbClr val="272D39"/>
    <a:srgbClr val="303B4A"/>
    <a:srgbClr val="540000"/>
    <a:srgbClr val="2A2E54"/>
    <a:srgbClr val="97A2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0000000-0000-0000-0000-000000000000}" v="189" dt="2021-03-10T02:07:26.178"/>
    <p1510:client id="{02FC9881-CB72-E6DF-5371-D33C1BA2BBFE}" v="3" dt="2021-03-10T07:09:29.239"/>
    <p1510:client id="{347F3FF8-471F-4A35-B140-2CA9024F884F}" v="533" dt="2021-03-10T06:09:39.242"/>
    <p1510:client id="{815431D6-29D3-F093-1684-E396C5C8911F}" v="34" dt="2021-03-10T06:26:51.342"/>
    <p1510:client id="{B4DCE9B5-3C26-40F0-B7A0-ABB2988C155B}" v="98" dt="2021-03-10T07:06:42.199"/>
    <p1510:client id="{B70E3CF2-1D6D-EC46-AF7B-34DA5252EF0B}" v="4062" dt="2021-03-09T07:20:44.026"/>
    <p1510:client id="{BC24038B-F31E-4F3D-B196-00A3F85F8ED4}" v="29" dt="2021-03-10T05:54:27.163"/>
    <p1510:client id="{CA17CB74-4BD9-49F4-A0C0-BDC5C104129F}" v="2198" dt="2021-03-09T08:07:17.82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中等深淺樣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EC20E35-A176-4012-BC5E-935CFFF8708E}" styleName="中等深淺樣式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Office_Excel_E05_C39041CB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 altLang="zh-TW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TW"/>
        </a:p>
      </c:txPr>
    </c:title>
    <c:autoTitleDeleted val="0"/>
    <c:plotArea>
      <c:layout/>
      <c:lineChart>
        <c:grouping val="stacked"/>
        <c:varyColors val="0"/>
        <c:ser>
          <c:idx val="0"/>
          <c:order val="0"/>
          <c:tx>
            <c:strRef>
              <c:f>工作表1!$B$1</c:f>
              <c:strCache>
                <c:ptCount val="1"/>
                <c:pt idx="0">
                  <c:v>GbE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工作表1!$A$2:$A$9</c:f>
              <c:strCache>
                <c:ptCount val="8"/>
                <c:pt idx="0">
                  <c:v>1GbE</c:v>
                </c:pt>
                <c:pt idx="1">
                  <c:v>2.5GbE</c:v>
                </c:pt>
                <c:pt idx="2">
                  <c:v>5GbE</c:v>
                </c:pt>
                <c:pt idx="3">
                  <c:v>10GbE</c:v>
                </c:pt>
                <c:pt idx="4">
                  <c:v>25GbE</c:v>
                </c:pt>
                <c:pt idx="5">
                  <c:v>40GbE</c:v>
                </c:pt>
                <c:pt idx="6">
                  <c:v>100GbE</c:v>
                </c:pt>
                <c:pt idx="7">
                  <c:v>400GbE</c:v>
                </c:pt>
              </c:strCache>
            </c:strRef>
          </c:cat>
          <c:val>
            <c:numRef>
              <c:f>工作表1!$B$2:$B$9</c:f>
              <c:numCache>
                <c:formatCode>General</c:formatCode>
                <c:ptCount val="8"/>
                <c:pt idx="0">
                  <c:v>1</c:v>
                </c:pt>
                <c:pt idx="1">
                  <c:v>2.5</c:v>
                </c:pt>
                <c:pt idx="2">
                  <c:v>5</c:v>
                </c:pt>
                <c:pt idx="3">
                  <c:v>10</c:v>
                </c:pt>
                <c:pt idx="4">
                  <c:v>25</c:v>
                </c:pt>
                <c:pt idx="5">
                  <c:v>40</c:v>
                </c:pt>
                <c:pt idx="6">
                  <c:v>100</c:v>
                </c:pt>
                <c:pt idx="7">
                  <c:v>400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CC0-B841-AFE6-777CB04C1D1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225834735"/>
        <c:axId val="1226032671"/>
      </c:lineChart>
      <c:catAx>
        <c:axId val="12258347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TW"/>
          </a:p>
        </c:txPr>
        <c:crossAx val="1226032671"/>
        <c:crosses val="autoZero"/>
        <c:auto val="1"/>
        <c:lblAlgn val="ctr"/>
        <c:lblOffset val="100"/>
        <c:noMultiLvlLbl val="0"/>
      </c:catAx>
      <c:valAx>
        <c:axId val="122603267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TW"/>
          </a:p>
        </c:txPr>
        <c:crossAx val="12258347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TW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>
            <a:extLst>
              <a:ext uri="{FF2B5EF4-FFF2-40B4-BE49-F238E27FC236}">
                <a16:creationId xmlns:a16="http://schemas.microsoft.com/office/drawing/2014/main" id="{83DDD275-F3FF-4B4E-9F2D-1CA25281B6D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3B5881A3-8879-4394-91A0-83CDCE10DAB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E0FDF3-D8FC-45D2-A648-8C9514D4BAB2}" type="datetimeFigureOut">
              <a:rPr lang="zh-TW" altLang="en-US" smtClean="0"/>
              <a:t>2021/3/9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FBE98783-BC55-40BA-8889-D07D2C871CD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A6A2B63C-EC38-4109-AE52-EF1C733D6F4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0A4302-0FE9-42DC-93C6-199DEC82445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28642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76F5ED-D026-884D-89AB-F8CFCA0FC25B}" type="datetimeFigureOut">
              <a:rPr kumimoji="1" lang="zh-TW" altLang="en-US" smtClean="0"/>
              <a:t>2021/3/9</a:t>
            </a:fld>
            <a:endParaRPr kumimoji="1"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7C856E-D561-7449-BA03-E0F0728B2142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5901311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>
              <a:ea typeface="新細明體"/>
              <a:cs typeface="Calibri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EEEC4F-8CEE-4429-9622-C5BE726EDDB1}" type="slidenum">
              <a:rPr lang="zh-TW" altLang="en-US" smtClean="0"/>
              <a:pPr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530990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>
              <a:ea typeface="新細明體"/>
              <a:cs typeface="Calibri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EEEC4F-8CEE-4429-9622-C5BE726EDDB1}" type="slidenum">
              <a:rPr lang="zh-TW" altLang="en-US" smtClean="0"/>
              <a:pPr/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247575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>
              <a:ea typeface="新細明體"/>
              <a:cs typeface="Calibri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EEEC4F-8CEE-4429-9622-C5BE726EDDB1}" type="slidenum">
              <a:rPr lang="zh-TW" altLang="en-US" smtClean="0"/>
              <a:pPr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422918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>
              <a:ea typeface="新細明體"/>
              <a:cs typeface="Calibri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EEEC4F-8CEE-4429-9622-C5BE726EDDB1}" type="slidenum">
              <a:rPr lang="zh-TW" altLang="en-US" smtClean="0"/>
              <a:pPr/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774220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>
              <a:ea typeface="新細明體"/>
              <a:cs typeface="Calibri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EEEC4F-8CEE-4429-9622-C5BE726EDDB1}" type="slidenum">
              <a:rPr lang="zh-TW" altLang="en-US" smtClean="0"/>
              <a:pPr/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866335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7C856E-D561-7449-BA03-E0F0728B2142}" type="slidenum">
              <a:rPr kumimoji="1" lang="zh-TW" altLang="en-US" smtClean="0"/>
              <a:t>11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0054381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altLang="zh-TW">
              <a:solidFill>
                <a:srgbClr val="FFFFFF"/>
              </a:solidFill>
              <a:latin typeface="微軟正黑體"/>
              <a:ea typeface="微軟正黑體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EEEC4F-8CEE-4429-9622-C5BE726EDDB1}" type="slidenum">
              <a:rPr lang="zh-TW" altLang="en-US" smtClean="0"/>
              <a:pPr/>
              <a:t>18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853905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BDC87-96CA-4101-A4CF-C7A115301D91}" type="datetimeFigureOut">
              <a:rPr lang="zh-TW" altLang="en-US" smtClean="0"/>
              <a:t>2021/3/9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56315-2C63-4E15-AAC0-9876AD309E6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205731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BDC87-96CA-4101-A4CF-C7A115301D91}" type="datetimeFigureOut">
              <a:rPr lang="zh-TW" altLang="en-US" smtClean="0"/>
              <a:t>2021/3/9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56315-2C63-4E15-AAC0-9876AD309E6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848224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4DDA35B9-8279-40B0-B35A-89733A2916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1456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文字, 室內, 廚房電器 的圖片&#10;&#10;自動產生的描述">
            <a:extLst>
              <a:ext uri="{FF2B5EF4-FFF2-40B4-BE49-F238E27FC236}">
                <a16:creationId xmlns:a16="http://schemas.microsoft.com/office/drawing/2014/main" id="{AD4D7A3E-0CD4-4073-8104-3892B85DC8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42AFE2E5-7777-4AF1-AF28-EC4A528028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896" y="54968"/>
            <a:ext cx="11869652" cy="1528233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48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2146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AD4D7A3E-0CD4-4073-8104-3892B85DC8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5" y="0"/>
            <a:ext cx="12189630" cy="6857999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42AFE2E5-7777-4AF1-AF28-EC4A528028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896" y="54968"/>
            <a:ext cx="11869652" cy="1528233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48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9511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1EBD4B64-CC94-457F-A049-A2756E6A28F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C492B798-7907-40CA-9072-DB04FE7CF7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896" y="54968"/>
            <a:ext cx="11869652" cy="1528233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48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4165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A3FC8EA3-5C36-4300-A9F5-A9CB126A10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0805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 descr="一張含有 文字, 電子用品, 電腦, 立體 的圖片&#10;&#10;自動產生的描述">
            <a:extLst>
              <a:ext uri="{FF2B5EF4-FFF2-40B4-BE49-F238E27FC236}">
                <a16:creationId xmlns:a16="http://schemas.microsoft.com/office/drawing/2014/main" id="{DECEFFE1-566A-43B8-AA4A-24D043F952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2514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FD985FE3-2814-447D-A1ED-3284575FC9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08" y="0"/>
            <a:ext cx="121865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1191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D0633A14-886C-4F9F-BC19-E4FC929BC1C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82" y="168"/>
            <a:ext cx="12189037" cy="685766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84F196F8-68D1-420D-9B94-A158CE357A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927" y="33866"/>
            <a:ext cx="11910803" cy="1528233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5067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5868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FF39E988-48A0-49F5-94BE-78FD798318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67AFBD11-3C9B-431E-BCE8-E441186469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21920"/>
            <a:ext cx="12191999" cy="116213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4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6866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BDC87-96CA-4101-A4CF-C7A115301D91}" type="datetimeFigureOut">
              <a:rPr lang="zh-TW" altLang="en-US" smtClean="0"/>
              <a:t>2021/3/9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56315-2C63-4E15-AAC0-9876AD309E6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51626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BDC87-96CA-4101-A4CF-C7A115301D91}" type="datetimeFigureOut">
              <a:rPr lang="zh-TW" altLang="en-US" smtClean="0"/>
              <a:t>2021/3/9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56315-2C63-4E15-AAC0-9876AD309E6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52896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BDC87-96CA-4101-A4CF-C7A115301D91}" type="datetimeFigureOut">
              <a:rPr lang="zh-TW" altLang="en-US" smtClean="0"/>
              <a:t>2021/3/9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56315-2C63-4E15-AAC0-9876AD309E6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197496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BDC87-96CA-4101-A4CF-C7A115301D91}" type="datetimeFigureOut">
              <a:rPr lang="zh-TW" altLang="en-US" smtClean="0"/>
              <a:t>2021/3/9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56315-2C63-4E15-AAC0-9876AD309E6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05335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BDC87-96CA-4101-A4CF-C7A115301D91}" type="datetimeFigureOut">
              <a:rPr lang="zh-TW" altLang="en-US" smtClean="0"/>
              <a:t>2021/3/9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56315-2C63-4E15-AAC0-9876AD309E6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655369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BDC87-96CA-4101-A4CF-C7A115301D91}" type="datetimeFigureOut">
              <a:rPr lang="zh-TW" altLang="en-US" smtClean="0"/>
              <a:t>2021/3/9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56315-2C63-4E15-AAC0-9876AD309E6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295468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BDC87-96CA-4101-A4CF-C7A115301D91}" type="datetimeFigureOut">
              <a:rPr lang="zh-TW" altLang="en-US" smtClean="0"/>
              <a:t>2021/3/9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56315-2C63-4E15-AAC0-9876AD309E6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362069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BDC87-96CA-4101-A4CF-C7A115301D91}" type="datetimeFigureOut">
              <a:rPr lang="zh-TW" altLang="en-US" smtClean="0"/>
              <a:t>2021/3/9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56315-2C63-4E15-AAC0-9876AD309E6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351709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0BDC87-96CA-4101-A4CF-C7A115301D91}" type="datetimeFigureOut">
              <a:rPr lang="zh-TW" altLang="en-US" smtClean="0"/>
              <a:t>2021/3/9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356315-2C63-4E15-AAC0-9876AD309E6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83581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62" r:id="rId11"/>
    <p:sldLayoutId id="2147483663" r:id="rId12"/>
    <p:sldLayoutId id="2147483666" r:id="rId13"/>
    <p:sldLayoutId id="2147483664" r:id="rId14"/>
    <p:sldLayoutId id="2147483668" r:id="rId15"/>
    <p:sldLayoutId id="2147483665" r:id="rId16"/>
    <p:sldLayoutId id="2147483659" r:id="rId17"/>
    <p:sldLayoutId id="2147483661" r:id="rId18"/>
    <p:sldLayoutId id="2147483667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5" Type="http://schemas.microsoft.com/office/2007/relationships/hdphoto" Target="../media/hdphoto1.wdp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4" Type="http://schemas.openxmlformats.org/officeDocument/2006/relationships/image" Target="../media/image33.svg"/><Relationship Id="rId9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ark.intel.com/content/www/us/en/ark/products/187410/intel-ethernet-controller-e810-cam2.html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microsoft.com/office/2007/relationships/hdphoto" Target="../media/hdphoto2.wdp"/><Relationship Id="rId7" Type="http://schemas.openxmlformats.org/officeDocument/2006/relationships/image" Target="../media/image44.png"/><Relationship Id="rId12" Type="http://schemas.microsoft.com/office/2007/relationships/hdphoto" Target="../media/hdphoto5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4.xml"/><Relationship Id="rId6" Type="http://schemas.openxmlformats.org/officeDocument/2006/relationships/hyperlink" Target="https://www.qnap.com/en/software/virtualization-station" TargetMode="External"/><Relationship Id="rId11" Type="http://schemas.openxmlformats.org/officeDocument/2006/relationships/image" Target="../media/image47.png"/><Relationship Id="rId5" Type="http://schemas.microsoft.com/office/2007/relationships/hdphoto" Target="../media/hdphoto3.wdp"/><Relationship Id="rId10" Type="http://schemas.openxmlformats.org/officeDocument/2006/relationships/image" Target="../media/image46.svg"/><Relationship Id="rId4" Type="http://schemas.openxmlformats.org/officeDocument/2006/relationships/image" Target="../media/image43.png"/><Relationship Id="rId9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hyperlink" Target="https://downloadcenter.intel.com/download/28931/Intel-Ethernet-Port-Configuration-Tool-All-Supported-OSs-" TargetMode="Externa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9.png"/><Relationship Id="rId5" Type="http://schemas.openxmlformats.org/officeDocument/2006/relationships/image" Target="../media/image38.png"/><Relationship Id="rId4" Type="http://schemas.microsoft.com/office/2007/relationships/hdphoto" Target="../media/hdphoto6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3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2.png"/><Relationship Id="rId5" Type="http://schemas.openxmlformats.org/officeDocument/2006/relationships/image" Target="../media/image17.png"/><Relationship Id="rId4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7" Type="http://schemas.openxmlformats.org/officeDocument/2006/relationships/image" Target="../media/image57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6.png"/><Relationship Id="rId5" Type="http://schemas.microsoft.com/office/2007/relationships/hdphoto" Target="../media/hdphoto8.wdp"/><Relationship Id="rId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sv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61.svg"/><Relationship Id="rId4" Type="http://schemas.openxmlformats.org/officeDocument/2006/relationships/image" Target="../media/image6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sv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chart" Target="../charts/chart1.xml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6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png"/><Relationship Id="rId5" Type="http://schemas.openxmlformats.org/officeDocument/2006/relationships/image" Target="../media/image17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6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png"/><Relationship Id="rId5" Type="http://schemas.openxmlformats.org/officeDocument/2006/relationships/image" Target="../media/image17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電子用品 的圖片&#10;&#10;自動產生的描述">
            <a:extLst>
              <a:ext uri="{FF2B5EF4-FFF2-40B4-BE49-F238E27FC236}">
                <a16:creationId xmlns:a16="http://schemas.microsoft.com/office/drawing/2014/main" id="{AF5EDE1D-1E44-4310-A9DB-2D1BF08B00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3870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圓角 3">
            <a:extLst>
              <a:ext uri="{FF2B5EF4-FFF2-40B4-BE49-F238E27FC236}">
                <a16:creationId xmlns:a16="http://schemas.microsoft.com/office/drawing/2014/main" id="{C5B3094D-535D-4333-8C6D-213310A441F4}"/>
              </a:ext>
            </a:extLst>
          </p:cNvPr>
          <p:cNvSpPr/>
          <p:nvPr/>
        </p:nvSpPr>
        <p:spPr>
          <a:xfrm>
            <a:off x="1188720" y="2046849"/>
            <a:ext cx="9692640" cy="4473526"/>
          </a:xfrm>
          <a:prstGeom prst="roundRect">
            <a:avLst>
              <a:gd name="adj" fmla="val 846"/>
            </a:avLst>
          </a:prstGeom>
          <a:gradFill>
            <a:gsLst>
              <a:gs pos="0">
                <a:schemeClr val="bg1"/>
              </a:gs>
              <a:gs pos="90000">
                <a:schemeClr val="bg1"/>
              </a:gs>
              <a:gs pos="100000">
                <a:srgbClr val="97A2B4">
                  <a:alpha val="0"/>
                </a:srgbClr>
              </a:gs>
            </a:gsLst>
            <a:lin ang="5400000" scaled="1"/>
          </a:gradFill>
          <a:ln w="9525">
            <a:gradFill>
              <a:gsLst>
                <a:gs pos="26000">
                  <a:schemeClr val="accent1">
                    <a:lumMod val="75000"/>
                  </a:schemeClr>
                </a:gs>
                <a:gs pos="52000">
                  <a:schemeClr val="accent1">
                    <a:lumMod val="45000"/>
                    <a:lumOff val="55000"/>
                  </a:schemeClr>
                </a:gs>
                <a:gs pos="0">
                  <a:schemeClr val="bg1"/>
                </a:gs>
                <a:gs pos="100000">
                  <a:schemeClr val="accent1">
                    <a:lumMod val="30000"/>
                    <a:lumOff val="70000"/>
                    <a:alpha val="0"/>
                  </a:schemeClr>
                </a:gs>
              </a:gsLst>
              <a:lin ang="5400000" scaled="1"/>
            </a:gradFill>
          </a:ln>
          <a:effectLst>
            <a:outerShdw blurRad="228600" dist="381000" algn="l" rotWithShape="0">
              <a:prstClr val="black">
                <a:alpha val="9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SFP, SFP+, SFP28, QSFP28</a:t>
            </a:r>
            <a:endParaRPr lang="zh-TW" altLang="en-US"/>
          </a:p>
        </p:txBody>
      </p:sp>
      <p:pic>
        <p:nvPicPr>
          <p:cNvPr id="18434" name="Picture 2">
            <a:extLst>
              <a:ext uri="{FF2B5EF4-FFF2-40B4-BE49-F238E27FC236}">
                <a16:creationId xmlns:a16="http://schemas.microsoft.com/office/drawing/2014/main" id="{718406E7-1206-0F48-98F3-757415B136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1" r="2813" b="6082"/>
          <a:stretch/>
        </p:blipFill>
        <p:spPr bwMode="auto">
          <a:xfrm>
            <a:off x="1259058" y="2122789"/>
            <a:ext cx="9544930" cy="3912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DBAC0DE1-A225-D24B-9830-F1F98E09421D}"/>
              </a:ext>
            </a:extLst>
          </p:cNvPr>
          <p:cNvSpPr txBox="1"/>
          <p:nvPr/>
        </p:nvSpPr>
        <p:spPr>
          <a:xfrm>
            <a:off x="2202635" y="2207195"/>
            <a:ext cx="734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/>
              <a:t>1</a:t>
            </a:r>
            <a:r>
              <a:rPr kumimoji="1" lang="zh-TW" altLang="en-US"/>
              <a:t> </a:t>
            </a:r>
            <a:r>
              <a:rPr kumimoji="1" lang="en-US" altLang="zh-TW"/>
              <a:t>GbE</a:t>
            </a:r>
            <a:endParaRPr kumimoji="1" lang="zh-TW" altLang="en-US"/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1EA6ADB2-B6E7-AF4C-B23B-546E16D59CC1}"/>
              </a:ext>
            </a:extLst>
          </p:cNvPr>
          <p:cNvSpPr txBox="1"/>
          <p:nvPr/>
        </p:nvSpPr>
        <p:spPr>
          <a:xfrm>
            <a:off x="3997569" y="2207195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/>
              <a:t>10</a:t>
            </a:r>
            <a:r>
              <a:rPr kumimoji="1" lang="zh-TW" altLang="en-US"/>
              <a:t> </a:t>
            </a:r>
            <a:r>
              <a:rPr kumimoji="1" lang="en-US" altLang="zh-TW"/>
              <a:t>GbE</a:t>
            </a:r>
            <a:endParaRPr kumimoji="1" lang="zh-TW" altLang="en-US"/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3A414024-959A-DB45-AEFB-C551039E20D8}"/>
              </a:ext>
            </a:extLst>
          </p:cNvPr>
          <p:cNvSpPr txBox="1"/>
          <p:nvPr/>
        </p:nvSpPr>
        <p:spPr>
          <a:xfrm>
            <a:off x="5683191" y="2207195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/>
              <a:t>25</a:t>
            </a:r>
            <a:r>
              <a:rPr kumimoji="1" lang="zh-TW" altLang="en-US"/>
              <a:t> </a:t>
            </a:r>
            <a:r>
              <a:rPr kumimoji="1" lang="en-US" altLang="zh-TW"/>
              <a:t>GbE</a:t>
            </a:r>
            <a:endParaRPr kumimoji="1" lang="zh-TW" altLang="en-US"/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B001B8B1-9E9F-D343-B60B-BEFD4FCDFEDF}"/>
              </a:ext>
            </a:extLst>
          </p:cNvPr>
          <p:cNvSpPr txBox="1"/>
          <p:nvPr/>
        </p:nvSpPr>
        <p:spPr>
          <a:xfrm>
            <a:off x="7423468" y="2207195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/>
              <a:t>40</a:t>
            </a:r>
            <a:r>
              <a:rPr kumimoji="1" lang="zh-TW" altLang="en-US"/>
              <a:t> </a:t>
            </a:r>
            <a:r>
              <a:rPr kumimoji="1" lang="en-US" altLang="zh-TW"/>
              <a:t>GbE</a:t>
            </a:r>
            <a:endParaRPr kumimoji="1" lang="zh-TW" altLang="en-US"/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6897D13E-9ED7-EF40-88DE-BCCEB2A5F5E8}"/>
              </a:ext>
            </a:extLst>
          </p:cNvPr>
          <p:cNvSpPr txBox="1"/>
          <p:nvPr/>
        </p:nvSpPr>
        <p:spPr>
          <a:xfrm>
            <a:off x="9163745" y="2207195"/>
            <a:ext cx="968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/>
              <a:t>100</a:t>
            </a:r>
            <a:r>
              <a:rPr kumimoji="1" lang="zh-TW" altLang="en-US"/>
              <a:t> </a:t>
            </a:r>
            <a:r>
              <a:rPr kumimoji="1" lang="en-US" altLang="zh-TW"/>
              <a:t>GbE</a:t>
            </a:r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659370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圓角 2">
            <a:extLst>
              <a:ext uri="{FF2B5EF4-FFF2-40B4-BE49-F238E27FC236}">
                <a16:creationId xmlns:a16="http://schemas.microsoft.com/office/drawing/2014/main" id="{2949D7B8-A485-45F0-8419-BF687E21E02F}"/>
              </a:ext>
            </a:extLst>
          </p:cNvPr>
          <p:cNvSpPr/>
          <p:nvPr/>
        </p:nvSpPr>
        <p:spPr>
          <a:xfrm>
            <a:off x="3440308" y="3295809"/>
            <a:ext cx="639320" cy="2987899"/>
          </a:xfrm>
          <a:prstGeom prst="roundRect">
            <a:avLst>
              <a:gd name="adj" fmla="val 4862"/>
            </a:avLst>
          </a:prstGeom>
          <a:solidFill>
            <a:srgbClr val="00B0F0">
              <a:alpha val="15000"/>
            </a:srgbClr>
          </a:solidFill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3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TW" sz="3200"/>
              <a:t>QXG-100G2SF-E810 low-profile</a:t>
            </a:r>
            <a:r>
              <a:rPr lang="zh-TW" altLang="en-US" sz="3200"/>
              <a:t> </a:t>
            </a:r>
            <a:r>
              <a:rPr lang="en-US" altLang="zh-TW" sz="3200"/>
              <a:t>design for general chassis</a:t>
            </a:r>
            <a:br>
              <a:rPr lang="en-US" altLang="zh-TW" sz="3200"/>
            </a:br>
            <a:r>
              <a:rPr lang="en-US" altLang="zh-TW" sz="3200"/>
              <a:t>including full-height/low-profile brackets</a:t>
            </a:r>
            <a:endParaRPr lang="zh-TW" altLang="en-US" sz="3200"/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B1E8670A-02D0-0947-B46D-D1247BA6BFB9}"/>
              </a:ext>
            </a:extLst>
          </p:cNvPr>
          <p:cNvSpPr txBox="1"/>
          <p:nvPr/>
        </p:nvSpPr>
        <p:spPr>
          <a:xfrm>
            <a:off x="3211025" y="2023313"/>
            <a:ext cx="18808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14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Pre-installed </a:t>
            </a:r>
            <a:br>
              <a:rPr kumimoji="1" lang="en-US" altLang="zh-TW" sz="1400" b="1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kumimoji="1" lang="en-US" altLang="zh-TW" sz="14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low-profile bracket</a:t>
            </a:r>
            <a:endParaRPr kumimoji="1" lang="zh-TW" altLang="en-US" sz="14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2D21AE95-BD90-F34A-BC97-D7F5B9C23795}"/>
              </a:ext>
            </a:extLst>
          </p:cNvPr>
          <p:cNvSpPr txBox="1"/>
          <p:nvPr/>
        </p:nvSpPr>
        <p:spPr>
          <a:xfrm>
            <a:off x="496552" y="3966883"/>
            <a:ext cx="1691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14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Full-height bracket included</a:t>
            </a:r>
            <a:endParaRPr kumimoji="1" lang="zh-TW" altLang="en-US" sz="14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85A1BCD8-A50F-E849-AF10-F587C1DE363C}"/>
              </a:ext>
            </a:extLst>
          </p:cNvPr>
          <p:cNvSpPr txBox="1"/>
          <p:nvPr/>
        </p:nvSpPr>
        <p:spPr>
          <a:xfrm>
            <a:off x="10363702" y="4248627"/>
            <a:ext cx="1120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>
                <a:latin typeface="微軟正黑體" panose="020B0604030504040204" pitchFamily="34" charset="-120"/>
                <a:ea typeface="微軟正黑體" panose="020B0604030504040204" pitchFamily="34" charset="-120"/>
              </a:rPr>
              <a:t>68.9 mm</a:t>
            </a:r>
            <a:endParaRPr kumimoji="1"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6D91C788-0B18-E64B-8A05-3E795CACC267}"/>
              </a:ext>
            </a:extLst>
          </p:cNvPr>
          <p:cNvSpPr txBox="1"/>
          <p:nvPr/>
        </p:nvSpPr>
        <p:spPr>
          <a:xfrm>
            <a:off x="6400595" y="2720697"/>
            <a:ext cx="12538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>
                <a:latin typeface="微軟正黑體" panose="020B0604030504040204" pitchFamily="34" charset="-120"/>
                <a:ea typeface="微軟正黑體" panose="020B0604030504040204" pitchFamily="34" charset="-120"/>
              </a:rPr>
              <a:t>169.5 mm</a:t>
            </a:r>
            <a:endParaRPr kumimoji="1"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1" name="圖片 10" descr="一張含有 文字 的圖片&#10;&#10;自動產生的描述">
            <a:extLst>
              <a:ext uri="{FF2B5EF4-FFF2-40B4-BE49-F238E27FC236}">
                <a16:creationId xmlns:a16="http://schemas.microsoft.com/office/drawing/2014/main" id="{B6853790-0E99-44C7-A82B-EF0ED70A2B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90" b="13074"/>
          <a:stretch/>
        </p:blipFill>
        <p:spPr>
          <a:xfrm>
            <a:off x="3440308" y="3295809"/>
            <a:ext cx="6989249" cy="2987899"/>
          </a:xfrm>
          <a:prstGeom prst="rect">
            <a:avLst/>
          </a:prstGeom>
        </p:spPr>
      </p:pic>
      <p:sp>
        <p:nvSpPr>
          <p:cNvPr id="21" name="矩形: 圓角 20">
            <a:extLst>
              <a:ext uri="{FF2B5EF4-FFF2-40B4-BE49-F238E27FC236}">
                <a16:creationId xmlns:a16="http://schemas.microsoft.com/office/drawing/2014/main" id="{86A37597-B68D-4459-A487-F83FEBE04706}"/>
              </a:ext>
            </a:extLst>
          </p:cNvPr>
          <p:cNvSpPr/>
          <p:nvPr/>
        </p:nvSpPr>
        <p:spPr>
          <a:xfrm>
            <a:off x="2201859" y="2399869"/>
            <a:ext cx="887586" cy="3883839"/>
          </a:xfrm>
          <a:prstGeom prst="roundRect">
            <a:avLst>
              <a:gd name="adj" fmla="val 4862"/>
            </a:avLst>
          </a:prstGeom>
          <a:solidFill>
            <a:srgbClr val="00B0F0">
              <a:alpha val="15000"/>
            </a:srgbClr>
          </a:solidFill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3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2" name="圖片 21" descr="一張含有 文字, 電子用品 的圖片&#10;&#10;自動產生的描述">
            <a:extLst>
              <a:ext uri="{FF2B5EF4-FFF2-40B4-BE49-F238E27FC236}">
                <a16:creationId xmlns:a16="http://schemas.microsoft.com/office/drawing/2014/main" id="{2426C9FD-8250-416F-BA57-3106A4EC2DE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15000" contrast="4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" t="8988" r="85218" b="6993"/>
          <a:stretch/>
        </p:blipFill>
        <p:spPr>
          <a:xfrm>
            <a:off x="2080279" y="2022739"/>
            <a:ext cx="1023234" cy="4188147"/>
          </a:xfrm>
          <a:prstGeom prst="rect">
            <a:avLst/>
          </a:prstGeom>
        </p:spPr>
      </p:pic>
      <p:grpSp>
        <p:nvGrpSpPr>
          <p:cNvPr id="24" name="群組 23">
            <a:extLst>
              <a:ext uri="{FF2B5EF4-FFF2-40B4-BE49-F238E27FC236}">
                <a16:creationId xmlns:a16="http://schemas.microsoft.com/office/drawing/2014/main" id="{0E7D835A-B21C-43D4-85AB-4DBB8DFA06AD}"/>
              </a:ext>
            </a:extLst>
          </p:cNvPr>
          <p:cNvGrpSpPr/>
          <p:nvPr/>
        </p:nvGrpSpPr>
        <p:grpSpPr>
          <a:xfrm>
            <a:off x="4079628" y="2970509"/>
            <a:ext cx="5838095" cy="372235"/>
            <a:chOff x="5617194" y="2395253"/>
            <a:chExt cx="1610751" cy="372235"/>
          </a:xfrm>
        </p:grpSpPr>
        <p:cxnSp>
          <p:nvCxnSpPr>
            <p:cNvPr id="9" name="直線單箭頭接點 8">
              <a:extLst>
                <a:ext uri="{FF2B5EF4-FFF2-40B4-BE49-F238E27FC236}">
                  <a16:creationId xmlns:a16="http://schemas.microsoft.com/office/drawing/2014/main" id="{0C4C8734-921E-40C5-939B-0108A946DEB3}"/>
                </a:ext>
              </a:extLst>
            </p:cNvPr>
            <p:cNvCxnSpPr/>
            <p:nvPr/>
          </p:nvCxnSpPr>
          <p:spPr>
            <a:xfrm>
              <a:off x="5617194" y="2565757"/>
              <a:ext cx="1610751" cy="0"/>
            </a:xfrm>
            <a:prstGeom prst="straightConnector1">
              <a:avLst/>
            </a:prstGeom>
            <a:ln>
              <a:solidFill>
                <a:schemeClr val="tx2">
                  <a:lumMod val="50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線接點 11">
              <a:extLst>
                <a:ext uri="{FF2B5EF4-FFF2-40B4-BE49-F238E27FC236}">
                  <a16:creationId xmlns:a16="http://schemas.microsoft.com/office/drawing/2014/main" id="{FE12AB2E-511C-4BE3-8954-17168E0291B0}"/>
                </a:ext>
              </a:extLst>
            </p:cNvPr>
            <p:cNvCxnSpPr/>
            <p:nvPr/>
          </p:nvCxnSpPr>
          <p:spPr>
            <a:xfrm>
              <a:off x="7227945" y="2395253"/>
              <a:ext cx="0" cy="369143"/>
            </a:xfrm>
            <a:prstGeom prst="line">
              <a:avLst/>
            </a:prstGeom>
            <a:ln>
              <a:solidFill>
                <a:schemeClr val="tx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線接點 22">
              <a:extLst>
                <a:ext uri="{FF2B5EF4-FFF2-40B4-BE49-F238E27FC236}">
                  <a16:creationId xmlns:a16="http://schemas.microsoft.com/office/drawing/2014/main" id="{015A8D84-A411-4365-A32E-D293A2CA56F2}"/>
                </a:ext>
              </a:extLst>
            </p:cNvPr>
            <p:cNvCxnSpPr/>
            <p:nvPr/>
          </p:nvCxnSpPr>
          <p:spPr>
            <a:xfrm>
              <a:off x="5617194" y="2398345"/>
              <a:ext cx="0" cy="369143"/>
            </a:xfrm>
            <a:prstGeom prst="line">
              <a:avLst/>
            </a:prstGeom>
            <a:ln>
              <a:solidFill>
                <a:schemeClr val="tx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群組 24">
            <a:extLst>
              <a:ext uri="{FF2B5EF4-FFF2-40B4-BE49-F238E27FC236}">
                <a16:creationId xmlns:a16="http://schemas.microsoft.com/office/drawing/2014/main" id="{C2DF85EE-4453-4B5B-8530-F6CD92CCCCE1}"/>
              </a:ext>
            </a:extLst>
          </p:cNvPr>
          <p:cNvGrpSpPr/>
          <p:nvPr/>
        </p:nvGrpSpPr>
        <p:grpSpPr>
          <a:xfrm rot="5400000">
            <a:off x="8974607" y="4431841"/>
            <a:ext cx="2412137" cy="372235"/>
            <a:chOff x="5617194" y="2395253"/>
            <a:chExt cx="1610751" cy="372235"/>
          </a:xfrm>
        </p:grpSpPr>
        <p:cxnSp>
          <p:nvCxnSpPr>
            <p:cNvPr id="26" name="直線單箭頭接點 25">
              <a:extLst>
                <a:ext uri="{FF2B5EF4-FFF2-40B4-BE49-F238E27FC236}">
                  <a16:creationId xmlns:a16="http://schemas.microsoft.com/office/drawing/2014/main" id="{1707EE8B-66F4-4AAF-9B32-852B7D9DF8D6}"/>
                </a:ext>
              </a:extLst>
            </p:cNvPr>
            <p:cNvCxnSpPr/>
            <p:nvPr/>
          </p:nvCxnSpPr>
          <p:spPr>
            <a:xfrm>
              <a:off x="5617194" y="2565757"/>
              <a:ext cx="1610751" cy="0"/>
            </a:xfrm>
            <a:prstGeom prst="straightConnector1">
              <a:avLst/>
            </a:prstGeom>
            <a:ln>
              <a:solidFill>
                <a:schemeClr val="tx2">
                  <a:lumMod val="50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線接點 26">
              <a:extLst>
                <a:ext uri="{FF2B5EF4-FFF2-40B4-BE49-F238E27FC236}">
                  <a16:creationId xmlns:a16="http://schemas.microsoft.com/office/drawing/2014/main" id="{770C4753-79BB-48F3-A842-CBC06E7BC7E1}"/>
                </a:ext>
              </a:extLst>
            </p:cNvPr>
            <p:cNvCxnSpPr/>
            <p:nvPr/>
          </p:nvCxnSpPr>
          <p:spPr>
            <a:xfrm>
              <a:off x="7227945" y="2395253"/>
              <a:ext cx="0" cy="369143"/>
            </a:xfrm>
            <a:prstGeom prst="line">
              <a:avLst/>
            </a:prstGeom>
            <a:ln>
              <a:solidFill>
                <a:schemeClr val="tx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線接點 27">
              <a:extLst>
                <a:ext uri="{FF2B5EF4-FFF2-40B4-BE49-F238E27FC236}">
                  <a16:creationId xmlns:a16="http://schemas.microsoft.com/office/drawing/2014/main" id="{4CE33AAD-9DAF-4018-BFD5-4811469D50FE}"/>
                </a:ext>
              </a:extLst>
            </p:cNvPr>
            <p:cNvCxnSpPr/>
            <p:nvPr/>
          </p:nvCxnSpPr>
          <p:spPr>
            <a:xfrm>
              <a:off x="5617194" y="2398345"/>
              <a:ext cx="0" cy="369143"/>
            </a:xfrm>
            <a:prstGeom prst="line">
              <a:avLst/>
            </a:prstGeom>
            <a:ln>
              <a:solidFill>
                <a:schemeClr val="tx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4" name="接點: 肘形 33">
            <a:extLst>
              <a:ext uri="{FF2B5EF4-FFF2-40B4-BE49-F238E27FC236}">
                <a16:creationId xmlns:a16="http://schemas.microsoft.com/office/drawing/2014/main" id="{51F1125A-C7F6-42C4-A83C-CCB072E00B0D}"/>
              </a:ext>
            </a:extLst>
          </p:cNvPr>
          <p:cNvCxnSpPr>
            <a:cxnSpLocks/>
            <a:stCxn id="18" idx="2"/>
          </p:cNvCxnSpPr>
          <p:nvPr/>
        </p:nvCxnSpPr>
        <p:spPr>
          <a:xfrm rot="16200000" flipH="1">
            <a:off x="1573622" y="4258652"/>
            <a:ext cx="396776" cy="859677"/>
          </a:xfrm>
          <a:prstGeom prst="bentConnector2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接點 35">
            <a:extLst>
              <a:ext uri="{FF2B5EF4-FFF2-40B4-BE49-F238E27FC236}">
                <a16:creationId xmlns:a16="http://schemas.microsoft.com/office/drawing/2014/main" id="{A5C09A62-2D58-4F4E-A283-BEAFAD6083D4}"/>
              </a:ext>
            </a:extLst>
          </p:cNvPr>
          <p:cNvCxnSpPr/>
          <p:nvPr/>
        </p:nvCxnSpPr>
        <p:spPr>
          <a:xfrm>
            <a:off x="3736022" y="2546533"/>
            <a:ext cx="0" cy="749276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04414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QXG-100G2SF-E810</a:t>
            </a:r>
            <a:r>
              <a:rPr lang="zh-TW" altLang="en-US"/>
              <a:t> </a:t>
            </a:r>
            <a:r>
              <a:rPr lang="en-US" altLang="zh-TW"/>
              <a:t>Specification</a:t>
            </a:r>
            <a:endParaRPr lang="zh-TW" altLang="en-US"/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719300706"/>
              </p:ext>
            </p:extLst>
          </p:nvPr>
        </p:nvGraphicFramePr>
        <p:xfrm>
          <a:off x="1173357" y="1930399"/>
          <a:ext cx="9822730" cy="4744722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sx="97000" sy="97000" algn="tl" rotWithShape="0">
                    <a:prstClr val="black">
                      <a:alpha val="3000"/>
                    </a:prstClr>
                  </a:outerShdw>
                </a:effectLst>
                <a:tableStyleId>{8EC20E35-A176-4012-BC5E-935CFFF8708E}</a:tableStyleId>
              </a:tblPr>
              <a:tblGrid>
                <a:gridCol w="4911365">
                  <a:extLst>
                    <a:ext uri="{9D8B030D-6E8A-4147-A177-3AD203B41FA5}">
                      <a16:colId xmlns:a16="http://schemas.microsoft.com/office/drawing/2014/main" val="3109494905"/>
                    </a:ext>
                  </a:extLst>
                </a:gridCol>
                <a:gridCol w="4911365">
                  <a:extLst>
                    <a:ext uri="{9D8B030D-6E8A-4147-A177-3AD203B41FA5}">
                      <a16:colId xmlns:a16="http://schemas.microsoft.com/office/drawing/2014/main" val="2856696427"/>
                    </a:ext>
                  </a:extLst>
                </a:gridCol>
              </a:tblGrid>
              <a:tr h="534870"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TW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QXG-100G2SF-E810</a:t>
                      </a:r>
                      <a:endParaRPr lang="zh-TW" altLang="en-US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r>
                        <a:rPr lang="en-US" altLang="zh-TW"/>
                        <a:t>QXG-100G2SF-E810</a:t>
                      </a:r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4469493"/>
                  </a:ext>
                </a:extLst>
              </a:tr>
              <a:tr h="415218">
                <a:tc>
                  <a:txBody>
                    <a:bodyPr/>
                    <a:lstStyle/>
                    <a:p>
                      <a:r>
                        <a:rPr lang="en-US" altLang="zh-TW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Ethernet</a:t>
                      </a:r>
                      <a:r>
                        <a:rPr lang="en-US" altLang="zh-TW" b="1" baseline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controller</a:t>
                      </a:r>
                      <a:endParaRPr lang="zh-TW" altLang="en-US" b="1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4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Intel E800 Series Ethernet controller; E810-CAM2</a:t>
                      </a:r>
                      <a:endParaRPr lang="zh-TW" altLang="en-US" sz="140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594604756"/>
                  </a:ext>
                </a:extLst>
              </a:tr>
              <a:tr h="415218">
                <a:tc>
                  <a:txBody>
                    <a:bodyPr/>
                    <a:lstStyle/>
                    <a:p>
                      <a:r>
                        <a:rPr lang="en-US" altLang="zh-TW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PCI-Express interface</a:t>
                      </a:r>
                      <a:endParaRPr lang="zh-TW" altLang="en-US" b="1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TW" sz="14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PCI-Express</a:t>
                      </a:r>
                      <a:r>
                        <a:rPr lang="en-US" altLang="zh-TW" sz="1400" baseline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4.0 x16 (support PCI Express 3.0)</a:t>
                      </a:r>
                      <a:endParaRPr lang="zh-TW" altLang="en-US" sz="140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04145481"/>
                  </a:ext>
                </a:extLst>
              </a:tr>
              <a:tr h="415218">
                <a:tc>
                  <a:txBody>
                    <a:bodyPr/>
                    <a:lstStyle/>
                    <a:p>
                      <a:r>
                        <a:rPr lang="en-US" altLang="zh-TW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Connector</a:t>
                      </a:r>
                      <a:endParaRPr lang="zh-TW" altLang="en-US" b="1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TW" sz="14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QSFP28</a:t>
                      </a:r>
                      <a:endParaRPr lang="zh-TW" altLang="en-US" sz="140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00842810"/>
                  </a:ext>
                </a:extLst>
              </a:tr>
              <a:tr h="415218">
                <a:tc>
                  <a:txBody>
                    <a:bodyPr/>
                    <a:lstStyle/>
                    <a:p>
                      <a:r>
                        <a:rPr lang="en-US" altLang="zh-TW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Transmission</a:t>
                      </a:r>
                      <a:r>
                        <a:rPr lang="en-US" altLang="zh-TW" b="1" baseline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speed </a:t>
                      </a:r>
                      <a:endParaRPr lang="zh-TW" altLang="en-US" b="1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TW" sz="14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100GbE, 50GbE, 25GbE,</a:t>
                      </a:r>
                      <a:r>
                        <a:rPr lang="en-US" altLang="zh-TW" sz="1400" baseline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10GbE</a:t>
                      </a:r>
                      <a:endParaRPr lang="zh-TW" altLang="en-US" sz="140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52041984"/>
                  </a:ext>
                </a:extLst>
              </a:tr>
              <a:tr h="1467482">
                <a:tc>
                  <a:txBody>
                    <a:bodyPr/>
                    <a:lstStyle/>
                    <a:p>
                      <a:r>
                        <a:rPr lang="en-US" altLang="zh-TW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Supported operating systems</a:t>
                      </a:r>
                      <a:endParaRPr lang="zh-TW" altLang="en-US" b="1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TW" sz="14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QuTS hero 4.5.2 and later</a:t>
                      </a:r>
                    </a:p>
                    <a:p>
                      <a:r>
                        <a:rPr lang="en-US" altLang="zh-TW" sz="14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QTS 4.5.2 and later</a:t>
                      </a:r>
                    </a:p>
                    <a:p>
                      <a:r>
                        <a:rPr lang="en-US" altLang="zh-TW" sz="14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Linux</a:t>
                      </a:r>
                    </a:p>
                    <a:p>
                      <a:r>
                        <a:rPr lang="en-US" altLang="zh-TW" sz="14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Windows 10</a:t>
                      </a:r>
                    </a:p>
                    <a:p>
                      <a:r>
                        <a:rPr lang="en-US" altLang="zh-TW" sz="14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Windows Server 2016/2019</a:t>
                      </a:r>
                      <a:endParaRPr lang="zh-TW" altLang="en-US" sz="140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24324950"/>
                  </a:ext>
                </a:extLst>
              </a:tr>
              <a:tr h="433076">
                <a:tc>
                  <a:txBody>
                    <a:bodyPr/>
                    <a:lstStyle/>
                    <a:p>
                      <a:r>
                        <a:rPr lang="en-US" altLang="zh-TW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Dimension</a:t>
                      </a:r>
                      <a:endParaRPr lang="zh-TW" altLang="en-US" b="1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TW" sz="14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169.5 x 68.9 mm</a:t>
                      </a:r>
                      <a:endParaRPr lang="zh-TW" altLang="en-US" sz="140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58992720"/>
                  </a:ext>
                </a:extLst>
              </a:tr>
              <a:tr h="648422">
                <a:tc>
                  <a:txBody>
                    <a:bodyPr/>
                    <a:lstStyle/>
                    <a:p>
                      <a:r>
                        <a:rPr lang="en-US" altLang="zh-TW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Support cable</a:t>
                      </a:r>
                      <a:r>
                        <a:rPr lang="en-US" altLang="zh-TW" b="1" baseline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&amp; transceiver </a:t>
                      </a:r>
                      <a:endParaRPr lang="zh-TW" altLang="en-US" b="1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TW" sz="14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CAB-DAC15M-QSFP28 (*coming soon later)</a:t>
                      </a:r>
                    </a:p>
                    <a:p>
                      <a:r>
                        <a:rPr lang="en-US" altLang="zh-TW" sz="14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CAB-DAC15M-QSFP28-B4 (*coming soon later)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125805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877671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4000"/>
              <a:t>New dual-port 100GbE</a:t>
            </a:r>
            <a:r>
              <a:rPr lang="zh-TW" altLang="en-US" sz="4000"/>
              <a:t> </a:t>
            </a:r>
            <a:r>
              <a:rPr lang="en-US" altLang="zh-TW" sz="4000"/>
              <a:t>network expansion card</a:t>
            </a:r>
            <a:br>
              <a:rPr lang="en-US" altLang="zh-TW" sz="4000"/>
            </a:br>
            <a:r>
              <a:rPr lang="en-US" altLang="zh-TW" sz="4000"/>
              <a:t>Supports multiple operating systems</a:t>
            </a:r>
            <a:endParaRPr lang="zh-TW" altLang="en-US" sz="400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07" b="36854"/>
          <a:stretch/>
        </p:blipFill>
        <p:spPr>
          <a:xfrm>
            <a:off x="4615866" y="2816482"/>
            <a:ext cx="4120171" cy="1097551"/>
          </a:xfrm>
          <a:prstGeom prst="rect">
            <a:avLst/>
          </a:prstGeom>
        </p:spPr>
      </p:pic>
      <p:pic>
        <p:nvPicPr>
          <p:cNvPr id="12" name="圖形 11">
            <a:extLst>
              <a:ext uri="{FF2B5EF4-FFF2-40B4-BE49-F238E27FC236}">
                <a16:creationId xmlns:a16="http://schemas.microsoft.com/office/drawing/2014/main" id="{E1A684F7-852A-4186-9846-4E9C8813C9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590035" y="4365542"/>
            <a:ext cx="1765141" cy="1765141"/>
          </a:xfrm>
          <a:prstGeom prst="rect">
            <a:avLst/>
          </a:prstGeom>
        </p:spPr>
      </p:pic>
      <p:pic>
        <p:nvPicPr>
          <p:cNvPr id="14" name="圖形 13">
            <a:extLst>
              <a:ext uri="{FF2B5EF4-FFF2-40B4-BE49-F238E27FC236}">
                <a16:creationId xmlns:a16="http://schemas.microsoft.com/office/drawing/2014/main" id="{6BDC15AD-5DAB-4F0F-A8C9-DC27BA313A8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15562" t="24216" r="14353" b="41262"/>
          <a:stretch/>
        </p:blipFill>
        <p:spPr>
          <a:xfrm>
            <a:off x="5280340" y="4689704"/>
            <a:ext cx="3691628" cy="1212279"/>
          </a:xfrm>
          <a:prstGeom prst="rect">
            <a:avLst/>
          </a:prstGeom>
        </p:spPr>
      </p:pic>
      <p:pic>
        <p:nvPicPr>
          <p:cNvPr id="16" name="圖形 15">
            <a:extLst>
              <a:ext uri="{FF2B5EF4-FFF2-40B4-BE49-F238E27FC236}">
                <a16:creationId xmlns:a16="http://schemas.microsoft.com/office/drawing/2014/main" id="{70757E83-2C0F-4333-B00F-647079EEB0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444378" y="2276109"/>
            <a:ext cx="2048928" cy="1637924"/>
          </a:xfrm>
          <a:prstGeom prst="rect">
            <a:avLst/>
          </a:prstGeom>
        </p:spPr>
      </p:pic>
      <p:pic>
        <p:nvPicPr>
          <p:cNvPr id="18" name="圖片 17" descr="一張含有 文字 的圖片&#10;&#10;自動產生的描述">
            <a:extLst>
              <a:ext uri="{FF2B5EF4-FFF2-40B4-BE49-F238E27FC236}">
                <a16:creationId xmlns:a16="http://schemas.microsoft.com/office/drawing/2014/main" id="{F58540A5-5151-4028-9260-ABEE49FDC98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907" y="2562184"/>
            <a:ext cx="3898873" cy="1347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1200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CC208F15-2A84-AE49-BB7B-99D881A73F7C}"/>
              </a:ext>
            </a:extLst>
          </p:cNvPr>
          <p:cNvSpPr txBox="1"/>
          <p:nvPr/>
        </p:nvSpPr>
        <p:spPr>
          <a:xfrm>
            <a:off x="474903" y="3293385"/>
            <a:ext cx="484536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4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Software Features</a:t>
            </a:r>
            <a:endParaRPr kumimoji="1" lang="zh-TW" altLang="en-US" sz="42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7" name="圖形 6">
            <a:extLst>
              <a:ext uri="{FF2B5EF4-FFF2-40B4-BE49-F238E27FC236}">
                <a16:creationId xmlns:a16="http://schemas.microsoft.com/office/drawing/2014/main" id="{2FF6B184-98CA-4F32-891A-B94520066D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2053" y="2540766"/>
            <a:ext cx="4576763" cy="509928"/>
          </a:xfrm>
          <a:prstGeom prst="rect">
            <a:avLst/>
          </a:prstGeom>
        </p:spPr>
      </p:pic>
      <p:cxnSp>
        <p:nvCxnSpPr>
          <p:cNvPr id="6" name="直線接點 5">
            <a:extLst>
              <a:ext uri="{FF2B5EF4-FFF2-40B4-BE49-F238E27FC236}">
                <a16:creationId xmlns:a16="http://schemas.microsoft.com/office/drawing/2014/main" id="{05FB896E-B128-41CA-8605-99C63C888637}"/>
              </a:ext>
            </a:extLst>
          </p:cNvPr>
          <p:cNvCxnSpPr>
            <a:cxnSpLocks/>
          </p:cNvCxnSpPr>
          <p:nvPr/>
        </p:nvCxnSpPr>
        <p:spPr>
          <a:xfrm>
            <a:off x="532053" y="3244148"/>
            <a:ext cx="457676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27524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: 圓角 10">
            <a:extLst>
              <a:ext uri="{FF2B5EF4-FFF2-40B4-BE49-F238E27FC236}">
                <a16:creationId xmlns:a16="http://schemas.microsoft.com/office/drawing/2014/main" id="{351EED4F-20BE-43A4-BB15-59224B608575}"/>
              </a:ext>
            </a:extLst>
          </p:cNvPr>
          <p:cNvSpPr/>
          <p:nvPr/>
        </p:nvSpPr>
        <p:spPr>
          <a:xfrm>
            <a:off x="1025324" y="2094395"/>
            <a:ext cx="10116288" cy="4473526"/>
          </a:xfrm>
          <a:prstGeom prst="roundRect">
            <a:avLst>
              <a:gd name="adj" fmla="val 846"/>
            </a:avLst>
          </a:prstGeom>
          <a:gradFill>
            <a:gsLst>
              <a:gs pos="0">
                <a:schemeClr val="bg1"/>
              </a:gs>
              <a:gs pos="90000">
                <a:schemeClr val="bg1"/>
              </a:gs>
              <a:gs pos="100000">
                <a:srgbClr val="97A2B4">
                  <a:alpha val="0"/>
                </a:srgbClr>
              </a:gs>
            </a:gsLst>
            <a:lin ang="5400000" scaled="1"/>
          </a:gradFill>
          <a:ln w="9525">
            <a:gradFill>
              <a:gsLst>
                <a:gs pos="26000">
                  <a:schemeClr val="accent1">
                    <a:lumMod val="75000"/>
                  </a:schemeClr>
                </a:gs>
                <a:gs pos="52000">
                  <a:schemeClr val="accent1">
                    <a:lumMod val="45000"/>
                    <a:lumOff val="55000"/>
                  </a:schemeClr>
                </a:gs>
                <a:gs pos="0">
                  <a:schemeClr val="bg1"/>
                </a:gs>
                <a:gs pos="100000">
                  <a:schemeClr val="accent1">
                    <a:lumMod val="30000"/>
                    <a:lumOff val="70000"/>
                    <a:alpha val="0"/>
                  </a:schemeClr>
                </a:gs>
              </a:gsLst>
              <a:lin ang="5400000" scaled="1"/>
            </a:gradFill>
          </a:ln>
          <a:effectLst>
            <a:outerShdw blurRad="228600" dist="381000" algn="l" rotWithShape="0">
              <a:prstClr val="black">
                <a:alpha val="9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0" name="群組 9">
            <a:extLst>
              <a:ext uri="{FF2B5EF4-FFF2-40B4-BE49-F238E27FC236}">
                <a16:creationId xmlns:a16="http://schemas.microsoft.com/office/drawing/2014/main" id="{E96B1B26-9927-41EC-A839-1567D8C1C2D6}"/>
              </a:ext>
            </a:extLst>
          </p:cNvPr>
          <p:cNvGrpSpPr/>
          <p:nvPr/>
        </p:nvGrpSpPr>
        <p:grpSpPr>
          <a:xfrm>
            <a:off x="1091807" y="2163137"/>
            <a:ext cx="9675189" cy="3915799"/>
            <a:chOff x="1091807" y="2163136"/>
            <a:chExt cx="10014098" cy="4052963"/>
          </a:xfrm>
        </p:grpSpPr>
        <p:pic>
          <p:nvPicPr>
            <p:cNvPr id="5" name="圖片 4">
              <a:extLst>
                <a:ext uri="{FF2B5EF4-FFF2-40B4-BE49-F238E27FC236}">
                  <a16:creationId xmlns:a16="http://schemas.microsoft.com/office/drawing/2014/main" id="{73D73779-707F-4612-8FE9-D2404DF60F3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91807" y="2194271"/>
              <a:ext cx="8110856" cy="2078662"/>
            </a:xfrm>
            <a:prstGeom prst="rect">
              <a:avLst/>
            </a:prstGeom>
          </p:spPr>
        </p:pic>
        <p:pic>
          <p:nvPicPr>
            <p:cNvPr id="8" name="圖片 7">
              <a:extLst>
                <a:ext uri="{FF2B5EF4-FFF2-40B4-BE49-F238E27FC236}">
                  <a16:creationId xmlns:a16="http://schemas.microsoft.com/office/drawing/2014/main" id="{332B6D59-0A67-459A-9663-B892332878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24814"/>
            <a:stretch/>
          </p:blipFill>
          <p:spPr>
            <a:xfrm>
              <a:off x="5955103" y="2163136"/>
              <a:ext cx="5150802" cy="4052963"/>
            </a:xfrm>
            <a:prstGeom prst="rect">
              <a:avLst/>
            </a:prstGeom>
          </p:spPr>
        </p:pic>
      </p:grp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QXG-100G2SF-E810</a:t>
            </a:r>
            <a:r>
              <a:rPr lang="zh-TW" altLang="en-US"/>
              <a:t> </a:t>
            </a:r>
            <a:r>
              <a:rPr lang="en-US" altLang="zh-TW"/>
              <a:t>Supports QoS, SR-IOV, </a:t>
            </a:r>
            <a:r>
              <a:rPr lang="en-US" altLang="zh-TW" err="1"/>
              <a:t>iWRAP</a:t>
            </a:r>
            <a:r>
              <a:rPr lang="en-US" altLang="zh-TW"/>
              <a:t>, RDMA, </a:t>
            </a:r>
            <a:r>
              <a:rPr lang="en-US" altLang="zh-TW" err="1"/>
              <a:t>RoCE</a:t>
            </a:r>
            <a:r>
              <a:rPr lang="en-US" altLang="zh-TW"/>
              <a:t>, etc.</a:t>
            </a:r>
            <a:endParaRPr lang="zh-TW" altLang="en-US"/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904853C9-5845-7D4B-8597-29CEB8993007}"/>
              </a:ext>
            </a:extLst>
          </p:cNvPr>
          <p:cNvSpPr txBox="1"/>
          <p:nvPr/>
        </p:nvSpPr>
        <p:spPr>
          <a:xfrm>
            <a:off x="1145074" y="5863490"/>
            <a:ext cx="467948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800">
                <a:hlinkClick r:id="rId4"/>
              </a:rPr>
              <a:t>https://ark.intel.com/content/www/us/en/ark/products/187410/intel-ethernet-controller-e810-cam2.html</a:t>
            </a:r>
            <a:endParaRPr kumimoji="1" lang="en" altLang="zh-TW" sz="800"/>
          </a:p>
        </p:txBody>
      </p:sp>
    </p:spTree>
    <p:extLst>
      <p:ext uri="{BB962C8B-B14F-4D97-AF65-F5344CB8AC3E}">
        <p14:creationId xmlns:p14="http://schemas.microsoft.com/office/powerpoint/2010/main" val="16799217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E2D192E-4158-4BEF-94F5-FDB0684635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b="1" err="1">
                <a:ea typeface="+mj-lt"/>
              </a:rPr>
              <a:t>iWARP</a:t>
            </a:r>
            <a:r>
              <a:rPr lang="en-US" sz="3600" b="1">
                <a:ea typeface="+mj-lt"/>
              </a:rPr>
              <a:t> / RDMA, SR-IOV</a:t>
            </a:r>
            <a:r>
              <a:rPr lang="en-US" sz="3600">
                <a:ea typeface="+mj-lt"/>
              </a:rPr>
              <a:t>,</a:t>
            </a:r>
            <a:r>
              <a:rPr lang="zh-TW" altLang="en-US" sz="3600">
                <a:ea typeface="+mj-lt"/>
              </a:rPr>
              <a:t> </a:t>
            </a:r>
            <a:r>
              <a:rPr lang="en-US" altLang="zh-TW" sz="3600">
                <a:ea typeface="+mj-lt"/>
              </a:rPr>
              <a:t>and</a:t>
            </a:r>
            <a:r>
              <a:rPr lang="zh-TW" altLang="en-US" sz="3600">
                <a:ea typeface="+mj-lt"/>
              </a:rPr>
              <a:t> </a:t>
            </a:r>
            <a:r>
              <a:rPr lang="en-US" sz="3600" b="1">
                <a:ea typeface="+mj-lt"/>
              </a:rPr>
              <a:t>Link Aggregation Support for </a:t>
            </a:r>
            <a:r>
              <a:rPr lang="zh-TW" altLang="en-US" sz="3600" b="1">
                <a:ea typeface="+mj-lt"/>
              </a:rPr>
              <a:t>QXG-100G2SF-E810 </a:t>
            </a:r>
            <a:r>
              <a:rPr lang="en-US" sz="3600" b="1">
                <a:ea typeface="+mj-lt"/>
              </a:rPr>
              <a:t>in QTS coming soon</a:t>
            </a:r>
            <a:endParaRPr lang="zh-TW" altLang="en-US" sz="3600" b="1">
              <a:ea typeface="+mj-lt"/>
            </a:endParaRPr>
          </a:p>
        </p:txBody>
      </p: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3FA7AA41-ECFF-4920-850F-2794C0286635}"/>
              </a:ext>
            </a:extLst>
          </p:cNvPr>
          <p:cNvGrpSpPr/>
          <p:nvPr/>
        </p:nvGrpSpPr>
        <p:grpSpPr>
          <a:xfrm>
            <a:off x="774107" y="2041340"/>
            <a:ext cx="6787276" cy="4540699"/>
            <a:chOff x="647498" y="1851428"/>
            <a:chExt cx="7181056" cy="4804138"/>
          </a:xfrm>
        </p:grpSpPr>
        <p:pic>
          <p:nvPicPr>
            <p:cNvPr id="3" name="圖片 3">
              <a:extLst>
                <a:ext uri="{FF2B5EF4-FFF2-40B4-BE49-F238E27FC236}">
                  <a16:creationId xmlns:a16="http://schemas.microsoft.com/office/drawing/2014/main" id="{9826BEDF-8503-483C-8B3B-9A2B730998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CrisscrossEtching/>
                      </a14:imgEffect>
                      <a14:imgEffect>
                        <a14:brightnessContrast contrast="1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47498" y="1851428"/>
              <a:ext cx="1104384" cy="1104384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4" name="文字方塊 3">
              <a:extLst>
                <a:ext uri="{FF2B5EF4-FFF2-40B4-BE49-F238E27FC236}">
                  <a16:creationId xmlns:a16="http://schemas.microsoft.com/office/drawing/2014/main" id="{62E022EB-6A8F-4E75-B7A0-D4B347C3F9F7}"/>
                </a:ext>
              </a:extLst>
            </p:cNvPr>
            <p:cNvSpPr txBox="1"/>
            <p:nvPr/>
          </p:nvSpPr>
          <p:spPr>
            <a:xfrm>
              <a:off x="1883839" y="1972541"/>
              <a:ext cx="5195887" cy="100946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altLang="zh-TW" sz="140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Support </a:t>
              </a:r>
              <a:r>
                <a:rPr lang="en-US" altLang="zh-TW" sz="1400" err="1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iWARP</a:t>
              </a:r>
              <a:r>
                <a:rPr lang="en-US" altLang="zh-TW" sz="140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/ RDMA, realize RDMA through IP network, can achieve low-latency, high-throughput direct memory-to-memory network communication, thereby eliminating unnecessary data movement.​</a:t>
              </a:r>
            </a:p>
          </p:txBody>
        </p:sp>
        <p:pic>
          <p:nvPicPr>
            <p:cNvPr id="5" name="圖片 5">
              <a:extLst>
                <a:ext uri="{FF2B5EF4-FFF2-40B4-BE49-F238E27FC236}">
                  <a16:creationId xmlns:a16="http://schemas.microsoft.com/office/drawing/2014/main" id="{4D0778B6-82FB-4D39-8CF1-19BAD36AEC6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CrisscrossEtching/>
                      </a14:imgEffect>
                      <a14:imgEffect>
                        <a14:brightnessContrast contrast="1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47498" y="3567306"/>
              <a:ext cx="1104384" cy="1112626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6" name="文字方塊 5">
              <a:extLst>
                <a:ext uri="{FF2B5EF4-FFF2-40B4-BE49-F238E27FC236}">
                  <a16:creationId xmlns:a16="http://schemas.microsoft.com/office/drawing/2014/main" id="{6DD34A9D-C349-4219-8E57-3FBCB021F6BE}"/>
                </a:ext>
              </a:extLst>
            </p:cNvPr>
            <p:cNvSpPr txBox="1"/>
            <p:nvPr/>
          </p:nvSpPr>
          <p:spPr>
            <a:xfrm>
              <a:off x="1945503" y="3360952"/>
              <a:ext cx="5469813" cy="169329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altLang="zh-TW" sz="140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SR-IOV network I/O virtualization, which directly allocates the bandwidth resources of the physical network card to the virtual machine, can reduce network bandwidth loss and increase network efficiency by more than 20%, and is more stable, which also helps reduce hypervisor CPU is consumption.</a:t>
              </a:r>
              <a:br>
                <a:rPr lang="zh-TW" sz="1600">
                  <a:latin typeface="微軟正黑體" panose="020B0604030504040204" pitchFamily="34" charset="-120"/>
                  <a:ea typeface="微軟正黑體" panose="020B0604030504040204" pitchFamily="34" charset="-120"/>
                </a:rPr>
              </a:br>
              <a:r>
                <a:rPr lang="en-US" altLang="zh-TW" sz="140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Note: Only certain NAS models support </a:t>
              </a:r>
              <a:r>
                <a:rPr lang="en-US" altLang="zh-TW" sz="1400">
                  <a:latin typeface="微軟正黑體" panose="020B0604030504040204" pitchFamily="34" charset="-120"/>
                  <a:ea typeface="微軟正黑體" panose="020B0604030504040204" pitchFamily="34" charset="-120"/>
                  <a:hlinkClick r:id="rId6"/>
                </a:rPr>
                <a:t>SR-IOV technology</a:t>
              </a:r>
              <a:endParaRPr lang="zh-TW" sz="14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pic>
          <p:nvPicPr>
            <p:cNvPr id="7" name="圖片 7">
              <a:extLst>
                <a:ext uri="{FF2B5EF4-FFF2-40B4-BE49-F238E27FC236}">
                  <a16:creationId xmlns:a16="http://schemas.microsoft.com/office/drawing/2014/main" id="{4DD94ADE-739B-45CD-A1F0-3F8E70C998B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CrisscrossEtching/>
                      </a14:imgEffect>
                      <a14:imgEffect>
                        <a14:sharpenSoften amount="10000"/>
                      </a14:imgEffect>
                      <a14:imgEffect>
                        <a14:brightnessContrast contrast="1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47498" y="5326677"/>
              <a:ext cx="1104384" cy="1112626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8" name="文字方塊 7">
              <a:extLst>
                <a:ext uri="{FF2B5EF4-FFF2-40B4-BE49-F238E27FC236}">
                  <a16:creationId xmlns:a16="http://schemas.microsoft.com/office/drawing/2014/main" id="{F1986052-3C85-4BE7-824D-3276BD1E7D72}"/>
                </a:ext>
              </a:extLst>
            </p:cNvPr>
            <p:cNvSpPr txBox="1"/>
            <p:nvPr/>
          </p:nvSpPr>
          <p:spPr>
            <a:xfrm>
              <a:off x="1945503" y="5418161"/>
              <a:ext cx="5883051" cy="1237405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altLang="zh-TW" sz="140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When used with a high-speed 25/50/100 network switch, it can be configured with Failover fault-tolerant switching. When the network fails, two groups of 100GbE paths can reach a redundant/backup network through the switch to ensure uninterrupted service.​</a:t>
              </a:r>
            </a:p>
          </p:txBody>
        </p:sp>
      </p:grpSp>
      <p:pic>
        <p:nvPicPr>
          <p:cNvPr id="9" name="圖形 8">
            <a:extLst>
              <a:ext uri="{FF2B5EF4-FFF2-40B4-BE49-F238E27FC236}">
                <a16:creationId xmlns:a16="http://schemas.microsoft.com/office/drawing/2014/main" id="{81B8DA9E-28C1-4F90-818F-F4916CAEBD0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 r="19146"/>
          <a:stretch/>
        </p:blipFill>
        <p:spPr>
          <a:xfrm>
            <a:off x="8523041" y="2264661"/>
            <a:ext cx="3668960" cy="3614551"/>
          </a:xfrm>
          <a:prstGeom prst="rect">
            <a:avLst/>
          </a:prstGeom>
          <a:effectLst>
            <a:outerShdw blurRad="228600" dist="381000" dir="564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圖片 12" descr="一張含有 文字 的圖片&#10;&#10;自動產生的描述">
            <a:extLst>
              <a:ext uri="{FF2B5EF4-FFF2-40B4-BE49-F238E27FC236}">
                <a16:creationId xmlns:a16="http://schemas.microsoft.com/office/drawing/2014/main" id="{C9E27031-E02A-4F23-A4E1-290DDE0F66D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10000" contras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490" r="5427" b="13074"/>
          <a:stretch/>
        </p:blipFill>
        <p:spPr>
          <a:xfrm>
            <a:off x="7074556" y="3177216"/>
            <a:ext cx="4944992" cy="2235274"/>
          </a:xfrm>
          <a:prstGeom prst="rect">
            <a:avLst/>
          </a:prstGeom>
          <a:effectLst>
            <a:outerShdw blurRad="215900" dist="152400" dir="600000" sx="106000" sy="106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732828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Split ports</a:t>
            </a:r>
            <a:endParaRPr lang="zh-TW" altLang="en-US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2B22DE5-9C30-6343-81E1-1A2E6BC639CC}"/>
              </a:ext>
            </a:extLst>
          </p:cNvPr>
          <p:cNvSpPr txBox="1"/>
          <p:nvPr/>
        </p:nvSpPr>
        <p:spPr>
          <a:xfrm>
            <a:off x="634988" y="1984171"/>
            <a:ext cx="8327921" cy="16013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400"/>
              </a:lnSpc>
            </a:pPr>
            <a:r>
              <a:rPr kumimoji="1" lang="en-US" altLang="zh-TW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QXG-100G2SF-E810 supports port splitting</a:t>
            </a:r>
            <a:r>
              <a:rPr kumimoji="1"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kumimoji="1" lang="en-US" altLang="zh-TW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for the following port modes:</a:t>
            </a:r>
          </a:p>
          <a:p>
            <a:pPr marL="266700" indent="-266700">
              <a:lnSpc>
                <a:spcPts val="2400"/>
              </a:lnSpc>
              <a:buClr>
                <a:srgbClr val="FF0000"/>
              </a:buClr>
              <a:buFont typeface="+mj-lt"/>
              <a:buAutoNum type="alphaUcPeriod"/>
            </a:pPr>
            <a:r>
              <a:rPr kumimoji="1" lang="en-US" altLang="zh-TW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2 x 100GbE (Use a QSFP28-QSFP28 cable: </a:t>
            </a:r>
            <a:r>
              <a:rPr lang="en-US" altLang="zh-TW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CAB-DAC15M-QSFP28</a:t>
            </a:r>
            <a:r>
              <a:rPr kumimoji="1" lang="en-US" altLang="zh-TW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pPr marL="266700" indent="-266700">
              <a:lnSpc>
                <a:spcPts val="2400"/>
              </a:lnSpc>
              <a:buClr>
                <a:srgbClr val="FF0000"/>
              </a:buClr>
              <a:buFont typeface="+mj-lt"/>
              <a:buAutoNum type="alphaUcPeriod"/>
            </a:pPr>
            <a:r>
              <a:rPr kumimoji="1" lang="en-US" altLang="zh-TW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2 x 50GbE (Use a QSFP28-QSFP28 cable: </a:t>
            </a:r>
            <a:r>
              <a:rPr lang="en-US" altLang="zh-TW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CAB-DAC15M-QSFP28</a:t>
            </a:r>
            <a:r>
              <a:rPr kumimoji="1" lang="en-US" altLang="zh-TW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pPr marL="266700" indent="-266700">
              <a:lnSpc>
                <a:spcPts val="2400"/>
              </a:lnSpc>
              <a:buClr>
                <a:srgbClr val="FF0000"/>
              </a:buClr>
              <a:buFont typeface="+mj-lt"/>
              <a:buAutoNum type="alphaUcPeriod"/>
            </a:pPr>
            <a:r>
              <a:rPr kumimoji="1" lang="en-US" altLang="zh-TW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4 x 25GbE (Use a QSFP28 - </a:t>
            </a:r>
            <a:r>
              <a:rPr kumimoji="1" lang="en-US" altLang="zh-TW" sz="1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4</a:t>
            </a:r>
            <a:r>
              <a:rPr kumimoji="1" lang="en-US" altLang="zh-TW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 x SFP28 cable: </a:t>
            </a:r>
            <a:r>
              <a:rPr lang="en-US" altLang="zh-TW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CAB-DAC15M-QSFP28-B4</a:t>
            </a:r>
            <a:r>
              <a:rPr kumimoji="1" lang="en-US" altLang="zh-TW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pPr marL="266700" indent="-266700">
              <a:lnSpc>
                <a:spcPts val="2400"/>
              </a:lnSpc>
              <a:buClr>
                <a:srgbClr val="FF0000"/>
              </a:buClr>
              <a:buFont typeface="+mj-lt"/>
              <a:buAutoNum type="alphaUcPeriod"/>
            </a:pPr>
            <a:r>
              <a:rPr kumimoji="1" lang="en-US" altLang="zh-TW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8 x 10GbE (Use a QSFP28 - </a:t>
            </a:r>
            <a:r>
              <a:rPr kumimoji="1" lang="en-US" altLang="zh-TW" sz="1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4</a:t>
            </a:r>
            <a:r>
              <a:rPr kumimoji="1" lang="en-US" altLang="zh-TW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 x SFP28 cable </a:t>
            </a:r>
            <a:r>
              <a:rPr lang="en-US" altLang="zh-TW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CAB-DAC15M-QSFP28-B4</a:t>
            </a:r>
            <a:r>
              <a:rPr kumimoji="1" lang="en-US" altLang="zh-TW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CDA30E9D-8747-494D-95CF-DEA8949972B6}"/>
              </a:ext>
            </a:extLst>
          </p:cNvPr>
          <p:cNvSpPr txBox="1"/>
          <p:nvPr/>
        </p:nvSpPr>
        <p:spPr>
          <a:xfrm>
            <a:off x="7710389" y="4660251"/>
            <a:ext cx="36131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How to use in Windows / Linux</a:t>
            </a:r>
            <a:endParaRPr kumimoji="1" lang="zh-TW" altLang="en-US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B43C2328-1649-DD46-AB84-DD4603115828}"/>
              </a:ext>
            </a:extLst>
          </p:cNvPr>
          <p:cNvSpPr txBox="1"/>
          <p:nvPr/>
        </p:nvSpPr>
        <p:spPr>
          <a:xfrm>
            <a:off x="7710389" y="4936916"/>
            <a:ext cx="42034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1400">
                <a:latin typeface="微軟正黑體" panose="020B0604030504040204" pitchFamily="34" charset="-120"/>
                <a:ea typeface="微軟正黑體" panose="020B0604030504040204" pitchFamily="34" charset="-120"/>
              </a:rPr>
              <a:t>Download</a:t>
            </a:r>
            <a:r>
              <a:rPr kumimoji="1" lang="zh-TW" altLang="en-US" sz="140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kumimoji="1" lang="en-US" altLang="zh-TW" sz="1400">
                <a:latin typeface="微軟正黑體" panose="020B0604030504040204" pitchFamily="34" charset="-120"/>
                <a:ea typeface="微軟正黑體" panose="020B0604030504040204" pitchFamily="34" charset="-120"/>
              </a:rPr>
              <a:t>Intel </a:t>
            </a:r>
            <a:r>
              <a:rPr kumimoji="1" lang="en-US" altLang="zh-TW" sz="1400">
                <a:latin typeface="微軟正黑體" panose="020B0604030504040204" pitchFamily="34" charset="-120"/>
                <a:ea typeface="微軟正黑體" panose="020B0604030504040204" pitchFamily="34" charset="-120"/>
                <a:hlinkClick r:id="rId2"/>
              </a:rPr>
              <a:t>EPCT (Ethernet Port Config Tool) </a:t>
            </a:r>
            <a:endParaRPr kumimoji="1" lang="zh-TW" altLang="en-US" sz="14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5C560E6C-88AB-DA4A-9DF1-7284459188C1}"/>
              </a:ext>
            </a:extLst>
          </p:cNvPr>
          <p:cNvSpPr txBox="1"/>
          <p:nvPr/>
        </p:nvSpPr>
        <p:spPr>
          <a:xfrm>
            <a:off x="7748766" y="5863608"/>
            <a:ext cx="39811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1100">
                <a:latin typeface="微軟正黑體" panose="020B0604030504040204" pitchFamily="34" charset="-120"/>
                <a:ea typeface="微軟正黑體" panose="020B0604030504040204" pitchFamily="34" charset="-120"/>
              </a:rPr>
              <a:t>*Support in later QTS / </a:t>
            </a:r>
            <a:r>
              <a:rPr kumimoji="1" lang="en-US" altLang="zh-TW" sz="110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QuTS</a:t>
            </a:r>
            <a:r>
              <a:rPr kumimoji="1" lang="en-US" altLang="zh-TW" sz="1100">
                <a:latin typeface="微軟正黑體" panose="020B0604030504040204" pitchFamily="34" charset="-120"/>
                <a:ea typeface="微軟正黑體" panose="020B0604030504040204" pitchFamily="34" charset="-120"/>
              </a:rPr>
              <a:t> hero versions</a:t>
            </a:r>
          </a:p>
          <a:p>
            <a:r>
              <a:rPr kumimoji="1" lang="en-US" altLang="zh-TW" sz="1100">
                <a:latin typeface="微軟正黑體" panose="020B0604030504040204" pitchFamily="34" charset="-120"/>
                <a:ea typeface="微軟正黑體" panose="020B0604030504040204" pitchFamily="34" charset="-120"/>
              </a:rPr>
              <a:t>*The left image takes Windows for example. Please refer to Intel Readme document for Linux commands.</a:t>
            </a:r>
          </a:p>
          <a:p>
            <a:r>
              <a:rPr kumimoji="1" lang="en-US" altLang="zh-TW" sz="1100">
                <a:latin typeface="微軟正黑體" panose="020B0604030504040204" pitchFamily="34" charset="-120"/>
                <a:ea typeface="微軟正黑體" panose="020B0604030504040204" pitchFamily="34" charset="-120"/>
              </a:rPr>
              <a:t>*Restart after completing configurations</a:t>
            </a:r>
            <a:endParaRPr kumimoji="1" lang="zh-TW" altLang="en-US" sz="11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0" name="圖片 9" descr="一張含有 文字 的圖片&#10;&#10;自動產生的描述">
            <a:extLst>
              <a:ext uri="{FF2B5EF4-FFF2-40B4-BE49-F238E27FC236}">
                <a16:creationId xmlns:a16="http://schemas.microsoft.com/office/drawing/2014/main" id="{EABD2D22-6BC6-A04D-A2CB-0642E65FF8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5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784209"/>
            <a:ext cx="7447511" cy="3073791"/>
          </a:xfrm>
          <a:prstGeom prst="rect">
            <a:avLst/>
          </a:prstGeom>
          <a:effectLst>
            <a:outerShdw blurRad="177800" dist="304800" dir="1560000" algn="l" rotWithShape="0">
              <a:prstClr val="black">
                <a:alpha val="21000"/>
              </a:prstClr>
            </a:outerShdw>
          </a:effectLst>
        </p:spPr>
      </p:pic>
      <p:pic>
        <p:nvPicPr>
          <p:cNvPr id="9" name="圖片 8" descr="一張含有 文字 的圖片&#10;&#10;自動產生的描述">
            <a:extLst>
              <a:ext uri="{FF2B5EF4-FFF2-40B4-BE49-F238E27FC236}">
                <a16:creationId xmlns:a16="http://schemas.microsoft.com/office/drawing/2014/main" id="{E87B3655-AC03-4765-8A23-89519D4584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6786" y="3882909"/>
            <a:ext cx="1932559" cy="668045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A095CFE8-2BE8-43B1-8E8F-F96AAB1BFD4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5421" y="3741973"/>
            <a:ext cx="823743" cy="975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5223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3D19450-4192-E34B-838F-0873619063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zh-TW">
                <a:ea typeface="微軟正黑體"/>
              </a:rPr>
              <a:t>Upgrade TS-h2490FU</a:t>
            </a:r>
            <a:r>
              <a:rPr kumimoji="1" lang="zh-TW" altLang="en-US">
                <a:ea typeface="微軟正黑體"/>
              </a:rPr>
              <a:t> </a:t>
            </a:r>
            <a:r>
              <a:rPr kumimoji="1" lang="en-US" altLang="zh-TW">
                <a:ea typeface="微軟正黑體"/>
              </a:rPr>
              <a:t>to 100GbE </a:t>
            </a:r>
            <a:br>
              <a:rPr kumimoji="1" lang="en-US" altLang="zh-TW">
                <a:ea typeface="微軟正黑體"/>
              </a:rPr>
            </a:br>
            <a:r>
              <a:rPr kumimoji="1" lang="en-US" altLang="zh-TW">
                <a:ea typeface="微軟正黑體"/>
              </a:rPr>
              <a:t>for more powerful enterprise applications</a:t>
            </a:r>
            <a:endParaRPr lang="zh-TW"/>
          </a:p>
        </p:txBody>
      </p:sp>
      <p:sp>
        <p:nvSpPr>
          <p:cNvPr id="12" name="TextBox 19">
            <a:extLst>
              <a:ext uri="{FF2B5EF4-FFF2-40B4-BE49-F238E27FC236}">
                <a16:creationId xmlns:a16="http://schemas.microsoft.com/office/drawing/2014/main" id="{7D7FB26F-986E-4B61-9F00-2DC96E43BC2E}"/>
              </a:ext>
            </a:extLst>
          </p:cNvPr>
          <p:cNvSpPr txBox="1"/>
          <p:nvPr/>
        </p:nvSpPr>
        <p:spPr>
          <a:xfrm>
            <a:off x="409293" y="2021519"/>
            <a:ext cx="11223907" cy="1631216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/>
          <a:p>
            <a:pPr marL="232828" indent="-232828">
              <a:spcBef>
                <a:spcPts val="1200"/>
              </a:spcBef>
              <a:buClr>
                <a:srgbClr val="FF0000"/>
              </a:buClr>
              <a:buFont typeface="Arial"/>
              <a:buChar char="•"/>
            </a:pPr>
            <a:r>
              <a:rPr lang="en-US" altLang="zh-CN" sz="2200">
                <a:latin typeface="微軟正黑體" panose="020B0604030504040204" pitchFamily="34" charset="-120"/>
                <a:ea typeface="微軟正黑體" panose="020B0604030504040204" pitchFamily="34" charset="-120"/>
              </a:rPr>
              <a:t>Upgrade to 100G network environment with TS-h2490FU installed with QXG-100G2SF-E810</a:t>
            </a:r>
            <a:r>
              <a:rPr lang="zh-TW" altLang="en-US" sz="220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2200">
                <a:latin typeface="微軟正黑體" panose="020B0604030504040204" pitchFamily="34" charset="-120"/>
                <a:ea typeface="微軟正黑體" panose="020B0604030504040204" pitchFamily="34" charset="-120"/>
              </a:rPr>
              <a:t>pairing with 100GbE switch</a:t>
            </a:r>
          </a:p>
          <a:p>
            <a:pPr marL="232828" indent="-232828">
              <a:spcBef>
                <a:spcPts val="1200"/>
              </a:spcBef>
              <a:buClr>
                <a:srgbClr val="FF0000"/>
              </a:buClr>
              <a:buFont typeface="Arial"/>
              <a:buChar char="•"/>
            </a:pPr>
            <a:r>
              <a:rPr lang="en-US" altLang="zh-CN" sz="2200">
                <a:latin typeface="微軟正黑體" panose="020B0604030504040204" pitchFamily="34" charset="-120"/>
                <a:ea typeface="微軟正黑體" panose="020B0604030504040204" pitchFamily="34" charset="-120"/>
              </a:rPr>
              <a:t>Supports splitting ports in later</a:t>
            </a:r>
            <a:r>
              <a:rPr lang="zh-TW" altLang="en-US" sz="220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CN" sz="2200">
                <a:latin typeface="微軟正黑體" panose="020B0604030504040204" pitchFamily="34" charset="-120"/>
                <a:ea typeface="微軟正黑體" panose="020B0604030504040204" pitchFamily="34" charset="-120"/>
              </a:rPr>
              <a:t>QTS/</a:t>
            </a:r>
            <a:r>
              <a:rPr lang="en-US" altLang="zh-CN" sz="220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QuTS</a:t>
            </a:r>
            <a:r>
              <a:rPr lang="en-US" altLang="zh-CN" sz="2200">
                <a:latin typeface="微軟正黑體" panose="020B0604030504040204" pitchFamily="34" charset="-120"/>
                <a:ea typeface="微軟正黑體" panose="020B0604030504040204" pitchFamily="34" charset="-120"/>
              </a:rPr>
              <a:t> hero versions for more flexible options e.g. Connecting to a 25GbE  switch or connecting to 4 x 25GbE / 8 x 10GbE devices</a:t>
            </a:r>
            <a:endParaRPr lang="zh-CN" altLang="en-US" sz="22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4" name="圖片 13" descr="一張含有 電腦 的圖片&#10;&#10;自動產生的描述">
            <a:extLst>
              <a:ext uri="{FF2B5EF4-FFF2-40B4-BE49-F238E27FC236}">
                <a16:creationId xmlns:a16="http://schemas.microsoft.com/office/drawing/2014/main" id="{1DDF5AEF-2DD4-4A5C-8C76-C5C7AF5AC24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69605" y="3742591"/>
            <a:ext cx="4422395" cy="2752132"/>
          </a:xfrm>
          <a:prstGeom prst="rect">
            <a:avLst/>
          </a:prstGeom>
        </p:spPr>
      </p:pic>
      <p:pic>
        <p:nvPicPr>
          <p:cNvPr id="22" name="Picture 6">
            <a:extLst>
              <a:ext uri="{FF2B5EF4-FFF2-40B4-BE49-F238E27FC236}">
                <a16:creationId xmlns:a16="http://schemas.microsoft.com/office/drawing/2014/main" id="{7A4BAB7D-49AE-41CA-9D43-E9237944589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507" y="4435798"/>
            <a:ext cx="4376448" cy="1683647"/>
          </a:xfrm>
          <a:prstGeom prst="rect">
            <a:avLst/>
          </a:prstGeom>
        </p:spPr>
      </p:pic>
      <p:sp>
        <p:nvSpPr>
          <p:cNvPr id="25" name="文字方塊 24">
            <a:extLst>
              <a:ext uri="{FF2B5EF4-FFF2-40B4-BE49-F238E27FC236}">
                <a16:creationId xmlns:a16="http://schemas.microsoft.com/office/drawing/2014/main" id="{3A5F6336-3447-4808-8B6B-8B6B792B7358}"/>
              </a:ext>
            </a:extLst>
          </p:cNvPr>
          <p:cNvSpPr txBox="1"/>
          <p:nvPr/>
        </p:nvSpPr>
        <p:spPr>
          <a:xfrm>
            <a:off x="729430" y="5885486"/>
            <a:ext cx="39158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Mellanox 25</a:t>
            </a:r>
            <a:r>
              <a:rPr lang="zh-TW" altLang="en-US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/ 100 GbE Switch (SN2010)</a:t>
            </a:r>
            <a:endParaRPr lang="zh-TW" altLang="en-US" sz="16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2" name="矩形: 圓角 22">
            <a:extLst>
              <a:ext uri="{FF2B5EF4-FFF2-40B4-BE49-F238E27FC236}">
                <a16:creationId xmlns:a16="http://schemas.microsoft.com/office/drawing/2014/main" id="{7EE18105-EBE8-449F-9BE1-84B483B99F61}"/>
              </a:ext>
            </a:extLst>
          </p:cNvPr>
          <p:cNvSpPr/>
          <p:nvPr/>
        </p:nvSpPr>
        <p:spPr>
          <a:xfrm>
            <a:off x="729430" y="4480332"/>
            <a:ext cx="1349543" cy="338554"/>
          </a:xfrm>
          <a:prstGeom prst="roundRect">
            <a:avLst>
              <a:gd name="adj" fmla="val 9133"/>
            </a:avLst>
          </a:prstGeom>
          <a:gradFill>
            <a:gsLst>
              <a:gs pos="0">
                <a:schemeClr val="tx2">
                  <a:lumMod val="50000"/>
                </a:schemeClr>
              </a:gs>
              <a:gs pos="48000">
                <a:schemeClr val="tx2">
                  <a:lumMod val="50000"/>
                </a:schemeClr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5400000" scaled="1"/>
          </a:gradFill>
          <a:ln w="6350">
            <a:gradFill>
              <a:gsLst>
                <a:gs pos="56000">
                  <a:schemeClr val="tx2">
                    <a:lumMod val="75000"/>
                  </a:schemeClr>
                </a:gs>
                <a:gs pos="100000">
                  <a:srgbClr val="EE6000"/>
                </a:gs>
                <a:gs pos="0">
                  <a:srgbClr val="EE6000"/>
                </a:gs>
              </a:gsLst>
              <a:lin ang="0" scaled="0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sz="1333" b="1">
                <a:solidFill>
                  <a:srgbClr val="FF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25GbE SFP28</a:t>
            </a:r>
          </a:p>
        </p:txBody>
      </p:sp>
      <p:sp>
        <p:nvSpPr>
          <p:cNvPr id="39" name="矩形: 圓角 22">
            <a:extLst>
              <a:ext uri="{FF2B5EF4-FFF2-40B4-BE49-F238E27FC236}">
                <a16:creationId xmlns:a16="http://schemas.microsoft.com/office/drawing/2014/main" id="{27440ED5-4DD0-8C4B-949A-528135588465}"/>
              </a:ext>
            </a:extLst>
          </p:cNvPr>
          <p:cNvSpPr/>
          <p:nvPr/>
        </p:nvSpPr>
        <p:spPr>
          <a:xfrm>
            <a:off x="5396729" y="4374695"/>
            <a:ext cx="2372875" cy="366764"/>
          </a:xfrm>
          <a:prstGeom prst="roundRect">
            <a:avLst>
              <a:gd name="adj" fmla="val 9133"/>
            </a:avLst>
          </a:prstGeom>
          <a:gradFill>
            <a:gsLst>
              <a:gs pos="0">
                <a:schemeClr val="tx2">
                  <a:lumMod val="50000"/>
                </a:schemeClr>
              </a:gs>
              <a:gs pos="48000">
                <a:schemeClr val="tx2">
                  <a:lumMod val="50000"/>
                </a:schemeClr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5400000" scaled="1"/>
          </a:gradFill>
          <a:ln w="6350">
            <a:gradFill>
              <a:gsLst>
                <a:gs pos="56000">
                  <a:schemeClr val="tx2">
                    <a:lumMod val="75000"/>
                  </a:schemeClr>
                </a:gs>
                <a:gs pos="100000">
                  <a:srgbClr val="EE6000"/>
                </a:gs>
                <a:gs pos="0">
                  <a:srgbClr val="EE6000"/>
                </a:gs>
              </a:gsLst>
              <a:lin ang="0" scaled="0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sz="1200" b="1">
                <a:solidFill>
                  <a:srgbClr val="FF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CAB-DAC15M-QSFP28-B4</a:t>
            </a:r>
          </a:p>
        </p:txBody>
      </p:sp>
      <p:sp>
        <p:nvSpPr>
          <p:cNvPr id="40" name="矩形: 圓角 22">
            <a:extLst>
              <a:ext uri="{FF2B5EF4-FFF2-40B4-BE49-F238E27FC236}">
                <a16:creationId xmlns:a16="http://schemas.microsoft.com/office/drawing/2014/main" id="{EB448443-DA11-984B-882F-0069A9CCA738}"/>
              </a:ext>
            </a:extLst>
          </p:cNvPr>
          <p:cNvSpPr/>
          <p:nvPr/>
        </p:nvSpPr>
        <p:spPr>
          <a:xfrm>
            <a:off x="5396729" y="3925397"/>
            <a:ext cx="2372875" cy="366764"/>
          </a:xfrm>
          <a:prstGeom prst="roundRect">
            <a:avLst>
              <a:gd name="adj" fmla="val 9133"/>
            </a:avLst>
          </a:prstGeom>
          <a:gradFill>
            <a:gsLst>
              <a:gs pos="0">
                <a:schemeClr val="tx2">
                  <a:lumMod val="50000"/>
                </a:schemeClr>
              </a:gs>
              <a:gs pos="48000">
                <a:schemeClr val="tx2">
                  <a:lumMod val="50000"/>
                </a:schemeClr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5400000" scaled="1"/>
          </a:gradFill>
          <a:ln w="6350">
            <a:gradFill>
              <a:gsLst>
                <a:gs pos="56000">
                  <a:schemeClr val="tx2">
                    <a:lumMod val="75000"/>
                  </a:schemeClr>
                </a:gs>
                <a:gs pos="100000">
                  <a:srgbClr val="EE6000"/>
                </a:gs>
                <a:gs pos="0">
                  <a:srgbClr val="EE6000"/>
                </a:gs>
              </a:gsLst>
              <a:lin ang="0" scaled="0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sz="1200" b="1">
                <a:solidFill>
                  <a:srgbClr val="FF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CAB-DAC15M-QSFP28</a:t>
            </a:r>
          </a:p>
        </p:txBody>
      </p:sp>
      <p:pic>
        <p:nvPicPr>
          <p:cNvPr id="18" name="圖片 17" descr="一張含有 文字 的圖片&#10;&#10;自動產生的描述">
            <a:extLst>
              <a:ext uri="{FF2B5EF4-FFF2-40B4-BE49-F238E27FC236}">
                <a16:creationId xmlns:a16="http://schemas.microsoft.com/office/drawing/2014/main" id="{35698D23-D5CB-4D21-B17E-BBAE83309CE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90" b="13074"/>
          <a:stretch/>
        </p:blipFill>
        <p:spPr>
          <a:xfrm>
            <a:off x="4841631" y="4836627"/>
            <a:ext cx="3878595" cy="1658096"/>
          </a:xfrm>
          <a:prstGeom prst="rect">
            <a:avLst/>
          </a:prstGeom>
          <a:effectLst>
            <a:outerShdw blurRad="215900" dist="152400" dir="600000" sx="106000" sy="106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7" name="群組 6">
            <a:extLst>
              <a:ext uri="{FF2B5EF4-FFF2-40B4-BE49-F238E27FC236}">
                <a16:creationId xmlns:a16="http://schemas.microsoft.com/office/drawing/2014/main" id="{21960326-6EC3-456C-BE74-E5CB2F110A34}"/>
              </a:ext>
            </a:extLst>
          </p:cNvPr>
          <p:cNvGrpSpPr/>
          <p:nvPr/>
        </p:nvGrpSpPr>
        <p:grpSpPr>
          <a:xfrm>
            <a:off x="2482949" y="5155729"/>
            <a:ext cx="2750234" cy="594887"/>
            <a:chOff x="2683731" y="5155729"/>
            <a:chExt cx="3108520" cy="594887"/>
          </a:xfrm>
        </p:grpSpPr>
        <p:pic>
          <p:nvPicPr>
            <p:cNvPr id="5" name="圖形 4">
              <a:extLst>
                <a:ext uri="{FF2B5EF4-FFF2-40B4-BE49-F238E27FC236}">
                  <a16:creationId xmlns:a16="http://schemas.microsoft.com/office/drawing/2014/main" id="{2B97D40E-4FCA-4A54-84B8-EBF1431EF36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683731" y="5155729"/>
              <a:ext cx="3108520" cy="142318"/>
            </a:xfrm>
            <a:prstGeom prst="rect">
              <a:avLst/>
            </a:prstGeom>
          </p:spPr>
        </p:pic>
        <p:pic>
          <p:nvPicPr>
            <p:cNvPr id="19" name="圖形 18">
              <a:extLst>
                <a:ext uri="{FF2B5EF4-FFF2-40B4-BE49-F238E27FC236}">
                  <a16:creationId xmlns:a16="http://schemas.microsoft.com/office/drawing/2014/main" id="{22B483FF-F7D9-4524-97F0-CC3C0987BD4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683731" y="5608298"/>
              <a:ext cx="3108520" cy="1423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224636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: 圓角 13">
            <a:extLst>
              <a:ext uri="{FF2B5EF4-FFF2-40B4-BE49-F238E27FC236}">
                <a16:creationId xmlns:a16="http://schemas.microsoft.com/office/drawing/2014/main" id="{50971DED-B330-4201-B7AE-23F6BBDB06B3}"/>
              </a:ext>
            </a:extLst>
          </p:cNvPr>
          <p:cNvSpPr/>
          <p:nvPr/>
        </p:nvSpPr>
        <p:spPr>
          <a:xfrm>
            <a:off x="9198210" y="4332849"/>
            <a:ext cx="2275353" cy="2067951"/>
          </a:xfrm>
          <a:prstGeom prst="roundRect">
            <a:avLst>
              <a:gd name="adj" fmla="val 5102"/>
            </a:avLst>
          </a:prstGeom>
          <a:gradFill>
            <a:gsLst>
              <a:gs pos="56000">
                <a:schemeClr val="bg1">
                  <a:alpha val="10000"/>
                </a:schemeClr>
              </a:gs>
              <a:gs pos="100000">
                <a:schemeClr val="bg1">
                  <a:alpha val="85000"/>
                </a:schemeClr>
              </a:gs>
              <a:gs pos="0">
                <a:schemeClr val="bg1">
                  <a:alpha val="60000"/>
                </a:schemeClr>
              </a:gs>
            </a:gsLst>
            <a:lin ang="5400000" scaled="0"/>
          </a:gra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矩形: 圓角 12">
            <a:extLst>
              <a:ext uri="{FF2B5EF4-FFF2-40B4-BE49-F238E27FC236}">
                <a16:creationId xmlns:a16="http://schemas.microsoft.com/office/drawing/2014/main" id="{D4431044-06BF-47C1-98C1-9A9E88E5A34B}"/>
              </a:ext>
            </a:extLst>
          </p:cNvPr>
          <p:cNvSpPr/>
          <p:nvPr/>
        </p:nvSpPr>
        <p:spPr>
          <a:xfrm>
            <a:off x="6664665" y="4332849"/>
            <a:ext cx="2275353" cy="2067951"/>
          </a:xfrm>
          <a:prstGeom prst="roundRect">
            <a:avLst>
              <a:gd name="adj" fmla="val 5102"/>
            </a:avLst>
          </a:prstGeom>
          <a:gradFill>
            <a:gsLst>
              <a:gs pos="56000">
                <a:schemeClr val="bg1">
                  <a:alpha val="10000"/>
                </a:schemeClr>
              </a:gs>
              <a:gs pos="100000">
                <a:schemeClr val="bg1">
                  <a:alpha val="85000"/>
                </a:schemeClr>
              </a:gs>
              <a:gs pos="0">
                <a:schemeClr val="bg1">
                  <a:alpha val="60000"/>
                </a:schemeClr>
              </a:gs>
            </a:gsLst>
            <a:lin ang="5400000" scaled="0"/>
          </a:gra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fontAlgn="base"/>
            <a:r>
              <a:rPr lang="en-US" altLang="zh-TW" i="0">
                <a:effectLst/>
              </a:rPr>
              <a:t>Pair with high-speed switches for high-performance, low-latency data centers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4294967295"/>
          </p:nvPr>
        </p:nvSpPr>
        <p:spPr>
          <a:xfrm>
            <a:off x="6664665" y="2101386"/>
            <a:ext cx="5095875" cy="1930400"/>
          </a:xfrm>
        </p:spPr>
        <p:txBody>
          <a:bodyPr>
            <a:noAutofit/>
          </a:bodyPr>
          <a:lstStyle/>
          <a:p>
            <a:pPr marL="0" indent="0">
              <a:lnSpc>
                <a:spcPts val="2600"/>
              </a:lnSpc>
              <a:buNone/>
            </a:pPr>
            <a:r>
              <a:rPr lang="en-US" altLang="zh-TW" sz="1600" b="0" i="0">
                <a:solidFill>
                  <a:srgbClr val="333333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The QXG-100G2SF-E810 network expansion card can be connected to a switch either with a QSFP28 cable or a QSFP28 to (4) SFP28 cable. You can also configure network redundancy to achieve </a:t>
            </a:r>
            <a:r>
              <a:rPr lang="en-US" altLang="zh-TW" sz="1600" b="1" i="0">
                <a:solidFill>
                  <a:srgbClr val="FF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network failover</a:t>
            </a:r>
            <a:r>
              <a:rPr lang="en-US" altLang="zh-TW" sz="1600" b="0" i="0">
                <a:solidFill>
                  <a:srgbClr val="333333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 via the switch for continuous service and high availability.</a:t>
            </a:r>
            <a:endParaRPr lang="zh-TW" altLang="en-US" sz="16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594"/>
          <a:stretch/>
        </p:blipFill>
        <p:spPr>
          <a:xfrm>
            <a:off x="172452" y="4057224"/>
            <a:ext cx="4686307" cy="3046281"/>
          </a:xfrm>
          <a:prstGeom prst="rect">
            <a:avLst/>
          </a:prstGeom>
          <a:effectLst>
            <a:outerShdw blurRad="317500" dist="228600" dir="5400000" sx="88000" sy="88000" algn="t" rotWithShape="0">
              <a:srgbClr val="2A2E54">
                <a:alpha val="67843"/>
              </a:srgbClr>
            </a:outerShdw>
          </a:effectLst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917"/>
          <a:stretch/>
        </p:blipFill>
        <p:spPr>
          <a:xfrm>
            <a:off x="172452" y="1576415"/>
            <a:ext cx="4405046" cy="3047975"/>
          </a:xfrm>
          <a:prstGeom prst="rect">
            <a:avLst/>
          </a:prstGeom>
          <a:effectLst>
            <a:outerShdw blurRad="317500" dist="228600" dir="5400000" sx="88000" sy="88000" algn="t" rotWithShape="0">
              <a:srgbClr val="2A2E54">
                <a:alpha val="67843"/>
              </a:srgbClr>
            </a:outerShdw>
          </a:effectLst>
        </p:spPr>
      </p:pic>
      <p:sp>
        <p:nvSpPr>
          <p:cNvPr id="6" name="文字方塊 5"/>
          <p:cNvSpPr txBox="1"/>
          <p:nvPr/>
        </p:nvSpPr>
        <p:spPr>
          <a:xfrm>
            <a:off x="4286050" y="2661268"/>
            <a:ext cx="19318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b="1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Use a QSFP28 –</a:t>
            </a:r>
            <a:r>
              <a:rPr lang="zh-TW" altLang="en-US" sz="1600" b="1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1600" b="1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 SFP28 cable to connect to the 25GbE</a:t>
            </a:r>
            <a:r>
              <a:rPr lang="zh-TW" altLang="en-US" sz="1600" b="1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1600" b="1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switch</a:t>
            </a:r>
            <a:endParaRPr lang="zh-TW" altLang="en-US" sz="1600" b="1">
              <a:solidFill>
                <a:schemeClr val="tx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4286050" y="5097016"/>
            <a:ext cx="21204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b="1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Use a QSFP28</a:t>
            </a:r>
            <a:r>
              <a:rPr lang="zh-TW" altLang="en-US" sz="1600" b="1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1600" b="1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cable to connect to the 25Gb</a:t>
            </a:r>
            <a:r>
              <a:rPr lang="zh-TW" altLang="en-US" sz="1600" b="1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1600" b="1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switch</a:t>
            </a:r>
            <a:endParaRPr lang="zh-TW" altLang="en-US" sz="1600" b="1">
              <a:solidFill>
                <a:schemeClr val="tx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8" name="圖片 7" descr="一張含有 文字, 纜線, 連接器 的圖片&#10;&#10;自動產生的描述">
            <a:extLst>
              <a:ext uri="{FF2B5EF4-FFF2-40B4-BE49-F238E27FC236}">
                <a16:creationId xmlns:a16="http://schemas.microsoft.com/office/drawing/2014/main" id="{6BEF73CF-6342-9F48-AEC4-BD3359937A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969186" y="4455756"/>
            <a:ext cx="1455300" cy="2064342"/>
          </a:xfrm>
          <a:prstGeom prst="rect">
            <a:avLst/>
          </a:prstGeom>
        </p:spPr>
      </p:pic>
      <p:sp>
        <p:nvSpPr>
          <p:cNvPr id="10" name="矩形: 圓角 22">
            <a:extLst>
              <a:ext uri="{FF2B5EF4-FFF2-40B4-BE49-F238E27FC236}">
                <a16:creationId xmlns:a16="http://schemas.microsoft.com/office/drawing/2014/main" id="{F8FC42BB-6E3A-FA47-9ADA-B56BB8D56E1F}"/>
              </a:ext>
            </a:extLst>
          </p:cNvPr>
          <p:cNvSpPr/>
          <p:nvPr/>
        </p:nvSpPr>
        <p:spPr>
          <a:xfrm>
            <a:off x="9135236" y="4196962"/>
            <a:ext cx="2401305" cy="427428"/>
          </a:xfrm>
          <a:prstGeom prst="roundRect">
            <a:avLst>
              <a:gd name="adj" fmla="val 9133"/>
            </a:avLst>
          </a:prstGeom>
          <a:gradFill>
            <a:gsLst>
              <a:gs pos="0">
                <a:schemeClr val="tx2">
                  <a:lumMod val="50000"/>
                </a:schemeClr>
              </a:gs>
              <a:gs pos="48000">
                <a:schemeClr val="tx2">
                  <a:lumMod val="50000"/>
                </a:schemeClr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5400000" scaled="1"/>
          </a:gradFill>
          <a:ln w="9525">
            <a:gradFill>
              <a:gsLst>
                <a:gs pos="56000">
                  <a:schemeClr val="tx2">
                    <a:lumMod val="75000"/>
                  </a:schemeClr>
                </a:gs>
                <a:gs pos="100000">
                  <a:srgbClr val="EE6000"/>
                </a:gs>
                <a:gs pos="0">
                  <a:srgbClr val="EE6000"/>
                </a:gs>
              </a:gsLst>
              <a:lin ang="0" scaled="0"/>
            </a:gradFill>
          </a:ln>
          <a:effectLst>
            <a:outerShdw blurRad="177800" dist="127000" dir="5400000" sx="88000" sy="88000" algn="t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sz="1200" b="1">
                <a:solidFill>
                  <a:srgbClr val="FF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CAB-DAC15M-QSFP28</a:t>
            </a: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4D18D5E1-4112-2245-9EF5-255B6241171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9508970" y="4662309"/>
            <a:ext cx="1653831" cy="1836109"/>
          </a:xfrm>
          <a:prstGeom prst="rect">
            <a:avLst/>
          </a:prstGeom>
          <a:effectLst>
            <a:outerShdw blurRad="50800" dist="50800" dir="2700000" algn="tl" rotWithShape="0">
              <a:prstClr val="black">
                <a:alpha val="49000"/>
              </a:prstClr>
            </a:outerShdw>
          </a:effectLst>
        </p:spPr>
      </p:pic>
      <p:sp>
        <p:nvSpPr>
          <p:cNvPr id="17" name="矩形: 圓角 16">
            <a:extLst>
              <a:ext uri="{FF2B5EF4-FFF2-40B4-BE49-F238E27FC236}">
                <a16:creationId xmlns:a16="http://schemas.microsoft.com/office/drawing/2014/main" id="{F8F4E805-E628-4BD1-BFA1-D3F96169EC9A}"/>
              </a:ext>
            </a:extLst>
          </p:cNvPr>
          <p:cNvSpPr/>
          <p:nvPr/>
        </p:nvSpPr>
        <p:spPr>
          <a:xfrm>
            <a:off x="8093399" y="5953110"/>
            <a:ext cx="888826" cy="344451"/>
          </a:xfrm>
          <a:prstGeom prst="roundRect">
            <a:avLst>
              <a:gd name="adj" fmla="val 16413"/>
            </a:avLst>
          </a:prstGeom>
          <a:gradFill>
            <a:gsLst>
              <a:gs pos="0">
                <a:srgbClr val="FFC000"/>
              </a:gs>
              <a:gs pos="36000">
                <a:srgbClr val="FF0000"/>
              </a:gs>
              <a:gs pos="100000">
                <a:srgbClr val="303B4A"/>
              </a:gs>
            </a:gsLst>
            <a:lin ang="5400000" scaled="0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morning" dir="t"/>
          </a:scene3d>
          <a:sp3d extrusionH="25400" contourW="6350" prstMaterial="plastic">
            <a:bevelT w="25400" h="57150"/>
            <a:bevelB w="50800" h="63500"/>
            <a:contourClr>
              <a:srgbClr val="272D39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kumimoji="1" lang="en-US" altLang="zh-TW" sz="105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Upcoming</a:t>
            </a:r>
            <a:endParaRPr kumimoji="1" lang="zh-TW" altLang="en-US" sz="105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8" name="矩形: 圓角 22">
            <a:extLst>
              <a:ext uri="{FF2B5EF4-FFF2-40B4-BE49-F238E27FC236}">
                <a16:creationId xmlns:a16="http://schemas.microsoft.com/office/drawing/2014/main" id="{65240D25-2F72-4CDC-BA22-58BCFE5C962E}"/>
              </a:ext>
            </a:extLst>
          </p:cNvPr>
          <p:cNvSpPr/>
          <p:nvPr/>
        </p:nvSpPr>
        <p:spPr>
          <a:xfrm>
            <a:off x="6602129" y="4196962"/>
            <a:ext cx="2401305" cy="427428"/>
          </a:xfrm>
          <a:prstGeom prst="roundRect">
            <a:avLst>
              <a:gd name="adj" fmla="val 9133"/>
            </a:avLst>
          </a:prstGeom>
          <a:gradFill>
            <a:gsLst>
              <a:gs pos="0">
                <a:schemeClr val="tx2">
                  <a:lumMod val="50000"/>
                </a:schemeClr>
              </a:gs>
              <a:gs pos="48000">
                <a:schemeClr val="tx2">
                  <a:lumMod val="50000"/>
                </a:schemeClr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5400000" scaled="1"/>
          </a:gradFill>
          <a:ln w="9525">
            <a:gradFill>
              <a:gsLst>
                <a:gs pos="56000">
                  <a:schemeClr val="tx2">
                    <a:lumMod val="75000"/>
                  </a:schemeClr>
                </a:gs>
                <a:gs pos="100000">
                  <a:srgbClr val="EE6000"/>
                </a:gs>
                <a:gs pos="0">
                  <a:srgbClr val="EE6000"/>
                </a:gs>
              </a:gsLst>
              <a:lin ang="0" scaled="0"/>
            </a:gradFill>
          </a:ln>
          <a:effectLst>
            <a:outerShdw blurRad="177800" dist="127000" dir="5400000" sx="88000" sy="88000" algn="t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sz="1200" b="1">
                <a:solidFill>
                  <a:srgbClr val="FF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CAB-DAC15M-QSFP28-B4</a:t>
            </a:r>
          </a:p>
        </p:txBody>
      </p:sp>
      <p:sp>
        <p:nvSpPr>
          <p:cNvPr id="19" name="矩形: 圓角 18">
            <a:extLst>
              <a:ext uri="{FF2B5EF4-FFF2-40B4-BE49-F238E27FC236}">
                <a16:creationId xmlns:a16="http://schemas.microsoft.com/office/drawing/2014/main" id="{CA037C20-A795-4249-8178-14166F777C03}"/>
              </a:ext>
            </a:extLst>
          </p:cNvPr>
          <p:cNvSpPr/>
          <p:nvPr/>
        </p:nvSpPr>
        <p:spPr>
          <a:xfrm>
            <a:off x="10666770" y="5953109"/>
            <a:ext cx="888826" cy="344451"/>
          </a:xfrm>
          <a:prstGeom prst="roundRect">
            <a:avLst>
              <a:gd name="adj" fmla="val 16413"/>
            </a:avLst>
          </a:prstGeom>
          <a:gradFill>
            <a:gsLst>
              <a:gs pos="0">
                <a:srgbClr val="FFC000"/>
              </a:gs>
              <a:gs pos="36000">
                <a:srgbClr val="FF0000"/>
              </a:gs>
              <a:gs pos="100000">
                <a:srgbClr val="303B4A"/>
              </a:gs>
            </a:gsLst>
            <a:lin ang="5400000" scaled="0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morning" dir="t"/>
          </a:scene3d>
          <a:sp3d extrusionH="25400" contourW="6350" prstMaterial="plastic">
            <a:bevelT w="25400" h="57150"/>
            <a:bevelB w="50800" h="63500"/>
            <a:contourClr>
              <a:srgbClr val="272D39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kumimoji="1" lang="en-US" altLang="zh-TW" sz="105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Upcoming</a:t>
            </a:r>
            <a:endParaRPr kumimoji="1" lang="zh-TW" altLang="en-US" sz="105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800105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CC208F15-2A84-AE49-BB7B-99D881A73F7C}"/>
              </a:ext>
            </a:extLst>
          </p:cNvPr>
          <p:cNvSpPr txBox="1"/>
          <p:nvPr/>
        </p:nvSpPr>
        <p:spPr>
          <a:xfrm>
            <a:off x="798205" y="2462534"/>
            <a:ext cx="467905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4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Storage Demands for Digital Transformation</a:t>
            </a:r>
            <a:endParaRPr kumimoji="1" lang="zh-TW" altLang="en-US" sz="40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115600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CC208F15-2A84-AE49-BB7B-99D881A73F7C}"/>
              </a:ext>
            </a:extLst>
          </p:cNvPr>
          <p:cNvSpPr txBox="1"/>
          <p:nvPr/>
        </p:nvSpPr>
        <p:spPr>
          <a:xfrm>
            <a:off x="474903" y="3293385"/>
            <a:ext cx="48860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3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100GbE Performance</a:t>
            </a:r>
            <a:endParaRPr kumimoji="1" lang="zh-TW" altLang="en-US" sz="36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7" name="圖形 6">
            <a:extLst>
              <a:ext uri="{FF2B5EF4-FFF2-40B4-BE49-F238E27FC236}">
                <a16:creationId xmlns:a16="http://schemas.microsoft.com/office/drawing/2014/main" id="{2FF6B184-98CA-4F32-891A-B94520066D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2053" y="2477461"/>
            <a:ext cx="4576763" cy="509928"/>
          </a:xfrm>
          <a:prstGeom prst="rect">
            <a:avLst/>
          </a:prstGeom>
        </p:spPr>
      </p:pic>
      <p:cxnSp>
        <p:nvCxnSpPr>
          <p:cNvPr id="8" name="直線接點 7">
            <a:extLst>
              <a:ext uri="{FF2B5EF4-FFF2-40B4-BE49-F238E27FC236}">
                <a16:creationId xmlns:a16="http://schemas.microsoft.com/office/drawing/2014/main" id="{5C48F7E7-B594-45DF-A6E5-601C1CA93BE5}"/>
              </a:ext>
            </a:extLst>
          </p:cNvPr>
          <p:cNvCxnSpPr>
            <a:cxnSpLocks/>
          </p:cNvCxnSpPr>
          <p:nvPr/>
        </p:nvCxnSpPr>
        <p:spPr>
          <a:xfrm>
            <a:off x="532053" y="3244148"/>
            <a:ext cx="457676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7574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/>
              <a:t>QXG-100G2SF-E810 transmission performance at near full-speed 99Gbps</a:t>
            </a:r>
            <a:endParaRPr lang="zh-TW" altLang="en-US"/>
          </a:p>
        </p:txBody>
      </p:sp>
      <p:grpSp>
        <p:nvGrpSpPr>
          <p:cNvPr id="27" name="群組 26">
            <a:extLst>
              <a:ext uri="{FF2B5EF4-FFF2-40B4-BE49-F238E27FC236}">
                <a16:creationId xmlns:a16="http://schemas.microsoft.com/office/drawing/2014/main" id="{FDA226A8-84DB-8841-BDEF-68A2CEC86C01}"/>
              </a:ext>
            </a:extLst>
          </p:cNvPr>
          <p:cNvGrpSpPr/>
          <p:nvPr/>
        </p:nvGrpSpPr>
        <p:grpSpPr>
          <a:xfrm>
            <a:off x="1154723" y="2123090"/>
            <a:ext cx="11423467" cy="4471308"/>
            <a:chOff x="838200" y="3012602"/>
            <a:chExt cx="9410678" cy="3350901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704CDDA6-DBC7-C940-A7BA-300C709BB835}"/>
                </a:ext>
              </a:extLst>
            </p:cNvPr>
            <p:cNvSpPr/>
            <p:nvPr/>
          </p:nvSpPr>
          <p:spPr>
            <a:xfrm>
              <a:off x="1337013" y="3012602"/>
              <a:ext cx="4073587" cy="2925232"/>
            </a:xfrm>
            <a:prstGeom prst="rect">
              <a:avLst/>
            </a:prstGeom>
            <a:gradFill flip="none" rotWithShape="1">
              <a:gsLst>
                <a:gs pos="0">
                  <a:srgbClr val="97A2B4"/>
                </a:gs>
                <a:gs pos="48000">
                  <a:srgbClr val="A8B2C4">
                    <a:alpha val="41000"/>
                  </a:srgbClr>
                </a:gs>
                <a:gs pos="100000">
                  <a:srgbClr val="97A2B4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cxnSp>
          <p:nvCxnSpPr>
            <p:cNvPr id="5" name="直線接點 4">
              <a:extLst>
                <a:ext uri="{FF2B5EF4-FFF2-40B4-BE49-F238E27FC236}">
                  <a16:creationId xmlns:a16="http://schemas.microsoft.com/office/drawing/2014/main" id="{C1AEB09C-3AE0-C047-983C-FC27FCABB37E}"/>
                </a:ext>
              </a:extLst>
            </p:cNvPr>
            <p:cNvCxnSpPr>
              <a:cxnSpLocks/>
            </p:cNvCxnSpPr>
            <p:nvPr/>
          </p:nvCxnSpPr>
          <p:spPr>
            <a:xfrm>
              <a:off x="1330943" y="3781733"/>
              <a:ext cx="4073587" cy="0"/>
            </a:xfrm>
            <a:prstGeom prst="line">
              <a:avLst/>
            </a:prstGeom>
            <a:ln w="12700">
              <a:solidFill>
                <a:schemeClr val="bg1">
                  <a:alpha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文字方塊 5">
              <a:extLst>
                <a:ext uri="{FF2B5EF4-FFF2-40B4-BE49-F238E27FC236}">
                  <a16:creationId xmlns:a16="http://schemas.microsoft.com/office/drawing/2014/main" id="{1F92318A-6D39-D949-8C81-AF8657274AB3}"/>
                </a:ext>
              </a:extLst>
            </p:cNvPr>
            <p:cNvSpPr txBox="1"/>
            <p:nvPr/>
          </p:nvSpPr>
          <p:spPr>
            <a:xfrm rot="16200000">
              <a:off x="648036" y="5792844"/>
              <a:ext cx="951159" cy="190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900">
                  <a:solidFill>
                    <a:schemeClr val="tx2">
                      <a:lumMod val="7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itchFamily="34" charset="0"/>
                </a:rPr>
                <a:t>(MB/s)</a:t>
              </a:r>
              <a:endParaRPr lang="zh-TW" altLang="en-US" sz="90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endParaRPr>
            </a:p>
          </p:txBody>
        </p:sp>
        <p:grpSp>
          <p:nvGrpSpPr>
            <p:cNvPr id="7" name="群組 6">
              <a:extLst>
                <a:ext uri="{FF2B5EF4-FFF2-40B4-BE49-F238E27FC236}">
                  <a16:creationId xmlns:a16="http://schemas.microsoft.com/office/drawing/2014/main" id="{0816509E-0B85-E840-B2CE-B3EBF37148B4}"/>
                </a:ext>
              </a:extLst>
            </p:cNvPr>
            <p:cNvGrpSpPr/>
            <p:nvPr/>
          </p:nvGrpSpPr>
          <p:grpSpPr>
            <a:xfrm>
              <a:off x="1337012" y="4247775"/>
              <a:ext cx="4073587" cy="1386329"/>
              <a:chOff x="3932869" y="2405147"/>
              <a:chExt cx="4704739" cy="1386329"/>
            </a:xfrm>
          </p:grpSpPr>
          <p:cxnSp>
            <p:nvCxnSpPr>
              <p:cNvPr id="8" name="直線接點 7">
                <a:extLst>
                  <a:ext uri="{FF2B5EF4-FFF2-40B4-BE49-F238E27FC236}">
                    <a16:creationId xmlns:a16="http://schemas.microsoft.com/office/drawing/2014/main" id="{C06875C3-5269-7D4A-893E-6E5C8C30720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32869" y="2405147"/>
                <a:ext cx="4704739" cy="0"/>
              </a:xfrm>
              <a:prstGeom prst="line">
                <a:avLst/>
              </a:prstGeom>
              <a:ln w="12700">
                <a:solidFill>
                  <a:schemeClr val="bg1">
                    <a:alpha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直線接點 8">
                <a:extLst>
                  <a:ext uri="{FF2B5EF4-FFF2-40B4-BE49-F238E27FC236}">
                    <a16:creationId xmlns:a16="http://schemas.microsoft.com/office/drawing/2014/main" id="{1AACCB81-220B-CE45-AE57-898A5B80439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32869" y="3791476"/>
                <a:ext cx="4704739" cy="0"/>
              </a:xfrm>
              <a:prstGeom prst="line">
                <a:avLst/>
              </a:prstGeom>
              <a:ln w="12700">
                <a:solidFill>
                  <a:schemeClr val="bg1">
                    <a:alpha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直線接點 9">
                <a:extLst>
                  <a:ext uri="{FF2B5EF4-FFF2-40B4-BE49-F238E27FC236}">
                    <a16:creationId xmlns:a16="http://schemas.microsoft.com/office/drawing/2014/main" id="{46DDD0FF-CCF4-824E-8318-8D57F285D1F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32869" y="3309293"/>
                <a:ext cx="4704739" cy="0"/>
              </a:xfrm>
              <a:prstGeom prst="line">
                <a:avLst/>
              </a:prstGeom>
              <a:ln w="12700">
                <a:solidFill>
                  <a:schemeClr val="bg1">
                    <a:alpha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直線接點 10">
                <a:extLst>
                  <a:ext uri="{FF2B5EF4-FFF2-40B4-BE49-F238E27FC236}">
                    <a16:creationId xmlns:a16="http://schemas.microsoft.com/office/drawing/2014/main" id="{C4D5A992-BE23-4842-935C-FD3DEBB18E6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32869" y="2826268"/>
                <a:ext cx="4704739" cy="0"/>
              </a:xfrm>
              <a:prstGeom prst="line">
                <a:avLst/>
              </a:prstGeom>
              <a:ln w="12700">
                <a:solidFill>
                  <a:schemeClr val="bg1">
                    <a:alpha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" name="TextBox 6">
              <a:extLst>
                <a:ext uri="{FF2B5EF4-FFF2-40B4-BE49-F238E27FC236}">
                  <a16:creationId xmlns:a16="http://schemas.microsoft.com/office/drawing/2014/main" id="{D8C39D40-6552-A34A-B8AD-C53B7F7BD27B}"/>
                </a:ext>
              </a:extLst>
            </p:cNvPr>
            <p:cNvSpPr txBox="1"/>
            <p:nvPr/>
          </p:nvSpPr>
          <p:spPr>
            <a:xfrm>
              <a:off x="1980204" y="5963456"/>
              <a:ext cx="1301796" cy="265246"/>
            </a:xfrm>
            <a:prstGeom prst="rect">
              <a:avLst/>
            </a:prstGeom>
            <a:noFill/>
          </p:spPr>
          <p:txBody>
            <a:bodyPr wrap="square" lIns="121908" tIns="60955" rIns="121908" bIns="60955" anchor="t">
              <a:spAutoFit/>
            </a:bodyPr>
            <a:lstStyle/>
            <a:p>
              <a:pPr algn="ctr">
                <a:defRPr/>
              </a:pPr>
              <a:r>
                <a:rPr lang="en-US" sz="150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</a:rPr>
                <a:t>Read</a:t>
              </a:r>
            </a:p>
          </p:txBody>
        </p:sp>
        <p:sp>
          <p:nvSpPr>
            <p:cNvPr id="13" name="TextBox 6">
              <a:extLst>
                <a:ext uri="{FF2B5EF4-FFF2-40B4-BE49-F238E27FC236}">
                  <a16:creationId xmlns:a16="http://schemas.microsoft.com/office/drawing/2014/main" id="{8001FA1A-B906-6949-AA53-29C59193B498}"/>
                </a:ext>
              </a:extLst>
            </p:cNvPr>
            <p:cNvSpPr txBox="1"/>
            <p:nvPr/>
          </p:nvSpPr>
          <p:spPr>
            <a:xfrm>
              <a:off x="3518741" y="5963456"/>
              <a:ext cx="1301796" cy="265246"/>
            </a:xfrm>
            <a:prstGeom prst="rect">
              <a:avLst/>
            </a:prstGeom>
            <a:noFill/>
          </p:spPr>
          <p:txBody>
            <a:bodyPr wrap="square" lIns="121908" tIns="60955" rIns="121908" bIns="60955" anchor="t">
              <a:spAutoFit/>
            </a:bodyPr>
            <a:lstStyle/>
            <a:p>
              <a:pPr algn="ctr">
                <a:defRPr/>
              </a:pPr>
              <a:r>
                <a:rPr lang="en-US" altLang="zh-TW" sz="150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</a:rPr>
                <a:t>Write</a:t>
              </a:r>
              <a:endParaRPr lang="en-US" altLang="zh-TW" sz="150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endParaRPr>
            </a:p>
          </p:txBody>
        </p:sp>
        <p:sp>
          <p:nvSpPr>
            <p:cNvPr id="14" name="TextBox 6">
              <a:extLst>
                <a:ext uri="{FF2B5EF4-FFF2-40B4-BE49-F238E27FC236}">
                  <a16:creationId xmlns:a16="http://schemas.microsoft.com/office/drawing/2014/main" id="{46242DF0-89E5-EB49-90E1-4A7254C49E9B}"/>
                </a:ext>
              </a:extLst>
            </p:cNvPr>
            <p:cNvSpPr txBox="1"/>
            <p:nvPr/>
          </p:nvSpPr>
          <p:spPr>
            <a:xfrm>
              <a:off x="1410208" y="3053689"/>
              <a:ext cx="3927195" cy="299843"/>
            </a:xfrm>
            <a:prstGeom prst="rect">
              <a:avLst/>
            </a:prstGeom>
            <a:noFill/>
          </p:spPr>
          <p:txBody>
            <a:bodyPr wrap="square" lIns="121908" tIns="60955" rIns="121908" bIns="60955" anchor="t">
              <a:spAutoFit/>
            </a:bodyPr>
            <a:lstStyle/>
            <a:p>
              <a:pPr algn="ctr">
                <a:defRPr/>
              </a:pPr>
              <a:r>
                <a:rPr lang="en-US" altLang="zh-TW" sz="18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1 x 100GbE </a:t>
              </a:r>
              <a:r>
                <a:rPr lang="en-US" altLang="zh-TW" sz="1800" b="1" err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iPerf</a:t>
              </a:r>
              <a:r>
                <a:rPr lang="zh-TW" altLang="en-US" sz="18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 </a:t>
              </a:r>
              <a:r>
                <a:rPr lang="en-US" altLang="zh-TW" sz="18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Network Speed Test </a:t>
              </a:r>
              <a:endParaRPr lang="en-US" sz="1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endParaRPr>
            </a:p>
          </p:txBody>
        </p:sp>
        <p:sp>
          <p:nvSpPr>
            <p:cNvPr id="15" name="Shape 80">
              <a:extLst>
                <a:ext uri="{FF2B5EF4-FFF2-40B4-BE49-F238E27FC236}">
                  <a16:creationId xmlns:a16="http://schemas.microsoft.com/office/drawing/2014/main" id="{5F2B3DC9-52CC-F349-B22E-173E7CD45C8F}"/>
                </a:ext>
              </a:extLst>
            </p:cNvPr>
            <p:cNvSpPr/>
            <p:nvPr/>
          </p:nvSpPr>
          <p:spPr>
            <a:xfrm>
              <a:off x="3823672" y="3578182"/>
              <a:ext cx="694432" cy="2352179"/>
            </a:xfrm>
            <a:prstGeom prst="rect">
              <a:avLst/>
            </a:prstGeom>
            <a:gradFill>
              <a:gsLst>
                <a:gs pos="100000">
                  <a:srgbClr val="EF206D"/>
                </a:gs>
                <a:gs pos="0">
                  <a:srgbClr val="F7942F"/>
                </a:gs>
              </a:gsLst>
              <a:lin ang="540000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38100" h="38100" prst="angle"/>
              <a:bevelB w="38100" h="38100"/>
            </a:sp3d>
          </p:spPr>
          <p:txBody>
            <a:bodyPr wrap="square" lIns="121900" tIns="60933" rIns="121900" bIns="60933" anchor="ctr" anchorCtr="0">
              <a:noAutofit/>
            </a:bodyPr>
            <a:lstStyle/>
            <a:p>
              <a:pPr algn="ctr">
                <a:buClr>
                  <a:srgbClr val="000000"/>
                </a:buClr>
              </a:pPr>
              <a:endParaRPr sz="1867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endParaRPr>
            </a:p>
          </p:txBody>
        </p:sp>
        <p:sp>
          <p:nvSpPr>
            <p:cNvPr id="16" name="Shape 79">
              <a:extLst>
                <a:ext uri="{FF2B5EF4-FFF2-40B4-BE49-F238E27FC236}">
                  <a16:creationId xmlns:a16="http://schemas.microsoft.com/office/drawing/2014/main" id="{00F709F5-6F99-3C4C-BB91-56FE89654B8A}"/>
                </a:ext>
              </a:extLst>
            </p:cNvPr>
            <p:cNvSpPr/>
            <p:nvPr/>
          </p:nvSpPr>
          <p:spPr>
            <a:xfrm>
              <a:off x="2276968" y="3573394"/>
              <a:ext cx="719134" cy="2352180"/>
            </a:xfrm>
            <a:prstGeom prst="rect">
              <a:avLst/>
            </a:prstGeom>
            <a:gradFill>
              <a:gsLst>
                <a:gs pos="100000">
                  <a:srgbClr val="254BFF"/>
                </a:gs>
                <a:gs pos="0">
                  <a:srgbClr val="83FFE4"/>
                </a:gs>
              </a:gsLst>
              <a:lin ang="540000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38100" h="38100" prst="angle"/>
              <a:bevelB w="38100" h="38100"/>
            </a:sp3d>
          </p:spPr>
          <p:txBody>
            <a:bodyPr wrap="square" lIns="121900" tIns="60933" rIns="121900" bIns="60933" anchor="ctr" anchorCtr="0">
              <a:noAutofit/>
            </a:bodyPr>
            <a:lstStyle/>
            <a:p>
              <a:pPr algn="ctr">
                <a:buClr>
                  <a:srgbClr val="000000"/>
                </a:buClr>
              </a:pPr>
              <a:endParaRPr sz="1867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endParaRPr>
            </a:p>
          </p:txBody>
        </p:sp>
        <p:sp>
          <p:nvSpPr>
            <p:cNvPr id="17" name="TextBox 20">
              <a:extLst>
                <a:ext uri="{FF2B5EF4-FFF2-40B4-BE49-F238E27FC236}">
                  <a16:creationId xmlns:a16="http://schemas.microsoft.com/office/drawing/2014/main" id="{514DC6D3-7C92-A944-BA40-1A32989478E1}"/>
                </a:ext>
              </a:extLst>
            </p:cNvPr>
            <p:cNvSpPr txBox="1"/>
            <p:nvPr/>
          </p:nvSpPr>
          <p:spPr>
            <a:xfrm>
              <a:off x="2270444" y="3598015"/>
              <a:ext cx="694081" cy="219122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00" b="1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11905</a:t>
              </a:r>
            </a:p>
          </p:txBody>
        </p:sp>
        <p:sp>
          <p:nvSpPr>
            <p:cNvPr id="18" name="TextBox 20">
              <a:extLst>
                <a:ext uri="{FF2B5EF4-FFF2-40B4-BE49-F238E27FC236}">
                  <a16:creationId xmlns:a16="http://schemas.microsoft.com/office/drawing/2014/main" id="{AF493686-A47A-5040-81A7-12E03F1F3685}"/>
                </a:ext>
              </a:extLst>
            </p:cNvPr>
            <p:cNvSpPr txBox="1"/>
            <p:nvPr/>
          </p:nvSpPr>
          <p:spPr>
            <a:xfrm>
              <a:off x="3888774" y="3597621"/>
              <a:ext cx="561730" cy="219122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11894</a:t>
              </a:r>
            </a:p>
          </p:txBody>
        </p:sp>
        <p:grpSp>
          <p:nvGrpSpPr>
            <p:cNvPr id="19" name="群組 18">
              <a:extLst>
                <a:ext uri="{FF2B5EF4-FFF2-40B4-BE49-F238E27FC236}">
                  <a16:creationId xmlns:a16="http://schemas.microsoft.com/office/drawing/2014/main" id="{1D3D28E4-8F6F-554E-A150-670C18999F6C}"/>
                </a:ext>
              </a:extLst>
            </p:cNvPr>
            <p:cNvGrpSpPr/>
            <p:nvPr/>
          </p:nvGrpSpPr>
          <p:grpSpPr>
            <a:xfrm>
              <a:off x="838200" y="3661490"/>
              <a:ext cx="455857" cy="2347088"/>
              <a:chOff x="734970" y="2210557"/>
              <a:chExt cx="533602" cy="3845866"/>
            </a:xfrm>
          </p:grpSpPr>
          <p:sp>
            <p:nvSpPr>
              <p:cNvPr id="20" name="矩形 19">
                <a:extLst>
                  <a:ext uri="{FF2B5EF4-FFF2-40B4-BE49-F238E27FC236}">
                    <a16:creationId xmlns:a16="http://schemas.microsoft.com/office/drawing/2014/main" id="{00BC99BB-FA73-464E-BD10-96EA8FAEEC08}"/>
                  </a:ext>
                </a:extLst>
              </p:cNvPr>
              <p:cNvSpPr/>
              <p:nvPr/>
            </p:nvSpPr>
            <p:spPr>
              <a:xfrm>
                <a:off x="950055" y="5754068"/>
                <a:ext cx="249179" cy="30235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TW" sz="1000">
                    <a:solidFill>
                      <a:schemeClr val="tx2">
                        <a:lumMod val="75000"/>
                      </a:schemeClr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Arial"/>
                  </a:rPr>
                  <a:t>0</a:t>
                </a:r>
                <a:endParaRPr lang="zh-TW" altLang="en-US" sz="1000">
                  <a:solidFill>
                    <a:schemeClr val="tx2">
                      <a:lumMod val="7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21" name="矩形 20">
                <a:extLst>
                  <a:ext uri="{FF2B5EF4-FFF2-40B4-BE49-F238E27FC236}">
                    <a16:creationId xmlns:a16="http://schemas.microsoft.com/office/drawing/2014/main" id="{358FBB42-00EC-8949-9005-A74F1FCA8B78}"/>
                  </a:ext>
                </a:extLst>
              </p:cNvPr>
              <p:cNvSpPr/>
              <p:nvPr/>
            </p:nvSpPr>
            <p:spPr>
              <a:xfrm>
                <a:off x="735449" y="5278673"/>
                <a:ext cx="462496" cy="30235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TW" sz="1000">
                    <a:solidFill>
                      <a:schemeClr val="tx2">
                        <a:lumMod val="75000"/>
                      </a:schemeClr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2000</a:t>
                </a:r>
                <a:endParaRPr lang="zh-TW" altLang="en-US" sz="1000">
                  <a:solidFill>
                    <a:schemeClr val="tx2">
                      <a:lumMod val="7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22" name="矩形 21">
                <a:extLst>
                  <a:ext uri="{FF2B5EF4-FFF2-40B4-BE49-F238E27FC236}">
                    <a16:creationId xmlns:a16="http://schemas.microsoft.com/office/drawing/2014/main" id="{482A01A2-FD3C-954B-ABFC-82E6BF89F819}"/>
                  </a:ext>
                </a:extLst>
              </p:cNvPr>
              <p:cNvSpPr/>
              <p:nvPr/>
            </p:nvSpPr>
            <p:spPr>
              <a:xfrm>
                <a:off x="741666" y="4486018"/>
                <a:ext cx="462496" cy="30235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TW" sz="1000">
                    <a:solidFill>
                      <a:schemeClr val="tx2">
                        <a:lumMod val="75000"/>
                      </a:schemeClr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Arial"/>
                  </a:rPr>
                  <a:t>4000</a:t>
                </a:r>
                <a:endParaRPr lang="zh-TW" altLang="en-US" sz="1000">
                  <a:solidFill>
                    <a:schemeClr val="tx2">
                      <a:lumMod val="7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23" name="矩形 22">
                <a:extLst>
                  <a:ext uri="{FF2B5EF4-FFF2-40B4-BE49-F238E27FC236}">
                    <a16:creationId xmlns:a16="http://schemas.microsoft.com/office/drawing/2014/main" id="{B60EEC86-0563-0949-A7D2-5B0771AACFC2}"/>
                  </a:ext>
                </a:extLst>
              </p:cNvPr>
              <p:cNvSpPr/>
              <p:nvPr/>
            </p:nvSpPr>
            <p:spPr>
              <a:xfrm>
                <a:off x="741666" y="3691840"/>
                <a:ext cx="462496" cy="30235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TW" sz="1000">
                    <a:solidFill>
                      <a:schemeClr val="tx2">
                        <a:lumMod val="75000"/>
                      </a:schemeClr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6</a:t>
                </a:r>
                <a:r>
                  <a:rPr lang="en-US" altLang="zh-TW" sz="1000">
                    <a:solidFill>
                      <a:schemeClr val="tx2">
                        <a:lumMod val="75000"/>
                      </a:schemeClr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Arial"/>
                  </a:rPr>
                  <a:t>000</a:t>
                </a:r>
                <a:endParaRPr lang="zh-TW" altLang="en-US" sz="1000">
                  <a:solidFill>
                    <a:schemeClr val="tx2">
                      <a:lumMod val="7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24" name="矩形 23">
                <a:extLst>
                  <a:ext uri="{FF2B5EF4-FFF2-40B4-BE49-F238E27FC236}">
                    <a16:creationId xmlns:a16="http://schemas.microsoft.com/office/drawing/2014/main" id="{47BE287F-D6BA-5B48-ADD6-DAADAE6A66B9}"/>
                  </a:ext>
                </a:extLst>
              </p:cNvPr>
              <p:cNvSpPr/>
              <p:nvPr/>
            </p:nvSpPr>
            <p:spPr>
              <a:xfrm>
                <a:off x="741666" y="2969500"/>
                <a:ext cx="462496" cy="30235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TW" sz="1000">
                    <a:solidFill>
                      <a:schemeClr val="tx2">
                        <a:lumMod val="75000"/>
                      </a:schemeClr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8</a:t>
                </a:r>
                <a:r>
                  <a:rPr lang="en-US" altLang="zh-TW" sz="1000">
                    <a:solidFill>
                      <a:schemeClr val="tx2">
                        <a:lumMod val="75000"/>
                      </a:schemeClr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Arial"/>
                  </a:rPr>
                  <a:t>000</a:t>
                </a:r>
                <a:endParaRPr lang="zh-TW" altLang="en-US" sz="1000">
                  <a:solidFill>
                    <a:schemeClr val="tx2">
                      <a:lumMod val="7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25" name="矩形 24">
                <a:extLst>
                  <a:ext uri="{FF2B5EF4-FFF2-40B4-BE49-F238E27FC236}">
                    <a16:creationId xmlns:a16="http://schemas.microsoft.com/office/drawing/2014/main" id="{2B371971-C0CE-8347-993E-0977BACCD952}"/>
                  </a:ext>
                </a:extLst>
              </p:cNvPr>
              <p:cNvSpPr/>
              <p:nvPr/>
            </p:nvSpPr>
            <p:spPr>
              <a:xfrm>
                <a:off x="734970" y="2210557"/>
                <a:ext cx="533602" cy="30235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TW" sz="1000">
                    <a:solidFill>
                      <a:schemeClr val="tx2">
                        <a:lumMod val="75000"/>
                      </a:schemeClr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10</a:t>
                </a:r>
                <a:r>
                  <a:rPr lang="en-US" altLang="zh-TW" sz="1000">
                    <a:solidFill>
                      <a:schemeClr val="tx2">
                        <a:lumMod val="75000"/>
                      </a:schemeClr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Arial"/>
                  </a:rPr>
                  <a:t>000</a:t>
                </a:r>
                <a:endParaRPr lang="zh-TW" altLang="en-US" sz="1000">
                  <a:solidFill>
                    <a:schemeClr val="tx2">
                      <a:lumMod val="7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p:grpSp>
        <p:sp>
          <p:nvSpPr>
            <p:cNvPr id="26" name="Rectangle 3">
              <a:extLst>
                <a:ext uri="{FF2B5EF4-FFF2-40B4-BE49-F238E27FC236}">
                  <a16:creationId xmlns:a16="http://schemas.microsoft.com/office/drawing/2014/main" id="{815DE6C2-EEC3-DB40-BEFF-86407589ED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45637" y="5588039"/>
              <a:ext cx="4703241" cy="7380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121908" tIns="60955" rIns="121908" bIns="60955" anchor="t">
              <a:spAutoFit/>
            </a:bodyPr>
            <a:lstStyle/>
            <a:p>
              <a:r>
                <a:rPr lang="en-US" altLang="zh-TW" sz="80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Test Environment:</a:t>
              </a:r>
              <a:br>
                <a:rPr lang="zh-TW" sz="80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</a:br>
              <a:r>
                <a:rPr lang="zh-TW" sz="80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NAS</a:t>
              </a:r>
              <a:r>
                <a:rPr lang="zh-TW" altLang="en-US" sz="80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 </a:t>
              </a:r>
              <a:r>
                <a:rPr lang="en-US" altLang="en-US" sz="80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| </a:t>
              </a:r>
              <a:r>
                <a:rPr lang="zh-TW" altLang="en-US" sz="80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</a:t>
              </a:r>
              <a:r>
                <a:rPr lang="en-US" altLang="zh-TW" sz="80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TS-h2490FU-7232P-64GB with QXG-100G2SF-E810</a:t>
              </a:r>
            </a:p>
            <a:p>
              <a:r>
                <a:rPr lang="en-US" altLang="zh-TW" sz="80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Client</a:t>
              </a:r>
              <a:r>
                <a:rPr lang="zh-TW" altLang="en-US" sz="80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</a:t>
              </a:r>
              <a:r>
                <a:rPr lang="en" altLang="zh-TW" sz="80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PC | OS: Ubuntu 20.04</a:t>
              </a:r>
            </a:p>
            <a:p>
              <a:r>
                <a:rPr lang="en" altLang="zh-TW" sz="80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                    CPU: Xeon Scalable </a:t>
              </a:r>
            </a:p>
            <a:p>
              <a:r>
                <a:rPr lang="en" altLang="zh-TW" sz="80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                    RAM: 64GB</a:t>
              </a:r>
            </a:p>
            <a:p>
              <a:r>
                <a:rPr lang="en" altLang="zh-TW" sz="80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                    NIC: QXG-100G2SF-E810</a:t>
              </a:r>
            </a:p>
            <a:p>
              <a:r>
                <a:rPr lang="en" sz="80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                    MTU 9000</a:t>
              </a:r>
            </a:p>
          </p:txBody>
        </p:sp>
      </p:grpSp>
      <p:pic>
        <p:nvPicPr>
          <p:cNvPr id="28" name="圖形 27">
            <a:extLst>
              <a:ext uri="{FF2B5EF4-FFF2-40B4-BE49-F238E27FC236}">
                <a16:creationId xmlns:a16="http://schemas.microsoft.com/office/drawing/2014/main" id="{73523A64-C066-480F-8022-8977E1FF64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01169" y="2123090"/>
            <a:ext cx="3363674" cy="1777371"/>
          </a:xfrm>
          <a:prstGeom prst="rect">
            <a:avLst/>
          </a:prstGeom>
        </p:spPr>
      </p:pic>
      <p:pic>
        <p:nvPicPr>
          <p:cNvPr id="30" name="圖片 29" descr="一張含有 文字 的圖片&#10;&#10;自動產生的描述">
            <a:extLst>
              <a:ext uri="{FF2B5EF4-FFF2-40B4-BE49-F238E27FC236}">
                <a16:creationId xmlns:a16="http://schemas.microsoft.com/office/drawing/2014/main" id="{BBB859FA-BA40-4562-B41B-5A5F09C3477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90" b="13074"/>
          <a:stretch/>
        </p:blipFill>
        <p:spPr>
          <a:xfrm>
            <a:off x="7067695" y="3929929"/>
            <a:ext cx="3878595" cy="1658096"/>
          </a:xfrm>
          <a:prstGeom prst="rect">
            <a:avLst/>
          </a:prstGeom>
          <a:effectLst>
            <a:outerShdw blurRad="215900" dist="152400" dir="600000" sx="106000" sy="106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586173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42D5E93A-5A37-424C-B40C-E9E4D126D444}"/>
              </a:ext>
            </a:extLst>
          </p:cNvPr>
          <p:cNvSpPr txBox="1"/>
          <p:nvPr/>
        </p:nvSpPr>
        <p:spPr>
          <a:xfrm>
            <a:off x="6579414" y="4765730"/>
            <a:ext cx="36433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Best Accessory for AFA</a:t>
            </a:r>
          </a:p>
          <a:p>
            <a:r>
              <a:rPr kumimoji="1" lang="en-US" altLang="zh-TW" sz="2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Enter 100GbE Generation</a:t>
            </a:r>
            <a:endParaRPr kumimoji="1" lang="zh-TW" altLang="en-US" sz="22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圖形 3">
            <a:extLst>
              <a:ext uri="{FF2B5EF4-FFF2-40B4-BE49-F238E27FC236}">
                <a16:creationId xmlns:a16="http://schemas.microsoft.com/office/drawing/2014/main" id="{4D88380A-3851-47CE-8956-B2795638D0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49590" y="4104399"/>
            <a:ext cx="3573194" cy="398114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605A847D-6821-4441-91BA-7BA952386043}"/>
              </a:ext>
            </a:extLst>
          </p:cNvPr>
          <p:cNvSpPr txBox="1"/>
          <p:nvPr/>
        </p:nvSpPr>
        <p:spPr>
          <a:xfrm>
            <a:off x="2124542" y="6450940"/>
            <a:ext cx="8689144" cy="3947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lnSpc>
                <a:spcPct val="150000"/>
              </a:lnSpc>
            </a:pPr>
            <a:r>
              <a:rPr lang="en-US" altLang="zh-TW" sz="7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Copyright© 2021 QNAP Systems, Inc. All rights reserved. QNAP® and other names of QNAP Products are proprietary marks or registered trademarks of QNAP Systems, Inc. Other products and company names mentioned herein are trademarks of their respective holders.​​​​</a:t>
            </a:r>
          </a:p>
        </p:txBody>
      </p:sp>
      <p:pic>
        <p:nvPicPr>
          <p:cNvPr id="6" name="圖形 5">
            <a:extLst>
              <a:ext uri="{FF2B5EF4-FFF2-40B4-BE49-F238E27FC236}">
                <a16:creationId xmlns:a16="http://schemas.microsoft.com/office/drawing/2014/main" id="{DCA280DD-8DA7-43B0-B855-2C86C48152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04815" y="803618"/>
            <a:ext cx="813947" cy="146878"/>
          </a:xfrm>
          <a:prstGeom prst="rect">
            <a:avLst/>
          </a:prstGeom>
        </p:spPr>
      </p:pic>
      <p:cxnSp>
        <p:nvCxnSpPr>
          <p:cNvPr id="8" name="直線接點 7">
            <a:extLst>
              <a:ext uri="{FF2B5EF4-FFF2-40B4-BE49-F238E27FC236}">
                <a16:creationId xmlns:a16="http://schemas.microsoft.com/office/drawing/2014/main" id="{37D60BBA-D352-424F-9042-F596D062795E}"/>
              </a:ext>
            </a:extLst>
          </p:cNvPr>
          <p:cNvCxnSpPr>
            <a:cxnSpLocks/>
          </p:cNvCxnSpPr>
          <p:nvPr/>
        </p:nvCxnSpPr>
        <p:spPr>
          <a:xfrm>
            <a:off x="6649590" y="4667829"/>
            <a:ext cx="3573194" cy="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27651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形 6">
            <a:extLst>
              <a:ext uri="{FF2B5EF4-FFF2-40B4-BE49-F238E27FC236}">
                <a16:creationId xmlns:a16="http://schemas.microsoft.com/office/drawing/2014/main" id="{9B3507E0-C2D9-4FEB-A43D-25C59E73DC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72253" y="2909238"/>
            <a:ext cx="2518263" cy="1721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9135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橢圓 10">
            <a:extLst>
              <a:ext uri="{FF2B5EF4-FFF2-40B4-BE49-F238E27FC236}">
                <a16:creationId xmlns:a16="http://schemas.microsoft.com/office/drawing/2014/main" id="{2D4A9DCD-4092-4C49-ABC1-BE55D5423687}"/>
              </a:ext>
            </a:extLst>
          </p:cNvPr>
          <p:cNvSpPr/>
          <p:nvPr/>
        </p:nvSpPr>
        <p:spPr>
          <a:xfrm>
            <a:off x="6582754" y="2234429"/>
            <a:ext cx="4269517" cy="4237481"/>
          </a:xfrm>
          <a:prstGeom prst="ellipse">
            <a:avLst/>
          </a:prstGeom>
          <a:solidFill>
            <a:schemeClr val="tx1">
              <a:alpha val="22000"/>
            </a:schemeClr>
          </a:solidFill>
          <a:ln>
            <a:noFill/>
          </a:ln>
          <a:effectLst>
            <a:softEdge rad="266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/>
          </a:p>
        </p:txBody>
      </p:sp>
      <p:sp>
        <p:nvSpPr>
          <p:cNvPr id="9" name="矩形: 圓角 8">
            <a:extLst>
              <a:ext uri="{FF2B5EF4-FFF2-40B4-BE49-F238E27FC236}">
                <a16:creationId xmlns:a16="http://schemas.microsoft.com/office/drawing/2014/main" id="{705D2BFC-CC51-4A4C-84FC-6F9F4C09E4A5}"/>
              </a:ext>
            </a:extLst>
          </p:cNvPr>
          <p:cNvSpPr/>
          <p:nvPr/>
        </p:nvSpPr>
        <p:spPr>
          <a:xfrm>
            <a:off x="192223" y="4438761"/>
            <a:ext cx="5463383" cy="2191852"/>
          </a:xfrm>
          <a:prstGeom prst="roundRect">
            <a:avLst>
              <a:gd name="adj" fmla="val 11885"/>
            </a:avLst>
          </a:prstGeom>
          <a:gradFill>
            <a:gsLst>
              <a:gs pos="0">
                <a:schemeClr val="tx1">
                  <a:lumMod val="85000"/>
                  <a:lumOff val="15000"/>
                  <a:alpha val="35000"/>
                </a:schemeClr>
              </a:gs>
              <a:gs pos="100000">
                <a:schemeClr val="bg2">
                  <a:lumMod val="10000"/>
                  <a:alpha val="61000"/>
                </a:schemeClr>
              </a:gs>
            </a:gsLst>
            <a:lin ang="5400000" scaled="1"/>
          </a:gradFill>
          <a:ln>
            <a:noFill/>
          </a:ln>
          <a:effectLst>
            <a:softEdge rad="228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A7C3984A-8C34-8548-B372-362461F61D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>
                <a:latin typeface="Arial"/>
                <a:ea typeface="微軟正黑體"/>
                <a:cs typeface="Arial"/>
              </a:rPr>
              <a:t>Big data wave causing rapid adoption of digital transformation in businesses</a:t>
            </a:r>
            <a:endParaRPr kumimoji="1" lang="zh-TW" altLang="en-US">
              <a:latin typeface="Arial"/>
              <a:ea typeface="微軟正黑體"/>
              <a:cs typeface="Arial"/>
            </a:endParaRPr>
          </a:p>
        </p:txBody>
      </p:sp>
      <p:sp>
        <p:nvSpPr>
          <p:cNvPr id="38" name="文本框 2">
            <a:extLst>
              <a:ext uri="{FF2B5EF4-FFF2-40B4-BE49-F238E27FC236}">
                <a16:creationId xmlns:a16="http://schemas.microsoft.com/office/drawing/2014/main" id="{60002A76-0349-EE43-805A-8525B7E154F5}"/>
              </a:ext>
            </a:extLst>
          </p:cNvPr>
          <p:cNvSpPr txBox="1"/>
          <p:nvPr/>
        </p:nvSpPr>
        <p:spPr>
          <a:xfrm>
            <a:off x="461179" y="1845362"/>
            <a:ext cx="5801480" cy="2149306"/>
          </a:xfrm>
          <a:prstGeom prst="rect">
            <a:avLst/>
          </a:prstGeom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  <a:buClr>
                <a:srgbClr val="FF7711"/>
              </a:buClr>
            </a:pPr>
            <a:r>
              <a:rPr lang="en-US" altLang="zh-CN">
                <a:latin typeface="Arial"/>
                <a:ea typeface="微軟正黑體"/>
                <a:cs typeface="Arial"/>
              </a:rPr>
              <a:t>Digital transformation is based upon the large amount of raw data, which is needed to be instantly analyzed for making a meaningful business decision. Therefore, it is critical to store the data in a high-performing, low-latency all flash array (AFA).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76BC18B0-95FE-FC47-817D-FEA859E708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424" y="4151413"/>
            <a:ext cx="5194427" cy="1964939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63D9EF92-AA52-0E47-B85C-A7AB3F84CBEF}"/>
              </a:ext>
            </a:extLst>
          </p:cNvPr>
          <p:cNvSpPr/>
          <p:nvPr/>
        </p:nvSpPr>
        <p:spPr>
          <a:xfrm>
            <a:off x="564950" y="6211307"/>
            <a:ext cx="8202795" cy="256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067">
                <a:latin typeface="微軟正黑體" panose="020B0604030504040204" pitchFamily="34" charset="-120"/>
                <a:ea typeface="微軟正黑體" panose="020B0604030504040204" pitchFamily="34" charset="-120"/>
              </a:rPr>
              <a:t>Source</a:t>
            </a:r>
            <a:r>
              <a:rPr lang="zh-TW" altLang="en-US" sz="1067"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r>
              <a:rPr lang="en-US" altLang="zh-TW" sz="1067">
                <a:latin typeface="微軟正黑體" panose="020B0604030504040204" pitchFamily="34" charset="-120"/>
                <a:ea typeface="微軟正黑體" panose="020B0604030504040204" pitchFamily="34" charset="-120"/>
              </a:rPr>
              <a:t> Data Age 2025, sponsored by Seagate with data from IDC Global </a:t>
            </a:r>
            <a:r>
              <a:rPr lang="en-US" altLang="zh-TW" sz="1067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DataSphere</a:t>
            </a:r>
            <a:r>
              <a:rPr lang="en-US" altLang="zh-TW" sz="1067">
                <a:latin typeface="微軟正黑體" panose="020B0604030504040204" pitchFamily="34" charset="-120"/>
                <a:ea typeface="微軟正黑體" panose="020B0604030504040204" pitchFamily="34" charset="-120"/>
              </a:rPr>
              <a:t>, Nov 2018</a:t>
            </a:r>
            <a:endParaRPr lang="zh-TW" altLang="en-US" sz="1067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8" name="圖片 7" descr="一張含有 坐, 桌, 木製的, 標誌 的圖片&#10;&#10;自動產生的描述">
            <a:extLst>
              <a:ext uri="{FF2B5EF4-FFF2-40B4-BE49-F238E27FC236}">
                <a16:creationId xmlns:a16="http://schemas.microsoft.com/office/drawing/2014/main" id="{085D6E51-1A56-429F-9760-B98E882A35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77" y="1562099"/>
            <a:ext cx="4889767" cy="4862949"/>
          </a:xfrm>
          <a:prstGeom prst="rect">
            <a:avLst/>
          </a:prstGeom>
          <a:effectLst>
            <a:reflection blurRad="203200" stA="50000" endA="300" endPos="6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3017049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7C3984A-8C34-8548-B372-362461F61D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>
                <a:latin typeface="Arial"/>
                <a:ea typeface="微軟正黑體"/>
                <a:cs typeface="Arial"/>
              </a:rPr>
              <a:t>Rapid development of </a:t>
            </a:r>
            <a:br>
              <a:rPr lang="en-US" altLang="zh-TW"/>
            </a:br>
            <a:r>
              <a:rPr lang="en-US" altLang="zh-TW">
                <a:latin typeface="Arial"/>
                <a:ea typeface="微軟正黑體"/>
                <a:cs typeface="Arial"/>
              </a:rPr>
              <a:t>high-speed network technologies </a:t>
            </a:r>
            <a:endParaRPr kumimoji="1" lang="zh-TW" altLang="en-US"/>
          </a:p>
        </p:txBody>
      </p:sp>
      <p:graphicFrame>
        <p:nvGraphicFramePr>
          <p:cNvPr id="6" name="圖表 5">
            <a:extLst>
              <a:ext uri="{FF2B5EF4-FFF2-40B4-BE49-F238E27FC236}">
                <a16:creationId xmlns:a16="http://schemas.microsoft.com/office/drawing/2014/main" id="{E4522DD3-B40D-E94D-9A35-469F0170DA5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40155820"/>
              </p:ext>
            </p:extLst>
          </p:nvPr>
        </p:nvGraphicFramePr>
        <p:xfrm>
          <a:off x="465666" y="1702900"/>
          <a:ext cx="11553882" cy="46143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文字方塊 6">
            <a:extLst>
              <a:ext uri="{FF2B5EF4-FFF2-40B4-BE49-F238E27FC236}">
                <a16:creationId xmlns:a16="http://schemas.microsoft.com/office/drawing/2014/main" id="{0FA03E80-48F1-F048-85FB-E777329D569F}"/>
              </a:ext>
            </a:extLst>
          </p:cNvPr>
          <p:cNvSpPr txBox="1"/>
          <p:nvPr/>
        </p:nvSpPr>
        <p:spPr>
          <a:xfrm>
            <a:off x="2340020" y="4111493"/>
            <a:ext cx="9337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altLang="zh-TW"/>
              <a:t>QXG-2G</a:t>
            </a:r>
            <a:endParaRPr kumimoji="1" lang="zh-TW" altLang="en-US"/>
          </a:p>
        </p:txBody>
      </p:sp>
      <p:pic>
        <p:nvPicPr>
          <p:cNvPr id="19458" name="Picture 2">
            <a:extLst>
              <a:ext uri="{FF2B5EF4-FFF2-40B4-BE49-F238E27FC236}">
                <a16:creationId xmlns:a16="http://schemas.microsoft.com/office/drawing/2014/main" id="{C7283DFB-BDF2-C042-9282-D8CAF7326A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4926" y="4478716"/>
            <a:ext cx="1812508" cy="1051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CC6307F3-2D24-2241-A942-B96DD21747CE}"/>
              </a:ext>
            </a:extLst>
          </p:cNvPr>
          <p:cNvSpPr txBox="1"/>
          <p:nvPr/>
        </p:nvSpPr>
        <p:spPr>
          <a:xfrm>
            <a:off x="3798054" y="3983266"/>
            <a:ext cx="9337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altLang="zh-TW"/>
              <a:t>QXG-5G</a:t>
            </a:r>
            <a:endParaRPr kumimoji="1" lang="zh-TW" altLang="en-US"/>
          </a:p>
        </p:txBody>
      </p:sp>
      <p:pic>
        <p:nvPicPr>
          <p:cNvPr id="19460" name="Picture 4">
            <a:extLst>
              <a:ext uri="{FF2B5EF4-FFF2-40B4-BE49-F238E27FC236}">
                <a16:creationId xmlns:a16="http://schemas.microsoft.com/office/drawing/2014/main" id="{26EAB8C5-A5E4-DA4A-BFC4-5E3A336EF3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3198" y="4426125"/>
            <a:ext cx="1570447" cy="984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文字方塊 11">
            <a:extLst>
              <a:ext uri="{FF2B5EF4-FFF2-40B4-BE49-F238E27FC236}">
                <a16:creationId xmlns:a16="http://schemas.microsoft.com/office/drawing/2014/main" id="{6D76FBCE-569F-8442-B9AD-AFB44D113B4B}"/>
              </a:ext>
            </a:extLst>
          </p:cNvPr>
          <p:cNvSpPr txBox="1"/>
          <p:nvPr/>
        </p:nvSpPr>
        <p:spPr>
          <a:xfrm>
            <a:off x="5047541" y="3963660"/>
            <a:ext cx="10507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altLang="zh-TW"/>
              <a:t>QXG-10G</a:t>
            </a:r>
            <a:endParaRPr kumimoji="1" lang="zh-TW" altLang="en-US"/>
          </a:p>
        </p:txBody>
      </p:sp>
      <p:pic>
        <p:nvPicPr>
          <p:cNvPr id="19462" name="Picture 6">
            <a:extLst>
              <a:ext uri="{FF2B5EF4-FFF2-40B4-BE49-F238E27FC236}">
                <a16:creationId xmlns:a16="http://schemas.microsoft.com/office/drawing/2014/main" id="{FCE66D3D-B72B-DA43-804B-CE100250D1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0129" y="4437819"/>
            <a:ext cx="1551788" cy="972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文字方塊 12">
            <a:extLst>
              <a:ext uri="{FF2B5EF4-FFF2-40B4-BE49-F238E27FC236}">
                <a16:creationId xmlns:a16="http://schemas.microsoft.com/office/drawing/2014/main" id="{484E7A7F-C0B5-1F43-A27F-9FA6B3C4768F}"/>
              </a:ext>
            </a:extLst>
          </p:cNvPr>
          <p:cNvSpPr txBox="1"/>
          <p:nvPr/>
        </p:nvSpPr>
        <p:spPr>
          <a:xfrm>
            <a:off x="7775045" y="3275045"/>
            <a:ext cx="18293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altLang="zh-TW"/>
              <a:t>LAN-40G2SF-MLX</a:t>
            </a:r>
            <a:endParaRPr kumimoji="1" lang="zh-TW" altLang="en-US"/>
          </a:p>
        </p:txBody>
      </p:sp>
      <p:pic>
        <p:nvPicPr>
          <p:cNvPr id="19464" name="Picture 8">
            <a:extLst>
              <a:ext uri="{FF2B5EF4-FFF2-40B4-BE49-F238E27FC236}">
                <a16:creationId xmlns:a16="http://schemas.microsoft.com/office/drawing/2014/main" id="{C5C335C5-B908-7D48-9A7D-38CD35261E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5612" y="3518906"/>
            <a:ext cx="1778000" cy="110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圖片 18" descr="一張含有 文字 的圖片&#10;&#10;自動產生的描述">
            <a:extLst>
              <a:ext uri="{FF2B5EF4-FFF2-40B4-BE49-F238E27FC236}">
                <a16:creationId xmlns:a16="http://schemas.microsoft.com/office/drawing/2014/main" id="{F098D5FC-1318-0044-B3B6-41009D14E1C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90" b="13074"/>
          <a:stretch/>
        </p:blipFill>
        <p:spPr>
          <a:xfrm>
            <a:off x="9014557" y="2430369"/>
            <a:ext cx="1973609" cy="843716"/>
          </a:xfrm>
          <a:prstGeom prst="rect">
            <a:avLst/>
          </a:prstGeom>
        </p:spPr>
      </p:pic>
      <p:sp>
        <p:nvSpPr>
          <p:cNvPr id="20" name="文字方塊 19">
            <a:extLst>
              <a:ext uri="{FF2B5EF4-FFF2-40B4-BE49-F238E27FC236}">
                <a16:creationId xmlns:a16="http://schemas.microsoft.com/office/drawing/2014/main" id="{989F4879-E420-3D4D-A700-49BE8A371770}"/>
              </a:ext>
            </a:extLst>
          </p:cNvPr>
          <p:cNvSpPr txBox="1"/>
          <p:nvPr/>
        </p:nvSpPr>
        <p:spPr>
          <a:xfrm>
            <a:off x="9014557" y="2026595"/>
            <a:ext cx="20301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altLang="zh-TW"/>
              <a:t>QXG-100G2SF-E810</a:t>
            </a:r>
            <a:endParaRPr kumimoji="1" lang="zh-TW" altLang="en-US"/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371FD4E9-D416-8141-BDAC-A54B0D8571D3}"/>
              </a:ext>
            </a:extLst>
          </p:cNvPr>
          <p:cNvSpPr txBox="1"/>
          <p:nvPr/>
        </p:nvSpPr>
        <p:spPr>
          <a:xfrm>
            <a:off x="6178845" y="3809554"/>
            <a:ext cx="18105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altLang="zh-TW"/>
              <a:t>QXG-25G2SF-CX4</a:t>
            </a:r>
            <a:endParaRPr kumimoji="1" lang="zh-TW" altLang="en-US"/>
          </a:p>
        </p:txBody>
      </p:sp>
      <p:pic>
        <p:nvPicPr>
          <p:cNvPr id="20484" name="Picture 4">
            <a:extLst>
              <a:ext uri="{FF2B5EF4-FFF2-40B4-BE49-F238E27FC236}">
                <a16:creationId xmlns:a16="http://schemas.microsoft.com/office/drawing/2014/main" id="{4C4B7E7B-B48F-9145-BB80-DCFFEA92D2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4400" y="4192875"/>
            <a:ext cx="1585626" cy="991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6953B57D-4EDA-AC43-BE17-5D44D90B44CC}"/>
              </a:ext>
            </a:extLst>
          </p:cNvPr>
          <p:cNvSpPr txBox="1"/>
          <p:nvPr/>
        </p:nvSpPr>
        <p:spPr>
          <a:xfrm>
            <a:off x="323077" y="1841929"/>
            <a:ext cx="564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/>
              <a:t>GbE</a:t>
            </a:r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2810111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>
                <a:ea typeface="微軟正黑體"/>
              </a:rPr>
              <a:t>QNAP All-Flash Array (AFA) Series</a:t>
            </a:r>
            <a:endParaRPr lang="zh-TW" altLang="en-US">
              <a:ea typeface="微軟正黑體"/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864E06A8-A428-8A44-A44E-A05D9B7E9CCE}"/>
              </a:ext>
            </a:extLst>
          </p:cNvPr>
          <p:cNvSpPr/>
          <p:nvPr/>
        </p:nvSpPr>
        <p:spPr>
          <a:xfrm>
            <a:off x="1356393" y="1766720"/>
            <a:ext cx="10570102" cy="1097736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237061" indent="-237061">
              <a:spcBef>
                <a:spcPts val="800"/>
              </a:spcBef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altLang="zh-TW" sz="20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With the ZFS file system, featuring data security and data reduction technologies</a:t>
            </a:r>
            <a:r>
              <a:rPr lang="zh-TW" altLang="en-US" sz="20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endParaRPr lang="en-US" altLang="zh-TW" sz="20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59824" lvl="1" indent="-11853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altLang="zh-TW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Increase storage efficiency and maximize ROI</a:t>
            </a:r>
          </a:p>
          <a:p>
            <a:pPr marL="359824" lvl="1" indent="-11853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altLang="zh-TW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Deduplication, inline compression, and data compaction</a:t>
            </a:r>
          </a:p>
        </p:txBody>
      </p:sp>
      <p:grpSp>
        <p:nvGrpSpPr>
          <p:cNvPr id="9" name="群組 8">
            <a:extLst>
              <a:ext uri="{FF2B5EF4-FFF2-40B4-BE49-F238E27FC236}">
                <a16:creationId xmlns:a16="http://schemas.microsoft.com/office/drawing/2014/main" id="{D91BACC7-C065-4162-AC0E-A917619A4EF9}"/>
              </a:ext>
            </a:extLst>
          </p:cNvPr>
          <p:cNvGrpSpPr/>
          <p:nvPr/>
        </p:nvGrpSpPr>
        <p:grpSpPr>
          <a:xfrm>
            <a:off x="736945" y="2912582"/>
            <a:ext cx="5086649" cy="4010486"/>
            <a:chOff x="165645" y="1928531"/>
            <a:chExt cx="3814987" cy="3007864"/>
          </a:xfrm>
        </p:grpSpPr>
        <p:pic>
          <p:nvPicPr>
            <p:cNvPr id="4" name="圖形 3">
              <a:extLst>
                <a:ext uri="{FF2B5EF4-FFF2-40B4-BE49-F238E27FC236}">
                  <a16:creationId xmlns:a16="http://schemas.microsoft.com/office/drawing/2014/main" id="{FD992499-2C03-498E-BAE4-7C8B2EF299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52153" y="1928531"/>
              <a:ext cx="3668708" cy="2707916"/>
            </a:xfrm>
            <a:prstGeom prst="rect">
              <a:avLst/>
            </a:prstGeom>
            <a:effectLst>
              <a:outerShdw blurRad="190500" dist="165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" name="矩形: 圓角 7">
              <a:extLst>
                <a:ext uri="{FF2B5EF4-FFF2-40B4-BE49-F238E27FC236}">
                  <a16:creationId xmlns:a16="http://schemas.microsoft.com/office/drawing/2014/main" id="{2C959502-F2F2-4B82-AD02-E748103B3156}"/>
                </a:ext>
              </a:extLst>
            </p:cNvPr>
            <p:cNvSpPr/>
            <p:nvPr/>
          </p:nvSpPr>
          <p:spPr>
            <a:xfrm>
              <a:off x="165645" y="3641719"/>
              <a:ext cx="3814987" cy="1294676"/>
            </a:xfrm>
            <a:prstGeom prst="roundRect">
              <a:avLst>
                <a:gd name="adj" fmla="val 16738"/>
              </a:avLst>
            </a:prstGeom>
            <a:gradFill>
              <a:gsLst>
                <a:gs pos="0">
                  <a:schemeClr val="tx1">
                    <a:lumMod val="85000"/>
                    <a:lumOff val="15000"/>
                    <a:alpha val="43000"/>
                  </a:schemeClr>
                </a:gs>
                <a:gs pos="100000">
                  <a:schemeClr val="bg2">
                    <a:lumMod val="10000"/>
                    <a:alpha val="13000"/>
                  </a:schemeClr>
                </a:gs>
              </a:gsLst>
              <a:lin ang="5400000" scaled="1"/>
            </a:gradFill>
            <a:ln>
              <a:noFill/>
            </a:ln>
            <a:effectLst>
              <a:softEdge rad="228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4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8" name="矩形 27">
              <a:extLst>
                <a:ext uri="{FF2B5EF4-FFF2-40B4-BE49-F238E27FC236}">
                  <a16:creationId xmlns:a16="http://schemas.microsoft.com/office/drawing/2014/main" id="{0DA48E03-C6BA-8D47-87A7-351BE10BD940}"/>
                </a:ext>
              </a:extLst>
            </p:cNvPr>
            <p:cNvSpPr/>
            <p:nvPr/>
          </p:nvSpPr>
          <p:spPr>
            <a:xfrm>
              <a:off x="666931" y="2443193"/>
              <a:ext cx="2812414" cy="53091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TW" sz="200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2U 30-bay 2.5-inch </a:t>
              </a:r>
              <a:r>
                <a:rPr lang="en-US" altLang="zh-TW" sz="200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SATA </a:t>
              </a:r>
              <a:r>
                <a:rPr lang="en-US" altLang="zh-TW" sz="200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SSD</a:t>
              </a:r>
            </a:p>
            <a:p>
              <a:pPr algn="ctr"/>
              <a:r>
                <a:rPr lang="en-US" altLang="zh-TW" sz="200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ZFS file</a:t>
              </a:r>
              <a:r>
                <a:rPr lang="zh-TW" altLang="en-US" sz="200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</a:t>
              </a:r>
              <a:r>
                <a:rPr lang="en-US" altLang="zh-TW" sz="200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system</a:t>
              </a:r>
              <a:endParaRPr lang="zh-TW" altLang="en-US" sz="20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pic>
        <p:nvPicPr>
          <p:cNvPr id="2050" name="Picture 2">
            <a:extLst>
              <a:ext uri="{FF2B5EF4-FFF2-40B4-BE49-F238E27FC236}">
                <a16:creationId xmlns:a16="http://schemas.microsoft.com/office/drawing/2014/main" id="{D5178E4E-3E21-614E-AD63-CCB5F8A3E0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25" y="3894415"/>
            <a:ext cx="5333343" cy="3333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9F038487-B89F-914E-AB74-48282B51C0B9}"/>
              </a:ext>
            </a:extLst>
          </p:cNvPr>
          <p:cNvSpPr txBox="1"/>
          <p:nvPr/>
        </p:nvSpPr>
        <p:spPr>
          <a:xfrm>
            <a:off x="1957808" y="2943398"/>
            <a:ext cx="29738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3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TS-h3088XU</a:t>
            </a:r>
            <a:endParaRPr kumimoji="1" lang="zh-TW" altLang="en-US" sz="36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15" name="群組 14">
            <a:extLst>
              <a:ext uri="{FF2B5EF4-FFF2-40B4-BE49-F238E27FC236}">
                <a16:creationId xmlns:a16="http://schemas.microsoft.com/office/drawing/2014/main" id="{206F1581-0D62-2247-8D19-FA4F780ECD89}"/>
              </a:ext>
            </a:extLst>
          </p:cNvPr>
          <p:cNvGrpSpPr/>
          <p:nvPr/>
        </p:nvGrpSpPr>
        <p:grpSpPr>
          <a:xfrm>
            <a:off x="5990593" y="2931348"/>
            <a:ext cx="5384997" cy="4010486"/>
            <a:chOff x="67133" y="1928531"/>
            <a:chExt cx="4038748" cy="3007864"/>
          </a:xfrm>
        </p:grpSpPr>
        <p:pic>
          <p:nvPicPr>
            <p:cNvPr id="16" name="圖形 15">
              <a:extLst>
                <a:ext uri="{FF2B5EF4-FFF2-40B4-BE49-F238E27FC236}">
                  <a16:creationId xmlns:a16="http://schemas.microsoft.com/office/drawing/2014/main" id="{DE0CB2F9-D80B-A74F-92DC-F400B92EE1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52153" y="1928531"/>
              <a:ext cx="3668708" cy="2707916"/>
            </a:xfrm>
            <a:prstGeom prst="rect">
              <a:avLst/>
            </a:prstGeom>
            <a:effectLst>
              <a:outerShdw blurRad="190500" dist="165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7" name="矩形: 圓角 7">
              <a:extLst>
                <a:ext uri="{FF2B5EF4-FFF2-40B4-BE49-F238E27FC236}">
                  <a16:creationId xmlns:a16="http://schemas.microsoft.com/office/drawing/2014/main" id="{D1CE2B55-2E8C-B544-BDEE-FEBAB30AEB13}"/>
                </a:ext>
              </a:extLst>
            </p:cNvPr>
            <p:cNvSpPr/>
            <p:nvPr/>
          </p:nvSpPr>
          <p:spPr>
            <a:xfrm>
              <a:off x="165645" y="3641719"/>
              <a:ext cx="3814987" cy="1294676"/>
            </a:xfrm>
            <a:prstGeom prst="roundRect">
              <a:avLst>
                <a:gd name="adj" fmla="val 16738"/>
              </a:avLst>
            </a:prstGeom>
            <a:gradFill>
              <a:gsLst>
                <a:gs pos="0">
                  <a:schemeClr val="tx1">
                    <a:lumMod val="85000"/>
                    <a:lumOff val="15000"/>
                    <a:alpha val="43000"/>
                  </a:schemeClr>
                </a:gs>
                <a:gs pos="100000">
                  <a:schemeClr val="bg2">
                    <a:lumMod val="10000"/>
                    <a:alpha val="13000"/>
                  </a:schemeClr>
                </a:gs>
              </a:gsLst>
              <a:lin ang="5400000" scaled="1"/>
            </a:gradFill>
            <a:ln>
              <a:noFill/>
            </a:ln>
            <a:effectLst>
              <a:softEdge rad="228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4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pic>
          <p:nvPicPr>
            <p:cNvPr id="18" name="圖片 17" descr="一張含有 電腦, 膝上型電腦, 書桌, 桌 的圖片&#10;&#10;自動產生的描述">
              <a:extLst>
                <a:ext uri="{FF2B5EF4-FFF2-40B4-BE49-F238E27FC236}">
                  <a16:creationId xmlns:a16="http://schemas.microsoft.com/office/drawing/2014/main" id="{4D4F1ED3-39E2-5241-9907-E560C8492C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7133" y="3303898"/>
              <a:ext cx="4038748" cy="1246857"/>
            </a:xfrm>
            <a:prstGeom prst="rect">
              <a:avLst/>
            </a:prstGeom>
          </p:spPr>
        </p:pic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386779B8-5335-364D-9E55-AFAD087669E5}"/>
                </a:ext>
              </a:extLst>
            </p:cNvPr>
            <p:cNvSpPr/>
            <p:nvPr/>
          </p:nvSpPr>
          <p:spPr>
            <a:xfrm>
              <a:off x="513636" y="2456808"/>
              <a:ext cx="3134132" cy="48474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TW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2U 24-bay 2.5-inch </a:t>
              </a:r>
              <a:r>
                <a:rPr lang="en-US" altLang="zh-TW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U.2 </a:t>
              </a:r>
              <a:r>
                <a:rPr lang="en-US" altLang="zh-TW" err="1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NVMe</a:t>
              </a:r>
              <a:r>
                <a:rPr lang="en-US" altLang="zh-TW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</a:t>
              </a:r>
              <a:r>
                <a:rPr lang="en-US" altLang="zh-TW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SSD</a:t>
              </a:r>
            </a:p>
            <a:p>
              <a:pPr algn="ctr"/>
              <a:r>
                <a:rPr lang="en-US" altLang="zh-TW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ZFS file system</a:t>
              </a:r>
              <a:endPara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7F780494-9990-AB4E-9F5B-9BCC9BD31DC2}"/>
              </a:ext>
            </a:extLst>
          </p:cNvPr>
          <p:cNvSpPr txBox="1"/>
          <p:nvPr/>
        </p:nvSpPr>
        <p:spPr>
          <a:xfrm>
            <a:off x="7342805" y="2912582"/>
            <a:ext cx="29161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3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TS-h2490FU</a:t>
            </a:r>
            <a:endParaRPr kumimoji="1" lang="zh-TW" altLang="en-US" sz="36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69713E48-492B-974B-89AA-5E2771D4D241}"/>
              </a:ext>
            </a:extLst>
          </p:cNvPr>
          <p:cNvSpPr txBox="1"/>
          <p:nvPr/>
        </p:nvSpPr>
        <p:spPr>
          <a:xfrm>
            <a:off x="1694320" y="4272779"/>
            <a:ext cx="28641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altLang="zh-TW" b="1"/>
              <a:t>TS-h3088XU-RP-W1270-64G</a:t>
            </a:r>
          </a:p>
          <a:p>
            <a:r>
              <a:rPr lang="en" altLang="zh-TW" b="1"/>
              <a:t>TS-h3088XU-RP-W1250-32G</a:t>
            </a: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724C21CB-9CAB-7143-BEBD-795B864953D1}"/>
              </a:ext>
            </a:extLst>
          </p:cNvPr>
          <p:cNvSpPr txBox="1"/>
          <p:nvPr/>
        </p:nvSpPr>
        <p:spPr>
          <a:xfrm>
            <a:off x="7598250" y="4198304"/>
            <a:ext cx="25499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altLang="zh-TW" b="1"/>
              <a:t>TS-h2490FU-7302P-128G</a:t>
            </a:r>
          </a:p>
          <a:p>
            <a:r>
              <a:rPr lang="en" altLang="zh-TW" b="1"/>
              <a:t>TS-h2490FU-7232P-64G</a:t>
            </a:r>
            <a:endParaRPr kumimoji="1" lang="en-US" altLang="zh-TW" b="1"/>
          </a:p>
        </p:txBody>
      </p:sp>
    </p:spTree>
    <p:extLst>
      <p:ext uri="{BB962C8B-B14F-4D97-AF65-F5344CB8AC3E}">
        <p14:creationId xmlns:p14="http://schemas.microsoft.com/office/powerpoint/2010/main" val="30602116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8F0EBDB7-61EF-449A-92ED-63094A198FA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83173" y="5472272"/>
            <a:ext cx="7208827" cy="138572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>
                <a:ea typeface="微軟正黑體"/>
              </a:rPr>
              <a:t>TS-h2490FU NAS </a:t>
            </a:r>
            <a:r>
              <a:rPr lang="zh-TW" altLang="en-US">
                <a:ea typeface="微軟正黑體"/>
              </a:rPr>
              <a:t>SKUs</a:t>
            </a:r>
            <a:endParaRPr lang="en-US"/>
          </a:p>
        </p:txBody>
      </p:sp>
      <p:pic>
        <p:nvPicPr>
          <p:cNvPr id="11" name="圖片 10" descr="一張含有 電腦, 桌, 床 的圖片&#10;&#10;自動產生的描述">
            <a:extLst>
              <a:ext uri="{FF2B5EF4-FFF2-40B4-BE49-F238E27FC236}">
                <a16:creationId xmlns:a16="http://schemas.microsoft.com/office/drawing/2014/main" id="{24D6B3F5-625F-CA48-9DA7-5CB71001BAA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49373" y="3355675"/>
            <a:ext cx="5342627" cy="3024997"/>
          </a:xfrm>
          <a:prstGeom prst="rect">
            <a:avLst/>
          </a:prstGeom>
        </p:spPr>
      </p:pic>
      <p:pic>
        <p:nvPicPr>
          <p:cNvPr id="9" name="圖片 8" descr="一張含有 文字 的圖片&#10;&#10;自動產生的描述">
            <a:extLst>
              <a:ext uri="{FF2B5EF4-FFF2-40B4-BE49-F238E27FC236}">
                <a16:creationId xmlns:a16="http://schemas.microsoft.com/office/drawing/2014/main" id="{59EBFEDE-3564-49D9-A894-7BF4EC765FC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90" b="13074"/>
          <a:stretch/>
        </p:blipFill>
        <p:spPr>
          <a:xfrm>
            <a:off x="7732185" y="2294856"/>
            <a:ext cx="4287363" cy="1832845"/>
          </a:xfrm>
          <a:prstGeom prst="rect">
            <a:avLst/>
          </a:prstGeom>
        </p:spPr>
      </p:pic>
      <p:pic>
        <p:nvPicPr>
          <p:cNvPr id="6" name="圖形 5">
            <a:extLst>
              <a:ext uri="{FF2B5EF4-FFF2-40B4-BE49-F238E27FC236}">
                <a16:creationId xmlns:a16="http://schemas.microsoft.com/office/drawing/2014/main" id="{F1104E92-5A25-4FFB-ADD0-CFBA41422C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308512" y="3797823"/>
            <a:ext cx="5134707" cy="379028"/>
          </a:xfrm>
          <a:prstGeom prst="rect">
            <a:avLst/>
          </a:prstGeom>
        </p:spPr>
      </p:pic>
      <p:sp>
        <p:nvSpPr>
          <p:cNvPr id="12" name="矩形: 圓角 22">
            <a:extLst>
              <a:ext uri="{FF2B5EF4-FFF2-40B4-BE49-F238E27FC236}">
                <a16:creationId xmlns:a16="http://schemas.microsoft.com/office/drawing/2014/main" id="{F60EB262-4494-4B2B-AE6E-C0DDB1B90AF3}"/>
              </a:ext>
            </a:extLst>
          </p:cNvPr>
          <p:cNvSpPr/>
          <p:nvPr/>
        </p:nvSpPr>
        <p:spPr>
          <a:xfrm>
            <a:off x="597877" y="2054142"/>
            <a:ext cx="6171740" cy="2041045"/>
          </a:xfrm>
          <a:prstGeom prst="roundRect">
            <a:avLst>
              <a:gd name="adj" fmla="val 3329"/>
            </a:avLst>
          </a:prstGeom>
          <a:gradFill>
            <a:gsLst>
              <a:gs pos="42000">
                <a:srgbClr val="374557"/>
              </a:gs>
              <a:gs pos="0">
                <a:schemeClr val="tx2">
                  <a:lumMod val="50000"/>
                </a:schemeClr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5400000" scaled="1"/>
          </a:gradFill>
          <a:ln w="9525">
            <a:gradFill>
              <a:gsLst>
                <a:gs pos="0">
                  <a:schemeClr val="tx2">
                    <a:lumMod val="75000"/>
                  </a:schemeClr>
                </a:gs>
                <a:gs pos="67051">
                  <a:srgbClr val="EE6000"/>
                </a:gs>
                <a:gs pos="37000">
                  <a:srgbClr val="EE6000"/>
                </a:gs>
                <a:gs pos="100000">
                  <a:schemeClr val="tx2">
                    <a:lumMod val="50000"/>
                  </a:schemeClr>
                </a:gs>
              </a:gsLst>
              <a:lin ang="5400000" scaled="0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1333">
              <a:solidFill>
                <a:srgbClr val="FF66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文本框 2">
            <a:extLst>
              <a:ext uri="{FF2B5EF4-FFF2-40B4-BE49-F238E27FC236}">
                <a16:creationId xmlns:a16="http://schemas.microsoft.com/office/drawing/2014/main" id="{88E7310E-2441-4CE2-8753-714DD89A8525}"/>
              </a:ext>
            </a:extLst>
          </p:cNvPr>
          <p:cNvSpPr txBox="1"/>
          <p:nvPr/>
        </p:nvSpPr>
        <p:spPr>
          <a:xfrm>
            <a:off x="687975" y="2174417"/>
            <a:ext cx="6081641" cy="1800493"/>
          </a:xfrm>
          <a:prstGeom prst="rect">
            <a:avLst/>
          </a:prstGeom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1600"/>
              </a:spcBef>
            </a:pPr>
            <a:r>
              <a:rPr lang="en-US" altLang="zh-CN" sz="2400" b="1">
                <a:solidFill>
                  <a:schemeClr val="bg1"/>
                </a:solidFill>
                <a:latin typeface="微軟正黑體"/>
                <a:ea typeface="微軟正黑體"/>
              </a:rPr>
              <a:t>TS-h2490FU-</a:t>
            </a:r>
            <a:r>
              <a:rPr lang="en-US" altLang="zh-CN" sz="2400" b="1">
                <a:solidFill>
                  <a:srgbClr val="FA7100"/>
                </a:solidFill>
                <a:latin typeface="微軟正黑體"/>
                <a:ea typeface="微軟正黑體"/>
              </a:rPr>
              <a:t>7302P</a:t>
            </a:r>
            <a:r>
              <a:rPr lang="en-US" altLang="zh-CN" sz="2400" b="1">
                <a:solidFill>
                  <a:schemeClr val="bg1"/>
                </a:solidFill>
                <a:latin typeface="微軟正黑體"/>
                <a:ea typeface="微軟正黑體"/>
              </a:rPr>
              <a:t>-</a:t>
            </a:r>
            <a:r>
              <a:rPr lang="en-US" altLang="zh-CN" sz="2400" b="1">
                <a:solidFill>
                  <a:srgbClr val="FA7100"/>
                </a:solidFill>
                <a:latin typeface="微軟正黑體"/>
                <a:ea typeface="微軟正黑體"/>
              </a:rPr>
              <a:t>128G</a:t>
            </a:r>
            <a:endParaRPr lang="zh-CN" altLang="en-US" sz="2400" b="1">
              <a:solidFill>
                <a:srgbClr val="FA7100"/>
              </a:solidFill>
              <a:latin typeface="微軟正黑體"/>
              <a:ea typeface="微軟正黑體"/>
            </a:endParaRPr>
          </a:p>
          <a:p>
            <a:pPr marL="116205" indent="-116205">
              <a:spcBef>
                <a:spcPts val="1600"/>
              </a:spcBef>
              <a:buClr>
                <a:srgbClr val="FA7100"/>
              </a:buClr>
              <a:buFont typeface="Arial"/>
              <a:buChar char="•"/>
              <a:tabLst>
                <a:tab pos="239178" algn="l"/>
              </a:tabLst>
            </a:pPr>
            <a:r>
              <a:rPr lang="en-US" altLang="zh-CN" sz="1500">
                <a:solidFill>
                  <a:schemeClr val="bg1"/>
                </a:solidFill>
                <a:latin typeface="微軟正黑體"/>
                <a:ea typeface="微軟正黑體"/>
                <a:cs typeface="Calibri"/>
              </a:rPr>
              <a:t>AMD EPYC 7302P </a:t>
            </a:r>
            <a:r>
              <a:rPr lang="en-US" altLang="zh-CN" sz="1500" b="1">
                <a:solidFill>
                  <a:srgbClr val="FA7100"/>
                </a:solidFill>
                <a:latin typeface="微軟正黑體"/>
                <a:ea typeface="微軟正黑體"/>
                <a:cs typeface="Calibri"/>
              </a:rPr>
              <a:t>16-core</a:t>
            </a:r>
            <a:r>
              <a:rPr lang="zh-CN" altLang="en-US" sz="1500">
                <a:solidFill>
                  <a:schemeClr val="bg1"/>
                </a:solidFill>
                <a:latin typeface="微軟正黑體"/>
                <a:ea typeface="微軟正黑體"/>
                <a:cs typeface="Calibri"/>
              </a:rPr>
              <a:t>/</a:t>
            </a:r>
            <a:r>
              <a:rPr lang="en-US" altLang="zh-CN" sz="1500" b="1">
                <a:solidFill>
                  <a:srgbClr val="FF6600"/>
                </a:solidFill>
                <a:latin typeface="微軟正黑體"/>
                <a:ea typeface="微軟正黑體"/>
                <a:cs typeface="Calibri"/>
              </a:rPr>
              <a:t>32-thread</a:t>
            </a:r>
            <a:r>
              <a:rPr lang="zh-CN" altLang="en-US" sz="1500">
                <a:solidFill>
                  <a:schemeClr val="bg1"/>
                </a:solidFill>
                <a:latin typeface="微軟正黑體"/>
                <a:ea typeface="微軟正黑體"/>
                <a:cs typeface="Calibri"/>
              </a:rPr>
              <a:t>, </a:t>
            </a:r>
            <a:r>
              <a:rPr lang="en-US" altLang="zh-CN" sz="1500" b="1">
                <a:solidFill>
                  <a:srgbClr val="FF6600"/>
                </a:solidFill>
                <a:latin typeface="微軟正黑體"/>
                <a:ea typeface="微軟正黑體"/>
                <a:cs typeface="Calibri"/>
              </a:rPr>
              <a:t>3.0</a:t>
            </a:r>
            <a:r>
              <a:rPr lang="zh-CN" altLang="en-US" sz="1500" b="1">
                <a:solidFill>
                  <a:srgbClr val="FF6600"/>
                </a:solidFill>
                <a:latin typeface="微軟正黑體"/>
                <a:ea typeface="微軟正黑體"/>
                <a:cs typeface="Calibri"/>
              </a:rPr>
              <a:t> GHz </a:t>
            </a:r>
            <a:r>
              <a:rPr lang="en-US" altLang="zh-CN" sz="1500">
                <a:solidFill>
                  <a:schemeClr val="bg1"/>
                </a:solidFill>
                <a:latin typeface="微軟正黑體"/>
                <a:ea typeface="微軟正黑體"/>
                <a:cs typeface="Calibri"/>
              </a:rPr>
              <a:t>(Max. </a:t>
            </a:r>
            <a:r>
              <a:rPr lang="zh-CN" altLang="en-US" sz="1500">
                <a:solidFill>
                  <a:schemeClr val="bg1"/>
                </a:solidFill>
                <a:latin typeface="微軟正黑體"/>
                <a:ea typeface="微軟正黑體"/>
                <a:cs typeface="Calibri"/>
              </a:rPr>
              <a:t>3.</a:t>
            </a:r>
            <a:r>
              <a:rPr lang="en-US" altLang="zh-CN" sz="1500">
                <a:solidFill>
                  <a:schemeClr val="bg1"/>
                </a:solidFill>
                <a:latin typeface="微軟正黑體"/>
                <a:ea typeface="微軟正黑體"/>
                <a:cs typeface="Calibri"/>
              </a:rPr>
              <a:t>3</a:t>
            </a:r>
            <a:r>
              <a:rPr lang="zh-CN" altLang="en-US" sz="1500">
                <a:solidFill>
                  <a:schemeClr val="bg1"/>
                </a:solidFill>
                <a:latin typeface="微軟正黑體"/>
                <a:ea typeface="微軟正黑體"/>
                <a:cs typeface="Calibri"/>
              </a:rPr>
              <a:t>GHz</a:t>
            </a:r>
            <a:r>
              <a:rPr lang="en-US" altLang="zh-CN" sz="1500">
                <a:solidFill>
                  <a:schemeClr val="bg1"/>
                </a:solidFill>
                <a:latin typeface="微軟正黑體"/>
                <a:ea typeface="微軟正黑體"/>
                <a:cs typeface="Calibri"/>
              </a:rPr>
              <a:t>)</a:t>
            </a:r>
            <a:endParaRPr lang="zh-CN" altLang="en-US" sz="1500">
              <a:solidFill>
                <a:schemeClr val="bg1"/>
              </a:solidFill>
              <a:latin typeface="微軟正黑體"/>
              <a:ea typeface="微軟正黑體"/>
              <a:cs typeface="Calibri"/>
            </a:endParaRPr>
          </a:p>
          <a:p>
            <a:pPr marL="116205" indent="-116205">
              <a:spcBef>
                <a:spcPts val="1600"/>
              </a:spcBef>
              <a:buClr>
                <a:srgbClr val="FA7100"/>
              </a:buClr>
              <a:buFont typeface="Arial" panose="020B0604020202020204" pitchFamily="34" charset="0"/>
              <a:buChar char="•"/>
            </a:pPr>
            <a:r>
              <a:rPr lang="en-US" altLang="zh-CN" sz="1500" b="1">
                <a:solidFill>
                  <a:srgbClr val="FA7100"/>
                </a:solidFill>
                <a:latin typeface="微軟正黑體"/>
                <a:ea typeface="微軟正黑體"/>
                <a:cs typeface="Calibri"/>
              </a:rPr>
              <a:t>128</a:t>
            </a:r>
            <a:r>
              <a:rPr lang="zh-CN" altLang="en-US" sz="1500" b="1">
                <a:solidFill>
                  <a:srgbClr val="FA7100"/>
                </a:solidFill>
                <a:latin typeface="微軟正黑體"/>
                <a:ea typeface="微軟正黑體"/>
                <a:cs typeface="Calibri"/>
              </a:rPr>
              <a:t>GB </a:t>
            </a:r>
            <a:r>
              <a:rPr lang="zh-CN" altLang="en-US" sz="1500">
                <a:solidFill>
                  <a:schemeClr val="bg1"/>
                </a:solidFill>
                <a:latin typeface="微軟正黑體"/>
                <a:ea typeface="微軟正黑體"/>
                <a:cs typeface="Calibri"/>
              </a:rPr>
              <a:t>DDR4 </a:t>
            </a:r>
            <a:r>
              <a:rPr lang="en-US" altLang="zh-CN" sz="1500">
                <a:solidFill>
                  <a:schemeClr val="bg1"/>
                </a:solidFill>
                <a:latin typeface="微軟正黑體"/>
                <a:ea typeface="微軟正黑體"/>
                <a:cs typeface="Calibri"/>
              </a:rPr>
              <a:t>RDIMM ECC</a:t>
            </a:r>
            <a:r>
              <a:rPr lang="zh-TW" altLang="en-US" sz="1500">
                <a:solidFill>
                  <a:schemeClr val="bg1"/>
                </a:solidFill>
                <a:latin typeface="微軟正黑體"/>
                <a:ea typeface="微軟正黑體"/>
                <a:cs typeface="Calibri"/>
              </a:rPr>
              <a:t> memory</a:t>
            </a:r>
            <a:r>
              <a:rPr lang="en-US" altLang="zh-CN" sz="1500">
                <a:solidFill>
                  <a:schemeClr val="bg1"/>
                </a:solidFill>
                <a:latin typeface="微軟正黑體"/>
                <a:ea typeface="微軟正黑體"/>
                <a:cs typeface="Calibri"/>
              </a:rPr>
              <a:t> </a:t>
            </a:r>
            <a:r>
              <a:rPr lang="zh-CN" altLang="en-US" sz="1500">
                <a:solidFill>
                  <a:schemeClr val="bg1"/>
                </a:solidFill>
                <a:latin typeface="微軟正黑體"/>
                <a:ea typeface="微軟正黑體"/>
                <a:cs typeface="Calibri"/>
              </a:rPr>
              <a:t>(</a:t>
            </a:r>
            <a:r>
              <a:rPr lang="en-US" altLang="zh-CN" sz="1500">
                <a:solidFill>
                  <a:schemeClr val="bg1"/>
                </a:solidFill>
                <a:latin typeface="微軟正黑體"/>
                <a:ea typeface="微軟正黑體"/>
                <a:cs typeface="Calibri"/>
              </a:rPr>
              <a:t>8 x 16GB</a:t>
            </a:r>
            <a:r>
              <a:rPr lang="zh-CN" altLang="en-US" sz="1500">
                <a:solidFill>
                  <a:schemeClr val="bg1"/>
                </a:solidFill>
                <a:latin typeface="微軟正黑體"/>
                <a:ea typeface="微軟正黑體"/>
                <a:cs typeface="Calibri"/>
              </a:rPr>
              <a:t>)</a:t>
            </a:r>
            <a:endParaRPr lang="en-US" altLang="zh-CN" sz="1500">
              <a:solidFill>
                <a:schemeClr val="bg1"/>
              </a:solidFill>
              <a:latin typeface="微軟正黑體"/>
              <a:ea typeface="微軟正黑體"/>
              <a:cs typeface="Calibri"/>
            </a:endParaRPr>
          </a:p>
          <a:p>
            <a:pPr marL="116205" indent="-116205">
              <a:spcBef>
                <a:spcPts val="1600"/>
              </a:spcBef>
              <a:buClr>
                <a:srgbClr val="FA7100"/>
              </a:buClr>
              <a:buFont typeface="Arial" panose="020B0604020202020204" pitchFamily="34" charset="0"/>
              <a:buChar char="•"/>
            </a:pPr>
            <a:r>
              <a:rPr lang="en-US" altLang="zh-CN" sz="1500">
                <a:latin typeface="微軟正黑體"/>
                <a:ea typeface="微軟正黑體"/>
                <a:cs typeface="Calibri"/>
              </a:rPr>
              <a:t> </a:t>
            </a:r>
            <a:r>
              <a:rPr lang="en-US" altLang="zh-CN" sz="1500" b="1">
                <a:solidFill>
                  <a:srgbClr val="FA7100"/>
                </a:solidFill>
                <a:latin typeface="微軟正黑體"/>
                <a:ea typeface="微軟正黑體"/>
                <a:cs typeface="Calibri"/>
              </a:rPr>
              <a:t>4</a:t>
            </a:r>
            <a:r>
              <a:rPr lang="en-US" altLang="zh-CN" sz="1500">
                <a:latin typeface="微軟正黑體"/>
                <a:ea typeface="微軟正黑體"/>
                <a:cs typeface="Calibri"/>
              </a:rPr>
              <a:t> </a:t>
            </a:r>
            <a:r>
              <a:rPr lang="en-US" altLang="zh-CN" sz="1500">
                <a:solidFill>
                  <a:schemeClr val="bg1"/>
                </a:solidFill>
                <a:latin typeface="微軟正黑體"/>
                <a:ea typeface="微軟正黑體"/>
                <a:cs typeface="Calibri"/>
              </a:rPr>
              <a:t>x SFP28 25GbE</a:t>
            </a:r>
            <a:r>
              <a:rPr lang="zh-CN" altLang="en-US" sz="1500">
                <a:solidFill>
                  <a:schemeClr val="bg1"/>
                </a:solidFill>
                <a:latin typeface="微軟正黑體"/>
                <a:ea typeface="微軟正黑體"/>
                <a:cs typeface="Calibri"/>
              </a:rPr>
              <a:t> ports</a:t>
            </a:r>
            <a:r>
              <a:rPr lang="en-US" altLang="zh-CN" sz="1500">
                <a:solidFill>
                  <a:schemeClr val="bg1"/>
                </a:solidFill>
                <a:latin typeface="微軟正黑體"/>
                <a:ea typeface="微軟正黑體"/>
                <a:cs typeface="Calibri"/>
              </a:rPr>
              <a:t> (25GbE/10GbE/1GbE)</a:t>
            </a:r>
          </a:p>
        </p:txBody>
      </p:sp>
      <p:sp>
        <p:nvSpPr>
          <p:cNvPr id="14" name="矩形: 圓角 22">
            <a:extLst>
              <a:ext uri="{FF2B5EF4-FFF2-40B4-BE49-F238E27FC236}">
                <a16:creationId xmlns:a16="http://schemas.microsoft.com/office/drawing/2014/main" id="{BD87A7E2-D984-4E94-B04C-9B48DE56A956}"/>
              </a:ext>
            </a:extLst>
          </p:cNvPr>
          <p:cNvSpPr/>
          <p:nvPr/>
        </p:nvSpPr>
        <p:spPr>
          <a:xfrm>
            <a:off x="597876" y="4339627"/>
            <a:ext cx="6171740" cy="2041045"/>
          </a:xfrm>
          <a:prstGeom prst="roundRect">
            <a:avLst>
              <a:gd name="adj" fmla="val 3329"/>
            </a:avLst>
          </a:prstGeom>
          <a:gradFill>
            <a:gsLst>
              <a:gs pos="42000">
                <a:srgbClr val="374557"/>
              </a:gs>
              <a:gs pos="0">
                <a:schemeClr val="tx2">
                  <a:lumMod val="50000"/>
                </a:schemeClr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5400000" scaled="1"/>
          </a:gradFill>
          <a:ln w="9525">
            <a:gradFill>
              <a:gsLst>
                <a:gs pos="0">
                  <a:schemeClr val="tx2">
                    <a:lumMod val="75000"/>
                  </a:schemeClr>
                </a:gs>
                <a:gs pos="67051">
                  <a:srgbClr val="EE6000"/>
                </a:gs>
                <a:gs pos="37000">
                  <a:srgbClr val="EE6000"/>
                </a:gs>
                <a:gs pos="100000">
                  <a:schemeClr val="tx2">
                    <a:lumMod val="50000"/>
                  </a:schemeClr>
                </a:gs>
              </a:gsLst>
              <a:lin ang="5400000" scaled="0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1333">
              <a:solidFill>
                <a:srgbClr val="FF66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文本框 3">
            <a:extLst>
              <a:ext uri="{FF2B5EF4-FFF2-40B4-BE49-F238E27FC236}">
                <a16:creationId xmlns:a16="http://schemas.microsoft.com/office/drawing/2014/main" id="{FAAD4329-D161-48A6-8384-C1789D94C142}"/>
              </a:ext>
            </a:extLst>
          </p:cNvPr>
          <p:cNvSpPr txBox="1"/>
          <p:nvPr/>
        </p:nvSpPr>
        <p:spPr>
          <a:xfrm>
            <a:off x="687975" y="4459902"/>
            <a:ext cx="6081642" cy="1800493"/>
          </a:xfrm>
          <a:prstGeom prst="rect">
            <a:avLst/>
          </a:prstGeom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1600"/>
              </a:spcBef>
            </a:pPr>
            <a:r>
              <a:rPr lang="en-US" altLang="zh-CN" sz="2400" b="1">
                <a:solidFill>
                  <a:schemeClr val="bg1"/>
                </a:solidFill>
                <a:latin typeface="微軟正黑體"/>
                <a:ea typeface="微軟正黑體"/>
              </a:rPr>
              <a:t>TS-h2490FU-</a:t>
            </a:r>
            <a:r>
              <a:rPr lang="en-US" altLang="zh-CN" sz="2400" b="1">
                <a:solidFill>
                  <a:srgbClr val="FA7100"/>
                </a:solidFill>
                <a:latin typeface="微軟正黑體"/>
                <a:ea typeface="微軟正黑體"/>
              </a:rPr>
              <a:t>7232P</a:t>
            </a:r>
            <a:r>
              <a:rPr lang="en-US" altLang="zh-CN" sz="2400" b="1">
                <a:solidFill>
                  <a:schemeClr val="bg1"/>
                </a:solidFill>
                <a:latin typeface="微軟正黑體"/>
                <a:ea typeface="微軟正黑體"/>
              </a:rPr>
              <a:t>-</a:t>
            </a:r>
            <a:r>
              <a:rPr lang="en-US" altLang="zh-CN" sz="2400" b="1">
                <a:solidFill>
                  <a:srgbClr val="FA7100"/>
                </a:solidFill>
                <a:latin typeface="微軟正黑體"/>
                <a:ea typeface="微軟正黑體"/>
              </a:rPr>
              <a:t>64G</a:t>
            </a:r>
            <a:endParaRPr lang="zh-CN" altLang="en-US" sz="2400" b="1">
              <a:solidFill>
                <a:srgbClr val="FA7100"/>
              </a:solidFill>
              <a:latin typeface="微軟正黑體"/>
              <a:ea typeface="微軟正黑體"/>
            </a:endParaRPr>
          </a:p>
          <a:p>
            <a:pPr marL="116205" indent="-116205">
              <a:spcBef>
                <a:spcPts val="1600"/>
              </a:spcBef>
              <a:buClr>
                <a:srgbClr val="FA7100"/>
              </a:buClr>
              <a:buFont typeface="Arial"/>
              <a:buChar char="•"/>
              <a:tabLst>
                <a:tab pos="239178" algn="l"/>
              </a:tabLst>
            </a:pPr>
            <a:r>
              <a:rPr lang="en-US" altLang="zh-CN" sz="1500">
                <a:solidFill>
                  <a:schemeClr val="bg1"/>
                </a:solidFill>
                <a:latin typeface="微軟正黑體"/>
                <a:ea typeface="微軟正黑體"/>
                <a:cs typeface="Calibri"/>
              </a:rPr>
              <a:t>AMD EPYC 7232P </a:t>
            </a:r>
            <a:r>
              <a:rPr lang="en-US" altLang="zh-CN" sz="1500" b="1">
                <a:solidFill>
                  <a:srgbClr val="FA7100"/>
                </a:solidFill>
                <a:latin typeface="微軟正黑體"/>
                <a:ea typeface="微軟正黑體"/>
                <a:cs typeface="Calibri"/>
              </a:rPr>
              <a:t>8-core</a:t>
            </a:r>
            <a:r>
              <a:rPr lang="zh-CN" altLang="en-US" sz="1500">
                <a:solidFill>
                  <a:schemeClr val="bg1"/>
                </a:solidFill>
                <a:latin typeface="微軟正黑體"/>
                <a:ea typeface="微軟正黑體"/>
                <a:cs typeface="Calibri"/>
              </a:rPr>
              <a:t>/</a:t>
            </a:r>
            <a:r>
              <a:rPr lang="en-US" altLang="zh-CN" sz="1500" b="1">
                <a:solidFill>
                  <a:srgbClr val="FF6600"/>
                </a:solidFill>
                <a:latin typeface="微軟正黑體"/>
                <a:ea typeface="微軟正黑體"/>
                <a:cs typeface="Calibri"/>
              </a:rPr>
              <a:t>16-thread</a:t>
            </a:r>
            <a:r>
              <a:rPr lang="zh-CN" altLang="en-US" sz="1500">
                <a:solidFill>
                  <a:schemeClr val="bg1"/>
                </a:solidFill>
                <a:latin typeface="微軟正黑體"/>
                <a:ea typeface="微軟正黑體"/>
                <a:cs typeface="Calibri"/>
              </a:rPr>
              <a:t>,</a:t>
            </a:r>
            <a:r>
              <a:rPr lang="en-US" altLang="zh-CN" sz="1500">
                <a:solidFill>
                  <a:schemeClr val="bg1"/>
                </a:solidFill>
                <a:latin typeface="微軟正黑體"/>
                <a:ea typeface="微軟正黑體"/>
                <a:cs typeface="Calibri"/>
              </a:rPr>
              <a:t> </a:t>
            </a:r>
            <a:r>
              <a:rPr lang="en-US" altLang="zh-CN" sz="1500" b="1">
                <a:solidFill>
                  <a:srgbClr val="FF6600"/>
                </a:solidFill>
                <a:latin typeface="微軟正黑體"/>
                <a:ea typeface="微軟正黑體"/>
                <a:cs typeface="Calibri"/>
              </a:rPr>
              <a:t>3.1</a:t>
            </a:r>
            <a:r>
              <a:rPr lang="zh-CN" altLang="en-US" sz="1500" b="1">
                <a:solidFill>
                  <a:srgbClr val="FF6600"/>
                </a:solidFill>
                <a:latin typeface="微軟正黑體"/>
                <a:ea typeface="微軟正黑體"/>
                <a:cs typeface="Calibri"/>
              </a:rPr>
              <a:t> GHz</a:t>
            </a:r>
            <a:r>
              <a:rPr lang="zh-CN" altLang="en-US" sz="1500">
                <a:solidFill>
                  <a:schemeClr val="bg1"/>
                </a:solidFill>
                <a:latin typeface="微軟正黑體"/>
                <a:ea typeface="微軟正黑體"/>
                <a:cs typeface="Calibri"/>
              </a:rPr>
              <a:t> </a:t>
            </a:r>
            <a:r>
              <a:rPr lang="en-US" altLang="zh-CN" sz="1500">
                <a:solidFill>
                  <a:schemeClr val="bg1"/>
                </a:solidFill>
                <a:latin typeface="微軟正黑體"/>
                <a:ea typeface="微軟正黑體"/>
                <a:cs typeface="Calibri"/>
              </a:rPr>
              <a:t>(Max. </a:t>
            </a:r>
            <a:r>
              <a:rPr lang="zh-CN" altLang="en-US" sz="1500">
                <a:solidFill>
                  <a:schemeClr val="bg1"/>
                </a:solidFill>
                <a:latin typeface="微軟正黑體"/>
                <a:ea typeface="微軟正黑體"/>
                <a:cs typeface="Calibri"/>
              </a:rPr>
              <a:t>3.</a:t>
            </a:r>
            <a:r>
              <a:rPr lang="en-US" altLang="zh-CN" sz="1500">
                <a:solidFill>
                  <a:schemeClr val="bg1"/>
                </a:solidFill>
                <a:latin typeface="微軟正黑體"/>
                <a:ea typeface="微軟正黑體"/>
                <a:cs typeface="Calibri"/>
              </a:rPr>
              <a:t>2</a:t>
            </a:r>
            <a:r>
              <a:rPr lang="zh-CN" altLang="en-US" sz="1500">
                <a:solidFill>
                  <a:schemeClr val="bg1"/>
                </a:solidFill>
                <a:latin typeface="微軟正黑體"/>
                <a:ea typeface="微軟正黑體"/>
                <a:cs typeface="Calibri"/>
              </a:rPr>
              <a:t>GHz</a:t>
            </a:r>
            <a:r>
              <a:rPr lang="en-US" altLang="zh-CN" sz="1500">
                <a:solidFill>
                  <a:schemeClr val="bg1"/>
                </a:solidFill>
                <a:latin typeface="微軟正黑體"/>
                <a:ea typeface="微軟正黑體"/>
                <a:cs typeface="Calibri"/>
              </a:rPr>
              <a:t>)</a:t>
            </a:r>
            <a:endParaRPr lang="zh-CN" altLang="en-US" sz="1500">
              <a:solidFill>
                <a:schemeClr val="bg1"/>
              </a:solidFill>
              <a:latin typeface="微軟正黑體"/>
              <a:ea typeface="微軟正黑體"/>
              <a:cs typeface="Calibri"/>
            </a:endParaRPr>
          </a:p>
          <a:p>
            <a:pPr marL="116205" indent="-116205">
              <a:spcBef>
                <a:spcPts val="1600"/>
              </a:spcBef>
              <a:buClr>
                <a:srgbClr val="FA7100"/>
              </a:buClr>
              <a:buFont typeface="Arial" panose="020B0604020202020204" pitchFamily="34" charset="0"/>
              <a:buChar char="•"/>
            </a:pPr>
            <a:r>
              <a:rPr lang="en-US" altLang="zh-CN" sz="1500" b="1">
                <a:solidFill>
                  <a:srgbClr val="FA7100"/>
                </a:solidFill>
                <a:latin typeface="微軟正黑體"/>
                <a:ea typeface="微軟正黑體"/>
                <a:cs typeface="Calibri"/>
              </a:rPr>
              <a:t>64</a:t>
            </a:r>
            <a:r>
              <a:rPr lang="zh-CN" altLang="en-US" sz="1500" b="1">
                <a:solidFill>
                  <a:srgbClr val="FA7100"/>
                </a:solidFill>
                <a:latin typeface="微軟正黑體"/>
                <a:ea typeface="微軟正黑體"/>
                <a:cs typeface="Calibri"/>
              </a:rPr>
              <a:t>GB </a:t>
            </a:r>
            <a:r>
              <a:rPr lang="zh-CN" altLang="en-US" sz="1500">
                <a:solidFill>
                  <a:schemeClr val="bg1"/>
                </a:solidFill>
                <a:latin typeface="微軟正黑體"/>
                <a:ea typeface="微軟正黑體"/>
                <a:cs typeface="Calibri"/>
              </a:rPr>
              <a:t>DDR4 </a:t>
            </a:r>
            <a:r>
              <a:rPr lang="en-US" altLang="zh-CN" sz="1500">
                <a:solidFill>
                  <a:schemeClr val="bg1"/>
                </a:solidFill>
                <a:latin typeface="微軟正黑體"/>
                <a:ea typeface="微軟正黑體"/>
                <a:cs typeface="Calibri"/>
              </a:rPr>
              <a:t>RDIMM ECC</a:t>
            </a:r>
            <a:r>
              <a:rPr lang="zh-CN" altLang="en-US" sz="1500">
                <a:solidFill>
                  <a:schemeClr val="bg1"/>
                </a:solidFill>
                <a:latin typeface="微軟正黑體"/>
                <a:ea typeface="微軟正黑體"/>
                <a:cs typeface="Calibri"/>
              </a:rPr>
              <a:t> memory</a:t>
            </a:r>
            <a:r>
              <a:rPr lang="en-US" altLang="zh-CN" sz="1500">
                <a:solidFill>
                  <a:schemeClr val="bg1"/>
                </a:solidFill>
                <a:latin typeface="微軟正黑體"/>
                <a:ea typeface="微軟正黑體"/>
                <a:cs typeface="Calibri"/>
              </a:rPr>
              <a:t> </a:t>
            </a:r>
            <a:r>
              <a:rPr lang="zh-CN" altLang="en-US" sz="1500">
                <a:solidFill>
                  <a:schemeClr val="bg1"/>
                </a:solidFill>
                <a:latin typeface="微軟正黑體"/>
                <a:ea typeface="微軟正黑體"/>
                <a:cs typeface="Calibri"/>
              </a:rPr>
              <a:t>(</a:t>
            </a:r>
            <a:r>
              <a:rPr lang="en-US" altLang="zh-CN" sz="1500">
                <a:solidFill>
                  <a:schemeClr val="bg1"/>
                </a:solidFill>
                <a:latin typeface="微軟正黑體"/>
                <a:ea typeface="微軟正黑體"/>
                <a:cs typeface="Calibri"/>
              </a:rPr>
              <a:t>8 x 8GB</a:t>
            </a:r>
            <a:r>
              <a:rPr lang="zh-CN" altLang="en-US" sz="1500">
                <a:solidFill>
                  <a:schemeClr val="bg1"/>
                </a:solidFill>
                <a:latin typeface="微軟正黑體"/>
                <a:ea typeface="微軟正黑體"/>
                <a:cs typeface="Calibri"/>
              </a:rPr>
              <a:t>)</a:t>
            </a:r>
            <a:endParaRPr lang="en-US" altLang="zh-CN" sz="1500">
              <a:solidFill>
                <a:schemeClr val="bg1"/>
              </a:solidFill>
              <a:latin typeface="微軟正黑體"/>
              <a:ea typeface="微軟正黑體"/>
              <a:cs typeface="Calibri"/>
            </a:endParaRPr>
          </a:p>
          <a:p>
            <a:pPr marL="116205" indent="-116205">
              <a:spcBef>
                <a:spcPts val="1600"/>
              </a:spcBef>
              <a:buClr>
                <a:srgbClr val="FA7100"/>
              </a:buClr>
              <a:buFont typeface="Arial" panose="020B0604020202020204" pitchFamily="34" charset="0"/>
              <a:buChar char="•"/>
            </a:pPr>
            <a:r>
              <a:rPr lang="en-US" altLang="zh-CN" sz="1500">
                <a:latin typeface="微軟正黑體"/>
                <a:ea typeface="微軟正黑體"/>
                <a:cs typeface="Calibri"/>
              </a:rPr>
              <a:t> </a:t>
            </a:r>
            <a:r>
              <a:rPr lang="en-US" altLang="zh-CN" sz="1500" b="1">
                <a:solidFill>
                  <a:srgbClr val="FA7100"/>
                </a:solidFill>
                <a:latin typeface="微軟正黑體"/>
                <a:ea typeface="微軟正黑體"/>
                <a:cs typeface="Calibri"/>
              </a:rPr>
              <a:t>2</a:t>
            </a:r>
            <a:r>
              <a:rPr lang="en-US" altLang="zh-CN" sz="1500">
                <a:latin typeface="微軟正黑體"/>
                <a:ea typeface="微軟正黑體"/>
                <a:cs typeface="Calibri"/>
              </a:rPr>
              <a:t> </a:t>
            </a:r>
            <a:r>
              <a:rPr lang="en-US" altLang="zh-CN" sz="1500">
                <a:solidFill>
                  <a:schemeClr val="bg1"/>
                </a:solidFill>
                <a:latin typeface="微軟正黑體"/>
                <a:ea typeface="微軟正黑體"/>
                <a:cs typeface="Calibri"/>
              </a:rPr>
              <a:t>x SFP28 25GbE</a:t>
            </a:r>
            <a:r>
              <a:rPr lang="zh-CN" altLang="en-US" sz="1500">
                <a:solidFill>
                  <a:schemeClr val="bg1"/>
                </a:solidFill>
                <a:latin typeface="微軟正黑體"/>
                <a:ea typeface="微軟正黑體"/>
                <a:cs typeface="Calibri"/>
              </a:rPr>
              <a:t> ports</a:t>
            </a:r>
            <a:r>
              <a:rPr lang="en-US" altLang="zh-CN" sz="1500">
                <a:solidFill>
                  <a:schemeClr val="bg1"/>
                </a:solidFill>
                <a:latin typeface="微軟正黑體"/>
                <a:ea typeface="微軟正黑體"/>
                <a:cs typeface="Calibri"/>
              </a:rPr>
              <a:t> (25GbE/10GbE/1GbE)</a:t>
            </a:r>
          </a:p>
        </p:txBody>
      </p:sp>
    </p:spTree>
    <p:extLst>
      <p:ext uri="{BB962C8B-B14F-4D97-AF65-F5344CB8AC3E}">
        <p14:creationId xmlns:p14="http://schemas.microsoft.com/office/powerpoint/2010/main" val="36568954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: 圓角 22">
            <a:extLst>
              <a:ext uri="{FF2B5EF4-FFF2-40B4-BE49-F238E27FC236}">
                <a16:creationId xmlns:a16="http://schemas.microsoft.com/office/drawing/2014/main" id="{C56D5368-9689-4D38-9426-594154CA82EC}"/>
              </a:ext>
            </a:extLst>
          </p:cNvPr>
          <p:cNvSpPr/>
          <p:nvPr/>
        </p:nvSpPr>
        <p:spPr>
          <a:xfrm>
            <a:off x="597877" y="2054142"/>
            <a:ext cx="6171740" cy="2041045"/>
          </a:xfrm>
          <a:prstGeom prst="roundRect">
            <a:avLst>
              <a:gd name="adj" fmla="val 3329"/>
            </a:avLst>
          </a:prstGeom>
          <a:gradFill>
            <a:gsLst>
              <a:gs pos="42000">
                <a:srgbClr val="374557"/>
              </a:gs>
              <a:gs pos="0">
                <a:schemeClr val="tx2">
                  <a:lumMod val="50000"/>
                </a:schemeClr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5400000" scaled="1"/>
          </a:gradFill>
          <a:ln w="9525">
            <a:gradFill>
              <a:gsLst>
                <a:gs pos="0">
                  <a:schemeClr val="tx2">
                    <a:lumMod val="75000"/>
                  </a:schemeClr>
                </a:gs>
                <a:gs pos="67051">
                  <a:srgbClr val="EE6000"/>
                </a:gs>
                <a:gs pos="37000">
                  <a:srgbClr val="EE6000"/>
                </a:gs>
                <a:gs pos="100000">
                  <a:schemeClr val="tx2">
                    <a:lumMod val="50000"/>
                  </a:schemeClr>
                </a:gs>
              </a:gsLst>
              <a:lin ang="5400000" scaled="0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1333">
              <a:solidFill>
                <a:srgbClr val="FF66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8F0EBDB7-61EF-449A-92ED-63094A198FA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83173" y="5472272"/>
            <a:ext cx="7208827" cy="138572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/>
              <a:t>TS-h3088XU NAS SKUs</a:t>
            </a:r>
            <a:endParaRPr lang="en-US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35B80DA4-AEA7-4E21-8512-4DE89FC32D7E}"/>
              </a:ext>
            </a:extLst>
          </p:cNvPr>
          <p:cNvSpPr txBox="1"/>
          <p:nvPr/>
        </p:nvSpPr>
        <p:spPr>
          <a:xfrm>
            <a:off x="701335" y="2218019"/>
            <a:ext cx="6108159" cy="1713290"/>
          </a:xfrm>
          <a:prstGeom prst="rect">
            <a:avLst/>
          </a:prstGeom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ts val="2200"/>
              </a:lnSpc>
              <a:spcBef>
                <a:spcPts val="1600"/>
              </a:spcBef>
            </a:pPr>
            <a:r>
              <a:rPr lang="en" altLang="zh-TW" sz="2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TS-h3088XU-RP-</a:t>
            </a:r>
            <a:r>
              <a:rPr lang="en" altLang="zh-TW" sz="2400" b="1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W1270-64G</a:t>
            </a:r>
            <a:endParaRPr lang="zh-CN" altLang="en-US" sz="2400" b="1">
              <a:solidFill>
                <a:schemeClr val="accent2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16414" indent="-116414">
              <a:spcBef>
                <a:spcPts val="1600"/>
              </a:spcBef>
              <a:buClr>
                <a:srgbClr val="FA7100"/>
              </a:buClr>
              <a:buFont typeface="Arial"/>
              <a:buChar char="•"/>
              <a:tabLst>
                <a:tab pos="239178" algn="l"/>
              </a:tabLst>
            </a:pPr>
            <a:r>
              <a:rPr lang="en-US" altLang="zh-CN" sz="1500">
                <a:solidFill>
                  <a:schemeClr val="bg1"/>
                </a:solidFill>
                <a:latin typeface="微軟正黑體"/>
                <a:ea typeface="微軟正黑體"/>
                <a:cs typeface="Calibri"/>
              </a:rPr>
              <a:t>Intel Xeon W-1270 </a:t>
            </a:r>
            <a:r>
              <a:rPr lang="en-US" altLang="zh-CN" sz="1500" b="1">
                <a:solidFill>
                  <a:schemeClr val="accent2"/>
                </a:solidFill>
                <a:latin typeface="微軟正黑體"/>
                <a:ea typeface="微軟正黑體"/>
                <a:cs typeface="Calibri"/>
              </a:rPr>
              <a:t>8-core</a:t>
            </a:r>
            <a:r>
              <a:rPr lang="zh-CN" altLang="en-US" sz="1500">
                <a:solidFill>
                  <a:schemeClr val="bg1"/>
                </a:solidFill>
                <a:latin typeface="微軟正黑體"/>
                <a:ea typeface="微軟正黑體"/>
                <a:cs typeface="Calibri"/>
              </a:rPr>
              <a:t>/</a:t>
            </a:r>
            <a:r>
              <a:rPr lang="en-US" altLang="zh-CN" sz="1500" b="1">
                <a:solidFill>
                  <a:schemeClr val="accent2"/>
                </a:solidFill>
                <a:latin typeface="微軟正黑體"/>
                <a:ea typeface="微軟正黑體"/>
                <a:cs typeface="Calibri"/>
              </a:rPr>
              <a:t>16-thread</a:t>
            </a:r>
            <a:r>
              <a:rPr lang="zh-CN" altLang="en-US" sz="1500">
                <a:solidFill>
                  <a:schemeClr val="bg1"/>
                </a:solidFill>
                <a:latin typeface="微軟正黑體"/>
                <a:ea typeface="微軟正黑體"/>
                <a:cs typeface="Calibri"/>
              </a:rPr>
              <a:t>, </a:t>
            </a:r>
            <a:r>
              <a:rPr lang="en-US" altLang="zh-CN" sz="1500" b="1">
                <a:solidFill>
                  <a:schemeClr val="accent2"/>
                </a:solidFill>
                <a:latin typeface="微軟正黑體"/>
                <a:ea typeface="微軟正黑體"/>
                <a:cs typeface="Calibri"/>
              </a:rPr>
              <a:t>3.4</a:t>
            </a:r>
            <a:r>
              <a:rPr lang="zh-CN" altLang="en-US" sz="1500" b="1">
                <a:solidFill>
                  <a:schemeClr val="accent2"/>
                </a:solidFill>
                <a:latin typeface="微軟正黑體"/>
                <a:ea typeface="微軟正黑體"/>
                <a:cs typeface="Calibri"/>
              </a:rPr>
              <a:t> GHz</a:t>
            </a:r>
            <a:r>
              <a:rPr lang="en-US" altLang="zh-CN" sz="1500">
                <a:solidFill>
                  <a:schemeClr val="bg1"/>
                </a:solidFill>
                <a:latin typeface="微軟正黑體"/>
                <a:ea typeface="微軟正黑體"/>
                <a:cs typeface="Calibri"/>
              </a:rPr>
              <a:t> (Max. 5.0</a:t>
            </a:r>
            <a:r>
              <a:rPr lang="zh-CN" altLang="en-US" sz="1500">
                <a:solidFill>
                  <a:schemeClr val="bg1"/>
                </a:solidFill>
                <a:latin typeface="微軟正黑體"/>
                <a:ea typeface="微軟正黑體"/>
                <a:cs typeface="Calibri"/>
              </a:rPr>
              <a:t>GHz</a:t>
            </a:r>
            <a:r>
              <a:rPr lang="en-US" altLang="zh-TW" sz="1500">
                <a:solidFill>
                  <a:schemeClr val="bg1"/>
                </a:solidFill>
                <a:latin typeface="微軟正黑體"/>
                <a:ea typeface="微軟正黑體"/>
                <a:cs typeface="Calibri"/>
              </a:rPr>
              <a:t>)</a:t>
            </a:r>
            <a:endParaRPr lang="zh-CN" altLang="en-US" sz="1500">
              <a:solidFill>
                <a:schemeClr val="bg1"/>
              </a:solidFill>
              <a:latin typeface="微軟正黑體"/>
              <a:ea typeface="微軟正黑體"/>
              <a:cs typeface="Calibri"/>
            </a:endParaRPr>
          </a:p>
          <a:p>
            <a:pPr marL="116414" indent="-116414">
              <a:spcBef>
                <a:spcPts val="1600"/>
              </a:spcBef>
              <a:buClr>
                <a:srgbClr val="FA7100"/>
              </a:buClr>
              <a:buFont typeface="Arial" panose="020B0604020202020204" pitchFamily="34" charset="0"/>
              <a:buChar char="•"/>
            </a:pPr>
            <a:r>
              <a:rPr lang="en-US" altLang="zh-CN" sz="1500" b="1">
                <a:solidFill>
                  <a:schemeClr val="accent2"/>
                </a:solidFill>
                <a:latin typeface="微軟正黑體"/>
                <a:ea typeface="微軟正黑體"/>
                <a:cs typeface="Calibri"/>
              </a:rPr>
              <a:t>64</a:t>
            </a:r>
            <a:r>
              <a:rPr lang="zh-CN" altLang="en-US" sz="1500" b="1">
                <a:solidFill>
                  <a:schemeClr val="accent2"/>
                </a:solidFill>
                <a:latin typeface="微軟正黑體"/>
                <a:ea typeface="微軟正黑體"/>
                <a:cs typeface="Calibri"/>
              </a:rPr>
              <a:t>GB </a:t>
            </a:r>
            <a:r>
              <a:rPr lang="zh-CN" altLang="en-US" sz="1500">
                <a:solidFill>
                  <a:schemeClr val="bg1"/>
                </a:solidFill>
                <a:latin typeface="微軟正黑體"/>
                <a:ea typeface="微軟正黑體"/>
                <a:cs typeface="Calibri"/>
              </a:rPr>
              <a:t>DDR4 </a:t>
            </a:r>
            <a:r>
              <a:rPr lang="en-US" altLang="zh-CN" sz="1500">
                <a:solidFill>
                  <a:schemeClr val="bg1"/>
                </a:solidFill>
                <a:latin typeface="微軟正黑體"/>
                <a:ea typeface="微軟正黑體"/>
                <a:cs typeface="Calibri"/>
              </a:rPr>
              <a:t>UDIMM ECC</a:t>
            </a:r>
            <a:r>
              <a:rPr lang="zh-TW" altLang="en-US" sz="1500">
                <a:solidFill>
                  <a:schemeClr val="bg1"/>
                </a:solidFill>
                <a:latin typeface="微軟正黑體"/>
                <a:ea typeface="微軟正黑體"/>
                <a:cs typeface="Calibri"/>
              </a:rPr>
              <a:t> </a:t>
            </a:r>
            <a:r>
              <a:rPr lang="en-US" altLang="zh-TW" sz="1500">
                <a:solidFill>
                  <a:schemeClr val="bg1"/>
                </a:solidFill>
                <a:latin typeface="微軟正黑體"/>
                <a:ea typeface="微軟正黑體"/>
                <a:cs typeface="Calibri"/>
              </a:rPr>
              <a:t>memory</a:t>
            </a:r>
            <a:r>
              <a:rPr lang="en-US" altLang="zh-CN" sz="1500">
                <a:solidFill>
                  <a:schemeClr val="bg1"/>
                </a:solidFill>
                <a:latin typeface="微軟正黑體"/>
                <a:ea typeface="微軟正黑體"/>
                <a:cs typeface="Calibri"/>
              </a:rPr>
              <a:t> </a:t>
            </a:r>
            <a:r>
              <a:rPr lang="zh-CN" altLang="en-US" sz="1500">
                <a:solidFill>
                  <a:schemeClr val="bg1"/>
                </a:solidFill>
                <a:latin typeface="微軟正黑體"/>
                <a:ea typeface="微軟正黑體"/>
                <a:cs typeface="Calibri"/>
              </a:rPr>
              <a:t>(</a:t>
            </a:r>
            <a:r>
              <a:rPr lang="en-US" altLang="zh-CN" sz="1500">
                <a:solidFill>
                  <a:schemeClr val="bg1"/>
                </a:solidFill>
                <a:latin typeface="微軟正黑體"/>
                <a:ea typeface="微軟正黑體"/>
                <a:cs typeface="Calibri"/>
              </a:rPr>
              <a:t>4 x 16GB</a:t>
            </a:r>
            <a:r>
              <a:rPr lang="zh-CN" altLang="en-US" sz="1500">
                <a:solidFill>
                  <a:schemeClr val="bg1"/>
                </a:solidFill>
                <a:latin typeface="微軟正黑體"/>
                <a:ea typeface="微軟正黑體"/>
                <a:cs typeface="Calibri"/>
              </a:rPr>
              <a:t>)</a:t>
            </a:r>
            <a:endParaRPr lang="en-US" altLang="zh-CN" sz="1500">
              <a:solidFill>
                <a:schemeClr val="bg1"/>
              </a:solidFill>
              <a:latin typeface="微軟正黑體"/>
              <a:ea typeface="微軟正黑體"/>
              <a:cs typeface="Calibri"/>
            </a:endParaRPr>
          </a:p>
          <a:p>
            <a:pPr marL="116414" indent="-116414">
              <a:spcBef>
                <a:spcPts val="1600"/>
              </a:spcBef>
              <a:buClr>
                <a:srgbClr val="FA7100"/>
              </a:buClr>
              <a:buFont typeface="Arial" panose="020B0604020202020204" pitchFamily="34" charset="0"/>
              <a:buChar char="•"/>
            </a:pPr>
            <a:r>
              <a:rPr lang="en-US" altLang="zh-CN" sz="1500">
                <a:latin typeface="微軟正黑體"/>
                <a:ea typeface="微軟正黑體"/>
                <a:cs typeface="Calibri"/>
              </a:rPr>
              <a:t> </a:t>
            </a:r>
            <a:r>
              <a:rPr lang="en-US" altLang="zh-CN" sz="1500" b="1">
                <a:solidFill>
                  <a:schemeClr val="accent2"/>
                </a:solidFill>
                <a:latin typeface="微軟正黑體"/>
                <a:ea typeface="微軟正黑體"/>
                <a:cs typeface="Calibri"/>
              </a:rPr>
              <a:t>2 </a:t>
            </a:r>
            <a:r>
              <a:rPr lang="en-US" altLang="zh-CN" sz="1500">
                <a:solidFill>
                  <a:schemeClr val="bg1"/>
                </a:solidFill>
                <a:latin typeface="微軟正黑體"/>
                <a:ea typeface="微軟正黑體"/>
                <a:cs typeface="Calibri"/>
              </a:rPr>
              <a:t>x SFP28 25GbE</a:t>
            </a:r>
            <a:r>
              <a:rPr lang="zh-CN" altLang="en-US" sz="1500">
                <a:solidFill>
                  <a:schemeClr val="bg1"/>
                </a:solidFill>
                <a:latin typeface="微軟正黑體"/>
                <a:ea typeface="微軟正黑體"/>
                <a:cs typeface="Calibri"/>
              </a:rPr>
              <a:t> </a:t>
            </a:r>
            <a:r>
              <a:rPr lang="en-US" altLang="zh-CN" sz="1500">
                <a:solidFill>
                  <a:schemeClr val="bg1"/>
                </a:solidFill>
                <a:latin typeface="微軟正黑體"/>
                <a:ea typeface="微軟正黑體"/>
                <a:cs typeface="Calibri"/>
              </a:rPr>
              <a:t>ports (25GbE/10GbE/1GbE)</a:t>
            </a:r>
          </a:p>
        </p:txBody>
      </p:sp>
      <p:pic>
        <p:nvPicPr>
          <p:cNvPr id="11" name="圖片 10" descr="一張含有 電腦, 桌, 床 的圖片&#10;&#10;自動產生的描述">
            <a:extLst>
              <a:ext uri="{FF2B5EF4-FFF2-40B4-BE49-F238E27FC236}">
                <a16:creationId xmlns:a16="http://schemas.microsoft.com/office/drawing/2014/main" id="{24D6B3F5-625F-CA48-9DA7-5CB71001BAA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49373" y="3355675"/>
            <a:ext cx="5342627" cy="3024997"/>
          </a:xfrm>
          <a:prstGeom prst="rect">
            <a:avLst/>
          </a:prstGeom>
        </p:spPr>
      </p:pic>
      <p:sp>
        <p:nvSpPr>
          <p:cNvPr id="8" name="矩形: 圓角 22">
            <a:extLst>
              <a:ext uri="{FF2B5EF4-FFF2-40B4-BE49-F238E27FC236}">
                <a16:creationId xmlns:a16="http://schemas.microsoft.com/office/drawing/2014/main" id="{60835048-5E2A-4AA3-B1CE-699D81DCD312}"/>
              </a:ext>
            </a:extLst>
          </p:cNvPr>
          <p:cNvSpPr/>
          <p:nvPr/>
        </p:nvSpPr>
        <p:spPr>
          <a:xfrm>
            <a:off x="597876" y="4339627"/>
            <a:ext cx="6171740" cy="2041045"/>
          </a:xfrm>
          <a:prstGeom prst="roundRect">
            <a:avLst>
              <a:gd name="adj" fmla="val 3329"/>
            </a:avLst>
          </a:prstGeom>
          <a:gradFill>
            <a:gsLst>
              <a:gs pos="42000">
                <a:srgbClr val="374557"/>
              </a:gs>
              <a:gs pos="0">
                <a:schemeClr val="tx2">
                  <a:lumMod val="50000"/>
                </a:schemeClr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5400000" scaled="1"/>
          </a:gradFill>
          <a:ln w="9525">
            <a:gradFill>
              <a:gsLst>
                <a:gs pos="0">
                  <a:schemeClr val="tx2">
                    <a:lumMod val="75000"/>
                  </a:schemeClr>
                </a:gs>
                <a:gs pos="67051">
                  <a:srgbClr val="EE6000"/>
                </a:gs>
                <a:gs pos="37000">
                  <a:srgbClr val="EE6000"/>
                </a:gs>
                <a:gs pos="100000">
                  <a:schemeClr val="tx2">
                    <a:lumMod val="50000"/>
                  </a:schemeClr>
                </a:gs>
              </a:gsLst>
              <a:lin ang="5400000" scaled="0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1333">
              <a:solidFill>
                <a:srgbClr val="FF66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文本框 3">
            <a:extLst>
              <a:ext uri="{FF2B5EF4-FFF2-40B4-BE49-F238E27FC236}">
                <a16:creationId xmlns:a16="http://schemas.microsoft.com/office/drawing/2014/main" id="{DE6BC4E6-1AD3-4DCF-B0AA-CD339CD74A00}"/>
              </a:ext>
            </a:extLst>
          </p:cNvPr>
          <p:cNvSpPr txBox="1"/>
          <p:nvPr/>
        </p:nvSpPr>
        <p:spPr>
          <a:xfrm>
            <a:off x="701335" y="4539912"/>
            <a:ext cx="6068281" cy="1713290"/>
          </a:xfrm>
          <a:prstGeom prst="rect">
            <a:avLst/>
          </a:prstGeom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ts val="2200"/>
              </a:lnSpc>
              <a:spcBef>
                <a:spcPts val="1600"/>
              </a:spcBef>
            </a:pPr>
            <a:r>
              <a:rPr lang="en-US" altLang="zh-CN" sz="2400" b="1">
                <a:solidFill>
                  <a:schemeClr val="bg1"/>
                </a:solidFill>
                <a:latin typeface="微軟正黑體"/>
                <a:ea typeface="微軟正黑體"/>
              </a:rPr>
              <a:t>TS-h3088XU-</a:t>
            </a:r>
            <a:r>
              <a:rPr lang="en-US" altLang="zh-CN" sz="2400" b="1">
                <a:solidFill>
                  <a:srgbClr val="FA7100"/>
                </a:solidFill>
                <a:latin typeface="微軟正黑體"/>
                <a:ea typeface="微軟正黑體"/>
              </a:rPr>
              <a:t>W1250</a:t>
            </a:r>
            <a:r>
              <a:rPr lang="en-US" altLang="zh-CN" sz="2400" b="1">
                <a:solidFill>
                  <a:schemeClr val="bg1"/>
                </a:solidFill>
                <a:latin typeface="微軟正黑體"/>
                <a:ea typeface="微軟正黑體"/>
              </a:rPr>
              <a:t>-</a:t>
            </a:r>
            <a:r>
              <a:rPr lang="en-US" altLang="zh-CN" sz="2400" b="1">
                <a:solidFill>
                  <a:srgbClr val="FA7100"/>
                </a:solidFill>
                <a:latin typeface="微軟正黑體"/>
                <a:ea typeface="微軟正黑體"/>
              </a:rPr>
              <a:t>32G</a:t>
            </a:r>
            <a:endParaRPr lang="zh-CN" altLang="en-US" sz="2400" b="1">
              <a:solidFill>
                <a:srgbClr val="FA7100"/>
              </a:solidFill>
              <a:latin typeface="微軟正黑體"/>
              <a:ea typeface="微軟正黑體"/>
            </a:endParaRPr>
          </a:p>
          <a:p>
            <a:pPr marL="116414" indent="-116414">
              <a:spcBef>
                <a:spcPts val="1600"/>
              </a:spcBef>
              <a:buClr>
                <a:srgbClr val="FA7100"/>
              </a:buClr>
              <a:buFont typeface="Arial"/>
              <a:buChar char="•"/>
              <a:tabLst>
                <a:tab pos="239178" algn="l"/>
              </a:tabLst>
            </a:pPr>
            <a:r>
              <a:rPr lang="en-US" altLang="zh-CN" sz="1500">
                <a:solidFill>
                  <a:schemeClr val="bg1"/>
                </a:solidFill>
                <a:latin typeface="微軟正黑體"/>
                <a:ea typeface="微軟正黑體"/>
                <a:cs typeface="Calibri"/>
              </a:rPr>
              <a:t>Intel Xeon W-1250 </a:t>
            </a:r>
            <a:r>
              <a:rPr lang="en-US" altLang="zh-CN" sz="1500" b="1">
                <a:solidFill>
                  <a:schemeClr val="accent2"/>
                </a:solidFill>
                <a:latin typeface="微軟正黑體"/>
                <a:ea typeface="微軟正黑體"/>
                <a:cs typeface="Calibri"/>
              </a:rPr>
              <a:t>6-core</a:t>
            </a:r>
            <a:r>
              <a:rPr lang="zh-CN" altLang="en-US" sz="1500">
                <a:solidFill>
                  <a:schemeClr val="bg1"/>
                </a:solidFill>
                <a:latin typeface="微軟正黑體"/>
                <a:ea typeface="微軟正黑體"/>
                <a:cs typeface="Calibri"/>
              </a:rPr>
              <a:t>/</a:t>
            </a:r>
            <a:r>
              <a:rPr lang="en-US" altLang="zh-CN" sz="1500" b="1">
                <a:solidFill>
                  <a:schemeClr val="accent2"/>
                </a:solidFill>
                <a:latin typeface="微軟正黑體"/>
                <a:ea typeface="微軟正黑體"/>
                <a:cs typeface="Calibri"/>
              </a:rPr>
              <a:t>12-thread</a:t>
            </a:r>
            <a:r>
              <a:rPr lang="zh-CN" altLang="en-US" sz="1500">
                <a:solidFill>
                  <a:schemeClr val="accent2"/>
                </a:solidFill>
                <a:latin typeface="微軟正黑體"/>
                <a:ea typeface="微軟正黑體"/>
                <a:cs typeface="Calibri"/>
              </a:rPr>
              <a:t>, </a:t>
            </a:r>
            <a:r>
              <a:rPr lang="en-US" altLang="zh-CN" sz="1500" b="1">
                <a:solidFill>
                  <a:schemeClr val="accent2"/>
                </a:solidFill>
                <a:latin typeface="微軟正黑體"/>
                <a:ea typeface="微軟正黑體"/>
                <a:cs typeface="Calibri"/>
              </a:rPr>
              <a:t>3.3</a:t>
            </a:r>
            <a:r>
              <a:rPr lang="zh-CN" altLang="en-US" sz="1500" b="1">
                <a:solidFill>
                  <a:schemeClr val="accent2"/>
                </a:solidFill>
                <a:latin typeface="微軟正黑體"/>
                <a:ea typeface="微軟正黑體"/>
                <a:cs typeface="Calibri"/>
              </a:rPr>
              <a:t> GHz</a:t>
            </a:r>
            <a:r>
              <a:rPr lang="en-US" altLang="zh-CN" sz="1500">
                <a:solidFill>
                  <a:schemeClr val="bg1"/>
                </a:solidFill>
                <a:latin typeface="微軟正黑體"/>
                <a:ea typeface="微軟正黑體"/>
                <a:cs typeface="Calibri"/>
              </a:rPr>
              <a:t> </a:t>
            </a:r>
            <a:r>
              <a:rPr lang="en-US" altLang="zh-TW" sz="1500">
                <a:solidFill>
                  <a:schemeClr val="bg1"/>
                </a:solidFill>
                <a:latin typeface="微軟正黑體"/>
                <a:ea typeface="微軟正黑體"/>
                <a:cs typeface="Calibri"/>
              </a:rPr>
              <a:t>(Max. </a:t>
            </a:r>
            <a:r>
              <a:rPr lang="en-US" altLang="zh-CN" sz="1500">
                <a:solidFill>
                  <a:schemeClr val="bg1"/>
                </a:solidFill>
                <a:latin typeface="微軟正黑體"/>
                <a:ea typeface="微軟正黑體"/>
                <a:cs typeface="Calibri"/>
              </a:rPr>
              <a:t>4.7</a:t>
            </a:r>
            <a:r>
              <a:rPr lang="zh-CN" altLang="en-US" sz="1500">
                <a:solidFill>
                  <a:schemeClr val="bg1"/>
                </a:solidFill>
                <a:latin typeface="微軟正黑體"/>
                <a:ea typeface="微軟正黑體"/>
                <a:cs typeface="Calibri"/>
              </a:rPr>
              <a:t>GHz</a:t>
            </a:r>
            <a:r>
              <a:rPr lang="en-US" altLang="zh-CN" sz="1500">
                <a:solidFill>
                  <a:schemeClr val="bg1"/>
                </a:solidFill>
                <a:latin typeface="微軟正黑體"/>
                <a:ea typeface="微軟正黑體"/>
                <a:cs typeface="Calibri"/>
              </a:rPr>
              <a:t>)</a:t>
            </a:r>
            <a:endParaRPr lang="zh-CN" altLang="en-US" sz="1500">
              <a:solidFill>
                <a:schemeClr val="bg1"/>
              </a:solidFill>
              <a:latin typeface="微軟正黑體"/>
              <a:ea typeface="微軟正黑體"/>
              <a:cs typeface="Calibri"/>
            </a:endParaRPr>
          </a:p>
          <a:p>
            <a:pPr marL="116414" indent="-116414">
              <a:spcBef>
                <a:spcPts val="1600"/>
              </a:spcBef>
              <a:buClr>
                <a:srgbClr val="FA7100"/>
              </a:buClr>
              <a:buFont typeface="Arial" panose="020B0604020202020204" pitchFamily="34" charset="0"/>
              <a:buChar char="•"/>
            </a:pPr>
            <a:r>
              <a:rPr lang="en-US" altLang="zh-CN" sz="1500" b="1">
                <a:solidFill>
                  <a:schemeClr val="accent2"/>
                </a:solidFill>
                <a:latin typeface="微軟正黑體"/>
                <a:ea typeface="微軟正黑體"/>
                <a:cs typeface="Calibri"/>
              </a:rPr>
              <a:t>32</a:t>
            </a:r>
            <a:r>
              <a:rPr lang="zh-CN" altLang="en-US" sz="1500" b="1">
                <a:solidFill>
                  <a:schemeClr val="accent2"/>
                </a:solidFill>
                <a:latin typeface="微軟正黑體"/>
                <a:ea typeface="微軟正黑體"/>
                <a:cs typeface="Calibri"/>
              </a:rPr>
              <a:t>GB </a:t>
            </a:r>
            <a:r>
              <a:rPr lang="zh-CN" altLang="en-US" sz="1500">
                <a:solidFill>
                  <a:schemeClr val="bg1"/>
                </a:solidFill>
                <a:latin typeface="微軟正黑體"/>
                <a:ea typeface="微軟正黑體"/>
                <a:cs typeface="Calibri"/>
              </a:rPr>
              <a:t>DDR4 </a:t>
            </a:r>
            <a:r>
              <a:rPr lang="en-US" altLang="zh-CN" sz="1500">
                <a:solidFill>
                  <a:schemeClr val="bg1"/>
                </a:solidFill>
                <a:latin typeface="微軟正黑體"/>
                <a:ea typeface="微軟正黑體"/>
                <a:cs typeface="Calibri"/>
              </a:rPr>
              <a:t>UDIMM ECC</a:t>
            </a:r>
            <a:r>
              <a:rPr lang="zh-CN" altLang="en-US" sz="1500">
                <a:solidFill>
                  <a:schemeClr val="bg1"/>
                </a:solidFill>
                <a:latin typeface="微軟正黑體"/>
                <a:ea typeface="微軟正黑體"/>
                <a:cs typeface="Calibri"/>
              </a:rPr>
              <a:t> </a:t>
            </a:r>
            <a:r>
              <a:rPr lang="en-US" altLang="zh-CN" sz="1500">
                <a:solidFill>
                  <a:schemeClr val="bg1"/>
                </a:solidFill>
                <a:latin typeface="微軟正黑體"/>
                <a:ea typeface="微軟正黑體"/>
                <a:cs typeface="Calibri"/>
              </a:rPr>
              <a:t>memory </a:t>
            </a:r>
            <a:r>
              <a:rPr lang="zh-CN" altLang="en-US" sz="1500">
                <a:solidFill>
                  <a:schemeClr val="bg1"/>
                </a:solidFill>
                <a:latin typeface="微軟正黑體"/>
                <a:ea typeface="微軟正黑體"/>
                <a:cs typeface="Calibri"/>
              </a:rPr>
              <a:t>(</a:t>
            </a:r>
            <a:r>
              <a:rPr lang="en-US" altLang="zh-CN" sz="1500">
                <a:solidFill>
                  <a:schemeClr val="bg1"/>
                </a:solidFill>
                <a:latin typeface="微軟正黑體"/>
                <a:ea typeface="微軟正黑體"/>
                <a:cs typeface="Calibri"/>
              </a:rPr>
              <a:t>2 x 16GB</a:t>
            </a:r>
            <a:r>
              <a:rPr lang="zh-CN" altLang="en-US" sz="1500">
                <a:solidFill>
                  <a:schemeClr val="bg1"/>
                </a:solidFill>
                <a:latin typeface="微軟正黑體"/>
                <a:ea typeface="微軟正黑體"/>
                <a:cs typeface="Calibri"/>
              </a:rPr>
              <a:t>)</a:t>
            </a:r>
            <a:endParaRPr lang="en-US" altLang="zh-CN" sz="1500">
              <a:solidFill>
                <a:schemeClr val="bg1"/>
              </a:solidFill>
              <a:latin typeface="微軟正黑體"/>
              <a:ea typeface="微軟正黑體"/>
              <a:cs typeface="Calibri"/>
            </a:endParaRPr>
          </a:p>
          <a:p>
            <a:pPr marL="116414" indent="-116414">
              <a:spcBef>
                <a:spcPts val="1600"/>
              </a:spcBef>
              <a:buClr>
                <a:srgbClr val="FA7100"/>
              </a:buClr>
              <a:buFont typeface="Arial" panose="020B0604020202020204" pitchFamily="34" charset="0"/>
              <a:buChar char="•"/>
            </a:pPr>
            <a:r>
              <a:rPr lang="en-US" altLang="zh-CN" sz="1500">
                <a:latin typeface="微軟正黑體"/>
                <a:ea typeface="微軟正黑體"/>
                <a:cs typeface="Calibri"/>
              </a:rPr>
              <a:t> </a:t>
            </a:r>
            <a:r>
              <a:rPr lang="en-US" altLang="zh-CN" sz="1500" b="1">
                <a:solidFill>
                  <a:schemeClr val="accent2"/>
                </a:solidFill>
                <a:latin typeface="微軟正黑體"/>
                <a:ea typeface="微軟正黑體"/>
                <a:cs typeface="Calibri"/>
              </a:rPr>
              <a:t>2</a:t>
            </a:r>
            <a:r>
              <a:rPr lang="en-US" altLang="zh-CN" sz="1500">
                <a:solidFill>
                  <a:schemeClr val="accent2"/>
                </a:solidFill>
                <a:latin typeface="微軟正黑體"/>
                <a:ea typeface="微軟正黑體"/>
                <a:cs typeface="Calibri"/>
              </a:rPr>
              <a:t> </a:t>
            </a:r>
            <a:r>
              <a:rPr lang="en-US" altLang="zh-CN" sz="1500">
                <a:solidFill>
                  <a:schemeClr val="bg1"/>
                </a:solidFill>
                <a:latin typeface="微軟正黑體"/>
                <a:ea typeface="微軟正黑體"/>
                <a:cs typeface="Calibri"/>
              </a:rPr>
              <a:t>x SFP28 25GbE ports (25GbE/10GbE/1GbE)</a:t>
            </a:r>
          </a:p>
        </p:txBody>
      </p:sp>
      <p:pic>
        <p:nvPicPr>
          <p:cNvPr id="9" name="圖片 8" descr="一張含有 文字 的圖片&#10;&#10;自動產生的描述">
            <a:extLst>
              <a:ext uri="{FF2B5EF4-FFF2-40B4-BE49-F238E27FC236}">
                <a16:creationId xmlns:a16="http://schemas.microsoft.com/office/drawing/2014/main" id="{BF1BC5DE-25C7-4125-806A-601D6020C5C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90" b="13074"/>
          <a:stretch/>
        </p:blipFill>
        <p:spPr>
          <a:xfrm>
            <a:off x="7732185" y="2294856"/>
            <a:ext cx="4287363" cy="1832845"/>
          </a:xfrm>
          <a:prstGeom prst="rect">
            <a:avLst/>
          </a:prstGeom>
        </p:spPr>
      </p:pic>
      <p:pic>
        <p:nvPicPr>
          <p:cNvPr id="12" name="圖形 11">
            <a:extLst>
              <a:ext uri="{FF2B5EF4-FFF2-40B4-BE49-F238E27FC236}">
                <a16:creationId xmlns:a16="http://schemas.microsoft.com/office/drawing/2014/main" id="{E2181D62-FB14-4B9D-9692-1359A99F34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308512" y="3797823"/>
            <a:ext cx="5134707" cy="379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36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CC208F15-2A84-AE49-BB7B-99D881A73F7C}"/>
              </a:ext>
            </a:extLst>
          </p:cNvPr>
          <p:cNvSpPr txBox="1"/>
          <p:nvPr/>
        </p:nvSpPr>
        <p:spPr>
          <a:xfrm>
            <a:off x="474903" y="3293385"/>
            <a:ext cx="463391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3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100GbE Network Expansion Card</a:t>
            </a:r>
            <a:endParaRPr kumimoji="1" lang="zh-TW" altLang="en-US" sz="32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7" name="圖形 6">
            <a:extLst>
              <a:ext uri="{FF2B5EF4-FFF2-40B4-BE49-F238E27FC236}">
                <a16:creationId xmlns:a16="http://schemas.microsoft.com/office/drawing/2014/main" id="{2FF6B184-98CA-4F32-891A-B94520066D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2053" y="2540766"/>
            <a:ext cx="4576763" cy="509928"/>
          </a:xfrm>
          <a:prstGeom prst="rect">
            <a:avLst/>
          </a:prstGeom>
        </p:spPr>
      </p:pic>
      <p:cxnSp>
        <p:nvCxnSpPr>
          <p:cNvPr id="8" name="直線接點 7">
            <a:extLst>
              <a:ext uri="{FF2B5EF4-FFF2-40B4-BE49-F238E27FC236}">
                <a16:creationId xmlns:a16="http://schemas.microsoft.com/office/drawing/2014/main" id="{D2DC4ADE-65B0-4F83-89FB-D388B84B7019}"/>
              </a:ext>
            </a:extLst>
          </p:cNvPr>
          <p:cNvCxnSpPr>
            <a:cxnSpLocks/>
          </p:cNvCxnSpPr>
          <p:nvPr/>
        </p:nvCxnSpPr>
        <p:spPr>
          <a:xfrm>
            <a:off x="532053" y="3244148"/>
            <a:ext cx="457676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74314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圖片 13" descr="一張含有 文字 的圖片&#10;&#10;自動產生的描述">
            <a:extLst>
              <a:ext uri="{FF2B5EF4-FFF2-40B4-BE49-F238E27FC236}">
                <a16:creationId xmlns:a16="http://schemas.microsoft.com/office/drawing/2014/main" id="{DE73BC1D-4320-4DA0-94CF-F955F6332B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90" b="13074"/>
          <a:stretch/>
        </p:blipFill>
        <p:spPr>
          <a:xfrm>
            <a:off x="2381119" y="2379278"/>
            <a:ext cx="9443457" cy="403707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QXG-100G2SF-E810 view</a:t>
            </a:r>
            <a:endParaRPr lang="zh-TW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CF24B969-95E9-3B4B-9421-4BA7DFF89C70}"/>
              </a:ext>
            </a:extLst>
          </p:cNvPr>
          <p:cNvSpPr/>
          <p:nvPr/>
        </p:nvSpPr>
        <p:spPr>
          <a:xfrm>
            <a:off x="2949818" y="2813261"/>
            <a:ext cx="3137096" cy="930064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1030749E-1BF5-5043-929C-60876135B948}"/>
              </a:ext>
            </a:extLst>
          </p:cNvPr>
          <p:cNvSpPr txBox="1"/>
          <p:nvPr/>
        </p:nvSpPr>
        <p:spPr>
          <a:xfrm>
            <a:off x="552310" y="3600743"/>
            <a:ext cx="21508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>
                <a:latin typeface="微軟正黑體" panose="020B0604030504040204" pitchFamily="34" charset="-120"/>
                <a:ea typeface="微軟正黑體" panose="020B0604030504040204" pitchFamily="34" charset="-120"/>
              </a:rPr>
              <a:t>2 x</a:t>
            </a:r>
            <a:r>
              <a:rPr kumimoji="1"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kumimoji="1" lang="en-US" altLang="zh-TW">
                <a:latin typeface="微軟正黑體" panose="020B0604030504040204" pitchFamily="34" charset="-120"/>
                <a:ea typeface="微軟正黑體" panose="020B0604030504040204" pitchFamily="34" charset="-120"/>
              </a:rPr>
              <a:t>QSFP28 connectors with heatsink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4D609A76-4037-744D-81EE-A59987D3E161}"/>
              </a:ext>
            </a:extLst>
          </p:cNvPr>
          <p:cNvSpPr/>
          <p:nvPr/>
        </p:nvSpPr>
        <p:spPr>
          <a:xfrm>
            <a:off x="6172199" y="2558441"/>
            <a:ext cx="4392051" cy="2617845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76DFBEBB-9FA0-3044-82F3-077920A02E9C}"/>
              </a:ext>
            </a:extLst>
          </p:cNvPr>
          <p:cNvSpPr txBox="1"/>
          <p:nvPr/>
        </p:nvSpPr>
        <p:spPr>
          <a:xfrm>
            <a:off x="6096000" y="2099528"/>
            <a:ext cx="4897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>
                <a:latin typeface="微軟正黑體" panose="020B0604030504040204" pitchFamily="34" charset="-120"/>
                <a:ea typeface="微軟正黑體" panose="020B0604030504040204" pitchFamily="34" charset="-120"/>
              </a:rPr>
              <a:t>A high-performance, active cooling module</a:t>
            </a:r>
            <a:endParaRPr kumimoji="1"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93703077-B8E3-E04B-A1F7-00078884ED47}"/>
              </a:ext>
            </a:extLst>
          </p:cNvPr>
          <p:cNvSpPr txBox="1"/>
          <p:nvPr/>
        </p:nvSpPr>
        <p:spPr>
          <a:xfrm>
            <a:off x="5236259" y="5877472"/>
            <a:ext cx="62776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PCI Express 4.0 x16 (backwards compatible with PCI Express 3.0)</a:t>
            </a:r>
            <a:endParaRPr kumimoji="1" lang="zh-TW" altLang="en-US" sz="16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6FCBD612-8560-1743-BC7D-052558CB04D4}"/>
              </a:ext>
            </a:extLst>
          </p:cNvPr>
          <p:cNvSpPr/>
          <p:nvPr/>
        </p:nvSpPr>
        <p:spPr>
          <a:xfrm>
            <a:off x="5352756" y="5213474"/>
            <a:ext cx="4800893" cy="575985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00AB67D7-6C6E-43AE-A828-35FB19D52505}"/>
              </a:ext>
            </a:extLst>
          </p:cNvPr>
          <p:cNvSpPr/>
          <p:nvPr/>
        </p:nvSpPr>
        <p:spPr>
          <a:xfrm>
            <a:off x="2947626" y="4010731"/>
            <a:ext cx="3137096" cy="930064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1288744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寬螢幕</PresentationFormat>
  <Slides>23</Slides>
  <Notes>7</Notes>
  <HiddenSlides>1</HiddenSlide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23</vt:i4>
      </vt:variant>
    </vt:vector>
  </HeadingPairs>
  <TitlesOfParts>
    <vt:vector size="24" baseType="lpstr">
      <vt:lpstr>Office 佈景主題</vt:lpstr>
      <vt:lpstr>PowerPoint 簡報</vt:lpstr>
      <vt:lpstr>PowerPoint 簡報</vt:lpstr>
      <vt:lpstr>Big data wave causing rapid adoption of digital transformation in businesses</vt:lpstr>
      <vt:lpstr>Rapid development of  high-speed network technologies </vt:lpstr>
      <vt:lpstr>QNAP All-Flash Array (AFA) Series</vt:lpstr>
      <vt:lpstr>TS-h2490FU NAS SKUs</vt:lpstr>
      <vt:lpstr>TS-h3088XU NAS SKUs</vt:lpstr>
      <vt:lpstr>PowerPoint 簡報</vt:lpstr>
      <vt:lpstr>QXG-100G2SF-E810 view</vt:lpstr>
      <vt:lpstr>SFP, SFP+, SFP28, QSFP28</vt:lpstr>
      <vt:lpstr>QXG-100G2SF-E810 low-profile design for general chassis including full-height/low-profile brackets</vt:lpstr>
      <vt:lpstr>QXG-100G2SF-E810 Specification</vt:lpstr>
      <vt:lpstr>New dual-port 100GbE network expansion card Supports multiple operating systems</vt:lpstr>
      <vt:lpstr>PowerPoint 簡報</vt:lpstr>
      <vt:lpstr>QXG-100G2SF-E810 Supports QoS, SR-IOV, iWRAP, RDMA, RoCE, etc.</vt:lpstr>
      <vt:lpstr>iWARP / RDMA, SR-IOV, and Link Aggregation Support for QXG-100G2SF-E810 in QTS coming soon</vt:lpstr>
      <vt:lpstr>Split ports</vt:lpstr>
      <vt:lpstr>Upgrade TS-h2490FU to 100GbE  for more powerful enterprise applications</vt:lpstr>
      <vt:lpstr>Pair with high-speed switches for high-performance, low-latency data centers</vt:lpstr>
      <vt:lpstr>PowerPoint 簡報</vt:lpstr>
      <vt:lpstr>QXG-100G2SF-E810 transmission performance at near full-speed 99Gbps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全快閃儲存陣列的最佳搭檔，QNAP全新QXG-100G2SF-E810 雙埠100GbE QSFP28 網路擴充卡</dc:title>
  <dc:creator>QNAP_Stanley Huang</dc:creator>
  <cp:revision>3</cp:revision>
  <dcterms:created xsi:type="dcterms:W3CDTF">2021-01-22T06:05:03Z</dcterms:created>
  <dcterms:modified xsi:type="dcterms:W3CDTF">2021-03-10T07:09:39Z</dcterms:modified>
</cp:coreProperties>
</file>