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1437" r:id="rId3"/>
    <p:sldId id="1438" r:id="rId4"/>
    <p:sldId id="1439" r:id="rId5"/>
    <p:sldId id="1440" r:id="rId6"/>
    <p:sldId id="258" r:id="rId7"/>
    <p:sldId id="257" r:id="rId8"/>
    <p:sldId id="1430" r:id="rId9"/>
    <p:sldId id="1431" r:id="rId10"/>
    <p:sldId id="1429" r:id="rId11"/>
    <p:sldId id="1428" r:id="rId12"/>
    <p:sldId id="1434" r:id="rId13"/>
    <p:sldId id="1432" r:id="rId14"/>
    <p:sldId id="1418" r:id="rId15"/>
    <p:sldId id="1415" r:id="rId16"/>
    <p:sldId id="1436" r:id="rId17"/>
    <p:sldId id="1419" r:id="rId18"/>
    <p:sldId id="303" r:id="rId19"/>
    <p:sldId id="1433" r:id="rId20"/>
    <p:sldId id="1427" r:id="rId21"/>
    <p:sldId id="1441" r:id="rId22"/>
    <p:sldId id="1435" r:id="rId23"/>
  </p:sldIdLst>
  <p:sldSz cx="12192000" cy="6858000"/>
  <p:notesSz cx="6858000" cy="9144000"/>
  <p:defaultTextStyle>
    <a:defPPr>
      <a:defRPr lang="en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NAP_Cherry Chen" initials="QC" lastIdx="2" clrIdx="0">
    <p:extLst>
      <p:ext uri="{19B8F6BF-5375-455C-9EA6-DF929625EA0E}">
        <p15:presenceInfo xmlns:p15="http://schemas.microsoft.com/office/powerpoint/2012/main" userId="S::cherrychen@ieinet.onmicrosoft.com::6bd7dd6b-9f82-4cb6-a05e-449191304a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BBC"/>
    <a:srgbClr val="0099CC"/>
    <a:srgbClr val="119FFF"/>
    <a:srgbClr val="D4C8DD"/>
    <a:srgbClr val="60A0D3"/>
    <a:srgbClr val="676C74"/>
    <a:srgbClr val="7E838D"/>
    <a:srgbClr val="1774BD"/>
    <a:srgbClr val="0066B5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4" autoAdjust="0"/>
    <p:restoredTop sz="94660"/>
  </p:normalViewPr>
  <p:slideViewPr>
    <p:cSldViewPr snapToGrid="0">
      <p:cViewPr>
        <p:scale>
          <a:sx n="60" d="100"/>
          <a:sy n="60" d="100"/>
        </p:scale>
        <p:origin x="54" y="1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85C0C-CEDF-794E-A553-C769545E88F5}" type="datetimeFigureOut">
              <a:rPr lang="en-TW" smtClean="0"/>
              <a:t>03/08/2021</a:t>
            </a:fld>
            <a:endParaRPr lang="en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BF703-AB66-8C4C-A93F-7969B99F9D5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66653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</a:t>
            </a:r>
            <a:r>
              <a:rPr lang="en-US" err="1"/>
              <a:t>blogs.office.com</a:t>
            </a:r>
            <a:r>
              <a:rPr lang="en-US"/>
              <a:t>/2017/05/16/sharepoint-virtual-summit-showcases-growth-innovations-and-customer-success/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117D-422A-7D40-94F7-D9DE9D749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72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BF703-AB66-8C4C-A93F-7969B99F9D5C}" type="slidenum">
              <a:rPr lang="en-TW" smtClean="0"/>
              <a:t>18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10813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BF703-AB66-8C4C-A93F-7969B99F9D5C}" type="slidenum">
              <a:rPr lang="en-TW" smtClean="0"/>
              <a:t>21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7909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5C9AA90-133D-497D-BEC1-ADAD0DEA3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5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2E8F-8B4A-7C4B-84E0-C470BEAE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129DD-5656-644A-B01A-D77FD5925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60F53-55AB-C049-830D-45858B8E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EA0B-F1B7-E944-B3A7-31B47EE9BA4D}" type="datetimeFigureOut">
              <a:rPr lang="en-TW" smtClean="0"/>
              <a:t>03/08/2021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B938B-1A2A-1048-9089-4DFBA2CD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C08B-ACD1-1E4F-B352-050593CE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0FA-7EAE-E54F-B2F6-1375688BE10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10758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5C9AA90-133D-497D-BEC1-ADAD0DEA3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584800F1-8C34-460E-B592-C3A257353F01}"/>
              </a:ext>
            </a:extLst>
          </p:cNvPr>
          <p:cNvSpPr txBox="1"/>
          <p:nvPr userDrawn="1"/>
        </p:nvSpPr>
        <p:spPr>
          <a:xfrm>
            <a:off x="886866" y="4358958"/>
            <a:ext cx="641229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500"/>
              </a:spcBef>
            </a:pPr>
            <a:r>
              <a:rPr lang="en-US" altLang="zh-TW" sz="80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  <a:sym typeface="Microsoft JhengHei"/>
              </a:rPr>
              <a:t>©</a:t>
            </a:r>
            <a:r>
              <a:rPr lang="zh-TW" altLang="en-US" sz="80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  <a:sym typeface="Microsoft JhengHei"/>
              </a:rPr>
              <a:t> </a:t>
            </a:r>
            <a:r>
              <a:rPr lang="en-US" altLang="zh-TW" sz="80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  <a:sym typeface="Microsoft JhengHei"/>
              </a:rPr>
              <a:t>2021</a:t>
            </a:r>
            <a:r>
              <a:rPr lang="zh-TW" altLang="zh-TW" sz="800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  <a:sym typeface="Microsoft JhengHei"/>
              </a:rPr>
              <a:t> Copyright is owned by QNAP Technology Co., Ltd. QNAP Technology reserves all rights. A trademark or mark used or registered by QNAP Technology Co., Ltd. The products and company names mentioned in the file may be trademarks owned by other</a:t>
            </a:r>
            <a:r>
              <a:rPr lang="zh-TW" altLang="zh-TW" sz="8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Microsoft JhengHei"/>
              </a:rPr>
              <a:t> companies.</a:t>
            </a:r>
            <a:endParaRPr lang="zh-TW" altLang="zh-TW" sz="800">
              <a:solidFill>
                <a:schemeClr val="bg1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5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5C9AA90-133D-497D-BEC1-ADAD0DEA3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" y="0"/>
            <a:ext cx="121896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0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形 2">
            <a:extLst>
              <a:ext uri="{FF2B5EF4-FFF2-40B4-BE49-F238E27FC236}">
                <a16:creationId xmlns:a16="http://schemas.microsoft.com/office/drawing/2014/main" id="{06CFE5B2-79A0-49A0-B570-F63D0145A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2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B7E12-1428-E548-96FA-3828F23C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D7336-E12E-7644-8E07-40DB845DB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65400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6B41849-6385-451E-B9C9-237BDE10F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6B7E12-1428-E548-96FA-3828F23C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2841"/>
            <a:ext cx="10515600" cy="1541722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D7336-E12E-7644-8E07-40DB845DB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7262"/>
            <a:ext cx="10515600" cy="368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04902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7F424707-53BE-4DF0-A80A-3880A7C61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E92E8F-8B4A-7C4B-84E0-C470BEAE3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13021"/>
            <a:ext cx="7133055" cy="3056022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18788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7C89-2328-CF47-892D-1A19ADA4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33D65-DF99-634C-A2D7-19A85194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39EA0B-F1B7-E944-B3A7-31B47EE9BA4D}" type="datetimeFigureOut">
              <a:rPr lang="en-TW" smtClean="0"/>
              <a:t>03/08/2021</a:t>
            </a:fld>
            <a:endParaRPr lang="en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64ACDB-6144-C64A-9F13-EF0B39F5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7B5F7-83B9-C945-A288-D8F40504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080FA-7EAE-E54F-B2F6-1375688BE10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51200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F67C8-0E89-CC43-8E74-EC1540AA57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39EA0B-F1B7-E944-B3A7-31B47EE9BA4D}" type="datetimeFigureOut">
              <a:rPr lang="en-TW" smtClean="0"/>
              <a:t>03/08/2021</a:t>
            </a:fld>
            <a:endParaRPr lang="en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28964-0ADD-E944-A347-DA85E378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60613-F377-7646-84BA-7AC3F09C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080FA-7EAE-E54F-B2F6-1375688BE10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82714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019B269-096C-4F74-B619-628E2AB8346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4B322F-7CAA-7D4C-A178-642CE190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4872E-1EF5-5C4E-A2D8-F7686B431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01209"/>
            <a:ext cx="10515600" cy="4475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98948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0" r:id="rId4"/>
    <p:sldLayoutId id="2147483650" r:id="rId5"/>
    <p:sldLayoutId id="2147483658" r:id="rId6"/>
    <p:sldLayoutId id="2147483651" r:id="rId7"/>
    <p:sldLayoutId id="2147483654" r:id="rId8"/>
    <p:sldLayoutId id="2147483655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50.tiff"/><Relationship Id="rId12" Type="http://schemas.openxmlformats.org/officeDocument/2006/relationships/image" Target="../media/image54.svg"/><Relationship Id="rId17" Type="http://schemas.openxmlformats.org/officeDocument/2006/relationships/image" Target="../media/image59.png"/><Relationship Id="rId2" Type="http://schemas.openxmlformats.org/officeDocument/2006/relationships/image" Target="../media/image47.png"/><Relationship Id="rId16" Type="http://schemas.openxmlformats.org/officeDocument/2006/relationships/image" Target="../media/image58.sv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6.png"/><Relationship Id="rId15" Type="http://schemas.openxmlformats.org/officeDocument/2006/relationships/image" Target="../media/image57.png"/><Relationship Id="rId10" Type="http://schemas.openxmlformats.org/officeDocument/2006/relationships/image" Target="../media/image20.png"/><Relationship Id="rId19" Type="http://schemas.openxmlformats.org/officeDocument/2006/relationships/image" Target="../media/image61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5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tiff"/><Relationship Id="rId5" Type="http://schemas.openxmlformats.org/officeDocument/2006/relationships/image" Target="../media/image71.png"/><Relationship Id="rId10" Type="http://schemas.openxmlformats.org/officeDocument/2006/relationships/image" Target="../media/image59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iff"/><Relationship Id="rId2" Type="http://schemas.openxmlformats.org/officeDocument/2006/relationships/image" Target="../media/image76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iff"/><Relationship Id="rId2" Type="http://schemas.openxmlformats.org/officeDocument/2006/relationships/image" Target="../media/image78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if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3.png"/><Relationship Id="rId4" Type="http://schemas.openxmlformats.org/officeDocument/2006/relationships/image" Target="../media/image82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60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tiff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tiff"/><Relationship Id="rId11" Type="http://schemas.openxmlformats.org/officeDocument/2006/relationships/image" Target="../media/image91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92.png"/><Relationship Id="rId9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tiff"/><Relationship Id="rId13" Type="http://schemas.openxmlformats.org/officeDocument/2006/relationships/image" Target="../media/image54.svg"/><Relationship Id="rId18" Type="http://schemas.openxmlformats.org/officeDocument/2006/relationships/image" Target="../media/image97.png"/><Relationship Id="rId3" Type="http://schemas.openxmlformats.org/officeDocument/2006/relationships/image" Target="../media/image47.png"/><Relationship Id="rId21" Type="http://schemas.openxmlformats.org/officeDocument/2006/relationships/image" Target="../media/image61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17" Type="http://schemas.openxmlformats.org/officeDocument/2006/relationships/image" Target="../media/image58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7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20.png"/><Relationship Id="rId24" Type="http://schemas.openxmlformats.org/officeDocument/2006/relationships/image" Target="../media/image99.svg"/><Relationship Id="rId5" Type="http://schemas.openxmlformats.org/officeDocument/2006/relationships/image" Target="../media/image48.png"/><Relationship Id="rId15" Type="http://schemas.openxmlformats.org/officeDocument/2006/relationships/image" Target="../media/image56.svg"/><Relationship Id="rId23" Type="http://schemas.openxmlformats.org/officeDocument/2006/relationships/image" Target="../media/image98.png"/><Relationship Id="rId10" Type="http://schemas.openxmlformats.org/officeDocument/2006/relationships/image" Target="../media/image52.png"/><Relationship Id="rId19" Type="http://schemas.openxmlformats.org/officeDocument/2006/relationships/image" Target="../media/image59.png"/><Relationship Id="rId4" Type="http://schemas.openxmlformats.org/officeDocument/2006/relationships/image" Target="../media/image45.png"/><Relationship Id="rId9" Type="http://schemas.openxmlformats.org/officeDocument/2006/relationships/image" Target="../media/image51.png"/><Relationship Id="rId14" Type="http://schemas.openxmlformats.org/officeDocument/2006/relationships/image" Target="../media/image55.png"/><Relationship Id="rId22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93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EE4C73E-1BB6-4E37-99BE-81759E9B8CBC}"/>
              </a:ext>
            </a:extLst>
          </p:cNvPr>
          <p:cNvSpPr/>
          <p:nvPr/>
        </p:nvSpPr>
        <p:spPr>
          <a:xfrm>
            <a:off x="838200" y="4223848"/>
            <a:ext cx="10515600" cy="201986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5000">
                <a:schemeClr val="accent5">
                  <a:lumMod val="20000"/>
                  <a:lumOff val="80000"/>
                </a:schemeClr>
              </a:gs>
              <a:gs pos="15000">
                <a:schemeClr val="accent5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D22EF-2814-3A44-9F1E-994AC292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b="1"/>
              <a:t>Boxafe safeguards your Business data!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C965BAC8-24E6-465A-AD98-A9F508070F89}"/>
              </a:ext>
            </a:extLst>
          </p:cNvPr>
          <p:cNvSpPr/>
          <p:nvPr/>
        </p:nvSpPr>
        <p:spPr>
          <a:xfrm>
            <a:off x="838200" y="2355351"/>
            <a:ext cx="4702225" cy="1696331"/>
          </a:xfrm>
          <a:prstGeom prst="roundRect">
            <a:avLst>
              <a:gd name="adj" fmla="val 6161"/>
            </a:avLst>
          </a:prstGeom>
          <a:gradFill>
            <a:gsLst>
              <a:gs pos="50000">
                <a:srgbClr val="FFFFFF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905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25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3452F694-9A5D-4B9D-89A4-F621DE9E7B43}"/>
              </a:ext>
            </a:extLst>
          </p:cNvPr>
          <p:cNvSpPr/>
          <p:nvPr/>
        </p:nvSpPr>
        <p:spPr>
          <a:xfrm>
            <a:off x="838200" y="2150110"/>
            <a:ext cx="4702225" cy="5692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25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050" name="Picture 2" descr="Image result for google workspace logo">
            <a:extLst>
              <a:ext uri="{FF2B5EF4-FFF2-40B4-BE49-F238E27FC236}">
                <a16:creationId xmlns:a16="http://schemas.microsoft.com/office/drawing/2014/main" id="{74B8C499-910E-3F49-9792-F35725FB9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616" y="2254218"/>
            <a:ext cx="2821687" cy="3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>
            <a:extLst>
              <a:ext uri="{FF2B5EF4-FFF2-40B4-BE49-F238E27FC236}">
                <a16:creationId xmlns:a16="http://schemas.microsoft.com/office/drawing/2014/main" id="{56083856-59D6-41BC-8F79-427A731C56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670" y="2893506"/>
            <a:ext cx="560967" cy="560967"/>
          </a:xfrm>
          <a:prstGeom prst="rect">
            <a:avLst/>
          </a:prstGeom>
        </p:spPr>
      </p:pic>
      <p:pic>
        <p:nvPicPr>
          <p:cNvPr id="47" name="Picture 2" descr="Image result for gmail icon">
            <a:extLst>
              <a:ext uri="{FF2B5EF4-FFF2-40B4-BE49-F238E27FC236}">
                <a16:creationId xmlns:a16="http://schemas.microsoft.com/office/drawing/2014/main" id="{3EDF9696-6C23-423B-9192-A50418F0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215" y="2941920"/>
            <a:ext cx="618851" cy="46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 result for google drive icon">
            <a:extLst>
              <a:ext uri="{FF2B5EF4-FFF2-40B4-BE49-F238E27FC236}">
                <a16:creationId xmlns:a16="http://schemas.microsoft.com/office/drawing/2014/main" id="{17CBA6E7-497D-4C97-851B-2F5E992D7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323" y="2847866"/>
            <a:ext cx="652246" cy="6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Image result for logo google calendar icon">
            <a:extLst>
              <a:ext uri="{FF2B5EF4-FFF2-40B4-BE49-F238E27FC236}">
                <a16:creationId xmlns:a16="http://schemas.microsoft.com/office/drawing/2014/main" id="{A4D4FF72-8113-4FA0-966A-7326D40DA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0168" y="2898463"/>
            <a:ext cx="551053" cy="55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29">
            <a:extLst>
              <a:ext uri="{FF2B5EF4-FFF2-40B4-BE49-F238E27FC236}">
                <a16:creationId xmlns:a16="http://schemas.microsoft.com/office/drawing/2014/main" id="{62F57AE8-4E49-4F1A-B89B-B290EBD93038}"/>
              </a:ext>
            </a:extLst>
          </p:cNvPr>
          <p:cNvSpPr txBox="1"/>
          <p:nvPr/>
        </p:nvSpPr>
        <p:spPr>
          <a:xfrm>
            <a:off x="1233803" y="3573075"/>
            <a:ext cx="823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sz="1200" b="1">
                <a:latin typeface="Arial" panose="020B0604020202020204" pitchFamily="34" charset="0"/>
                <a:cs typeface="Arial" panose="020B0604020202020204" pitchFamily="34" charset="0"/>
              </a:rPr>
              <a:t>Gmail</a:t>
            </a:r>
          </a:p>
        </p:txBody>
      </p:sp>
      <p:sp>
        <p:nvSpPr>
          <p:cNvPr id="53" name="TextBox 29">
            <a:extLst>
              <a:ext uri="{FF2B5EF4-FFF2-40B4-BE49-F238E27FC236}">
                <a16:creationId xmlns:a16="http://schemas.microsoft.com/office/drawing/2014/main" id="{58D30BA1-979F-4D96-AA60-022AEBE8815D}"/>
              </a:ext>
            </a:extLst>
          </p:cNvPr>
          <p:cNvSpPr txBox="1"/>
          <p:nvPr/>
        </p:nvSpPr>
        <p:spPr>
          <a:xfrm>
            <a:off x="2158351" y="3573075"/>
            <a:ext cx="1030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</a:p>
        </p:txBody>
      </p:sp>
      <p:sp>
        <p:nvSpPr>
          <p:cNvPr id="54" name="TextBox 29">
            <a:extLst>
              <a:ext uri="{FF2B5EF4-FFF2-40B4-BE49-F238E27FC236}">
                <a16:creationId xmlns:a16="http://schemas.microsoft.com/office/drawing/2014/main" id="{7E01E88A-CF8C-4D9F-88F7-AC077D833436}"/>
              </a:ext>
            </a:extLst>
          </p:cNvPr>
          <p:cNvSpPr txBox="1"/>
          <p:nvPr/>
        </p:nvSpPr>
        <p:spPr>
          <a:xfrm>
            <a:off x="3102966" y="3480742"/>
            <a:ext cx="129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My Drive / Shared Drive</a:t>
            </a:r>
          </a:p>
        </p:txBody>
      </p:sp>
      <p:sp>
        <p:nvSpPr>
          <p:cNvPr id="55" name="TextBox 29">
            <a:extLst>
              <a:ext uri="{FF2B5EF4-FFF2-40B4-BE49-F238E27FC236}">
                <a16:creationId xmlns:a16="http://schemas.microsoft.com/office/drawing/2014/main" id="{92DC4942-3D62-4203-9E37-87790E15DBF3}"/>
              </a:ext>
            </a:extLst>
          </p:cNvPr>
          <p:cNvSpPr txBox="1"/>
          <p:nvPr/>
        </p:nvSpPr>
        <p:spPr>
          <a:xfrm>
            <a:off x="4291219" y="3573075"/>
            <a:ext cx="1030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</p:txBody>
      </p:sp>
      <p:sp>
        <p:nvSpPr>
          <p:cNvPr id="56" name="Rectangle 41">
            <a:extLst>
              <a:ext uri="{FF2B5EF4-FFF2-40B4-BE49-F238E27FC236}">
                <a16:creationId xmlns:a16="http://schemas.microsoft.com/office/drawing/2014/main" id="{6AE55845-202C-469D-B7CC-140D504F19C6}"/>
              </a:ext>
            </a:extLst>
          </p:cNvPr>
          <p:cNvSpPr/>
          <p:nvPr/>
        </p:nvSpPr>
        <p:spPr>
          <a:xfrm>
            <a:off x="5784199" y="2355351"/>
            <a:ext cx="5569601" cy="1696331"/>
          </a:xfrm>
          <a:prstGeom prst="roundRect">
            <a:avLst>
              <a:gd name="adj" fmla="val 6161"/>
            </a:avLst>
          </a:prstGeom>
          <a:gradFill>
            <a:gsLst>
              <a:gs pos="50000">
                <a:srgbClr val="FFFFFF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905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25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Rectangle 41">
            <a:extLst>
              <a:ext uri="{FF2B5EF4-FFF2-40B4-BE49-F238E27FC236}">
                <a16:creationId xmlns:a16="http://schemas.microsoft.com/office/drawing/2014/main" id="{634B335E-9FCE-4F6C-8712-00CBEA008900}"/>
              </a:ext>
            </a:extLst>
          </p:cNvPr>
          <p:cNvSpPr/>
          <p:nvPr/>
        </p:nvSpPr>
        <p:spPr>
          <a:xfrm>
            <a:off x="5784199" y="2150110"/>
            <a:ext cx="5569601" cy="5637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25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TextBox 29">
            <a:extLst>
              <a:ext uri="{FF2B5EF4-FFF2-40B4-BE49-F238E27FC236}">
                <a16:creationId xmlns:a16="http://schemas.microsoft.com/office/drawing/2014/main" id="{C7512709-7C16-4F2B-8A14-017D2DC967F4}"/>
              </a:ext>
            </a:extLst>
          </p:cNvPr>
          <p:cNvSpPr txBox="1"/>
          <p:nvPr/>
        </p:nvSpPr>
        <p:spPr>
          <a:xfrm>
            <a:off x="6119716" y="3573075"/>
            <a:ext cx="2748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Outlook (mail, calendar, contacts)</a:t>
            </a:r>
          </a:p>
        </p:txBody>
      </p:sp>
      <p:sp>
        <p:nvSpPr>
          <p:cNvPr id="67" name="TextBox 32">
            <a:extLst>
              <a:ext uri="{FF2B5EF4-FFF2-40B4-BE49-F238E27FC236}">
                <a16:creationId xmlns:a16="http://schemas.microsoft.com/office/drawing/2014/main" id="{683FB66F-8E20-4D27-9E32-E263F0A0BD0B}"/>
              </a:ext>
            </a:extLst>
          </p:cNvPr>
          <p:cNvSpPr txBox="1"/>
          <p:nvPr/>
        </p:nvSpPr>
        <p:spPr>
          <a:xfrm>
            <a:off x="0" y="164283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sz="2000" b="1">
                <a:latin typeface="Arial" panose="020B0604020202020204" pitchFamily="34" charset="0"/>
                <a:cs typeface="Arial" panose="020B0604020202020204" pitchFamily="34" charset="0"/>
              </a:rPr>
              <a:t>Boxafe protects</a:t>
            </a:r>
          </a:p>
        </p:txBody>
      </p:sp>
      <p:pic>
        <p:nvPicPr>
          <p:cNvPr id="69" name="Picture 27">
            <a:extLst>
              <a:ext uri="{FF2B5EF4-FFF2-40B4-BE49-F238E27FC236}">
                <a16:creationId xmlns:a16="http://schemas.microsoft.com/office/drawing/2014/main" id="{74529A5D-F176-45E5-AF14-8341B1B519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6468" y="2213480"/>
            <a:ext cx="2086271" cy="452189"/>
          </a:xfrm>
          <a:prstGeom prst="rect">
            <a:avLst/>
          </a:prstGeom>
        </p:spPr>
      </p:pic>
      <p:sp>
        <p:nvSpPr>
          <p:cNvPr id="70" name="TextBox 29">
            <a:extLst>
              <a:ext uri="{FF2B5EF4-FFF2-40B4-BE49-F238E27FC236}">
                <a16:creationId xmlns:a16="http://schemas.microsoft.com/office/drawing/2014/main" id="{3F4292DC-35F1-422A-B19D-70BEFE8D92BA}"/>
              </a:ext>
            </a:extLst>
          </p:cNvPr>
          <p:cNvSpPr txBox="1"/>
          <p:nvPr/>
        </p:nvSpPr>
        <p:spPr>
          <a:xfrm>
            <a:off x="8885322" y="3573076"/>
            <a:ext cx="1045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OneDrive</a:t>
            </a:r>
          </a:p>
        </p:txBody>
      </p:sp>
      <p:sp>
        <p:nvSpPr>
          <p:cNvPr id="71" name="TextBox 29">
            <a:extLst>
              <a:ext uri="{FF2B5EF4-FFF2-40B4-BE49-F238E27FC236}">
                <a16:creationId xmlns:a16="http://schemas.microsoft.com/office/drawing/2014/main" id="{40921AAC-BFB9-49D4-B970-D43126B73025}"/>
              </a:ext>
            </a:extLst>
          </p:cNvPr>
          <p:cNvSpPr txBox="1"/>
          <p:nvPr/>
        </p:nvSpPr>
        <p:spPr>
          <a:xfrm>
            <a:off x="9964832" y="3573076"/>
            <a:ext cx="1045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SharePoint</a:t>
            </a:r>
          </a:p>
        </p:txBody>
      </p:sp>
      <p:pic>
        <p:nvPicPr>
          <p:cNvPr id="72" name="Picture 23">
            <a:extLst>
              <a:ext uri="{FF2B5EF4-FFF2-40B4-BE49-F238E27FC236}">
                <a16:creationId xmlns:a16="http://schemas.microsoft.com/office/drawing/2014/main" id="{A3DD875D-83B5-47C2-946B-11479A9BC9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513" y="2885989"/>
            <a:ext cx="657896" cy="576000"/>
          </a:xfrm>
          <a:prstGeom prst="rect">
            <a:avLst/>
          </a:prstGeom>
        </p:spPr>
      </p:pic>
      <p:pic>
        <p:nvPicPr>
          <p:cNvPr id="73" name="Picture 13">
            <a:extLst>
              <a:ext uri="{FF2B5EF4-FFF2-40B4-BE49-F238E27FC236}">
                <a16:creationId xmlns:a16="http://schemas.microsoft.com/office/drawing/2014/main" id="{E869D38C-00FF-43DC-8F14-5D5320EDA9A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3132" y="2952763"/>
            <a:ext cx="689452" cy="442452"/>
          </a:xfrm>
          <a:prstGeom prst="rect">
            <a:avLst/>
          </a:prstGeom>
        </p:spPr>
      </p:pic>
      <p:pic>
        <p:nvPicPr>
          <p:cNvPr id="76" name="Picture 10" descr="Image result for sharepoint logo">
            <a:extLst>
              <a:ext uri="{FF2B5EF4-FFF2-40B4-BE49-F238E27FC236}">
                <a16:creationId xmlns:a16="http://schemas.microsoft.com/office/drawing/2014/main" id="{0B2484E3-EFFE-415F-A7EB-29BBDF21E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07" t="15931" r="25945" b="14161"/>
          <a:stretch/>
        </p:blipFill>
        <p:spPr bwMode="auto">
          <a:xfrm>
            <a:off x="10142642" y="2831048"/>
            <a:ext cx="689452" cy="68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形 3">
            <a:extLst>
              <a:ext uri="{FF2B5EF4-FFF2-40B4-BE49-F238E27FC236}">
                <a16:creationId xmlns:a16="http://schemas.microsoft.com/office/drawing/2014/main" id="{D9D026DE-8839-4A74-BE91-9606265F8C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25356" y="3057835"/>
            <a:ext cx="395920" cy="329933"/>
          </a:xfrm>
          <a:prstGeom prst="rect">
            <a:avLst/>
          </a:prstGeom>
        </p:spPr>
      </p:pic>
      <p:pic>
        <p:nvPicPr>
          <p:cNvPr id="5" name="圖形 4">
            <a:extLst>
              <a:ext uri="{FF2B5EF4-FFF2-40B4-BE49-F238E27FC236}">
                <a16:creationId xmlns:a16="http://schemas.microsoft.com/office/drawing/2014/main" id="{51AAAB19-BA48-46B5-8DFE-978D12B301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86825" y="3019342"/>
            <a:ext cx="395920" cy="406918"/>
          </a:xfrm>
          <a:prstGeom prst="rect">
            <a:avLst/>
          </a:prstGeom>
        </p:spPr>
      </p:pic>
      <p:pic>
        <p:nvPicPr>
          <p:cNvPr id="6" name="圖形 5">
            <a:extLst>
              <a:ext uri="{FF2B5EF4-FFF2-40B4-BE49-F238E27FC236}">
                <a16:creationId xmlns:a16="http://schemas.microsoft.com/office/drawing/2014/main" id="{F7DAD105-F4B7-477D-93FB-00C18002878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48293" y="3024841"/>
            <a:ext cx="395920" cy="395920"/>
          </a:xfrm>
          <a:prstGeom prst="rect">
            <a:avLst/>
          </a:prstGeom>
        </p:spPr>
      </p:pic>
      <p:sp>
        <p:nvSpPr>
          <p:cNvPr id="77" name="TextBox 32">
            <a:extLst>
              <a:ext uri="{FF2B5EF4-FFF2-40B4-BE49-F238E27FC236}">
                <a16:creationId xmlns:a16="http://schemas.microsoft.com/office/drawing/2014/main" id="{058B7108-CB64-4C48-A001-2AA6D556B97D}"/>
              </a:ext>
            </a:extLst>
          </p:cNvPr>
          <p:cNvSpPr txBox="1"/>
          <p:nvPr/>
        </p:nvSpPr>
        <p:spPr>
          <a:xfrm>
            <a:off x="838200" y="4336178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</p:txBody>
      </p:sp>
      <p:pic>
        <p:nvPicPr>
          <p:cNvPr id="78" name="Picture 14">
            <a:extLst>
              <a:ext uri="{FF2B5EF4-FFF2-40B4-BE49-F238E27FC236}">
                <a16:creationId xmlns:a16="http://schemas.microsoft.com/office/drawing/2014/main" id="{7D6FA636-394B-4921-97CA-916AD019FB4A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813" y="4755279"/>
            <a:ext cx="896392" cy="896392"/>
          </a:xfrm>
          <a:prstGeom prst="rect">
            <a:avLst/>
          </a:prstGeom>
        </p:spPr>
      </p:pic>
      <p:pic>
        <p:nvPicPr>
          <p:cNvPr id="79" name="Picture 15">
            <a:extLst>
              <a:ext uri="{FF2B5EF4-FFF2-40B4-BE49-F238E27FC236}">
                <a16:creationId xmlns:a16="http://schemas.microsoft.com/office/drawing/2014/main" id="{E1EFE184-570F-465A-8533-16486CFBEC4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322" y="4755279"/>
            <a:ext cx="887122" cy="887122"/>
          </a:xfrm>
          <a:prstGeom prst="rect">
            <a:avLst/>
          </a:prstGeom>
        </p:spPr>
      </p:pic>
      <p:pic>
        <p:nvPicPr>
          <p:cNvPr id="80" name="Picture 16">
            <a:extLst>
              <a:ext uri="{FF2B5EF4-FFF2-40B4-BE49-F238E27FC236}">
                <a16:creationId xmlns:a16="http://schemas.microsoft.com/office/drawing/2014/main" id="{D9FAE0C3-3290-4142-9154-0D5F0A0A62B3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326" y="4755279"/>
            <a:ext cx="869876" cy="869876"/>
          </a:xfrm>
          <a:prstGeom prst="rect">
            <a:avLst/>
          </a:prstGeom>
        </p:spPr>
      </p:pic>
      <p:pic>
        <p:nvPicPr>
          <p:cNvPr id="81" name="Picture 17">
            <a:extLst>
              <a:ext uri="{FF2B5EF4-FFF2-40B4-BE49-F238E27FC236}">
                <a16:creationId xmlns:a16="http://schemas.microsoft.com/office/drawing/2014/main" id="{9756F59B-E97F-41CB-AFCD-FBC22B8957FE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659" y="4756772"/>
            <a:ext cx="888033" cy="888033"/>
          </a:xfrm>
          <a:prstGeom prst="rect">
            <a:avLst/>
          </a:prstGeom>
        </p:spPr>
      </p:pic>
      <p:sp>
        <p:nvSpPr>
          <p:cNvPr id="83" name="Rectangle 21">
            <a:extLst>
              <a:ext uri="{FF2B5EF4-FFF2-40B4-BE49-F238E27FC236}">
                <a16:creationId xmlns:a16="http://schemas.microsoft.com/office/drawing/2014/main" id="{74154026-75AE-486A-B621-24A66975A4E0}"/>
              </a:ext>
            </a:extLst>
          </p:cNvPr>
          <p:cNvSpPr/>
          <p:nvPr/>
        </p:nvSpPr>
        <p:spPr>
          <a:xfrm>
            <a:off x="1914458" y="5714922"/>
            <a:ext cx="1906434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Friendly UI</a:t>
            </a:r>
          </a:p>
        </p:txBody>
      </p:sp>
      <p:sp>
        <p:nvSpPr>
          <p:cNvPr id="84" name="Rectangle 21">
            <a:extLst>
              <a:ext uri="{FF2B5EF4-FFF2-40B4-BE49-F238E27FC236}">
                <a16:creationId xmlns:a16="http://schemas.microsoft.com/office/drawing/2014/main" id="{A5A471B3-C59A-40AE-AEEA-5DEED8F79720}"/>
              </a:ext>
            </a:extLst>
          </p:cNvPr>
          <p:cNvSpPr/>
          <p:nvPr/>
        </p:nvSpPr>
        <p:spPr>
          <a:xfrm>
            <a:off x="4075792" y="5714922"/>
            <a:ext cx="1906434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Security</a:t>
            </a:r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19522EC3-1C84-4111-9D4A-C9AB1ACABCA5}"/>
              </a:ext>
            </a:extLst>
          </p:cNvPr>
          <p:cNvSpPr/>
          <p:nvPr/>
        </p:nvSpPr>
        <p:spPr>
          <a:xfrm>
            <a:off x="6228047" y="5714922"/>
            <a:ext cx="1906434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Reliability</a:t>
            </a:r>
          </a:p>
        </p:txBody>
      </p:sp>
      <p:sp>
        <p:nvSpPr>
          <p:cNvPr id="86" name="Rectangle 21">
            <a:extLst>
              <a:ext uri="{FF2B5EF4-FFF2-40B4-BE49-F238E27FC236}">
                <a16:creationId xmlns:a16="http://schemas.microsoft.com/office/drawing/2014/main" id="{1F88A00D-AB6B-4DBB-8CC3-90C8829E0A4D}"/>
              </a:ext>
            </a:extLst>
          </p:cNvPr>
          <p:cNvSpPr/>
          <p:nvPr/>
        </p:nvSpPr>
        <p:spPr>
          <a:xfrm>
            <a:off x="8375666" y="5714922"/>
            <a:ext cx="1906434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Data Centralization</a:t>
            </a:r>
          </a:p>
        </p:txBody>
      </p:sp>
    </p:spTree>
    <p:extLst>
      <p:ext uri="{BB962C8B-B14F-4D97-AF65-F5344CB8AC3E}">
        <p14:creationId xmlns:p14="http://schemas.microsoft.com/office/powerpoint/2010/main" val="339612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BA0FFE-A986-3041-B75E-F98DDACE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51898"/>
          </a:xfrm>
        </p:spPr>
        <p:txBody>
          <a:bodyPr anchor="b"/>
          <a:lstStyle/>
          <a:p>
            <a:r>
              <a:rPr lang="en-TW"/>
              <a:t>Google Workspace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83AB5-48FE-7E42-8175-7A20ED5BB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98735"/>
            <a:ext cx="3856630" cy="4078228"/>
          </a:xfrm>
        </p:spPr>
        <p:txBody>
          <a:bodyPr>
            <a:normAutofit/>
          </a:bodyPr>
          <a:lstStyle/>
          <a:p>
            <a:pPr marL="177800" indent="-177800">
              <a:lnSpc>
                <a:spcPct val="100000"/>
              </a:lnSpc>
              <a:buNone/>
            </a:pPr>
            <a:r>
              <a:rPr lang="en-TW" sz="1800">
                <a:solidFill>
                  <a:srgbClr val="7030A0"/>
                </a:solidFill>
              </a:rPr>
              <a:t>Mail</a:t>
            </a:r>
          </a:p>
          <a:p>
            <a:pPr marL="177800" lvl="1" indent="-177800">
              <a:lnSpc>
                <a:spcPct val="100000"/>
              </a:lnSpc>
            </a:pPr>
            <a:r>
              <a:rPr lang="en-TW" sz="1600"/>
              <a:t>Protect email data, attachments and label. </a:t>
            </a:r>
          </a:p>
          <a:p>
            <a:pPr marL="177800" indent="-177800">
              <a:lnSpc>
                <a:spcPct val="100000"/>
              </a:lnSpc>
              <a:buNone/>
            </a:pPr>
            <a:r>
              <a:rPr lang="en-TW" sz="1800">
                <a:solidFill>
                  <a:srgbClr val="7030A0"/>
                </a:solidFill>
              </a:rPr>
              <a:t>Calendar</a:t>
            </a:r>
          </a:p>
          <a:p>
            <a:pPr marL="177800" lvl="1" indent="-177800">
              <a:lnSpc>
                <a:spcPct val="100000"/>
              </a:lnSpc>
            </a:pPr>
            <a:r>
              <a:rPr lang="en-TW" sz="1600"/>
              <a:t>Protect event’s information.</a:t>
            </a:r>
          </a:p>
          <a:p>
            <a:pPr marL="177800" indent="-177800">
              <a:lnSpc>
                <a:spcPct val="100000"/>
              </a:lnSpc>
              <a:buNone/>
            </a:pPr>
            <a:r>
              <a:rPr lang="en-TW" sz="1800">
                <a:solidFill>
                  <a:srgbClr val="7030A0"/>
                </a:solidFill>
              </a:rPr>
              <a:t>Contacts</a:t>
            </a:r>
          </a:p>
          <a:p>
            <a:pPr marL="177800" lvl="1" indent="-177800">
              <a:lnSpc>
                <a:spcPct val="100000"/>
              </a:lnSpc>
            </a:pPr>
            <a:r>
              <a:rPr lang="en-TW" sz="1600"/>
              <a:t>Protect the inportant customer’s contact.</a:t>
            </a:r>
          </a:p>
          <a:p>
            <a:pPr marL="177800" indent="-177800">
              <a:lnSpc>
                <a:spcPct val="100000"/>
              </a:lnSpc>
              <a:buNone/>
            </a:pPr>
            <a:r>
              <a:rPr lang="en-TW" sz="1800">
                <a:solidFill>
                  <a:srgbClr val="7030A0"/>
                </a:solidFill>
              </a:rPr>
              <a:t>Drive</a:t>
            </a:r>
          </a:p>
          <a:p>
            <a:pPr marL="177800" lvl="1" indent="-177800">
              <a:lnSpc>
                <a:spcPct val="100000"/>
              </a:lnSpc>
            </a:pPr>
            <a:r>
              <a:rPr lang="en-TW" sz="1600"/>
              <a:t>Backup data, metadata, permission of the files in my drive and shared drive.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419F5-092E-0744-BDBC-166878D056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785" y="2098735"/>
            <a:ext cx="7895415" cy="3869424"/>
          </a:xfrm>
          <a:prstGeom prst="roundRect">
            <a:avLst>
              <a:gd name="adj" fmla="val 28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箭號: 五邊形 1">
            <a:extLst>
              <a:ext uri="{FF2B5EF4-FFF2-40B4-BE49-F238E27FC236}">
                <a16:creationId xmlns:a16="http://schemas.microsoft.com/office/drawing/2014/main" id="{FF88A826-3C33-4388-9C98-5AA070C7C465}"/>
              </a:ext>
            </a:extLst>
          </p:cNvPr>
          <p:cNvSpPr/>
          <p:nvPr/>
        </p:nvSpPr>
        <p:spPr>
          <a:xfrm>
            <a:off x="-1" y="209964"/>
            <a:ext cx="5221705" cy="560897"/>
          </a:xfrm>
          <a:prstGeom prst="homePlate">
            <a:avLst/>
          </a:prstGeom>
          <a:gradFill>
            <a:gsLst>
              <a:gs pos="0">
                <a:srgbClr val="7030A0"/>
              </a:gs>
              <a:gs pos="98230">
                <a:srgbClr val="FFC000"/>
              </a:gs>
              <a:gs pos="80000">
                <a:schemeClr val="accent2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06450">
              <a:lnSpc>
                <a:spcPct val="90000"/>
              </a:lnSpc>
              <a:spcBef>
                <a:spcPct val="0"/>
              </a:spcBef>
            </a:pPr>
            <a:r>
              <a:rPr lang="en-TW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Comprehensive protection</a:t>
            </a:r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3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8CEB-C087-5849-9FB1-2C9A4182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55821"/>
          </a:xfrm>
        </p:spPr>
        <p:txBody>
          <a:bodyPr anchor="b"/>
          <a:lstStyle/>
          <a:p>
            <a:r>
              <a:rPr lang="en-TW"/>
              <a:t>Microsoft 365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88B38-BFB1-8A4F-AAE8-7F9592A82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98735"/>
            <a:ext cx="3856630" cy="4078228"/>
          </a:xfrm>
        </p:spPr>
        <p:txBody>
          <a:bodyPr>
            <a:normAutofit/>
          </a:bodyPr>
          <a:lstStyle/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TW" sz="1800">
                <a:solidFill>
                  <a:srgbClr val="7030A0"/>
                </a:solidFill>
              </a:rPr>
              <a:t>Mail</a:t>
            </a:r>
          </a:p>
          <a:p>
            <a:pPr marL="177800" lvl="1" indent="-177800">
              <a:lnSpc>
                <a:spcPct val="100000"/>
              </a:lnSpc>
            </a:pPr>
            <a:r>
              <a:rPr lang="en-TW" sz="1600"/>
              <a:t>Protect email data, attachments and floder structure. </a:t>
            </a: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TW" sz="1800">
                <a:solidFill>
                  <a:srgbClr val="7030A0"/>
                </a:solidFill>
              </a:rPr>
              <a:t>Calendar</a:t>
            </a:r>
          </a:p>
          <a:p>
            <a:pPr marL="177800" lvl="1" indent="-177800">
              <a:lnSpc>
                <a:spcPct val="100000"/>
              </a:lnSpc>
            </a:pPr>
            <a:r>
              <a:rPr lang="en-TW" sz="1600"/>
              <a:t>Protect event’s information.</a:t>
            </a: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TW" sz="1800">
                <a:solidFill>
                  <a:srgbClr val="7030A0"/>
                </a:solidFill>
              </a:rPr>
              <a:t>Contacts</a:t>
            </a:r>
          </a:p>
          <a:p>
            <a:pPr marL="177800" lvl="1" indent="-177800">
              <a:lnSpc>
                <a:spcPct val="100000"/>
              </a:lnSpc>
            </a:pPr>
            <a:r>
              <a:rPr lang="en-TW" sz="1600"/>
              <a:t>Protect the inportant customer’s contact.</a:t>
            </a: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TW" sz="1800">
                <a:solidFill>
                  <a:srgbClr val="7030A0"/>
                </a:solidFill>
              </a:rPr>
              <a:t>OneDrive</a:t>
            </a:r>
          </a:p>
          <a:p>
            <a:pPr marL="177800" lvl="1" indent="-177800">
              <a:lnSpc>
                <a:spcPct val="100000"/>
              </a:lnSpc>
            </a:pPr>
            <a:r>
              <a:rPr lang="en-TW" sz="1600"/>
              <a:t>Backup data, metadata, permission of the files.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29168-4CFA-624F-9892-C1B8FCB890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433" y="2098735"/>
            <a:ext cx="7951330" cy="3869424"/>
          </a:xfrm>
          <a:prstGeom prst="roundRect">
            <a:avLst>
              <a:gd name="adj" fmla="val 28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箭號: 五邊形 4">
            <a:extLst>
              <a:ext uri="{FF2B5EF4-FFF2-40B4-BE49-F238E27FC236}">
                <a16:creationId xmlns:a16="http://schemas.microsoft.com/office/drawing/2014/main" id="{90E5D50A-81BC-4413-A420-17D91508AB0F}"/>
              </a:ext>
            </a:extLst>
          </p:cNvPr>
          <p:cNvSpPr/>
          <p:nvPr/>
        </p:nvSpPr>
        <p:spPr>
          <a:xfrm>
            <a:off x="-1" y="209964"/>
            <a:ext cx="5221705" cy="560897"/>
          </a:xfrm>
          <a:prstGeom prst="homePlate">
            <a:avLst/>
          </a:prstGeom>
          <a:gradFill>
            <a:gsLst>
              <a:gs pos="0">
                <a:srgbClr val="7030A0"/>
              </a:gs>
              <a:gs pos="98230">
                <a:srgbClr val="FFC000"/>
              </a:gs>
              <a:gs pos="80000">
                <a:schemeClr val="accent2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06450">
              <a:lnSpc>
                <a:spcPct val="90000"/>
              </a:lnSpc>
              <a:spcBef>
                <a:spcPct val="0"/>
              </a:spcBef>
            </a:pPr>
            <a:r>
              <a:rPr lang="en-TW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Comprehensive protection</a:t>
            </a:r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3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BA0FFE-A986-3041-B75E-F98DDACE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335" y="0"/>
            <a:ext cx="10003465" cy="1443789"/>
          </a:xfrm>
        </p:spPr>
        <p:txBody>
          <a:bodyPr anchor="b">
            <a:normAutofit/>
          </a:bodyPr>
          <a:lstStyle/>
          <a:p>
            <a:r>
              <a:rPr lang="en-TW"/>
              <a:t>Microsoft SharePoint (beta)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83AB5-48FE-7E42-8175-7A20ED5BB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735"/>
            <a:ext cx="3974432" cy="865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err="1"/>
              <a:t>Boxafe</a:t>
            </a:r>
            <a:r>
              <a:rPr lang="en-US" sz="1600"/>
              <a:t> backs up and restores data and its permission in the site content of the sites and the subsites including: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BD20A0-8C38-9B48-AF33-D6ED307D06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433" y="2098735"/>
            <a:ext cx="7951330" cy="3886073"/>
          </a:xfrm>
          <a:prstGeom prst="roundRect">
            <a:avLst>
              <a:gd name="adj" fmla="val 28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2736D0-E428-A047-85AC-E098CD424EFC}"/>
              </a:ext>
            </a:extLst>
          </p:cNvPr>
          <p:cNvSpPr txBox="1"/>
          <p:nvPr/>
        </p:nvSpPr>
        <p:spPr>
          <a:xfrm>
            <a:off x="838199" y="6265642"/>
            <a:ext cx="7222959" cy="2616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TW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Microsoft 365 backup task was created, 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permissions for SharePoint Sites to backup SharePoint in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Boxafe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箭號: 五邊形 6">
            <a:extLst>
              <a:ext uri="{FF2B5EF4-FFF2-40B4-BE49-F238E27FC236}">
                <a16:creationId xmlns:a16="http://schemas.microsoft.com/office/drawing/2014/main" id="{11031864-52DB-4459-A19B-9C5DFB6BB764}"/>
              </a:ext>
            </a:extLst>
          </p:cNvPr>
          <p:cNvSpPr/>
          <p:nvPr/>
        </p:nvSpPr>
        <p:spPr>
          <a:xfrm>
            <a:off x="-1" y="209964"/>
            <a:ext cx="5763127" cy="560897"/>
          </a:xfrm>
          <a:prstGeom prst="homePlate">
            <a:avLst/>
          </a:prstGeom>
          <a:gradFill>
            <a:gsLst>
              <a:gs pos="0">
                <a:srgbClr val="7030A0"/>
              </a:gs>
              <a:gs pos="98230">
                <a:srgbClr val="FFC000"/>
              </a:gs>
              <a:gs pos="80000">
                <a:schemeClr val="accent2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9850">
              <a:lnSpc>
                <a:spcPct val="90000"/>
              </a:lnSpc>
              <a:spcBef>
                <a:spcPct val="0"/>
              </a:spcBef>
            </a:pPr>
            <a:r>
              <a:rPr lang="en-TW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Comprehensive protection</a:t>
            </a:r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六邊形 11">
            <a:extLst>
              <a:ext uri="{FF2B5EF4-FFF2-40B4-BE49-F238E27FC236}">
                <a16:creationId xmlns:a16="http://schemas.microsoft.com/office/drawing/2014/main" id="{3A587572-4AB1-4250-975C-294F9A54FD45}"/>
              </a:ext>
            </a:extLst>
          </p:cNvPr>
          <p:cNvSpPr/>
          <p:nvPr/>
        </p:nvSpPr>
        <p:spPr>
          <a:xfrm rot="16200000">
            <a:off x="137653" y="178947"/>
            <a:ext cx="1268073" cy="1093166"/>
          </a:xfrm>
          <a:prstGeom prst="hexagon">
            <a:avLst/>
          </a:prstGeom>
          <a:gradFill>
            <a:gsLst>
              <a:gs pos="100000">
                <a:srgbClr val="C00000"/>
              </a:gs>
              <a:gs pos="0">
                <a:schemeClr val="tx1"/>
              </a:gs>
            </a:gsLst>
            <a:lin ang="0" scaled="0"/>
          </a:gra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TW" altLang="en-US" sz="320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E214250-5AF6-47DA-87A9-E0017070B901}"/>
              </a:ext>
            </a:extLst>
          </p:cNvPr>
          <p:cNvSpPr txBox="1"/>
          <p:nvPr/>
        </p:nvSpPr>
        <p:spPr>
          <a:xfrm>
            <a:off x="225103" y="530795"/>
            <a:ext cx="109316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TW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NEW</a:t>
            </a:r>
            <a:endParaRPr lang="zh-TW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圖形 14">
            <a:extLst>
              <a:ext uri="{FF2B5EF4-FFF2-40B4-BE49-F238E27FC236}">
                <a16:creationId xmlns:a16="http://schemas.microsoft.com/office/drawing/2014/main" id="{8C4C833A-6A9D-4CF7-A08C-24AB04E5C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753" y="2955838"/>
            <a:ext cx="418517" cy="396934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F260F831-3C42-4BAB-B811-5EACDEBD6445}"/>
              </a:ext>
            </a:extLst>
          </p:cNvPr>
          <p:cNvSpPr txBox="1"/>
          <p:nvPr/>
        </p:nvSpPr>
        <p:spPr>
          <a:xfrm>
            <a:off x="1318270" y="2985028"/>
            <a:ext cx="262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1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libraries</a:t>
            </a:r>
          </a:p>
        </p:txBody>
      </p:sp>
      <p:pic>
        <p:nvPicPr>
          <p:cNvPr id="30" name="圖形 29">
            <a:extLst>
              <a:ext uri="{FF2B5EF4-FFF2-40B4-BE49-F238E27FC236}">
                <a16:creationId xmlns:a16="http://schemas.microsoft.com/office/drawing/2014/main" id="{7382E47B-19BB-4B57-8B64-C69FC9CDA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753" y="3516315"/>
            <a:ext cx="418517" cy="396934"/>
          </a:xfrm>
          <a:prstGeom prst="rect">
            <a:avLst/>
          </a:prstGeom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1D29D733-26A1-4490-85F3-9815A8CF736B}"/>
              </a:ext>
            </a:extLst>
          </p:cNvPr>
          <p:cNvSpPr txBox="1"/>
          <p:nvPr/>
        </p:nvSpPr>
        <p:spPr>
          <a:xfrm>
            <a:off x="1318270" y="3545505"/>
            <a:ext cx="262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base">
              <a:buNone/>
            </a:pPr>
            <a:r>
              <a:rPr lang="en-US" altLang="zh-TW" sz="1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libraries</a:t>
            </a:r>
          </a:p>
        </p:txBody>
      </p:sp>
      <p:pic>
        <p:nvPicPr>
          <p:cNvPr id="36" name="圖形 35">
            <a:extLst>
              <a:ext uri="{FF2B5EF4-FFF2-40B4-BE49-F238E27FC236}">
                <a16:creationId xmlns:a16="http://schemas.microsoft.com/office/drawing/2014/main" id="{AF71EDC5-E7AB-4313-A41F-7254D047FD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753" y="4076792"/>
            <a:ext cx="418517" cy="396934"/>
          </a:xfrm>
          <a:prstGeom prst="rect">
            <a:avLst/>
          </a:prstGeom>
        </p:spPr>
      </p:pic>
      <p:sp>
        <p:nvSpPr>
          <p:cNvPr id="37" name="文字方塊 36">
            <a:extLst>
              <a:ext uri="{FF2B5EF4-FFF2-40B4-BE49-F238E27FC236}">
                <a16:creationId xmlns:a16="http://schemas.microsoft.com/office/drawing/2014/main" id="{94650B14-A92A-411D-AA86-4E8DFBBFB864}"/>
              </a:ext>
            </a:extLst>
          </p:cNvPr>
          <p:cNvSpPr txBox="1"/>
          <p:nvPr/>
        </p:nvSpPr>
        <p:spPr>
          <a:xfrm>
            <a:off x="1318270" y="4105982"/>
            <a:ext cx="262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1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</a:t>
            </a:r>
          </a:p>
        </p:txBody>
      </p:sp>
      <p:pic>
        <p:nvPicPr>
          <p:cNvPr id="39" name="圖形 38">
            <a:extLst>
              <a:ext uri="{FF2B5EF4-FFF2-40B4-BE49-F238E27FC236}">
                <a16:creationId xmlns:a16="http://schemas.microsoft.com/office/drawing/2014/main" id="{2CA6927E-8666-417A-89E7-FA2FD946D3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753" y="4637269"/>
            <a:ext cx="418517" cy="396934"/>
          </a:xfrm>
          <a:prstGeom prst="rect">
            <a:avLst/>
          </a:prstGeom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id="{97F8963E-8A04-4D32-8795-2DD28F3B5F18}"/>
              </a:ext>
            </a:extLst>
          </p:cNvPr>
          <p:cNvSpPr txBox="1"/>
          <p:nvPr/>
        </p:nvSpPr>
        <p:spPr>
          <a:xfrm>
            <a:off x="1318270" y="4666459"/>
            <a:ext cx="262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base">
              <a:buNone/>
            </a:pPr>
            <a:r>
              <a:rPr lang="en-US" altLang="zh-TW" sz="1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Asset</a:t>
            </a:r>
          </a:p>
        </p:txBody>
      </p:sp>
      <p:pic>
        <p:nvPicPr>
          <p:cNvPr id="42" name="圖形 41">
            <a:extLst>
              <a:ext uri="{FF2B5EF4-FFF2-40B4-BE49-F238E27FC236}">
                <a16:creationId xmlns:a16="http://schemas.microsoft.com/office/drawing/2014/main" id="{83B9B653-ECA6-4BFB-98B6-1F38F6EDBE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753" y="5197747"/>
            <a:ext cx="418517" cy="396934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89C14FED-BA32-4D0A-B1A7-3DC2B383EAAB}"/>
              </a:ext>
            </a:extLst>
          </p:cNvPr>
          <p:cNvSpPr txBox="1"/>
          <p:nvPr/>
        </p:nvSpPr>
        <p:spPr>
          <a:xfrm>
            <a:off x="1318270" y="5226937"/>
            <a:ext cx="262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1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OneNote</a:t>
            </a:r>
          </a:p>
        </p:txBody>
      </p:sp>
    </p:spTree>
    <p:extLst>
      <p:ext uri="{BB962C8B-B14F-4D97-AF65-F5344CB8AC3E}">
        <p14:creationId xmlns:p14="http://schemas.microsoft.com/office/powerpoint/2010/main" val="2779222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圖片 68" descr="一張含有 物件 的圖片&#10;&#10;自動產生的描述">
            <a:extLst>
              <a:ext uri="{FF2B5EF4-FFF2-40B4-BE49-F238E27FC236}">
                <a16:creationId xmlns:a16="http://schemas.microsoft.com/office/drawing/2014/main" id="{E7B6D4A0-8585-4823-82F1-19725015A3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10" y="3871210"/>
            <a:ext cx="1063766" cy="679445"/>
          </a:xfrm>
          <a:prstGeom prst="rect">
            <a:avLst/>
          </a:prstGeom>
        </p:spPr>
      </p:pic>
      <p:pic>
        <p:nvPicPr>
          <p:cNvPr id="68" name="圖片 67" descr="一張含有 物件 的圖片&#10;&#10;自動產生的描述">
            <a:extLst>
              <a:ext uri="{FF2B5EF4-FFF2-40B4-BE49-F238E27FC236}">
                <a16:creationId xmlns:a16="http://schemas.microsoft.com/office/drawing/2014/main" id="{6EEF0980-DE3E-490C-852A-AE04D075A6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454" y="1959779"/>
            <a:ext cx="1063766" cy="6794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89FC8D-02E6-584D-A9A8-0CCE84D9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ym typeface="Arial" panose="020B0604020202020204" pitchFamily="34" charset="0"/>
              </a:rPr>
              <a:t>Multiuser solution for various</a:t>
            </a:r>
            <a:br>
              <a:rPr lang="en-US" altLang="zh-CN">
                <a:sym typeface="Arial" panose="020B0604020202020204" pitchFamily="34" charset="0"/>
              </a:rPr>
            </a:br>
            <a:r>
              <a:rPr lang="en-US" altLang="zh-CN">
                <a:sym typeface="Arial" panose="020B0604020202020204" pitchFamily="34" charset="0"/>
              </a:rPr>
              <a:t>Google Workplace / MS365 users</a:t>
            </a:r>
            <a:endParaRPr lang="en-US">
              <a:sym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7BB53FA-3BBF-6F47-A94C-86BB43F2D1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730" y="1950694"/>
            <a:ext cx="3696380" cy="235974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AA577D1-19B5-7D4B-9DDF-C8A98BA4E075}"/>
              </a:ext>
            </a:extLst>
          </p:cNvPr>
          <p:cNvSpPr txBox="1"/>
          <p:nvPr/>
        </p:nvSpPr>
        <p:spPr>
          <a:xfrm>
            <a:off x="6494708" y="1898003"/>
            <a:ext cx="504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Backed up data cannot be accessed by unauthorized personnel.</a:t>
            </a: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Restoring data to the cloud can be done by user.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10B581D-2570-E542-A818-1F6831DB67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319" y="3626054"/>
            <a:ext cx="410029" cy="4100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EFD4DA8-D781-3049-895A-989E019E02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319" y="3626054"/>
            <a:ext cx="410029" cy="4100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EA0619F-337C-8845-997B-3A06A19703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319" y="3626054"/>
            <a:ext cx="410029" cy="4100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DE76A5B-7836-3540-AB63-58DAA0518A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319" y="3626054"/>
            <a:ext cx="410029" cy="41002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AFD31DC-8589-4347-9DE3-27A64DBA36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319" y="3626054"/>
            <a:ext cx="410029" cy="41002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8C611E9-D79C-9148-8C41-B1E29AAEA9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211" y="3626054"/>
            <a:ext cx="410029" cy="4100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0B8DCFF-91F0-A04C-81CC-D6931F6BD2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319" y="3626054"/>
            <a:ext cx="410029" cy="410029"/>
          </a:xfrm>
          <a:prstGeom prst="rect">
            <a:avLst/>
          </a:prstGeom>
        </p:spPr>
      </p:pic>
      <p:pic>
        <p:nvPicPr>
          <p:cNvPr id="24" name="圖形 107">
            <a:extLst>
              <a:ext uri="{FF2B5EF4-FFF2-40B4-BE49-F238E27FC236}">
                <a16:creationId xmlns:a16="http://schemas.microsoft.com/office/drawing/2014/main" id="{422549BF-7EC4-0E4E-8898-AECF0935D5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34" y="4871943"/>
            <a:ext cx="3207572" cy="10201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931302-43EB-264A-8440-239F22DB3B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0333" y="3103340"/>
            <a:ext cx="1933606" cy="419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88155C0-F974-3449-B812-2709252592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319" y="5713565"/>
            <a:ext cx="410029" cy="4100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56FF15-289E-9047-BED4-EA524137DF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319" y="5713565"/>
            <a:ext cx="410029" cy="41002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DDF0224-EAA5-9B4C-88D4-89FDC1B08F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319" y="5713565"/>
            <a:ext cx="410029" cy="41002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94ED592-2208-184F-8C3F-0B8887319A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319" y="5713565"/>
            <a:ext cx="410029" cy="41002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1BD19D4-857E-F145-8C45-DE4347A7F1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319" y="5713565"/>
            <a:ext cx="410029" cy="41002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21E0DDA-FB0E-3B4F-905D-F63403860D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211" y="5713565"/>
            <a:ext cx="410029" cy="41002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2C6C835-9217-6942-AA68-4BC9DAE33C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319" y="5713565"/>
            <a:ext cx="410029" cy="41002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80749CB-6360-DA46-9500-B44DF0C6B22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918583"/>
            <a:ext cx="4782759" cy="3573325"/>
          </a:xfrm>
          <a:prstGeom prst="roundRect">
            <a:avLst>
              <a:gd name="adj" fmla="val 28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 descr="Image result for google workspace icons">
            <a:extLst>
              <a:ext uri="{FF2B5EF4-FFF2-40B4-BE49-F238E27FC236}">
                <a16:creationId xmlns:a16="http://schemas.microsoft.com/office/drawing/2014/main" id="{06282EF1-46B0-E846-B0F6-13E8EE835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404" y="2131737"/>
            <a:ext cx="1542836" cy="10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2" descr="A picture containing shirt&#10;&#10;Description automatically generated">
            <a:extLst>
              <a:ext uri="{FF2B5EF4-FFF2-40B4-BE49-F238E27FC236}">
                <a16:creationId xmlns:a16="http://schemas.microsoft.com/office/drawing/2014/main" id="{0EEEC1F0-8247-47EF-8FF0-F885423BE7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334" y="4472928"/>
            <a:ext cx="1020172" cy="1020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14">
            <a:extLst>
              <a:ext uri="{FF2B5EF4-FFF2-40B4-BE49-F238E27FC236}">
                <a16:creationId xmlns:a16="http://schemas.microsoft.com/office/drawing/2014/main" id="{921E9090-357F-43A4-ADA4-A496E584CB0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502" y="1810074"/>
            <a:ext cx="896392" cy="89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94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9FC8D-02E6-584D-A9A8-0CCE84D9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ym typeface="Arial" panose="020B0604020202020204" pitchFamily="34" charset="0"/>
              </a:rPr>
              <a:t>Data preview and search</a:t>
            </a:r>
            <a:endParaRPr lang="en-US" b="1"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A577D1-19B5-7D4B-9DDF-C8A98BA4E075}"/>
              </a:ext>
            </a:extLst>
          </p:cNvPr>
          <p:cNvSpPr txBox="1"/>
          <p:nvPr/>
        </p:nvSpPr>
        <p:spPr>
          <a:xfrm>
            <a:off x="664189" y="2826078"/>
            <a:ext cx="3850913" cy="264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1" indent="-177800">
              <a:lnSpc>
                <a:spcPts val="29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Mail: subject, from, to, cc, bcc</a:t>
            </a:r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7800" lvl="1" indent="-177800">
              <a:lnSpc>
                <a:spcPts val="29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Contacts: name, email, nicknames, occupations, phone numbers</a:t>
            </a:r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7800" lvl="1" indent="-177800">
              <a:lnSpc>
                <a:spcPts val="29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Calendar: organizer, title, event location</a:t>
            </a:r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7800" lvl="1" indent="-177800">
              <a:lnSpc>
                <a:spcPts val="29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Drive: type, owner, date modified, item name</a:t>
            </a:r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A79BE-DBB1-8041-953D-2B3192387B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102" y="2723072"/>
            <a:ext cx="7012709" cy="3398316"/>
          </a:xfrm>
          <a:prstGeom prst="roundRect">
            <a:avLst>
              <a:gd name="adj" fmla="val 28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5FF05D-5D78-7044-8902-754B25F1A4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8654" y="3471747"/>
            <a:ext cx="2143954" cy="2143954"/>
          </a:xfrm>
          <a:prstGeom prst="ellipse">
            <a:avLst/>
          </a:prstGeom>
          <a:noFill/>
          <a:ln w="3810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1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15FC2A14-F629-4FB2-A862-2A3ED6B6AF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19232"/>
            <a:ext cx="888033" cy="888033"/>
          </a:xfrm>
          <a:prstGeom prst="rect">
            <a:avLst/>
          </a:prstGeom>
        </p:spPr>
      </p:pic>
      <p:sp>
        <p:nvSpPr>
          <p:cNvPr id="10" name="TextBox 41">
            <a:extLst>
              <a:ext uri="{FF2B5EF4-FFF2-40B4-BE49-F238E27FC236}">
                <a16:creationId xmlns:a16="http://schemas.microsoft.com/office/drawing/2014/main" id="{0B94D897-E67E-426E-A5F2-D1BBF8C8B5F6}"/>
              </a:ext>
            </a:extLst>
          </p:cNvPr>
          <p:cNvSpPr txBox="1"/>
          <p:nvPr/>
        </p:nvSpPr>
        <p:spPr>
          <a:xfrm>
            <a:off x="1821767" y="2092432"/>
            <a:ext cx="636789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Data preview before restore. Search for specific data by:</a:t>
            </a:r>
          </a:p>
        </p:txBody>
      </p:sp>
    </p:spTree>
    <p:extLst>
      <p:ext uri="{BB962C8B-B14F-4D97-AF65-F5344CB8AC3E}">
        <p14:creationId xmlns:p14="http://schemas.microsoft.com/office/powerpoint/2010/main" val="148580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C89FF4-B89F-6440-9650-41C56C8EA6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1477" y="2157311"/>
            <a:ext cx="6940588" cy="3723765"/>
          </a:xfrm>
          <a:prstGeom prst="roundRect">
            <a:avLst>
              <a:gd name="adj" fmla="val 28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B0DAC1-18E9-FC40-A6F2-06098C8D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Arial" panose="020B0604020202020204" pitchFamily="34" charset="0"/>
              </a:rPr>
              <a:t>Select data for granular restore</a:t>
            </a:r>
            <a:endParaRPr lang="en-TW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69D3C-FBF0-2244-BDD2-CE7AB2F782B8}"/>
              </a:ext>
            </a:extLst>
          </p:cNvPr>
          <p:cNvSpPr txBox="1"/>
          <p:nvPr/>
        </p:nvSpPr>
        <p:spPr>
          <a:xfrm>
            <a:off x="639935" y="2772901"/>
            <a:ext cx="39511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1" indent="-177800">
              <a:lnSpc>
                <a:spcPts val="29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Multiple select data to restore to the account. No need to restore full backup every time.</a:t>
            </a:r>
          </a:p>
          <a:p>
            <a:pPr marL="177800" lvl="1" indent="-177800">
              <a:lnSpc>
                <a:spcPts val="29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Restore to another account when the employee already left.</a:t>
            </a:r>
          </a:p>
          <a:p>
            <a:endParaRPr lang="en-TW" sz="200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D042A2-A6C2-B141-A830-FAAFA3E43F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623" y="3429000"/>
            <a:ext cx="1128721" cy="1128721"/>
          </a:xfrm>
          <a:prstGeom prst="ellipse">
            <a:avLst/>
          </a:prstGeom>
          <a:noFill/>
          <a:ln w="3810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1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5EF590AF-927E-49FD-BC9F-A8F598A0AB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19232"/>
            <a:ext cx="888033" cy="88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38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6">
            <a:extLst>
              <a:ext uri="{FF2B5EF4-FFF2-40B4-BE49-F238E27FC236}">
                <a16:creationId xmlns:a16="http://schemas.microsoft.com/office/drawing/2014/main" id="{29C2BE68-7917-4BB7-AA3B-4C17F19699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1819231"/>
            <a:ext cx="888033" cy="888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E77BBA-4AFC-5245-8027-3B8C435D63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5056" y="2707264"/>
            <a:ext cx="6784998" cy="3669945"/>
          </a:xfrm>
          <a:prstGeom prst="roundRect">
            <a:avLst>
              <a:gd name="adj" fmla="val 28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4489AB-A7DC-4945-80A8-0F76C07C9B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704" y="3077773"/>
            <a:ext cx="1786783" cy="1786783"/>
          </a:xfrm>
          <a:prstGeom prst="ellipse">
            <a:avLst/>
          </a:prstGeom>
          <a:noFill/>
          <a:ln w="3810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1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89FC8D-02E6-584D-A9A8-0CCE84D9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ym typeface="Arial" panose="020B0604020202020204" pitchFamily="34" charset="0"/>
              </a:rPr>
              <a:t>Schedule multi-version backup to reduce RPO</a:t>
            </a:r>
            <a:endParaRPr lang="en-US" b="1"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F41669-FCD8-9E41-9139-BBE250AFBF63}"/>
              </a:ext>
            </a:extLst>
          </p:cNvPr>
          <p:cNvGrpSpPr/>
          <p:nvPr/>
        </p:nvGrpSpPr>
        <p:grpSpPr>
          <a:xfrm>
            <a:off x="2792804" y="4864556"/>
            <a:ext cx="1549733" cy="1018886"/>
            <a:chOff x="6808500" y="1346199"/>
            <a:chExt cx="2298700" cy="1511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BDD9D5E-DA64-324A-9714-B8AB2524F9BF}"/>
                </a:ext>
              </a:extLst>
            </p:cNvPr>
            <p:cNvSpPr/>
            <p:nvPr/>
          </p:nvSpPr>
          <p:spPr>
            <a:xfrm>
              <a:off x="6808500" y="1346199"/>
              <a:ext cx="2298700" cy="1511300"/>
            </a:xfrm>
            <a:prstGeom prst="roundRect">
              <a:avLst>
                <a:gd name="adj" fmla="val 4902"/>
              </a:avLst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A6B1DA-7E6F-DD41-9CB6-DEE58244CC94}"/>
                </a:ext>
              </a:extLst>
            </p:cNvPr>
            <p:cNvSpPr/>
            <p:nvPr/>
          </p:nvSpPr>
          <p:spPr>
            <a:xfrm>
              <a:off x="7081097" y="1498600"/>
              <a:ext cx="1800000" cy="22592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F97502-3FD8-534D-B981-5F00DEF70811}"/>
                </a:ext>
              </a:extLst>
            </p:cNvPr>
            <p:cNvSpPr/>
            <p:nvPr/>
          </p:nvSpPr>
          <p:spPr>
            <a:xfrm>
              <a:off x="7081097" y="1889626"/>
              <a:ext cx="792000" cy="12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D2CB2DD-8150-F149-9007-D847BD575271}"/>
                </a:ext>
              </a:extLst>
            </p:cNvPr>
            <p:cNvSpPr/>
            <p:nvPr/>
          </p:nvSpPr>
          <p:spPr>
            <a:xfrm>
              <a:off x="7081097" y="2194426"/>
              <a:ext cx="1116000" cy="12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B61A40-204B-6A4C-93C5-FA1EB171AD2C}"/>
              </a:ext>
            </a:extLst>
          </p:cNvPr>
          <p:cNvGrpSpPr/>
          <p:nvPr/>
        </p:nvGrpSpPr>
        <p:grpSpPr>
          <a:xfrm>
            <a:off x="2074024" y="4864556"/>
            <a:ext cx="1549733" cy="1018886"/>
            <a:chOff x="3527603" y="1427747"/>
            <a:chExt cx="2298700" cy="1511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E6639A99-2A33-824E-865B-AE98C2E42E4C}"/>
                </a:ext>
              </a:extLst>
            </p:cNvPr>
            <p:cNvSpPr/>
            <p:nvPr/>
          </p:nvSpPr>
          <p:spPr>
            <a:xfrm>
              <a:off x="3527603" y="1427747"/>
              <a:ext cx="2298700" cy="1511300"/>
            </a:xfrm>
            <a:prstGeom prst="roundRect">
              <a:avLst>
                <a:gd name="adj" fmla="val 4902"/>
              </a:avLst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38E8E1E-6A26-FE4B-BDC0-ABE45D9F8E22}"/>
                </a:ext>
              </a:extLst>
            </p:cNvPr>
            <p:cNvSpPr/>
            <p:nvPr/>
          </p:nvSpPr>
          <p:spPr>
            <a:xfrm>
              <a:off x="3800200" y="1580148"/>
              <a:ext cx="1800000" cy="22592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EE7D43D-8063-E641-BEA8-7A47B417E535}"/>
                </a:ext>
              </a:extLst>
            </p:cNvPr>
            <p:cNvSpPr/>
            <p:nvPr/>
          </p:nvSpPr>
          <p:spPr>
            <a:xfrm>
              <a:off x="3800200" y="1971174"/>
              <a:ext cx="792000" cy="12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63D41F-50DC-B747-8545-052B6D53F90B}"/>
                </a:ext>
              </a:extLst>
            </p:cNvPr>
            <p:cNvSpPr/>
            <p:nvPr/>
          </p:nvSpPr>
          <p:spPr>
            <a:xfrm>
              <a:off x="3800200" y="2275974"/>
              <a:ext cx="1116000" cy="12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1CCF49D-DB1A-D248-B489-054E8C35E1C9}"/>
                </a:ext>
              </a:extLst>
            </p:cNvPr>
            <p:cNvSpPr/>
            <p:nvPr/>
          </p:nvSpPr>
          <p:spPr>
            <a:xfrm>
              <a:off x="3800200" y="2555374"/>
              <a:ext cx="1692000" cy="12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37223F-846F-C645-A310-5A3CE2FD90E8}"/>
              </a:ext>
            </a:extLst>
          </p:cNvPr>
          <p:cNvGrpSpPr/>
          <p:nvPr/>
        </p:nvGrpSpPr>
        <p:grpSpPr>
          <a:xfrm>
            <a:off x="1414408" y="4864556"/>
            <a:ext cx="1549733" cy="1018886"/>
            <a:chOff x="1988003" y="3838073"/>
            <a:chExt cx="2298700" cy="1511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4CCC0DA9-9538-3641-827A-588CB18A509C}"/>
                </a:ext>
              </a:extLst>
            </p:cNvPr>
            <p:cNvSpPr/>
            <p:nvPr/>
          </p:nvSpPr>
          <p:spPr>
            <a:xfrm>
              <a:off x="1988003" y="3838073"/>
              <a:ext cx="2298700" cy="1511300"/>
            </a:xfrm>
            <a:prstGeom prst="roundRect">
              <a:avLst>
                <a:gd name="adj" fmla="val 4902"/>
              </a:avLst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66E418C-A026-AE41-851C-F3CA57A75F97}"/>
                </a:ext>
              </a:extLst>
            </p:cNvPr>
            <p:cNvSpPr/>
            <p:nvPr/>
          </p:nvSpPr>
          <p:spPr>
            <a:xfrm>
              <a:off x="2260600" y="3990474"/>
              <a:ext cx="1800000" cy="22592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AAA2959-4019-BA48-BF71-75A9D506D13B}"/>
                </a:ext>
              </a:extLst>
            </p:cNvPr>
            <p:cNvSpPr/>
            <p:nvPr/>
          </p:nvSpPr>
          <p:spPr>
            <a:xfrm>
              <a:off x="2260600" y="4381500"/>
              <a:ext cx="792000" cy="12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1FB3C3B-B982-DD48-A813-BBB753B362F4}"/>
                </a:ext>
              </a:extLst>
            </p:cNvPr>
            <p:cNvSpPr/>
            <p:nvPr/>
          </p:nvSpPr>
          <p:spPr>
            <a:xfrm>
              <a:off x="2260600" y="4686300"/>
              <a:ext cx="1116000" cy="12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12A2A1A-C185-734B-A7AB-C26EC216EA53}"/>
                </a:ext>
              </a:extLst>
            </p:cNvPr>
            <p:cNvSpPr/>
            <p:nvPr/>
          </p:nvSpPr>
          <p:spPr>
            <a:xfrm>
              <a:off x="2260600" y="4965700"/>
              <a:ext cx="1692000" cy="12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Pie 46">
              <a:extLst>
                <a:ext uri="{FF2B5EF4-FFF2-40B4-BE49-F238E27FC236}">
                  <a16:creationId xmlns:a16="http://schemas.microsoft.com/office/drawing/2014/main" id="{1198A8EB-A9AD-5C4A-9279-939380BD819F}"/>
                </a:ext>
              </a:extLst>
            </p:cNvPr>
            <p:cNvSpPr/>
            <p:nvPr/>
          </p:nvSpPr>
          <p:spPr>
            <a:xfrm>
              <a:off x="3484709" y="4289773"/>
              <a:ext cx="554403" cy="580722"/>
            </a:xfrm>
            <a:prstGeom prst="pie">
              <a:avLst>
                <a:gd name="adj1" fmla="val 20569034"/>
                <a:gd name="adj2" fmla="val 20525782"/>
              </a:avLst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EED32A-B3A9-4C4F-86BF-0F6283E778F3}"/>
              </a:ext>
            </a:extLst>
          </p:cNvPr>
          <p:cNvSpPr txBox="1"/>
          <p:nvPr/>
        </p:nvSpPr>
        <p:spPr>
          <a:xfrm>
            <a:off x="1821766" y="2092431"/>
            <a:ext cx="741960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Boxafe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makes differential backups and keep multiple versions.</a:t>
            </a:r>
          </a:p>
        </p:txBody>
      </p:sp>
    </p:spTree>
    <p:extLst>
      <p:ext uri="{BB962C8B-B14F-4D97-AF65-F5344CB8AC3E}">
        <p14:creationId xmlns:p14="http://schemas.microsoft.com/office/powerpoint/2010/main" val="1887295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號: 五邊形 3">
            <a:extLst>
              <a:ext uri="{FF2B5EF4-FFF2-40B4-BE49-F238E27FC236}">
                <a16:creationId xmlns:a16="http://schemas.microsoft.com/office/drawing/2014/main" id="{4373CFD1-568E-4B7E-8029-EE0C2D66BA6C}"/>
              </a:ext>
            </a:extLst>
          </p:cNvPr>
          <p:cNvSpPr/>
          <p:nvPr/>
        </p:nvSpPr>
        <p:spPr>
          <a:xfrm flipH="1">
            <a:off x="4112548" y="2541790"/>
            <a:ext cx="8079447" cy="4316210"/>
          </a:xfrm>
          <a:prstGeom prst="homePlate">
            <a:avLst>
              <a:gd name="adj" fmla="val 41637"/>
            </a:avLst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40000"/>
                  <a:lumOff val="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9FC8D-02E6-584D-A9A8-0CCE84D9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Extend the Usage of Centralized Data </a:t>
            </a:r>
          </a:p>
        </p:txBody>
      </p:sp>
      <p:pic>
        <p:nvPicPr>
          <p:cNvPr id="10" name="圖形 37">
            <a:extLst>
              <a:ext uri="{FF2B5EF4-FFF2-40B4-BE49-F238E27FC236}">
                <a16:creationId xmlns:a16="http://schemas.microsoft.com/office/drawing/2014/main" id="{BDB2CA0B-4BFD-C245-973C-8A04D016B2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424" y="4203812"/>
            <a:ext cx="3194126" cy="101589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D8BD28E-AFBE-E74E-A6ED-A22DFE5DCEBD}"/>
              </a:ext>
            </a:extLst>
          </p:cNvPr>
          <p:cNvCxnSpPr>
            <a:cxnSpLocks/>
            <a:stCxn id="87" idx="2"/>
            <a:endCxn id="10" idx="0"/>
          </p:cNvCxnSpPr>
          <p:nvPr/>
        </p:nvCxnSpPr>
        <p:spPr>
          <a:xfrm>
            <a:off x="2515487" y="3222343"/>
            <a:ext cx="0" cy="981469"/>
          </a:xfrm>
          <a:prstGeom prst="straightConnector1">
            <a:avLst/>
          </a:prstGeom>
          <a:ln w="4445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5400000" scaled="1"/>
            </a:gra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984752B-9A0B-6349-A9B2-DC20C5AAD4A1}"/>
              </a:ext>
            </a:extLst>
          </p:cNvPr>
          <p:cNvSpPr txBox="1"/>
          <p:nvPr/>
        </p:nvSpPr>
        <p:spPr>
          <a:xfrm>
            <a:off x="2609164" y="3490149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64C53B2-9215-4542-BC72-1ACA2A7A2E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173" y="2697864"/>
            <a:ext cx="530608" cy="530608"/>
          </a:xfrm>
          <a:prstGeom prst="ellipse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51A51D0-EE31-E247-850E-349697147441}"/>
              </a:ext>
            </a:extLst>
          </p:cNvPr>
          <p:cNvSpPr txBox="1"/>
          <p:nvPr/>
        </p:nvSpPr>
        <p:spPr>
          <a:xfrm>
            <a:off x="5236149" y="4269092"/>
            <a:ext cx="853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Project 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42D575-C376-6444-AD93-F08004023271}"/>
              </a:ext>
            </a:extLst>
          </p:cNvPr>
          <p:cNvSpPr txBox="1"/>
          <p:nvPr/>
        </p:nvSpPr>
        <p:spPr>
          <a:xfrm>
            <a:off x="5972749" y="426909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Project 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CA7E07-E77E-1C4E-A94A-C10FC8432FD7}"/>
              </a:ext>
            </a:extLst>
          </p:cNvPr>
          <p:cNvSpPr txBox="1"/>
          <p:nvPr/>
        </p:nvSpPr>
        <p:spPr>
          <a:xfrm>
            <a:off x="6747449" y="426909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Project C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D03FE2-EDB3-2444-ADD7-DC465AD6E06C}"/>
              </a:ext>
            </a:extLst>
          </p:cNvPr>
          <p:cNvCxnSpPr/>
          <p:nvPr/>
        </p:nvCxnSpPr>
        <p:spPr>
          <a:xfrm>
            <a:off x="6320560" y="3267899"/>
            <a:ext cx="0" cy="4445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5EE5C82-93E9-294C-B750-5D36E55C2C11}"/>
              </a:ext>
            </a:extLst>
          </p:cNvPr>
          <p:cNvCxnSpPr/>
          <p:nvPr/>
        </p:nvCxnSpPr>
        <p:spPr>
          <a:xfrm>
            <a:off x="5558145" y="3490149"/>
            <a:ext cx="152666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27F00CC-582E-EA41-A9BF-AB0982E24EE7}"/>
              </a:ext>
            </a:extLst>
          </p:cNvPr>
          <p:cNvCxnSpPr/>
          <p:nvPr/>
        </p:nvCxnSpPr>
        <p:spPr>
          <a:xfrm>
            <a:off x="7084808" y="3490149"/>
            <a:ext cx="0" cy="222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6CC1C97-3411-2146-85C5-DDA5C180B837}"/>
              </a:ext>
            </a:extLst>
          </p:cNvPr>
          <p:cNvCxnSpPr/>
          <p:nvPr/>
        </p:nvCxnSpPr>
        <p:spPr>
          <a:xfrm>
            <a:off x="5558145" y="3490149"/>
            <a:ext cx="0" cy="222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85D1371-15B3-F048-9B28-320ED5D3A147}"/>
              </a:ext>
            </a:extLst>
          </p:cNvPr>
          <p:cNvSpPr txBox="1"/>
          <p:nvPr/>
        </p:nvSpPr>
        <p:spPr>
          <a:xfrm>
            <a:off x="6583017" y="2833324"/>
            <a:ext cx="672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User A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AC5BCBA-EF3A-E445-8E23-83E0B1A522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373" y="2697864"/>
            <a:ext cx="530608" cy="530608"/>
          </a:xfrm>
          <a:prstGeom prst="ellipse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B6151E5-E95C-9545-A3F8-8211E10D5FE1}"/>
              </a:ext>
            </a:extLst>
          </p:cNvPr>
          <p:cNvSpPr txBox="1"/>
          <p:nvPr/>
        </p:nvSpPr>
        <p:spPr>
          <a:xfrm>
            <a:off x="7852349" y="4269092"/>
            <a:ext cx="853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Project 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587D2F7-62A7-F243-8C18-1BEB68DB1B95}"/>
              </a:ext>
            </a:extLst>
          </p:cNvPr>
          <p:cNvSpPr txBox="1"/>
          <p:nvPr/>
        </p:nvSpPr>
        <p:spPr>
          <a:xfrm>
            <a:off x="8588949" y="426909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Project 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FB0495-D1B6-A24A-B4D5-217EDB10057F}"/>
              </a:ext>
            </a:extLst>
          </p:cNvPr>
          <p:cNvSpPr txBox="1"/>
          <p:nvPr/>
        </p:nvSpPr>
        <p:spPr>
          <a:xfrm>
            <a:off x="9363649" y="426909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Project D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25E2C51-B6B0-3547-9ED8-983DBC75D05D}"/>
              </a:ext>
            </a:extLst>
          </p:cNvPr>
          <p:cNvCxnSpPr/>
          <p:nvPr/>
        </p:nvCxnSpPr>
        <p:spPr>
          <a:xfrm>
            <a:off x="8936760" y="3267899"/>
            <a:ext cx="0" cy="4445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2087934-B85F-474C-BA09-3A169E655E7E}"/>
              </a:ext>
            </a:extLst>
          </p:cNvPr>
          <p:cNvCxnSpPr/>
          <p:nvPr/>
        </p:nvCxnSpPr>
        <p:spPr>
          <a:xfrm>
            <a:off x="8174345" y="3490149"/>
            <a:ext cx="152666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BDFB39E-3952-C546-8BD3-7F9B9C1D03CC}"/>
              </a:ext>
            </a:extLst>
          </p:cNvPr>
          <p:cNvCxnSpPr/>
          <p:nvPr/>
        </p:nvCxnSpPr>
        <p:spPr>
          <a:xfrm>
            <a:off x="9701008" y="3490149"/>
            <a:ext cx="0" cy="222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8BD76C5-AAA6-5D4D-A7BE-6BA8E06AA4FA}"/>
              </a:ext>
            </a:extLst>
          </p:cNvPr>
          <p:cNvCxnSpPr/>
          <p:nvPr/>
        </p:nvCxnSpPr>
        <p:spPr>
          <a:xfrm>
            <a:off x="8174345" y="3490149"/>
            <a:ext cx="0" cy="222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01C78E4-73D1-6B42-9B42-7C84C915BA14}"/>
              </a:ext>
            </a:extLst>
          </p:cNvPr>
          <p:cNvSpPr txBox="1"/>
          <p:nvPr/>
        </p:nvSpPr>
        <p:spPr>
          <a:xfrm>
            <a:off x="9199217" y="2833324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User B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7FE51875-1603-F94C-951A-A576271BF7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008" y="5740185"/>
            <a:ext cx="622299" cy="48630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895762D-4A07-5044-8823-0BAB992B03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156" y="5740185"/>
            <a:ext cx="622299" cy="4863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55DE20C-20ED-5245-9DED-270FB65A47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304" y="5740185"/>
            <a:ext cx="622299" cy="486307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B52E057D-880C-5447-A424-985094AD6AAD}"/>
              </a:ext>
            </a:extLst>
          </p:cNvPr>
          <p:cNvSpPr txBox="1"/>
          <p:nvPr/>
        </p:nvSpPr>
        <p:spPr>
          <a:xfrm>
            <a:off x="6099977" y="6264462"/>
            <a:ext cx="853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Project 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8AE8FBB-14A5-9E4B-A36E-BF6D99F9FD65}"/>
              </a:ext>
            </a:extLst>
          </p:cNvPr>
          <p:cNvSpPr txBox="1"/>
          <p:nvPr/>
        </p:nvSpPr>
        <p:spPr>
          <a:xfrm>
            <a:off x="6928176" y="626446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Project B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CF1656E-7D5E-D649-894D-347D79A366A6}"/>
              </a:ext>
            </a:extLst>
          </p:cNvPr>
          <p:cNvSpPr txBox="1"/>
          <p:nvPr/>
        </p:nvSpPr>
        <p:spPr>
          <a:xfrm>
            <a:off x="7711151" y="626446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Project C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EFDCC4ED-FC3D-E549-8C42-73DAE40FE7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452" y="5740185"/>
            <a:ext cx="622299" cy="486307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78CB305-8614-AE48-8CEC-AEDB0A4E36CE}"/>
              </a:ext>
            </a:extLst>
          </p:cNvPr>
          <p:cNvSpPr txBox="1"/>
          <p:nvPr/>
        </p:nvSpPr>
        <p:spPr>
          <a:xfrm>
            <a:off x="8523763" y="626446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Project D</a:t>
            </a:r>
          </a:p>
        </p:txBody>
      </p:sp>
      <p:pic>
        <p:nvPicPr>
          <p:cNvPr id="70" name="圖片 74">
            <a:extLst>
              <a:ext uri="{FF2B5EF4-FFF2-40B4-BE49-F238E27FC236}">
                <a16:creationId xmlns:a16="http://schemas.microsoft.com/office/drawing/2014/main" id="{36F17030-6FFC-014B-ADBF-A0EB0C205B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404" y="4996929"/>
            <a:ext cx="558165" cy="572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" name="文字方塊 75">
            <a:extLst>
              <a:ext uri="{FF2B5EF4-FFF2-40B4-BE49-F238E27FC236}">
                <a16:creationId xmlns:a16="http://schemas.microsoft.com/office/drawing/2014/main" id="{3433C128-6FFE-4A43-A941-270026D45B48}"/>
              </a:ext>
            </a:extLst>
          </p:cNvPr>
          <p:cNvSpPr txBox="1"/>
          <p:nvPr/>
        </p:nvSpPr>
        <p:spPr>
          <a:xfrm>
            <a:off x="9613578" y="5579668"/>
            <a:ext cx="67518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kumimoji="1" lang="en-US" altLang="zh-TW" sz="1200" b="1" err="1">
                <a:latin typeface="Arial" panose="020B0604020202020204" pitchFamily="34" charset="0"/>
                <a:cs typeface="Arial" panose="020B0604020202020204" pitchFamily="34" charset="0"/>
              </a:rPr>
              <a:t>Qfiling</a:t>
            </a:r>
            <a:endParaRPr kumimoji="1" lang="zh-TW" alt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73A0D51-F08E-FF46-AAD9-75440CB49384}"/>
              </a:ext>
            </a:extLst>
          </p:cNvPr>
          <p:cNvSpPr txBox="1"/>
          <p:nvPr/>
        </p:nvSpPr>
        <p:spPr>
          <a:xfrm>
            <a:off x="10304973" y="5109148"/>
            <a:ext cx="149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Re-arrange and move files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0296817-165D-8E49-AFCD-DBD7B416FEA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478" y="3751827"/>
            <a:ext cx="440473" cy="5334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9AB42B0-49A2-CE41-B9D6-ABC781CD3A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78" y="3751827"/>
            <a:ext cx="440473" cy="5334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F46F3EE-FB5D-1549-B135-8F365A185E7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578" y="3751827"/>
            <a:ext cx="440473" cy="5334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C8F250A-FB1B-C548-B7CD-EF19ECDB4E7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216" y="3751827"/>
            <a:ext cx="440473" cy="5334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D40C6EB-CF44-7149-BBB0-6350ECBA497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116" y="3751827"/>
            <a:ext cx="440473" cy="5334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585EA96-323C-1E40-A5A8-718D15640B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0816" y="3751827"/>
            <a:ext cx="440473" cy="533400"/>
          </a:xfrm>
          <a:prstGeom prst="rect">
            <a:avLst/>
          </a:prstGeom>
        </p:spPr>
      </p:pic>
      <p:cxnSp>
        <p:nvCxnSpPr>
          <p:cNvPr id="82" name="Curved Connector 81">
            <a:extLst>
              <a:ext uri="{FF2B5EF4-FFF2-40B4-BE49-F238E27FC236}">
                <a16:creationId xmlns:a16="http://schemas.microsoft.com/office/drawing/2014/main" id="{439E5492-06D9-1A42-961C-9CCB4EB014E3}"/>
              </a:ext>
            </a:extLst>
          </p:cNvPr>
          <p:cNvCxnSpPr>
            <a:stCxn id="38" idx="2"/>
            <a:endCxn id="62" idx="0"/>
          </p:cNvCxnSpPr>
          <p:nvPr/>
        </p:nvCxnSpPr>
        <p:spPr>
          <a:xfrm rot="16200000" flipH="1">
            <a:off x="5493062" y="4716089"/>
            <a:ext cx="1194094" cy="854097"/>
          </a:xfrm>
          <a:prstGeom prst="curvedConnector3">
            <a:avLst/>
          </a:prstGeom>
          <a:ln w="22225" cap="rnd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>
            <a:extLst>
              <a:ext uri="{FF2B5EF4-FFF2-40B4-BE49-F238E27FC236}">
                <a16:creationId xmlns:a16="http://schemas.microsoft.com/office/drawing/2014/main" id="{C9029C15-000B-A24C-93E8-B086289E5F6C}"/>
              </a:ext>
            </a:extLst>
          </p:cNvPr>
          <p:cNvCxnSpPr>
            <a:stCxn id="39" idx="2"/>
            <a:endCxn id="63" idx="0"/>
          </p:cNvCxnSpPr>
          <p:nvPr/>
        </p:nvCxnSpPr>
        <p:spPr>
          <a:xfrm rot="16200000" flipH="1">
            <a:off x="6268863" y="4679742"/>
            <a:ext cx="1194094" cy="926791"/>
          </a:xfrm>
          <a:prstGeom prst="curvedConnector3">
            <a:avLst>
              <a:gd name="adj1" fmla="val 50000"/>
            </a:avLst>
          </a:prstGeom>
          <a:ln w="22225" cap="rnd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>
            <a:extLst>
              <a:ext uri="{FF2B5EF4-FFF2-40B4-BE49-F238E27FC236}">
                <a16:creationId xmlns:a16="http://schemas.microsoft.com/office/drawing/2014/main" id="{15875D92-8DA9-314B-AB5C-5E03D619EF84}"/>
              </a:ext>
            </a:extLst>
          </p:cNvPr>
          <p:cNvCxnSpPr>
            <a:stCxn id="40" idx="2"/>
            <a:endCxn id="64" idx="0"/>
          </p:cNvCxnSpPr>
          <p:nvPr/>
        </p:nvCxnSpPr>
        <p:spPr>
          <a:xfrm rot="16200000" flipH="1">
            <a:off x="7062287" y="4661018"/>
            <a:ext cx="1194094" cy="964239"/>
          </a:xfrm>
          <a:prstGeom prst="curvedConnector3">
            <a:avLst>
              <a:gd name="adj1" fmla="val 50000"/>
            </a:avLst>
          </a:prstGeom>
          <a:ln w="22225" cap="rnd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>
            <a:extLst>
              <a:ext uri="{FF2B5EF4-FFF2-40B4-BE49-F238E27FC236}">
                <a16:creationId xmlns:a16="http://schemas.microsoft.com/office/drawing/2014/main" id="{A4DC7166-6C5C-424B-A247-B23B7BED41C7}"/>
              </a:ext>
            </a:extLst>
          </p:cNvPr>
          <p:cNvCxnSpPr>
            <a:stCxn id="54" idx="2"/>
            <a:endCxn id="62" idx="0"/>
          </p:cNvCxnSpPr>
          <p:nvPr/>
        </p:nvCxnSpPr>
        <p:spPr>
          <a:xfrm rot="5400000">
            <a:off x="6801163" y="4262087"/>
            <a:ext cx="1194094" cy="1762103"/>
          </a:xfrm>
          <a:prstGeom prst="curvedConnector3">
            <a:avLst/>
          </a:prstGeom>
          <a:ln w="22225" cap="rnd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>
            <a:extLst>
              <a:ext uri="{FF2B5EF4-FFF2-40B4-BE49-F238E27FC236}">
                <a16:creationId xmlns:a16="http://schemas.microsoft.com/office/drawing/2014/main" id="{69740A04-1E5D-7F46-8CB4-7E8A540E05F1}"/>
              </a:ext>
            </a:extLst>
          </p:cNvPr>
          <p:cNvCxnSpPr>
            <a:stCxn id="55" idx="2"/>
            <a:endCxn id="64" idx="0"/>
          </p:cNvCxnSpPr>
          <p:nvPr/>
        </p:nvCxnSpPr>
        <p:spPr>
          <a:xfrm rot="5400000">
            <a:off x="7983038" y="4704508"/>
            <a:ext cx="1194094" cy="877261"/>
          </a:xfrm>
          <a:prstGeom prst="curvedConnector3">
            <a:avLst/>
          </a:prstGeom>
          <a:ln w="22225" cap="rnd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>
            <a:extLst>
              <a:ext uri="{FF2B5EF4-FFF2-40B4-BE49-F238E27FC236}">
                <a16:creationId xmlns:a16="http://schemas.microsoft.com/office/drawing/2014/main" id="{A740B660-7EC7-1C48-A080-0E1FAEF949C3}"/>
              </a:ext>
            </a:extLst>
          </p:cNvPr>
          <p:cNvCxnSpPr>
            <a:stCxn id="56" idx="2"/>
            <a:endCxn id="68" idx="0"/>
          </p:cNvCxnSpPr>
          <p:nvPr/>
        </p:nvCxnSpPr>
        <p:spPr>
          <a:xfrm rot="5400000">
            <a:off x="8776462" y="4723232"/>
            <a:ext cx="1194094" cy="839813"/>
          </a:xfrm>
          <a:prstGeom prst="curvedConnector3">
            <a:avLst/>
          </a:prstGeom>
          <a:ln w="22225" cap="rnd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F523BCB4-778A-0544-A2AA-4FBBF9DDC994}"/>
              </a:ext>
            </a:extLst>
          </p:cNvPr>
          <p:cNvSpPr txBox="1"/>
          <p:nvPr/>
        </p:nvSpPr>
        <p:spPr>
          <a:xfrm>
            <a:off x="5972749" y="1808430"/>
            <a:ext cx="538104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Export files to File Station and distribute files to different users simultaneously for further usage.</a:t>
            </a:r>
          </a:p>
        </p:txBody>
      </p:sp>
      <p:grpSp>
        <p:nvGrpSpPr>
          <p:cNvPr id="85" name="群組 17">
            <a:extLst>
              <a:ext uri="{FF2B5EF4-FFF2-40B4-BE49-F238E27FC236}">
                <a16:creationId xmlns:a16="http://schemas.microsoft.com/office/drawing/2014/main" id="{D6AAFAB0-396E-D54B-AC02-CE32993DE592}"/>
              </a:ext>
            </a:extLst>
          </p:cNvPr>
          <p:cNvGrpSpPr/>
          <p:nvPr/>
        </p:nvGrpSpPr>
        <p:grpSpPr>
          <a:xfrm>
            <a:off x="1288484" y="1655724"/>
            <a:ext cx="2454006" cy="1566619"/>
            <a:chOff x="6692327" y="106009"/>
            <a:chExt cx="2454006" cy="1566619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BED0FD95-30F0-9E4A-81AA-295294E9E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2327" y="106009"/>
              <a:ext cx="2454006" cy="1566619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D83ED08A-370D-BF4B-AA36-140843C0F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2248" y="1092811"/>
              <a:ext cx="1742175" cy="377608"/>
            </a:xfrm>
            <a:prstGeom prst="rect">
              <a:avLst/>
            </a:prstGeom>
          </p:spPr>
        </p:pic>
      </p:grpSp>
      <p:pic>
        <p:nvPicPr>
          <p:cNvPr id="91" name="Picture 2" descr="Image result for google workspace icons">
            <a:extLst>
              <a:ext uri="{FF2B5EF4-FFF2-40B4-BE49-F238E27FC236}">
                <a16:creationId xmlns:a16="http://schemas.microsoft.com/office/drawing/2014/main" id="{56BC4E5D-2690-CA46-ADA8-D356CD636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3188" y="1876079"/>
            <a:ext cx="1272607" cy="8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5">
            <a:extLst>
              <a:ext uri="{FF2B5EF4-FFF2-40B4-BE49-F238E27FC236}">
                <a16:creationId xmlns:a16="http://schemas.microsoft.com/office/drawing/2014/main" id="{ADDFB1BD-327D-4884-8E39-34AFC4DEFBE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493" y="1654668"/>
            <a:ext cx="887122" cy="887122"/>
          </a:xfrm>
          <a:prstGeom prst="rect">
            <a:avLst/>
          </a:prstGeom>
        </p:spPr>
      </p:pic>
      <p:pic>
        <p:nvPicPr>
          <p:cNvPr id="81" name="Picture 42" descr="A picture containing shirt&#10;&#10;Description automatically generated">
            <a:extLst>
              <a:ext uri="{FF2B5EF4-FFF2-40B4-BE49-F238E27FC236}">
                <a16:creationId xmlns:a16="http://schemas.microsoft.com/office/drawing/2014/main" id="{C2B4F937-139B-48DF-ACBD-00ABF699947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939" y="4804727"/>
            <a:ext cx="1020172" cy="1020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221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F3F68854-A37E-9A4A-849F-49140C4445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541463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Demo</a:t>
            </a:r>
            <a:endParaRPr lang="en-TW" b="1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6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形 25">
            <a:extLst>
              <a:ext uri="{FF2B5EF4-FFF2-40B4-BE49-F238E27FC236}">
                <a16:creationId xmlns:a16="http://schemas.microsoft.com/office/drawing/2014/main" id="{03FFA88D-1CF7-48E9-9DB9-FE804C33C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40442"/>
            <a:ext cx="12192000" cy="211755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2550AFC-6AC6-9342-9733-FD262B8C7E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2973" y="0"/>
            <a:ext cx="9926053" cy="1584202"/>
          </a:xfrm>
        </p:spPr>
        <p:txBody>
          <a:bodyPr/>
          <a:lstStyle/>
          <a:p>
            <a:pPr algn="ctr"/>
            <a:r>
              <a:rPr lang="en-TW"/>
              <a:t>More than 10K organizations protect data by Boxafe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5E460-EFBB-5943-B77C-8CF3FEBB6B88}"/>
              </a:ext>
            </a:extLst>
          </p:cNvPr>
          <p:cNvSpPr txBox="1"/>
          <p:nvPr/>
        </p:nvSpPr>
        <p:spPr>
          <a:xfrm>
            <a:off x="1" y="146431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TW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See what the users said:</a:t>
            </a:r>
          </a:p>
        </p:txBody>
      </p:sp>
      <p:pic>
        <p:nvPicPr>
          <p:cNvPr id="2" name="圖形 1">
            <a:extLst>
              <a:ext uri="{FF2B5EF4-FFF2-40B4-BE49-F238E27FC236}">
                <a16:creationId xmlns:a16="http://schemas.microsoft.com/office/drawing/2014/main" id="{14AB5D6C-5888-4193-8797-905799AAF5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1048" y="4089850"/>
            <a:ext cx="2206883" cy="2810149"/>
          </a:xfrm>
          <a:prstGeom prst="rect">
            <a:avLst/>
          </a:prstGeom>
        </p:spPr>
      </p:pic>
      <p:sp>
        <p:nvSpPr>
          <p:cNvPr id="16" name="Rounded Rectangular Callout 10">
            <a:extLst>
              <a:ext uri="{FF2B5EF4-FFF2-40B4-BE49-F238E27FC236}">
                <a16:creationId xmlns:a16="http://schemas.microsoft.com/office/drawing/2014/main" id="{2D1D98AD-C7DE-42FB-AAC3-F8C845E69037}"/>
              </a:ext>
            </a:extLst>
          </p:cNvPr>
          <p:cNvSpPr/>
          <p:nvPr/>
        </p:nvSpPr>
        <p:spPr>
          <a:xfrm>
            <a:off x="4939637" y="4222065"/>
            <a:ext cx="4109063" cy="881906"/>
          </a:xfrm>
          <a:prstGeom prst="wedgeRoundRectCallout">
            <a:avLst>
              <a:gd name="adj1" fmla="val 62963"/>
              <a:gd name="adj2" fmla="val -11372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</a:rPr>
              <a:t>Backups have run now for all accounts and everything seems to work fine.</a:t>
            </a:r>
            <a:endParaRPr lang="en-TW" altLang="zh-TW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形 2">
            <a:extLst>
              <a:ext uri="{FF2B5EF4-FFF2-40B4-BE49-F238E27FC236}">
                <a16:creationId xmlns:a16="http://schemas.microsoft.com/office/drawing/2014/main" id="{5E814A0D-C419-4708-B120-755452E9E8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069" y="4247346"/>
            <a:ext cx="2495541" cy="2810149"/>
          </a:xfrm>
          <a:prstGeom prst="rect">
            <a:avLst/>
          </a:prstGeom>
        </p:spPr>
      </p:pic>
      <p:sp>
        <p:nvSpPr>
          <p:cNvPr id="17" name="Rounded Rectangular Callout 10">
            <a:extLst>
              <a:ext uri="{FF2B5EF4-FFF2-40B4-BE49-F238E27FC236}">
                <a16:creationId xmlns:a16="http://schemas.microsoft.com/office/drawing/2014/main" id="{3322B509-0AB4-4C27-88B2-10311A15A6EF}"/>
              </a:ext>
            </a:extLst>
          </p:cNvPr>
          <p:cNvSpPr/>
          <p:nvPr/>
        </p:nvSpPr>
        <p:spPr>
          <a:xfrm>
            <a:off x="2236837" y="3479958"/>
            <a:ext cx="3027653" cy="550567"/>
          </a:xfrm>
          <a:prstGeom prst="wedgeRoundRectCallout">
            <a:avLst>
              <a:gd name="adj1" fmla="val -46179"/>
              <a:gd name="adj2" fmla="val 115720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It works great on the whole.</a:t>
            </a:r>
            <a:endParaRPr lang="en-TW" altLang="zh-TW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0">
            <a:extLst>
              <a:ext uri="{FF2B5EF4-FFF2-40B4-BE49-F238E27FC236}">
                <a16:creationId xmlns:a16="http://schemas.microsoft.com/office/drawing/2014/main" id="{37412EA5-1C7B-4706-8978-9D53E363C94B}"/>
              </a:ext>
            </a:extLst>
          </p:cNvPr>
          <p:cNvSpPr/>
          <p:nvPr/>
        </p:nvSpPr>
        <p:spPr>
          <a:xfrm>
            <a:off x="1859335" y="2087303"/>
            <a:ext cx="4109063" cy="1158515"/>
          </a:xfrm>
          <a:prstGeom prst="wedgeRoundRectCallout">
            <a:avLst>
              <a:gd name="adj1" fmla="val -70629"/>
              <a:gd name="adj2" fmla="val 1109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</a:rPr>
              <a:t>We were looking for a flexible backup solution for Office 365 and </a:t>
            </a:r>
            <a:r>
              <a:rPr lang="en-US" altLang="zh-TW" sz="1600" b="1" err="1">
                <a:latin typeface="Arial" panose="020B0604020202020204" pitchFamily="34" charset="0"/>
                <a:cs typeface="Arial" panose="020B0604020202020204" pitchFamily="34" charset="0"/>
              </a:rPr>
              <a:t>Gsuite</a:t>
            </a:r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</a:rPr>
              <a:t> for our customers. </a:t>
            </a:r>
            <a:r>
              <a:rPr lang="en-US" altLang="zh-TW" sz="1600" b="1" err="1">
                <a:latin typeface="Arial" panose="020B0604020202020204" pitchFamily="34" charset="0"/>
                <a:cs typeface="Arial" panose="020B0604020202020204" pitchFamily="34" charset="0"/>
              </a:rPr>
              <a:t>Boxafe</a:t>
            </a:r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</a:rPr>
              <a:t> is working fine.</a:t>
            </a:r>
            <a:endParaRPr lang="en-TW" altLang="zh-TW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0">
            <a:extLst>
              <a:ext uri="{FF2B5EF4-FFF2-40B4-BE49-F238E27FC236}">
                <a16:creationId xmlns:a16="http://schemas.microsoft.com/office/drawing/2014/main" id="{B62F8AB9-F3D7-4998-966C-5883EC190300}"/>
              </a:ext>
            </a:extLst>
          </p:cNvPr>
          <p:cNvSpPr/>
          <p:nvPr/>
        </p:nvSpPr>
        <p:spPr>
          <a:xfrm>
            <a:off x="6223604" y="2747762"/>
            <a:ext cx="3988365" cy="955527"/>
          </a:xfrm>
          <a:prstGeom prst="wedgeRoundRectCallout">
            <a:avLst>
              <a:gd name="adj1" fmla="val 66931"/>
              <a:gd name="adj2" fmla="val -44495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</a:rPr>
              <a:t>Great to have </a:t>
            </a:r>
            <a:r>
              <a:rPr lang="en-US" altLang="zh-TW" sz="1600" b="1" err="1">
                <a:latin typeface="Arial" panose="020B0604020202020204" pitchFamily="34" charset="0"/>
                <a:cs typeface="Arial" panose="020B0604020202020204" pitchFamily="34" charset="0"/>
              </a:rPr>
              <a:t>Boxafe</a:t>
            </a:r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</a:rPr>
              <a:t> to protect our O365 environment. </a:t>
            </a:r>
            <a:endParaRPr lang="en-TW" altLang="zh-TW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8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E33E1BD5-CCC7-F742-8866-E79D1EC15163}"/>
              </a:ext>
            </a:extLst>
          </p:cNvPr>
          <p:cNvSpPr/>
          <p:nvPr/>
        </p:nvSpPr>
        <p:spPr>
          <a:xfrm>
            <a:off x="4247573" y="2164920"/>
            <a:ext cx="6987258" cy="3755013"/>
          </a:xfrm>
          <a:prstGeom prst="roundRect">
            <a:avLst>
              <a:gd name="adj" fmla="val 2867"/>
            </a:avLst>
          </a:prstGeom>
          <a:solidFill>
            <a:srgbClr val="D4C8DD">
              <a:alpha val="30000"/>
            </a:srgbClr>
          </a:solidFill>
          <a:ln w="2540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25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1F840F54-3FBA-4059-AC02-53073BFA8699}"/>
              </a:ext>
            </a:extLst>
          </p:cNvPr>
          <p:cNvGrpSpPr/>
          <p:nvPr/>
        </p:nvGrpSpPr>
        <p:grpSpPr>
          <a:xfrm>
            <a:off x="6421034" y="320544"/>
            <a:ext cx="2454006" cy="1566619"/>
            <a:chOff x="6692327" y="106009"/>
            <a:chExt cx="2454006" cy="15666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0A3D4C4-6FBA-5147-9166-49F93431B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2327" y="106009"/>
              <a:ext cx="2454006" cy="15666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D8D919-69A0-1C4D-A9CC-65866B9F1A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2248" y="1092811"/>
              <a:ext cx="1742175" cy="377608"/>
            </a:xfrm>
            <a:prstGeom prst="rect">
              <a:avLst/>
            </a:prstGeom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C507BB-503C-7045-83F9-3E25DB5A23EA}"/>
              </a:ext>
            </a:extLst>
          </p:cNvPr>
          <p:cNvSpPr/>
          <p:nvPr/>
        </p:nvSpPr>
        <p:spPr>
          <a:xfrm>
            <a:off x="5712359" y="2591538"/>
            <a:ext cx="3871356" cy="529517"/>
          </a:xfrm>
          <a:prstGeom prst="roundRect">
            <a:avLst>
              <a:gd name="adj" fmla="val 9396"/>
            </a:avLst>
          </a:prstGeom>
          <a:gradFill>
            <a:gsLst>
              <a:gs pos="100000">
                <a:srgbClr val="0070C0"/>
              </a:gs>
              <a:gs pos="0">
                <a:srgbClr val="119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Worker pool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A03C401-53A5-DA47-8200-D5790677A773}"/>
              </a:ext>
            </a:extLst>
          </p:cNvPr>
          <p:cNvSpPr/>
          <p:nvPr/>
        </p:nvSpPr>
        <p:spPr>
          <a:xfrm>
            <a:off x="4470200" y="3522212"/>
            <a:ext cx="3676117" cy="852118"/>
          </a:xfrm>
          <a:prstGeom prst="roundRect">
            <a:avLst>
              <a:gd name="adj" fmla="val 8666"/>
            </a:avLst>
          </a:prstGeom>
          <a:gradFill>
            <a:gsLst>
              <a:gs pos="100000">
                <a:srgbClr val="0070C0"/>
              </a:gs>
              <a:gs pos="0">
                <a:srgbClr val="119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t" anchorCtr="0"/>
          <a:lstStyle/>
          <a:p>
            <a:pPr algn="ctr"/>
            <a:endParaRPr lang="en-TW" sz="14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3B65078-623E-4148-9EA8-CD25C9B70A1C}"/>
              </a:ext>
            </a:extLst>
          </p:cNvPr>
          <p:cNvSpPr/>
          <p:nvPr/>
        </p:nvSpPr>
        <p:spPr>
          <a:xfrm>
            <a:off x="5859389" y="4767701"/>
            <a:ext cx="3871353" cy="914401"/>
          </a:xfrm>
          <a:prstGeom prst="roundRect">
            <a:avLst>
              <a:gd name="adj" fmla="val 8246"/>
            </a:avLst>
          </a:prstGeom>
          <a:gradFill>
            <a:gsLst>
              <a:gs pos="100000">
                <a:srgbClr val="0070C0"/>
              </a:gs>
              <a:gs pos="0">
                <a:srgbClr val="119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247F5A0-A2DA-B248-9C36-D0F85ED4BAC3}"/>
              </a:ext>
            </a:extLst>
          </p:cNvPr>
          <p:cNvSpPr/>
          <p:nvPr/>
        </p:nvSpPr>
        <p:spPr>
          <a:xfrm>
            <a:off x="7048637" y="4849921"/>
            <a:ext cx="2561558" cy="332511"/>
          </a:xfrm>
          <a:prstGeom prst="round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W" sz="14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API Endpoint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C778534-E33B-2842-B1EE-21C0356667AE}"/>
              </a:ext>
            </a:extLst>
          </p:cNvPr>
          <p:cNvSpPr/>
          <p:nvPr/>
        </p:nvSpPr>
        <p:spPr>
          <a:xfrm>
            <a:off x="7048637" y="5267869"/>
            <a:ext cx="2561558" cy="332511"/>
          </a:xfrm>
          <a:prstGeom prst="round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W" sz="14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User Interface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4B02C6-7BE6-3E4C-BDE6-710ACA4C24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154" y="3623489"/>
            <a:ext cx="276916" cy="2769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4F3E3D-F544-2043-8F9E-EE6C99F331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154" y="3997153"/>
            <a:ext cx="288229" cy="25672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3EE197F-6622-F149-BD67-FD80F55F0F38}"/>
              </a:ext>
            </a:extLst>
          </p:cNvPr>
          <p:cNvSpPr/>
          <p:nvPr/>
        </p:nvSpPr>
        <p:spPr>
          <a:xfrm>
            <a:off x="8289085" y="3522212"/>
            <a:ext cx="2738697" cy="852118"/>
          </a:xfrm>
          <a:prstGeom prst="roundRect">
            <a:avLst>
              <a:gd name="adj" fmla="val 7779"/>
            </a:avLst>
          </a:prstGeom>
          <a:gradFill>
            <a:gsLst>
              <a:gs pos="100000">
                <a:srgbClr val="0070C0"/>
              </a:gs>
              <a:gs pos="0">
                <a:srgbClr val="119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Job queue / executor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9D50DB-7EF3-6745-A860-2379FA15B9CE}"/>
              </a:ext>
            </a:extLst>
          </p:cNvPr>
          <p:cNvSpPr txBox="1"/>
          <p:nvPr/>
        </p:nvSpPr>
        <p:spPr>
          <a:xfrm>
            <a:off x="6901608" y="3608059"/>
            <a:ext cx="125878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database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8C0714-713C-F346-B31B-1AE8E9C76050}"/>
              </a:ext>
            </a:extLst>
          </p:cNvPr>
          <p:cNvSpPr txBox="1"/>
          <p:nvPr/>
        </p:nvSpPr>
        <p:spPr>
          <a:xfrm>
            <a:off x="6888334" y="3971627"/>
            <a:ext cx="1400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ile storage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CFC33B1-C03C-C240-81A3-BC31A3C4F0C6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7648037" y="1887163"/>
            <a:ext cx="0" cy="704375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16200000" scaled="0"/>
            </a:gra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AECF452-0A2F-3240-A9E7-4EC3383F0F06}"/>
              </a:ext>
            </a:extLst>
          </p:cNvPr>
          <p:cNvSpPr txBox="1"/>
          <p:nvPr/>
        </p:nvSpPr>
        <p:spPr>
          <a:xfrm>
            <a:off x="7702041" y="2211874"/>
            <a:ext cx="2650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TW" sz="16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ackup/Restore API calls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CDC9F80-0300-CA4B-8F14-57AF3C92F444}"/>
              </a:ext>
            </a:extLst>
          </p:cNvPr>
          <p:cNvCxnSpPr>
            <a:cxnSpLocks/>
          </p:cNvCxnSpPr>
          <p:nvPr/>
        </p:nvCxnSpPr>
        <p:spPr>
          <a:xfrm>
            <a:off x="6320290" y="3123393"/>
            <a:ext cx="0" cy="399288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5400000" scaled="1"/>
            </a:gra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952E21F-7F99-E943-9539-A9F0964EDF65}"/>
              </a:ext>
            </a:extLst>
          </p:cNvPr>
          <p:cNvSpPr txBox="1"/>
          <p:nvPr/>
        </p:nvSpPr>
        <p:spPr>
          <a:xfrm>
            <a:off x="5060180" y="3154614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Store data</a:t>
            </a:r>
            <a:endParaRPr lang="en-TW" sz="1600" b="1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028E66-C1A0-4A47-8F6D-5FE2E5561769}"/>
              </a:ext>
            </a:extLst>
          </p:cNvPr>
          <p:cNvCxnSpPr>
            <a:cxnSpLocks/>
          </p:cNvCxnSpPr>
          <p:nvPr/>
        </p:nvCxnSpPr>
        <p:spPr>
          <a:xfrm>
            <a:off x="8969583" y="3123393"/>
            <a:ext cx="0" cy="399288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16200000" scaled="0"/>
            </a:gra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BDB8D02-BDD6-8F4C-8605-A330C4ED4D33}"/>
              </a:ext>
            </a:extLst>
          </p:cNvPr>
          <p:cNvSpPr txBox="1"/>
          <p:nvPr/>
        </p:nvSpPr>
        <p:spPr>
          <a:xfrm>
            <a:off x="9074668" y="315461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Launch workers</a:t>
            </a:r>
            <a:endParaRPr lang="en-TW" sz="1600" b="1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B7E39B6-C196-B74B-81AF-E708D0C05673}"/>
              </a:ext>
            </a:extLst>
          </p:cNvPr>
          <p:cNvCxnSpPr>
            <a:cxnSpLocks/>
          </p:cNvCxnSpPr>
          <p:nvPr/>
        </p:nvCxnSpPr>
        <p:spPr>
          <a:xfrm flipV="1">
            <a:off x="8969583" y="4368203"/>
            <a:ext cx="0" cy="435594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5400000" scaled="1"/>
            </a:gra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0B928ED-1A7D-854C-8049-21FA0ABBDD69}"/>
              </a:ext>
            </a:extLst>
          </p:cNvPr>
          <p:cNvSpPr txBox="1"/>
          <p:nvPr/>
        </p:nvSpPr>
        <p:spPr>
          <a:xfrm>
            <a:off x="5072203" y="4406600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Read data</a:t>
            </a:r>
            <a:endParaRPr lang="en-TW" sz="1600" b="1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13095A-DECC-1344-9AF2-E33BC4AE3287}"/>
              </a:ext>
            </a:extLst>
          </p:cNvPr>
          <p:cNvSpPr txBox="1"/>
          <p:nvPr/>
        </p:nvSpPr>
        <p:spPr>
          <a:xfrm>
            <a:off x="9074668" y="4406600"/>
            <a:ext cx="125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Ad-hoc job</a:t>
            </a:r>
            <a:endParaRPr lang="en-TW" sz="1600" b="1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F766A4-7B8B-5449-BF57-D243976EFBFC}"/>
              </a:ext>
            </a:extLst>
          </p:cNvPr>
          <p:cNvSpPr txBox="1"/>
          <p:nvPr/>
        </p:nvSpPr>
        <p:spPr>
          <a:xfrm>
            <a:off x="5920562" y="4901477"/>
            <a:ext cx="109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Web server</a:t>
            </a:r>
          </a:p>
        </p:txBody>
      </p:sp>
      <p:pic>
        <p:nvPicPr>
          <p:cNvPr id="40" name="圖片 6" descr="一張含有 牆, 室外 的圖片&#10;&#10;自動產生的描述" hidden="1">
            <a:extLst>
              <a:ext uri="{FF2B5EF4-FFF2-40B4-BE49-F238E27FC236}">
                <a16:creationId xmlns:a16="http://schemas.microsoft.com/office/drawing/2014/main" id="{75647AE1-1705-1A49-9F14-2F289F62A6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74876"/>
            <a:ext cx="3431948" cy="1683863"/>
          </a:xfrm>
          <a:prstGeom prst="rect">
            <a:avLst/>
          </a:prstGeom>
        </p:spPr>
      </p:pic>
      <p:pic>
        <p:nvPicPr>
          <p:cNvPr id="43" name="Picture 42" descr="A picture containing shirt&#10;&#10;Description automatically generated">
            <a:extLst>
              <a:ext uri="{FF2B5EF4-FFF2-40B4-BE49-F238E27FC236}">
                <a16:creationId xmlns:a16="http://schemas.microsoft.com/office/drawing/2014/main" id="{2ECE167E-F078-9641-95CE-DDFB2601E77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009" y="1795336"/>
            <a:ext cx="1173579" cy="11735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93748A7-0D32-1B4D-83DA-726B8A2EE92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718" y="6088864"/>
            <a:ext cx="560967" cy="560967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92A2E04B-ED5C-42E9-9612-C66B6A953F9F}"/>
              </a:ext>
            </a:extLst>
          </p:cNvPr>
          <p:cNvSpPr txBox="1"/>
          <p:nvPr/>
        </p:nvSpPr>
        <p:spPr>
          <a:xfrm>
            <a:off x="4575693" y="3580972"/>
            <a:ext cx="2027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Secure, fully optimized and versioned storage</a:t>
            </a:r>
          </a:p>
        </p:txBody>
      </p:sp>
      <p:pic>
        <p:nvPicPr>
          <p:cNvPr id="3074" name="Picture 2" descr="Image result for google workspace icons">
            <a:extLst>
              <a:ext uri="{FF2B5EF4-FFF2-40B4-BE49-F238E27FC236}">
                <a16:creationId xmlns:a16="http://schemas.microsoft.com/office/drawing/2014/main" id="{3179C6FB-6983-4547-BA75-BF34D8E0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5738" y="536590"/>
            <a:ext cx="1272607" cy="8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標題 10">
            <a:extLst>
              <a:ext uri="{FF2B5EF4-FFF2-40B4-BE49-F238E27FC236}">
                <a16:creationId xmlns:a16="http://schemas.microsoft.com/office/drawing/2014/main" id="{198B0C56-5442-424C-A860-B3376087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078" y="1795335"/>
            <a:ext cx="3060259" cy="2719561"/>
          </a:xfrm>
        </p:spPr>
        <p:txBody>
          <a:bodyPr anchor="t">
            <a:normAutofit/>
          </a:bodyPr>
          <a:lstStyle/>
          <a:p>
            <a:r>
              <a:rPr lang="en-US" altLang="zh-TW" sz="3600" err="1">
                <a:solidFill>
                  <a:srgbClr val="7030A0"/>
                </a:solidFill>
                <a:sym typeface="Arial" panose="020B0604020202020204" pitchFamily="34" charset="0"/>
              </a:rPr>
              <a:t>Boxafe</a:t>
            </a:r>
            <a:r>
              <a:rPr lang="en-US" altLang="zh-TW" sz="3600">
                <a:solidFill>
                  <a:srgbClr val="7030A0"/>
                </a:solidFill>
                <a:sym typeface="Arial" panose="020B0604020202020204" pitchFamily="34" charset="0"/>
              </a:rPr>
              <a:t> Architecture Diagram</a:t>
            </a:r>
          </a:p>
        </p:txBody>
      </p:sp>
      <p:cxnSp>
        <p:nvCxnSpPr>
          <p:cNvPr id="37" name="Straight Arrow Connector 31">
            <a:extLst>
              <a:ext uri="{FF2B5EF4-FFF2-40B4-BE49-F238E27FC236}">
                <a16:creationId xmlns:a16="http://schemas.microsoft.com/office/drawing/2014/main" id="{3B76368F-3716-4523-9F24-12CA47772CE8}"/>
              </a:ext>
            </a:extLst>
          </p:cNvPr>
          <p:cNvCxnSpPr>
            <a:cxnSpLocks/>
          </p:cNvCxnSpPr>
          <p:nvPr/>
        </p:nvCxnSpPr>
        <p:spPr>
          <a:xfrm flipV="1">
            <a:off x="6320290" y="4358080"/>
            <a:ext cx="0" cy="435594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5400000" scaled="1"/>
            </a:gra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1">
            <a:extLst>
              <a:ext uri="{FF2B5EF4-FFF2-40B4-BE49-F238E27FC236}">
                <a16:creationId xmlns:a16="http://schemas.microsoft.com/office/drawing/2014/main" id="{98E93E31-7114-40D9-AC07-538B840F2EFE}"/>
              </a:ext>
            </a:extLst>
          </p:cNvPr>
          <p:cNvCxnSpPr>
            <a:cxnSpLocks/>
          </p:cNvCxnSpPr>
          <p:nvPr/>
        </p:nvCxnSpPr>
        <p:spPr>
          <a:xfrm flipV="1">
            <a:off x="7741202" y="5649565"/>
            <a:ext cx="0" cy="435594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5400000" scaled="1"/>
            </a:gra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072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41">
            <a:extLst>
              <a:ext uri="{FF2B5EF4-FFF2-40B4-BE49-F238E27FC236}">
                <a16:creationId xmlns:a16="http://schemas.microsoft.com/office/drawing/2014/main" id="{B55C74A5-D6FD-47D6-913D-473D79FD6E7A}"/>
              </a:ext>
            </a:extLst>
          </p:cNvPr>
          <p:cNvSpPr/>
          <p:nvPr/>
        </p:nvSpPr>
        <p:spPr>
          <a:xfrm>
            <a:off x="7120839" y="819565"/>
            <a:ext cx="4475016" cy="2860452"/>
          </a:xfrm>
          <a:prstGeom prst="roundRect">
            <a:avLst>
              <a:gd name="adj" fmla="val 6161"/>
            </a:avLst>
          </a:prstGeom>
          <a:gradFill>
            <a:gsLst>
              <a:gs pos="50000">
                <a:srgbClr val="FFFFFF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905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25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4" name="矩形: 圓角 103">
            <a:extLst>
              <a:ext uri="{FF2B5EF4-FFF2-40B4-BE49-F238E27FC236}">
                <a16:creationId xmlns:a16="http://schemas.microsoft.com/office/drawing/2014/main" id="{C75C403D-D3CB-478A-964B-2F9F79C01AAC}"/>
              </a:ext>
            </a:extLst>
          </p:cNvPr>
          <p:cNvSpPr/>
          <p:nvPr/>
        </p:nvSpPr>
        <p:spPr>
          <a:xfrm>
            <a:off x="7344469" y="2384099"/>
            <a:ext cx="4003845" cy="1117720"/>
          </a:xfrm>
          <a:prstGeom prst="roundRect">
            <a:avLst>
              <a:gd name="adj" fmla="val 11285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gradFill>
              <a:gsLst>
                <a:gs pos="0">
                  <a:srgbClr val="92D050"/>
                </a:gs>
                <a:gs pos="100000">
                  <a:schemeClr val="accent6">
                    <a:lumMod val="50000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Rectangle 41">
            <a:extLst>
              <a:ext uri="{FF2B5EF4-FFF2-40B4-BE49-F238E27FC236}">
                <a16:creationId xmlns:a16="http://schemas.microsoft.com/office/drawing/2014/main" id="{0FE4AA7B-5FF2-4903-BFF3-3BF72FDA2E6E}"/>
              </a:ext>
            </a:extLst>
          </p:cNvPr>
          <p:cNvSpPr/>
          <p:nvPr/>
        </p:nvSpPr>
        <p:spPr>
          <a:xfrm>
            <a:off x="590263" y="819564"/>
            <a:ext cx="4702225" cy="1696331"/>
          </a:xfrm>
          <a:prstGeom prst="roundRect">
            <a:avLst>
              <a:gd name="adj" fmla="val 6161"/>
            </a:avLst>
          </a:prstGeom>
          <a:gradFill>
            <a:gsLst>
              <a:gs pos="50000">
                <a:srgbClr val="FFFFFF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905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25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Rectangle 41">
            <a:extLst>
              <a:ext uri="{FF2B5EF4-FFF2-40B4-BE49-F238E27FC236}">
                <a16:creationId xmlns:a16="http://schemas.microsoft.com/office/drawing/2014/main" id="{1E89B910-25D7-44C3-9AB4-265B326BEF48}"/>
              </a:ext>
            </a:extLst>
          </p:cNvPr>
          <p:cNvSpPr/>
          <p:nvPr/>
        </p:nvSpPr>
        <p:spPr>
          <a:xfrm>
            <a:off x="590263" y="614323"/>
            <a:ext cx="4702225" cy="5692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25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4" name="Picture 2" descr="Image result for google workspace logo">
            <a:extLst>
              <a:ext uri="{FF2B5EF4-FFF2-40B4-BE49-F238E27FC236}">
                <a16:creationId xmlns:a16="http://schemas.microsoft.com/office/drawing/2014/main" id="{37CAF0AA-2399-4FBF-9665-61A73DCE3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679" y="718431"/>
            <a:ext cx="2821687" cy="3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>
            <a:extLst>
              <a:ext uri="{FF2B5EF4-FFF2-40B4-BE49-F238E27FC236}">
                <a16:creationId xmlns:a16="http://schemas.microsoft.com/office/drawing/2014/main" id="{3E430E04-EFAC-4EB3-B8F6-80666D4299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733" y="1357719"/>
            <a:ext cx="560967" cy="560967"/>
          </a:xfrm>
          <a:prstGeom prst="rect">
            <a:avLst/>
          </a:prstGeom>
          <a:ln w="0">
            <a:noFill/>
          </a:ln>
        </p:spPr>
      </p:pic>
      <p:pic>
        <p:nvPicPr>
          <p:cNvPr id="56" name="Picture 2" descr="Image result for gmail icon">
            <a:extLst>
              <a:ext uri="{FF2B5EF4-FFF2-40B4-BE49-F238E27FC236}">
                <a16:creationId xmlns:a16="http://schemas.microsoft.com/office/drawing/2014/main" id="{26533D51-BC8E-4374-9787-80C815FD6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278" y="1406133"/>
            <a:ext cx="618851" cy="46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Image result for google drive icon">
            <a:extLst>
              <a:ext uri="{FF2B5EF4-FFF2-40B4-BE49-F238E27FC236}">
                <a16:creationId xmlns:a16="http://schemas.microsoft.com/office/drawing/2014/main" id="{63D777B9-15D3-41F2-A808-BAC7149BE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386" y="1312079"/>
            <a:ext cx="652246" cy="6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Image result for logo google calendar icon">
            <a:extLst>
              <a:ext uri="{FF2B5EF4-FFF2-40B4-BE49-F238E27FC236}">
                <a16:creationId xmlns:a16="http://schemas.microsoft.com/office/drawing/2014/main" id="{239D83CF-36B1-4AAE-A390-045DBFF8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231" y="1362676"/>
            <a:ext cx="551053" cy="55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29">
            <a:extLst>
              <a:ext uri="{FF2B5EF4-FFF2-40B4-BE49-F238E27FC236}">
                <a16:creationId xmlns:a16="http://schemas.microsoft.com/office/drawing/2014/main" id="{15DA4B81-F227-4FB1-B1EA-B7EC59398065}"/>
              </a:ext>
            </a:extLst>
          </p:cNvPr>
          <p:cNvSpPr txBox="1"/>
          <p:nvPr/>
        </p:nvSpPr>
        <p:spPr>
          <a:xfrm>
            <a:off x="985866" y="2037288"/>
            <a:ext cx="823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sz="1200" b="1">
                <a:latin typeface="Arial" panose="020B0604020202020204" pitchFamily="34" charset="0"/>
                <a:cs typeface="Arial" panose="020B0604020202020204" pitchFamily="34" charset="0"/>
              </a:rPr>
              <a:t>Gmail</a:t>
            </a:r>
          </a:p>
        </p:txBody>
      </p:sp>
      <p:sp>
        <p:nvSpPr>
          <p:cNvPr id="60" name="TextBox 29">
            <a:extLst>
              <a:ext uri="{FF2B5EF4-FFF2-40B4-BE49-F238E27FC236}">
                <a16:creationId xmlns:a16="http://schemas.microsoft.com/office/drawing/2014/main" id="{36866D4F-ADCB-48CA-B93E-E6B9ECF9FC01}"/>
              </a:ext>
            </a:extLst>
          </p:cNvPr>
          <p:cNvSpPr txBox="1"/>
          <p:nvPr/>
        </p:nvSpPr>
        <p:spPr>
          <a:xfrm>
            <a:off x="1910414" y="2037288"/>
            <a:ext cx="1030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</a:p>
        </p:txBody>
      </p:sp>
      <p:sp>
        <p:nvSpPr>
          <p:cNvPr id="61" name="TextBox 29">
            <a:extLst>
              <a:ext uri="{FF2B5EF4-FFF2-40B4-BE49-F238E27FC236}">
                <a16:creationId xmlns:a16="http://schemas.microsoft.com/office/drawing/2014/main" id="{5D14076C-3E1B-43A3-8479-0A13CB1669B3}"/>
              </a:ext>
            </a:extLst>
          </p:cNvPr>
          <p:cNvSpPr txBox="1"/>
          <p:nvPr/>
        </p:nvSpPr>
        <p:spPr>
          <a:xfrm>
            <a:off x="2855029" y="1944955"/>
            <a:ext cx="129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My Drive / Shared Drive</a:t>
            </a:r>
          </a:p>
        </p:txBody>
      </p:sp>
      <p:sp>
        <p:nvSpPr>
          <p:cNvPr id="62" name="TextBox 29">
            <a:extLst>
              <a:ext uri="{FF2B5EF4-FFF2-40B4-BE49-F238E27FC236}">
                <a16:creationId xmlns:a16="http://schemas.microsoft.com/office/drawing/2014/main" id="{DC0FFFCD-298B-424A-9E72-886AF5485775}"/>
              </a:ext>
            </a:extLst>
          </p:cNvPr>
          <p:cNvSpPr txBox="1"/>
          <p:nvPr/>
        </p:nvSpPr>
        <p:spPr>
          <a:xfrm>
            <a:off x="4043282" y="2037288"/>
            <a:ext cx="1030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</p:txBody>
      </p:sp>
      <p:sp>
        <p:nvSpPr>
          <p:cNvPr id="64" name="Rectangle 41">
            <a:extLst>
              <a:ext uri="{FF2B5EF4-FFF2-40B4-BE49-F238E27FC236}">
                <a16:creationId xmlns:a16="http://schemas.microsoft.com/office/drawing/2014/main" id="{41E5E68E-CC20-4C05-9A82-D870897EF388}"/>
              </a:ext>
            </a:extLst>
          </p:cNvPr>
          <p:cNvSpPr/>
          <p:nvPr/>
        </p:nvSpPr>
        <p:spPr>
          <a:xfrm>
            <a:off x="7120839" y="614323"/>
            <a:ext cx="4475016" cy="5637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25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TextBox 29">
            <a:extLst>
              <a:ext uri="{FF2B5EF4-FFF2-40B4-BE49-F238E27FC236}">
                <a16:creationId xmlns:a16="http://schemas.microsoft.com/office/drawing/2014/main" id="{1A441981-0455-49A9-A61F-B385B8722757}"/>
              </a:ext>
            </a:extLst>
          </p:cNvPr>
          <p:cNvSpPr txBox="1"/>
          <p:nvPr/>
        </p:nvSpPr>
        <p:spPr>
          <a:xfrm>
            <a:off x="7456355" y="2037288"/>
            <a:ext cx="2748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Outlook (mail, calendar, contacts)</a:t>
            </a:r>
          </a:p>
        </p:txBody>
      </p:sp>
      <p:pic>
        <p:nvPicPr>
          <p:cNvPr id="66" name="Picture 27">
            <a:extLst>
              <a:ext uri="{FF2B5EF4-FFF2-40B4-BE49-F238E27FC236}">
                <a16:creationId xmlns:a16="http://schemas.microsoft.com/office/drawing/2014/main" id="{9FA4FBCC-EA68-4DEF-B668-1EF03233B4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339" y="677693"/>
            <a:ext cx="2086271" cy="452189"/>
          </a:xfrm>
          <a:prstGeom prst="rect">
            <a:avLst/>
          </a:prstGeom>
        </p:spPr>
      </p:pic>
      <p:sp>
        <p:nvSpPr>
          <p:cNvPr id="67" name="TextBox 29">
            <a:extLst>
              <a:ext uri="{FF2B5EF4-FFF2-40B4-BE49-F238E27FC236}">
                <a16:creationId xmlns:a16="http://schemas.microsoft.com/office/drawing/2014/main" id="{0E9CF423-4AF8-42DC-AB40-77728DFD19F5}"/>
              </a:ext>
            </a:extLst>
          </p:cNvPr>
          <p:cNvSpPr txBox="1"/>
          <p:nvPr/>
        </p:nvSpPr>
        <p:spPr>
          <a:xfrm>
            <a:off x="10221961" y="2037289"/>
            <a:ext cx="1045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OneDrive</a:t>
            </a:r>
          </a:p>
        </p:txBody>
      </p:sp>
      <p:sp>
        <p:nvSpPr>
          <p:cNvPr id="68" name="TextBox 29">
            <a:extLst>
              <a:ext uri="{FF2B5EF4-FFF2-40B4-BE49-F238E27FC236}">
                <a16:creationId xmlns:a16="http://schemas.microsoft.com/office/drawing/2014/main" id="{400BF89C-138D-4386-8A85-E279EC749248}"/>
              </a:ext>
            </a:extLst>
          </p:cNvPr>
          <p:cNvSpPr txBox="1"/>
          <p:nvPr/>
        </p:nvSpPr>
        <p:spPr>
          <a:xfrm>
            <a:off x="7456355" y="3187836"/>
            <a:ext cx="1045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SharePoint</a:t>
            </a:r>
          </a:p>
        </p:txBody>
      </p:sp>
      <p:pic>
        <p:nvPicPr>
          <p:cNvPr id="69" name="Picture 23">
            <a:extLst>
              <a:ext uri="{FF2B5EF4-FFF2-40B4-BE49-F238E27FC236}">
                <a16:creationId xmlns:a16="http://schemas.microsoft.com/office/drawing/2014/main" id="{46AD1D2F-D5E5-418D-9C13-24EBEBE4AA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152" y="1350202"/>
            <a:ext cx="657896" cy="576000"/>
          </a:xfrm>
          <a:prstGeom prst="rect">
            <a:avLst/>
          </a:prstGeom>
        </p:spPr>
      </p:pic>
      <p:pic>
        <p:nvPicPr>
          <p:cNvPr id="70" name="Picture 13">
            <a:extLst>
              <a:ext uri="{FF2B5EF4-FFF2-40B4-BE49-F238E27FC236}">
                <a16:creationId xmlns:a16="http://schemas.microsoft.com/office/drawing/2014/main" id="{8A733F2B-7109-401E-8DE3-C15DBF6E3A2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771" y="1416976"/>
            <a:ext cx="689452" cy="442452"/>
          </a:xfrm>
          <a:prstGeom prst="rect">
            <a:avLst/>
          </a:prstGeom>
        </p:spPr>
      </p:pic>
      <p:pic>
        <p:nvPicPr>
          <p:cNvPr id="71" name="Picture 10" descr="Image result for sharepoint logo">
            <a:extLst>
              <a:ext uri="{FF2B5EF4-FFF2-40B4-BE49-F238E27FC236}">
                <a16:creationId xmlns:a16="http://schemas.microsoft.com/office/drawing/2014/main" id="{38F3118D-2613-4DD2-ABF5-55B95DB58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07" t="15931" r="25945" b="14161"/>
          <a:stretch/>
        </p:blipFill>
        <p:spPr bwMode="auto">
          <a:xfrm>
            <a:off x="7634165" y="2518616"/>
            <a:ext cx="689452" cy="68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圖形 71">
            <a:extLst>
              <a:ext uri="{FF2B5EF4-FFF2-40B4-BE49-F238E27FC236}">
                <a16:creationId xmlns:a16="http://schemas.microsoft.com/office/drawing/2014/main" id="{C0FF817F-AECA-4C29-B85E-482185B1BD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61995" y="1522048"/>
            <a:ext cx="395920" cy="329933"/>
          </a:xfrm>
          <a:prstGeom prst="rect">
            <a:avLst/>
          </a:prstGeom>
        </p:spPr>
      </p:pic>
      <p:pic>
        <p:nvPicPr>
          <p:cNvPr id="73" name="圖形 72">
            <a:extLst>
              <a:ext uri="{FF2B5EF4-FFF2-40B4-BE49-F238E27FC236}">
                <a16:creationId xmlns:a16="http://schemas.microsoft.com/office/drawing/2014/main" id="{AE651745-6019-4C53-8775-C8AF34C472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23464" y="1483555"/>
            <a:ext cx="395920" cy="406918"/>
          </a:xfrm>
          <a:prstGeom prst="rect">
            <a:avLst/>
          </a:prstGeom>
        </p:spPr>
      </p:pic>
      <p:pic>
        <p:nvPicPr>
          <p:cNvPr id="74" name="圖形 73">
            <a:extLst>
              <a:ext uri="{FF2B5EF4-FFF2-40B4-BE49-F238E27FC236}">
                <a16:creationId xmlns:a16="http://schemas.microsoft.com/office/drawing/2014/main" id="{C6C7F71C-3CE0-453F-A571-3B0DAD942F7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84932" y="1489054"/>
            <a:ext cx="395920" cy="395920"/>
          </a:xfrm>
          <a:prstGeom prst="rect">
            <a:avLst/>
          </a:prstGeom>
        </p:spPr>
      </p:pic>
      <p:pic>
        <p:nvPicPr>
          <p:cNvPr id="51" name="Picture 42" descr="A picture containing shirt&#10;&#10;Description automatically generated">
            <a:extLst>
              <a:ext uri="{FF2B5EF4-FFF2-40B4-BE49-F238E27FC236}">
                <a16:creationId xmlns:a16="http://schemas.microsoft.com/office/drawing/2014/main" id="{4BDA98C9-6350-4894-BD84-44AED9B12767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373" y="615236"/>
            <a:ext cx="2225553" cy="2225548"/>
          </a:xfrm>
          <a:prstGeom prst="rect">
            <a:avLst/>
          </a:prstGeom>
          <a:effectLst>
            <a:glow rad="101600">
              <a:srgbClr val="D4C8DD">
                <a:alpha val="60000"/>
              </a:srgbClr>
            </a:glow>
            <a:outerShdw blurRad="63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6" name="TextBox 41">
            <a:extLst>
              <a:ext uri="{FF2B5EF4-FFF2-40B4-BE49-F238E27FC236}">
                <a16:creationId xmlns:a16="http://schemas.microsoft.com/office/drawing/2014/main" id="{E5A6AB55-565D-4E2F-987D-08D48F4005DF}"/>
              </a:ext>
            </a:extLst>
          </p:cNvPr>
          <p:cNvSpPr txBox="1"/>
          <p:nvPr/>
        </p:nvSpPr>
        <p:spPr>
          <a:xfrm>
            <a:off x="590263" y="2844956"/>
            <a:ext cx="765907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TW" sz="3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Comprehensive Google Workspace and Microsoft 365 backup solution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C6370C14-6A53-4C93-8EAD-24DABFA8A03A}"/>
              </a:ext>
            </a:extLst>
          </p:cNvPr>
          <p:cNvSpPr/>
          <p:nvPr/>
        </p:nvSpPr>
        <p:spPr>
          <a:xfrm>
            <a:off x="838200" y="4441406"/>
            <a:ext cx="10515600" cy="186416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5000">
                <a:schemeClr val="bg1">
                  <a:lumMod val="95000"/>
                </a:schemeClr>
              </a:gs>
              <a:gs pos="1500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9" name="Picture 14">
            <a:extLst>
              <a:ext uri="{FF2B5EF4-FFF2-40B4-BE49-F238E27FC236}">
                <a16:creationId xmlns:a16="http://schemas.microsoft.com/office/drawing/2014/main" id="{D38AED5F-FD64-4BE3-9576-A8F957FDF873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813" y="4642840"/>
            <a:ext cx="896392" cy="896392"/>
          </a:xfrm>
          <a:prstGeom prst="rect">
            <a:avLst/>
          </a:prstGeom>
        </p:spPr>
      </p:pic>
      <p:pic>
        <p:nvPicPr>
          <p:cNvPr id="80" name="Picture 15">
            <a:extLst>
              <a:ext uri="{FF2B5EF4-FFF2-40B4-BE49-F238E27FC236}">
                <a16:creationId xmlns:a16="http://schemas.microsoft.com/office/drawing/2014/main" id="{C49A1B4F-2EAD-4877-B821-BA620366FA0D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322" y="4642840"/>
            <a:ext cx="887122" cy="887122"/>
          </a:xfrm>
          <a:prstGeom prst="rect">
            <a:avLst/>
          </a:prstGeom>
        </p:spPr>
      </p:pic>
      <p:pic>
        <p:nvPicPr>
          <p:cNvPr id="81" name="Picture 16">
            <a:extLst>
              <a:ext uri="{FF2B5EF4-FFF2-40B4-BE49-F238E27FC236}">
                <a16:creationId xmlns:a16="http://schemas.microsoft.com/office/drawing/2014/main" id="{84DCE187-FDED-4F28-B98D-F9D87550D67F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326" y="4642840"/>
            <a:ext cx="869876" cy="869876"/>
          </a:xfrm>
          <a:prstGeom prst="rect">
            <a:avLst/>
          </a:prstGeom>
        </p:spPr>
      </p:pic>
      <p:pic>
        <p:nvPicPr>
          <p:cNvPr id="82" name="Picture 17">
            <a:extLst>
              <a:ext uri="{FF2B5EF4-FFF2-40B4-BE49-F238E27FC236}">
                <a16:creationId xmlns:a16="http://schemas.microsoft.com/office/drawing/2014/main" id="{76A03613-185D-44DC-B80B-9784C2780A1A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659" y="4644333"/>
            <a:ext cx="888033" cy="888033"/>
          </a:xfrm>
          <a:prstGeom prst="rect">
            <a:avLst/>
          </a:prstGeom>
        </p:spPr>
      </p:pic>
      <p:sp>
        <p:nvSpPr>
          <p:cNvPr id="83" name="Rectangle 21">
            <a:extLst>
              <a:ext uri="{FF2B5EF4-FFF2-40B4-BE49-F238E27FC236}">
                <a16:creationId xmlns:a16="http://schemas.microsoft.com/office/drawing/2014/main" id="{3418445A-2AE5-472E-9B36-12F37FBD40F0}"/>
              </a:ext>
            </a:extLst>
          </p:cNvPr>
          <p:cNvSpPr/>
          <p:nvPr/>
        </p:nvSpPr>
        <p:spPr>
          <a:xfrm>
            <a:off x="1914458" y="5602484"/>
            <a:ext cx="1906434" cy="49822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</a:rPr>
              <a:t>Data preview for</a:t>
            </a:r>
          </a:p>
          <a:p>
            <a:pPr algn="ctr">
              <a:defRPr/>
            </a:pPr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granular restore</a:t>
            </a:r>
            <a:endParaRPr lang="en-TW" altLang="zh-TW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21">
            <a:extLst>
              <a:ext uri="{FF2B5EF4-FFF2-40B4-BE49-F238E27FC236}">
                <a16:creationId xmlns:a16="http://schemas.microsoft.com/office/drawing/2014/main" id="{1290F409-7821-44A3-84A8-0B081FBC34AB}"/>
              </a:ext>
            </a:extLst>
          </p:cNvPr>
          <p:cNvSpPr/>
          <p:nvPr/>
        </p:nvSpPr>
        <p:spPr>
          <a:xfrm>
            <a:off x="4075792" y="5602483"/>
            <a:ext cx="1906434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TW" altLang="zh-TW" sz="1600" b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1600" b="1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ultiuser</a:t>
            </a:r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access</a:t>
            </a:r>
            <a:endParaRPr lang="en-TW" altLang="zh-TW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2CFE49F3-3D2D-4758-9CD3-F1B346FAD189}"/>
              </a:ext>
            </a:extLst>
          </p:cNvPr>
          <p:cNvSpPr/>
          <p:nvPr/>
        </p:nvSpPr>
        <p:spPr>
          <a:xfrm>
            <a:off x="6228047" y="5602483"/>
            <a:ext cx="1906434" cy="49751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</a:rPr>
              <a:t>Multi-version</a:t>
            </a:r>
          </a:p>
          <a:p>
            <a:pPr algn="ctr">
              <a:defRPr/>
            </a:pPr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endParaRPr lang="en-TW" altLang="zh-TW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21">
            <a:extLst>
              <a:ext uri="{FF2B5EF4-FFF2-40B4-BE49-F238E27FC236}">
                <a16:creationId xmlns:a16="http://schemas.microsoft.com/office/drawing/2014/main" id="{CBAFCB0D-73F9-46AD-B2E5-79207CE022BB}"/>
              </a:ext>
            </a:extLst>
          </p:cNvPr>
          <p:cNvSpPr/>
          <p:nvPr/>
        </p:nvSpPr>
        <p:spPr>
          <a:xfrm>
            <a:off x="8375666" y="5602483"/>
            <a:ext cx="1906434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</a:rPr>
              <a:t>Data centralization</a:t>
            </a:r>
            <a:endParaRPr lang="en-TW" altLang="zh-TW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BB352E11-9EE3-4E08-87E8-378B64733FD7}"/>
              </a:ext>
            </a:extLst>
          </p:cNvPr>
          <p:cNvSpPr/>
          <p:nvPr/>
        </p:nvSpPr>
        <p:spPr>
          <a:xfrm>
            <a:off x="8609901" y="2512457"/>
            <a:ext cx="943606" cy="3895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99CC"/>
              </a:gs>
              <a:gs pos="100000">
                <a:schemeClr val="accent6">
                  <a:lumMod val="75000"/>
                </a:schemeClr>
              </a:gs>
            </a:gsLst>
            <a:lin ang="27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TW" altLang="zh-TW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Document Library</a:t>
            </a:r>
          </a:p>
        </p:txBody>
      </p:sp>
      <p:sp>
        <p:nvSpPr>
          <p:cNvPr id="98" name="矩形: 圓角 97">
            <a:extLst>
              <a:ext uri="{FF2B5EF4-FFF2-40B4-BE49-F238E27FC236}">
                <a16:creationId xmlns:a16="http://schemas.microsoft.com/office/drawing/2014/main" id="{D62C2F02-1024-4BAB-8EA9-6F3B7408ECE0}"/>
              </a:ext>
            </a:extLst>
          </p:cNvPr>
          <p:cNvSpPr/>
          <p:nvPr/>
        </p:nvSpPr>
        <p:spPr>
          <a:xfrm>
            <a:off x="9618317" y="2512457"/>
            <a:ext cx="689452" cy="3895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99CC"/>
              </a:gs>
              <a:gs pos="100000">
                <a:schemeClr val="accent6">
                  <a:lumMod val="75000"/>
                </a:schemeClr>
              </a:gs>
            </a:gsLst>
            <a:lin ang="27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TW" altLang="zh-TW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Pages</a:t>
            </a:r>
          </a:p>
        </p:txBody>
      </p:sp>
      <p:sp>
        <p:nvSpPr>
          <p:cNvPr id="99" name="矩形: 圓角 98">
            <a:extLst>
              <a:ext uri="{FF2B5EF4-FFF2-40B4-BE49-F238E27FC236}">
                <a16:creationId xmlns:a16="http://schemas.microsoft.com/office/drawing/2014/main" id="{5073C315-8093-47F5-A12F-1AB5CC689E01}"/>
              </a:ext>
            </a:extLst>
          </p:cNvPr>
          <p:cNvSpPr/>
          <p:nvPr/>
        </p:nvSpPr>
        <p:spPr>
          <a:xfrm>
            <a:off x="10372578" y="2512457"/>
            <a:ext cx="689452" cy="3895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99CC"/>
              </a:gs>
              <a:gs pos="100000">
                <a:schemeClr val="accent6">
                  <a:lumMod val="75000"/>
                </a:schemeClr>
              </a:gs>
            </a:gsLst>
            <a:lin ang="27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TW" altLang="zh-TW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List</a:t>
            </a:r>
          </a:p>
        </p:txBody>
      </p:sp>
      <p:sp>
        <p:nvSpPr>
          <p:cNvPr id="100" name="矩形: 圓角 99">
            <a:extLst>
              <a:ext uri="{FF2B5EF4-FFF2-40B4-BE49-F238E27FC236}">
                <a16:creationId xmlns:a16="http://schemas.microsoft.com/office/drawing/2014/main" id="{50236407-8861-4DA6-A404-1F236D334FBD}"/>
              </a:ext>
            </a:extLst>
          </p:cNvPr>
          <p:cNvSpPr/>
          <p:nvPr/>
        </p:nvSpPr>
        <p:spPr>
          <a:xfrm>
            <a:off x="8609901" y="2993365"/>
            <a:ext cx="943606" cy="3895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99CC"/>
              </a:gs>
              <a:gs pos="100000">
                <a:schemeClr val="accent6">
                  <a:lumMod val="75000"/>
                </a:schemeClr>
              </a:gs>
            </a:gsLst>
            <a:lin ang="27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TW" altLang="zh-TW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Site Assets</a:t>
            </a:r>
          </a:p>
        </p:txBody>
      </p:sp>
      <p:sp>
        <p:nvSpPr>
          <p:cNvPr id="101" name="矩形: 圓角 100">
            <a:extLst>
              <a:ext uri="{FF2B5EF4-FFF2-40B4-BE49-F238E27FC236}">
                <a16:creationId xmlns:a16="http://schemas.microsoft.com/office/drawing/2014/main" id="{4CC69971-E7B8-4E93-AD0B-C33E19A7D8E9}"/>
              </a:ext>
            </a:extLst>
          </p:cNvPr>
          <p:cNvSpPr/>
          <p:nvPr/>
        </p:nvSpPr>
        <p:spPr>
          <a:xfrm>
            <a:off x="9618317" y="2993365"/>
            <a:ext cx="689452" cy="3895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99CC"/>
              </a:gs>
              <a:gs pos="100000">
                <a:schemeClr val="accent6">
                  <a:lumMod val="75000"/>
                </a:schemeClr>
              </a:gs>
            </a:gsLst>
            <a:lin ang="27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TW" altLang="zh-TW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Notes</a:t>
            </a:r>
          </a:p>
        </p:txBody>
      </p:sp>
      <p:pic>
        <p:nvPicPr>
          <p:cNvPr id="103" name="圖形 102">
            <a:extLst>
              <a:ext uri="{FF2B5EF4-FFF2-40B4-BE49-F238E27FC236}">
                <a16:creationId xmlns:a16="http://schemas.microsoft.com/office/drawing/2014/main" id="{FB4B1E5F-2C66-4EA0-98B4-C4115D4E0CD2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424797" y="2978796"/>
            <a:ext cx="639400" cy="5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73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80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:a16="http://schemas.microsoft.com/office/drawing/2014/main" id="{02901398-512C-4161-887C-042097768F3C}"/>
              </a:ext>
            </a:extLst>
          </p:cNvPr>
          <p:cNvSpPr txBox="1">
            <a:spLocks/>
          </p:cNvSpPr>
          <p:nvPr/>
        </p:nvSpPr>
        <p:spPr>
          <a:xfrm>
            <a:off x="1132973" y="0"/>
            <a:ext cx="9926053" cy="1584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TW" altLang="zh-TW" dirty="0"/>
              <a:t>We know you are waiting for SharePoint backup</a:t>
            </a:r>
            <a:endParaRPr lang="en-TW" dirty="0"/>
          </a:p>
        </p:txBody>
      </p:sp>
      <p:pic>
        <p:nvPicPr>
          <p:cNvPr id="18" name="圖形 17">
            <a:extLst>
              <a:ext uri="{FF2B5EF4-FFF2-40B4-BE49-F238E27FC236}">
                <a16:creationId xmlns:a16="http://schemas.microsoft.com/office/drawing/2014/main" id="{8ABBCA51-A916-42DA-9BF7-02D9B25550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313" y="3609019"/>
            <a:ext cx="2757163" cy="27847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86BFAE7C-A518-44B4-A7A6-9AD606058B3F}"/>
              </a:ext>
            </a:extLst>
          </p:cNvPr>
          <p:cNvSpPr/>
          <p:nvPr/>
        </p:nvSpPr>
        <p:spPr>
          <a:xfrm>
            <a:off x="1323008" y="1728127"/>
            <a:ext cx="9545984" cy="729693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huge amount of important data stored in our O365 SharePoint document libraries. It would be great to protect those files also.</a:t>
            </a:r>
            <a:endParaRPr lang="en-TW" altLang="zh-TW" sz="16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77E87CAA-7A04-42AE-A886-07484ED26325}"/>
              </a:ext>
            </a:extLst>
          </p:cNvPr>
          <p:cNvSpPr/>
          <p:nvPr/>
        </p:nvSpPr>
        <p:spPr>
          <a:xfrm>
            <a:off x="1323008" y="2668573"/>
            <a:ext cx="9545984" cy="729693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</a:rPr>
              <a:t>It would be better to have whole SharePoint Online sites protected not only files in document libraries including calendars, posts, news etc.</a:t>
            </a:r>
            <a:endParaRPr lang="en-TW" altLang="zh-TW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286C7D6B-BF12-4F09-A0AA-337D1ECB29B1}"/>
              </a:ext>
            </a:extLst>
          </p:cNvPr>
          <p:cNvSpPr/>
          <p:nvPr/>
        </p:nvSpPr>
        <p:spPr>
          <a:xfrm>
            <a:off x="4210732" y="3609019"/>
            <a:ext cx="6658260" cy="524171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</a:rPr>
              <a:t>Cannot backup SharePoint sites.</a:t>
            </a:r>
            <a:endParaRPr lang="en-TW" altLang="zh-TW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2EAB738E-7D72-4592-961B-24DCED06FE59}"/>
              </a:ext>
            </a:extLst>
          </p:cNvPr>
          <p:cNvSpPr/>
          <p:nvPr/>
        </p:nvSpPr>
        <p:spPr>
          <a:xfrm>
            <a:off x="4210732" y="4343943"/>
            <a:ext cx="6658260" cy="524171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</a:rPr>
              <a:t>I would like to be able to backup SharePoint sites.</a:t>
            </a:r>
            <a:endParaRPr lang="en-TW" altLang="zh-TW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CB494199-19C6-412E-9F6D-659D2A30BFEF}"/>
              </a:ext>
            </a:extLst>
          </p:cNvPr>
          <p:cNvSpPr/>
          <p:nvPr/>
        </p:nvSpPr>
        <p:spPr>
          <a:xfrm>
            <a:off x="4210732" y="5078866"/>
            <a:ext cx="6658260" cy="524171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b="1">
                <a:latin typeface="Arial" panose="020B0604020202020204" pitchFamily="34" charset="0"/>
                <a:cs typeface="Arial" panose="020B0604020202020204" pitchFamily="34" charset="0"/>
              </a:rPr>
              <a:t>When can we expect SharePoint support?</a:t>
            </a:r>
            <a:endParaRPr lang="en-TW" altLang="zh-TW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3A1D74-8FE8-8248-AE27-AB8BB7AD5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TW"/>
              <a:t>Boxafe 1.3 now support SharePoint backup! </a:t>
            </a:r>
          </a:p>
        </p:txBody>
      </p:sp>
    </p:spTree>
    <p:extLst>
      <p:ext uri="{BB962C8B-B14F-4D97-AF65-F5344CB8AC3E}">
        <p14:creationId xmlns:p14="http://schemas.microsoft.com/office/powerpoint/2010/main" val="292516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CA651122-7FDC-403E-9AF1-92E6E0C103ED}"/>
              </a:ext>
            </a:extLst>
          </p:cNvPr>
          <p:cNvSpPr/>
          <p:nvPr/>
        </p:nvSpPr>
        <p:spPr>
          <a:xfrm>
            <a:off x="2846024" y="4804012"/>
            <a:ext cx="8580000" cy="1647254"/>
          </a:xfrm>
          <a:prstGeom prst="rect">
            <a:avLst/>
          </a:prstGeom>
          <a:gradFill>
            <a:gsLst>
              <a:gs pos="0">
                <a:srgbClr val="D4C8DD">
                  <a:alpha val="0"/>
                </a:srgbClr>
              </a:gs>
              <a:gs pos="100000">
                <a:srgbClr val="D4C8DD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06450">
              <a:lnSpc>
                <a:spcPct val="90000"/>
              </a:lnSpc>
              <a:spcBef>
                <a:spcPct val="0"/>
              </a:spcBef>
            </a:pPr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75832113-74B7-4E59-858C-9725353B1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024" y="1082840"/>
            <a:ext cx="8507776" cy="16472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3600">
                <a:solidFill>
                  <a:srgbClr val="7030A0"/>
                </a:solidFill>
                <a:cs typeface="+mn-ea"/>
                <a:sym typeface="Arial" panose="020B0604020202020204" pitchFamily="34" charset="0"/>
              </a:rPr>
              <a:t>More than 250K Organizations are using SharePoint</a:t>
            </a:r>
            <a:endParaRPr lang="en-TW" altLang="zh-TW" sz="3600">
              <a:solidFill>
                <a:srgbClr val="7030A0"/>
              </a:solidFill>
              <a:cs typeface="+mn-ea"/>
            </a:endParaRPr>
          </a:p>
        </p:txBody>
      </p:sp>
      <p:pic>
        <p:nvPicPr>
          <p:cNvPr id="22" name="圖片 21" descr="一張含有 拱門, 建築物 的圖片&#10;&#10;自動產生的描述" hidden="1">
            <a:extLst>
              <a:ext uri="{FF2B5EF4-FFF2-40B4-BE49-F238E27FC236}">
                <a16:creationId xmlns:a16="http://schemas.microsoft.com/office/drawing/2014/main" id="{7B0B477A-8965-43A3-8A66-097EA0394E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283" y="1306852"/>
            <a:ext cx="2529093" cy="1548306"/>
          </a:xfrm>
          <a:prstGeom prst="rect">
            <a:avLst/>
          </a:prstGeom>
        </p:spPr>
      </p:pic>
      <p:pic>
        <p:nvPicPr>
          <p:cNvPr id="8" name="圖片 7" descr="一張含有 拱門, 建築物 的圖片&#10;&#10;自動產生的描述" hidden="1">
            <a:extLst>
              <a:ext uri="{FF2B5EF4-FFF2-40B4-BE49-F238E27FC236}">
                <a16:creationId xmlns:a16="http://schemas.microsoft.com/office/drawing/2014/main" id="{D374A9A6-4361-437A-929F-30E597CDBB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791" y="1129311"/>
            <a:ext cx="2819100" cy="1725847"/>
          </a:xfrm>
          <a:prstGeom prst="rect">
            <a:avLst/>
          </a:prstGeom>
        </p:spPr>
      </p:pic>
      <p:pic>
        <p:nvPicPr>
          <p:cNvPr id="23" name="圖片 22" descr="一張含有 拱門, 建築物 的圖片&#10;&#10;自動產生的描述" hidden="1">
            <a:extLst>
              <a:ext uri="{FF2B5EF4-FFF2-40B4-BE49-F238E27FC236}">
                <a16:creationId xmlns:a16="http://schemas.microsoft.com/office/drawing/2014/main" id="{04B6E7AF-6466-4AD9-B597-54A5D24AB8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038" y="314256"/>
            <a:ext cx="4150459" cy="2540902"/>
          </a:xfrm>
          <a:prstGeom prst="rect">
            <a:avLst/>
          </a:prstGeom>
        </p:spPr>
      </p:pic>
      <p:pic>
        <p:nvPicPr>
          <p:cNvPr id="24" name="Picture 10" descr="Image result for sharepoint logo">
            <a:extLst>
              <a:ext uri="{FF2B5EF4-FFF2-40B4-BE49-F238E27FC236}">
                <a16:creationId xmlns:a16="http://schemas.microsoft.com/office/drawing/2014/main" id="{3DB4754B-7963-1E4D-A7C0-CF9BDE49B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07" t="15931" r="25945" b="14161"/>
          <a:stretch/>
        </p:blipFill>
        <p:spPr bwMode="auto">
          <a:xfrm>
            <a:off x="1125179" y="1238688"/>
            <a:ext cx="1461170" cy="14536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C8AA2705-3981-4323-AAC5-F5033D1E86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805" y="2747442"/>
            <a:ext cx="1240539" cy="1243595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D8D1B211-7C43-4C42-AA75-191A3BCEDD4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317" y="2749260"/>
            <a:ext cx="1240539" cy="1240539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670457EF-4FFF-4C71-B6C2-EF144B6F5B0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293" y="2802366"/>
            <a:ext cx="1187434" cy="1187434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375AEAE9-DDD5-4B9F-8F28-970F1BA2076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677" y="2750499"/>
            <a:ext cx="1240538" cy="1240538"/>
          </a:xfrm>
          <a:prstGeom prst="rect">
            <a:avLst/>
          </a:prstGeom>
        </p:spPr>
      </p:pic>
      <p:sp>
        <p:nvSpPr>
          <p:cNvPr id="29" name="TextBox 38">
            <a:extLst>
              <a:ext uri="{FF2B5EF4-FFF2-40B4-BE49-F238E27FC236}">
                <a16:creationId xmlns:a16="http://schemas.microsoft.com/office/drawing/2014/main" id="{F91F0FB5-125E-46C7-9B4C-EBB81191BE2E}"/>
              </a:ext>
            </a:extLst>
          </p:cNvPr>
          <p:cNvSpPr txBox="1"/>
          <p:nvPr/>
        </p:nvSpPr>
        <p:spPr>
          <a:xfrm>
            <a:off x="3340403" y="4126133"/>
            <a:ext cx="1439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Accessibility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F3A78FD8-8A38-4D87-92A7-1B56472A74F9}"/>
              </a:ext>
            </a:extLst>
          </p:cNvPr>
          <p:cNvSpPr txBox="1"/>
          <p:nvPr/>
        </p:nvSpPr>
        <p:spPr>
          <a:xfrm>
            <a:off x="5336939" y="4126133"/>
            <a:ext cx="1262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Availability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58745F2A-517F-4089-84F5-26E7520B6D42}"/>
              </a:ext>
            </a:extLst>
          </p:cNvPr>
          <p:cNvSpPr txBox="1"/>
          <p:nvPr/>
        </p:nvSpPr>
        <p:spPr>
          <a:xfrm>
            <a:off x="7250293" y="4126133"/>
            <a:ext cx="1200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Scalability</a:t>
            </a:r>
          </a:p>
        </p:txBody>
      </p:sp>
      <p:sp>
        <p:nvSpPr>
          <p:cNvPr id="32" name="TextBox 38">
            <a:extLst>
              <a:ext uri="{FF2B5EF4-FFF2-40B4-BE49-F238E27FC236}">
                <a16:creationId xmlns:a16="http://schemas.microsoft.com/office/drawing/2014/main" id="{FA504047-D123-48E3-8761-1AD2160B475E}"/>
              </a:ext>
            </a:extLst>
          </p:cNvPr>
          <p:cNvSpPr txBox="1"/>
          <p:nvPr/>
        </p:nvSpPr>
        <p:spPr>
          <a:xfrm>
            <a:off x="8726725" y="4126133"/>
            <a:ext cx="1986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Service Continuity</a:t>
            </a: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1FF3533E-EF97-4488-B719-D3174F5B9C24}"/>
              </a:ext>
            </a:extLst>
          </p:cNvPr>
          <p:cNvSpPr txBox="1"/>
          <p:nvPr/>
        </p:nvSpPr>
        <p:spPr>
          <a:xfrm>
            <a:off x="3445317" y="5089030"/>
            <a:ext cx="726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Organizations use Microsoft SharePoint to create websites.</a:t>
            </a: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Sharing the files with </a:t>
            </a:r>
            <a:r>
              <a:rPr lang="en-US" sz="1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libraries.</a:t>
            </a: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Sharing the information on the </a:t>
            </a:r>
            <a:r>
              <a:rPr lang="en-US" sz="1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pages.</a:t>
            </a: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Managing the project by the </a:t>
            </a:r>
            <a:r>
              <a:rPr lang="en-US" sz="1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lists.</a:t>
            </a:r>
          </a:p>
        </p:txBody>
      </p:sp>
    </p:spTree>
    <p:extLst>
      <p:ext uri="{BB962C8B-B14F-4D97-AF65-F5344CB8AC3E}">
        <p14:creationId xmlns:p14="http://schemas.microsoft.com/office/powerpoint/2010/main" val="273631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FBD81C90-4C6C-4969-A368-0E46C0553DBD}"/>
              </a:ext>
            </a:extLst>
          </p:cNvPr>
          <p:cNvSpPr/>
          <p:nvPr/>
        </p:nvSpPr>
        <p:spPr>
          <a:xfrm>
            <a:off x="4121624" y="4654986"/>
            <a:ext cx="7304400" cy="1796279"/>
          </a:xfrm>
          <a:prstGeom prst="rect">
            <a:avLst/>
          </a:prstGeom>
          <a:gradFill>
            <a:gsLst>
              <a:gs pos="0">
                <a:srgbClr val="D4C8DD">
                  <a:alpha val="0"/>
                </a:srgbClr>
              </a:gs>
              <a:gs pos="100000">
                <a:srgbClr val="D4C8DD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06450">
              <a:lnSpc>
                <a:spcPct val="90000"/>
              </a:lnSpc>
              <a:spcBef>
                <a:spcPct val="0"/>
              </a:spcBef>
            </a:pPr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B51A2-C77B-674B-AE12-674DF1A3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92" y="1082840"/>
            <a:ext cx="9983973" cy="149448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TW" sz="3600">
                <a:solidFill>
                  <a:srgbClr val="7030A0"/>
                </a:solidFill>
                <a:cs typeface="+mn-ea"/>
              </a:rPr>
              <a:t>6 Reasons why you need to backup Microsoft SharePoint</a:t>
            </a:r>
          </a:p>
        </p:txBody>
      </p:sp>
      <p:pic>
        <p:nvPicPr>
          <p:cNvPr id="10" name="圖片 15">
            <a:extLst>
              <a:ext uri="{FF2B5EF4-FFF2-40B4-BE49-F238E27FC236}">
                <a16:creationId xmlns:a16="http://schemas.microsoft.com/office/drawing/2014/main" id="{CB689FAE-1091-C44E-9819-6D6935EA20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710" y="2510078"/>
            <a:ext cx="1051498" cy="1051498"/>
          </a:xfrm>
          <a:prstGeom prst="rect">
            <a:avLst/>
          </a:prstGeom>
        </p:spPr>
      </p:pic>
      <p:pic>
        <p:nvPicPr>
          <p:cNvPr id="11" name="圖片 22">
            <a:extLst>
              <a:ext uri="{FF2B5EF4-FFF2-40B4-BE49-F238E27FC236}">
                <a16:creationId xmlns:a16="http://schemas.microsoft.com/office/drawing/2014/main" id="{A98E0D34-79CE-174E-9588-88311FD269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622" y="2513363"/>
            <a:ext cx="1051498" cy="1051498"/>
          </a:xfrm>
          <a:prstGeom prst="rect">
            <a:avLst/>
          </a:prstGeom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7D903D1C-5204-4A73-BEC9-12009C02187E}"/>
              </a:ext>
            </a:extLst>
          </p:cNvPr>
          <p:cNvGrpSpPr/>
          <p:nvPr/>
        </p:nvGrpSpPr>
        <p:grpSpPr>
          <a:xfrm>
            <a:off x="1619548" y="2510078"/>
            <a:ext cx="1051498" cy="1051498"/>
            <a:chOff x="1030300" y="5470982"/>
            <a:chExt cx="1240539" cy="1240539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00FE8D9E-AB40-449A-A7D0-F9559B480744}"/>
                </a:ext>
              </a:extLst>
            </p:cNvPr>
            <p:cNvSpPr/>
            <p:nvPr/>
          </p:nvSpPr>
          <p:spPr>
            <a:xfrm>
              <a:off x="1030300" y="5470982"/>
              <a:ext cx="1240539" cy="1240539"/>
            </a:xfrm>
            <a:prstGeom prst="ellipse">
              <a:avLst/>
            </a:prstGeom>
            <a:gradFill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rgbClr val="7E838D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圖形 8">
              <a:extLst>
                <a:ext uri="{FF2B5EF4-FFF2-40B4-BE49-F238E27FC236}">
                  <a16:creationId xmlns:a16="http://schemas.microsoft.com/office/drawing/2014/main" id="{A5777ED4-9B42-4148-AA9D-38B6260B3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335" y="5710304"/>
              <a:ext cx="872469" cy="727058"/>
            </a:xfrm>
            <a:prstGeom prst="rect">
              <a:avLst/>
            </a:prstGeom>
          </p:spPr>
        </p:pic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45AF566F-1E1B-49A7-BA1E-6D4DB8F27A47}"/>
              </a:ext>
            </a:extLst>
          </p:cNvPr>
          <p:cNvGrpSpPr/>
          <p:nvPr/>
        </p:nvGrpSpPr>
        <p:grpSpPr>
          <a:xfrm>
            <a:off x="3598602" y="2510078"/>
            <a:ext cx="1051498" cy="1051498"/>
            <a:chOff x="3090715" y="5470982"/>
            <a:chExt cx="1240539" cy="1240539"/>
          </a:xfrm>
        </p:grpSpPr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3E546D48-3198-4EAA-8358-21F731474322}"/>
                </a:ext>
              </a:extLst>
            </p:cNvPr>
            <p:cNvSpPr/>
            <p:nvPr/>
          </p:nvSpPr>
          <p:spPr>
            <a:xfrm>
              <a:off x="3090715" y="5470982"/>
              <a:ext cx="1240539" cy="1240539"/>
            </a:xfrm>
            <a:prstGeom prst="ellipse">
              <a:avLst/>
            </a:prstGeom>
            <a:gradFill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rgbClr val="7E838D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圖形 11">
              <a:extLst>
                <a:ext uri="{FF2B5EF4-FFF2-40B4-BE49-F238E27FC236}">
                  <a16:creationId xmlns:a16="http://schemas.microsoft.com/office/drawing/2014/main" id="{F5BF1653-6678-42EC-924B-6414F2534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44570" y="5643411"/>
              <a:ext cx="732829" cy="895680"/>
            </a:xfrm>
            <a:prstGeom prst="rect">
              <a:avLst/>
            </a:prstGeom>
          </p:spPr>
        </p:pic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3A34A199-6887-4C8B-A32F-A486EA9DE053}"/>
              </a:ext>
            </a:extLst>
          </p:cNvPr>
          <p:cNvGrpSpPr/>
          <p:nvPr/>
        </p:nvGrpSpPr>
        <p:grpSpPr>
          <a:xfrm>
            <a:off x="5577656" y="2510078"/>
            <a:ext cx="1051498" cy="1051498"/>
            <a:chOff x="5078344" y="5470982"/>
            <a:chExt cx="1240539" cy="1240539"/>
          </a:xfrm>
        </p:grpSpPr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9FF52743-2E9D-4058-B69D-F351C74B9939}"/>
                </a:ext>
              </a:extLst>
            </p:cNvPr>
            <p:cNvSpPr/>
            <p:nvPr/>
          </p:nvSpPr>
          <p:spPr>
            <a:xfrm>
              <a:off x="5078344" y="5470982"/>
              <a:ext cx="1240539" cy="1240539"/>
            </a:xfrm>
            <a:prstGeom prst="ellipse">
              <a:avLst/>
            </a:prstGeom>
            <a:gradFill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rgbClr val="7E838D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圖形 12">
              <a:extLst>
                <a:ext uri="{FF2B5EF4-FFF2-40B4-BE49-F238E27FC236}">
                  <a16:creationId xmlns:a16="http://schemas.microsoft.com/office/drawing/2014/main" id="{803E6F43-BA78-4774-B07E-8BFFA4D1C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08910" y="5722804"/>
              <a:ext cx="779407" cy="736894"/>
            </a:xfrm>
            <a:prstGeom prst="rect">
              <a:avLst/>
            </a:prstGeom>
          </p:spPr>
        </p:pic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40BAA2CE-6F2F-4A8A-AF9D-997FF7723F51}"/>
              </a:ext>
            </a:extLst>
          </p:cNvPr>
          <p:cNvGrpSpPr/>
          <p:nvPr/>
        </p:nvGrpSpPr>
        <p:grpSpPr>
          <a:xfrm>
            <a:off x="3598602" y="4574777"/>
            <a:ext cx="1051498" cy="1051498"/>
            <a:chOff x="12705073" y="2942531"/>
            <a:chExt cx="1240539" cy="1240539"/>
          </a:xfrm>
        </p:grpSpPr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92E01560-CF64-4D3E-9142-CD0B9C0EB182}"/>
                </a:ext>
              </a:extLst>
            </p:cNvPr>
            <p:cNvSpPr/>
            <p:nvPr/>
          </p:nvSpPr>
          <p:spPr>
            <a:xfrm>
              <a:off x="12705073" y="2942531"/>
              <a:ext cx="1240539" cy="1240539"/>
            </a:xfrm>
            <a:prstGeom prst="ellipse">
              <a:avLst/>
            </a:prstGeom>
            <a:gradFill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rgbClr val="7E838D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" name="圖形 2">
              <a:extLst>
                <a:ext uri="{FF2B5EF4-FFF2-40B4-BE49-F238E27FC236}">
                  <a16:creationId xmlns:a16="http://schemas.microsoft.com/office/drawing/2014/main" id="{4B7BE344-9CE1-4D5B-8089-D06924AE6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3001794" y="3239252"/>
              <a:ext cx="647096" cy="647096"/>
            </a:xfrm>
            <a:prstGeom prst="rect">
              <a:avLst/>
            </a:prstGeom>
          </p:spPr>
        </p:pic>
      </p:grpSp>
      <p:sp>
        <p:nvSpPr>
          <p:cNvPr id="32" name="TextBox 17">
            <a:extLst>
              <a:ext uri="{FF2B5EF4-FFF2-40B4-BE49-F238E27FC236}">
                <a16:creationId xmlns:a16="http://schemas.microsoft.com/office/drawing/2014/main" id="{DE9C685B-4A53-4842-8D19-106AA0D9ED19}"/>
              </a:ext>
            </a:extLst>
          </p:cNvPr>
          <p:cNvSpPr txBox="1"/>
          <p:nvPr/>
        </p:nvSpPr>
        <p:spPr>
          <a:xfrm>
            <a:off x="1509274" y="3682026"/>
            <a:ext cx="1272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Accidental Deletion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7965FAD0-30A9-4651-9DA5-E03964AC6B26}"/>
              </a:ext>
            </a:extLst>
          </p:cNvPr>
          <p:cNvSpPr txBox="1"/>
          <p:nvPr/>
        </p:nvSpPr>
        <p:spPr>
          <a:xfrm>
            <a:off x="3174942" y="3682026"/>
            <a:ext cx="1889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Malicious Deletion / Hacker</a:t>
            </a:r>
            <a:endParaRPr kumimoji="0" lang="en-US" altLang="zh-TW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7">
            <a:extLst>
              <a:ext uri="{FF2B5EF4-FFF2-40B4-BE49-F238E27FC236}">
                <a16:creationId xmlns:a16="http://schemas.microsoft.com/office/drawing/2014/main" id="{D89BB081-DE29-4B98-9D1F-BBF2330266EB}"/>
              </a:ext>
            </a:extLst>
          </p:cNvPr>
          <p:cNvSpPr txBox="1"/>
          <p:nvPr/>
        </p:nvSpPr>
        <p:spPr>
          <a:xfrm>
            <a:off x="5341539" y="3682026"/>
            <a:ext cx="1496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Ransomware Attack</a:t>
            </a:r>
            <a:endParaRPr kumimoji="0" lang="en-US" altLang="zh-TW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7">
            <a:extLst>
              <a:ext uri="{FF2B5EF4-FFF2-40B4-BE49-F238E27FC236}">
                <a16:creationId xmlns:a16="http://schemas.microsoft.com/office/drawing/2014/main" id="{81745C30-3770-4B7D-ACAB-AA606B119EF9}"/>
              </a:ext>
            </a:extLst>
          </p:cNvPr>
          <p:cNvSpPr txBox="1"/>
          <p:nvPr/>
        </p:nvSpPr>
        <p:spPr>
          <a:xfrm>
            <a:off x="6697597" y="3682026"/>
            <a:ext cx="276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Legal Compliance &amp; Litigation Purpose</a:t>
            </a:r>
          </a:p>
        </p:txBody>
      </p:sp>
      <p:sp>
        <p:nvSpPr>
          <p:cNvPr id="36" name="TextBox 17">
            <a:extLst>
              <a:ext uri="{FF2B5EF4-FFF2-40B4-BE49-F238E27FC236}">
                <a16:creationId xmlns:a16="http://schemas.microsoft.com/office/drawing/2014/main" id="{BD0A0B9A-D24E-4DC3-9ABD-F17B98C0C4C3}"/>
              </a:ext>
            </a:extLst>
          </p:cNvPr>
          <p:cNvSpPr txBox="1"/>
          <p:nvPr/>
        </p:nvSpPr>
        <p:spPr>
          <a:xfrm>
            <a:off x="9114391" y="3682026"/>
            <a:ext cx="1889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Keep previous data</a:t>
            </a:r>
          </a:p>
        </p:txBody>
      </p:sp>
      <p:sp>
        <p:nvSpPr>
          <p:cNvPr id="37" name="TextBox 17">
            <a:extLst>
              <a:ext uri="{FF2B5EF4-FFF2-40B4-BE49-F238E27FC236}">
                <a16:creationId xmlns:a16="http://schemas.microsoft.com/office/drawing/2014/main" id="{E7CFECA8-B83E-4FDC-BEF4-180CBF8A50A3}"/>
              </a:ext>
            </a:extLst>
          </p:cNvPr>
          <p:cNvSpPr txBox="1"/>
          <p:nvPr/>
        </p:nvSpPr>
        <p:spPr>
          <a:xfrm>
            <a:off x="3075375" y="5683696"/>
            <a:ext cx="2089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Microsoft asks you to protect data</a:t>
            </a:r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AFD7ED2A-2B4A-4E31-AD41-11FCD6F78E17}"/>
              </a:ext>
            </a:extLst>
          </p:cNvPr>
          <p:cNvSpPr/>
          <p:nvPr/>
        </p:nvSpPr>
        <p:spPr>
          <a:xfrm>
            <a:off x="5341540" y="4765237"/>
            <a:ext cx="5874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Huge amount of files are stored in the document libraries.</a:t>
            </a:r>
          </a:p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Pages, calendar and apps are also important for the business. </a:t>
            </a:r>
            <a:endParaRPr lang="en-TW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F9DD5BBF-E5D2-4E48-A47C-6F430ED998FE}"/>
              </a:ext>
            </a:extLst>
          </p:cNvPr>
          <p:cNvSpPr/>
          <p:nvPr/>
        </p:nvSpPr>
        <p:spPr>
          <a:xfrm>
            <a:off x="5341539" y="5670389"/>
            <a:ext cx="5662813" cy="369332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 data loss has huge impact for the business!</a:t>
            </a:r>
          </a:p>
        </p:txBody>
      </p:sp>
    </p:spTree>
    <p:extLst>
      <p:ext uri="{BB962C8B-B14F-4D97-AF65-F5344CB8AC3E}">
        <p14:creationId xmlns:p14="http://schemas.microsoft.com/office/powerpoint/2010/main" val="395699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5CD1-4160-F64D-981B-63AB833E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W"/>
              <a:t>Microsoft’s Shared Responsibility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CAF22-2787-4E40-9767-5FFD12A59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TW" sz="1800"/>
              <a:t>Microsoft tells you that it’s your responsibility to protect your data.</a:t>
            </a:r>
          </a:p>
        </p:txBody>
      </p:sp>
      <p:pic>
        <p:nvPicPr>
          <p:cNvPr id="1026" name="Picture 2" descr="責任區">
            <a:extLst>
              <a:ext uri="{FF2B5EF4-FFF2-40B4-BE49-F238E27FC236}">
                <a16:creationId xmlns:a16="http://schemas.microsoft.com/office/drawing/2014/main" id="{121F60FB-714C-4847-9F74-35CBFF028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663" y="2185561"/>
            <a:ext cx="10094496" cy="39760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7D678AA6-451C-AD40-BAA6-9F32305E036C}"/>
              </a:ext>
            </a:extLst>
          </p:cNvPr>
          <p:cNvSpPr/>
          <p:nvPr/>
        </p:nvSpPr>
        <p:spPr>
          <a:xfrm>
            <a:off x="1215192" y="2639679"/>
            <a:ext cx="9721514" cy="860759"/>
          </a:xfrm>
          <a:custGeom>
            <a:avLst/>
            <a:gdLst>
              <a:gd name="connsiteX0" fmla="*/ 11713028 w 11713028"/>
              <a:gd name="connsiteY0" fmla="*/ 522514 h 1553028"/>
              <a:gd name="connsiteX1" fmla="*/ 11190514 w 11713028"/>
              <a:gd name="connsiteY1" fmla="*/ 0 h 1553028"/>
              <a:gd name="connsiteX2" fmla="*/ 0 w 11713028"/>
              <a:gd name="connsiteY2" fmla="*/ 0 h 1553028"/>
              <a:gd name="connsiteX3" fmla="*/ 0 w 11713028"/>
              <a:gd name="connsiteY3" fmla="*/ 420914 h 1553028"/>
              <a:gd name="connsiteX4" fmla="*/ 0 w 11713028"/>
              <a:gd name="connsiteY4" fmla="*/ 1059543 h 1553028"/>
              <a:gd name="connsiteX5" fmla="*/ 246743 w 11713028"/>
              <a:gd name="connsiteY5" fmla="*/ 1059543 h 1553028"/>
              <a:gd name="connsiteX6" fmla="*/ 11219543 w 11713028"/>
              <a:gd name="connsiteY6" fmla="*/ 1059543 h 1553028"/>
              <a:gd name="connsiteX7" fmla="*/ 11219543 w 11713028"/>
              <a:gd name="connsiteY7" fmla="*/ 1553028 h 1553028"/>
              <a:gd name="connsiteX8" fmla="*/ 11713028 w 11713028"/>
              <a:gd name="connsiteY8" fmla="*/ 522514 h 1553028"/>
              <a:gd name="connsiteX0" fmla="*/ 11713028 w 11713028"/>
              <a:gd name="connsiteY0" fmla="*/ 522514 h 1059543"/>
              <a:gd name="connsiteX1" fmla="*/ 11190514 w 11713028"/>
              <a:gd name="connsiteY1" fmla="*/ 0 h 1059543"/>
              <a:gd name="connsiteX2" fmla="*/ 0 w 11713028"/>
              <a:gd name="connsiteY2" fmla="*/ 0 h 1059543"/>
              <a:gd name="connsiteX3" fmla="*/ 0 w 11713028"/>
              <a:gd name="connsiteY3" fmla="*/ 420914 h 1059543"/>
              <a:gd name="connsiteX4" fmla="*/ 0 w 11713028"/>
              <a:gd name="connsiteY4" fmla="*/ 1059543 h 1059543"/>
              <a:gd name="connsiteX5" fmla="*/ 246743 w 11713028"/>
              <a:gd name="connsiteY5" fmla="*/ 1059543 h 1059543"/>
              <a:gd name="connsiteX6" fmla="*/ 11219543 w 11713028"/>
              <a:gd name="connsiteY6" fmla="*/ 1059543 h 1059543"/>
              <a:gd name="connsiteX7" fmla="*/ 11713028 w 11713028"/>
              <a:gd name="connsiteY7" fmla="*/ 522514 h 10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13028" h="1059543">
                <a:moveTo>
                  <a:pt x="11713028" y="522514"/>
                </a:moveTo>
                <a:lnTo>
                  <a:pt x="11190514" y="0"/>
                </a:lnTo>
                <a:lnTo>
                  <a:pt x="0" y="0"/>
                </a:lnTo>
                <a:lnTo>
                  <a:pt x="0" y="420914"/>
                </a:lnTo>
                <a:lnTo>
                  <a:pt x="0" y="1059543"/>
                </a:lnTo>
                <a:lnTo>
                  <a:pt x="246743" y="1059543"/>
                </a:lnTo>
                <a:lnTo>
                  <a:pt x="11219543" y="1059543"/>
                </a:lnTo>
                <a:lnTo>
                  <a:pt x="11713028" y="522514"/>
                </a:lnTo>
                <a:close/>
              </a:path>
            </a:pathLst>
          </a:cu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3A40984B-BC70-4DBC-996D-80E5049BB6FF}"/>
              </a:ext>
            </a:extLst>
          </p:cNvPr>
          <p:cNvSpPr txBox="1"/>
          <p:nvPr/>
        </p:nvSpPr>
        <p:spPr>
          <a:xfrm>
            <a:off x="838200" y="6369471"/>
            <a:ext cx="534603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TW" altLang="zh-TW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https://docs.microsoft.com/en-us/azure/security/fundamentals/shared-responsibility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96998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E7B0-D980-3B42-8E74-EDA5AEA0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Microsoft’s Standard Recovery Policy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9310D084-5DBA-734F-A940-2510EAFBF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209"/>
            <a:ext cx="10515600" cy="442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W" sz="1800"/>
              <a:t>Your data is not always protected by Microsoft!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116B0EB-3B85-49D4-8C0A-787EF6D215C3}"/>
              </a:ext>
            </a:extLst>
          </p:cNvPr>
          <p:cNvSpPr/>
          <p:nvPr/>
        </p:nvSpPr>
        <p:spPr>
          <a:xfrm>
            <a:off x="3261062" y="2709414"/>
            <a:ext cx="2036617" cy="453479"/>
          </a:xfrm>
          <a:prstGeom prst="rect">
            <a:avLst/>
          </a:prstGeom>
          <a:gradFill>
            <a:gsLst>
              <a:gs pos="100000">
                <a:srgbClr val="7030A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Keep in recycle bin</a:t>
            </a:r>
          </a:p>
        </p:txBody>
      </p:sp>
      <p:sp>
        <p:nvSpPr>
          <p:cNvPr id="37" name="箭號: 五邊形 36">
            <a:extLst>
              <a:ext uri="{FF2B5EF4-FFF2-40B4-BE49-F238E27FC236}">
                <a16:creationId xmlns:a16="http://schemas.microsoft.com/office/drawing/2014/main" id="{1E1F147E-CC7C-4854-ABF2-CC96D20B11CB}"/>
              </a:ext>
            </a:extLst>
          </p:cNvPr>
          <p:cNvSpPr/>
          <p:nvPr/>
        </p:nvSpPr>
        <p:spPr>
          <a:xfrm>
            <a:off x="2208971" y="2705537"/>
            <a:ext cx="1141557" cy="461233"/>
          </a:xfrm>
          <a:prstGeom prst="homePlate">
            <a:avLst/>
          </a:prstGeom>
          <a:gradFill>
            <a:gsLst>
              <a:gs pos="100000">
                <a:schemeClr val="accent2"/>
              </a:gs>
              <a:gs pos="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242F6206-F0B7-4988-9534-57C5FA6458FC}"/>
              </a:ext>
            </a:extLst>
          </p:cNvPr>
          <p:cNvSpPr txBox="1"/>
          <p:nvPr/>
        </p:nvSpPr>
        <p:spPr>
          <a:xfrm>
            <a:off x="623719" y="2797654"/>
            <a:ext cx="823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ail</a:t>
            </a:r>
            <a:endParaRPr lang="en-TW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圖形 40">
            <a:extLst>
              <a:ext uri="{FF2B5EF4-FFF2-40B4-BE49-F238E27FC236}">
                <a16:creationId xmlns:a16="http://schemas.microsoft.com/office/drawing/2014/main" id="{A72579F3-E734-4ABE-A377-9CF76E4C8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579" y="2788666"/>
            <a:ext cx="226904" cy="294975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C3C7D7F3-DF5A-4F82-B44A-7699C4FFA8A6}"/>
              </a:ext>
            </a:extLst>
          </p:cNvPr>
          <p:cNvSpPr/>
          <p:nvPr/>
        </p:nvSpPr>
        <p:spPr>
          <a:xfrm>
            <a:off x="6569242" y="2709414"/>
            <a:ext cx="4511722" cy="45347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25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Permanently deleted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68F7E5C-828C-4A23-94D2-96506DB33C58}"/>
              </a:ext>
            </a:extLst>
          </p:cNvPr>
          <p:cNvSpPr/>
          <p:nvPr/>
        </p:nvSpPr>
        <p:spPr>
          <a:xfrm>
            <a:off x="3261062" y="3455705"/>
            <a:ext cx="2036617" cy="453479"/>
          </a:xfrm>
          <a:prstGeom prst="rect">
            <a:avLst/>
          </a:prstGeom>
          <a:gradFill>
            <a:gsLst>
              <a:gs pos="100000">
                <a:srgbClr val="7030A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Keep in recycle bin</a:t>
            </a:r>
          </a:p>
        </p:txBody>
      </p:sp>
      <p:sp>
        <p:nvSpPr>
          <p:cNvPr id="44" name="箭號: 五邊形 43">
            <a:extLst>
              <a:ext uri="{FF2B5EF4-FFF2-40B4-BE49-F238E27FC236}">
                <a16:creationId xmlns:a16="http://schemas.microsoft.com/office/drawing/2014/main" id="{E349EDE4-993F-43BB-9647-CD19359ACCD6}"/>
              </a:ext>
            </a:extLst>
          </p:cNvPr>
          <p:cNvSpPr/>
          <p:nvPr/>
        </p:nvSpPr>
        <p:spPr>
          <a:xfrm>
            <a:off x="2208971" y="3451828"/>
            <a:ext cx="1141557" cy="461233"/>
          </a:xfrm>
          <a:prstGeom prst="homePlate">
            <a:avLst/>
          </a:prstGeom>
          <a:gradFill>
            <a:gsLst>
              <a:gs pos="100000">
                <a:schemeClr val="accent2"/>
              </a:gs>
              <a:gs pos="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</a:p>
        </p:txBody>
      </p:sp>
      <p:sp>
        <p:nvSpPr>
          <p:cNvPr id="45" name="TextBox 29">
            <a:extLst>
              <a:ext uri="{FF2B5EF4-FFF2-40B4-BE49-F238E27FC236}">
                <a16:creationId xmlns:a16="http://schemas.microsoft.com/office/drawing/2014/main" id="{73702919-D092-49B4-8A6C-31A8B795FE11}"/>
              </a:ext>
            </a:extLst>
          </p:cNvPr>
          <p:cNvSpPr txBox="1"/>
          <p:nvPr/>
        </p:nvSpPr>
        <p:spPr>
          <a:xfrm>
            <a:off x="517360" y="3567056"/>
            <a:ext cx="93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ontacts</a:t>
            </a:r>
          </a:p>
        </p:txBody>
      </p:sp>
      <p:pic>
        <p:nvPicPr>
          <p:cNvPr id="46" name="圖形 45">
            <a:extLst>
              <a:ext uri="{FF2B5EF4-FFF2-40B4-BE49-F238E27FC236}">
                <a16:creationId xmlns:a16="http://schemas.microsoft.com/office/drawing/2014/main" id="{03AC6AD5-A542-4A80-B66B-59A9D8003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579" y="3534957"/>
            <a:ext cx="226904" cy="294975"/>
          </a:xfrm>
          <a:prstGeom prst="rect">
            <a:avLst/>
          </a:prstGeom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4FED99A3-22E4-46D7-AF98-4164DC5B79ED}"/>
              </a:ext>
            </a:extLst>
          </p:cNvPr>
          <p:cNvSpPr/>
          <p:nvPr/>
        </p:nvSpPr>
        <p:spPr>
          <a:xfrm>
            <a:off x="3261062" y="4632897"/>
            <a:ext cx="3825538" cy="453479"/>
          </a:xfrm>
          <a:prstGeom prst="rect">
            <a:avLst/>
          </a:prstGeom>
          <a:gradFill>
            <a:gsLst>
              <a:gs pos="100000">
                <a:srgbClr val="7030A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Keep in 1st and 2nd recycle bin</a:t>
            </a:r>
          </a:p>
        </p:txBody>
      </p:sp>
      <p:sp>
        <p:nvSpPr>
          <p:cNvPr id="50" name="箭號: 五邊形 49">
            <a:extLst>
              <a:ext uri="{FF2B5EF4-FFF2-40B4-BE49-F238E27FC236}">
                <a16:creationId xmlns:a16="http://schemas.microsoft.com/office/drawing/2014/main" id="{1DE9F131-7EA0-4BD9-A775-81BCFEEF8E79}"/>
              </a:ext>
            </a:extLst>
          </p:cNvPr>
          <p:cNvSpPr/>
          <p:nvPr/>
        </p:nvSpPr>
        <p:spPr>
          <a:xfrm>
            <a:off x="2208971" y="4629020"/>
            <a:ext cx="1141557" cy="461233"/>
          </a:xfrm>
          <a:prstGeom prst="homePlate">
            <a:avLst/>
          </a:prstGeom>
          <a:gradFill>
            <a:gsLst>
              <a:gs pos="100000">
                <a:schemeClr val="accent2"/>
              </a:gs>
              <a:gs pos="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</a:p>
        </p:txBody>
      </p:sp>
      <p:sp>
        <p:nvSpPr>
          <p:cNvPr id="51" name="TextBox 29">
            <a:extLst>
              <a:ext uri="{FF2B5EF4-FFF2-40B4-BE49-F238E27FC236}">
                <a16:creationId xmlns:a16="http://schemas.microsoft.com/office/drawing/2014/main" id="{6C66997D-1F93-48F2-B45E-13CAB76F8AD7}"/>
              </a:ext>
            </a:extLst>
          </p:cNvPr>
          <p:cNvSpPr txBox="1"/>
          <p:nvPr/>
        </p:nvSpPr>
        <p:spPr>
          <a:xfrm>
            <a:off x="517360" y="4744248"/>
            <a:ext cx="93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OneDrive</a:t>
            </a:r>
          </a:p>
        </p:txBody>
      </p:sp>
      <p:pic>
        <p:nvPicPr>
          <p:cNvPr id="52" name="圖形 51">
            <a:extLst>
              <a:ext uri="{FF2B5EF4-FFF2-40B4-BE49-F238E27FC236}">
                <a16:creationId xmlns:a16="http://schemas.microsoft.com/office/drawing/2014/main" id="{5CDBE456-E2D9-4674-B3B7-5CE2115C2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579" y="4712149"/>
            <a:ext cx="226904" cy="294975"/>
          </a:xfrm>
          <a:prstGeom prst="rect">
            <a:avLst/>
          </a:prstGeom>
        </p:spPr>
      </p:pic>
      <p:sp>
        <p:nvSpPr>
          <p:cNvPr id="53" name="矩形 52">
            <a:extLst>
              <a:ext uri="{FF2B5EF4-FFF2-40B4-BE49-F238E27FC236}">
                <a16:creationId xmlns:a16="http://schemas.microsoft.com/office/drawing/2014/main" id="{D52AD30E-722D-4A96-BC8B-3DF877875605}"/>
              </a:ext>
            </a:extLst>
          </p:cNvPr>
          <p:cNvSpPr/>
          <p:nvPr/>
        </p:nvSpPr>
        <p:spPr>
          <a:xfrm>
            <a:off x="8358163" y="4632897"/>
            <a:ext cx="2722801" cy="45347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25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Permanently deleted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167A652A-DE2A-467B-B2D5-008101498807}"/>
              </a:ext>
            </a:extLst>
          </p:cNvPr>
          <p:cNvSpPr/>
          <p:nvPr/>
        </p:nvSpPr>
        <p:spPr>
          <a:xfrm>
            <a:off x="3261063" y="5367637"/>
            <a:ext cx="3825536" cy="453479"/>
          </a:xfrm>
          <a:prstGeom prst="rect">
            <a:avLst/>
          </a:prstGeom>
          <a:gradFill>
            <a:gsLst>
              <a:gs pos="100000">
                <a:srgbClr val="7030A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Keep in 1st and 2nd recycle bin</a:t>
            </a:r>
          </a:p>
        </p:txBody>
      </p:sp>
      <p:sp>
        <p:nvSpPr>
          <p:cNvPr id="64" name="箭號: 五邊形 63">
            <a:extLst>
              <a:ext uri="{FF2B5EF4-FFF2-40B4-BE49-F238E27FC236}">
                <a16:creationId xmlns:a16="http://schemas.microsoft.com/office/drawing/2014/main" id="{BEC43FB5-505C-4CCA-88F4-400D517287AE}"/>
              </a:ext>
            </a:extLst>
          </p:cNvPr>
          <p:cNvSpPr/>
          <p:nvPr/>
        </p:nvSpPr>
        <p:spPr>
          <a:xfrm>
            <a:off x="2208971" y="5363760"/>
            <a:ext cx="1141557" cy="461233"/>
          </a:xfrm>
          <a:prstGeom prst="homePlate">
            <a:avLst/>
          </a:prstGeom>
          <a:gradFill>
            <a:gsLst>
              <a:gs pos="100000">
                <a:schemeClr val="accent2"/>
              </a:gs>
              <a:gs pos="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</a:p>
        </p:txBody>
      </p:sp>
      <p:sp>
        <p:nvSpPr>
          <p:cNvPr id="65" name="TextBox 29">
            <a:extLst>
              <a:ext uri="{FF2B5EF4-FFF2-40B4-BE49-F238E27FC236}">
                <a16:creationId xmlns:a16="http://schemas.microsoft.com/office/drawing/2014/main" id="{659D3B8B-0477-4A2D-A413-9A06A85AD2A4}"/>
              </a:ext>
            </a:extLst>
          </p:cNvPr>
          <p:cNvSpPr txBox="1"/>
          <p:nvPr/>
        </p:nvSpPr>
        <p:spPr>
          <a:xfrm>
            <a:off x="320000" y="5446889"/>
            <a:ext cx="112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SharePoint</a:t>
            </a:r>
          </a:p>
        </p:txBody>
      </p:sp>
      <p:pic>
        <p:nvPicPr>
          <p:cNvPr id="76" name="圖形 75">
            <a:extLst>
              <a:ext uri="{FF2B5EF4-FFF2-40B4-BE49-F238E27FC236}">
                <a16:creationId xmlns:a16="http://schemas.microsoft.com/office/drawing/2014/main" id="{00359037-FBD5-43E5-A872-C7189276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579" y="5446889"/>
            <a:ext cx="226904" cy="294975"/>
          </a:xfrm>
          <a:prstGeom prst="rect">
            <a:avLst/>
          </a:prstGeom>
        </p:spPr>
      </p:pic>
      <p:sp>
        <p:nvSpPr>
          <p:cNvPr id="78" name="矩形 77">
            <a:extLst>
              <a:ext uri="{FF2B5EF4-FFF2-40B4-BE49-F238E27FC236}">
                <a16:creationId xmlns:a16="http://schemas.microsoft.com/office/drawing/2014/main" id="{60DF2B68-47CE-4B2D-B557-834D6568FF56}"/>
              </a:ext>
            </a:extLst>
          </p:cNvPr>
          <p:cNvSpPr/>
          <p:nvPr/>
        </p:nvSpPr>
        <p:spPr>
          <a:xfrm>
            <a:off x="8358162" y="5367637"/>
            <a:ext cx="2722801" cy="45347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25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Permanently deleted</a:t>
            </a:r>
          </a:p>
        </p:txBody>
      </p: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96E2F936-046B-46CC-88DE-28F2C9F47020}"/>
              </a:ext>
            </a:extLst>
          </p:cNvPr>
          <p:cNvCxnSpPr>
            <a:cxnSpLocks/>
          </p:cNvCxnSpPr>
          <p:nvPr/>
        </p:nvCxnSpPr>
        <p:spPr>
          <a:xfrm flipH="1">
            <a:off x="3261062" y="2466474"/>
            <a:ext cx="569092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0" scaled="0"/>
            </a:gra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>
            <a:extLst>
              <a:ext uri="{FF2B5EF4-FFF2-40B4-BE49-F238E27FC236}">
                <a16:creationId xmlns:a16="http://schemas.microsoft.com/office/drawing/2014/main" id="{732F0A4C-2BEA-4DBC-B984-D069BBF7EA1F}"/>
              </a:ext>
            </a:extLst>
          </p:cNvPr>
          <p:cNvCxnSpPr>
            <a:cxnSpLocks/>
          </p:cNvCxnSpPr>
          <p:nvPr/>
        </p:nvCxnSpPr>
        <p:spPr>
          <a:xfrm flipH="1">
            <a:off x="4728587" y="2466474"/>
            <a:ext cx="569092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10800000" scaled="0"/>
            </a:gra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">
            <a:extLst>
              <a:ext uri="{FF2B5EF4-FFF2-40B4-BE49-F238E27FC236}">
                <a16:creationId xmlns:a16="http://schemas.microsoft.com/office/drawing/2014/main" id="{8955DDC5-5BFC-45C2-ABD2-C4E0D6ED14CC}"/>
              </a:ext>
            </a:extLst>
          </p:cNvPr>
          <p:cNvSpPr txBox="1"/>
          <p:nvPr/>
        </p:nvSpPr>
        <p:spPr>
          <a:xfrm>
            <a:off x="3830154" y="2168436"/>
            <a:ext cx="9324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TW" altLang="zh-TW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days</a:t>
            </a:r>
          </a:p>
          <a:p>
            <a:pPr algn="ctr"/>
            <a:r>
              <a:rPr lang="en-TW" altLang="zh-TW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month)</a:t>
            </a:r>
          </a:p>
        </p:txBody>
      </p:sp>
      <p:pic>
        <p:nvPicPr>
          <p:cNvPr id="90" name="圖形 89">
            <a:extLst>
              <a:ext uri="{FF2B5EF4-FFF2-40B4-BE49-F238E27FC236}">
                <a16:creationId xmlns:a16="http://schemas.microsoft.com/office/drawing/2014/main" id="{6F338DED-E9B3-4265-A173-BD84E7D4A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9073" y="2735137"/>
            <a:ext cx="491022" cy="409185"/>
          </a:xfrm>
          <a:prstGeom prst="rect">
            <a:avLst/>
          </a:prstGeom>
        </p:spPr>
      </p:pic>
      <p:pic>
        <p:nvPicPr>
          <p:cNvPr id="91" name="圖形 90">
            <a:extLst>
              <a:ext uri="{FF2B5EF4-FFF2-40B4-BE49-F238E27FC236}">
                <a16:creationId xmlns:a16="http://schemas.microsoft.com/office/drawing/2014/main" id="{FCE29909-3473-4A29-BCDD-D34363389E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6107" y="3432817"/>
            <a:ext cx="456955" cy="456955"/>
          </a:xfrm>
          <a:prstGeom prst="rect">
            <a:avLst/>
          </a:prstGeom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C7940CEA-C481-4F0C-98EF-6E1A4B1DA30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584" y="4655802"/>
            <a:ext cx="648000" cy="415850"/>
          </a:xfrm>
          <a:prstGeom prst="rect">
            <a:avLst/>
          </a:prstGeom>
        </p:spPr>
      </p:pic>
      <p:pic>
        <p:nvPicPr>
          <p:cNvPr id="93" name="Picture 10" descr="Image result for sharepoint logo">
            <a:extLst>
              <a:ext uri="{FF2B5EF4-FFF2-40B4-BE49-F238E27FC236}">
                <a16:creationId xmlns:a16="http://schemas.microsoft.com/office/drawing/2014/main" id="{CC8280B0-A580-4638-BCF5-DD913D31F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07" t="15931" r="25945" b="14161"/>
          <a:stretch/>
        </p:blipFill>
        <p:spPr bwMode="auto">
          <a:xfrm>
            <a:off x="1470584" y="5272054"/>
            <a:ext cx="648000" cy="64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矩形 94">
            <a:extLst>
              <a:ext uri="{FF2B5EF4-FFF2-40B4-BE49-F238E27FC236}">
                <a16:creationId xmlns:a16="http://schemas.microsoft.com/office/drawing/2014/main" id="{67F063B2-9779-464C-AD55-26661327C890}"/>
              </a:ext>
            </a:extLst>
          </p:cNvPr>
          <p:cNvSpPr/>
          <p:nvPr/>
        </p:nvSpPr>
        <p:spPr>
          <a:xfrm>
            <a:off x="5297679" y="2709414"/>
            <a:ext cx="1271563" cy="453479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Recoverable</a:t>
            </a: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B9676F80-0FC6-431E-88E5-5A522272D33C}"/>
              </a:ext>
            </a:extLst>
          </p:cNvPr>
          <p:cNvSpPr/>
          <p:nvPr/>
        </p:nvSpPr>
        <p:spPr>
          <a:xfrm>
            <a:off x="6569242" y="3455705"/>
            <a:ext cx="4511722" cy="45347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25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Permanently deleted</a:t>
            </a: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CF843649-C57A-4F16-9099-3087AB23F111}"/>
              </a:ext>
            </a:extLst>
          </p:cNvPr>
          <p:cNvSpPr/>
          <p:nvPr/>
        </p:nvSpPr>
        <p:spPr>
          <a:xfrm>
            <a:off x="5297679" y="3455705"/>
            <a:ext cx="1271563" cy="453479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Recoverable</a:t>
            </a:r>
          </a:p>
        </p:txBody>
      </p: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91E39400-8D73-4BCE-9E80-1D74476F43EC}"/>
              </a:ext>
            </a:extLst>
          </p:cNvPr>
          <p:cNvCxnSpPr>
            <a:cxnSpLocks/>
          </p:cNvCxnSpPr>
          <p:nvPr/>
        </p:nvCxnSpPr>
        <p:spPr>
          <a:xfrm flipH="1">
            <a:off x="6192139" y="2466474"/>
            <a:ext cx="369705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002060"/>
                </a:gs>
              </a:gsLst>
              <a:lin ang="10800000" scaled="0"/>
            </a:gra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CEB68D8B-9327-42CB-BEDA-50C9E6FFA458}"/>
              </a:ext>
            </a:extLst>
          </p:cNvPr>
          <p:cNvCxnSpPr>
            <a:cxnSpLocks/>
          </p:cNvCxnSpPr>
          <p:nvPr/>
        </p:nvCxnSpPr>
        <p:spPr>
          <a:xfrm flipH="1">
            <a:off x="5297679" y="2466474"/>
            <a:ext cx="359413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002060"/>
                </a:gs>
              </a:gsLst>
              <a:lin ang="0" scaled="0"/>
            </a:gra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8">
            <a:extLst>
              <a:ext uri="{FF2B5EF4-FFF2-40B4-BE49-F238E27FC236}">
                <a16:creationId xmlns:a16="http://schemas.microsoft.com/office/drawing/2014/main" id="{49D56118-6A3F-486F-B8DD-F4D28E4D44C6}"/>
              </a:ext>
            </a:extLst>
          </p:cNvPr>
          <p:cNvSpPr txBox="1"/>
          <p:nvPr/>
        </p:nvSpPr>
        <p:spPr>
          <a:xfrm>
            <a:off x="5583374" y="2170636"/>
            <a:ext cx="7001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TW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TW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DE182E62-CD06-469C-BA1E-DE751FF2D281}"/>
              </a:ext>
            </a:extLst>
          </p:cNvPr>
          <p:cNvSpPr/>
          <p:nvPr/>
        </p:nvSpPr>
        <p:spPr>
          <a:xfrm>
            <a:off x="7086600" y="4632897"/>
            <a:ext cx="1271563" cy="453479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Recoverable</a:t>
            </a:r>
          </a:p>
        </p:txBody>
      </p: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A1C14759-5A15-4003-8B7B-D3A1CA03B217}"/>
              </a:ext>
            </a:extLst>
          </p:cNvPr>
          <p:cNvCxnSpPr>
            <a:cxnSpLocks/>
          </p:cNvCxnSpPr>
          <p:nvPr/>
        </p:nvCxnSpPr>
        <p:spPr>
          <a:xfrm flipH="1">
            <a:off x="3261062" y="4397686"/>
            <a:ext cx="1250780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0" scaled="0"/>
            </a:gra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2B087169-EBD3-4E9B-A78F-B4EDA32858EA}"/>
              </a:ext>
            </a:extLst>
          </p:cNvPr>
          <p:cNvCxnSpPr>
            <a:cxnSpLocks/>
          </p:cNvCxnSpPr>
          <p:nvPr/>
        </p:nvCxnSpPr>
        <p:spPr>
          <a:xfrm flipH="1">
            <a:off x="5859379" y="4397686"/>
            <a:ext cx="1227221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10800000" scaled="0"/>
            </a:gra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8">
            <a:extLst>
              <a:ext uri="{FF2B5EF4-FFF2-40B4-BE49-F238E27FC236}">
                <a16:creationId xmlns:a16="http://schemas.microsoft.com/office/drawing/2014/main" id="{8DC69234-EC4E-4754-B124-333DB483224E}"/>
              </a:ext>
            </a:extLst>
          </p:cNvPr>
          <p:cNvSpPr txBox="1"/>
          <p:nvPr/>
        </p:nvSpPr>
        <p:spPr>
          <a:xfrm>
            <a:off x="4614729" y="4101848"/>
            <a:ext cx="11244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TW" altLang="zh-TW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 days </a:t>
            </a:r>
          </a:p>
          <a:p>
            <a:pPr algn="ctr"/>
            <a:r>
              <a:rPr lang="en-TW" altLang="zh-TW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months)</a:t>
            </a:r>
          </a:p>
        </p:txBody>
      </p:sp>
      <p:cxnSp>
        <p:nvCxnSpPr>
          <p:cNvPr id="108" name="直線單箭頭接點 107">
            <a:extLst>
              <a:ext uri="{FF2B5EF4-FFF2-40B4-BE49-F238E27FC236}">
                <a16:creationId xmlns:a16="http://schemas.microsoft.com/office/drawing/2014/main" id="{B37BFB0E-B57D-42C6-A948-F669BF9B7863}"/>
              </a:ext>
            </a:extLst>
          </p:cNvPr>
          <p:cNvCxnSpPr>
            <a:cxnSpLocks/>
          </p:cNvCxnSpPr>
          <p:nvPr/>
        </p:nvCxnSpPr>
        <p:spPr>
          <a:xfrm flipH="1">
            <a:off x="7963868" y="4397686"/>
            <a:ext cx="369705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002060"/>
                </a:gs>
              </a:gsLst>
              <a:lin ang="10800000" scaled="0"/>
            </a:gra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FECD38A8-CC33-42CD-A20D-DC0E743FEEDF}"/>
              </a:ext>
            </a:extLst>
          </p:cNvPr>
          <p:cNvCxnSpPr>
            <a:cxnSpLocks/>
          </p:cNvCxnSpPr>
          <p:nvPr/>
        </p:nvCxnSpPr>
        <p:spPr>
          <a:xfrm flipH="1">
            <a:off x="7069408" y="4397686"/>
            <a:ext cx="359413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002060"/>
                </a:gs>
              </a:gsLst>
              <a:lin ang="0" scaled="0"/>
            </a:gra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8">
            <a:extLst>
              <a:ext uri="{FF2B5EF4-FFF2-40B4-BE49-F238E27FC236}">
                <a16:creationId xmlns:a16="http://schemas.microsoft.com/office/drawing/2014/main" id="{73C3834E-FCE9-4500-A9E9-8AF276C5A24D}"/>
              </a:ext>
            </a:extLst>
          </p:cNvPr>
          <p:cNvSpPr txBox="1"/>
          <p:nvPr/>
        </p:nvSpPr>
        <p:spPr>
          <a:xfrm>
            <a:off x="7355103" y="4101848"/>
            <a:ext cx="7001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pPr algn="ctr"/>
            <a:r>
              <a:rPr lang="en-TW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45E68A1F-F5DC-4403-B6F2-833D945B2D71}"/>
              </a:ext>
            </a:extLst>
          </p:cNvPr>
          <p:cNvSpPr/>
          <p:nvPr/>
        </p:nvSpPr>
        <p:spPr>
          <a:xfrm>
            <a:off x="7086600" y="5367637"/>
            <a:ext cx="1271563" cy="453479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Recoverable</a:t>
            </a:r>
          </a:p>
        </p:txBody>
      </p:sp>
    </p:spTree>
    <p:extLst>
      <p:ext uri="{BB962C8B-B14F-4D97-AF65-F5344CB8AC3E}">
        <p14:creationId xmlns:p14="http://schemas.microsoft.com/office/powerpoint/2010/main" val="244143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C1E6BBB7-9B88-4C71-A010-D653793F2107}"/>
              </a:ext>
            </a:extLst>
          </p:cNvPr>
          <p:cNvSpPr/>
          <p:nvPr/>
        </p:nvSpPr>
        <p:spPr>
          <a:xfrm>
            <a:off x="3261062" y="2709414"/>
            <a:ext cx="2036617" cy="453479"/>
          </a:xfrm>
          <a:prstGeom prst="rect">
            <a:avLst/>
          </a:prstGeom>
          <a:gradFill>
            <a:gsLst>
              <a:gs pos="100000">
                <a:srgbClr val="7030A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Keep in trash</a:t>
            </a:r>
          </a:p>
        </p:txBody>
      </p:sp>
      <p:sp>
        <p:nvSpPr>
          <p:cNvPr id="6" name="箭號: 五邊形 5">
            <a:extLst>
              <a:ext uri="{FF2B5EF4-FFF2-40B4-BE49-F238E27FC236}">
                <a16:creationId xmlns:a16="http://schemas.microsoft.com/office/drawing/2014/main" id="{F13773A0-DCB8-42E4-86CB-DF8340DDFEFB}"/>
              </a:ext>
            </a:extLst>
          </p:cNvPr>
          <p:cNvSpPr/>
          <p:nvPr/>
        </p:nvSpPr>
        <p:spPr>
          <a:xfrm>
            <a:off x="2208971" y="2705537"/>
            <a:ext cx="1141557" cy="461233"/>
          </a:xfrm>
          <a:prstGeom prst="homePlate">
            <a:avLst/>
          </a:prstGeom>
          <a:gradFill>
            <a:gsLst>
              <a:gs pos="100000">
                <a:schemeClr val="accent2"/>
              </a:gs>
              <a:gs pos="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4E7B0-D980-3B42-8E74-EDA5AEA0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Google’s Standard Recovery Policy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9310D084-5DBA-734F-A940-2510EAFBF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209"/>
            <a:ext cx="10515600" cy="45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W" sz="1800"/>
              <a:t>Your data is not always protected by Google!</a:t>
            </a:r>
          </a:p>
        </p:txBody>
      </p:sp>
      <p:pic>
        <p:nvPicPr>
          <p:cNvPr id="29" name="Picture 2" descr="Image result for gmail icon">
            <a:extLst>
              <a:ext uri="{FF2B5EF4-FFF2-40B4-BE49-F238E27FC236}">
                <a16:creationId xmlns:a16="http://schemas.microsoft.com/office/drawing/2014/main" id="{4AC5C456-496A-4A92-B9BA-0011FA9D6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925" y="2704085"/>
            <a:ext cx="563181" cy="42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9">
            <a:extLst>
              <a:ext uri="{FF2B5EF4-FFF2-40B4-BE49-F238E27FC236}">
                <a16:creationId xmlns:a16="http://schemas.microsoft.com/office/drawing/2014/main" id="{3ADC5245-2EDB-41E8-BC82-1934537A0532}"/>
              </a:ext>
            </a:extLst>
          </p:cNvPr>
          <p:cNvSpPr txBox="1"/>
          <p:nvPr/>
        </p:nvSpPr>
        <p:spPr>
          <a:xfrm>
            <a:off x="611687" y="2797654"/>
            <a:ext cx="823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TW" sz="1200" b="1">
                <a:latin typeface="Arial" panose="020B0604020202020204" pitchFamily="34" charset="0"/>
                <a:cs typeface="Arial" panose="020B0604020202020204" pitchFamily="34" charset="0"/>
              </a:rPr>
              <a:t>Gmail</a:t>
            </a:r>
          </a:p>
        </p:txBody>
      </p:sp>
      <p:pic>
        <p:nvPicPr>
          <p:cNvPr id="5" name="圖形 4">
            <a:extLst>
              <a:ext uri="{FF2B5EF4-FFF2-40B4-BE49-F238E27FC236}">
                <a16:creationId xmlns:a16="http://schemas.microsoft.com/office/drawing/2014/main" id="{F2DEC04D-CE5B-4426-B9A9-F446B7510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3579" y="2788666"/>
            <a:ext cx="226904" cy="294975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2DE32B2C-39EB-41EB-8BF8-86C9D7EA5A65}"/>
              </a:ext>
            </a:extLst>
          </p:cNvPr>
          <p:cNvSpPr/>
          <p:nvPr/>
        </p:nvSpPr>
        <p:spPr>
          <a:xfrm>
            <a:off x="5297680" y="2709414"/>
            <a:ext cx="5783284" cy="45347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25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Permanently deleted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56930D51-BD7C-403D-9944-549C26552719}"/>
              </a:ext>
            </a:extLst>
          </p:cNvPr>
          <p:cNvSpPr/>
          <p:nvPr/>
        </p:nvSpPr>
        <p:spPr>
          <a:xfrm>
            <a:off x="3261062" y="3455705"/>
            <a:ext cx="2036617" cy="453479"/>
          </a:xfrm>
          <a:prstGeom prst="rect">
            <a:avLst/>
          </a:prstGeom>
          <a:gradFill>
            <a:gsLst>
              <a:gs pos="100000">
                <a:srgbClr val="7030A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Keep in trash</a:t>
            </a:r>
          </a:p>
        </p:txBody>
      </p:sp>
      <p:sp>
        <p:nvSpPr>
          <p:cNvPr id="64" name="箭號: 五邊形 63">
            <a:extLst>
              <a:ext uri="{FF2B5EF4-FFF2-40B4-BE49-F238E27FC236}">
                <a16:creationId xmlns:a16="http://schemas.microsoft.com/office/drawing/2014/main" id="{EDB9672F-E961-4C19-B58D-D2A17C898AD6}"/>
              </a:ext>
            </a:extLst>
          </p:cNvPr>
          <p:cNvSpPr/>
          <p:nvPr/>
        </p:nvSpPr>
        <p:spPr>
          <a:xfrm>
            <a:off x="2208971" y="3451828"/>
            <a:ext cx="1141557" cy="461233"/>
          </a:xfrm>
          <a:prstGeom prst="homePlate">
            <a:avLst/>
          </a:prstGeom>
          <a:gradFill>
            <a:gsLst>
              <a:gs pos="100000">
                <a:schemeClr val="accent2"/>
              </a:gs>
              <a:gs pos="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</a:p>
        </p:txBody>
      </p:sp>
      <p:sp>
        <p:nvSpPr>
          <p:cNvPr id="66" name="TextBox 29">
            <a:extLst>
              <a:ext uri="{FF2B5EF4-FFF2-40B4-BE49-F238E27FC236}">
                <a16:creationId xmlns:a16="http://schemas.microsoft.com/office/drawing/2014/main" id="{E19D8144-2876-4CE5-B21B-766581A7D375}"/>
              </a:ext>
            </a:extLst>
          </p:cNvPr>
          <p:cNvSpPr txBox="1"/>
          <p:nvPr/>
        </p:nvSpPr>
        <p:spPr>
          <a:xfrm>
            <a:off x="505328" y="3567056"/>
            <a:ext cx="93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</a:p>
        </p:txBody>
      </p:sp>
      <p:pic>
        <p:nvPicPr>
          <p:cNvPr id="67" name="圖形 66">
            <a:extLst>
              <a:ext uri="{FF2B5EF4-FFF2-40B4-BE49-F238E27FC236}">
                <a16:creationId xmlns:a16="http://schemas.microsoft.com/office/drawing/2014/main" id="{36D6F266-3E16-4B63-B37E-24AFF37D1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3579" y="3534957"/>
            <a:ext cx="226904" cy="294975"/>
          </a:xfrm>
          <a:prstGeom prst="rect">
            <a:avLst/>
          </a:prstGeom>
        </p:spPr>
      </p:pic>
      <p:sp>
        <p:nvSpPr>
          <p:cNvPr id="68" name="矩形 67">
            <a:extLst>
              <a:ext uri="{FF2B5EF4-FFF2-40B4-BE49-F238E27FC236}">
                <a16:creationId xmlns:a16="http://schemas.microsoft.com/office/drawing/2014/main" id="{BA0681E2-BAED-46C0-A7E8-A6C4389B65C8}"/>
              </a:ext>
            </a:extLst>
          </p:cNvPr>
          <p:cNvSpPr/>
          <p:nvPr/>
        </p:nvSpPr>
        <p:spPr>
          <a:xfrm>
            <a:off x="5297680" y="3455705"/>
            <a:ext cx="5783284" cy="45347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25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Permanently deleted</a:t>
            </a:r>
          </a:p>
        </p:txBody>
      </p:sp>
      <p:pic>
        <p:nvPicPr>
          <p:cNvPr id="69" name="Picture 8" descr="Image result for logo google calendar icon">
            <a:extLst>
              <a:ext uri="{FF2B5EF4-FFF2-40B4-BE49-F238E27FC236}">
                <a16:creationId xmlns:a16="http://schemas.microsoft.com/office/drawing/2014/main" id="{AC9FF611-0715-47B3-83FB-2EC29A9A7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969" y="3422369"/>
            <a:ext cx="523093" cy="5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矩形 69">
            <a:extLst>
              <a:ext uri="{FF2B5EF4-FFF2-40B4-BE49-F238E27FC236}">
                <a16:creationId xmlns:a16="http://schemas.microsoft.com/office/drawing/2014/main" id="{1EF9FC22-CA2B-4455-AE81-60449E18F870}"/>
              </a:ext>
            </a:extLst>
          </p:cNvPr>
          <p:cNvSpPr/>
          <p:nvPr/>
        </p:nvSpPr>
        <p:spPr>
          <a:xfrm>
            <a:off x="3261062" y="4213240"/>
            <a:ext cx="2036617" cy="453479"/>
          </a:xfrm>
          <a:prstGeom prst="rect">
            <a:avLst/>
          </a:prstGeom>
          <a:gradFill>
            <a:gsLst>
              <a:gs pos="100000">
                <a:srgbClr val="7030A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Recoverable</a:t>
            </a:r>
          </a:p>
        </p:txBody>
      </p:sp>
      <p:sp>
        <p:nvSpPr>
          <p:cNvPr id="71" name="箭號: 五邊形 70">
            <a:extLst>
              <a:ext uri="{FF2B5EF4-FFF2-40B4-BE49-F238E27FC236}">
                <a16:creationId xmlns:a16="http://schemas.microsoft.com/office/drawing/2014/main" id="{FE78D795-68F2-45BB-9B57-9A7CA7DC274F}"/>
              </a:ext>
            </a:extLst>
          </p:cNvPr>
          <p:cNvSpPr/>
          <p:nvPr/>
        </p:nvSpPr>
        <p:spPr>
          <a:xfrm>
            <a:off x="2208971" y="4209363"/>
            <a:ext cx="1141557" cy="461233"/>
          </a:xfrm>
          <a:prstGeom prst="homePlate">
            <a:avLst/>
          </a:prstGeom>
          <a:gradFill>
            <a:gsLst>
              <a:gs pos="100000">
                <a:schemeClr val="accent2"/>
              </a:gs>
              <a:gs pos="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</a:p>
        </p:txBody>
      </p:sp>
      <p:sp>
        <p:nvSpPr>
          <p:cNvPr id="72" name="TextBox 29">
            <a:extLst>
              <a:ext uri="{FF2B5EF4-FFF2-40B4-BE49-F238E27FC236}">
                <a16:creationId xmlns:a16="http://schemas.microsoft.com/office/drawing/2014/main" id="{4EA63F72-C671-445D-90AE-25F2F9A7698E}"/>
              </a:ext>
            </a:extLst>
          </p:cNvPr>
          <p:cNvSpPr txBox="1"/>
          <p:nvPr/>
        </p:nvSpPr>
        <p:spPr>
          <a:xfrm>
            <a:off x="505328" y="4324591"/>
            <a:ext cx="93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</p:txBody>
      </p:sp>
      <p:pic>
        <p:nvPicPr>
          <p:cNvPr id="73" name="圖形 72">
            <a:extLst>
              <a:ext uri="{FF2B5EF4-FFF2-40B4-BE49-F238E27FC236}">
                <a16:creationId xmlns:a16="http://schemas.microsoft.com/office/drawing/2014/main" id="{5774CE3D-DE6B-4044-A716-14B831C55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3579" y="4292492"/>
            <a:ext cx="226904" cy="294975"/>
          </a:xfrm>
          <a:prstGeom prst="rect">
            <a:avLst/>
          </a:prstGeom>
        </p:spPr>
      </p:pic>
      <p:sp>
        <p:nvSpPr>
          <p:cNvPr id="76" name="矩形 75">
            <a:extLst>
              <a:ext uri="{FF2B5EF4-FFF2-40B4-BE49-F238E27FC236}">
                <a16:creationId xmlns:a16="http://schemas.microsoft.com/office/drawing/2014/main" id="{81253442-87EC-4479-AAD5-279B088F2A97}"/>
              </a:ext>
            </a:extLst>
          </p:cNvPr>
          <p:cNvSpPr/>
          <p:nvPr/>
        </p:nvSpPr>
        <p:spPr>
          <a:xfrm>
            <a:off x="5297680" y="4213240"/>
            <a:ext cx="5783284" cy="45347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25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Permanently deleted</a:t>
            </a:r>
          </a:p>
        </p:txBody>
      </p:sp>
      <p:pic>
        <p:nvPicPr>
          <p:cNvPr id="79" name="Picture 39">
            <a:extLst>
              <a:ext uri="{FF2B5EF4-FFF2-40B4-BE49-F238E27FC236}">
                <a16:creationId xmlns:a16="http://schemas.microsoft.com/office/drawing/2014/main" id="{2C9E9AC5-3662-4A8C-A83A-7731BC1E25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032" y="4182606"/>
            <a:ext cx="560967" cy="560967"/>
          </a:xfrm>
          <a:prstGeom prst="rect">
            <a:avLst/>
          </a:prstGeom>
        </p:spPr>
      </p:pic>
      <p:sp>
        <p:nvSpPr>
          <p:cNvPr id="80" name="矩形 79">
            <a:extLst>
              <a:ext uri="{FF2B5EF4-FFF2-40B4-BE49-F238E27FC236}">
                <a16:creationId xmlns:a16="http://schemas.microsoft.com/office/drawing/2014/main" id="{825DDB6C-6631-4CD1-AD6C-3DF99E0E71AF}"/>
              </a:ext>
            </a:extLst>
          </p:cNvPr>
          <p:cNvSpPr/>
          <p:nvPr/>
        </p:nvSpPr>
        <p:spPr>
          <a:xfrm>
            <a:off x="3261062" y="5355605"/>
            <a:ext cx="2036617" cy="453479"/>
          </a:xfrm>
          <a:prstGeom prst="rect">
            <a:avLst/>
          </a:prstGeom>
          <a:gradFill>
            <a:gsLst>
              <a:gs pos="100000">
                <a:srgbClr val="7030A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Keep in trash</a:t>
            </a:r>
          </a:p>
        </p:txBody>
      </p:sp>
      <p:sp>
        <p:nvSpPr>
          <p:cNvPr id="81" name="箭號: 五邊形 80">
            <a:extLst>
              <a:ext uri="{FF2B5EF4-FFF2-40B4-BE49-F238E27FC236}">
                <a16:creationId xmlns:a16="http://schemas.microsoft.com/office/drawing/2014/main" id="{E02D77DC-CF99-4CA4-9313-91559F7A21C1}"/>
              </a:ext>
            </a:extLst>
          </p:cNvPr>
          <p:cNvSpPr/>
          <p:nvPr/>
        </p:nvSpPr>
        <p:spPr>
          <a:xfrm>
            <a:off x="2208971" y="5351728"/>
            <a:ext cx="1141557" cy="461233"/>
          </a:xfrm>
          <a:prstGeom prst="homePlate">
            <a:avLst/>
          </a:prstGeom>
          <a:gradFill>
            <a:gsLst>
              <a:gs pos="100000">
                <a:schemeClr val="accent2"/>
              </a:gs>
              <a:gs pos="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</a:p>
        </p:txBody>
      </p:sp>
      <p:sp>
        <p:nvSpPr>
          <p:cNvPr id="82" name="TextBox 29">
            <a:extLst>
              <a:ext uri="{FF2B5EF4-FFF2-40B4-BE49-F238E27FC236}">
                <a16:creationId xmlns:a16="http://schemas.microsoft.com/office/drawing/2014/main" id="{56537936-D40F-4D3B-939D-2BF7A61AB1F0}"/>
              </a:ext>
            </a:extLst>
          </p:cNvPr>
          <p:cNvSpPr txBox="1"/>
          <p:nvPr/>
        </p:nvSpPr>
        <p:spPr>
          <a:xfrm>
            <a:off x="307968" y="5351728"/>
            <a:ext cx="112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My Drive / Shared Drive</a:t>
            </a:r>
          </a:p>
        </p:txBody>
      </p:sp>
      <p:pic>
        <p:nvPicPr>
          <p:cNvPr id="83" name="圖形 82">
            <a:extLst>
              <a:ext uri="{FF2B5EF4-FFF2-40B4-BE49-F238E27FC236}">
                <a16:creationId xmlns:a16="http://schemas.microsoft.com/office/drawing/2014/main" id="{EE25CB55-7D9E-4278-B068-4CA791001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3579" y="5434857"/>
            <a:ext cx="226904" cy="294975"/>
          </a:xfrm>
          <a:prstGeom prst="rect">
            <a:avLst/>
          </a:prstGeom>
        </p:spPr>
      </p:pic>
      <p:sp>
        <p:nvSpPr>
          <p:cNvPr id="84" name="矩形 83">
            <a:extLst>
              <a:ext uri="{FF2B5EF4-FFF2-40B4-BE49-F238E27FC236}">
                <a16:creationId xmlns:a16="http://schemas.microsoft.com/office/drawing/2014/main" id="{C6E3444E-64F6-4A96-9157-73188CBF3243}"/>
              </a:ext>
            </a:extLst>
          </p:cNvPr>
          <p:cNvSpPr/>
          <p:nvPr/>
        </p:nvSpPr>
        <p:spPr>
          <a:xfrm>
            <a:off x="7086600" y="5355605"/>
            <a:ext cx="3994364" cy="45347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25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Permanently deleted</a:t>
            </a:r>
          </a:p>
        </p:txBody>
      </p:sp>
      <p:pic>
        <p:nvPicPr>
          <p:cNvPr id="86" name="Picture 4" descr="Image result for google drive icon">
            <a:extLst>
              <a:ext uri="{FF2B5EF4-FFF2-40B4-BE49-F238E27FC236}">
                <a16:creationId xmlns:a16="http://schemas.microsoft.com/office/drawing/2014/main" id="{A62906A2-A62B-4155-AC10-9BDC5235C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392" y="5260450"/>
            <a:ext cx="652246" cy="6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矩形 86">
            <a:extLst>
              <a:ext uri="{FF2B5EF4-FFF2-40B4-BE49-F238E27FC236}">
                <a16:creationId xmlns:a16="http://schemas.microsoft.com/office/drawing/2014/main" id="{96BBA124-40FF-4F4C-9A71-0EDCD3E7EA72}"/>
              </a:ext>
            </a:extLst>
          </p:cNvPr>
          <p:cNvSpPr/>
          <p:nvPr/>
        </p:nvSpPr>
        <p:spPr>
          <a:xfrm>
            <a:off x="5297679" y="5355605"/>
            <a:ext cx="1788921" cy="453479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Recoverable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BDCC0416-6A0A-4125-87B0-2442DCDB77C4}"/>
              </a:ext>
            </a:extLst>
          </p:cNvPr>
          <p:cNvCxnSpPr>
            <a:cxnSpLocks/>
          </p:cNvCxnSpPr>
          <p:nvPr/>
        </p:nvCxnSpPr>
        <p:spPr>
          <a:xfrm flipH="1">
            <a:off x="3261062" y="2466474"/>
            <a:ext cx="569092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0" scaled="0"/>
            </a:gra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6387B6D8-764C-4D1B-BD39-9AFD857337B1}"/>
              </a:ext>
            </a:extLst>
          </p:cNvPr>
          <p:cNvCxnSpPr>
            <a:cxnSpLocks/>
          </p:cNvCxnSpPr>
          <p:nvPr/>
        </p:nvCxnSpPr>
        <p:spPr>
          <a:xfrm flipH="1">
            <a:off x="4728587" y="2466474"/>
            <a:ext cx="569092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10800000" scaled="0"/>
            </a:gra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3EA0818D-36A2-40A3-9E33-65F274739D7C}"/>
              </a:ext>
            </a:extLst>
          </p:cNvPr>
          <p:cNvCxnSpPr>
            <a:cxnSpLocks/>
            <a:stCxn id="93" idx="1"/>
          </p:cNvCxnSpPr>
          <p:nvPr/>
        </p:nvCxnSpPr>
        <p:spPr>
          <a:xfrm flipH="1">
            <a:off x="5297679" y="5097975"/>
            <a:ext cx="445244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002060"/>
                </a:gs>
              </a:gsLst>
              <a:lin ang="0" scaled="0"/>
            </a:gra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BF35EDE9-D7EE-46B8-B0D5-3B6BEBDCB6A2}"/>
              </a:ext>
            </a:extLst>
          </p:cNvPr>
          <p:cNvCxnSpPr>
            <a:cxnSpLocks/>
            <a:endCxn id="93" idx="3"/>
          </p:cNvCxnSpPr>
          <p:nvPr/>
        </p:nvCxnSpPr>
        <p:spPr>
          <a:xfrm flipH="1">
            <a:off x="6641356" y="5097974"/>
            <a:ext cx="445244" cy="1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002060"/>
                </a:gs>
              </a:gsLst>
              <a:lin ang="10800000" scaled="0"/>
            </a:gra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8">
            <a:extLst>
              <a:ext uri="{FF2B5EF4-FFF2-40B4-BE49-F238E27FC236}">
                <a16:creationId xmlns:a16="http://schemas.microsoft.com/office/drawing/2014/main" id="{5E89B5E5-D152-416C-8E34-DB8BBDF58AD1}"/>
              </a:ext>
            </a:extLst>
          </p:cNvPr>
          <p:cNvSpPr txBox="1"/>
          <p:nvPr/>
        </p:nvSpPr>
        <p:spPr>
          <a:xfrm>
            <a:off x="5742923" y="4944086"/>
            <a:ext cx="898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TW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days</a:t>
            </a:r>
          </a:p>
        </p:txBody>
      </p:sp>
      <p:sp>
        <p:nvSpPr>
          <p:cNvPr id="35" name="TextBox 8">
            <a:extLst>
              <a:ext uri="{FF2B5EF4-FFF2-40B4-BE49-F238E27FC236}">
                <a16:creationId xmlns:a16="http://schemas.microsoft.com/office/drawing/2014/main" id="{8A6B4B46-C16F-4D72-A8E6-158372E3F9F3}"/>
              </a:ext>
            </a:extLst>
          </p:cNvPr>
          <p:cNvSpPr txBox="1"/>
          <p:nvPr/>
        </p:nvSpPr>
        <p:spPr>
          <a:xfrm>
            <a:off x="3830154" y="2168436"/>
            <a:ext cx="9324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TW" altLang="zh-TW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days</a:t>
            </a:r>
          </a:p>
          <a:p>
            <a:pPr algn="ctr"/>
            <a:r>
              <a:rPr lang="en-TW" altLang="zh-TW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month)</a:t>
            </a:r>
          </a:p>
        </p:txBody>
      </p:sp>
    </p:spTree>
    <p:extLst>
      <p:ext uri="{BB962C8B-B14F-4D97-AF65-F5344CB8AC3E}">
        <p14:creationId xmlns:p14="http://schemas.microsoft.com/office/powerpoint/2010/main" val="3943298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寬螢幕</PresentationFormat>
  <Paragraphs>200</Paragraphs>
  <Slides>22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簡報</vt:lpstr>
      <vt:lpstr>More than 10K organizations protect data by Boxafe</vt:lpstr>
      <vt:lpstr>PowerPoint 簡報</vt:lpstr>
      <vt:lpstr>Boxafe 1.3 now support SharePoint backup! </vt:lpstr>
      <vt:lpstr>More than 250K Organizations are using SharePoint</vt:lpstr>
      <vt:lpstr>6 Reasons why you need to backup Microsoft SharePoint</vt:lpstr>
      <vt:lpstr>Microsoft’s Shared Responsibility Model</vt:lpstr>
      <vt:lpstr>Microsoft’s Standard Recovery Policy</vt:lpstr>
      <vt:lpstr>Google’s Standard Recovery Policy</vt:lpstr>
      <vt:lpstr>Boxafe safeguards your Business data!</vt:lpstr>
      <vt:lpstr>Google Workspace</vt:lpstr>
      <vt:lpstr>Microsoft 365</vt:lpstr>
      <vt:lpstr>Microsoft SharePoint (beta)</vt:lpstr>
      <vt:lpstr>Multiuser solution for various Google Workplace / MS365 users</vt:lpstr>
      <vt:lpstr>Data preview and search</vt:lpstr>
      <vt:lpstr>Select data for granular restore</vt:lpstr>
      <vt:lpstr>Schedule multi-version backup to reduce RPO</vt:lpstr>
      <vt:lpstr>Extend the Usage of Centralized Data </vt:lpstr>
      <vt:lpstr>Demo</vt:lpstr>
      <vt:lpstr>Boxafe Architecture Diagram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QNAP_Josh Chen</dc:creator>
  <cp:lastModifiedBy>QNAP_Mili Wang</cp:lastModifiedBy>
  <cp:revision>3</cp:revision>
  <dcterms:created xsi:type="dcterms:W3CDTF">2021-02-18T06:47:20Z</dcterms:created>
  <dcterms:modified xsi:type="dcterms:W3CDTF">2021-03-08T06:19:36Z</dcterms:modified>
</cp:coreProperties>
</file>