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674" r:id="rId2"/>
  </p:sldMasterIdLst>
  <p:sldIdLst>
    <p:sldId id="278" r:id="rId3"/>
    <p:sldId id="281" r:id="rId4"/>
    <p:sldId id="276" r:id="rId5"/>
    <p:sldId id="274" r:id="rId6"/>
    <p:sldId id="272" r:id="rId7"/>
    <p:sldId id="270" r:id="rId8"/>
    <p:sldId id="268" r:id="rId9"/>
    <p:sldId id="266" r:id="rId10"/>
    <p:sldId id="264" r:id="rId11"/>
    <p:sldId id="262" r:id="rId12"/>
    <p:sldId id="261" r:id="rId13"/>
    <p:sldId id="259" r:id="rId14"/>
    <p:sldId id="257" r:id="rId15"/>
    <p:sldId id="280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5" autoAdjust="0"/>
    <p:restoredTop sz="94660"/>
  </p:normalViewPr>
  <p:slideViewPr>
    <p:cSldViewPr snapToGrid="0">
      <p:cViewPr>
        <p:scale>
          <a:sx n="60" d="100"/>
          <a:sy n="60" d="100"/>
        </p:scale>
        <p:origin x="2586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B7364A-0645-4CA2-BB08-56F02901A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BD4B830-4C95-44D0-9C85-6209B7D95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938644-0349-48BB-BBFC-2908426C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3D54-242A-4723-833C-77CC8FE673CC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58E1AE-3842-4160-A996-6346B4A3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A7190F-1AFF-43B1-9812-6AFF063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2427A-896B-4106-9B29-634AF3D9F04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1ED1E54-7ED2-43C8-B8B2-2B9671C5C1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055315-97DF-4A6C-93E3-E5BAD54B2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D546BA6-1CA5-4C60-B1F7-5B6419FC0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F38337-223E-4E87-818A-7D096F6A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30413A-CA98-4CE4-BA24-9141CCA6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6D266E-9BC2-491E-924D-1817867F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28D50F6-07CE-4402-BA7F-49F3F9F6F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9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055315-97DF-4A6C-93E3-E5BAD54B2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D546BA6-1CA5-4C60-B1F7-5B6419FC0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F38337-223E-4E87-818A-7D096F6A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30413A-CA98-4CE4-BA24-9141CCA6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6D266E-9BC2-491E-924D-1817867F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28D50F6-07CE-4402-BA7F-49F3F9F6F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0"/>
            <a:ext cx="12189292" cy="68580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8799F98-D752-4402-A04B-E05E80C7DE3C}"/>
              </a:ext>
            </a:extLst>
          </p:cNvPr>
          <p:cNvSpPr txBox="1"/>
          <p:nvPr userDrawn="1"/>
        </p:nvSpPr>
        <p:spPr>
          <a:xfrm>
            <a:off x="886866" y="4632326"/>
            <a:ext cx="5209133" cy="4390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8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©2021</a:t>
            </a:r>
            <a:r>
              <a:rPr lang="zh-TW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著作權為威聯通科技股份有限公司所有。威聯通科技並保留所有權利。威聯通科技股份有限公司所使用或註冊之商標或標章。檔案中所提及之產品及公司名稱可能為其他公司所有之商標。</a:t>
            </a:r>
          </a:p>
        </p:txBody>
      </p:sp>
    </p:spTree>
    <p:extLst>
      <p:ext uri="{BB962C8B-B14F-4D97-AF65-F5344CB8AC3E}">
        <p14:creationId xmlns:p14="http://schemas.microsoft.com/office/powerpoint/2010/main" val="852503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055315-97DF-4A6C-93E3-E5BAD54B2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D546BA6-1CA5-4C60-B1F7-5B6419FC0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F38337-223E-4E87-818A-7D096F6A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30413A-CA98-4CE4-BA24-9141CCA6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6D266E-9BC2-491E-924D-1817867F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28D50F6-07CE-4402-BA7F-49F3F9F6F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857"/>
            <a:ext cx="12189292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84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F28D50F6-07CE-4402-BA7F-49F3F9F6F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0"/>
            <a:ext cx="12189292" cy="68579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4055315-97DF-4A6C-93E3-E5BAD54B2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903228"/>
            <a:ext cx="7657214" cy="3072808"/>
          </a:xfrm>
        </p:spPr>
        <p:txBody>
          <a:bodyPr anchor="ctr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542098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240655-18AA-4571-9000-97C96AB1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764797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D4ED1A0-10A8-460D-A0C5-5CD303756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0"/>
            <a:ext cx="12189292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2240655-18AA-4571-9000-97C96AB1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242316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D4ED1A0-10A8-460D-A0C5-5CD303756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2" y="0"/>
            <a:ext cx="12186583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2240655-18AA-4571-9000-97C96AB1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531050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D4ED1A0-10A8-460D-A0C5-5CD303756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0"/>
            <a:ext cx="12189292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2240655-18AA-4571-9000-97C96AB1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08944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D4ED1A0-10A8-460D-A0C5-5CD303756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3" y="0"/>
            <a:ext cx="12186581" cy="68579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2240655-18AA-4571-9000-97C96AB1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499833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4E2134-261B-4079-9761-31549E3E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0E08221-A078-485F-9D9A-7B08D1ACD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3258F2-9699-4A8C-864B-AD54DAD41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575907-E8E1-4E04-8F48-4230C55F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4C7AB6-4C2D-49AD-8FFB-18E9D7D7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22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B7364A-0645-4CA2-BB08-56F02901A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BD4B830-4C95-44D0-9C85-6209B7D95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938644-0349-48BB-BBFC-2908426C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3D54-242A-4723-833C-77CC8FE673CC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58E1AE-3842-4160-A996-6346B4A3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A7190F-1AFF-43B1-9812-6AFF063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2427A-896B-4106-9B29-634AF3D9F04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1ED1E54-7ED2-43C8-B8B2-2B9671C5C1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6" y="857"/>
            <a:ext cx="12188107" cy="685714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4DA94CA-2A06-40F8-A168-A2025E270BC1}"/>
              </a:ext>
            </a:extLst>
          </p:cNvPr>
          <p:cNvSpPr txBox="1"/>
          <p:nvPr userDrawn="1"/>
        </p:nvSpPr>
        <p:spPr>
          <a:xfrm>
            <a:off x="886866" y="4632326"/>
            <a:ext cx="641229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500"/>
              </a:spcBef>
            </a:pPr>
            <a:r>
              <a:rPr lang="en-US" altLang="zh-TW" sz="800">
                <a:solidFill>
                  <a:srgbClr val="2C2E3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  <a:sym typeface="Microsoft JhengHei"/>
              </a:rPr>
              <a:t>©</a:t>
            </a:r>
            <a:r>
              <a:rPr lang="zh-TW" altLang="en-US" sz="800">
                <a:solidFill>
                  <a:srgbClr val="2C2E3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  <a:sym typeface="Microsoft JhengHei"/>
              </a:rPr>
              <a:t> </a:t>
            </a:r>
            <a:r>
              <a:rPr lang="en-US" altLang="zh-TW" sz="800">
                <a:solidFill>
                  <a:srgbClr val="2C2E3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  <a:sym typeface="Microsoft JhengHei"/>
              </a:rPr>
              <a:t>2021</a:t>
            </a:r>
            <a:r>
              <a:rPr lang="zh-TW" altLang="zh-TW" sz="800">
                <a:solidFill>
                  <a:srgbClr val="2C2E3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  <a:sym typeface="Microsoft JhengHei"/>
              </a:rPr>
              <a:t> Copyright is owned by QNAP Technology Co., Ltd. QNAP Technology reserves all rights. A trademark or mark used or registered by QNAP Technology Co., Ltd. The products and company names mentioned in the file may be trademarks owned by other</a:t>
            </a:r>
            <a:r>
              <a:rPr lang="zh-TW" altLang="zh-TW" sz="800">
                <a:solidFill>
                  <a:srgbClr val="2C2E3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  <a:sym typeface="Microsoft JhengHei"/>
              </a:rPr>
              <a:t> companies.</a:t>
            </a:r>
            <a:endParaRPr lang="zh-TW" altLang="zh-TW" sz="800">
              <a:solidFill>
                <a:srgbClr val="2C2E30"/>
              </a:solidFill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37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0D4042-4297-4860-BEA8-36250268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0E8D1E-46CD-4F8A-B206-FD8964FEA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0EBAFA5-9D6D-44A7-A65E-9F7904B07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00981CC-F5FD-4953-AB35-3E055AF39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DCB3EEB-BBE8-4B5B-BB76-CF8D4F92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33EBFE3-A548-4275-8DD8-1D9DEA2A1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12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7EC28D-5B2E-4C2C-A24C-9C119B48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D293C2D-B252-4583-A8A5-547DA2261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BB11D1F-AE8D-4D1D-9935-62186D31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6433F02-6EFF-4669-AE6C-23375310A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2148B47-F746-4A4E-AAB5-83D1D96AF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94BD0A9-1242-43B7-A789-975657D5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C441396-A92A-482D-B134-8D3CB501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75C77DA-1455-472A-9196-E5C9BB5F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676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C6AD86-7D32-42C2-94D4-136EB743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0E7B0BC-0A3A-41C1-994F-54BA0C2A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697E483-DE91-4CEE-8FA7-70C348581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0419EB4-0E3D-48A0-B1E3-FE05B3E1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72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3B1B931-1E18-4100-B0E4-45FBF292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3EC9F52-5909-4E31-8C71-E2D6E4BF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DB4A879-8562-460C-8C92-C80DEFEA1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670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CB82EF-17CA-469B-9D0D-F5D185C1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155801-5EB5-447B-8C9E-3D9436A1F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826308F-9F07-4EA6-A8C5-2DDAF69B6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B30E311-6A4D-4530-A08A-E8D79067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2278488-42D5-4778-B659-62A79BC0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56DBAF2-3948-4646-9294-FBD9AF21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391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6D7247-38E4-44A5-8FB0-B50ADFA5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1C470B7-8F0F-4A5D-ACC2-546842FDF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792F786-B6AC-4CB9-AAC9-D0B47F00B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8993D36-39E3-46DF-B671-D6926694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79C20BB-283A-473A-9147-A7C3D8CF4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BC0F696-AC40-4754-A930-C9C37692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87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AA4922-5F64-4CA5-9DD0-F406CFCE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AC119C5-B160-4DB1-A778-CEDD3EC84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A42385-487B-4A15-8249-6A22DDF0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A0AA5C-58B3-4660-96FF-B538A977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166337-D0A0-42FC-AD8D-8BF6A324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54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E317417-42D1-46A1-AFF7-2DB7A076D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27478E3-DD18-407D-8FEE-1D8D499CA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765AD3-9D50-4409-AD76-8E256BA8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8B6730-66AC-49F8-B635-3FB86B6D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E7D9F8-41BC-4B1A-BF81-8BB87091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17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B7364A-0645-4CA2-BB08-56F02901A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BD4B830-4C95-44D0-9C85-6209B7D95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938644-0349-48BB-BBFC-2908426C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3D54-242A-4723-833C-77CC8FE673CC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58E1AE-3842-4160-A996-6346B4A3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A7190F-1AFF-43B1-9812-6AFF063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92427A-896B-4106-9B29-634AF3D9F04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C30D77B-F1E7-43B1-96E8-FE59582AAE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F28D50F6-07CE-4402-BA7F-49F3F9F6F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0"/>
            <a:ext cx="12189292" cy="68579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4055315-97DF-4A6C-93E3-E5BAD54B2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903228"/>
            <a:ext cx="7657214" cy="3072808"/>
          </a:xfrm>
        </p:spPr>
        <p:txBody>
          <a:bodyPr anchor="ctr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59874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523A36-4652-41A4-A171-BB6D0A53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FDC8F6-ABD8-4AE7-858A-6637BA30F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62526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77F6BB2-DC66-46C1-8640-558D73697A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0"/>
            <a:ext cx="12189292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7523A36-4652-41A4-A171-BB6D0A53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62833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522ECAF-4851-48C5-A583-BAF3CC6D26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1" y="-1"/>
            <a:ext cx="12186585" cy="685800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7523A36-4652-41A4-A171-BB6D0A53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85583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FC7159A-6671-4D6C-878E-99B6B12EDC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0"/>
            <a:ext cx="12189292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7523A36-4652-41A4-A171-BB6D0A53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55354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A668B92-3335-416D-A25C-450CFB95A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3" y="0"/>
            <a:ext cx="12186581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7523A36-4652-41A4-A171-BB6D0A53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96798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3629741-B9D3-4755-9161-D93812209BC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0"/>
            <a:ext cx="12189292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24C60AF-D087-43D2-8AD1-768B16220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56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B1776BE-6D03-4C66-BDB8-3BCE990BD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00463"/>
            <a:ext cx="10515600" cy="447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5557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9" r:id="rId2"/>
    <p:sldLayoutId id="2147483698" r:id="rId3"/>
    <p:sldLayoutId id="2147483697" r:id="rId4"/>
    <p:sldLayoutId id="2147483702" r:id="rId5"/>
    <p:sldLayoutId id="2147483693" r:id="rId6"/>
    <p:sldLayoutId id="2147483694" r:id="rId7"/>
    <p:sldLayoutId id="2147483695" r:id="rId8"/>
    <p:sldLayoutId id="214748369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altLang="en-US" sz="4000" b="1" kern="1200" dirty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AF0B8264-19CB-4D66-A3E6-F20C873F4DD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0"/>
            <a:ext cx="12189292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D54D06D-8C89-4547-AD63-A168BC4C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5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1D28F7E-186E-4057-9244-1A08B3505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58679"/>
            <a:ext cx="10515600" cy="451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5193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6" r:id="rId2"/>
    <p:sldLayoutId id="2147483688" r:id="rId3"/>
    <p:sldLayoutId id="2147483687" r:id="rId4"/>
    <p:sldLayoutId id="2147483692" r:id="rId5"/>
    <p:sldLayoutId id="2147483676" r:id="rId6"/>
    <p:sldLayoutId id="2147483689" r:id="rId7"/>
    <p:sldLayoutId id="2147483690" r:id="rId8"/>
    <p:sldLayoutId id="2147483691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01.org/intel-quick-assist-technology/downloads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69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67CCA7-EEBC-4284-B8F8-8F63C1AD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900">
                <a:ea typeface="微軟正黑體"/>
              </a:rPr>
              <a:t>SR-IOV a</a:t>
            </a:r>
            <a:r>
              <a:rPr lang="zh-TW" altLang="en-US" sz="3900">
                <a:ea typeface="微軟正黑體"/>
              </a:rPr>
              <a:t>dvantages and benefits for user</a:t>
            </a:r>
            <a:endParaRPr lang="zh-TW" altLang="zh-TW" sz="3900">
              <a:ea typeface="微軟正黑體"/>
            </a:endParaRPr>
          </a:p>
        </p:txBody>
      </p:sp>
      <p:pic>
        <p:nvPicPr>
          <p:cNvPr id="7" name="圖形 6">
            <a:extLst>
              <a:ext uri="{FF2B5EF4-FFF2-40B4-BE49-F238E27FC236}">
                <a16:creationId xmlns:a16="http://schemas.microsoft.com/office/drawing/2014/main" id="{6D533833-273A-4553-843E-66849AB963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076" b="21090"/>
          <a:stretch/>
        </p:blipFill>
        <p:spPr>
          <a:xfrm>
            <a:off x="-17203" y="1552355"/>
            <a:ext cx="12209203" cy="5305646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D1874B66-2AD0-43AE-B5E0-5F99F16A1E7C}"/>
              </a:ext>
            </a:extLst>
          </p:cNvPr>
          <p:cNvSpPr/>
          <p:nvPr/>
        </p:nvSpPr>
        <p:spPr>
          <a:xfrm>
            <a:off x="2217116" y="3488873"/>
            <a:ext cx="8455600" cy="2683327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109C07A6-3A02-4DB6-955B-4BD473F6CC08}"/>
              </a:ext>
            </a:extLst>
          </p:cNvPr>
          <p:cNvSpPr/>
          <p:nvPr/>
        </p:nvSpPr>
        <p:spPr>
          <a:xfrm>
            <a:off x="1979195" y="3490070"/>
            <a:ext cx="8233610" cy="2285901"/>
          </a:xfrm>
          <a:prstGeom prst="roundRect">
            <a:avLst>
              <a:gd name="adj" fmla="val 773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7D6EB152-9FC4-45D0-BA93-386318717F38}"/>
              </a:ext>
            </a:extLst>
          </p:cNvPr>
          <p:cNvSpPr/>
          <p:nvPr/>
        </p:nvSpPr>
        <p:spPr>
          <a:xfrm>
            <a:off x="2217116" y="1708343"/>
            <a:ext cx="8455600" cy="1994293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BDE75DE3-B5E3-4F76-9027-4C1EC329CF86}"/>
              </a:ext>
            </a:extLst>
          </p:cNvPr>
          <p:cNvSpPr/>
          <p:nvPr/>
        </p:nvSpPr>
        <p:spPr>
          <a:xfrm>
            <a:off x="1979195" y="1985630"/>
            <a:ext cx="8233610" cy="1263525"/>
          </a:xfrm>
          <a:prstGeom prst="roundRect">
            <a:avLst>
              <a:gd name="adj" fmla="val 773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35FDE749-7A4D-467C-9BB4-1E0F93D3910A}"/>
              </a:ext>
            </a:extLst>
          </p:cNvPr>
          <p:cNvSpPr txBox="1">
            <a:spLocks/>
          </p:cNvSpPr>
          <p:nvPr/>
        </p:nvSpPr>
        <p:spPr>
          <a:xfrm>
            <a:off x="1979195" y="2614318"/>
            <a:ext cx="8233609" cy="63483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190500"/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Let the services on your virtual machine enjoy the physical network speed.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B8BF7B32-2A2E-4857-AE20-0039730F7F2F}"/>
              </a:ext>
            </a:extLst>
          </p:cNvPr>
          <p:cNvSpPr txBox="1">
            <a:spLocks/>
          </p:cNvSpPr>
          <p:nvPr/>
        </p:nvSpPr>
        <p:spPr>
          <a:xfrm>
            <a:off x="1979196" y="4007749"/>
            <a:ext cx="7968916" cy="176822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190500">
              <a:lnSpc>
                <a:spcPct val="110000"/>
              </a:lnSpc>
            </a:pPr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If you need real-time service needs, such as ticket booking service, cash flow service, audio-visual service, you can directly enjoy the speed of the hardware network card, reducing network delay.</a:t>
            </a:r>
          </a:p>
          <a:p>
            <a:pPr marL="457200" lvl="1" indent="-190500">
              <a:lnSpc>
                <a:spcPct val="110000"/>
              </a:lnSpc>
            </a:pPr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Reduce the usage of the host's CPU.</a:t>
            </a:r>
          </a:p>
          <a:p>
            <a:pPr marL="457200" lvl="1" indent="-190500">
              <a:lnSpc>
                <a:spcPct val="110000"/>
              </a:lnSpc>
            </a:pPr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Increase network efficiency by at least 20%.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F41263DA-D24C-43ED-BADC-0EFA1E5F4688}"/>
              </a:ext>
            </a:extLst>
          </p:cNvPr>
          <p:cNvSpPr txBox="1">
            <a:spLocks/>
          </p:cNvSpPr>
          <p:nvPr/>
        </p:nvSpPr>
        <p:spPr>
          <a:xfrm>
            <a:off x="1979196" y="3488873"/>
            <a:ext cx="2869530" cy="456150"/>
          </a:xfrm>
          <a:prstGeom prst="rect">
            <a:avLst/>
          </a:prstGeom>
          <a:gradFill>
            <a:gsLst>
              <a:gs pos="0">
                <a:srgbClr val="6600CC"/>
              </a:gs>
              <a:gs pos="100000">
                <a:srgbClr val="6600CC">
                  <a:alpha val="0"/>
                </a:srgb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73FE32D0-0050-4E9C-91D2-E8550F69E953}"/>
              </a:ext>
            </a:extLst>
          </p:cNvPr>
          <p:cNvSpPr txBox="1">
            <a:spLocks/>
          </p:cNvSpPr>
          <p:nvPr/>
        </p:nvSpPr>
        <p:spPr>
          <a:xfrm>
            <a:off x="1979196" y="1985629"/>
            <a:ext cx="2869530" cy="456150"/>
          </a:xfrm>
          <a:prstGeom prst="rect">
            <a:avLst/>
          </a:prstGeom>
          <a:gradFill>
            <a:gsLst>
              <a:gs pos="0">
                <a:srgbClr val="6600CC"/>
              </a:gs>
              <a:gs pos="100000">
                <a:srgbClr val="6600CC">
                  <a:alpha val="0"/>
                </a:srgb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indent="0"/>
            <a:r>
              <a:rPr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</a:t>
            </a:r>
          </a:p>
        </p:txBody>
      </p:sp>
      <p:pic>
        <p:nvPicPr>
          <p:cNvPr id="16" name="圖形 15">
            <a:extLst>
              <a:ext uri="{FF2B5EF4-FFF2-40B4-BE49-F238E27FC236}">
                <a16:creationId xmlns:a16="http://schemas.microsoft.com/office/drawing/2014/main" id="{4847BD88-B479-4224-B969-A21FD397E5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832" y="5056040"/>
            <a:ext cx="1581093" cy="13795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61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1D0F9308-684F-4638-B5F6-0564BE8BA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708" y="1180214"/>
            <a:ext cx="3636334" cy="1063256"/>
          </a:xfrm>
          <a:gradFill>
            <a:gsLst>
              <a:gs pos="0">
                <a:srgbClr val="6600CC"/>
              </a:gs>
              <a:gs pos="100000">
                <a:srgbClr val="6600CC">
                  <a:alpha val="0"/>
                </a:srgbClr>
              </a:gs>
            </a:gsLst>
            <a:lin ang="0" scaled="0"/>
          </a:gradFill>
        </p:spPr>
        <p:txBody>
          <a:bodyPr anchor="ctr">
            <a:normAutofit/>
          </a:bodyPr>
          <a:lstStyle/>
          <a:p>
            <a:pPr algn="l"/>
            <a:r>
              <a:rPr lang="en-US" altLang="zh-TW"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SR-IOV</a:t>
            </a:r>
            <a:endParaRPr lang="zh-TW" altLang="en-US" sz="7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8111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2D192E-4158-4BEF-94F5-FDB068463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900">
                <a:ea typeface="微軟正黑體"/>
              </a:rPr>
              <a:t>SR-IOV Support list </a:t>
            </a:r>
            <a:endParaRPr lang="zh-TW" altLang="en-US" sz="3900">
              <a:ea typeface="微軟正黑體"/>
            </a:endParaRPr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E004A019-574C-4099-983B-385B4E9CE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076" b="21090"/>
          <a:stretch/>
        </p:blipFill>
        <p:spPr>
          <a:xfrm>
            <a:off x="-17203" y="1540323"/>
            <a:ext cx="12209203" cy="5305646"/>
          </a:xfrm>
          <a:prstGeom prst="rect">
            <a:avLst/>
          </a:prstGeom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AE9A393A-4144-460B-8C4C-1E4B1C13750E}"/>
              </a:ext>
            </a:extLst>
          </p:cNvPr>
          <p:cNvSpPr/>
          <p:nvPr/>
        </p:nvSpPr>
        <p:spPr>
          <a:xfrm>
            <a:off x="5345825" y="4798162"/>
            <a:ext cx="5771353" cy="2059838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6A2C903F-BDC8-4154-AB43-9115B889B553}"/>
              </a:ext>
            </a:extLst>
          </p:cNvPr>
          <p:cNvSpPr/>
          <p:nvPr/>
        </p:nvSpPr>
        <p:spPr>
          <a:xfrm>
            <a:off x="1717806" y="4816110"/>
            <a:ext cx="3628018" cy="2041890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F4B775B2-C53F-49EE-9914-F81E2B82AC63}"/>
              </a:ext>
            </a:extLst>
          </p:cNvPr>
          <p:cNvSpPr/>
          <p:nvPr/>
        </p:nvSpPr>
        <p:spPr>
          <a:xfrm>
            <a:off x="2217116" y="1840831"/>
            <a:ext cx="8900062" cy="2894119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80E9B6D1-0997-46E9-B840-0B230BE8663E}"/>
              </a:ext>
            </a:extLst>
          </p:cNvPr>
          <p:cNvSpPr/>
          <p:nvPr/>
        </p:nvSpPr>
        <p:spPr>
          <a:xfrm>
            <a:off x="1519284" y="1709393"/>
            <a:ext cx="9222205" cy="2597129"/>
          </a:xfrm>
          <a:prstGeom prst="roundRect">
            <a:avLst>
              <a:gd name="adj" fmla="val 773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C6726D64-D413-4D1E-9290-A11AAAFED9A3}"/>
              </a:ext>
            </a:extLst>
          </p:cNvPr>
          <p:cNvSpPr txBox="1">
            <a:spLocks/>
          </p:cNvSpPr>
          <p:nvPr/>
        </p:nvSpPr>
        <p:spPr>
          <a:xfrm>
            <a:off x="1717806" y="2260177"/>
            <a:ext cx="8230306" cy="211874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lvl="1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TS-h686(Q05SAR01)/TS-h886(Q05SAR01)</a:t>
            </a:r>
          </a:p>
          <a:p>
            <a:pPr marL="360363" lvl="1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TS-1886XU-RP(Q047AR03)/ TS-h1886XU-RP(Q047AR03)</a:t>
            </a:r>
          </a:p>
          <a:p>
            <a:pPr marL="360363" lvl="1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TDS-16489U(QX31AR19)/TDS-16489U-R2(QX31AR19)</a:t>
            </a:r>
          </a:p>
          <a:p>
            <a:pPr marL="360363" lvl="1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QGD-1602P(Q03OAR05)</a:t>
            </a:r>
          </a:p>
          <a:p>
            <a:pPr marL="360363" lvl="1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TS-h2490FU(Q03XAR15)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ADC5B5E7-1ED9-409A-ADE9-6D152A65DF80}"/>
              </a:ext>
            </a:extLst>
          </p:cNvPr>
          <p:cNvSpPr txBox="1">
            <a:spLocks/>
          </p:cNvSpPr>
          <p:nvPr/>
        </p:nvSpPr>
        <p:spPr>
          <a:xfrm>
            <a:off x="1519285" y="1708197"/>
            <a:ext cx="6842662" cy="456150"/>
          </a:xfrm>
          <a:prstGeom prst="rect">
            <a:avLst/>
          </a:prstGeom>
          <a:gradFill>
            <a:gsLst>
              <a:gs pos="0">
                <a:srgbClr val="6600CC"/>
              </a:gs>
              <a:gs pos="100000">
                <a:srgbClr val="6600CC">
                  <a:alpha val="0"/>
                </a:srgb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SR-IOV support model list and BIOS Version : </a:t>
            </a:r>
            <a:endParaRPr lang="en-US" altLang="zh-TW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8751E6D3-34FC-4681-8D4B-E9A541E8F3CB}"/>
              </a:ext>
            </a:extLst>
          </p:cNvPr>
          <p:cNvSpPr/>
          <p:nvPr/>
        </p:nvSpPr>
        <p:spPr>
          <a:xfrm>
            <a:off x="1519285" y="4587719"/>
            <a:ext cx="3396415" cy="1921570"/>
          </a:xfrm>
          <a:prstGeom prst="roundRect">
            <a:avLst>
              <a:gd name="adj" fmla="val 773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E4E587E5-0977-4220-A791-513C553F3F34}"/>
              </a:ext>
            </a:extLst>
          </p:cNvPr>
          <p:cNvSpPr txBox="1">
            <a:spLocks/>
          </p:cNvSpPr>
          <p:nvPr/>
        </p:nvSpPr>
        <p:spPr>
          <a:xfrm>
            <a:off x="1519285" y="5138502"/>
            <a:ext cx="3396415" cy="153901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lvl="1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QGD-1602P</a:t>
            </a: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C7A74BE9-2534-48E7-943E-03F5D42CCB4F}"/>
              </a:ext>
            </a:extLst>
          </p:cNvPr>
          <p:cNvSpPr txBox="1">
            <a:spLocks/>
          </p:cNvSpPr>
          <p:nvPr/>
        </p:nvSpPr>
        <p:spPr>
          <a:xfrm>
            <a:off x="1519284" y="4586522"/>
            <a:ext cx="3365537" cy="456150"/>
          </a:xfrm>
          <a:prstGeom prst="rect">
            <a:avLst/>
          </a:prstGeom>
          <a:gradFill>
            <a:gsLst>
              <a:gs pos="0">
                <a:srgbClr val="6600CC"/>
              </a:gs>
              <a:gs pos="100000">
                <a:srgbClr val="6600CC">
                  <a:alpha val="0"/>
                </a:srgb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QAT support model </a:t>
            </a:r>
            <a:r>
              <a:rPr lang="zh-TW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altLang="zh-TW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C30E6129-CA72-43FB-A085-0910A57B7F69}"/>
              </a:ext>
            </a:extLst>
          </p:cNvPr>
          <p:cNvSpPr/>
          <p:nvPr/>
        </p:nvSpPr>
        <p:spPr>
          <a:xfrm>
            <a:off x="5136779" y="4587719"/>
            <a:ext cx="5604710" cy="1921570"/>
          </a:xfrm>
          <a:prstGeom prst="roundRect">
            <a:avLst>
              <a:gd name="adj" fmla="val 773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E69AF442-0F0F-414E-9884-003EFDCE0D4B}"/>
              </a:ext>
            </a:extLst>
          </p:cNvPr>
          <p:cNvSpPr txBox="1">
            <a:spLocks/>
          </p:cNvSpPr>
          <p:nvPr/>
        </p:nvSpPr>
        <p:spPr>
          <a:xfrm>
            <a:off x="5136779" y="5138502"/>
            <a:ext cx="5337415" cy="137078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lvl="1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Intel : LAN-10G2T-X550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60363" lvl="1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Mellanox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 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LAN-10G2SF-MLX/LAN-40G2SF-MLX</a:t>
            </a:r>
          </a:p>
          <a:p>
            <a:pPr marL="360363" lvl="1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Mellanox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 :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QXG-10G2SF-CX4/QXG-25G2SF-CX4 </a:t>
            </a:r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5CBB06E9-B65D-46CD-B368-E0D5FB81A0BE}"/>
              </a:ext>
            </a:extLst>
          </p:cNvPr>
          <p:cNvSpPr txBox="1">
            <a:spLocks/>
          </p:cNvSpPr>
          <p:nvPr/>
        </p:nvSpPr>
        <p:spPr>
          <a:xfrm>
            <a:off x="5136778" y="4586522"/>
            <a:ext cx="2274676" cy="456150"/>
          </a:xfrm>
          <a:prstGeom prst="rect">
            <a:avLst/>
          </a:prstGeom>
          <a:gradFill>
            <a:gsLst>
              <a:gs pos="0">
                <a:srgbClr val="6600CC"/>
              </a:gs>
              <a:gs pos="100000">
                <a:srgbClr val="6600CC">
                  <a:alpha val="0"/>
                </a:srgb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 Card :</a:t>
            </a:r>
            <a:endParaRPr lang="en-US" altLang="zh-TW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19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2D192E-4158-4BEF-94F5-FDB068463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900" dirty="0">
                <a:ea typeface="微軟正黑體"/>
              </a:rPr>
              <a:t>SR-IOV notice</a:t>
            </a:r>
            <a:endParaRPr lang="zh-TW" altLang="en-US" sz="3900" dirty="0">
              <a:ea typeface="微軟正黑體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CB1EC3-F623-4437-B6C6-6ABDA30E1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028"/>
            <a:ext cx="10214811" cy="44765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TW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軟正黑體"/>
                <a:cs typeface="Arial"/>
              </a:rPr>
              <a:t>SR-IOV needs to be matched with a supported model, BIOS version and supported network card to support it.</a:t>
            </a:r>
            <a:endParaRPr lang="zh-TW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軟正黑體"/>
              <a:cs typeface="Arial"/>
            </a:endParaRPr>
          </a:p>
          <a:p>
            <a:pPr>
              <a:lnSpc>
                <a:spcPct val="80000"/>
              </a:lnSpc>
            </a:pP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軟正黑體"/>
                <a:cs typeface="Arial"/>
              </a:rPr>
              <a:t>SR-IOV support SW </a:t>
            </a:r>
            <a:r>
              <a:rPr lang="en-US" altLang="zh-TW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軟正黑體"/>
                <a:cs typeface="Arial"/>
              </a:rPr>
              <a:t>version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軟正黑體"/>
                <a:cs typeface="Arial"/>
              </a:rPr>
              <a:t> QTS 4.5.2 &amp; QVS 3.5.3.</a:t>
            </a:r>
            <a:endParaRPr lang="en-US" altLang="zh-TW" sz="1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軟正黑體"/>
                <a:cs typeface="Arial"/>
              </a:rPr>
              <a:t>QAT needs to install the corresponding virtual function driver in the Guest OS.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軟正黑體"/>
              <a:cs typeface="Arial"/>
            </a:endParaRPr>
          </a:p>
          <a:p>
            <a:pPr marL="552450" lvl="1" indent="-285750">
              <a:lnSpc>
                <a:spcPct val="80000"/>
              </a:lnSpc>
              <a:spcBef>
                <a:spcPts val="100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Currently, the downloadable driver version on the official website is Linux and FreeBS.</a:t>
            </a:r>
            <a:endParaRPr lang="zh-TW" altLang="en-US" sz="1600" b="1" dirty="0">
              <a:solidFill>
                <a:srgbClr val="6600CC"/>
              </a:solidFill>
              <a:latin typeface="Arial"/>
              <a:ea typeface="微軟正黑體"/>
              <a:cs typeface="Arial"/>
            </a:endParaRPr>
          </a:p>
          <a:p>
            <a:pPr marL="552450" lvl="2" indent="-285750">
              <a:lnSpc>
                <a:spcPct val="50000"/>
              </a:lnSpc>
              <a:spcBef>
                <a:spcPts val="100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Intel driver download link - </a:t>
            </a:r>
            <a:r>
              <a:rPr lang="en-US" b="1" dirty="0">
                <a:solidFill>
                  <a:srgbClr val="6600CC"/>
                </a:solidFill>
                <a:latin typeface="Arial"/>
                <a:ea typeface="微軟正黑體"/>
                <a:cs typeface="Arial"/>
                <a:hlinkClick r:id="rId2"/>
              </a:rPr>
              <a:t>https://01.org/intel-quick-assist-technology/downloads</a:t>
            </a:r>
            <a:endParaRPr lang="zh-TW" altLang="en-US" b="1" dirty="0">
              <a:solidFill>
                <a:srgbClr val="6600CC"/>
              </a:solidFill>
              <a:latin typeface="Arial"/>
              <a:ea typeface="微軟正黑體"/>
              <a:cs typeface="Arial"/>
            </a:endParaRPr>
          </a:p>
          <a:p>
            <a:pPr>
              <a:lnSpc>
                <a:spcPct val="50000"/>
              </a:lnSpc>
            </a:pPr>
            <a:r>
              <a:rPr lang="en-US" altLang="zh-TW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VM Live Migration function cannot be used when using SR-IOV (Device Passthrough).</a:t>
            </a:r>
          </a:p>
          <a:p>
            <a:pPr marL="5524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TW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Because</a:t>
            </a:r>
            <a:r>
              <a:rPr lang="zh-TW" altLang="en-US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the</a:t>
            </a:r>
            <a:r>
              <a:rPr lang="zh-TW" altLang="en-US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physical</a:t>
            </a:r>
            <a:r>
              <a:rPr lang="zh-TW" altLang="en-US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device</a:t>
            </a:r>
            <a:r>
              <a:rPr lang="zh-TW" altLang="en-US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used</a:t>
            </a:r>
            <a:r>
              <a:rPr lang="zh-TW" altLang="en-US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by</a:t>
            </a:r>
            <a:r>
              <a:rPr lang="zh-TW" altLang="en-US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the</a:t>
            </a:r>
            <a:r>
              <a:rPr lang="zh-TW" altLang="en-US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VM</a:t>
            </a:r>
            <a:r>
              <a:rPr lang="zh-TW" altLang="en-US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will</a:t>
            </a:r>
            <a:r>
              <a:rPr lang="zh-TW" altLang="en-US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not</a:t>
            </a:r>
            <a:r>
              <a:rPr lang="zh-TW" altLang="en-US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recognize</a:t>
            </a:r>
            <a:r>
              <a:rPr lang="zh-TW" altLang="en-US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the</a:t>
            </a:r>
            <a:r>
              <a:rPr lang="zh-TW" altLang="en-US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original</a:t>
            </a:r>
            <a:r>
              <a:rPr lang="zh-TW" altLang="en-US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physical</a:t>
            </a:r>
            <a:r>
              <a:rPr lang="zh-TW" altLang="en-US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device</a:t>
            </a:r>
            <a:r>
              <a:rPr lang="zh-TW" altLang="en-US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ID</a:t>
            </a:r>
            <a:r>
              <a:rPr lang="zh-TW" altLang="en-US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after    </a:t>
            </a:r>
            <a:r>
              <a:rPr lang="zh-TW" altLang="en-US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VM L</a:t>
            </a:r>
            <a:r>
              <a:rPr lang="en-US" altLang="zh-TW" sz="1600" b="1" dirty="0" err="1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ive</a:t>
            </a:r>
            <a:r>
              <a:rPr lang="en-US" altLang="zh-TW" sz="1600" b="1" dirty="0">
                <a:solidFill>
                  <a:srgbClr val="6600CC"/>
                </a:solidFill>
                <a:latin typeface="Arial"/>
                <a:ea typeface="微軟正黑體"/>
                <a:cs typeface="Arial"/>
              </a:rPr>
              <a:t> migration.</a:t>
            </a:r>
            <a:endParaRPr lang="zh-TW" altLang="en-US" sz="1600" b="1" dirty="0">
              <a:solidFill>
                <a:srgbClr val="6600CC"/>
              </a:solidFill>
              <a:latin typeface="Arial"/>
              <a:ea typeface="微軟正黑體"/>
              <a:cs typeface="Arial"/>
            </a:endParaRPr>
          </a:p>
        </p:txBody>
      </p:sp>
      <p:pic>
        <p:nvPicPr>
          <p:cNvPr id="7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3F9AE28D-85EC-4D28-9624-B8B6D948BF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81" y="4723075"/>
            <a:ext cx="11272931" cy="1381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927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59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B865BF-C609-4ABF-900A-8F776DE9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941095"/>
            <a:ext cx="6966098" cy="301591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ea typeface="微軟正黑體"/>
              </a:rPr>
              <a:t>SR-IOV</a:t>
            </a:r>
            <a:br>
              <a:rPr lang="en-US" altLang="zh-TW" dirty="0">
                <a:ea typeface="微軟正黑體"/>
              </a:rPr>
            </a:br>
            <a:r>
              <a:rPr lang="en-US" altLang="zh-TW" dirty="0">
                <a:ea typeface="微軟正黑體"/>
              </a:rPr>
              <a:t>Reduce network bandwidth loss</a:t>
            </a:r>
            <a:endParaRPr lang="zh-TW" altLang="en-US" dirty="0"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28114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C217A1-9DCD-44AD-8AE8-F9241694D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微軟正黑體"/>
              </a:rPr>
              <a:t>The network problem of enterprise </a:t>
            </a:r>
            <a:endParaRPr lang="zh-TW" altLang="zh-TW">
              <a:ea typeface="+mj-lt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DF35853A-77E5-4BDF-BDC0-DC47BE632D2E}"/>
              </a:ext>
            </a:extLst>
          </p:cNvPr>
          <p:cNvSpPr/>
          <p:nvPr/>
        </p:nvSpPr>
        <p:spPr>
          <a:xfrm>
            <a:off x="1275348" y="2256009"/>
            <a:ext cx="2980128" cy="94059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zh-TW" altLang="en-US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VM </a:t>
            </a:r>
            <a:r>
              <a:rPr lang="en-US" altLang="zh-TW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service requires immediate response</a:t>
            </a:r>
            <a:endParaRPr lang="zh-TW" altLang="en-US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5E1870B-7A39-4BE7-A580-0A36CB673ECB}"/>
              </a:ext>
            </a:extLst>
          </p:cNvPr>
          <p:cNvSpPr/>
          <p:nvPr/>
        </p:nvSpPr>
        <p:spPr>
          <a:xfrm>
            <a:off x="1275347" y="4542009"/>
            <a:ext cx="2980128" cy="94059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altLang="zh-TW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VM</a:t>
            </a:r>
            <a:r>
              <a:rPr lang="zh-TW" altLang="en-US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altLang="zh-TW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service requires a stable network</a:t>
            </a:r>
            <a:endParaRPr lang="zh-TW" altLang="en-US" sz="2000" b="1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E4129D-E788-4399-BF36-D7F8C619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9747738" cy="1566029"/>
          </a:xfrm>
        </p:spPr>
        <p:txBody>
          <a:bodyPr/>
          <a:lstStyle/>
          <a:p>
            <a:r>
              <a:rPr lang="en-US" altLang="zh-TW">
                <a:ea typeface="微軟正黑體"/>
              </a:rPr>
              <a:t>How to reduce the network bandwidth loss of VM?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DF35853A-77E5-4BDF-BDC0-DC47BE632D2E}"/>
              </a:ext>
            </a:extLst>
          </p:cNvPr>
          <p:cNvSpPr/>
          <p:nvPr/>
        </p:nvSpPr>
        <p:spPr>
          <a:xfrm>
            <a:off x="930443" y="3706925"/>
            <a:ext cx="2357909" cy="94059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VM service requires immediate response</a:t>
            </a:r>
            <a:endParaRPr lang="zh-TW" altLang="en-US" sz="2000" b="1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5E1870B-7A39-4BE7-A580-0A36CB673ECB}"/>
              </a:ext>
            </a:extLst>
          </p:cNvPr>
          <p:cNvSpPr/>
          <p:nvPr/>
        </p:nvSpPr>
        <p:spPr>
          <a:xfrm>
            <a:off x="8989448" y="3706925"/>
            <a:ext cx="2272109" cy="94059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VM</a:t>
            </a:r>
            <a:r>
              <a:rPr lang="zh-TW" altLang="en-US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service requires a stable network</a:t>
            </a:r>
            <a:endParaRPr lang="zh-TW" altLang="en-US" sz="2000" b="1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8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7E2A32E-154B-4477-95A4-0496927A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TW">
                <a:ea typeface="微軟正黑體"/>
              </a:rPr>
              <a:t>SR-IOV- Single Root I/O Virtualization</a:t>
            </a:r>
            <a:endParaRPr lang="zh-TW" altLang="pt-BR">
              <a:ea typeface="微軟正黑體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E4640E7-B00E-4C10-BD63-87D417D13976}"/>
              </a:ext>
            </a:extLst>
          </p:cNvPr>
          <p:cNvSpPr txBox="1"/>
          <p:nvPr/>
        </p:nvSpPr>
        <p:spPr>
          <a:xfrm>
            <a:off x="838198" y="1401130"/>
            <a:ext cx="7267581" cy="14003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A physical network card (Physical Function, PF) can virtualize multiple lightweight PCI-e physical devices (Virtual Function, VF), which can be allocated to virtual machines.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endParaRPr 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TW" sz="1600" b="1" dirty="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 fact, the VMs</a:t>
            </a:r>
            <a:r>
              <a:rPr lang="zh-TW" altLang="en-US" sz="1600" b="1" dirty="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 </a:t>
            </a:r>
            <a:r>
              <a:rPr lang="en-US" altLang="zh-TW" sz="1600" b="1" dirty="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uses the VF on the physical network card directly and</a:t>
            </a:r>
            <a:r>
              <a:rPr lang="zh-TW" altLang="en-US" sz="1600" b="1" dirty="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 </a:t>
            </a:r>
            <a:r>
              <a:rPr lang="en-US" altLang="zh-TW" sz="1600" b="1" dirty="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enjoy the network speed from</a:t>
            </a:r>
            <a:r>
              <a:rPr lang="zh-TW" altLang="en-US" sz="1600" b="1" dirty="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 dirty="0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the network card.</a:t>
            </a:r>
            <a:endParaRPr lang="zh-TW" altLang="en-US" sz="1600" b="1" dirty="0">
              <a:solidFill>
                <a:srgbClr val="66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89CCF46-2F2E-48B2-A8FF-F0A5DD620111}"/>
              </a:ext>
            </a:extLst>
          </p:cNvPr>
          <p:cNvSpPr txBox="1"/>
          <p:nvPr/>
        </p:nvSpPr>
        <p:spPr>
          <a:xfrm>
            <a:off x="8623005" y="1465298"/>
            <a:ext cx="2254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SR-IOV</a:t>
            </a:r>
            <a:endParaRPr lang="zh-TW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7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ABFBA2-E908-4183-AE95-E1844AA1B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TW">
                <a:ea typeface="微軟正黑體"/>
              </a:rPr>
              <a:t>SR-IOV </a:t>
            </a:r>
            <a:r>
              <a:rPr lang="zh-TW" altLang="en-US">
                <a:ea typeface="微軟正黑體"/>
              </a:rPr>
              <a:t>Architecture</a:t>
            </a:r>
            <a:endParaRPr lang="zh-TW" altLang="zh-TW"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782847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878DC6-0939-4F9E-9033-A8C5F6F76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9866720" cy="1566029"/>
          </a:xfrm>
        </p:spPr>
        <p:txBody>
          <a:bodyPr/>
          <a:lstStyle/>
          <a:p>
            <a:r>
              <a:rPr lang="en-US" altLang="zh-TW">
                <a:ea typeface="微軟正黑體"/>
              </a:rPr>
              <a:t>The network speed used by SR-IOV is enhanced 20%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336E730-A11E-4B37-A82B-2CF8D629B3B7}"/>
              </a:ext>
            </a:extLst>
          </p:cNvPr>
          <p:cNvSpPr/>
          <p:nvPr/>
        </p:nvSpPr>
        <p:spPr>
          <a:xfrm>
            <a:off x="-4760" y="3635171"/>
            <a:ext cx="12191998" cy="3222829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1D6ED58B-4490-4217-AE9B-1D8C896DAE85}"/>
              </a:ext>
            </a:extLst>
          </p:cNvPr>
          <p:cNvSpPr/>
          <p:nvPr/>
        </p:nvSpPr>
        <p:spPr>
          <a:xfrm>
            <a:off x="0" y="3164600"/>
            <a:ext cx="12187237" cy="910415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ACEEA49B-7043-4A2F-94CF-14810BEECD7A}"/>
              </a:ext>
            </a:extLst>
          </p:cNvPr>
          <p:cNvSpPr/>
          <p:nvPr/>
        </p:nvSpPr>
        <p:spPr>
          <a:xfrm>
            <a:off x="1598636" y="4699790"/>
            <a:ext cx="4402891" cy="1091172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rgbClr val="1A2158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8C365EAA-E597-4027-833B-59FBC214873C}"/>
              </a:ext>
            </a:extLst>
          </p:cNvPr>
          <p:cNvSpPr/>
          <p:nvPr/>
        </p:nvSpPr>
        <p:spPr>
          <a:xfrm>
            <a:off x="6558234" y="4699790"/>
            <a:ext cx="4402891" cy="1091172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rgbClr val="1A2158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圖片 26" descr="一張含有 文字, 電子用品 的圖片&#10;&#10;自動產生的描述">
            <a:extLst>
              <a:ext uri="{FF2B5EF4-FFF2-40B4-BE49-F238E27FC236}">
                <a16:creationId xmlns:a16="http://schemas.microsoft.com/office/drawing/2014/main" id="{6757F064-02D3-42C7-9CC1-9D54DFD995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010" y="4241292"/>
            <a:ext cx="4894411" cy="1244583"/>
          </a:xfrm>
          <a:prstGeom prst="rect">
            <a:avLst/>
          </a:prstGeom>
        </p:spPr>
      </p:pic>
      <p:pic>
        <p:nvPicPr>
          <p:cNvPr id="28" name="圖片 27" descr="一張含有 文字, 電子用品 的圖片&#10;&#10;自動產生的描述">
            <a:extLst>
              <a:ext uri="{FF2B5EF4-FFF2-40B4-BE49-F238E27FC236}">
                <a16:creationId xmlns:a16="http://schemas.microsoft.com/office/drawing/2014/main" id="{7651EA64-013A-4351-A834-632DB25BD9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2712" y="4241292"/>
            <a:ext cx="4894411" cy="1244583"/>
          </a:xfrm>
          <a:prstGeom prst="rect">
            <a:avLst/>
          </a:prstGeom>
        </p:spPr>
      </p:pic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88A3892D-40D0-4E5E-AF06-DE4976A5BAE7}"/>
              </a:ext>
            </a:extLst>
          </p:cNvPr>
          <p:cNvSpPr/>
          <p:nvPr/>
        </p:nvSpPr>
        <p:spPr>
          <a:xfrm>
            <a:off x="4763" y="2637647"/>
            <a:ext cx="11915774" cy="1189414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0" name="表格 4">
            <a:extLst>
              <a:ext uri="{FF2B5EF4-FFF2-40B4-BE49-F238E27FC236}">
                <a16:creationId xmlns:a16="http://schemas.microsoft.com/office/drawing/2014/main" id="{86A5653E-C763-4F3E-8A55-8041A41F59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214249"/>
              </p:ext>
            </p:extLst>
          </p:nvPr>
        </p:nvGraphicFramePr>
        <p:xfrm>
          <a:off x="0" y="1553004"/>
          <a:ext cx="12191999" cy="2222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510">
                  <a:extLst>
                    <a:ext uri="{9D8B030D-6E8A-4147-A177-3AD203B41FA5}">
                      <a16:colId xmlns:a16="http://schemas.microsoft.com/office/drawing/2014/main" val="2543756455"/>
                    </a:ext>
                  </a:extLst>
                </a:gridCol>
                <a:gridCol w="3695478">
                  <a:extLst>
                    <a:ext uri="{9D8B030D-6E8A-4147-A177-3AD203B41FA5}">
                      <a16:colId xmlns:a16="http://schemas.microsoft.com/office/drawing/2014/main" val="2872239223"/>
                    </a:ext>
                  </a:extLst>
                </a:gridCol>
                <a:gridCol w="3362637">
                  <a:extLst>
                    <a:ext uri="{9D8B030D-6E8A-4147-A177-3AD203B41FA5}">
                      <a16:colId xmlns:a16="http://schemas.microsoft.com/office/drawing/2014/main" val="2504221312"/>
                    </a:ext>
                  </a:extLst>
                </a:gridCol>
                <a:gridCol w="2327374">
                  <a:extLst>
                    <a:ext uri="{9D8B030D-6E8A-4147-A177-3AD203B41FA5}">
                      <a16:colId xmlns:a16="http://schemas.microsoft.com/office/drawing/2014/main" val="2283413128"/>
                    </a:ext>
                  </a:extLst>
                </a:gridCol>
              </a:tblGrid>
              <a:tr h="766730">
                <a:tc>
                  <a:txBody>
                    <a:bodyPr/>
                    <a:lstStyle/>
                    <a:p>
                      <a:endParaRPr lang="zh-TW" altLang="en-US" sz="18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600C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sz="1800" b="1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altLang="zh-TW" sz="1800" b="1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M NAS (Client)</a:t>
                      </a:r>
                      <a:r>
                        <a:rPr lang="zh-TW" sz="1800" b="1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 to NAS(server)</a:t>
                      </a:r>
                      <a:endParaRPr lang="zh-TW" sz="1800" b="1"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zh-TW" altLang="en-US" sz="1800" b="1" i="0" u="none" strike="noStrike" noProof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None SR-IOV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600C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altLang="zh-TW" sz="1800" b="1" i="0" u="none" strike="noStrike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VM (VF)</a:t>
                      </a:r>
                      <a:r>
                        <a:rPr lang="en-US" altLang="zh-TW" sz="1800" b="1" i="0" u="none" strike="noStrike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NAS (Client)</a:t>
                      </a:r>
                      <a:r>
                        <a:rPr lang="zh-TW" altLang="zh-TW" sz="1800" b="1" i="0" u="none" strike="noStrike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 to NAS(server) </a:t>
                      </a:r>
                      <a:r>
                        <a:rPr lang="zh-TW" altLang="en-US" sz="1800" b="1" i="0" u="none" strike="noStrike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altLang="en-US" sz="1800" b="1" i="0" u="none" strike="noStrike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zh-TW" sz="1800" b="1" i="0" u="none" strike="noStrike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 </a:t>
                      </a:r>
                      <a:r>
                        <a:rPr lang="zh-TW" altLang="en-US" sz="1800" b="1" i="0" u="none" strike="noStrike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SR-IOV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600C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600C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42807437"/>
                  </a:ext>
                </a:extLst>
              </a:tr>
              <a:tr h="4384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NAS CPU </a:t>
                      </a:r>
                      <a:r>
                        <a:rPr lang="en-US" altLang="zh-TW" sz="1600" b="1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Usage </a:t>
                      </a:r>
                      <a:endParaRPr lang="zh-TW" altLang="zh-TW" sz="1600" b="1" kern="12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kern="1200">
                          <a:solidFill>
                            <a:srgbClr val="6600CC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Reduce CPU usag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321894"/>
                  </a:ext>
                </a:extLst>
              </a:tr>
              <a:tr h="4384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VM OS CPU Usage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altLang="zh-TW" sz="1600" b="1" kern="1200" noProof="0">
                          <a:solidFill>
                            <a:srgbClr val="6600CC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Reduce</a:t>
                      </a:r>
                      <a:r>
                        <a:rPr lang="zh-TW" altLang="en-US" sz="1600" b="1" kern="1200" noProof="0">
                          <a:solidFill>
                            <a:srgbClr val="6600CC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altLang="zh-TW" sz="1600" b="1" kern="1200" noProof="0">
                          <a:solidFill>
                            <a:srgbClr val="6600CC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CPU</a:t>
                      </a:r>
                      <a:r>
                        <a:rPr lang="zh-TW" altLang="en-US" sz="1600" b="1" kern="1200" noProof="0">
                          <a:solidFill>
                            <a:srgbClr val="6600CC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600" b="1" kern="1200" noProof="0">
                          <a:solidFill>
                            <a:srgbClr val="6600CC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usage</a:t>
                      </a:r>
                      <a:r>
                        <a:rPr lang="zh-TW" altLang="en-US" sz="1600" b="1" kern="1200" noProof="0">
                          <a:solidFill>
                            <a:srgbClr val="6600CC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lang="zh-TW" altLang="zh-TW" sz="1600" b="1" kern="1200">
                        <a:solidFill>
                          <a:srgbClr val="6600CC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22109"/>
                  </a:ext>
                </a:extLst>
              </a:tr>
              <a:tr h="4384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600" b="1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</a:t>
                      </a:r>
                      <a:r>
                        <a:rPr lang="zh-TW" altLang="zh-TW" sz="1600" b="1" kern="12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ransfer speed</a:t>
                      </a:r>
                      <a:endParaRPr lang="zh-TW" altLang="en-US" sz="1600" b="1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1GB/s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1.21 GB/s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kern="1200">
                          <a:solidFill>
                            <a:srgbClr val="6600CC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Enhance performance 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336634"/>
                  </a:ext>
                </a:extLst>
              </a:tr>
            </a:tbl>
          </a:graphicData>
        </a:graphic>
      </p:graphicFrame>
      <p:graphicFrame>
        <p:nvGraphicFramePr>
          <p:cNvPr id="31" name="表格 30">
            <a:extLst>
              <a:ext uri="{FF2B5EF4-FFF2-40B4-BE49-F238E27FC236}">
                <a16:creationId xmlns:a16="http://schemas.microsoft.com/office/drawing/2014/main" id="{12B59AA3-EA06-4552-899C-4700697A2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116659"/>
              </p:ext>
            </p:extLst>
          </p:nvPr>
        </p:nvGraphicFramePr>
        <p:xfrm>
          <a:off x="1" y="5555305"/>
          <a:ext cx="5498431" cy="1302695"/>
        </p:xfrm>
        <a:graphic>
          <a:graphicData uri="http://schemas.openxmlformats.org/drawingml/2006/table">
            <a:tbl>
              <a:tblPr firstRow="1" bandRow="1">
                <a:effectLst>
                  <a:outerShdw blurRad="165100" dist="152400" dir="19800000" sy="23000" kx="-1200000" algn="bl" rotWithShape="0">
                    <a:prstClr val="black">
                      <a:alpha val="62000"/>
                    </a:prstClr>
                  </a:outerShdw>
                </a:effectLst>
                <a:tableStyleId>{5C22544A-7EE6-4342-B048-85BDC9FD1C3A}</a:tableStyleId>
              </a:tblPr>
              <a:tblGrid>
                <a:gridCol w="3705725">
                  <a:extLst>
                    <a:ext uri="{9D8B030D-6E8A-4147-A177-3AD203B41FA5}">
                      <a16:colId xmlns:a16="http://schemas.microsoft.com/office/drawing/2014/main" val="1816872584"/>
                    </a:ext>
                  </a:extLst>
                </a:gridCol>
                <a:gridCol w="1792706">
                  <a:extLst>
                    <a:ext uri="{9D8B030D-6E8A-4147-A177-3AD203B41FA5}">
                      <a16:colId xmlns:a16="http://schemas.microsoft.com/office/drawing/2014/main" val="3833528487"/>
                    </a:ext>
                  </a:extLst>
                </a:gridCol>
              </a:tblGrid>
              <a:tr h="2902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zh-TW" sz="1000" b="1" kern="1200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Test environment setting</a:t>
                      </a:r>
                      <a:endParaRPr lang="zh-TW" altLang="en-US" sz="1000" b="1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altLang="zh-TW" sz="10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VM</a:t>
                      </a:r>
                      <a:endParaRPr lang="zh-TW" altLang="en-US" sz="1000" b="1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794474"/>
                  </a:ext>
                </a:extLst>
              </a:tr>
              <a:tr h="370575">
                <a:tc>
                  <a:txBody>
                    <a:bodyPr/>
                    <a:lstStyle/>
                    <a:p>
                      <a:pPr algn="ctr"/>
                      <a:r>
                        <a:rPr lang="af-ZA" sz="800">
                          <a:effectLst/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TS-h868 (Client)  / FW 4.5.1.1427  + NIC</a:t>
                      </a:r>
                      <a:r>
                        <a:rPr lang="zh-TW" altLang="en-US" sz="800">
                          <a:effectLst/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 </a:t>
                      </a:r>
                      <a:r>
                        <a:rPr lang="af-ZA" sz="800">
                          <a:effectLst/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QXG-10G2SF-CX4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800">
                          <a:effectLst/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OS : </a:t>
                      </a:r>
                      <a:r>
                        <a:rPr lang="af-ZA" sz="800" err="1">
                          <a:effectLst/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windows</a:t>
                      </a:r>
                      <a:r>
                        <a:rPr lang="af-ZA" sz="800">
                          <a:effectLst/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 </a:t>
                      </a:r>
                      <a:r>
                        <a:rPr lang="af-ZA" sz="800" err="1">
                          <a:effectLst/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server</a:t>
                      </a:r>
                      <a:r>
                        <a:rPr lang="af-ZA" sz="800">
                          <a:effectLst/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 2016 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195383"/>
                  </a:ext>
                </a:extLst>
              </a:tr>
              <a:tr h="351562">
                <a:tc>
                  <a:txBody>
                    <a:bodyPr/>
                    <a:lstStyle/>
                    <a:p>
                      <a:pPr algn="ctr"/>
                      <a:r>
                        <a:rPr lang="af-ZA" sz="800">
                          <a:effectLst/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TS-h668 (Server) / FW 4.5.1.1427 +NIC QXG-10G2SF-CX4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800">
                          <a:effectLst/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Cores : 8 (NAS cores </a:t>
                      </a:r>
                      <a:r>
                        <a:rPr lang="en-US" altLang="zh-TW" sz="800">
                          <a:effectLst/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07506"/>
                  </a:ext>
                </a:extLst>
              </a:tr>
              <a:tr h="290279">
                <a:tc>
                  <a:txBody>
                    <a:bodyPr/>
                    <a:lstStyle/>
                    <a:p>
                      <a:pPr algn="ctr"/>
                      <a:r>
                        <a:rPr lang="af-ZA" sz="800">
                          <a:effectLst/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QVS 3.5.1_20200914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800">
                          <a:effectLst/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Memory : 3GB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079808"/>
                  </a:ext>
                </a:extLst>
              </a:tr>
            </a:tbl>
          </a:graphicData>
        </a:graphic>
      </p:graphicFrame>
      <p:sp>
        <p:nvSpPr>
          <p:cNvPr id="33" name="文字方塊 32">
            <a:extLst>
              <a:ext uri="{FF2B5EF4-FFF2-40B4-BE49-F238E27FC236}">
                <a16:creationId xmlns:a16="http://schemas.microsoft.com/office/drawing/2014/main" id="{E20A661C-FEDD-47B8-8F1A-41725C80A128}"/>
              </a:ext>
            </a:extLst>
          </p:cNvPr>
          <p:cNvSpPr txBox="1"/>
          <p:nvPr/>
        </p:nvSpPr>
        <p:spPr>
          <a:xfrm>
            <a:off x="0" y="3786238"/>
            <a:ext cx="1218723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24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VM /NAS Client to Server data transfer test </a:t>
            </a:r>
            <a:endParaRPr lang="zh-TW" altLang="en-US" sz="2400" b="1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F9E7D6B4-2609-443E-B3D8-047292A36AA3}"/>
              </a:ext>
            </a:extLst>
          </p:cNvPr>
          <p:cNvSpPr txBox="1"/>
          <p:nvPr/>
        </p:nvSpPr>
        <p:spPr>
          <a:xfrm>
            <a:off x="5677181" y="5659829"/>
            <a:ext cx="50277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Build 8 VM ,8 VF in QXG-10G2SF-CX48 allocate 1 VF to</a:t>
            </a:r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 </a:t>
            </a: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 VM use</a:t>
            </a:r>
            <a:endParaRPr lang="zh-TW" altLang="en-US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1" name="圖形 40">
            <a:extLst>
              <a:ext uri="{FF2B5EF4-FFF2-40B4-BE49-F238E27FC236}">
                <a16:creationId xmlns:a16="http://schemas.microsoft.com/office/drawing/2014/main" id="{A5072295-6EA5-46F4-9B10-92C7AF6A4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1518" y="4782556"/>
            <a:ext cx="850834" cy="425417"/>
          </a:xfrm>
          <a:prstGeom prst="rect">
            <a:avLst/>
          </a:prstGeom>
        </p:spPr>
      </p:pic>
      <p:grpSp>
        <p:nvGrpSpPr>
          <p:cNvPr id="43" name="群組 42">
            <a:extLst>
              <a:ext uri="{FF2B5EF4-FFF2-40B4-BE49-F238E27FC236}">
                <a16:creationId xmlns:a16="http://schemas.microsoft.com/office/drawing/2014/main" id="{D50BF30C-9F6B-40C8-9490-20D71D4C1132}"/>
              </a:ext>
            </a:extLst>
          </p:cNvPr>
          <p:cNvGrpSpPr/>
          <p:nvPr/>
        </p:nvGrpSpPr>
        <p:grpSpPr>
          <a:xfrm>
            <a:off x="3165446" y="5020712"/>
            <a:ext cx="1304925" cy="425417"/>
            <a:chOff x="4771760" y="4086528"/>
            <a:chExt cx="1587838" cy="492443"/>
          </a:xfrm>
        </p:grpSpPr>
        <p:pic>
          <p:nvPicPr>
            <p:cNvPr id="44" name="圖形 43">
              <a:extLst>
                <a:ext uri="{FF2B5EF4-FFF2-40B4-BE49-F238E27FC236}">
                  <a16:creationId xmlns:a16="http://schemas.microsoft.com/office/drawing/2014/main" id="{D3B795D3-0C58-4EE1-8F37-4E83867DC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71760" y="4086528"/>
              <a:ext cx="1587838" cy="492443"/>
            </a:xfrm>
            <a:prstGeom prst="rect">
              <a:avLst/>
            </a:prstGeom>
            <a:effectLst>
              <a:outerShdw blurRad="76200" dir="18900000" sx="103000" sy="103000" kx="-1200000" algn="b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02547FA1-1098-4C78-9E33-B8DEA550CB79}"/>
                </a:ext>
              </a:extLst>
            </p:cNvPr>
            <p:cNvSpPr txBox="1"/>
            <p:nvPr/>
          </p:nvSpPr>
          <p:spPr>
            <a:xfrm>
              <a:off x="4870353" y="4129712"/>
              <a:ext cx="1390650" cy="42752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Client</a:t>
              </a:r>
              <a:endPara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0A0F0835-9FEA-4CE6-937F-87EC570E7162}"/>
              </a:ext>
            </a:extLst>
          </p:cNvPr>
          <p:cNvGrpSpPr/>
          <p:nvPr/>
        </p:nvGrpSpPr>
        <p:grpSpPr>
          <a:xfrm>
            <a:off x="8124446" y="5020712"/>
            <a:ext cx="1304925" cy="425417"/>
            <a:chOff x="4771760" y="4086528"/>
            <a:chExt cx="1587838" cy="492443"/>
          </a:xfrm>
        </p:grpSpPr>
        <p:pic>
          <p:nvPicPr>
            <p:cNvPr id="47" name="圖形 46">
              <a:extLst>
                <a:ext uri="{FF2B5EF4-FFF2-40B4-BE49-F238E27FC236}">
                  <a16:creationId xmlns:a16="http://schemas.microsoft.com/office/drawing/2014/main" id="{3370F83D-A9BA-42CA-A2A0-5CB361CF9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71760" y="4086528"/>
              <a:ext cx="1587838" cy="492443"/>
            </a:xfrm>
            <a:prstGeom prst="rect">
              <a:avLst/>
            </a:prstGeom>
            <a:effectLst>
              <a:outerShdw blurRad="76200" dir="18900000" sx="103000" sy="103000" kx="-1200000" algn="b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D1F9737E-094B-45F6-8A0E-4CD67305253A}"/>
                </a:ext>
              </a:extLst>
            </p:cNvPr>
            <p:cNvSpPr txBox="1"/>
            <p:nvPr/>
          </p:nvSpPr>
          <p:spPr>
            <a:xfrm>
              <a:off x="4870353" y="4129712"/>
              <a:ext cx="1390650" cy="42752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Server</a:t>
              </a:r>
              <a:endPara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797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6B8A95-1CD5-4E2A-996F-60656BE91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微軟正黑體"/>
              </a:rPr>
              <a:t>QAT technology doubles compression performance 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A36A16F-B044-4526-A8A3-76225DDCA1F0}"/>
              </a:ext>
            </a:extLst>
          </p:cNvPr>
          <p:cNvSpPr/>
          <p:nvPr/>
        </p:nvSpPr>
        <p:spPr>
          <a:xfrm>
            <a:off x="0" y="3215046"/>
            <a:ext cx="12205993" cy="3642954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EF7CF8D6-2082-45CB-99B2-3582D3F8C477}"/>
              </a:ext>
            </a:extLst>
          </p:cNvPr>
          <p:cNvSpPr/>
          <p:nvPr/>
        </p:nvSpPr>
        <p:spPr>
          <a:xfrm>
            <a:off x="0" y="2767568"/>
            <a:ext cx="12192000" cy="910415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8" name="表格 4">
            <a:extLst>
              <a:ext uri="{FF2B5EF4-FFF2-40B4-BE49-F238E27FC236}">
                <a16:creationId xmlns:a16="http://schemas.microsoft.com/office/drawing/2014/main" id="{AC89A2EA-E866-457F-BBDC-4ECC53B1B5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52592"/>
              </p:ext>
            </p:extLst>
          </p:nvPr>
        </p:nvGraphicFramePr>
        <p:xfrm>
          <a:off x="0" y="1561856"/>
          <a:ext cx="12187236" cy="192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414">
                  <a:extLst>
                    <a:ext uri="{9D8B030D-6E8A-4147-A177-3AD203B41FA5}">
                      <a16:colId xmlns:a16="http://schemas.microsoft.com/office/drawing/2014/main" val="2543756455"/>
                    </a:ext>
                  </a:extLst>
                </a:gridCol>
                <a:gridCol w="3694034">
                  <a:extLst>
                    <a:ext uri="{9D8B030D-6E8A-4147-A177-3AD203B41FA5}">
                      <a16:colId xmlns:a16="http://schemas.microsoft.com/office/drawing/2014/main" val="2872239223"/>
                    </a:ext>
                  </a:extLst>
                </a:gridCol>
                <a:gridCol w="3361323">
                  <a:extLst>
                    <a:ext uri="{9D8B030D-6E8A-4147-A177-3AD203B41FA5}">
                      <a16:colId xmlns:a16="http://schemas.microsoft.com/office/drawing/2014/main" val="2504221312"/>
                    </a:ext>
                  </a:extLst>
                </a:gridCol>
                <a:gridCol w="2326465">
                  <a:extLst>
                    <a:ext uri="{9D8B030D-6E8A-4147-A177-3AD203B41FA5}">
                      <a16:colId xmlns:a16="http://schemas.microsoft.com/office/drawing/2014/main" val="2283413128"/>
                    </a:ext>
                  </a:extLst>
                </a:gridCol>
              </a:tblGrid>
              <a:tr h="7667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b="1"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600C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altLang="zh-TW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ubuntu-18.04.1-desk</a:t>
                      </a:r>
                      <a:r>
                        <a:rPr lang="en-US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n-US" altLang="zh-TW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p-amd64.i</a:t>
                      </a:r>
                      <a:r>
                        <a:rPr lang="en-US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so  (1.81GB)</a:t>
                      </a:r>
                      <a:r>
                        <a:rPr lang="zh-TW" altLang="en-US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zh-TW" altLang="en-US" sz="1800" b="1" kern="1200" noProof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-None QAT</a:t>
                      </a:r>
                      <a:endParaRPr lang="zh-TW" altLang="en-US" sz="1800" b="1" kern="120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600C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ubuntu-18.04.1-desk</a:t>
                      </a:r>
                      <a:r>
                        <a:rPr lang="en-US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n-US" altLang="zh-TW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p-amd64.i</a:t>
                      </a:r>
                      <a:r>
                        <a:rPr lang="en-US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altLang="zh-TW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</a:t>
                      </a:r>
                      <a:r>
                        <a:rPr lang="zh-TW" altLang="en-US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 </a:t>
                      </a:r>
                      <a:r>
                        <a:rPr lang="en-US" altLang="zh-TW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(1.81GB</a:t>
                      </a:r>
                      <a:r>
                        <a:rPr lang="en-US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 </a:t>
                      </a:r>
                      <a:r>
                        <a:rPr lang="en-US" altLang="zh-TW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QAT</a:t>
                      </a:r>
                      <a:endParaRPr lang="en-US" sz="1800" b="1" kern="1200" noProof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600C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b="1"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600C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42807437"/>
                  </a:ext>
                </a:extLst>
              </a:tr>
              <a:tr h="4384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Compression Time</a:t>
                      </a:r>
                      <a:endParaRPr lang="en-US" altLang="zh-TW" sz="1600" b="1" i="0" u="none" strike="noStrike" noProof="0">
                        <a:solidFill>
                          <a:srgbClr val="3D007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122.64s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62.28s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>
                          <a:solidFill>
                            <a:srgbClr val="6600CC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Double Compression Speed!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321894"/>
                  </a:ext>
                </a:extLst>
              </a:tr>
              <a:tr h="4384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NAS CPU useage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altLang="zh-TW" sz="1600" b="1" i="0" u="none" strike="noStrike" noProof="0">
                          <a:solidFill>
                            <a:srgbClr val="6600CC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CPU</a:t>
                      </a:r>
                      <a:r>
                        <a:rPr lang="zh-TW" altLang="en-US" sz="1600" b="1" i="0" u="none" strike="noStrike" noProof="0">
                          <a:solidFill>
                            <a:srgbClr val="6600CC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altLang="zh-TW" sz="1600" b="1" i="0" u="none" strike="noStrike" noProof="0" err="1">
                          <a:solidFill>
                            <a:srgbClr val="6600CC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useage</a:t>
                      </a:r>
                      <a:r>
                        <a:rPr lang="en-US" altLang="zh-TW" sz="1600" b="1" i="0" u="none" strike="noStrike" noProof="0">
                          <a:solidFill>
                            <a:srgbClr val="6600CC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 almost the same</a:t>
                      </a:r>
                      <a:endParaRPr lang="zh-TW" altLang="zh-TW" sz="1600" b="1" i="0" u="none" strike="noStrike" noProof="0">
                        <a:solidFill>
                          <a:srgbClr val="6600CC"/>
                        </a:solidFill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22109"/>
                  </a:ext>
                </a:extLst>
              </a:tr>
            </a:tbl>
          </a:graphicData>
        </a:graphic>
      </p:graphicFrame>
      <p:sp>
        <p:nvSpPr>
          <p:cNvPr id="56" name="文字方塊 55">
            <a:extLst>
              <a:ext uri="{FF2B5EF4-FFF2-40B4-BE49-F238E27FC236}">
                <a16:creationId xmlns:a16="http://schemas.microsoft.com/office/drawing/2014/main" id="{4486C3E4-85F1-40A9-83D6-FA920A6343BC}"/>
              </a:ext>
            </a:extLst>
          </p:cNvPr>
          <p:cNvSpPr txBox="1"/>
          <p:nvPr/>
        </p:nvSpPr>
        <p:spPr>
          <a:xfrm>
            <a:off x="4236194" y="5928740"/>
            <a:ext cx="54362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 </a:t>
            </a:r>
            <a:r>
              <a:rPr lang="en-US" altLang="zh-TW" b="1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VM,each</a:t>
            </a: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VM allocate 1 QAT VF compression test at the same time.</a:t>
            </a:r>
          </a:p>
        </p:txBody>
      </p:sp>
      <p:graphicFrame>
        <p:nvGraphicFramePr>
          <p:cNvPr id="57" name="表格 56">
            <a:extLst>
              <a:ext uri="{FF2B5EF4-FFF2-40B4-BE49-F238E27FC236}">
                <a16:creationId xmlns:a16="http://schemas.microsoft.com/office/drawing/2014/main" id="{18001FCC-6D87-41B2-B99A-8C5DC3E28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267030"/>
              </p:ext>
            </p:extLst>
          </p:nvPr>
        </p:nvGraphicFramePr>
        <p:xfrm>
          <a:off x="0" y="5555305"/>
          <a:ext cx="3681442" cy="1302695"/>
        </p:xfrm>
        <a:graphic>
          <a:graphicData uri="http://schemas.openxmlformats.org/drawingml/2006/table">
            <a:tbl>
              <a:tblPr firstRow="1" bandRow="1">
                <a:effectLst>
                  <a:outerShdw blurRad="165100" dist="152400" dir="19800000" sy="23000" kx="-1200000" algn="bl" rotWithShape="0">
                    <a:prstClr val="black">
                      <a:alpha val="62000"/>
                    </a:prstClr>
                  </a:outerShdw>
                </a:effectLst>
                <a:tableStyleId>{5C22544A-7EE6-4342-B048-85BDC9FD1C3A}</a:tableStyleId>
              </a:tblPr>
              <a:tblGrid>
                <a:gridCol w="2114550">
                  <a:extLst>
                    <a:ext uri="{9D8B030D-6E8A-4147-A177-3AD203B41FA5}">
                      <a16:colId xmlns:a16="http://schemas.microsoft.com/office/drawing/2014/main" val="1816872584"/>
                    </a:ext>
                  </a:extLst>
                </a:gridCol>
                <a:gridCol w="1566892">
                  <a:extLst>
                    <a:ext uri="{9D8B030D-6E8A-4147-A177-3AD203B41FA5}">
                      <a16:colId xmlns:a16="http://schemas.microsoft.com/office/drawing/2014/main" val="3833528487"/>
                    </a:ext>
                  </a:extLst>
                </a:gridCol>
              </a:tblGrid>
              <a:tr h="290279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zh-TW" altLang="zh-TW" sz="1000" b="1" kern="1200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Test environment settin</a:t>
                      </a:r>
                      <a:r>
                        <a:rPr lang="en-US" altLang="zh-TW" sz="1000" b="1" kern="1200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</a:t>
                      </a:r>
                      <a:endParaRPr lang="zh-TW" altLang="en-US" sz="1000" b="1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af-ZA" altLang="zh-TW" sz="1000" b="1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VM</a:t>
                      </a:r>
                      <a:endParaRPr lang="zh-TW" altLang="en-US" sz="1000" b="1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794474"/>
                  </a:ext>
                </a:extLst>
              </a:tr>
              <a:tr h="37057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af-ZA" sz="800" kern="1200" noProof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Test model: TS-h886</a:t>
                      </a:r>
                      <a:endParaRPr lang="zh-TW" altLang="en-US" sz="8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800">
                          <a:effectLst/>
                          <a:latin typeface="微軟正黑體"/>
                          <a:ea typeface="微軟正黑體"/>
                        </a:rPr>
                        <a:t> </a:t>
                      </a:r>
                      <a:r>
                        <a:rPr lang="af-ZA" sz="800" kern="1200" noProof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VM OS: ubuntu 18.04</a:t>
                      </a:r>
                      <a:endParaRPr lang="af-ZA" sz="8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195383"/>
                  </a:ext>
                </a:extLst>
              </a:tr>
              <a:tr h="351562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af-ZA" sz="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QVS 3.5.3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Cores : 8 (NAS cores </a:t>
                      </a:r>
                      <a:r>
                        <a:rPr lang="en-US" altLang="zh-TW" sz="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07506"/>
                  </a:ext>
                </a:extLst>
              </a:tr>
              <a:tr h="290279">
                <a:tc>
                  <a:txBody>
                    <a:bodyPr/>
                    <a:lstStyle/>
                    <a:p>
                      <a:pPr algn="ctr"/>
                      <a:endParaRPr lang="af-ZA" sz="800">
                        <a:effectLst/>
                        <a:latin typeface="微軟正黑體"/>
                        <a:ea typeface="微軟正黑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f-ZA" sz="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Memory : 1GB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079808"/>
                  </a:ext>
                </a:extLst>
              </a:tr>
            </a:tbl>
          </a:graphicData>
        </a:graphic>
      </p:graphicFrame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A47B7997-998C-4AA1-BA8E-8AEE0C26066B}"/>
              </a:ext>
            </a:extLst>
          </p:cNvPr>
          <p:cNvSpPr/>
          <p:nvPr/>
        </p:nvSpPr>
        <p:spPr>
          <a:xfrm>
            <a:off x="4050636" y="5110493"/>
            <a:ext cx="4402891" cy="1091172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rgbClr val="1A2158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9" name="圖片 58" descr="一張含有 文字, 電子用品 的圖片&#10;&#10;自動產生的描述">
            <a:extLst>
              <a:ext uri="{FF2B5EF4-FFF2-40B4-BE49-F238E27FC236}">
                <a16:creationId xmlns:a16="http://schemas.microsoft.com/office/drawing/2014/main" id="{17C6A100-44D0-421B-9EE9-0F40021394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010" y="4616825"/>
            <a:ext cx="4894411" cy="1244583"/>
          </a:xfrm>
          <a:prstGeom prst="rect">
            <a:avLst/>
          </a:prstGeom>
        </p:spPr>
      </p:pic>
      <p:grpSp>
        <p:nvGrpSpPr>
          <p:cNvPr id="60" name="群組 59">
            <a:extLst>
              <a:ext uri="{FF2B5EF4-FFF2-40B4-BE49-F238E27FC236}">
                <a16:creationId xmlns:a16="http://schemas.microsoft.com/office/drawing/2014/main" id="{BF10CF21-8845-4452-8A14-9E95E901BCC6}"/>
              </a:ext>
            </a:extLst>
          </p:cNvPr>
          <p:cNvGrpSpPr/>
          <p:nvPr/>
        </p:nvGrpSpPr>
        <p:grpSpPr>
          <a:xfrm>
            <a:off x="6340281" y="3703802"/>
            <a:ext cx="824762" cy="446293"/>
            <a:chOff x="4771760" y="4086528"/>
            <a:chExt cx="1587838" cy="492443"/>
          </a:xfrm>
        </p:grpSpPr>
        <p:pic>
          <p:nvPicPr>
            <p:cNvPr id="61" name="圖形 60">
              <a:extLst>
                <a:ext uri="{FF2B5EF4-FFF2-40B4-BE49-F238E27FC236}">
                  <a16:creationId xmlns:a16="http://schemas.microsoft.com/office/drawing/2014/main" id="{0B33DA79-7C7C-4B79-ACD5-D78D79709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71760" y="4086528"/>
              <a:ext cx="1587838" cy="492443"/>
            </a:xfrm>
            <a:prstGeom prst="rect">
              <a:avLst/>
            </a:prstGeom>
            <a:effectLst>
              <a:outerShdw blurRad="76200" dir="18900000" sx="103000" sy="103000" kx="-1200000" algn="b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B6ADD45B-F47F-4E05-A1FD-308357AF000F}"/>
                </a:ext>
              </a:extLst>
            </p:cNvPr>
            <p:cNvSpPr txBox="1"/>
            <p:nvPr/>
          </p:nvSpPr>
          <p:spPr>
            <a:xfrm>
              <a:off x="4870354" y="4130277"/>
              <a:ext cx="1390649" cy="4075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  <a:latin typeface="Arial" panose="020B0604020202020204" pitchFamily="34" charset="0"/>
                  <a:ea typeface="微軟正黑體"/>
                  <a:cs typeface="Arial" panose="020B0604020202020204" pitchFamily="34" charset="0"/>
                </a:rPr>
                <a:t>VM3</a:t>
              </a:r>
              <a:endPara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34702F32-DC48-440D-A79C-B4C074F5181E}"/>
              </a:ext>
            </a:extLst>
          </p:cNvPr>
          <p:cNvGrpSpPr/>
          <p:nvPr/>
        </p:nvGrpSpPr>
        <p:grpSpPr>
          <a:xfrm>
            <a:off x="4419623" y="3703802"/>
            <a:ext cx="824762" cy="446293"/>
            <a:chOff x="4771760" y="4086528"/>
            <a:chExt cx="1587838" cy="492443"/>
          </a:xfrm>
        </p:grpSpPr>
        <p:pic>
          <p:nvPicPr>
            <p:cNvPr id="64" name="圖形 63">
              <a:extLst>
                <a:ext uri="{FF2B5EF4-FFF2-40B4-BE49-F238E27FC236}">
                  <a16:creationId xmlns:a16="http://schemas.microsoft.com/office/drawing/2014/main" id="{E6AC83E6-720B-4C89-A1AC-3D55109CC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71760" y="4086528"/>
              <a:ext cx="1587838" cy="492443"/>
            </a:xfrm>
            <a:prstGeom prst="rect">
              <a:avLst/>
            </a:prstGeom>
            <a:effectLst>
              <a:outerShdw blurRad="76200" dir="18900000" sx="103000" sy="103000" kx="-1200000" algn="b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65" name="文字方塊 64">
              <a:extLst>
                <a:ext uri="{FF2B5EF4-FFF2-40B4-BE49-F238E27FC236}">
                  <a16:creationId xmlns:a16="http://schemas.microsoft.com/office/drawing/2014/main" id="{60DB9714-3C97-4502-AB6F-9F28F29EC69C}"/>
                </a:ext>
              </a:extLst>
            </p:cNvPr>
            <p:cNvSpPr txBox="1"/>
            <p:nvPr/>
          </p:nvSpPr>
          <p:spPr>
            <a:xfrm>
              <a:off x="4870354" y="4130277"/>
              <a:ext cx="1390649" cy="4075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VM1</a:t>
              </a:r>
            </a:p>
          </p:txBody>
        </p:sp>
      </p:grp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31DB56B7-3A22-4F2B-A95E-3108F61D718C}"/>
              </a:ext>
            </a:extLst>
          </p:cNvPr>
          <p:cNvGrpSpPr/>
          <p:nvPr/>
        </p:nvGrpSpPr>
        <p:grpSpPr>
          <a:xfrm>
            <a:off x="7279732" y="3703801"/>
            <a:ext cx="824762" cy="446293"/>
            <a:chOff x="4771760" y="4086528"/>
            <a:chExt cx="1587838" cy="492443"/>
          </a:xfrm>
        </p:grpSpPr>
        <p:pic>
          <p:nvPicPr>
            <p:cNvPr id="67" name="圖形 66">
              <a:extLst>
                <a:ext uri="{FF2B5EF4-FFF2-40B4-BE49-F238E27FC236}">
                  <a16:creationId xmlns:a16="http://schemas.microsoft.com/office/drawing/2014/main" id="{35F8B52F-D7F4-4BA7-9C0E-636596CC7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71760" y="4086528"/>
              <a:ext cx="1587838" cy="492443"/>
            </a:xfrm>
            <a:prstGeom prst="rect">
              <a:avLst/>
            </a:prstGeom>
            <a:effectLst>
              <a:outerShdw blurRad="76200" dir="18900000" sx="103000" sy="103000" kx="-1200000" algn="b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68" name="文字方塊 67">
              <a:extLst>
                <a:ext uri="{FF2B5EF4-FFF2-40B4-BE49-F238E27FC236}">
                  <a16:creationId xmlns:a16="http://schemas.microsoft.com/office/drawing/2014/main" id="{A62D834D-C1C2-4F17-B8C6-249FA2EA89BE}"/>
                </a:ext>
              </a:extLst>
            </p:cNvPr>
            <p:cNvSpPr txBox="1"/>
            <p:nvPr/>
          </p:nvSpPr>
          <p:spPr>
            <a:xfrm>
              <a:off x="4870354" y="4130277"/>
              <a:ext cx="1390649" cy="4075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  <a:latin typeface="Arial" panose="020B0604020202020204" pitchFamily="34" charset="0"/>
                  <a:ea typeface="微軟正黑體"/>
                  <a:cs typeface="Arial" panose="020B0604020202020204" pitchFamily="34" charset="0"/>
                </a:rPr>
                <a:t>VM4</a:t>
              </a:r>
              <a:endPara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517AB9B0-C80E-45D2-84CF-80B51E602C04}"/>
              </a:ext>
            </a:extLst>
          </p:cNvPr>
          <p:cNvGrpSpPr/>
          <p:nvPr/>
        </p:nvGrpSpPr>
        <p:grpSpPr>
          <a:xfrm>
            <a:off x="4419623" y="4350979"/>
            <a:ext cx="824762" cy="446293"/>
            <a:chOff x="4771760" y="4086528"/>
            <a:chExt cx="1587838" cy="492443"/>
          </a:xfrm>
        </p:grpSpPr>
        <p:pic>
          <p:nvPicPr>
            <p:cNvPr id="70" name="圖形 69">
              <a:extLst>
                <a:ext uri="{FF2B5EF4-FFF2-40B4-BE49-F238E27FC236}">
                  <a16:creationId xmlns:a16="http://schemas.microsoft.com/office/drawing/2014/main" id="{8A1B1114-0F01-4A46-8A3F-F4A6DC1FF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71760" y="4086528"/>
              <a:ext cx="1587838" cy="492443"/>
            </a:xfrm>
            <a:prstGeom prst="rect">
              <a:avLst/>
            </a:prstGeom>
            <a:effectLst>
              <a:outerShdw blurRad="76200" dir="18900000" sx="103000" sy="103000" kx="-1200000" algn="b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71" name="文字方塊 70">
              <a:extLst>
                <a:ext uri="{FF2B5EF4-FFF2-40B4-BE49-F238E27FC236}">
                  <a16:creationId xmlns:a16="http://schemas.microsoft.com/office/drawing/2014/main" id="{222CDD6C-6A15-49C8-984E-77BC9748CB8D}"/>
                </a:ext>
              </a:extLst>
            </p:cNvPr>
            <p:cNvSpPr txBox="1"/>
            <p:nvPr/>
          </p:nvSpPr>
          <p:spPr>
            <a:xfrm>
              <a:off x="4870354" y="4130277"/>
              <a:ext cx="1390649" cy="4075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  <a:latin typeface="Arial" panose="020B0604020202020204" pitchFamily="34" charset="0"/>
                  <a:ea typeface="微軟正黑體"/>
                  <a:cs typeface="Arial" panose="020B0604020202020204" pitchFamily="34" charset="0"/>
                </a:rPr>
                <a:t>VM5</a:t>
              </a:r>
              <a:endPara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CBC15576-EACA-4417-8A49-81C6A3BEE089}"/>
              </a:ext>
            </a:extLst>
          </p:cNvPr>
          <p:cNvGrpSpPr/>
          <p:nvPr/>
        </p:nvGrpSpPr>
        <p:grpSpPr>
          <a:xfrm>
            <a:off x="7279732" y="4350979"/>
            <a:ext cx="824762" cy="446293"/>
            <a:chOff x="4771760" y="4086528"/>
            <a:chExt cx="1587838" cy="492443"/>
          </a:xfrm>
        </p:grpSpPr>
        <p:pic>
          <p:nvPicPr>
            <p:cNvPr id="73" name="圖形 72">
              <a:extLst>
                <a:ext uri="{FF2B5EF4-FFF2-40B4-BE49-F238E27FC236}">
                  <a16:creationId xmlns:a16="http://schemas.microsoft.com/office/drawing/2014/main" id="{18CDF1E7-F13E-4A8E-AEBF-1D49D2F16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71760" y="4086528"/>
              <a:ext cx="1587838" cy="492443"/>
            </a:xfrm>
            <a:prstGeom prst="rect">
              <a:avLst/>
            </a:prstGeom>
            <a:effectLst>
              <a:outerShdw blurRad="76200" dir="18900000" sx="103000" sy="103000" kx="-1200000" algn="b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74" name="文字方塊 73">
              <a:extLst>
                <a:ext uri="{FF2B5EF4-FFF2-40B4-BE49-F238E27FC236}">
                  <a16:creationId xmlns:a16="http://schemas.microsoft.com/office/drawing/2014/main" id="{9DF38D98-2435-43D5-A1CD-6B889417183A}"/>
                </a:ext>
              </a:extLst>
            </p:cNvPr>
            <p:cNvSpPr txBox="1"/>
            <p:nvPr/>
          </p:nvSpPr>
          <p:spPr>
            <a:xfrm>
              <a:off x="4870354" y="4130277"/>
              <a:ext cx="1390649" cy="4075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  <a:latin typeface="Arial" panose="020B0604020202020204" pitchFamily="34" charset="0"/>
                  <a:ea typeface="微軟正黑體"/>
                  <a:cs typeface="Arial" panose="020B0604020202020204" pitchFamily="34" charset="0"/>
                </a:rPr>
                <a:t>VM8</a:t>
              </a:r>
              <a:endPara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DF4F6B9E-C2D6-46C6-84EC-85D3F734F29B}"/>
              </a:ext>
            </a:extLst>
          </p:cNvPr>
          <p:cNvGrpSpPr/>
          <p:nvPr/>
        </p:nvGrpSpPr>
        <p:grpSpPr>
          <a:xfrm>
            <a:off x="5390390" y="4350979"/>
            <a:ext cx="824762" cy="446293"/>
            <a:chOff x="4771760" y="4086528"/>
            <a:chExt cx="1587838" cy="492443"/>
          </a:xfrm>
        </p:grpSpPr>
        <p:pic>
          <p:nvPicPr>
            <p:cNvPr id="76" name="圖形 75">
              <a:extLst>
                <a:ext uri="{FF2B5EF4-FFF2-40B4-BE49-F238E27FC236}">
                  <a16:creationId xmlns:a16="http://schemas.microsoft.com/office/drawing/2014/main" id="{AA701141-96AA-4E36-92D0-87D4B94DF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71760" y="4086528"/>
              <a:ext cx="1587838" cy="492443"/>
            </a:xfrm>
            <a:prstGeom prst="rect">
              <a:avLst/>
            </a:prstGeom>
            <a:effectLst>
              <a:outerShdw blurRad="76200" dir="18900000" sx="103000" sy="103000" kx="-1200000" algn="b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77" name="文字方塊 76">
              <a:extLst>
                <a:ext uri="{FF2B5EF4-FFF2-40B4-BE49-F238E27FC236}">
                  <a16:creationId xmlns:a16="http://schemas.microsoft.com/office/drawing/2014/main" id="{893EAABB-79F2-4C4F-B978-87FD489A1B00}"/>
                </a:ext>
              </a:extLst>
            </p:cNvPr>
            <p:cNvSpPr txBox="1"/>
            <p:nvPr/>
          </p:nvSpPr>
          <p:spPr>
            <a:xfrm>
              <a:off x="4870354" y="4130277"/>
              <a:ext cx="1390649" cy="4075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  <a:latin typeface="Arial" panose="020B0604020202020204" pitchFamily="34" charset="0"/>
                  <a:ea typeface="微軟正黑體"/>
                  <a:cs typeface="Arial" panose="020B0604020202020204" pitchFamily="34" charset="0"/>
                </a:rPr>
                <a:t>VM6</a:t>
              </a:r>
              <a:endPara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73ED7C74-142A-4791-8361-F4A9309A8681}"/>
              </a:ext>
            </a:extLst>
          </p:cNvPr>
          <p:cNvGrpSpPr/>
          <p:nvPr/>
        </p:nvGrpSpPr>
        <p:grpSpPr>
          <a:xfrm>
            <a:off x="5390390" y="3703801"/>
            <a:ext cx="824762" cy="446293"/>
            <a:chOff x="4771760" y="4086528"/>
            <a:chExt cx="1587838" cy="492443"/>
          </a:xfrm>
        </p:grpSpPr>
        <p:pic>
          <p:nvPicPr>
            <p:cNvPr id="79" name="圖形 78">
              <a:extLst>
                <a:ext uri="{FF2B5EF4-FFF2-40B4-BE49-F238E27FC236}">
                  <a16:creationId xmlns:a16="http://schemas.microsoft.com/office/drawing/2014/main" id="{24E5CCCA-2B5D-4F83-A094-A6F134046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71760" y="4086528"/>
              <a:ext cx="1587838" cy="492443"/>
            </a:xfrm>
            <a:prstGeom prst="rect">
              <a:avLst/>
            </a:prstGeom>
            <a:effectLst>
              <a:outerShdw blurRad="76200" dir="18900000" sx="103000" sy="103000" kx="-1200000" algn="b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80" name="文字方塊 79">
              <a:extLst>
                <a:ext uri="{FF2B5EF4-FFF2-40B4-BE49-F238E27FC236}">
                  <a16:creationId xmlns:a16="http://schemas.microsoft.com/office/drawing/2014/main" id="{61DC8A77-CC44-4B9E-864C-FA1B5AB426EA}"/>
                </a:ext>
              </a:extLst>
            </p:cNvPr>
            <p:cNvSpPr txBox="1"/>
            <p:nvPr/>
          </p:nvSpPr>
          <p:spPr>
            <a:xfrm>
              <a:off x="4870354" y="4130277"/>
              <a:ext cx="1390649" cy="4075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  <a:latin typeface="Arial" panose="020B0604020202020204" pitchFamily="34" charset="0"/>
                  <a:ea typeface="微軟正黑體"/>
                  <a:cs typeface="Arial" panose="020B0604020202020204" pitchFamily="34" charset="0"/>
                </a:rPr>
                <a:t>VM2</a:t>
              </a:r>
              <a:endPara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群組 80">
            <a:extLst>
              <a:ext uri="{FF2B5EF4-FFF2-40B4-BE49-F238E27FC236}">
                <a16:creationId xmlns:a16="http://schemas.microsoft.com/office/drawing/2014/main" id="{0363A364-EEFF-4F8B-8611-CB1A1E8870A1}"/>
              </a:ext>
            </a:extLst>
          </p:cNvPr>
          <p:cNvGrpSpPr/>
          <p:nvPr/>
        </p:nvGrpSpPr>
        <p:grpSpPr>
          <a:xfrm>
            <a:off x="6340280" y="4350979"/>
            <a:ext cx="824762" cy="446293"/>
            <a:chOff x="4771760" y="4086528"/>
            <a:chExt cx="1587838" cy="492443"/>
          </a:xfrm>
        </p:grpSpPr>
        <p:pic>
          <p:nvPicPr>
            <p:cNvPr id="82" name="圖形 81">
              <a:extLst>
                <a:ext uri="{FF2B5EF4-FFF2-40B4-BE49-F238E27FC236}">
                  <a16:creationId xmlns:a16="http://schemas.microsoft.com/office/drawing/2014/main" id="{EB0DF068-D352-450E-B567-7A0B72645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71760" y="4086528"/>
              <a:ext cx="1587838" cy="492443"/>
            </a:xfrm>
            <a:prstGeom prst="rect">
              <a:avLst/>
            </a:prstGeom>
            <a:effectLst>
              <a:outerShdw blurRad="76200" dir="18900000" sx="103000" sy="103000" kx="-1200000" algn="b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83" name="文字方塊 82">
              <a:extLst>
                <a:ext uri="{FF2B5EF4-FFF2-40B4-BE49-F238E27FC236}">
                  <a16:creationId xmlns:a16="http://schemas.microsoft.com/office/drawing/2014/main" id="{CAF82564-314B-4C45-8CF7-18EA410B4F4D}"/>
                </a:ext>
              </a:extLst>
            </p:cNvPr>
            <p:cNvSpPr txBox="1"/>
            <p:nvPr/>
          </p:nvSpPr>
          <p:spPr>
            <a:xfrm>
              <a:off x="4870354" y="4130277"/>
              <a:ext cx="1390649" cy="4075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  <a:latin typeface="Arial" panose="020B0604020202020204" pitchFamily="34" charset="0"/>
                  <a:ea typeface="微軟正黑體"/>
                  <a:cs typeface="Arial" panose="020B0604020202020204" pitchFamily="34" charset="0"/>
                </a:rPr>
                <a:t>VM7</a:t>
              </a:r>
              <a:endPara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57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DBE66F-ED83-4196-8D25-42E74567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微軟正黑體"/>
              </a:rPr>
              <a:t>The visual UI is more easy to use 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FBB5570F-4749-435F-9C43-1DBABF501A0B}"/>
              </a:ext>
            </a:extLst>
          </p:cNvPr>
          <p:cNvSpPr/>
          <p:nvPr/>
        </p:nvSpPr>
        <p:spPr>
          <a:xfrm>
            <a:off x="1241852" y="1874041"/>
            <a:ext cx="5365376" cy="5164715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8" descr="一張含有 螢幕擷取畫面 的圖片&#10;&#10;自動產生的描述">
            <a:extLst>
              <a:ext uri="{FF2B5EF4-FFF2-40B4-BE49-F238E27FC236}">
                <a16:creationId xmlns:a16="http://schemas.microsoft.com/office/drawing/2014/main" id="{9FBEBE31-F537-474F-930A-3494CDDFAE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663" y="1547703"/>
            <a:ext cx="9558337" cy="3943350"/>
          </a:xfrm>
          <a:prstGeom prst="rect">
            <a:avLst/>
          </a:prstGeom>
        </p:spPr>
      </p:pic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98F61AD1-3A23-44EC-B660-49B2F1CDB99A}"/>
              </a:ext>
            </a:extLst>
          </p:cNvPr>
          <p:cNvSpPr/>
          <p:nvPr/>
        </p:nvSpPr>
        <p:spPr>
          <a:xfrm>
            <a:off x="356153" y="3100057"/>
            <a:ext cx="7934543" cy="4160999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9000"/>
                </a:schemeClr>
              </a:gs>
            </a:gsLst>
            <a:lin ang="5400000" scaled="1"/>
          </a:gradFill>
          <a:ln>
            <a:noFill/>
          </a:ln>
          <a:effectLst>
            <a:softEdge rad="609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9" descr="一張含有 螢幕擷取畫面 的圖片&#10;&#10;自動產生的描述">
            <a:extLst>
              <a:ext uri="{FF2B5EF4-FFF2-40B4-BE49-F238E27FC236}">
                <a16:creationId xmlns:a16="http://schemas.microsoft.com/office/drawing/2014/main" id="{9FAB565E-7E1C-4C90-9E4D-547AC2C80A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0" y="4123902"/>
            <a:ext cx="7329612" cy="273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0188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629</Words>
  <Application>Microsoft Office PowerPoint</Application>
  <PresentationFormat>寬螢幕</PresentationFormat>
  <Paragraphs>97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微軟正黑體</vt:lpstr>
      <vt:lpstr>Arial</vt:lpstr>
      <vt:lpstr>Calibri</vt:lpstr>
      <vt:lpstr>Wingdings</vt:lpstr>
      <vt:lpstr>自訂設計</vt:lpstr>
      <vt:lpstr>自訂設計</vt:lpstr>
      <vt:lpstr>PowerPoint 簡報</vt:lpstr>
      <vt:lpstr>SR-IOV Reduce network bandwidth loss</vt:lpstr>
      <vt:lpstr>The network problem of enterprise </vt:lpstr>
      <vt:lpstr>How to reduce the network bandwidth loss of VM?</vt:lpstr>
      <vt:lpstr>SR-IOV- Single Root I/O Virtualization</vt:lpstr>
      <vt:lpstr>SR-IOV Architecture</vt:lpstr>
      <vt:lpstr>The network speed used by SR-IOV is enhanced 20%</vt:lpstr>
      <vt:lpstr>QAT technology doubles compression performance </vt:lpstr>
      <vt:lpstr>The visual UI is more easy to use </vt:lpstr>
      <vt:lpstr>SR-IOV advantages and benefits for user</vt:lpstr>
      <vt:lpstr>SR-IOV</vt:lpstr>
      <vt:lpstr>SR-IOV Support list </vt:lpstr>
      <vt:lpstr>SR-IOV notice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Mili Wang</dc:creator>
  <cp:lastModifiedBy>QNAP_Mili Wang</cp:lastModifiedBy>
  <cp:revision>2</cp:revision>
  <dcterms:created xsi:type="dcterms:W3CDTF">2021-02-17T08:16:34Z</dcterms:created>
  <dcterms:modified xsi:type="dcterms:W3CDTF">2021-02-25T06:54:47Z</dcterms:modified>
</cp:coreProperties>
</file>