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6" r:id="rId3"/>
    <p:sldId id="263" r:id="rId4"/>
    <p:sldId id="285" r:id="rId5"/>
    <p:sldId id="286" r:id="rId6"/>
    <p:sldId id="281" r:id="rId7"/>
    <p:sldId id="273" r:id="rId8"/>
    <p:sldId id="291" r:id="rId9"/>
    <p:sldId id="278" r:id="rId10"/>
    <p:sldId id="266" r:id="rId11"/>
    <p:sldId id="267" r:id="rId12"/>
    <p:sldId id="294" r:id="rId13"/>
    <p:sldId id="295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CCCCFF"/>
    <a:srgbClr val="5C739C"/>
    <a:srgbClr val="2279B4"/>
    <a:srgbClr val="FF3300"/>
    <a:srgbClr val="3D007A"/>
    <a:srgbClr val="5B298D"/>
    <a:srgbClr val="30326A"/>
    <a:srgbClr val="1A2158"/>
    <a:srgbClr val="2A2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6" autoAdjust="0"/>
    <p:restoredTop sz="94660"/>
  </p:normalViewPr>
  <p:slideViewPr>
    <p:cSldViewPr snapToGrid="0">
      <p:cViewPr>
        <p:scale>
          <a:sx n="60" d="100"/>
          <a:sy n="60" d="100"/>
        </p:scale>
        <p:origin x="-6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2253A07-9EF8-469B-8FAF-FE9D6EFEF0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52E313-FDB3-4817-A96C-C9D6944EF3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F5204-460B-4C40-8047-D53CFC022A36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981685D-1E6B-4D1C-9171-4FCD1DF8F7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C668EA1-836D-491F-B360-84A815B75E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5064A-2FD8-472C-9069-BFA1FFB7DF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752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E532-4D82-4EEA-8F17-53E74076804C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C4AE7-A4F5-42DD-9418-C94E4E3184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00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C4AE7-A4F5-42DD-9418-C94E4E31842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815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546BA6-1CA5-4C60-B1F7-5B6419FC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F38337-223E-4E87-818A-7D096F6A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30413A-CA98-4CE4-BA24-9141CCA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D266E-9BC2-491E-924D-181786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99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4E2134-261B-4079-9761-31549E3E6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0E08221-A078-485F-9D9A-7B08D1ACD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3258F2-9699-4A8C-864B-AD54DAD41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1575907-E8E1-4E04-8F48-4230C55F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4C7AB6-4C2D-49AD-8FFB-18E9D7D74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122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0D4042-4297-4860-BEA8-362502681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0E8D1E-46CD-4F8A-B206-FD8964FEA0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0EBAFA5-9D6D-44A7-A65E-9F7904B07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00981CC-F5FD-4953-AB35-3E055AF3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DCB3EEB-BBE8-4B5B-BB76-CF8D4F92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33EBFE3-A548-4275-8DD8-1D9DEA2A1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12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7EC28D-5B2E-4C2C-A24C-9C119B481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293C2D-B252-4583-A8A5-547DA2261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BB11D1F-AE8D-4D1D-9935-62186D31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6433F02-6EFF-4669-AE6C-23375310A7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2148B47-F746-4A4E-AAB5-83D1D96AF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94BD0A9-1242-43B7-A789-975657D56F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C441396-A92A-482D-B134-8D3CB501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5C77DA-1455-472A-9196-E5C9BB5F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67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C6AD86-7D32-42C2-94D4-136EB7438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0E7B0BC-0A3A-41C1-994F-54BA0C2A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697E483-DE91-4CEE-8FA7-70C348581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419EB4-0E3D-48A0-B1E3-FE05B3E1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72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3B1B931-1E18-4100-B0E4-45FBF292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03EC9F52-5909-4E31-8C71-E2D6E4BF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DB4A879-8562-460C-8C92-C80DEFEA1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2670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CB82EF-17CA-469B-9D0D-F5D185C15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155801-5EB5-447B-8C9E-3D9436A1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826308F-9F07-4EA6-A8C5-2DDAF69B6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B30E311-6A4D-4530-A08A-E8D79067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2278488-42D5-4778-B659-62A79BC0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6DBAF2-3948-4646-9294-FBD9AF210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39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6D7247-38E4-44A5-8FB0-B50ADFA5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1C470B7-8F0F-4A5D-ACC2-546842FDF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92F786-B6AC-4CB9-AAC9-D0B47F00B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8993D36-39E3-46DF-B671-D6926694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79C20BB-283A-473A-9147-A7C3D8CF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BC0F696-AC40-4754-A930-C9C37692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687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AA4922-5F64-4CA5-9DD0-F406CFCE2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AC119C5-B160-4DB1-A778-CEDD3EC8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3A42385-487B-4A15-8249-6A22DDF0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A0AA5C-58B3-4660-96FF-B538A977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5166337-D0A0-42FC-AD8D-8BF6A324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54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E317417-42D1-46A1-AFF7-2DB7A076D0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27478E3-DD18-407D-8FEE-1D8D499CA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765AD3-9D50-4409-AD76-8E256BA8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48B6730-66AC-49F8-B635-3FB86B6D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E7D9F8-41BC-4B1A-BF81-8BB87091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11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546BA6-1CA5-4C60-B1F7-5B6419FC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F38337-223E-4E87-818A-7D096F6A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30413A-CA98-4CE4-BA24-9141CCA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D266E-9BC2-491E-924D-181786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18799F98-D752-4402-A04B-E05E80C7DE3C}"/>
              </a:ext>
            </a:extLst>
          </p:cNvPr>
          <p:cNvSpPr txBox="1"/>
          <p:nvPr userDrawn="1"/>
        </p:nvSpPr>
        <p:spPr>
          <a:xfrm>
            <a:off x="886866" y="4632326"/>
            <a:ext cx="5209133" cy="4390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©2021</a:t>
            </a:r>
            <a:r>
              <a:rPr lang="zh-TW" altLang="en-US" sz="80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著作權為威聯通科技股份有限公司所有。威聯通科技並保留所有權利。威聯通科技股份有限公司所使用或註冊之商標或標章。檔案中所提及之產品及公司名稱可能為其他公司所有之商標。</a:t>
            </a:r>
          </a:p>
        </p:txBody>
      </p:sp>
    </p:spTree>
    <p:extLst>
      <p:ext uri="{BB962C8B-B14F-4D97-AF65-F5344CB8AC3E}">
        <p14:creationId xmlns:p14="http://schemas.microsoft.com/office/powerpoint/2010/main" val="85250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D546BA6-1CA5-4C60-B1F7-5B6419FC06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F38337-223E-4E87-818A-7D096F6A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CA5EA3-55AA-4E6F-8B98-51EA08205707}" type="datetimeFigureOut">
              <a:rPr lang="zh-TW" altLang="en-US" smtClean="0"/>
              <a:t>2021/2/25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30413A-CA98-4CE4-BA24-9141CCA6B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16D266E-9BC2-491E-924D-1817867F8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69323-122C-4C95-829B-B63FEB48F09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929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784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28D50F6-07CE-4402-BA7F-49F3F9F6FC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4055315-97DF-4A6C-93E3-E5BAD54B2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903228"/>
            <a:ext cx="7657214" cy="3072808"/>
          </a:xfrm>
        </p:spPr>
        <p:txBody>
          <a:bodyPr anchor="ctr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4209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76479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24231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0"/>
            <a:ext cx="12186583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3105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0894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1D4ED1A0-10A8-460D-A0C5-5CD303756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" y="0"/>
            <a:ext cx="12186581" cy="6857999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B2240655-18AA-4571-9000-97C96AB1E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4998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F0B8264-19CB-4D66-A3E6-F20C873F4DD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D54D06D-8C89-4547-AD63-A168BC4C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552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D28F7E-186E-4057-9244-1A08B3505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8679"/>
            <a:ext cx="10515600" cy="4518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5193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6" r:id="rId2"/>
    <p:sldLayoutId id="2147483688" r:id="rId3"/>
    <p:sldLayoutId id="2147483687" r:id="rId4"/>
    <p:sldLayoutId id="2147483692" r:id="rId5"/>
    <p:sldLayoutId id="2147483676" r:id="rId6"/>
    <p:sldLayoutId id="2147483689" r:id="rId7"/>
    <p:sldLayoutId id="2147483690" r:id="rId8"/>
    <p:sldLayoutId id="2147483691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01.org/sites/default/files/downloads/337758-003intelqatwindowsreleasenotesv1.3.0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形 14">
            <a:extLst>
              <a:ext uri="{FF2B5EF4-FFF2-40B4-BE49-F238E27FC236}">
                <a16:creationId xmlns:a16="http://schemas.microsoft.com/office/drawing/2014/main" id="{24E9849E-6B7D-4423-896E-632E8F67D1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1076" b="21090"/>
          <a:stretch/>
        </p:blipFill>
        <p:spPr>
          <a:xfrm>
            <a:off x="-17203" y="1552355"/>
            <a:ext cx="12209203" cy="5305646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502AB87E-870D-4DBC-8C1C-69928C7BC234}"/>
              </a:ext>
            </a:extLst>
          </p:cNvPr>
          <p:cNvSpPr/>
          <p:nvPr/>
        </p:nvSpPr>
        <p:spPr>
          <a:xfrm>
            <a:off x="2217116" y="3488873"/>
            <a:ext cx="8455600" cy="2683327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684300C-4F63-47E4-A133-4026DD5C32F4}"/>
              </a:ext>
            </a:extLst>
          </p:cNvPr>
          <p:cNvSpPr/>
          <p:nvPr/>
        </p:nvSpPr>
        <p:spPr>
          <a:xfrm>
            <a:off x="1979195" y="3490070"/>
            <a:ext cx="8233610" cy="2285901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FA48346F-C9CC-40FF-8977-8C837C177B6D}"/>
              </a:ext>
            </a:extLst>
          </p:cNvPr>
          <p:cNvSpPr/>
          <p:nvPr/>
        </p:nvSpPr>
        <p:spPr>
          <a:xfrm>
            <a:off x="2217116" y="1708343"/>
            <a:ext cx="8455600" cy="1994293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AD3A1C8-78D5-486F-88BB-7B90D4681C1D}"/>
              </a:ext>
            </a:extLst>
          </p:cNvPr>
          <p:cNvSpPr/>
          <p:nvPr/>
        </p:nvSpPr>
        <p:spPr>
          <a:xfrm>
            <a:off x="1979195" y="1985630"/>
            <a:ext cx="8233610" cy="1263525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7A74432-F671-429D-AEC6-30C934FF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SR-IOV</a:t>
            </a:r>
            <a:r>
              <a:rPr lang="zh-TW" altLang="en-US"/>
              <a:t>的優勢與效益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07F2E5A4-ADC4-4F33-8817-7EF218D24F6A}"/>
              </a:ext>
            </a:extLst>
          </p:cNvPr>
          <p:cNvSpPr txBox="1">
            <a:spLocks/>
          </p:cNvSpPr>
          <p:nvPr/>
        </p:nvSpPr>
        <p:spPr>
          <a:xfrm>
            <a:off x="1979196" y="2605260"/>
            <a:ext cx="8233610" cy="643896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</a:pPr>
            <a:r>
              <a:rPr lang="zh-TW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讓你的虛擬機上的服務，享受的實體網路速度</a:t>
            </a:r>
            <a:endParaRPr lang="en-US" altLang="zh-TW" sz="2000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28DBBEEB-D243-4007-849F-07BDA86D50F5}"/>
              </a:ext>
            </a:extLst>
          </p:cNvPr>
          <p:cNvSpPr txBox="1">
            <a:spLocks/>
          </p:cNvSpPr>
          <p:nvPr/>
        </p:nvSpPr>
        <p:spPr>
          <a:xfrm>
            <a:off x="1979196" y="4101014"/>
            <a:ext cx="7968916" cy="16749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如果需要即時服務的需求，例如訂票服務、金流服務、影音服務，可以直接享受硬體網卡上的速度，降低網路的延遲</a:t>
            </a:r>
            <a:endParaRPr lang="en-US" altLang="zh-TW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減少主機的</a:t>
            </a:r>
            <a:r>
              <a:rPr lang="en-US" altLang="zh-TW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CPU</a:t>
            </a:r>
            <a:r>
              <a:rPr lang="zh-TW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上的損耗</a:t>
            </a:r>
            <a:endParaRPr lang="en-US" altLang="zh-TW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zh-TW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網路效率至少提升</a:t>
            </a:r>
            <a:r>
              <a:rPr lang="en-US" altLang="zh-TW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20%</a:t>
            </a:r>
            <a:r>
              <a:rPr lang="zh-TW" altLang="en-US" sz="18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以上</a:t>
            </a:r>
            <a:endParaRPr lang="en-US" altLang="zh-TW" sz="18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E6C13003-4362-459E-AEEB-F5A936026720}"/>
              </a:ext>
            </a:extLst>
          </p:cNvPr>
          <p:cNvSpPr txBox="1">
            <a:spLocks/>
          </p:cNvSpPr>
          <p:nvPr/>
        </p:nvSpPr>
        <p:spPr>
          <a:xfrm>
            <a:off x="1979195" y="3488873"/>
            <a:ext cx="3636334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效益</a:t>
            </a:r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42F8F9A0-B834-48C4-970D-7C7F0BCB103B}"/>
              </a:ext>
            </a:extLst>
          </p:cNvPr>
          <p:cNvSpPr txBox="1">
            <a:spLocks/>
          </p:cNvSpPr>
          <p:nvPr/>
        </p:nvSpPr>
        <p:spPr>
          <a:xfrm>
            <a:off x="1979195" y="1985629"/>
            <a:ext cx="3636334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優勢</a:t>
            </a: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6D5AB223-49EE-4718-81B4-89F69B0F99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832" y="5056040"/>
            <a:ext cx="1581093" cy="13795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265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18730D-D81A-41FE-93B0-F424C151D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708" y="1180214"/>
            <a:ext cx="3636334" cy="1063256"/>
          </a:xfr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anchor="ctr">
            <a:normAutofit/>
          </a:bodyPr>
          <a:lstStyle/>
          <a:p>
            <a:pPr algn="l"/>
            <a:r>
              <a:rPr lang="en-US" altLang="zh-TW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SR-IOV</a:t>
            </a:r>
            <a:endParaRPr lang="zh-TW" altLang="en-US" sz="7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387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A00561D6-597D-4711-90BF-945B1700BB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1076" b="21090"/>
          <a:stretch/>
        </p:blipFill>
        <p:spPr>
          <a:xfrm>
            <a:off x="-17203" y="1552355"/>
            <a:ext cx="12209203" cy="5305646"/>
          </a:xfrm>
          <a:prstGeom prst="rect">
            <a:avLst/>
          </a:prstGeom>
        </p:spPr>
      </p:pic>
      <p:sp>
        <p:nvSpPr>
          <p:cNvPr id="22" name="矩形: 圓角 21">
            <a:extLst>
              <a:ext uri="{FF2B5EF4-FFF2-40B4-BE49-F238E27FC236}">
                <a16:creationId xmlns:a16="http://schemas.microsoft.com/office/drawing/2014/main" id="{C38701D9-D7D3-4D07-AFF3-E5F0C4B7ABDE}"/>
              </a:ext>
            </a:extLst>
          </p:cNvPr>
          <p:cNvSpPr/>
          <p:nvPr/>
        </p:nvSpPr>
        <p:spPr>
          <a:xfrm>
            <a:off x="5345825" y="4798162"/>
            <a:ext cx="5771353" cy="2059838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4D230E8-CC13-44A5-84D0-CD1915CB3637}"/>
              </a:ext>
            </a:extLst>
          </p:cNvPr>
          <p:cNvSpPr/>
          <p:nvPr/>
        </p:nvSpPr>
        <p:spPr>
          <a:xfrm>
            <a:off x="1717806" y="4816110"/>
            <a:ext cx="3628018" cy="2041890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07C2C4A7-CD1E-4C12-A677-256B04CA7DD3}"/>
              </a:ext>
            </a:extLst>
          </p:cNvPr>
          <p:cNvSpPr/>
          <p:nvPr/>
        </p:nvSpPr>
        <p:spPr>
          <a:xfrm>
            <a:off x="2217116" y="1840831"/>
            <a:ext cx="8900062" cy="2894119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E2D192E-4158-4BEF-94F5-FDB06846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SR-</a:t>
            </a:r>
            <a:r>
              <a:rPr lang="en-US" altLang="zh-TW" err="1"/>
              <a:t>IOV支援列表</a:t>
            </a:r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960DEE8B-035B-4C39-A061-45D2D01905AB}"/>
              </a:ext>
            </a:extLst>
          </p:cNvPr>
          <p:cNvSpPr/>
          <p:nvPr/>
        </p:nvSpPr>
        <p:spPr>
          <a:xfrm>
            <a:off x="1519284" y="1709393"/>
            <a:ext cx="9222205" cy="2597129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8D2F35A3-23F6-41BB-B72F-7D5D0C8BA373}"/>
              </a:ext>
            </a:extLst>
          </p:cNvPr>
          <p:cNvSpPr txBox="1">
            <a:spLocks/>
          </p:cNvSpPr>
          <p:nvPr/>
        </p:nvSpPr>
        <p:spPr>
          <a:xfrm>
            <a:off x="1717806" y="2260177"/>
            <a:ext cx="8230306" cy="211874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TS-h686(Q05SAR01)/TS-h886(Q05SAR01)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TS-1886XU-RP(Q047AR03)/ TS-h1886XU-RP(Q047AR03)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TDS-16489U(QX31AR19)/TDS-16489U-R2(QX31AR19)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QGD-1602P(Q03OAR05)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TS-h2490FU(Q03XAR15)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706C16CE-69A5-4C84-8633-B6F9528BD03C}"/>
              </a:ext>
            </a:extLst>
          </p:cNvPr>
          <p:cNvSpPr txBox="1">
            <a:spLocks/>
          </p:cNvSpPr>
          <p:nvPr/>
        </p:nvSpPr>
        <p:spPr>
          <a:xfrm>
            <a:off x="1519285" y="1708197"/>
            <a:ext cx="5687632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SR-IOV支援機種(BIOS版本): </a:t>
            </a:r>
            <a:endParaRPr lang="en-US" altLang="zh-TW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9F3E81B8-716F-4D29-AFDA-F1269495045C}"/>
              </a:ext>
            </a:extLst>
          </p:cNvPr>
          <p:cNvSpPr/>
          <p:nvPr/>
        </p:nvSpPr>
        <p:spPr>
          <a:xfrm>
            <a:off x="1519285" y="4587719"/>
            <a:ext cx="3396415" cy="1921570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3766316F-DDA9-4D8E-B4CD-1240BB0074D9}"/>
              </a:ext>
            </a:extLst>
          </p:cNvPr>
          <p:cNvSpPr txBox="1">
            <a:spLocks/>
          </p:cNvSpPr>
          <p:nvPr/>
        </p:nvSpPr>
        <p:spPr>
          <a:xfrm>
            <a:off x="1519285" y="5138502"/>
            <a:ext cx="3396415" cy="153901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QGD-1602P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0922E1E0-1E0C-4C67-BF7C-3313D6F29DDD}"/>
              </a:ext>
            </a:extLst>
          </p:cNvPr>
          <p:cNvSpPr txBox="1">
            <a:spLocks/>
          </p:cNvSpPr>
          <p:nvPr/>
        </p:nvSpPr>
        <p:spPr>
          <a:xfrm>
            <a:off x="1519284" y="4586522"/>
            <a:ext cx="2751719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 altLang="zh-TW" sz="20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QAT支援機種</a:t>
            </a:r>
            <a:r>
              <a:rPr lang="zh-TW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endParaRPr lang="en-US" altLang="zh-TW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矩形: 圓角 17">
            <a:extLst>
              <a:ext uri="{FF2B5EF4-FFF2-40B4-BE49-F238E27FC236}">
                <a16:creationId xmlns:a16="http://schemas.microsoft.com/office/drawing/2014/main" id="{5706BD65-3816-4E89-AF63-79800F4B47D1}"/>
              </a:ext>
            </a:extLst>
          </p:cNvPr>
          <p:cNvSpPr/>
          <p:nvPr/>
        </p:nvSpPr>
        <p:spPr>
          <a:xfrm>
            <a:off x="5136779" y="4587719"/>
            <a:ext cx="5604710" cy="1921570"/>
          </a:xfrm>
          <a:prstGeom prst="roundRect">
            <a:avLst>
              <a:gd name="adj" fmla="val 7738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內容版面配置區 2">
            <a:extLst>
              <a:ext uri="{FF2B5EF4-FFF2-40B4-BE49-F238E27FC236}">
                <a16:creationId xmlns:a16="http://schemas.microsoft.com/office/drawing/2014/main" id="{757A572C-0BA1-49B2-B0AD-80E869B0ABC6}"/>
              </a:ext>
            </a:extLst>
          </p:cNvPr>
          <p:cNvSpPr txBox="1">
            <a:spLocks/>
          </p:cNvSpPr>
          <p:nvPr/>
        </p:nvSpPr>
        <p:spPr>
          <a:xfrm>
            <a:off x="5136779" y="5138502"/>
            <a:ext cx="5604710" cy="137078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</a:t>
            </a:r>
            <a:r>
              <a:rPr lang="en-US" altLang="zh-TW" sz="1600" b="1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網卡</a:t>
            </a: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 LAN-10G2T-X550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Mellanox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網卡:</a:t>
            </a: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LAN-10G2SF-MLX/LAN-40G2SF-MLX</a:t>
            </a:r>
          </a:p>
          <a:p>
            <a:pPr marL="360363" lvl="1" indent="-179388">
              <a:lnSpc>
                <a:spcPct val="100000"/>
              </a:lnSpc>
              <a:spcBef>
                <a:spcPts val="1200"/>
              </a:spcBef>
            </a:pP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Mellanox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 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網卡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en-US" altLang="zh-TW" sz="16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QXG-10G2SF-CX4/QXG-25G2SF-CX4</a:t>
            </a: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26583D75-B6D8-46C1-893B-8F35A8DB3C5D}"/>
              </a:ext>
            </a:extLst>
          </p:cNvPr>
          <p:cNvSpPr txBox="1">
            <a:spLocks/>
          </p:cNvSpPr>
          <p:nvPr/>
        </p:nvSpPr>
        <p:spPr>
          <a:xfrm>
            <a:off x="5136778" y="4586522"/>
            <a:ext cx="1497089" cy="456150"/>
          </a:xfrm>
          <a:prstGeom prst="rect">
            <a:avLst/>
          </a:prstGeom>
          <a:gradFill>
            <a:gsLst>
              <a:gs pos="0">
                <a:srgbClr val="6600CC"/>
              </a:gs>
              <a:gs pos="100000">
                <a:srgbClr val="6600CC">
                  <a:alpha val="0"/>
                </a:srgbClr>
              </a:gs>
            </a:gsLst>
            <a:lin ang="0" scaled="0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網卡:</a:t>
            </a:r>
            <a:endParaRPr lang="en-US" altLang="zh-TW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016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D192E-4158-4BEF-94F5-FDB068463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SR-</a:t>
            </a:r>
            <a:r>
              <a:rPr lang="en-US" altLang="zh-TW" err="1"/>
              <a:t>IOV使用注意事項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CB1EC3-F623-4437-B6C6-6ABDA30E145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9" y="1543050"/>
            <a:ext cx="10647947" cy="5260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dirty="0"/>
              <a:t>SR-IOV 需要搭配支援機種，BIOS版本與支援的網卡才可以支援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zh-TW" altLang="en-US" dirty="0"/>
              <a:t>SR-IOV支援軟體版本QTS 4.5.2 </a:t>
            </a:r>
            <a:r>
              <a:rPr lang="en-US" altLang="zh-TW" dirty="0"/>
              <a:t>/</a:t>
            </a:r>
            <a:r>
              <a:rPr lang="zh-TW" altLang="en-US" dirty="0"/>
              <a:t> QVS 3.5.3</a:t>
            </a:r>
            <a:endParaRPr lang="en-US" altLang="zh-TW" dirty="0"/>
          </a:p>
          <a:p>
            <a:pPr>
              <a:lnSpc>
                <a:spcPct val="100000"/>
              </a:lnSpc>
            </a:pPr>
            <a:r>
              <a:rPr lang="en-US" altLang="zh-TW" dirty="0"/>
              <a:t>QAT</a:t>
            </a:r>
            <a:r>
              <a:rPr lang="zh-TW" altLang="en-US" dirty="0"/>
              <a:t>需於</a:t>
            </a:r>
            <a:r>
              <a:rPr lang="en-US" altLang="zh-TW" dirty="0"/>
              <a:t>Guest OS</a:t>
            </a:r>
            <a:r>
              <a:rPr lang="zh-TW" altLang="en-US" dirty="0"/>
              <a:t>安裝對應的</a:t>
            </a:r>
            <a:r>
              <a:rPr lang="en-US" altLang="zh-TW" dirty="0"/>
              <a:t>Virtual</a:t>
            </a:r>
            <a:r>
              <a:rPr lang="zh-TW" altLang="en-US" dirty="0"/>
              <a:t> </a:t>
            </a:r>
            <a:r>
              <a:rPr lang="en-US" altLang="zh-TW" dirty="0"/>
              <a:t>Function</a:t>
            </a:r>
            <a:r>
              <a:rPr lang="zh-TW" altLang="en-US" dirty="0"/>
              <a:t> </a:t>
            </a:r>
            <a:r>
              <a:rPr lang="en-US" altLang="zh-TW" dirty="0"/>
              <a:t>Driver</a:t>
            </a:r>
          </a:p>
          <a:p>
            <a:pPr marL="55880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sz="1800" dirty="0">
                <a:solidFill>
                  <a:srgbClr val="6600CC"/>
                </a:solidFill>
              </a:rPr>
              <a:t>目前官網可下載 </a:t>
            </a:r>
            <a:r>
              <a:rPr lang="en-US" altLang="zh-TW" sz="1800" dirty="0">
                <a:solidFill>
                  <a:srgbClr val="6600CC"/>
                </a:solidFill>
              </a:rPr>
              <a:t>Driver </a:t>
            </a:r>
            <a:r>
              <a:rPr lang="zh-TW" altLang="en-US" sz="1800" dirty="0">
                <a:solidFill>
                  <a:srgbClr val="6600CC"/>
                </a:solidFill>
              </a:rPr>
              <a:t>版本為 </a:t>
            </a:r>
            <a:r>
              <a:rPr lang="en-US" altLang="zh-TW" sz="1800" dirty="0">
                <a:solidFill>
                  <a:srgbClr val="6600CC"/>
                </a:solidFill>
              </a:rPr>
              <a:t>Linux </a:t>
            </a:r>
            <a:r>
              <a:rPr lang="zh-TW" altLang="en-US" sz="1800" dirty="0">
                <a:solidFill>
                  <a:srgbClr val="6600CC"/>
                </a:solidFill>
              </a:rPr>
              <a:t>及 </a:t>
            </a:r>
            <a:r>
              <a:rPr lang="en-US" altLang="zh-TW" sz="1800" dirty="0">
                <a:solidFill>
                  <a:srgbClr val="6600CC"/>
                </a:solidFill>
              </a:rPr>
              <a:t>FreeBSD , Intel driver release note -</a:t>
            </a:r>
            <a:r>
              <a:rPr lang="zh-TW" altLang="en-US" sz="1800" dirty="0">
                <a:solidFill>
                  <a:srgbClr val="6600CC"/>
                </a:solidFill>
              </a:rPr>
              <a:t> </a:t>
            </a:r>
            <a:r>
              <a:rPr lang="en-US" altLang="zh-TW" sz="1800" dirty="0">
                <a:solidFill>
                  <a:srgbClr val="6600CC"/>
                </a:solidFill>
                <a:latin typeface="Arial"/>
                <a:ea typeface="微軟正黑體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https://01.org/sites/default/files/downloads//337758-003intelqatwindowsreleasenotesv1.3.0</a:t>
            </a:r>
            <a:endParaRPr lang="zh-TW" altLang="en-US" sz="1800" dirty="0">
              <a:solidFill>
                <a:srgbClr val="6600CC"/>
              </a:solidFill>
              <a:latin typeface="Arial"/>
              <a:ea typeface="微軟正黑體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zh-TW" altLang="en-US" dirty="0"/>
              <a:t>使用SR-IOV (</a:t>
            </a:r>
            <a:r>
              <a:rPr lang="zh-TW" dirty="0"/>
              <a:t>Device Passthrough</a:t>
            </a:r>
            <a:r>
              <a:rPr lang="zh-TW" altLang="en-US" dirty="0"/>
              <a:t>)時，無法使用VM Live Migration功能</a:t>
            </a:r>
            <a:endParaRPr lang="en-US" altLang="zh-TW" dirty="0"/>
          </a:p>
          <a:p>
            <a:pPr marL="550545" lvl="1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rgbClr val="6600CC"/>
                </a:solidFill>
              </a:rPr>
              <a:t>因為原本</a:t>
            </a:r>
            <a:r>
              <a:rPr lang="en-US" altLang="zh-TW" dirty="0">
                <a:solidFill>
                  <a:srgbClr val="6600CC"/>
                </a:solidFill>
              </a:rPr>
              <a:t>VM</a:t>
            </a:r>
            <a:r>
              <a:rPr lang="zh-TW" altLang="en-US" dirty="0">
                <a:solidFill>
                  <a:srgbClr val="6600CC"/>
                </a:solidFill>
              </a:rPr>
              <a:t>使用的實體裝置經過動態遷移後，當</a:t>
            </a:r>
            <a:r>
              <a:rPr lang="en-US" altLang="zh-TW" dirty="0">
                <a:solidFill>
                  <a:srgbClr val="6600CC"/>
                </a:solidFill>
              </a:rPr>
              <a:t>VM</a:t>
            </a:r>
            <a:r>
              <a:rPr lang="zh-TW" altLang="en-US" dirty="0">
                <a:solidFill>
                  <a:srgbClr val="6600CC"/>
                </a:solidFill>
              </a:rPr>
              <a:t>遷移到新</a:t>
            </a:r>
            <a:r>
              <a:rPr lang="en-US" altLang="zh-TW" dirty="0">
                <a:solidFill>
                  <a:srgbClr val="6600CC"/>
                </a:solidFill>
              </a:rPr>
              <a:t>NAS</a:t>
            </a:r>
            <a:r>
              <a:rPr lang="zh-TW" altLang="en-US" dirty="0">
                <a:solidFill>
                  <a:srgbClr val="6600CC"/>
                </a:solidFill>
              </a:rPr>
              <a:t>上會認不到原實體裝置</a:t>
            </a:r>
            <a:r>
              <a:rPr lang="en-US" altLang="zh-TW" dirty="0">
                <a:solidFill>
                  <a:srgbClr val="6600CC"/>
                </a:solidFill>
              </a:rPr>
              <a:t>ID</a:t>
            </a:r>
            <a:endParaRPr lang="zh-TW" altLang="en-US" dirty="0">
              <a:solidFill>
                <a:srgbClr val="6600CC"/>
              </a:solidFill>
            </a:endParaRPr>
          </a:p>
          <a:p>
            <a:pPr>
              <a:lnSpc>
                <a:spcPct val="100000"/>
              </a:lnSpc>
            </a:pPr>
            <a:endParaRPr lang="en-US" altLang="zh-TW" dirty="0"/>
          </a:p>
        </p:txBody>
      </p:sp>
      <p:pic>
        <p:nvPicPr>
          <p:cNvPr id="4" name="圖片 7" descr="一張含有 文字 的圖片&#10;&#10;自動產生的描述">
            <a:extLst>
              <a:ext uri="{FF2B5EF4-FFF2-40B4-BE49-F238E27FC236}">
                <a16:creationId xmlns:a16="http://schemas.microsoft.com/office/drawing/2014/main" id="{7BC08B1E-E2EE-4FAB-9F74-F53078C982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534" y="4538491"/>
            <a:ext cx="11272931" cy="135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55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86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B865BF-C609-4ABF-900A-8F776DE94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marL="0" indent="0"/>
            <a:r>
              <a:rPr lang="en-US" altLang="zh-TW" b="1" dirty="0">
                <a:ea typeface="微軟正黑體"/>
              </a:rPr>
              <a:t>SR-IOV</a:t>
            </a:r>
            <a:br>
              <a:rPr lang="zh-TW" altLang="zh-TW" dirty="0">
                <a:ea typeface="微軟正黑體"/>
              </a:rPr>
            </a:br>
            <a:r>
              <a:rPr lang="zh-TW" altLang="en-US" b="1" dirty="0">
                <a:ea typeface="微軟正黑體"/>
              </a:rPr>
              <a:t>降低網路頻寬損耗</a:t>
            </a:r>
            <a:endParaRPr lang="zh-TW" altLang="zh-TW" dirty="0"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07931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DF35853A-77E5-4BDF-BDC0-DC47BE632D2E}"/>
              </a:ext>
            </a:extLst>
          </p:cNvPr>
          <p:cNvSpPr/>
          <p:nvPr/>
        </p:nvSpPr>
        <p:spPr>
          <a:xfrm>
            <a:off x="1424763" y="2256007"/>
            <a:ext cx="2356662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虛擬機服務需要即時性的回應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5E1870B-7A39-4BE7-A580-0A36CB673ECB}"/>
              </a:ext>
            </a:extLst>
          </p:cNvPr>
          <p:cNvSpPr/>
          <p:nvPr/>
        </p:nvSpPr>
        <p:spPr>
          <a:xfrm>
            <a:off x="1424763" y="4542007"/>
            <a:ext cx="2356662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虛擬機服務需要穩定的網路流量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007406D-C17C-42BE-9656-899CB68B7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企業</a:t>
            </a:r>
            <a:r>
              <a:rPr lang="en-US" altLang="zh-TW" b="1"/>
              <a:t>IT</a:t>
            </a: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  <a:cs typeface="Calibri Light"/>
              </a:rPr>
              <a:t>針對虛擬機上服務網路的問題</a:t>
            </a:r>
          </a:p>
        </p:txBody>
      </p:sp>
    </p:spTree>
    <p:extLst>
      <p:ext uri="{BB962C8B-B14F-4D97-AF65-F5344CB8AC3E}">
        <p14:creationId xmlns:p14="http://schemas.microsoft.com/office/powerpoint/2010/main" val="3991174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B6DCD5-885E-46AF-A54A-8B860DE8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微軟正黑體" panose="020B0604030504040204" pitchFamily="34" charset="-120"/>
                <a:cs typeface="Calibri Light"/>
              </a:rPr>
              <a:t>如何降低虛擬機網路頻寬損耗</a:t>
            </a:r>
            <a:r>
              <a:rPr lang="en-US" altLang="zh-TW">
                <a:latin typeface="微軟正黑體" panose="020B0604030504040204" pitchFamily="34" charset="-120"/>
                <a:cs typeface="Calibri Light"/>
              </a:rPr>
              <a:t>?</a:t>
            </a:r>
            <a:endParaRPr lang="zh-TW" altLang="en-US">
              <a:latin typeface="微軟正黑體" panose="020B0604030504040204" pitchFamily="34" charset="-120"/>
              <a:cs typeface="Calibri Light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DF35853A-77E5-4BDF-BDC0-DC47BE632D2E}"/>
              </a:ext>
            </a:extLst>
          </p:cNvPr>
          <p:cNvSpPr/>
          <p:nvPr/>
        </p:nvSpPr>
        <p:spPr>
          <a:xfrm>
            <a:off x="949178" y="3750270"/>
            <a:ext cx="2281996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虛擬機服務需要即時性的回應</a:t>
            </a: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5E1870B-7A39-4BE7-A580-0A36CB673ECB}"/>
              </a:ext>
            </a:extLst>
          </p:cNvPr>
          <p:cNvSpPr/>
          <p:nvPr/>
        </p:nvSpPr>
        <p:spPr>
          <a:xfrm>
            <a:off x="8960826" y="3750269"/>
            <a:ext cx="2281996" cy="94059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zh-TW" altLang="en-US" sz="2200" b="1">
                <a:latin typeface="微軟正黑體" panose="020B0604030504040204" pitchFamily="34" charset="-120"/>
                <a:ea typeface="微軟正黑體" panose="020B0604030504040204" pitchFamily="34" charset="-120"/>
                <a:cs typeface="Calibri"/>
              </a:rPr>
              <a:t>虛擬機服務需要穩定的網路流量</a:t>
            </a:r>
          </a:p>
        </p:txBody>
      </p:sp>
    </p:spTree>
    <p:extLst>
      <p:ext uri="{BB962C8B-B14F-4D97-AF65-F5344CB8AC3E}">
        <p14:creationId xmlns:p14="http://schemas.microsoft.com/office/powerpoint/2010/main" val="215705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DD6BC95-C22F-4E55-9CB5-F2F244241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zh-TW" sz="3800"/>
              <a:t>SR-IOV- Single Root I/Ovirtualization</a:t>
            </a:r>
            <a:r>
              <a:rPr lang="zh-TW" altLang="pt-BR" sz="3800"/>
              <a:t>的原理</a:t>
            </a:r>
            <a:endParaRPr lang="zh-TW" altLang="en-US" sz="380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E4640E7-B00E-4C10-BD63-87D417D13976}"/>
              </a:ext>
            </a:extLst>
          </p:cNvPr>
          <p:cNvSpPr txBox="1"/>
          <p:nvPr/>
        </p:nvSpPr>
        <p:spPr>
          <a:xfrm>
            <a:off x="838199" y="1465297"/>
            <a:ext cx="7550889" cy="9980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一張實體物理網卡(</a:t>
            </a:r>
            <a:r>
              <a:rPr 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Physical Function, PF</a:t>
            </a:r>
            <a:r>
              <a: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)可以虛擬出來多個輕量化的</a:t>
            </a:r>
            <a:r>
              <a:rPr lang="en-US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PCI-e</a:t>
            </a:r>
            <a:r>
              <a: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物理設備(</a:t>
            </a:r>
            <a:r>
              <a:rPr 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Virtual Function, </a:t>
            </a:r>
            <a:r>
              <a:rPr lang="zh-TW" altLang="en-US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VF)，從而可以分配給虛擬機使用。</a:t>
            </a:r>
            <a:endParaRPr lang="en-US" altLang="zh-TW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zh-TW" altLang="en-US" b="1">
                <a:solidFill>
                  <a:srgbClr val="6600CC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簡單說就是虛擬機直接使用實體網卡上的VF，直接享受網卡上網路速度。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91A04793-90AC-4BC3-8F2D-0A57F6DC86F4}"/>
              </a:ext>
            </a:extLst>
          </p:cNvPr>
          <p:cNvSpPr txBox="1"/>
          <p:nvPr/>
        </p:nvSpPr>
        <p:spPr>
          <a:xfrm>
            <a:off x="8623005" y="1465298"/>
            <a:ext cx="2254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altLang="zh-TW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SR-IOV</a:t>
            </a:r>
            <a:endParaRPr lang="zh-TW" altLang="en-US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8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049325-3C9C-445C-9621-8C88CF0B4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zh-TW"/>
              <a:t>SR-IOV</a:t>
            </a:r>
            <a:r>
              <a:rPr lang="zh-TW" altLang="en-US"/>
              <a:t>架構圖</a:t>
            </a:r>
          </a:p>
        </p:txBody>
      </p:sp>
    </p:spTree>
    <p:extLst>
      <p:ext uri="{BB962C8B-B14F-4D97-AF65-F5344CB8AC3E}">
        <p14:creationId xmlns:p14="http://schemas.microsoft.com/office/powerpoint/2010/main" val="215987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2941EF5A-AB50-45A9-8F2C-32253E223AEA}"/>
              </a:ext>
            </a:extLst>
          </p:cNvPr>
          <p:cNvSpPr/>
          <p:nvPr/>
        </p:nvSpPr>
        <p:spPr>
          <a:xfrm>
            <a:off x="-4760" y="3635171"/>
            <a:ext cx="12191998" cy="3222829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48566DF9-CDC3-47EE-B8F0-1ACFFC7361BA}"/>
              </a:ext>
            </a:extLst>
          </p:cNvPr>
          <p:cNvSpPr/>
          <p:nvPr/>
        </p:nvSpPr>
        <p:spPr>
          <a:xfrm>
            <a:off x="0" y="3164600"/>
            <a:ext cx="12187237" cy="91041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D521FBA4-3266-4412-8549-74A3CD3C557D}"/>
              </a:ext>
            </a:extLst>
          </p:cNvPr>
          <p:cNvSpPr/>
          <p:nvPr/>
        </p:nvSpPr>
        <p:spPr>
          <a:xfrm>
            <a:off x="1598636" y="4699790"/>
            <a:ext cx="4402891" cy="1091172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13A200A7-8CAA-4E72-9AE0-401AA5B6B284}"/>
              </a:ext>
            </a:extLst>
          </p:cNvPr>
          <p:cNvSpPr/>
          <p:nvPr/>
        </p:nvSpPr>
        <p:spPr>
          <a:xfrm>
            <a:off x="6558234" y="4699790"/>
            <a:ext cx="4402891" cy="1091172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一張含有 文字, 電子用品 的圖片&#10;&#10;自動產生的描述">
            <a:extLst>
              <a:ext uri="{FF2B5EF4-FFF2-40B4-BE49-F238E27FC236}">
                <a16:creationId xmlns:a16="http://schemas.microsoft.com/office/drawing/2014/main" id="{BFA815FD-02A0-4F6E-9C5F-F9D4B6FE7C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010" y="4206122"/>
            <a:ext cx="4894411" cy="1244583"/>
          </a:xfrm>
          <a:prstGeom prst="rect">
            <a:avLst/>
          </a:prstGeom>
        </p:spPr>
      </p:pic>
      <p:pic>
        <p:nvPicPr>
          <p:cNvPr id="23" name="圖片 22" descr="一張含有 文字, 電子用品 的圖片&#10;&#10;自動產生的描述">
            <a:extLst>
              <a:ext uri="{FF2B5EF4-FFF2-40B4-BE49-F238E27FC236}">
                <a16:creationId xmlns:a16="http://schemas.microsoft.com/office/drawing/2014/main" id="{7EE83FE4-FFDE-4C17-9782-D62CD5CCC6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712" y="4206122"/>
            <a:ext cx="4894411" cy="1244583"/>
          </a:xfrm>
          <a:prstGeom prst="rect">
            <a:avLst/>
          </a:prstGeom>
        </p:spPr>
      </p:pic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20187EB-8EAF-4B98-999D-BDAE00EDFABA}"/>
              </a:ext>
            </a:extLst>
          </p:cNvPr>
          <p:cNvSpPr/>
          <p:nvPr/>
        </p:nvSpPr>
        <p:spPr>
          <a:xfrm>
            <a:off x="4763" y="2637647"/>
            <a:ext cx="11915774" cy="1189414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F2E29FE-F484-4431-9D96-FC5ED987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馬上有感</a:t>
            </a:r>
            <a:r>
              <a:rPr lang="en-US" altLang="zh-TW"/>
              <a:t>!</a:t>
            </a:r>
            <a:br>
              <a:rPr lang="en-US" altLang="zh-TW"/>
            </a:br>
            <a:r>
              <a:rPr lang="pt-BR" altLang="zh-TW"/>
              <a:t>SR-IOV</a:t>
            </a:r>
            <a:r>
              <a:rPr lang="zh-TW" altLang="en-US"/>
              <a:t>使用的網路速度提升</a:t>
            </a:r>
            <a:r>
              <a:rPr lang="en-US" altLang="zh-TW"/>
              <a:t>20%</a:t>
            </a:r>
            <a:endParaRPr lang="zh-TW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BF060F1-5C04-41C7-B57E-FF9F3C30000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69846825"/>
              </p:ext>
            </p:extLst>
          </p:nvPr>
        </p:nvGraphicFramePr>
        <p:xfrm>
          <a:off x="0" y="1553004"/>
          <a:ext cx="12191999" cy="208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6510">
                  <a:extLst>
                    <a:ext uri="{9D8B030D-6E8A-4147-A177-3AD203B41FA5}">
                      <a16:colId xmlns:a16="http://schemas.microsoft.com/office/drawing/2014/main" val="2543756455"/>
                    </a:ext>
                  </a:extLst>
                </a:gridCol>
                <a:gridCol w="3695478">
                  <a:extLst>
                    <a:ext uri="{9D8B030D-6E8A-4147-A177-3AD203B41FA5}">
                      <a16:colId xmlns:a16="http://schemas.microsoft.com/office/drawing/2014/main" val="2872239223"/>
                    </a:ext>
                  </a:extLst>
                </a:gridCol>
                <a:gridCol w="3362637">
                  <a:extLst>
                    <a:ext uri="{9D8B030D-6E8A-4147-A177-3AD203B41FA5}">
                      <a16:colId xmlns:a16="http://schemas.microsoft.com/office/drawing/2014/main" val="2504221312"/>
                    </a:ext>
                  </a:extLst>
                </a:gridCol>
                <a:gridCol w="2327374">
                  <a:extLst>
                    <a:ext uri="{9D8B030D-6E8A-4147-A177-3AD203B41FA5}">
                      <a16:colId xmlns:a16="http://schemas.microsoft.com/office/drawing/2014/main" val="2283413128"/>
                    </a:ext>
                  </a:extLst>
                </a:gridCol>
              </a:tblGrid>
              <a:tr h="766730">
                <a:tc>
                  <a:txBody>
                    <a:bodyPr/>
                    <a:lstStyle/>
                    <a:p>
                      <a:endParaRPr lang="zh-TW" altLang="en-US" sz="18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M NAS (Client)</a:t>
                      </a:r>
                      <a:r>
                        <a:rPr 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to NAS(server)</a:t>
                      </a:r>
                      <a:endParaRPr lang="zh-TW" sz="1800" b="1">
                        <a:latin typeface="Arial" panose="020B0604020202020204" pitchFamily="34" charset="0"/>
                        <a:ea typeface="微軟正黑體"/>
                        <a:cs typeface="Arial" panose="020B0604020202020204" pitchFamily="34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zh-TW" altLang="en-US" sz="1800" b="1" i="0" u="none" strike="noStrike" noProof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None SR-IOV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VM (使用VF)</a:t>
                      </a:r>
                      <a:r>
                        <a:rPr lang="en-US" alt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NAS (Client)</a:t>
                      </a:r>
                      <a:r>
                        <a:rPr 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 to NAS(server) </a:t>
                      </a:r>
                      <a:r>
                        <a:rPr lang="zh-TW" altLang="en-US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altLang="en-US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 </a:t>
                      </a:r>
                      <a:r>
                        <a:rPr lang="zh-TW" altLang="en-US" sz="1800" b="1" i="0" u="none" strike="noStrike" noProof="0">
                          <a:latin typeface="Arial" panose="020B0604020202020204" pitchFamily="34" charset="0"/>
                          <a:ea typeface="微軟正黑體"/>
                          <a:cs typeface="Arial" panose="020B0604020202020204" pitchFamily="34" charset="0"/>
                        </a:rPr>
                        <a:t>SR-IOV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lang="zh-TW" altLang="en-US" sz="1800" b="1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280743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NAS CPU使用率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CPU使用率降低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21894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VM OS CPU 使用率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zh-TW" sz="1600" b="1" i="0" u="none" strike="noStrike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CPU使用率降低</a:t>
                      </a:r>
                      <a:endParaRPr lang="zh-TW" sz="1600" b="1">
                        <a:solidFill>
                          <a:srgbClr val="6600CC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22109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傳輸速度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1GB/s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1.21 GB/s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1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速度提升20%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336634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A2224515-B5D0-4C11-985C-B1A1ED7FE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882411"/>
              </p:ext>
            </p:extLst>
          </p:nvPr>
        </p:nvGraphicFramePr>
        <p:xfrm>
          <a:off x="1" y="5555305"/>
          <a:ext cx="5498431" cy="1302695"/>
        </p:xfrm>
        <a:graphic>
          <a:graphicData uri="http://schemas.openxmlformats.org/drawingml/2006/table">
            <a:tbl>
              <a:tblPr firstRow="1" bandRow="1">
                <a:effectLst>
                  <a:outerShdw blurRad="165100" dist="152400" dir="19800000" sy="23000" kx="-1200000" algn="bl" rotWithShape="0">
                    <a:prstClr val="black">
                      <a:alpha val="62000"/>
                    </a:prstClr>
                  </a:outerShdw>
                </a:effectLst>
                <a:tableStyleId>{5C22544A-7EE6-4342-B048-85BDC9FD1C3A}</a:tableStyleId>
              </a:tblPr>
              <a:tblGrid>
                <a:gridCol w="3705725">
                  <a:extLst>
                    <a:ext uri="{9D8B030D-6E8A-4147-A177-3AD203B41FA5}">
                      <a16:colId xmlns:a16="http://schemas.microsoft.com/office/drawing/2014/main" val="1816872584"/>
                    </a:ext>
                  </a:extLst>
                </a:gridCol>
                <a:gridCol w="1792706">
                  <a:extLst>
                    <a:ext uri="{9D8B030D-6E8A-4147-A177-3AD203B41FA5}">
                      <a16:colId xmlns:a16="http://schemas.microsoft.com/office/drawing/2014/main" val="3833528487"/>
                    </a:ext>
                  </a:extLst>
                </a:gridCol>
              </a:tblGrid>
              <a:tr h="2902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環境設定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VM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配置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4474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TS-h868 (Client)  / FW 4.5.1.1427  + </a:t>
                      </a:r>
                      <a:r>
                        <a:rPr lang="zh-TW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網卡 </a:t>
                      </a:r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QXG-10G2SF-CX4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OS : windows server 2016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95383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TS-h668 (Server) / FW 4.5.1.1427 +</a:t>
                      </a:r>
                      <a:r>
                        <a:rPr lang="zh-TW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網卡</a:t>
                      </a:r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QXG-10G2SF-CX4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Cores : 8 (</a:t>
                      </a:r>
                      <a:r>
                        <a:rPr lang="zh-TW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NAS cores </a:t>
                      </a:r>
                      <a:r>
                        <a:rPr lang="zh-TW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</a:t>
                      </a:r>
                      <a:r>
                        <a:rPr lang="en-US" altLang="zh-TW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7506"/>
                  </a:ext>
                </a:extLst>
              </a:tr>
              <a:tr h="290279"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QVS 3.5.1_20200914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Memory : 3GB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79808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4385873-C115-4703-86D1-EF98A3EFCA22}"/>
              </a:ext>
            </a:extLst>
          </p:cNvPr>
          <p:cNvSpPr txBox="1"/>
          <p:nvPr/>
        </p:nvSpPr>
        <p:spPr>
          <a:xfrm>
            <a:off x="0" y="3715898"/>
            <a:ext cx="1218723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TW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 /NAS</a:t>
            </a:r>
            <a:r>
              <a:rPr lang="zh-TW" altLang="en-US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當</a:t>
            </a:r>
            <a:r>
              <a:rPr lang="en-US" altLang="zh-TW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Client</a:t>
            </a:r>
            <a:r>
              <a:rPr lang="zh-TW" altLang="en-US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端比對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Server</a:t>
            </a:r>
            <a:r>
              <a:rPr lang="zh-TW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端</a:t>
            </a:r>
            <a:r>
              <a:rPr lang="zh-TW" altLang="en-US" sz="2400" b="1">
                <a:solidFill>
                  <a:srgbClr val="00206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的兩者的傳輸量</a:t>
            </a:r>
            <a:endParaRPr lang="en-US" altLang="zh-TW" sz="2400" b="1">
              <a:solidFill>
                <a:srgbClr val="00206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CA5C125-CF4C-4EF0-B66F-D6F2851C181A}"/>
              </a:ext>
            </a:extLst>
          </p:cNvPr>
          <p:cNvSpPr txBox="1"/>
          <p:nvPr/>
        </p:nvSpPr>
        <p:spPr>
          <a:xfrm>
            <a:off x="5608139" y="5659829"/>
            <a:ext cx="46841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建立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 ,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並將網卡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QXG-10G2SF-CX4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上的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 VF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，各派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VF 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給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VM</a:t>
            </a:r>
            <a:r>
              <a:rPr lang="zh-TW" altLang="en-US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用</a:t>
            </a:r>
            <a:endParaRPr lang="en-US" altLang="zh-TW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770CEDDE-CB37-46C9-917C-7CA8B00CC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1518" y="4747386"/>
            <a:ext cx="850834" cy="425417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92B21F3E-F238-4E36-8FD3-1CACB0DF0D74}"/>
              </a:ext>
            </a:extLst>
          </p:cNvPr>
          <p:cNvGrpSpPr/>
          <p:nvPr/>
        </p:nvGrpSpPr>
        <p:grpSpPr>
          <a:xfrm>
            <a:off x="3165446" y="4985542"/>
            <a:ext cx="1304925" cy="425417"/>
            <a:chOff x="4771760" y="4086528"/>
            <a:chExt cx="1587838" cy="492443"/>
          </a:xfrm>
        </p:grpSpPr>
        <p:pic>
          <p:nvPicPr>
            <p:cNvPr id="32" name="圖形 31">
              <a:extLst>
                <a:ext uri="{FF2B5EF4-FFF2-40B4-BE49-F238E27FC236}">
                  <a16:creationId xmlns:a16="http://schemas.microsoft.com/office/drawing/2014/main" id="{FA11FD81-8143-41ED-86F2-C040CD2C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AA3E468-754D-4798-AEA0-204D86D8E16C}"/>
                </a:ext>
              </a:extLst>
            </p:cNvPr>
            <p:cNvSpPr txBox="1"/>
            <p:nvPr/>
          </p:nvSpPr>
          <p:spPr>
            <a:xfrm>
              <a:off x="4870353" y="4129712"/>
              <a:ext cx="1390650" cy="4275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Client</a:t>
              </a:r>
              <a:r>
                <a:rPr lang="zh-TW" alt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端</a:t>
              </a: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E98BEF7F-C844-44C6-B9D2-65F576CE7128}"/>
              </a:ext>
            </a:extLst>
          </p:cNvPr>
          <p:cNvGrpSpPr/>
          <p:nvPr/>
        </p:nvGrpSpPr>
        <p:grpSpPr>
          <a:xfrm>
            <a:off x="8124446" y="4985542"/>
            <a:ext cx="1304925" cy="425417"/>
            <a:chOff x="4771760" y="4086528"/>
            <a:chExt cx="1587838" cy="492443"/>
          </a:xfrm>
        </p:grpSpPr>
        <p:pic>
          <p:nvPicPr>
            <p:cNvPr id="37" name="圖形 36">
              <a:extLst>
                <a:ext uri="{FF2B5EF4-FFF2-40B4-BE49-F238E27FC236}">
                  <a16:creationId xmlns:a16="http://schemas.microsoft.com/office/drawing/2014/main" id="{F37978B0-785F-4F93-8911-C04757568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B4700906-81DA-4AB7-8BC1-8C590C3E1B97}"/>
                </a:ext>
              </a:extLst>
            </p:cNvPr>
            <p:cNvSpPr txBox="1"/>
            <p:nvPr/>
          </p:nvSpPr>
          <p:spPr>
            <a:xfrm>
              <a:off x="4870353" y="4129712"/>
              <a:ext cx="1390650" cy="42752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Server</a:t>
              </a:r>
              <a:r>
                <a:rPr lang="zh-TW" altLang="en-US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端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526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id="{2941EF5A-AB50-45A9-8F2C-32253E223AEA}"/>
              </a:ext>
            </a:extLst>
          </p:cNvPr>
          <p:cNvSpPr/>
          <p:nvPr/>
        </p:nvSpPr>
        <p:spPr>
          <a:xfrm>
            <a:off x="0" y="3215046"/>
            <a:ext cx="12205993" cy="364295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rgbClr val="00206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20187EB-8EAF-4B98-999D-BDAE00EDFABA}"/>
              </a:ext>
            </a:extLst>
          </p:cNvPr>
          <p:cNvSpPr/>
          <p:nvPr/>
        </p:nvSpPr>
        <p:spPr>
          <a:xfrm>
            <a:off x="0" y="2767568"/>
            <a:ext cx="12192000" cy="910415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1AB4CCD1-7755-418F-9A97-E8ADEAA5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err="1">
                <a:latin typeface="Arial"/>
                <a:ea typeface="微軟正黑體"/>
                <a:cs typeface="Arial"/>
              </a:rPr>
              <a:t>QAT技術壓縮效能提升一倍</a:t>
            </a:r>
            <a:endParaRPr lang="pt-BR" altLang="zh-TW">
              <a:latin typeface="Arial"/>
              <a:ea typeface="微軟正黑體"/>
              <a:cs typeface="Arial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BF060F1-5C04-41C7-B57E-FF9F3C300008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5569343"/>
              </p:ext>
            </p:extLst>
          </p:nvPr>
        </p:nvGraphicFramePr>
        <p:xfrm>
          <a:off x="0" y="1561856"/>
          <a:ext cx="12187236" cy="164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414">
                  <a:extLst>
                    <a:ext uri="{9D8B030D-6E8A-4147-A177-3AD203B41FA5}">
                      <a16:colId xmlns:a16="http://schemas.microsoft.com/office/drawing/2014/main" val="2543756455"/>
                    </a:ext>
                  </a:extLst>
                </a:gridCol>
                <a:gridCol w="3694034">
                  <a:extLst>
                    <a:ext uri="{9D8B030D-6E8A-4147-A177-3AD203B41FA5}">
                      <a16:colId xmlns:a16="http://schemas.microsoft.com/office/drawing/2014/main" val="2872239223"/>
                    </a:ext>
                  </a:extLst>
                </a:gridCol>
                <a:gridCol w="3361323">
                  <a:extLst>
                    <a:ext uri="{9D8B030D-6E8A-4147-A177-3AD203B41FA5}">
                      <a16:colId xmlns:a16="http://schemas.microsoft.com/office/drawing/2014/main" val="2504221312"/>
                    </a:ext>
                  </a:extLst>
                </a:gridCol>
                <a:gridCol w="2326465">
                  <a:extLst>
                    <a:ext uri="{9D8B030D-6E8A-4147-A177-3AD203B41FA5}">
                      <a16:colId xmlns:a16="http://schemas.microsoft.com/office/drawing/2014/main" val="2283413128"/>
                    </a:ext>
                  </a:extLst>
                </a:gridCol>
              </a:tblGrid>
              <a:tr h="7667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ubuntu-18.04.1-desk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p-amd64.i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so  (1.81GB)</a:t>
                      </a:r>
                      <a:r>
                        <a:rPr lang="zh-TW" alt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zh-TW" altLang="en-US" sz="1800" b="1" kern="1200" noProof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-None QAT</a:t>
                      </a:r>
                      <a:endParaRPr lang="zh-TW" altLang="en-US" sz="1800" b="1" kern="120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ubuntu-18.04.1-desk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p-amd64.i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o</a:t>
                      </a:r>
                      <a:r>
                        <a:rPr lang="zh-TW" alt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  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(1.81GB</a:t>
                      </a:r>
                      <a:r>
                        <a:rPr 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 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-</a:t>
                      </a:r>
                      <a:r>
                        <a:rPr lang="zh-TW" altLang="en-US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800" b="1" kern="1200" noProof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QAT</a:t>
                      </a:r>
                      <a:endParaRPr lang="en-US" sz="1800" b="1" kern="1200" noProof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zh-TW" altLang="en-US" sz="1800" b="1" kern="120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6600CC"/>
                        </a:gs>
                        <a:gs pos="100000">
                          <a:srgbClr val="0070C0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2807437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壓縮時間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122.64s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62.28s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壓縮速度快一倍!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321894"/>
                  </a:ext>
                </a:extLst>
              </a:tr>
              <a:tr h="4384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NAS CPU 使用率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1600" b="1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buNone/>
                      </a:pPr>
                      <a:r>
                        <a:rPr lang="en-US" altLang="zh-TW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CPU</a:t>
                      </a:r>
                      <a:r>
                        <a:rPr lang="zh-TW" altLang="en-US" sz="1600" b="1" kern="1200" noProof="0">
                          <a:solidFill>
                            <a:srgbClr val="6600CC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使用率幾乎一樣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422109"/>
                  </a:ext>
                </a:extLst>
              </a:tr>
            </a:tbl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64385873-C115-4703-86D1-EF98A3EFCA22}"/>
              </a:ext>
            </a:extLst>
          </p:cNvPr>
          <p:cNvSpPr txBox="1"/>
          <p:nvPr/>
        </p:nvSpPr>
        <p:spPr>
          <a:xfrm>
            <a:off x="4050636" y="6021986"/>
            <a:ext cx="489441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8台VM 各搭配1 QAT VF </a:t>
            </a:r>
            <a:r>
              <a:rPr lang="en-US" altLang="zh-TW" b="1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同時執行壓縮測試</a:t>
            </a: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zh-TW" altLang="en-US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1C71DC0D-12ED-44A7-A7D1-F3CCFB5A9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69268"/>
              </p:ext>
            </p:extLst>
          </p:nvPr>
        </p:nvGraphicFramePr>
        <p:xfrm>
          <a:off x="0" y="5555305"/>
          <a:ext cx="3814010" cy="1302695"/>
        </p:xfrm>
        <a:graphic>
          <a:graphicData uri="http://schemas.openxmlformats.org/drawingml/2006/table">
            <a:tbl>
              <a:tblPr firstRow="1" bandRow="1">
                <a:effectLst>
                  <a:outerShdw blurRad="165100" dist="152400" dir="19800000" sy="23000" kx="-1200000" algn="bl" rotWithShape="0">
                    <a:prstClr val="black">
                      <a:alpha val="62000"/>
                    </a:prstClr>
                  </a:outerShdw>
                </a:effectLst>
                <a:tableStyleId>{5C22544A-7EE6-4342-B048-85BDC9FD1C3A}</a:tableStyleId>
              </a:tblPr>
              <a:tblGrid>
                <a:gridCol w="1732546">
                  <a:extLst>
                    <a:ext uri="{9D8B030D-6E8A-4147-A177-3AD203B41FA5}">
                      <a16:colId xmlns:a16="http://schemas.microsoft.com/office/drawing/2014/main" val="1816872584"/>
                    </a:ext>
                  </a:extLst>
                </a:gridCol>
                <a:gridCol w="2081464">
                  <a:extLst>
                    <a:ext uri="{9D8B030D-6E8A-4147-A177-3AD203B41FA5}">
                      <a16:colId xmlns:a16="http://schemas.microsoft.com/office/drawing/2014/main" val="3833528487"/>
                    </a:ext>
                  </a:extLst>
                </a:gridCol>
              </a:tblGrid>
              <a:tr h="29027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環境設定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VM</a:t>
                      </a:r>
                      <a:r>
                        <a:rPr lang="zh-TW" altLang="en-US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配置</a:t>
                      </a:r>
                    </a:p>
                  </a:txBody>
                  <a:tcPr marL="14400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794474"/>
                  </a:ext>
                </a:extLst>
              </a:tr>
              <a:tr h="37057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af-ZA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Test model: TS-h886</a:t>
                      </a:r>
                      <a:endParaRPr lang="zh-TW" altLang="en-US" sz="2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f-ZA" sz="1000" b="0" i="0" u="none" strike="noStrike" noProof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VM OS: ubuntu 18.04</a:t>
                      </a:r>
                      <a:endParaRPr lang="af-ZA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195383"/>
                  </a:ext>
                </a:extLst>
              </a:tr>
              <a:tr h="351562"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QVS 3.5.3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Cores : 8 (</a:t>
                      </a:r>
                      <a:r>
                        <a:rPr lang="zh-TW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</a:t>
                      </a:r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NAS cores </a:t>
                      </a:r>
                      <a:r>
                        <a:rPr lang="zh-TW" altLang="en-US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數</a:t>
                      </a:r>
                      <a:r>
                        <a:rPr lang="en-US" altLang="zh-TW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07506"/>
                  </a:ext>
                </a:extLst>
              </a:tr>
              <a:tr h="290279">
                <a:tc>
                  <a:txBody>
                    <a:bodyPr/>
                    <a:lstStyle/>
                    <a:p>
                      <a:pPr algn="ctr"/>
                      <a:endParaRPr lang="af-ZA" sz="10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f-ZA" sz="10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Memory : 1GB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079808"/>
                  </a:ext>
                </a:extLst>
              </a:tr>
            </a:tbl>
          </a:graphicData>
        </a:graphic>
      </p:graphicFrame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71E40A9D-6904-499D-9F38-862F316C5D39}"/>
              </a:ext>
            </a:extLst>
          </p:cNvPr>
          <p:cNvSpPr/>
          <p:nvPr/>
        </p:nvSpPr>
        <p:spPr>
          <a:xfrm>
            <a:off x="4050636" y="4881893"/>
            <a:ext cx="4402891" cy="1091172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rgbClr val="1A2158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6" name="圖片 55" descr="一張含有 文字, 電子用品 的圖片&#10;&#10;自動產生的描述">
            <a:extLst>
              <a:ext uri="{FF2B5EF4-FFF2-40B4-BE49-F238E27FC236}">
                <a16:creationId xmlns:a16="http://schemas.microsoft.com/office/drawing/2014/main" id="{35B78488-88DC-4909-9601-3BF08E104C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010" y="4388225"/>
            <a:ext cx="4894411" cy="1244583"/>
          </a:xfrm>
          <a:prstGeom prst="rect">
            <a:avLst/>
          </a:prstGeom>
        </p:spPr>
      </p:pic>
      <p:grpSp>
        <p:nvGrpSpPr>
          <p:cNvPr id="35" name="群組 34">
            <a:extLst>
              <a:ext uri="{FF2B5EF4-FFF2-40B4-BE49-F238E27FC236}">
                <a16:creationId xmlns:a16="http://schemas.microsoft.com/office/drawing/2014/main" id="{92B21F3E-F238-4E36-8FD3-1CACB0DF0D74}"/>
              </a:ext>
            </a:extLst>
          </p:cNvPr>
          <p:cNvGrpSpPr/>
          <p:nvPr/>
        </p:nvGrpSpPr>
        <p:grpSpPr>
          <a:xfrm>
            <a:off x="6340281" y="3475202"/>
            <a:ext cx="824762" cy="446293"/>
            <a:chOff x="4771760" y="4086528"/>
            <a:chExt cx="1587838" cy="492443"/>
          </a:xfrm>
        </p:grpSpPr>
        <p:pic>
          <p:nvPicPr>
            <p:cNvPr id="32" name="圖形 31">
              <a:extLst>
                <a:ext uri="{FF2B5EF4-FFF2-40B4-BE49-F238E27FC236}">
                  <a16:creationId xmlns:a16="http://schemas.microsoft.com/office/drawing/2014/main" id="{FA11FD81-8143-41ED-86F2-C040CD2C9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34" name="文字方塊 33">
              <a:extLst>
                <a:ext uri="{FF2B5EF4-FFF2-40B4-BE49-F238E27FC236}">
                  <a16:creationId xmlns:a16="http://schemas.microsoft.com/office/drawing/2014/main" id="{CAA3E468-754D-4798-AEA0-204D86D8E16C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VM3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14968B28-D1EA-446B-A82B-F34F8C75641E}"/>
              </a:ext>
            </a:extLst>
          </p:cNvPr>
          <p:cNvGrpSpPr/>
          <p:nvPr/>
        </p:nvGrpSpPr>
        <p:grpSpPr>
          <a:xfrm>
            <a:off x="4419623" y="3475202"/>
            <a:ext cx="824762" cy="446293"/>
            <a:chOff x="4771760" y="4086528"/>
            <a:chExt cx="1587838" cy="492443"/>
          </a:xfrm>
        </p:grpSpPr>
        <p:pic>
          <p:nvPicPr>
            <p:cNvPr id="28" name="圖形 27">
              <a:extLst>
                <a:ext uri="{FF2B5EF4-FFF2-40B4-BE49-F238E27FC236}">
                  <a16:creationId xmlns:a16="http://schemas.microsoft.com/office/drawing/2014/main" id="{4C865DDC-55FC-4F1A-B41F-414CE1829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29" name="文字方塊 28">
              <a:extLst>
                <a:ext uri="{FF2B5EF4-FFF2-40B4-BE49-F238E27FC236}">
                  <a16:creationId xmlns:a16="http://schemas.microsoft.com/office/drawing/2014/main" id="{A8783CEC-F7FF-4AD8-98E4-8641313D5C76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VM1</a:t>
              </a:r>
            </a:p>
          </p:txBody>
        </p: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67576CD9-C91F-447A-A9DD-FDE90722F040}"/>
              </a:ext>
            </a:extLst>
          </p:cNvPr>
          <p:cNvGrpSpPr/>
          <p:nvPr/>
        </p:nvGrpSpPr>
        <p:grpSpPr>
          <a:xfrm>
            <a:off x="7279732" y="3475201"/>
            <a:ext cx="824762" cy="446293"/>
            <a:chOff x="4771760" y="4086528"/>
            <a:chExt cx="1587838" cy="492443"/>
          </a:xfrm>
        </p:grpSpPr>
        <p:pic>
          <p:nvPicPr>
            <p:cNvPr id="31" name="圖形 30">
              <a:extLst>
                <a:ext uri="{FF2B5EF4-FFF2-40B4-BE49-F238E27FC236}">
                  <a16:creationId xmlns:a16="http://schemas.microsoft.com/office/drawing/2014/main" id="{215BB0B3-569A-49EB-96BD-EFD09B69A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33" name="文字方塊 32">
              <a:extLst>
                <a:ext uri="{FF2B5EF4-FFF2-40B4-BE49-F238E27FC236}">
                  <a16:creationId xmlns:a16="http://schemas.microsoft.com/office/drawing/2014/main" id="{7DC3FD6F-E56D-4BE3-91A2-CFD2751C3C03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VM4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群組 38">
            <a:extLst>
              <a:ext uri="{FF2B5EF4-FFF2-40B4-BE49-F238E27FC236}">
                <a16:creationId xmlns:a16="http://schemas.microsoft.com/office/drawing/2014/main" id="{4682D352-A056-46C2-A6A1-20132FFB6142}"/>
              </a:ext>
            </a:extLst>
          </p:cNvPr>
          <p:cNvGrpSpPr/>
          <p:nvPr/>
        </p:nvGrpSpPr>
        <p:grpSpPr>
          <a:xfrm>
            <a:off x="4419623" y="4122379"/>
            <a:ext cx="824762" cy="446293"/>
            <a:chOff x="4771760" y="4086528"/>
            <a:chExt cx="1587838" cy="492443"/>
          </a:xfrm>
        </p:grpSpPr>
        <p:pic>
          <p:nvPicPr>
            <p:cNvPr id="41" name="圖形 40">
              <a:extLst>
                <a:ext uri="{FF2B5EF4-FFF2-40B4-BE49-F238E27FC236}">
                  <a16:creationId xmlns:a16="http://schemas.microsoft.com/office/drawing/2014/main" id="{A4711B03-D2DB-4A3A-96B5-83451340A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43" name="文字方塊 42">
              <a:extLst>
                <a:ext uri="{FF2B5EF4-FFF2-40B4-BE49-F238E27FC236}">
                  <a16:creationId xmlns:a16="http://schemas.microsoft.com/office/drawing/2014/main" id="{57FB7BA5-8838-4852-B7DF-4FA55C7D59B2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VM5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0E9C4551-3710-4304-918E-EC219C1BF701}"/>
              </a:ext>
            </a:extLst>
          </p:cNvPr>
          <p:cNvGrpSpPr/>
          <p:nvPr/>
        </p:nvGrpSpPr>
        <p:grpSpPr>
          <a:xfrm>
            <a:off x="7279732" y="4122379"/>
            <a:ext cx="824762" cy="446293"/>
            <a:chOff x="4771760" y="4086528"/>
            <a:chExt cx="1587838" cy="492443"/>
          </a:xfrm>
        </p:grpSpPr>
        <p:pic>
          <p:nvPicPr>
            <p:cNvPr id="45" name="圖形 44">
              <a:extLst>
                <a:ext uri="{FF2B5EF4-FFF2-40B4-BE49-F238E27FC236}">
                  <a16:creationId xmlns:a16="http://schemas.microsoft.com/office/drawing/2014/main" id="{DE81AC76-414F-4342-BEE8-8EC8291AB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46" name="文字方塊 45">
              <a:extLst>
                <a:ext uri="{FF2B5EF4-FFF2-40B4-BE49-F238E27FC236}">
                  <a16:creationId xmlns:a16="http://schemas.microsoft.com/office/drawing/2014/main" id="{43EF17C0-4D79-4094-8B99-E5889769046C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VM8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群組 46">
            <a:extLst>
              <a:ext uri="{FF2B5EF4-FFF2-40B4-BE49-F238E27FC236}">
                <a16:creationId xmlns:a16="http://schemas.microsoft.com/office/drawing/2014/main" id="{94D5B77E-9F33-4291-87F4-5976FF4CB056}"/>
              </a:ext>
            </a:extLst>
          </p:cNvPr>
          <p:cNvGrpSpPr/>
          <p:nvPr/>
        </p:nvGrpSpPr>
        <p:grpSpPr>
          <a:xfrm>
            <a:off x="5390390" y="4122379"/>
            <a:ext cx="824762" cy="446293"/>
            <a:chOff x="4771760" y="4086528"/>
            <a:chExt cx="1587838" cy="492443"/>
          </a:xfrm>
        </p:grpSpPr>
        <p:pic>
          <p:nvPicPr>
            <p:cNvPr id="48" name="圖形 47">
              <a:extLst>
                <a:ext uri="{FF2B5EF4-FFF2-40B4-BE49-F238E27FC236}">
                  <a16:creationId xmlns:a16="http://schemas.microsoft.com/office/drawing/2014/main" id="{DE9F510E-3FF4-45D7-AC4C-9521C573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8826F733-A575-48CD-8EF0-59192355ADC1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VM6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群組 49">
            <a:extLst>
              <a:ext uri="{FF2B5EF4-FFF2-40B4-BE49-F238E27FC236}">
                <a16:creationId xmlns:a16="http://schemas.microsoft.com/office/drawing/2014/main" id="{2AE7AA0D-9502-4C79-A9A7-C1674332222A}"/>
              </a:ext>
            </a:extLst>
          </p:cNvPr>
          <p:cNvGrpSpPr/>
          <p:nvPr/>
        </p:nvGrpSpPr>
        <p:grpSpPr>
          <a:xfrm>
            <a:off x="5390390" y="3475201"/>
            <a:ext cx="824762" cy="446293"/>
            <a:chOff x="4771760" y="4086528"/>
            <a:chExt cx="1587838" cy="492443"/>
          </a:xfrm>
        </p:grpSpPr>
        <p:pic>
          <p:nvPicPr>
            <p:cNvPr id="51" name="圖形 50">
              <a:extLst>
                <a:ext uri="{FF2B5EF4-FFF2-40B4-BE49-F238E27FC236}">
                  <a16:creationId xmlns:a16="http://schemas.microsoft.com/office/drawing/2014/main" id="{FD510350-DA2D-4E47-AF64-E677DDCCC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52" name="文字方塊 51">
              <a:extLst>
                <a:ext uri="{FF2B5EF4-FFF2-40B4-BE49-F238E27FC236}">
                  <a16:creationId xmlns:a16="http://schemas.microsoft.com/office/drawing/2014/main" id="{194F6EDB-E6E8-4D07-82DB-0659671669A5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VM2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群組 52">
            <a:extLst>
              <a:ext uri="{FF2B5EF4-FFF2-40B4-BE49-F238E27FC236}">
                <a16:creationId xmlns:a16="http://schemas.microsoft.com/office/drawing/2014/main" id="{C6E3CBA8-8588-4B3D-A28A-0DA2F18707B8}"/>
              </a:ext>
            </a:extLst>
          </p:cNvPr>
          <p:cNvGrpSpPr/>
          <p:nvPr/>
        </p:nvGrpSpPr>
        <p:grpSpPr>
          <a:xfrm>
            <a:off x="6340280" y="4122379"/>
            <a:ext cx="824762" cy="446293"/>
            <a:chOff x="4771760" y="4086528"/>
            <a:chExt cx="1587838" cy="492443"/>
          </a:xfrm>
        </p:grpSpPr>
        <p:pic>
          <p:nvPicPr>
            <p:cNvPr id="54" name="圖形 53">
              <a:extLst>
                <a:ext uri="{FF2B5EF4-FFF2-40B4-BE49-F238E27FC236}">
                  <a16:creationId xmlns:a16="http://schemas.microsoft.com/office/drawing/2014/main" id="{02FAE123-A47C-4E9E-883C-3BA75A11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71760" y="4086528"/>
              <a:ext cx="1587838" cy="492443"/>
            </a:xfrm>
            <a:prstGeom prst="rect">
              <a:avLst/>
            </a:prstGeom>
            <a:effectLst>
              <a:outerShdw blurRad="76200" dir="18900000" sx="103000" sy="103000" kx="-1200000" algn="bl" rotWithShape="0">
                <a:prstClr val="black">
                  <a:alpha val="33000"/>
                </a:prstClr>
              </a:outerShdw>
            </a:effectLst>
          </p:spPr>
        </p:pic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F1C9D33A-850F-4D6E-9B08-19134F6F9C51}"/>
                </a:ext>
              </a:extLst>
            </p:cNvPr>
            <p:cNvSpPr txBox="1"/>
            <p:nvPr/>
          </p:nvSpPr>
          <p:spPr>
            <a:xfrm>
              <a:off x="4870354" y="4130277"/>
              <a:ext cx="1390649" cy="40752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b="1">
                  <a:solidFill>
                    <a:schemeClr val="bg1"/>
                  </a:solidFill>
                  <a:latin typeface="Arial" panose="020B0604020202020204" pitchFamily="34" charset="0"/>
                  <a:ea typeface="微軟正黑體"/>
                  <a:cs typeface="Arial" panose="020B0604020202020204" pitchFamily="34" charset="0"/>
                </a:rPr>
                <a:t>VM7</a:t>
              </a:r>
              <a:endPara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17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圓角 3">
            <a:extLst>
              <a:ext uri="{FF2B5EF4-FFF2-40B4-BE49-F238E27FC236}">
                <a16:creationId xmlns:a16="http://schemas.microsoft.com/office/drawing/2014/main" id="{847609FD-9460-446E-A02B-9AB5003B4DCC}"/>
              </a:ext>
            </a:extLst>
          </p:cNvPr>
          <p:cNvSpPr/>
          <p:nvPr/>
        </p:nvSpPr>
        <p:spPr>
          <a:xfrm>
            <a:off x="1241852" y="1874041"/>
            <a:ext cx="5365376" cy="5164715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A75AA2-4686-4799-908E-6C97FA408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視覺化的</a:t>
            </a:r>
            <a:r>
              <a:rPr lang="en-US" altLang="zh-TW"/>
              <a:t>UI</a:t>
            </a:r>
            <a:r>
              <a:rPr lang="zh-TW" altLang="en-US"/>
              <a:t>使用設定更方便 </a:t>
            </a:r>
          </a:p>
        </p:txBody>
      </p:sp>
      <p:pic>
        <p:nvPicPr>
          <p:cNvPr id="8" name="圖片 8" descr="一張含有 螢幕擷取畫面 的圖片&#10;&#10;自動產生的描述">
            <a:extLst>
              <a:ext uri="{FF2B5EF4-FFF2-40B4-BE49-F238E27FC236}">
                <a16:creationId xmlns:a16="http://schemas.microsoft.com/office/drawing/2014/main" id="{958F8244-1572-4BCB-B9C7-787261F1119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663" y="1547703"/>
            <a:ext cx="9558337" cy="3943350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35AAD65C-89E9-4110-A225-A0618B6BF391}"/>
              </a:ext>
            </a:extLst>
          </p:cNvPr>
          <p:cNvSpPr/>
          <p:nvPr/>
        </p:nvSpPr>
        <p:spPr>
          <a:xfrm>
            <a:off x="356153" y="3100057"/>
            <a:ext cx="7934543" cy="4160999"/>
          </a:xfrm>
          <a:prstGeom prst="roundRect">
            <a:avLst>
              <a:gd name="adj" fmla="val 4997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9000"/>
                </a:schemeClr>
              </a:gs>
            </a:gsLst>
            <a:lin ang="5400000" scaled="1"/>
          </a:gradFill>
          <a:ln>
            <a:noFill/>
          </a:ln>
          <a:effectLst>
            <a:softEdge rad="609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9" descr="一張含有 螢幕擷取畫面 的圖片&#10;&#10;自動產生的描述">
            <a:extLst>
              <a:ext uri="{FF2B5EF4-FFF2-40B4-BE49-F238E27FC236}">
                <a16:creationId xmlns:a16="http://schemas.microsoft.com/office/drawing/2014/main" id="{CB47007D-5620-4A38-8F03-9C10246156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0" y="4123902"/>
            <a:ext cx="7329612" cy="273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0740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693</Words>
  <Application>Microsoft Office PowerPoint</Application>
  <PresentationFormat>寬螢幕</PresentationFormat>
  <Paragraphs>97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9" baseType="lpstr">
      <vt:lpstr>微軟正黑體</vt:lpstr>
      <vt:lpstr>Arial</vt:lpstr>
      <vt:lpstr>Calibri</vt:lpstr>
      <vt:lpstr>Wingdings</vt:lpstr>
      <vt:lpstr>自訂設計</vt:lpstr>
      <vt:lpstr>PowerPoint 簡報</vt:lpstr>
      <vt:lpstr>SR-IOV 降低網路頻寬損耗</vt:lpstr>
      <vt:lpstr>企業IT針對虛擬機上服務網路的問題</vt:lpstr>
      <vt:lpstr>如何降低虛擬機網路頻寬損耗?</vt:lpstr>
      <vt:lpstr>SR-IOV- Single Root I/Ovirtualization的原理</vt:lpstr>
      <vt:lpstr>SR-IOV架構圖</vt:lpstr>
      <vt:lpstr>馬上有感! SR-IOV使用的網路速度提升20%</vt:lpstr>
      <vt:lpstr>QAT技術壓縮效能提升一倍</vt:lpstr>
      <vt:lpstr>視覺化的UI使用設定更方便 </vt:lpstr>
      <vt:lpstr>SR-IOV的優勢與效益</vt:lpstr>
      <vt:lpstr>SR-IOV</vt:lpstr>
      <vt:lpstr>SR-IOV支援列表</vt:lpstr>
      <vt:lpstr>SR-IOV使用注意事項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Mili Wang</dc:creator>
  <cp:lastModifiedBy>QNAP_Mili Wang</cp:lastModifiedBy>
  <cp:revision>2</cp:revision>
  <dcterms:created xsi:type="dcterms:W3CDTF">2020-09-23T02:39:45Z</dcterms:created>
  <dcterms:modified xsi:type="dcterms:W3CDTF">2021-02-25T06:52:18Z</dcterms:modified>
</cp:coreProperties>
</file>