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45"/>
  </p:notesMasterIdLst>
  <p:handoutMasterIdLst>
    <p:handoutMasterId r:id="rId46"/>
  </p:handoutMasterIdLst>
  <p:sldIdLst>
    <p:sldId id="288" r:id="rId2"/>
    <p:sldId id="307" r:id="rId3"/>
    <p:sldId id="282" r:id="rId4"/>
    <p:sldId id="281" r:id="rId5"/>
    <p:sldId id="279" r:id="rId6"/>
    <p:sldId id="277" r:id="rId7"/>
    <p:sldId id="275" r:id="rId8"/>
    <p:sldId id="273" r:id="rId9"/>
    <p:sldId id="271" r:id="rId10"/>
    <p:sldId id="269" r:id="rId11"/>
    <p:sldId id="267" r:id="rId12"/>
    <p:sldId id="265" r:id="rId13"/>
    <p:sldId id="264" r:id="rId14"/>
    <p:sldId id="262" r:id="rId15"/>
    <p:sldId id="284" r:id="rId16"/>
    <p:sldId id="289" r:id="rId17"/>
    <p:sldId id="290" r:id="rId18"/>
    <p:sldId id="306" r:id="rId19"/>
    <p:sldId id="305" r:id="rId20"/>
    <p:sldId id="304" r:id="rId21"/>
    <p:sldId id="303" r:id="rId22"/>
    <p:sldId id="302" r:id="rId23"/>
    <p:sldId id="301" r:id="rId24"/>
    <p:sldId id="300" r:id="rId25"/>
    <p:sldId id="299" r:id="rId26"/>
    <p:sldId id="298" r:id="rId27"/>
    <p:sldId id="297" r:id="rId28"/>
    <p:sldId id="296" r:id="rId29"/>
    <p:sldId id="295" r:id="rId30"/>
    <p:sldId id="294" r:id="rId31"/>
    <p:sldId id="293" r:id="rId32"/>
    <p:sldId id="292" r:id="rId33"/>
    <p:sldId id="291" r:id="rId34"/>
    <p:sldId id="308" r:id="rId35"/>
    <p:sldId id="309" r:id="rId36"/>
    <p:sldId id="310" r:id="rId37"/>
    <p:sldId id="317" r:id="rId38"/>
    <p:sldId id="315" r:id="rId39"/>
    <p:sldId id="312" r:id="rId40"/>
    <p:sldId id="313" r:id="rId41"/>
    <p:sldId id="314" r:id="rId42"/>
    <p:sldId id="316" r:id="rId43"/>
    <p:sldId id="257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9152"/>
    <a:srgbClr val="53D014"/>
    <a:srgbClr val="6B7600"/>
    <a:srgbClr val="B9CC00"/>
    <a:srgbClr val="343A00"/>
    <a:srgbClr val="070800"/>
    <a:srgbClr val="171B07"/>
    <a:srgbClr val="454C04"/>
    <a:srgbClr val="C4CA6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608" dt="2021-02-23T12:03:53.468"/>
    <p1510:client id="{AAB5115A-DE0A-499D-9F58-E57939CCC9D8}" v="2659" dt="2021-02-24T07:32:49.630"/>
    <p1510:client id="{D1B8C4FA-6ADA-6FCB-1AE0-82322FE4692C}" v="610" dt="2021-02-23T11:02:16.554"/>
    <p1510:client id="{DB9B26D4-1928-FCF1-91F8-858E6F36A06C}" v="334" dt="2021-02-24T06:48:13.429"/>
    <p1510:client id="{EC813798-5A24-9BDD-10DF-BC6AADD0C7C7}" v="652" dt="2021-02-23T09:32:33.271"/>
    <p1510:client id="{EF5EA97D-62CB-405C-AA14-C5050A9302B0}" v="39" dt="2021-02-24T03:04:37.898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EE76858-6C83-40BF-940E-24FB004D8B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D6E7F51-893D-4795-828A-550F16F261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08B01-AC5F-4F9B-872F-62D6E47247C0}" type="datetimeFigureOut">
              <a:rPr lang="zh-TW" altLang="en-US" smtClean="0"/>
              <a:t>2021/2/24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A282176-6AB5-45C2-882E-00E33751E4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5C25F7-53A6-4E9A-BF84-72FF1FE310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0DD28-8BCE-4EDB-92F3-495E56E1E8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18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8F6B9-4BE1-4FAC-B5C5-3A368BD0F0F3}" type="datetimeFigureOut">
              <a:rPr lang="en-US" altLang="zh-TW"/>
              <a:t>2/24/2021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C93A-A4F5-4793-B281-42ACED338576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35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bbix.com/whats_new_5_2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bbix.com/whats_new_5_2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9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98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81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7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860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466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35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Has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for</a:t>
            </a:r>
            <a:r>
              <a:rPr lang="zh-TW" altLang="en-US"/>
              <a:t> </a:t>
            </a:r>
            <a:r>
              <a:rPr lang="en-US" altLang="zh-TW"/>
              <a:t>each</a:t>
            </a:r>
            <a:r>
              <a:rPr lang="zh-TW" altLang="en-US"/>
              <a:t> </a:t>
            </a:r>
            <a:r>
              <a:rPr lang="en-US" altLang="zh-TW"/>
              <a:t>department</a:t>
            </a:r>
            <a:r>
              <a:rPr lang="zh-TW" altLang="en-US"/>
              <a:t> </a:t>
            </a:r>
            <a:r>
              <a:rPr lang="en-US" altLang="zh-TW"/>
              <a:t>or</a:t>
            </a:r>
            <a:r>
              <a:rPr lang="zh-TW" altLang="en-US"/>
              <a:t> </a:t>
            </a:r>
            <a:r>
              <a:rPr lang="en-US" altLang="zh-TW"/>
              <a:t>office</a:t>
            </a:r>
            <a:endParaRPr lang="zh-TW" alt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installed</a:t>
            </a:r>
            <a:r>
              <a:rPr lang="zh-TW" altLang="en-US"/>
              <a:t> </a:t>
            </a:r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each</a:t>
            </a:r>
            <a:r>
              <a:rPr lang="zh-TW" altLang="en-US"/>
              <a:t> </a:t>
            </a:r>
            <a:r>
              <a:rPr lang="en-US" altLang="zh-TW"/>
              <a:t>NAS,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one</a:t>
            </a:r>
            <a:r>
              <a:rPr lang="zh-TW" altLang="en-US"/>
              <a:t> </a:t>
            </a:r>
            <a:r>
              <a:rPr lang="en-US" altLang="zh-TW"/>
              <a:t>put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HQ</a:t>
            </a:r>
            <a:r>
              <a:rPr lang="zh-TW" altLang="en-US"/>
              <a:t> </a:t>
            </a:r>
            <a:r>
              <a:rPr lang="en-US" altLang="zh-TW"/>
              <a:t>become</a:t>
            </a:r>
            <a:r>
              <a:rPr lang="zh-TW" altLang="en-US"/>
              <a:t> </a:t>
            </a:r>
            <a:r>
              <a:rPr lang="en-US" altLang="zh-TW"/>
              <a:t>central</a:t>
            </a:r>
            <a:r>
              <a:rPr lang="zh-TW" altLang="en-US"/>
              <a:t> </a:t>
            </a:r>
            <a:r>
              <a:rPr lang="en-US" altLang="zh-TW"/>
              <a:t>monitoring</a:t>
            </a:r>
            <a:r>
              <a:rPr lang="zh-TW" altLang="en-US"/>
              <a:t> </a:t>
            </a:r>
            <a:r>
              <a:rPr lang="en-US" altLang="zh-TW"/>
              <a:t>Zabbix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install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department</a:t>
            </a:r>
            <a:r>
              <a:rPr lang="zh-TW" altLang="en-US"/>
              <a:t> </a:t>
            </a:r>
            <a:r>
              <a:rPr lang="en-US" altLang="zh-TW"/>
              <a:t>or</a:t>
            </a:r>
            <a:r>
              <a:rPr lang="zh-TW" altLang="en-US"/>
              <a:t> </a:t>
            </a:r>
            <a:r>
              <a:rPr lang="en-US" altLang="zh-TW" err="1"/>
              <a:t>brach</a:t>
            </a:r>
            <a:r>
              <a:rPr lang="zh-TW" altLang="en-US"/>
              <a:t> </a:t>
            </a:r>
            <a:r>
              <a:rPr lang="en-US" altLang="zh-TW"/>
              <a:t>office</a:t>
            </a:r>
            <a:r>
              <a:rPr lang="zh-TW" altLang="en-US"/>
              <a:t> </a:t>
            </a:r>
            <a:r>
              <a:rPr lang="en-US" altLang="zh-TW"/>
              <a:t>become</a:t>
            </a:r>
            <a:r>
              <a:rPr lang="zh-TW" altLang="en-US"/>
              <a:t> </a:t>
            </a:r>
            <a:r>
              <a:rPr lang="en-US" altLang="zh-TW"/>
              <a:t>sub</a:t>
            </a:r>
            <a:r>
              <a:rPr lang="zh-TW" altLang="en-US"/>
              <a:t> </a:t>
            </a:r>
            <a:r>
              <a:rPr lang="en-US" altLang="zh-TW"/>
              <a:t>monitoring</a:t>
            </a:r>
            <a:r>
              <a:rPr lang="zh-TW" altLang="en-US"/>
              <a:t> </a:t>
            </a:r>
            <a:r>
              <a:rPr lang="en-US" altLang="zh-TW"/>
              <a:t>proxy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Central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zh-TW" altLang="en-US"/>
              <a:t> </a:t>
            </a:r>
            <a:r>
              <a:rPr lang="en-US"/>
              <a:t>aggregates</a:t>
            </a:r>
            <a:r>
              <a:rPr lang="zh-TW" altLang="en-US"/>
              <a:t> </a:t>
            </a:r>
            <a:r>
              <a:rPr lang="en-US" altLang="zh-TW"/>
              <a:t>all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coming</a:t>
            </a:r>
            <a:r>
              <a:rPr lang="zh-TW" altLang="en-US"/>
              <a:t> </a:t>
            </a:r>
            <a:r>
              <a:rPr lang="en-US" altLang="zh-TW"/>
              <a:t>from</a:t>
            </a:r>
            <a:r>
              <a:rPr lang="zh-TW" altLang="en-US"/>
              <a:t> </a:t>
            </a:r>
            <a:r>
              <a:rPr lang="en-US" altLang="zh-TW"/>
              <a:t>sub</a:t>
            </a:r>
            <a:r>
              <a:rPr lang="zh-TW" altLang="en-US"/>
              <a:t> </a:t>
            </a:r>
            <a:r>
              <a:rPr lang="en-US" altLang="zh-TW"/>
              <a:t>Zabbix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/>
              <a:t>Generate report from central </a:t>
            </a:r>
            <a:r>
              <a:rPr lang="en-US" altLang="zh-TW"/>
              <a:t>Zabbix</a:t>
            </a:r>
            <a:endParaRPr lang="zh-TW" alt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endParaRPr lang="en-US" altLang="zh-TW"/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094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https://www.zabbix.com/whats_new_5_2</a:t>
            </a:r>
            <a:endParaRPr lang="en-US"/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3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https://www.zabbix.com/whats_new_5_2</a:t>
            </a:r>
            <a:endParaRPr lang="en-US"/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F06ABE-FF8A-4F45-8675-63E60FFA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1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1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7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046CBFD3-A467-43B3-98E0-C2EAA42BD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AA90093-2BD2-4882-80B3-27F831D06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1122" y="1649864"/>
            <a:ext cx="2672621" cy="25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E42D5C-3336-4C8B-9BEC-B23663B5F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966"/>
          <a:stretch/>
        </p:blipFill>
        <p:spPr>
          <a:xfrm>
            <a:off x="0" y="752100"/>
            <a:ext cx="12192000" cy="6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BE31440-30EC-408A-8A89-B45664C9D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鳥, 水, 男人, 白色 的圖片&#10;&#10;自動產生的描述">
            <a:extLst>
              <a:ext uri="{FF2B5EF4-FFF2-40B4-BE49-F238E27FC236}">
                <a16:creationId xmlns:a16="http://schemas.microsoft.com/office/drawing/2014/main" id="{9859A2A9-C6A9-41D3-A0F7-E824754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0F97E6-5DBB-4740-9B28-8E3575C1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1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E0FAB63-73CD-4E93-BDBD-A6E2FAB6B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2E92DA-F92F-401B-B7BB-7DCB61814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1524"/>
            <a:ext cx="12186584" cy="68549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1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2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85710" y="476229"/>
            <a:ext cx="11715831" cy="9525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620538" y="6477021"/>
            <a:ext cx="571460" cy="3809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74" r:id="rId3"/>
    <p:sldLayoutId id="2147483684" r:id="rId4"/>
    <p:sldLayoutId id="2147483682" r:id="rId5"/>
    <p:sldLayoutId id="2147483678" r:id="rId6"/>
    <p:sldLayoutId id="2147483696" r:id="rId7"/>
    <p:sldLayoutId id="2147483697" r:id="rId8"/>
    <p:sldLayoutId id="2147483675" r:id="rId9"/>
    <p:sldLayoutId id="2147483677" r:id="rId10"/>
    <p:sldLayoutId id="2147483679" r:id="rId11"/>
    <p:sldLayoutId id="2147483676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53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65.jpeg"/><Relationship Id="rId10" Type="http://schemas.openxmlformats.org/officeDocument/2006/relationships/image" Target="../media/image67.jpe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0.png"/><Relationship Id="rId10" Type="http://schemas.openxmlformats.org/officeDocument/2006/relationships/image" Target="../media/image87.png"/><Relationship Id="rId4" Type="http://schemas.openxmlformats.org/officeDocument/2006/relationships/image" Target="../media/image20.png"/><Relationship Id="rId9" Type="http://schemas.openxmlformats.org/officeDocument/2006/relationships/image" Target="../media/image86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45F8F72-71D5-4AAE-987D-8D78FF790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5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847609FD-9460-446E-A02B-9AB5003B4DCC}"/>
              </a:ext>
            </a:extLst>
          </p:cNvPr>
          <p:cNvSpPr/>
          <p:nvPr/>
        </p:nvSpPr>
        <p:spPr>
          <a:xfrm>
            <a:off x="1066015" y="1857376"/>
            <a:ext cx="5365376" cy="516471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88C136C-0760-4627-BE1C-86878A9E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視覺化的</a:t>
            </a:r>
            <a:r>
              <a:rPr lang="en-US" altLang="zh-TW"/>
              <a:t>UI </a:t>
            </a:r>
            <a:r>
              <a:rPr lang="zh-TW" altLang="en-US"/>
              <a:t>使用設定更方便 </a:t>
            </a:r>
          </a:p>
        </p:txBody>
      </p:sp>
      <p:pic>
        <p:nvPicPr>
          <p:cNvPr id="8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958F8244-1572-4BCB-B9C7-787261F111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33663" y="1179513"/>
            <a:ext cx="9558337" cy="3943350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5AAD65C-89E9-4110-A225-A0618B6BF391}"/>
              </a:ext>
            </a:extLst>
          </p:cNvPr>
          <p:cNvSpPr/>
          <p:nvPr/>
        </p:nvSpPr>
        <p:spPr>
          <a:xfrm>
            <a:off x="1066017" y="3042526"/>
            <a:ext cx="7934543" cy="416099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CB47007D-5620-4A38-8F03-9C102461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" y="3739567"/>
            <a:ext cx="8359216" cy="31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7F2E5A4-ADC4-4F33-8817-7EF218D24F6A}"/>
              </a:ext>
            </a:extLst>
          </p:cNvPr>
          <p:cNvSpPr txBox="1">
            <a:spLocks/>
          </p:cNvSpPr>
          <p:nvPr/>
        </p:nvSpPr>
        <p:spPr>
          <a:xfrm>
            <a:off x="5109851" y="2073315"/>
            <a:ext cx="9266403" cy="1242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優勢</a:t>
            </a:r>
          </a:p>
          <a:p>
            <a:pPr marL="266700" lvl="1" indent="-266700"/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讓你的虛擬機上的服務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享受的實體網路速度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.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7D30317-49C4-4A79-83D0-F1150A749931}"/>
              </a:ext>
            </a:extLst>
          </p:cNvPr>
          <p:cNvSpPr txBox="1">
            <a:spLocks/>
          </p:cNvSpPr>
          <p:nvPr/>
        </p:nvSpPr>
        <p:spPr>
          <a:xfrm>
            <a:off x="5109853" y="3429000"/>
            <a:ext cx="6683905" cy="2691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效益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如果需要即時服務的需求 例如訂票服務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金流服務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影音服務可以直接享受硬體網卡上的速度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降低網路的延遲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.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減少主機的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CPU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上的損耗 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.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網路效率至少提升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20%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以上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.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336474E-3139-4E6C-90AD-8FAA7EC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SR-IOV</a:t>
            </a:r>
            <a:r>
              <a:rPr lang="zh-TW" altLang="en-US"/>
              <a:t>的優勢與效益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C6920B1-419F-48A3-A336-EA308F21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171" y="2002601"/>
            <a:ext cx="4354177" cy="4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7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A734074-C305-4420-9DF2-A3F439C3A84B}"/>
              </a:ext>
            </a:extLst>
          </p:cNvPr>
          <p:cNvSpPr txBox="1">
            <a:spLocks/>
          </p:cNvSpPr>
          <p:nvPr/>
        </p:nvSpPr>
        <p:spPr>
          <a:xfrm>
            <a:off x="571998" y="2889505"/>
            <a:ext cx="5335588" cy="4222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</a:t>
            </a:r>
            <a:endParaRPr lang="zh-TW" altLang="en-US" sz="6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4CEC5F61-583C-462F-BC82-0CBE59382D7E}"/>
              </a:ext>
            </a:extLst>
          </p:cNvPr>
          <p:cNvCxnSpPr>
            <a:cxnSpLocks/>
          </p:cNvCxnSpPr>
          <p:nvPr/>
        </p:nvCxnSpPr>
        <p:spPr>
          <a:xfrm flipH="1">
            <a:off x="674121" y="3771066"/>
            <a:ext cx="4645418" cy="0"/>
          </a:xfrm>
          <a:prstGeom prst="line">
            <a:avLst/>
          </a:prstGeom>
          <a:ln w="28575">
            <a:gradFill>
              <a:gsLst>
                <a:gs pos="100000">
                  <a:schemeClr val="tx1"/>
                </a:gs>
                <a:gs pos="0">
                  <a:srgbClr val="C4CA6E">
                    <a:alpha val="32000"/>
                  </a:srgbClr>
                </a:gs>
                <a:gs pos="42000">
                  <a:srgbClr val="C4CA6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89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Microsoft JhengHei"/>
                <a:ea typeface="+mj-lt"/>
                <a:cs typeface="Calibri Light"/>
              </a:rPr>
              <a:t>SR-IOV</a:t>
            </a:r>
            <a:r>
              <a:rPr lang="en-US" altLang="zh-TW" b="1">
                <a:solidFill>
                  <a:srgbClr val="3D007A"/>
                </a:solidFill>
                <a:latin typeface="Microsoft JhengHei"/>
                <a:ea typeface="+mj-lt"/>
                <a:cs typeface="Calibri Light"/>
              </a:rPr>
              <a:t> </a:t>
            </a:r>
            <a:r>
              <a:rPr lang="en-US" altLang="zh-TW" b="1" err="1">
                <a:latin typeface="Microsoft JhengHei"/>
                <a:ea typeface="+mj-lt"/>
                <a:cs typeface="Calibri Light"/>
              </a:rPr>
              <a:t>支援列表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4846" y="2206625"/>
            <a:ext cx="5885894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buNone/>
            </a:pPr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SR-IOV支援機種(BIOS版本): </a:t>
            </a:r>
            <a:endParaRPr lang="en-US" altLang="zh-TW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TS-h686(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Q05SAR01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)/TS-h886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Q05SAR01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)</a:t>
            </a:r>
            <a:endParaRPr lang="en-US" altLang="zh-TW" sz="1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TS-1886XU-RP(Q047AR03)/ TS-h1886XU-RP(Q047AR03)</a:t>
            </a:r>
            <a:endParaRPr lang="en-US" altLang="zh-TW" sz="1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TDS-16489U(QX31AR19)/TDS-16489U-R2(QX31AR19)</a:t>
            </a:r>
            <a:endParaRPr lang="en-US" altLang="zh-TW" sz="1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QGD-1602P(Q03OAR05)</a:t>
            </a:r>
            <a:endParaRPr lang="en-US" altLang="zh-TW" sz="1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TS-h2490FU(Q03XAR15)</a:t>
            </a:r>
            <a:endParaRPr lang="en-US" altLang="zh-TW" sz="1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6D3442F-60F2-4603-820F-CBD40C4AC8BA}"/>
              </a:ext>
            </a:extLst>
          </p:cNvPr>
          <p:cNvSpPr txBox="1">
            <a:spLocks/>
          </p:cNvSpPr>
          <p:nvPr/>
        </p:nvSpPr>
        <p:spPr>
          <a:xfrm>
            <a:off x="6587923" y="2206624"/>
            <a:ext cx="5366022" cy="334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altLang="zh-TW" sz="24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QAT支援機種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: </a:t>
            </a:r>
          </a:p>
          <a:p>
            <a:pPr indent="266700"/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QGD-1602P</a:t>
            </a:r>
          </a:p>
          <a:p>
            <a:pPr indent="0">
              <a:buNone/>
            </a:pPr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網卡:</a:t>
            </a:r>
            <a:endParaRPr lang="en-US" altLang="zh-TW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Intel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網卡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: LAN-10G2T-X550</a:t>
            </a: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網卡: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LAN-10G2SF-MLX/LAN-40G2SF-MLX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266700">
              <a:buFont typeface="Wingdings" panose="05000000000000000000" pitchFamily="2" charset="2"/>
              <a:buChar char="l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Mellanox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網卡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: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QXG-10G2SF-CX4/QXG-25G2SF-CX4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68043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1E0B1CD-EE13-487F-943C-1E4B16658544}"/>
              </a:ext>
            </a:extLst>
          </p:cNvPr>
          <p:cNvSpPr/>
          <p:nvPr/>
        </p:nvSpPr>
        <p:spPr>
          <a:xfrm>
            <a:off x="0" y="1986079"/>
            <a:ext cx="12191999" cy="487192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Microsoft JhengHei"/>
                <a:ea typeface="+mj-lt"/>
                <a:cs typeface="Calibri Light"/>
              </a:rPr>
              <a:t>SR-IOV </a:t>
            </a:r>
            <a:r>
              <a:rPr lang="en-US" altLang="zh-TW" b="1" err="1">
                <a:latin typeface="Microsoft JhengHei"/>
                <a:ea typeface="+mj-lt"/>
                <a:cs typeface="Calibri Light"/>
              </a:rPr>
              <a:t>使用注意事項</a:t>
            </a:r>
            <a:endParaRPr lang="zh-TW" altLang="en-US">
              <a:ea typeface="新細明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1286" y="3405873"/>
            <a:ext cx="8035689" cy="33302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266700">
              <a:lnSpc>
                <a:spcPct val="110000"/>
              </a:lnSpc>
              <a:buClr>
                <a:schemeClr val="tx1"/>
              </a:buClr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 需要搭配支援機種, BIOS版本與支援的網卡才可以支援.</a:t>
            </a:r>
          </a:p>
          <a:p>
            <a:pPr indent="266700">
              <a:lnSpc>
                <a:spcPct val="110000"/>
              </a:lnSpc>
              <a:buClr>
                <a:schemeClr val="tx1"/>
              </a:buClr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SR-IOV支援軟體版本 QTS 4.5.2  QVS 3.5.3  .</a:t>
            </a:r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4999"/>
              </a:lnSpc>
              <a:buClr>
                <a:schemeClr val="tx1"/>
              </a:buClr>
            </a:pPr>
            <a:r>
              <a:rPr lang="zh-TW">
                <a:ea typeface="微軟正黑體"/>
              </a:rPr>
              <a:t>QAT 需於 Guest OS 安裝對應的 Virtual Function Driver</a:t>
            </a:r>
            <a:endParaRPr lang="zh-TW" altLang="en-US">
              <a:ea typeface="微軟正黑體"/>
            </a:endParaRPr>
          </a:p>
          <a:p>
            <a:pPr lvl="1">
              <a:lnSpc>
                <a:spcPct val="114999"/>
              </a:lnSpc>
              <a:buClr>
                <a:schemeClr val="tx1"/>
              </a:buClr>
            </a:pPr>
            <a:r>
              <a:rPr lang="zh-TW">
                <a:ea typeface="微軟正黑體"/>
              </a:rPr>
              <a:t>* 目前官網可下載 Driver 版本為 Linux 及 FreeBSD</a:t>
            </a:r>
            <a:endParaRPr lang="zh-TW"/>
          </a:p>
          <a:p>
            <a:pPr marL="266700" lvl="1" indent="0">
              <a:lnSpc>
                <a:spcPct val="110000"/>
              </a:lnSpc>
              <a:spcAft>
                <a:spcPts val="1200"/>
              </a:spcAft>
              <a:buClr>
                <a:srgbClr val="595959"/>
              </a:buClr>
              <a:buNone/>
            </a:pPr>
            <a:r>
              <a:rPr lang="en-US" altLang="zh-TW" sz="1300">
                <a:latin typeface="微軟正黑體"/>
                <a:ea typeface="微軟正黑體"/>
              </a:rPr>
              <a:t>Intel driver download link -</a:t>
            </a:r>
            <a:r>
              <a:rPr lang="en-US" sz="1300">
                <a:ea typeface="微軟正黑體"/>
              </a:rPr>
              <a:t>https://01.org/intel-quick-assist-technology/downloads</a:t>
            </a:r>
            <a:endParaRPr lang="zh-TW" sz="1300">
              <a:ea typeface="微軟正黑體" panose="020B0604030504040204" pitchFamily="34" charset="-120"/>
            </a:endParaRPr>
          </a:p>
          <a:p>
            <a:pPr indent="266700">
              <a:lnSpc>
                <a:spcPct val="110000"/>
              </a:lnSpc>
              <a:buClr>
                <a:schemeClr val="tx1"/>
              </a:buClr>
            </a:pP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使用SR-IOV (</a:t>
            </a:r>
            <a:r>
              <a:rPr lang="zh-TW" b="1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Device Passthrough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)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     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時無法使用 VM Live Migration 功能</a:t>
            </a:r>
          </a:p>
          <a:p>
            <a:pPr marL="266700" lvl="1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因為原本VM使用的實體裝置經過動態遷移後,當VM遷移到新NAS上會認不到原實體裝置ID.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4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7BC08B1E-E2EE-4FAB-9F74-F53078C9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86" y="1796706"/>
            <a:ext cx="10788337" cy="1300183"/>
          </a:xfrm>
          <a:prstGeom prst="rect">
            <a:avLst/>
          </a:prstGeom>
          <a:effectLst>
            <a:outerShdw blurRad="152400" dist="152400" dir="5400000" sx="99000" sy="99000" rotWithShape="0">
              <a:prstClr val="black">
                <a:alpha val="15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631D1E6-F9A0-48EB-AF27-C37FCDD77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9936" y="3761112"/>
            <a:ext cx="4463628" cy="26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25" y="1200915"/>
            <a:ext cx="5974080" cy="1501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2882900" y="2837982"/>
            <a:ext cx="6654993" cy="11172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en-US" sz="4400" b="1">
                <a:ea typeface="Microsoft JhengHei"/>
              </a:rPr>
              <a:t>100GbE</a:t>
            </a:r>
          </a:p>
          <a:p>
            <a:pPr algn="ctr"/>
            <a:r>
              <a:rPr lang="en-US" sz="2500"/>
              <a:t>Ultra-high-speed 100G network connectivity</a:t>
            </a:r>
          </a:p>
        </p:txBody>
      </p:sp>
    </p:spTree>
    <p:extLst>
      <p:ext uri="{BB962C8B-B14F-4D97-AF65-F5344CB8AC3E}">
        <p14:creationId xmlns:p14="http://schemas.microsoft.com/office/powerpoint/2010/main" val="412619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FE3A2102-F1A2-4F7E-A7FE-D62B5450A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4640" y="2216553"/>
            <a:ext cx="4114809" cy="3277620"/>
          </a:xfrm>
          <a:prstGeom prst="rect">
            <a:avLst/>
          </a:prstGeom>
          <a:effectLst>
            <a:outerShdw blurRad="228600" dist="381000" dir="564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205F08C-899A-42E9-AED1-39C652278CEF}"/>
              </a:ext>
            </a:extLst>
          </p:cNvPr>
          <p:cNvSpPr/>
          <p:nvPr/>
        </p:nvSpPr>
        <p:spPr>
          <a:xfrm>
            <a:off x="6830802" y="4303931"/>
            <a:ext cx="4936424" cy="1248122"/>
          </a:xfrm>
          <a:prstGeom prst="round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50DA0552-C57B-4FD0-B69E-BA659D6F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960" y="2964410"/>
            <a:ext cx="5216470" cy="23327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b="1">
                <a:latin typeface="Microsoft JhengHei"/>
                <a:ea typeface="Microsoft JhengHei"/>
                <a:cs typeface="Calibri Light"/>
              </a:rPr>
              <a:t>雙埠 100GbE 網路介面卡</a:t>
            </a:r>
            <a:r>
              <a:rPr lang="en-US" b="1">
                <a:latin typeface="Microsoft JhengHei"/>
                <a:ea typeface="+mj-lt"/>
                <a:cs typeface="Calibri Light"/>
              </a:rPr>
              <a:t>QXG-100G2SF-E810 </a:t>
            </a:r>
            <a:endParaRPr lang="zh-TW" altLang="en-US" b="1">
              <a:latin typeface="Microsoft JhengHei"/>
              <a:ea typeface="+mj-lt"/>
              <a:cs typeface="Calibri Ligh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3ACCB57-EC91-40C2-AB3B-9E3F8644C016}"/>
              </a:ext>
            </a:extLst>
          </p:cNvPr>
          <p:cNvSpPr txBox="1"/>
          <p:nvPr/>
        </p:nvSpPr>
        <p:spPr>
          <a:xfrm>
            <a:off x="424774" y="2161339"/>
            <a:ext cx="571905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QNAP即將推出</a:t>
            </a: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320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雙埠</a:t>
            </a:r>
            <a:r>
              <a:rPr lang="en-US" altLang="zh-TW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100GbE </a:t>
            </a:r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網路介面卡，支援全新規格超高速</a:t>
            </a:r>
            <a:r>
              <a:rPr lang="en-US" altLang="zh-TW" sz="3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PCI Express 4.0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介面，100GbE </a:t>
            </a:r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連接埠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​</a:t>
            </a:r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採用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QSFP28 </a:t>
            </a:r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規格，並支援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3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分割模式</a:t>
            </a:r>
            <a:endParaRPr lang="en-US" altLang="zh-TW" sz="3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87313" indent="-87313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*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預計於後續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QTS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版本中陸續支援分割為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2 x 50GbE / 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x 25GbE / 8 x 10GbE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模式，需搭配指定線材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6108DEF-5E7D-4074-B03D-AAC3D0105495}"/>
              </a:ext>
            </a:extLst>
          </p:cNvPr>
          <p:cNvSpPr txBox="1"/>
          <p:nvPr/>
        </p:nvSpPr>
        <p:spPr>
          <a:xfrm>
            <a:off x="8420188" y="56324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QXG-100G2SF-E810</a:t>
            </a:r>
            <a:endParaRPr 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AFCF63E-F8CD-416F-AFA0-DBF69ED9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74" y="2107132"/>
            <a:ext cx="2169152" cy="729929"/>
          </a:xfrm>
          <a:prstGeom prst="rect">
            <a:avLst/>
          </a:prstGeom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7C52F06-64FC-4481-961C-162737AD2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5035" y="1747492"/>
            <a:ext cx="554018" cy="10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08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b="1">
                <a:latin typeface="Microsoft JhengHei"/>
                <a:ea typeface="+mj-lt"/>
                <a:cs typeface="Calibri Light"/>
              </a:rPr>
              <a:t>QXG-100G2SF-E810 將會 </a:t>
            </a:r>
            <a:r>
              <a:rPr lang="en-US" altLang="zh-TW" sz="4000" b="1">
                <a:latin typeface="Microsoft JhengHei"/>
                <a:ea typeface="+mj-lt"/>
                <a:cs typeface="Calibri Light"/>
              </a:rPr>
              <a:t>QTS </a:t>
            </a:r>
            <a:r>
              <a:rPr lang="zh-TW" sz="4000" b="1">
                <a:latin typeface="Microsoft JhengHei"/>
                <a:ea typeface="Microsoft JhengHei"/>
                <a:cs typeface="Calibri Light"/>
              </a:rPr>
              <a:t>後續</a:t>
            </a:r>
            <a:r>
              <a:rPr lang="zh-TW" altLang="en-US" sz="4000" b="1">
                <a:latin typeface="Microsoft JhengHei"/>
                <a:ea typeface="+mj-lt"/>
                <a:cs typeface="Calibri Light"/>
              </a:rPr>
              <a:t>版本中陸續支援</a:t>
            </a:r>
            <a:r>
              <a:rPr lang="en-US" sz="4000" b="1" err="1">
                <a:latin typeface="Microsoft JhengHei"/>
                <a:ea typeface="+mj-lt"/>
                <a:cs typeface="Calibri Light"/>
              </a:rPr>
              <a:t>iWARP</a:t>
            </a:r>
            <a:r>
              <a:rPr lang="en-US" sz="4000" b="1">
                <a:latin typeface="Microsoft JhengHei"/>
                <a:ea typeface="+mj-lt"/>
                <a:cs typeface="Calibri Light"/>
              </a:rPr>
              <a:t>/RDMA, SR-IOV</a:t>
            </a:r>
            <a:r>
              <a:rPr lang="zh-TW" altLang="en-US" sz="4000" b="1">
                <a:latin typeface="Microsoft JhengHei"/>
                <a:ea typeface="+mj-lt"/>
                <a:cs typeface="Calibri Light"/>
              </a:rPr>
              <a:t>及</a:t>
            </a:r>
            <a:r>
              <a:rPr lang="en-US" sz="4000" b="1">
                <a:latin typeface="Microsoft JhengHei"/>
                <a:ea typeface="+mj-lt"/>
                <a:cs typeface="Calibri Light"/>
              </a:rPr>
              <a:t>Link Aggregation</a:t>
            </a:r>
            <a:endParaRPr lang="zh-TW" altLang="en-US" sz="4000" b="1">
              <a:latin typeface="Microsoft JhengHei"/>
              <a:ea typeface="+mj-lt"/>
              <a:cs typeface="Calibri Light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9826BEDF-8503-483C-8B3B-9A2B7309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98" y="1851427"/>
            <a:ext cx="1104384" cy="1104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2E022EB-6A8F-4E75-B7A0-D4B347C3F9F7}"/>
              </a:ext>
            </a:extLst>
          </p:cNvPr>
          <p:cNvSpPr txBox="1"/>
          <p:nvPr/>
        </p:nvSpPr>
        <p:spPr>
          <a:xfrm>
            <a:off x="1883839" y="1972541"/>
            <a:ext cx="519588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iWARP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/RDMA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，通過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IP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網路實現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RDMA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，可實現低延遲、高輸送量的直接記憶體到記憶體的網路上的通信，進而消除不必要的資料搬移。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4D0778B6-82FB-4D39-8CF1-19BAD36AE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98" y="3567306"/>
            <a:ext cx="1104384" cy="1112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D34A9D-C349-4219-8E57-3FBCB021F6BE}"/>
              </a:ext>
            </a:extLst>
          </p:cNvPr>
          <p:cNvSpPr txBox="1"/>
          <p:nvPr/>
        </p:nvSpPr>
        <p:spPr>
          <a:xfrm>
            <a:off x="1945503" y="3360951"/>
            <a:ext cx="5469813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SR-IOV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I/O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虛擬化，將實體網卡的頻寬資源直接分配給虛擬機，可減少網路頻寬耗損而提升網路效率達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20%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以上，且更加穩定，亦有助於減少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Hypervisor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耗損。</a:t>
            </a:r>
            <a:b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註：僅特定 </a:t>
            </a:r>
            <a:r>
              <a: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機種支援 </a:t>
            </a:r>
            <a:r>
              <a: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SR-IOV </a:t>
            </a:r>
            <a:r>
              <a:rPr lang="zh-TW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4DD94ADE-739B-45CD-A1F0-3F8E70C99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harpenSoften amount="1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98" y="5418161"/>
            <a:ext cx="1104384" cy="1112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1986052-3C85-4BE7-824D-3276BD1E7D72}"/>
              </a:ext>
            </a:extLst>
          </p:cNvPr>
          <p:cNvSpPr txBox="1"/>
          <p:nvPr/>
        </p:nvSpPr>
        <p:spPr>
          <a:xfrm>
            <a:off x="1945503" y="5418161"/>
            <a:ext cx="60571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搭配高速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25/50/100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網路交換器使用，可配置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Failover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容錯切換，當網路發生故障時，兩組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的路徑透過交換器可達到冗餘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備用網路，確保服務不中斷。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39F1469-F9CE-434F-9BA3-EAF4C50A53B0}"/>
              </a:ext>
            </a:extLst>
          </p:cNvPr>
          <p:cNvGrpSpPr/>
          <p:nvPr/>
        </p:nvGrpSpPr>
        <p:grpSpPr>
          <a:xfrm>
            <a:off x="7780544" y="2264661"/>
            <a:ext cx="5752710" cy="3614551"/>
            <a:chOff x="7682711" y="2066896"/>
            <a:chExt cx="5216470" cy="3277620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81B8DA9E-28C1-4F90-818F-F4916CAEB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49391" y="2066896"/>
              <a:ext cx="4114809" cy="3277620"/>
            </a:xfrm>
            <a:prstGeom prst="rect">
              <a:avLst/>
            </a:prstGeom>
            <a:effectLst>
              <a:outerShdw blurRad="228600" dist="381000" dir="56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9424D6CA-6C89-4B93-842C-F1599406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2711" y="2814753"/>
              <a:ext cx="5216470" cy="2332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74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25" y="1200915"/>
            <a:ext cx="5974080" cy="1501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3047622" y="2958122"/>
            <a:ext cx="6792257" cy="9818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新一代SNMP MIB</a:t>
            </a:r>
            <a:endParaRPr lang="zh-TW" altLang="en-US" sz="32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/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遠端監控多台NAS的網路</a:t>
            </a:r>
            <a:endParaRPr lang="en-US" sz="27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94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38D6C25-6319-46F4-A88A-625A24E03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3059" y="2589248"/>
            <a:ext cx="6009912" cy="2765448"/>
          </a:xfrm>
          <a:prstGeom prst="rect">
            <a:avLst/>
          </a:prstGeom>
          <a:effectLst>
            <a:outerShdw blurRad="215900" dist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47B83FB-446D-432B-8BCA-DE65D23C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什麼是SNMP?</a:t>
            </a:r>
            <a:endParaRPr lang="en-US" altLang="zh-TW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C3109-D430-44B3-A00F-7DDC9B113F42}"/>
              </a:ext>
            </a:extLst>
          </p:cNvPr>
          <p:cNvSpPr/>
          <p:nvPr/>
        </p:nvSpPr>
        <p:spPr>
          <a:xfrm>
            <a:off x="-4" y="1632015"/>
            <a:ext cx="12191999" cy="609269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2828">
              <a:lnSpc>
                <a:spcPct val="150000"/>
              </a:lnSpc>
            </a:pPr>
            <a:endParaRPr lang="zh-TW" altLang="en-US" sz="2400" b="1">
              <a:latin typeface="微軟正黑體"/>
              <a:ea typeface="微軟正黑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957B1-A7E6-42F7-904A-D248171B0791}"/>
              </a:ext>
            </a:extLst>
          </p:cNvPr>
          <p:cNvSpPr txBox="1"/>
          <p:nvPr/>
        </p:nvSpPr>
        <p:spPr>
          <a:xfrm>
            <a:off x="269029" y="2046625"/>
            <a:ext cx="5390907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r>
              <a:rPr lang="zh-TW" altLang="en-US">
                <a:ea typeface="+mn-lt"/>
                <a:cs typeface="+mn-lt"/>
              </a:rPr>
              <a:t>簡單網路管理協議</a:t>
            </a:r>
            <a:r>
              <a:rPr lang="en-US" b="1"/>
              <a:t>Simple Network Management Protocol</a:t>
            </a:r>
            <a:r>
              <a:rPr lang="en-US"/>
              <a:t> (SNMP) </a:t>
            </a:r>
            <a:r>
              <a:rPr lang="zh-TW" altLang="en-US">
                <a:ea typeface="+mn-lt"/>
                <a:cs typeface="+mn-lt"/>
              </a:rPr>
              <a:t>是一種</a:t>
            </a:r>
            <a:r>
              <a:rPr lang="en-US">
                <a:ea typeface="+mn-lt"/>
                <a:cs typeface="+mn-lt"/>
              </a:rPr>
              <a:t>Internet</a:t>
            </a:r>
            <a:r>
              <a:rPr lang="zh-TW" altLang="en-US">
                <a:ea typeface="+mn-lt"/>
                <a:cs typeface="+mn-lt"/>
              </a:rPr>
              <a:t>標準協議</a:t>
            </a:r>
            <a:r>
              <a:rPr lang="en-US">
                <a:ea typeface="+mn-lt"/>
                <a:cs typeface="+mn-lt"/>
              </a:rPr>
              <a:t>，</a:t>
            </a:r>
            <a:r>
              <a:rPr lang="zh-TW" altLang="en-US">
                <a:ea typeface="+mn-lt"/>
                <a:cs typeface="+mn-lt"/>
              </a:rPr>
              <a:t>用於收集和組織有關</a:t>
            </a:r>
            <a:r>
              <a:rPr lang="en-US">
                <a:ea typeface="+mn-lt"/>
                <a:cs typeface="+mn-lt"/>
              </a:rPr>
              <a:t>IP</a:t>
            </a:r>
            <a:r>
              <a:rPr lang="zh-TW" altLang="en-US">
                <a:ea typeface="+mn-lt"/>
                <a:cs typeface="+mn-lt"/>
              </a:rPr>
              <a:t>網絡上被管理設備的信息並用於修改該信息以更改設備行為</a:t>
            </a:r>
            <a:r>
              <a:rPr lang="en-US">
                <a:ea typeface="+mn-lt"/>
                <a:cs typeface="+mn-lt"/>
              </a:rPr>
              <a:t>。</a:t>
            </a:r>
            <a:endParaRPr lang="zh-TW" altLang="en-US"/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endParaRPr lang="en-US">
              <a:ea typeface="+mn-lt"/>
              <a:cs typeface="+mn-lt"/>
            </a:endParaRPr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r>
              <a:rPr lang="en-US">
                <a:ea typeface="+mn-lt"/>
                <a:cs typeface="+mn-lt"/>
              </a:rPr>
              <a:t>SNMP</a:t>
            </a:r>
            <a:r>
              <a:rPr lang="zh-TW" altLang="en-US">
                <a:ea typeface="+mn-lt"/>
                <a:cs typeface="+mn-lt"/>
              </a:rPr>
              <a:t>由三個關鍵組件組成</a:t>
            </a:r>
            <a:r>
              <a:rPr lang="en-US">
                <a:ea typeface="+mn-lt"/>
                <a:cs typeface="+mn-lt"/>
              </a:rPr>
              <a:t>：</a:t>
            </a:r>
            <a:r>
              <a:rPr lang="zh-TW" altLang="en-US">
                <a:ea typeface="+mn-lt"/>
                <a:cs typeface="+mn-lt"/>
              </a:rPr>
              <a:t>受管設備</a:t>
            </a:r>
            <a:r>
              <a:rPr lang="en-US">
                <a:ea typeface="+mn-lt"/>
                <a:cs typeface="+mn-lt"/>
              </a:rPr>
              <a:t>，</a:t>
            </a:r>
            <a:r>
              <a:rPr lang="zh-TW" altLang="en-US">
                <a:ea typeface="+mn-lt"/>
                <a:cs typeface="+mn-lt"/>
              </a:rPr>
              <a:t>代理和網絡管理系統</a:t>
            </a:r>
            <a:r>
              <a:rPr lang="en-US">
                <a:ea typeface="+mn-lt"/>
                <a:cs typeface="+mn-lt"/>
              </a:rPr>
              <a:t>（NMS）。</a:t>
            </a:r>
            <a:endParaRPr lang="en-US">
              <a:cs typeface="Arial"/>
            </a:endParaRPr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endParaRPr lang="en-US">
              <a:cs typeface="Arial"/>
            </a:endParaRPr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r>
              <a:rPr lang="zh-TW" altLang="en-US">
                <a:ea typeface="+mn-lt"/>
                <a:cs typeface="+mn-lt"/>
              </a:rPr>
              <a:t>該協議是與</a:t>
            </a:r>
            <a:r>
              <a:rPr lang="en-US">
                <a:ea typeface="+mn-lt"/>
                <a:cs typeface="+mn-lt"/>
              </a:rPr>
              <a:t>TCP / IP</a:t>
            </a:r>
            <a:r>
              <a:rPr lang="zh-TW" altLang="en-US">
                <a:ea typeface="+mn-lt"/>
                <a:cs typeface="+mn-lt"/>
              </a:rPr>
              <a:t>網絡中的設備進行通信的一組標準</a:t>
            </a:r>
            <a:r>
              <a:rPr lang="en-US">
                <a:ea typeface="+mn-lt"/>
                <a:cs typeface="+mn-lt"/>
              </a:rPr>
              <a:t>。</a:t>
            </a:r>
            <a:r>
              <a:rPr lang="en-US" b="1"/>
              <a:t> </a:t>
            </a:r>
            <a:endParaRPr lang="en-US" b="1">
              <a:cs typeface="Arial"/>
            </a:endParaRPr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endParaRPr lang="en-US" b="1">
              <a:cs typeface="Arial"/>
            </a:endParaRPr>
          </a:p>
          <a:p>
            <a:pPr marL="266700" indent="-266700">
              <a:buFont typeface="Arial"/>
              <a:buChar char="•"/>
              <a:tabLst>
                <a:tab pos="266700" algn="l"/>
              </a:tabLst>
            </a:pPr>
            <a:r>
              <a:rPr lang="zh-TW" altLang="en-US">
                <a:ea typeface="+mn-lt"/>
                <a:cs typeface="+mn-lt"/>
              </a:rPr>
              <a:t>監視和管理設備</a:t>
            </a:r>
            <a:r>
              <a:rPr lang="en-US">
                <a:ea typeface="+mn-lt"/>
                <a:cs typeface="+mn-lt"/>
              </a:rPr>
              <a:t>，</a:t>
            </a:r>
            <a:r>
              <a:rPr lang="zh-TW" altLang="en-US">
                <a:ea typeface="+mn-lt"/>
                <a:cs typeface="+mn-lt"/>
              </a:rPr>
              <a:t>例如</a:t>
            </a:r>
            <a:r>
              <a:rPr lang="zh-TW" altLang="en-US" b="1">
                <a:ea typeface="+mn-lt"/>
                <a:cs typeface="+mn-lt"/>
              </a:rPr>
              <a:t>路由器</a:t>
            </a:r>
            <a:r>
              <a:rPr lang="en-US" b="1">
                <a:ea typeface="+mn-lt"/>
                <a:cs typeface="+mn-lt"/>
              </a:rPr>
              <a:t>，</a:t>
            </a:r>
            <a:r>
              <a:rPr lang="zh-TW" altLang="en-US" b="1">
                <a:ea typeface="+mn-lt"/>
                <a:cs typeface="+mn-lt"/>
              </a:rPr>
              <a:t>訪問服務器</a:t>
            </a:r>
            <a:r>
              <a:rPr lang="en-US" b="1">
                <a:ea typeface="+mn-lt"/>
                <a:cs typeface="+mn-lt"/>
              </a:rPr>
              <a:t>，</a:t>
            </a:r>
            <a:r>
              <a:rPr lang="zh-TW" altLang="en-US" b="1">
                <a:ea typeface="+mn-lt"/>
                <a:cs typeface="+mn-lt"/>
              </a:rPr>
              <a:t>交換機</a:t>
            </a:r>
            <a:r>
              <a:rPr lang="en-US" b="1">
                <a:ea typeface="+mn-lt"/>
                <a:cs typeface="+mn-lt"/>
              </a:rPr>
              <a:t>，</a:t>
            </a:r>
            <a:r>
              <a:rPr lang="en-US" altLang="zh-TW" b="1">
                <a:ea typeface="+mn-lt"/>
                <a:cs typeface="+mn-lt"/>
              </a:rPr>
              <a:t>cable </a:t>
            </a:r>
            <a:r>
              <a:rPr lang="en-US" altLang="zh-TW" b="1" err="1">
                <a:ea typeface="+mn-lt"/>
                <a:cs typeface="+mn-lt"/>
              </a:rPr>
              <a:t>modems</a:t>
            </a:r>
            <a:r>
              <a:rPr lang="en-US" b="1" err="1">
                <a:ea typeface="+mn-lt"/>
                <a:cs typeface="+mn-lt"/>
              </a:rPr>
              <a:t>，</a:t>
            </a:r>
            <a:r>
              <a:rPr lang="en-US" altLang="zh-TW" b="1" err="1">
                <a:ea typeface="+mn-lt"/>
                <a:cs typeface="+mn-lt"/>
              </a:rPr>
              <a:t>bridges</a:t>
            </a:r>
            <a:r>
              <a:rPr lang="en-US" b="1">
                <a:ea typeface="+mn-lt"/>
                <a:cs typeface="+mn-lt"/>
              </a:rPr>
              <a:t>，</a:t>
            </a:r>
            <a:r>
              <a:rPr lang="zh-TW" altLang="en-US" b="1">
                <a:ea typeface="+mn-lt"/>
                <a:cs typeface="+mn-lt"/>
              </a:rPr>
              <a:t>集線器</a:t>
            </a:r>
            <a:r>
              <a:rPr lang="en-US" b="1">
                <a:ea typeface="+mn-lt"/>
                <a:cs typeface="+mn-lt"/>
              </a:rPr>
              <a:t>，IP</a:t>
            </a:r>
            <a:r>
              <a:rPr lang="zh-TW" altLang="en-US" b="1">
                <a:ea typeface="+mn-lt"/>
                <a:cs typeface="+mn-lt"/>
              </a:rPr>
              <a:t>電話</a:t>
            </a:r>
            <a:r>
              <a:rPr lang="en-US" b="1">
                <a:ea typeface="+mn-lt"/>
                <a:cs typeface="+mn-lt"/>
              </a:rPr>
              <a:t>，IP</a:t>
            </a:r>
            <a:r>
              <a:rPr lang="zh-TW" altLang="en-US" b="1">
                <a:ea typeface="+mn-lt"/>
                <a:cs typeface="+mn-lt"/>
              </a:rPr>
              <a:t>攝像機</a:t>
            </a:r>
            <a:r>
              <a:rPr lang="en-US" b="1">
                <a:ea typeface="+mn-lt"/>
                <a:cs typeface="+mn-lt"/>
              </a:rPr>
              <a:t>，</a:t>
            </a:r>
            <a:r>
              <a:rPr lang="en-US" altLang="zh-TW" b="1">
                <a:ea typeface="+mn-lt"/>
                <a:cs typeface="+mn-lt"/>
              </a:rPr>
              <a:t>computer </a:t>
            </a:r>
            <a:r>
              <a:rPr lang="en-US" altLang="zh-TW" b="1" err="1">
                <a:ea typeface="+mn-lt"/>
                <a:cs typeface="+mn-lt"/>
              </a:rPr>
              <a:t>hosts和印表機</a:t>
            </a:r>
            <a:r>
              <a:rPr lang="en-US" b="1">
                <a:ea typeface="+mn-lt"/>
                <a:cs typeface="+mn-lt"/>
              </a:rPr>
              <a:t>。</a:t>
            </a:r>
            <a:endParaRPr lang="en-US" b="1">
              <a:cs typeface="Arial"/>
            </a:endParaRPr>
          </a:p>
          <a:p>
            <a:endParaRPr lang="en-US"/>
          </a:p>
        </p:txBody>
      </p:sp>
      <p:pic>
        <p:nvPicPr>
          <p:cNvPr id="8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9D8D9FE-9478-4070-85ED-6222C1007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33000"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5" y="2916063"/>
            <a:ext cx="5506347" cy="23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D303E-2F3A-45AF-805F-B6336130B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334"/>
            <a:ext cx="12192000" cy="1162050"/>
          </a:xfrm>
        </p:spPr>
        <p:txBody>
          <a:bodyPr/>
          <a:lstStyle/>
          <a:p>
            <a:r>
              <a:rPr lang="en-US" altLang="zh-TW" sz="5000"/>
              <a:t>Agenda</a:t>
            </a:r>
            <a:endParaRPr lang="zh-TW" altLang="en-US" sz="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AA9D3-8926-4DC9-A3AC-D2635004DEFA}"/>
              </a:ext>
            </a:extLst>
          </p:cNvPr>
          <p:cNvSpPr txBox="1"/>
          <p:nvPr/>
        </p:nvSpPr>
        <p:spPr>
          <a:xfrm>
            <a:off x="2050126" y="3232806"/>
            <a:ext cx="8268578" cy="108709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>
              <a:lnSpc>
                <a:spcPts val="2600"/>
              </a:lnSpc>
              <a:buClr>
                <a:schemeClr val="accent1"/>
              </a:buClr>
            </a:pP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Remotely manage multiple NAS on networks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600"/>
              </a:lnSpc>
              <a:buClr>
                <a:srgbClr val="53D014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Ecosystem &amp; Zabbix 5</a:t>
            </a:r>
            <a:endParaRPr lang="zh-TW" sz="160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600"/>
              </a:lnSpc>
              <a:buClr>
                <a:srgbClr val="53D014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Live demo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93AFAC0-9FC0-4A48-958F-619FED04772B}"/>
              </a:ext>
            </a:extLst>
          </p:cNvPr>
          <p:cNvGrpSpPr/>
          <p:nvPr/>
        </p:nvGrpSpPr>
        <p:grpSpPr>
          <a:xfrm>
            <a:off x="2110196" y="1092889"/>
            <a:ext cx="7810290" cy="535687"/>
            <a:chOff x="681863" y="1701985"/>
            <a:chExt cx="7810290" cy="535687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63867833-0A80-45A4-B303-2639928A27BA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tIns="60960" rIns="121920" bIns="60960" rtlCol="0" anchor="ctr"/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en-US" sz="2100" b="1">
                  <a:solidFill>
                    <a:schemeClr val="bg1"/>
                  </a:solidFill>
                  <a:latin typeface="Microsoft JhengHei"/>
                  <a:ea typeface="Microsoft JhengHei"/>
                  <a:cs typeface="Arial"/>
                </a:rPr>
                <a:t>       SR-IOV &amp; QAT</a:t>
              </a:r>
              <a:endParaRPr lang="en-US" sz="210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462936D8-D85C-42CA-AB01-040265E5E0D8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700" b="1"/>
                <a:t>1</a:t>
              </a:r>
              <a:endParaRPr lang="zh-TW" altLang="en-US" sz="2700" b="1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AB96068-B310-4F24-8A5D-E2E161C5E909}"/>
              </a:ext>
            </a:extLst>
          </p:cNvPr>
          <p:cNvGrpSpPr/>
          <p:nvPr/>
        </p:nvGrpSpPr>
        <p:grpSpPr>
          <a:xfrm>
            <a:off x="2110196" y="1834359"/>
            <a:ext cx="7810290" cy="535687"/>
            <a:chOff x="681863" y="1701985"/>
            <a:chExt cx="7810290" cy="535687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0B6FC127-879A-4725-9163-6A275253F0AC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tIns="60960" rIns="121920" bIns="60960" rtlCol="0" anchor="ctr"/>
            <a:lstStyle/>
            <a:p>
              <a:pPr marL="593725" indent="-115570"/>
              <a:r>
                <a:rPr lang="en-US" altLang="zh-TW" sz="2100" b="1">
                  <a:latin typeface="Arial"/>
                  <a:ea typeface="微軟正黑體"/>
                  <a:cs typeface="Arial"/>
                </a:rPr>
                <a:t>100GbE </a:t>
              </a:r>
              <a:r>
                <a:rPr lang="ja-JP" altLang="en-US" sz="2100" b="1">
                  <a:latin typeface="Arial"/>
                  <a:ea typeface="微軟正黑體"/>
                  <a:cs typeface="Arial"/>
                </a:rPr>
                <a:t>網卡</a:t>
              </a:r>
              <a:endParaRPr lang="en-US" altLang="zh-TW" sz="2400">
                <a:cs typeface="Arial"/>
              </a:endParaRP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1C7D11CE-886C-43FE-A1F4-F48B45D17ABB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700" b="1"/>
                <a:t>2</a:t>
              </a:r>
              <a:endParaRPr lang="zh-TW" altLang="en-US" sz="2700" b="1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7321E5C-155E-47D1-9FBA-E37298CBB369}"/>
              </a:ext>
            </a:extLst>
          </p:cNvPr>
          <p:cNvGrpSpPr/>
          <p:nvPr/>
        </p:nvGrpSpPr>
        <p:grpSpPr>
          <a:xfrm>
            <a:off x="2110196" y="2592972"/>
            <a:ext cx="7810290" cy="535687"/>
            <a:chOff x="681863" y="1701985"/>
            <a:chExt cx="7810290" cy="535687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8C0ACE6B-7F25-42A2-8D3A-8D2F302CF7FD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tIns="60960" rIns="121920" bIns="60960" rtlCol="0" anchor="ctr"/>
            <a:lstStyle/>
            <a:p>
              <a:pPr marL="593725" indent="-115570"/>
              <a:r>
                <a:rPr lang="en-US" altLang="zh-TW" sz="2100" b="1">
                  <a:latin typeface="Arial"/>
                  <a:ea typeface="微軟正黑體"/>
                  <a:cs typeface="Arial"/>
                </a:rPr>
                <a:t>SNMP</a:t>
              </a:r>
              <a:endParaRPr lang="zh-TW" altLang="en-US" sz="2400"/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1157728-1324-4889-B1D9-D1392CE045BB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700" b="1"/>
                <a:t>3</a:t>
              </a:r>
              <a:endParaRPr lang="zh-TW" altLang="en-US" sz="2700" b="1"/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3980699-5F95-425A-B5A3-82A5648AF95F}"/>
              </a:ext>
            </a:extLst>
          </p:cNvPr>
          <p:cNvGrpSpPr/>
          <p:nvPr/>
        </p:nvGrpSpPr>
        <p:grpSpPr>
          <a:xfrm>
            <a:off x="2053330" y="4424046"/>
            <a:ext cx="7810290" cy="535687"/>
            <a:chOff x="681863" y="1701985"/>
            <a:chExt cx="7810290" cy="535687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61288BF8-C427-4486-B26D-18A0AB162822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tIns="60960" rIns="121920" bIns="60960" rtlCol="0" anchor="ctr"/>
            <a:lstStyle/>
            <a:p>
              <a:endParaRPr lang="zh-TW" altLang="en-US" sz="2100" b="1">
                <a:latin typeface="Arial"/>
                <a:ea typeface="微軟正黑體"/>
                <a:cs typeface="Arial"/>
              </a:endParaRPr>
            </a:p>
            <a:p>
              <a:r>
                <a:rPr lang="zh-TW" altLang="en-US" sz="2100" b="1">
                  <a:latin typeface="Arial"/>
                  <a:ea typeface="微軟正黑體"/>
                  <a:cs typeface="Arial"/>
                </a:rPr>
                <a:t>      強化管理的應用</a:t>
              </a:r>
              <a:endParaRPr lang="en-US" sz="2100">
                <a:ea typeface="+mn-lt"/>
                <a:cs typeface="+mn-lt"/>
              </a:endParaRPr>
            </a:p>
            <a:p>
              <a:pPr marL="593725" indent="-115570"/>
              <a:endParaRPr lang="en-US" altLang="zh-TW" sz="2100" b="1">
                <a:ea typeface="微軟正黑體"/>
                <a:cs typeface="Arial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F5B1F5E7-053A-4808-BF63-81801377BCD2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700" b="1">
                  <a:ea typeface="新細明體"/>
                  <a:cs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35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1A2F-D987-4ED6-9F4A-927DC764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基本企業網絡拓撲</a:t>
            </a:r>
            <a:endParaRPr lang="en-US"/>
          </a:p>
        </p:txBody>
      </p:sp>
      <p:sp>
        <p:nvSpPr>
          <p:cNvPr id="48" name="內容版面配置區 2">
            <a:extLst>
              <a:ext uri="{FF2B5EF4-FFF2-40B4-BE49-F238E27FC236}">
                <a16:creationId xmlns:a16="http://schemas.microsoft.com/office/drawing/2014/main" id="{A1741824-365B-4F1F-A072-9899DC0CD92D}"/>
              </a:ext>
            </a:extLst>
          </p:cNvPr>
          <p:cNvSpPr txBox="1">
            <a:spLocks/>
          </p:cNvSpPr>
          <p:nvPr/>
        </p:nvSpPr>
        <p:spPr>
          <a:xfrm>
            <a:off x="124027" y="1571553"/>
            <a:ext cx="5485411" cy="5365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r>
              <a:rPr lang="zh-TW" altLang="en-US" sz="2300">
                <a:ea typeface="+mn-lt"/>
                <a:cs typeface="+mn-lt"/>
              </a:rPr>
              <a:t>兩層和多層拓撲</a:t>
            </a:r>
            <a:endParaRPr lang="en-US" altLang="zh-TW">
              <a:solidFill>
                <a:srgbClr val="000000"/>
              </a:solidFill>
              <a:ea typeface="新細明體"/>
              <a:cs typeface="+mn-lt"/>
            </a:endParaRPr>
          </a:p>
          <a:p>
            <a:pPr marL="720725" lvl="2" indent="-179070">
              <a:lnSpc>
                <a:spcPct val="100000"/>
              </a:lnSpc>
              <a:spcBef>
                <a:spcPts val="1200"/>
              </a:spcBef>
            </a:pPr>
            <a:r>
              <a:rPr lang="zh-CN" altLang="en-US" sz="19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防火牆</a:t>
            </a:r>
            <a:endParaRPr lang="en-US" sz="190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720725" lvl="2" indent="-179070">
              <a:lnSpc>
                <a:spcPct val="100000"/>
              </a:lnSpc>
              <a:spcBef>
                <a:spcPts val="1200"/>
              </a:spcBef>
            </a:pPr>
            <a:r>
              <a:rPr lang="zh-CN" altLang="en-US" sz="19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交換機</a:t>
            </a:r>
            <a:endParaRPr lang="en-US" sz="190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r>
              <a:rPr lang="zh-TW" altLang="en-US" sz="2300">
                <a:ea typeface="+mn-lt"/>
                <a:cs typeface="+mn-lt"/>
              </a:rPr>
              <a:t>防火牆​負責整間公司路由及資安控管</a:t>
            </a:r>
            <a:endParaRPr lang="en-US" altLang="zh-TW" sz="2300">
              <a:ea typeface="+mn-lt"/>
              <a:cs typeface="+mn-lt"/>
            </a:endParaRPr>
          </a:p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r>
              <a:rPr lang="ja-JP" altLang="en-US" sz="2300">
                <a:ea typeface="+mn-lt"/>
                <a:cs typeface="+mn-lt"/>
              </a:rPr>
              <a:t>交換機負責各部門電腦設備分接</a:t>
            </a:r>
            <a:endParaRPr lang="en-US" sz="2300">
              <a:ea typeface="+mn-lt"/>
              <a:cs typeface="+mn-lt"/>
            </a:endParaRPr>
          </a:p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r>
              <a:rPr lang="zh-CN" sz="2300">
                <a:ea typeface="+mn-lt"/>
                <a:cs typeface="+mn-lt"/>
              </a:rPr>
              <a:t>公共設備/ NAS</a:t>
            </a:r>
          </a:p>
          <a:p>
            <a:pPr marL="999490" lvl="2">
              <a:lnSpc>
                <a:spcPts val="3000"/>
              </a:lnSpc>
              <a:spcBef>
                <a:spcPts val="1200"/>
              </a:spcBef>
            </a:pPr>
            <a:r>
              <a:rPr lang="zh-CN" altLang="en-US" sz="1900">
                <a:ea typeface="+mn-lt"/>
                <a:cs typeface="+mn-lt"/>
              </a:rPr>
              <a:t>公司共用的直連防火牆,由防火牆來控制整間公司對它的連線.</a:t>
            </a:r>
            <a:endParaRPr lang="zh-CN" sz="1900">
              <a:ea typeface="宋体"/>
              <a:cs typeface="Arial"/>
            </a:endParaRPr>
          </a:p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r>
              <a:rPr lang="zh-CN" sz="2300">
                <a:ea typeface="+mn-lt"/>
                <a:cs typeface="+mn-lt"/>
              </a:rPr>
              <a:t>內部設備/ NAS</a:t>
            </a:r>
            <a:endParaRPr lang="zh-CN" altLang="en-US">
              <a:ea typeface="宋体"/>
              <a:cs typeface="+mn-lt"/>
            </a:endParaRPr>
          </a:p>
          <a:p>
            <a:pPr marL="999490" lvl="2">
              <a:lnSpc>
                <a:spcPts val="3000"/>
              </a:lnSpc>
              <a:spcBef>
                <a:spcPts val="1200"/>
              </a:spcBef>
            </a:pPr>
            <a:r>
              <a:rPr lang="zh-CN" sz="1900">
                <a:ea typeface="+mn-lt"/>
                <a:cs typeface="+mn-lt"/>
              </a:rPr>
              <a:t>部門共用的直連交換機, 由於一個部門就是一個子網, 所以只有同部門的可以連結</a:t>
            </a:r>
            <a:endParaRPr lang="zh-CN" sz="1900">
              <a:ea typeface="宋体"/>
              <a:cs typeface="Arial"/>
            </a:endParaRPr>
          </a:p>
          <a:p>
            <a:pPr marL="542290" lvl="1" indent="-275590">
              <a:lnSpc>
                <a:spcPts val="3000"/>
              </a:lnSpc>
              <a:spcBef>
                <a:spcPts val="1200"/>
              </a:spcBef>
            </a:pPr>
            <a:endParaRPr lang="zh-CN" sz="2300">
              <a:ea typeface="+mn-lt"/>
              <a:cs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79DF34B-5562-431A-9C26-BBBC5587BE4A}"/>
              </a:ext>
            </a:extLst>
          </p:cNvPr>
          <p:cNvGrpSpPr/>
          <p:nvPr/>
        </p:nvGrpSpPr>
        <p:grpSpPr>
          <a:xfrm>
            <a:off x="6096000" y="1414499"/>
            <a:ext cx="5541614" cy="4955275"/>
            <a:chOff x="5557676" y="1125151"/>
            <a:chExt cx="6354737" cy="568236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6DB7177-0FAA-40B1-AB4E-2FF68A14D5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669" y="5858794"/>
              <a:ext cx="0" cy="692797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B5BF4F6-3E8B-486B-980D-CDDF21EEC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2075" y="5858794"/>
              <a:ext cx="0" cy="692797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45">
              <a:extLst>
                <a:ext uri="{FF2B5EF4-FFF2-40B4-BE49-F238E27FC236}">
                  <a16:creationId xmlns:a16="http://schemas.microsoft.com/office/drawing/2014/main" id="{66AC3936-591A-4DEC-A62B-0DE3ECE2BF39}"/>
                </a:ext>
              </a:extLst>
            </p:cNvPr>
            <p:cNvSpPr txBox="1"/>
            <p:nvPr/>
          </p:nvSpPr>
          <p:spPr>
            <a:xfrm>
              <a:off x="8704597" y="1711054"/>
              <a:ext cx="1295400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7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Internet</a:t>
              </a:r>
              <a:endParaRPr lang="zh-TW" altLang="en-US" sz="1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字方塊 46">
              <a:extLst>
                <a:ext uri="{FF2B5EF4-FFF2-40B4-BE49-F238E27FC236}">
                  <a16:creationId xmlns:a16="http://schemas.microsoft.com/office/drawing/2014/main" id="{80EE17C3-C961-49B7-ABC9-7100BFEF9DED}"/>
                </a:ext>
              </a:extLst>
            </p:cNvPr>
            <p:cNvSpPr txBox="1"/>
            <p:nvPr/>
          </p:nvSpPr>
          <p:spPr>
            <a:xfrm>
              <a:off x="8884375" y="2434074"/>
              <a:ext cx="1295400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7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Firewall</a:t>
              </a:r>
            </a:p>
          </p:txBody>
        </p:sp>
        <p:sp>
          <p:nvSpPr>
            <p:cNvPr id="9" name="文字方塊 48">
              <a:extLst>
                <a:ext uri="{FF2B5EF4-FFF2-40B4-BE49-F238E27FC236}">
                  <a16:creationId xmlns:a16="http://schemas.microsoft.com/office/drawing/2014/main" id="{FBD6EA7D-E9DB-4E89-9C50-FB0ECC305506}"/>
                </a:ext>
              </a:extLst>
            </p:cNvPr>
            <p:cNvSpPr txBox="1"/>
            <p:nvPr/>
          </p:nvSpPr>
          <p:spPr>
            <a:xfrm>
              <a:off x="10028723" y="3315751"/>
              <a:ext cx="1295400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7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Switch</a:t>
              </a:r>
              <a:endParaRPr lang="zh-TW" altLang="en-US" sz="1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字方塊 49">
              <a:extLst>
                <a:ext uri="{FF2B5EF4-FFF2-40B4-BE49-F238E27FC236}">
                  <a16:creationId xmlns:a16="http://schemas.microsoft.com/office/drawing/2014/main" id="{A8BF81C3-981A-4CBD-B35E-083EC1FDD688}"/>
                </a:ext>
              </a:extLst>
            </p:cNvPr>
            <p:cNvSpPr txBox="1"/>
            <p:nvPr/>
          </p:nvSpPr>
          <p:spPr>
            <a:xfrm>
              <a:off x="6177061" y="3350423"/>
              <a:ext cx="1295400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7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Switch</a:t>
              </a:r>
              <a:endParaRPr lang="zh-TW" altLang="en-US" sz="1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直線接點 50">
              <a:extLst>
                <a:ext uri="{FF2B5EF4-FFF2-40B4-BE49-F238E27FC236}">
                  <a16:creationId xmlns:a16="http://schemas.microsoft.com/office/drawing/2014/main" id="{C5181F6B-64C2-4872-A8D5-0000BBA920DE}"/>
                </a:ext>
              </a:extLst>
            </p:cNvPr>
            <p:cNvCxnSpPr/>
            <p:nvPr/>
          </p:nvCxnSpPr>
          <p:spPr>
            <a:xfrm>
              <a:off x="8425083" y="1209091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圖片 6">
              <a:extLst>
                <a:ext uri="{FF2B5EF4-FFF2-40B4-BE49-F238E27FC236}">
                  <a16:creationId xmlns:a16="http://schemas.microsoft.com/office/drawing/2014/main" id="{CFB214A2-3CE9-41B1-A3DC-643B44CE0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7917" y="1125151"/>
              <a:ext cx="789015" cy="849987"/>
            </a:xfrm>
            <a:prstGeom prst="rect">
              <a:avLst/>
            </a:prstGeom>
          </p:spPr>
        </p:pic>
        <p:cxnSp>
          <p:nvCxnSpPr>
            <p:cNvPr id="13" name="直線接點 52">
              <a:extLst>
                <a:ext uri="{FF2B5EF4-FFF2-40B4-BE49-F238E27FC236}">
                  <a16:creationId xmlns:a16="http://schemas.microsoft.com/office/drawing/2014/main" id="{A56EA9DF-9FB4-4A19-8840-45EE9AA32A27}"/>
                </a:ext>
              </a:extLst>
            </p:cNvPr>
            <p:cNvCxnSpPr/>
            <p:nvPr/>
          </p:nvCxnSpPr>
          <p:spPr>
            <a:xfrm>
              <a:off x="7244212" y="2645662"/>
              <a:ext cx="1272185" cy="81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53">
              <a:extLst>
                <a:ext uri="{FF2B5EF4-FFF2-40B4-BE49-F238E27FC236}">
                  <a16:creationId xmlns:a16="http://schemas.microsoft.com/office/drawing/2014/main" id="{0306CFC5-2DFE-4B57-9AAD-DDBC27FE07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2751" y="2915355"/>
              <a:ext cx="1154619" cy="804221"/>
            </a:xfrm>
            <a:prstGeom prst="bentConnector3">
              <a:avLst>
                <a:gd name="adj1" fmla="val 7469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接點: 肘形 54">
              <a:extLst>
                <a:ext uri="{FF2B5EF4-FFF2-40B4-BE49-F238E27FC236}">
                  <a16:creationId xmlns:a16="http://schemas.microsoft.com/office/drawing/2014/main" id="{F4EE5A28-B3CC-40FE-B8D1-BAA44F73731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07128" y="2818116"/>
              <a:ext cx="1254729" cy="849051"/>
            </a:xfrm>
            <a:prstGeom prst="bentConnector3">
              <a:avLst>
                <a:gd name="adj1" fmla="val 1761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片 55" descr="一張含有 食物 的圖片&#10;&#10;自動產生的描述">
              <a:extLst>
                <a:ext uri="{FF2B5EF4-FFF2-40B4-BE49-F238E27FC236}">
                  <a16:creationId xmlns:a16="http://schemas.microsoft.com/office/drawing/2014/main" id="{004FD398-BA13-4911-B30F-B517802F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698" y="1975046"/>
              <a:ext cx="808865" cy="9461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56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AFE97F6F-7940-4A19-8C5C-C27F9E87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639" y="2099988"/>
              <a:ext cx="904592" cy="9987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8" name="直線接點 57">
              <a:extLst>
                <a:ext uri="{FF2B5EF4-FFF2-40B4-BE49-F238E27FC236}">
                  <a16:creationId xmlns:a16="http://schemas.microsoft.com/office/drawing/2014/main" id="{4CFFABEE-AAA3-4B4F-8B70-9D063516114C}"/>
                </a:ext>
              </a:extLst>
            </p:cNvPr>
            <p:cNvCxnSpPr>
              <a:cxnSpLocks/>
            </p:cNvCxnSpPr>
            <p:nvPr/>
          </p:nvCxnSpPr>
          <p:spPr>
            <a:xfrm>
              <a:off x="7009512" y="3958422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2">
              <a:extLst>
                <a:ext uri="{FF2B5EF4-FFF2-40B4-BE49-F238E27FC236}">
                  <a16:creationId xmlns:a16="http://schemas.microsoft.com/office/drawing/2014/main" id="{0DE2A59B-6833-490F-A4E4-5D7182CDF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0084" y="5164988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直線接點 59">
              <a:extLst>
                <a:ext uri="{FF2B5EF4-FFF2-40B4-BE49-F238E27FC236}">
                  <a16:creationId xmlns:a16="http://schemas.microsoft.com/office/drawing/2014/main" id="{6EE43536-837F-4A9D-9735-2A1228B019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105" y="3958422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圖形 2">
              <a:extLst>
                <a:ext uri="{FF2B5EF4-FFF2-40B4-BE49-F238E27FC236}">
                  <a16:creationId xmlns:a16="http://schemas.microsoft.com/office/drawing/2014/main" id="{1B27FEA9-7388-42BF-85C6-46841830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29405" y="5164624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2" name="接點: 肘形 61">
              <a:extLst>
                <a:ext uri="{FF2B5EF4-FFF2-40B4-BE49-F238E27FC236}">
                  <a16:creationId xmlns:a16="http://schemas.microsoft.com/office/drawing/2014/main" id="{DD3CCA75-BE8A-470B-9DA1-9C488BFF8B4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202095" y="4159418"/>
              <a:ext cx="1447535" cy="843705"/>
            </a:xfrm>
            <a:prstGeom prst="bentConnector3">
              <a:avLst>
                <a:gd name="adj1" fmla="val 4239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圖形 2">
              <a:extLst>
                <a:ext uri="{FF2B5EF4-FFF2-40B4-BE49-F238E27FC236}">
                  <a16:creationId xmlns:a16="http://schemas.microsoft.com/office/drawing/2014/main" id="{47532C2A-0EFD-41D4-BB87-432526937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1813" y="5164624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4" name="接點: 肘形 63">
              <a:extLst>
                <a:ext uri="{FF2B5EF4-FFF2-40B4-BE49-F238E27FC236}">
                  <a16:creationId xmlns:a16="http://schemas.microsoft.com/office/drawing/2014/main" id="{DFEE4CF2-1C6E-419C-87DC-C6E5F1C94B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265479" y="4237839"/>
              <a:ext cx="1192604" cy="550796"/>
            </a:xfrm>
            <a:prstGeom prst="bentConnector3">
              <a:avLst>
                <a:gd name="adj1" fmla="val 5000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圖形 64">
              <a:extLst>
                <a:ext uri="{FF2B5EF4-FFF2-40B4-BE49-F238E27FC236}">
                  <a16:creationId xmlns:a16="http://schemas.microsoft.com/office/drawing/2014/main" id="{A992D56C-F6B2-4622-B756-B60395127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61403" y="3696697"/>
              <a:ext cx="2154077" cy="37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7" name="接點: 肘形 66">
              <a:extLst>
                <a:ext uri="{FF2B5EF4-FFF2-40B4-BE49-F238E27FC236}">
                  <a16:creationId xmlns:a16="http://schemas.microsoft.com/office/drawing/2014/main" id="{A97AB023-35C7-463F-A38C-8855299D86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81520" y="4261981"/>
              <a:ext cx="1554387" cy="1003137"/>
            </a:xfrm>
            <a:prstGeom prst="bentConnector3">
              <a:avLst>
                <a:gd name="adj1" fmla="val 3856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67">
              <a:extLst>
                <a:ext uri="{FF2B5EF4-FFF2-40B4-BE49-F238E27FC236}">
                  <a16:creationId xmlns:a16="http://schemas.microsoft.com/office/drawing/2014/main" id="{528E900A-DFFD-4211-BDFB-7213E8687C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95517" y="4318474"/>
              <a:ext cx="1593060" cy="835687"/>
            </a:xfrm>
            <a:prstGeom prst="bentConnector3">
              <a:avLst>
                <a:gd name="adj1" fmla="val 4574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形 68">
              <a:extLst>
                <a:ext uri="{FF2B5EF4-FFF2-40B4-BE49-F238E27FC236}">
                  <a16:creationId xmlns:a16="http://schemas.microsoft.com/office/drawing/2014/main" id="{D46000A3-A40D-4057-A35D-486DEA9F2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4444" y="3684891"/>
              <a:ext cx="2154077" cy="37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圖形 2">
              <a:extLst>
                <a:ext uri="{FF2B5EF4-FFF2-40B4-BE49-F238E27FC236}">
                  <a16:creationId xmlns:a16="http://schemas.microsoft.com/office/drawing/2014/main" id="{D187145D-ACAC-4B10-8066-6C29C8F9F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7676" y="5164988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圖片 71" descr="一張含有 電子用品, 螢幕擷取畫面, 顯示, 監視器 的圖片&#10;&#10;描述是以非常高的可信度產生">
              <a:extLst>
                <a:ext uri="{FF2B5EF4-FFF2-40B4-BE49-F238E27FC236}">
                  <a16:creationId xmlns:a16="http://schemas.microsoft.com/office/drawing/2014/main" id="{0E5F58C8-9C5F-43B3-831D-9E1DAB87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308" y="6364171"/>
              <a:ext cx="2265465" cy="443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圖片 72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B083F417-5A0A-4565-9080-C5B705613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526" y="4933823"/>
              <a:ext cx="839044" cy="9249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字方塊 74">
              <a:extLst>
                <a:ext uri="{FF2B5EF4-FFF2-40B4-BE49-F238E27FC236}">
                  <a16:creationId xmlns:a16="http://schemas.microsoft.com/office/drawing/2014/main" id="{A561636A-2639-49F7-86EA-9EA3856F5966}"/>
                </a:ext>
              </a:extLst>
            </p:cNvPr>
            <p:cNvSpPr txBox="1"/>
            <p:nvPr/>
          </p:nvSpPr>
          <p:spPr>
            <a:xfrm>
              <a:off x="7873160" y="6355141"/>
              <a:ext cx="1982647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Internal NAS</a:t>
              </a:r>
            </a:p>
          </p:txBody>
        </p:sp>
        <p:sp>
          <p:nvSpPr>
            <p:cNvPr id="38" name="文字方塊 49">
              <a:extLst>
                <a:ext uri="{FF2B5EF4-FFF2-40B4-BE49-F238E27FC236}">
                  <a16:creationId xmlns:a16="http://schemas.microsoft.com/office/drawing/2014/main" id="{C9CC2E0B-2A10-4BE7-B3E1-7A57534F86A5}"/>
                </a:ext>
              </a:extLst>
            </p:cNvPr>
            <p:cNvSpPr txBox="1"/>
            <p:nvPr/>
          </p:nvSpPr>
          <p:spPr>
            <a:xfrm>
              <a:off x="6054159" y="1744488"/>
              <a:ext cx="1639528" cy="384721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>
                  <a:latin typeface="Arial"/>
                  <a:ea typeface="新細明體"/>
                  <a:cs typeface="Arial"/>
                </a:rPr>
                <a:t>Public NAS</a:t>
              </a:r>
              <a:endParaRPr lang="en-US" altLang="zh-TW"/>
            </a:p>
          </p:txBody>
        </p:sp>
        <p:pic>
          <p:nvPicPr>
            <p:cNvPr id="50" name="圖片 9">
              <a:extLst>
                <a:ext uri="{FF2B5EF4-FFF2-40B4-BE49-F238E27FC236}">
                  <a16:creationId xmlns:a16="http://schemas.microsoft.com/office/drawing/2014/main" id="{E442CF8A-3D74-43FD-9DAD-B6900428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4194" y="5273944"/>
              <a:ext cx="1641959" cy="511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87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4124-B663-4A7E-BB68-55AF1CF7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>
                <a:latin typeface="微軟正黑體"/>
                <a:ea typeface="微軟正黑體"/>
              </a:rPr>
              <a:t>網路設備眾多且分散導致監控困難</a:t>
            </a:r>
            <a:endParaRPr lang="zh-TW" altLang="en-US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72EC75F4-473B-4986-86CE-698ED80BACD0}"/>
              </a:ext>
            </a:extLst>
          </p:cNvPr>
          <p:cNvSpPr txBox="1">
            <a:spLocks/>
          </p:cNvSpPr>
          <p:nvPr/>
        </p:nvSpPr>
        <p:spPr>
          <a:xfrm>
            <a:off x="85525" y="2167894"/>
            <a:ext cx="9067687" cy="510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r>
              <a:rPr lang="zh-TW" altLang="en-US" sz="2100" b="1">
                <a:ea typeface="+mn-lt"/>
                <a:cs typeface="+mn-lt"/>
              </a:rPr>
              <a:t>沒有即時數據</a:t>
            </a:r>
            <a:r>
              <a:rPr lang="en-US" sz="2100">
                <a:ea typeface="+mn-lt"/>
                <a:cs typeface="+mn-lt"/>
              </a:rPr>
              <a:t>：</a:t>
            </a:r>
            <a:r>
              <a:rPr lang="zh-TW" altLang="en-US" sz="2100">
                <a:ea typeface="+mn-lt"/>
                <a:cs typeface="+mn-lt"/>
              </a:rPr>
              <a:t>沒有</a:t>
            </a:r>
            <a:r>
              <a:rPr lang="en-US" sz="2100">
                <a:ea typeface="+mn-lt"/>
                <a:cs typeface="+mn-lt"/>
              </a:rPr>
              <a:t>NMS</a:t>
            </a:r>
            <a:r>
              <a:rPr lang="zh-TW" altLang="en-US" sz="2100">
                <a:ea typeface="+mn-lt"/>
                <a:cs typeface="+mn-lt"/>
              </a:rPr>
              <a:t>和</a:t>
            </a:r>
            <a:r>
              <a:rPr lang="en-US" sz="2100">
                <a:ea typeface="+mn-lt"/>
                <a:cs typeface="+mn-lt"/>
              </a:rPr>
              <a:t>SNMP</a:t>
            </a:r>
            <a:r>
              <a:rPr lang="zh-TW" altLang="en-US" sz="2100">
                <a:ea typeface="+mn-lt"/>
                <a:cs typeface="+mn-lt"/>
              </a:rPr>
              <a:t>等協議</a:t>
            </a:r>
            <a:r>
              <a:rPr lang="en-US" sz="2100">
                <a:ea typeface="+mn-lt"/>
                <a:cs typeface="+mn-lt"/>
              </a:rPr>
              <a:t>，</a:t>
            </a:r>
            <a:r>
              <a:rPr lang="zh-TW" altLang="en-US" sz="2100">
                <a:ea typeface="+mn-lt"/>
                <a:cs typeface="+mn-lt"/>
              </a:rPr>
              <a:t>其難以獲得的設備即時狀態和各種參數</a:t>
            </a:r>
            <a:endParaRPr lang="zh-TW" altLang="en-US"/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r>
              <a:rPr lang="zh-TW" altLang="en-US" sz="2100">
                <a:ea typeface="+mn-lt"/>
                <a:cs typeface="+mn-lt"/>
              </a:rPr>
              <a:t>不能多台設備同時查看</a:t>
            </a:r>
            <a:r>
              <a:rPr lang="en-US" sz="2100">
                <a:ea typeface="+mn-lt"/>
                <a:cs typeface="+mn-lt"/>
              </a:rPr>
              <a:t>，</a:t>
            </a:r>
            <a:r>
              <a:rPr lang="zh-TW" altLang="en-US" sz="2100">
                <a:ea typeface="+mn-lt"/>
                <a:cs typeface="+mn-lt"/>
              </a:rPr>
              <a:t>監視和比較各種設備的統計信息</a:t>
            </a:r>
            <a:r>
              <a:rPr lang="en-US" sz="2100">
                <a:ea typeface="+mn-lt"/>
                <a:cs typeface="+mn-lt"/>
              </a:rPr>
              <a:t>。</a:t>
            </a: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r>
              <a:rPr lang="en-US" sz="2100">
                <a:ea typeface="+mn-lt"/>
                <a:cs typeface="+mn-lt"/>
              </a:rPr>
              <a:t>IT</a:t>
            </a:r>
            <a:r>
              <a:rPr lang="zh-TW" altLang="en-US" sz="2100">
                <a:ea typeface="+mn-lt"/>
                <a:cs typeface="+mn-lt"/>
              </a:rPr>
              <a:t>可能必須手動登錄每個設備才能進行監視和管理</a:t>
            </a:r>
            <a:r>
              <a:rPr lang="en-US" sz="2100">
                <a:ea typeface="+mn-lt"/>
                <a:cs typeface="+mn-lt"/>
              </a:rPr>
              <a:t>。 </a:t>
            </a:r>
            <a:r>
              <a:rPr lang="zh-TW" altLang="en-US" sz="2100">
                <a:ea typeface="+mn-lt"/>
                <a:cs typeface="+mn-lt"/>
              </a:rPr>
              <a:t>對於</a:t>
            </a:r>
            <a:r>
              <a:rPr lang="en-US" sz="2100">
                <a:ea typeface="+mn-lt"/>
                <a:cs typeface="+mn-lt"/>
              </a:rPr>
              <a:t>IT</a:t>
            </a:r>
            <a:r>
              <a:rPr lang="zh-TW" altLang="en-US" sz="2100">
                <a:ea typeface="+mn-lt"/>
                <a:cs typeface="+mn-lt"/>
              </a:rPr>
              <a:t>而言</a:t>
            </a:r>
            <a:r>
              <a:rPr lang="en-US" sz="2100">
                <a:ea typeface="+mn-lt"/>
                <a:cs typeface="+mn-lt"/>
              </a:rPr>
              <a:t>，</a:t>
            </a:r>
            <a:r>
              <a:rPr lang="zh-TW" altLang="en-US" sz="2100">
                <a:ea typeface="+mn-lt"/>
                <a:cs typeface="+mn-lt"/>
              </a:rPr>
              <a:t>這根本不是理想的選擇</a:t>
            </a:r>
            <a:r>
              <a:rPr lang="en-US" sz="2100">
                <a:ea typeface="+mn-lt"/>
                <a:cs typeface="+mn-lt"/>
              </a:rPr>
              <a:t>。</a:t>
            </a: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r>
              <a:rPr lang="ja-JP" altLang="en-US" sz="2100">
                <a:ea typeface="+mn-lt"/>
                <a:cs typeface="+mn-lt"/>
              </a:rPr>
              <a:t>告警通知需逐台設備進行設定</a:t>
            </a:r>
            <a:r>
              <a:rPr lang="en-US" sz="2100">
                <a:ea typeface="+mn-lt"/>
                <a:cs typeface="+mn-lt"/>
              </a:rPr>
              <a:t>。</a:t>
            </a: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r>
              <a:rPr lang="ja-JP" altLang="en-US" sz="2100">
                <a:ea typeface="+mn-lt"/>
                <a:cs typeface="+mn-lt"/>
              </a:rPr>
              <a:t>設備報告須逐台產生後再人工整合</a:t>
            </a:r>
            <a:r>
              <a:rPr lang="en-US" sz="2100">
                <a:ea typeface="+mn-lt"/>
                <a:cs typeface="+mn-lt"/>
              </a:rPr>
              <a:t> </a:t>
            </a:r>
          </a:p>
          <a:p>
            <a:pPr marL="457200" indent="0">
              <a:spcBef>
                <a:spcPts val="500"/>
              </a:spcBef>
              <a:buNone/>
            </a:pPr>
            <a:endParaRPr lang="ja-JP" altLang="en-US" sz="2100" b="1">
              <a:cs typeface="Arial"/>
            </a:endParaRP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endParaRPr lang="en-US" sz="2100">
              <a:ea typeface="+mn-lt"/>
              <a:cs typeface="+mn-lt"/>
            </a:endParaRP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endParaRPr lang="en-US" sz="2100">
              <a:ea typeface="+mn-lt"/>
              <a:cs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3EE7E12-38D4-40FB-B819-68754B3A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4414" y="2673477"/>
            <a:ext cx="4807586" cy="41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0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微軟正黑體"/>
                <a:ea typeface="微軟正黑體"/>
              </a:rPr>
              <a:t>SNMP</a:t>
            </a:r>
            <a:r>
              <a:rPr lang="zh-TW" altLang="en-US">
                <a:latin typeface="微軟正黑體"/>
                <a:ea typeface="微軟正黑體"/>
              </a:rPr>
              <a:t>網絡管理</a:t>
            </a:r>
            <a:endParaRPr lang="en-US"/>
          </a:p>
        </p:txBody>
      </p:sp>
      <p:pic>
        <p:nvPicPr>
          <p:cNvPr id="5" name="圖片 4" descr="一張含有 文字, 螢幕, 螢幕擷取畫面, 顯示 的圖片&#10;&#10;自動產生的描述">
            <a:extLst>
              <a:ext uri="{FF2B5EF4-FFF2-40B4-BE49-F238E27FC236}">
                <a16:creationId xmlns:a16="http://schemas.microsoft.com/office/drawing/2014/main" id="{9EECD7DB-AD04-4068-93DC-690AC6534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83" y="2034986"/>
            <a:ext cx="9437676" cy="41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C631-F4C1-4911-B196-DBE48D59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Microsoft JhengHei"/>
                <a:ea typeface="微軟正黑體"/>
              </a:rPr>
              <a:t>QTS 4.5.2的</a:t>
            </a:r>
            <a:r>
              <a:rPr lang="zh-CN" altLang="en-US">
                <a:latin typeface="微軟正黑體"/>
                <a:ea typeface="微軟正黑體"/>
              </a:rPr>
              <a:t>新</a:t>
            </a:r>
            <a:r>
              <a:rPr lang="en-US">
                <a:latin typeface="微軟正黑體"/>
                <a:ea typeface="微軟正黑體"/>
              </a:rPr>
              <a:t> SNMP MIB  </a:t>
            </a:r>
            <a:endParaRPr 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B9FA18F-AF6D-4CBE-8C54-7CE9D4190E3E}"/>
              </a:ext>
            </a:extLst>
          </p:cNvPr>
          <p:cNvSpPr txBox="1">
            <a:spLocks/>
          </p:cNvSpPr>
          <p:nvPr/>
        </p:nvSpPr>
        <p:spPr>
          <a:xfrm>
            <a:off x="138077" y="1560519"/>
            <a:ext cx="11958031" cy="510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065" lvl="1" indent="0">
              <a:lnSpc>
                <a:spcPts val="3000"/>
              </a:lnSpc>
              <a:spcBef>
                <a:spcPts val="1200"/>
              </a:spcBef>
              <a:buNone/>
            </a:pPr>
            <a:r>
              <a:rPr lang="zh-TW" altLang="en-US" sz="21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有什麼新增功能?</a:t>
            </a:r>
            <a:endParaRPr lang="zh-TW" altLang="en-US" sz="21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全新組成</a:t>
            </a:r>
            <a:r>
              <a:rPr lang="en-US" sz="2000">
                <a:latin typeface="微軟正黑體"/>
                <a:ea typeface="微軟正黑體"/>
                <a:cs typeface="+mn-lt"/>
              </a:rPr>
              <a:t>, </a:t>
            </a:r>
            <a:r>
              <a:rPr lang="zh-CN" altLang="en-US" sz="2000">
                <a:latin typeface="微軟正黑體"/>
                <a:ea typeface="微軟正黑體"/>
                <a:cs typeface="+mn-lt"/>
              </a:rPr>
              <a:t>組織良好且更精細的</a:t>
            </a:r>
            <a:r>
              <a:rPr lang="zh-CN" sz="2000">
                <a:latin typeface="微軟正黑體"/>
                <a:ea typeface="微軟正黑體"/>
                <a:cs typeface="+mn-lt"/>
              </a:rPr>
              <a:t>管理資訊庫(Management Information Base)</a:t>
            </a:r>
            <a:r>
              <a:rPr lang="zh-CN" altLang="en-US" sz="2000">
                <a:latin typeface="微軟正黑體"/>
                <a:ea typeface="微軟正黑體"/>
                <a:cs typeface="+mn-lt"/>
              </a:rPr>
              <a:t>MIB</a:t>
            </a:r>
            <a:r>
              <a:rPr lang="en-US" sz="2000">
                <a:latin typeface="微軟正黑體"/>
                <a:ea typeface="微軟正黑體"/>
                <a:cs typeface="+mn-lt"/>
              </a:rPr>
              <a:t> </a:t>
            </a: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包含各種新節點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例如存儲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系統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應用程序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服務</a:t>
            </a:r>
            <a:r>
              <a:rPr lang="en-US" sz="2000">
                <a:latin typeface="微軟正黑體"/>
                <a:ea typeface="微軟正黑體"/>
                <a:cs typeface="+mn-lt"/>
              </a:rPr>
              <a:t>。</a:t>
            </a: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新增了用於監控已安裝的應用軟體和相關元數據(</a:t>
            </a:r>
            <a:r>
              <a:rPr lang="en-US" altLang="zh-TW" sz="2000">
                <a:latin typeface="微軟正黑體"/>
                <a:ea typeface="微軟正黑體"/>
                <a:cs typeface="+mn-lt"/>
              </a:rPr>
              <a:t>metadata)</a:t>
            </a:r>
            <a:r>
              <a:rPr lang="en-US" altLang="zh-TW" sz="2000" err="1">
                <a:latin typeface="微軟正黑體"/>
                <a:ea typeface="微軟正黑體"/>
                <a:cs typeface="+mn-lt"/>
              </a:rPr>
              <a:t>的支援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。</a:t>
            </a:r>
            <a:endParaRPr lang="en-US" sz="2000">
              <a:latin typeface="微軟正黑體"/>
              <a:ea typeface="微軟正黑體"/>
              <a:cs typeface="+mn-lt"/>
            </a:endParaRP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增加了對光纖</a:t>
            </a:r>
            <a:r>
              <a:rPr lang="en-US" altLang="zh-TW" sz="2000">
                <a:latin typeface="微軟正黑體"/>
                <a:ea typeface="微軟正黑體"/>
                <a:cs typeface="+mn-lt"/>
              </a:rPr>
              <a:t>fiber channel adapter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和相關信息監控的支援</a:t>
            </a:r>
            <a:r>
              <a:rPr lang="en-US" sz="2000">
                <a:latin typeface="微軟正黑體"/>
                <a:ea typeface="微軟正黑體"/>
                <a:cs typeface="+mn-lt"/>
              </a:rPr>
              <a:t>。</a:t>
            </a: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增加了許多新的</a:t>
            </a:r>
            <a:r>
              <a:rPr lang="en-US" sz="2000">
                <a:latin typeface="微軟正黑體"/>
                <a:ea typeface="微軟正黑體"/>
                <a:cs typeface="+mn-lt"/>
              </a:rPr>
              <a:t>SNMP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傳感器</a:t>
            </a:r>
            <a:r>
              <a:rPr lang="en-US" sz="2000">
                <a:latin typeface="微軟正黑體"/>
                <a:ea typeface="微軟正黑體"/>
                <a:cs typeface="+mn-lt"/>
              </a:rPr>
              <a:t>。</a:t>
            </a: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en-US" altLang="zh-CN" sz="2000">
                <a:latin typeface="微軟正黑體"/>
                <a:ea typeface="微軟正黑體"/>
                <a:cs typeface="+mn-lt"/>
              </a:rPr>
              <a:t>解決</a:t>
            </a:r>
            <a:r>
              <a:rPr lang="en-US" sz="2000">
                <a:latin typeface="微軟正黑體"/>
                <a:ea typeface="微軟正黑體"/>
                <a:cs typeface="+mn-lt"/>
              </a:rPr>
              <a:t>UPS SNMP community string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的問題</a:t>
            </a:r>
            <a:r>
              <a:rPr lang="en-US" sz="2000">
                <a:latin typeface="微軟正黑體"/>
                <a:ea typeface="微軟正黑體"/>
                <a:cs typeface="+mn-lt"/>
              </a:rPr>
              <a:t> .</a:t>
            </a: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為了安全起見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，QTS SNMP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不能寫入操作功能</a:t>
            </a:r>
            <a:r>
              <a:rPr lang="en-US" sz="2000">
                <a:latin typeface="微軟正黑體"/>
                <a:ea typeface="微軟正黑體"/>
                <a:cs typeface="+mn-lt"/>
              </a:rPr>
              <a:t>。 </a:t>
            </a:r>
            <a:b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r>
              <a:rPr lang="zh-TW" altLang="en-US" sz="2000">
                <a:latin typeface="微軟正黑體"/>
                <a:ea typeface="微軟正黑體"/>
                <a:cs typeface="+mn-lt"/>
              </a:rPr>
              <a:t>我們只支援讀取操作功能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因此為設備監控提供了理想的環境</a:t>
            </a:r>
            <a:endParaRPr lang="en-US" sz="2000">
              <a:latin typeface="微軟正黑體"/>
              <a:ea typeface="微軟正黑體"/>
              <a:cs typeface="+mn-lt"/>
            </a:endParaRPr>
          </a:p>
          <a:p>
            <a:pPr marL="447675" lvl="1" indent="-180975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高兼容性</a:t>
            </a:r>
            <a:r>
              <a:rPr lang="en-US" sz="2000"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我們也支援舊的</a:t>
            </a:r>
            <a:r>
              <a:rPr lang="en-US" sz="2000">
                <a:latin typeface="微軟正黑體"/>
                <a:ea typeface="微軟正黑體"/>
                <a:cs typeface="+mn-lt"/>
              </a:rPr>
              <a:t>MIB。</a:t>
            </a: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endParaRPr lang="en-US" sz="23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647065" lvl="1" indent="-380365">
              <a:lnSpc>
                <a:spcPts val="3000"/>
              </a:lnSpc>
              <a:spcBef>
                <a:spcPts val="1200"/>
              </a:spcBef>
            </a:pPr>
            <a:endParaRPr lang="en-US" sz="23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F84C10-64D2-4A30-9112-3B1939A9D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83" y="2102453"/>
            <a:ext cx="4535716" cy="48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4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Microsoft JhengHei"/>
                <a:ea typeface="微軟正黑體"/>
              </a:rPr>
              <a:t>QTS 4.5.2的</a:t>
            </a:r>
            <a:r>
              <a:rPr lang="zh-TW" altLang="en-US">
                <a:latin typeface="微軟正黑體"/>
                <a:ea typeface="微軟正黑體"/>
              </a:rPr>
              <a:t>新</a:t>
            </a:r>
            <a:r>
              <a:rPr lang="en-US">
                <a:latin typeface="微軟正黑體"/>
                <a:ea typeface="微軟正黑體"/>
              </a:rPr>
              <a:t> OID and MIB </a:t>
            </a:r>
            <a:r>
              <a:rPr lang="zh-CN" altLang="en-US">
                <a:latin typeface="微軟正黑體"/>
                <a:ea typeface="微軟正黑體"/>
              </a:rPr>
              <a:t>組成 </a:t>
            </a:r>
            <a:r>
              <a:rPr lang="en-US">
                <a:latin typeface="微軟正黑體"/>
                <a:ea typeface="微軟正黑體"/>
              </a:rPr>
              <a:t> </a:t>
            </a:r>
            <a:endParaRPr 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C088E39-4725-40D6-BD16-AF1490865BEA}"/>
              </a:ext>
            </a:extLst>
          </p:cNvPr>
          <p:cNvSpPr txBox="1">
            <a:spLocks/>
          </p:cNvSpPr>
          <p:nvPr/>
        </p:nvSpPr>
        <p:spPr>
          <a:xfrm>
            <a:off x="27041" y="1672685"/>
            <a:ext cx="9065991" cy="5365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693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900" b="1">
              <a:solidFill>
                <a:srgbClr val="C00000"/>
              </a:solidFill>
              <a:ea typeface="+mn-lt"/>
              <a:cs typeface="+mn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4EAF99-4FE4-4002-99CC-EB05C1FFE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420524"/>
              </p:ext>
            </p:extLst>
          </p:nvPr>
        </p:nvGraphicFramePr>
        <p:xfrm>
          <a:off x="833841" y="3932368"/>
          <a:ext cx="10686265" cy="233080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98819">
                  <a:extLst>
                    <a:ext uri="{9D8B030D-6E8A-4147-A177-3AD203B41FA5}">
                      <a16:colId xmlns:a16="http://schemas.microsoft.com/office/drawing/2014/main" val="1283733926"/>
                    </a:ext>
                  </a:extLst>
                </a:gridCol>
                <a:gridCol w="7087446">
                  <a:extLst>
                    <a:ext uri="{9D8B030D-6E8A-4147-A177-3AD203B41FA5}">
                      <a16:colId xmlns:a16="http://schemas.microsoft.com/office/drawing/2014/main" val="3678817207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pPr rtl="0" fontAlgn="b"/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</a:rPr>
                        <a:t>OID</a:t>
                      </a:r>
                      <a:endParaRPr lang="en-US" sz="25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</a:rPr>
                        <a:t>OID Alias</a:t>
                      </a:r>
                      <a:endParaRPr lang="en-US" sz="25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2649869066"/>
                  </a:ext>
                </a:extLst>
              </a:tr>
              <a:tr h="372139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.iso.org.dod.internet.private.enterprises.qnap.qts</a:t>
                      </a:r>
                      <a:endParaRPr lang="en-US" sz="2500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2561398112"/>
                  </a:ext>
                </a:extLst>
              </a:tr>
              <a:tr h="265813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.1.3.6.1.4.1.55062.1.10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</a:t>
                      </a:r>
                      <a:r>
                        <a:rPr lang="en-US" sz="13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300">
                          <a:effectLst/>
                        </a:rPr>
                        <a:t>.storage</a:t>
                      </a:r>
                      <a:endParaRPr lang="en-US" sz="2500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1613446886"/>
                  </a:ext>
                </a:extLst>
              </a:tr>
              <a:tr h="332267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.1.3.6.1.4.1.55062.1.12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</a:t>
                      </a:r>
                      <a:r>
                        <a:rPr lang="en-US" sz="13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300">
                          <a:effectLst/>
                        </a:rPr>
                        <a:t>.system</a:t>
                      </a:r>
                      <a:endParaRPr lang="en-US" sz="2500" b="1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107897829"/>
                  </a:ext>
                </a:extLst>
              </a:tr>
              <a:tr h="265813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.1.3.6.1.4.1.55062.1.13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</a:t>
                      </a:r>
                      <a:r>
                        <a:rPr lang="en-US" sz="13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300">
                          <a:effectLst/>
                        </a:rPr>
                        <a:t>.external</a:t>
                      </a:r>
                      <a:endParaRPr lang="en-US" sz="2500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1297684301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.1.3.6.1.4.1.55062.1.14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</a:t>
                      </a:r>
                      <a:r>
                        <a:rPr lang="en-US" sz="13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300">
                          <a:effectLst/>
                        </a:rPr>
                        <a:t>.services</a:t>
                      </a:r>
                      <a:endParaRPr lang="en-US" sz="2500" b="1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3259411243"/>
                  </a:ext>
                </a:extLst>
              </a:tr>
              <a:tr h="345558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.1.3.6.1.4.1.55062.1.15</a:t>
                      </a:r>
                      <a:endParaRPr lang="en-US" sz="14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300">
                          <a:effectLst/>
                        </a:rPr>
                        <a:t>.iso.org.dod.internet.private.enterprises.</a:t>
                      </a:r>
                      <a:r>
                        <a:rPr lang="en-US" sz="13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300">
                          <a:effectLst/>
                        </a:rPr>
                        <a:t>.applications</a:t>
                      </a:r>
                      <a:endParaRPr lang="en-US" sz="2500" err="1"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17836067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544276-2B4C-4229-B3D5-BAC6048F7E05}"/>
              </a:ext>
            </a:extLst>
          </p:cNvPr>
          <p:cNvSpPr txBox="1"/>
          <p:nvPr/>
        </p:nvSpPr>
        <p:spPr>
          <a:xfrm>
            <a:off x="833841" y="2746162"/>
            <a:ext cx="71480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00B050"/>
                </a:solidFill>
                <a:latin typeface="微軟正黑體"/>
                <a:ea typeface="微軟正黑體"/>
              </a:rPr>
              <a:t>新的</a:t>
            </a:r>
            <a:r>
              <a:rPr lang="en-US" b="1">
                <a:solidFill>
                  <a:srgbClr val="00B050"/>
                </a:solidFill>
                <a:latin typeface="微軟正黑體"/>
                <a:ea typeface="微軟正黑體"/>
              </a:rPr>
              <a:t> OID and Alias</a:t>
            </a:r>
            <a:r>
              <a:rPr lang="en-US">
                <a:latin typeface="微軟正黑體"/>
                <a:ea typeface="微軟正黑體"/>
              </a:rPr>
              <a:t>​</a:t>
            </a:r>
          </a:p>
          <a:p>
            <a:pPr marL="0" lvl="1">
              <a:buChar char="•"/>
            </a:pPr>
            <a:r>
              <a:rPr lang="en-US">
                <a:latin typeface="微軟正黑體"/>
                <a:ea typeface="微軟正黑體"/>
              </a:rPr>
              <a:t>OID: .1.3.6.1.4.1.55062.1​</a:t>
            </a:r>
          </a:p>
          <a:p>
            <a:pPr marL="0" lvl="1">
              <a:buChar char="•"/>
            </a:pPr>
            <a:r>
              <a:rPr lang="en-US">
                <a:latin typeface="微軟正黑體"/>
                <a:ea typeface="微軟正黑體"/>
              </a:rPr>
              <a:t>OID Alias: .</a:t>
            </a:r>
            <a:r>
              <a:rPr lang="en-US" err="1">
                <a:latin typeface="微軟正黑體"/>
                <a:ea typeface="微軟正黑體"/>
              </a:rPr>
              <a:t>iso.org.dod.internet.private.enterprise.qnap.qts</a:t>
            </a:r>
            <a:r>
              <a:rPr lang="en-US">
                <a:latin typeface="微軟正黑體"/>
                <a:ea typeface="微軟正黑體"/>
              </a:rPr>
              <a:t>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CDD06-74E5-4C46-A2BC-CB7B31700EFD}"/>
              </a:ext>
            </a:extLst>
          </p:cNvPr>
          <p:cNvSpPr txBox="1"/>
          <p:nvPr/>
        </p:nvSpPr>
        <p:spPr>
          <a:xfrm>
            <a:off x="836321" y="1672685"/>
            <a:ext cx="71808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舊的OID and Alias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​</a:t>
            </a:r>
          </a:p>
          <a:p>
            <a:pPr marL="0" lvl="1" indent="87313">
              <a:buChar char="•"/>
            </a:pP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OID: .1.3.6.1.4.1.24681​</a:t>
            </a:r>
          </a:p>
          <a:p>
            <a:pPr marL="0" lvl="1" indent="87313">
              <a:buChar char="•"/>
            </a:pP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OID Alias: .</a:t>
            </a:r>
            <a:r>
              <a:rPr lang="en-US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iso.org.dod.internet.private.enterprises.storage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EF700-3D3F-42C6-9226-EA12D33A5859}"/>
              </a:ext>
            </a:extLst>
          </p:cNvPr>
          <p:cNvSpPr txBox="1"/>
          <p:nvPr/>
        </p:nvSpPr>
        <p:spPr>
          <a:xfrm>
            <a:off x="714510" y="6309893"/>
            <a:ext cx="80456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Note: Details of each category will be discussed in the demo session for easier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941909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跨</a:t>
            </a:r>
            <a:r>
              <a:rPr lang="en-US">
                <a:latin typeface="微軟正黑體"/>
                <a:ea typeface="微軟正黑體"/>
              </a:rPr>
              <a:t>QNAP</a:t>
            </a:r>
            <a:r>
              <a:rPr lang="en-US" altLang="zh-TW">
                <a:latin typeface="微軟正黑體"/>
                <a:ea typeface="微軟正黑體"/>
              </a:rPr>
              <a:t> </a:t>
            </a:r>
            <a:r>
              <a:rPr lang="en-US" altLang="zh-TW" err="1">
                <a:latin typeface="微軟正黑體"/>
                <a:ea typeface="微軟正黑體"/>
              </a:rPr>
              <a:t>OS版本</a:t>
            </a:r>
            <a:r>
              <a:rPr lang="zh-TW" altLang="en-US">
                <a:latin typeface="微軟正黑體"/>
                <a:ea typeface="微軟正黑體"/>
              </a:rPr>
              <a:t>的新</a:t>
            </a:r>
            <a:r>
              <a:rPr lang="en-US">
                <a:latin typeface="微軟正黑體"/>
                <a:ea typeface="微軟正黑體"/>
              </a:rPr>
              <a:t>MIB </a:t>
            </a:r>
            <a:r>
              <a:rPr lang="zh-CN" altLang="en-US">
                <a:latin typeface="微軟正黑體"/>
                <a:ea typeface="微軟正黑體"/>
              </a:rPr>
              <a:t>組成</a:t>
            </a:r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4C6D071-C46E-4716-B1A6-AA7E72162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50464"/>
              </p:ext>
            </p:extLst>
          </p:nvPr>
        </p:nvGraphicFramePr>
        <p:xfrm>
          <a:off x="1442065" y="2215918"/>
          <a:ext cx="9307870" cy="277547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678903">
                  <a:extLst>
                    <a:ext uri="{9D8B030D-6E8A-4147-A177-3AD203B41FA5}">
                      <a16:colId xmlns:a16="http://schemas.microsoft.com/office/drawing/2014/main" val="2939650602"/>
                    </a:ext>
                  </a:extLst>
                </a:gridCol>
                <a:gridCol w="5628967">
                  <a:extLst>
                    <a:ext uri="{9D8B030D-6E8A-4147-A177-3AD203B41FA5}">
                      <a16:colId xmlns:a16="http://schemas.microsoft.com/office/drawing/2014/main" val="6454227"/>
                    </a:ext>
                  </a:extLst>
                </a:gridCol>
              </a:tblGrid>
              <a:tr h="530423">
                <a:tc>
                  <a:txBody>
                    <a:bodyPr/>
                    <a:lstStyle/>
                    <a:p>
                      <a:pPr rtl="0" fontAlgn="b"/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</a:rPr>
                        <a:t>OID</a:t>
                      </a:r>
                      <a:endParaRPr lang="en-US" sz="25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</a:rPr>
                        <a:t>OID Alias</a:t>
                      </a:r>
                      <a:endParaRPr lang="en-US" sz="25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1776433236"/>
                  </a:ext>
                </a:extLst>
              </a:tr>
              <a:tr h="561262">
                <a:tc>
                  <a:txBody>
                    <a:bodyPr/>
                    <a:lstStyle/>
                    <a:p>
                      <a:pPr rtl="0" fontAlgn="b"/>
                      <a:r>
                        <a:rPr lang="en-US" sz="2700">
                          <a:effectLst/>
                        </a:rPr>
                        <a:t>.1.3.6.1.4.1.55062</a:t>
                      </a:r>
                      <a:endParaRPr lang="en-US" sz="27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>
                          <a:effectLst/>
                        </a:rPr>
                        <a:t>.iso.org.dod.internet.private.enterprises.qnap</a:t>
                      </a: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4255612179"/>
                  </a:ext>
                </a:extLst>
              </a:tr>
              <a:tr h="5612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700" b="0" u="none" strike="noStrike" noProof="0">
                          <a:effectLst/>
                        </a:rPr>
                        <a:t>.1.3.6.1.4.1.55062.1</a:t>
                      </a:r>
                      <a:endParaRPr lang="en-US" sz="2700"/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qnap.qts</a:t>
                      </a:r>
                      <a:endParaRPr lang="en-US" sz="16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2600088212"/>
                  </a:ext>
                </a:extLst>
              </a:tr>
              <a:tr h="5612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700" b="0" u="none" strike="noStrike" noProof="0">
                          <a:effectLst/>
                        </a:rPr>
                        <a:t>.1.3.6.1.4.1.55062.2</a:t>
                      </a:r>
                      <a:endParaRPr lang="en-US" sz="2700"/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qnap.qutshero</a:t>
                      </a:r>
                      <a:endParaRPr lang="en-US" sz="16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3866640180"/>
                  </a:ext>
                </a:extLst>
              </a:tr>
              <a:tr h="5612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700" b="0" u="none" strike="noStrike" noProof="0">
                          <a:effectLst/>
                        </a:rPr>
                        <a:t>.1.3.6.1.4.1.55062.3</a:t>
                      </a:r>
                      <a:endParaRPr lang="en-US" sz="2700"/>
                    </a:p>
                  </a:txBody>
                  <a:tcPr marL="38100" marR="38100" marT="25400" marB="2540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6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qnap.qne</a:t>
                      </a:r>
                      <a:endParaRPr lang="en-US" sz="16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38100" marR="38100" marT="25400" marB="25400" anchor="b"/>
                </a:tc>
                <a:extLst>
                  <a:ext uri="{0D108BD9-81ED-4DB2-BD59-A6C34878D82A}">
                    <a16:rowId xmlns:a16="http://schemas.microsoft.com/office/drawing/2014/main" val="2481745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295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Microsoft JhengHei"/>
                <a:ea typeface="Microsoft JhengHei"/>
              </a:rPr>
              <a:t>QNAP </a:t>
            </a:r>
            <a:r>
              <a:rPr lang="en-US" altLang="zh-TW">
                <a:latin typeface="微軟正黑體"/>
                <a:ea typeface="微軟正黑體"/>
              </a:rPr>
              <a:t>NMS</a:t>
            </a:r>
            <a:r>
              <a:rPr lang="zh-TW" altLang="en-US">
                <a:latin typeface="微軟正黑體"/>
                <a:ea typeface="微軟正黑體"/>
              </a:rPr>
              <a:t>合作夥伴生態系統</a:t>
            </a:r>
            <a:endParaRPr lang="en-US" altLang="zh-TW">
              <a:latin typeface="Microsoft JhengHei"/>
              <a:ea typeface="Microsoft JhengHei"/>
            </a:endParaRPr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48583E-96AA-4F55-9459-BEAD4A0D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588" y="1353862"/>
            <a:ext cx="5446182" cy="2884413"/>
          </a:xfrm>
          <a:prstGeom prst="rect">
            <a:avLst/>
          </a:prstGeom>
          <a:effectLst>
            <a:outerShdw blurRad="228600" dist="190500" dir="13500000" algn="br" rotWithShape="0">
              <a:prstClr val="black">
                <a:alpha val="14000"/>
              </a:prstClr>
            </a:outerShdw>
          </a:effectLst>
        </p:spPr>
      </p:pic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319E29D-E38B-4F0A-9ED0-07EC3439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03" y="1633108"/>
            <a:ext cx="5419212" cy="2396984"/>
          </a:xfrm>
          <a:prstGeom prst="rect">
            <a:avLst/>
          </a:prstGeom>
        </p:spPr>
      </p:pic>
      <p:pic>
        <p:nvPicPr>
          <p:cNvPr id="5" name="Picture 6" descr="Logo&#10;&#10;Description automatically generated">
            <a:extLst>
              <a:ext uri="{FF2B5EF4-FFF2-40B4-BE49-F238E27FC236}">
                <a16:creationId xmlns:a16="http://schemas.microsoft.com/office/drawing/2014/main" id="{F8CB45C8-6087-4A83-AE89-F6EE3B987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03" y="4030092"/>
            <a:ext cx="1726039" cy="450699"/>
          </a:xfrm>
          <a:prstGeom prst="rect">
            <a:avLst/>
          </a:prstGeom>
        </p:spPr>
      </p:pic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45D4762-BE88-4C58-9965-E6BA47272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845" y="4446554"/>
            <a:ext cx="1408063" cy="854179"/>
          </a:xfrm>
          <a:prstGeom prst="rect">
            <a:avLst/>
          </a:prstGeom>
        </p:spPr>
      </p:pic>
      <p:pic>
        <p:nvPicPr>
          <p:cNvPr id="8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8C605C02-EA3E-4E00-A212-E33F89FEA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785" y="4237388"/>
            <a:ext cx="5132436" cy="2337668"/>
          </a:xfrm>
          <a:prstGeom prst="rect">
            <a:avLst/>
          </a:prstGeom>
          <a:effectLst>
            <a:outerShdw blurRad="330200" dist="342900" dir="16200000" sx="91000" sy="91000" rotWithShape="0">
              <a:prstClr val="black">
                <a:alpha val="29000"/>
              </a:prst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1630AC3-6DB9-472D-9F0F-1744A6C4A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354" y="5562406"/>
            <a:ext cx="1726039" cy="4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77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使用</a:t>
            </a:r>
            <a:r>
              <a:rPr lang="en-US">
                <a:latin typeface="微軟正黑體"/>
                <a:ea typeface="微軟正黑體"/>
              </a:rPr>
              <a:t>SNMP</a:t>
            </a:r>
            <a:r>
              <a:rPr lang="en-US" altLang="zh-TW">
                <a:latin typeface="微軟正黑體"/>
                <a:ea typeface="微軟正黑體"/>
              </a:rPr>
              <a:t> </a:t>
            </a:r>
            <a:r>
              <a:rPr lang="en-US">
                <a:latin typeface="微軟正黑體"/>
                <a:ea typeface="微軟正黑體"/>
              </a:rPr>
              <a:t>Zabbix</a:t>
            </a:r>
            <a:r>
              <a:rPr lang="zh-TW" altLang="en-US">
                <a:latin typeface="微軟正黑體"/>
                <a:ea typeface="微軟正黑體"/>
              </a:rPr>
              <a:t>集中監控</a:t>
            </a:r>
            <a:endParaRPr lang="en-US"/>
          </a:p>
        </p:txBody>
      </p:sp>
      <p:cxnSp>
        <p:nvCxnSpPr>
          <p:cNvPr id="3" name="直線單箭頭接點 33">
            <a:extLst>
              <a:ext uri="{FF2B5EF4-FFF2-40B4-BE49-F238E27FC236}">
                <a16:creationId xmlns:a16="http://schemas.microsoft.com/office/drawing/2014/main" id="{68C99DAD-8F3A-4FAF-B6A6-DDED99E98383}"/>
              </a:ext>
            </a:extLst>
          </p:cNvPr>
          <p:cNvCxnSpPr>
            <a:cxnSpLocks/>
          </p:cNvCxnSpPr>
          <p:nvPr/>
        </p:nvCxnSpPr>
        <p:spPr>
          <a:xfrm flipH="1">
            <a:off x="5928711" y="3060133"/>
            <a:ext cx="2349500" cy="12700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5">
            <a:extLst>
              <a:ext uri="{FF2B5EF4-FFF2-40B4-BE49-F238E27FC236}">
                <a16:creationId xmlns:a16="http://schemas.microsoft.com/office/drawing/2014/main" id="{CDF2198C-88D5-4F14-9070-705D94CE1A83}"/>
              </a:ext>
            </a:extLst>
          </p:cNvPr>
          <p:cNvSpPr/>
          <p:nvPr/>
        </p:nvSpPr>
        <p:spPr>
          <a:xfrm>
            <a:off x="4543107" y="3966048"/>
            <a:ext cx="3951893" cy="25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5" name="文字方塊 37">
            <a:extLst>
              <a:ext uri="{FF2B5EF4-FFF2-40B4-BE49-F238E27FC236}">
                <a16:creationId xmlns:a16="http://schemas.microsoft.com/office/drawing/2014/main" id="{B791F9BF-AEFB-4F78-BCDC-A8E60EC8C143}"/>
              </a:ext>
            </a:extLst>
          </p:cNvPr>
          <p:cNvSpPr txBox="1"/>
          <p:nvPr/>
        </p:nvSpPr>
        <p:spPr>
          <a:xfrm>
            <a:off x="4560040" y="4029548"/>
            <a:ext cx="863600" cy="446276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6" name="矩形 39">
            <a:extLst>
              <a:ext uri="{FF2B5EF4-FFF2-40B4-BE49-F238E27FC236}">
                <a16:creationId xmlns:a16="http://schemas.microsoft.com/office/drawing/2014/main" id="{1F182840-C014-41B6-A144-AC396562102A}"/>
              </a:ext>
            </a:extLst>
          </p:cNvPr>
          <p:cNvSpPr/>
          <p:nvPr/>
        </p:nvSpPr>
        <p:spPr>
          <a:xfrm>
            <a:off x="8738940" y="3966048"/>
            <a:ext cx="3247149" cy="25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" name="文字方塊 41">
            <a:extLst>
              <a:ext uri="{FF2B5EF4-FFF2-40B4-BE49-F238E27FC236}">
                <a16:creationId xmlns:a16="http://schemas.microsoft.com/office/drawing/2014/main" id="{56290096-F1C1-4607-ADE5-A25F1DE61F39}"/>
              </a:ext>
            </a:extLst>
          </p:cNvPr>
          <p:cNvSpPr txBox="1"/>
          <p:nvPr/>
        </p:nvSpPr>
        <p:spPr>
          <a:xfrm>
            <a:off x="11357690" y="4047890"/>
            <a:ext cx="723900" cy="446276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cxnSp>
        <p:nvCxnSpPr>
          <p:cNvPr id="8" name="接點: 肘形 42">
            <a:extLst>
              <a:ext uri="{FF2B5EF4-FFF2-40B4-BE49-F238E27FC236}">
                <a16:creationId xmlns:a16="http://schemas.microsoft.com/office/drawing/2014/main" id="{0389C993-F29A-46FC-AC00-8879A26EC29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345104" y="2779247"/>
            <a:ext cx="328675" cy="2987480"/>
          </a:xfrm>
          <a:prstGeom prst="bentConnector4">
            <a:avLst>
              <a:gd name="adj1" fmla="val -161429"/>
              <a:gd name="adj2" fmla="val 9403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43">
            <a:extLst>
              <a:ext uri="{FF2B5EF4-FFF2-40B4-BE49-F238E27FC236}">
                <a16:creationId xmlns:a16="http://schemas.microsoft.com/office/drawing/2014/main" id="{B2DA704A-7F23-441A-A842-B8978CE146BD}"/>
              </a:ext>
            </a:extLst>
          </p:cNvPr>
          <p:cNvCxnSpPr/>
          <p:nvPr/>
        </p:nvCxnSpPr>
        <p:spPr>
          <a:xfrm>
            <a:off x="8560401" y="1960683"/>
            <a:ext cx="0" cy="16102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44" descr="一張含有 食物 的圖片&#10;&#10;自動產生的描述">
            <a:extLst>
              <a:ext uri="{FF2B5EF4-FFF2-40B4-BE49-F238E27FC236}">
                <a16:creationId xmlns:a16="http://schemas.microsoft.com/office/drawing/2014/main" id="{0D268228-5A52-4663-A8E4-EBA09E43C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50" y="2291607"/>
            <a:ext cx="808865" cy="946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6">
            <a:extLst>
              <a:ext uri="{FF2B5EF4-FFF2-40B4-BE49-F238E27FC236}">
                <a16:creationId xmlns:a16="http://schemas.microsoft.com/office/drawing/2014/main" id="{4B800001-7474-45C7-98EB-19948D384793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874" y="1537679"/>
            <a:ext cx="889460" cy="939751"/>
          </a:xfrm>
          <a:prstGeom prst="rect">
            <a:avLst/>
          </a:prstGeom>
        </p:spPr>
      </p:pic>
      <p:cxnSp>
        <p:nvCxnSpPr>
          <p:cNvPr id="12" name="直線接點 46">
            <a:extLst>
              <a:ext uri="{FF2B5EF4-FFF2-40B4-BE49-F238E27FC236}">
                <a16:creationId xmlns:a16="http://schemas.microsoft.com/office/drawing/2014/main" id="{353AE9CD-65D9-43E6-85BA-7B8F70FFE370}"/>
              </a:ext>
            </a:extLst>
          </p:cNvPr>
          <p:cNvCxnSpPr/>
          <p:nvPr/>
        </p:nvCxnSpPr>
        <p:spPr>
          <a:xfrm>
            <a:off x="7729616" y="4339269"/>
            <a:ext cx="0" cy="16102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47">
            <a:extLst>
              <a:ext uri="{FF2B5EF4-FFF2-40B4-BE49-F238E27FC236}">
                <a16:creationId xmlns:a16="http://schemas.microsoft.com/office/drawing/2014/main" id="{EB9A02B3-92AC-4E92-9C9D-76F89FF0655F}"/>
              </a:ext>
            </a:extLst>
          </p:cNvPr>
          <p:cNvCxnSpPr/>
          <p:nvPr/>
        </p:nvCxnSpPr>
        <p:spPr>
          <a:xfrm>
            <a:off x="6618848" y="4294465"/>
            <a:ext cx="0" cy="16102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48">
            <a:extLst>
              <a:ext uri="{FF2B5EF4-FFF2-40B4-BE49-F238E27FC236}">
                <a16:creationId xmlns:a16="http://schemas.microsoft.com/office/drawing/2014/main" id="{0B08C19C-DBAB-4A3C-B781-D486187BB5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89544" y="4290247"/>
            <a:ext cx="694685" cy="1673775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形 29">
            <a:extLst>
              <a:ext uri="{FF2B5EF4-FFF2-40B4-BE49-F238E27FC236}">
                <a16:creationId xmlns:a16="http://schemas.microsoft.com/office/drawing/2014/main" id="{C4F6F148-FD79-4BDE-BA8C-C3C1CB576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221" y="5657156"/>
            <a:ext cx="840600" cy="613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31">
            <a:extLst>
              <a:ext uri="{FF2B5EF4-FFF2-40B4-BE49-F238E27FC236}">
                <a16:creationId xmlns:a16="http://schemas.microsoft.com/office/drawing/2014/main" id="{06DCDFCC-4DAA-4B28-8CAB-85DF64BB3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9316" y="5642656"/>
            <a:ext cx="840600" cy="613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52">
            <a:extLst>
              <a:ext uri="{FF2B5EF4-FFF2-40B4-BE49-F238E27FC236}">
                <a16:creationId xmlns:a16="http://schemas.microsoft.com/office/drawing/2014/main" id="{42EF9A40-F294-4586-B4D9-C936ADFCD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4230" y="4105132"/>
            <a:ext cx="2154077" cy="370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直線接點 53">
            <a:extLst>
              <a:ext uri="{FF2B5EF4-FFF2-40B4-BE49-F238E27FC236}">
                <a16:creationId xmlns:a16="http://schemas.microsoft.com/office/drawing/2014/main" id="{B31DA5B1-C5B3-4C52-901B-A205468874E4}"/>
              </a:ext>
            </a:extLst>
          </p:cNvPr>
          <p:cNvCxnSpPr/>
          <p:nvPr/>
        </p:nvCxnSpPr>
        <p:spPr>
          <a:xfrm>
            <a:off x="10851593" y="4398573"/>
            <a:ext cx="0" cy="16102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54">
            <a:extLst>
              <a:ext uri="{FF2B5EF4-FFF2-40B4-BE49-F238E27FC236}">
                <a16:creationId xmlns:a16="http://schemas.microsoft.com/office/drawing/2014/main" id="{8597ED08-1D89-454F-97F8-D06DE8BA6812}"/>
              </a:ext>
            </a:extLst>
          </p:cNvPr>
          <p:cNvCxnSpPr/>
          <p:nvPr/>
        </p:nvCxnSpPr>
        <p:spPr>
          <a:xfrm>
            <a:off x="9740825" y="4353769"/>
            <a:ext cx="0" cy="16102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形 33">
            <a:extLst>
              <a:ext uri="{FF2B5EF4-FFF2-40B4-BE49-F238E27FC236}">
                <a16:creationId xmlns:a16="http://schemas.microsoft.com/office/drawing/2014/main" id="{FD3B30D8-416E-4F57-94E6-8E48DAB6B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1369" y="5642656"/>
            <a:ext cx="840600" cy="613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35">
            <a:extLst>
              <a:ext uri="{FF2B5EF4-FFF2-40B4-BE49-F238E27FC236}">
                <a16:creationId xmlns:a16="http://schemas.microsoft.com/office/drawing/2014/main" id="{1A0A0ED0-BA59-48B5-BB3A-E492173FE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7888" y="5646026"/>
            <a:ext cx="840600" cy="613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形 57">
            <a:extLst>
              <a:ext uri="{FF2B5EF4-FFF2-40B4-BE49-F238E27FC236}">
                <a16:creationId xmlns:a16="http://schemas.microsoft.com/office/drawing/2014/main" id="{C527542B-37C2-4149-A199-56733BE73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4931" y="4083044"/>
            <a:ext cx="2154077" cy="370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形 2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69F94AF-AA8F-49F7-AA2F-2E8DC6777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4411" y="5693440"/>
            <a:ext cx="840600" cy="613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20BFF91-4670-4499-B6B1-573A3B94C1EE}"/>
              </a:ext>
            </a:extLst>
          </p:cNvPr>
          <p:cNvSpPr txBox="1"/>
          <p:nvPr/>
        </p:nvSpPr>
        <p:spPr>
          <a:xfrm>
            <a:off x="480057" y="2791053"/>
            <a:ext cx="3648840" cy="3144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6700" indent="-266700">
              <a:lnSpc>
                <a:spcPct val="150000"/>
              </a:lnSpc>
              <a:buFont typeface="Arial"/>
              <a:buChar char="•"/>
            </a:pPr>
            <a:r>
              <a:rPr lang="en-US" altLang="zh-TW" sz="2000">
                <a:latin typeface="微軟正黑體"/>
                <a:ea typeface="微軟正黑體"/>
              </a:rPr>
              <a:t>Zabbix</a:t>
            </a:r>
            <a:r>
              <a:rPr lang="zh-TW" altLang="en-US" sz="2000">
                <a:latin typeface="微軟正黑體"/>
                <a:ea typeface="微軟正黑體"/>
              </a:rPr>
              <a:t> 安裝於NAS上​</a:t>
            </a:r>
            <a:endParaRPr lang="en-US" altLang="zh-TW" sz="2000">
              <a:latin typeface="微軟正黑體"/>
              <a:ea typeface="微軟正黑體"/>
              <a:cs typeface="Arial"/>
            </a:endParaRPr>
          </a:p>
          <a:p>
            <a:pPr marL="266700" indent="-266700">
              <a:lnSpc>
                <a:spcPct val="150000"/>
              </a:lnSpc>
              <a:buFont typeface="Arial"/>
              <a:buChar char="•"/>
            </a:pPr>
            <a:r>
              <a:rPr lang="en-US" altLang="zh-TW" sz="2000" err="1">
                <a:latin typeface="微軟正黑體"/>
                <a:ea typeface="微軟正黑體"/>
              </a:rPr>
              <a:t>同意</a:t>
            </a:r>
            <a:r>
              <a:rPr lang="en-US" altLang="zh-TW" sz="2000">
                <a:latin typeface="微軟正黑體"/>
                <a:ea typeface="微軟正黑體"/>
              </a:rPr>
              <a:t> NAS </a:t>
            </a:r>
            <a:r>
              <a:rPr lang="en-US" altLang="zh-TW" sz="2000" err="1">
                <a:latin typeface="微軟正黑體"/>
                <a:ea typeface="微軟正黑體"/>
              </a:rPr>
              <a:t>訪問所有設備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66700" indent="-266700">
              <a:lnSpc>
                <a:spcPct val="150000"/>
              </a:lnSpc>
              <a:buFont typeface="Arial"/>
              <a:buChar char="•"/>
            </a:pPr>
            <a:r>
              <a:rPr lang="zh-TW" altLang="en-US" sz="2000">
                <a:latin typeface="微軟正黑體"/>
                <a:ea typeface="微軟正黑體"/>
              </a:rPr>
              <a:t>透過 </a:t>
            </a:r>
            <a:r>
              <a:rPr lang="en-US" altLang="zh-TW" sz="2000">
                <a:latin typeface="微軟正黑體"/>
                <a:ea typeface="微軟正黑體"/>
              </a:rPr>
              <a:t>SNMP,</a:t>
            </a:r>
            <a:r>
              <a:rPr lang="zh-TW" altLang="en-US" sz="2000">
                <a:latin typeface="微軟正黑體"/>
                <a:ea typeface="微軟正黑體"/>
              </a:rPr>
              <a:t> </a:t>
            </a:r>
            <a:r>
              <a:rPr lang="en-US" altLang="zh-TW" sz="2000">
                <a:latin typeface="微軟正黑體"/>
                <a:ea typeface="微軟正黑體"/>
              </a:rPr>
              <a:t>Zabbix</a:t>
            </a:r>
            <a:r>
              <a:rPr lang="zh-TW" altLang="en-US" sz="2000">
                <a:latin typeface="微軟正黑體"/>
                <a:ea typeface="微軟正黑體"/>
              </a:rPr>
              <a:t> 可以直接監控所有設備的狀態</a:t>
            </a:r>
            <a:r>
              <a:rPr lang="en-US" sz="2000">
                <a:latin typeface="微軟正黑體"/>
                <a:ea typeface="微軟正黑體"/>
              </a:rPr>
              <a:t>​</a:t>
            </a:r>
            <a:endParaRPr lang="en-US" sz="2000">
              <a:latin typeface="微軟正黑體"/>
              <a:ea typeface="微軟正黑體"/>
              <a:cs typeface="Arial"/>
            </a:endParaRPr>
          </a:p>
          <a:p>
            <a:pPr marL="266700" indent="-266700">
              <a:lnSpc>
                <a:spcPct val="150000"/>
              </a:lnSpc>
              <a:buFont typeface="Arial"/>
              <a:buChar char="•"/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透過中控</a:t>
            </a:r>
            <a:r>
              <a:rPr lang="en-US" sz="2000">
                <a:latin typeface="微軟正黑體"/>
                <a:ea typeface="微軟正黑體"/>
                <a:cs typeface="+mn-lt"/>
              </a:rPr>
              <a:t>Zabbix</a:t>
            </a:r>
            <a:r>
              <a:rPr lang="zh-TW" altLang="en-US" sz="2000">
                <a:latin typeface="微軟正黑體"/>
                <a:ea typeface="微軟正黑體"/>
                <a:cs typeface="+mn-lt"/>
              </a:rPr>
              <a:t>生成報告</a:t>
            </a:r>
          </a:p>
          <a:p>
            <a:endParaRPr lang="zh-TW" sz="2000" b="1">
              <a:cs typeface="Arial"/>
            </a:endParaRPr>
          </a:p>
          <a:p>
            <a:pPr marL="266700" indent="-266700">
              <a:lnSpc>
                <a:spcPct val="150000"/>
              </a:lnSpc>
              <a:buFont typeface="Arial"/>
              <a:buChar char="•"/>
            </a:pP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grpSp>
        <p:nvGrpSpPr>
          <p:cNvPr id="28" name="群組 88">
            <a:extLst>
              <a:ext uri="{FF2B5EF4-FFF2-40B4-BE49-F238E27FC236}">
                <a16:creationId xmlns:a16="http://schemas.microsoft.com/office/drawing/2014/main" id="{DE15B101-E664-4A8E-80B0-15DDEB7CFF5C}"/>
              </a:ext>
            </a:extLst>
          </p:cNvPr>
          <p:cNvGrpSpPr/>
          <p:nvPr/>
        </p:nvGrpSpPr>
        <p:grpSpPr>
          <a:xfrm>
            <a:off x="4738865" y="2099848"/>
            <a:ext cx="1351356" cy="1466757"/>
            <a:chOff x="2881798" y="3435477"/>
            <a:chExt cx="1093977" cy="1207802"/>
          </a:xfrm>
        </p:grpSpPr>
        <p:pic>
          <p:nvPicPr>
            <p:cNvPr id="29" name="圖片 89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475CBA32-0803-44DA-9D89-AB7A83F6E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798" y="3435477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圖片 90" descr="一張含有 畫畫 的圖片&#10;&#10;自動產生的描述">
              <a:extLst>
                <a:ext uri="{FF2B5EF4-FFF2-40B4-BE49-F238E27FC236}">
                  <a16:creationId xmlns:a16="http://schemas.microsoft.com/office/drawing/2014/main" id="{89843B90-E9A0-4D8A-8CFD-836C4D20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867" y="4358514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388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7E82-F5BC-405F-AF7C-C366A25F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Microsoft JhengHei"/>
                <a:ea typeface="Microsoft JhengHei"/>
              </a:rPr>
              <a:t>Zabbix</a:t>
            </a:r>
            <a:r>
              <a:rPr lang="zh-TW" altLang="en-US">
                <a:latin typeface="微軟正黑體"/>
                <a:ea typeface="微軟正黑體"/>
              </a:rPr>
              <a:t>使用</a:t>
            </a:r>
            <a:r>
              <a:rPr lang="en-US">
                <a:latin typeface="微軟正黑體"/>
                <a:ea typeface="微軟正黑體"/>
              </a:rPr>
              <a:t>SNMP</a:t>
            </a:r>
            <a:r>
              <a:rPr lang="zh-TW" altLang="en-US">
                <a:latin typeface="微軟正黑體"/>
                <a:ea typeface="微軟正黑體"/>
              </a:rPr>
              <a:t>進行彙整式控管</a:t>
            </a:r>
            <a:endParaRPr 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B3B84B6-6181-4B7B-A29E-3E490E60BEBF}"/>
              </a:ext>
            </a:extLst>
          </p:cNvPr>
          <p:cNvGrpSpPr/>
          <p:nvPr/>
        </p:nvGrpSpPr>
        <p:grpSpPr>
          <a:xfrm>
            <a:off x="261661" y="1353081"/>
            <a:ext cx="11668678" cy="5301719"/>
            <a:chOff x="102857" y="978431"/>
            <a:chExt cx="8858033" cy="4024689"/>
          </a:xfrm>
        </p:grpSpPr>
        <p:sp>
          <p:nvSpPr>
            <p:cNvPr id="53" name="矩形 79">
              <a:extLst>
                <a:ext uri="{FF2B5EF4-FFF2-40B4-BE49-F238E27FC236}">
                  <a16:creationId xmlns:a16="http://schemas.microsoft.com/office/drawing/2014/main" id="{49AE93D7-8D6B-4B9F-AAB4-7CFB817A140F}"/>
                </a:ext>
              </a:extLst>
            </p:cNvPr>
            <p:cNvSpPr/>
            <p:nvPr/>
          </p:nvSpPr>
          <p:spPr>
            <a:xfrm>
              <a:off x="6080616" y="1886146"/>
              <a:ext cx="2880274" cy="31126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350"/>
            </a:p>
          </p:txBody>
        </p:sp>
        <p:sp>
          <p:nvSpPr>
            <p:cNvPr id="54" name="矩形 79">
              <a:extLst>
                <a:ext uri="{FF2B5EF4-FFF2-40B4-BE49-F238E27FC236}">
                  <a16:creationId xmlns:a16="http://schemas.microsoft.com/office/drawing/2014/main" id="{15749DC3-F949-4ACA-9D1A-97372546B25B}"/>
                </a:ext>
              </a:extLst>
            </p:cNvPr>
            <p:cNvSpPr/>
            <p:nvPr/>
          </p:nvSpPr>
          <p:spPr>
            <a:xfrm>
              <a:off x="102857" y="1886147"/>
              <a:ext cx="5849446" cy="3116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350"/>
            </a:p>
          </p:txBody>
        </p:sp>
        <p:sp>
          <p:nvSpPr>
            <p:cNvPr id="55" name="文字方塊 74">
              <a:extLst>
                <a:ext uri="{FF2B5EF4-FFF2-40B4-BE49-F238E27FC236}">
                  <a16:creationId xmlns:a16="http://schemas.microsoft.com/office/drawing/2014/main" id="{9EC5DAA8-1CB2-400D-9D70-B36C96CEA5D1}"/>
                </a:ext>
              </a:extLst>
            </p:cNvPr>
            <p:cNvSpPr txBox="1"/>
            <p:nvPr/>
          </p:nvSpPr>
          <p:spPr>
            <a:xfrm>
              <a:off x="198663" y="3141954"/>
              <a:ext cx="647700" cy="33470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575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PM</a:t>
              </a:r>
            </a:p>
          </p:txBody>
        </p:sp>
        <p:sp>
          <p:nvSpPr>
            <p:cNvPr id="56" name="文字方塊 76">
              <a:extLst>
                <a:ext uri="{FF2B5EF4-FFF2-40B4-BE49-F238E27FC236}">
                  <a16:creationId xmlns:a16="http://schemas.microsoft.com/office/drawing/2014/main" id="{7123D99D-48B3-4A70-B5FC-EF0EBA1487AB}"/>
                </a:ext>
              </a:extLst>
            </p:cNvPr>
            <p:cNvSpPr txBox="1"/>
            <p:nvPr/>
          </p:nvSpPr>
          <p:spPr>
            <a:xfrm>
              <a:off x="5304697" y="3472044"/>
              <a:ext cx="542925" cy="33470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575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RD</a:t>
              </a:r>
            </a:p>
          </p:txBody>
        </p:sp>
        <p:sp>
          <p:nvSpPr>
            <p:cNvPr id="57" name="文字方塊 78">
              <a:extLst>
                <a:ext uri="{FF2B5EF4-FFF2-40B4-BE49-F238E27FC236}">
                  <a16:creationId xmlns:a16="http://schemas.microsoft.com/office/drawing/2014/main" id="{8009A7FC-93B7-447B-A6D2-7F88C52E2B03}"/>
                </a:ext>
              </a:extLst>
            </p:cNvPr>
            <p:cNvSpPr txBox="1"/>
            <p:nvPr/>
          </p:nvSpPr>
          <p:spPr>
            <a:xfrm>
              <a:off x="7738812" y="3138911"/>
              <a:ext cx="885825" cy="57708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575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Local Sales</a:t>
              </a:r>
            </a:p>
          </p:txBody>
        </p:sp>
        <p:sp>
          <p:nvSpPr>
            <p:cNvPr id="58" name="文字方塊 81">
              <a:extLst>
                <a:ext uri="{FF2B5EF4-FFF2-40B4-BE49-F238E27FC236}">
                  <a16:creationId xmlns:a16="http://schemas.microsoft.com/office/drawing/2014/main" id="{5D419D27-7987-4FCD-93E7-E2ADFA74DA2B}"/>
                </a:ext>
              </a:extLst>
            </p:cNvPr>
            <p:cNvSpPr txBox="1"/>
            <p:nvPr/>
          </p:nvSpPr>
          <p:spPr>
            <a:xfrm>
              <a:off x="183111" y="1958189"/>
              <a:ext cx="685800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350" b="1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HQ</a:t>
              </a:r>
              <a:endParaRPr lang="zh-TW" altLang="en-US" sz="13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文字方塊 82">
              <a:extLst>
                <a:ext uri="{FF2B5EF4-FFF2-40B4-BE49-F238E27FC236}">
                  <a16:creationId xmlns:a16="http://schemas.microsoft.com/office/drawing/2014/main" id="{96D7C054-65B9-47B0-887C-08D51CE975C2}"/>
                </a:ext>
              </a:extLst>
            </p:cNvPr>
            <p:cNvSpPr txBox="1"/>
            <p:nvPr/>
          </p:nvSpPr>
          <p:spPr>
            <a:xfrm>
              <a:off x="7720710" y="1964758"/>
              <a:ext cx="1133475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350" b="1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Branch</a:t>
              </a:r>
              <a:endParaRPr lang="zh-TW" alt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圖片 84" descr="一張含有 食物 的圖片&#10;&#10;自動產生的描述">
              <a:extLst>
                <a:ext uri="{FF2B5EF4-FFF2-40B4-BE49-F238E27FC236}">
                  <a16:creationId xmlns:a16="http://schemas.microsoft.com/office/drawing/2014/main" id="{B82BDDDC-B1EC-4142-8101-A3A05ACF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154" y="1616781"/>
              <a:ext cx="606649" cy="709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1" name="接點: 肘形 85">
              <a:extLst>
                <a:ext uri="{FF2B5EF4-FFF2-40B4-BE49-F238E27FC236}">
                  <a16:creationId xmlns:a16="http://schemas.microsoft.com/office/drawing/2014/main" id="{B0C6EE70-EABF-4C0F-8B3C-C352D81F11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2214" y="1547981"/>
              <a:ext cx="1601471" cy="612388"/>
            </a:xfrm>
            <a:prstGeom prst="bentConnector3">
              <a:avLst>
                <a:gd name="adj1" fmla="val 42674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87">
              <a:extLst>
                <a:ext uri="{FF2B5EF4-FFF2-40B4-BE49-F238E27FC236}">
                  <a16:creationId xmlns:a16="http://schemas.microsoft.com/office/drawing/2014/main" id="{6A325BAD-3BE9-4FC4-9847-D1CE0931D707}"/>
                </a:ext>
              </a:extLst>
            </p:cNvPr>
            <p:cNvCxnSpPr/>
            <p:nvPr/>
          </p:nvCxnSpPr>
          <p:spPr>
            <a:xfrm>
              <a:off x="2043155" y="2179883"/>
              <a:ext cx="153032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群組 88">
              <a:extLst>
                <a:ext uri="{FF2B5EF4-FFF2-40B4-BE49-F238E27FC236}">
                  <a16:creationId xmlns:a16="http://schemas.microsoft.com/office/drawing/2014/main" id="{C6734F78-4A72-4657-8240-78FA02783865}"/>
                </a:ext>
              </a:extLst>
            </p:cNvPr>
            <p:cNvGrpSpPr/>
            <p:nvPr/>
          </p:nvGrpSpPr>
          <p:grpSpPr>
            <a:xfrm>
              <a:off x="1630968" y="1699412"/>
              <a:ext cx="806070" cy="889939"/>
              <a:chOff x="2881798" y="3435477"/>
              <a:chExt cx="1093977" cy="1207802"/>
            </a:xfrm>
          </p:grpSpPr>
          <p:pic>
            <p:nvPicPr>
              <p:cNvPr id="64" name="圖片 89" descr="一張含有 坐, 光, 黑色, 電腦 的圖片&#10;&#10;自動產生的描述">
                <a:extLst>
                  <a:ext uri="{FF2B5EF4-FFF2-40B4-BE49-F238E27FC236}">
                    <a16:creationId xmlns:a16="http://schemas.microsoft.com/office/drawing/2014/main" id="{B8088B3E-AEDC-451A-A64B-7D928245C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1798" y="3435477"/>
                <a:ext cx="1093977" cy="12078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5" name="圖片 90" descr="一張含有 畫畫 的圖片&#10;&#10;自動產生的描述">
                <a:extLst>
                  <a:ext uri="{FF2B5EF4-FFF2-40B4-BE49-F238E27FC236}">
                    <a16:creationId xmlns:a16="http://schemas.microsoft.com/office/drawing/2014/main" id="{52F74BD2-CE5D-43CF-AED4-8D3F02E7B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867" y="4358514"/>
                <a:ext cx="1075442" cy="2818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66" name="接點: 肘形 91">
              <a:extLst>
                <a:ext uri="{FF2B5EF4-FFF2-40B4-BE49-F238E27FC236}">
                  <a16:creationId xmlns:a16="http://schemas.microsoft.com/office/drawing/2014/main" id="{CCDFBD4F-B8E5-464C-A98B-6E2075D4D76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84038" y="3286914"/>
              <a:ext cx="2378380" cy="14137"/>
            </a:xfrm>
            <a:prstGeom prst="bentConnector4">
              <a:avLst>
                <a:gd name="adj1" fmla="val -2751"/>
                <a:gd name="adj2" fmla="val 275013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接點 92">
              <a:extLst>
                <a:ext uri="{FF2B5EF4-FFF2-40B4-BE49-F238E27FC236}">
                  <a16:creationId xmlns:a16="http://schemas.microsoft.com/office/drawing/2014/main" id="{107273AC-A218-4FBA-9D3E-1840E66AFB9B}"/>
                </a:ext>
              </a:extLst>
            </p:cNvPr>
            <p:cNvCxnSpPr>
              <a:cxnSpLocks/>
            </p:cNvCxnSpPr>
            <p:nvPr/>
          </p:nvCxnSpPr>
          <p:spPr>
            <a:xfrm>
              <a:off x="3554372" y="2209738"/>
              <a:ext cx="0" cy="69350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圖片 93" descr="一張含有 食物 的圖片&#10;&#10;自動產生的描述">
              <a:extLst>
                <a:ext uri="{FF2B5EF4-FFF2-40B4-BE49-F238E27FC236}">
                  <a16:creationId xmlns:a16="http://schemas.microsoft.com/office/drawing/2014/main" id="{34F91E67-DC3F-41E9-8282-773079DED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14" y="1647479"/>
              <a:ext cx="606649" cy="709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9" name="直線接點 94">
              <a:extLst>
                <a:ext uri="{FF2B5EF4-FFF2-40B4-BE49-F238E27FC236}">
                  <a16:creationId xmlns:a16="http://schemas.microsoft.com/office/drawing/2014/main" id="{A575C99F-8465-482B-AD9C-FD747E1B16EA}"/>
                </a:ext>
              </a:extLst>
            </p:cNvPr>
            <p:cNvCxnSpPr/>
            <p:nvPr/>
          </p:nvCxnSpPr>
          <p:spPr>
            <a:xfrm>
              <a:off x="2696822" y="3237548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95">
              <a:extLst>
                <a:ext uri="{FF2B5EF4-FFF2-40B4-BE49-F238E27FC236}">
                  <a16:creationId xmlns:a16="http://schemas.microsoft.com/office/drawing/2014/main" id="{15A7D661-8BBB-4EC6-80EC-993B03B3AEE3}"/>
                </a:ext>
              </a:extLst>
            </p:cNvPr>
            <p:cNvCxnSpPr/>
            <p:nvPr/>
          </p:nvCxnSpPr>
          <p:spPr>
            <a:xfrm>
              <a:off x="2106272" y="3237548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接點: 肘形 99">
              <a:extLst>
                <a:ext uri="{FF2B5EF4-FFF2-40B4-BE49-F238E27FC236}">
                  <a16:creationId xmlns:a16="http://schemas.microsoft.com/office/drawing/2014/main" id="{3F1A6C69-7704-4A44-A2A2-C35CD935C7E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6084" y="3332032"/>
              <a:ext cx="788655" cy="1236498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接點: 肘形 100">
              <a:extLst>
                <a:ext uri="{FF2B5EF4-FFF2-40B4-BE49-F238E27FC236}">
                  <a16:creationId xmlns:a16="http://schemas.microsoft.com/office/drawing/2014/main" id="{E7C088CD-C092-48F3-BF2E-F464DF2FF1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1036" y="3750698"/>
              <a:ext cx="1193807" cy="410122"/>
            </a:xfrm>
            <a:prstGeom prst="bentConnector3">
              <a:avLst>
                <a:gd name="adj1" fmla="val 4574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圖形 2">
              <a:extLst>
                <a:ext uri="{FF2B5EF4-FFF2-40B4-BE49-F238E27FC236}">
                  <a16:creationId xmlns:a16="http://schemas.microsoft.com/office/drawing/2014/main" id="{42818C4D-D4C3-459A-9E15-9E26658E5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726" y="4338381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圖形 2">
              <a:extLst>
                <a:ext uri="{FF2B5EF4-FFF2-40B4-BE49-F238E27FC236}">
                  <a16:creationId xmlns:a16="http://schemas.microsoft.com/office/drawing/2014/main" id="{5056B34F-035C-4DC2-9BB5-71648371E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9295" y="4338381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圖形 103">
              <a:extLst>
                <a:ext uri="{FF2B5EF4-FFF2-40B4-BE49-F238E27FC236}">
                  <a16:creationId xmlns:a16="http://schemas.microsoft.com/office/drawing/2014/main" id="{67DB7FD0-D6BD-4B32-BFF1-85F48712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4739" y="3210712"/>
              <a:ext cx="1411725" cy="242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圖形 2">
              <a:extLst>
                <a:ext uri="{FF2B5EF4-FFF2-40B4-BE49-F238E27FC236}">
                  <a16:creationId xmlns:a16="http://schemas.microsoft.com/office/drawing/2014/main" id="{15636474-4AD2-415C-9FD2-E2658B5D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3562" y="4329318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7" name="直線接點 105">
              <a:extLst>
                <a:ext uri="{FF2B5EF4-FFF2-40B4-BE49-F238E27FC236}">
                  <a16:creationId xmlns:a16="http://schemas.microsoft.com/office/drawing/2014/main" id="{DB330769-517A-4F45-9C8D-26677774D526}"/>
                </a:ext>
              </a:extLst>
            </p:cNvPr>
            <p:cNvCxnSpPr/>
            <p:nvPr/>
          </p:nvCxnSpPr>
          <p:spPr>
            <a:xfrm>
              <a:off x="4731846" y="3360840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106">
              <a:extLst>
                <a:ext uri="{FF2B5EF4-FFF2-40B4-BE49-F238E27FC236}">
                  <a16:creationId xmlns:a16="http://schemas.microsoft.com/office/drawing/2014/main" id="{2FCE070E-117B-4751-9367-95964A1692DD}"/>
                </a:ext>
              </a:extLst>
            </p:cNvPr>
            <p:cNvCxnSpPr/>
            <p:nvPr/>
          </p:nvCxnSpPr>
          <p:spPr>
            <a:xfrm>
              <a:off x="4023158" y="3360840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接點: 肘形 107">
              <a:extLst>
                <a:ext uri="{FF2B5EF4-FFF2-40B4-BE49-F238E27FC236}">
                  <a16:creationId xmlns:a16="http://schemas.microsoft.com/office/drawing/2014/main" id="{555452DF-AE8B-49E2-A8EF-27023B50DF9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69308" y="3777632"/>
              <a:ext cx="1246895" cy="443361"/>
            </a:xfrm>
            <a:prstGeom prst="bentConnector3">
              <a:avLst>
                <a:gd name="adj1" fmla="val 47454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圖形 2">
              <a:extLst>
                <a:ext uri="{FF2B5EF4-FFF2-40B4-BE49-F238E27FC236}">
                  <a16:creationId xmlns:a16="http://schemas.microsoft.com/office/drawing/2014/main" id="{0AB00E0D-3DCC-49B8-AACB-382D781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6621" y="4331574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圖形 2">
              <a:extLst>
                <a:ext uri="{FF2B5EF4-FFF2-40B4-BE49-F238E27FC236}">
                  <a16:creationId xmlns:a16="http://schemas.microsoft.com/office/drawing/2014/main" id="{D887011D-6554-45E6-8134-F2206FAB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9945" y="4322511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2" name="群組 110">
              <a:extLst>
                <a:ext uri="{FF2B5EF4-FFF2-40B4-BE49-F238E27FC236}">
                  <a16:creationId xmlns:a16="http://schemas.microsoft.com/office/drawing/2014/main" id="{B283205C-E5B5-4F15-A9B8-AF02F496BE7C}"/>
                </a:ext>
              </a:extLst>
            </p:cNvPr>
            <p:cNvGrpSpPr/>
            <p:nvPr/>
          </p:nvGrpSpPr>
          <p:grpSpPr>
            <a:xfrm>
              <a:off x="3554395" y="4079681"/>
              <a:ext cx="667233" cy="736657"/>
              <a:chOff x="4805224" y="5815746"/>
              <a:chExt cx="1093977" cy="1207802"/>
            </a:xfrm>
          </p:grpSpPr>
          <p:pic>
            <p:nvPicPr>
              <p:cNvPr id="83" name="圖片 111" descr="一張含有 坐, 光, 黑色, 電腦 的圖片&#10;&#10;自動產生的描述">
                <a:extLst>
                  <a:ext uri="{FF2B5EF4-FFF2-40B4-BE49-F238E27FC236}">
                    <a16:creationId xmlns:a16="http://schemas.microsoft.com/office/drawing/2014/main" id="{98077EE9-2034-4CFB-9A31-1D4675BCB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5224" y="5815746"/>
                <a:ext cx="1093977" cy="12078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圖片 112" descr="一張含有 畫畫 的圖片&#10;&#10;自動產生的描述">
                <a:extLst>
                  <a:ext uri="{FF2B5EF4-FFF2-40B4-BE49-F238E27FC236}">
                    <a16:creationId xmlns:a16="http://schemas.microsoft.com/office/drawing/2014/main" id="{EA000EC0-F1F0-452A-844B-CE7D62B84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5293" y="6738783"/>
                <a:ext cx="1075442" cy="2818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5" name="圖形 113">
              <a:extLst>
                <a:ext uri="{FF2B5EF4-FFF2-40B4-BE49-F238E27FC236}">
                  <a16:creationId xmlns:a16="http://schemas.microsoft.com/office/drawing/2014/main" id="{AABF594A-4B2F-463E-94F3-BC213AE2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94655" y="3217086"/>
              <a:ext cx="1411725" cy="242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6" name="接點: 肘形 114">
              <a:extLst>
                <a:ext uri="{FF2B5EF4-FFF2-40B4-BE49-F238E27FC236}">
                  <a16:creationId xmlns:a16="http://schemas.microsoft.com/office/drawing/2014/main" id="{CBE0E659-F1C6-4298-9E22-D930A2D205B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425821" y="3579880"/>
              <a:ext cx="1085651" cy="632779"/>
            </a:xfrm>
            <a:prstGeom prst="bentConnector3">
              <a:avLst>
                <a:gd name="adj1" fmla="val 4239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115">
              <a:extLst>
                <a:ext uri="{FF2B5EF4-FFF2-40B4-BE49-F238E27FC236}">
                  <a16:creationId xmlns:a16="http://schemas.microsoft.com/office/drawing/2014/main" id="{2785F476-1082-4A3A-8F60-4A4D3AD3EC8B}"/>
                </a:ext>
              </a:extLst>
            </p:cNvPr>
            <p:cNvCxnSpPr/>
            <p:nvPr/>
          </p:nvCxnSpPr>
          <p:spPr>
            <a:xfrm>
              <a:off x="7502467" y="3360840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116">
              <a:extLst>
                <a:ext uri="{FF2B5EF4-FFF2-40B4-BE49-F238E27FC236}">
                  <a16:creationId xmlns:a16="http://schemas.microsoft.com/office/drawing/2014/main" id="{41553496-2DA4-4AA9-8D1E-C3347232AD43}"/>
                </a:ext>
              </a:extLst>
            </p:cNvPr>
            <p:cNvCxnSpPr/>
            <p:nvPr/>
          </p:nvCxnSpPr>
          <p:spPr>
            <a:xfrm>
              <a:off x="6829367" y="3360840"/>
              <a:ext cx="0" cy="12076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圖形 2">
              <a:extLst>
                <a:ext uri="{FF2B5EF4-FFF2-40B4-BE49-F238E27FC236}">
                  <a16:creationId xmlns:a16="http://schemas.microsoft.com/office/drawing/2014/main" id="{9E4865AC-7A49-42BF-A87C-10FF1AA8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80512" y="4311678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圖形 2">
              <a:extLst>
                <a:ext uri="{FF2B5EF4-FFF2-40B4-BE49-F238E27FC236}">
                  <a16:creationId xmlns:a16="http://schemas.microsoft.com/office/drawing/2014/main" id="{39D8670D-5BE7-44E4-A9FF-05E89DCB2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3836" y="4302615"/>
              <a:ext cx="630450" cy="460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1" name="群組 120">
              <a:extLst>
                <a:ext uri="{FF2B5EF4-FFF2-40B4-BE49-F238E27FC236}">
                  <a16:creationId xmlns:a16="http://schemas.microsoft.com/office/drawing/2014/main" id="{0DBA9F89-2466-4375-A116-B4B958B4C17E}"/>
                </a:ext>
              </a:extLst>
            </p:cNvPr>
            <p:cNvGrpSpPr/>
            <p:nvPr/>
          </p:nvGrpSpPr>
          <p:grpSpPr>
            <a:xfrm>
              <a:off x="6418286" y="4059785"/>
              <a:ext cx="667233" cy="736657"/>
              <a:chOff x="8059114" y="5795850"/>
              <a:chExt cx="1093977" cy="1207802"/>
            </a:xfrm>
          </p:grpSpPr>
          <p:pic>
            <p:nvPicPr>
              <p:cNvPr id="92" name="圖片 121" descr="一張含有 坐, 光, 黑色, 電腦 的圖片&#10;&#10;自動產生的描述">
                <a:extLst>
                  <a:ext uri="{FF2B5EF4-FFF2-40B4-BE49-F238E27FC236}">
                    <a16:creationId xmlns:a16="http://schemas.microsoft.com/office/drawing/2014/main" id="{6A78FF42-A22A-4302-843E-D952F0AB2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9114" y="5795850"/>
                <a:ext cx="1093977" cy="12078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圖片 122" descr="一張含有 畫畫 的圖片&#10;&#10;自動產生的描述">
                <a:extLst>
                  <a:ext uri="{FF2B5EF4-FFF2-40B4-BE49-F238E27FC236}">
                    <a16:creationId xmlns:a16="http://schemas.microsoft.com/office/drawing/2014/main" id="{3AAECF98-6ABA-4D57-870A-95D38A12F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9183" y="6718887"/>
                <a:ext cx="1075442" cy="2818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群組 110">
              <a:extLst>
                <a:ext uri="{FF2B5EF4-FFF2-40B4-BE49-F238E27FC236}">
                  <a16:creationId xmlns:a16="http://schemas.microsoft.com/office/drawing/2014/main" id="{9C2D7B1C-4119-4D7D-85F4-588932294832}"/>
                </a:ext>
              </a:extLst>
            </p:cNvPr>
            <p:cNvGrpSpPr/>
            <p:nvPr/>
          </p:nvGrpSpPr>
          <p:grpSpPr>
            <a:xfrm>
              <a:off x="2516498" y="4073112"/>
              <a:ext cx="667233" cy="736657"/>
              <a:chOff x="4805224" y="5815746"/>
              <a:chExt cx="1093977" cy="1207802"/>
            </a:xfrm>
          </p:grpSpPr>
          <p:pic>
            <p:nvPicPr>
              <p:cNvPr id="95" name="圖片 111" descr="一張含有 坐, 光, 黑色, 電腦 的圖片&#10;&#10;自動產生的描述">
                <a:extLst>
                  <a:ext uri="{FF2B5EF4-FFF2-40B4-BE49-F238E27FC236}">
                    <a16:creationId xmlns:a16="http://schemas.microsoft.com/office/drawing/2014/main" id="{E1498D84-1808-41F9-9957-577866091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5224" y="5815746"/>
                <a:ext cx="1093977" cy="120780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圖片 112" descr="一張含有 畫畫 的圖片&#10;&#10;自動產生的描述">
                <a:extLst>
                  <a:ext uri="{FF2B5EF4-FFF2-40B4-BE49-F238E27FC236}">
                    <a16:creationId xmlns:a16="http://schemas.microsoft.com/office/drawing/2014/main" id="{B2EF172F-ADE0-4AD8-A5D9-885806A64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5293" y="6738783"/>
                <a:ext cx="1075442" cy="28182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02" name="矩形 79">
              <a:extLst>
                <a:ext uri="{FF2B5EF4-FFF2-40B4-BE49-F238E27FC236}">
                  <a16:creationId xmlns:a16="http://schemas.microsoft.com/office/drawing/2014/main" id="{4216823B-F4CB-4058-9BBF-CAAA3CCA39EB}"/>
                </a:ext>
              </a:extLst>
            </p:cNvPr>
            <p:cNvSpPr/>
            <p:nvPr/>
          </p:nvSpPr>
          <p:spPr>
            <a:xfrm>
              <a:off x="247374" y="3016007"/>
              <a:ext cx="3070775" cy="1895148"/>
            </a:xfrm>
            <a:prstGeom prst="rect">
              <a:avLst/>
            </a:prstGeom>
            <a:noFill/>
            <a:ln w="12700">
              <a:solidFill>
                <a:srgbClr val="4472C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350"/>
            </a:p>
          </p:txBody>
        </p:sp>
        <p:pic>
          <p:nvPicPr>
            <p:cNvPr id="142" name="圖形 117">
              <a:extLst>
                <a:ext uri="{FF2B5EF4-FFF2-40B4-BE49-F238E27FC236}">
                  <a16:creationId xmlns:a16="http://schemas.microsoft.com/office/drawing/2014/main" id="{306DACD2-CFC0-4934-AE18-69EACF286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1928" y="3229786"/>
              <a:ext cx="1411725" cy="242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7" name="矩形 79">
              <a:extLst>
                <a:ext uri="{FF2B5EF4-FFF2-40B4-BE49-F238E27FC236}">
                  <a16:creationId xmlns:a16="http://schemas.microsoft.com/office/drawing/2014/main" id="{2AB32C0D-E944-472D-AC55-E17F69D1F7BA}"/>
                </a:ext>
              </a:extLst>
            </p:cNvPr>
            <p:cNvSpPr/>
            <p:nvPr/>
          </p:nvSpPr>
          <p:spPr>
            <a:xfrm>
              <a:off x="3466167" y="3042283"/>
              <a:ext cx="2394172" cy="1895148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350"/>
            </a:p>
          </p:txBody>
        </p:sp>
        <p:cxnSp>
          <p:nvCxnSpPr>
            <p:cNvPr id="148" name="直線接點 106">
              <a:extLst>
                <a:ext uri="{FF2B5EF4-FFF2-40B4-BE49-F238E27FC236}">
                  <a16:creationId xmlns:a16="http://schemas.microsoft.com/office/drawing/2014/main" id="{87E689BD-4BA0-40AA-BA61-CAE0E2189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402" y="2283529"/>
              <a:ext cx="6568" cy="9580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接點: 肘形 85">
              <a:extLst>
                <a:ext uri="{FF2B5EF4-FFF2-40B4-BE49-F238E27FC236}">
                  <a16:creationId xmlns:a16="http://schemas.microsoft.com/office/drawing/2014/main" id="{6ADD55C6-0239-442C-AE34-26506F42AEF8}"/>
                </a:ext>
              </a:extLst>
            </p:cNvPr>
            <p:cNvCxnSpPr>
              <a:cxnSpLocks/>
            </p:cNvCxnSpPr>
            <p:nvPr/>
          </p:nvCxnSpPr>
          <p:spPr>
            <a:xfrm>
              <a:off x="5493306" y="1521704"/>
              <a:ext cx="1853803" cy="691215"/>
            </a:xfrm>
            <a:prstGeom prst="bentConnector3">
              <a:avLst>
                <a:gd name="adj1" fmla="val 42674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圖片 6">
              <a:extLst>
                <a:ext uri="{FF2B5EF4-FFF2-40B4-BE49-F238E27FC236}">
                  <a16:creationId xmlns:a16="http://schemas.microsoft.com/office/drawing/2014/main" id="{DA0C2597-5219-456B-8FFE-990B954DA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1501" y="978431"/>
              <a:ext cx="709637" cy="749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671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7C036CC-FBC6-4212-AD20-2A972B2B7C47}"/>
              </a:ext>
            </a:extLst>
          </p:cNvPr>
          <p:cNvSpPr/>
          <p:nvPr/>
        </p:nvSpPr>
        <p:spPr>
          <a:xfrm>
            <a:off x="608629" y="1832016"/>
            <a:ext cx="7567717" cy="1587491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EC00C30-4289-462E-A22B-27EEE940D121}"/>
              </a:ext>
            </a:extLst>
          </p:cNvPr>
          <p:cNvSpPr/>
          <p:nvPr/>
        </p:nvSpPr>
        <p:spPr>
          <a:xfrm>
            <a:off x="4244952" y="4593364"/>
            <a:ext cx="7567717" cy="1587491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微軟正黑體"/>
                <a:ea typeface="微軟正黑體"/>
              </a:rPr>
              <a:t> Zabbix 5.2</a:t>
            </a:r>
            <a:r>
              <a:rPr lang="zh-TW" altLang="en-US">
                <a:latin typeface="微軟正黑體"/>
                <a:ea typeface="微軟正黑體"/>
              </a:rPr>
              <a:t>更新的什麼內容</a:t>
            </a:r>
            <a:r>
              <a:rPr lang="en-US">
                <a:latin typeface="微軟正黑體"/>
                <a:ea typeface="微軟正黑體"/>
              </a:rPr>
              <a:t>?</a:t>
            </a:r>
            <a:endParaRPr lang="en-US"/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F5F0E5-50FB-443E-A370-CEAEC4A9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405" y="1284051"/>
            <a:ext cx="4358289" cy="2785031"/>
          </a:xfrm>
          <a:prstGeom prst="rect">
            <a:avLst/>
          </a:prstGeom>
          <a:effectLst>
            <a:outerShdw blurRad="127000" dist="190500" dir="10800000" algn="r" rotWithShape="0">
              <a:prstClr val="black">
                <a:alpha val="14000"/>
              </a:prstClr>
            </a:outerShdw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57854-8FFF-4EE7-B9A7-D28171A6B37A}"/>
              </a:ext>
            </a:extLst>
          </p:cNvPr>
          <p:cNvSpPr txBox="1"/>
          <p:nvPr/>
        </p:nvSpPr>
        <p:spPr>
          <a:xfrm>
            <a:off x="715008" y="2050662"/>
            <a:ext cx="609293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綜合監測</a:t>
            </a:r>
            <a:endParaRPr lang="en-US" sz="2200" b="1">
              <a:solidFill>
                <a:srgbClr val="25282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此功能啟用腳本化的方案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以進行複雜的數據收集和可靠的多步驟可用性監視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。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支援新的指標類型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“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腳本</a:t>
            </a:r>
            <a:r>
              <a:rPr lang="en-US" altLang="zh-TW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”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"Script"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。</a:t>
            </a:r>
            <a:endParaRPr lang="en-US">
              <a:solidFill>
                <a:schemeClr val="bg2"/>
              </a:solidFill>
              <a:latin typeface="微軟正黑體"/>
              <a:ea typeface="微軟正黑體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4F39D-031B-4AA0-8A4E-268EF96006DF}"/>
              </a:ext>
            </a:extLst>
          </p:cNvPr>
          <p:cNvSpPr txBox="1"/>
          <p:nvPr/>
        </p:nvSpPr>
        <p:spPr>
          <a:xfrm>
            <a:off x="5633545" y="4616732"/>
            <a:ext cx="617859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25282F"/>
                </a:solidFill>
                <a:latin typeface="微軟正黑體"/>
                <a:ea typeface="微軟正黑體"/>
              </a:rPr>
              <a:t>Zabbix Insights</a:t>
            </a:r>
          </a:p>
          <a:p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獲取大部分歷史數據！</a:t>
            </a:r>
            <a:r>
              <a:rPr lang="en-US" altLang="zh-TW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 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一組新的觸發功能可進行長期數據分析，並提供強大的洞察力，檢測異常和系統異常。</a:t>
            </a:r>
            <a:r>
              <a:rPr lang="en-US" altLang="zh-TW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 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例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：“ 9</a:t>
            </a:r>
            <a:r>
              <a:rPr lang="zh-TW" alt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月的網絡總流量增加了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  <a:cs typeface="+mn-lt"/>
              </a:rPr>
              <a:t>28％</a:t>
            </a:r>
            <a:r>
              <a:rPr lang="zh-TW" altLang="en-US">
                <a:ea typeface="+mn-lt"/>
                <a:cs typeface="+mn-lt"/>
              </a:rPr>
              <a:t>“上週新用戶註冊量減少了</a:t>
            </a:r>
            <a:r>
              <a:rPr lang="en-US" altLang="zh-TW">
                <a:ea typeface="+mn-lt"/>
                <a:cs typeface="+mn-lt"/>
              </a:rPr>
              <a:t>12%</a:t>
            </a:r>
            <a:r>
              <a:rPr lang="zh-TW" altLang="en-US">
                <a:ea typeface="+mn-lt"/>
                <a:cs typeface="+mn-lt"/>
              </a:rPr>
              <a:t>”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solidFill>
                  <a:schemeClr val="bg2"/>
                </a:solidFill>
                <a:latin typeface="微軟正黑體"/>
                <a:ea typeface="微軟正黑體"/>
              </a:rPr>
              <a:t> </a:t>
            </a:r>
          </a:p>
        </p:txBody>
      </p:sp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8935C7-085E-44B7-BC78-F3F4EF43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29" y="3924465"/>
            <a:ext cx="4831255" cy="2925287"/>
          </a:xfrm>
          <a:prstGeom prst="rect">
            <a:avLst/>
          </a:prstGeom>
          <a:effectLst>
            <a:outerShdw blurRad="165100" dist="330200" algn="r" rotWithShape="0">
              <a:prstClr val="black">
                <a:alpha val="1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31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25" y="1200915"/>
            <a:ext cx="5974080" cy="1501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3817815" y="2938583"/>
            <a:ext cx="5074136" cy="1176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SR-IOV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en-US" altLang="zh-TW" sz="3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Segoe UI"/>
              </a:rPr>
              <a:t>降低網路頻寬的損耗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82422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1331EBA-7DCE-4B1E-8A05-8F6B48D37BCD}"/>
              </a:ext>
            </a:extLst>
          </p:cNvPr>
          <p:cNvSpPr/>
          <p:nvPr/>
        </p:nvSpPr>
        <p:spPr>
          <a:xfrm>
            <a:off x="4244952" y="4593364"/>
            <a:ext cx="7567717" cy="1587491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1E5024D-56DA-407D-B258-DDC25C567A37}"/>
              </a:ext>
            </a:extLst>
          </p:cNvPr>
          <p:cNvSpPr/>
          <p:nvPr/>
        </p:nvSpPr>
        <p:spPr>
          <a:xfrm>
            <a:off x="507258" y="1695044"/>
            <a:ext cx="7041548" cy="1587491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Microsoft JhengHei"/>
                <a:ea typeface="Microsoft JhengHei"/>
              </a:rPr>
              <a:t>Zabbix 5.2</a:t>
            </a:r>
            <a:r>
              <a:rPr lang="zh-TW" altLang="en-US">
                <a:latin typeface="Microsoft JhengHei"/>
                <a:ea typeface="Microsoft JhengHei"/>
              </a:rPr>
              <a:t>更新的什麼內容</a:t>
            </a:r>
            <a:r>
              <a:rPr lang="en-US">
                <a:latin typeface="Microsoft JhengHei"/>
                <a:ea typeface="Microsoft JhengHei"/>
              </a:rPr>
              <a:t>?</a:t>
            </a:r>
            <a:r>
              <a:rPr lang="zh-CN" altLang="en-US">
                <a:latin typeface="Microsoft JhengHei"/>
                <a:ea typeface="Microsoft JhengHei"/>
              </a:rPr>
              <a:t>續前</a:t>
            </a:r>
            <a:endParaRPr lang="en-US" b="0">
              <a:latin typeface="Microsoft JhengHei"/>
              <a:ea typeface="Microsoft JhengHe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57854-8FFF-4EE7-B9A7-D28171A6B37A}"/>
              </a:ext>
            </a:extLst>
          </p:cNvPr>
          <p:cNvSpPr txBox="1"/>
          <p:nvPr/>
        </p:nvSpPr>
        <p:spPr>
          <a:xfrm>
            <a:off x="672135" y="1859340"/>
            <a:ext cx="634856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將機密存儲在外部保管庫中: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與</a:t>
            </a:r>
            <a:r>
              <a:rPr lang="en-US" err="1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HashiCorp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Vault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整合後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可以對</a:t>
            </a:r>
            <a:r>
              <a:rPr lang="en-US" altLang="zh-TW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tokens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密碼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認證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加密密鑰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，API </a:t>
            </a:r>
            <a:r>
              <a:rPr lang="en-US" altLang="zh-TW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tokens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用戶名等進行控制訪問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安全地存儲所有敏感信息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</a:p>
          <a:p>
            <a:endParaRPr lang="en-US" b="1">
              <a:solidFill>
                <a:srgbClr val="25282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4F39D-031B-4AA0-8A4E-268EF96006DF}"/>
              </a:ext>
            </a:extLst>
          </p:cNvPr>
          <p:cNvSpPr txBox="1"/>
          <p:nvPr/>
        </p:nvSpPr>
        <p:spPr>
          <a:xfrm>
            <a:off x="4645354" y="4814774"/>
            <a:ext cx="676691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用戶角色來控制權限：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現在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支援有彈性的的用戶權限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可以更精細地管理用戶權限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以控制管理對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 UI，API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和用戶操作各個功能的訪問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</a:p>
          <a:p>
            <a:endParaRPr lang="en-US" b="1">
              <a:solidFill>
                <a:srgbClr val="25282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234C4C-9E19-4F7B-BABB-63AA1BF2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573" y="1203895"/>
            <a:ext cx="5006427" cy="2775527"/>
          </a:xfrm>
          <a:prstGeom prst="rect">
            <a:avLst/>
          </a:prstGeom>
          <a:effectLst>
            <a:outerShdw blurRad="254000" dist="152400" dir="12600000" algn="tr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40706D-C22D-49A8-9B38-EDCA3904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74" y="3538344"/>
            <a:ext cx="3906203" cy="3303436"/>
          </a:xfrm>
          <a:prstGeom prst="rect">
            <a:avLst/>
          </a:prstGeom>
          <a:effectLst>
            <a:outerShdw blurRad="254000" dist="152400" algn="tr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858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262A-C715-40A2-AF6A-9B279656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icrosoft JhengHei"/>
                <a:ea typeface="Microsoft JhengHei"/>
              </a:rPr>
              <a:t>Zabbix 5.2</a:t>
            </a:r>
            <a:r>
              <a:rPr lang="zh-TW" altLang="en-US">
                <a:latin typeface="Microsoft JhengHei"/>
                <a:ea typeface="Microsoft JhengHei"/>
              </a:rPr>
              <a:t>更新的什麼內容</a:t>
            </a:r>
            <a:r>
              <a:rPr lang="en-US">
                <a:latin typeface="Microsoft JhengHei"/>
                <a:ea typeface="Microsoft JhengHei"/>
              </a:rPr>
              <a:t>?</a:t>
            </a:r>
            <a:r>
              <a:rPr lang="zh-CN" altLang="en-US">
                <a:latin typeface="Microsoft JhengHei"/>
                <a:ea typeface="Microsoft JhengHei"/>
              </a:rPr>
              <a:t>續前</a:t>
            </a: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C7720-8DA5-46F3-982F-25DA8A304A79}"/>
              </a:ext>
            </a:extLst>
          </p:cNvPr>
          <p:cNvSpPr txBox="1"/>
          <p:nvPr/>
        </p:nvSpPr>
        <p:spPr>
          <a:xfrm>
            <a:off x="599102" y="1889149"/>
            <a:ext cx="466014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監控物聯網和工業設備: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Modbus and MQTT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Zabbix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現在支援用於傳感器和工業設備監控的最常見的物聯網協議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Modbus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和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MQTT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0FDA3-D902-4AB8-B361-B67E4736ABFF}"/>
              </a:ext>
            </a:extLst>
          </p:cNvPr>
          <p:cNvSpPr txBox="1"/>
          <p:nvPr/>
        </p:nvSpPr>
        <p:spPr>
          <a:xfrm>
            <a:off x="599102" y="3429000"/>
            <a:ext cx="4780507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創建自定義視圖</a:t>
            </a:r>
            <a:endParaRPr lang="en-US" sz="2200" b="1">
              <a:solidFill>
                <a:srgbClr val="25282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提供了保存已命名的複雜過濾器的功能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只需單擊一次即可重新打開查看。這就可以為不同的服務或數據中心創建不同的問題視圖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並在之間即時切換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2F0F417-FB1F-4506-B81D-289361BF7B80}"/>
              </a:ext>
            </a:extLst>
          </p:cNvPr>
          <p:cNvSpPr txBox="1"/>
          <p:nvPr/>
        </p:nvSpPr>
        <p:spPr>
          <a:xfrm>
            <a:off x="599102" y="5275659"/>
            <a:ext cx="466014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UI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和</a:t>
            </a:r>
            <a:r>
              <a:rPr 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API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的負載平衡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Zabbix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引入了跨多個節點擴展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 UI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和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API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組件的功能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以實現速度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，HA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和冗餘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5E768C-7682-4782-8514-2AB7BD0E5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89" y="1624887"/>
            <a:ext cx="6974156" cy="47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1545-B163-4F9B-AA74-20623D2E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icrosoft JhengHei"/>
                <a:ea typeface="Microsoft JhengHei"/>
              </a:rPr>
              <a:t>Zabbix 5.2</a:t>
            </a:r>
            <a:r>
              <a:rPr lang="zh-TW" altLang="en-US">
                <a:latin typeface="Microsoft JhengHei"/>
                <a:ea typeface="Microsoft JhengHei"/>
              </a:rPr>
              <a:t>更新的什麼內容</a:t>
            </a:r>
            <a:r>
              <a:rPr lang="en-US">
                <a:latin typeface="Microsoft JhengHei"/>
                <a:ea typeface="Microsoft JhengHei"/>
              </a:rPr>
              <a:t>?</a:t>
            </a:r>
            <a:r>
              <a:rPr lang="zh-CN" altLang="en-US">
                <a:latin typeface="Microsoft JhengHei"/>
                <a:ea typeface="Microsoft JhengHei"/>
              </a:rPr>
              <a:t>續前</a:t>
            </a: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E39AB-F3F4-485B-8A0E-D431BF17A8E9}"/>
              </a:ext>
            </a:extLst>
          </p:cNvPr>
          <p:cNvSpPr txBox="1"/>
          <p:nvPr/>
        </p:nvSpPr>
        <p:spPr>
          <a:xfrm>
            <a:off x="973959" y="1754109"/>
            <a:ext cx="550511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</a:t>
            </a:r>
            <a:r>
              <a:rPr 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YAML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導入</a:t>
            </a:r>
            <a:r>
              <a:rPr 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/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導出: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可讀性更強的</a:t>
            </a:r>
            <a:r>
              <a:rPr lang="en-US" err="1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Yaml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格式成為新的模板標準和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導入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/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導出操作的標準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  <a:endParaRPr lang="en-US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F4768A-C29C-4E0A-B89E-2FA4B091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48" y="1754109"/>
            <a:ext cx="4290959" cy="1349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3B0C5-DE81-4EDA-8CA1-FB310CFBAD27}"/>
              </a:ext>
            </a:extLst>
          </p:cNvPr>
          <p:cNvSpPr txBox="1"/>
          <p:nvPr/>
        </p:nvSpPr>
        <p:spPr>
          <a:xfrm>
            <a:off x="6279104" y="3859452"/>
            <a:ext cx="5201617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與告警系統的內嵌整合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Zabbix 5.2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引入了一套新的與行業標準的告警和通知系統的開箱即用的整合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包括</a:t>
            </a:r>
            <a:r>
              <a:rPr lang="en-US" err="1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Slack、Pushover、Discord、Telegram、VictorOps、Microsoft</a:t>
            </a:r>
            <a:r>
              <a:rPr lang="en-US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Teams、SINGNL4、Mattermost、OpsGenie、PagerDuty、iLert</a:t>
            </a:r>
            <a:endParaRPr lang="en-US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6" descr="Graphical user interface, application, logo, company name&#10;&#10;Description automatically generated">
            <a:extLst>
              <a:ext uri="{FF2B5EF4-FFF2-40B4-BE49-F238E27FC236}">
                <a16:creationId xmlns:a16="http://schemas.microsoft.com/office/drawing/2014/main" id="{BD2A6948-162F-4FEE-AB81-336FDE47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22" y="3594714"/>
            <a:ext cx="4870276" cy="2806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8A746-6CD3-4DA0-8073-09B2E6521411}"/>
              </a:ext>
            </a:extLst>
          </p:cNvPr>
          <p:cNvSpPr txBox="1"/>
          <p:nvPr/>
        </p:nvSpPr>
        <p:spPr>
          <a:xfrm>
            <a:off x="8534400" y="5824767"/>
            <a:ext cx="36576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and many more...</a:t>
            </a:r>
          </a:p>
        </p:txBody>
      </p:sp>
    </p:spTree>
    <p:extLst>
      <p:ext uri="{BB962C8B-B14F-4D97-AF65-F5344CB8AC3E}">
        <p14:creationId xmlns:p14="http://schemas.microsoft.com/office/powerpoint/2010/main" val="1259713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A734074-C305-4420-9DF2-A3F439C3A84B}"/>
              </a:ext>
            </a:extLst>
          </p:cNvPr>
          <p:cNvSpPr txBox="1">
            <a:spLocks/>
          </p:cNvSpPr>
          <p:nvPr/>
        </p:nvSpPr>
        <p:spPr>
          <a:xfrm>
            <a:off x="583743" y="2109700"/>
            <a:ext cx="5335588" cy="1954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latin typeface="微軟正黑體"/>
                <a:ea typeface="微軟正黑體"/>
                <a:cs typeface="Calibri"/>
              </a:rPr>
              <a:t>New QTS SNMP MIB</a:t>
            </a:r>
            <a:endParaRPr lang="en-US">
              <a:cs typeface="Calibri"/>
            </a:endParaRPr>
          </a:p>
          <a:p>
            <a:r>
              <a:rPr lang="en-US" altLang="zh-TW" b="1">
                <a:latin typeface="微軟正黑體"/>
                <a:ea typeface="微軟正黑體"/>
                <a:cs typeface="Calibri"/>
              </a:rPr>
              <a:t>SNMP MIB Client</a:t>
            </a:r>
          </a:p>
          <a:p>
            <a:r>
              <a:rPr lang="en-US" altLang="zh-TW" b="1">
                <a:latin typeface="微軟正黑體"/>
                <a:ea typeface="微軟正黑體"/>
                <a:cs typeface="Calibri"/>
              </a:rPr>
              <a:t>Zabbix </a:t>
            </a:r>
            <a:endParaRPr lang="en-US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A92433-312C-40E4-ABCC-7672D30E8686}"/>
              </a:ext>
            </a:extLst>
          </p:cNvPr>
          <p:cNvCxnSpPr>
            <a:cxnSpLocks/>
          </p:cNvCxnSpPr>
          <p:nvPr/>
        </p:nvCxnSpPr>
        <p:spPr>
          <a:xfrm flipH="1">
            <a:off x="674121" y="3771066"/>
            <a:ext cx="4645418" cy="0"/>
          </a:xfrm>
          <a:prstGeom prst="line">
            <a:avLst/>
          </a:prstGeom>
          <a:ln w="28575">
            <a:gradFill>
              <a:gsLst>
                <a:gs pos="100000">
                  <a:schemeClr val="tx1"/>
                </a:gs>
                <a:gs pos="0">
                  <a:srgbClr val="C4CA6E">
                    <a:alpha val="32000"/>
                  </a:srgbClr>
                </a:gs>
                <a:gs pos="42000">
                  <a:srgbClr val="C4CA6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2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425" y="1200915"/>
            <a:ext cx="5974080" cy="1501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2953677" y="3114697"/>
            <a:ext cx="679225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強化管理能力</a:t>
            </a: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330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形 21">
            <a:extLst>
              <a:ext uri="{FF2B5EF4-FFF2-40B4-BE49-F238E27FC236}">
                <a16:creationId xmlns:a16="http://schemas.microsoft.com/office/drawing/2014/main" id="{20D1F8FB-8328-4C9F-971F-BEAB1B9F9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977" y="2233940"/>
            <a:ext cx="3757023" cy="4034717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BFCFAA9-C03F-4540-87E0-A74C10A3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50" y="183943"/>
            <a:ext cx="12191999" cy="1162131"/>
          </a:xfrm>
        </p:spPr>
        <p:txBody>
          <a:bodyPr>
            <a:normAutofit fontScale="90000"/>
          </a:bodyPr>
          <a:lstStyle/>
          <a:p>
            <a:pPr algn="l"/>
            <a:r>
              <a:rPr lang="zh-TW">
                <a:latin typeface="微軟正黑體"/>
                <a:ea typeface="微軟正黑體"/>
              </a:rPr>
              <a:t>QuLog Center 主動式記錄檔服務中心</a:t>
            </a:r>
            <a:r>
              <a:rPr lang="zh-TW" altLang="en-US">
                <a:latin typeface="微軟正黑體"/>
                <a:ea typeface="微軟正黑體"/>
              </a:rPr>
              <a:t>四</a:t>
            </a:r>
            <a:r>
              <a:rPr lang="zh-TW">
                <a:latin typeface="微軟正黑體"/>
                <a:ea typeface="微軟正黑體"/>
              </a:rPr>
              <a:t>大特色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0AD234A-AA09-41E0-AC13-80756B32C73E}"/>
              </a:ext>
            </a:extLst>
          </p:cNvPr>
          <p:cNvSpPr txBox="1"/>
          <p:nvPr/>
        </p:nvSpPr>
        <p:spPr>
          <a:xfrm>
            <a:off x="1587276" y="2414322"/>
            <a:ext cx="28722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主動分析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090664-8BF9-4377-8994-3ACC172AF145}"/>
              </a:ext>
            </a:extLst>
          </p:cNvPr>
          <p:cNvSpPr txBox="1"/>
          <p:nvPr/>
        </p:nvSpPr>
        <p:spPr>
          <a:xfrm>
            <a:off x="1587275" y="3486422"/>
            <a:ext cx="28722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快速過濾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C951FC-02F8-4101-9F94-B806AB09AEA6}"/>
              </a:ext>
            </a:extLst>
          </p:cNvPr>
          <p:cNvSpPr txBox="1"/>
          <p:nvPr/>
        </p:nvSpPr>
        <p:spPr>
          <a:xfrm>
            <a:off x="1587273" y="4530964"/>
            <a:ext cx="301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即時監看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ACD9B5E-8220-496E-8062-DE607D2E7B73}"/>
              </a:ext>
            </a:extLst>
          </p:cNvPr>
          <p:cNvSpPr txBox="1"/>
          <p:nvPr/>
        </p:nvSpPr>
        <p:spPr>
          <a:xfrm>
            <a:off x="1587273" y="5600360"/>
            <a:ext cx="301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統合管理</a:t>
            </a:r>
          </a:p>
        </p:txBody>
      </p:sp>
      <p:pic>
        <p:nvPicPr>
          <p:cNvPr id="23" name="圖片 7">
            <a:extLst>
              <a:ext uri="{FF2B5EF4-FFF2-40B4-BE49-F238E27FC236}">
                <a16:creationId xmlns:a16="http://schemas.microsoft.com/office/drawing/2014/main" id="{846A9288-DD21-4CB1-8260-F05D60A71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8" t="3257" r="1922" b="15637"/>
          <a:stretch/>
        </p:blipFill>
        <p:spPr>
          <a:xfrm>
            <a:off x="4952236" y="2414322"/>
            <a:ext cx="6965482" cy="34701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13000"/>
              </a:prstClr>
            </a:outerShdw>
            <a:reflection blurRad="76200" stA="45000" endPos="1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419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2A9F-3898-4B39-8A74-615C441E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微軟正黑體"/>
                <a:ea typeface="微軟正黑體"/>
              </a:rPr>
              <a:t>Console Management -</a:t>
            </a:r>
            <a:r>
              <a:rPr lang="en-US" altLang="ja-JP">
                <a:latin typeface="微軟正黑體"/>
                <a:ea typeface="微軟正黑體"/>
              </a:rPr>
              <a:t> </a:t>
            </a:r>
            <a:r>
              <a:rPr lang="ja-JP" altLang="en-US">
                <a:latin typeface="微軟正黑體"/>
                <a:ea typeface="微軟正黑體"/>
              </a:rPr>
              <a:t>系統疑難排解的工具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7BA5EEF4-0A37-4F10-B799-CCB31E3EC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2963"/>
            <a:ext cx="6003850" cy="3110138"/>
          </a:xfrm>
          <a:prstGeom prst="rect">
            <a:avLst/>
          </a:prstGeom>
          <a:effectLst>
            <a:outerShdw blurRad="152400" dist="317500" dir="5400000" sx="96000" sy="96000" rotWithShape="0">
              <a:prstClr val="black">
                <a:alpha val="15000"/>
              </a:prstClr>
            </a:outerShdw>
            <a:reflection blurRad="12700" stA="87000" endPos="31000" dist="50800" dir="5400000" sy="-100000" algn="bl" rotWithShape="0"/>
          </a:effectLst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A9FCA76-7DBE-4D72-A272-30302773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313" y="3063021"/>
            <a:ext cx="5950687" cy="3110022"/>
          </a:xfrm>
          <a:prstGeom prst="rect">
            <a:avLst/>
          </a:prstGeom>
          <a:effectLst>
            <a:outerShdw blurRad="152400" dist="317500" dir="5400000" sx="96000" sy="96000" rotWithShape="0">
              <a:prstClr val="black">
                <a:alpha val="15000"/>
              </a:prstClr>
            </a:outerShdw>
            <a:reflection blurRad="12700" stA="87000" endPos="31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58C152-FFB9-4A31-9675-36D8B23EAD3C}"/>
              </a:ext>
            </a:extLst>
          </p:cNvPr>
          <p:cNvSpPr txBox="1"/>
          <p:nvPr/>
        </p:nvSpPr>
        <p:spPr>
          <a:xfrm>
            <a:off x="427076" y="1711842"/>
            <a:ext cx="1106317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當系統管理員或專業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IT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人員進行系統維護或疑難排解、卻無法透過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http/https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QTS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系統時，便可使用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Console Management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來執行基本設定或故障排除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。Console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SSH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協定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、Serial Console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、或者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HDMI</a:t>
            </a:r>
            <a:r>
              <a:rPr lang="en-US" altLang="ja-JP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埠連接螢幕搭配鍵盤滑鼠來啟用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20257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865C-339B-4D26-8A3F-1C336F36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" y="157362"/>
            <a:ext cx="12191999" cy="1162131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微軟正黑體"/>
                <a:ea typeface="微軟正黑體"/>
              </a:rPr>
              <a:t>現在</a:t>
            </a:r>
            <a:r>
              <a:rPr lang="en-US">
                <a:latin typeface="微軟正黑體"/>
                <a:ea typeface="微軟正黑體"/>
              </a:rPr>
              <a:t>QNAP NAS</a:t>
            </a:r>
            <a:r>
              <a:rPr lang="en-US" altLang="ja-JP">
                <a:latin typeface="微軟正黑體"/>
                <a:ea typeface="微軟正黑體"/>
              </a:rPr>
              <a:t> </a:t>
            </a:r>
            <a:r>
              <a:rPr lang="en-US" altLang="ja-JP" err="1">
                <a:latin typeface="微軟正黑體"/>
                <a:ea typeface="微軟正黑體"/>
              </a:rPr>
              <a:t>可以</a:t>
            </a:r>
            <a:r>
              <a:rPr lang="ja-JP" altLang="en-US">
                <a:latin typeface="微軟正黑體"/>
                <a:ea typeface="微軟正黑體"/>
              </a:rPr>
              <a:t>加入</a:t>
            </a:r>
            <a:r>
              <a:rPr lang="en-US">
                <a:latin typeface="微軟正黑體"/>
                <a:ea typeface="微軟正黑體"/>
              </a:rPr>
              <a:t> </a:t>
            </a:r>
            <a:br>
              <a:rPr lang="en-US">
                <a:latin typeface="微軟正黑體"/>
                <a:ea typeface="微軟正黑體"/>
              </a:rPr>
            </a:br>
            <a:r>
              <a:rPr lang="en-US">
                <a:latin typeface="微軟正黑體"/>
                <a:ea typeface="微軟正黑體"/>
              </a:rPr>
              <a:t>Azure AD Domain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6F8AF-4EEC-4CDB-80BB-948CD41C5953}"/>
              </a:ext>
            </a:extLst>
          </p:cNvPr>
          <p:cNvSpPr txBox="1"/>
          <p:nvPr/>
        </p:nvSpPr>
        <p:spPr>
          <a:xfrm>
            <a:off x="513657" y="2109146"/>
            <a:ext cx="5706934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Azure AD DS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提供受控網域服務，例如，網域加入、群組原則、與輕量型目錄存取通訊協定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(LDAP)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。將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NAS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Site-to-Site VPN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直接加入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Azure AD DS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，或透過加入本地端部署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Azure AD Connect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Windows Server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而間接加入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Azure AD DS，IT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管理者便毋須在本地端部署、管理網域控制器，更有效率地管理多台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</a:t>
            </a:r>
            <a:r>
              <a:rPr lang="en-US" altLang="ja-JP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的使用者與存取權限，同時獲得更大的擴展靈活性與部署便利性</a:t>
            </a:r>
            <a: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br>
              <a:rPr lang="en-US" altLang="ja-JP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alt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：Azure AD DS</a:t>
            </a:r>
            <a:r>
              <a:rPr lang="en-US" altLang="ja-JP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僅支援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x86 (Intel</a:t>
            </a:r>
            <a:r>
              <a:rPr lang="en-US" altLang="ja-JP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AMD</a:t>
            </a:r>
            <a:r>
              <a:rPr lang="en-US" altLang="ja-JP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ja-JP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NAS。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DE10015-47A8-45BA-9B10-38A05481249A}"/>
              </a:ext>
            </a:extLst>
          </p:cNvPr>
          <p:cNvGrpSpPr/>
          <p:nvPr/>
        </p:nvGrpSpPr>
        <p:grpSpPr>
          <a:xfrm>
            <a:off x="6220591" y="2261490"/>
            <a:ext cx="5835032" cy="4213269"/>
            <a:chOff x="1155214" y="3241668"/>
            <a:chExt cx="4759911" cy="3436962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8657C3C7-F311-46B6-A344-BC023BC5010C}"/>
                </a:ext>
              </a:extLst>
            </p:cNvPr>
            <p:cNvGrpSpPr/>
            <p:nvPr/>
          </p:nvGrpSpPr>
          <p:grpSpPr>
            <a:xfrm>
              <a:off x="1155214" y="4748274"/>
              <a:ext cx="4759911" cy="1930356"/>
              <a:chOff x="7138489" y="4849097"/>
              <a:chExt cx="4652963" cy="1886983"/>
            </a:xfrm>
          </p:grpSpPr>
          <p:sp>
            <p:nvSpPr>
              <p:cNvPr id="5" name="矩形: 圓角 4">
                <a:extLst>
                  <a:ext uri="{FF2B5EF4-FFF2-40B4-BE49-F238E27FC236}">
                    <a16:creationId xmlns:a16="http://schemas.microsoft.com/office/drawing/2014/main" id="{AE2F3A38-F409-4F3C-826D-52B8D711AC7A}"/>
                  </a:ext>
                </a:extLst>
              </p:cNvPr>
              <p:cNvSpPr/>
              <p:nvPr/>
            </p:nvSpPr>
            <p:spPr>
              <a:xfrm>
                <a:off x="7138489" y="5546665"/>
                <a:ext cx="4652963" cy="118941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406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" name="圖片 5" descr="一張含有 室內, 外殼, 配件 的圖片&#10;&#10;自動產生的描述">
                <a:extLst>
                  <a:ext uri="{FF2B5EF4-FFF2-40B4-BE49-F238E27FC236}">
                    <a16:creationId xmlns:a16="http://schemas.microsoft.com/office/drawing/2014/main" id="{859C86A9-C021-4B37-8177-FCD45FB08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523" b="22647"/>
              <a:stretch/>
            </p:blipFill>
            <p:spPr>
              <a:xfrm>
                <a:off x="7355065" y="4849097"/>
                <a:ext cx="4436387" cy="1409642"/>
              </a:xfrm>
              <a:prstGeom prst="rect">
                <a:avLst/>
              </a:prstGeom>
            </p:spPr>
          </p:pic>
        </p:grp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64E91891-8C1C-439B-AB3B-5D504C632DFE}"/>
                </a:ext>
              </a:extLst>
            </p:cNvPr>
            <p:cNvSpPr/>
            <p:nvPr/>
          </p:nvSpPr>
          <p:spPr>
            <a:xfrm>
              <a:off x="2240353" y="4321537"/>
              <a:ext cx="3004554" cy="1216754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chemeClr val="tx1">
                    <a:lumMod val="85000"/>
                    <a:lumOff val="15000"/>
                    <a:alpha val="26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C36307F-0C94-4C39-A4F2-5A1E00AD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53" y="3241668"/>
              <a:ext cx="2932348" cy="1872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14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EA2A-90FA-43B0-AE02-CFE1399A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Azure AD DS and SSO</a:t>
            </a:r>
            <a:r>
              <a:rPr lang="zh-CN" altLang="en-US">
                <a:latin typeface="微軟正黑體"/>
                <a:ea typeface="微軟正黑體"/>
              </a:rPr>
              <a:t>架構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8882B-1A1F-40AE-A296-7BC018FCBF83}"/>
              </a:ext>
            </a:extLst>
          </p:cNvPr>
          <p:cNvSpPr txBox="1"/>
          <p:nvPr/>
        </p:nvSpPr>
        <p:spPr>
          <a:xfrm>
            <a:off x="6617272" y="3429000"/>
            <a:ext cx="517344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SSO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</a:t>
            </a:r>
            <a:r>
              <a:rPr lang="zh-CN" i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Single Sign-On)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單一登入，提供使用者在登入後即可使用多種不同的獨立服務</a:t>
            </a:r>
          </a:p>
          <a:p>
            <a:endParaRPr lang="zh-CN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Admin可以管理user使用服務的權限，但由於認證方式(Oauth)，只能限定在Web Service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7EF2C7B1-36FC-4CE1-99A9-0C4C04D2E432}"/>
              </a:ext>
            </a:extLst>
          </p:cNvPr>
          <p:cNvGrpSpPr/>
          <p:nvPr/>
        </p:nvGrpSpPr>
        <p:grpSpPr>
          <a:xfrm>
            <a:off x="408325" y="1854030"/>
            <a:ext cx="6492894" cy="4824600"/>
            <a:chOff x="408325" y="1854030"/>
            <a:chExt cx="6492894" cy="4824600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C44EF85-E36F-4842-AE85-A0F52788E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2848" y="1854030"/>
              <a:ext cx="1848371" cy="1097330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72F6A6BF-A20E-40A2-807B-048A0C36A64D}"/>
                </a:ext>
              </a:extLst>
            </p:cNvPr>
            <p:cNvGrpSpPr/>
            <p:nvPr/>
          </p:nvGrpSpPr>
          <p:grpSpPr>
            <a:xfrm>
              <a:off x="1155214" y="4748274"/>
              <a:ext cx="4759911" cy="1930356"/>
              <a:chOff x="7138489" y="4849097"/>
              <a:chExt cx="4652963" cy="1886983"/>
            </a:xfrm>
          </p:grpSpPr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2E977398-1CFB-49C9-80BA-8EA2394BF305}"/>
                  </a:ext>
                </a:extLst>
              </p:cNvPr>
              <p:cNvSpPr/>
              <p:nvPr/>
            </p:nvSpPr>
            <p:spPr>
              <a:xfrm>
                <a:off x="7138489" y="5546665"/>
                <a:ext cx="4652963" cy="118941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406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1" name="圖片 20" descr="一張含有 室內, 外殼, 配件 的圖片&#10;&#10;自動產生的描述">
                <a:extLst>
                  <a:ext uri="{FF2B5EF4-FFF2-40B4-BE49-F238E27FC236}">
                    <a16:creationId xmlns:a16="http://schemas.microsoft.com/office/drawing/2014/main" id="{5B21D366-7BA1-4F01-BAFC-6B4565DF6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523" b="22647"/>
              <a:stretch/>
            </p:blipFill>
            <p:spPr>
              <a:xfrm>
                <a:off x="7355065" y="4849097"/>
                <a:ext cx="4436387" cy="1409642"/>
              </a:xfrm>
              <a:prstGeom prst="rect">
                <a:avLst/>
              </a:prstGeom>
            </p:spPr>
          </p:pic>
        </p:grp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EC19C32-DDD2-43FA-B559-00480A73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192" y="2594361"/>
              <a:ext cx="2446062" cy="1562286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CB8D78D-6724-4A5E-9432-114297E9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29018" y="3899499"/>
              <a:ext cx="447675" cy="1120210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8CF07820-14D3-4118-AC42-51482696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8325" y="1854030"/>
              <a:ext cx="1936886" cy="1162131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E07DF65C-B393-4B1F-A9BE-DEB47EC26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62640" y="2320581"/>
              <a:ext cx="2795044" cy="380774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37DEAAD2-985F-4CA0-AEC0-38202710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61647" y="2914398"/>
              <a:ext cx="1936886" cy="2079188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A3647F42-D302-4859-A152-0FB1344A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170388" y="2919213"/>
              <a:ext cx="1936885" cy="2079188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CD532D48-2B29-40D2-A388-1672584AB62F}"/>
                </a:ext>
              </a:extLst>
            </p:cNvPr>
            <p:cNvSpPr txBox="1"/>
            <p:nvPr/>
          </p:nvSpPr>
          <p:spPr>
            <a:xfrm>
              <a:off x="2596231" y="2133677"/>
              <a:ext cx="209943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Azure</a:t>
              </a:r>
              <a:r>
                <a:rPr lang="zh-TW" altLang="en-US" sz="16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AD</a:t>
              </a:r>
              <a:r>
                <a:rPr lang="zh-TW" altLang="en-US" sz="16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Connect</a:t>
              </a:r>
              <a:endPara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799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EA2A-90FA-43B0-AE02-CFE1399A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SSO NAS</a:t>
            </a:r>
            <a:r>
              <a:rPr lang="ja-JP" altLang="en-US">
                <a:latin typeface="微軟正黑體"/>
                <a:ea typeface="微軟正黑體"/>
              </a:rPr>
              <a:t>設定</a:t>
            </a:r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5AF8DB3-5133-4DA9-A29E-EB4FA235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24" y="1713349"/>
            <a:ext cx="9543598" cy="4923139"/>
          </a:xfrm>
          <a:prstGeom prst="rect">
            <a:avLst/>
          </a:prstGeom>
          <a:effectLst>
            <a:outerShdw blurRad="2921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53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1447534-E9FF-40C7-9EF2-82DE7347DF8C}"/>
              </a:ext>
            </a:extLst>
          </p:cNvPr>
          <p:cNvSpPr/>
          <p:nvPr/>
        </p:nvSpPr>
        <p:spPr>
          <a:xfrm>
            <a:off x="0" y="0"/>
            <a:ext cx="12192000" cy="13754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F35853A-77E5-4BDF-BDC0-DC47BE632D2E}"/>
              </a:ext>
            </a:extLst>
          </p:cNvPr>
          <p:cNvSpPr/>
          <p:nvPr/>
        </p:nvSpPr>
        <p:spPr>
          <a:xfrm>
            <a:off x="1595119" y="2313159"/>
            <a:ext cx="2348231" cy="940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虛擬機服務需要即時性的回應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5E1870B-7A39-4BE7-A580-0A36CB673ECB}"/>
              </a:ext>
            </a:extLst>
          </p:cNvPr>
          <p:cNvSpPr/>
          <p:nvPr/>
        </p:nvSpPr>
        <p:spPr>
          <a:xfrm>
            <a:off x="1595119" y="4637259"/>
            <a:ext cx="2186307" cy="940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虛擬機服務需要穩定的網路流量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05B6900-D184-4344-8046-8BA6D653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企業</a:t>
            </a:r>
            <a:r>
              <a:rPr lang="en-US" altLang="zh-TW"/>
              <a:t>IT</a:t>
            </a:r>
            <a:r>
              <a:rPr lang="zh-TW" altLang="en-US"/>
              <a:t>針對虛擬機上服務網路的問題</a:t>
            </a:r>
          </a:p>
        </p:txBody>
      </p:sp>
    </p:spTree>
    <p:extLst>
      <p:ext uri="{BB962C8B-B14F-4D97-AF65-F5344CB8AC3E}">
        <p14:creationId xmlns:p14="http://schemas.microsoft.com/office/powerpoint/2010/main" val="1019955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A3DE-FB8D-4B8C-8FDE-4979FB02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latin typeface="Microsoft JhengHei"/>
                <a:ea typeface="微軟正黑體"/>
              </a:rPr>
              <a:t>Microsoft </a:t>
            </a:r>
            <a:r>
              <a:rPr lang="en" altLang="zh-CN">
                <a:latin typeface="Microsoft JhengHei"/>
                <a:ea typeface="微軟正黑體"/>
              </a:rPr>
              <a:t>Azure</a:t>
            </a:r>
            <a:r>
              <a:rPr lang="zh-CN" b="0">
                <a:latin typeface="Microsoft JhengHei"/>
                <a:ea typeface="Microsoft JhengHei"/>
              </a:rPr>
              <a:t> </a:t>
            </a:r>
            <a:r>
              <a:rPr lang="zh-CN">
                <a:latin typeface="Microsoft JhengHei"/>
                <a:ea typeface="Microsoft JhengHei"/>
              </a:rPr>
              <a:t>Client ID and Tenant ID</a:t>
            </a:r>
            <a:endParaRPr lang="en-US"/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21B6BF-DAA1-442E-A264-10AA031C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723" y="1712082"/>
            <a:ext cx="9696929" cy="5039591"/>
          </a:xfrm>
          <a:prstGeom prst="rect">
            <a:avLst/>
          </a:prstGeom>
          <a:effectLst>
            <a:outerShdw blurRad="3175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752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E7C2-7523-476E-B911-6054C6FA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Microsoft JhengHei"/>
                <a:ea typeface="Microsoft JhengHei"/>
              </a:rPr>
              <a:t>Microsoft</a:t>
            </a:r>
            <a:r>
              <a:rPr lang="zh-CN">
                <a:latin typeface="Microsoft JhengHei"/>
                <a:ea typeface="Microsoft JhengHei"/>
              </a:rPr>
              <a:t> </a:t>
            </a:r>
            <a:r>
              <a:rPr lang="en-US">
                <a:latin typeface="Microsoft JhengHei"/>
                <a:ea typeface="Microsoft JhengHei"/>
              </a:rPr>
              <a:t>Azure Authentication-Reply URLs</a:t>
            </a:r>
            <a:endParaRPr lang="en-US"/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5BF7FB-7D4E-4123-8B23-8920C808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68" y="1712245"/>
            <a:ext cx="8954002" cy="4950824"/>
          </a:xfrm>
          <a:prstGeom prst="rect">
            <a:avLst/>
          </a:prstGeom>
          <a:effectLst>
            <a:outerShdw blurRad="330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784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2B4F-B847-4D91-BEFC-3DC25420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設定完成-</a:t>
            </a:r>
            <a:r>
              <a:rPr lang="en-US" altLang="zh-CN">
                <a:latin typeface="微軟正黑體"/>
                <a:ea typeface="微軟正黑體"/>
              </a:rPr>
              <a:t>Azure SSO Login</a:t>
            </a:r>
            <a:endParaRPr lang="en-US"/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14A3105-1302-4A30-9BBD-2E1D1D00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33" y="1711811"/>
            <a:ext cx="10345477" cy="4954821"/>
          </a:xfrm>
          <a:prstGeom prst="rect">
            <a:avLst/>
          </a:prstGeom>
        </p:spPr>
      </p:pic>
      <p:pic>
        <p:nvPicPr>
          <p:cNvPr id="4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7B6475F9-E623-415B-A4BD-4B672129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010" y="4010318"/>
            <a:ext cx="3708990" cy="28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6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47C4F654-6955-475B-8453-A84AA87359A7}"/>
              </a:ext>
            </a:extLst>
          </p:cNvPr>
          <p:cNvSpPr txBox="1"/>
          <p:nvPr/>
        </p:nvSpPr>
        <p:spPr>
          <a:xfrm>
            <a:off x="2887684" y="3812541"/>
            <a:ext cx="6416631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9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zh-TW" sz="9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9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B3DBFE2-2E8B-4411-AD57-C7CA8DBD5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2" y="1166780"/>
            <a:ext cx="8341895" cy="20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F35853A-77E5-4BDF-BDC0-DC47BE632D2E}"/>
              </a:ext>
            </a:extLst>
          </p:cNvPr>
          <p:cNvSpPr/>
          <p:nvPr/>
        </p:nvSpPr>
        <p:spPr>
          <a:xfrm>
            <a:off x="523875" y="3601416"/>
            <a:ext cx="2186307" cy="940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虛擬機服務需要即時性的回應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5E1870B-7A39-4BE7-A580-0A36CB673ECB}"/>
              </a:ext>
            </a:extLst>
          </p:cNvPr>
          <p:cNvSpPr/>
          <p:nvPr/>
        </p:nvSpPr>
        <p:spPr>
          <a:xfrm>
            <a:off x="9481819" y="3601414"/>
            <a:ext cx="2186307" cy="940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虛擬機服務需要穩定的網路流量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F18498-55B9-40BB-97D8-7C61AA75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如何降低虛擬機網路頻寬損耗</a:t>
            </a:r>
            <a:r>
              <a:rPr lang="en-US" altLang="zh-TW"/>
              <a:t>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94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4640E7-B00E-4C10-BD63-87D417D13976}"/>
              </a:ext>
            </a:extLst>
          </p:cNvPr>
          <p:cNvSpPr txBox="1"/>
          <p:nvPr/>
        </p:nvSpPr>
        <p:spPr>
          <a:xfrm>
            <a:off x="384524" y="1740333"/>
            <a:ext cx="7231693" cy="15799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zh-TW" altLang="en-US">
                <a:latin typeface="微軟正黑體"/>
                <a:ea typeface="微軟正黑體"/>
              </a:rPr>
              <a:t>一張實體物理網卡(</a:t>
            </a:r>
            <a:r>
              <a:rPr lang="zh-TW">
                <a:latin typeface="微軟正黑體"/>
                <a:ea typeface="微軟正黑體"/>
              </a:rPr>
              <a:t>P</a:t>
            </a:r>
            <a:r>
              <a:rPr lang="zh-TW">
                <a:latin typeface="微軟正黑體"/>
                <a:ea typeface="微軟正黑體"/>
                <a:cs typeface="+mn-lt"/>
              </a:rPr>
              <a:t>hysical Function, PF</a:t>
            </a:r>
            <a:r>
              <a:rPr lang="zh-TW" altLang="en-US">
                <a:latin typeface="微軟正黑體"/>
                <a:ea typeface="微軟正黑體"/>
              </a:rPr>
              <a:t>)可以虛擬出來多個輕量化的</a:t>
            </a:r>
            <a:r>
              <a:rPr lang="en-US" altLang="zh-TW">
                <a:latin typeface="微軟正黑體"/>
                <a:ea typeface="微軟正黑體"/>
              </a:rPr>
              <a:t>PCI-e</a:t>
            </a:r>
            <a:r>
              <a:rPr lang="zh-TW" altLang="en-US">
                <a:latin typeface="微軟正黑體"/>
                <a:ea typeface="微軟正黑體"/>
              </a:rPr>
              <a:t>物理設備(</a:t>
            </a:r>
            <a:r>
              <a:rPr lang="zh-TW">
                <a:latin typeface="微軟正黑體"/>
                <a:ea typeface="微軟正黑體"/>
                <a:cs typeface="+mn-lt"/>
              </a:rPr>
              <a:t>Virtual Function, </a:t>
            </a:r>
            <a:r>
              <a:rPr lang="zh-TW" altLang="en-US">
                <a:latin typeface="微軟正黑體"/>
                <a:ea typeface="微軟正黑體"/>
                <a:cs typeface="+mn-lt"/>
              </a:rPr>
              <a:t>VF</a:t>
            </a:r>
            <a:r>
              <a:rPr lang="zh-TW" altLang="en-US">
                <a:latin typeface="微軟正黑體"/>
                <a:ea typeface="微軟正黑體"/>
              </a:rPr>
              <a:t>)，從而可以分配給虛擬機使用。</a:t>
            </a: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zh-TW" altLang="en-US" b="1">
                <a:latin typeface="微軟正黑體"/>
                <a:ea typeface="微軟正黑體"/>
                <a:cs typeface="Calibri"/>
              </a:rPr>
              <a:t>簡單說就是虛擬機直接使用實體網卡上的VF,直接享受網卡上網路速度.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A04793-90AC-4BC3-8F2D-0A57F6DC86F4}"/>
              </a:ext>
            </a:extLst>
          </p:cNvPr>
          <p:cNvSpPr txBox="1"/>
          <p:nvPr/>
        </p:nvSpPr>
        <p:spPr>
          <a:xfrm>
            <a:off x="9172577" y="1853060"/>
            <a:ext cx="111442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SR-IOV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1EE79855-432F-4FFE-A86C-A55AA87E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2963"/>
            <a:ext cx="12191999" cy="1162131"/>
          </a:xfrm>
        </p:spPr>
        <p:txBody>
          <a:bodyPr>
            <a:normAutofit fontScale="90000"/>
          </a:bodyPr>
          <a:lstStyle/>
          <a:p>
            <a:r>
              <a:rPr lang="pt-BR" altLang="zh-TW"/>
              <a:t>SR-IOV- Single Root I/O Virtualization</a:t>
            </a:r>
            <a:r>
              <a:rPr lang="zh-TW" altLang="pt-BR"/>
              <a:t>的原理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2779A1-ABBE-4FAF-AA82-347F1DFE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350508"/>
            <a:ext cx="10090150" cy="42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DBEBE5-D87B-4D32-B0B5-206561EC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SR-IOV</a:t>
            </a:r>
            <a:r>
              <a:rPr lang="zh-TW" altLang="en-US"/>
              <a:t>架構圖 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BCBAF7A-F554-4B61-9331-16F6100FC21E}"/>
              </a:ext>
            </a:extLst>
          </p:cNvPr>
          <p:cNvGrpSpPr/>
          <p:nvPr/>
        </p:nvGrpSpPr>
        <p:grpSpPr>
          <a:xfrm>
            <a:off x="66745" y="2055731"/>
            <a:ext cx="11820455" cy="4084611"/>
            <a:chOff x="66745" y="2055731"/>
            <a:chExt cx="11820455" cy="4084611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8F21FE7-8A0A-4C57-94F8-1CD2463E05BB}"/>
                </a:ext>
              </a:extLst>
            </p:cNvPr>
            <p:cNvSpPr txBox="1"/>
            <p:nvPr/>
          </p:nvSpPr>
          <p:spPr>
            <a:xfrm>
              <a:off x="2322709" y="2055731"/>
              <a:ext cx="17086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/>
                <a:t>Normal</a:t>
              </a:r>
              <a:endParaRPr lang="zh-TW" altLang="en-US" sz="220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5AA13F3-478F-4932-AC38-8582D58F3B29}"/>
                </a:ext>
              </a:extLst>
            </p:cNvPr>
            <p:cNvSpPr txBox="1"/>
            <p:nvPr/>
          </p:nvSpPr>
          <p:spPr>
            <a:xfrm>
              <a:off x="8488791" y="2055731"/>
              <a:ext cx="17086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/>
                <a:t>SR-IOV</a:t>
              </a:r>
              <a:endParaRPr lang="zh-TW" altLang="en-US" sz="220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012DDC6-AB37-46E6-A162-23D69A41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5" y="2436206"/>
              <a:ext cx="11820455" cy="370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07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941EF5A-AB50-45A9-8F2C-32253E223AEA}"/>
              </a:ext>
            </a:extLst>
          </p:cNvPr>
          <p:cNvSpPr/>
          <p:nvPr/>
        </p:nvSpPr>
        <p:spPr>
          <a:xfrm>
            <a:off x="0" y="3152777"/>
            <a:ext cx="12187237" cy="3705225"/>
          </a:xfrm>
          <a:prstGeom prst="rect">
            <a:avLst/>
          </a:prstGeom>
          <a:gradFill>
            <a:gsLst>
              <a:gs pos="0">
                <a:srgbClr val="2279B4">
                  <a:alpha val="0"/>
                </a:srgbClr>
              </a:gs>
              <a:gs pos="27000">
                <a:srgbClr val="2279B4">
                  <a:alpha val="38824"/>
                </a:srgbClr>
              </a:gs>
              <a:gs pos="100000">
                <a:srgbClr val="2A26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B06866EC-1732-4290-B4C6-362F7311FAF9}"/>
              </a:ext>
            </a:extLst>
          </p:cNvPr>
          <p:cNvGrpSpPr/>
          <p:nvPr/>
        </p:nvGrpSpPr>
        <p:grpSpPr>
          <a:xfrm>
            <a:off x="1333864" y="4168442"/>
            <a:ext cx="4652963" cy="1886983"/>
            <a:chOff x="7138489" y="4849097"/>
            <a:chExt cx="4652963" cy="1886983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CA7741EF-2ADE-44F7-A430-1961D08FF870}"/>
                </a:ext>
              </a:extLst>
            </p:cNvPr>
            <p:cNvSpPr/>
            <p:nvPr/>
          </p:nvSpPr>
          <p:spPr>
            <a:xfrm>
              <a:off x="7138489" y="5546665"/>
              <a:ext cx="4652963" cy="118941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/>
                </a:gs>
                <a:gs pos="100000">
                  <a:srgbClr val="1A2158"/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圖片 29" descr="一張含有 室內, 外殼, 配件 的圖片&#10;&#10;自動產生的描述">
              <a:extLst>
                <a:ext uri="{FF2B5EF4-FFF2-40B4-BE49-F238E27FC236}">
                  <a16:creationId xmlns:a16="http://schemas.microsoft.com/office/drawing/2014/main" id="{11954AE9-FEA6-4EC3-874B-33049212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23" b="22647"/>
            <a:stretch/>
          </p:blipFill>
          <p:spPr>
            <a:xfrm>
              <a:off x="7355065" y="4849097"/>
              <a:ext cx="4436387" cy="1409642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881651F7-50D4-47DB-B7F5-CFDC2F19F861}"/>
              </a:ext>
            </a:extLst>
          </p:cNvPr>
          <p:cNvGrpSpPr/>
          <p:nvPr/>
        </p:nvGrpSpPr>
        <p:grpSpPr>
          <a:xfrm>
            <a:off x="6272025" y="4147071"/>
            <a:ext cx="4652963" cy="1886983"/>
            <a:chOff x="7138489" y="4849097"/>
            <a:chExt cx="4652963" cy="1886983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330562E-F038-47B5-AC43-46921BADE8CA}"/>
                </a:ext>
              </a:extLst>
            </p:cNvPr>
            <p:cNvSpPr/>
            <p:nvPr/>
          </p:nvSpPr>
          <p:spPr>
            <a:xfrm>
              <a:off x="7138489" y="5546665"/>
              <a:ext cx="4652963" cy="118941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/>
                </a:gs>
                <a:gs pos="100000">
                  <a:srgbClr val="1A2158"/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 descr="一張含有 室內, 外殼, 配件 的圖片&#10;&#10;自動產生的描述">
              <a:extLst>
                <a:ext uri="{FF2B5EF4-FFF2-40B4-BE49-F238E27FC236}">
                  <a16:creationId xmlns:a16="http://schemas.microsoft.com/office/drawing/2014/main" id="{EF8CA79D-74D9-4212-82E7-1A8213FE4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23" b="22647"/>
            <a:stretch/>
          </p:blipFill>
          <p:spPr>
            <a:xfrm>
              <a:off x="7355065" y="4849097"/>
              <a:ext cx="4436387" cy="1409642"/>
            </a:xfrm>
            <a:prstGeom prst="rect">
              <a:avLst/>
            </a:prstGeom>
          </p:spPr>
        </p:pic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20187EB-8EAF-4B98-999D-BDAE00EDFABA}"/>
              </a:ext>
            </a:extLst>
          </p:cNvPr>
          <p:cNvSpPr/>
          <p:nvPr/>
        </p:nvSpPr>
        <p:spPr>
          <a:xfrm>
            <a:off x="4763" y="2854012"/>
            <a:ext cx="11915775" cy="118941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AF24BE39-4B02-4193-BC8F-44BB6535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馬上有感</a:t>
            </a:r>
            <a:r>
              <a:rPr lang="en-US" altLang="zh-TW"/>
              <a:t>! SR-IOV </a:t>
            </a:r>
            <a:r>
              <a:rPr lang="zh-TW" altLang="en-US"/>
              <a:t>使用的網路速度提升</a:t>
            </a:r>
            <a:r>
              <a:rPr lang="en-US" altLang="zh-TW"/>
              <a:t>20%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BF060F1-5C04-41C7-B57E-FF9F3C3000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1468325"/>
              </p:ext>
            </p:extLst>
          </p:nvPr>
        </p:nvGraphicFramePr>
        <p:xfrm>
          <a:off x="0" y="1448424"/>
          <a:ext cx="12192000" cy="208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509">
                  <a:extLst>
                    <a:ext uri="{9D8B030D-6E8A-4147-A177-3AD203B41FA5}">
                      <a16:colId xmlns:a16="http://schemas.microsoft.com/office/drawing/2014/main" val="2543756455"/>
                    </a:ext>
                  </a:extLst>
                </a:gridCol>
                <a:gridCol w="3695478">
                  <a:extLst>
                    <a:ext uri="{9D8B030D-6E8A-4147-A177-3AD203B41FA5}">
                      <a16:colId xmlns:a16="http://schemas.microsoft.com/office/drawing/2014/main" val="2872239223"/>
                    </a:ext>
                  </a:extLst>
                </a:gridCol>
                <a:gridCol w="3362638">
                  <a:extLst>
                    <a:ext uri="{9D8B030D-6E8A-4147-A177-3AD203B41FA5}">
                      <a16:colId xmlns:a16="http://schemas.microsoft.com/office/drawing/2014/main" val="2504221312"/>
                    </a:ext>
                  </a:extLst>
                </a:gridCol>
                <a:gridCol w="2327375">
                  <a:extLst>
                    <a:ext uri="{9D8B030D-6E8A-4147-A177-3AD203B41FA5}">
                      <a16:colId xmlns:a16="http://schemas.microsoft.com/office/drawing/2014/main" val="2283413128"/>
                    </a:ext>
                  </a:extLst>
                </a:gridCol>
              </a:tblGrid>
              <a:tr h="766731"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9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r>
                        <a:rPr lang="en-US" altLang="zh-TW" sz="19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 NAS (Client)</a:t>
                      </a:r>
                      <a:r>
                        <a:rPr lang="zh-TW" sz="19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to NAS(server)</a:t>
                      </a:r>
                      <a:endParaRPr 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9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None SR-IOV</a:t>
                      </a:r>
                    </a:p>
                  </a:txBody>
                  <a:tcPr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900" b="0" i="0" u="none" strike="noStrike" noProof="0">
                          <a:latin typeface="微軟正黑體"/>
                          <a:ea typeface="微軟正黑體"/>
                        </a:rPr>
                        <a:t>VM (使用VF)</a:t>
                      </a:r>
                      <a:r>
                        <a:rPr lang="en-US" altLang="zh-TW" sz="1900" b="0" i="0" u="none" strike="noStrike" noProof="0">
                          <a:latin typeface="微軟正黑體"/>
                          <a:ea typeface="微軟正黑體"/>
                        </a:rPr>
                        <a:t>NAS (Client)</a:t>
                      </a:r>
                      <a:r>
                        <a:rPr lang="zh-TW" sz="1900" b="0" i="0" u="none" strike="noStrike" noProof="0">
                          <a:latin typeface="微軟正黑體"/>
                          <a:ea typeface="微軟正黑體"/>
                        </a:rPr>
                        <a:t> to NAS(server) </a:t>
                      </a:r>
                      <a:r>
                        <a:rPr lang="zh-TW" altLang="en-US" sz="19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en-US" sz="1900" b="0" i="0" u="none" strike="noStrike" noProof="0">
                          <a:latin typeface="微軟正黑體"/>
                          <a:ea typeface="微軟正黑體"/>
                        </a:rPr>
                        <a:t>-</a:t>
                      </a:r>
                      <a:r>
                        <a:rPr lang="zh-TW" sz="19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zh-TW" altLang="en-US" sz="1900" b="0" i="0" u="none" strike="noStrike" noProof="0">
                          <a:latin typeface="微軟正黑體"/>
                          <a:ea typeface="微軟正黑體"/>
                        </a:rPr>
                        <a:t>SR-IOV</a:t>
                      </a:r>
                    </a:p>
                  </a:txBody>
                  <a:tcPr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07437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CPU使用率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97%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95%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CPU使用率降低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21894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VM OS CPU 使用率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13%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12%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5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CPU使用率降低</a:t>
                      </a:r>
                      <a:endParaRPr lang="zh-TW" sz="1500" b="1">
                        <a:solidFill>
                          <a:srgbClr val="FF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22109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傳輸速度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1GB/s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1.21 GB/s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速度提升20%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36634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2224515-B5D0-4C11-985C-B1A1ED7FE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70509"/>
              </p:ext>
            </p:extLst>
          </p:nvPr>
        </p:nvGraphicFramePr>
        <p:xfrm>
          <a:off x="0" y="5599190"/>
          <a:ext cx="4124326" cy="1302696"/>
        </p:xfrm>
        <a:graphic>
          <a:graphicData uri="http://schemas.openxmlformats.org/drawingml/2006/table">
            <a:tbl>
              <a:tblPr firstRow="1" bandRow="1">
                <a:effectLst>
                  <a:outerShdw blurRad="165100" dist="152400" dir="19800000" sy="23000" kx="-1200000" algn="bl" rotWithShape="0">
                    <a:prstClr val="black">
                      <a:alpha val="62000"/>
                    </a:prstClr>
                  </a:outerShdw>
                </a:effectLst>
                <a:tableStyleId>{5C22544A-7EE6-4342-B048-85BDC9FD1C3A}</a:tableStyleId>
              </a:tblPr>
              <a:tblGrid>
                <a:gridCol w="2419351">
                  <a:extLst>
                    <a:ext uri="{9D8B030D-6E8A-4147-A177-3AD203B41FA5}">
                      <a16:colId xmlns:a16="http://schemas.microsoft.com/office/drawing/2014/main" val="1816872584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833528487"/>
                    </a:ext>
                  </a:extLst>
                </a:gridCol>
              </a:tblGrid>
              <a:tr h="2902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環境設定</a:t>
                      </a: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6A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VM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</a:t>
                      </a: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6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94474"/>
                  </a:ext>
                </a:extLst>
              </a:tr>
              <a:tr h="370575"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TS-h868 (Client)  / FW 4.5.1.1427  + 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 </a:t>
                      </a:r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QXG-10G2SF-CX4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OS : windows server 2016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195383"/>
                  </a:ext>
                </a:extLst>
              </a:tr>
              <a:tr h="351563"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TS-h668 (Server) / FW 4.5.1.1427 +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</a:t>
                      </a:r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QXG-10G2SF-CX4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Cores : 8 (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</a:t>
                      </a:r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cores 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  <a:r>
                        <a:rPr lang="en-US" altLang="zh-TW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07506"/>
                  </a:ext>
                </a:extLst>
              </a:tr>
              <a:tr h="290279"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QVS 3.5.1_20200914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Memory : 3GB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0798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64385873-C115-4703-86D1-EF98A3EFCA22}"/>
              </a:ext>
            </a:extLst>
          </p:cNvPr>
          <p:cNvSpPr txBox="1"/>
          <p:nvPr/>
        </p:nvSpPr>
        <p:spPr>
          <a:xfrm>
            <a:off x="2194920" y="3713451"/>
            <a:ext cx="85100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 /NAS</a:t>
            </a:r>
            <a:r>
              <a:rPr lang="zh-TW" altLang="en-US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</a:t>
            </a:r>
            <a:r>
              <a:rPr lang="en-US" altLang="zh-TW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Client</a:t>
            </a:r>
            <a:r>
              <a:rPr lang="zh-TW" altLang="en-US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端比對</a:t>
            </a:r>
            <a:r>
              <a:rPr lang="en-US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Server</a:t>
            </a:r>
            <a:r>
              <a:rPr lang="zh-TW" altLang="en-US" sz="2700" b="1">
                <a:solidFill>
                  <a:srgbClr val="3032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端的兩者的傳輸量</a:t>
            </a:r>
            <a:endParaRPr lang="en-US" altLang="zh-TW" sz="2700" b="1">
              <a:solidFill>
                <a:srgbClr val="30326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A5C125-CF4C-4EF0-B66F-D6F2851C181A}"/>
              </a:ext>
            </a:extLst>
          </p:cNvPr>
          <p:cNvSpPr txBox="1"/>
          <p:nvPr/>
        </p:nvSpPr>
        <p:spPr>
          <a:xfrm>
            <a:off x="4275864" y="5839812"/>
            <a:ext cx="460122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 ,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並將網卡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QXG-10G2SF-CX4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上的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8 VF ,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各派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VF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 VM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770CEDDE-CB37-46C9-917C-7CA8B00C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6608" y="4723471"/>
            <a:ext cx="850835" cy="425417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92B21F3E-F238-4E36-8FD3-1CACB0DF0D74}"/>
              </a:ext>
            </a:extLst>
          </p:cNvPr>
          <p:cNvGrpSpPr/>
          <p:nvPr/>
        </p:nvGrpSpPr>
        <p:grpSpPr>
          <a:xfrm>
            <a:off x="3046624" y="5001665"/>
            <a:ext cx="1304925" cy="425417"/>
            <a:chOff x="4771760" y="4086528"/>
            <a:chExt cx="1587838" cy="492443"/>
          </a:xfrm>
        </p:grpSpPr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FA11FD81-8143-41ED-86F2-C040CD2C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1760" y="4086528"/>
              <a:ext cx="1587838" cy="492443"/>
            </a:xfrm>
            <a:prstGeom prst="rect">
              <a:avLst/>
            </a:prstGeom>
            <a:effectLst>
              <a:outerShdw blurRad="76200" dir="18900000" sx="103000" sy="103000" kx="-1200000" algn="b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AA3E468-754D-4798-AEA0-204D86D8E16C}"/>
                </a:ext>
              </a:extLst>
            </p:cNvPr>
            <p:cNvSpPr txBox="1"/>
            <p:nvPr/>
          </p:nvSpPr>
          <p:spPr>
            <a:xfrm>
              <a:off x="4870354" y="4129712"/>
              <a:ext cx="1390649" cy="44533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Client</a:t>
              </a:r>
              <a:r>
                <a:rPr 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端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98BEF7F-C844-44C6-B9D2-65F576CE7128}"/>
              </a:ext>
            </a:extLst>
          </p:cNvPr>
          <p:cNvGrpSpPr/>
          <p:nvPr/>
        </p:nvGrpSpPr>
        <p:grpSpPr>
          <a:xfrm>
            <a:off x="8054331" y="4993731"/>
            <a:ext cx="1304925" cy="425417"/>
            <a:chOff x="4771760" y="4086528"/>
            <a:chExt cx="1587838" cy="492443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37978B0-785F-4F93-8911-C04757568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1760" y="4086528"/>
              <a:ext cx="1587838" cy="492443"/>
            </a:xfrm>
            <a:prstGeom prst="rect">
              <a:avLst/>
            </a:prstGeom>
            <a:effectLst>
              <a:outerShdw blurRad="76200" dir="18900000" sx="103000" sy="103000" kx="-1200000" algn="b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B4700906-81DA-4AB7-8BC1-8C590C3E1B97}"/>
                </a:ext>
              </a:extLst>
            </p:cNvPr>
            <p:cNvSpPr txBox="1"/>
            <p:nvPr/>
          </p:nvSpPr>
          <p:spPr>
            <a:xfrm>
              <a:off x="4870354" y="4129712"/>
              <a:ext cx="1390649" cy="44533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Server</a:t>
              </a:r>
              <a:r>
                <a:rPr lang="zh-TW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21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941EF5A-AB50-45A9-8F2C-32253E223AEA}"/>
              </a:ext>
            </a:extLst>
          </p:cNvPr>
          <p:cNvSpPr/>
          <p:nvPr/>
        </p:nvSpPr>
        <p:spPr>
          <a:xfrm>
            <a:off x="0" y="1357313"/>
            <a:ext cx="12187237" cy="5500689"/>
          </a:xfrm>
          <a:prstGeom prst="rect">
            <a:avLst/>
          </a:prstGeom>
          <a:gradFill>
            <a:gsLst>
              <a:gs pos="0">
                <a:srgbClr val="2279B4">
                  <a:alpha val="0"/>
                </a:srgbClr>
              </a:gs>
              <a:gs pos="27000">
                <a:srgbClr val="2279B4">
                  <a:alpha val="38824"/>
                </a:srgbClr>
              </a:gs>
              <a:gs pos="100000">
                <a:srgbClr val="2A26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1DE3357-013D-4137-87F6-36AB5B99D6A2}"/>
              </a:ext>
            </a:extLst>
          </p:cNvPr>
          <p:cNvGrpSpPr/>
          <p:nvPr/>
        </p:nvGrpSpPr>
        <p:grpSpPr>
          <a:xfrm>
            <a:off x="7138489" y="4849097"/>
            <a:ext cx="4652963" cy="1886983"/>
            <a:chOff x="7138489" y="4849097"/>
            <a:chExt cx="4652963" cy="1886983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D521FBA4-3266-4412-8549-74A3CD3C557D}"/>
                </a:ext>
              </a:extLst>
            </p:cNvPr>
            <p:cNvSpPr/>
            <p:nvPr/>
          </p:nvSpPr>
          <p:spPr>
            <a:xfrm>
              <a:off x="7138489" y="5546665"/>
              <a:ext cx="4652963" cy="118941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/>
                </a:gs>
                <a:gs pos="100000">
                  <a:srgbClr val="1A2158"/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 descr="一張含有 室內, 外殼, 配件 的圖片&#10;&#10;自動產生的描述">
              <a:extLst>
                <a:ext uri="{FF2B5EF4-FFF2-40B4-BE49-F238E27FC236}">
                  <a16:creationId xmlns:a16="http://schemas.microsoft.com/office/drawing/2014/main" id="{C5567C88-1311-4229-BE03-2A52574A6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23" b="22647"/>
            <a:stretch/>
          </p:blipFill>
          <p:spPr>
            <a:xfrm>
              <a:off x="7355065" y="4849097"/>
              <a:ext cx="4436387" cy="1409642"/>
            </a:xfrm>
            <a:prstGeom prst="rect">
              <a:avLst/>
            </a:prstGeom>
          </p:spPr>
        </p:pic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20187EB-8EAF-4B98-999D-BDAE00EDFABA}"/>
              </a:ext>
            </a:extLst>
          </p:cNvPr>
          <p:cNvSpPr/>
          <p:nvPr/>
        </p:nvSpPr>
        <p:spPr>
          <a:xfrm>
            <a:off x="4763" y="2637647"/>
            <a:ext cx="11915775" cy="118941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3C81A95-935C-42B7-A621-7A02A152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QAT</a:t>
            </a:r>
            <a:r>
              <a:rPr lang="zh-TW" altLang="en-US"/>
              <a:t>技術壓縮效能提升一倍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BF060F1-5C04-41C7-B57E-FF9F3C3000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52532682"/>
              </p:ext>
            </p:extLst>
          </p:nvPr>
        </p:nvGraphicFramePr>
        <p:xfrm>
          <a:off x="0" y="1357312"/>
          <a:ext cx="12187238" cy="215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909">
                  <a:extLst>
                    <a:ext uri="{9D8B030D-6E8A-4147-A177-3AD203B41FA5}">
                      <a16:colId xmlns:a16="http://schemas.microsoft.com/office/drawing/2014/main" val="2543756455"/>
                    </a:ext>
                  </a:extLst>
                </a:gridCol>
                <a:gridCol w="3880605">
                  <a:extLst>
                    <a:ext uri="{9D8B030D-6E8A-4147-A177-3AD203B41FA5}">
                      <a16:colId xmlns:a16="http://schemas.microsoft.com/office/drawing/2014/main" val="2872239223"/>
                    </a:ext>
                  </a:extLst>
                </a:gridCol>
                <a:gridCol w="3291867">
                  <a:extLst>
                    <a:ext uri="{9D8B030D-6E8A-4147-A177-3AD203B41FA5}">
                      <a16:colId xmlns:a16="http://schemas.microsoft.com/office/drawing/2014/main" val="2504221312"/>
                    </a:ext>
                  </a:extLst>
                </a:gridCol>
                <a:gridCol w="2564857">
                  <a:extLst>
                    <a:ext uri="{9D8B030D-6E8A-4147-A177-3AD203B41FA5}">
                      <a16:colId xmlns:a16="http://schemas.microsoft.com/office/drawing/2014/main" val="2283413128"/>
                    </a:ext>
                  </a:extLst>
                </a:gridCol>
              </a:tblGrid>
              <a:tr h="1004551"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900" b="0" i="0" u="none" strike="noStrike" noProof="0"/>
                        <a:t>ubuntu-18.04.1-desk</a:t>
                      </a:r>
                      <a:r>
                        <a:rPr lang="zh-TW" sz="1900" b="0" i="0" u="none" strike="noStrike" noProof="0"/>
                        <a:t>to</a:t>
                      </a:r>
                      <a:r>
                        <a:rPr lang="en-US" altLang="zh-TW" sz="1900" b="0" i="0" u="none" strike="noStrike" noProof="0"/>
                        <a:t>p-amd64.i</a:t>
                      </a:r>
                      <a:r>
                        <a:rPr lang="zh-TW" sz="1900" b="0" i="0" u="none" strike="noStrike" noProof="0"/>
                        <a:t>so  (1.81GB)</a:t>
                      </a:r>
                      <a:r>
                        <a:rPr lang="zh-TW" altLang="en-US" sz="1900" b="0" i="0" u="none" strike="noStrike" noProof="0"/>
                        <a:t> -</a:t>
                      </a:r>
                      <a:r>
                        <a:rPr lang="zh-TW" altLang="en-US" sz="1900" b="1" i="0" u="none" strike="noStrike" noProof="0">
                          <a:solidFill>
                            <a:srgbClr val="FF0000"/>
                          </a:solidFill>
                        </a:rPr>
                        <a:t>None QAT</a:t>
                      </a:r>
                      <a:endParaRPr lang="zh-TW" sz="15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0" i="0" u="none" strike="noStrike" noProof="0"/>
                        <a:t>ubuntu-18.04.1-desk</a:t>
                      </a:r>
                      <a:r>
                        <a:rPr lang="zh-TW" sz="1900" b="0" i="0" u="none" strike="noStrike" noProof="0"/>
                        <a:t>to</a:t>
                      </a:r>
                      <a:r>
                        <a:rPr lang="en-US" altLang="zh-TW" sz="1900" b="0" i="0" u="none" strike="noStrike" noProof="0"/>
                        <a:t>p-amd64.i</a:t>
                      </a:r>
                      <a:r>
                        <a:rPr lang="zh-TW" sz="1900" b="0" i="0" u="none" strike="noStrike" noProof="0"/>
                        <a:t>s</a:t>
                      </a:r>
                      <a:r>
                        <a:rPr lang="en-US" altLang="zh-TW" sz="1900" b="0" i="0" u="none" strike="noStrike" noProof="0"/>
                        <a:t>o</a:t>
                      </a:r>
                      <a:r>
                        <a:rPr lang="zh-TW" altLang="en-US" sz="1900" b="0" i="0" u="none" strike="noStrike" noProof="0"/>
                        <a:t>  </a:t>
                      </a:r>
                      <a:r>
                        <a:rPr lang="en-US" altLang="zh-TW" sz="1900" b="0" i="0" u="none" strike="noStrike" noProof="0"/>
                        <a:t>(1.81GB</a:t>
                      </a:r>
                      <a:r>
                        <a:rPr lang="zh-TW" sz="1900" b="0" i="0" u="none" strike="noStrike" noProof="0"/>
                        <a:t>) </a:t>
                      </a:r>
                      <a:r>
                        <a:rPr lang="en-US" altLang="zh-TW" sz="1900" b="0" i="0" u="none" strike="noStrike" noProof="0"/>
                        <a:t>-</a:t>
                      </a:r>
                      <a:r>
                        <a:rPr lang="zh-TW" altLang="en-US" sz="1900" b="0" i="0" u="none" strike="noStrike" noProof="0"/>
                        <a:t> </a:t>
                      </a:r>
                      <a:r>
                        <a:rPr lang="en-US" altLang="zh-TW" sz="1900" b="0" i="0" u="none" strike="noStrike" noProof="0"/>
                        <a:t>QAT</a:t>
                      </a:r>
                      <a:endParaRPr lang="en-US" sz="1900" b="1" i="0" u="none" strike="noStrike" noProof="0"/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07437"/>
                  </a:ext>
                </a:extLst>
              </a:tr>
              <a:tr h="57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壓縮時間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122.64s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微軟正黑體"/>
                          <a:ea typeface="微軟正黑體"/>
                        </a:rPr>
                        <a:t>62.28s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壓縮速度快一倍!</a:t>
                      </a:r>
                    </a:p>
                  </a:txBody>
                  <a:tcPr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21894"/>
                  </a:ext>
                </a:extLst>
              </a:tr>
              <a:tr h="5744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NAS CPU 使用率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95%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微軟正黑體"/>
                          <a:ea typeface="微軟正黑體"/>
                        </a:rPr>
                        <a:t>93%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9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CPU使用率幾乎一</a:t>
                      </a:r>
                      <a:r>
                        <a:rPr lang="zh-TW" altLang="en-US" sz="19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樣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22109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2224515-B5D0-4C11-985C-B1A1ED7FE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15434"/>
              </p:ext>
            </p:extLst>
          </p:nvPr>
        </p:nvGraphicFramePr>
        <p:xfrm>
          <a:off x="0" y="5555304"/>
          <a:ext cx="4124326" cy="1302696"/>
        </p:xfrm>
        <a:graphic>
          <a:graphicData uri="http://schemas.openxmlformats.org/drawingml/2006/table">
            <a:tbl>
              <a:tblPr firstRow="1" bandRow="1">
                <a:effectLst>
                  <a:outerShdw blurRad="165100" dist="152400" dir="19800000" sy="23000" kx="-1200000" algn="bl" rotWithShape="0">
                    <a:prstClr val="black">
                      <a:alpha val="62000"/>
                    </a:prstClr>
                  </a:outerShdw>
                </a:effectLst>
                <a:tableStyleId>{5C22544A-7EE6-4342-B048-85BDC9FD1C3A}</a:tableStyleId>
              </a:tblPr>
              <a:tblGrid>
                <a:gridCol w="2419351">
                  <a:extLst>
                    <a:ext uri="{9D8B030D-6E8A-4147-A177-3AD203B41FA5}">
                      <a16:colId xmlns:a16="http://schemas.microsoft.com/office/drawing/2014/main" val="1816872584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833528487"/>
                    </a:ext>
                  </a:extLst>
                </a:gridCol>
              </a:tblGrid>
              <a:tr h="2902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環境設定</a:t>
                      </a: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6A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VM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</a:t>
                      </a:r>
                    </a:p>
                  </a:txBody>
                  <a:tcPr marL="14400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6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94474"/>
                  </a:ext>
                </a:extLst>
              </a:tr>
              <a:tr h="3705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800" b="0" i="0" u="none" strike="noStrike" noProof="0">
                          <a:effectLst/>
                        </a:rPr>
                        <a:t>Test model: TS-h886</a:t>
                      </a:r>
                      <a:endParaRPr lang="zh-TW" altLang="en-US" sz="150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af-ZA" sz="800" b="0" i="0" u="none" strike="noStrike" noProof="0">
                          <a:effectLst/>
                        </a:rPr>
                        <a:t>VM OS: ubuntu 18.04</a:t>
                      </a:r>
                      <a:endParaRPr lang="af-ZA" sz="8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4195383"/>
                  </a:ext>
                </a:extLst>
              </a:tr>
              <a:tr h="351563"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/>
                          <a:ea typeface="微軟正黑體"/>
                        </a:rPr>
                        <a:t>QVS 3.5.3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Cores : 8 (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</a:t>
                      </a:r>
                      <a:r>
                        <a:rPr lang="af-ZA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cores </a:t>
                      </a:r>
                      <a:r>
                        <a:rPr lang="zh-TW" altLang="en-US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  <a:r>
                        <a:rPr lang="en-US" altLang="zh-TW" sz="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07506"/>
                  </a:ext>
                </a:extLst>
              </a:tr>
              <a:tr h="290279">
                <a:tc>
                  <a:txBody>
                    <a:bodyPr/>
                    <a:lstStyle/>
                    <a:p>
                      <a:pPr algn="ctr"/>
                      <a:endParaRPr lang="af-ZA" sz="8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800">
                          <a:effectLst/>
                          <a:latin typeface="微軟正黑體"/>
                          <a:ea typeface="微軟正黑體"/>
                        </a:rPr>
                        <a:t>Memory : 1GB</a:t>
                      </a:r>
                      <a:endParaRPr lang="af-ZA" sz="8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90798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64385873-C115-4703-86D1-EF98A3EFCA22}"/>
              </a:ext>
            </a:extLst>
          </p:cNvPr>
          <p:cNvSpPr txBox="1"/>
          <p:nvPr/>
        </p:nvSpPr>
        <p:spPr>
          <a:xfrm>
            <a:off x="274617" y="4312455"/>
            <a:ext cx="677723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700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8台VM 各搭配1 QAT VF </a:t>
            </a:r>
            <a:r>
              <a:rPr lang="en-US" altLang="zh-TW" sz="2700" b="1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同時執行壓縮測試</a:t>
            </a:r>
            <a:r>
              <a:rPr lang="en-US" altLang="zh-TW" sz="2700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 </a:t>
            </a:r>
            <a:endParaRPr lang="zh-TW" altLang="en-US" sz="2700" b="1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CC92EF5-CBBF-4D21-B9B6-7705BCF5B86D}"/>
              </a:ext>
            </a:extLst>
          </p:cNvPr>
          <p:cNvGrpSpPr/>
          <p:nvPr/>
        </p:nvGrpSpPr>
        <p:grpSpPr>
          <a:xfrm>
            <a:off x="7669441" y="3988171"/>
            <a:ext cx="3684871" cy="1093470"/>
            <a:chOff x="5188893" y="3232775"/>
            <a:chExt cx="3684871" cy="1093470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92B21F3E-F238-4E36-8FD3-1CACB0DF0D74}"/>
                </a:ext>
              </a:extLst>
            </p:cNvPr>
            <p:cNvGrpSpPr/>
            <p:nvPr/>
          </p:nvGrpSpPr>
          <p:grpSpPr>
            <a:xfrm>
              <a:off x="7109551" y="3232776"/>
              <a:ext cx="824763" cy="446293"/>
              <a:chOff x="4771760" y="4086528"/>
              <a:chExt cx="1587838" cy="492443"/>
            </a:xfrm>
          </p:grpSpPr>
          <p:pic>
            <p:nvPicPr>
              <p:cNvPr id="32" name="圖形 31">
                <a:extLst>
                  <a:ext uri="{FF2B5EF4-FFF2-40B4-BE49-F238E27FC236}">
                    <a16:creationId xmlns:a16="http://schemas.microsoft.com/office/drawing/2014/main" id="{FA11FD81-8143-41ED-86F2-C040CD2C9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AA3E468-754D-4798-AEA0-204D86D8E16C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VM3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14968B28-D1EA-446B-A82B-F34F8C75641E}"/>
                </a:ext>
              </a:extLst>
            </p:cNvPr>
            <p:cNvGrpSpPr/>
            <p:nvPr/>
          </p:nvGrpSpPr>
          <p:grpSpPr>
            <a:xfrm>
              <a:off x="5188893" y="3232776"/>
              <a:ext cx="824763" cy="446293"/>
              <a:chOff x="4771760" y="4086528"/>
              <a:chExt cx="1587838" cy="492443"/>
            </a:xfrm>
          </p:grpSpPr>
          <p:pic>
            <p:nvPicPr>
              <p:cNvPr id="28" name="圖形 27">
                <a:extLst>
                  <a:ext uri="{FF2B5EF4-FFF2-40B4-BE49-F238E27FC236}">
                    <a16:creationId xmlns:a16="http://schemas.microsoft.com/office/drawing/2014/main" id="{4C865DDC-55FC-4F1A-B41F-414CE182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8783CEC-F7FF-4AD8-98E4-8641313D5C76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752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VM1</a:t>
                </a:r>
              </a:p>
            </p:txBody>
          </p:sp>
        </p:grp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67576CD9-C91F-447A-A9DD-FDE90722F040}"/>
                </a:ext>
              </a:extLst>
            </p:cNvPr>
            <p:cNvGrpSpPr/>
            <p:nvPr/>
          </p:nvGrpSpPr>
          <p:grpSpPr>
            <a:xfrm>
              <a:off x="8049001" y="3232775"/>
              <a:ext cx="824763" cy="446293"/>
              <a:chOff x="4771760" y="4086528"/>
              <a:chExt cx="1587838" cy="492443"/>
            </a:xfrm>
          </p:grpSpPr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215BB0B3-569A-49EB-96BD-EFD09B69A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DC3FD6F-E56D-4BE3-91A2-CFD2751C3C03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VM4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4682D352-A056-46C2-A6A1-20132FFB6142}"/>
                </a:ext>
              </a:extLst>
            </p:cNvPr>
            <p:cNvGrpSpPr/>
            <p:nvPr/>
          </p:nvGrpSpPr>
          <p:grpSpPr>
            <a:xfrm>
              <a:off x="5188893" y="3879952"/>
              <a:ext cx="824763" cy="446293"/>
              <a:chOff x="4771760" y="4086528"/>
              <a:chExt cx="1587838" cy="492443"/>
            </a:xfrm>
          </p:grpSpPr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A4711B03-D2DB-4A3A-96B5-83451340A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57FB7BA5-8838-4852-B7DF-4FA55C7D59B2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VM5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0E9C4551-3710-4304-918E-EC219C1BF701}"/>
                </a:ext>
              </a:extLst>
            </p:cNvPr>
            <p:cNvGrpSpPr/>
            <p:nvPr/>
          </p:nvGrpSpPr>
          <p:grpSpPr>
            <a:xfrm>
              <a:off x="8049001" y="3879952"/>
              <a:ext cx="824763" cy="446293"/>
              <a:chOff x="4771760" y="4086528"/>
              <a:chExt cx="1587838" cy="492443"/>
            </a:xfrm>
          </p:grpSpPr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DE81AC76-414F-4342-BEE8-8EC8291AB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43EF17C0-4D79-4094-8B99-E5889769046C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VM8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94D5B77E-9F33-4291-87F4-5976FF4CB056}"/>
                </a:ext>
              </a:extLst>
            </p:cNvPr>
            <p:cNvGrpSpPr/>
            <p:nvPr/>
          </p:nvGrpSpPr>
          <p:grpSpPr>
            <a:xfrm>
              <a:off x="6159660" y="3879952"/>
              <a:ext cx="824763" cy="446293"/>
              <a:chOff x="4771760" y="4086528"/>
              <a:chExt cx="1587838" cy="492443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DE9F510E-3FF4-45D7-AC4C-9521C573D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8826F733-A575-48CD-8EF0-59192355ADC1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VM6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2AE7AA0D-9502-4C79-A9A7-C1674332222A}"/>
                </a:ext>
              </a:extLst>
            </p:cNvPr>
            <p:cNvGrpSpPr/>
            <p:nvPr/>
          </p:nvGrpSpPr>
          <p:grpSpPr>
            <a:xfrm>
              <a:off x="6159660" y="3232775"/>
              <a:ext cx="824763" cy="446293"/>
              <a:chOff x="4771760" y="4086528"/>
              <a:chExt cx="1587838" cy="492443"/>
            </a:xfrm>
          </p:grpSpPr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FD510350-DA2D-4E47-AF64-E677DDCCC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194F6EDB-E6E8-4D07-82DB-0659671669A5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VM2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C6E3CBA8-8588-4B3D-A28A-0DA2F18707B8}"/>
                </a:ext>
              </a:extLst>
            </p:cNvPr>
            <p:cNvGrpSpPr/>
            <p:nvPr/>
          </p:nvGrpSpPr>
          <p:grpSpPr>
            <a:xfrm>
              <a:off x="7109549" y="3879952"/>
              <a:ext cx="824763" cy="446293"/>
              <a:chOff x="4771760" y="4086528"/>
              <a:chExt cx="1587838" cy="492443"/>
            </a:xfrm>
          </p:grpSpPr>
          <p:pic>
            <p:nvPicPr>
              <p:cNvPr id="54" name="圖形 53">
                <a:extLst>
                  <a:ext uri="{FF2B5EF4-FFF2-40B4-BE49-F238E27FC236}">
                    <a16:creationId xmlns:a16="http://schemas.microsoft.com/office/drawing/2014/main" id="{02FAE123-A47C-4E9E-883C-3BA75A11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F1C9D33A-850F-4D6E-9B08-19134F6F9C51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9" cy="4245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VM7</a:t>
                </a:r>
                <a:endPara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8568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43</Slides>
  <Notes>10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Simple Light</vt:lpstr>
      <vt:lpstr>PowerPoint 簡報</vt:lpstr>
      <vt:lpstr>Agenda</vt:lpstr>
      <vt:lpstr>PowerPoint 簡報</vt:lpstr>
      <vt:lpstr>企業IT針對虛擬機上服務網路的問題</vt:lpstr>
      <vt:lpstr>如何降低虛擬機網路頻寬損耗?</vt:lpstr>
      <vt:lpstr>SR-IOV- Single Root I/O Virtualization的原理</vt:lpstr>
      <vt:lpstr>SR-IOV架構圖 </vt:lpstr>
      <vt:lpstr>馬上有感! SR-IOV 使用的網路速度提升20%</vt:lpstr>
      <vt:lpstr>QAT技術壓縮效能提升一倍</vt:lpstr>
      <vt:lpstr>視覺化的UI 使用設定更方便 </vt:lpstr>
      <vt:lpstr>SR-IOV的優勢與效益</vt:lpstr>
      <vt:lpstr>PowerPoint 簡報</vt:lpstr>
      <vt:lpstr>SR-IOV 支援列表</vt:lpstr>
      <vt:lpstr>SR-IOV 使用注意事項</vt:lpstr>
      <vt:lpstr>PowerPoint 簡報</vt:lpstr>
      <vt:lpstr>雙埠 100GbE 網路介面卡QXG-100G2SF-E810 </vt:lpstr>
      <vt:lpstr>QXG-100G2SF-E810 將會 QTS 後續版本中陸續支援iWARP/RDMA, SR-IOV及Link Aggregation</vt:lpstr>
      <vt:lpstr>PowerPoint 簡報</vt:lpstr>
      <vt:lpstr>什麼是SNMP?</vt:lpstr>
      <vt:lpstr>基本企業網絡拓撲</vt:lpstr>
      <vt:lpstr>網路設備眾多且分散導致監控困難</vt:lpstr>
      <vt:lpstr>SNMP網絡管理</vt:lpstr>
      <vt:lpstr>QTS 4.5.2的新 SNMP MIB  </vt:lpstr>
      <vt:lpstr>QTS 4.5.2的新 OID and MIB 組成  </vt:lpstr>
      <vt:lpstr>跨QNAP OS版本的新MIB 組成</vt:lpstr>
      <vt:lpstr>QNAP NMS合作夥伴生態系統</vt:lpstr>
      <vt:lpstr>使用SNMP Zabbix集中監控</vt:lpstr>
      <vt:lpstr>Zabbix使用SNMP進行彙整式控管</vt:lpstr>
      <vt:lpstr> Zabbix 5.2更新的什麼內容?</vt:lpstr>
      <vt:lpstr>Zabbix 5.2更新的什麼內容?續前</vt:lpstr>
      <vt:lpstr>Zabbix 5.2更新的什麼內容?續前</vt:lpstr>
      <vt:lpstr>Zabbix 5.2更新的什麼內容?續前</vt:lpstr>
      <vt:lpstr>PowerPoint 簡報</vt:lpstr>
      <vt:lpstr>PowerPoint 簡報</vt:lpstr>
      <vt:lpstr>QuLog Center 主動式記錄檔服務中心四大特色</vt:lpstr>
      <vt:lpstr>Console Management - 系統疑難排解的工具</vt:lpstr>
      <vt:lpstr>現在QNAP NAS 可以加入  Azure AD Domain Service</vt:lpstr>
      <vt:lpstr>Azure AD DS and SSO架構</vt:lpstr>
      <vt:lpstr>SSO NAS設定</vt:lpstr>
      <vt:lpstr>Microsoft Azure Client ID and Tenant ID</vt:lpstr>
      <vt:lpstr>Microsoft Azure Authentication-Reply URLs</vt:lpstr>
      <vt:lpstr>設定完成-Azure SSO Login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revision>2</cp:revision>
  <dcterms:created xsi:type="dcterms:W3CDTF">2021-02-17T07:56:45Z</dcterms:created>
  <dcterms:modified xsi:type="dcterms:W3CDTF">2021-02-25T01:37:03Z</dcterms:modified>
</cp:coreProperties>
</file>