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3" r:id="rId4"/>
    <p:sldMasterId id="2147483698" r:id="rId5"/>
  </p:sldMasterIdLst>
  <p:notesMasterIdLst>
    <p:notesMasterId r:id="rId49"/>
  </p:notesMasterIdLst>
  <p:handoutMasterIdLst>
    <p:handoutMasterId r:id="rId50"/>
  </p:handoutMasterIdLst>
  <p:sldIdLst>
    <p:sldId id="288" r:id="rId6"/>
    <p:sldId id="307" r:id="rId7"/>
    <p:sldId id="282" r:id="rId8"/>
    <p:sldId id="281" r:id="rId9"/>
    <p:sldId id="279" r:id="rId10"/>
    <p:sldId id="277" r:id="rId11"/>
    <p:sldId id="275" r:id="rId12"/>
    <p:sldId id="273" r:id="rId13"/>
    <p:sldId id="271" r:id="rId14"/>
    <p:sldId id="269" r:id="rId15"/>
    <p:sldId id="267" r:id="rId16"/>
    <p:sldId id="265" r:id="rId17"/>
    <p:sldId id="264" r:id="rId18"/>
    <p:sldId id="262" r:id="rId19"/>
    <p:sldId id="284" r:id="rId20"/>
    <p:sldId id="289" r:id="rId21"/>
    <p:sldId id="290" r:id="rId22"/>
    <p:sldId id="306" r:id="rId23"/>
    <p:sldId id="305" r:id="rId24"/>
    <p:sldId id="304" r:id="rId25"/>
    <p:sldId id="303" r:id="rId26"/>
    <p:sldId id="302" r:id="rId27"/>
    <p:sldId id="301" r:id="rId28"/>
    <p:sldId id="300" r:id="rId29"/>
    <p:sldId id="299" r:id="rId30"/>
    <p:sldId id="298" r:id="rId31"/>
    <p:sldId id="297" r:id="rId32"/>
    <p:sldId id="296" r:id="rId33"/>
    <p:sldId id="295" r:id="rId34"/>
    <p:sldId id="294" r:id="rId35"/>
    <p:sldId id="293" r:id="rId36"/>
    <p:sldId id="292" r:id="rId37"/>
    <p:sldId id="291" r:id="rId38"/>
    <p:sldId id="310" r:id="rId39"/>
    <p:sldId id="309" r:id="rId40"/>
    <p:sldId id="317" r:id="rId41"/>
    <p:sldId id="320" r:id="rId42"/>
    <p:sldId id="315" r:id="rId43"/>
    <p:sldId id="314" r:id="rId44"/>
    <p:sldId id="313" r:id="rId45"/>
    <p:sldId id="312" r:id="rId46"/>
    <p:sldId id="318" r:id="rId47"/>
    <p:sldId id="257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4325"/>
    <a:srgbClr val="3DD818"/>
    <a:srgbClr val="DC3F23"/>
    <a:srgbClr val="A66BD3"/>
    <a:srgbClr val="CF9722"/>
    <a:srgbClr val="4F390D"/>
    <a:srgbClr val="2F113B"/>
    <a:srgbClr val="1C0482"/>
    <a:srgbClr val="2A57DD"/>
    <a:srgbClr val="10D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00000-0000-0000-0000-000000000000}" v="1" dt="2021-02-24T07:25:56.123"/>
    <p1510:client id="{62C4B6C2-F639-62FD-D081-737D7E5E3E6E}" v="367" dt="2021-02-24T03:56:31.401"/>
    <p1510:client id="{7DB731C3-D445-2905-FEDB-A434D08569EA}" v="61" dt="2021-02-24T08:41:05.851"/>
    <p1510:client id="{823232B0-DEB3-58F8-F0D2-DDE7C8813990}" v="56" dt="2021-02-23T09:24:21.014"/>
    <p1510:client id="{BD4B24A2-211E-4521-BAFF-23B1EB827A7C}" v="795" dt="2021-02-24T09:17:40.848"/>
  </p1510:revLst>
</p1510:revInfo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handoutMaster" Target="handoutMasters/handoutMaster1.xml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40D21A5C-92A4-4FFC-9D78-841BD85186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74CC98A-8E9F-44D4-A44D-2E2A4286DD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EFC25-97C7-487C-BE82-14666522E7E9}" type="datetimeFigureOut">
              <a:rPr lang="zh-TW" altLang="en-US" smtClean="0"/>
              <a:t>2021/2/24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28ECCAA-7B50-413D-A7E6-692E9F2563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CC1ED8E-285F-4744-BAFC-636DFB22A1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68C94-A2FA-438A-8882-5FEC727569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748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79542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bbix.com/whats_new_5_2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bbix.com/whats_new_5_2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7944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8981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467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9819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176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3860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8466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2353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ts val="2600"/>
              </a:lnSpc>
              <a:buFont typeface="Arial,Sans-Serif"/>
              <a:buChar char="•"/>
            </a:pPr>
            <a:r>
              <a:rPr lang="en-US" altLang="zh-TW"/>
              <a:t>Has</a:t>
            </a:r>
            <a:r>
              <a:rPr lang="zh-TW" altLang="en-US"/>
              <a:t> </a:t>
            </a:r>
            <a:r>
              <a:rPr lang="en-US" altLang="zh-TW"/>
              <a:t>a</a:t>
            </a:r>
            <a:r>
              <a:rPr lang="zh-TW" altLang="en-US"/>
              <a:t> </a:t>
            </a:r>
            <a:r>
              <a:rPr lang="en-US" altLang="zh-TW"/>
              <a:t>NAS</a:t>
            </a:r>
            <a:r>
              <a:rPr lang="zh-TW" altLang="en-US"/>
              <a:t> </a:t>
            </a:r>
            <a:r>
              <a:rPr lang="en-US" altLang="zh-TW"/>
              <a:t>for</a:t>
            </a:r>
            <a:r>
              <a:rPr lang="zh-TW" altLang="en-US"/>
              <a:t> </a:t>
            </a:r>
            <a:r>
              <a:rPr lang="en-US" altLang="zh-TW"/>
              <a:t>each</a:t>
            </a:r>
            <a:r>
              <a:rPr lang="zh-TW" altLang="en-US"/>
              <a:t> </a:t>
            </a:r>
            <a:r>
              <a:rPr lang="en-US" altLang="zh-TW"/>
              <a:t>department</a:t>
            </a:r>
            <a:r>
              <a:rPr lang="zh-TW" altLang="en-US"/>
              <a:t> </a:t>
            </a:r>
            <a:r>
              <a:rPr lang="en-US" altLang="zh-TW"/>
              <a:t>or</a:t>
            </a:r>
            <a:r>
              <a:rPr lang="zh-TW" altLang="en-US"/>
              <a:t> </a:t>
            </a:r>
            <a:r>
              <a:rPr lang="en-US" altLang="zh-TW"/>
              <a:t>office</a:t>
            </a:r>
            <a:endParaRPr lang="zh-TW" altLang="en-US"/>
          </a:p>
          <a:p>
            <a:pPr marL="285750" indent="-285750">
              <a:lnSpc>
                <a:spcPts val="2600"/>
              </a:lnSpc>
              <a:buFont typeface="Arial,Sans-Serif"/>
              <a:buChar char="•"/>
            </a:pPr>
            <a:r>
              <a:rPr lang="en-US" altLang="zh-TW"/>
              <a:t>Zabbix</a:t>
            </a:r>
            <a:r>
              <a:rPr lang="zh-TW" altLang="en-US"/>
              <a:t> </a:t>
            </a:r>
            <a:r>
              <a:rPr lang="en-US" altLang="zh-TW"/>
              <a:t>installed</a:t>
            </a:r>
            <a:r>
              <a:rPr lang="zh-TW" altLang="en-US"/>
              <a:t> </a:t>
            </a:r>
            <a:r>
              <a:rPr lang="en-US" altLang="zh-TW"/>
              <a:t>on</a:t>
            </a:r>
            <a:r>
              <a:rPr lang="zh-TW" altLang="en-US"/>
              <a:t> </a:t>
            </a:r>
            <a:r>
              <a:rPr lang="en-US" altLang="zh-TW"/>
              <a:t>each</a:t>
            </a:r>
            <a:r>
              <a:rPr lang="zh-TW" altLang="en-US"/>
              <a:t> </a:t>
            </a:r>
            <a:r>
              <a:rPr lang="en-US" altLang="zh-TW"/>
              <a:t>NAS,</a:t>
            </a:r>
            <a:r>
              <a:rPr lang="zh-TW" altLang="en-US"/>
              <a:t> </a:t>
            </a:r>
            <a:r>
              <a:rPr lang="en-US" altLang="zh-TW"/>
              <a:t>the</a:t>
            </a:r>
            <a:r>
              <a:rPr lang="zh-TW" altLang="en-US"/>
              <a:t> </a:t>
            </a:r>
            <a:r>
              <a:rPr lang="en-US" altLang="zh-TW"/>
              <a:t>one</a:t>
            </a:r>
            <a:r>
              <a:rPr lang="zh-TW" altLang="en-US"/>
              <a:t> </a:t>
            </a:r>
            <a:r>
              <a:rPr lang="en-US" altLang="zh-TW"/>
              <a:t>put</a:t>
            </a:r>
            <a:r>
              <a:rPr lang="zh-TW" altLang="en-US"/>
              <a:t> </a:t>
            </a:r>
            <a:r>
              <a:rPr lang="en-US" altLang="zh-TW"/>
              <a:t>in</a:t>
            </a:r>
            <a:r>
              <a:rPr lang="zh-TW" altLang="en-US"/>
              <a:t> </a:t>
            </a:r>
            <a:r>
              <a:rPr lang="en-US" altLang="zh-TW"/>
              <a:t>HQ</a:t>
            </a:r>
            <a:r>
              <a:rPr lang="zh-TW" altLang="en-US"/>
              <a:t> </a:t>
            </a:r>
            <a:r>
              <a:rPr lang="en-US" altLang="zh-TW"/>
              <a:t>become</a:t>
            </a:r>
            <a:r>
              <a:rPr lang="zh-TW" altLang="en-US"/>
              <a:t> </a:t>
            </a:r>
            <a:r>
              <a:rPr lang="en-US" altLang="zh-TW"/>
              <a:t>central</a:t>
            </a:r>
            <a:r>
              <a:rPr lang="zh-TW" altLang="en-US"/>
              <a:t> </a:t>
            </a:r>
            <a:r>
              <a:rPr lang="en-US" altLang="zh-TW"/>
              <a:t>monitoring</a:t>
            </a:r>
            <a:r>
              <a:rPr lang="zh-TW" altLang="en-US"/>
              <a:t> </a:t>
            </a:r>
            <a:r>
              <a:rPr lang="en-US" altLang="zh-TW"/>
              <a:t>Zabbix</a:t>
            </a:r>
            <a:endParaRPr lang="en-US"/>
          </a:p>
          <a:p>
            <a:pPr marL="285750" indent="-285750">
              <a:lnSpc>
                <a:spcPts val="2600"/>
              </a:lnSpc>
              <a:buFont typeface="Arial,Sans-Serif"/>
              <a:buChar char="•"/>
            </a:pPr>
            <a:r>
              <a:rPr lang="en-US" altLang="zh-TW"/>
              <a:t>The</a:t>
            </a:r>
            <a:r>
              <a:rPr lang="zh-TW" altLang="en-US"/>
              <a:t> </a:t>
            </a:r>
            <a:r>
              <a:rPr lang="en-US" altLang="zh-TW"/>
              <a:t>Zabbix</a:t>
            </a:r>
            <a:r>
              <a:rPr lang="zh-TW" altLang="en-US"/>
              <a:t> </a:t>
            </a:r>
            <a:r>
              <a:rPr lang="en-US" altLang="zh-TW"/>
              <a:t>install</a:t>
            </a:r>
            <a:r>
              <a:rPr lang="zh-TW" altLang="en-US"/>
              <a:t> </a:t>
            </a:r>
            <a:r>
              <a:rPr lang="en-US" altLang="zh-TW"/>
              <a:t>in</a:t>
            </a:r>
            <a:r>
              <a:rPr lang="zh-TW" altLang="en-US"/>
              <a:t> </a:t>
            </a:r>
            <a:r>
              <a:rPr lang="en-US" altLang="zh-TW"/>
              <a:t>department</a:t>
            </a:r>
            <a:r>
              <a:rPr lang="zh-TW" altLang="en-US"/>
              <a:t> </a:t>
            </a:r>
            <a:r>
              <a:rPr lang="en-US" altLang="zh-TW"/>
              <a:t>or</a:t>
            </a:r>
            <a:r>
              <a:rPr lang="zh-TW" altLang="en-US"/>
              <a:t> </a:t>
            </a:r>
            <a:r>
              <a:rPr lang="en-US" altLang="zh-TW" err="1"/>
              <a:t>brach</a:t>
            </a:r>
            <a:r>
              <a:rPr lang="zh-TW" altLang="en-US"/>
              <a:t> </a:t>
            </a:r>
            <a:r>
              <a:rPr lang="en-US" altLang="zh-TW"/>
              <a:t>office</a:t>
            </a:r>
            <a:r>
              <a:rPr lang="zh-TW" altLang="en-US"/>
              <a:t> </a:t>
            </a:r>
            <a:r>
              <a:rPr lang="en-US" altLang="zh-TW"/>
              <a:t>become</a:t>
            </a:r>
            <a:r>
              <a:rPr lang="zh-TW" altLang="en-US"/>
              <a:t> </a:t>
            </a:r>
            <a:r>
              <a:rPr lang="en-US" altLang="zh-TW"/>
              <a:t>sub</a:t>
            </a:r>
            <a:r>
              <a:rPr lang="zh-TW" altLang="en-US"/>
              <a:t> </a:t>
            </a:r>
            <a:r>
              <a:rPr lang="en-US" altLang="zh-TW"/>
              <a:t>monitoring</a:t>
            </a:r>
            <a:r>
              <a:rPr lang="zh-TW" altLang="en-US"/>
              <a:t> </a:t>
            </a:r>
            <a:r>
              <a:rPr lang="en-US" altLang="zh-TW"/>
              <a:t>proxy</a:t>
            </a:r>
            <a:endParaRPr lang="en-US"/>
          </a:p>
          <a:p>
            <a:pPr marL="285750" indent="-285750">
              <a:lnSpc>
                <a:spcPts val="2600"/>
              </a:lnSpc>
              <a:buFont typeface="Arial,Sans-Serif"/>
              <a:buChar char="•"/>
            </a:pPr>
            <a:r>
              <a:rPr lang="en-US" altLang="zh-TW"/>
              <a:t>Central</a:t>
            </a:r>
            <a:r>
              <a:rPr lang="zh-TW" altLang="en-US"/>
              <a:t> </a:t>
            </a:r>
            <a:r>
              <a:rPr lang="en-US" altLang="zh-TW"/>
              <a:t>Zabbix</a:t>
            </a:r>
            <a:r>
              <a:rPr lang="zh-TW" altLang="en-US"/>
              <a:t> </a:t>
            </a:r>
            <a:r>
              <a:rPr lang="en-US"/>
              <a:t>aggregates</a:t>
            </a:r>
            <a:r>
              <a:rPr lang="zh-TW" altLang="en-US"/>
              <a:t> </a:t>
            </a:r>
            <a:r>
              <a:rPr lang="en-US" altLang="zh-TW"/>
              <a:t>all</a:t>
            </a:r>
            <a:r>
              <a:rPr lang="zh-TW" altLang="en-US"/>
              <a:t> </a:t>
            </a:r>
            <a:r>
              <a:rPr lang="en-US" altLang="zh-TW"/>
              <a:t>data</a:t>
            </a:r>
            <a:r>
              <a:rPr lang="zh-TW" altLang="en-US"/>
              <a:t> </a:t>
            </a:r>
            <a:r>
              <a:rPr lang="en-US" altLang="zh-TW"/>
              <a:t>coming</a:t>
            </a:r>
            <a:r>
              <a:rPr lang="zh-TW" altLang="en-US"/>
              <a:t> </a:t>
            </a:r>
            <a:r>
              <a:rPr lang="en-US" altLang="zh-TW"/>
              <a:t>from</a:t>
            </a:r>
            <a:r>
              <a:rPr lang="zh-TW" altLang="en-US"/>
              <a:t> </a:t>
            </a:r>
            <a:r>
              <a:rPr lang="en-US" altLang="zh-TW"/>
              <a:t>sub</a:t>
            </a:r>
            <a:r>
              <a:rPr lang="zh-TW" altLang="en-US"/>
              <a:t> </a:t>
            </a:r>
            <a:r>
              <a:rPr lang="en-US" altLang="zh-TW"/>
              <a:t>Zabbix</a:t>
            </a:r>
            <a:endParaRPr lang="en-US"/>
          </a:p>
          <a:p>
            <a:pPr marL="285750" indent="-285750">
              <a:lnSpc>
                <a:spcPts val="2600"/>
              </a:lnSpc>
              <a:buFont typeface="Arial,Sans-Serif"/>
              <a:buChar char="•"/>
            </a:pPr>
            <a:r>
              <a:rPr lang="en-US"/>
              <a:t>Generate report from central </a:t>
            </a:r>
            <a:r>
              <a:rPr lang="en-US" altLang="zh-TW"/>
              <a:t>Zabbix</a:t>
            </a:r>
            <a:endParaRPr lang="zh-TW" altLang="en-US"/>
          </a:p>
          <a:p>
            <a:pPr marL="285750" indent="-285750">
              <a:lnSpc>
                <a:spcPts val="2600"/>
              </a:lnSpc>
              <a:buFont typeface="Arial,Sans-Serif"/>
              <a:buChar char="•"/>
            </a:pPr>
            <a:endParaRPr lang="en-US" altLang="zh-TW"/>
          </a:p>
          <a:p>
            <a:pPr>
              <a:buNone/>
            </a:pP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3094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hlinkClick r:id="rId3"/>
              </a:rPr>
              <a:t>https://www.zabbix.com/whats_new_5_2</a:t>
            </a:r>
            <a:endParaRPr lang="en-US"/>
          </a:p>
          <a:p>
            <a:pPr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30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hlinkClick r:id="rId3"/>
              </a:rPr>
              <a:t>https://www.zabbix.com/whats_new_5_2</a:t>
            </a:r>
            <a:endParaRPr lang="en-US"/>
          </a:p>
          <a:p>
            <a:pPr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71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5F06ABE-FF8A-4F45-8675-63E60FFAFD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0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87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室內 的圖片&#10;&#10;自動產生的描述">
            <a:extLst>
              <a:ext uri="{FF2B5EF4-FFF2-40B4-BE49-F238E27FC236}">
                <a16:creationId xmlns:a16="http://schemas.microsoft.com/office/drawing/2014/main" id="{046CBFD3-A467-43B3-98E0-C2EAA42BD0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DAA90093-2BD2-4882-80B3-27F831D06D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0841" y="1237397"/>
            <a:ext cx="2004466" cy="193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44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" y="0"/>
            <a:ext cx="9142223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1441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20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0" y="1"/>
            <a:ext cx="9142221" cy="51434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1441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91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5F06ABE-FF8A-4F45-8675-63E60FFAFD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7E42D5C-3336-4C8B-9BEC-B23663B5F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0966"/>
          <a:stretch/>
        </p:blipFill>
        <p:spPr>
          <a:xfrm>
            <a:off x="0" y="564075"/>
            <a:ext cx="9144000" cy="457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61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BE31440-30EC-408A-8A89-B45664C9D3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52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鳥, 水, 男人, 白色 的圖片&#10;&#10;自動產生的描述">
            <a:extLst>
              <a:ext uri="{FF2B5EF4-FFF2-40B4-BE49-F238E27FC236}">
                <a16:creationId xmlns:a16="http://schemas.microsoft.com/office/drawing/2014/main" id="{9859A2A9-C6A9-41D3-A0F7-E82475428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40F97E6-5DBB-4740-9B28-8E3575C1F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1441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03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EE0FAB63-73CD-4E93-BDBD-A6E2FAB6B1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1441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05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92E92DA-F92F-401B-B7BB-7DCB61814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31" y="1143"/>
            <a:ext cx="9139938" cy="514121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1441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36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FBCA5C1-8B46-44D4-9003-6D64B8E5EA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246"/>
          <a:stretch/>
        </p:blipFill>
        <p:spPr>
          <a:xfrm>
            <a:off x="0" y="321292"/>
            <a:ext cx="9144000" cy="482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61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" y="0"/>
            <a:ext cx="9142223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1441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26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" y="1"/>
            <a:ext cx="9142221" cy="51434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1441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18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" y="1"/>
            <a:ext cx="9142223" cy="51434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1441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181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1441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39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1441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02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1441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91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1441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87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室內 的圖片&#10;&#10;自動產生的描述">
            <a:extLst>
              <a:ext uri="{FF2B5EF4-FFF2-40B4-BE49-F238E27FC236}">
                <a16:creationId xmlns:a16="http://schemas.microsoft.com/office/drawing/2014/main" id="{046CBFD3-A467-43B3-98E0-C2EAA42BD0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DAA90093-2BD2-4882-80B3-27F831D06D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0842" y="1237398"/>
            <a:ext cx="2004466" cy="193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44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室內 的圖片&#10;&#10;自動產生的描述">
            <a:extLst>
              <a:ext uri="{FF2B5EF4-FFF2-40B4-BE49-F238E27FC236}">
                <a16:creationId xmlns:a16="http://schemas.microsoft.com/office/drawing/2014/main" id="{046CBFD3-A467-43B3-98E0-C2EAA42BD0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DAA90093-2BD2-4882-80B3-27F831D06D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0842" y="1237398"/>
            <a:ext cx="2004466" cy="193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44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室內 的圖片&#10;&#10;自動產生的描述">
            <a:extLst>
              <a:ext uri="{FF2B5EF4-FFF2-40B4-BE49-F238E27FC236}">
                <a16:creationId xmlns:a16="http://schemas.microsoft.com/office/drawing/2014/main" id="{046CBFD3-A467-43B3-98E0-C2EAA42BD0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DAA90093-2BD2-4882-80B3-27F831D06D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0842" y="1237398"/>
            <a:ext cx="2004466" cy="193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4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BE31440-30EC-408A-8A89-B45664C9D3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5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鳥, 水, 男人, 白色 的圖片&#10;&#10;自動產生的描述">
            <a:extLst>
              <a:ext uri="{FF2B5EF4-FFF2-40B4-BE49-F238E27FC236}">
                <a16:creationId xmlns:a16="http://schemas.microsoft.com/office/drawing/2014/main" id="{9859A2A9-C6A9-41D3-A0F7-E82475428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40F97E6-5DBB-4740-9B28-8E3575C1F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0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03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EE0FAB63-73CD-4E93-BDBD-A6E2FAB6B1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0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05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92E92DA-F92F-401B-B7BB-7DCB61814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31" y="1142"/>
            <a:ext cx="9139938" cy="514121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0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3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0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39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0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02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0"/>
            <a:ext cx="9143999" cy="8715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91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0" r:id="rId2"/>
    <p:sldLayoutId id="2147483674" r:id="rId3"/>
    <p:sldLayoutId id="2147483684" r:id="rId4"/>
    <p:sldLayoutId id="2147483682" r:id="rId5"/>
    <p:sldLayoutId id="2147483678" r:id="rId6"/>
    <p:sldLayoutId id="2147483675" r:id="rId7"/>
    <p:sldLayoutId id="2147483677" r:id="rId8"/>
    <p:sldLayoutId id="2147483679" r:id="rId9"/>
    <p:sldLayoutId id="2147483676" r:id="rId10"/>
    <p:sldLayoutId id="2147483673" r:id="rId11"/>
    <p:sldLayoutId id="2147483692" r:id="rId12"/>
    <p:sldLayoutId id="214748369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4000" b="0" i="0" u="none" strike="noStrike" cap="none">
          <a:solidFill>
            <a:schemeClr val="bg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3" y="357172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4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696" r:id="rId7"/>
    <p:sldLayoutId id="2147483711" r:id="rId8"/>
    <p:sldLayoutId id="2147483697" r:id="rId9"/>
    <p:sldLayoutId id="2147483705" r:id="rId10"/>
    <p:sldLayoutId id="2147483706" r:id="rId11"/>
    <p:sldLayoutId id="2147483707" r:id="rId12"/>
    <p:sldLayoutId id="2147483708" r:id="rId13"/>
    <p:sldLayoutId id="2147483712" r:id="rId14"/>
    <p:sldLayoutId id="2147483710" r:id="rId15"/>
    <p:sldLayoutId id="214748370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4000" b="0" i="0" u="none" strike="noStrike" cap="none">
          <a:solidFill>
            <a:schemeClr val="bg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image" Target="../media/image43.png"/><Relationship Id="rId9" Type="http://schemas.openxmlformats.org/officeDocument/2006/relationships/image" Target="../media/image4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6.png"/><Relationship Id="rId7" Type="http://schemas.openxmlformats.org/officeDocument/2006/relationships/image" Target="../media/image6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66.png"/><Relationship Id="rId5" Type="http://schemas.openxmlformats.org/officeDocument/2006/relationships/image" Target="../media/image68.jpeg"/><Relationship Id="rId10" Type="http://schemas.openxmlformats.org/officeDocument/2006/relationships/image" Target="../media/image70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svg"/><Relationship Id="rId3" Type="http://schemas.openxmlformats.org/officeDocument/2006/relationships/image" Target="../media/image85.svg"/><Relationship Id="rId7" Type="http://schemas.openxmlformats.org/officeDocument/2006/relationships/image" Target="../media/image87.svg"/><Relationship Id="rId12" Type="http://schemas.openxmlformats.org/officeDocument/2006/relationships/image" Target="../media/image9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6.png"/><Relationship Id="rId11" Type="http://schemas.openxmlformats.org/officeDocument/2006/relationships/image" Target="../media/image91.svg"/><Relationship Id="rId5" Type="http://schemas.openxmlformats.org/officeDocument/2006/relationships/image" Target="../media/image83.png"/><Relationship Id="rId10" Type="http://schemas.openxmlformats.org/officeDocument/2006/relationships/image" Target="../media/image90.png"/><Relationship Id="rId4" Type="http://schemas.openxmlformats.org/officeDocument/2006/relationships/image" Target="../media/image27.png"/><Relationship Id="rId9" Type="http://schemas.openxmlformats.org/officeDocument/2006/relationships/image" Target="../media/image89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CC6DA71-2AA2-420A-A9E4-59C2DB1AB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3"/>
            <a:ext cx="9144000" cy="514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95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847609FD-9460-446E-A02B-9AB5003B4DCC}"/>
              </a:ext>
            </a:extLst>
          </p:cNvPr>
          <p:cNvSpPr/>
          <p:nvPr/>
        </p:nvSpPr>
        <p:spPr>
          <a:xfrm>
            <a:off x="799511" y="1393033"/>
            <a:ext cx="4024032" cy="3873536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406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88C136C-0760-4627-BE1C-86878A9E2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The visual UI is easier to use </a:t>
            </a:r>
          </a:p>
        </p:txBody>
      </p:sp>
      <p:pic>
        <p:nvPicPr>
          <p:cNvPr id="8" name="圖片 8" descr="一張含有 螢幕擷取畫面 的圖片&#10;&#10;自動產生的描述">
            <a:extLst>
              <a:ext uri="{FF2B5EF4-FFF2-40B4-BE49-F238E27FC236}">
                <a16:creationId xmlns:a16="http://schemas.microsoft.com/office/drawing/2014/main" id="{958F8244-1572-4BCB-B9C7-787261F1119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975248" y="884635"/>
            <a:ext cx="7168753" cy="2957513"/>
          </a:xfr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35AAD65C-89E9-4110-A225-A0618B6BF391}"/>
              </a:ext>
            </a:extLst>
          </p:cNvPr>
          <p:cNvSpPr/>
          <p:nvPr/>
        </p:nvSpPr>
        <p:spPr>
          <a:xfrm>
            <a:off x="799513" y="2281895"/>
            <a:ext cx="5950907" cy="312074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pic>
        <p:nvPicPr>
          <p:cNvPr id="12" name="圖片 9" descr="一張含有 螢幕擷取畫面 的圖片&#10;&#10;自動產生的描述">
            <a:extLst>
              <a:ext uri="{FF2B5EF4-FFF2-40B4-BE49-F238E27FC236}">
                <a16:creationId xmlns:a16="http://schemas.microsoft.com/office/drawing/2014/main" id="{CB47007D-5620-4A38-8F03-9C1024615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5" y="2804675"/>
            <a:ext cx="6269412" cy="23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9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7336474E-3139-4E6C-90AD-8FAA7ECE1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SR-IOV advantages and benefits for user 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C6920B1-419F-48A3-A336-EA308F219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6" y="1501951"/>
            <a:ext cx="3265633" cy="3088677"/>
          </a:xfrm>
          <a:prstGeom prst="rect">
            <a:avLst/>
          </a:prstGeom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F437904C-EDC5-4F83-B4AD-E1090A727B5B}"/>
              </a:ext>
            </a:extLst>
          </p:cNvPr>
          <p:cNvSpPr txBox="1">
            <a:spLocks/>
          </p:cNvSpPr>
          <p:nvPr/>
        </p:nvSpPr>
        <p:spPr>
          <a:xfrm>
            <a:off x="3501158" y="1245395"/>
            <a:ext cx="5896068" cy="93166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200" b="1">
                <a:solidFill>
                  <a:srgbClr val="26255F"/>
                </a:solidFill>
                <a:latin typeface="微軟正黑體"/>
                <a:ea typeface="微軟正黑體"/>
                <a:cs typeface="Calibri"/>
              </a:rPr>
              <a:t>Advantage</a:t>
            </a:r>
            <a:endParaRPr lang="zh-TW" altLang="en-US" sz="2200" b="1">
              <a:solidFill>
                <a:srgbClr val="26255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177800" lvl="1" indent="-177800"/>
            <a:r>
              <a:rPr lang="en-US" sz="1500">
                <a:ea typeface="+mn-lt"/>
                <a:cs typeface="+mn-lt"/>
              </a:rPr>
              <a:t>Let the services on your virtual machine enjoy the physical network speed.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48AE9-79F4-4AFF-91C0-D977CB31989D}"/>
              </a:ext>
            </a:extLst>
          </p:cNvPr>
          <p:cNvSpPr txBox="1">
            <a:spLocks/>
          </p:cNvSpPr>
          <p:nvPr/>
        </p:nvSpPr>
        <p:spPr>
          <a:xfrm>
            <a:off x="3501160" y="2268467"/>
            <a:ext cx="5224141" cy="2544166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200" b="1">
                <a:solidFill>
                  <a:srgbClr val="26255F"/>
                </a:solidFill>
                <a:latin typeface="微軟正黑體"/>
                <a:ea typeface="微軟正黑體"/>
                <a:cs typeface="Calibri"/>
              </a:rPr>
              <a:t>Benefits</a:t>
            </a:r>
            <a:endParaRPr lang="zh-TW" altLang="en-US" sz="2200" b="1">
              <a:solidFill>
                <a:srgbClr val="26255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177800" lvl="1" indent="-177800">
              <a:lnSpc>
                <a:spcPts val="2250"/>
              </a:lnSpc>
              <a:spcBef>
                <a:spcPts val="900"/>
              </a:spcBef>
            </a:pPr>
            <a:r>
              <a:rPr lang="en-US" sz="1500">
                <a:ea typeface="+mn-lt"/>
                <a:cs typeface="+mn-lt"/>
              </a:rPr>
              <a:t>If you need real-time service needs, such as ticket booking service, cash flow service, audio-visual service, you can directly enjoy the speed of the hardware network card, reducing network delay.</a:t>
            </a:r>
          </a:p>
          <a:p>
            <a:pPr marL="177800" lvl="1" indent="-177800">
              <a:lnSpc>
                <a:spcPts val="2250"/>
              </a:lnSpc>
              <a:spcBef>
                <a:spcPts val="900"/>
              </a:spcBef>
            </a:pPr>
            <a:r>
              <a:rPr lang="en-US" altLang="zh-TW" sz="1500">
                <a:ea typeface="+mn-lt"/>
                <a:cs typeface="+mn-lt"/>
              </a:rPr>
              <a:t>Reduce the usage of the host's </a:t>
            </a:r>
            <a:r>
              <a:rPr lang="en-US" sz="1500">
                <a:ea typeface="+mn-lt"/>
                <a:cs typeface="+mn-lt"/>
              </a:rPr>
              <a:t>CPU.</a:t>
            </a:r>
          </a:p>
          <a:p>
            <a:pPr marL="177800" lvl="1" indent="-177800">
              <a:lnSpc>
                <a:spcPts val="2250"/>
              </a:lnSpc>
              <a:spcBef>
                <a:spcPts val="900"/>
              </a:spcBef>
            </a:pPr>
            <a:r>
              <a:rPr lang="en-US" altLang="zh-TW" sz="1500">
                <a:ea typeface="+mn-lt"/>
                <a:cs typeface="+mn-lt"/>
              </a:rPr>
              <a:t>Increase network efficiency by at </a:t>
            </a:r>
            <a:r>
              <a:rPr lang="en-US" sz="1500">
                <a:ea typeface="+mn-lt"/>
                <a:cs typeface="+mn-lt"/>
              </a:rPr>
              <a:t>least 20%.</a:t>
            </a:r>
            <a:endParaRPr lang="zh-CN" altLang="en-US" sz="15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2172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EA734074-C305-4420-9DF2-A3F439C3A84B}"/>
              </a:ext>
            </a:extLst>
          </p:cNvPr>
          <p:cNvSpPr txBox="1">
            <a:spLocks/>
          </p:cNvSpPr>
          <p:nvPr/>
        </p:nvSpPr>
        <p:spPr>
          <a:xfrm>
            <a:off x="428999" y="2167129"/>
            <a:ext cx="4001691" cy="31670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45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SR-IOV</a:t>
            </a:r>
            <a:endParaRPr lang="zh-TW" altLang="en-US" sz="45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4CEC5F61-583C-462F-BC82-0CBE59382D7E}"/>
              </a:ext>
            </a:extLst>
          </p:cNvPr>
          <p:cNvCxnSpPr>
            <a:cxnSpLocks/>
          </p:cNvCxnSpPr>
          <p:nvPr/>
        </p:nvCxnSpPr>
        <p:spPr>
          <a:xfrm flipH="1">
            <a:off x="505591" y="2828300"/>
            <a:ext cx="3484064" cy="0"/>
          </a:xfrm>
          <a:prstGeom prst="line">
            <a:avLst/>
          </a:prstGeom>
          <a:ln w="28575">
            <a:gradFill>
              <a:gsLst>
                <a:gs pos="100000">
                  <a:schemeClr val="tx1"/>
                </a:gs>
                <a:gs pos="0">
                  <a:srgbClr val="C4CA6E">
                    <a:alpha val="32000"/>
                  </a:srgbClr>
                </a:gs>
                <a:gs pos="42000">
                  <a:srgbClr val="C4CA6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892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2D192E-4158-4BEF-94F5-FDB06846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>
                <a:latin typeface="Microsoft JhengHei"/>
                <a:ea typeface="+mj-lt"/>
                <a:cs typeface="Calibri Light"/>
              </a:rPr>
              <a:t>SR-IOV</a:t>
            </a:r>
            <a:r>
              <a:rPr lang="en-US" altLang="zh-TW" b="1">
                <a:solidFill>
                  <a:srgbClr val="3D007A"/>
                </a:solidFill>
                <a:latin typeface="Microsoft JhengHei"/>
                <a:ea typeface="+mj-lt"/>
                <a:cs typeface="Calibri Light"/>
              </a:rPr>
              <a:t> </a:t>
            </a:r>
            <a:r>
              <a:rPr lang="en-US" altLang="zh-TW" b="1">
                <a:latin typeface="Microsoft JhengHei"/>
                <a:ea typeface="+mj-lt"/>
                <a:cs typeface="Calibri Light"/>
              </a:rPr>
              <a:t>Support list </a:t>
            </a:r>
            <a:endParaRPr 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CB1EC3-F623-4437-B6C6-6ABDA30E14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8634" y="1654969"/>
            <a:ext cx="4414421" cy="2400300"/>
          </a:xfrm>
        </p:spPr>
        <p:txBody>
          <a:bodyPr vert="horz" wrap="square" lIns="68580" tIns="34290" rIns="68580" bIns="34290" rtlCol="0" anchor="t" anchorCtr="0">
            <a:normAutofit fontScale="92500" lnSpcReduction="20000"/>
          </a:bodyPr>
          <a:lstStyle/>
          <a:p>
            <a:pPr indent="0">
              <a:buNone/>
            </a:pPr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SR-IOV support model list and BIOS Version: </a:t>
            </a:r>
          </a:p>
          <a:p>
            <a:pPr lvl="1" indent="200025">
              <a:buFont typeface="Wingdings" panose="05000000000000000000" pitchFamily="2" charset="2"/>
              <a:buChar char="l"/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TS-h686(</a:t>
            </a: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Q05SAR01</a:t>
            </a: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)/TS-h886</a:t>
            </a: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</a:t>
            </a: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Q05SAR01</a:t>
            </a: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)</a:t>
            </a:r>
            <a:endParaRPr lang="en-US" altLang="zh-TW" sz="12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pPr lvl="1" indent="200025">
              <a:buFont typeface="Wingdings" panose="05000000000000000000" pitchFamily="2" charset="2"/>
              <a:buChar char="l"/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TS-1886XU-RP(Q047AR03)/ TS-h1886XU-RP(Q047AR03)</a:t>
            </a:r>
            <a:endParaRPr lang="en-US" altLang="zh-TW" sz="12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pPr lvl="1" indent="200025">
              <a:buFont typeface="Wingdings" panose="05000000000000000000" pitchFamily="2" charset="2"/>
              <a:buChar char="l"/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TDS-16489U(QX31AR19)/TDS-16489U-R2(QX31AR19)</a:t>
            </a:r>
            <a:endParaRPr lang="en-US" altLang="zh-TW" sz="12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pPr lvl="1" indent="200025">
              <a:buFont typeface="Wingdings" panose="05000000000000000000" pitchFamily="2" charset="2"/>
              <a:buChar char="l"/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QGD-1602P(Q03OAR05)</a:t>
            </a:r>
            <a:endParaRPr lang="en-US" altLang="zh-TW" sz="12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pPr lvl="1" indent="200025">
              <a:buFont typeface="Wingdings" panose="05000000000000000000" pitchFamily="2" charset="2"/>
              <a:buChar char="l"/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TS-h2490FU(Q03XAR15)</a:t>
            </a:r>
            <a:endParaRPr lang="en-US" altLang="zh-TW" sz="12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06D3442F-60F2-4603-820F-CBD40C4AC8BA}"/>
              </a:ext>
            </a:extLst>
          </p:cNvPr>
          <p:cNvSpPr txBox="1">
            <a:spLocks/>
          </p:cNvSpPr>
          <p:nvPr/>
        </p:nvSpPr>
        <p:spPr>
          <a:xfrm>
            <a:off x="4940942" y="1654968"/>
            <a:ext cx="4024517" cy="2509891"/>
          </a:xfrm>
          <a:prstGeom prst="rect">
            <a:avLst/>
          </a:prstGeom>
          <a:noFill/>
          <a:ln>
            <a:noFill/>
          </a:ln>
        </p:spPr>
        <p:txBody>
          <a:bodyPr vert="horz" wrap="square" lIns="68580" tIns="34290" rIns="68580" bIns="34290" rtlCol="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>
              <a:buNone/>
            </a:pPr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QAT support model : </a:t>
            </a:r>
          </a:p>
          <a:p>
            <a:pPr indent="200025"/>
            <a:r>
              <a:rPr lang="en-US" altLang="zh-TW" sz="15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QGD-1602P</a:t>
            </a:r>
          </a:p>
          <a:p>
            <a:pPr indent="0">
              <a:buNone/>
            </a:pPr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NIC Card :</a:t>
            </a:r>
          </a:p>
          <a:p>
            <a:pPr lvl="1" indent="200025">
              <a:buFont typeface="Wingdings" panose="05000000000000000000" pitchFamily="2" charset="2"/>
              <a:buChar char="l"/>
            </a:pP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Intel : LAN-10G2T-X550</a:t>
            </a:r>
          </a:p>
          <a:p>
            <a:pPr lvl="1" indent="200025">
              <a:buFont typeface="Wingdings" panose="05000000000000000000" pitchFamily="2" charset="2"/>
              <a:buChar char="l"/>
            </a:pP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Mellanox :LAN-10G2SF-MLX/LAN-40G2SF-MLX</a:t>
            </a:r>
          </a:p>
          <a:p>
            <a:pPr lvl="1" indent="200025">
              <a:buFont typeface="Wingdings" panose="05000000000000000000" pitchFamily="2" charset="2"/>
              <a:buChar char="l"/>
            </a:pP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Mellanox :QXG-10G2SF-CX4/QXG-25G2SF-CX4</a:t>
            </a:r>
          </a:p>
          <a:p>
            <a:pPr lvl="1" indent="0">
              <a:buNone/>
            </a:pPr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680431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1E0B1CD-EE13-487F-943C-1E4B16658544}"/>
              </a:ext>
            </a:extLst>
          </p:cNvPr>
          <p:cNvSpPr/>
          <p:nvPr/>
        </p:nvSpPr>
        <p:spPr>
          <a:xfrm>
            <a:off x="1" y="1489560"/>
            <a:ext cx="9143999" cy="3653941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E2D192E-4158-4BEF-94F5-FDB06846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>
                <a:latin typeface="Microsoft JhengHei"/>
                <a:ea typeface="+mj-lt"/>
                <a:cs typeface="Calibri Light"/>
              </a:rPr>
              <a:t>SR-IOV notice</a:t>
            </a:r>
            <a:endParaRPr lang="zh-TW" altLang="en-US">
              <a:ea typeface="新細明體"/>
              <a:cs typeface="Calibri Ligh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CB1EC3-F623-4437-B6C6-6ABDA30E14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0965" y="2554405"/>
            <a:ext cx="5463215" cy="2497655"/>
          </a:xfrm>
        </p:spPr>
        <p:txBody>
          <a:bodyPr vert="horz" wrap="square" lIns="68580" tIns="34290" rIns="68580" bIns="34290" rtlCol="0" anchor="t" anchorCtr="0">
            <a:normAutofit fontScale="62500" lnSpcReduction="20000"/>
          </a:bodyPr>
          <a:lstStyle/>
          <a:p>
            <a:pPr indent="200025">
              <a:lnSpc>
                <a:spcPct val="110000"/>
              </a:lnSpc>
              <a:buClr>
                <a:schemeClr val="tx1"/>
              </a:buClr>
            </a:pPr>
            <a:r>
              <a:rPr lang="en-US" altLang="zh-TW">
                <a:solidFill>
                  <a:schemeClr val="tx1"/>
                </a:solidFill>
                <a:latin typeface="微軟正黑體"/>
                <a:ea typeface="微軟正黑體"/>
                <a:cs typeface="Calibri"/>
              </a:rPr>
              <a:t>SR-IOV needs to be matched with a supported model, BIOS version </a:t>
            </a:r>
            <a:b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zh-TW" altLang="en-US">
                <a:solidFill>
                  <a:schemeClr val="tx1"/>
                </a:solidFill>
                <a:latin typeface="微軟正黑體"/>
                <a:ea typeface="微軟正黑體"/>
                <a:cs typeface="Calibri"/>
              </a:rPr>
              <a:t>      </a:t>
            </a:r>
            <a:r>
              <a:rPr lang="en-US" altLang="zh-TW">
                <a:solidFill>
                  <a:schemeClr val="tx1"/>
                </a:solidFill>
                <a:latin typeface="微軟正黑體"/>
                <a:ea typeface="微軟正黑體"/>
                <a:cs typeface="Calibri"/>
              </a:rPr>
              <a:t>and supported network card to support it.</a:t>
            </a:r>
          </a:p>
          <a:p>
            <a:pPr indent="200025">
              <a:lnSpc>
                <a:spcPct val="110000"/>
              </a:lnSpc>
              <a:buClr>
                <a:schemeClr val="tx1"/>
              </a:buClr>
            </a:pPr>
            <a:r>
              <a:rPr lang="en-US" altLang="zh-TW">
                <a:solidFill>
                  <a:schemeClr val="tx1"/>
                </a:solidFill>
                <a:latin typeface="微軟正黑體"/>
                <a:ea typeface="微軟正黑體"/>
                <a:cs typeface="Calibri"/>
              </a:rPr>
              <a:t>SR-IOV support SW version QTS 4.5.2  &amp; QVS 3.5.3  .</a:t>
            </a:r>
          </a:p>
          <a:p>
            <a:pPr indent="200025">
              <a:lnSpc>
                <a:spcPct val="110000"/>
              </a:lnSpc>
              <a:buClr>
                <a:schemeClr val="tx1"/>
              </a:buClr>
            </a:pPr>
            <a:r>
              <a:rPr lang="en">
                <a:solidFill>
                  <a:schemeClr val="tx1"/>
                </a:solidFill>
                <a:latin typeface="Microsoft JhengHei"/>
              </a:rPr>
              <a:t>QAT needs to install the corresponding virtual function driver in the Guest OS</a:t>
            </a:r>
            <a:endParaRPr lang="en-US" altLang="zh-CN">
              <a:solidFill>
                <a:schemeClr val="tx1"/>
              </a:solidFill>
              <a:latin typeface="Microsoft JhengHei"/>
            </a:endParaRPr>
          </a:p>
          <a:p>
            <a:pPr lvl="1" indent="0">
              <a:lnSpc>
                <a:spcPct val="110000"/>
              </a:lnSpc>
              <a:buClr>
                <a:schemeClr val="tx1"/>
              </a:buClr>
              <a:buNone/>
            </a:pPr>
            <a:r>
              <a:rPr lang="zh-TW" altLang="en-US">
                <a:solidFill>
                  <a:schemeClr val="tx1"/>
                </a:solidFill>
                <a:latin typeface="Microsoft JhengHei"/>
              </a:rPr>
              <a:t>      </a:t>
            </a:r>
            <a:r>
              <a:rPr lang="en">
                <a:solidFill>
                  <a:schemeClr val="tx1"/>
                </a:solidFill>
                <a:latin typeface="Microsoft JhengHei"/>
              </a:rPr>
              <a:t>*Currently, the downloadable driver version on the official website is Linux and FreeBSD</a:t>
            </a:r>
            <a:br>
              <a:rPr lang="en">
                <a:solidFill>
                  <a:schemeClr val="tx1"/>
                </a:solidFill>
                <a:latin typeface="Microsoft JhengHei"/>
              </a:rPr>
            </a:br>
            <a:r>
              <a:rPr lang="zh-TW" altLang="en-US">
                <a:solidFill>
                  <a:schemeClr val="tx1"/>
                </a:solidFill>
                <a:latin typeface="Microsoft JhengHei"/>
              </a:rPr>
              <a:t>       </a:t>
            </a:r>
            <a:r>
              <a:rPr lang="en-US" sz="1000">
                <a:solidFill>
                  <a:schemeClr val="tx1"/>
                </a:solidFill>
                <a:latin typeface="Microsoft JhengHei"/>
                <a:ea typeface="微軟正黑體"/>
              </a:rPr>
              <a:t>Intel driver download</a:t>
            </a:r>
            <a:r>
              <a:rPr lang="en-US" sz="1000">
                <a:solidFill>
                  <a:schemeClr val="tx1"/>
                </a:solidFill>
                <a:latin typeface="Microsoft JhengHei"/>
                <a:ea typeface="微軟正黑體"/>
                <a:cs typeface="Verdana"/>
              </a:rPr>
              <a:t> link </a:t>
            </a:r>
            <a:r>
              <a:rPr lang="en-US" sz="1000">
                <a:solidFill>
                  <a:schemeClr val="tx1"/>
                </a:solidFill>
                <a:latin typeface="Microsoft JhengHei"/>
                <a:ea typeface="微軟正黑體"/>
              </a:rPr>
              <a:t>-https://01.org/intel-quick-assist-technology/downloads</a:t>
            </a:r>
            <a:endParaRPr lang="zh-TW" sz="1000">
              <a:solidFill>
                <a:schemeClr val="tx1"/>
              </a:solidFill>
              <a:latin typeface="Microsoft JhengHei"/>
              <a:ea typeface="微軟正黑體"/>
            </a:endParaRPr>
          </a:p>
          <a:p>
            <a:pPr indent="200025">
              <a:lnSpc>
                <a:spcPct val="110000"/>
              </a:lnSpc>
              <a:buClr>
                <a:schemeClr val="tx1"/>
              </a:buClr>
            </a:pPr>
            <a:r>
              <a:rPr lang="en-US" altLang="zh-TW">
                <a:solidFill>
                  <a:schemeClr val="tx1"/>
                </a:solidFill>
                <a:latin typeface="微軟正黑體"/>
                <a:ea typeface="微軟正黑體"/>
                <a:cs typeface="+mn-lt"/>
              </a:rPr>
              <a:t>The VM Live Migration function cannot be used when using SR-IOV </a:t>
            </a:r>
            <a:b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</a:br>
            <a:r>
              <a:rPr lang="zh-TW" altLang="en-US">
                <a:solidFill>
                  <a:schemeClr val="tx1"/>
                </a:solidFill>
                <a:latin typeface="微軟正黑體"/>
                <a:ea typeface="微軟正黑體"/>
                <a:cs typeface="+mn-lt"/>
              </a:rPr>
              <a:t>      </a:t>
            </a:r>
            <a:r>
              <a:rPr lang="en-US" altLang="zh-TW">
                <a:solidFill>
                  <a:schemeClr val="tx1"/>
                </a:solidFill>
                <a:latin typeface="微軟正黑體"/>
                <a:ea typeface="微軟正黑體"/>
                <a:cs typeface="+mn-lt"/>
              </a:rPr>
              <a:t>(Device Passthrough)</a:t>
            </a:r>
            <a:br>
              <a:rPr lang="en-US" altLang="zh-TW">
                <a:solidFill>
                  <a:schemeClr val="tx1"/>
                </a:solidFill>
                <a:latin typeface="微軟正黑體"/>
                <a:ea typeface="微軟正黑體"/>
                <a:cs typeface="+mn-lt"/>
              </a:rPr>
            </a:br>
            <a:r>
              <a:rPr lang="zh-TW" altLang="en-US">
                <a:solidFill>
                  <a:schemeClr val="tx1"/>
                </a:solidFill>
                <a:latin typeface="微軟正黑體"/>
                <a:ea typeface="微軟正黑體"/>
                <a:cs typeface="+mn-lt"/>
              </a:rPr>
              <a:t>      </a:t>
            </a:r>
            <a:r>
              <a:rPr lang="en-US" altLang="zh-TW" sz="1100">
                <a:latin typeface="微軟正黑體"/>
                <a:ea typeface="微軟正黑體"/>
                <a:cs typeface="+mn-lt"/>
              </a:rPr>
              <a:t>Because the physical device used by the VM will not recognize the original physical device ID after VM Live migration.</a:t>
            </a:r>
            <a:endParaRPr lang="en-US" sz="1100"/>
          </a:p>
        </p:txBody>
      </p:sp>
      <p:pic>
        <p:nvPicPr>
          <p:cNvPr id="4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7BC08B1E-E2EE-4FAB-9F74-F53078C98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65" y="1347530"/>
            <a:ext cx="8091253" cy="975137"/>
          </a:xfrm>
          <a:prstGeom prst="rect">
            <a:avLst/>
          </a:prstGeom>
          <a:effectLst>
            <a:outerShdw blurRad="152400" dist="152400" dir="5400000" sx="99000" sy="99000" rotWithShape="0">
              <a:prstClr val="black">
                <a:alpha val="15000"/>
              </a:prstClr>
            </a:outerShdw>
          </a:effec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7631D1E6-F9A0-48EB-AF27-C37FCDD77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93358" y="2860532"/>
            <a:ext cx="3089218" cy="1830167"/>
          </a:xfrm>
          <a:prstGeom prst="rect">
            <a:avLst/>
          </a:prstGeom>
        </p:spPr>
      </p:pic>
      <p:pic>
        <p:nvPicPr>
          <p:cNvPr id="7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536426F7-E4BE-45C5-B635-FB4FB3661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65" y="1342282"/>
            <a:ext cx="8091253" cy="99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54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387662D-4466-406F-A0CB-30462E6C0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819" y="900687"/>
            <a:ext cx="4480560" cy="11261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C86160-6CCD-4C00-8FBE-3497326C7025}"/>
              </a:ext>
            </a:extLst>
          </p:cNvPr>
          <p:cNvSpPr txBox="1"/>
          <p:nvPr/>
        </p:nvSpPr>
        <p:spPr>
          <a:xfrm>
            <a:off x="2069432" y="2128487"/>
            <a:ext cx="5236143" cy="8379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3300" b="1">
                <a:ea typeface="Microsoft JhengHei"/>
              </a:rPr>
              <a:t>100GbE</a:t>
            </a:r>
          </a:p>
          <a:p>
            <a:pPr algn="ctr"/>
            <a:r>
              <a:rPr lang="en-US" sz="1875"/>
              <a:t>Ultra-high-speed 100G network connectivity</a:t>
            </a:r>
          </a:p>
        </p:txBody>
      </p:sp>
    </p:spTree>
    <p:extLst>
      <p:ext uri="{BB962C8B-B14F-4D97-AF65-F5344CB8AC3E}">
        <p14:creationId xmlns:p14="http://schemas.microsoft.com/office/powerpoint/2010/main" val="4126195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FE3A2102-F1A2-4F7E-A7FE-D62B5450A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6671" y="1662415"/>
            <a:ext cx="3086107" cy="2458215"/>
          </a:xfrm>
          <a:prstGeom prst="rect">
            <a:avLst/>
          </a:prstGeom>
          <a:effectLst>
            <a:outerShdw blurRad="228600" dist="381000" dir="564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A205F08C-899A-42E9-AED1-39C652278CEF}"/>
              </a:ext>
            </a:extLst>
          </p:cNvPr>
          <p:cNvSpPr/>
          <p:nvPr/>
        </p:nvSpPr>
        <p:spPr>
          <a:xfrm>
            <a:off x="5123102" y="3227948"/>
            <a:ext cx="3702318" cy="936092"/>
          </a:xfrm>
          <a:prstGeom prst="round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pic>
        <p:nvPicPr>
          <p:cNvPr id="8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50DA0552-C57B-4FD0-B69E-BA659D6F8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661" y="2223307"/>
            <a:ext cx="3912353" cy="174954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E2D192E-4158-4BEF-94F5-FDB06846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>
                <a:latin typeface="Microsoft JhengHei"/>
                <a:ea typeface="Microsoft JhengHei"/>
                <a:cs typeface="Calibri Light"/>
              </a:rPr>
              <a:t>Dual-port 100GbE Network Interface Card</a:t>
            </a:r>
            <a:br>
              <a:rPr lang="zh-TW" altLang="en-US" b="1">
                <a:latin typeface="Microsoft JhengHei"/>
                <a:ea typeface="Microsoft JhengHei"/>
                <a:cs typeface="Calibri Light"/>
              </a:rPr>
            </a:br>
            <a:r>
              <a:rPr lang="en-US" b="1">
                <a:latin typeface="Microsoft JhengHei"/>
                <a:ea typeface="+mj-lt"/>
                <a:cs typeface="Calibri Light"/>
              </a:rPr>
              <a:t>QXG-100G2SF-E810 </a:t>
            </a:r>
            <a:endParaRPr lang="zh-TW" altLang="en-US" b="1">
              <a:latin typeface="Microsoft JhengHei"/>
              <a:ea typeface="+mj-lt"/>
              <a:cs typeface="Calibri Ligh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3ACCB57-EC91-40C2-AB3B-9E3F8644C016}"/>
              </a:ext>
            </a:extLst>
          </p:cNvPr>
          <p:cNvSpPr txBox="1"/>
          <p:nvPr/>
        </p:nvSpPr>
        <p:spPr>
          <a:xfrm>
            <a:off x="318581" y="1424543"/>
            <a:ext cx="4497930" cy="31854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400">
                <a:ea typeface="新細明體"/>
              </a:rPr>
              <a:t>The </a:t>
            </a:r>
            <a:r>
              <a:rPr lang="en-US" altLang="zh-TW" sz="2400">
                <a:solidFill>
                  <a:srgbClr val="FF0000"/>
                </a:solidFill>
                <a:ea typeface="新細明體"/>
              </a:rPr>
              <a:t>dual-port </a:t>
            </a:r>
            <a:r>
              <a:rPr lang="en-US" altLang="zh-TW" sz="2400">
                <a:ea typeface="新細明體"/>
              </a:rPr>
              <a:t>QXG-100G2SF-E810 100GbE network interface card with Intel® Ethernet Controller E810 supports </a:t>
            </a:r>
            <a:r>
              <a:rPr lang="en-US" altLang="zh-TW" sz="2400">
                <a:solidFill>
                  <a:srgbClr val="FF0000"/>
                </a:solidFill>
                <a:ea typeface="新細明體"/>
              </a:rPr>
              <a:t>PCIe 4.0</a:t>
            </a:r>
            <a:r>
              <a:rPr lang="en-US" altLang="zh-TW" sz="2400">
                <a:ea typeface="新細明體"/>
              </a:rPr>
              <a:t> and provides up to 100Gbps bandwidth to overcome performance bottlenecks. </a:t>
            </a:r>
            <a:br>
              <a:rPr lang="en-US" altLang="zh-TW" sz="2400">
                <a:ea typeface="新細明體"/>
              </a:rPr>
            </a:br>
            <a:endParaRPr lang="zh-TW" altLang="en-US" sz="2400"/>
          </a:p>
          <a:p>
            <a:pPr marL="65485" indent="-65485"/>
            <a:r>
              <a:rPr lang="en-US" altLang="zh-TW" sz="105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*Port config mode for 2 x 50GbE / 4 x 25GbE / 8 x 10GbE coming soon!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6108DEF-5E7D-4074-B03D-AAC3D0105495}"/>
              </a:ext>
            </a:extLst>
          </p:cNvPr>
          <p:cNvSpPr txBox="1"/>
          <p:nvPr/>
        </p:nvSpPr>
        <p:spPr>
          <a:xfrm>
            <a:off x="6425832" y="4224313"/>
            <a:ext cx="20574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05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QXG-100G2SF-E810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AFCF63E-F8CD-416F-AFA0-DBF69ED96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247" y="1580349"/>
            <a:ext cx="1626864" cy="547447"/>
          </a:xfrm>
          <a:prstGeom prst="rect">
            <a:avLst/>
          </a:prstGeom>
          <a:effectLst>
            <a:outerShdw blurRad="203200" dist="190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E7C52F06-64FC-4481-961C-162737AD2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21967" y="1310619"/>
            <a:ext cx="415514" cy="8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08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2D192E-4158-4BEF-94F5-FDB06846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000">
                <a:latin typeface="Microsoft JhengHei"/>
                <a:ea typeface="+mj-lt"/>
                <a:cs typeface="Calibri Light"/>
              </a:rPr>
              <a:t>QXG-100G2SF-E810 will support </a:t>
            </a:r>
            <a:r>
              <a:rPr lang="en-US" altLang="zh-TW" sz="3000" err="1">
                <a:latin typeface="Microsoft JhengHei"/>
                <a:ea typeface="+mj-lt"/>
                <a:cs typeface="Calibri Light"/>
              </a:rPr>
              <a:t>iWARP</a:t>
            </a:r>
            <a:r>
              <a:rPr lang="en-US" altLang="zh-TW" sz="3000">
                <a:latin typeface="Microsoft JhengHei"/>
                <a:ea typeface="+mj-lt"/>
                <a:cs typeface="Calibri Light"/>
              </a:rPr>
              <a:t> / RDMA, SR-IOV and Link Aggregation soon!</a:t>
            </a:r>
            <a:endParaRPr lang="zh-TW" altLang="en-US" sz="3000">
              <a:latin typeface="Microsoft JhengHei"/>
              <a:ea typeface="+mj-lt"/>
              <a:cs typeface="Calibri Light"/>
            </a:endParaRP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9826BEDF-8503-483C-8B3B-9A2B73099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624" y="1388570"/>
            <a:ext cx="828288" cy="828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2E022EB-6A8F-4E75-B7A0-D4B347C3F9F7}"/>
              </a:ext>
            </a:extLst>
          </p:cNvPr>
          <p:cNvSpPr txBox="1"/>
          <p:nvPr/>
        </p:nvSpPr>
        <p:spPr>
          <a:xfrm>
            <a:off x="1412880" y="1479406"/>
            <a:ext cx="3896915" cy="7155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Support </a:t>
            </a:r>
            <a:r>
              <a:rPr lang="en-US" altLang="zh-TW" sz="105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iWARP</a:t>
            </a:r>
            <a:r>
              <a:rPr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/RDMA, realize RDMA through IP network, can realize low-latency, high-throughput direct memory-to-memory network communication, thereby eliminating unnecessary data movement.​</a:t>
            </a: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4D0778B6-82FB-4D39-8CF1-19BAD36AE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624" y="2675479"/>
            <a:ext cx="828288" cy="8344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DD34A9D-C349-4219-8E57-3FBCB021F6BE}"/>
              </a:ext>
            </a:extLst>
          </p:cNvPr>
          <p:cNvSpPr txBox="1"/>
          <p:nvPr/>
        </p:nvSpPr>
        <p:spPr>
          <a:xfrm>
            <a:off x="1459128" y="2608096"/>
            <a:ext cx="4102360" cy="10387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SR-IOV network I/O virtualization, which directly allocates the bandwidth resources of the physical network card to the virtual machine, can reduce network bandwidth loss and increase network efficiency by more than 20%, and is more stable, which also helps reduce Hypervisor CPU is consumed.</a:t>
            </a:r>
            <a:br>
              <a:rPr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​​Note: Only certain NAS models support SR-IOV technology​</a:t>
            </a:r>
          </a:p>
        </p:txBody>
      </p:sp>
      <p:pic>
        <p:nvPicPr>
          <p:cNvPr id="7" name="圖片 7">
            <a:extLst>
              <a:ext uri="{FF2B5EF4-FFF2-40B4-BE49-F238E27FC236}">
                <a16:creationId xmlns:a16="http://schemas.microsoft.com/office/drawing/2014/main" id="{4DD94ADE-739B-45CD-A1F0-3F8E70C998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  <a14:imgEffect>
                      <a14:sharpenSoften amount="10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624" y="4063621"/>
            <a:ext cx="828288" cy="8344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1986052-3C85-4BE7-824D-3276BD1E7D72}"/>
              </a:ext>
            </a:extLst>
          </p:cNvPr>
          <p:cNvSpPr txBox="1"/>
          <p:nvPr/>
        </p:nvSpPr>
        <p:spPr>
          <a:xfrm>
            <a:off x="1459128" y="4133582"/>
            <a:ext cx="4542874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Used with a high-speed 25/50/100 network switch, it can be configured with Failover fault-tolerant switching. When the network fails, two groups of 100GbE paths can reach a redundant/backup network through the switch to ensure uninterrupted service.​</a:t>
            </a:r>
          </a:p>
          <a:p>
            <a:endParaRPr lang="en-US" altLang="zh-TW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39F1469-F9CE-434F-9BA3-EAF4C50A53B0}"/>
              </a:ext>
            </a:extLst>
          </p:cNvPr>
          <p:cNvGrpSpPr/>
          <p:nvPr/>
        </p:nvGrpSpPr>
        <p:grpSpPr>
          <a:xfrm>
            <a:off x="5835408" y="1698496"/>
            <a:ext cx="4314533" cy="2710913"/>
            <a:chOff x="7682711" y="2066896"/>
            <a:chExt cx="5216470" cy="3277620"/>
          </a:xfrm>
        </p:grpSpPr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81B8DA9E-28C1-4F90-818F-F4916CAEB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49391" y="2066896"/>
              <a:ext cx="4114809" cy="3277620"/>
            </a:xfrm>
            <a:prstGeom prst="rect">
              <a:avLst/>
            </a:prstGeom>
            <a:effectLst>
              <a:outerShdw blurRad="228600" dist="381000" dir="564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圖片 8" descr="一張含有 文字 的圖片&#10;&#10;自動產生的描述">
              <a:extLst>
                <a:ext uri="{FF2B5EF4-FFF2-40B4-BE49-F238E27FC236}">
                  <a16:creationId xmlns:a16="http://schemas.microsoft.com/office/drawing/2014/main" id="{9424D6CA-6C89-4B93-842C-F15994060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82711" y="2814753"/>
              <a:ext cx="5216470" cy="2332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174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387662D-4466-406F-A0CB-30462E6C0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320" y="780614"/>
            <a:ext cx="4480560" cy="11261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C86160-6CCD-4C00-8FBE-3497326C7025}"/>
              </a:ext>
            </a:extLst>
          </p:cNvPr>
          <p:cNvSpPr txBox="1"/>
          <p:nvPr/>
        </p:nvSpPr>
        <p:spPr>
          <a:xfrm>
            <a:off x="1995056" y="1996919"/>
            <a:ext cx="5347854" cy="11346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New, Enhanced and Restructured SNMP MIB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TW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Remotely monitor multiple NAS on networks</a:t>
            </a:r>
          </a:p>
        </p:txBody>
      </p:sp>
    </p:spTree>
    <p:extLst>
      <p:ext uri="{BB962C8B-B14F-4D97-AF65-F5344CB8AC3E}">
        <p14:creationId xmlns:p14="http://schemas.microsoft.com/office/powerpoint/2010/main" val="3283946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38D6C25-6319-46F4-A88A-625A24E03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4794" y="1941936"/>
            <a:ext cx="4507434" cy="2074086"/>
          </a:xfrm>
          <a:prstGeom prst="rect">
            <a:avLst/>
          </a:prstGeom>
          <a:effectLst>
            <a:outerShdw blurRad="215900" dist="1524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47B83FB-446D-432B-8BCA-DE65D23C9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SNMP in a Nutshell</a:t>
            </a:r>
            <a:endParaRPr lang="en-US" altLang="zh-TW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C3109-D430-44B3-A00F-7DDC9B113F42}"/>
              </a:ext>
            </a:extLst>
          </p:cNvPr>
          <p:cNvSpPr/>
          <p:nvPr/>
        </p:nvSpPr>
        <p:spPr>
          <a:xfrm>
            <a:off x="-3" y="1224011"/>
            <a:ext cx="9143999" cy="4569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4621">
              <a:lnSpc>
                <a:spcPct val="150000"/>
              </a:lnSpc>
            </a:pPr>
            <a:endParaRPr lang="zh-TW" altLang="en-US" sz="1800" b="1">
              <a:latin typeface="微軟正黑體"/>
              <a:ea typeface="微軟正黑體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957B1-A7E6-42F7-904A-D248171B0791}"/>
              </a:ext>
            </a:extLst>
          </p:cNvPr>
          <p:cNvSpPr txBox="1"/>
          <p:nvPr/>
        </p:nvSpPr>
        <p:spPr>
          <a:xfrm>
            <a:off x="201772" y="1680931"/>
            <a:ext cx="4043180" cy="25160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6213" indent="-176213">
              <a:buFont typeface="Arial"/>
              <a:buChar char="•"/>
            </a:pPr>
            <a:r>
              <a:rPr lang="en-US" altLang="zh-TW" sz="1050" b="1"/>
              <a:t>Simple Network Management Protocol</a:t>
            </a:r>
            <a:r>
              <a:rPr lang="en-US" altLang="zh-TW" sz="1050"/>
              <a:t> (SNMP) is an Internet Standard protocol for collecting and organizing information about managed devices on IP networks and for modifying that information to change device behavior.</a:t>
            </a:r>
          </a:p>
          <a:p>
            <a:pPr marL="176213" indent="-176213">
              <a:buFont typeface="Arial"/>
              <a:buChar char="•"/>
            </a:pPr>
            <a:endParaRPr lang="en-US" altLang="zh-TW" sz="1050"/>
          </a:p>
          <a:p>
            <a:pPr marL="176213" indent="-176213">
              <a:buFont typeface="Arial"/>
              <a:buChar char="•"/>
            </a:pPr>
            <a:r>
              <a:rPr lang="en-US" altLang="zh-TW" sz="1050"/>
              <a:t>SNMP consists of three key components: </a:t>
            </a:r>
            <a:r>
              <a:rPr lang="en-US" altLang="zh-TW" sz="1050" b="1"/>
              <a:t>managed devices, agents, and network-management systems </a:t>
            </a:r>
            <a:r>
              <a:rPr lang="en-US" altLang="zh-TW" sz="1050"/>
              <a:t>(NMSs). </a:t>
            </a:r>
          </a:p>
          <a:p>
            <a:pPr marL="176213" indent="-176213">
              <a:buFont typeface="Arial"/>
              <a:buChar char="•"/>
            </a:pPr>
            <a:endParaRPr lang="en-US" altLang="zh-TW" sz="1050"/>
          </a:p>
          <a:p>
            <a:pPr marL="176213" indent="-176213">
              <a:buFont typeface="Arial"/>
              <a:buChar char="•"/>
            </a:pPr>
            <a:r>
              <a:rPr lang="en-US" altLang="zh-TW" sz="1050"/>
              <a:t>The protocol is a set of standards for communication with devices in a </a:t>
            </a:r>
            <a:r>
              <a:rPr lang="en-US" altLang="zh-TW" sz="1050" b="1"/>
              <a:t>TCP/IP network. </a:t>
            </a:r>
          </a:p>
          <a:p>
            <a:pPr marL="176213" indent="-176213">
              <a:buFont typeface="Arial"/>
              <a:buChar char="•"/>
            </a:pPr>
            <a:endParaRPr lang="en-US" altLang="zh-TW" sz="1050" b="1"/>
          </a:p>
          <a:p>
            <a:pPr marL="176213" indent="-176213">
              <a:buFont typeface="Arial"/>
              <a:buChar char="•"/>
            </a:pPr>
            <a:r>
              <a:rPr lang="en-US" altLang="zh-TW" sz="1050" b="1"/>
              <a:t>Monitoring and management </a:t>
            </a:r>
            <a:r>
              <a:rPr lang="en-US" altLang="zh-TW" sz="1050"/>
              <a:t>of devices such as  </a:t>
            </a:r>
            <a:r>
              <a:rPr lang="en-US" altLang="zh-TW" sz="1050" b="1"/>
              <a:t>routers, access servers, switches, cable modems, bridges, hubs, IP telephones, IP video cameras, computer hosts, and printers</a:t>
            </a:r>
            <a:r>
              <a:rPr lang="en-US" altLang="zh-TW" sz="1050"/>
              <a:t>.</a:t>
            </a:r>
          </a:p>
        </p:txBody>
      </p:sp>
      <p:pic>
        <p:nvPicPr>
          <p:cNvPr id="8" name="Picture 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A9D8D9FE-9478-4070-85ED-6222C1007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4000"/>
                    </a14:imgEffect>
                    <a14:imgEffect>
                      <a14:brightnessContrast bright="33000"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997" y="2187047"/>
            <a:ext cx="4129760" cy="173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85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AD303E-2F3A-45AF-805F-B6336130B3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71538"/>
          </a:xfrm>
        </p:spPr>
        <p:txBody>
          <a:bodyPr/>
          <a:lstStyle/>
          <a:p>
            <a:r>
              <a:rPr lang="en-US" altLang="zh-TW" sz="3375"/>
              <a:t>Agenda</a:t>
            </a:r>
            <a:endParaRPr lang="zh-TW" altLang="en-US" sz="3375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4AA9D3-8926-4DC9-A3AC-D2635004DEFA}"/>
              </a:ext>
            </a:extLst>
          </p:cNvPr>
          <p:cNvSpPr txBox="1"/>
          <p:nvPr/>
        </p:nvSpPr>
        <p:spPr>
          <a:xfrm>
            <a:off x="1537594" y="2388804"/>
            <a:ext cx="6201434" cy="8329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000"/>
              </a:lnSpc>
              <a:buClr>
                <a:schemeClr val="accent1"/>
              </a:buClr>
            </a:pP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Remotely manage multiple NAS on networks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lnSpc>
                <a:spcPts val="2000"/>
              </a:lnSpc>
              <a:buClr>
                <a:srgbClr val="53D014"/>
              </a:buClr>
              <a:buFont typeface="Arial" panose="020B0604020202020204" pitchFamily="34" charset="0"/>
              <a:buChar char="•"/>
            </a:pPr>
            <a:r>
              <a:rPr lang="zh-TW" altLang="en-US" sz="1200" b="1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Ecosystem &amp; Zabbix 5</a:t>
            </a:r>
            <a:endParaRPr lang="zh-TW" altLang="zh-TW" sz="120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lnSpc>
                <a:spcPts val="2000"/>
              </a:lnSpc>
              <a:buClr>
                <a:srgbClr val="53D014"/>
              </a:buClr>
              <a:buFont typeface="Arial" panose="020B0604020202020204" pitchFamily="34" charset="0"/>
              <a:buChar char="•"/>
            </a:pPr>
            <a:r>
              <a:rPr lang="zh-TW" altLang="en-US" sz="1200" b="1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Live demo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93AFAC0-9FC0-4A48-958F-619FED04772B}"/>
              </a:ext>
            </a:extLst>
          </p:cNvPr>
          <p:cNvGrpSpPr/>
          <p:nvPr/>
        </p:nvGrpSpPr>
        <p:grpSpPr>
          <a:xfrm>
            <a:off x="1582647" y="819667"/>
            <a:ext cx="5857718" cy="401765"/>
            <a:chOff x="681863" y="1701985"/>
            <a:chExt cx="7810290" cy="535687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63867833-0A80-45A4-B303-2639928A27BA}"/>
                </a:ext>
              </a:extLst>
            </p:cNvPr>
            <p:cNvSpPr/>
            <p:nvPr/>
          </p:nvSpPr>
          <p:spPr>
            <a:xfrm>
              <a:off x="681863" y="1701985"/>
              <a:ext cx="7810290" cy="535687"/>
            </a:xfrm>
            <a:prstGeom prst="roundRect">
              <a:avLst>
                <a:gd name="adj" fmla="val 14197"/>
              </a:avLst>
            </a:prstGeom>
            <a:gradFill>
              <a:gsLst>
                <a:gs pos="0">
                  <a:srgbClr val="7E4800"/>
                </a:gs>
                <a:gs pos="100000">
                  <a:schemeClr val="tx1"/>
                </a:gs>
                <a:gs pos="37000">
                  <a:srgbClr val="172412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en-US" sz="1575" b="1">
                  <a:solidFill>
                    <a:schemeClr val="bg1"/>
                  </a:solidFill>
                  <a:latin typeface="Microsoft JhengHei"/>
                  <a:ea typeface="Microsoft JhengHei"/>
                  <a:cs typeface="Arial"/>
                </a:rPr>
                <a:t>       SR-IOV &amp; QAT</a:t>
              </a:r>
              <a:endParaRPr lang="en-US" sz="1575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462936D8-D85C-42CA-AB01-040265E5E0D8}"/>
                </a:ext>
              </a:extLst>
            </p:cNvPr>
            <p:cNvSpPr/>
            <p:nvPr/>
          </p:nvSpPr>
          <p:spPr>
            <a:xfrm>
              <a:off x="732421" y="1754472"/>
              <a:ext cx="470563" cy="434541"/>
            </a:xfrm>
            <a:prstGeom prst="roundRect">
              <a:avLst>
                <a:gd name="adj" fmla="val 12190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25" b="1"/>
                <a:t>1</a:t>
              </a:r>
              <a:endParaRPr lang="zh-TW" altLang="en-US" sz="2025" b="1"/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AB96068-B310-4F24-8A5D-E2E161C5E909}"/>
              </a:ext>
            </a:extLst>
          </p:cNvPr>
          <p:cNvGrpSpPr/>
          <p:nvPr/>
        </p:nvGrpSpPr>
        <p:grpSpPr>
          <a:xfrm>
            <a:off x="1582647" y="1375770"/>
            <a:ext cx="5857718" cy="401765"/>
            <a:chOff x="681863" y="1701985"/>
            <a:chExt cx="7810290" cy="535687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0B6FC127-879A-4725-9163-6A275253F0AC}"/>
                </a:ext>
              </a:extLst>
            </p:cNvPr>
            <p:cNvSpPr/>
            <p:nvPr/>
          </p:nvSpPr>
          <p:spPr>
            <a:xfrm>
              <a:off x="681863" y="1701985"/>
              <a:ext cx="7810290" cy="535687"/>
            </a:xfrm>
            <a:prstGeom prst="roundRect">
              <a:avLst>
                <a:gd name="adj" fmla="val 14197"/>
              </a:avLst>
            </a:prstGeom>
            <a:gradFill>
              <a:gsLst>
                <a:gs pos="0">
                  <a:srgbClr val="7E4800"/>
                </a:gs>
                <a:gs pos="100000">
                  <a:schemeClr val="tx1"/>
                </a:gs>
                <a:gs pos="37000">
                  <a:srgbClr val="172412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445135" indent="-86360"/>
              <a:r>
                <a:rPr lang="en-US" altLang="zh-TW" sz="1550" b="1">
                  <a:latin typeface="Arial"/>
                  <a:ea typeface="微軟正黑體"/>
                  <a:cs typeface="Arial"/>
                </a:rPr>
                <a:t>100GbE NIC</a:t>
              </a:r>
              <a:endParaRPr lang="ja-JP" altLang="en-US" sz="1550" b="1">
                <a:ea typeface="微軟正黑體"/>
                <a:cs typeface="Arial"/>
              </a:endParaRPr>
            </a:p>
          </p:txBody>
        </p:sp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1C7D11CE-886C-43FE-A1F4-F48B45D17ABB}"/>
                </a:ext>
              </a:extLst>
            </p:cNvPr>
            <p:cNvSpPr/>
            <p:nvPr/>
          </p:nvSpPr>
          <p:spPr>
            <a:xfrm>
              <a:off x="732421" y="1754472"/>
              <a:ext cx="470563" cy="434541"/>
            </a:xfrm>
            <a:prstGeom prst="roundRect">
              <a:avLst>
                <a:gd name="adj" fmla="val 12190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25" b="1"/>
                <a:t>2</a:t>
              </a:r>
              <a:endParaRPr lang="zh-TW" altLang="en-US" sz="2025" b="1"/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47321E5C-155E-47D1-9FBA-E37298CBB369}"/>
              </a:ext>
            </a:extLst>
          </p:cNvPr>
          <p:cNvGrpSpPr/>
          <p:nvPr/>
        </p:nvGrpSpPr>
        <p:grpSpPr>
          <a:xfrm>
            <a:off x="1582647" y="1944730"/>
            <a:ext cx="5857718" cy="401765"/>
            <a:chOff x="681863" y="1701985"/>
            <a:chExt cx="7810290" cy="535687"/>
          </a:xfrm>
        </p:grpSpPr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8C0ACE6B-7F25-42A2-8D3A-8D2F302CF7FD}"/>
                </a:ext>
              </a:extLst>
            </p:cNvPr>
            <p:cNvSpPr/>
            <p:nvPr/>
          </p:nvSpPr>
          <p:spPr>
            <a:xfrm>
              <a:off x="681863" y="1701985"/>
              <a:ext cx="7810290" cy="535687"/>
            </a:xfrm>
            <a:prstGeom prst="roundRect">
              <a:avLst>
                <a:gd name="adj" fmla="val 14197"/>
              </a:avLst>
            </a:prstGeom>
            <a:gradFill>
              <a:gsLst>
                <a:gs pos="0">
                  <a:srgbClr val="7E4800"/>
                </a:gs>
                <a:gs pos="100000">
                  <a:schemeClr val="tx1"/>
                </a:gs>
                <a:gs pos="37000">
                  <a:srgbClr val="172412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445294" indent="-86678"/>
              <a:r>
                <a:rPr lang="en-US" altLang="zh-TW" sz="1575" b="1">
                  <a:latin typeface="Arial"/>
                  <a:ea typeface="微軟正黑體"/>
                  <a:cs typeface="Arial"/>
                </a:rPr>
                <a:t>SNMP</a:t>
              </a:r>
              <a:endParaRPr lang="zh-TW" altLang="en-US" sz="1800"/>
            </a:p>
          </p:txBody>
        </p:sp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31157728-1324-4889-B1D9-D1392CE045BB}"/>
                </a:ext>
              </a:extLst>
            </p:cNvPr>
            <p:cNvSpPr/>
            <p:nvPr/>
          </p:nvSpPr>
          <p:spPr>
            <a:xfrm>
              <a:off x="732421" y="1754472"/>
              <a:ext cx="470563" cy="434541"/>
            </a:xfrm>
            <a:prstGeom prst="roundRect">
              <a:avLst>
                <a:gd name="adj" fmla="val 12190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25" b="1"/>
                <a:t>3</a:t>
              </a:r>
              <a:endParaRPr lang="zh-TW" altLang="en-US" sz="2025" b="1"/>
            </a:p>
          </p:txBody>
        </p:sp>
      </p:grpSp>
      <p:grpSp>
        <p:nvGrpSpPr>
          <p:cNvPr id="19" name="群組 15">
            <a:extLst>
              <a:ext uri="{FF2B5EF4-FFF2-40B4-BE49-F238E27FC236}">
                <a16:creationId xmlns:a16="http://schemas.microsoft.com/office/drawing/2014/main" id="{06733151-CCEC-4A0F-B180-EDB47388090C}"/>
              </a:ext>
            </a:extLst>
          </p:cNvPr>
          <p:cNvGrpSpPr/>
          <p:nvPr/>
        </p:nvGrpSpPr>
        <p:grpSpPr>
          <a:xfrm>
            <a:off x="1582646" y="3260045"/>
            <a:ext cx="5857718" cy="401765"/>
            <a:chOff x="681863" y="1701985"/>
            <a:chExt cx="7810290" cy="535687"/>
          </a:xfrm>
        </p:grpSpPr>
        <p:sp>
          <p:nvSpPr>
            <p:cNvPr id="20" name="矩形: 圓角 16">
              <a:extLst>
                <a:ext uri="{FF2B5EF4-FFF2-40B4-BE49-F238E27FC236}">
                  <a16:creationId xmlns:a16="http://schemas.microsoft.com/office/drawing/2014/main" id="{AAB7B0ED-7A96-48EB-92DE-7E3BB2C7937F}"/>
                </a:ext>
              </a:extLst>
            </p:cNvPr>
            <p:cNvSpPr/>
            <p:nvPr/>
          </p:nvSpPr>
          <p:spPr>
            <a:xfrm>
              <a:off x="681863" y="1701985"/>
              <a:ext cx="7810290" cy="535687"/>
            </a:xfrm>
            <a:prstGeom prst="roundRect">
              <a:avLst>
                <a:gd name="adj" fmla="val 14197"/>
              </a:avLst>
            </a:prstGeom>
            <a:gradFill>
              <a:gsLst>
                <a:gs pos="0">
                  <a:srgbClr val="7E4800"/>
                </a:gs>
                <a:gs pos="100000">
                  <a:schemeClr val="tx1"/>
                </a:gs>
                <a:gs pos="37000">
                  <a:srgbClr val="172412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 altLang="zh-TW" sz="1550">
                <a:latin typeface="Arial"/>
                <a:ea typeface="微軟正黑體"/>
                <a:cs typeface="Arial"/>
              </a:endParaRPr>
            </a:p>
            <a:p>
              <a:r>
                <a:rPr lang="en-US" altLang="zh-TW" sz="1550" b="1">
                  <a:latin typeface="Arial"/>
                  <a:ea typeface="微軟正黑體"/>
                  <a:cs typeface="Arial"/>
                </a:rPr>
                <a:t>      Enhanced</a:t>
              </a:r>
              <a:r>
                <a:rPr lang="zh-TW" altLang="en-US" sz="1550" b="1">
                  <a:ea typeface="+mn-lt"/>
                  <a:cs typeface="+mn-lt"/>
                </a:rPr>
                <a:t> </a:t>
              </a:r>
              <a:r>
                <a:rPr lang="en-US" altLang="zh-TW" sz="1550" b="1">
                  <a:ea typeface="+mn-lt"/>
                  <a:cs typeface="+mn-lt"/>
                </a:rPr>
                <a:t>Management</a:t>
              </a:r>
              <a:endParaRPr lang="en-US" sz="1550" b="1">
                <a:ea typeface="+mn-lt"/>
                <a:cs typeface="+mn-lt"/>
              </a:endParaRPr>
            </a:p>
            <a:p>
              <a:pPr marL="445135" indent="-86360"/>
              <a:endParaRPr lang="en-US" altLang="zh-TW" sz="1550" b="1">
                <a:ea typeface="微軟正黑體"/>
                <a:cs typeface="Arial"/>
              </a:endParaRPr>
            </a:p>
          </p:txBody>
        </p:sp>
        <p:sp>
          <p:nvSpPr>
            <p:cNvPr id="21" name="矩形: 圓角 17">
              <a:extLst>
                <a:ext uri="{FF2B5EF4-FFF2-40B4-BE49-F238E27FC236}">
                  <a16:creationId xmlns:a16="http://schemas.microsoft.com/office/drawing/2014/main" id="{B2AC51F2-513C-449F-B6CD-5765F7821CED}"/>
                </a:ext>
              </a:extLst>
            </p:cNvPr>
            <p:cNvSpPr/>
            <p:nvPr/>
          </p:nvSpPr>
          <p:spPr>
            <a:xfrm>
              <a:off x="732421" y="1754472"/>
              <a:ext cx="470563" cy="434541"/>
            </a:xfrm>
            <a:prstGeom prst="roundRect">
              <a:avLst>
                <a:gd name="adj" fmla="val 12190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rgbClr val="78A83F"/>
                </a:gs>
              </a:gsLst>
              <a:lin ang="27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000" b="1">
                  <a:ea typeface="新細明體"/>
                  <a:cs typeface="Arial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4352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81A2F-D987-4ED6-9F4A-927DC7643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Basic networking Topology</a:t>
            </a:r>
            <a:endParaRPr lang="en-US"/>
          </a:p>
        </p:txBody>
      </p:sp>
      <p:sp>
        <p:nvSpPr>
          <p:cNvPr id="48" name="內容版面配置區 2">
            <a:extLst>
              <a:ext uri="{FF2B5EF4-FFF2-40B4-BE49-F238E27FC236}">
                <a16:creationId xmlns:a16="http://schemas.microsoft.com/office/drawing/2014/main" id="{A1741824-365B-4F1F-A072-9899DC0CD92D}"/>
              </a:ext>
            </a:extLst>
          </p:cNvPr>
          <p:cNvSpPr txBox="1">
            <a:spLocks/>
          </p:cNvSpPr>
          <p:nvPr/>
        </p:nvSpPr>
        <p:spPr>
          <a:xfrm>
            <a:off x="159475" y="1484351"/>
            <a:ext cx="4114058" cy="402429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7035" lvl="1" indent="-207010">
              <a:lnSpc>
                <a:spcPts val="2250"/>
              </a:lnSpc>
              <a:spcBef>
                <a:spcPts val="900"/>
              </a:spcBef>
            </a:pPr>
            <a:r>
              <a:rPr lang="en-US" altLang="zh-TW" sz="1700">
                <a:ea typeface="+mn-lt"/>
                <a:cs typeface="+mn-lt"/>
              </a:rPr>
              <a:t>Two and multi-tier topology</a:t>
            </a:r>
            <a:endParaRPr lang="en-US" altLang="zh-TW">
              <a:cs typeface="Arial"/>
            </a:endParaRPr>
          </a:p>
          <a:p>
            <a:pPr marL="864235" lvl="2" indent="-207010">
              <a:lnSpc>
                <a:spcPct val="100000"/>
              </a:lnSpc>
              <a:spcBef>
                <a:spcPts val="900"/>
              </a:spcBef>
            </a:pPr>
            <a:r>
              <a:rPr lang="en-US" altLang="zh-TW" sz="14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Firewall</a:t>
            </a:r>
          </a:p>
          <a:p>
            <a:pPr marL="864235" lvl="2" indent="-207010">
              <a:lnSpc>
                <a:spcPct val="100000"/>
              </a:lnSpc>
              <a:spcBef>
                <a:spcPts val="900"/>
              </a:spcBef>
            </a:pPr>
            <a:r>
              <a:rPr lang="en-US" altLang="zh-TW" sz="14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Switch</a:t>
            </a:r>
          </a:p>
          <a:p>
            <a:pPr marL="407035" lvl="1" indent="-207010">
              <a:lnSpc>
                <a:spcPts val="2250"/>
              </a:lnSpc>
              <a:spcBef>
                <a:spcPts val="900"/>
              </a:spcBef>
            </a:pPr>
            <a:r>
              <a:rPr lang="en-US" altLang="zh-TW" sz="1700">
                <a:ea typeface="+mn-lt"/>
                <a:cs typeface="+mn-lt"/>
              </a:rPr>
              <a:t>Security handled by Firewall</a:t>
            </a:r>
          </a:p>
          <a:p>
            <a:pPr marL="407035" lvl="1" indent="-207010">
              <a:lnSpc>
                <a:spcPts val="2250"/>
              </a:lnSpc>
              <a:spcBef>
                <a:spcPts val="900"/>
              </a:spcBef>
            </a:pPr>
            <a:r>
              <a:rPr lang="en-US" altLang="zh-TW" sz="1700">
                <a:ea typeface="+mn-lt"/>
                <a:cs typeface="+mn-lt"/>
              </a:rPr>
              <a:t>Devices and endpoints are connected with switches</a:t>
            </a:r>
          </a:p>
          <a:p>
            <a:pPr marL="407035" lvl="1" indent="-207010">
              <a:lnSpc>
                <a:spcPts val="2250"/>
              </a:lnSpc>
              <a:spcBef>
                <a:spcPts val="900"/>
              </a:spcBef>
            </a:pPr>
            <a:r>
              <a:rPr lang="zh-CN" altLang="en-US" sz="1700">
                <a:ea typeface="+mn-lt"/>
                <a:cs typeface="+mn-lt"/>
              </a:rPr>
              <a:t>Public Devices/NAS </a:t>
            </a:r>
            <a:endParaRPr lang="en-US" altLang="zh-TW" sz="1700">
              <a:ea typeface="+mn-lt"/>
              <a:cs typeface="+mn-lt"/>
            </a:endParaRPr>
          </a:p>
          <a:p>
            <a:pPr marL="407035" lvl="1" indent="-207010">
              <a:lnSpc>
                <a:spcPts val="2250"/>
              </a:lnSpc>
              <a:spcBef>
                <a:spcPts val="900"/>
              </a:spcBef>
            </a:pPr>
            <a:r>
              <a:rPr lang="zh-CN" altLang="en-US" sz="1700">
                <a:ea typeface="+mn-lt"/>
                <a:cs typeface="+mn-lt"/>
              </a:rPr>
              <a:t>Internal Devices/NAS accessible only in same or transperent subnet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79DF34B-5562-431A-9C26-BBBC5587BE4A}"/>
              </a:ext>
            </a:extLst>
          </p:cNvPr>
          <p:cNvGrpSpPr/>
          <p:nvPr/>
        </p:nvGrpSpPr>
        <p:grpSpPr>
          <a:xfrm>
            <a:off x="4194067" y="937834"/>
            <a:ext cx="4701413" cy="4024291"/>
            <a:chOff x="5557676" y="1125151"/>
            <a:chExt cx="6354737" cy="5688363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6DB7177-0FAA-40B1-AB4E-2FF68A14D5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7669" y="5858794"/>
              <a:ext cx="0" cy="692797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B5BF4F6-3E8B-486B-980D-CDDF21EEC0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32075" y="5858794"/>
              <a:ext cx="0" cy="692797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字方塊 45">
              <a:extLst>
                <a:ext uri="{FF2B5EF4-FFF2-40B4-BE49-F238E27FC236}">
                  <a16:creationId xmlns:a16="http://schemas.microsoft.com/office/drawing/2014/main" id="{66AC3936-591A-4DEC-A62B-0DE3ECE2BF39}"/>
                </a:ext>
              </a:extLst>
            </p:cNvPr>
            <p:cNvSpPr txBox="1"/>
            <p:nvPr/>
          </p:nvSpPr>
          <p:spPr>
            <a:xfrm>
              <a:off x="8704597" y="1711055"/>
              <a:ext cx="1295401" cy="44117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1275"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Internet</a:t>
              </a:r>
              <a:endParaRPr lang="zh-TW" altLang="en-US" sz="127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文字方塊 46">
              <a:extLst>
                <a:ext uri="{FF2B5EF4-FFF2-40B4-BE49-F238E27FC236}">
                  <a16:creationId xmlns:a16="http://schemas.microsoft.com/office/drawing/2014/main" id="{80EE17C3-C961-49B7-ABC9-7100BFEF9DED}"/>
                </a:ext>
              </a:extLst>
            </p:cNvPr>
            <p:cNvSpPr txBox="1"/>
            <p:nvPr/>
          </p:nvSpPr>
          <p:spPr>
            <a:xfrm>
              <a:off x="8884376" y="2434073"/>
              <a:ext cx="1295401" cy="44117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1275"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Firewall</a:t>
              </a:r>
            </a:p>
          </p:txBody>
        </p:sp>
        <p:sp>
          <p:nvSpPr>
            <p:cNvPr id="9" name="文字方塊 48">
              <a:extLst>
                <a:ext uri="{FF2B5EF4-FFF2-40B4-BE49-F238E27FC236}">
                  <a16:creationId xmlns:a16="http://schemas.microsoft.com/office/drawing/2014/main" id="{FBD6EA7D-E9DB-4E89-9C50-FB0ECC305506}"/>
                </a:ext>
              </a:extLst>
            </p:cNvPr>
            <p:cNvSpPr txBox="1"/>
            <p:nvPr/>
          </p:nvSpPr>
          <p:spPr>
            <a:xfrm>
              <a:off x="10028724" y="3315752"/>
              <a:ext cx="1295401" cy="44117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1275"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Switch</a:t>
              </a:r>
              <a:endParaRPr lang="zh-TW" altLang="en-US" sz="127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文字方塊 49">
              <a:extLst>
                <a:ext uri="{FF2B5EF4-FFF2-40B4-BE49-F238E27FC236}">
                  <a16:creationId xmlns:a16="http://schemas.microsoft.com/office/drawing/2014/main" id="{A8BF81C3-981A-4CBD-B35E-083EC1FDD688}"/>
                </a:ext>
              </a:extLst>
            </p:cNvPr>
            <p:cNvSpPr txBox="1"/>
            <p:nvPr/>
          </p:nvSpPr>
          <p:spPr>
            <a:xfrm>
              <a:off x="6177062" y="3350423"/>
              <a:ext cx="1295401" cy="44117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TW" altLang="en-US" sz="1275"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Switch</a:t>
              </a:r>
              <a:endParaRPr lang="zh-TW" altLang="en-US" sz="127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直線接點 50">
              <a:extLst>
                <a:ext uri="{FF2B5EF4-FFF2-40B4-BE49-F238E27FC236}">
                  <a16:creationId xmlns:a16="http://schemas.microsoft.com/office/drawing/2014/main" id="{C5181F6B-64C2-4872-A8D5-0000BBA920DE}"/>
                </a:ext>
              </a:extLst>
            </p:cNvPr>
            <p:cNvCxnSpPr/>
            <p:nvPr/>
          </p:nvCxnSpPr>
          <p:spPr>
            <a:xfrm>
              <a:off x="8425083" y="1209091"/>
              <a:ext cx="0" cy="161025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圖片 6">
              <a:extLst>
                <a:ext uri="{FF2B5EF4-FFF2-40B4-BE49-F238E27FC236}">
                  <a16:creationId xmlns:a16="http://schemas.microsoft.com/office/drawing/2014/main" id="{CFB214A2-3CE9-41B1-A3DC-643B44CE0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37917" y="1125151"/>
              <a:ext cx="789015" cy="849987"/>
            </a:xfrm>
            <a:prstGeom prst="rect">
              <a:avLst/>
            </a:prstGeom>
          </p:spPr>
        </p:pic>
        <p:cxnSp>
          <p:nvCxnSpPr>
            <p:cNvPr id="13" name="直線接點 52">
              <a:extLst>
                <a:ext uri="{FF2B5EF4-FFF2-40B4-BE49-F238E27FC236}">
                  <a16:creationId xmlns:a16="http://schemas.microsoft.com/office/drawing/2014/main" id="{A56EA9DF-9FB4-4A19-8840-45EE9AA32A27}"/>
                </a:ext>
              </a:extLst>
            </p:cNvPr>
            <p:cNvCxnSpPr/>
            <p:nvPr/>
          </p:nvCxnSpPr>
          <p:spPr>
            <a:xfrm>
              <a:off x="7244212" y="2645662"/>
              <a:ext cx="1272185" cy="819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接點: 肘形 53">
              <a:extLst>
                <a:ext uri="{FF2B5EF4-FFF2-40B4-BE49-F238E27FC236}">
                  <a16:creationId xmlns:a16="http://schemas.microsoft.com/office/drawing/2014/main" id="{0306CFC5-2DFE-4B57-9AAD-DDBC27FE07B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332751" y="2915355"/>
              <a:ext cx="1154619" cy="804221"/>
            </a:xfrm>
            <a:prstGeom prst="bentConnector3">
              <a:avLst>
                <a:gd name="adj1" fmla="val 7469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接點: 肘形 54">
              <a:extLst>
                <a:ext uri="{FF2B5EF4-FFF2-40B4-BE49-F238E27FC236}">
                  <a16:creationId xmlns:a16="http://schemas.microsoft.com/office/drawing/2014/main" id="{F4EE5A28-B3CC-40FE-B8D1-BAA44F73731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307128" y="2818116"/>
              <a:ext cx="1254729" cy="849051"/>
            </a:xfrm>
            <a:prstGeom prst="bentConnector3">
              <a:avLst>
                <a:gd name="adj1" fmla="val 1761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圖片 55" descr="一張含有 食物 的圖片&#10;&#10;自動產生的描述">
              <a:extLst>
                <a:ext uri="{FF2B5EF4-FFF2-40B4-BE49-F238E27FC236}">
                  <a16:creationId xmlns:a16="http://schemas.microsoft.com/office/drawing/2014/main" id="{004FD398-BA13-4911-B30F-B517802F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7698" y="1975046"/>
              <a:ext cx="808865" cy="9461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圖片 56" descr="一張含有 坐, 光, 黑色, 電腦 的圖片&#10;&#10;自動產生的描述">
              <a:extLst>
                <a:ext uri="{FF2B5EF4-FFF2-40B4-BE49-F238E27FC236}">
                  <a16:creationId xmlns:a16="http://schemas.microsoft.com/office/drawing/2014/main" id="{AFE97F6F-7940-4A19-8C5C-C27F9E87D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9639" y="2099988"/>
              <a:ext cx="904592" cy="9987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8" name="直線接點 57">
              <a:extLst>
                <a:ext uri="{FF2B5EF4-FFF2-40B4-BE49-F238E27FC236}">
                  <a16:creationId xmlns:a16="http://schemas.microsoft.com/office/drawing/2014/main" id="{4CFFABEE-AAA3-4B4F-8B70-9D063516114C}"/>
                </a:ext>
              </a:extLst>
            </p:cNvPr>
            <p:cNvCxnSpPr>
              <a:cxnSpLocks/>
            </p:cNvCxnSpPr>
            <p:nvPr/>
          </p:nvCxnSpPr>
          <p:spPr>
            <a:xfrm>
              <a:off x="7009512" y="3958422"/>
              <a:ext cx="0" cy="161025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圖形 2">
              <a:extLst>
                <a:ext uri="{FF2B5EF4-FFF2-40B4-BE49-F238E27FC236}">
                  <a16:creationId xmlns:a16="http://schemas.microsoft.com/office/drawing/2014/main" id="{0DE2A59B-6833-490F-A4E4-5D7182CDF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0084" y="5164988"/>
              <a:ext cx="840600" cy="6137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0" name="直線接點 59">
              <a:extLst>
                <a:ext uri="{FF2B5EF4-FFF2-40B4-BE49-F238E27FC236}">
                  <a16:creationId xmlns:a16="http://schemas.microsoft.com/office/drawing/2014/main" id="{6EE43536-837F-4A9D-9735-2A1228B01974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105" y="3958422"/>
              <a:ext cx="0" cy="161025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圖形 2">
              <a:extLst>
                <a:ext uri="{FF2B5EF4-FFF2-40B4-BE49-F238E27FC236}">
                  <a16:creationId xmlns:a16="http://schemas.microsoft.com/office/drawing/2014/main" id="{1B27FEA9-7388-42BF-85C6-468418302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29405" y="5164624"/>
              <a:ext cx="840600" cy="6137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2" name="接點: 肘形 61">
              <a:extLst>
                <a:ext uri="{FF2B5EF4-FFF2-40B4-BE49-F238E27FC236}">
                  <a16:creationId xmlns:a16="http://schemas.microsoft.com/office/drawing/2014/main" id="{DD3CCA75-BE8A-470B-9DA1-9C488BFF8B4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202095" y="4159418"/>
              <a:ext cx="1447535" cy="843705"/>
            </a:xfrm>
            <a:prstGeom prst="bentConnector3">
              <a:avLst>
                <a:gd name="adj1" fmla="val 42396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圖形 2">
              <a:extLst>
                <a:ext uri="{FF2B5EF4-FFF2-40B4-BE49-F238E27FC236}">
                  <a16:creationId xmlns:a16="http://schemas.microsoft.com/office/drawing/2014/main" id="{47532C2A-0EFD-41D4-BB87-432526937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71813" y="5164624"/>
              <a:ext cx="840600" cy="6137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4" name="接點: 肘形 63">
              <a:extLst>
                <a:ext uri="{FF2B5EF4-FFF2-40B4-BE49-F238E27FC236}">
                  <a16:creationId xmlns:a16="http://schemas.microsoft.com/office/drawing/2014/main" id="{DFEE4CF2-1C6E-419C-87DC-C6E5F1C94B5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265479" y="4237839"/>
              <a:ext cx="1192604" cy="550796"/>
            </a:xfrm>
            <a:prstGeom prst="bentConnector3">
              <a:avLst>
                <a:gd name="adj1" fmla="val 5000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圖形 64">
              <a:extLst>
                <a:ext uri="{FF2B5EF4-FFF2-40B4-BE49-F238E27FC236}">
                  <a16:creationId xmlns:a16="http://schemas.microsoft.com/office/drawing/2014/main" id="{A992D56C-F6B2-4622-B756-B60395127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61403" y="3696697"/>
              <a:ext cx="2154077" cy="3702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7" name="接點: 肘形 66">
              <a:extLst>
                <a:ext uri="{FF2B5EF4-FFF2-40B4-BE49-F238E27FC236}">
                  <a16:creationId xmlns:a16="http://schemas.microsoft.com/office/drawing/2014/main" id="{A97AB023-35C7-463F-A38C-8855299D86C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581520" y="4261981"/>
              <a:ext cx="1554387" cy="1003137"/>
            </a:xfrm>
            <a:prstGeom prst="bentConnector3">
              <a:avLst>
                <a:gd name="adj1" fmla="val 3856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接點: 肘形 67">
              <a:extLst>
                <a:ext uri="{FF2B5EF4-FFF2-40B4-BE49-F238E27FC236}">
                  <a16:creationId xmlns:a16="http://schemas.microsoft.com/office/drawing/2014/main" id="{528E900A-DFFD-4211-BDFB-7213E8687C9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795517" y="4318474"/>
              <a:ext cx="1593060" cy="835687"/>
            </a:xfrm>
            <a:prstGeom prst="bentConnector3">
              <a:avLst>
                <a:gd name="adj1" fmla="val 45748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圖形 68">
              <a:extLst>
                <a:ext uri="{FF2B5EF4-FFF2-40B4-BE49-F238E27FC236}">
                  <a16:creationId xmlns:a16="http://schemas.microsoft.com/office/drawing/2014/main" id="{D46000A3-A40D-4057-A35D-486DEA9F2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94444" y="3684891"/>
              <a:ext cx="2154077" cy="3702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圖形 2">
              <a:extLst>
                <a:ext uri="{FF2B5EF4-FFF2-40B4-BE49-F238E27FC236}">
                  <a16:creationId xmlns:a16="http://schemas.microsoft.com/office/drawing/2014/main" id="{D187145D-ACAC-4B10-8066-6C29C8F9F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57676" y="5164988"/>
              <a:ext cx="840600" cy="6137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圖片 71" descr="一張含有 電子用品, 螢幕擷取畫面, 顯示, 監視器 的圖片&#10;&#10;描述是以非常高的可信度產生">
              <a:extLst>
                <a:ext uri="{FF2B5EF4-FFF2-40B4-BE49-F238E27FC236}">
                  <a16:creationId xmlns:a16="http://schemas.microsoft.com/office/drawing/2014/main" id="{0E5F58C8-9C5F-43B3-831D-9E1DAB874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2308" y="6364171"/>
              <a:ext cx="2265465" cy="443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圖片 72" descr="一張含有 坐, 光, 黑色, 電腦 的圖片&#10;&#10;自動產生的描述">
              <a:extLst>
                <a:ext uri="{FF2B5EF4-FFF2-40B4-BE49-F238E27FC236}">
                  <a16:creationId xmlns:a16="http://schemas.microsoft.com/office/drawing/2014/main" id="{B083F417-5A0A-4565-9080-C5B705613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9526" y="4933823"/>
              <a:ext cx="839044" cy="9249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文字方塊 74">
              <a:extLst>
                <a:ext uri="{FF2B5EF4-FFF2-40B4-BE49-F238E27FC236}">
                  <a16:creationId xmlns:a16="http://schemas.microsoft.com/office/drawing/2014/main" id="{A561636A-2639-49F7-86EA-9EA3856F5966}"/>
                </a:ext>
              </a:extLst>
            </p:cNvPr>
            <p:cNvSpPr txBox="1"/>
            <p:nvPr/>
          </p:nvSpPr>
          <p:spPr>
            <a:xfrm>
              <a:off x="7921082" y="6372342"/>
              <a:ext cx="1982648" cy="44117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275">
                  <a:solidFill>
                    <a:schemeClr val="bg1"/>
                  </a:solidFill>
                  <a:latin typeface="Arial"/>
                  <a:ea typeface="新細明體"/>
                  <a:cs typeface="Arial"/>
                </a:rPr>
                <a:t>Internal NAS</a:t>
              </a:r>
            </a:p>
          </p:txBody>
        </p:sp>
        <p:sp>
          <p:nvSpPr>
            <p:cNvPr id="38" name="文字方塊 49">
              <a:extLst>
                <a:ext uri="{FF2B5EF4-FFF2-40B4-BE49-F238E27FC236}">
                  <a16:creationId xmlns:a16="http://schemas.microsoft.com/office/drawing/2014/main" id="{C9CC2E0B-2A10-4BE7-B3E1-7A57534F86A5}"/>
                </a:ext>
              </a:extLst>
            </p:cNvPr>
            <p:cNvSpPr txBox="1"/>
            <p:nvPr/>
          </p:nvSpPr>
          <p:spPr>
            <a:xfrm>
              <a:off x="6054160" y="1744489"/>
              <a:ext cx="1639529" cy="44117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275">
                  <a:latin typeface="Arial"/>
                  <a:ea typeface="新細明體"/>
                  <a:cs typeface="Arial"/>
                </a:rPr>
                <a:t>Public NAS</a:t>
              </a:r>
              <a:endParaRPr lang="en-US" altLang="zh-TW" sz="1350"/>
            </a:p>
          </p:txBody>
        </p:sp>
        <p:pic>
          <p:nvPicPr>
            <p:cNvPr id="50" name="圖片 9">
              <a:extLst>
                <a:ext uri="{FF2B5EF4-FFF2-40B4-BE49-F238E27FC236}">
                  <a16:creationId xmlns:a16="http://schemas.microsoft.com/office/drawing/2014/main" id="{E442CF8A-3D74-43FD-9DAD-B6900428A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74194" y="5273944"/>
              <a:ext cx="1641959" cy="511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5876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64124-B663-4A7E-BB68-55AF1CF7A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Common problems with remote device monitoring without NMS</a:t>
            </a:r>
            <a:endParaRPr lang="en-US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72EC75F4-473B-4986-86CE-698ED80BACD0}"/>
              </a:ext>
            </a:extLst>
          </p:cNvPr>
          <p:cNvSpPr txBox="1">
            <a:spLocks/>
          </p:cNvSpPr>
          <p:nvPr/>
        </p:nvSpPr>
        <p:spPr>
          <a:xfrm>
            <a:off x="0" y="1505848"/>
            <a:ext cx="6161165" cy="382722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5775" lvl="1" indent="-285750">
              <a:lnSpc>
                <a:spcPts val="2250"/>
              </a:lnSpc>
              <a:spcBef>
                <a:spcPts val="900"/>
              </a:spcBef>
            </a:pPr>
            <a:r>
              <a:rPr lang="en-US" altLang="zh-TW" sz="1400" b="1">
                <a:ea typeface="+mn-lt"/>
                <a:cs typeface="+mn-lt"/>
              </a:rPr>
              <a:t>No Realtime Data: </a:t>
            </a:r>
            <a:r>
              <a:rPr lang="en-US" altLang="zh-TW" sz="1400">
                <a:ea typeface="+mn-lt"/>
                <a:cs typeface="+mn-lt"/>
              </a:rPr>
              <a:t>Without NMS and protocols such as SNMP its hard-to-get real time status of the device and various parameters</a:t>
            </a:r>
          </a:p>
          <a:p>
            <a:pPr marL="485775" lvl="1" indent="-285750">
              <a:lnSpc>
                <a:spcPts val="2250"/>
              </a:lnSpc>
              <a:spcBef>
                <a:spcPts val="900"/>
              </a:spcBef>
            </a:pPr>
            <a:r>
              <a:rPr lang="en-US" altLang="zh-TW" sz="1400">
                <a:ea typeface="+mn-lt"/>
                <a:cs typeface="+mn-lt"/>
              </a:rPr>
              <a:t>Cannot have more advance widgets to view, monitor and compare statistics of various devices at the same time.</a:t>
            </a:r>
          </a:p>
          <a:p>
            <a:pPr marL="485775" lvl="1" indent="-285750">
              <a:lnSpc>
                <a:spcPts val="2250"/>
              </a:lnSpc>
              <a:spcBef>
                <a:spcPts val="900"/>
              </a:spcBef>
            </a:pPr>
            <a:r>
              <a:rPr lang="en-US" altLang="zh-TW" sz="1400">
                <a:ea typeface="+mn-lt"/>
                <a:cs typeface="+mn-lt"/>
              </a:rPr>
              <a:t>IT may have to login to each device manually to monitor and manage it. Which is not at all ideal for IT.</a:t>
            </a:r>
          </a:p>
          <a:p>
            <a:pPr marL="485775" lvl="1" indent="-285750">
              <a:lnSpc>
                <a:spcPts val="2250"/>
              </a:lnSpc>
              <a:spcBef>
                <a:spcPts val="900"/>
              </a:spcBef>
            </a:pPr>
            <a:r>
              <a:rPr lang="en-US" altLang="zh-TW" sz="1400">
                <a:ea typeface="+mn-lt"/>
                <a:cs typeface="+mn-lt"/>
              </a:rPr>
              <a:t>Event notification configuration need to be done on each device separately, manually. </a:t>
            </a:r>
          </a:p>
          <a:p>
            <a:pPr marL="485775" lvl="1" indent="-285750">
              <a:lnSpc>
                <a:spcPts val="2250"/>
              </a:lnSpc>
              <a:spcBef>
                <a:spcPts val="900"/>
              </a:spcBef>
            </a:pPr>
            <a:r>
              <a:rPr lang="en-US" altLang="zh-TW" sz="1400">
                <a:ea typeface="+mn-lt"/>
                <a:cs typeface="+mn-lt"/>
              </a:rPr>
              <a:t>Very little and cumbersome report generation capabilities. </a:t>
            </a:r>
          </a:p>
          <a:p>
            <a:pPr marL="200025" lvl="1" indent="0">
              <a:lnSpc>
                <a:spcPts val="2250"/>
              </a:lnSpc>
              <a:spcBef>
                <a:spcPts val="900"/>
              </a:spcBef>
              <a:buNone/>
            </a:pPr>
            <a:endParaRPr lang="en-US" altLang="zh-TW" sz="1400">
              <a:ea typeface="+mn-lt"/>
              <a:cs typeface="+mn-lt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83EE7E12-38D4-40FB-B819-68754B3A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8310" y="1850263"/>
            <a:ext cx="3605690" cy="313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05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C24A-2477-4F04-A4D1-B01C2E3B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Network Management with SNMP</a:t>
            </a:r>
            <a:endParaRPr lang="en-US"/>
          </a:p>
        </p:txBody>
      </p:sp>
      <p:pic>
        <p:nvPicPr>
          <p:cNvPr id="5" name="圖片 4" descr="一張含有 文字, 螢幕, 螢幕擷取畫面, 顯示 的圖片&#10;&#10;自動產生的描述">
            <a:extLst>
              <a:ext uri="{FF2B5EF4-FFF2-40B4-BE49-F238E27FC236}">
                <a16:creationId xmlns:a16="http://schemas.microsoft.com/office/drawing/2014/main" id="{9EECD7DB-AD04-4068-93DC-690AC6534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12" y="1526240"/>
            <a:ext cx="7078257" cy="310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02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BF84C10-64D2-4A30-9112-3B1939A9D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12" y="1576840"/>
            <a:ext cx="3401787" cy="36281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06C631-F4C1-4911-B196-DBE48D594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New SNMP MIB with QTS 4.5.2</a:t>
            </a:r>
            <a:endParaRPr 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8B9FA18F-AF6D-4CBE-8C54-7CE9D4190E3E}"/>
              </a:ext>
            </a:extLst>
          </p:cNvPr>
          <p:cNvSpPr txBox="1">
            <a:spLocks/>
          </p:cNvSpPr>
          <p:nvPr/>
        </p:nvSpPr>
        <p:spPr>
          <a:xfrm>
            <a:off x="103558" y="1280025"/>
            <a:ext cx="8264587" cy="382722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9549" lvl="1" indent="0">
              <a:lnSpc>
                <a:spcPts val="2250"/>
              </a:lnSpc>
              <a:spcBef>
                <a:spcPts val="900"/>
              </a:spcBef>
              <a:buNone/>
            </a:pPr>
            <a:r>
              <a:rPr lang="en-US" altLang="zh-TW" sz="1575" b="1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Whats</a:t>
            </a:r>
            <a:r>
              <a:rPr lang="en-US" altLang="zh-TW" sz="1575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New?</a:t>
            </a:r>
          </a:p>
          <a:p>
            <a:pPr marL="360363" lvl="1" indent="-160338">
              <a:lnSpc>
                <a:spcPts val="1800"/>
              </a:lnSpc>
              <a:spcBef>
                <a:spcPts val="900"/>
              </a:spcBef>
            </a:pPr>
            <a:r>
              <a:rPr lang="en-US" altLang="zh-TW" sz="1300">
                <a:ea typeface="+mn-lt"/>
                <a:cs typeface="+mn-lt"/>
              </a:rPr>
              <a:t>New restructured, well-organized, more elaborate  MIB </a:t>
            </a:r>
          </a:p>
          <a:p>
            <a:pPr marL="360363" lvl="1" indent="-160338">
              <a:lnSpc>
                <a:spcPts val="1800"/>
              </a:lnSpc>
              <a:spcBef>
                <a:spcPts val="900"/>
              </a:spcBef>
            </a:pPr>
            <a:r>
              <a:rPr lang="en-US" altLang="zh-TW" sz="1300">
                <a:ea typeface="+mn-lt"/>
                <a:cs typeface="+mn-lt"/>
              </a:rPr>
              <a:t>Contains various new nodes such as storage, system, external, applications, services.</a:t>
            </a:r>
          </a:p>
          <a:p>
            <a:pPr marL="360363" lvl="1" indent="-160338">
              <a:lnSpc>
                <a:spcPts val="1800"/>
              </a:lnSpc>
              <a:spcBef>
                <a:spcPts val="900"/>
              </a:spcBef>
            </a:pPr>
            <a:r>
              <a:rPr lang="en-US" altLang="zh-TW" sz="1300">
                <a:ea typeface="+mn-lt"/>
                <a:cs typeface="+mn-lt"/>
              </a:rPr>
              <a:t>Support added for monitoring installed applications and related metadata.</a:t>
            </a:r>
          </a:p>
          <a:p>
            <a:pPr marL="360363" lvl="1" indent="-160338">
              <a:lnSpc>
                <a:spcPts val="1800"/>
              </a:lnSpc>
              <a:spcBef>
                <a:spcPts val="900"/>
              </a:spcBef>
            </a:pPr>
            <a:r>
              <a:rPr lang="en-US" altLang="zh-TW" sz="1300">
                <a:ea typeface="+mn-lt"/>
                <a:cs typeface="+mn-lt"/>
              </a:rPr>
              <a:t>Support added for  fiber channel adapter and related information monitoring.</a:t>
            </a:r>
          </a:p>
          <a:p>
            <a:pPr marL="360363" lvl="1" indent="-160338">
              <a:lnSpc>
                <a:spcPts val="1800"/>
              </a:lnSpc>
              <a:spcBef>
                <a:spcPts val="900"/>
              </a:spcBef>
            </a:pPr>
            <a:r>
              <a:rPr lang="en-US" altLang="zh-TW" sz="1300">
                <a:ea typeface="+mn-lt"/>
                <a:cs typeface="+mn-lt"/>
              </a:rPr>
              <a:t>Many new SNMP sensors added. </a:t>
            </a:r>
          </a:p>
          <a:p>
            <a:pPr marL="360363" lvl="1" indent="-160338">
              <a:lnSpc>
                <a:spcPts val="1800"/>
              </a:lnSpc>
              <a:spcBef>
                <a:spcPts val="900"/>
              </a:spcBef>
            </a:pPr>
            <a:r>
              <a:rPr lang="en-US" altLang="zh-TW" sz="1300">
                <a:ea typeface="+mn-lt"/>
                <a:cs typeface="+mn-lt"/>
              </a:rPr>
              <a:t>Fixed issue with UPS SNMP community string.</a:t>
            </a:r>
          </a:p>
          <a:p>
            <a:pPr marL="360363" lvl="1" indent="-160338">
              <a:lnSpc>
                <a:spcPts val="1800"/>
              </a:lnSpc>
              <a:spcBef>
                <a:spcPts val="900"/>
              </a:spcBef>
            </a:pPr>
            <a:r>
              <a:rPr lang="en-US" altLang="zh-TW" sz="1300">
                <a:ea typeface="+mn-lt"/>
                <a:cs typeface="+mn-lt"/>
              </a:rPr>
              <a:t>QTS SNMP implementation blocks write operations for security purpose. </a:t>
            </a:r>
            <a:br>
              <a:rPr lang="en-US" altLang="zh-TW" sz="1300">
                <a:ea typeface="+mn-lt"/>
                <a:cs typeface="+mn-lt"/>
              </a:rPr>
            </a:br>
            <a:r>
              <a:rPr lang="en-US" altLang="zh-TW" sz="1300">
                <a:ea typeface="+mn-lt"/>
                <a:cs typeface="+mn-lt"/>
              </a:rPr>
              <a:t>We do support read only operations hence providing ideal </a:t>
            </a:r>
            <a:br>
              <a:rPr lang="en-US" altLang="zh-TW" sz="1300">
                <a:ea typeface="+mn-lt"/>
                <a:cs typeface="+mn-lt"/>
              </a:rPr>
            </a:br>
            <a:r>
              <a:rPr lang="en-US" altLang="zh-TW" sz="1300">
                <a:ea typeface="+mn-lt"/>
                <a:cs typeface="+mn-lt"/>
              </a:rPr>
              <a:t>environment for Device monitoring</a:t>
            </a:r>
          </a:p>
          <a:p>
            <a:pPr marL="360363" lvl="1" indent="-160338">
              <a:lnSpc>
                <a:spcPts val="1800"/>
              </a:lnSpc>
              <a:spcBef>
                <a:spcPts val="900"/>
              </a:spcBef>
            </a:pPr>
            <a:r>
              <a:rPr lang="en-US" altLang="zh-TW" sz="1300">
                <a:ea typeface="+mn-lt"/>
                <a:cs typeface="+mn-lt"/>
              </a:rPr>
              <a:t>Supports old MIB also, for the backward compatibility.</a:t>
            </a:r>
          </a:p>
          <a:p>
            <a:pPr marL="200025" lvl="1" indent="0">
              <a:lnSpc>
                <a:spcPts val="2250"/>
              </a:lnSpc>
              <a:spcBef>
                <a:spcPts val="900"/>
              </a:spcBef>
              <a:buNone/>
            </a:pPr>
            <a:endParaRPr lang="en-US" sz="1725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pPr marL="485299" lvl="1" indent="-285274">
              <a:lnSpc>
                <a:spcPts val="2250"/>
              </a:lnSpc>
              <a:spcBef>
                <a:spcPts val="900"/>
              </a:spcBef>
            </a:pPr>
            <a:endParaRPr lang="en-US" sz="1725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0243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C24A-2477-4F04-A4D1-B01C2E3B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New OID and MIB Structure for QTS 4.5.2</a:t>
            </a:r>
            <a:endParaRPr 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9C088E39-4725-40D6-BD16-AF1490865BEA}"/>
              </a:ext>
            </a:extLst>
          </p:cNvPr>
          <p:cNvSpPr txBox="1">
            <a:spLocks/>
          </p:cNvSpPr>
          <p:nvPr/>
        </p:nvSpPr>
        <p:spPr>
          <a:xfrm>
            <a:off x="20281" y="1254514"/>
            <a:ext cx="6799493" cy="402429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0020" lvl="1" indent="0">
              <a:lnSpc>
                <a:spcPct val="100000"/>
              </a:lnSpc>
              <a:spcBef>
                <a:spcPts val="900"/>
              </a:spcBef>
              <a:buNone/>
            </a:pPr>
            <a:endParaRPr lang="en-US" sz="1425" b="1">
              <a:solidFill>
                <a:srgbClr val="C00000"/>
              </a:solidFill>
              <a:ea typeface="+mn-lt"/>
              <a:cs typeface="+mn-lt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44EAF99-4FE4-4002-99CC-EB05C1FFE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322390"/>
              </p:ext>
            </p:extLst>
          </p:nvPr>
        </p:nvGraphicFramePr>
        <p:xfrm>
          <a:off x="625381" y="2949276"/>
          <a:ext cx="8014699" cy="1760861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699114">
                  <a:extLst>
                    <a:ext uri="{9D8B030D-6E8A-4147-A177-3AD203B41FA5}">
                      <a16:colId xmlns:a16="http://schemas.microsoft.com/office/drawing/2014/main" val="1283733926"/>
                    </a:ext>
                  </a:extLst>
                </a:gridCol>
                <a:gridCol w="5315585">
                  <a:extLst>
                    <a:ext uri="{9D8B030D-6E8A-4147-A177-3AD203B41FA5}">
                      <a16:colId xmlns:a16="http://schemas.microsoft.com/office/drawing/2014/main" val="3678817207"/>
                    </a:ext>
                  </a:extLst>
                </a:gridCol>
              </a:tblGrid>
              <a:tr h="327660">
                <a:tc>
                  <a:txBody>
                    <a:bodyPr/>
                    <a:lstStyle/>
                    <a:p>
                      <a:pPr rtl="0" fontAlgn="b"/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OID</a:t>
                      </a:r>
                      <a:endParaRPr lang="en-US" sz="19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OID Alias</a:t>
                      </a:r>
                      <a:endParaRPr lang="en-US" sz="19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649869066"/>
                  </a:ext>
                </a:extLst>
              </a:tr>
              <a:tr h="279104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.1.3.6.1.4.1.55062.1</a:t>
                      </a:r>
                      <a:endParaRPr lang="en-US" sz="1100">
                        <a:solidFill>
                          <a:srgbClr val="980000"/>
                        </a:solidFill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>
                          <a:effectLst/>
                        </a:rPr>
                        <a:t>.iso.org.dod.internet.private.enterprises.qnap.qts</a:t>
                      </a:r>
                      <a:endParaRPr lang="en-US" sz="1900" err="1">
                        <a:effectLst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561398112"/>
                  </a:ext>
                </a:extLst>
              </a:tr>
              <a:tr h="199360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.1.3.6.1.4.1.55062.1.10</a:t>
                      </a:r>
                      <a:endParaRPr lang="en-US" sz="1100">
                        <a:solidFill>
                          <a:srgbClr val="980000"/>
                        </a:solidFill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>
                          <a:effectLst/>
                        </a:rPr>
                        <a:t>.iso.org.dod.internet.private.enterprises.</a:t>
                      </a:r>
                      <a:r>
                        <a:rPr lang="en-US" sz="1000" b="0" i="0" u="none" strike="noStrike" noProof="0">
                          <a:effectLst/>
                          <a:latin typeface="Arial"/>
                        </a:rPr>
                        <a:t>qnap.qts</a:t>
                      </a:r>
                      <a:r>
                        <a:rPr lang="en-US" sz="1000">
                          <a:effectLst/>
                        </a:rPr>
                        <a:t>.storage</a:t>
                      </a:r>
                      <a:endParaRPr lang="en-US" sz="1900" err="1">
                        <a:effectLst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613446886"/>
                  </a:ext>
                </a:extLst>
              </a:tr>
              <a:tr h="249200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.1.3.6.1.4.1.55062.1.12</a:t>
                      </a:r>
                      <a:endParaRPr lang="en-US" sz="1100">
                        <a:solidFill>
                          <a:srgbClr val="980000"/>
                        </a:solidFill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>
                          <a:effectLst/>
                        </a:rPr>
                        <a:t>.iso.org.dod.internet.private.enterprises.</a:t>
                      </a:r>
                      <a:r>
                        <a:rPr lang="en-US" sz="1000" b="0" i="0" u="none" strike="noStrike" noProof="0">
                          <a:effectLst/>
                          <a:latin typeface="Arial"/>
                        </a:rPr>
                        <a:t>qnap.qts</a:t>
                      </a:r>
                      <a:r>
                        <a:rPr lang="en-US" sz="1000">
                          <a:effectLst/>
                        </a:rPr>
                        <a:t>.system</a:t>
                      </a:r>
                      <a:endParaRPr lang="en-US" sz="1900" b="1" err="1">
                        <a:effectLst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7897829"/>
                  </a:ext>
                </a:extLst>
              </a:tr>
              <a:tr h="199360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.1.3.6.1.4.1.55062.1.13</a:t>
                      </a:r>
                      <a:endParaRPr lang="en-US" sz="1100">
                        <a:solidFill>
                          <a:srgbClr val="980000"/>
                        </a:solidFill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>
                          <a:effectLst/>
                        </a:rPr>
                        <a:t>.iso.org.dod.internet.private.enterprises.</a:t>
                      </a:r>
                      <a:r>
                        <a:rPr lang="en-US" sz="1000" b="0" i="0" u="none" strike="noStrike" noProof="0">
                          <a:effectLst/>
                          <a:latin typeface="Arial"/>
                        </a:rPr>
                        <a:t>qnap.qts</a:t>
                      </a:r>
                      <a:r>
                        <a:rPr lang="en-US" sz="1000">
                          <a:effectLst/>
                        </a:rPr>
                        <a:t>.external</a:t>
                      </a:r>
                      <a:endParaRPr lang="en-US" sz="1900" err="1">
                        <a:effectLst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297684301"/>
                  </a:ext>
                </a:extLst>
              </a:tr>
              <a:tr h="234248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.1.3.6.1.4.1.55062.1.14</a:t>
                      </a:r>
                      <a:endParaRPr lang="en-US" sz="1100">
                        <a:solidFill>
                          <a:srgbClr val="980000"/>
                        </a:solidFill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>
                          <a:effectLst/>
                        </a:rPr>
                        <a:t>.iso.org.dod.internet.private.enterprises.</a:t>
                      </a:r>
                      <a:r>
                        <a:rPr lang="en-US" sz="1000" b="0" i="0" u="none" strike="noStrike" noProof="0">
                          <a:effectLst/>
                          <a:latin typeface="Arial"/>
                        </a:rPr>
                        <a:t>qnap.qts</a:t>
                      </a:r>
                      <a:r>
                        <a:rPr lang="en-US" sz="1000">
                          <a:effectLst/>
                        </a:rPr>
                        <a:t>.services</a:t>
                      </a:r>
                      <a:endParaRPr lang="en-US" sz="1900" b="1" err="1">
                        <a:effectLst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259411243"/>
                  </a:ext>
                </a:extLst>
              </a:tr>
              <a:tr h="259169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.1.3.6.1.4.1.55062.1.15</a:t>
                      </a:r>
                      <a:endParaRPr lang="en-US" sz="1100">
                        <a:solidFill>
                          <a:srgbClr val="980000"/>
                        </a:solidFill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000">
                          <a:effectLst/>
                        </a:rPr>
                        <a:t>.iso.org.dod.internet.private.enterprises.</a:t>
                      </a:r>
                      <a:r>
                        <a:rPr lang="en-US" sz="1000" b="0" i="0" u="none" strike="noStrike" noProof="0">
                          <a:effectLst/>
                          <a:latin typeface="Arial"/>
                        </a:rPr>
                        <a:t>qnap.qts</a:t>
                      </a:r>
                      <a:r>
                        <a:rPr lang="en-US" sz="1000">
                          <a:effectLst/>
                        </a:rPr>
                        <a:t>.applications</a:t>
                      </a:r>
                      <a:endParaRPr lang="en-US" sz="1900" err="1">
                        <a:effectLst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78360672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C544276-2B4C-4229-B3D5-BAC6048F7E05}"/>
              </a:ext>
            </a:extLst>
          </p:cNvPr>
          <p:cNvSpPr txBox="1"/>
          <p:nvPr/>
        </p:nvSpPr>
        <p:spPr>
          <a:xfrm>
            <a:off x="625381" y="2059622"/>
            <a:ext cx="5361038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b="1">
                <a:solidFill>
                  <a:srgbClr val="00B050"/>
                </a:solidFill>
              </a:rPr>
              <a:t>NEW OID and Alias</a:t>
            </a:r>
            <a:r>
              <a:rPr lang="en-US" altLang="zh-TW" sz="1200"/>
              <a:t>​</a:t>
            </a:r>
          </a:p>
          <a:p>
            <a:pPr lvl="1">
              <a:buChar char="•"/>
            </a:pPr>
            <a:r>
              <a:rPr lang="en-US" sz="1050">
                <a:latin typeface="微軟正黑體"/>
                <a:ea typeface="微軟正黑體"/>
              </a:rPr>
              <a:t>OID: .1.3.6.1.4.1.55062.1​</a:t>
            </a:r>
          </a:p>
          <a:p>
            <a:pPr lvl="1">
              <a:buChar char="•"/>
            </a:pPr>
            <a:r>
              <a:rPr lang="en-US" sz="1050">
                <a:latin typeface="微軟正黑體"/>
                <a:ea typeface="微軟正黑體"/>
              </a:rPr>
              <a:t>OID Alias: .</a:t>
            </a:r>
            <a:r>
              <a:rPr lang="en-US" sz="1050" err="1">
                <a:latin typeface="微軟正黑體"/>
                <a:ea typeface="微軟正黑體"/>
              </a:rPr>
              <a:t>iso.org.dod.internet.private.enterprise.qnap.qts</a:t>
            </a:r>
            <a:r>
              <a:rPr lang="en-US" sz="1050">
                <a:latin typeface="微軟正黑體"/>
                <a:ea typeface="微軟正黑體"/>
              </a:rPr>
              <a:t>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FCDD06-74E5-4C46-A2BC-CB7B31700EFD}"/>
              </a:ext>
            </a:extLst>
          </p:cNvPr>
          <p:cNvSpPr txBox="1"/>
          <p:nvPr/>
        </p:nvSpPr>
        <p:spPr>
          <a:xfrm>
            <a:off x="627241" y="1254514"/>
            <a:ext cx="5385619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b="1">
                <a:solidFill>
                  <a:srgbClr val="C00000"/>
                </a:solidFill>
                <a:cs typeface="Segoe UI"/>
              </a:rPr>
              <a:t>Old OID and Alias</a:t>
            </a:r>
            <a:r>
              <a:rPr lang="en-US" altLang="zh-TW" sz="1200">
                <a:cs typeface="Segoe UI"/>
              </a:rPr>
              <a:t>​</a:t>
            </a:r>
          </a:p>
          <a:p>
            <a:pPr lvl="1" indent="65485">
              <a:buChar char="•"/>
            </a:pPr>
            <a:r>
              <a:rPr 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OID: .1.3.6.1.4.1.24681​</a:t>
            </a:r>
          </a:p>
          <a:p>
            <a:pPr lvl="1" indent="65485">
              <a:buChar char="•"/>
            </a:pPr>
            <a:r>
              <a:rPr 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OID Alias: .</a:t>
            </a:r>
            <a:r>
              <a:rPr lang="en-US" sz="105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iso.org.dod.internet.private.enterprises.storage</a:t>
            </a:r>
            <a:endParaRPr lang="en-US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7EF700-3D3F-42C6-9226-EA12D33A5859}"/>
              </a:ext>
            </a:extLst>
          </p:cNvPr>
          <p:cNvSpPr txBox="1"/>
          <p:nvPr/>
        </p:nvSpPr>
        <p:spPr>
          <a:xfrm>
            <a:off x="535883" y="4732420"/>
            <a:ext cx="6034253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50">
                <a:latin typeface="微軟正黑體" panose="020B0604030504040204" pitchFamily="34" charset="-120"/>
                <a:ea typeface="微軟正黑體" panose="020B0604030504040204" pitchFamily="34" charset="-120"/>
              </a:rPr>
              <a:t>Note: Details of each category will be discussed in the demo session for easier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941909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C24A-2477-4F04-A4D1-B01C2E3B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New MIB structure across QNAP Devices</a:t>
            </a:r>
            <a:endParaRPr lang="zh-TW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4C6D071-C46E-4716-B1A6-AA7E72162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733393"/>
              </p:ext>
            </p:extLst>
          </p:nvPr>
        </p:nvGraphicFramePr>
        <p:xfrm>
          <a:off x="1081549" y="1661939"/>
          <a:ext cx="6980902" cy="2081605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759177">
                  <a:extLst>
                    <a:ext uri="{9D8B030D-6E8A-4147-A177-3AD203B41FA5}">
                      <a16:colId xmlns:a16="http://schemas.microsoft.com/office/drawing/2014/main" val="2939650602"/>
                    </a:ext>
                  </a:extLst>
                </a:gridCol>
                <a:gridCol w="4221725">
                  <a:extLst>
                    <a:ext uri="{9D8B030D-6E8A-4147-A177-3AD203B41FA5}">
                      <a16:colId xmlns:a16="http://schemas.microsoft.com/office/drawing/2014/main" val="6454227"/>
                    </a:ext>
                  </a:extLst>
                </a:gridCol>
              </a:tblGrid>
              <a:tr h="397817">
                <a:tc>
                  <a:txBody>
                    <a:bodyPr/>
                    <a:lstStyle/>
                    <a:p>
                      <a:pPr rtl="0" fontAlgn="b"/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OID</a:t>
                      </a:r>
                      <a:endParaRPr lang="en-US" sz="19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OID Alias</a:t>
                      </a:r>
                      <a:endParaRPr lang="en-US" sz="19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776433236"/>
                  </a:ext>
                </a:extLst>
              </a:tr>
              <a:tr h="420947">
                <a:tc>
                  <a:txBody>
                    <a:bodyPr/>
                    <a:lstStyle/>
                    <a:p>
                      <a:pPr rtl="0" fontAlgn="b"/>
                      <a:r>
                        <a:rPr lang="en-US" sz="2000">
                          <a:effectLst/>
                        </a:rPr>
                        <a:t>.1.3.6.1.4.1.55062</a:t>
                      </a:r>
                      <a:endParaRPr lang="en-US" sz="2000">
                        <a:solidFill>
                          <a:srgbClr val="980000"/>
                        </a:solidFill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200">
                          <a:effectLst/>
                        </a:rPr>
                        <a:t>.iso.org.dod.internet.private.enterprises.qnap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4255612179"/>
                  </a:ext>
                </a:extLst>
              </a:tr>
              <a:tr h="42094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u="none" strike="noStrike" noProof="0">
                          <a:effectLst/>
                        </a:rPr>
                        <a:t>.1.3.6.1.4.1.55062.1</a:t>
                      </a:r>
                      <a:endParaRPr lang="en-US" sz="200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u="none" strike="noStrike" cap="none" noProof="0">
                          <a:solidFill>
                            <a:schemeClr val="dk1"/>
                          </a:solidFill>
                          <a:effectLst/>
                          <a:sym typeface="Arial"/>
                        </a:rPr>
                        <a:t>.iso.org.dod.internet.private.enterprises.</a:t>
                      </a:r>
                      <a:r>
                        <a:rPr lang="en-US" sz="1200" b="0" u="none" strike="noStrike" cap="none" noProof="0">
                          <a:solidFill>
                            <a:schemeClr val="dk1"/>
                          </a:solidFill>
                          <a:effectLst/>
                        </a:rPr>
                        <a:t>qnap.qts</a:t>
                      </a:r>
                      <a:endParaRPr lang="en-US" sz="1200" b="1" u="none" strike="noStrike" cap="none" noProof="0">
                        <a:solidFill>
                          <a:schemeClr val="dk1"/>
                        </a:solidFill>
                        <a:effectLst/>
                        <a:sym typeface="Arial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600088212"/>
                  </a:ext>
                </a:extLst>
              </a:tr>
              <a:tr h="42094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u="none" strike="noStrike" noProof="0">
                          <a:effectLst/>
                        </a:rPr>
                        <a:t>.1.3.6.1.4.1.55062.2</a:t>
                      </a:r>
                      <a:endParaRPr lang="en-US" sz="200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u="none" strike="noStrike" cap="none" noProof="0">
                          <a:solidFill>
                            <a:schemeClr val="dk1"/>
                          </a:solidFill>
                          <a:effectLst/>
                          <a:sym typeface="Arial"/>
                        </a:rPr>
                        <a:t>.iso.org.dod.internet.private.enterprises.</a:t>
                      </a:r>
                      <a:r>
                        <a:rPr lang="en-US" sz="1200" b="0" u="none" strike="noStrike" cap="none" noProof="0">
                          <a:solidFill>
                            <a:schemeClr val="dk1"/>
                          </a:solidFill>
                          <a:effectLst/>
                        </a:rPr>
                        <a:t>qnap.qutshero</a:t>
                      </a:r>
                      <a:endParaRPr lang="en-US" sz="1200" b="1" u="none" strike="noStrike" cap="none" noProof="0">
                        <a:solidFill>
                          <a:schemeClr val="dk1"/>
                        </a:solidFill>
                        <a:effectLst/>
                        <a:sym typeface="Arial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866640180"/>
                  </a:ext>
                </a:extLst>
              </a:tr>
              <a:tr h="42094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u="none" strike="noStrike" noProof="0">
                          <a:effectLst/>
                        </a:rPr>
                        <a:t>.1.3.6.1.4.1.55062.3</a:t>
                      </a:r>
                      <a:endParaRPr lang="en-US" sz="200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u="none" strike="noStrike" cap="none" noProof="0">
                          <a:solidFill>
                            <a:schemeClr val="dk1"/>
                          </a:solidFill>
                          <a:effectLst/>
                          <a:sym typeface="Arial"/>
                        </a:rPr>
                        <a:t>.iso.org.dod.internet.private.enterprises.</a:t>
                      </a:r>
                      <a:r>
                        <a:rPr lang="en-US" sz="1200" b="0" u="none" strike="noStrike" cap="none" noProof="0">
                          <a:solidFill>
                            <a:schemeClr val="dk1"/>
                          </a:solidFill>
                          <a:effectLst/>
                        </a:rPr>
                        <a:t>qnap.qne</a:t>
                      </a:r>
                      <a:endParaRPr lang="en-US" sz="1200" b="1" u="none" strike="noStrike" cap="none" noProof="0">
                        <a:solidFill>
                          <a:schemeClr val="dk1"/>
                        </a:solidFill>
                        <a:effectLst/>
                        <a:sym typeface="Arial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481745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6295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C24A-2477-4F04-A4D1-B01C2E3B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Microsoft JhengHei"/>
                <a:ea typeface="Microsoft JhengHei"/>
              </a:rPr>
              <a:t>QNAP NMS</a:t>
            </a:r>
            <a:r>
              <a:rPr lang="zh-TW" altLang="en-US">
                <a:latin typeface="Microsoft JhengHei"/>
                <a:ea typeface="Microsoft JhengHei"/>
              </a:rPr>
              <a:t> </a:t>
            </a:r>
            <a:r>
              <a:rPr lang="en-US" altLang="zh-TW">
                <a:latin typeface="Microsoft JhengHei"/>
                <a:ea typeface="Microsoft JhengHei"/>
              </a:rPr>
              <a:t>Partner</a:t>
            </a:r>
            <a:r>
              <a:rPr lang="zh-TW" altLang="en-US">
                <a:latin typeface="Microsoft JhengHei"/>
                <a:ea typeface="Microsoft JhengHei"/>
              </a:rPr>
              <a:t> </a:t>
            </a:r>
            <a:r>
              <a:rPr lang="en-US" altLang="zh-TW">
                <a:latin typeface="Microsoft JhengHei"/>
                <a:ea typeface="Microsoft JhengHei"/>
              </a:rPr>
              <a:t>Ecosystem</a:t>
            </a:r>
            <a:r>
              <a:rPr lang="zh-TW" altLang="en-US">
                <a:latin typeface="Microsoft JhengHei"/>
                <a:ea typeface="Microsoft JhengHei"/>
              </a:rPr>
              <a:t> </a:t>
            </a:r>
            <a:endParaRPr lang="en-US" altLang="zh-TW">
              <a:latin typeface="Microsoft JhengHei"/>
              <a:ea typeface="Microsoft JhengHei"/>
            </a:endParaRPr>
          </a:p>
        </p:txBody>
      </p:sp>
      <p:pic>
        <p:nvPicPr>
          <p:cNvPr id="3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448583E-96AA-4F55-9459-BEAD4A0DF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441" y="1015397"/>
            <a:ext cx="4084637" cy="2163310"/>
          </a:xfrm>
          <a:prstGeom prst="rect">
            <a:avLst/>
          </a:prstGeom>
          <a:effectLst>
            <a:outerShdw blurRad="228600" dist="190500" dir="13500000" algn="br" rotWithShape="0">
              <a:prstClr val="black">
                <a:alpha val="14000"/>
              </a:prstClr>
            </a:outerShdw>
          </a:effectLst>
        </p:spPr>
      </p:pic>
      <p:pic>
        <p:nvPicPr>
          <p:cNvPr id="4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319E29D-E38B-4F0A-9ED0-07EC34398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52" y="1224831"/>
            <a:ext cx="4064409" cy="1797738"/>
          </a:xfrm>
          <a:prstGeom prst="rect">
            <a:avLst/>
          </a:prstGeom>
        </p:spPr>
      </p:pic>
      <p:pic>
        <p:nvPicPr>
          <p:cNvPr id="5" name="Picture 6" descr="Logo&#10;&#10;Description automatically generated">
            <a:extLst>
              <a:ext uri="{FF2B5EF4-FFF2-40B4-BE49-F238E27FC236}">
                <a16:creationId xmlns:a16="http://schemas.microsoft.com/office/drawing/2014/main" id="{F8CB45C8-6087-4A83-AE89-F6EE3B987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53" y="3022570"/>
            <a:ext cx="1294529" cy="338024"/>
          </a:xfrm>
          <a:prstGeom prst="rect">
            <a:avLst/>
          </a:prstGeom>
        </p:spPr>
      </p:pic>
      <p:pic>
        <p:nvPicPr>
          <p:cNvPr id="7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845D4762-BE88-4C58-9965-E6BA47272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384" y="3334916"/>
            <a:ext cx="1056047" cy="640634"/>
          </a:xfrm>
          <a:prstGeom prst="rect">
            <a:avLst/>
          </a:prstGeom>
        </p:spPr>
      </p:pic>
      <p:pic>
        <p:nvPicPr>
          <p:cNvPr id="8" name="Picture 8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8C605C02-EA3E-4E00-A212-E33F89FEA6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2089" y="3178041"/>
            <a:ext cx="3849327" cy="1753251"/>
          </a:xfrm>
          <a:prstGeom prst="rect">
            <a:avLst/>
          </a:prstGeom>
          <a:effectLst>
            <a:outerShdw blurRad="330200" dist="342900" dir="16200000" sx="91000" sy="91000" rotWithShape="0">
              <a:prstClr val="black">
                <a:alpha val="29000"/>
              </a:prstClr>
            </a:outerShdw>
          </a:effec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1630AC3-6DB9-472D-9F0F-1744A6C4A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3766" y="4171804"/>
            <a:ext cx="1294529" cy="3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77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C24A-2477-4F04-A4D1-B01C2E3B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Centralized monitoring </a:t>
            </a:r>
            <a:br>
              <a:rPr lang="en-US" altLang="zh-TW">
                <a:latin typeface="微軟正黑體"/>
                <a:ea typeface="微軟正黑體"/>
              </a:rPr>
            </a:br>
            <a:r>
              <a:rPr lang="en-US" altLang="zh-TW">
                <a:latin typeface="微軟正黑體"/>
                <a:ea typeface="微軟正黑體"/>
              </a:rPr>
              <a:t>with Zabbix </a:t>
            </a:r>
            <a:r>
              <a:rPr lang="en-US" altLang="zh-TW" err="1">
                <a:latin typeface="微軟正黑體"/>
                <a:ea typeface="微軟正黑體"/>
              </a:rPr>
              <a:t>usning</a:t>
            </a:r>
            <a:r>
              <a:rPr lang="en-US" altLang="zh-TW">
                <a:latin typeface="微軟正黑體"/>
                <a:ea typeface="微軟正黑體"/>
              </a:rPr>
              <a:t> SNMP</a:t>
            </a:r>
            <a:endParaRPr lang="en-US"/>
          </a:p>
        </p:txBody>
      </p:sp>
      <p:cxnSp>
        <p:nvCxnSpPr>
          <p:cNvPr id="3" name="直線單箭頭接點 33">
            <a:extLst>
              <a:ext uri="{FF2B5EF4-FFF2-40B4-BE49-F238E27FC236}">
                <a16:creationId xmlns:a16="http://schemas.microsoft.com/office/drawing/2014/main" id="{68C99DAD-8F3A-4FAF-B6A6-DDED99E98383}"/>
              </a:ext>
            </a:extLst>
          </p:cNvPr>
          <p:cNvCxnSpPr>
            <a:cxnSpLocks/>
          </p:cNvCxnSpPr>
          <p:nvPr/>
        </p:nvCxnSpPr>
        <p:spPr>
          <a:xfrm flipH="1">
            <a:off x="4446533" y="2295100"/>
            <a:ext cx="1762125" cy="9525"/>
          </a:xfrm>
          <a:prstGeom prst="straightConnector1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5">
            <a:extLst>
              <a:ext uri="{FF2B5EF4-FFF2-40B4-BE49-F238E27FC236}">
                <a16:creationId xmlns:a16="http://schemas.microsoft.com/office/drawing/2014/main" id="{CDF2198C-88D5-4F14-9070-705D94CE1A83}"/>
              </a:ext>
            </a:extLst>
          </p:cNvPr>
          <p:cNvSpPr/>
          <p:nvPr/>
        </p:nvSpPr>
        <p:spPr>
          <a:xfrm>
            <a:off x="3407331" y="2974536"/>
            <a:ext cx="2963920" cy="18859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350"/>
          </a:p>
        </p:txBody>
      </p:sp>
      <p:sp>
        <p:nvSpPr>
          <p:cNvPr id="5" name="文字方塊 37">
            <a:extLst>
              <a:ext uri="{FF2B5EF4-FFF2-40B4-BE49-F238E27FC236}">
                <a16:creationId xmlns:a16="http://schemas.microsoft.com/office/drawing/2014/main" id="{B791F9BF-AEFB-4F78-BCDC-A8E60EC8C143}"/>
              </a:ext>
            </a:extLst>
          </p:cNvPr>
          <p:cNvSpPr txBox="1"/>
          <p:nvPr/>
        </p:nvSpPr>
        <p:spPr>
          <a:xfrm>
            <a:off x="3420030" y="3022161"/>
            <a:ext cx="647700" cy="3347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1575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PM</a:t>
            </a:r>
          </a:p>
        </p:txBody>
      </p:sp>
      <p:sp>
        <p:nvSpPr>
          <p:cNvPr id="6" name="矩形 39">
            <a:extLst>
              <a:ext uri="{FF2B5EF4-FFF2-40B4-BE49-F238E27FC236}">
                <a16:creationId xmlns:a16="http://schemas.microsoft.com/office/drawing/2014/main" id="{1F182840-C014-41B6-A144-AC396562102A}"/>
              </a:ext>
            </a:extLst>
          </p:cNvPr>
          <p:cNvSpPr/>
          <p:nvPr/>
        </p:nvSpPr>
        <p:spPr>
          <a:xfrm>
            <a:off x="6554205" y="2974536"/>
            <a:ext cx="2435362" cy="18859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350"/>
          </a:p>
        </p:txBody>
      </p:sp>
      <p:sp>
        <p:nvSpPr>
          <p:cNvPr id="7" name="文字方塊 41">
            <a:extLst>
              <a:ext uri="{FF2B5EF4-FFF2-40B4-BE49-F238E27FC236}">
                <a16:creationId xmlns:a16="http://schemas.microsoft.com/office/drawing/2014/main" id="{56290096-F1C1-4607-ADE5-A25F1DE61F39}"/>
              </a:ext>
            </a:extLst>
          </p:cNvPr>
          <p:cNvSpPr txBox="1"/>
          <p:nvPr/>
        </p:nvSpPr>
        <p:spPr>
          <a:xfrm>
            <a:off x="8518268" y="3035918"/>
            <a:ext cx="542925" cy="3347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1575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RD</a:t>
            </a:r>
          </a:p>
        </p:txBody>
      </p:sp>
      <p:cxnSp>
        <p:nvCxnSpPr>
          <p:cNvPr id="8" name="接點: 肘形 42">
            <a:extLst>
              <a:ext uri="{FF2B5EF4-FFF2-40B4-BE49-F238E27FC236}">
                <a16:creationId xmlns:a16="http://schemas.microsoft.com/office/drawing/2014/main" id="{0389C993-F29A-46FC-AC00-8879A26EC29F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258829" y="2084435"/>
            <a:ext cx="246506" cy="2240610"/>
          </a:xfrm>
          <a:prstGeom prst="bentConnector4">
            <a:avLst>
              <a:gd name="adj1" fmla="val -161429"/>
              <a:gd name="adj2" fmla="val 94034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43">
            <a:extLst>
              <a:ext uri="{FF2B5EF4-FFF2-40B4-BE49-F238E27FC236}">
                <a16:creationId xmlns:a16="http://schemas.microsoft.com/office/drawing/2014/main" id="{B2DA704A-7F23-441A-A842-B8978CE146BD}"/>
              </a:ext>
            </a:extLst>
          </p:cNvPr>
          <p:cNvCxnSpPr/>
          <p:nvPr/>
        </p:nvCxnSpPr>
        <p:spPr>
          <a:xfrm>
            <a:off x="6420301" y="1470513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44" descr="一張含有 食物 的圖片&#10;&#10;自動產生的描述">
            <a:extLst>
              <a:ext uri="{FF2B5EF4-FFF2-40B4-BE49-F238E27FC236}">
                <a16:creationId xmlns:a16="http://schemas.microsoft.com/office/drawing/2014/main" id="{0D268228-5A52-4663-A8E4-EBA09E43C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388" y="1718706"/>
            <a:ext cx="606649" cy="709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6">
            <a:extLst>
              <a:ext uri="{FF2B5EF4-FFF2-40B4-BE49-F238E27FC236}">
                <a16:creationId xmlns:a16="http://schemas.microsoft.com/office/drawing/2014/main" id="{4B800001-7474-45C7-98EB-19948D384793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8656" y="1153260"/>
            <a:ext cx="667095" cy="704813"/>
          </a:xfrm>
          <a:prstGeom prst="rect">
            <a:avLst/>
          </a:prstGeom>
        </p:spPr>
      </p:pic>
      <p:cxnSp>
        <p:nvCxnSpPr>
          <p:cNvPr id="12" name="直線接點 46">
            <a:extLst>
              <a:ext uri="{FF2B5EF4-FFF2-40B4-BE49-F238E27FC236}">
                <a16:creationId xmlns:a16="http://schemas.microsoft.com/office/drawing/2014/main" id="{353AE9CD-65D9-43E6-85BA-7B8F70FFE370}"/>
              </a:ext>
            </a:extLst>
          </p:cNvPr>
          <p:cNvCxnSpPr/>
          <p:nvPr/>
        </p:nvCxnSpPr>
        <p:spPr>
          <a:xfrm>
            <a:off x="5797212" y="3254452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47">
            <a:extLst>
              <a:ext uri="{FF2B5EF4-FFF2-40B4-BE49-F238E27FC236}">
                <a16:creationId xmlns:a16="http://schemas.microsoft.com/office/drawing/2014/main" id="{EB9A02B3-92AC-4E92-9C9D-76F89FF0655F}"/>
              </a:ext>
            </a:extLst>
          </p:cNvPr>
          <p:cNvCxnSpPr/>
          <p:nvPr/>
        </p:nvCxnSpPr>
        <p:spPr>
          <a:xfrm>
            <a:off x="4964136" y="3220849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接點: 肘形 48">
            <a:extLst>
              <a:ext uri="{FF2B5EF4-FFF2-40B4-BE49-F238E27FC236}">
                <a16:creationId xmlns:a16="http://schemas.microsoft.com/office/drawing/2014/main" id="{0B08C19C-DBAB-4A3C-B781-D486187BB57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967158" y="3217686"/>
            <a:ext cx="521014" cy="1255331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形 29">
            <a:extLst>
              <a:ext uri="{FF2B5EF4-FFF2-40B4-BE49-F238E27FC236}">
                <a16:creationId xmlns:a16="http://schemas.microsoft.com/office/drawing/2014/main" id="{C4F6F148-FD79-4BDE-BA8C-C3C1CB576B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7666" y="4242867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形 31">
            <a:extLst>
              <a:ext uri="{FF2B5EF4-FFF2-40B4-BE49-F238E27FC236}">
                <a16:creationId xmlns:a16="http://schemas.microsoft.com/office/drawing/2014/main" id="{06DCDFCC-4DAA-4B28-8CAB-85DF64BB3D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987" y="4231992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形 52">
            <a:extLst>
              <a:ext uri="{FF2B5EF4-FFF2-40B4-BE49-F238E27FC236}">
                <a16:creationId xmlns:a16="http://schemas.microsoft.com/office/drawing/2014/main" id="{42EF9A40-F294-4586-B4D9-C936ADFCD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88173" y="3078849"/>
            <a:ext cx="1615558" cy="277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8" name="直線接點 53">
            <a:extLst>
              <a:ext uri="{FF2B5EF4-FFF2-40B4-BE49-F238E27FC236}">
                <a16:creationId xmlns:a16="http://schemas.microsoft.com/office/drawing/2014/main" id="{B31DA5B1-C5B3-4C52-901B-A205468874E4}"/>
              </a:ext>
            </a:extLst>
          </p:cNvPr>
          <p:cNvCxnSpPr/>
          <p:nvPr/>
        </p:nvCxnSpPr>
        <p:spPr>
          <a:xfrm>
            <a:off x="8138695" y="3298930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54">
            <a:extLst>
              <a:ext uri="{FF2B5EF4-FFF2-40B4-BE49-F238E27FC236}">
                <a16:creationId xmlns:a16="http://schemas.microsoft.com/office/drawing/2014/main" id="{8597ED08-1D89-454F-97F8-D06DE8BA6812}"/>
              </a:ext>
            </a:extLst>
          </p:cNvPr>
          <p:cNvCxnSpPr/>
          <p:nvPr/>
        </p:nvCxnSpPr>
        <p:spPr>
          <a:xfrm>
            <a:off x="7305619" y="3265327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圖形 33">
            <a:extLst>
              <a:ext uri="{FF2B5EF4-FFF2-40B4-BE49-F238E27FC236}">
                <a16:creationId xmlns:a16="http://schemas.microsoft.com/office/drawing/2014/main" id="{FD3B30D8-416E-4F57-94E6-8E48DAB6BE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8527" y="4231992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形 35">
            <a:extLst>
              <a:ext uri="{FF2B5EF4-FFF2-40B4-BE49-F238E27FC236}">
                <a16:creationId xmlns:a16="http://schemas.microsoft.com/office/drawing/2014/main" id="{1A0A0ED0-BA59-48B5-BB3A-E492173FEF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3416" y="4234520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形 57">
            <a:extLst>
              <a:ext uri="{FF2B5EF4-FFF2-40B4-BE49-F238E27FC236}">
                <a16:creationId xmlns:a16="http://schemas.microsoft.com/office/drawing/2014/main" id="{C527542B-37C2-4149-A199-56733BE73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21199" y="3062283"/>
            <a:ext cx="1615558" cy="277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形 29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769F94AF-AA8F-49F7-AA2F-2E8DC6777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3308" y="4270080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群組 88">
            <a:extLst>
              <a:ext uri="{FF2B5EF4-FFF2-40B4-BE49-F238E27FC236}">
                <a16:creationId xmlns:a16="http://schemas.microsoft.com/office/drawing/2014/main" id="{DE15B101-E664-4A8E-80B0-15DDEB7CFF5C}"/>
              </a:ext>
            </a:extLst>
          </p:cNvPr>
          <p:cNvGrpSpPr/>
          <p:nvPr/>
        </p:nvGrpSpPr>
        <p:grpSpPr>
          <a:xfrm>
            <a:off x="3554149" y="1574886"/>
            <a:ext cx="1013517" cy="1100068"/>
            <a:chOff x="2881798" y="3435477"/>
            <a:chExt cx="1093977" cy="1207802"/>
          </a:xfrm>
        </p:grpSpPr>
        <p:pic>
          <p:nvPicPr>
            <p:cNvPr id="29" name="圖片 89" descr="一張含有 坐, 光, 黑色, 電腦 的圖片&#10;&#10;自動產生的描述">
              <a:extLst>
                <a:ext uri="{FF2B5EF4-FFF2-40B4-BE49-F238E27FC236}">
                  <a16:creationId xmlns:a16="http://schemas.microsoft.com/office/drawing/2014/main" id="{475CBA32-0803-44DA-9D89-AB7A83F6E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798" y="3435477"/>
              <a:ext cx="1093977" cy="12078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圖片 90" descr="一張含有 畫畫 的圖片&#10;&#10;自動產生的描述">
              <a:extLst>
                <a:ext uri="{FF2B5EF4-FFF2-40B4-BE49-F238E27FC236}">
                  <a16:creationId xmlns:a16="http://schemas.microsoft.com/office/drawing/2014/main" id="{89843B90-E9A0-4D8A-8CFD-836C4D200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1867" y="4358514"/>
              <a:ext cx="1075442" cy="2818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1" name="TextBox 46">
            <a:extLst>
              <a:ext uri="{FF2B5EF4-FFF2-40B4-BE49-F238E27FC236}">
                <a16:creationId xmlns:a16="http://schemas.microsoft.com/office/drawing/2014/main" id="{4E01DA01-C5C4-43AC-A968-481B265CF8D9}"/>
              </a:ext>
            </a:extLst>
          </p:cNvPr>
          <p:cNvSpPr txBox="1"/>
          <p:nvPr/>
        </p:nvSpPr>
        <p:spPr>
          <a:xfrm>
            <a:off x="259051" y="1905011"/>
            <a:ext cx="2736630" cy="2314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TW"/>
              <a:t>Zabbix</a:t>
            </a:r>
            <a:r>
              <a:rPr lang="zh-TW" altLang="en-US"/>
              <a:t> </a:t>
            </a:r>
            <a:r>
              <a:rPr lang="en-US" altLang="zh-TW"/>
              <a:t>installed</a:t>
            </a:r>
            <a:r>
              <a:rPr lang="zh-TW" altLang="en-US"/>
              <a:t> </a:t>
            </a:r>
            <a:r>
              <a:rPr lang="en-US" altLang="zh-TW"/>
              <a:t>on</a:t>
            </a:r>
            <a:r>
              <a:rPr lang="zh-TW" altLang="en-US"/>
              <a:t> </a:t>
            </a:r>
            <a:r>
              <a:rPr lang="en-US" altLang="zh-TW"/>
              <a:t>a</a:t>
            </a:r>
            <a:r>
              <a:rPr lang="zh-TW" altLang="en-US"/>
              <a:t> </a:t>
            </a:r>
            <a:r>
              <a:rPr lang="en-US" altLang="zh-TW"/>
              <a:t>NAS</a:t>
            </a:r>
            <a:r>
              <a:rPr lang="zh-TW" altLang="en-US"/>
              <a:t>​</a:t>
            </a:r>
            <a:endParaRPr lang="en-US" altLang="zh-TW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TW"/>
              <a:t>Allow</a:t>
            </a:r>
            <a:r>
              <a:rPr lang="zh-TW" altLang="en-US"/>
              <a:t> </a:t>
            </a:r>
            <a:r>
              <a:rPr lang="en-US" altLang="zh-TW"/>
              <a:t>NAS</a:t>
            </a:r>
            <a:r>
              <a:rPr lang="zh-TW" altLang="en-US"/>
              <a:t> </a:t>
            </a:r>
            <a:r>
              <a:rPr lang="en-US" altLang="zh-TW"/>
              <a:t>to</a:t>
            </a:r>
            <a:r>
              <a:rPr lang="zh-TW" altLang="en-US"/>
              <a:t> </a:t>
            </a:r>
            <a:r>
              <a:rPr lang="en-US" altLang="zh-TW"/>
              <a:t>access</a:t>
            </a:r>
            <a:r>
              <a:rPr lang="zh-TW" altLang="en-US"/>
              <a:t> </a:t>
            </a:r>
            <a:r>
              <a:rPr lang="en-US" altLang="zh-TW"/>
              <a:t>all</a:t>
            </a:r>
            <a:r>
              <a:rPr lang="zh-TW" altLang="en-US"/>
              <a:t> </a:t>
            </a:r>
            <a:r>
              <a:rPr lang="en-US" altLang="zh-TW"/>
              <a:t>devices</a:t>
            </a:r>
            <a:r>
              <a:rPr lang="en-US"/>
              <a:t>​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TW"/>
              <a:t>Through</a:t>
            </a:r>
            <a:r>
              <a:rPr lang="zh-TW" altLang="en-US"/>
              <a:t> </a:t>
            </a:r>
            <a:r>
              <a:rPr lang="en-US" altLang="zh-TW"/>
              <a:t>SNMP,</a:t>
            </a:r>
            <a:r>
              <a:rPr lang="zh-TW" altLang="en-US"/>
              <a:t> </a:t>
            </a:r>
            <a:r>
              <a:rPr lang="en-US" altLang="zh-TW"/>
              <a:t>Zabbix</a:t>
            </a:r>
            <a:r>
              <a:rPr lang="zh-TW" altLang="en-US"/>
              <a:t> </a:t>
            </a:r>
            <a:r>
              <a:rPr lang="en-US" altLang="zh-TW"/>
              <a:t>can</a:t>
            </a:r>
            <a:r>
              <a:rPr lang="zh-TW" altLang="en-US"/>
              <a:t> </a:t>
            </a:r>
            <a:r>
              <a:rPr lang="en-US" altLang="zh-TW"/>
              <a:t>monitor</a:t>
            </a:r>
            <a:r>
              <a:rPr lang="zh-TW" altLang="en-US"/>
              <a:t> </a:t>
            </a:r>
            <a:r>
              <a:rPr lang="en-US" altLang="zh-TW"/>
              <a:t>all</a:t>
            </a:r>
            <a:r>
              <a:rPr lang="zh-TW" altLang="en-US"/>
              <a:t> </a:t>
            </a:r>
            <a:r>
              <a:rPr lang="en-US" altLang="zh-TW"/>
              <a:t>devices</a:t>
            </a:r>
            <a:r>
              <a:rPr lang="zh-TW" altLang="en-US"/>
              <a:t> </a:t>
            </a:r>
            <a:r>
              <a:rPr lang="en-US" altLang="zh-TW"/>
              <a:t>directly</a:t>
            </a:r>
            <a:r>
              <a:rPr lang="en-US"/>
              <a:t>​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altLang="zh-TW"/>
              <a:t>Generate</a:t>
            </a:r>
            <a:r>
              <a:rPr lang="zh-TW" altLang="en-US"/>
              <a:t> </a:t>
            </a:r>
            <a:r>
              <a:rPr lang="en-US" altLang="zh-TW"/>
              <a:t>report</a:t>
            </a:r>
            <a:r>
              <a:rPr lang="en-US"/>
              <a:t>s</a:t>
            </a:r>
            <a:r>
              <a:rPr lang="zh-TW" altLang="en-US"/>
              <a:t> </a:t>
            </a:r>
            <a:r>
              <a:rPr lang="en-US" altLang="zh-TW"/>
              <a:t>by</a:t>
            </a:r>
            <a:r>
              <a:rPr lang="zh-TW" altLang="en-US"/>
              <a:t> </a:t>
            </a:r>
            <a:r>
              <a:rPr lang="en-US" altLang="zh-TW"/>
              <a:t>Zabbix</a:t>
            </a:r>
            <a:r>
              <a:rPr lang="en-US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823882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矩形 79">
            <a:extLst>
              <a:ext uri="{FF2B5EF4-FFF2-40B4-BE49-F238E27FC236}">
                <a16:creationId xmlns:a16="http://schemas.microsoft.com/office/drawing/2014/main" id="{821CA752-DCD4-496A-8E97-D58665F0062A}"/>
              </a:ext>
            </a:extLst>
          </p:cNvPr>
          <p:cNvSpPr/>
          <p:nvPr/>
        </p:nvSpPr>
        <p:spPr>
          <a:xfrm>
            <a:off x="6080616" y="1886146"/>
            <a:ext cx="2880274" cy="31126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350"/>
          </a:p>
        </p:txBody>
      </p:sp>
      <p:sp>
        <p:nvSpPr>
          <p:cNvPr id="143" name="矩形 79">
            <a:extLst>
              <a:ext uri="{FF2B5EF4-FFF2-40B4-BE49-F238E27FC236}">
                <a16:creationId xmlns:a16="http://schemas.microsoft.com/office/drawing/2014/main" id="{E60C940A-5BB4-4A56-8F25-F0773E869E9D}"/>
              </a:ext>
            </a:extLst>
          </p:cNvPr>
          <p:cNvSpPr/>
          <p:nvPr/>
        </p:nvSpPr>
        <p:spPr>
          <a:xfrm>
            <a:off x="102857" y="1886147"/>
            <a:ext cx="5849446" cy="31169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B47E82-F5BC-405F-AF7C-C366A25FB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Distributed Monitoring </a:t>
            </a:r>
            <a:br>
              <a:rPr lang="en-US" altLang="zh-TW">
                <a:latin typeface="微軟正黑體"/>
                <a:ea typeface="微軟正黑體"/>
              </a:rPr>
            </a:br>
            <a:r>
              <a:rPr lang="en-US" altLang="zh-TW">
                <a:latin typeface="微軟正黑體"/>
                <a:ea typeface="微軟正黑體"/>
              </a:rPr>
              <a:t>with Zabbix using SNMP</a:t>
            </a:r>
            <a:endParaRPr lang="en-US"/>
          </a:p>
        </p:txBody>
      </p:sp>
      <p:sp>
        <p:nvSpPr>
          <p:cNvPr id="97" name="文字方塊 74">
            <a:extLst>
              <a:ext uri="{FF2B5EF4-FFF2-40B4-BE49-F238E27FC236}">
                <a16:creationId xmlns:a16="http://schemas.microsoft.com/office/drawing/2014/main" id="{62FD7819-877D-4825-AD6B-7420E1C48B33}"/>
              </a:ext>
            </a:extLst>
          </p:cNvPr>
          <p:cNvSpPr txBox="1"/>
          <p:nvPr/>
        </p:nvSpPr>
        <p:spPr>
          <a:xfrm>
            <a:off x="198663" y="3141954"/>
            <a:ext cx="647700" cy="3347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1575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PM</a:t>
            </a:r>
          </a:p>
        </p:txBody>
      </p:sp>
      <p:sp>
        <p:nvSpPr>
          <p:cNvPr id="98" name="文字方塊 76">
            <a:extLst>
              <a:ext uri="{FF2B5EF4-FFF2-40B4-BE49-F238E27FC236}">
                <a16:creationId xmlns:a16="http://schemas.microsoft.com/office/drawing/2014/main" id="{9207E858-B03B-4650-997A-730A2BCA8E45}"/>
              </a:ext>
            </a:extLst>
          </p:cNvPr>
          <p:cNvSpPr txBox="1"/>
          <p:nvPr/>
        </p:nvSpPr>
        <p:spPr>
          <a:xfrm>
            <a:off x="5304697" y="3472044"/>
            <a:ext cx="542925" cy="3347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1575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RD</a:t>
            </a:r>
          </a:p>
        </p:txBody>
      </p:sp>
      <p:sp>
        <p:nvSpPr>
          <p:cNvPr id="99" name="文字方塊 78">
            <a:extLst>
              <a:ext uri="{FF2B5EF4-FFF2-40B4-BE49-F238E27FC236}">
                <a16:creationId xmlns:a16="http://schemas.microsoft.com/office/drawing/2014/main" id="{561771DA-D623-4119-89B3-32213BF9CCB1}"/>
              </a:ext>
            </a:extLst>
          </p:cNvPr>
          <p:cNvSpPr txBox="1"/>
          <p:nvPr/>
        </p:nvSpPr>
        <p:spPr>
          <a:xfrm>
            <a:off x="7738812" y="3138911"/>
            <a:ext cx="885825" cy="57708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575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Local Sales</a:t>
            </a:r>
          </a:p>
        </p:txBody>
      </p:sp>
      <p:sp>
        <p:nvSpPr>
          <p:cNvPr id="100" name="文字方塊 81">
            <a:extLst>
              <a:ext uri="{FF2B5EF4-FFF2-40B4-BE49-F238E27FC236}">
                <a16:creationId xmlns:a16="http://schemas.microsoft.com/office/drawing/2014/main" id="{E9BDDA64-3021-43D3-9D02-F4EC5CDF4190}"/>
              </a:ext>
            </a:extLst>
          </p:cNvPr>
          <p:cNvSpPr txBox="1"/>
          <p:nvPr/>
        </p:nvSpPr>
        <p:spPr>
          <a:xfrm>
            <a:off x="183111" y="1958189"/>
            <a:ext cx="685800" cy="30008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135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HQ</a:t>
            </a:r>
            <a:endParaRPr lang="zh-TW" altLang="en-US" sz="13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文字方塊 82">
            <a:extLst>
              <a:ext uri="{FF2B5EF4-FFF2-40B4-BE49-F238E27FC236}">
                <a16:creationId xmlns:a16="http://schemas.microsoft.com/office/drawing/2014/main" id="{90549DAA-A510-478C-A931-C906BD4DF6A5}"/>
              </a:ext>
            </a:extLst>
          </p:cNvPr>
          <p:cNvSpPr txBox="1"/>
          <p:nvPr/>
        </p:nvSpPr>
        <p:spPr>
          <a:xfrm>
            <a:off x="7720710" y="1964758"/>
            <a:ext cx="1133475" cy="30008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135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Branch</a:t>
            </a:r>
            <a:endParaRPr lang="zh-TW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" name="圖片 84" descr="一張含有 食物 的圖片&#10;&#10;自動產生的描述">
            <a:extLst>
              <a:ext uri="{FF2B5EF4-FFF2-40B4-BE49-F238E27FC236}">
                <a16:creationId xmlns:a16="http://schemas.microsoft.com/office/drawing/2014/main" id="{931F3F5B-86FC-49C1-8E99-35D3A659C0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154" y="1616781"/>
            <a:ext cx="606649" cy="709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4" name="接點: 肘形 85">
            <a:extLst>
              <a:ext uri="{FF2B5EF4-FFF2-40B4-BE49-F238E27FC236}">
                <a16:creationId xmlns:a16="http://schemas.microsoft.com/office/drawing/2014/main" id="{4DFBFDA5-E7ED-406D-9EFA-7E55192E7B35}"/>
              </a:ext>
            </a:extLst>
          </p:cNvPr>
          <p:cNvCxnSpPr>
            <a:cxnSpLocks/>
          </p:cNvCxnSpPr>
          <p:nvPr/>
        </p:nvCxnSpPr>
        <p:spPr>
          <a:xfrm flipH="1">
            <a:off x="3642214" y="1547981"/>
            <a:ext cx="1601471" cy="612388"/>
          </a:xfrm>
          <a:prstGeom prst="bentConnector3">
            <a:avLst>
              <a:gd name="adj1" fmla="val 42674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接點 87">
            <a:extLst>
              <a:ext uri="{FF2B5EF4-FFF2-40B4-BE49-F238E27FC236}">
                <a16:creationId xmlns:a16="http://schemas.microsoft.com/office/drawing/2014/main" id="{BEE7ECDF-FF0A-4FDF-A181-5DFBBBCBB07E}"/>
              </a:ext>
            </a:extLst>
          </p:cNvPr>
          <p:cNvCxnSpPr/>
          <p:nvPr/>
        </p:nvCxnSpPr>
        <p:spPr>
          <a:xfrm>
            <a:off x="2043155" y="2179883"/>
            <a:ext cx="153032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群組 88">
            <a:extLst>
              <a:ext uri="{FF2B5EF4-FFF2-40B4-BE49-F238E27FC236}">
                <a16:creationId xmlns:a16="http://schemas.microsoft.com/office/drawing/2014/main" id="{D6D450C9-D4EE-4E0D-8B68-FE4A4CDF6069}"/>
              </a:ext>
            </a:extLst>
          </p:cNvPr>
          <p:cNvGrpSpPr/>
          <p:nvPr/>
        </p:nvGrpSpPr>
        <p:grpSpPr>
          <a:xfrm>
            <a:off x="1630968" y="1699412"/>
            <a:ext cx="806070" cy="889939"/>
            <a:chOff x="2881798" y="3435477"/>
            <a:chExt cx="1093977" cy="1207802"/>
          </a:xfrm>
        </p:grpSpPr>
        <p:pic>
          <p:nvPicPr>
            <p:cNvPr id="137" name="圖片 89" descr="一張含有 坐, 光, 黑色, 電腦 的圖片&#10;&#10;自動產生的描述">
              <a:extLst>
                <a:ext uri="{FF2B5EF4-FFF2-40B4-BE49-F238E27FC236}">
                  <a16:creationId xmlns:a16="http://schemas.microsoft.com/office/drawing/2014/main" id="{458BB680-A766-432B-98E3-A29076141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798" y="3435477"/>
              <a:ext cx="1093977" cy="12078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8" name="圖片 90" descr="一張含有 畫畫 的圖片&#10;&#10;自動產生的描述">
              <a:extLst>
                <a:ext uri="{FF2B5EF4-FFF2-40B4-BE49-F238E27FC236}">
                  <a16:creationId xmlns:a16="http://schemas.microsoft.com/office/drawing/2014/main" id="{EA481DF3-AB6A-4C90-A65B-F17FE24B1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1867" y="4358514"/>
              <a:ext cx="1075442" cy="2818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08" name="接點: 肘形 91">
            <a:extLst>
              <a:ext uri="{FF2B5EF4-FFF2-40B4-BE49-F238E27FC236}">
                <a16:creationId xmlns:a16="http://schemas.microsoft.com/office/drawing/2014/main" id="{3D373081-7854-4AF0-A73A-691096F15EFA}"/>
              </a:ext>
            </a:extLst>
          </p:cNvPr>
          <p:cNvCxnSpPr>
            <a:cxnSpLocks/>
          </p:cNvCxnSpPr>
          <p:nvPr/>
        </p:nvCxnSpPr>
        <p:spPr>
          <a:xfrm rot="10800000">
            <a:off x="2184038" y="3286914"/>
            <a:ext cx="2378380" cy="14137"/>
          </a:xfrm>
          <a:prstGeom prst="bentConnector4">
            <a:avLst>
              <a:gd name="adj1" fmla="val -2751"/>
              <a:gd name="adj2" fmla="val 2750138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接點 92">
            <a:extLst>
              <a:ext uri="{FF2B5EF4-FFF2-40B4-BE49-F238E27FC236}">
                <a16:creationId xmlns:a16="http://schemas.microsoft.com/office/drawing/2014/main" id="{69F812D8-F172-45FF-A2DD-26CC365BE40A}"/>
              </a:ext>
            </a:extLst>
          </p:cNvPr>
          <p:cNvCxnSpPr>
            <a:cxnSpLocks/>
          </p:cNvCxnSpPr>
          <p:nvPr/>
        </p:nvCxnSpPr>
        <p:spPr>
          <a:xfrm>
            <a:off x="3554372" y="2209738"/>
            <a:ext cx="0" cy="69350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圖片 93" descr="一張含有 食物 的圖片&#10;&#10;自動產生的描述">
            <a:extLst>
              <a:ext uri="{FF2B5EF4-FFF2-40B4-BE49-F238E27FC236}">
                <a16:creationId xmlns:a16="http://schemas.microsoft.com/office/drawing/2014/main" id="{D76EB4BC-E5EF-477F-92D7-1AE5E1C817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14" y="1647479"/>
            <a:ext cx="606649" cy="709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1" name="直線接點 94">
            <a:extLst>
              <a:ext uri="{FF2B5EF4-FFF2-40B4-BE49-F238E27FC236}">
                <a16:creationId xmlns:a16="http://schemas.microsoft.com/office/drawing/2014/main" id="{96DB19B4-9E90-41FF-8368-C33BCBCF5307}"/>
              </a:ext>
            </a:extLst>
          </p:cNvPr>
          <p:cNvCxnSpPr/>
          <p:nvPr/>
        </p:nvCxnSpPr>
        <p:spPr>
          <a:xfrm>
            <a:off x="2696822" y="3237548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接點 95">
            <a:extLst>
              <a:ext uri="{FF2B5EF4-FFF2-40B4-BE49-F238E27FC236}">
                <a16:creationId xmlns:a16="http://schemas.microsoft.com/office/drawing/2014/main" id="{EF6869D3-A85C-4A1C-87F5-BE2AC0C32073}"/>
              </a:ext>
            </a:extLst>
          </p:cNvPr>
          <p:cNvCxnSpPr/>
          <p:nvPr/>
        </p:nvCxnSpPr>
        <p:spPr>
          <a:xfrm>
            <a:off x="2106272" y="3237548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接點: 肘形 99">
            <a:extLst>
              <a:ext uri="{FF2B5EF4-FFF2-40B4-BE49-F238E27FC236}">
                <a16:creationId xmlns:a16="http://schemas.microsoft.com/office/drawing/2014/main" id="{9FB4EC05-5152-4C55-8DD1-51FF73AC52E6}"/>
              </a:ext>
            </a:extLst>
          </p:cNvPr>
          <p:cNvCxnSpPr>
            <a:cxnSpLocks/>
          </p:cNvCxnSpPr>
          <p:nvPr/>
        </p:nvCxnSpPr>
        <p:spPr>
          <a:xfrm rot="10800000" flipV="1">
            <a:off x="716084" y="3332032"/>
            <a:ext cx="788655" cy="1236498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接點: 肘形 100">
            <a:extLst>
              <a:ext uri="{FF2B5EF4-FFF2-40B4-BE49-F238E27FC236}">
                <a16:creationId xmlns:a16="http://schemas.microsoft.com/office/drawing/2014/main" id="{8B2DE73D-3BB0-46C4-A9D0-3F4E8824CC99}"/>
              </a:ext>
            </a:extLst>
          </p:cNvPr>
          <p:cNvCxnSpPr>
            <a:cxnSpLocks/>
          </p:cNvCxnSpPr>
          <p:nvPr/>
        </p:nvCxnSpPr>
        <p:spPr>
          <a:xfrm rot="5400000">
            <a:off x="941036" y="3750698"/>
            <a:ext cx="1193807" cy="410122"/>
          </a:xfrm>
          <a:prstGeom prst="bentConnector3">
            <a:avLst>
              <a:gd name="adj1" fmla="val 45745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圖形 2">
            <a:extLst>
              <a:ext uri="{FF2B5EF4-FFF2-40B4-BE49-F238E27FC236}">
                <a16:creationId xmlns:a16="http://schemas.microsoft.com/office/drawing/2014/main" id="{B55AD66C-3AC3-4351-AF5E-16B42CFB72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726" y="4338381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6" name="圖形 2">
            <a:extLst>
              <a:ext uri="{FF2B5EF4-FFF2-40B4-BE49-F238E27FC236}">
                <a16:creationId xmlns:a16="http://schemas.microsoft.com/office/drawing/2014/main" id="{A80CEC05-EFC6-446D-90E4-C46E44F143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295" y="4338381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7" name="圖形 103">
            <a:extLst>
              <a:ext uri="{FF2B5EF4-FFF2-40B4-BE49-F238E27FC236}">
                <a16:creationId xmlns:a16="http://schemas.microsoft.com/office/drawing/2014/main" id="{19717DCE-B452-4657-92C2-3A15936ECE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4739" y="3210712"/>
            <a:ext cx="1411725" cy="242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8" name="圖形 2">
            <a:extLst>
              <a:ext uri="{FF2B5EF4-FFF2-40B4-BE49-F238E27FC236}">
                <a16:creationId xmlns:a16="http://schemas.microsoft.com/office/drawing/2014/main" id="{11D94E8B-3E3E-44D8-9B98-105AC26086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562" y="4329318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9" name="直線接點 105">
            <a:extLst>
              <a:ext uri="{FF2B5EF4-FFF2-40B4-BE49-F238E27FC236}">
                <a16:creationId xmlns:a16="http://schemas.microsoft.com/office/drawing/2014/main" id="{DFE07E91-D70F-42BF-9988-652294AD921B}"/>
              </a:ext>
            </a:extLst>
          </p:cNvPr>
          <p:cNvCxnSpPr/>
          <p:nvPr/>
        </p:nvCxnSpPr>
        <p:spPr>
          <a:xfrm>
            <a:off x="4731846" y="3360840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接點 106">
            <a:extLst>
              <a:ext uri="{FF2B5EF4-FFF2-40B4-BE49-F238E27FC236}">
                <a16:creationId xmlns:a16="http://schemas.microsoft.com/office/drawing/2014/main" id="{3B92346E-29C1-443C-9CA5-12D7DB3F1A33}"/>
              </a:ext>
            </a:extLst>
          </p:cNvPr>
          <p:cNvCxnSpPr/>
          <p:nvPr/>
        </p:nvCxnSpPr>
        <p:spPr>
          <a:xfrm>
            <a:off x="4023158" y="3360840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接點: 肘形 107">
            <a:extLst>
              <a:ext uri="{FF2B5EF4-FFF2-40B4-BE49-F238E27FC236}">
                <a16:creationId xmlns:a16="http://schemas.microsoft.com/office/drawing/2014/main" id="{713DE236-CD1E-424B-8E39-0381CE83EE21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69308" y="3777632"/>
            <a:ext cx="1246895" cy="443361"/>
          </a:xfrm>
          <a:prstGeom prst="bentConnector3">
            <a:avLst>
              <a:gd name="adj1" fmla="val 47454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" name="圖形 2">
            <a:extLst>
              <a:ext uri="{FF2B5EF4-FFF2-40B4-BE49-F238E27FC236}">
                <a16:creationId xmlns:a16="http://schemas.microsoft.com/office/drawing/2014/main" id="{9159F0FE-949F-4FED-BAF2-5DBCEA34D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6621" y="4331574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3" name="圖形 2">
            <a:extLst>
              <a:ext uri="{FF2B5EF4-FFF2-40B4-BE49-F238E27FC236}">
                <a16:creationId xmlns:a16="http://schemas.microsoft.com/office/drawing/2014/main" id="{13B6F310-8487-49B5-AA0A-D4D7427A8E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9945" y="4322511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4" name="群組 110">
            <a:extLst>
              <a:ext uri="{FF2B5EF4-FFF2-40B4-BE49-F238E27FC236}">
                <a16:creationId xmlns:a16="http://schemas.microsoft.com/office/drawing/2014/main" id="{1AD62B17-BBE4-4865-9B77-FD1D9C9E3E4F}"/>
              </a:ext>
            </a:extLst>
          </p:cNvPr>
          <p:cNvGrpSpPr/>
          <p:nvPr/>
        </p:nvGrpSpPr>
        <p:grpSpPr>
          <a:xfrm>
            <a:off x="3554395" y="4079681"/>
            <a:ext cx="667233" cy="736657"/>
            <a:chOff x="4805224" y="5815746"/>
            <a:chExt cx="1093977" cy="1207802"/>
          </a:xfrm>
        </p:grpSpPr>
        <p:pic>
          <p:nvPicPr>
            <p:cNvPr id="135" name="圖片 111" descr="一張含有 坐, 光, 黑色, 電腦 的圖片&#10;&#10;自動產生的描述">
              <a:extLst>
                <a:ext uri="{FF2B5EF4-FFF2-40B4-BE49-F238E27FC236}">
                  <a16:creationId xmlns:a16="http://schemas.microsoft.com/office/drawing/2014/main" id="{20E4A653-E830-4A78-95A2-1909148E0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224" y="5815746"/>
              <a:ext cx="1093977" cy="12078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6" name="圖片 112" descr="一張含有 畫畫 的圖片&#10;&#10;自動產生的描述">
              <a:extLst>
                <a:ext uri="{FF2B5EF4-FFF2-40B4-BE49-F238E27FC236}">
                  <a16:creationId xmlns:a16="http://schemas.microsoft.com/office/drawing/2014/main" id="{8C799BBF-0285-48DF-A507-75ADBC8A6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293" y="6738783"/>
              <a:ext cx="1075442" cy="2818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5" name="圖形 113">
            <a:extLst>
              <a:ext uri="{FF2B5EF4-FFF2-40B4-BE49-F238E27FC236}">
                <a16:creationId xmlns:a16="http://schemas.microsoft.com/office/drawing/2014/main" id="{B672B73C-7259-450C-A6DD-5B13C4814A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94655" y="3217086"/>
            <a:ext cx="1411725" cy="242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6" name="接點: 肘形 114">
            <a:extLst>
              <a:ext uri="{FF2B5EF4-FFF2-40B4-BE49-F238E27FC236}">
                <a16:creationId xmlns:a16="http://schemas.microsoft.com/office/drawing/2014/main" id="{382B1057-DA4B-466D-AC26-9115A85F45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7425821" y="3579880"/>
            <a:ext cx="1085651" cy="632779"/>
          </a:xfrm>
          <a:prstGeom prst="bentConnector3">
            <a:avLst>
              <a:gd name="adj1" fmla="val 42396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接點 115">
            <a:extLst>
              <a:ext uri="{FF2B5EF4-FFF2-40B4-BE49-F238E27FC236}">
                <a16:creationId xmlns:a16="http://schemas.microsoft.com/office/drawing/2014/main" id="{B78339B6-2F60-4DE7-90A9-0F290DBBF83F}"/>
              </a:ext>
            </a:extLst>
          </p:cNvPr>
          <p:cNvCxnSpPr/>
          <p:nvPr/>
        </p:nvCxnSpPr>
        <p:spPr>
          <a:xfrm>
            <a:off x="7502467" y="3360840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接點 116">
            <a:extLst>
              <a:ext uri="{FF2B5EF4-FFF2-40B4-BE49-F238E27FC236}">
                <a16:creationId xmlns:a16="http://schemas.microsoft.com/office/drawing/2014/main" id="{5206F51C-3781-4CBF-B6EF-2C42A21722C8}"/>
              </a:ext>
            </a:extLst>
          </p:cNvPr>
          <p:cNvCxnSpPr/>
          <p:nvPr/>
        </p:nvCxnSpPr>
        <p:spPr>
          <a:xfrm>
            <a:off x="6829367" y="3360840"/>
            <a:ext cx="0" cy="12076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圖形 2">
            <a:extLst>
              <a:ext uri="{FF2B5EF4-FFF2-40B4-BE49-F238E27FC236}">
                <a16:creationId xmlns:a16="http://schemas.microsoft.com/office/drawing/2014/main" id="{B66D4100-A9A6-413F-8717-F0A5F289FE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0512" y="4311678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1" name="圖形 2">
            <a:extLst>
              <a:ext uri="{FF2B5EF4-FFF2-40B4-BE49-F238E27FC236}">
                <a16:creationId xmlns:a16="http://schemas.microsoft.com/office/drawing/2014/main" id="{59199876-74E2-400E-B795-99E513B974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3836" y="4302615"/>
            <a:ext cx="630450" cy="46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2" name="群組 120">
            <a:extLst>
              <a:ext uri="{FF2B5EF4-FFF2-40B4-BE49-F238E27FC236}">
                <a16:creationId xmlns:a16="http://schemas.microsoft.com/office/drawing/2014/main" id="{83B829F7-7551-4058-8288-BF74963F7E73}"/>
              </a:ext>
            </a:extLst>
          </p:cNvPr>
          <p:cNvGrpSpPr/>
          <p:nvPr/>
        </p:nvGrpSpPr>
        <p:grpSpPr>
          <a:xfrm>
            <a:off x="6418286" y="4059785"/>
            <a:ext cx="667233" cy="736657"/>
            <a:chOff x="8059114" y="5795850"/>
            <a:chExt cx="1093977" cy="1207802"/>
          </a:xfrm>
        </p:grpSpPr>
        <p:pic>
          <p:nvPicPr>
            <p:cNvPr id="133" name="圖片 121" descr="一張含有 坐, 光, 黑色, 電腦 的圖片&#10;&#10;自動產生的描述">
              <a:extLst>
                <a:ext uri="{FF2B5EF4-FFF2-40B4-BE49-F238E27FC236}">
                  <a16:creationId xmlns:a16="http://schemas.microsoft.com/office/drawing/2014/main" id="{10EE62CA-133B-4097-9C3C-81CBA5ADA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9114" y="5795850"/>
              <a:ext cx="1093977" cy="12078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4" name="圖片 122" descr="一張含有 畫畫 的圖片&#10;&#10;自動產生的描述">
              <a:extLst>
                <a:ext uri="{FF2B5EF4-FFF2-40B4-BE49-F238E27FC236}">
                  <a16:creationId xmlns:a16="http://schemas.microsoft.com/office/drawing/2014/main" id="{F9ECC183-A3B4-436E-AEC3-1642A4A5E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183" y="6718887"/>
              <a:ext cx="1075442" cy="2818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9" name="群組 110">
            <a:extLst>
              <a:ext uri="{FF2B5EF4-FFF2-40B4-BE49-F238E27FC236}">
                <a16:creationId xmlns:a16="http://schemas.microsoft.com/office/drawing/2014/main" id="{74183AFE-AB99-45B0-93CF-C23CB29F04BD}"/>
              </a:ext>
            </a:extLst>
          </p:cNvPr>
          <p:cNvGrpSpPr/>
          <p:nvPr/>
        </p:nvGrpSpPr>
        <p:grpSpPr>
          <a:xfrm>
            <a:off x="2516498" y="4073112"/>
            <a:ext cx="667233" cy="736657"/>
            <a:chOff x="4805224" y="5815746"/>
            <a:chExt cx="1093977" cy="1207802"/>
          </a:xfrm>
        </p:grpSpPr>
        <p:pic>
          <p:nvPicPr>
            <p:cNvPr id="140" name="圖片 111" descr="一張含有 坐, 光, 黑色, 電腦 的圖片&#10;&#10;自動產生的描述">
              <a:extLst>
                <a:ext uri="{FF2B5EF4-FFF2-40B4-BE49-F238E27FC236}">
                  <a16:creationId xmlns:a16="http://schemas.microsoft.com/office/drawing/2014/main" id="{5EC4E88F-B940-4D52-A439-767F1FA70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224" y="5815746"/>
              <a:ext cx="1093977" cy="12078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1" name="圖片 112" descr="一張含有 畫畫 的圖片&#10;&#10;自動產生的描述">
              <a:extLst>
                <a:ext uri="{FF2B5EF4-FFF2-40B4-BE49-F238E27FC236}">
                  <a16:creationId xmlns:a16="http://schemas.microsoft.com/office/drawing/2014/main" id="{5482DFD8-5D87-4F94-A502-DC191D251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293" y="6738783"/>
              <a:ext cx="1075442" cy="2818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4" name="矩形 79">
            <a:extLst>
              <a:ext uri="{FF2B5EF4-FFF2-40B4-BE49-F238E27FC236}">
                <a16:creationId xmlns:a16="http://schemas.microsoft.com/office/drawing/2014/main" id="{C2B2F015-6DAA-4F3A-8DF0-506A1ADB9628}"/>
              </a:ext>
            </a:extLst>
          </p:cNvPr>
          <p:cNvSpPr/>
          <p:nvPr/>
        </p:nvSpPr>
        <p:spPr>
          <a:xfrm>
            <a:off x="247374" y="3016007"/>
            <a:ext cx="3070775" cy="1895148"/>
          </a:xfrm>
          <a:prstGeom prst="rect">
            <a:avLst/>
          </a:prstGeom>
          <a:noFill/>
          <a:ln w="12700">
            <a:solidFill>
              <a:srgbClr val="4472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350"/>
          </a:p>
        </p:txBody>
      </p:sp>
      <p:pic>
        <p:nvPicPr>
          <p:cNvPr id="129" name="圖形 117">
            <a:extLst>
              <a:ext uri="{FF2B5EF4-FFF2-40B4-BE49-F238E27FC236}">
                <a16:creationId xmlns:a16="http://schemas.microsoft.com/office/drawing/2014/main" id="{47C8358D-9D46-48B2-808D-DD41F09FED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61928" y="3229786"/>
            <a:ext cx="1411725" cy="242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5" name="矩形 79">
            <a:extLst>
              <a:ext uri="{FF2B5EF4-FFF2-40B4-BE49-F238E27FC236}">
                <a16:creationId xmlns:a16="http://schemas.microsoft.com/office/drawing/2014/main" id="{5C8C9954-B26A-4DC3-BD69-65899FCAC06E}"/>
              </a:ext>
            </a:extLst>
          </p:cNvPr>
          <p:cNvSpPr/>
          <p:nvPr/>
        </p:nvSpPr>
        <p:spPr>
          <a:xfrm>
            <a:off x="3466167" y="3042283"/>
            <a:ext cx="2394172" cy="1895148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350"/>
          </a:p>
        </p:txBody>
      </p:sp>
      <p:cxnSp>
        <p:nvCxnSpPr>
          <p:cNvPr id="150" name="直線接點 106">
            <a:extLst>
              <a:ext uri="{FF2B5EF4-FFF2-40B4-BE49-F238E27FC236}">
                <a16:creationId xmlns:a16="http://schemas.microsoft.com/office/drawing/2014/main" id="{63FEDF43-B842-4DD3-834C-0FFCC16708E4}"/>
              </a:ext>
            </a:extLst>
          </p:cNvPr>
          <p:cNvCxnSpPr>
            <a:cxnSpLocks/>
          </p:cNvCxnSpPr>
          <p:nvPr/>
        </p:nvCxnSpPr>
        <p:spPr>
          <a:xfrm flipH="1">
            <a:off x="7180402" y="2283529"/>
            <a:ext cx="6568" cy="9580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接點: 肘形 85">
            <a:extLst>
              <a:ext uri="{FF2B5EF4-FFF2-40B4-BE49-F238E27FC236}">
                <a16:creationId xmlns:a16="http://schemas.microsoft.com/office/drawing/2014/main" id="{10DABEF6-71DD-4169-8BDE-C6924D9B0E87}"/>
              </a:ext>
            </a:extLst>
          </p:cNvPr>
          <p:cNvCxnSpPr>
            <a:cxnSpLocks/>
          </p:cNvCxnSpPr>
          <p:nvPr/>
        </p:nvCxnSpPr>
        <p:spPr>
          <a:xfrm>
            <a:off x="5493306" y="1521704"/>
            <a:ext cx="1853803" cy="691215"/>
          </a:xfrm>
          <a:prstGeom prst="bentConnector3">
            <a:avLst>
              <a:gd name="adj1" fmla="val 42674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圖片 6">
            <a:extLst>
              <a:ext uri="{FF2B5EF4-FFF2-40B4-BE49-F238E27FC236}">
                <a16:creationId xmlns:a16="http://schemas.microsoft.com/office/drawing/2014/main" id="{25E089FF-6A78-4818-907E-D0300B55C6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1501" y="978431"/>
            <a:ext cx="709637" cy="74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71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77C036CC-FBC6-4212-AD20-2A972B2B7C47}"/>
              </a:ext>
            </a:extLst>
          </p:cNvPr>
          <p:cNvSpPr/>
          <p:nvPr/>
        </p:nvSpPr>
        <p:spPr>
          <a:xfrm>
            <a:off x="456472" y="1317072"/>
            <a:ext cx="5675788" cy="1402707"/>
          </a:xfrm>
          <a:prstGeom prst="roundRect">
            <a:avLst>
              <a:gd name="adj" fmla="val 3213"/>
            </a:avLst>
          </a:prstGeom>
          <a:gradFill>
            <a:gsLst>
              <a:gs pos="6195">
                <a:srgbClr val="C2C9CC">
                  <a:alpha val="44000"/>
                </a:srgbClr>
              </a:gs>
              <a:gs pos="34000">
                <a:srgbClr val="E6E9EA">
                  <a:alpha val="43922"/>
                </a:srgbClr>
              </a:gs>
              <a:gs pos="100000">
                <a:schemeClr val="bg1"/>
              </a:gs>
            </a:gsLst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25400" h="127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5EC00C30-4289-462E-A22B-27EEE940D121}"/>
              </a:ext>
            </a:extLst>
          </p:cNvPr>
          <p:cNvSpPr/>
          <p:nvPr/>
        </p:nvSpPr>
        <p:spPr>
          <a:xfrm>
            <a:off x="3183714" y="3297383"/>
            <a:ext cx="5675788" cy="1616362"/>
          </a:xfrm>
          <a:prstGeom prst="roundRect">
            <a:avLst>
              <a:gd name="adj" fmla="val 3213"/>
            </a:avLst>
          </a:prstGeom>
          <a:gradFill>
            <a:gsLst>
              <a:gs pos="6195">
                <a:srgbClr val="C2C9CC">
                  <a:alpha val="44000"/>
                </a:srgbClr>
              </a:gs>
              <a:gs pos="34000">
                <a:srgbClr val="E6E9EA">
                  <a:alpha val="43922"/>
                </a:srgbClr>
              </a:gs>
              <a:gs pos="100000">
                <a:schemeClr val="bg1"/>
              </a:gs>
            </a:gsLst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25400" h="127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DBC24A-2477-4F04-A4D1-B01C2E3B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>
                <a:latin typeface="微軟正黑體"/>
                <a:ea typeface="微軟正黑體"/>
              </a:rPr>
              <a:t>Whats</a:t>
            </a:r>
            <a:r>
              <a:rPr lang="en-US" altLang="zh-TW">
                <a:latin typeface="微軟正黑體"/>
                <a:ea typeface="微軟正黑體"/>
              </a:rPr>
              <a:t> New in Zabbix 5.2?</a:t>
            </a:r>
            <a:endParaRPr lang="en-US"/>
          </a:p>
        </p:txBody>
      </p:sp>
      <p:pic>
        <p:nvPicPr>
          <p:cNvPr id="3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4F5F0E5-50FB-443E-A370-CEAEC4A9A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054" y="963039"/>
            <a:ext cx="3268717" cy="2088773"/>
          </a:xfrm>
          <a:prstGeom prst="rect">
            <a:avLst/>
          </a:prstGeom>
          <a:effectLst>
            <a:outerShdw blurRad="127000" dist="190500" dir="10800000" algn="r" rotWithShape="0">
              <a:prstClr val="black">
                <a:alpha val="14000"/>
              </a:prstClr>
            </a:outerShdw>
            <a:softEdge rad="0"/>
          </a:effectLst>
        </p:spPr>
      </p:pic>
      <p:pic>
        <p:nvPicPr>
          <p:cNvPr id="6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08935C7-085E-44B7-BC78-F3F4EF43F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72" y="2943349"/>
            <a:ext cx="3623441" cy="2193965"/>
          </a:xfrm>
          <a:prstGeom prst="rect">
            <a:avLst/>
          </a:prstGeom>
          <a:effectLst>
            <a:outerShdw blurRad="165100" dist="330200" algn="r" rotWithShape="0">
              <a:prstClr val="black">
                <a:alpha val="11000"/>
              </a:prstClr>
            </a:outerShdw>
          </a:effectLst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E474060-92F0-4CA5-93F6-B0A5AE9DBF6D}"/>
              </a:ext>
            </a:extLst>
          </p:cNvPr>
          <p:cNvSpPr txBox="1"/>
          <p:nvPr/>
        </p:nvSpPr>
        <p:spPr>
          <a:xfrm>
            <a:off x="627777" y="1540642"/>
            <a:ext cx="4053049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25282F"/>
                </a:solidFill>
                <a:latin typeface="+mn-lt"/>
                <a:ea typeface="微軟正黑體" panose="020B0604030504040204" pitchFamily="34" charset="-120"/>
              </a:rPr>
              <a:t>Synthetic monitoring</a:t>
            </a:r>
          </a:p>
          <a:p>
            <a:r>
              <a:rPr lang="en-US" sz="1200">
                <a:solidFill>
                  <a:srgbClr val="25282F"/>
                </a:solidFill>
                <a:latin typeface="+mn-lt"/>
                <a:ea typeface="微軟正黑體" panose="020B0604030504040204" pitchFamily="34" charset="-120"/>
              </a:rPr>
              <a:t>This functionality enables </a:t>
            </a:r>
            <a:r>
              <a:rPr lang="en-US" sz="1200" b="1">
                <a:solidFill>
                  <a:srgbClr val="25282F"/>
                </a:solidFill>
                <a:latin typeface="+mn-lt"/>
                <a:ea typeface="微軟正黑體" panose="020B0604030504040204" pitchFamily="34" charset="-120"/>
              </a:rPr>
              <a:t>scripted scenarios </a:t>
            </a:r>
            <a:r>
              <a:rPr lang="en-US" sz="1200">
                <a:solidFill>
                  <a:srgbClr val="25282F"/>
                </a:solidFill>
                <a:latin typeface="+mn-lt"/>
                <a:ea typeface="微軟正黑體" panose="020B0604030504040204" pitchFamily="34" charset="-120"/>
              </a:rPr>
              <a:t>for complex data collection and reliable multi-step availability monitoring. </a:t>
            </a:r>
            <a:r>
              <a:rPr lang="en-US" sz="1200">
                <a:latin typeface="+mn-lt"/>
                <a:ea typeface="微軟正黑體" panose="020B0604030504040204" pitchFamily="34" charset="-120"/>
              </a:rPr>
              <a:t> </a:t>
            </a:r>
            <a:r>
              <a:rPr lang="en-US" sz="1200">
                <a:solidFill>
                  <a:srgbClr val="25282F"/>
                </a:solidFill>
                <a:latin typeface="+mn-lt"/>
                <a:ea typeface="微軟正黑體" panose="020B0604030504040204" pitchFamily="34" charset="-120"/>
              </a:rPr>
              <a:t>Support of the new metric type "Script".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090C9B1E-46EA-4A9C-822B-A148079318FA}"/>
              </a:ext>
            </a:extLst>
          </p:cNvPr>
          <p:cNvSpPr txBox="1"/>
          <p:nvPr/>
        </p:nvSpPr>
        <p:spPr>
          <a:xfrm>
            <a:off x="4225159" y="3500862"/>
            <a:ext cx="4634344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25282F"/>
                </a:solidFill>
                <a:latin typeface="+mn-lt"/>
                <a:ea typeface="微軟正黑體" panose="020B0604030504040204" pitchFamily="34" charset="-120"/>
              </a:rPr>
              <a:t>Zabbix Insights</a:t>
            </a:r>
          </a:p>
          <a:p>
            <a:r>
              <a:rPr lang="en-US" sz="1200">
                <a:solidFill>
                  <a:srgbClr val="25282F"/>
                </a:solidFill>
                <a:latin typeface="+mn-lt"/>
                <a:ea typeface="微軟正黑體" panose="020B0604030504040204" pitchFamily="34" charset="-120"/>
              </a:rPr>
              <a:t>Get most of your history data! A new set of trigger functions enables </a:t>
            </a:r>
            <a:r>
              <a:rPr lang="en-US" sz="1200" b="1">
                <a:solidFill>
                  <a:srgbClr val="25282F"/>
                </a:solidFill>
                <a:latin typeface="+mn-lt"/>
                <a:ea typeface="微軟正黑體" panose="020B0604030504040204" pitchFamily="34" charset="-120"/>
              </a:rPr>
              <a:t>long-term data analysis</a:t>
            </a:r>
            <a:r>
              <a:rPr lang="en-US" sz="1200">
                <a:solidFill>
                  <a:srgbClr val="25282F"/>
                </a:solidFill>
                <a:latin typeface="+mn-lt"/>
                <a:ea typeface="微軟正黑體" panose="020B0604030504040204" pitchFamily="34" charset="-120"/>
              </a:rPr>
              <a:t> and allows to create </a:t>
            </a:r>
            <a:r>
              <a:rPr lang="en-US" sz="1200" b="1">
                <a:solidFill>
                  <a:srgbClr val="25282F"/>
                </a:solidFill>
                <a:latin typeface="+mn-lt"/>
                <a:ea typeface="微軟正黑體" panose="020B0604030504040204" pitchFamily="34" charset="-120"/>
              </a:rPr>
              <a:t>powerful insights, detect anomalies and system </a:t>
            </a:r>
            <a:r>
              <a:rPr lang="en-US" sz="1200" b="1" err="1">
                <a:solidFill>
                  <a:srgbClr val="25282F"/>
                </a:solidFill>
                <a:latin typeface="+mn-lt"/>
                <a:ea typeface="微軟正黑體" panose="020B0604030504040204" pitchFamily="34" charset="-120"/>
              </a:rPr>
              <a:t>misbehaviour</a:t>
            </a:r>
            <a:r>
              <a:rPr lang="en-US" sz="1200">
                <a:solidFill>
                  <a:srgbClr val="25282F"/>
                </a:solidFill>
                <a:latin typeface="+mn-lt"/>
                <a:ea typeface="微軟正黑體" panose="020B0604030504040204" pitchFamily="34" charset="-120"/>
              </a:rPr>
              <a:t>. Example : "Total amount of network traffic increased by 28% in September" </a:t>
            </a:r>
          </a:p>
        </p:txBody>
      </p:sp>
    </p:spTree>
    <p:extLst>
      <p:ext uri="{BB962C8B-B14F-4D97-AF65-F5344CB8AC3E}">
        <p14:creationId xmlns:p14="http://schemas.microsoft.com/office/powerpoint/2010/main" val="1403311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387662D-4466-406F-A0CB-30462E6C0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819" y="900687"/>
            <a:ext cx="4480560" cy="11261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C86160-6CCD-4C00-8FBE-3497326C7025}"/>
              </a:ext>
            </a:extLst>
          </p:cNvPr>
          <p:cNvSpPr txBox="1"/>
          <p:nvPr/>
        </p:nvSpPr>
        <p:spPr>
          <a:xfrm>
            <a:off x="2521819" y="2203937"/>
            <a:ext cx="4480560" cy="8299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TW" sz="2400" b="1">
                <a:ea typeface="Microsoft JhengHei"/>
              </a:rPr>
              <a:t>SR-IOV</a:t>
            </a:r>
            <a:endParaRPr lang="en-US" altLang="zh-TW" sz="2400" b="1">
              <a:latin typeface="Microsoft JhengHei"/>
              <a:cs typeface="Segoe UI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TW" sz="2000" b="1">
                <a:latin typeface="Microsoft JhengHei"/>
                <a:cs typeface="Segoe UI"/>
              </a:rPr>
              <a:t>Reduce network bandwidth loss</a:t>
            </a:r>
            <a:endParaRPr lang="zh-TW" altLang="zh-TW" sz="2000"/>
          </a:p>
        </p:txBody>
      </p:sp>
    </p:spTree>
    <p:extLst>
      <p:ext uri="{BB962C8B-B14F-4D97-AF65-F5344CB8AC3E}">
        <p14:creationId xmlns:p14="http://schemas.microsoft.com/office/powerpoint/2010/main" val="2482422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81331EBA-7DCE-4B1E-8A05-8F6B48D37BCD}"/>
              </a:ext>
            </a:extLst>
          </p:cNvPr>
          <p:cNvSpPr/>
          <p:nvPr/>
        </p:nvSpPr>
        <p:spPr>
          <a:xfrm>
            <a:off x="3183714" y="3445024"/>
            <a:ext cx="5675788" cy="1190618"/>
          </a:xfrm>
          <a:prstGeom prst="roundRect">
            <a:avLst>
              <a:gd name="adj" fmla="val 3213"/>
            </a:avLst>
          </a:prstGeom>
          <a:gradFill>
            <a:gsLst>
              <a:gs pos="6195">
                <a:srgbClr val="C2C9CC">
                  <a:alpha val="44000"/>
                </a:srgbClr>
              </a:gs>
              <a:gs pos="34000">
                <a:srgbClr val="E6E9EA">
                  <a:alpha val="43922"/>
                </a:srgbClr>
              </a:gs>
              <a:gs pos="100000">
                <a:schemeClr val="bg1"/>
              </a:gs>
            </a:gsLst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25400" h="127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F1E5024D-56DA-407D-B258-DDC25C567A37}"/>
              </a:ext>
            </a:extLst>
          </p:cNvPr>
          <p:cNvSpPr/>
          <p:nvPr/>
        </p:nvSpPr>
        <p:spPr>
          <a:xfrm>
            <a:off x="380444" y="1271284"/>
            <a:ext cx="5281161" cy="1300466"/>
          </a:xfrm>
          <a:prstGeom prst="roundRect">
            <a:avLst>
              <a:gd name="adj" fmla="val 3213"/>
            </a:avLst>
          </a:prstGeom>
          <a:gradFill>
            <a:gsLst>
              <a:gs pos="6195">
                <a:srgbClr val="C2C9CC">
                  <a:alpha val="44000"/>
                </a:srgbClr>
              </a:gs>
              <a:gs pos="34000">
                <a:srgbClr val="E6E9EA">
                  <a:alpha val="43922"/>
                </a:srgbClr>
              </a:gs>
              <a:gs pos="100000">
                <a:schemeClr val="bg1"/>
              </a:gs>
            </a:gsLst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25400" h="127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DBC24A-2477-4F04-A4D1-B01C2E3B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>
                <a:latin typeface="微軟正黑體"/>
                <a:ea typeface="微軟正黑體"/>
              </a:rPr>
              <a:t>Whats</a:t>
            </a:r>
            <a:r>
              <a:rPr lang="en-US" altLang="zh-TW">
                <a:latin typeface="微軟正黑體"/>
                <a:ea typeface="微軟正黑體"/>
              </a:rPr>
              <a:t> New in Zabbix 5.2?</a:t>
            </a:r>
            <a:endParaRPr lang="en-US" b="0">
              <a:latin typeface="Microsoft JhengHei"/>
              <a:ea typeface="Microsoft JhengHei"/>
            </a:endParaRPr>
          </a:p>
        </p:txBody>
      </p:sp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5234C4C-9E19-4F7B-BABB-63AA1BF2D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180" y="902922"/>
            <a:ext cx="3754820" cy="2081645"/>
          </a:xfrm>
          <a:prstGeom prst="rect">
            <a:avLst/>
          </a:prstGeom>
          <a:effectLst>
            <a:outerShdw blurRad="254000" dist="152400" dir="12600000" algn="tr" rotWithShape="0">
              <a:prstClr val="black">
                <a:alpha val="16000"/>
              </a:prstClr>
            </a:outerShdw>
          </a:effectLst>
        </p:spPr>
      </p:pic>
      <p:pic>
        <p:nvPicPr>
          <p:cNvPr id="8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540706D-C22D-49A8-9B38-EDCA3904D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06" y="2653758"/>
            <a:ext cx="2929652" cy="2477577"/>
          </a:xfrm>
          <a:prstGeom prst="rect">
            <a:avLst/>
          </a:prstGeom>
          <a:effectLst>
            <a:outerShdw blurRad="254000" dist="152400" algn="tr" rotWithShape="0">
              <a:prstClr val="black">
                <a:alpha val="16000"/>
              </a:prstClr>
            </a:outerShdw>
          </a:effec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6DD960A-A64D-4ECB-9332-5807094738DB}"/>
              </a:ext>
            </a:extLst>
          </p:cNvPr>
          <p:cNvSpPr txBox="1"/>
          <p:nvPr/>
        </p:nvSpPr>
        <p:spPr>
          <a:xfrm>
            <a:off x="649704" y="1389746"/>
            <a:ext cx="4593907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Storage of secrets in external Vault</a:t>
            </a:r>
          </a:p>
          <a:p>
            <a:r>
              <a:rPr lang="en-US" sz="1200"/>
              <a:t>Integration with </a:t>
            </a:r>
            <a:r>
              <a:rPr lang="en-US" sz="1200" err="1"/>
              <a:t>HashiCorp</a:t>
            </a:r>
            <a:r>
              <a:rPr lang="en-US" sz="1200"/>
              <a:t> Vault enables secure storage of all sensitive information with fine-grained control access to tokens, passwords, certificates, encryption keys, API tokens, user names, etc.</a:t>
            </a:r>
          </a:p>
          <a:p>
            <a:endParaRPr lang="en-US" b="1">
              <a:solidFill>
                <a:srgbClr val="25282F"/>
              </a:solidFill>
              <a:latin typeface="GothamProRegular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5C8DE640-B8D9-4725-A4A6-AC328CC2491A}"/>
              </a:ext>
            </a:extLst>
          </p:cNvPr>
          <p:cNvSpPr txBox="1"/>
          <p:nvPr/>
        </p:nvSpPr>
        <p:spPr>
          <a:xfrm>
            <a:off x="3664211" y="3527646"/>
            <a:ext cx="5075183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User roles to control permissions:</a:t>
            </a:r>
          </a:p>
          <a:p>
            <a:r>
              <a:rPr lang="en-US" sz="1200"/>
              <a:t>Now Zabbix supports flexible user roles for much more granular management of user rights to control access to various parts of Zabbix UI, API methods and user operations.</a:t>
            </a:r>
          </a:p>
          <a:p>
            <a:endParaRPr lang="en-US" b="1">
              <a:solidFill>
                <a:srgbClr val="25282F"/>
              </a:solidFill>
              <a:latin typeface="GothamPro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42858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1262A-C715-40A2-AF6A-9B2796560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Microsoft JhengHei"/>
                <a:ea typeface="Microsoft JhengHei"/>
              </a:rPr>
              <a:t>Whats</a:t>
            </a:r>
            <a:r>
              <a:rPr lang="en-US" altLang="zh-TW">
                <a:latin typeface="Microsoft JhengHei"/>
                <a:ea typeface="Microsoft JhengHei"/>
              </a:rPr>
              <a:t> New in Zabbix 5.2?</a:t>
            </a:r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C5E768C-7682-4782-8514-2AB7BD0E5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17" y="1218666"/>
            <a:ext cx="5230617" cy="3539384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5B5169B5-1ACA-4945-A92B-9D84CFC5D171}"/>
              </a:ext>
            </a:extLst>
          </p:cNvPr>
          <p:cNvSpPr txBox="1"/>
          <p:nvPr/>
        </p:nvSpPr>
        <p:spPr>
          <a:xfrm>
            <a:off x="266303" y="1305734"/>
            <a:ext cx="523061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25282F"/>
                </a:solidFill>
                <a:latin typeface="+mn-lt"/>
              </a:rPr>
              <a:t>Monitoring of IoT and industrial equipment:</a:t>
            </a:r>
          </a:p>
          <a:p>
            <a:r>
              <a:rPr lang="en-US" sz="1200" b="1">
                <a:solidFill>
                  <a:srgbClr val="25282F"/>
                </a:solidFill>
                <a:latin typeface="+mn-lt"/>
              </a:rPr>
              <a:t>Modbus and MQTT </a:t>
            </a:r>
            <a:r>
              <a:rPr lang="en-US" sz="1200">
                <a:solidFill>
                  <a:srgbClr val="25282F"/>
                </a:solidFill>
                <a:latin typeface="+mn-lt"/>
              </a:rPr>
              <a:t>– the most common IoT protocols for sensors and industrial equipment monitoring are natively supported by Zabbix now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D4F9326-75DB-410C-8773-13ED0C4FB464}"/>
              </a:ext>
            </a:extLst>
          </p:cNvPr>
          <p:cNvSpPr txBox="1"/>
          <p:nvPr/>
        </p:nvSpPr>
        <p:spPr>
          <a:xfrm>
            <a:off x="266302" y="3874200"/>
            <a:ext cx="4161052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25282F"/>
                </a:solidFill>
                <a:latin typeface="+mn-lt"/>
              </a:rPr>
              <a:t>Load balancing for UI and API</a:t>
            </a:r>
          </a:p>
          <a:p>
            <a:r>
              <a:rPr lang="en-US" sz="1200">
                <a:solidFill>
                  <a:srgbClr val="25282F"/>
                </a:solidFill>
                <a:latin typeface="+mn-lt"/>
              </a:rPr>
              <a:t>Zabbix introduces the ability to scale Zabbix UI and API components across multiple nodes for speed, HA and redundancy.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13E67E4F-ADC9-4175-BB22-024DFB1AA8C2}"/>
              </a:ext>
            </a:extLst>
          </p:cNvPr>
          <p:cNvSpPr txBox="1"/>
          <p:nvPr/>
        </p:nvSpPr>
        <p:spPr>
          <a:xfrm>
            <a:off x="266303" y="2310786"/>
            <a:ext cx="3927008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25282F"/>
                </a:solidFill>
                <a:latin typeface="+mn-lt"/>
              </a:rPr>
              <a:t>Create custom views:</a:t>
            </a:r>
          </a:p>
          <a:p>
            <a:r>
              <a:rPr lang="en-US" sz="1200">
                <a:solidFill>
                  <a:srgbClr val="25282F"/>
                </a:solidFill>
                <a:latin typeface="+mn-lt"/>
              </a:rPr>
              <a:t>Zabbix provides the ability to save named complex-filters and re-use them later with one-click. It makes possible to create different problem views for different services or data </a:t>
            </a:r>
            <a:r>
              <a:rPr lang="en-US" sz="1200" err="1">
                <a:solidFill>
                  <a:srgbClr val="25282F"/>
                </a:solidFill>
                <a:latin typeface="+mn-lt"/>
              </a:rPr>
              <a:t>centres</a:t>
            </a:r>
            <a:r>
              <a:rPr lang="en-US" sz="1200">
                <a:solidFill>
                  <a:srgbClr val="25282F"/>
                </a:solidFill>
                <a:latin typeface="+mn-lt"/>
              </a:rPr>
              <a:t>, for example, and switch between them instantly.</a:t>
            </a:r>
          </a:p>
        </p:txBody>
      </p:sp>
    </p:spTree>
    <p:extLst>
      <p:ext uri="{BB962C8B-B14F-4D97-AF65-F5344CB8AC3E}">
        <p14:creationId xmlns:p14="http://schemas.microsoft.com/office/powerpoint/2010/main" val="410425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F1545-B163-4F9B-AA74-20623D2E0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Microsoft JhengHei"/>
                <a:ea typeface="Microsoft JhengHei"/>
              </a:rPr>
              <a:t>Whats</a:t>
            </a:r>
            <a:r>
              <a:rPr lang="en-US" altLang="zh-TW">
                <a:latin typeface="Microsoft JhengHei"/>
                <a:ea typeface="Microsoft JhengHei"/>
              </a:rPr>
              <a:t> New in Zabbix 5.2?</a:t>
            </a:r>
            <a:endParaRPr lang="zh-TW" altLang="en-US"/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2F4768A-C29C-4E0A-B89E-2FA4B091B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712" y="1315582"/>
            <a:ext cx="3218219" cy="1012285"/>
          </a:xfrm>
          <a:prstGeom prst="rect">
            <a:avLst/>
          </a:prstGeom>
        </p:spPr>
      </p:pic>
      <p:pic>
        <p:nvPicPr>
          <p:cNvPr id="6" name="Picture 6" descr="Graphical user interface, application, logo, company name&#10;&#10;Description automatically generated">
            <a:extLst>
              <a:ext uri="{FF2B5EF4-FFF2-40B4-BE49-F238E27FC236}">
                <a16:creationId xmlns:a16="http://schemas.microsoft.com/office/drawing/2014/main" id="{BD2A6948-162F-4FEE-AB81-336FDE472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67" y="2696036"/>
            <a:ext cx="3652707" cy="2104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88A746-6CD3-4DA0-8073-09B2E6521411}"/>
              </a:ext>
            </a:extLst>
          </p:cNvPr>
          <p:cNvSpPr txBox="1"/>
          <p:nvPr/>
        </p:nvSpPr>
        <p:spPr>
          <a:xfrm>
            <a:off x="6400800" y="43685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and many more...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13BBB9E9-E35C-4BB0-A4D2-A1460B252A42}"/>
              </a:ext>
            </a:extLst>
          </p:cNvPr>
          <p:cNvSpPr txBox="1"/>
          <p:nvPr/>
        </p:nvSpPr>
        <p:spPr>
          <a:xfrm>
            <a:off x="781967" y="1400632"/>
            <a:ext cx="430855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25282F"/>
                </a:solidFill>
                <a:latin typeface="+mj-lt"/>
                <a:ea typeface="微軟正黑體" panose="020B0604030504040204" pitchFamily="34" charset="-120"/>
              </a:rPr>
              <a:t>YAML for import/export:</a:t>
            </a:r>
          </a:p>
          <a:p>
            <a:r>
              <a:rPr lang="en-US" sz="1200">
                <a:solidFill>
                  <a:srgbClr val="25282F"/>
                </a:solidFill>
                <a:latin typeface="+mj-lt"/>
                <a:ea typeface="微軟正黑體" panose="020B0604030504040204" pitchFamily="34" charset="-120"/>
              </a:rPr>
              <a:t>Much more readable </a:t>
            </a:r>
            <a:r>
              <a:rPr lang="en-US" sz="1200" err="1">
                <a:solidFill>
                  <a:srgbClr val="25282F"/>
                </a:solidFill>
                <a:latin typeface="+mj-lt"/>
                <a:ea typeface="微軟正黑體" panose="020B0604030504040204" pitchFamily="34" charset="-120"/>
              </a:rPr>
              <a:t>Yaml</a:t>
            </a:r>
            <a:r>
              <a:rPr lang="en-US" sz="1200">
                <a:solidFill>
                  <a:srgbClr val="25282F"/>
                </a:solidFill>
                <a:latin typeface="+mj-lt"/>
                <a:ea typeface="微軟正黑體" panose="020B0604030504040204" pitchFamily="34" charset="-120"/>
              </a:rPr>
              <a:t> format becomes a new standard for templates and Zabbix import/export operations.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4978C76B-50D8-4DBE-9AB9-257C7C92C742}"/>
              </a:ext>
            </a:extLst>
          </p:cNvPr>
          <p:cNvSpPr txBox="1"/>
          <p:nvPr/>
        </p:nvSpPr>
        <p:spPr>
          <a:xfrm>
            <a:off x="4684999" y="2845960"/>
            <a:ext cx="4308550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25282F"/>
                </a:solidFill>
                <a:latin typeface="+mj-lt"/>
                <a:ea typeface="微軟正黑體" panose="020B0604030504040204" pitchFamily="34" charset="-120"/>
              </a:rPr>
              <a:t>Built-in integrations with alerting systems</a:t>
            </a:r>
          </a:p>
          <a:p>
            <a:r>
              <a:rPr lang="en-US" sz="1200">
                <a:solidFill>
                  <a:srgbClr val="25282F"/>
                </a:solidFill>
                <a:latin typeface="+mj-lt"/>
                <a:ea typeface="微軟正黑體" panose="020B0604030504040204" pitchFamily="34" charset="-120"/>
              </a:rPr>
              <a:t>Zabbix 5.2 introduces a new set of out-of-the-box integrations with industry-standard alerting and notification systems including Slack, Pushover, Discord, Telegram, </a:t>
            </a:r>
            <a:r>
              <a:rPr lang="en-US" sz="1200" err="1">
                <a:solidFill>
                  <a:srgbClr val="25282F"/>
                </a:solidFill>
                <a:latin typeface="+mj-lt"/>
                <a:ea typeface="微軟正黑體" panose="020B0604030504040204" pitchFamily="34" charset="-120"/>
              </a:rPr>
              <a:t>VictorOps</a:t>
            </a:r>
            <a:r>
              <a:rPr lang="en-US" sz="1200">
                <a:solidFill>
                  <a:srgbClr val="25282F"/>
                </a:solidFill>
                <a:latin typeface="+mj-lt"/>
                <a:ea typeface="微軟正黑體" panose="020B0604030504040204" pitchFamily="34" charset="-120"/>
              </a:rPr>
              <a:t>, Microsoft Teams, SINGNL4, </a:t>
            </a:r>
            <a:r>
              <a:rPr lang="en-US" sz="1200" err="1">
                <a:solidFill>
                  <a:srgbClr val="25282F"/>
                </a:solidFill>
                <a:latin typeface="+mj-lt"/>
                <a:ea typeface="微軟正黑體" panose="020B0604030504040204" pitchFamily="34" charset="-120"/>
              </a:rPr>
              <a:t>Mattermost</a:t>
            </a:r>
            <a:r>
              <a:rPr lang="en-US" sz="1200">
                <a:solidFill>
                  <a:srgbClr val="25282F"/>
                </a:solidFill>
                <a:latin typeface="+mj-lt"/>
                <a:ea typeface="微軟正黑體" panose="020B0604030504040204" pitchFamily="34" charset="-120"/>
              </a:rPr>
              <a:t>, </a:t>
            </a:r>
            <a:r>
              <a:rPr lang="en-US" sz="1200" err="1">
                <a:solidFill>
                  <a:srgbClr val="25282F"/>
                </a:solidFill>
                <a:latin typeface="+mj-lt"/>
                <a:ea typeface="微軟正黑體" panose="020B0604030504040204" pitchFamily="34" charset="-120"/>
              </a:rPr>
              <a:t>OpsGenie</a:t>
            </a:r>
            <a:r>
              <a:rPr lang="en-US" sz="1200">
                <a:solidFill>
                  <a:srgbClr val="25282F"/>
                </a:solidFill>
                <a:latin typeface="+mj-lt"/>
                <a:ea typeface="微軟正黑體" panose="020B0604030504040204" pitchFamily="34" charset="-120"/>
              </a:rPr>
              <a:t>, PagerDuty, </a:t>
            </a:r>
            <a:r>
              <a:rPr lang="en-US" sz="1200" err="1">
                <a:solidFill>
                  <a:srgbClr val="25282F"/>
                </a:solidFill>
                <a:latin typeface="+mj-lt"/>
                <a:ea typeface="微軟正黑體" panose="020B0604030504040204" pitchFamily="34" charset="-120"/>
              </a:rPr>
              <a:t>iLert</a:t>
            </a:r>
            <a:endParaRPr lang="en-US" sz="1200">
              <a:solidFill>
                <a:srgbClr val="25282F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9713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EA734074-C305-4420-9DF2-A3F439C3A84B}"/>
              </a:ext>
            </a:extLst>
          </p:cNvPr>
          <p:cNvSpPr txBox="1">
            <a:spLocks/>
          </p:cNvSpPr>
          <p:nvPr/>
        </p:nvSpPr>
        <p:spPr>
          <a:xfrm>
            <a:off x="437807" y="1582275"/>
            <a:ext cx="4001691" cy="146585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100" b="1">
                <a:latin typeface="微軟正黑體"/>
                <a:ea typeface="微軟正黑體"/>
                <a:cs typeface="Calibri"/>
              </a:rPr>
              <a:t>New QTS SNMP MIB</a:t>
            </a:r>
            <a:endParaRPr lang="en-US" sz="2100">
              <a:cs typeface="Calibri"/>
            </a:endParaRPr>
          </a:p>
          <a:p>
            <a:r>
              <a:rPr lang="en-US" altLang="zh-TW" sz="2100" b="1">
                <a:latin typeface="微軟正黑體"/>
                <a:ea typeface="微軟正黑體"/>
                <a:cs typeface="Calibri"/>
              </a:rPr>
              <a:t>SNMP MIB Client</a:t>
            </a:r>
          </a:p>
          <a:p>
            <a:r>
              <a:rPr lang="en-US" altLang="zh-TW" sz="2100" b="1">
                <a:latin typeface="微軟正黑體"/>
                <a:ea typeface="微軟正黑體"/>
                <a:cs typeface="Calibri"/>
              </a:rPr>
              <a:t>Zabbix </a:t>
            </a:r>
            <a:endParaRPr lang="en-US" sz="2100"/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8EA92433-312C-40E4-ABCC-7672D30E8686}"/>
              </a:ext>
            </a:extLst>
          </p:cNvPr>
          <p:cNvCxnSpPr>
            <a:cxnSpLocks/>
          </p:cNvCxnSpPr>
          <p:nvPr/>
        </p:nvCxnSpPr>
        <p:spPr>
          <a:xfrm flipH="1">
            <a:off x="505591" y="2828300"/>
            <a:ext cx="3484064" cy="0"/>
          </a:xfrm>
          <a:prstGeom prst="line">
            <a:avLst/>
          </a:prstGeom>
          <a:ln w="28575">
            <a:gradFill>
              <a:gsLst>
                <a:gs pos="100000">
                  <a:schemeClr val="tx1"/>
                </a:gs>
                <a:gs pos="0">
                  <a:srgbClr val="C4CA6E">
                    <a:alpha val="32000"/>
                  </a:srgbClr>
                </a:gs>
                <a:gs pos="42000">
                  <a:srgbClr val="C4CA6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328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387662D-4466-406F-A0CB-30462E6C0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819" y="900687"/>
            <a:ext cx="4480560" cy="11261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C86160-6CCD-4C00-8FBE-3497326C7025}"/>
              </a:ext>
            </a:extLst>
          </p:cNvPr>
          <p:cNvSpPr txBox="1"/>
          <p:nvPr/>
        </p:nvSpPr>
        <p:spPr>
          <a:xfrm>
            <a:off x="2285717" y="2218592"/>
            <a:ext cx="509419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800"/>
              <a:t>Enhanced Management</a:t>
            </a:r>
            <a:endParaRPr lang="en-US" altLang="zh-TW" sz="2800"/>
          </a:p>
        </p:txBody>
      </p:sp>
    </p:spTree>
    <p:extLst>
      <p:ext uri="{BB962C8B-B14F-4D97-AF65-F5344CB8AC3E}">
        <p14:creationId xmlns:p14="http://schemas.microsoft.com/office/powerpoint/2010/main" val="3562190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形 12">
            <a:extLst>
              <a:ext uri="{FF2B5EF4-FFF2-40B4-BE49-F238E27FC236}">
                <a16:creationId xmlns:a16="http://schemas.microsoft.com/office/drawing/2014/main" id="{128F4ED8-529A-4CC6-88A0-78D9F346F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412" y="1532375"/>
            <a:ext cx="2926181" cy="3089868"/>
          </a:xfrm>
          <a:prstGeom prst="rect">
            <a:avLst/>
          </a:prstGeom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9BFCFAA9-C03F-4540-87E0-A74C10A33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3" y="131313"/>
            <a:ext cx="9143999" cy="871598"/>
          </a:xfrm>
        </p:spPr>
        <p:txBody>
          <a:bodyPr>
            <a:normAutofit/>
          </a:bodyPr>
          <a:lstStyle/>
          <a:p>
            <a:pPr algn="l"/>
            <a:r>
              <a:rPr lang="zh-TW">
                <a:latin typeface="微軟正黑體"/>
                <a:ea typeface="微軟正黑體"/>
              </a:rPr>
              <a:t>QuLog Center </a:t>
            </a:r>
            <a:r>
              <a:rPr lang="en-US" altLang="zh-TW">
                <a:latin typeface="微軟正黑體"/>
                <a:ea typeface="微軟正黑體"/>
              </a:rPr>
              <a:t>Active</a:t>
            </a:r>
            <a:r>
              <a:rPr lang="zh-TW" altLang="en-US">
                <a:latin typeface="微軟正黑體"/>
                <a:ea typeface="微軟正黑體"/>
              </a:rPr>
              <a:t> </a:t>
            </a:r>
            <a:r>
              <a:rPr lang="en-US" altLang="zh-TW">
                <a:latin typeface="微軟正黑體"/>
                <a:ea typeface="微軟正黑體"/>
              </a:rPr>
              <a:t>four</a:t>
            </a:r>
            <a:r>
              <a:rPr lang="zh-TW" altLang="en-US">
                <a:latin typeface="微軟正黑體"/>
                <a:ea typeface="微軟正黑體"/>
              </a:rPr>
              <a:t> </a:t>
            </a:r>
            <a:r>
              <a:rPr lang="en-US" altLang="zh-TW">
                <a:latin typeface="微軟正黑體"/>
                <a:ea typeface="微軟正黑體"/>
              </a:rPr>
              <a:t>major</a:t>
            </a:r>
            <a:r>
              <a:rPr lang="zh-TW" altLang="en-US">
                <a:latin typeface="微軟正黑體"/>
                <a:ea typeface="微軟正黑體"/>
              </a:rPr>
              <a:t> </a:t>
            </a:r>
            <a:r>
              <a:rPr lang="en-US" altLang="zh-TW">
                <a:latin typeface="微軟正黑體"/>
                <a:ea typeface="微軟正黑體"/>
              </a:rPr>
              <a:t>feat</a:t>
            </a:r>
            <a:r>
              <a:rPr lang="zh-TW">
                <a:latin typeface="微軟正黑體"/>
                <a:ea typeface="微軟正黑體"/>
              </a:rPr>
              <a:t>u</a:t>
            </a:r>
            <a:r>
              <a:rPr lang="en-US" altLang="zh-TW">
                <a:latin typeface="微軟正黑體"/>
                <a:ea typeface="微軟正黑體"/>
              </a:rPr>
              <a:t>res</a:t>
            </a:r>
            <a:endParaRPr lang="en-US" altLang="zh-TW"/>
          </a:p>
        </p:txBody>
      </p:sp>
      <p:pic>
        <p:nvPicPr>
          <p:cNvPr id="7" name="圖片 7">
            <a:extLst>
              <a:ext uri="{FF2B5EF4-FFF2-40B4-BE49-F238E27FC236}">
                <a16:creationId xmlns:a16="http://schemas.microsoft.com/office/drawing/2014/main" id="{BB931B66-FF38-4039-94E9-15C815E266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18" t="3257" r="1922" b="15637"/>
          <a:stretch/>
        </p:blipFill>
        <p:spPr>
          <a:xfrm>
            <a:off x="3562829" y="1711828"/>
            <a:ext cx="5313146" cy="26469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13000"/>
              </a:prstClr>
            </a:outerShdw>
            <a:reflection blurRad="76200" stA="45000" endPos="15000" dist="50800" dir="5400000" sy="-100000" algn="bl" rotWithShape="0"/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067B8CA-F096-4A1A-9EC3-91F23783EC7A}"/>
              </a:ext>
            </a:extLst>
          </p:cNvPr>
          <p:cNvSpPr txBox="1"/>
          <p:nvPr/>
        </p:nvSpPr>
        <p:spPr>
          <a:xfrm>
            <a:off x="881149" y="1666611"/>
            <a:ext cx="219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>
                <a:solidFill>
                  <a:schemeClr val="bg1"/>
                </a:solidFill>
              </a:rPr>
              <a:t>Proactive analysis</a:t>
            </a:r>
            <a:endParaRPr lang="zh-TW" altLang="en-US" sz="1800">
              <a:solidFill>
                <a:schemeClr val="bg1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9FD4AA4-487E-4077-AE96-7D5789541E80}"/>
              </a:ext>
            </a:extLst>
          </p:cNvPr>
          <p:cNvSpPr txBox="1"/>
          <p:nvPr/>
        </p:nvSpPr>
        <p:spPr>
          <a:xfrm>
            <a:off x="881148" y="2484251"/>
            <a:ext cx="219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>
                <a:solidFill>
                  <a:schemeClr val="bg1"/>
                </a:solidFill>
              </a:rPr>
              <a:t>Quick filtering</a:t>
            </a:r>
            <a:endParaRPr lang="zh-TW" altLang="en-US" sz="1800">
              <a:solidFill>
                <a:schemeClr val="bg1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0787D5F-7A23-4184-8744-40C2189BFA3D}"/>
              </a:ext>
            </a:extLst>
          </p:cNvPr>
          <p:cNvSpPr txBox="1"/>
          <p:nvPr/>
        </p:nvSpPr>
        <p:spPr>
          <a:xfrm>
            <a:off x="881147" y="3280874"/>
            <a:ext cx="2296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>
                <a:solidFill>
                  <a:schemeClr val="bg1"/>
                </a:solidFill>
              </a:rPr>
              <a:t>Real-time monitoring</a:t>
            </a:r>
            <a:endParaRPr lang="zh-TW" altLang="en-US" sz="1800">
              <a:solidFill>
                <a:schemeClr val="bg1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EC2ABC8-BE7E-442C-A482-58BBCDC25D86}"/>
              </a:ext>
            </a:extLst>
          </p:cNvPr>
          <p:cNvSpPr txBox="1"/>
          <p:nvPr/>
        </p:nvSpPr>
        <p:spPr>
          <a:xfrm>
            <a:off x="881147" y="4096452"/>
            <a:ext cx="2296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>
                <a:solidFill>
                  <a:schemeClr val="bg1"/>
                </a:solidFill>
              </a:rPr>
              <a:t>Unified management</a:t>
            </a:r>
            <a:endParaRPr lang="zh-TW" alt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773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D2A9F-3898-4B39-8A74-615C441EF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>
                <a:latin typeface="微軟正黑體"/>
                <a:ea typeface="微軟正黑體"/>
              </a:rPr>
              <a:t>Console Management -</a:t>
            </a:r>
            <a:r>
              <a:rPr lang="ja-JP" altLang="en-US">
                <a:latin typeface="微軟正黑體"/>
                <a:ea typeface="微軟正黑體"/>
              </a:rPr>
              <a:t> </a:t>
            </a:r>
            <a:r>
              <a:rPr lang="ja-JP" altLang="zh-TW">
                <a:latin typeface="微軟正黑體"/>
                <a:ea typeface="微軟正黑體"/>
              </a:rPr>
              <a:t>Convenient NAS troubleshooting</a:t>
            </a:r>
            <a:endParaRPr lang="en-US">
              <a:latin typeface="微軟正黑體"/>
              <a:ea typeface="微軟正黑體"/>
            </a:endParaRPr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7BA5EEF4-0A37-4F10-B799-CCB31E3EC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7222"/>
            <a:ext cx="4502888" cy="2332604"/>
          </a:xfrm>
          <a:prstGeom prst="rect">
            <a:avLst/>
          </a:prstGeom>
          <a:effectLst>
            <a:outerShdw blurRad="152400" dist="317500" dir="5400000" sx="96000" sy="96000" rotWithShape="0">
              <a:prstClr val="black">
                <a:alpha val="15000"/>
              </a:prstClr>
            </a:outerShdw>
            <a:reflection blurRad="12700" stA="87000" endPos="31000" dist="50800" dir="5400000" sy="-100000" algn="bl" rotWithShape="0"/>
          </a:effectLst>
        </p:spPr>
      </p:pic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AA9FCA76-7DBE-4D72-A272-303027732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985" y="2297266"/>
            <a:ext cx="4463015" cy="2332517"/>
          </a:xfrm>
          <a:prstGeom prst="rect">
            <a:avLst/>
          </a:prstGeom>
          <a:effectLst>
            <a:outerShdw blurRad="152400" dist="317500" dir="5400000" sx="96000" sy="96000" rotWithShape="0">
              <a:prstClr val="black">
                <a:alpha val="15000"/>
              </a:prstClr>
            </a:outerShdw>
            <a:reflection blurRad="12700" stA="87000" endPos="31000" dist="508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58C152-FFB9-4A31-9675-36D8B23EAD3C}"/>
              </a:ext>
            </a:extLst>
          </p:cNvPr>
          <p:cNvSpPr txBox="1"/>
          <p:nvPr/>
        </p:nvSpPr>
        <p:spPr>
          <a:xfrm>
            <a:off x="320307" y="1283881"/>
            <a:ext cx="829738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1050"/>
              <a:t>When performing maintenance/troubleshooting, or if </a:t>
            </a:r>
            <a:r>
              <a:rPr lang="en-US" altLang="zh-TW" sz="1050"/>
              <a:t>IT/support staff are unable to access QTS </a:t>
            </a:r>
            <a:r>
              <a:rPr lang="en-US" altLang="ja-JP" sz="1050"/>
              <a:t>via HTTP/S, </a:t>
            </a:r>
            <a:r>
              <a:rPr lang="en-US" altLang="zh-TW" sz="1050"/>
              <a:t>Console Management </a:t>
            </a:r>
            <a:r>
              <a:rPr lang="en-US" altLang="ja-JP" sz="1050"/>
              <a:t>can be used to perform basic configuration and debugging. </a:t>
            </a:r>
            <a:r>
              <a:rPr lang="en-US" altLang="zh-TW" sz="1050"/>
              <a:t>Console </a:t>
            </a:r>
            <a:r>
              <a:rPr lang="en-US" altLang="ja-JP" sz="1050"/>
              <a:t>Management is available using </a:t>
            </a:r>
            <a:r>
              <a:rPr lang="en-US" altLang="zh-TW" sz="1050"/>
              <a:t>SSH, Serial Console</a:t>
            </a:r>
            <a:r>
              <a:rPr lang="en-US" altLang="ja-JP" sz="1050"/>
              <a:t>, or by connecting an </a:t>
            </a:r>
            <a:r>
              <a:rPr lang="en-US" altLang="zh-TW" sz="1050"/>
              <a:t>HDMI </a:t>
            </a:r>
            <a:r>
              <a:rPr lang="en-US" altLang="ja-JP" sz="1050"/>
              <a:t>display, keyboard, and mouse to the NAS</a:t>
            </a:r>
            <a:r>
              <a:rPr lang="en-US" altLang="zh-TW" sz="105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0257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0865C-339B-4D26-8A3F-1C336F361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098" y="304092"/>
            <a:ext cx="9682272" cy="871598"/>
          </a:xfrm>
        </p:spPr>
        <p:txBody>
          <a:bodyPr>
            <a:normAutofit fontScale="90000"/>
          </a:bodyPr>
          <a:lstStyle/>
          <a:p>
            <a:pPr algn="l"/>
            <a:r>
              <a:rPr lang="ja-JP"/>
              <a:t>Add </a:t>
            </a:r>
            <a:r>
              <a:rPr lang="en-US"/>
              <a:t>QNAP NAS </a:t>
            </a:r>
            <a:r>
              <a:rPr lang="ja-JP"/>
              <a:t>into</a:t>
            </a:r>
            <a:r>
              <a:rPr lang="en-US"/>
              <a:t> Azure AD Domain Service</a:t>
            </a:r>
          </a:p>
          <a:p>
            <a:endParaRPr lang="en-US">
              <a:latin typeface="微軟正黑體"/>
              <a:ea typeface="微軟正黑體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26F8AF-4EEC-4CDB-80BB-948CD41C5953}"/>
              </a:ext>
            </a:extLst>
          </p:cNvPr>
          <p:cNvSpPr txBox="1"/>
          <p:nvPr/>
        </p:nvSpPr>
        <p:spPr>
          <a:xfrm>
            <a:off x="132719" y="1569408"/>
            <a:ext cx="4811828" cy="30237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ea typeface="微軟正黑體"/>
              </a:rPr>
              <a:t>Microsoft Azure AD DS </a:t>
            </a:r>
            <a:r>
              <a:rPr lang="en-US" altLang="ja-JP" sz="1500">
                <a:ea typeface="微軟正黑體"/>
              </a:rPr>
              <a:t>provides managed domain services such as domain join, group policy, and Lightweight Directory Access Protocol </a:t>
            </a:r>
            <a:r>
              <a:rPr lang="en-US" sz="1500">
                <a:ea typeface="微軟正黑體"/>
              </a:rPr>
              <a:t>(LDAP). By adding a QNAP NAS </a:t>
            </a:r>
            <a:r>
              <a:rPr lang="en-US" altLang="ja-JP" sz="1500">
                <a:ea typeface="微軟正黑體"/>
              </a:rPr>
              <a:t>into </a:t>
            </a:r>
            <a:r>
              <a:rPr lang="en-US" sz="1500">
                <a:ea typeface="微軟正黑體"/>
              </a:rPr>
              <a:t>Azure AD DS</a:t>
            </a:r>
            <a:r>
              <a:rPr lang="en-US" altLang="ja-JP" sz="1500">
                <a:ea typeface="微軟正黑體"/>
              </a:rPr>
              <a:t> through site-to-site VPN connection or through </a:t>
            </a:r>
            <a:r>
              <a:rPr lang="en-US" sz="1500">
                <a:ea typeface="微軟正黑體"/>
              </a:rPr>
              <a:t>Windows Server </a:t>
            </a:r>
            <a:r>
              <a:rPr lang="en-US" altLang="ja-JP" sz="1500">
                <a:ea typeface="微軟正黑體"/>
              </a:rPr>
              <a:t>using </a:t>
            </a:r>
            <a:r>
              <a:rPr lang="en-US" sz="1500">
                <a:ea typeface="微軟正黑體"/>
              </a:rPr>
              <a:t>Azure AD Connect, IT </a:t>
            </a:r>
            <a:r>
              <a:rPr lang="en-US" altLang="ja-JP" sz="1500">
                <a:ea typeface="微軟正黑體"/>
              </a:rPr>
              <a:t>staff are free from deploying and managing domain controller locally, and have greater efficiency in managing user accounts and permissions for multiple </a:t>
            </a:r>
            <a:r>
              <a:rPr lang="en-US" sz="1500">
                <a:ea typeface="微軟正黑體"/>
              </a:rPr>
              <a:t>NAS </a:t>
            </a:r>
            <a:r>
              <a:rPr lang="en-US" altLang="ja-JP" sz="1500">
                <a:ea typeface="微軟正黑體"/>
              </a:rPr>
              <a:t>devices. It provides flexibility, scalability, and extreme convenience.</a:t>
            </a:r>
            <a:endParaRPr lang="en-US">
              <a:ea typeface="微軟正黑體"/>
            </a:endParaRPr>
          </a:p>
          <a:p>
            <a:endParaRPr lang="en-US"/>
          </a:p>
          <a:p>
            <a:r>
              <a:rPr lang="en-US" altLang="ja-JP" sz="120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</a:rPr>
              <a:t>Note: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</a:rPr>
              <a:t>Azure AD DS </a:t>
            </a:r>
            <a:r>
              <a:rPr lang="en-US" altLang="ja-JP" sz="120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</a:rPr>
              <a:t>supports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</a:rPr>
              <a:t>x86 (Intel </a:t>
            </a:r>
            <a:r>
              <a:rPr lang="en-US" altLang="ja-JP" sz="120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</a:rPr>
              <a:t>or 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</a:rPr>
              <a:t>AMD processor) NAS.</a:t>
            </a:r>
            <a:endParaRPr lang="en-US" sz="120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ts val="2100"/>
              </a:lnSpc>
            </a:pPr>
            <a:endParaRPr lang="en-US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DE10015-47A8-45BA-9B10-38A05481249A}"/>
              </a:ext>
            </a:extLst>
          </p:cNvPr>
          <p:cNvGrpSpPr/>
          <p:nvPr/>
        </p:nvGrpSpPr>
        <p:grpSpPr>
          <a:xfrm>
            <a:off x="4665443" y="1696118"/>
            <a:ext cx="4376274" cy="3159952"/>
            <a:chOff x="1155214" y="3241668"/>
            <a:chExt cx="4759911" cy="3436962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8657C3C7-F311-46B6-A344-BC023BC5010C}"/>
                </a:ext>
              </a:extLst>
            </p:cNvPr>
            <p:cNvGrpSpPr/>
            <p:nvPr/>
          </p:nvGrpSpPr>
          <p:grpSpPr>
            <a:xfrm>
              <a:off x="1155214" y="4748274"/>
              <a:ext cx="4759911" cy="1930356"/>
              <a:chOff x="7138489" y="4849097"/>
              <a:chExt cx="4652963" cy="1886983"/>
            </a:xfrm>
          </p:grpSpPr>
          <p:sp>
            <p:nvSpPr>
              <p:cNvPr id="5" name="矩形: 圓角 4">
                <a:extLst>
                  <a:ext uri="{FF2B5EF4-FFF2-40B4-BE49-F238E27FC236}">
                    <a16:creationId xmlns:a16="http://schemas.microsoft.com/office/drawing/2014/main" id="{AE2F3A38-F409-4F3C-826D-52B8D711AC7A}"/>
                  </a:ext>
                </a:extLst>
              </p:cNvPr>
              <p:cNvSpPr/>
              <p:nvPr/>
            </p:nvSpPr>
            <p:spPr>
              <a:xfrm>
                <a:off x="7138489" y="5546665"/>
                <a:ext cx="4652963" cy="1189415"/>
              </a:xfrm>
              <a:prstGeom prst="roundRect">
                <a:avLst>
                  <a:gd name="adj" fmla="val 4997"/>
                </a:avLst>
              </a:prstGeom>
              <a:gradFill>
                <a:gsLst>
                  <a:gs pos="0">
                    <a:schemeClr val="bg2">
                      <a:lumMod val="75000"/>
                    </a:schemeClr>
                  </a:gs>
                  <a:gs pos="100000">
                    <a:schemeClr val="tx2">
                      <a:lumMod val="9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softEdge rad="406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6" name="圖片 5" descr="一張含有 室內, 外殼, 配件 的圖片&#10;&#10;自動產生的描述">
                <a:extLst>
                  <a:ext uri="{FF2B5EF4-FFF2-40B4-BE49-F238E27FC236}">
                    <a16:creationId xmlns:a16="http://schemas.microsoft.com/office/drawing/2014/main" id="{859C86A9-C021-4B37-8177-FCD45FB088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523" b="22647"/>
              <a:stretch/>
            </p:blipFill>
            <p:spPr>
              <a:xfrm>
                <a:off x="7355065" y="4849097"/>
                <a:ext cx="4436387" cy="1409642"/>
              </a:xfrm>
              <a:prstGeom prst="rect">
                <a:avLst/>
              </a:prstGeom>
            </p:spPr>
          </p:pic>
        </p:grpSp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64E91891-8C1C-439B-AB3B-5D504C632DFE}"/>
                </a:ext>
              </a:extLst>
            </p:cNvPr>
            <p:cNvSpPr/>
            <p:nvPr/>
          </p:nvSpPr>
          <p:spPr>
            <a:xfrm>
              <a:off x="2240353" y="4321537"/>
              <a:ext cx="3004554" cy="1216754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bg2">
                    <a:lumMod val="50000"/>
                  </a:schemeClr>
                </a:gs>
                <a:gs pos="100000">
                  <a:schemeClr val="tx1">
                    <a:lumMod val="85000"/>
                    <a:lumOff val="15000"/>
                    <a:alpha val="26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406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3C36307F-0C94-4C39-A4F2-5A1E00ADE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353" y="3241668"/>
              <a:ext cx="2932348" cy="1872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19395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EA2A-90FA-43B0-AE02-CFE1399A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微軟正黑體"/>
                <a:ea typeface="微軟正黑體"/>
              </a:rPr>
              <a:t>Azure AD DS and SSO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B8882B-1A1F-40AE-A296-7BC018FCBF83}"/>
              </a:ext>
            </a:extLst>
          </p:cNvPr>
          <p:cNvSpPr txBox="1"/>
          <p:nvPr/>
        </p:nvSpPr>
        <p:spPr>
          <a:xfrm>
            <a:off x="4677258" y="2355436"/>
            <a:ext cx="4260501" cy="15773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ea typeface="宋体"/>
              <a:cs typeface="Arial"/>
            </a:endParaRPr>
          </a:p>
          <a:p>
            <a:r>
              <a:rPr lang="zh-CN" altLang="en-US">
                <a:ea typeface="宋体"/>
                <a:cs typeface="Arial"/>
              </a:rPr>
              <a:t>SSO</a:t>
            </a:r>
            <a:r>
              <a:rPr lang="en-US" altLang="en-US">
                <a:ea typeface="宋体"/>
              </a:rPr>
              <a:t>(</a:t>
            </a:r>
            <a:r>
              <a:rPr lang="zh-CN" i="1">
                <a:ea typeface="宋体"/>
              </a:rPr>
              <a:t>Single Sign-On) </a:t>
            </a:r>
            <a:r>
              <a:rPr lang="en" altLang="zh-CN">
                <a:ea typeface="宋体"/>
              </a:rPr>
              <a:t>providing users with a variety of independent services after logging in</a:t>
            </a:r>
            <a:r>
              <a:rPr lang="zh-CN" altLang="en-US">
                <a:ea typeface="宋体"/>
              </a:rPr>
              <a:t> </a:t>
            </a:r>
            <a:endParaRPr lang="zh-CN">
              <a:ea typeface="宋体"/>
              <a:cs typeface="Arial"/>
            </a:endParaRPr>
          </a:p>
          <a:p>
            <a:endParaRPr lang="zh-CN" altLang="en-US">
              <a:ea typeface="宋体"/>
              <a:cs typeface="Arial"/>
            </a:endParaRPr>
          </a:p>
          <a:p>
            <a:r>
              <a:rPr lang="en" altLang="zh-CN">
                <a:ea typeface="宋体"/>
                <a:cs typeface="Arial"/>
              </a:rPr>
              <a:t>Admin</a:t>
            </a:r>
            <a:r>
              <a:rPr lang="en" altLang="zh-CN">
                <a:ea typeface="宋体"/>
              </a:rPr>
              <a:t> can manage the user's authority to use the service, but due to the authentication method (Oauth), it is only limited to Web Service</a:t>
            </a:r>
            <a:r>
              <a:rPr lang="zh-CN">
                <a:ea typeface="宋体"/>
              </a:rPr>
              <a:t> </a:t>
            </a:r>
            <a:endParaRPr lang="zh-CN">
              <a:ea typeface="宋体"/>
              <a:cs typeface="Arial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2CF69E0E-9713-40DB-AECA-B30FB539CDEA}"/>
              </a:ext>
            </a:extLst>
          </p:cNvPr>
          <p:cNvGrpSpPr/>
          <p:nvPr/>
        </p:nvGrpSpPr>
        <p:grpSpPr>
          <a:xfrm>
            <a:off x="206241" y="1520134"/>
            <a:ext cx="4635947" cy="3444780"/>
            <a:chOff x="408325" y="1854030"/>
            <a:chExt cx="6492894" cy="4824600"/>
          </a:xfrm>
        </p:grpSpPr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5FA47691-B228-4011-9340-3B9704EC4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52848" y="1854030"/>
              <a:ext cx="1848371" cy="1097330"/>
            </a:xfrm>
            <a:prstGeom prst="rect">
              <a:avLst/>
            </a:prstGeom>
          </p:spPr>
        </p:pic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0CBC62BC-DB4D-41FE-BDAC-2DB3BD555CBE}"/>
                </a:ext>
              </a:extLst>
            </p:cNvPr>
            <p:cNvGrpSpPr/>
            <p:nvPr/>
          </p:nvGrpSpPr>
          <p:grpSpPr>
            <a:xfrm>
              <a:off x="1155214" y="4748274"/>
              <a:ext cx="4759911" cy="1930356"/>
              <a:chOff x="7138489" y="4849097"/>
              <a:chExt cx="4652963" cy="1886983"/>
            </a:xfrm>
          </p:grpSpPr>
          <p:sp>
            <p:nvSpPr>
              <p:cNvPr id="30" name="矩形: 圓角 29">
                <a:extLst>
                  <a:ext uri="{FF2B5EF4-FFF2-40B4-BE49-F238E27FC236}">
                    <a16:creationId xmlns:a16="http://schemas.microsoft.com/office/drawing/2014/main" id="{CF7F6CCA-1A96-4FE9-823F-F33D581A9C59}"/>
                  </a:ext>
                </a:extLst>
              </p:cNvPr>
              <p:cNvSpPr/>
              <p:nvPr/>
            </p:nvSpPr>
            <p:spPr>
              <a:xfrm>
                <a:off x="7138489" y="5546665"/>
                <a:ext cx="4652963" cy="1189415"/>
              </a:xfrm>
              <a:prstGeom prst="roundRect">
                <a:avLst>
                  <a:gd name="adj" fmla="val 4997"/>
                </a:avLst>
              </a:prstGeom>
              <a:gradFill>
                <a:gsLst>
                  <a:gs pos="0">
                    <a:schemeClr val="bg2">
                      <a:lumMod val="75000"/>
                    </a:schemeClr>
                  </a:gs>
                  <a:gs pos="100000">
                    <a:schemeClr val="tx2">
                      <a:lumMod val="9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softEdge rad="406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31" name="圖片 30" descr="一張含有 室內, 外殼, 配件 的圖片&#10;&#10;自動產生的描述">
                <a:extLst>
                  <a:ext uri="{FF2B5EF4-FFF2-40B4-BE49-F238E27FC236}">
                    <a16:creationId xmlns:a16="http://schemas.microsoft.com/office/drawing/2014/main" id="{0CCAF77A-8C6A-41EB-A618-F15A966989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523" b="22647"/>
              <a:stretch/>
            </p:blipFill>
            <p:spPr>
              <a:xfrm>
                <a:off x="7355065" y="4849097"/>
                <a:ext cx="4436387" cy="1409642"/>
              </a:xfrm>
              <a:prstGeom prst="rect">
                <a:avLst/>
              </a:prstGeom>
            </p:spPr>
          </p:pic>
        </p:grpSp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F65B6910-70E3-4F59-BABE-68C2A16CE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7192" y="2594361"/>
              <a:ext cx="2446062" cy="1562286"/>
            </a:xfrm>
            <a:prstGeom prst="rect">
              <a:avLst/>
            </a:prstGeom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6835F06D-336E-4CE1-A7C4-90276EDB6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29018" y="3899499"/>
              <a:ext cx="447675" cy="1120210"/>
            </a:xfrm>
            <a:prstGeom prst="rect">
              <a:avLst/>
            </a:prstGeom>
          </p:spPr>
        </p:pic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0D4EFB63-E6A8-46C8-9F25-9B5244DE2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08325" y="1854030"/>
              <a:ext cx="1936886" cy="1162131"/>
            </a:xfrm>
            <a:prstGeom prst="rect">
              <a:avLst/>
            </a:prstGeom>
          </p:spPr>
        </p:pic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DCDE6155-D123-4BBD-8CC2-9E795716A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262640" y="2320581"/>
              <a:ext cx="2795044" cy="380774"/>
            </a:xfrm>
            <a:prstGeom prst="rect">
              <a:avLst/>
            </a:prstGeom>
          </p:spPr>
        </p:pic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8FBFD19D-5632-48E4-B9A8-708598068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61647" y="2914398"/>
              <a:ext cx="1936886" cy="2079188"/>
            </a:xfrm>
            <a:prstGeom prst="rect">
              <a:avLst/>
            </a:prstGeom>
          </p:spPr>
        </p:pic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A0710D4A-09E6-45AD-A7FE-32760FF12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4170388" y="2919213"/>
              <a:ext cx="1936885" cy="2079188"/>
            </a:xfrm>
            <a:prstGeom prst="rect">
              <a:avLst/>
            </a:prstGeom>
          </p:spPr>
        </p:pic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0E52F4C4-6C62-4FBB-B46D-4EF8742B6F36}"/>
                </a:ext>
              </a:extLst>
            </p:cNvPr>
            <p:cNvSpPr txBox="1"/>
            <p:nvPr/>
          </p:nvSpPr>
          <p:spPr>
            <a:xfrm>
              <a:off x="2564806" y="2055015"/>
              <a:ext cx="2237022" cy="3879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200" b="1" i="0" u="none" strike="noStrike"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Azure</a:t>
              </a:r>
              <a:r>
                <a:rPr lang="zh-TW" altLang="en-US" sz="1200" b="1" i="0" u="none" strike="noStrike"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b="1" i="0" u="none" strike="noStrike"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AD</a:t>
              </a:r>
              <a:r>
                <a:rPr lang="zh-TW" altLang="en-US" sz="1200" b="1" i="0" u="none" strike="noStrike"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200" b="1" i="0" u="none" strike="noStrike"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Connect</a:t>
              </a:r>
              <a:endPara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2197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EA2A-90FA-43B0-AE02-CFE1399A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微軟正黑體"/>
                <a:ea typeface="微軟正黑體"/>
              </a:rPr>
              <a:t>SSO NAS</a:t>
            </a:r>
            <a:r>
              <a:rPr lang="en-US" altLang="ja-JP">
                <a:latin typeface="微軟正黑體"/>
                <a:ea typeface="微軟正黑體"/>
              </a:rPr>
              <a:t> settings</a:t>
            </a:r>
            <a:r>
              <a:rPr lang="ja-JP" altLang="en-US" b="0">
                <a:latin typeface="微軟正黑體"/>
                <a:ea typeface="微軟正黑體"/>
              </a:rPr>
              <a:t> </a:t>
            </a:r>
            <a:endParaRPr lang="en-US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B7A2C483-7263-4ADE-A9BC-F9D661AFC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964" y="1677087"/>
            <a:ext cx="6712460" cy="3466413"/>
          </a:xfrm>
          <a:prstGeom prst="rect">
            <a:avLst/>
          </a:prstGeom>
          <a:effectLst>
            <a:outerShdw blurRad="2921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5037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1447534-E9FF-40C7-9EF2-82DE7347DF8C}"/>
              </a:ext>
            </a:extLst>
          </p:cNvPr>
          <p:cNvSpPr/>
          <p:nvPr/>
        </p:nvSpPr>
        <p:spPr>
          <a:xfrm>
            <a:off x="0" y="0"/>
            <a:ext cx="9144000" cy="103155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8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05B6900-D184-4344-8046-8BA6D6537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The network problem of enterprise 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44F76648-A291-41EF-9741-4BC194BDBD73}"/>
              </a:ext>
            </a:extLst>
          </p:cNvPr>
          <p:cNvSpPr/>
          <p:nvPr/>
        </p:nvSpPr>
        <p:spPr>
          <a:xfrm>
            <a:off x="1067030" y="1784370"/>
            <a:ext cx="2043141" cy="70544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TW" altLang="en-US" sz="1700">
                <a:ea typeface="+mn-lt"/>
                <a:cs typeface="+mn-lt"/>
              </a:rPr>
              <a:t>VM </a:t>
            </a:r>
            <a:r>
              <a:rPr lang="zh-TW" sz="1700">
                <a:ea typeface="+mn-lt"/>
                <a:cs typeface="+mn-lt"/>
              </a:rPr>
              <a:t>service requires immediate response</a:t>
            </a:r>
            <a:endParaRPr lang="zh-TW" altLang="en-US" sz="17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D88ADA75-B5DD-48B3-8F37-1C9F44B783F9}"/>
              </a:ext>
            </a:extLst>
          </p:cNvPr>
          <p:cNvSpPr/>
          <p:nvPr/>
        </p:nvSpPr>
        <p:spPr>
          <a:xfrm>
            <a:off x="1067030" y="3498870"/>
            <a:ext cx="2186016" cy="70544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TW" sz="1700">
                <a:ea typeface="+mn-lt"/>
                <a:cs typeface="+mn-lt"/>
              </a:rPr>
              <a:t>V</a:t>
            </a:r>
            <a:r>
              <a:rPr lang="en-US" altLang="zh-TW" sz="1700">
                <a:ea typeface="+mn-lt"/>
                <a:cs typeface="+mn-lt"/>
              </a:rPr>
              <a:t>M</a:t>
            </a:r>
            <a:r>
              <a:rPr lang="zh-TW" sz="1700">
                <a:ea typeface="+mn-lt"/>
                <a:cs typeface="+mn-lt"/>
              </a:rPr>
              <a:t> service requires a stable network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0199550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7A3DE-FB8D-4B8C-8FDE-4979FB027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altLang="zh-CN">
                <a:latin typeface="微軟正黑體"/>
                <a:ea typeface="微軟正黑體"/>
              </a:rPr>
              <a:t> Microsoft Azure</a:t>
            </a:r>
            <a:r>
              <a:rPr lang="zh-CN" altLang="en-US" b="0">
                <a:latin typeface="微軟正黑體"/>
                <a:ea typeface="微軟正黑體"/>
              </a:rPr>
              <a:t> </a:t>
            </a:r>
            <a:r>
              <a:rPr lang="zh-CN">
                <a:latin typeface="微軟正黑體"/>
                <a:ea typeface="微軟正黑體"/>
              </a:rPr>
              <a:t>Client ID and Tenant ID</a:t>
            </a:r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B921006-CBB5-405D-8C1B-4D4DBDE68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252" y="1456842"/>
            <a:ext cx="7099918" cy="3686659"/>
          </a:xfrm>
          <a:prstGeom prst="rect">
            <a:avLst/>
          </a:prstGeom>
          <a:effectLst>
            <a:outerShdw blurRad="3175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55830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1E7C2-7523-476E-B911-6054C6FA2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>
                <a:latin typeface="Microsoft JhengHei"/>
                <a:ea typeface="Microsoft JhengHei"/>
              </a:rPr>
              <a:t>Microsoft</a:t>
            </a:r>
            <a:r>
              <a:rPr lang="zh-CN" altLang="en-US">
                <a:latin typeface="Microsoft JhengHei"/>
                <a:ea typeface="Microsoft JhengHei"/>
              </a:rPr>
              <a:t> </a:t>
            </a:r>
            <a:r>
              <a:rPr lang="en-US" altLang="zh-CN">
                <a:latin typeface="Microsoft JhengHei"/>
                <a:ea typeface="Microsoft JhengHei"/>
              </a:rPr>
              <a:t>Azure Authentication-</a:t>
            </a:r>
            <a:r>
              <a:rPr lang="en-US">
                <a:latin typeface="微軟正黑體"/>
                <a:ea typeface="微軟正黑體"/>
              </a:rPr>
              <a:t>Reply URLs</a:t>
            </a:r>
            <a:endParaRPr lang="en-US"/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C3F846C-B53B-484B-8E6C-4FDE32655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677" y="1742713"/>
            <a:ext cx="6150647" cy="3400787"/>
          </a:xfrm>
          <a:prstGeom prst="rect">
            <a:avLst/>
          </a:prstGeom>
          <a:effectLst>
            <a:outerShdw blurRad="330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3345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93BBD-D53C-4E23-A5D2-374C2C77B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Azure SSO Login</a:t>
            </a:r>
          </a:p>
        </p:txBody>
      </p:sp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DACC11D-BA88-42F9-B375-293174A4A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00" y="1321889"/>
            <a:ext cx="7574367" cy="3631519"/>
          </a:xfrm>
          <a:prstGeom prst="rect">
            <a:avLst/>
          </a:prstGeom>
        </p:spPr>
      </p:pic>
      <p:pic>
        <p:nvPicPr>
          <p:cNvPr id="4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FAC4584A-9543-44A5-A8B1-45102A359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221" y="2950313"/>
            <a:ext cx="2861931" cy="219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665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47C4F654-6955-475B-8453-A84AA87359A7}"/>
              </a:ext>
            </a:extLst>
          </p:cNvPr>
          <p:cNvSpPr txBox="1"/>
          <p:nvPr/>
        </p:nvSpPr>
        <p:spPr>
          <a:xfrm>
            <a:off x="2035135" y="2721119"/>
            <a:ext cx="4812473" cy="539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TW" sz="675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 2021 QNAP Systems, Inc. All rights reserved. QNAP® and other names of QNAP Products are proprietary marks or registered trademarks of QNAP Systems, Inc. Other products and company names mentioned herein are trademarks of their respective holders.​​​​​​​​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B3DBFE2-2E8B-4411-AD57-C7CA8DBD5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32" y="921697"/>
            <a:ext cx="6256421" cy="157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07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F18498-55B9-40BB-97D8-7C61AA75B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How to reduce the network </a:t>
            </a:r>
            <a:br>
              <a:rPr lang="en-US" altLang="zh-TW"/>
            </a:br>
            <a:r>
              <a:rPr lang="en-US" altLang="zh-TW"/>
              <a:t>bandwidth loss of VM?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AAB35688-8B95-45BD-94A0-0C2CFA5F0EF8}"/>
              </a:ext>
            </a:extLst>
          </p:cNvPr>
          <p:cNvSpPr/>
          <p:nvPr/>
        </p:nvSpPr>
        <p:spPr>
          <a:xfrm>
            <a:off x="392906" y="2802661"/>
            <a:ext cx="1639730" cy="70544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TW" sz="1700">
                <a:latin typeface="Calibri"/>
                <a:ea typeface="微軟正黑體" panose="020B0604030504040204" pitchFamily="34" charset="-120"/>
                <a:cs typeface="Calibri"/>
              </a:rPr>
              <a:t>VM service requires immediate response</a:t>
            </a:r>
            <a:endParaRPr lang="zh-TW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79D7E54F-C70A-453F-8016-04F16D7789AC}"/>
              </a:ext>
            </a:extLst>
          </p:cNvPr>
          <p:cNvSpPr/>
          <p:nvPr/>
        </p:nvSpPr>
        <p:spPr>
          <a:xfrm>
            <a:off x="7111364" y="2802660"/>
            <a:ext cx="1639730" cy="70544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TW" sz="1700">
                <a:latin typeface="Calibri"/>
                <a:ea typeface="微軟正黑體"/>
                <a:cs typeface="Calibri"/>
              </a:rPr>
              <a:t>V</a:t>
            </a:r>
            <a:r>
              <a:rPr lang="en-US" altLang="zh-TW" sz="1700">
                <a:latin typeface="Calibri"/>
                <a:ea typeface="+mn-lt"/>
                <a:cs typeface="Calibri"/>
              </a:rPr>
              <a:t>M</a:t>
            </a:r>
            <a:r>
              <a:rPr lang="zh-TW" sz="1700">
                <a:latin typeface="Calibri"/>
                <a:ea typeface="微軟正黑體"/>
                <a:cs typeface="Calibri"/>
              </a:rPr>
              <a:t> service requires a stable network</a:t>
            </a:r>
            <a:endParaRPr lang="zh-TW"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406946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1DBF31B-C3EF-4FB1-BB1E-27521A99F8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1" t="-6376" r="-979"/>
          <a:stretch/>
        </p:blipFill>
        <p:spPr>
          <a:xfrm>
            <a:off x="5941999" y="1634760"/>
            <a:ext cx="2652495" cy="3406293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1A04793-90AC-4BC3-8F2D-0A57F6DC86F4}"/>
              </a:ext>
            </a:extLst>
          </p:cNvPr>
          <p:cNvSpPr txBox="1"/>
          <p:nvPr/>
        </p:nvSpPr>
        <p:spPr>
          <a:xfrm>
            <a:off x="7045688" y="1459951"/>
            <a:ext cx="83581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zh-TW" sz="105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SR-IOV</a:t>
            </a:r>
            <a:endParaRPr lang="zh-TW" altLang="en-US" sz="105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1EE79855-432F-4FFE-A86C-A55AA87E8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9723"/>
            <a:ext cx="9143999" cy="871598"/>
          </a:xfrm>
        </p:spPr>
        <p:txBody>
          <a:bodyPr>
            <a:normAutofit/>
          </a:bodyPr>
          <a:lstStyle/>
          <a:p>
            <a:r>
              <a:rPr lang="pt-BR" altLang="zh-TW"/>
              <a:t>SR-IOV- Single Root I/O Virtualization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82779A1-ABBE-4FAF-AA82-347F1DFE6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1" r="38833"/>
          <a:stretch/>
        </p:blipFill>
        <p:spPr>
          <a:xfrm>
            <a:off x="783650" y="2476838"/>
            <a:ext cx="4194752" cy="253693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6AFF80D-049D-4003-A262-3D6920C4F467}"/>
              </a:ext>
            </a:extLst>
          </p:cNvPr>
          <p:cNvSpPr txBox="1"/>
          <p:nvPr/>
        </p:nvSpPr>
        <p:spPr>
          <a:xfrm>
            <a:off x="549506" y="1246188"/>
            <a:ext cx="5648093" cy="12100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650"/>
              </a:lnSpc>
              <a:spcBef>
                <a:spcPts val="450"/>
              </a:spcBef>
            </a:pPr>
            <a:r>
              <a:rPr 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A physical network card (Physical Function, PF) can virtualize multiple lightweight PCI-e physical devices (Virtual Function, VF), which can be allocated to virtual machines.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650"/>
              </a:lnSpc>
              <a:spcBef>
                <a:spcPts val="450"/>
              </a:spcBef>
            </a:pPr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In fact, the VMs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uses the VF on the physical network card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directly and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enjoy the network speed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from</a:t>
            </a:r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the network card.</a:t>
            </a:r>
          </a:p>
        </p:txBody>
      </p:sp>
    </p:spTree>
    <p:extLst>
      <p:ext uri="{BB962C8B-B14F-4D97-AF65-F5344CB8AC3E}">
        <p14:creationId xmlns:p14="http://schemas.microsoft.com/office/powerpoint/2010/main" val="410103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DBEBE5-D87B-4D32-B0B5-206561EC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SR-IOV Architecture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9A430321-B17A-4803-8A7B-2AD35CC76DF4}"/>
              </a:ext>
            </a:extLst>
          </p:cNvPr>
          <p:cNvGrpSpPr/>
          <p:nvPr/>
        </p:nvGrpSpPr>
        <p:grpSpPr>
          <a:xfrm>
            <a:off x="0" y="1431890"/>
            <a:ext cx="8834279" cy="3193402"/>
            <a:chOff x="66745" y="1867502"/>
            <a:chExt cx="11820455" cy="4272840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713CE7DA-AE6A-4689-AF31-02FE8D8BFE3C}"/>
                </a:ext>
              </a:extLst>
            </p:cNvPr>
            <p:cNvSpPr txBox="1"/>
            <p:nvPr/>
          </p:nvSpPr>
          <p:spPr>
            <a:xfrm>
              <a:off x="2322709" y="1867502"/>
              <a:ext cx="17086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/>
                <a:t>Normal</a:t>
              </a:r>
              <a:endParaRPr lang="zh-TW" altLang="en-US" sz="2200"/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26D171BF-5D87-49B1-A2EB-450F34DF05FC}"/>
                </a:ext>
              </a:extLst>
            </p:cNvPr>
            <p:cNvSpPr txBox="1"/>
            <p:nvPr/>
          </p:nvSpPr>
          <p:spPr>
            <a:xfrm>
              <a:off x="8488791" y="1867502"/>
              <a:ext cx="17086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/>
                <a:t>SR-IOV</a:t>
              </a:r>
              <a:endParaRPr lang="zh-TW" altLang="en-US" sz="2200"/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173AD165-1BBE-4BD4-84A9-E6562BAE6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45" y="2436206"/>
              <a:ext cx="11820455" cy="3704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5076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2941EF5A-AB50-45A9-8F2C-32253E223AEA}"/>
              </a:ext>
            </a:extLst>
          </p:cNvPr>
          <p:cNvSpPr/>
          <p:nvPr/>
        </p:nvSpPr>
        <p:spPr>
          <a:xfrm>
            <a:off x="0" y="2364583"/>
            <a:ext cx="9140428" cy="2778919"/>
          </a:xfrm>
          <a:prstGeom prst="rect">
            <a:avLst/>
          </a:prstGeom>
          <a:gradFill>
            <a:gsLst>
              <a:gs pos="0">
                <a:srgbClr val="2279B4">
                  <a:alpha val="0"/>
                </a:srgbClr>
              </a:gs>
              <a:gs pos="27000">
                <a:srgbClr val="2279B4">
                  <a:alpha val="38824"/>
                </a:srgbClr>
              </a:gs>
              <a:gs pos="100000">
                <a:srgbClr val="2A266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720187EB-8EAF-4B98-999D-BDAE00EDFABA}"/>
              </a:ext>
            </a:extLst>
          </p:cNvPr>
          <p:cNvSpPr/>
          <p:nvPr/>
        </p:nvSpPr>
        <p:spPr>
          <a:xfrm>
            <a:off x="3573" y="2140510"/>
            <a:ext cx="8936831" cy="892061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  <a:effectLst>
            <a:softEdge rad="406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AF24BE39-4B02-4193-BC8F-44BB65355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The network speed used by SR-IOV is enhanced 20%</a:t>
            </a: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5BF060F1-5C04-41C7-B57E-FF9F3C30000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17802285"/>
              </p:ext>
            </p:extLst>
          </p:nvPr>
        </p:nvGraphicFramePr>
        <p:xfrm>
          <a:off x="0" y="1086318"/>
          <a:ext cx="9140427" cy="1636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060">
                  <a:extLst>
                    <a:ext uri="{9D8B030D-6E8A-4147-A177-3AD203B41FA5}">
                      <a16:colId xmlns:a16="http://schemas.microsoft.com/office/drawing/2014/main" val="2543756455"/>
                    </a:ext>
                  </a:extLst>
                </a:gridCol>
                <a:gridCol w="2770525">
                  <a:extLst>
                    <a:ext uri="{9D8B030D-6E8A-4147-A177-3AD203B41FA5}">
                      <a16:colId xmlns:a16="http://schemas.microsoft.com/office/drawing/2014/main" val="2872239223"/>
                    </a:ext>
                  </a:extLst>
                </a:gridCol>
                <a:gridCol w="2520993">
                  <a:extLst>
                    <a:ext uri="{9D8B030D-6E8A-4147-A177-3AD203B41FA5}">
                      <a16:colId xmlns:a16="http://schemas.microsoft.com/office/drawing/2014/main" val="2504221312"/>
                    </a:ext>
                  </a:extLst>
                </a:gridCol>
                <a:gridCol w="1744849">
                  <a:extLst>
                    <a:ext uri="{9D8B030D-6E8A-4147-A177-3AD203B41FA5}">
                      <a16:colId xmlns:a16="http://schemas.microsoft.com/office/drawing/2014/main" val="2283413128"/>
                    </a:ext>
                  </a:extLst>
                </a:gridCol>
              </a:tblGrid>
              <a:tr h="575048">
                <a:tc>
                  <a:txBody>
                    <a:bodyPr/>
                    <a:lstStyle/>
                    <a:p>
                      <a:endParaRPr lang="zh-TW" altLang="en-US" sz="11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400" b="0" i="0" u="none" strike="noStrike" noProof="0">
                          <a:latin typeface="微軟正黑體"/>
                          <a:ea typeface="微軟正黑體"/>
                        </a:rPr>
                        <a:t>V</a:t>
                      </a:r>
                      <a:r>
                        <a:rPr lang="en-US" altLang="zh-TW" sz="1400" b="0" i="0" u="none" strike="noStrike" noProof="0">
                          <a:latin typeface="微軟正黑體"/>
                          <a:ea typeface="微軟正黑體"/>
                        </a:rPr>
                        <a:t>M NAS (Client)</a:t>
                      </a:r>
                      <a:r>
                        <a:rPr lang="zh-TW" sz="1400" b="0" i="0" u="none" strike="noStrike" noProof="0">
                          <a:latin typeface="微軟正黑體"/>
                          <a:ea typeface="微軟正黑體"/>
                        </a:rPr>
                        <a:t> to NAS(server)</a:t>
                      </a:r>
                      <a:endParaRPr lang="zh-TW" sz="1100"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sz="1400" b="1" i="0" u="none" strike="noStrike" noProof="0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</a:rPr>
                        <a:t>None SR-IOV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400" b="0" i="0" u="none" strike="noStrike" noProof="0">
                          <a:latin typeface="微軟正黑體"/>
                          <a:ea typeface="微軟正黑體"/>
                        </a:rPr>
                        <a:t>VM (VF)</a:t>
                      </a:r>
                      <a:r>
                        <a:rPr lang="en-US" altLang="zh-TW" sz="1400" b="0" i="0" u="none" strike="noStrike" noProof="0">
                          <a:latin typeface="微軟正黑體"/>
                          <a:ea typeface="微軟正黑體"/>
                        </a:rPr>
                        <a:t>NAS (Client)</a:t>
                      </a:r>
                      <a:r>
                        <a:rPr lang="zh-TW" sz="1400" b="0" i="0" u="none" strike="noStrike" noProof="0">
                          <a:latin typeface="微軟正黑體"/>
                          <a:ea typeface="微軟正黑體"/>
                        </a:rPr>
                        <a:t> to NAS(server) </a:t>
                      </a:r>
                      <a:r>
                        <a:rPr lang="zh-TW" altLang="en-US" sz="1400" b="0" i="0" u="none" strike="noStrike" noProof="0">
                          <a:latin typeface="微軟正黑體"/>
                          <a:ea typeface="微軟正黑體"/>
                        </a:rPr>
                        <a:t> </a:t>
                      </a:r>
                      <a:r>
                        <a:rPr lang="en-US" altLang="en-US" sz="1400" b="1" i="0" u="none" strike="noStrike" noProof="0">
                          <a:latin typeface="微軟正黑體"/>
                          <a:ea typeface="微軟正黑體"/>
                        </a:rPr>
                        <a:t>-</a:t>
                      </a:r>
                      <a:r>
                        <a:rPr lang="zh-TW" sz="1400" b="1" i="0" u="none" strike="noStrike" noProof="0">
                          <a:latin typeface="微軟正黑體"/>
                          <a:ea typeface="微軟正黑體"/>
                        </a:rPr>
                        <a:t> </a:t>
                      </a:r>
                      <a:r>
                        <a:rPr lang="zh-TW" altLang="en-US" sz="1400" b="1" i="0" u="none" strike="noStrike" noProof="0">
                          <a:latin typeface="微軟正黑體"/>
                          <a:ea typeface="微軟正黑體"/>
                        </a:rPr>
                        <a:t>SR-IOV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807437"/>
                  </a:ext>
                </a:extLst>
              </a:tr>
              <a:tr h="3288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微軟正黑體"/>
                          <a:ea typeface="微軟正黑體"/>
                        </a:rPr>
                        <a:t>NAS CPU </a:t>
                      </a:r>
                      <a:r>
                        <a:rPr lang="en-US" altLang="zh-TW" sz="1100" b="0" i="0" u="none" strike="noStrike" noProof="0"/>
                        <a:t>Usage </a:t>
                      </a:r>
                      <a:endParaRPr lang="zh-TW" sz="1100" b="0" i="0" u="none" strike="noStrike" noProof="0"/>
                    </a:p>
                  </a:txBody>
                  <a:tcPr marL="68580" marR="68580" marT="34290" marB="3429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97%</a:t>
                      </a:r>
                    </a:p>
                  </a:txBody>
                  <a:tcPr marL="68580" marR="68580" marT="34290" marB="3429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95%</a:t>
                      </a:r>
                    </a:p>
                  </a:txBody>
                  <a:tcPr marL="68580" marR="68580" marT="34290" marB="3429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b="1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</a:rPr>
                        <a:t>Reduce CPU usage </a:t>
                      </a:r>
                    </a:p>
                  </a:txBody>
                  <a:tcPr marL="68580" marR="68580" marT="34290" marB="34290" anchor="ctr">
                    <a:solidFill>
                      <a:srgbClr val="D5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321894"/>
                  </a:ext>
                </a:extLst>
              </a:tr>
              <a:tr h="3288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微軟正黑體"/>
                          <a:ea typeface="微軟正黑體"/>
                        </a:rPr>
                        <a:t>VM OS CPU Usage</a:t>
                      </a:r>
                    </a:p>
                  </a:txBody>
                  <a:tcPr marL="68580" marR="68580" marT="34290" marB="34290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13%</a:t>
                      </a:r>
                    </a:p>
                  </a:txBody>
                  <a:tcPr marL="68580" marR="68580" marT="34290" marB="34290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12%</a:t>
                      </a:r>
                    </a:p>
                  </a:txBody>
                  <a:tcPr marL="68580" marR="68580" marT="34290" marB="34290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1" i="0" u="none" strike="noStrike" noProof="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</a:rPr>
                        <a:t>Reduce</a:t>
                      </a:r>
                      <a:r>
                        <a:rPr lang="zh-TW" altLang="en-US" sz="1100" b="1" i="0" u="none" strike="noStrike" noProof="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</a:rPr>
                        <a:t> </a:t>
                      </a:r>
                      <a:r>
                        <a:rPr lang="zh-TW" sz="1100" b="1" i="0" u="none" strike="noStrike" noProof="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</a:rPr>
                        <a:t>CPU</a:t>
                      </a:r>
                      <a:r>
                        <a:rPr lang="zh-TW" altLang="en-US" sz="1100" b="1" i="0" u="none" strike="noStrike" noProof="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</a:rPr>
                        <a:t> </a:t>
                      </a:r>
                      <a:r>
                        <a:rPr lang="en-US" altLang="zh-TW" sz="1100" b="1" i="0" u="none" strike="noStrike" noProof="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</a:rPr>
                        <a:t>usage</a:t>
                      </a:r>
                      <a:r>
                        <a:rPr lang="zh-TW" altLang="en-US" sz="1100" b="1" i="0" u="none" strike="noStrike" noProof="0"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</a:rPr>
                        <a:t> </a:t>
                      </a:r>
                      <a:endParaRPr lang="zh-TW" sz="110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422109"/>
                  </a:ext>
                </a:extLst>
              </a:tr>
              <a:tr h="32885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i="0" u="none" strike="noStrike" noProof="0"/>
                        <a:t>T</a:t>
                      </a:r>
                      <a:r>
                        <a:rPr lang="zh-TW" sz="1100" b="0" i="0" u="none" strike="noStrike" noProof="0"/>
                        <a:t>ransfer speed</a:t>
                      </a:r>
                      <a:endParaRPr lang="zh-TW" altLang="en-US" sz="11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1GB/s</a:t>
                      </a:r>
                    </a:p>
                  </a:txBody>
                  <a:tcPr marL="68580" marR="68580" marT="34290" marB="3429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1.21 GB/s</a:t>
                      </a:r>
                    </a:p>
                  </a:txBody>
                  <a:tcPr marL="68580" marR="68580" marT="34290" marB="3429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b="1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</a:rPr>
                        <a:t>Enhance performance 20%</a:t>
                      </a:r>
                    </a:p>
                  </a:txBody>
                  <a:tcPr marL="68580" marR="68580" marT="34290" marB="34290" anchor="ctr">
                    <a:solidFill>
                      <a:srgbClr val="D5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336634"/>
                  </a:ext>
                </a:extLst>
              </a:tr>
            </a:tbl>
          </a:graphicData>
        </a:graphic>
      </p:graphicFrame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DDFECC37-C8D4-4525-BFF7-DCF41D73A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952784"/>
              </p:ext>
            </p:extLst>
          </p:nvPr>
        </p:nvGraphicFramePr>
        <p:xfrm>
          <a:off x="0" y="4199392"/>
          <a:ext cx="3093244" cy="977021"/>
        </p:xfrm>
        <a:graphic>
          <a:graphicData uri="http://schemas.openxmlformats.org/drawingml/2006/table">
            <a:tbl>
              <a:tblPr firstRow="1" bandRow="1">
                <a:effectLst>
                  <a:outerShdw blurRad="165100" dist="152400" dir="19800000" sy="23000" kx="-1200000" algn="bl" rotWithShape="0">
                    <a:prstClr val="black">
                      <a:alpha val="62000"/>
                    </a:prstClr>
                  </a:outerShdw>
                </a:effectLst>
                <a:tableStyleId>{5C22544A-7EE6-4342-B048-85BDC9FD1C3A}</a:tableStyleId>
              </a:tblPr>
              <a:tblGrid>
                <a:gridCol w="1814513">
                  <a:extLst>
                    <a:ext uri="{9D8B030D-6E8A-4147-A177-3AD203B41FA5}">
                      <a16:colId xmlns:a16="http://schemas.microsoft.com/office/drawing/2014/main" val="1816872584"/>
                    </a:ext>
                  </a:extLst>
                </a:gridCol>
                <a:gridCol w="1278731">
                  <a:extLst>
                    <a:ext uri="{9D8B030D-6E8A-4147-A177-3AD203B41FA5}">
                      <a16:colId xmlns:a16="http://schemas.microsoft.com/office/drawing/2014/main" val="3833528487"/>
                    </a:ext>
                  </a:extLst>
                </a:gridCol>
              </a:tblGrid>
              <a:tr h="217709">
                <a:tc>
                  <a:txBody>
                    <a:bodyPr/>
                    <a:lstStyle/>
                    <a:p>
                      <a:pPr algn="ctr"/>
                      <a:r>
                        <a:rPr lang="zh-TW" sz="600" b="0" i="0" u="none" strike="noStrike" noProof="0">
                          <a:effectLst/>
                        </a:rPr>
                        <a:t>Test environment setting</a:t>
                      </a:r>
                      <a:endParaRPr lang="zh-TW" altLang="en-US" sz="6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6A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600">
                          <a:effectLst/>
                          <a:latin typeface="微軟正黑體"/>
                          <a:ea typeface="微軟正黑體"/>
                        </a:rPr>
                        <a:t>VM</a:t>
                      </a:r>
                      <a:endParaRPr lang="zh-TW" altLang="en-US" sz="600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6A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794474"/>
                  </a:ext>
                </a:extLst>
              </a:tr>
              <a:tr h="277931">
                <a:tc>
                  <a:txBody>
                    <a:bodyPr/>
                    <a:lstStyle/>
                    <a:p>
                      <a:pPr algn="ctr"/>
                      <a:r>
                        <a:rPr lang="af-ZA" sz="600">
                          <a:effectLst/>
                          <a:latin typeface="微軟正黑體"/>
                          <a:ea typeface="微軟正黑體"/>
                        </a:rPr>
                        <a:t>TS-h868 (Client)  / FW 4.5.1.1427  + NIC</a:t>
                      </a:r>
                      <a:r>
                        <a:rPr lang="zh-TW" altLang="en-US" sz="600">
                          <a:effectLst/>
                          <a:latin typeface="微軟正黑體"/>
                          <a:ea typeface="微軟正黑體"/>
                        </a:rPr>
                        <a:t> </a:t>
                      </a:r>
                      <a:r>
                        <a:rPr lang="af-ZA" sz="600">
                          <a:effectLst/>
                          <a:latin typeface="微軟正黑體"/>
                          <a:ea typeface="微軟正黑體"/>
                        </a:rPr>
                        <a:t>QXG-10G2SF-CX4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600">
                          <a:effectLst/>
                          <a:latin typeface="微軟正黑體"/>
                          <a:ea typeface="微軟正黑體"/>
                        </a:rPr>
                        <a:t>OS : windows server 2016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4195383"/>
                  </a:ext>
                </a:extLst>
              </a:tr>
              <a:tr h="263672">
                <a:tc>
                  <a:txBody>
                    <a:bodyPr/>
                    <a:lstStyle/>
                    <a:p>
                      <a:pPr algn="ctr"/>
                      <a:r>
                        <a:rPr lang="af-ZA" sz="600">
                          <a:effectLst/>
                          <a:latin typeface="微軟正黑體"/>
                          <a:ea typeface="微軟正黑體"/>
                        </a:rPr>
                        <a:t>TS-h668 (Server) / FW 4.5.1.1427 +NIC QXG-10G2SF-CX4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600">
                          <a:effectLst/>
                          <a:latin typeface="微軟正黑體"/>
                          <a:ea typeface="微軟正黑體"/>
                        </a:rPr>
                        <a:t>Cores : 8 (NAS cores </a:t>
                      </a:r>
                      <a:r>
                        <a:rPr lang="en-US" altLang="zh-TW" sz="600">
                          <a:effectLst/>
                          <a:latin typeface="微軟正黑體"/>
                          <a:ea typeface="微軟正黑體"/>
                        </a:rPr>
                        <a:t>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707506"/>
                  </a:ext>
                </a:extLst>
              </a:tr>
              <a:tr h="217709">
                <a:tc>
                  <a:txBody>
                    <a:bodyPr/>
                    <a:lstStyle/>
                    <a:p>
                      <a:pPr algn="ctr"/>
                      <a:r>
                        <a:rPr lang="af-ZA" sz="600">
                          <a:effectLst/>
                          <a:latin typeface="微軟正黑體"/>
                          <a:ea typeface="微軟正黑體"/>
                        </a:rPr>
                        <a:t>QVS 3.5.1_20200914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600">
                          <a:effectLst/>
                          <a:latin typeface="微軟正黑體"/>
                          <a:ea typeface="微軟正黑體"/>
                        </a:rPr>
                        <a:t>Memory : 3GB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9079808"/>
                  </a:ext>
                </a:extLst>
              </a:tr>
            </a:tbl>
          </a:graphicData>
        </a:graphic>
      </p:graphicFrame>
      <p:sp>
        <p:nvSpPr>
          <p:cNvPr id="31" name="文字方塊 30">
            <a:extLst>
              <a:ext uri="{FF2B5EF4-FFF2-40B4-BE49-F238E27FC236}">
                <a16:creationId xmlns:a16="http://schemas.microsoft.com/office/drawing/2014/main" id="{41FEF180-5B06-4834-9BDA-3CF78659B3D2}"/>
              </a:ext>
            </a:extLst>
          </p:cNvPr>
          <p:cNvSpPr txBox="1"/>
          <p:nvPr/>
        </p:nvSpPr>
        <p:spPr>
          <a:xfrm>
            <a:off x="2052590" y="2787646"/>
            <a:ext cx="6382500" cy="3770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000" b="1">
                <a:solidFill>
                  <a:srgbClr val="30326A"/>
                </a:solidFill>
                <a:latin typeface="微軟正黑體"/>
                <a:ea typeface="微軟正黑體"/>
              </a:rPr>
              <a:t>VM /NAS Client to </a:t>
            </a:r>
            <a:r>
              <a:rPr lang="en-US" sz="2000" b="1">
                <a:solidFill>
                  <a:srgbClr val="30326A"/>
                </a:solidFill>
                <a:latin typeface="微軟正黑體"/>
                <a:ea typeface="微軟正黑體"/>
              </a:rPr>
              <a:t>Server</a:t>
            </a:r>
            <a:r>
              <a:rPr lang="en-US" altLang="zh-TW" sz="2000" b="1">
                <a:solidFill>
                  <a:srgbClr val="30326A"/>
                </a:solidFill>
                <a:latin typeface="微軟正黑體"/>
                <a:ea typeface="微軟正黑體"/>
              </a:rPr>
              <a:t> data transfer test </a:t>
            </a:r>
            <a:endParaRPr lang="zh-TW" altLang="en-US" sz="2000" b="1">
              <a:solidFill>
                <a:srgbClr val="30326A"/>
              </a:solidFill>
              <a:latin typeface="微軟正黑體"/>
              <a:ea typeface="微軟正黑體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02B03C8A-1099-47F5-A72F-624E1807BF71}"/>
              </a:ext>
            </a:extLst>
          </p:cNvPr>
          <p:cNvSpPr txBox="1"/>
          <p:nvPr/>
        </p:nvSpPr>
        <p:spPr>
          <a:xfrm>
            <a:off x="3206898" y="4379858"/>
            <a:ext cx="3450920" cy="500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Build 8 VM ,</a:t>
            </a:r>
            <a:r>
              <a:rPr lang="en-US">
                <a:solidFill>
                  <a:schemeClr val="bg1"/>
                </a:solidFill>
                <a:latin typeface="Microsoft JhengHei"/>
                <a:ea typeface="Microsoft JhengHei"/>
              </a:rPr>
              <a:t>8 VF in </a:t>
            </a:r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QXG-10G2SF-CX48  allocate 1 VF to</a:t>
            </a:r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</a:rPr>
              <a:t>1 VM use</a:t>
            </a:r>
            <a:endParaRPr lang="zh-TW" altLang="en-US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39" name="圖片 6" descr="一張含有 盒子, 電腦 的圖片&#10;&#10;自動產生的描述">
            <a:extLst>
              <a:ext uri="{FF2B5EF4-FFF2-40B4-BE49-F238E27FC236}">
                <a16:creationId xmlns:a16="http://schemas.microsoft.com/office/drawing/2014/main" id="{8BB68ADF-7C0F-456D-9AAA-BA6B6C605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75" y="3025585"/>
            <a:ext cx="3966065" cy="1010790"/>
          </a:xfrm>
          <a:prstGeom prst="rect">
            <a:avLst/>
          </a:prstGeom>
        </p:spPr>
      </p:pic>
      <p:pic>
        <p:nvPicPr>
          <p:cNvPr id="40" name="圖片 9">
            <a:extLst>
              <a:ext uri="{FF2B5EF4-FFF2-40B4-BE49-F238E27FC236}">
                <a16:creationId xmlns:a16="http://schemas.microsoft.com/office/drawing/2014/main" id="{ABCD601D-EBA8-4159-926A-AD6F314F8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021393"/>
            <a:ext cx="3966065" cy="1010790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2978EFF3-1AAD-48F7-AA86-93A8F3081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5049" y="3476368"/>
            <a:ext cx="638126" cy="319063"/>
          </a:xfrm>
          <a:prstGeom prst="rect">
            <a:avLst/>
          </a:prstGeom>
        </p:spPr>
      </p:pic>
      <p:grpSp>
        <p:nvGrpSpPr>
          <p:cNvPr id="42" name="群組 41">
            <a:extLst>
              <a:ext uri="{FF2B5EF4-FFF2-40B4-BE49-F238E27FC236}">
                <a16:creationId xmlns:a16="http://schemas.microsoft.com/office/drawing/2014/main" id="{96FC7855-A36C-4391-8FE9-69F60DF9BF68}"/>
              </a:ext>
            </a:extLst>
          </p:cNvPr>
          <p:cNvGrpSpPr/>
          <p:nvPr/>
        </p:nvGrpSpPr>
        <p:grpSpPr>
          <a:xfrm>
            <a:off x="2365061" y="3685013"/>
            <a:ext cx="978694" cy="319063"/>
            <a:chOff x="4771760" y="4086528"/>
            <a:chExt cx="1587838" cy="492443"/>
          </a:xfrm>
        </p:grpSpPr>
        <p:pic>
          <p:nvPicPr>
            <p:cNvPr id="43" name="圖形 42">
              <a:extLst>
                <a:ext uri="{FF2B5EF4-FFF2-40B4-BE49-F238E27FC236}">
                  <a16:creationId xmlns:a16="http://schemas.microsoft.com/office/drawing/2014/main" id="{597169A8-0BC4-4AB6-8EC5-65C97035E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71760" y="4086528"/>
              <a:ext cx="1587838" cy="492443"/>
            </a:xfrm>
            <a:prstGeom prst="rect">
              <a:avLst/>
            </a:prstGeom>
            <a:effectLst>
              <a:outerShdw blurRad="76200" dir="18900000" sx="103000" sy="103000" kx="-1200000" algn="bl" rotWithShape="0">
                <a:prstClr val="black">
                  <a:alpha val="33000"/>
                </a:prstClr>
              </a:outerShdw>
            </a:effectLst>
          </p:spPr>
        </p:pic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3DDF70BF-7C31-4966-8EB9-93878F91736D}"/>
                </a:ext>
              </a:extLst>
            </p:cNvPr>
            <p:cNvSpPr txBox="1"/>
            <p:nvPr/>
          </p:nvSpPr>
          <p:spPr>
            <a:xfrm>
              <a:off x="4870354" y="4129712"/>
              <a:ext cx="1390649" cy="43939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>
                  <a:solidFill>
                    <a:schemeClr val="bg1"/>
                  </a:solidFill>
                  <a:latin typeface="微軟正黑體"/>
                  <a:ea typeface="微軟正黑體"/>
                </a:rPr>
                <a:t>Client</a:t>
              </a:r>
              <a:endParaRPr lang="zh-TW">
                <a:solidFill>
                  <a:schemeClr val="bg1"/>
                </a:solidFill>
                <a:latin typeface="微軟正黑體"/>
                <a:ea typeface="微軟正黑體"/>
              </a:endParaRPr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79171166-E2A7-487F-98DD-40C9B6769A87}"/>
              </a:ext>
            </a:extLst>
          </p:cNvPr>
          <p:cNvGrpSpPr/>
          <p:nvPr/>
        </p:nvGrpSpPr>
        <p:grpSpPr>
          <a:xfrm>
            <a:off x="6084311" y="3634433"/>
            <a:ext cx="978694" cy="319063"/>
            <a:chOff x="4771760" y="4086528"/>
            <a:chExt cx="1587838" cy="492443"/>
          </a:xfrm>
        </p:grpSpPr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AD346B6A-C546-4F02-B038-A755D55C1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71760" y="4086528"/>
              <a:ext cx="1587838" cy="492443"/>
            </a:xfrm>
            <a:prstGeom prst="rect">
              <a:avLst/>
            </a:prstGeom>
            <a:effectLst>
              <a:outerShdw blurRad="76200" dir="18900000" sx="103000" sy="103000" kx="-1200000" algn="bl" rotWithShape="0">
                <a:prstClr val="black">
                  <a:alpha val="33000"/>
                </a:prstClr>
              </a:outerShdw>
            </a:effectLst>
          </p:spPr>
        </p:pic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F51CF6FE-2DBB-4665-A69B-F6962700154E}"/>
                </a:ext>
              </a:extLst>
            </p:cNvPr>
            <p:cNvSpPr txBox="1"/>
            <p:nvPr/>
          </p:nvSpPr>
          <p:spPr>
            <a:xfrm>
              <a:off x="4870354" y="4129712"/>
              <a:ext cx="1390649" cy="43939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>
                  <a:solidFill>
                    <a:schemeClr val="bg1"/>
                  </a:solidFill>
                  <a:latin typeface="微軟正黑體"/>
                  <a:ea typeface="微軟正黑體"/>
                </a:rPr>
                <a:t>Server</a:t>
              </a:r>
              <a:endParaRPr lang="zh-TW" altLang="en-US">
                <a:solidFill>
                  <a:schemeClr val="bg1"/>
                </a:solidFill>
                <a:latin typeface="微軟正黑體"/>
                <a:ea typeface="微軟正黑體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211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2941EF5A-AB50-45A9-8F2C-32253E223AEA}"/>
              </a:ext>
            </a:extLst>
          </p:cNvPr>
          <p:cNvSpPr/>
          <p:nvPr/>
        </p:nvSpPr>
        <p:spPr>
          <a:xfrm>
            <a:off x="0" y="1017985"/>
            <a:ext cx="9140428" cy="4125517"/>
          </a:xfrm>
          <a:prstGeom prst="rect">
            <a:avLst/>
          </a:prstGeom>
          <a:gradFill>
            <a:gsLst>
              <a:gs pos="0">
                <a:srgbClr val="2279B4">
                  <a:alpha val="0"/>
                </a:srgbClr>
              </a:gs>
              <a:gs pos="27000">
                <a:srgbClr val="2279B4">
                  <a:alpha val="38824"/>
                </a:srgbClr>
              </a:gs>
              <a:gs pos="100000">
                <a:srgbClr val="2A266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01DE3357-013D-4137-87F6-36AB5B99D6A2}"/>
              </a:ext>
            </a:extLst>
          </p:cNvPr>
          <p:cNvGrpSpPr/>
          <p:nvPr/>
        </p:nvGrpSpPr>
        <p:grpSpPr>
          <a:xfrm>
            <a:off x="5353867" y="3636823"/>
            <a:ext cx="3489722" cy="1415237"/>
            <a:chOff x="7138489" y="4849097"/>
            <a:chExt cx="4652963" cy="1886983"/>
          </a:xfrm>
        </p:grpSpPr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D521FBA4-3266-4412-8549-74A3CD3C557D}"/>
                </a:ext>
              </a:extLst>
            </p:cNvPr>
            <p:cNvSpPr/>
            <p:nvPr/>
          </p:nvSpPr>
          <p:spPr>
            <a:xfrm>
              <a:off x="7138489" y="5546665"/>
              <a:ext cx="4652963" cy="1189415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/>
                </a:gs>
                <a:gs pos="100000">
                  <a:srgbClr val="1A2158"/>
                </a:gs>
              </a:gsLst>
              <a:lin ang="5400000" scaled="1"/>
            </a:gradFill>
            <a:ln>
              <a:noFill/>
            </a:ln>
            <a:effectLst>
              <a:softEdge rad="406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pic>
          <p:nvPicPr>
            <p:cNvPr id="11" name="圖片 10" descr="一張含有 室內, 外殼, 配件 的圖片&#10;&#10;自動產生的描述">
              <a:extLst>
                <a:ext uri="{FF2B5EF4-FFF2-40B4-BE49-F238E27FC236}">
                  <a16:creationId xmlns:a16="http://schemas.microsoft.com/office/drawing/2014/main" id="{C5567C88-1311-4229-BE03-2A52574A65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523" b="22647"/>
            <a:stretch/>
          </p:blipFill>
          <p:spPr>
            <a:xfrm>
              <a:off x="7355065" y="4849097"/>
              <a:ext cx="4436387" cy="1409642"/>
            </a:xfrm>
            <a:prstGeom prst="rect">
              <a:avLst/>
            </a:prstGeom>
          </p:spPr>
        </p:pic>
      </p:grp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720187EB-8EAF-4B98-999D-BDAE00EDFABA}"/>
              </a:ext>
            </a:extLst>
          </p:cNvPr>
          <p:cNvSpPr/>
          <p:nvPr/>
        </p:nvSpPr>
        <p:spPr>
          <a:xfrm>
            <a:off x="3573" y="1978236"/>
            <a:ext cx="8936831" cy="892061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  <a:effectLst>
            <a:softEdge rad="406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E3C81A95-935C-42B7-A621-7A02A152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altLang="zh-TW"/>
              <a:t>QAT technology doubles compression performance </a:t>
            </a: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5BF060F1-5C04-41C7-B57E-FF9F3C30000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02490494"/>
              </p:ext>
            </p:extLst>
          </p:nvPr>
        </p:nvGraphicFramePr>
        <p:xfrm>
          <a:off x="0" y="1017985"/>
          <a:ext cx="9140424" cy="2137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060">
                  <a:extLst>
                    <a:ext uri="{9D8B030D-6E8A-4147-A177-3AD203B41FA5}">
                      <a16:colId xmlns:a16="http://schemas.microsoft.com/office/drawing/2014/main" val="2543756455"/>
                    </a:ext>
                  </a:extLst>
                </a:gridCol>
                <a:gridCol w="2770524">
                  <a:extLst>
                    <a:ext uri="{9D8B030D-6E8A-4147-A177-3AD203B41FA5}">
                      <a16:colId xmlns:a16="http://schemas.microsoft.com/office/drawing/2014/main" val="2872239223"/>
                    </a:ext>
                  </a:extLst>
                </a:gridCol>
                <a:gridCol w="2676414">
                  <a:extLst>
                    <a:ext uri="{9D8B030D-6E8A-4147-A177-3AD203B41FA5}">
                      <a16:colId xmlns:a16="http://schemas.microsoft.com/office/drawing/2014/main" val="2504221312"/>
                    </a:ext>
                  </a:extLst>
                </a:gridCol>
                <a:gridCol w="1589426">
                  <a:extLst>
                    <a:ext uri="{9D8B030D-6E8A-4147-A177-3AD203B41FA5}">
                      <a16:colId xmlns:a16="http://schemas.microsoft.com/office/drawing/2014/main" val="2283413128"/>
                    </a:ext>
                  </a:extLst>
                </a:gridCol>
              </a:tblGrid>
              <a:tr h="720090">
                <a:tc>
                  <a:txBody>
                    <a:bodyPr/>
                    <a:lstStyle/>
                    <a:p>
                      <a:endParaRPr lang="zh-TW" altLang="en-US" sz="11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0" i="0" u="none" strike="noStrike" noProof="0"/>
                        <a:t>ubuntu-18.04.1-desk</a:t>
                      </a:r>
                      <a:r>
                        <a:rPr lang="zh-TW" sz="1400" b="0" i="0" u="none" strike="noStrike" noProof="0"/>
                        <a:t>to</a:t>
                      </a:r>
                      <a:r>
                        <a:rPr lang="en-US" altLang="zh-TW" sz="1400" b="0" i="0" u="none" strike="noStrike" noProof="0"/>
                        <a:t>p-amd64.i</a:t>
                      </a:r>
                      <a:r>
                        <a:rPr lang="zh-TW" sz="1400" b="0" i="0" u="none" strike="noStrike" noProof="0"/>
                        <a:t>so  (1.81GB)</a:t>
                      </a:r>
                      <a:r>
                        <a:rPr lang="zh-TW" altLang="en-US" sz="1400" b="0" i="0" u="none" strike="noStrike" noProof="0"/>
                        <a:t> -None QAT</a:t>
                      </a:r>
                      <a:endParaRPr lang="zh-TW" sz="1100"/>
                    </a:p>
                  </a:txBody>
                  <a:tcPr marL="68580" marR="68580" marT="34290" marB="3429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0" i="0" u="none" strike="noStrike" noProof="0"/>
                        <a:t>ubuntu-18.04.1-desk</a:t>
                      </a:r>
                      <a:r>
                        <a:rPr lang="zh-TW" sz="1400" b="0" i="0" u="none" strike="noStrike" noProof="0"/>
                        <a:t>to</a:t>
                      </a:r>
                      <a:r>
                        <a:rPr lang="en-US" altLang="zh-TW" sz="1400" b="0" i="0" u="none" strike="noStrike" noProof="0"/>
                        <a:t>p-amd64.i</a:t>
                      </a:r>
                      <a:r>
                        <a:rPr lang="zh-TW" sz="1400" b="0" i="0" u="none" strike="noStrike" noProof="0"/>
                        <a:t>s</a:t>
                      </a:r>
                      <a:r>
                        <a:rPr lang="en-US" altLang="zh-TW" sz="1400" b="0" i="0" u="none" strike="noStrike" noProof="0"/>
                        <a:t>o</a:t>
                      </a:r>
                      <a:r>
                        <a:rPr lang="zh-TW" altLang="en-US" sz="1400" b="0" i="0" u="none" strike="noStrike" noProof="0"/>
                        <a:t>  </a:t>
                      </a:r>
                      <a:r>
                        <a:rPr lang="en-US" altLang="zh-TW" sz="1400" b="0" i="0" u="none" strike="noStrike" noProof="0"/>
                        <a:t>(1.81GB</a:t>
                      </a:r>
                      <a:r>
                        <a:rPr lang="zh-TW" sz="1400" b="0" i="0" u="none" strike="noStrike" noProof="0"/>
                        <a:t>) </a:t>
                      </a:r>
                      <a:r>
                        <a:rPr lang="en-US" altLang="zh-TW" sz="1400" b="0" i="0" u="none" strike="noStrike" noProof="0"/>
                        <a:t>-</a:t>
                      </a:r>
                      <a:r>
                        <a:rPr lang="zh-TW" altLang="en-US" sz="1400" b="0" i="0" u="none" strike="noStrike" noProof="0"/>
                        <a:t> </a:t>
                      </a:r>
                      <a:r>
                        <a:rPr lang="en-US" altLang="zh-TW" sz="1400" b="0" i="0" u="none" strike="noStrike" noProof="0"/>
                        <a:t>QAT</a:t>
                      </a:r>
                      <a:endParaRPr lang="en-US" sz="1400" b="1" i="0" u="none" strike="noStrike" noProof="0"/>
                    </a:p>
                  </a:txBody>
                  <a:tcPr marL="68580" marR="68580" marT="34290" marB="3429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1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807437"/>
                  </a:ext>
                </a:extLst>
              </a:tr>
              <a:tr h="3288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微軟正黑體"/>
                          <a:ea typeface="微軟正黑體"/>
                        </a:rPr>
                        <a:t>Compression Time</a:t>
                      </a:r>
                      <a:endParaRPr lang="en-US" altLang="zh-TW" sz="1100" b="1" i="0" u="none" strike="noStrike" noProof="0">
                        <a:solidFill>
                          <a:srgbClr val="3D007A"/>
                        </a:solidFill>
                        <a:latin typeface="Microsoft JhengHei"/>
                      </a:endParaRPr>
                    </a:p>
                  </a:txBody>
                  <a:tcPr marL="68580" marR="68580" marT="34290" marB="3429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微軟正黑體"/>
                          <a:ea typeface="微軟正黑體"/>
                        </a:rPr>
                        <a:t>122.64s</a:t>
                      </a:r>
                    </a:p>
                  </a:txBody>
                  <a:tcPr marL="68580" marR="68580" marT="34290" marB="3429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b="1">
                          <a:latin typeface="微軟正黑體"/>
                          <a:ea typeface="微軟正黑體"/>
                        </a:rPr>
                        <a:t>62.28s</a:t>
                      </a:r>
                    </a:p>
                  </a:txBody>
                  <a:tcPr marL="68580" marR="68580" marT="34290" marB="34290" anchor="ctr"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>
                          <a:solidFill>
                            <a:srgbClr val="6600CC"/>
                          </a:solidFill>
                          <a:latin typeface="微軟正黑體"/>
                          <a:ea typeface="微軟正黑體"/>
                        </a:rPr>
                        <a:t>Double Compression Speed!</a:t>
                      </a:r>
                    </a:p>
                  </a:txBody>
                  <a:tcPr marL="68580" marR="68580" marT="34290" marB="34290" anchor="ctr">
                    <a:solidFill>
                      <a:srgbClr val="D5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32189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微軟正黑體"/>
                          <a:ea typeface="微軟正黑體"/>
                        </a:rPr>
                        <a:t>NAS CPU useage</a:t>
                      </a:r>
                    </a:p>
                  </a:txBody>
                  <a:tcPr marL="68580" marR="68580" marT="34290" marB="34290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>
                          <a:latin typeface="微軟正黑體"/>
                          <a:ea typeface="微軟正黑體"/>
                        </a:rPr>
                        <a:t>95%</a:t>
                      </a:r>
                    </a:p>
                  </a:txBody>
                  <a:tcPr marL="68580" marR="68580" marT="34290" marB="34290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100" b="1">
                          <a:latin typeface="微軟正黑體"/>
                          <a:ea typeface="微軟正黑體"/>
                        </a:rPr>
                        <a:t>93%</a:t>
                      </a:r>
                    </a:p>
                  </a:txBody>
                  <a:tcPr marL="68580" marR="68580" marT="34290" marB="34290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400" b="1" i="0" u="none" strike="noStrike" noProof="0">
                          <a:solidFill>
                            <a:srgbClr val="6600CC"/>
                          </a:solidFill>
                          <a:latin typeface="微軟正黑體"/>
                          <a:ea typeface="微軟正黑體"/>
                        </a:rPr>
                        <a:t>CPU</a:t>
                      </a:r>
                      <a:r>
                        <a:rPr lang="zh-TW" altLang="en-US" sz="1400" b="1" i="0" u="none" strike="noStrike" noProof="0">
                          <a:solidFill>
                            <a:srgbClr val="6600CC"/>
                          </a:solidFill>
                          <a:latin typeface="微軟正黑體"/>
                          <a:ea typeface="微軟正黑體"/>
                        </a:rPr>
                        <a:t> </a:t>
                      </a:r>
                      <a:r>
                        <a:rPr lang="en-US" altLang="zh-TW" sz="1400" b="1" i="0" u="none" strike="noStrike" noProof="0" err="1">
                          <a:solidFill>
                            <a:srgbClr val="6600CC"/>
                          </a:solidFill>
                          <a:latin typeface="微軟正黑體"/>
                          <a:ea typeface="微軟正黑體"/>
                        </a:rPr>
                        <a:t>useage</a:t>
                      </a:r>
                      <a:r>
                        <a:rPr lang="en-US" altLang="zh-TW" sz="1400" b="1" i="0" u="none" strike="noStrike" noProof="0">
                          <a:solidFill>
                            <a:srgbClr val="6600CC"/>
                          </a:solidFill>
                          <a:latin typeface="微軟正黑體"/>
                          <a:ea typeface="微軟正黑體"/>
                        </a:rPr>
                        <a:t> almost the same </a:t>
                      </a:r>
                      <a:endParaRPr lang="zh-TW" sz="1400" b="1" i="0" u="none" strike="noStrike" noProof="0">
                        <a:solidFill>
                          <a:srgbClr val="6600CC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68580" marR="68580" marT="34290" marB="34290"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422109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2224515-B5D0-4C11-985C-B1A1ED7FE8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740017"/>
              </p:ext>
            </p:extLst>
          </p:nvPr>
        </p:nvGraphicFramePr>
        <p:xfrm>
          <a:off x="0" y="4166478"/>
          <a:ext cx="3093244" cy="977021"/>
        </p:xfrm>
        <a:graphic>
          <a:graphicData uri="http://schemas.openxmlformats.org/drawingml/2006/table">
            <a:tbl>
              <a:tblPr firstRow="1" bandRow="1">
                <a:effectLst>
                  <a:outerShdw blurRad="165100" dist="152400" dir="19800000" sy="23000" kx="-1200000" algn="bl" rotWithShape="0">
                    <a:prstClr val="black">
                      <a:alpha val="62000"/>
                    </a:prstClr>
                  </a:outerShdw>
                </a:effectLst>
                <a:tableStyleId>{5C22544A-7EE6-4342-B048-85BDC9FD1C3A}</a:tableStyleId>
              </a:tblPr>
              <a:tblGrid>
                <a:gridCol w="1814513">
                  <a:extLst>
                    <a:ext uri="{9D8B030D-6E8A-4147-A177-3AD203B41FA5}">
                      <a16:colId xmlns:a16="http://schemas.microsoft.com/office/drawing/2014/main" val="1816872584"/>
                    </a:ext>
                  </a:extLst>
                </a:gridCol>
                <a:gridCol w="1278731">
                  <a:extLst>
                    <a:ext uri="{9D8B030D-6E8A-4147-A177-3AD203B41FA5}">
                      <a16:colId xmlns:a16="http://schemas.microsoft.com/office/drawing/2014/main" val="3833528487"/>
                    </a:ext>
                  </a:extLst>
                </a:gridCol>
              </a:tblGrid>
              <a:tr h="217709">
                <a:tc>
                  <a:txBody>
                    <a:bodyPr/>
                    <a:lstStyle/>
                    <a:p>
                      <a:pPr algn="ctr"/>
                      <a:r>
                        <a:rPr lang="zh-TW" sz="600" b="0" i="0" u="none" strike="noStrike" noProof="0">
                          <a:effectLst/>
                        </a:rPr>
                        <a:t>Test environment setting</a:t>
                      </a:r>
                      <a:endParaRPr lang="zh-TW" altLang="en-US" sz="6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6A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600">
                          <a:effectLst/>
                          <a:latin typeface="微軟正黑體"/>
                          <a:ea typeface="微軟正黑體"/>
                        </a:rPr>
                        <a:t>VM</a:t>
                      </a:r>
                      <a:endParaRPr lang="zh-TW" altLang="en-US" sz="600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10800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6A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794474"/>
                  </a:ext>
                </a:extLst>
              </a:tr>
              <a:tr h="27793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sz="600" b="0" i="0" u="none" strike="noStrike" noProof="0">
                          <a:effectLst/>
                        </a:rPr>
                        <a:t>Test model: TS-h886</a:t>
                      </a:r>
                      <a:endParaRPr lang="zh-TW" altLang="en-US" sz="110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600">
                          <a:effectLst/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af-ZA" sz="600" b="0" i="0" u="none" strike="noStrike" noProof="0">
                          <a:effectLst/>
                        </a:rPr>
                        <a:t>VM OS: ubuntu 18.04</a:t>
                      </a:r>
                      <a:endParaRPr lang="af-ZA" sz="6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4195383"/>
                  </a:ext>
                </a:extLst>
              </a:tr>
              <a:tr h="263672">
                <a:tc>
                  <a:txBody>
                    <a:bodyPr/>
                    <a:lstStyle/>
                    <a:p>
                      <a:pPr algn="ctr"/>
                      <a:r>
                        <a:rPr lang="af-ZA" sz="600">
                          <a:effectLst/>
                          <a:latin typeface="微軟正黑體"/>
                          <a:ea typeface="微軟正黑體"/>
                        </a:rPr>
                        <a:t>QVS 3.5.3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6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Cores : 8 (</a:t>
                      </a:r>
                      <a:r>
                        <a:rPr lang="zh-TW" altLang="en-US" sz="6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</a:t>
                      </a:r>
                      <a:r>
                        <a:rPr lang="af-ZA" sz="6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NAS cores </a:t>
                      </a:r>
                      <a:r>
                        <a:rPr lang="zh-TW" altLang="en-US" sz="6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</a:t>
                      </a:r>
                      <a:r>
                        <a:rPr lang="en-US" altLang="zh-TW" sz="6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07506"/>
                  </a:ext>
                </a:extLst>
              </a:tr>
              <a:tr h="217709">
                <a:tc>
                  <a:txBody>
                    <a:bodyPr/>
                    <a:lstStyle/>
                    <a:p>
                      <a:pPr algn="ctr"/>
                      <a:endParaRPr lang="af-ZA" sz="600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600">
                          <a:effectLst/>
                          <a:latin typeface="微軟正黑體"/>
                          <a:ea typeface="微軟正黑體"/>
                        </a:rPr>
                        <a:t>Memory : 1GB</a:t>
                      </a:r>
                      <a:endParaRPr lang="af-ZA" sz="6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079808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64385873-C115-4703-86D1-EF98A3EFCA22}"/>
              </a:ext>
            </a:extLst>
          </p:cNvPr>
          <p:cNvSpPr txBox="1"/>
          <p:nvPr/>
        </p:nvSpPr>
        <p:spPr>
          <a:xfrm>
            <a:off x="308348" y="3088960"/>
            <a:ext cx="5082925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025" b="1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8 </a:t>
            </a:r>
            <a:r>
              <a:rPr lang="en-US" altLang="zh-TW" sz="2025" b="1" err="1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VM,each</a:t>
            </a:r>
            <a:r>
              <a:rPr lang="en-US" altLang="zh-TW" sz="2025" b="1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 VM allocate 1 QAT VF compression test at the same time.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CC92EF5-CBBF-4D21-B9B6-7705BCF5B86D}"/>
              </a:ext>
            </a:extLst>
          </p:cNvPr>
          <p:cNvGrpSpPr/>
          <p:nvPr/>
        </p:nvGrpSpPr>
        <p:grpSpPr>
          <a:xfrm>
            <a:off x="5752081" y="2991128"/>
            <a:ext cx="2763653" cy="820103"/>
            <a:chOff x="5188893" y="3232775"/>
            <a:chExt cx="3684871" cy="1093470"/>
          </a:xfrm>
        </p:grpSpPr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92B21F3E-F238-4E36-8FD3-1CACB0DF0D74}"/>
                </a:ext>
              </a:extLst>
            </p:cNvPr>
            <p:cNvGrpSpPr/>
            <p:nvPr/>
          </p:nvGrpSpPr>
          <p:grpSpPr>
            <a:xfrm>
              <a:off x="7109551" y="3232776"/>
              <a:ext cx="824763" cy="446293"/>
              <a:chOff x="4771760" y="4086528"/>
              <a:chExt cx="1587838" cy="492443"/>
            </a:xfrm>
          </p:grpSpPr>
          <p:pic>
            <p:nvPicPr>
              <p:cNvPr id="32" name="圖形 31">
                <a:extLst>
                  <a:ext uri="{FF2B5EF4-FFF2-40B4-BE49-F238E27FC236}">
                    <a16:creationId xmlns:a16="http://schemas.microsoft.com/office/drawing/2014/main" id="{FA11FD81-8143-41ED-86F2-C040CD2C92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71760" y="4086528"/>
                <a:ext cx="1587838" cy="492443"/>
              </a:xfrm>
              <a:prstGeom prst="rect">
                <a:avLst/>
              </a:prstGeom>
              <a:effectLst>
                <a:outerShdw blurRad="76200" dir="18900000" sx="103000" sy="103000" kx="-1200000" algn="bl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CAA3E468-754D-4798-AEA0-204D86D8E16C}"/>
                  </a:ext>
                </a:extLst>
              </p:cNvPr>
              <p:cNvSpPr txBox="1"/>
              <p:nvPr/>
            </p:nvSpPr>
            <p:spPr>
              <a:xfrm>
                <a:off x="4870354" y="4130277"/>
                <a:ext cx="1390648" cy="33960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 sz="1050">
                    <a:solidFill>
                      <a:schemeClr val="bg1"/>
                    </a:solidFill>
                    <a:latin typeface="微軟正黑體"/>
                    <a:ea typeface="微軟正黑體"/>
                  </a:rPr>
                  <a:t>VM3</a:t>
                </a:r>
                <a:endParaRPr lang="en-US" altLang="zh-TW" sz="105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14968B28-D1EA-446B-A82B-F34F8C75641E}"/>
                </a:ext>
              </a:extLst>
            </p:cNvPr>
            <p:cNvGrpSpPr/>
            <p:nvPr/>
          </p:nvGrpSpPr>
          <p:grpSpPr>
            <a:xfrm>
              <a:off x="5188893" y="3232776"/>
              <a:ext cx="824763" cy="446293"/>
              <a:chOff x="4771760" y="4086528"/>
              <a:chExt cx="1587838" cy="492443"/>
            </a:xfrm>
          </p:grpSpPr>
          <p:pic>
            <p:nvPicPr>
              <p:cNvPr id="28" name="圖形 27">
                <a:extLst>
                  <a:ext uri="{FF2B5EF4-FFF2-40B4-BE49-F238E27FC236}">
                    <a16:creationId xmlns:a16="http://schemas.microsoft.com/office/drawing/2014/main" id="{4C865DDC-55FC-4F1A-B41F-414CE1829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71760" y="4086528"/>
                <a:ext cx="1587838" cy="492443"/>
              </a:xfrm>
              <a:prstGeom prst="rect">
                <a:avLst/>
              </a:prstGeom>
              <a:effectLst>
                <a:outerShdw blurRad="76200" dir="18900000" sx="103000" sy="103000" kx="-1200000" algn="bl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A8783CEC-F7FF-4AD8-98E4-8641313D5C76}"/>
                  </a:ext>
                </a:extLst>
              </p:cNvPr>
              <p:cNvSpPr txBox="1"/>
              <p:nvPr/>
            </p:nvSpPr>
            <p:spPr>
              <a:xfrm>
                <a:off x="4870354" y="4130277"/>
                <a:ext cx="1390648" cy="33960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 sz="105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VM1</a:t>
                </a:r>
              </a:p>
            </p:txBody>
          </p:sp>
        </p:grpSp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67576CD9-C91F-447A-A9DD-FDE90722F040}"/>
                </a:ext>
              </a:extLst>
            </p:cNvPr>
            <p:cNvGrpSpPr/>
            <p:nvPr/>
          </p:nvGrpSpPr>
          <p:grpSpPr>
            <a:xfrm>
              <a:off x="8049001" y="3232775"/>
              <a:ext cx="824763" cy="446293"/>
              <a:chOff x="4771760" y="4086528"/>
              <a:chExt cx="1587838" cy="492443"/>
            </a:xfrm>
          </p:grpSpPr>
          <p:pic>
            <p:nvPicPr>
              <p:cNvPr id="31" name="圖形 30">
                <a:extLst>
                  <a:ext uri="{FF2B5EF4-FFF2-40B4-BE49-F238E27FC236}">
                    <a16:creationId xmlns:a16="http://schemas.microsoft.com/office/drawing/2014/main" id="{215BB0B3-569A-49EB-96BD-EFD09B69A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71760" y="4086528"/>
                <a:ext cx="1587838" cy="492443"/>
              </a:xfrm>
              <a:prstGeom prst="rect">
                <a:avLst/>
              </a:prstGeom>
              <a:effectLst>
                <a:outerShdw blurRad="76200" dir="18900000" sx="103000" sy="103000" kx="-1200000" algn="bl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7DC3FD6F-E56D-4BE3-91A2-CFD2751C3C03}"/>
                  </a:ext>
                </a:extLst>
              </p:cNvPr>
              <p:cNvSpPr txBox="1"/>
              <p:nvPr/>
            </p:nvSpPr>
            <p:spPr>
              <a:xfrm>
                <a:off x="4870354" y="4130277"/>
                <a:ext cx="1390648" cy="33960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 sz="1050">
                    <a:solidFill>
                      <a:schemeClr val="bg1"/>
                    </a:solidFill>
                    <a:latin typeface="微軟正黑體"/>
                    <a:ea typeface="微軟正黑體"/>
                  </a:rPr>
                  <a:t>VM4</a:t>
                </a:r>
                <a:endParaRPr lang="en-US" altLang="zh-TW" sz="105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4682D352-A056-46C2-A6A1-20132FFB6142}"/>
                </a:ext>
              </a:extLst>
            </p:cNvPr>
            <p:cNvGrpSpPr/>
            <p:nvPr/>
          </p:nvGrpSpPr>
          <p:grpSpPr>
            <a:xfrm>
              <a:off x="5188893" y="3879952"/>
              <a:ext cx="824763" cy="446293"/>
              <a:chOff x="4771760" y="4086528"/>
              <a:chExt cx="1587838" cy="492443"/>
            </a:xfrm>
          </p:grpSpPr>
          <p:pic>
            <p:nvPicPr>
              <p:cNvPr id="41" name="圖形 40">
                <a:extLst>
                  <a:ext uri="{FF2B5EF4-FFF2-40B4-BE49-F238E27FC236}">
                    <a16:creationId xmlns:a16="http://schemas.microsoft.com/office/drawing/2014/main" id="{A4711B03-D2DB-4A3A-96B5-83451340A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71760" y="4086528"/>
                <a:ext cx="1587838" cy="492443"/>
              </a:xfrm>
              <a:prstGeom prst="rect">
                <a:avLst/>
              </a:prstGeom>
              <a:effectLst>
                <a:outerShdw blurRad="76200" dir="18900000" sx="103000" sy="103000" kx="-1200000" algn="bl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57FB7BA5-8838-4852-B7DF-4FA55C7D59B2}"/>
                  </a:ext>
                </a:extLst>
              </p:cNvPr>
              <p:cNvSpPr txBox="1"/>
              <p:nvPr/>
            </p:nvSpPr>
            <p:spPr>
              <a:xfrm>
                <a:off x="4870354" y="4130277"/>
                <a:ext cx="1390648" cy="33960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 sz="1050">
                    <a:solidFill>
                      <a:schemeClr val="bg1"/>
                    </a:solidFill>
                    <a:latin typeface="微軟正黑體"/>
                    <a:ea typeface="微軟正黑體"/>
                  </a:rPr>
                  <a:t>VM5</a:t>
                </a:r>
                <a:endParaRPr lang="en-US" altLang="zh-TW" sz="105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0E9C4551-3710-4304-918E-EC219C1BF701}"/>
                </a:ext>
              </a:extLst>
            </p:cNvPr>
            <p:cNvGrpSpPr/>
            <p:nvPr/>
          </p:nvGrpSpPr>
          <p:grpSpPr>
            <a:xfrm>
              <a:off x="8049001" y="3879952"/>
              <a:ext cx="824763" cy="446293"/>
              <a:chOff x="4771760" y="4086528"/>
              <a:chExt cx="1587838" cy="492443"/>
            </a:xfrm>
          </p:grpSpPr>
          <p:pic>
            <p:nvPicPr>
              <p:cNvPr id="45" name="圖形 44">
                <a:extLst>
                  <a:ext uri="{FF2B5EF4-FFF2-40B4-BE49-F238E27FC236}">
                    <a16:creationId xmlns:a16="http://schemas.microsoft.com/office/drawing/2014/main" id="{DE81AC76-414F-4342-BEE8-8EC8291AB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71760" y="4086528"/>
                <a:ext cx="1587838" cy="492443"/>
              </a:xfrm>
              <a:prstGeom prst="rect">
                <a:avLst/>
              </a:prstGeom>
              <a:effectLst>
                <a:outerShdw blurRad="76200" dir="18900000" sx="103000" sy="103000" kx="-1200000" algn="bl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43EF17C0-4D79-4094-8B99-E5889769046C}"/>
                  </a:ext>
                </a:extLst>
              </p:cNvPr>
              <p:cNvSpPr txBox="1"/>
              <p:nvPr/>
            </p:nvSpPr>
            <p:spPr>
              <a:xfrm>
                <a:off x="4870354" y="4130277"/>
                <a:ext cx="1390648" cy="33960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 sz="1050">
                    <a:solidFill>
                      <a:schemeClr val="bg1"/>
                    </a:solidFill>
                    <a:latin typeface="微軟正黑體"/>
                    <a:ea typeface="微軟正黑體"/>
                  </a:rPr>
                  <a:t>VM8</a:t>
                </a:r>
                <a:endParaRPr lang="en-US" altLang="zh-TW" sz="105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94D5B77E-9F33-4291-87F4-5976FF4CB056}"/>
                </a:ext>
              </a:extLst>
            </p:cNvPr>
            <p:cNvGrpSpPr/>
            <p:nvPr/>
          </p:nvGrpSpPr>
          <p:grpSpPr>
            <a:xfrm>
              <a:off x="6159660" y="3879952"/>
              <a:ext cx="824763" cy="446293"/>
              <a:chOff x="4771760" y="4086528"/>
              <a:chExt cx="1587838" cy="492443"/>
            </a:xfrm>
          </p:grpSpPr>
          <p:pic>
            <p:nvPicPr>
              <p:cNvPr id="48" name="圖形 47">
                <a:extLst>
                  <a:ext uri="{FF2B5EF4-FFF2-40B4-BE49-F238E27FC236}">
                    <a16:creationId xmlns:a16="http://schemas.microsoft.com/office/drawing/2014/main" id="{DE9F510E-3FF4-45D7-AC4C-9521C573D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71760" y="4086528"/>
                <a:ext cx="1587838" cy="492443"/>
              </a:xfrm>
              <a:prstGeom prst="rect">
                <a:avLst/>
              </a:prstGeom>
              <a:effectLst>
                <a:outerShdw blurRad="76200" dir="18900000" sx="103000" sy="103000" kx="-1200000" algn="bl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8826F733-A575-48CD-8EF0-59192355ADC1}"/>
                  </a:ext>
                </a:extLst>
              </p:cNvPr>
              <p:cNvSpPr txBox="1"/>
              <p:nvPr/>
            </p:nvSpPr>
            <p:spPr>
              <a:xfrm>
                <a:off x="4870354" y="4130277"/>
                <a:ext cx="1390648" cy="33960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 sz="1050">
                    <a:solidFill>
                      <a:schemeClr val="bg1"/>
                    </a:solidFill>
                    <a:latin typeface="微軟正黑體"/>
                    <a:ea typeface="微軟正黑體"/>
                  </a:rPr>
                  <a:t>VM6</a:t>
                </a:r>
                <a:endParaRPr lang="en-US" altLang="zh-TW" sz="105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50" name="群組 49">
              <a:extLst>
                <a:ext uri="{FF2B5EF4-FFF2-40B4-BE49-F238E27FC236}">
                  <a16:creationId xmlns:a16="http://schemas.microsoft.com/office/drawing/2014/main" id="{2AE7AA0D-9502-4C79-A9A7-C1674332222A}"/>
                </a:ext>
              </a:extLst>
            </p:cNvPr>
            <p:cNvGrpSpPr/>
            <p:nvPr/>
          </p:nvGrpSpPr>
          <p:grpSpPr>
            <a:xfrm>
              <a:off x="6159660" y="3232775"/>
              <a:ext cx="824763" cy="446293"/>
              <a:chOff x="4771760" y="4086528"/>
              <a:chExt cx="1587838" cy="492443"/>
            </a:xfrm>
          </p:grpSpPr>
          <p:pic>
            <p:nvPicPr>
              <p:cNvPr id="51" name="圖形 50">
                <a:extLst>
                  <a:ext uri="{FF2B5EF4-FFF2-40B4-BE49-F238E27FC236}">
                    <a16:creationId xmlns:a16="http://schemas.microsoft.com/office/drawing/2014/main" id="{FD510350-DA2D-4E47-AF64-E677DDCCC3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71760" y="4086528"/>
                <a:ext cx="1587838" cy="492443"/>
              </a:xfrm>
              <a:prstGeom prst="rect">
                <a:avLst/>
              </a:prstGeom>
              <a:effectLst>
                <a:outerShdw blurRad="76200" dir="18900000" sx="103000" sy="103000" kx="-1200000" algn="bl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52" name="文字方塊 51">
                <a:extLst>
                  <a:ext uri="{FF2B5EF4-FFF2-40B4-BE49-F238E27FC236}">
                    <a16:creationId xmlns:a16="http://schemas.microsoft.com/office/drawing/2014/main" id="{194F6EDB-E6E8-4D07-82DB-0659671669A5}"/>
                  </a:ext>
                </a:extLst>
              </p:cNvPr>
              <p:cNvSpPr txBox="1"/>
              <p:nvPr/>
            </p:nvSpPr>
            <p:spPr>
              <a:xfrm>
                <a:off x="4870354" y="4130277"/>
                <a:ext cx="1390648" cy="33960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 sz="1050">
                    <a:solidFill>
                      <a:schemeClr val="bg1"/>
                    </a:solidFill>
                    <a:latin typeface="微軟正黑體"/>
                    <a:ea typeface="微軟正黑體"/>
                  </a:rPr>
                  <a:t>VM2</a:t>
                </a:r>
                <a:endParaRPr lang="en-US" altLang="zh-TW" sz="105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53" name="群組 52">
              <a:extLst>
                <a:ext uri="{FF2B5EF4-FFF2-40B4-BE49-F238E27FC236}">
                  <a16:creationId xmlns:a16="http://schemas.microsoft.com/office/drawing/2014/main" id="{C6E3CBA8-8588-4B3D-A28A-0DA2F18707B8}"/>
                </a:ext>
              </a:extLst>
            </p:cNvPr>
            <p:cNvGrpSpPr/>
            <p:nvPr/>
          </p:nvGrpSpPr>
          <p:grpSpPr>
            <a:xfrm>
              <a:off x="7109549" y="3879952"/>
              <a:ext cx="824763" cy="446293"/>
              <a:chOff x="4771760" y="4086528"/>
              <a:chExt cx="1587838" cy="492443"/>
            </a:xfrm>
          </p:grpSpPr>
          <p:pic>
            <p:nvPicPr>
              <p:cNvPr id="54" name="圖形 53">
                <a:extLst>
                  <a:ext uri="{FF2B5EF4-FFF2-40B4-BE49-F238E27FC236}">
                    <a16:creationId xmlns:a16="http://schemas.microsoft.com/office/drawing/2014/main" id="{02FAE123-A47C-4E9E-883C-3BA75A11C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71760" y="4086528"/>
                <a:ext cx="1587838" cy="492443"/>
              </a:xfrm>
              <a:prstGeom prst="rect">
                <a:avLst/>
              </a:prstGeom>
              <a:effectLst>
                <a:outerShdw blurRad="76200" dir="18900000" sx="103000" sy="103000" kx="-1200000" algn="bl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55" name="文字方塊 54">
                <a:extLst>
                  <a:ext uri="{FF2B5EF4-FFF2-40B4-BE49-F238E27FC236}">
                    <a16:creationId xmlns:a16="http://schemas.microsoft.com/office/drawing/2014/main" id="{F1C9D33A-850F-4D6E-9B08-19134F6F9C51}"/>
                  </a:ext>
                </a:extLst>
              </p:cNvPr>
              <p:cNvSpPr txBox="1"/>
              <p:nvPr/>
            </p:nvSpPr>
            <p:spPr>
              <a:xfrm>
                <a:off x="4870354" y="4130277"/>
                <a:ext cx="1390648" cy="33960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 sz="1050">
                    <a:solidFill>
                      <a:schemeClr val="bg1"/>
                    </a:solidFill>
                    <a:latin typeface="微軟正黑體"/>
                    <a:ea typeface="微軟正黑體"/>
                  </a:rPr>
                  <a:t>VM7</a:t>
                </a:r>
                <a:endParaRPr lang="en-US" altLang="zh-TW" sz="105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085688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131C25F23825D44CBBB1AA77853A0C18" ma:contentTypeVersion="9" ma:contentTypeDescription="建立新的文件。" ma:contentTypeScope="" ma:versionID="1c2561386f44a4fe54954fd37a2339d1">
  <xsd:schema xmlns:xsd="http://www.w3.org/2001/XMLSchema" xmlns:xs="http://www.w3.org/2001/XMLSchema" xmlns:p="http://schemas.microsoft.com/office/2006/metadata/properties" xmlns:ns3="945b5f48-3b94-429a-9550-e0bcb81aac3f" xmlns:ns4="2889d1fa-7d08-4e0f-9720-20b7f206080f" targetNamespace="http://schemas.microsoft.com/office/2006/metadata/properties" ma:root="true" ma:fieldsID="25cb9be18cf4c20b7fb2d35175a35822" ns3:_="" ns4:_="">
    <xsd:import namespace="945b5f48-3b94-429a-9550-e0bcb81aac3f"/>
    <xsd:import namespace="2889d1fa-7d08-4e0f-9720-20b7f20608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5b5f48-3b94-429a-9550-e0bcb81aac3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共用提示雜湊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89d1fa-7d08-4e0f-9720-20b7f20608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283B8C-337C-45FE-84CB-ACE6E9FF6AA2}">
  <ds:schemaRefs>
    <ds:schemaRef ds:uri="2889d1fa-7d08-4e0f-9720-20b7f206080f"/>
    <ds:schemaRef ds:uri="945b5f48-3b94-429a-9550-e0bcb81aac3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D804199-3BDB-4705-84BF-DAF3E8932CDB}">
  <ds:schemaRefs>
    <ds:schemaRef ds:uri="2889d1fa-7d08-4e0f-9720-20b7f206080f"/>
    <ds:schemaRef ds:uri="945b5f48-3b94-429a-9550-e0bcb81aac3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DEBCFED-CD66-43A8-8723-CFABD335A8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如螢幕大小 (16:9)</PresentationFormat>
  <Slides>43</Slides>
  <Notes>11</Notes>
  <HiddenSlides>0</HiddenSlide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43</vt:i4>
      </vt:variant>
    </vt:vector>
  </HeadingPairs>
  <TitlesOfParts>
    <vt:vector size="45" baseType="lpstr">
      <vt:lpstr>Simple Light</vt:lpstr>
      <vt:lpstr>Simple Light</vt:lpstr>
      <vt:lpstr>PowerPoint 簡報</vt:lpstr>
      <vt:lpstr>Agenda</vt:lpstr>
      <vt:lpstr>PowerPoint 簡報</vt:lpstr>
      <vt:lpstr>The network problem of enterprise </vt:lpstr>
      <vt:lpstr>How to reduce the network  bandwidth loss of VM?</vt:lpstr>
      <vt:lpstr>SR-IOV- Single Root I/O Virtualization</vt:lpstr>
      <vt:lpstr>SR-IOV Architecture</vt:lpstr>
      <vt:lpstr>The network speed used by SR-IOV is enhanced 20%</vt:lpstr>
      <vt:lpstr>QAT technology doubles compression performance </vt:lpstr>
      <vt:lpstr>The visual UI is easier to use </vt:lpstr>
      <vt:lpstr>SR-IOV advantages and benefits for user </vt:lpstr>
      <vt:lpstr>PowerPoint 簡報</vt:lpstr>
      <vt:lpstr>SR-IOV Support list </vt:lpstr>
      <vt:lpstr>SR-IOV notice</vt:lpstr>
      <vt:lpstr>PowerPoint 簡報</vt:lpstr>
      <vt:lpstr>Dual-port 100GbE Network Interface Card QXG-100G2SF-E810 </vt:lpstr>
      <vt:lpstr>QXG-100G2SF-E810 will support iWARP / RDMA, SR-IOV and Link Aggregation soon!</vt:lpstr>
      <vt:lpstr>PowerPoint 簡報</vt:lpstr>
      <vt:lpstr>SNMP in a Nutshell</vt:lpstr>
      <vt:lpstr>Basic networking Topology</vt:lpstr>
      <vt:lpstr>Common problems with remote device monitoring without NMS</vt:lpstr>
      <vt:lpstr>Network Management with SNMP</vt:lpstr>
      <vt:lpstr>New SNMP MIB with QTS 4.5.2</vt:lpstr>
      <vt:lpstr>New OID and MIB Structure for QTS 4.5.2</vt:lpstr>
      <vt:lpstr>New MIB structure across QNAP Devices</vt:lpstr>
      <vt:lpstr>QNAP NMS Partner Ecosystem </vt:lpstr>
      <vt:lpstr>Centralized monitoring  with Zabbix usning SNMP</vt:lpstr>
      <vt:lpstr>Distributed Monitoring  with Zabbix using SNMP</vt:lpstr>
      <vt:lpstr>Whats New in Zabbix 5.2?</vt:lpstr>
      <vt:lpstr>Whats New in Zabbix 5.2?</vt:lpstr>
      <vt:lpstr>Whats New in Zabbix 5.2?</vt:lpstr>
      <vt:lpstr>Whats New in Zabbix 5.2?</vt:lpstr>
      <vt:lpstr>PowerPoint 簡報</vt:lpstr>
      <vt:lpstr>PowerPoint 簡報</vt:lpstr>
      <vt:lpstr>QuLog Center Active four major features</vt:lpstr>
      <vt:lpstr>Console Management - Convenient NAS troubleshooting</vt:lpstr>
      <vt:lpstr>Add QNAP NAS into Azure AD Domain Service </vt:lpstr>
      <vt:lpstr>Azure AD DS and SSO</vt:lpstr>
      <vt:lpstr>SSO NAS settings </vt:lpstr>
      <vt:lpstr> Microsoft Azure Client ID and Tenant ID</vt:lpstr>
      <vt:lpstr>Microsoft Azure Authentication-Reply URLs</vt:lpstr>
      <vt:lpstr>Azure SSO Login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ARM-based NAS 重大進化 支援快照</dc:title>
  <dc:creator>Coco Chiang</dc:creator>
  <cp:revision>3</cp:revision>
  <dcterms:modified xsi:type="dcterms:W3CDTF">2021-02-25T01:36:43Z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0x010100131C25F23825D44CBBB1AA77853A0C18</vt:lpwstr>
  </property>
</Properties>
</file>